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72" r:id="rId4"/>
    <p:sldMasterId id="2147483883" r:id="rId5"/>
    <p:sldMasterId id="2147483885" r:id="rId6"/>
    <p:sldMasterId id="2147483891" r:id="rId7"/>
  </p:sldMasterIdLst>
  <p:notesMasterIdLst>
    <p:notesMasterId r:id="rId131"/>
  </p:notesMasterIdLst>
  <p:handoutMasterIdLst>
    <p:handoutMasterId r:id="rId132"/>
  </p:handoutMasterIdLst>
  <p:sldIdLst>
    <p:sldId id="392" r:id="rId8"/>
    <p:sldId id="393" r:id="rId9"/>
    <p:sldId id="394" r:id="rId10"/>
    <p:sldId id="395" r:id="rId11"/>
    <p:sldId id="396" r:id="rId12"/>
    <p:sldId id="397" r:id="rId13"/>
    <p:sldId id="398" r:id="rId14"/>
    <p:sldId id="399" r:id="rId15"/>
    <p:sldId id="400" r:id="rId16"/>
    <p:sldId id="401" r:id="rId17"/>
    <p:sldId id="402" r:id="rId18"/>
    <p:sldId id="403" r:id="rId19"/>
    <p:sldId id="404" r:id="rId20"/>
    <p:sldId id="405" r:id="rId21"/>
    <p:sldId id="406" r:id="rId22"/>
    <p:sldId id="407" r:id="rId23"/>
    <p:sldId id="408" r:id="rId24"/>
    <p:sldId id="409" r:id="rId25"/>
    <p:sldId id="520" r:id="rId26"/>
    <p:sldId id="410" r:id="rId27"/>
    <p:sldId id="411" r:id="rId28"/>
    <p:sldId id="412" r:id="rId29"/>
    <p:sldId id="413" r:id="rId30"/>
    <p:sldId id="414" r:id="rId31"/>
    <p:sldId id="415" r:id="rId32"/>
    <p:sldId id="416" r:id="rId33"/>
    <p:sldId id="417" r:id="rId34"/>
    <p:sldId id="418" r:id="rId35"/>
    <p:sldId id="419" r:id="rId36"/>
    <p:sldId id="420" r:id="rId37"/>
    <p:sldId id="421" r:id="rId38"/>
    <p:sldId id="422" r:id="rId39"/>
    <p:sldId id="423" r:id="rId40"/>
    <p:sldId id="424" r:id="rId41"/>
    <p:sldId id="515" r:id="rId42"/>
    <p:sldId id="426" r:id="rId43"/>
    <p:sldId id="427" r:id="rId44"/>
    <p:sldId id="428" r:id="rId45"/>
    <p:sldId id="429" r:id="rId46"/>
    <p:sldId id="430" r:id="rId47"/>
    <p:sldId id="431" r:id="rId48"/>
    <p:sldId id="432" r:id="rId49"/>
    <p:sldId id="433" r:id="rId50"/>
    <p:sldId id="434" r:id="rId51"/>
    <p:sldId id="435" r:id="rId52"/>
    <p:sldId id="436" r:id="rId53"/>
    <p:sldId id="516" r:id="rId54"/>
    <p:sldId id="438" r:id="rId55"/>
    <p:sldId id="439" r:id="rId56"/>
    <p:sldId id="440" r:id="rId57"/>
    <p:sldId id="441" r:id="rId58"/>
    <p:sldId id="442" r:id="rId59"/>
    <p:sldId id="443" r:id="rId60"/>
    <p:sldId id="444" r:id="rId61"/>
    <p:sldId id="445" r:id="rId62"/>
    <p:sldId id="446" r:id="rId63"/>
    <p:sldId id="447" r:id="rId64"/>
    <p:sldId id="448" r:id="rId65"/>
    <p:sldId id="517" r:id="rId66"/>
    <p:sldId id="450" r:id="rId67"/>
    <p:sldId id="451" r:id="rId68"/>
    <p:sldId id="452" r:id="rId69"/>
    <p:sldId id="453" r:id="rId70"/>
    <p:sldId id="454" r:id="rId71"/>
    <p:sldId id="455" r:id="rId72"/>
    <p:sldId id="456" r:id="rId73"/>
    <p:sldId id="457" r:id="rId74"/>
    <p:sldId id="458" r:id="rId75"/>
    <p:sldId id="459" r:id="rId76"/>
    <p:sldId id="460" r:id="rId77"/>
    <p:sldId id="461" r:id="rId78"/>
    <p:sldId id="462" r:id="rId79"/>
    <p:sldId id="463" r:id="rId80"/>
    <p:sldId id="464" r:id="rId81"/>
    <p:sldId id="465" r:id="rId82"/>
    <p:sldId id="466" r:id="rId83"/>
    <p:sldId id="467" r:id="rId84"/>
    <p:sldId id="468" r:id="rId85"/>
    <p:sldId id="469" r:id="rId86"/>
    <p:sldId id="470" r:id="rId87"/>
    <p:sldId id="471" r:id="rId88"/>
    <p:sldId id="518" r:id="rId89"/>
    <p:sldId id="473" r:id="rId90"/>
    <p:sldId id="474" r:id="rId91"/>
    <p:sldId id="475" r:id="rId92"/>
    <p:sldId id="476" r:id="rId93"/>
    <p:sldId id="477" r:id="rId94"/>
    <p:sldId id="478" r:id="rId95"/>
    <p:sldId id="479" r:id="rId96"/>
    <p:sldId id="480" r:id="rId97"/>
    <p:sldId id="481" r:id="rId98"/>
    <p:sldId id="482" r:id="rId99"/>
    <p:sldId id="483" r:id="rId100"/>
    <p:sldId id="484" r:id="rId101"/>
    <p:sldId id="485" r:id="rId102"/>
    <p:sldId id="486" r:id="rId103"/>
    <p:sldId id="519" r:id="rId104"/>
    <p:sldId id="488" r:id="rId105"/>
    <p:sldId id="489" r:id="rId106"/>
    <p:sldId id="490" r:id="rId107"/>
    <p:sldId id="491" r:id="rId108"/>
    <p:sldId id="492" r:id="rId109"/>
    <p:sldId id="493" r:id="rId110"/>
    <p:sldId id="494" r:id="rId111"/>
    <p:sldId id="495" r:id="rId112"/>
    <p:sldId id="496" r:id="rId113"/>
    <p:sldId id="497" r:id="rId114"/>
    <p:sldId id="498" r:id="rId115"/>
    <p:sldId id="499" r:id="rId116"/>
    <p:sldId id="500" r:id="rId117"/>
    <p:sldId id="501" r:id="rId118"/>
    <p:sldId id="502" r:id="rId119"/>
    <p:sldId id="503" r:id="rId120"/>
    <p:sldId id="504" r:id="rId121"/>
    <p:sldId id="505" r:id="rId122"/>
    <p:sldId id="506" r:id="rId123"/>
    <p:sldId id="507" r:id="rId124"/>
    <p:sldId id="508" r:id="rId125"/>
    <p:sldId id="510" r:id="rId126"/>
    <p:sldId id="511" r:id="rId127"/>
    <p:sldId id="512" r:id="rId128"/>
    <p:sldId id="513" r:id="rId129"/>
    <p:sldId id="514" r:id="rId130"/>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341" userDrawn="1">
          <p15:clr>
            <a:srgbClr val="A4A3A4"/>
          </p15:clr>
        </p15:guide>
        <p15:guide id="3" orient="horz" pos="935"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ululu (A)" initials="x(" lastIdx="2" clrIdx="0">
    <p:extLst>
      <p:ext uri="{19B8F6BF-5375-455C-9EA6-DF929625EA0E}">
        <p15:presenceInfo xmlns:p15="http://schemas.microsoft.com/office/powerpoint/2012/main" userId="S-1-5-21-147214757-305610072-1517763936-2990052" providerId="AD"/>
      </p:ext>
    </p:extLst>
  </p:cmAuthor>
  <p:cmAuthor id="2" name="weijiongjian" initials="w" lastIdx="38" clrIdx="1">
    <p:extLst>
      <p:ext uri="{19B8F6BF-5375-455C-9EA6-DF929625EA0E}">
        <p15:presenceInfo xmlns:p15="http://schemas.microsoft.com/office/powerpoint/2012/main" userId="S-1-5-21-147214757-305610072-1517763936-7483209" providerId="AD"/>
      </p:ext>
    </p:extLst>
  </p:cmAuthor>
  <p:cmAuthor id="3" name="Wuyuezjhw (Monk)" initials="W(" lastIdx="1" clrIdx="2">
    <p:extLst>
      <p:ext uri="{19B8F6BF-5375-455C-9EA6-DF929625EA0E}">
        <p15:presenceInfo xmlns:p15="http://schemas.microsoft.com/office/powerpoint/2012/main" userId="S-1-5-21-147214757-305610072-1517763936-3193612" providerId="AD"/>
      </p:ext>
    </p:extLst>
  </p:cmAuthor>
  <p:cmAuthor id="4" name="luyueyuezjhw" initials="l" lastIdx="28" clrIdx="3">
    <p:extLst>
      <p:ext uri="{19B8F6BF-5375-455C-9EA6-DF929625EA0E}">
        <p15:presenceInfo xmlns:p15="http://schemas.microsoft.com/office/powerpoint/2012/main" userId="S-1-5-21-147214757-305610072-1517763936-4736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000B"/>
    <a:srgbClr val="81C15F"/>
    <a:srgbClr val="30B5C5"/>
    <a:srgbClr val="94DAE2"/>
    <a:srgbClr val="ECF9FA"/>
    <a:srgbClr val="BEE9EE"/>
    <a:srgbClr val="D9D9D9"/>
    <a:srgbClr val="56C4D2"/>
    <a:srgbClr val="404040"/>
    <a:srgbClr val="EBEB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37" autoAdjust="0"/>
    <p:restoredTop sz="78238" autoAdjust="0"/>
  </p:normalViewPr>
  <p:slideViewPr>
    <p:cSldViewPr snapToGrid="0" snapToObjects="1">
      <p:cViewPr varScale="1">
        <p:scale>
          <a:sx n="89" d="100"/>
          <a:sy n="89" d="100"/>
        </p:scale>
        <p:origin x="3138" y="84"/>
      </p:cViewPr>
      <p:guideLst>
        <p:guide pos="3840"/>
        <p:guide orient="horz" pos="2341"/>
        <p:guide orient="horz" pos="93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4" d="100"/>
          <a:sy n="84" d="100"/>
        </p:scale>
        <p:origin x="3792" y="102"/>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63" Type="http://schemas.openxmlformats.org/officeDocument/2006/relationships/slide" Target="slides/slide56.xml"/><Relationship Id="rId84" Type="http://schemas.openxmlformats.org/officeDocument/2006/relationships/slide" Target="slides/slide77.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28" Type="http://schemas.openxmlformats.org/officeDocument/2006/relationships/slide" Target="slides/slide121.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134" Type="http://schemas.openxmlformats.org/officeDocument/2006/relationships/presProps" Target="presProps.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slide" Target="slides/slide117.xml"/><Relationship Id="rId129" Type="http://schemas.openxmlformats.org/officeDocument/2006/relationships/slide" Target="slides/slide122.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0" Type="http://schemas.openxmlformats.org/officeDocument/2006/relationships/slide" Target="slides/slide123.xml"/><Relationship Id="rId135" Type="http://schemas.openxmlformats.org/officeDocument/2006/relationships/viewProps" Target="viewProps.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notesMaster" Target="notesMasters/notesMaster1.xml"/><Relationship Id="rId136" Type="http://schemas.openxmlformats.org/officeDocument/2006/relationships/theme" Target="theme/theme1.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137"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handoutMaster" Target="handoutMasters/handoutMaster1.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slide" Target="slides/slide19.xml"/><Relationship Id="rId47" Type="http://schemas.openxmlformats.org/officeDocument/2006/relationships/slide" Target="slides/slide40.xml"/><Relationship Id="rId68" Type="http://schemas.openxmlformats.org/officeDocument/2006/relationships/slide" Target="slides/slide61.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12/20/2021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236835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latin typeface="Huawei Sans" panose="020C0503030203020204" pitchFamily="34" charset="0"/>
              </a:rPr>
              <a:t>Although MPLS plays an important role in the all-IP transformation of networks, it causes isolated network islands. On the one hand, it increases the complexity of cross-domain network interconnection. For example, solutions such as the MPLS VPN Option A/B/C solution are complex to deploy and involve difficult E2E service deployment. On the other hand, as the Internet and cloud computing develop, more and more cloud data centers are built. To meet tenants' networking requirements, multiple overlay technologies have been proposed, among which VXLAN is a typical example. In the past, quite a few attempts were made to provide VPN services by introducing MPLS to data centers. However, these attempts all wound up in failure due to multiple factors, including numerous network boundaries, complex management, and insufficient scalability. As such, the traffic from an end user to a service in a data center may typically need to pass through the VLAN, IP network, IP/MPLS network, and VXLAN network.</a:t>
            </a:r>
          </a:p>
          <a:p>
            <a:r>
              <a:rPr lang="en-US" dirty="0">
                <a:latin typeface="Huawei Sans" panose="020C0503030203020204" pitchFamily="34" charset="0"/>
              </a:rPr>
              <a:t>The combination of MPLS and SR is intended to provide programmability for networks as a practice of SDN implementation. However, this cannot satisfy services (such as SFC and IOAM) that need to carry metadata, as MPLS encapsulation has poor scalability. Nowadays, the IPv4 address space is almost exhausted. IPv6 and SR are combined, promoting the advent of SRv6.</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42929591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lang="en-US">
                <a:latin typeface="Huawei Sans" panose="020C0503030203020204" pitchFamily="34" charset="0"/>
              </a:rPr>
              <a:t>SRv6 paths are established using SIDs. Static SRv6 SIDs are recommended. The configuration procedure is as follows:</a:t>
            </a:r>
          </a:p>
          <a:p>
            <a:pPr marL="588645" lvl="1" indent="-228600">
              <a:buFont typeface="+mj-lt"/>
              <a:buAutoNum type="arabicPeriod"/>
            </a:pPr>
            <a:r>
              <a:rPr lang="en-US">
                <a:latin typeface="Huawei Sans" panose="020C0503030203020204" pitchFamily="34" charset="0"/>
              </a:rPr>
              <a:t>Run the </a:t>
            </a:r>
            <a:r>
              <a:rPr lang="en-US" b="1">
                <a:latin typeface="Huawei Sans" panose="020C0503030203020204" pitchFamily="34" charset="0"/>
              </a:rPr>
              <a:t>locator</a:t>
            </a:r>
            <a:r>
              <a:rPr lang="en-US">
                <a:latin typeface="Huawei Sans" panose="020C0503030203020204" pitchFamily="34" charset="0"/>
              </a:rPr>
              <a:t> </a:t>
            </a:r>
            <a:r>
              <a:rPr lang="en-US" i="1">
                <a:latin typeface="Huawei Sans" panose="020C0503030203020204" pitchFamily="34" charset="0"/>
              </a:rPr>
              <a:t>locator-name</a:t>
            </a:r>
            <a:r>
              <a:rPr lang="en-US">
                <a:latin typeface="Huawei Sans" panose="020C0503030203020204" pitchFamily="34" charset="0"/>
              </a:rPr>
              <a:t> [ </a:t>
            </a:r>
            <a:r>
              <a:rPr lang="en-US" b="1">
                <a:latin typeface="Huawei Sans" panose="020C0503030203020204" pitchFamily="34" charset="0"/>
              </a:rPr>
              <a:t>ipv6-prefix </a:t>
            </a:r>
            <a:r>
              <a:rPr lang="en-US" i="1">
                <a:latin typeface="Huawei Sans" panose="020C0503030203020204" pitchFamily="34" charset="0"/>
              </a:rPr>
              <a:t>ipv6-address prefix-length</a:t>
            </a:r>
            <a:r>
              <a:rPr lang="en-US">
                <a:latin typeface="Huawei Sans" panose="020C0503030203020204" pitchFamily="34" charset="0"/>
              </a:rPr>
              <a:t> [ </a:t>
            </a:r>
            <a:r>
              <a:rPr lang="en-US" b="1">
                <a:latin typeface="Huawei Sans" panose="020C0503030203020204" pitchFamily="34" charset="0"/>
              </a:rPr>
              <a:t>static </a:t>
            </a:r>
            <a:r>
              <a:rPr lang="en-US" i="1">
                <a:latin typeface="Huawei Sans" panose="020C0503030203020204" pitchFamily="34" charset="0"/>
              </a:rPr>
              <a:t>static-length</a:t>
            </a:r>
            <a:r>
              <a:rPr lang="en-US">
                <a:latin typeface="Huawei Sans" panose="020C0503030203020204" pitchFamily="34" charset="0"/>
              </a:rPr>
              <a:t> | </a:t>
            </a:r>
            <a:r>
              <a:rPr lang="en-US" b="1">
                <a:latin typeface="Huawei Sans" panose="020C0503030203020204" pitchFamily="34" charset="0"/>
              </a:rPr>
              <a:t>args </a:t>
            </a:r>
            <a:r>
              <a:rPr lang="en-US" i="1">
                <a:latin typeface="Huawei Sans" panose="020C0503030203020204" pitchFamily="34" charset="0"/>
              </a:rPr>
              <a:t>args-length</a:t>
            </a:r>
            <a:r>
              <a:rPr lang="en-US">
                <a:latin typeface="Huawei Sans" panose="020C0503030203020204" pitchFamily="34" charset="0"/>
              </a:rPr>
              <a:t> ] * ] command to configure an SRv6 locator.</a:t>
            </a:r>
          </a:p>
          <a:p>
            <a:pPr marL="588645" lvl="1" indent="-228600">
              <a:buFont typeface="+mj-lt"/>
              <a:buAutoNum type="arabicPeriod"/>
            </a:pPr>
            <a:r>
              <a:rPr lang="en-US">
                <a:latin typeface="Huawei Sans" panose="020C0503030203020204" pitchFamily="34" charset="0"/>
              </a:rPr>
              <a:t>Run the </a:t>
            </a:r>
            <a:r>
              <a:rPr lang="en-US" b="1">
                <a:latin typeface="Huawei Sans" panose="020C0503030203020204" pitchFamily="34" charset="0"/>
              </a:rPr>
              <a:t>opcode</a:t>
            </a:r>
            <a:r>
              <a:rPr lang="en-US">
                <a:latin typeface="Huawei Sans" panose="020C0503030203020204" pitchFamily="34" charset="0"/>
              </a:rPr>
              <a:t> </a:t>
            </a:r>
            <a:r>
              <a:rPr lang="en-US" i="1">
                <a:latin typeface="Huawei Sans" panose="020C0503030203020204" pitchFamily="34" charset="0"/>
              </a:rPr>
              <a:t>func-opcode</a:t>
            </a:r>
            <a:r>
              <a:rPr lang="en-US">
                <a:latin typeface="Huawei Sans" panose="020C0503030203020204" pitchFamily="34" charset="0"/>
              </a:rPr>
              <a:t> </a:t>
            </a:r>
            <a:r>
              <a:rPr lang="en-US" b="1">
                <a:latin typeface="Huawei Sans" panose="020C0503030203020204" pitchFamily="34" charset="0"/>
              </a:rPr>
              <a:t>end</a:t>
            </a:r>
            <a:r>
              <a:rPr lang="en-US">
                <a:latin typeface="Huawei Sans" panose="020C0503030203020204" pitchFamily="34" charset="0"/>
              </a:rPr>
              <a:t> command to configure a static End SID opcode.</a:t>
            </a:r>
          </a:p>
          <a:p>
            <a:pPr marL="588645" lvl="1" indent="-228600">
              <a:buFont typeface="+mj-lt"/>
              <a:buAutoNum type="arabicPeriod"/>
            </a:pPr>
            <a:r>
              <a:rPr lang="en-US">
                <a:latin typeface="Huawei Sans" panose="020C0503030203020204" pitchFamily="34" charset="0"/>
              </a:rPr>
              <a:t>Run the </a:t>
            </a:r>
            <a:r>
              <a:rPr lang="en-US" b="1">
                <a:latin typeface="Huawei Sans" panose="020C0503030203020204" pitchFamily="34" charset="0"/>
              </a:rPr>
              <a:t>opcode</a:t>
            </a:r>
            <a:r>
              <a:rPr lang="en-US">
                <a:latin typeface="Huawei Sans" panose="020C0503030203020204" pitchFamily="34" charset="0"/>
              </a:rPr>
              <a:t> </a:t>
            </a:r>
            <a:r>
              <a:rPr lang="en-US" i="1">
                <a:latin typeface="Huawei Sans" panose="020C0503030203020204" pitchFamily="34" charset="0"/>
              </a:rPr>
              <a:t>func-opcode</a:t>
            </a:r>
            <a:r>
              <a:rPr lang="en-US">
                <a:latin typeface="Huawei Sans" panose="020C0503030203020204" pitchFamily="34" charset="0"/>
              </a:rPr>
              <a:t> </a:t>
            </a:r>
            <a:r>
              <a:rPr lang="en-US" b="1">
                <a:latin typeface="Huawei Sans" panose="020C0503030203020204" pitchFamily="34" charset="0"/>
              </a:rPr>
              <a:t>end-x interface</a:t>
            </a:r>
            <a:r>
              <a:rPr lang="en-US">
                <a:latin typeface="Huawei Sans" panose="020C0503030203020204" pitchFamily="34" charset="0"/>
              </a:rPr>
              <a:t> </a:t>
            </a:r>
            <a:r>
              <a:rPr lang="en-US" i="1">
                <a:latin typeface="Huawei Sans" panose="020C0503030203020204" pitchFamily="34" charset="0"/>
              </a:rPr>
              <a:t>interface-name</a:t>
            </a:r>
            <a:r>
              <a:rPr lang="en-US">
                <a:latin typeface="Huawei Sans" panose="020C0503030203020204" pitchFamily="34" charset="0"/>
              </a:rPr>
              <a:t> </a:t>
            </a:r>
            <a:r>
              <a:rPr lang="en-US" b="1">
                <a:latin typeface="Huawei Sans" panose="020C0503030203020204" pitchFamily="34" charset="0"/>
              </a:rPr>
              <a:t>nexthop</a:t>
            </a:r>
            <a:r>
              <a:rPr lang="en-US">
                <a:latin typeface="Huawei Sans" panose="020C0503030203020204" pitchFamily="34" charset="0"/>
              </a:rPr>
              <a:t> </a:t>
            </a:r>
            <a:r>
              <a:rPr lang="en-US" i="1">
                <a:latin typeface="Huawei Sans" panose="020C0503030203020204" pitchFamily="34" charset="0"/>
              </a:rPr>
              <a:t>nexthop-address</a:t>
            </a:r>
            <a:r>
              <a:rPr lang="en-US">
                <a:latin typeface="Huawei Sans" panose="020C0503030203020204" pitchFamily="34" charset="0"/>
              </a:rPr>
              <a:t> [ </a:t>
            </a:r>
            <a:r>
              <a:rPr lang="en-US" b="1">
                <a:latin typeface="Huawei Sans" panose="020C0503030203020204" pitchFamily="34" charset="0"/>
              </a:rPr>
              <a:t>no-psp</a:t>
            </a:r>
            <a:r>
              <a:rPr lang="en-US">
                <a:latin typeface="Huawei Sans" panose="020C0503030203020204" pitchFamily="34" charset="0"/>
              </a:rPr>
              <a:t> ] command to configure a static End.X SID opcode.</a:t>
            </a:r>
          </a:p>
          <a:p>
            <a:pPr marL="588645" lvl="1" indent="-228600">
              <a:buFont typeface="+mj-lt"/>
              <a:buAutoNum type="arabicPeriod"/>
            </a:pPr>
            <a:r>
              <a:rPr lang="en-US">
                <a:latin typeface="Huawei Sans" panose="020C0503030203020204" pitchFamily="34" charset="0"/>
              </a:rPr>
              <a:t>Run the </a:t>
            </a:r>
            <a:r>
              <a:rPr lang="en-US" b="1">
                <a:latin typeface="Huawei Sans" panose="020C0503030203020204" pitchFamily="34" charset="0"/>
              </a:rPr>
              <a:t>quit</a:t>
            </a:r>
            <a:r>
              <a:rPr lang="en-US">
                <a:latin typeface="Huawei Sans" panose="020C0503030203020204" pitchFamily="34" charset="0"/>
              </a:rPr>
              <a:t> command to exit the SRv6 locator view.</a:t>
            </a:r>
          </a:p>
        </p:txBody>
      </p:sp>
    </p:spTree>
    <p:extLst>
      <p:ext uri="{BB962C8B-B14F-4D97-AF65-F5344CB8AC3E}">
        <p14:creationId xmlns:p14="http://schemas.microsoft.com/office/powerpoint/2010/main" val="314283690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lang="en-US">
                <a:latin typeface="Huawei Sans" panose="020C0503030203020204" pitchFamily="34" charset="0"/>
              </a:rPr>
              <a:t>Configure a segment list.</a:t>
            </a:r>
          </a:p>
          <a:p>
            <a:pPr marL="588645" lvl="1" indent="-228600">
              <a:buFont typeface="+mj-lt"/>
              <a:buAutoNum type="arabicPeriod"/>
            </a:pPr>
            <a:r>
              <a:rPr lang="en-US">
                <a:latin typeface="Huawei Sans" panose="020C0503030203020204" pitchFamily="34" charset="0"/>
              </a:rPr>
              <a:t>Run the </a:t>
            </a:r>
            <a:r>
              <a:rPr lang="en-US" b="1">
                <a:latin typeface="Huawei Sans" panose="020C0503030203020204" pitchFamily="34" charset="0"/>
              </a:rPr>
              <a:t>system-view</a:t>
            </a:r>
            <a:r>
              <a:rPr lang="en-US">
                <a:latin typeface="Huawei Sans" panose="020C0503030203020204" pitchFamily="34" charset="0"/>
              </a:rPr>
              <a:t> command to enter the system view.</a:t>
            </a:r>
          </a:p>
          <a:p>
            <a:pPr marL="588645" lvl="1" indent="-228600">
              <a:buFont typeface="+mj-lt"/>
              <a:buAutoNum type="arabicPeriod"/>
            </a:pPr>
            <a:r>
              <a:rPr lang="en-US">
                <a:latin typeface="Huawei Sans" panose="020C0503030203020204" pitchFamily="34" charset="0"/>
              </a:rPr>
              <a:t>Run the</a:t>
            </a:r>
            <a:r>
              <a:rPr lang="en-US" b="1">
                <a:latin typeface="Huawei Sans" panose="020C0503030203020204" pitchFamily="34" charset="0"/>
              </a:rPr>
              <a:t> segment-routing ipv6</a:t>
            </a:r>
            <a:r>
              <a:rPr lang="en-US">
                <a:latin typeface="Huawei Sans" panose="020C0503030203020204" pitchFamily="34" charset="0"/>
              </a:rPr>
              <a:t> command to enable SRv6 and enter the SRv6 view.</a:t>
            </a:r>
          </a:p>
          <a:p>
            <a:pPr marL="588645" lvl="1" indent="-228600">
              <a:buFont typeface="+mj-lt"/>
              <a:buAutoNum type="arabicPeriod"/>
            </a:pPr>
            <a:r>
              <a:rPr lang="en-US">
                <a:latin typeface="Huawei Sans" panose="020C0503030203020204" pitchFamily="34" charset="0"/>
              </a:rPr>
              <a:t>Run the </a:t>
            </a:r>
            <a:r>
              <a:rPr lang="en-US" b="1">
                <a:latin typeface="Huawei Sans" panose="020C0503030203020204" pitchFamily="34" charset="0"/>
              </a:rPr>
              <a:t>segment-list</a:t>
            </a:r>
            <a:r>
              <a:rPr lang="en-US">
                <a:latin typeface="Huawei Sans" panose="020C0503030203020204" pitchFamily="34" charset="0"/>
              </a:rPr>
              <a:t> </a:t>
            </a:r>
            <a:r>
              <a:rPr lang="en-US" i="1">
                <a:latin typeface="Huawei Sans" panose="020C0503030203020204" pitchFamily="34" charset="0"/>
              </a:rPr>
              <a:t>list-name</a:t>
            </a:r>
            <a:r>
              <a:rPr lang="en-US">
                <a:latin typeface="Huawei Sans" panose="020C0503030203020204" pitchFamily="34" charset="0"/>
              </a:rPr>
              <a:t> command to configure a segment list (an explicit path) for an SRv6 Policy candidate path and enter the segment list view.</a:t>
            </a:r>
          </a:p>
          <a:p>
            <a:pPr marL="588645" lvl="1" indent="-228600">
              <a:buFont typeface="+mj-lt"/>
              <a:buAutoNum type="arabicPeriod"/>
            </a:pPr>
            <a:r>
              <a:rPr lang="en-US">
                <a:latin typeface="Huawei Sans" panose="020C0503030203020204" pitchFamily="34" charset="0"/>
              </a:rPr>
              <a:t>Run the </a:t>
            </a:r>
            <a:r>
              <a:rPr lang="en-US" b="1">
                <a:latin typeface="Huawei Sans" panose="020C0503030203020204" pitchFamily="34" charset="0"/>
              </a:rPr>
              <a:t>index</a:t>
            </a:r>
            <a:r>
              <a:rPr lang="en-US">
                <a:latin typeface="Huawei Sans" panose="020C0503030203020204" pitchFamily="34" charset="0"/>
              </a:rPr>
              <a:t> </a:t>
            </a:r>
            <a:r>
              <a:rPr lang="en-US" i="1">
                <a:latin typeface="Huawei Sans" panose="020C0503030203020204" pitchFamily="34" charset="0"/>
              </a:rPr>
              <a:t>index</a:t>
            </a:r>
            <a:r>
              <a:rPr lang="en-US">
                <a:latin typeface="Huawei Sans" panose="020C0503030203020204" pitchFamily="34" charset="0"/>
              </a:rPr>
              <a:t> </a:t>
            </a:r>
            <a:r>
              <a:rPr lang="en-US" b="1">
                <a:latin typeface="Huawei Sans" panose="020C0503030203020204" pitchFamily="34" charset="0"/>
              </a:rPr>
              <a:t>sid ipv6</a:t>
            </a:r>
            <a:r>
              <a:rPr lang="en-US">
                <a:latin typeface="Huawei Sans" panose="020C0503030203020204" pitchFamily="34" charset="0"/>
              </a:rPr>
              <a:t> </a:t>
            </a:r>
            <a:r>
              <a:rPr lang="en-US" i="1">
                <a:latin typeface="Huawei Sans" panose="020C0503030203020204" pitchFamily="34" charset="0"/>
              </a:rPr>
              <a:t>ipv6address</a:t>
            </a:r>
            <a:r>
              <a:rPr lang="en-US">
                <a:latin typeface="Huawei Sans" panose="020C0503030203020204" pitchFamily="34" charset="0"/>
              </a:rPr>
              <a:t> command to specify a next-hop SID for the segment list.</a:t>
            </a:r>
          </a:p>
          <a:p>
            <a:pPr marL="899795" lvl="2" indent="-179705"/>
            <a:r>
              <a:rPr lang="en-US">
                <a:latin typeface="Huawei Sans" panose="020C0503030203020204" pitchFamily="34" charset="0"/>
              </a:rPr>
              <a:t>You can run the command multiple times. The system generates a SID stack for the segment list by </a:t>
            </a:r>
            <a:r>
              <a:rPr lang="en-US" b="1">
                <a:latin typeface="Huawei Sans" panose="020C0503030203020204" pitchFamily="34" charset="0"/>
              </a:rPr>
              <a:t>index</a:t>
            </a:r>
            <a:r>
              <a:rPr lang="en-US">
                <a:latin typeface="Huawei Sans" panose="020C0503030203020204" pitchFamily="34" charset="0"/>
              </a:rPr>
              <a:t> </a:t>
            </a:r>
            <a:r>
              <a:rPr lang="en-US" i="1">
                <a:latin typeface="Huawei Sans" panose="020C0503030203020204" pitchFamily="34" charset="0"/>
              </a:rPr>
              <a:t>index</a:t>
            </a:r>
            <a:r>
              <a:rPr lang="en-US">
                <a:latin typeface="Huawei Sans" panose="020C0503030203020204" pitchFamily="34" charset="0"/>
              </a:rPr>
              <a:t> in ascending order. If a candidate path in the SRv6 Policy is preferentially selected, traffic is forwarded using the segment lists of the candidate path. A maximum of 10 SIDs can be configured for each segment list.</a:t>
            </a:r>
          </a:p>
          <a:p>
            <a:pPr marL="588645" lvl="1" indent="-228600">
              <a:buFont typeface="+mj-lt"/>
              <a:buAutoNum type="arabicPeriod"/>
            </a:pPr>
            <a:r>
              <a:rPr lang="en-US">
                <a:latin typeface="Huawei Sans" panose="020C0503030203020204" pitchFamily="34" charset="0"/>
              </a:rPr>
              <a:t>Run the </a:t>
            </a:r>
            <a:r>
              <a:rPr lang="en-US" b="1">
                <a:latin typeface="Huawei Sans" panose="020C0503030203020204" pitchFamily="34" charset="0"/>
              </a:rPr>
              <a:t>commit</a:t>
            </a:r>
            <a:r>
              <a:rPr lang="en-US">
                <a:latin typeface="Huawei Sans" panose="020C0503030203020204" pitchFamily="34" charset="0"/>
              </a:rPr>
              <a:t> command to commit the configuration.</a:t>
            </a:r>
          </a:p>
        </p:txBody>
      </p:sp>
    </p:spTree>
    <p:extLst>
      <p:ext uri="{BB962C8B-B14F-4D97-AF65-F5344CB8AC3E}">
        <p14:creationId xmlns:p14="http://schemas.microsoft.com/office/powerpoint/2010/main" val="54214350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34270"/>
            <a:ext cx="5580062" cy="8282407"/>
          </a:xfrm>
        </p:spPr>
        <p:txBody>
          <a:bodyPr/>
          <a:lstStyle/>
          <a:p>
            <a:pPr marL="179705" lvl="0" indent="-179705"/>
            <a:r>
              <a:rPr lang="en-US" dirty="0">
                <a:latin typeface="Huawei Sans" panose="020C0503030203020204" pitchFamily="34" charset="0"/>
              </a:rPr>
              <a:t>Configure an SRv6 Policy.</a:t>
            </a:r>
          </a:p>
          <a:p>
            <a:pPr marL="588645" lvl="1" indent="-228600">
              <a:buFont typeface="+mj-lt"/>
              <a:buAutoNum type="arabicPeriod"/>
            </a:pPr>
            <a:r>
              <a:rPr lang="en-US" dirty="0">
                <a:latin typeface="Huawei Sans" panose="020C0503030203020204" pitchFamily="34" charset="0"/>
              </a:rPr>
              <a:t>Run the </a:t>
            </a:r>
            <a:r>
              <a:rPr lang="en-US" b="1" dirty="0">
                <a:latin typeface="Huawei Sans" panose="020C0503030203020204" pitchFamily="34" charset="0"/>
              </a:rPr>
              <a:t>system-view</a:t>
            </a:r>
            <a:r>
              <a:rPr lang="en-US" dirty="0">
                <a:latin typeface="Huawei Sans" panose="020C0503030203020204" pitchFamily="34" charset="0"/>
              </a:rPr>
              <a:t> command to enter the system view.</a:t>
            </a:r>
          </a:p>
          <a:p>
            <a:pPr marL="588645" lvl="1" indent="-228600">
              <a:buFont typeface="+mj-lt"/>
              <a:buAutoNum type="arabicPeriod"/>
            </a:pPr>
            <a:r>
              <a:rPr lang="en-US" dirty="0">
                <a:latin typeface="Huawei Sans" panose="020C0503030203020204" pitchFamily="34" charset="0"/>
              </a:rPr>
              <a:t>Run the</a:t>
            </a:r>
            <a:r>
              <a:rPr lang="en-US" b="1" dirty="0">
                <a:latin typeface="Huawei Sans" panose="020C0503030203020204" pitchFamily="34" charset="0"/>
              </a:rPr>
              <a:t> segment-routing ipv6</a:t>
            </a:r>
            <a:r>
              <a:rPr lang="en-US" dirty="0">
                <a:latin typeface="Huawei Sans" panose="020C0503030203020204" pitchFamily="34" charset="0"/>
              </a:rPr>
              <a:t> command to enable SRv6 and enter the SRv6 view.</a:t>
            </a:r>
          </a:p>
          <a:p>
            <a:pPr marL="588645" lvl="1" indent="-228600">
              <a:buFont typeface="+mj-lt"/>
              <a:buAutoNum type="arabicPeriod"/>
            </a:pPr>
            <a:r>
              <a:rPr lang="en-US" dirty="0">
                <a:latin typeface="Huawei Sans" panose="020C0503030203020204" pitchFamily="34" charset="0"/>
              </a:rPr>
              <a:t>Run the </a:t>
            </a:r>
            <a:r>
              <a:rPr lang="en-US" b="1" dirty="0">
                <a:latin typeface="Huawei Sans" panose="020C0503030203020204" pitchFamily="34" charset="0"/>
              </a:rPr>
              <a:t>srv6-te-policy locator</a:t>
            </a:r>
            <a:r>
              <a:rPr lang="en-US" dirty="0">
                <a:latin typeface="Huawei Sans" panose="020C0503030203020204" pitchFamily="34" charset="0"/>
              </a:rPr>
              <a:t> </a:t>
            </a:r>
            <a:r>
              <a:rPr lang="en-US" i="1" dirty="0">
                <a:latin typeface="Huawei Sans" panose="020C0503030203020204" pitchFamily="34" charset="0"/>
              </a:rPr>
              <a:t>locator-name</a:t>
            </a:r>
            <a:r>
              <a:rPr lang="en-US" dirty="0">
                <a:latin typeface="Huawei Sans" panose="020C0503030203020204" pitchFamily="34" charset="0"/>
              </a:rPr>
              <a:t> command to associate a locator with the SRv6 Policy to be created. This configuration allows you to specify a binding SID for the SRv6 Policy in the locator range.</a:t>
            </a:r>
          </a:p>
          <a:p>
            <a:pPr marL="588645" lvl="1" indent="-228600">
              <a:buFont typeface="+mj-lt"/>
              <a:buAutoNum type="arabicPeriod"/>
            </a:pPr>
            <a:r>
              <a:rPr lang="en-US" dirty="0">
                <a:latin typeface="Huawei Sans" panose="020C0503030203020204" pitchFamily="34" charset="0"/>
              </a:rPr>
              <a:t>Run the </a:t>
            </a:r>
            <a:r>
              <a:rPr lang="en-US" b="1" dirty="0">
                <a:latin typeface="Huawei Sans" panose="020C0503030203020204" pitchFamily="34" charset="0"/>
              </a:rPr>
              <a:t>srv6-te policy</a:t>
            </a:r>
            <a:r>
              <a:rPr lang="en-US" dirty="0">
                <a:latin typeface="Huawei Sans" panose="020C0503030203020204" pitchFamily="34" charset="0"/>
              </a:rPr>
              <a:t> </a:t>
            </a:r>
            <a:r>
              <a:rPr lang="en-US" i="1" dirty="0">
                <a:latin typeface="Huawei Sans" panose="020C0503030203020204" pitchFamily="34" charset="0"/>
              </a:rPr>
              <a:t>name-value</a:t>
            </a:r>
            <a:r>
              <a:rPr lang="en-US" dirty="0">
                <a:latin typeface="Huawei Sans" panose="020C0503030203020204" pitchFamily="34" charset="0"/>
              </a:rPr>
              <a:t> </a:t>
            </a:r>
            <a:r>
              <a:rPr lang="en-US" b="1" dirty="0">
                <a:latin typeface="Huawei Sans" panose="020C0503030203020204" pitchFamily="34" charset="0"/>
              </a:rPr>
              <a:t>endpoint</a:t>
            </a:r>
            <a:r>
              <a:rPr lang="en-US" dirty="0">
                <a:latin typeface="Huawei Sans" panose="020C0503030203020204" pitchFamily="34" charset="0"/>
              </a:rPr>
              <a:t> </a:t>
            </a:r>
            <a:r>
              <a:rPr lang="en-US" i="1" dirty="0">
                <a:latin typeface="Huawei Sans" panose="020C0503030203020204" pitchFamily="34" charset="0"/>
              </a:rPr>
              <a:t>endpoint-</a:t>
            </a:r>
            <a:r>
              <a:rPr lang="en-US" i="1" dirty="0" err="1">
                <a:latin typeface="Huawei Sans" panose="020C0503030203020204" pitchFamily="34" charset="0"/>
              </a:rPr>
              <a:t>ip</a:t>
            </a:r>
            <a:r>
              <a:rPr lang="en-US" dirty="0">
                <a:latin typeface="Huawei Sans" panose="020C0503030203020204" pitchFamily="34" charset="0"/>
              </a:rPr>
              <a:t> </a:t>
            </a:r>
            <a:r>
              <a:rPr lang="en-US" b="1" dirty="0">
                <a:latin typeface="Huawei Sans" panose="020C0503030203020204" pitchFamily="34" charset="0"/>
              </a:rPr>
              <a:t>color</a:t>
            </a:r>
            <a:r>
              <a:rPr lang="en-US" dirty="0">
                <a:latin typeface="Huawei Sans" panose="020C0503030203020204" pitchFamily="34" charset="0"/>
              </a:rPr>
              <a:t> </a:t>
            </a:r>
            <a:r>
              <a:rPr lang="en-US" i="1" dirty="0">
                <a:latin typeface="Huawei Sans" panose="020C0503030203020204" pitchFamily="34" charset="0"/>
              </a:rPr>
              <a:t>color-value</a:t>
            </a:r>
            <a:r>
              <a:rPr lang="en-US" dirty="0">
                <a:latin typeface="Huawei Sans" panose="020C0503030203020204" pitchFamily="34" charset="0"/>
              </a:rPr>
              <a:t> command to create an SRv6 Policy and enter the SRv6 Policy view.</a:t>
            </a:r>
          </a:p>
          <a:p>
            <a:pPr marL="588645" lvl="1" indent="-228600">
              <a:buFont typeface="+mj-lt"/>
              <a:buAutoNum type="arabicPeriod"/>
            </a:pPr>
            <a:r>
              <a:rPr lang="en-US" dirty="0">
                <a:latin typeface="Huawei Sans" panose="020C0503030203020204" pitchFamily="34" charset="0"/>
              </a:rPr>
              <a:t>(Optional) Run the </a:t>
            </a:r>
            <a:r>
              <a:rPr lang="en-US" b="1" dirty="0">
                <a:latin typeface="Huawei Sans" panose="020C0503030203020204" pitchFamily="34" charset="0"/>
              </a:rPr>
              <a:t>binding-</a:t>
            </a:r>
            <a:r>
              <a:rPr lang="en-US" b="1" dirty="0" err="1">
                <a:latin typeface="Huawei Sans" panose="020C0503030203020204" pitchFamily="34" charset="0"/>
              </a:rPr>
              <a:t>sid</a:t>
            </a:r>
            <a:r>
              <a:rPr lang="en-US" dirty="0">
                <a:latin typeface="Huawei Sans" panose="020C0503030203020204" pitchFamily="34" charset="0"/>
              </a:rPr>
              <a:t> </a:t>
            </a:r>
            <a:r>
              <a:rPr lang="en-US" i="1" dirty="0">
                <a:latin typeface="Huawei Sans" panose="020C0503030203020204" pitchFamily="34" charset="0"/>
              </a:rPr>
              <a:t>binding-</a:t>
            </a:r>
            <a:r>
              <a:rPr lang="en-US" i="1" dirty="0" err="1">
                <a:latin typeface="Huawei Sans" panose="020C0503030203020204" pitchFamily="34" charset="0"/>
              </a:rPr>
              <a:t>sid</a:t>
            </a:r>
            <a:r>
              <a:rPr lang="en-US" dirty="0">
                <a:latin typeface="Huawei Sans" panose="020C0503030203020204" pitchFamily="34" charset="0"/>
              </a:rPr>
              <a:t> command to configure a binding SID for the SRv6 Policy.</a:t>
            </a:r>
          </a:p>
          <a:p>
            <a:pPr marL="899795" lvl="2" indent="-179705"/>
            <a:r>
              <a:rPr lang="en-US" dirty="0">
                <a:latin typeface="Huawei Sans" panose="020C0503030203020204" pitchFamily="34" charset="0"/>
              </a:rPr>
              <a:t>The value of </a:t>
            </a:r>
            <a:r>
              <a:rPr lang="en-US" i="1" dirty="0">
                <a:latin typeface="Huawei Sans" panose="020C0503030203020204" pitchFamily="34" charset="0"/>
              </a:rPr>
              <a:t>binding-</a:t>
            </a:r>
            <a:r>
              <a:rPr lang="en-US" i="1" dirty="0" err="1">
                <a:latin typeface="Huawei Sans" panose="020C0503030203020204" pitchFamily="34" charset="0"/>
              </a:rPr>
              <a:t>sid</a:t>
            </a:r>
            <a:r>
              <a:rPr lang="en-US" dirty="0">
                <a:latin typeface="Huawei Sans" panose="020C0503030203020204" pitchFamily="34" charset="0"/>
              </a:rPr>
              <a:t> must be within the range of the static segment specified using the </a:t>
            </a:r>
            <a:r>
              <a:rPr lang="en-US" b="1" dirty="0">
                <a:latin typeface="Huawei Sans" panose="020C0503030203020204" pitchFamily="34" charset="0"/>
              </a:rPr>
              <a:t>locator</a:t>
            </a:r>
            <a:r>
              <a:rPr lang="en-US" dirty="0">
                <a:latin typeface="Huawei Sans" panose="020C0503030203020204" pitchFamily="34" charset="0"/>
              </a:rPr>
              <a:t> </a:t>
            </a:r>
            <a:r>
              <a:rPr lang="en-US" i="1" dirty="0">
                <a:latin typeface="Huawei Sans" panose="020C0503030203020204" pitchFamily="34" charset="0"/>
              </a:rPr>
              <a:t>locator-name</a:t>
            </a:r>
            <a:r>
              <a:rPr lang="en-US" dirty="0">
                <a:latin typeface="Huawei Sans" panose="020C0503030203020204" pitchFamily="34" charset="0"/>
              </a:rPr>
              <a:t> [ </a:t>
            </a:r>
            <a:r>
              <a:rPr lang="en-US" b="1" dirty="0">
                <a:latin typeface="Huawei Sans" panose="020C0503030203020204" pitchFamily="34" charset="0"/>
              </a:rPr>
              <a:t>ipv6-prefix</a:t>
            </a:r>
            <a:r>
              <a:rPr lang="en-US" dirty="0">
                <a:latin typeface="Huawei Sans" panose="020C0503030203020204" pitchFamily="34" charset="0"/>
              </a:rPr>
              <a:t> </a:t>
            </a:r>
            <a:r>
              <a:rPr lang="en-US" i="1" dirty="0">
                <a:latin typeface="Huawei Sans" panose="020C0503030203020204" pitchFamily="34" charset="0"/>
              </a:rPr>
              <a:t>ipv6-address prefix-length</a:t>
            </a:r>
            <a:r>
              <a:rPr lang="en-US" dirty="0">
                <a:latin typeface="Huawei Sans" panose="020C0503030203020204" pitchFamily="34" charset="0"/>
              </a:rPr>
              <a:t> [ </a:t>
            </a:r>
            <a:r>
              <a:rPr lang="en-US" b="1" dirty="0">
                <a:latin typeface="Huawei Sans" panose="020C0503030203020204" pitchFamily="34" charset="0"/>
              </a:rPr>
              <a:t>static</a:t>
            </a:r>
            <a:r>
              <a:rPr lang="en-US" dirty="0">
                <a:latin typeface="Huawei Sans" panose="020C0503030203020204" pitchFamily="34" charset="0"/>
              </a:rPr>
              <a:t> </a:t>
            </a:r>
            <a:r>
              <a:rPr lang="en-US" i="1" dirty="0">
                <a:latin typeface="Huawei Sans" panose="020C0503030203020204" pitchFamily="34" charset="0"/>
              </a:rPr>
              <a:t>static-length</a:t>
            </a:r>
            <a:r>
              <a:rPr lang="en-US" dirty="0">
                <a:latin typeface="Huawei Sans" panose="020C0503030203020204" pitchFamily="34" charset="0"/>
              </a:rPr>
              <a:t> | </a:t>
            </a:r>
            <a:r>
              <a:rPr lang="en-US" b="1" dirty="0" err="1">
                <a:latin typeface="Huawei Sans" panose="020C0503030203020204" pitchFamily="34" charset="0"/>
              </a:rPr>
              <a:t>args</a:t>
            </a:r>
            <a:r>
              <a:rPr lang="en-US" dirty="0">
                <a:latin typeface="Huawei Sans" panose="020C0503030203020204" pitchFamily="34" charset="0"/>
              </a:rPr>
              <a:t> </a:t>
            </a:r>
            <a:r>
              <a:rPr lang="en-US" i="1" dirty="0" err="1">
                <a:latin typeface="Huawei Sans" panose="020C0503030203020204" pitchFamily="34" charset="0"/>
              </a:rPr>
              <a:t>args</a:t>
            </a:r>
            <a:r>
              <a:rPr lang="en-US" i="1" dirty="0">
                <a:latin typeface="Huawei Sans" panose="020C0503030203020204" pitchFamily="34" charset="0"/>
              </a:rPr>
              <a:t>-length</a:t>
            </a:r>
            <a:r>
              <a:rPr lang="en-US" dirty="0">
                <a:latin typeface="Huawei Sans" panose="020C0503030203020204" pitchFamily="34" charset="0"/>
              </a:rPr>
              <a:t> ] * ] command.</a:t>
            </a:r>
          </a:p>
          <a:p>
            <a:pPr marL="588645" lvl="1" indent="-228600">
              <a:buFont typeface="+mj-lt"/>
              <a:buAutoNum type="arabicPeriod"/>
            </a:pPr>
            <a:r>
              <a:rPr lang="en-US" dirty="0">
                <a:latin typeface="Huawei Sans" panose="020C0503030203020204" pitchFamily="34" charset="0"/>
              </a:rPr>
              <a:t>Run the </a:t>
            </a:r>
            <a:r>
              <a:rPr lang="en-US" b="1" dirty="0">
                <a:latin typeface="Huawei Sans" panose="020C0503030203020204" pitchFamily="34" charset="0"/>
              </a:rPr>
              <a:t>candidate-path preference</a:t>
            </a:r>
            <a:r>
              <a:rPr lang="en-US" dirty="0">
                <a:latin typeface="Huawei Sans" panose="020C0503030203020204" pitchFamily="34" charset="0"/>
              </a:rPr>
              <a:t> </a:t>
            </a:r>
            <a:r>
              <a:rPr lang="en-US" i="1" dirty="0" err="1">
                <a:latin typeface="Huawei Sans" panose="020C0503030203020204" pitchFamily="34" charset="0"/>
              </a:rPr>
              <a:t>preference</a:t>
            </a:r>
            <a:r>
              <a:rPr lang="en-US" dirty="0">
                <a:latin typeface="Huawei Sans" panose="020C0503030203020204" pitchFamily="34" charset="0"/>
              </a:rPr>
              <a:t> command to configure a candidate path and its preference for the SRv6 Policy.</a:t>
            </a:r>
          </a:p>
          <a:p>
            <a:pPr marL="899795" lvl="2" indent="-179705"/>
            <a:r>
              <a:rPr lang="en-US" dirty="0">
                <a:latin typeface="Huawei Sans" panose="020C0503030203020204" pitchFamily="34" charset="0"/>
              </a:rPr>
              <a:t>Each SRv6 Policy supports multiple candidate paths. A larger preference value indicates a higher candidate path preference. If multiple candidate paths are configured, the one with the highest preference takes effect.</a:t>
            </a:r>
          </a:p>
          <a:p>
            <a:pPr marL="588645" lvl="1" indent="-228600">
              <a:buFont typeface="+mj-lt"/>
              <a:buAutoNum type="arabicPeriod"/>
            </a:pPr>
            <a:r>
              <a:rPr lang="en-US" dirty="0">
                <a:latin typeface="Huawei Sans" panose="020C0503030203020204" pitchFamily="34" charset="0"/>
              </a:rPr>
              <a:t>Run the </a:t>
            </a:r>
            <a:r>
              <a:rPr lang="en-US" b="1" dirty="0">
                <a:latin typeface="Huawei Sans" panose="020C0503030203020204" pitchFamily="34" charset="0"/>
              </a:rPr>
              <a:t>segment-list</a:t>
            </a:r>
            <a:r>
              <a:rPr lang="en-US" dirty="0">
                <a:latin typeface="Huawei Sans" panose="020C0503030203020204" pitchFamily="34" charset="0"/>
              </a:rPr>
              <a:t> </a:t>
            </a:r>
            <a:r>
              <a:rPr lang="en-US" i="1" dirty="0">
                <a:latin typeface="Huawei Sans" panose="020C0503030203020204" pitchFamily="34" charset="0"/>
              </a:rPr>
              <a:t>list-name</a:t>
            </a:r>
            <a:r>
              <a:rPr lang="en-US" dirty="0">
                <a:latin typeface="Huawei Sans" panose="020C0503030203020204" pitchFamily="34" charset="0"/>
              </a:rPr>
              <a:t> [ </a:t>
            </a:r>
            <a:r>
              <a:rPr lang="en-US" b="1" dirty="0">
                <a:latin typeface="Huawei Sans" panose="020C0503030203020204" pitchFamily="34" charset="0"/>
              </a:rPr>
              <a:t>weight</a:t>
            </a:r>
            <a:r>
              <a:rPr lang="en-US" dirty="0">
                <a:latin typeface="Huawei Sans" panose="020C0503030203020204" pitchFamily="34" charset="0"/>
              </a:rPr>
              <a:t> </a:t>
            </a:r>
            <a:r>
              <a:rPr lang="en-US" i="1" dirty="0">
                <a:latin typeface="Huawei Sans" panose="020C0503030203020204" pitchFamily="34" charset="0"/>
              </a:rPr>
              <a:t>weight-value</a:t>
            </a:r>
            <a:r>
              <a:rPr lang="en-US" dirty="0">
                <a:latin typeface="Huawei Sans" panose="020C0503030203020204" pitchFamily="34" charset="0"/>
              </a:rPr>
              <a:t> | </a:t>
            </a:r>
            <a:r>
              <a:rPr lang="en-US" b="1" dirty="0">
                <a:latin typeface="Huawei Sans" panose="020C0503030203020204" pitchFamily="34" charset="0"/>
              </a:rPr>
              <a:t>path-</a:t>
            </a:r>
            <a:r>
              <a:rPr lang="en-US" b="1" dirty="0" err="1">
                <a:latin typeface="Huawei Sans" panose="020C0503030203020204" pitchFamily="34" charset="0"/>
              </a:rPr>
              <a:t>mtu</a:t>
            </a:r>
            <a:r>
              <a:rPr lang="en-US" dirty="0">
                <a:latin typeface="Huawei Sans" panose="020C0503030203020204" pitchFamily="34" charset="0"/>
              </a:rPr>
              <a:t> </a:t>
            </a:r>
            <a:r>
              <a:rPr lang="en-US" i="1" dirty="0" err="1">
                <a:latin typeface="Huawei Sans" panose="020C0503030203020204" pitchFamily="34" charset="0"/>
              </a:rPr>
              <a:t>mtu</a:t>
            </a:r>
            <a:r>
              <a:rPr lang="en-US" i="1" dirty="0">
                <a:latin typeface="Huawei Sans" panose="020C0503030203020204" pitchFamily="34" charset="0"/>
              </a:rPr>
              <a:t>-value</a:t>
            </a:r>
            <a:r>
              <a:rPr lang="en-US" dirty="0">
                <a:latin typeface="Huawei Sans" panose="020C0503030203020204" pitchFamily="34" charset="0"/>
              </a:rPr>
              <a:t> ] * command to configure a segment list for the candidate path of the SRv6 Policy.</a:t>
            </a:r>
          </a:p>
          <a:p>
            <a:pPr marL="899795" lvl="2" indent="-179705"/>
            <a:r>
              <a:rPr lang="en-US" dirty="0">
                <a:latin typeface="Huawei Sans" panose="020C0503030203020204" pitchFamily="34" charset="0"/>
              </a:rPr>
              <a:t>The segment list must have been created using the </a:t>
            </a:r>
            <a:r>
              <a:rPr lang="en-US" b="1" dirty="0">
                <a:latin typeface="Huawei Sans" panose="020C0503030203020204" pitchFamily="34" charset="0"/>
              </a:rPr>
              <a:t>segment-list</a:t>
            </a:r>
            <a:r>
              <a:rPr lang="en-US" dirty="0">
                <a:latin typeface="Huawei Sans" panose="020C0503030203020204" pitchFamily="34" charset="0"/>
              </a:rPr>
              <a:t> (SRv6 view) command.</a:t>
            </a:r>
          </a:p>
          <a:p>
            <a:pPr marL="588645" lvl="1" indent="-228600">
              <a:buFont typeface="+mj-lt"/>
              <a:buAutoNum type="arabicPeriod"/>
            </a:pPr>
            <a:r>
              <a:rPr lang="en-US" dirty="0">
                <a:latin typeface="Huawei Sans" panose="020C0503030203020204" pitchFamily="34" charset="0"/>
              </a:rPr>
              <a:t>Run the </a:t>
            </a:r>
            <a:r>
              <a:rPr lang="en-US" b="1" dirty="0">
                <a:latin typeface="Huawei Sans" panose="020C0503030203020204" pitchFamily="34" charset="0"/>
              </a:rPr>
              <a:t>commit</a:t>
            </a:r>
            <a:r>
              <a:rPr lang="en-US" dirty="0">
                <a:latin typeface="Huawei Sans" panose="020C0503030203020204" pitchFamily="34" charset="0"/>
              </a:rPr>
              <a:t> command to commit the configuration.</a:t>
            </a:r>
          </a:p>
        </p:txBody>
      </p:sp>
    </p:spTree>
    <p:extLst>
      <p:ext uri="{BB962C8B-B14F-4D97-AF65-F5344CB8AC3E}">
        <p14:creationId xmlns:p14="http://schemas.microsoft.com/office/powerpoint/2010/main" val="3525213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marL="179705" marR="0" lvl="0" indent="-179705" algn="l" defTabSz="1219200" rtl="0" eaLnBrk="1" fontAlgn="ctr" latinLnBrk="0" hangingPunct="1">
              <a:lnSpc>
                <a:spcPct val="125000"/>
              </a:lnSpc>
              <a:spcBef>
                <a:spcPts val="0"/>
              </a:spcBef>
              <a:spcAft>
                <a:spcPts val="600"/>
              </a:spcAft>
              <a:buClrTx/>
              <a:buSzTx/>
              <a:buFont typeface="Huawei Sans" panose="020C0503030203020204" pitchFamily="34" charset="0"/>
              <a:buChar char="•"/>
              <a:defRPr/>
            </a:pPr>
            <a:r>
              <a:rPr lang="en-US" sz="1100" b="1">
                <a:latin typeface="Huawei Sans" panose="020C0503030203020204" pitchFamily="34" charset="0"/>
                <a:ea typeface="方正兰亭黑简体" panose="02000000000000000000" pitchFamily="2" charset="-122"/>
                <a:cs typeface="+mn-cs"/>
                <a:sym typeface="Huawei Sans" panose="020C0503030203020204" pitchFamily="34" charset="0"/>
              </a:rPr>
              <a:t>segment-routing ipv6 traffic-engineer best-effort</a:t>
            </a:r>
            <a:r>
              <a:rPr lang="en-US" sz="1100">
                <a:latin typeface="Huawei Sans" panose="020C0503030203020204" pitchFamily="34" charset="0"/>
                <a:ea typeface="方正兰亭黑简体" panose="02000000000000000000" pitchFamily="2" charset="-122"/>
                <a:cs typeface="+mn-cs"/>
                <a:sym typeface="Huawei Sans" panose="020C0503030203020204" pitchFamily="34" charset="0"/>
              </a:rPr>
              <a:t> //If an SRv6 BE path exists on the network, you can set the </a:t>
            </a:r>
            <a:r>
              <a:rPr lang="en-US" sz="1100" b="1">
                <a:latin typeface="Huawei Sans" panose="020C0503030203020204" pitchFamily="34" charset="0"/>
                <a:ea typeface="方正兰亭黑简体" panose="02000000000000000000" pitchFamily="2" charset="-122"/>
                <a:cs typeface="+mn-cs"/>
                <a:sym typeface="Huawei Sans" panose="020C0503030203020204" pitchFamily="34" charset="0"/>
              </a:rPr>
              <a:t>best-effort</a:t>
            </a:r>
            <a:r>
              <a:rPr lang="en-US" sz="1100">
                <a:latin typeface="Huawei Sans" panose="020C0503030203020204" pitchFamily="34" charset="0"/>
                <a:ea typeface="方正兰亭黑简体" panose="02000000000000000000" pitchFamily="2" charset="-122"/>
                <a:cs typeface="+mn-cs"/>
                <a:sym typeface="Huawei Sans" panose="020C0503030203020204" pitchFamily="34" charset="0"/>
              </a:rPr>
              <a:t> parameter, allowing the SRv6 BE path to function as a best-effort path in the case of an SRv6 Policy fault.</a:t>
            </a:r>
          </a:p>
        </p:txBody>
      </p:sp>
    </p:spTree>
    <p:extLst>
      <p:ext uri="{BB962C8B-B14F-4D97-AF65-F5344CB8AC3E}">
        <p14:creationId xmlns:p14="http://schemas.microsoft.com/office/powerpoint/2010/main" val="43706760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1706607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0146381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0239744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2666904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5049611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r>
              <a:rPr lang="en-US" dirty="0">
                <a:latin typeface="Huawei Sans" panose="020C0503030203020204" pitchFamily="34" charset="0"/>
              </a:rPr>
              <a:t>IGP: generates network topology information, such as bandwidth, delay, and SID information, on a router.</a:t>
            </a:r>
          </a:p>
          <a:p>
            <a:r>
              <a:rPr lang="en-US" dirty="0">
                <a:latin typeface="Huawei Sans" panose="020C0503030203020204" pitchFamily="34" charset="0"/>
              </a:rPr>
              <a:t>BGP-LS: collects topology information and reports collected information to the controller. If an RR exists on the network, you only need to deploy BGP-LS on the RR and establish a BGP-LS peer relationship between the RR and controller.</a:t>
            </a:r>
          </a:p>
          <a:p>
            <a:r>
              <a:rPr lang="en-US" dirty="0">
                <a:latin typeface="Huawei Sans" panose="020C0503030203020204" pitchFamily="34" charset="0"/>
              </a:rPr>
              <a:t>BGP IPv6 SR Policy: Such a peer relationship is established between the controller and forwarder, so that the controller can deliver an SRv6 Policy to the forwarder through the peer relationship to direct traffic forwarding. To reduce the number of peer relationships, you can deploy an RR and configure PEs and the controller to function as RR clients.</a:t>
            </a:r>
          </a:p>
          <a:p>
            <a:pPr marL="179705" marR="0" lvl="0" indent="-179705" algn="l" defTabSz="1219200" rtl="0" eaLnBrk="1" fontAlgn="ctr" latinLnBrk="0" hangingPunct="1">
              <a:lnSpc>
                <a:spcPct val="125000"/>
              </a:lnSpc>
              <a:spcBef>
                <a:spcPts val="0"/>
              </a:spcBef>
              <a:spcAft>
                <a:spcPts val="600"/>
              </a:spcAft>
              <a:buClrTx/>
              <a:buSzTx/>
              <a:buFont typeface="Huawei Sans" panose="020C0503030203020204" pitchFamily="34" charset="0"/>
              <a:buChar char="•"/>
              <a:defRPr/>
            </a:pPr>
            <a:r>
              <a:rPr lang="en-US" dirty="0">
                <a:latin typeface="Huawei Sans" panose="020C0503030203020204" pitchFamily="34" charset="0"/>
              </a:rPr>
              <a:t>NETCONF: delivers service configurations from the controller to forwarders. This document does not describe service delivery or NETCONF-related configuration.</a:t>
            </a:r>
          </a:p>
        </p:txBody>
      </p:sp>
    </p:spTree>
    <p:extLst>
      <p:ext uri="{BB962C8B-B14F-4D97-AF65-F5344CB8AC3E}">
        <p14:creationId xmlns:p14="http://schemas.microsoft.com/office/powerpoint/2010/main" val="10803974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91782765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r>
              <a:rPr lang="en-US">
                <a:latin typeface="Huawei Sans" panose="020C0503030203020204" pitchFamily="34" charset="0"/>
              </a:rPr>
              <a:t>The process of planning and deploying forwarding paths through iMaster</a:t>
            </a:r>
            <a:r>
              <a:rPr lang="en-US" baseline="0">
                <a:latin typeface="Huawei Sans" panose="020C0503030203020204" pitchFamily="34" charset="0"/>
              </a:rPr>
              <a:t> NCE</a:t>
            </a:r>
            <a:r>
              <a:rPr lang="en-US">
                <a:latin typeface="Huawei Sans" panose="020C0503030203020204" pitchFamily="34" charset="0"/>
              </a:rPr>
              <a:t>-IP is as follows:</a:t>
            </a:r>
          </a:p>
          <a:p>
            <a:pPr lvl="1"/>
            <a:r>
              <a:rPr lang="en-US">
                <a:latin typeface="Huawei Sans" panose="020C0503030203020204" pitchFamily="34" charset="0"/>
              </a:rPr>
              <a:t>Devices use BGP-LS to report network topology information to the controller, which then generates forwarding paths based on requirements.</a:t>
            </a:r>
          </a:p>
          <a:p>
            <a:pPr lvl="1"/>
            <a:r>
              <a:rPr lang="en-US">
                <a:latin typeface="Huawei Sans" panose="020C0503030203020204" pitchFamily="34" charset="0"/>
              </a:rPr>
              <a:t>The controller delivers the computed paths to the devices through BGP IPv6 SR Policy.</a:t>
            </a:r>
          </a:p>
          <a:p>
            <a:pPr lvl="1"/>
            <a:r>
              <a:rPr lang="en-US">
                <a:latin typeface="Huawei Sans" panose="020C0503030203020204" pitchFamily="34" charset="0"/>
              </a:rPr>
              <a:t>Target traffic travels along the delivered paths.</a:t>
            </a:r>
          </a:p>
        </p:txBody>
      </p:sp>
    </p:spTree>
    <p:extLst>
      <p:ext uri="{BB962C8B-B14F-4D97-AF65-F5344CB8AC3E}">
        <p14:creationId xmlns:p14="http://schemas.microsoft.com/office/powerpoint/2010/main" val="239515960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9289027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8742806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9272886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94876258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pPr marL="179705" marR="0" lvl="0" indent="-179705" algn="l" defTabSz="1219200" rtl="0" eaLnBrk="1" fontAlgn="ctr" latinLnBrk="0" hangingPunct="1">
              <a:lnSpc>
                <a:spcPct val="125000"/>
              </a:lnSpc>
              <a:spcBef>
                <a:spcPts val="0"/>
              </a:spcBef>
              <a:spcAft>
                <a:spcPts val="600"/>
              </a:spcAft>
              <a:buClrTx/>
              <a:buSzTx/>
              <a:buFont typeface="Huawei Sans" panose="020C0503030203020204" pitchFamily="34" charset="0"/>
              <a:buChar char="•"/>
              <a:defRPr/>
            </a:pPr>
            <a:r>
              <a:rPr lang="en-US">
                <a:latin typeface="Huawei Sans" panose="020C0503030203020204" pitchFamily="34" charset="0"/>
              </a:rPr>
              <a:t>BGP-LS peer relationships can be established using IPv4 or IPv6 addresses. This course uses IPv6 addresses to establish such relationships.</a:t>
            </a:r>
          </a:p>
        </p:txBody>
      </p:sp>
    </p:spTree>
    <p:extLst>
      <p:ext uri="{BB962C8B-B14F-4D97-AF65-F5344CB8AC3E}">
        <p14:creationId xmlns:p14="http://schemas.microsoft.com/office/powerpoint/2010/main" val="415670676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r>
              <a:rPr lang="en-US">
                <a:latin typeface="Huawei Sans" panose="020C0503030203020204" pitchFamily="34" charset="0"/>
              </a:rPr>
              <a:t>Optional constraints:</a:t>
            </a:r>
          </a:p>
          <a:p>
            <a:pPr lvl="1"/>
            <a:r>
              <a:rPr lang="en-US">
                <a:latin typeface="Huawei Sans" panose="020C0503030203020204" pitchFamily="34" charset="0"/>
              </a:rPr>
              <a:t>Bandwidth constraint: ensures that the bandwidth configured for a service does not exceed the remaining bandwidth of the link that the service traverses.</a:t>
            </a:r>
          </a:p>
          <a:p>
            <a:pPr lvl="1"/>
            <a:r>
              <a:rPr lang="en-US">
                <a:latin typeface="Huawei Sans" panose="020C0503030203020204" pitchFamily="34" charset="0"/>
              </a:rPr>
              <a:t>PIR constraint: ensures that the peak bandwidth does not exceed the BC0 bandwidth of the link that the service traverses. PIR refers to the peak bandwidth of a service.</a:t>
            </a:r>
          </a:p>
          <a:p>
            <a:pPr lvl="1"/>
            <a:r>
              <a:rPr lang="en-US">
                <a:latin typeface="Huawei Sans" panose="020C0503030203020204" pitchFamily="34" charset="0"/>
              </a:rPr>
              <a:t>Delay limit constraint: ensures that the path delay of a service does not exceed the configured delay limit.</a:t>
            </a:r>
          </a:p>
          <a:p>
            <a:pPr lvl="1"/>
            <a:r>
              <a:rPr lang="en-US">
                <a:latin typeface="Huawei Sans" panose="020C0503030203020204" pitchFamily="34" charset="0"/>
              </a:rPr>
              <a:t>Hop limit constraint: ensures that the number of links that a service traverses does not exceed the configured hop limit.</a:t>
            </a:r>
          </a:p>
          <a:p>
            <a:pPr lvl="1"/>
            <a:r>
              <a:rPr lang="en-US">
                <a:latin typeface="Huawei Sans" panose="020C0503030203020204" pitchFamily="34" charset="0"/>
              </a:rPr>
              <a:t>Affinity constraint: determines which types of links are allowed and which types of links are not allowed for services.</a:t>
            </a:r>
          </a:p>
        </p:txBody>
      </p:sp>
    </p:spTree>
    <p:extLst>
      <p:ext uri="{BB962C8B-B14F-4D97-AF65-F5344CB8AC3E}">
        <p14:creationId xmlns:p14="http://schemas.microsoft.com/office/powerpoint/2010/main" val="214190775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4164274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pPr marL="179705" marR="0" lvl="0" indent="-179705" algn="l" defTabSz="1219200" rtl="0" eaLnBrk="1" fontAlgn="ctr" latinLnBrk="0" hangingPunct="1">
              <a:lnSpc>
                <a:spcPct val="125000"/>
              </a:lnSpc>
              <a:spcBef>
                <a:spcPts val="0"/>
              </a:spcBef>
              <a:spcAft>
                <a:spcPts val="600"/>
              </a:spcAft>
              <a:buClrTx/>
              <a:buSzTx/>
              <a:buFont typeface="Huawei Sans" panose="020C0503030203020204" pitchFamily="34" charset="0"/>
              <a:buChar char="•"/>
              <a:defRPr/>
            </a:pPr>
            <a:r>
              <a:rPr lang="en-US">
                <a:latin typeface="Huawei Sans" panose="020C0503030203020204" pitchFamily="34" charset="0"/>
              </a:rPr>
              <a:t>BGP</a:t>
            </a:r>
            <a:r>
              <a:rPr lang="en-US" baseline="0">
                <a:latin typeface="Huawei Sans" panose="020C0503030203020204" pitchFamily="34" charset="0"/>
              </a:rPr>
              <a:t> IPv6 SR Policy</a:t>
            </a:r>
            <a:r>
              <a:rPr lang="en-US">
                <a:latin typeface="Huawei Sans" panose="020C0503030203020204" pitchFamily="34" charset="0"/>
              </a:rPr>
              <a:t> peer relationships can be established using IPv4 or IPv6 addresses. This course uses IPv6 addresses to establish such relationships.</a:t>
            </a:r>
          </a:p>
        </p:txBody>
      </p:sp>
    </p:spTree>
    <p:extLst>
      <p:ext uri="{BB962C8B-B14F-4D97-AF65-F5344CB8AC3E}">
        <p14:creationId xmlns:p14="http://schemas.microsoft.com/office/powerpoint/2010/main" val="415970977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680807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62141448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a:t>An SRv6 SID has 128 bits and consists of the Locator, Function, and Arguments fields.</a:t>
            </a:r>
          </a:p>
          <a:p>
            <a:pPr marL="228600" indent="-228600">
              <a:buFont typeface="+mj-lt"/>
              <a:buAutoNum type="arabicPeriod"/>
            </a:pPr>
            <a:r>
              <a:rPr lang="en-US" dirty="0"/>
              <a:t>End SIDs and </a:t>
            </a:r>
            <a:r>
              <a:rPr lang="en-US" dirty="0" err="1"/>
              <a:t>End.X</a:t>
            </a:r>
            <a:r>
              <a:rPr lang="en-US" dirty="0"/>
              <a:t> SIDs.</a:t>
            </a: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42557693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0379174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8414759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34412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140946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lang="en-US">
                <a:latin typeface="Huawei Sans" panose="020C0503030203020204" pitchFamily="34" charset="0"/>
              </a:rPr>
              <a:t>The biggest difference between SRv6 and SR-MPLS lies in the IPv6 SRH. SRv6 uses IPv6 extension headers to implement Segment Routing.</a:t>
            </a:r>
          </a:p>
          <a:p>
            <a:r>
              <a:rPr lang="en-US">
                <a:latin typeface="Huawei Sans" panose="020C0503030203020204" pitchFamily="34" charset="0"/>
              </a:rPr>
              <a:t>For details, see https://datatracker.ietf.org/doc/rfc8754.</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5376884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1682506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marL="179705" marR="0" lvl="0" indent="-179705" algn="l" defTabSz="1219200" rtl="0" eaLnBrk="1" fontAlgn="ctr" latinLnBrk="0" hangingPunct="1">
              <a:lnSpc>
                <a:spcPct val="125000"/>
              </a:lnSpc>
              <a:spcBef>
                <a:spcPts val="0"/>
              </a:spcBef>
              <a:spcAft>
                <a:spcPts val="600"/>
              </a:spcAft>
              <a:buClrTx/>
              <a:buSzTx/>
              <a:buFont typeface="Huawei Sans" panose="020C0503030203020204" pitchFamily="34" charset="0"/>
              <a:buChar char="•"/>
              <a:defRPr/>
            </a:pPr>
            <a:r>
              <a:rPr lang="en-US" sz="1100">
                <a:latin typeface="Huawei Sans" panose="020C0503030203020204" pitchFamily="34" charset="0"/>
              </a:rPr>
              <a:t>The locator is routable and therefore usually unique in an SR domain. In some scenarios, such as an anycast protection scenario, multiple devices may be configured with the same locator.</a:t>
            </a:r>
          </a:p>
          <a:p>
            <a:endParaRPr lang="zh-CN" altLang="en-US">
              <a:latin typeface="Huawei Sans" panose="020C0503030203020204" pitchFamily="34" charset="0"/>
            </a:endParaRPr>
          </a:p>
        </p:txBody>
      </p:sp>
    </p:spTree>
    <p:extLst>
      <p:ext uri="{BB962C8B-B14F-4D97-AF65-F5344CB8AC3E}">
        <p14:creationId xmlns:p14="http://schemas.microsoft.com/office/powerpoint/2010/main" val="33533151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lang="en-US" sz="1100" dirty="0">
                <a:latin typeface="Huawei Sans" panose="020C0503030203020204" pitchFamily="34" charset="0"/>
              </a:rPr>
              <a:t>In some scenarios, an SRv6 endpoint behavior may require additional actions. In this case, the Arguments field must be encapsulated. For example, in an EVPN VPLS scenario where CE multi-homing is deployed for BUM traffic forwarding, the Function field is set to End.DT2M, and the Arguments field is used to provide local ESI mapping to implement split horizon.</a:t>
            </a:r>
          </a:p>
          <a:p>
            <a:r>
              <a:rPr lang="en-US" sz="1100" dirty="0">
                <a:latin typeface="Huawei Sans" panose="020C0503030203020204" pitchFamily="34" charset="0"/>
              </a:rPr>
              <a:t>The Function and Arguments fields can both be defined by engineers, resulting in an SRv6 SID structure that improves network programmability. In most scenarios, the Arguments field is not configured.</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6762549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In addition to L3VPN services, SRv6 can carry L2VPN services. L2VPN-related SIDs are as follows:</a:t>
            </a:r>
          </a:p>
          <a:p>
            <a:pPr lvl="1"/>
            <a:r>
              <a:rPr lang="en-US" dirty="0"/>
              <a:t>End.DX2: Indicates a Layer 2 cross-connect endpoint SID that identifies an endpoint. The corresponding function is to </a:t>
            </a:r>
            <a:r>
              <a:rPr lang="en-US" dirty="0" err="1"/>
              <a:t>decapsulate</a:t>
            </a:r>
            <a:r>
              <a:rPr lang="en-US" dirty="0"/>
              <a:t> packets, remove the IPv6 header (along with all its extension headers), and then forward the remaining packet data to the outbound interface associated with the SID. This SID can be used in EVPN VPWS scenarios. </a:t>
            </a:r>
            <a:r>
              <a:rPr lang="en-US" altLang="zh-CN" dirty="0"/>
              <a:t>If a bypass tunnel exists on the network, an End.DX2L SID is generated automatically.</a:t>
            </a:r>
            <a:endParaRPr lang="en-US" dirty="0"/>
          </a:p>
          <a:p>
            <a:pPr lvl="1"/>
            <a:r>
              <a:rPr lang="en-US" dirty="0"/>
              <a:t>End.DT2U: Indicates a Layer 2 cross-connect endpoint SID that requires unicast MAC table lookup and identifies an endpoint. If a bypass tunnel exists on the network, an End.DT2UL SID is generated automatically. This SID can be used to guide unicast traffic forwarding over the bypass tunnel when a CE is dual-homed to PEs. The corresponding function is to remove the IPv6 header (along with all its extension headers), search the MAC address table for a MAC entry based on the exposed destination MAC address, and then forward the remaining packet data to the corresponding outbound interface based on the entry. This SID can be used in EVPN VPLS unicast scenarios.</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989070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lvl="1"/>
            <a:r>
              <a:rPr lang="en-US" dirty="0"/>
              <a:t>End.DT2M: Indicates a Layer 2 cross-connect endpoint SID that requires broadcast-based flooding and identifies an endpoint. The corresponding function is to remove the IPv6 header (along with all its extension headers) and then broadcast the remaining packet data in the Bridge Domain (BD). This SID can be used in EVPN VPLS BUM scenarios.</a:t>
            </a:r>
          </a:p>
          <a:p>
            <a:pPr lvl="0"/>
            <a:r>
              <a:rPr lang="en-US" dirty="0"/>
              <a:t>SRv6 SID mainly used for SRv6 O&amp;M:</a:t>
            </a:r>
          </a:p>
          <a:p>
            <a:pPr lvl="1"/>
            <a:r>
              <a:rPr lang="en-US" dirty="0" err="1"/>
              <a:t>End.OP</a:t>
            </a:r>
            <a:r>
              <a:rPr lang="en-US" dirty="0"/>
              <a:t> (OAM Endpoint with Punt): Indicates an OAM SID. The corresponding function is to send OAM packets to the OAM process. This SID is mainly used in ping/</a:t>
            </a:r>
            <a:r>
              <a:rPr lang="en-US" dirty="0" err="1"/>
              <a:t>tracert</a:t>
            </a:r>
            <a:r>
              <a:rPr lang="en-US" dirty="0"/>
              <a:t> scenarios.</a:t>
            </a:r>
          </a:p>
        </p:txBody>
      </p:sp>
    </p:spTree>
    <p:extLst>
      <p:ext uri="{BB962C8B-B14F-4D97-AF65-F5344CB8AC3E}">
        <p14:creationId xmlns:p14="http://schemas.microsoft.com/office/powerpoint/2010/main" val="2666326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幻灯片图像占位符 16"/>
          <p:cNvSpPr>
            <a:spLocks noGrp="1" noRot="1" noChangeAspect="1"/>
          </p:cNvSpPr>
          <p:nvPr>
            <p:ph type="sldImg"/>
          </p:nvPr>
        </p:nvSpPr>
        <p:spPr>
          <a:xfrm>
            <a:off x="742950" y="717550"/>
            <a:ext cx="5557838" cy="3125788"/>
          </a:xfrm>
        </p:spPr>
      </p:sp>
      <p:sp>
        <p:nvSpPr>
          <p:cNvPr id="18" name="备注占位符 17"/>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272005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78534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461154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lang="en-US">
                <a:latin typeface="Huawei Sans" panose="020C0503030203020204" pitchFamily="34" charset="0"/>
              </a:rPr>
              <a:t>Different flavors can be combined. For example, if an End SID carries PSP and USP flavors, the PSP action is performed on the penultimate node, and the USD action is performed on the ultimate node.</a:t>
            </a:r>
          </a:p>
        </p:txBody>
      </p:sp>
    </p:spTree>
    <p:extLst>
      <p:ext uri="{BB962C8B-B14F-4D97-AF65-F5344CB8AC3E}">
        <p14:creationId xmlns:p14="http://schemas.microsoft.com/office/powerpoint/2010/main" val="36471092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b="1">
                <a:latin typeface="Huawei Sans" panose="020C0503030203020204" pitchFamily="34" charset="0"/>
                <a:sym typeface="Huawei Sans" panose="020C0503030203020204" pitchFamily="34" charset="0"/>
              </a:rPr>
              <a:t>static</a:t>
            </a:r>
            <a:r>
              <a:rPr lang="en-US">
                <a:latin typeface="Huawei Sans" panose="020C0503030203020204" pitchFamily="34" charset="0"/>
              </a:rPr>
              <a:t> </a:t>
            </a:r>
            <a:r>
              <a:rPr lang="en-US" i="1">
                <a:latin typeface="Huawei Sans" panose="020C0503030203020204" pitchFamily="34" charset="0"/>
              </a:rPr>
              <a:t>static-length</a:t>
            </a:r>
            <a:r>
              <a:rPr lang="en-US">
                <a:latin typeface="Huawei Sans" panose="020C0503030203020204" pitchFamily="34" charset="0"/>
              </a:rPr>
              <a:t>: specifies the static segment length in the Function field. This length determines the number of static opcodes that can be configured in the specified locator.</a:t>
            </a:r>
          </a:p>
          <a:p>
            <a:r>
              <a:rPr lang="en-US" b="1">
                <a:latin typeface="Huawei Sans" panose="020C0503030203020204" pitchFamily="34" charset="0"/>
                <a:sym typeface="Huawei Sans" panose="020C0503030203020204" pitchFamily="34" charset="0"/>
              </a:rPr>
              <a:t>args</a:t>
            </a:r>
            <a:r>
              <a:rPr lang="en-US">
                <a:latin typeface="Huawei Sans" panose="020C0503030203020204" pitchFamily="34" charset="0"/>
              </a:rPr>
              <a:t> </a:t>
            </a:r>
            <a:r>
              <a:rPr lang="en-US" i="1">
                <a:latin typeface="Huawei Sans" panose="020C0503030203020204" pitchFamily="34" charset="0"/>
              </a:rPr>
              <a:t>args-length</a:t>
            </a:r>
            <a:r>
              <a:rPr lang="en-US">
                <a:latin typeface="Huawei Sans" panose="020C0503030203020204" pitchFamily="34" charset="0"/>
              </a:rPr>
              <a:t>: specifies the length of the Arguments field. The Arguments field is located at the end of a SID. If </a:t>
            </a:r>
            <a:r>
              <a:rPr lang="en-US" b="1">
                <a:latin typeface="Huawei Sans" panose="020C0503030203020204" pitchFamily="34" charset="0"/>
              </a:rPr>
              <a:t>args</a:t>
            </a:r>
            <a:r>
              <a:rPr lang="en-US">
                <a:latin typeface="Huawei Sans" panose="020C0503030203020204" pitchFamily="34" charset="0"/>
              </a:rPr>
              <a:t> </a:t>
            </a:r>
            <a:r>
              <a:rPr lang="en-US" i="1">
                <a:latin typeface="Huawei Sans" panose="020C0503030203020204" pitchFamily="34" charset="0"/>
              </a:rPr>
              <a:t>args-length</a:t>
            </a:r>
            <a:r>
              <a:rPr lang="en-US">
                <a:latin typeface="Huawei Sans" panose="020C0503030203020204" pitchFamily="34" charset="0"/>
              </a:rPr>
              <a:t> is configured, the Arguments field is reserved and will not be occupied by configured static SIDs or generated dynamic SIDs.</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1842180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1075377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2901435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916422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2570584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difference between a reduced SRH and an SRH is that the segment list in a reduced SRH does not contain the first segment in an existing IPv6 DA.</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1587202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69081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229476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Each SRv6 node maintains a local SID table that contains all SRv6 SIDs generated on the node, and an SRv6 FIB can be generated based on the table. The local SID table provides the following functions:</a:t>
            </a:r>
          </a:p>
          <a:p>
            <a:pPr lvl="1"/>
            <a:r>
              <a:rPr lang="en-US"/>
              <a:t>Defines locally generated SIDs, such as End.X SIDs.</a:t>
            </a:r>
          </a:p>
          <a:p>
            <a:pPr lvl="1"/>
            <a:r>
              <a:rPr lang="en-US"/>
              <a:t>Specifies instructions bound to the SIDs.</a:t>
            </a:r>
          </a:p>
          <a:p>
            <a:pPr lvl="1"/>
            <a:r>
              <a:rPr lang="en-US"/>
              <a:t>Stores forwarding information related to the instructions, such as outbound interface and next hop information.</a:t>
            </a:r>
            <a:endParaRPr 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6269740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500859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1534210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en-US" altLang="zh-CN" sz="1100" dirty="0">
              <a:latin typeface="Huawei Sans" panose="020C0503030203020204" pitchFamily="34" charset="0"/>
            </a:endParaRPr>
          </a:p>
        </p:txBody>
      </p:sp>
    </p:spTree>
    <p:extLst>
      <p:ext uri="{BB962C8B-B14F-4D97-AF65-F5344CB8AC3E}">
        <p14:creationId xmlns:p14="http://schemas.microsoft.com/office/powerpoint/2010/main" val="25001766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lang="en-US" sz="1100">
                <a:latin typeface="Huawei Sans" panose="020C0503030203020204" pitchFamily="34" charset="0"/>
              </a:rPr>
              <a:t>In MPLS, different removal options are defined using the Implicit-Null and Non-null options. Penultimate hop popping (PHP) in the MPLS data plane refers to the process in which the outermost label of the MPLS label stack is removed by an LSR before the packet reaches the adjacent label edge router (LER). If PHP is not enabled on the MPLS network, the LER is responsible for removing the label.</a:t>
            </a:r>
          </a:p>
          <a:p>
            <a:r>
              <a:rPr lang="en-US" sz="1100">
                <a:latin typeface="Huawei Sans" panose="020C0503030203020204" pitchFamily="34" charset="0"/>
              </a:rPr>
              <a:t>These behaviors are defined as two functions in SRv6: PSP and USP.</a:t>
            </a:r>
          </a:p>
        </p:txBody>
      </p:sp>
    </p:spTree>
    <p:extLst>
      <p:ext uri="{BB962C8B-B14F-4D97-AF65-F5344CB8AC3E}">
        <p14:creationId xmlns:p14="http://schemas.microsoft.com/office/powerpoint/2010/main" val="41966340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702194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atin typeface="Huawei Sans" panose="020C0503030203020204" pitchFamily="34" charset="0"/>
              </a:rPr>
              <a:t>https://datatracker.ietf.org/doc/draft-ietf-spring-segment-routing-policy/</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9143562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lang="en-US">
                <a:latin typeface="Huawei Sans" panose="020C0503030203020204" pitchFamily="34" charset="0"/>
              </a:rPr>
              <a:t>An endpoint in an SRv6 Policy is different from an endpoint node in SRv6.</a:t>
            </a:r>
          </a:p>
          <a:p>
            <a:pPr lvl="1"/>
            <a:r>
              <a:rPr lang="en-US">
                <a:latin typeface="Huawei Sans" panose="020C0503030203020204" pitchFamily="34" charset="0"/>
              </a:rPr>
              <a:t>The endpoint node in SRv6 refers to the type of the device that processes the SRH.</a:t>
            </a:r>
          </a:p>
          <a:p>
            <a:pPr lvl="1"/>
            <a:r>
              <a:rPr lang="en-US">
                <a:latin typeface="Huawei Sans" panose="020C0503030203020204" pitchFamily="34" charset="0"/>
              </a:rPr>
              <a:t>The endpoint in an SRv6 Policy refers to the policy's egress, which is generally expressed using an IPv6 address.</a:t>
            </a:r>
          </a:p>
        </p:txBody>
      </p:sp>
    </p:spTree>
    <p:extLst>
      <p:ext uri="{BB962C8B-B14F-4D97-AF65-F5344CB8AC3E}">
        <p14:creationId xmlns:p14="http://schemas.microsoft.com/office/powerpoint/2010/main" val="10688402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atin typeface="Huawei Sans" panose="020C0503030203020204" pitchFamily="34" charset="0"/>
              </a:rPr>
              <a:t>SR Policy P1 is uniquely determined by the triplet &lt;headend, color, endpoint&gt;.</a:t>
            </a:r>
          </a:p>
          <a:p>
            <a:pPr lvl="0"/>
            <a:r>
              <a:rPr lang="en-US">
                <a:latin typeface="Huawei Sans" panose="020C0503030203020204" pitchFamily="34" charset="0"/>
              </a:rPr>
              <a:t>An SR Policy can contain multiple candidate paths (e.g. CP1 and CP2). Each of the paths is uniquely determined by the triplet &lt;protocol, origin, discriminator&gt;.</a:t>
            </a:r>
          </a:p>
          <a:p>
            <a:pPr lvl="0"/>
            <a:r>
              <a:rPr lang="en-US">
                <a:latin typeface="Huawei Sans" panose="020C0503030203020204" pitchFamily="34" charset="0"/>
              </a:rPr>
              <a:t>CP1 is the primary path because it is valid and has the highest preference. The two SID lists of CP1 are delivered to the forwarder, and traffic is balanced between the two paths based on weights. For the SID list &lt;SID11...SID1i&gt;, traffic is balanced according to W1/(W1+W2).</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9308187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Mainstream methods for SRv6 Policy implementation:</a:t>
            </a:r>
          </a:p>
          <a:p>
            <a:pPr lvl="1"/>
            <a:r>
              <a:rPr lang="en-US" dirty="0"/>
              <a:t>BGP: BGP-LS is used to collect topology information, so that no new interface protocol needs to be introduced for customer-developed controllers. BGP IPv6 SR Policy is used to deliver route information.</a:t>
            </a:r>
          </a:p>
          <a:p>
            <a:pPr lvl="1"/>
            <a:r>
              <a:rPr lang="en-US" dirty="0"/>
              <a:t>PCEP: is a mature southbound protocol used in SR-MPLS TE scenarios. However, the tunnel implementation models of vendors are different and cannot interwork, and the interaction process of PCEP is more complex than that of BGP. As such, BGP extension is recommended.</a:t>
            </a:r>
          </a:p>
          <a:p>
            <a:pPr lvl="1"/>
            <a:r>
              <a:rPr lang="en-US" dirty="0"/>
              <a:t>NETCONF/YANG: delivers tunnel paths to forwarders as configurations. This method is not recommended because it delivers configurations in essence and offers the poorest performance. In a comprehensive solution, NETCONF is used to deliver configurations other than tunnel configurations.</a:t>
            </a:r>
          </a:p>
          <a:p>
            <a:pPr lvl="0"/>
            <a:r>
              <a:rPr lang="en-US" dirty="0"/>
              <a:t>Huawei devices mainly use BGP to deploy SRv6 Policies.</a:t>
            </a: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510427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7205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r>
              <a:rPr lang="en-US" dirty="0">
                <a:latin typeface="Huawei Sans" panose="020C0503030203020204" pitchFamily="34" charset="0"/>
              </a:rPr>
              <a:t>BGP-LS connection:</a:t>
            </a:r>
          </a:p>
          <a:p>
            <a:pPr lvl="1"/>
            <a:r>
              <a:rPr lang="en-US" dirty="0">
                <a:latin typeface="Huawei Sans" panose="020C0503030203020204" pitchFamily="34" charset="0"/>
              </a:rPr>
              <a:t>Collects tunnel topology information for SR Policy path computation.</a:t>
            </a:r>
          </a:p>
          <a:p>
            <a:pPr lvl="1"/>
            <a:r>
              <a:rPr lang="en-US" dirty="0">
                <a:latin typeface="Huawei Sans" panose="020C0503030203020204" pitchFamily="34" charset="0"/>
              </a:rPr>
              <a:t>BGP-LS supports the collection of SR Policy status information, based on which the controller displays tunnel status. https://datatracker.ietf.org/doc/draft-ietf-idr-te-lsp-distribution/</a:t>
            </a:r>
          </a:p>
          <a:p>
            <a:pPr lvl="1"/>
            <a:r>
              <a:rPr lang="en-US" dirty="0">
                <a:latin typeface="Huawei Sans" panose="020C0503030203020204" pitchFamily="34" charset="0"/>
              </a:rPr>
              <a:t>BGP-LS supports SRLB information encapsulation and </a:t>
            </a:r>
            <a:r>
              <a:rPr lang="en-US" dirty="0" err="1">
                <a:latin typeface="Huawei Sans" panose="020C0503030203020204" pitchFamily="34" charset="0"/>
              </a:rPr>
              <a:t>decapsulation</a:t>
            </a:r>
            <a:r>
              <a:rPr lang="en-US" dirty="0">
                <a:latin typeface="Huawei Sans" panose="020C0503030203020204" pitchFamily="34" charset="0"/>
              </a:rPr>
              <a:t>, so that the controller can obtain the SRLB information for binding SID allocation. (The backup path of each SR Policy corresponds to a binding SID.)</a:t>
            </a:r>
          </a:p>
          <a:p>
            <a:pPr lvl="1"/>
            <a:r>
              <a:rPr lang="en-US" dirty="0">
                <a:latin typeface="Huawei Sans" panose="020C0503030203020204" pitchFamily="34" charset="0"/>
              </a:rPr>
              <a:t>BGP-LS also needs to be deployed on the </a:t>
            </a:r>
            <a:r>
              <a:rPr lang="en-US" dirty="0" err="1">
                <a:latin typeface="Huawei Sans" panose="020C0503030203020204" pitchFamily="34" charset="0"/>
              </a:rPr>
              <a:t>headend</a:t>
            </a:r>
            <a:r>
              <a:rPr lang="en-US" dirty="0">
                <a:latin typeface="Huawei Sans" panose="020C0503030203020204" pitchFamily="34" charset="0"/>
              </a:rPr>
              <a:t> to advertise the SRv6 Policy status.</a:t>
            </a:r>
          </a:p>
        </p:txBody>
      </p:sp>
    </p:spTree>
    <p:extLst>
      <p:ext uri="{BB962C8B-B14F-4D97-AF65-F5344CB8AC3E}">
        <p14:creationId xmlns:p14="http://schemas.microsoft.com/office/powerpoint/2010/main" val="16430713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BGP IPv6 SR Policy connection:</a:t>
            </a:r>
          </a:p>
          <a:p>
            <a:pPr lvl="1"/>
            <a:r>
              <a:rPr lang="en-US"/>
              <a:t>The controller delivers SRv6 Policy information to forwarders for SRv6 Policy generation.</a:t>
            </a:r>
          </a:p>
          <a:p>
            <a:pPr lvl="1"/>
            <a:r>
              <a:rPr lang="en-US"/>
              <a:t>BGP routes delivered by the controller carry the color community attribute, which can be transmitted. The headend finds a matching BGP route and recurses it to the corresponding SRv6 Policy based on the color and endpoint information.</a:t>
            </a:r>
          </a:p>
          <a:p>
            <a:pPr lvl="1"/>
            <a:r>
              <a:rPr lang="en-US"/>
              <a:t>In Huawei's SRv6 Policy solution, path computation constraints of each application need to be uniformly planned on the controller based on SLAs, and different colors are used to identify SRv6 Policies. An SRv6 Policy is uniquely identified by &lt;headend, color, endpoint&gt;. The BGP route of services to be steered into an SRv6 Policy needs to carry the corresponding color attribute.</a:t>
            </a:r>
          </a:p>
          <a:p>
            <a:r>
              <a:rPr lang="en-US"/>
              <a:t>Binding SIDs are mainly used for path stitching.</a:t>
            </a:r>
            <a:endParaRPr 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680259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r>
              <a:rPr lang="en-US" dirty="0">
                <a:latin typeface="Huawei Sans" panose="020C0503030203020204" pitchFamily="34" charset="0"/>
              </a:rPr>
              <a:t>BGP EPE can allocate BGP peer SIDs to inter-AS paths. Peer SIDs are classified into the following types:</a:t>
            </a:r>
          </a:p>
          <a:p>
            <a:pPr lvl="1"/>
            <a:r>
              <a:rPr lang="en-US" dirty="0">
                <a:latin typeface="Huawei Sans" panose="020C0503030203020204" pitchFamily="34" charset="0"/>
              </a:rPr>
              <a:t>A Peer-Node SID identifies a peer node. The peers at both ends of each BGP session are allocated with Peer-Node SIDs. An EBGP peer relationship established based on loopback interfaces may traverse multiple physical links. In this case, the Peer-Node SID of a peer is mapped to multiple outbound interfaces. Peer-Node SIDs are End SIDs.</a:t>
            </a:r>
          </a:p>
          <a:p>
            <a:pPr lvl="1"/>
            <a:r>
              <a:rPr lang="en-US" dirty="0">
                <a:latin typeface="Huawei Sans" panose="020C0503030203020204" pitchFamily="34" charset="0"/>
              </a:rPr>
              <a:t>A Peer-</a:t>
            </a:r>
            <a:r>
              <a:rPr lang="en-US" dirty="0" err="1">
                <a:latin typeface="Huawei Sans" panose="020C0503030203020204" pitchFamily="34" charset="0"/>
              </a:rPr>
              <a:t>Adj</a:t>
            </a:r>
            <a:r>
              <a:rPr lang="en-US" dirty="0">
                <a:latin typeface="Huawei Sans" panose="020C0503030203020204" pitchFamily="34" charset="0"/>
              </a:rPr>
              <a:t> SID identifies an adjacency to a peer. An EBGP peer relationship established based on loopback interfaces may traverse multiple physical links. In this case, each adjacency is allocated with a Peer-</a:t>
            </a:r>
            <a:r>
              <a:rPr lang="en-US" dirty="0" err="1">
                <a:latin typeface="Huawei Sans" panose="020C0503030203020204" pitchFamily="34" charset="0"/>
              </a:rPr>
              <a:t>Adj</a:t>
            </a:r>
            <a:r>
              <a:rPr lang="en-US" dirty="0">
                <a:latin typeface="Huawei Sans" panose="020C0503030203020204" pitchFamily="34" charset="0"/>
              </a:rPr>
              <a:t> SID. Only the specified link (mapped to the specified outbound interface) can be used for forwarding. Peer-</a:t>
            </a:r>
            <a:r>
              <a:rPr lang="en-US" dirty="0" err="1">
                <a:latin typeface="Huawei Sans" panose="020C0503030203020204" pitchFamily="34" charset="0"/>
              </a:rPr>
              <a:t>Adj</a:t>
            </a:r>
            <a:r>
              <a:rPr lang="en-US" dirty="0">
                <a:latin typeface="Huawei Sans" panose="020C0503030203020204" pitchFamily="34" charset="0"/>
              </a:rPr>
              <a:t> SIDs are </a:t>
            </a:r>
            <a:r>
              <a:rPr lang="en-US" dirty="0" err="1">
                <a:latin typeface="Huawei Sans" panose="020C0503030203020204" pitchFamily="34" charset="0"/>
              </a:rPr>
              <a:t>End.X</a:t>
            </a:r>
            <a:r>
              <a:rPr lang="en-US" dirty="0">
                <a:latin typeface="Huawei Sans" panose="020C0503030203020204" pitchFamily="34" charset="0"/>
              </a:rPr>
              <a:t> SIDs.</a:t>
            </a:r>
          </a:p>
          <a:p>
            <a:pPr lvl="0"/>
            <a:r>
              <a:rPr lang="en-US" sz="1100" b="0" i="0" baseline="0" dirty="0">
                <a:solidFill>
                  <a:schemeClr val="tx1"/>
                </a:solidFill>
                <a:latin typeface="Huawei Sans" panose="020C0503030203020204" pitchFamily="34" charset="0"/>
                <a:ea typeface="方正兰亭黑简体" panose="02000000000000000000" pitchFamily="2" charset="-122"/>
                <a:cs typeface="+mn-cs"/>
              </a:rPr>
              <a:t>BGP EPE allocates SIDs only to BGP peers and links, but cannot be used to construct a forwarding path. BGP peer SIDs must be used with IGP SIDs to form an E2E path.</a:t>
            </a:r>
          </a:p>
        </p:txBody>
      </p:sp>
    </p:spTree>
    <p:extLst>
      <p:ext uri="{BB962C8B-B14F-4D97-AF65-F5344CB8AC3E}">
        <p14:creationId xmlns:p14="http://schemas.microsoft.com/office/powerpoint/2010/main" val="33044685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31838" y="4310764"/>
            <a:ext cx="5580062" cy="4985635"/>
          </a:xfrm>
        </p:spPr>
        <p:txBody>
          <a:bodyPr/>
          <a:lstStyle/>
          <a:p>
            <a:r>
              <a:rPr lang="en-US" dirty="0"/>
              <a:t>On a large network, the SRv6 SRH may be of a large size. Considering device limitations and forwarding efficiency, the number of SIDs in the SRH must be limited.</a:t>
            </a:r>
          </a:p>
          <a:p>
            <a:r>
              <a:rPr lang="en-US" dirty="0"/>
              <a:t>Generally, there are two methods for reducing the SRH size:</a:t>
            </a:r>
          </a:p>
          <a:p>
            <a:pPr lvl="1"/>
            <a:r>
              <a:rPr lang="en-US" dirty="0"/>
              <a:t>SRv6 header compression</a:t>
            </a:r>
          </a:p>
          <a:p>
            <a:pPr lvl="2"/>
            <a:r>
              <a:rPr lang="en-US" dirty="0"/>
              <a:t>Huawei mainly uses the G-SRv6 solution for SRv6 header compression, reducing the SRH size and improving the forwarding efficiency without sacrificing SID information.</a:t>
            </a:r>
          </a:p>
          <a:p>
            <a:pPr lvl="2"/>
            <a:r>
              <a:rPr lang="en-US" dirty="0"/>
              <a:t>This course will not cover relevant header compression technologies.</a:t>
            </a:r>
          </a:p>
          <a:p>
            <a:pPr lvl="1"/>
            <a:r>
              <a:rPr lang="en-US" dirty="0"/>
              <a:t>SRv6 path stitching</a:t>
            </a:r>
          </a:p>
          <a:p>
            <a:pPr lvl="2"/>
            <a:r>
              <a:rPr lang="en-US" dirty="0"/>
              <a:t>Binding SIDs are used to stitch different SRv6 paths together, so that the SRH of each SRv6 path is not too large.</a:t>
            </a:r>
          </a:p>
          <a:p>
            <a:pPr lvl="0"/>
            <a:r>
              <a:rPr lang="en-US" dirty="0"/>
              <a:t>The SRv6 stack depth is generally determined by device capabilities.</a:t>
            </a:r>
          </a:p>
          <a:p>
            <a:pPr lvl="0"/>
            <a:r>
              <a:rPr lang="en-US" dirty="0"/>
              <a:t>SRv6 mainly supports the following four types of binding SIDs:</a:t>
            </a:r>
          </a:p>
          <a:p>
            <a:pPr lvl="1"/>
            <a:r>
              <a:rPr lang="en-US" dirty="0"/>
              <a:t>End.B6.Insert</a:t>
            </a:r>
          </a:p>
          <a:p>
            <a:pPr lvl="1"/>
            <a:r>
              <a:rPr lang="en-US" dirty="0"/>
              <a:t>End.B6.Insert.Red</a:t>
            </a:r>
          </a:p>
          <a:p>
            <a:pPr lvl="1"/>
            <a:r>
              <a:rPr lang="en-US" dirty="0"/>
              <a:t>End.B6.Encaps</a:t>
            </a:r>
          </a:p>
          <a:p>
            <a:pPr lvl="1"/>
            <a:r>
              <a:rPr lang="en-US" dirty="0"/>
              <a:t>End.B6.Encaps.Red</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5514907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t>The End.B6.Encaps instruction used in Encaps mode can be disassembled into End + B6 + Encaps, where B6 indicates the application of an SRv6 Policy and Encaps indicates the encapsulation of an outer IPv6 header and SRH. This instruction includes the following operations: decrements the SL value of the inner SRH by 1, copies the SID to which the SL field is pointing to the DA field of the inner IPv6 header, encapsulates an IPv6 header and SRH (including segment lists), sets the source address to the address of the current node and the destination address to the first SID of the involved SRv6 Policy, sets other fields in the outer IPv6 header, looks up the corresponding table, and forwards the new IPv6 packet accordingly.</a:t>
            </a:r>
            <a:endParaRPr 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2638743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r>
              <a:rPr lang="en-US">
                <a:latin typeface="Huawei Sans" panose="020C0503030203020204" pitchFamily="34" charset="0"/>
              </a:rPr>
              <a:t>Configure a tunnel policy on PE1. After receiving the BGP routes (Net1 and Net2), PE1 recurses the routes to different SRv6 Policies based on the color values (0:15 and 0:20) and the next hop (PE2). Before forwarding packets to specified subnets (Net1 and Net2), PE1 adds specific SRv6 SID stacks to the packets.</a:t>
            </a:r>
          </a:p>
          <a:p>
            <a:r>
              <a:rPr lang="en-US">
                <a:latin typeface="Huawei Sans" panose="020C0503030203020204" pitchFamily="34" charset="0"/>
              </a:rPr>
              <a:t>The color attribute in route entries can be modified before the local router (for example, PE2) sends routes or after the peer router (for example, PE1) receives routes.</a:t>
            </a:r>
          </a:p>
          <a:p>
            <a:r>
              <a:rPr lang="en-US">
                <a:latin typeface="Huawei Sans" panose="020C0503030203020204" pitchFamily="34" charset="0"/>
              </a:rPr>
              <a:t>You can also directly configure the color attribute for the VPN instance of the originating router (for example, PE1), so that all traffic of the VPN instance is forwarded over the specified SRv6 Policy.</a:t>
            </a:r>
          </a:p>
        </p:txBody>
      </p:sp>
    </p:spTree>
    <p:extLst>
      <p:ext uri="{BB962C8B-B14F-4D97-AF65-F5344CB8AC3E}">
        <p14:creationId xmlns:p14="http://schemas.microsoft.com/office/powerpoint/2010/main" val="3634762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r>
              <a:rPr lang="en-US">
                <a:latin typeface="Huawei Sans" panose="020C0503030203020204" pitchFamily="34" charset="0"/>
              </a:rPr>
              <a:t>In DSCP-based traffic steering, the color attribute in route entries is mainly used to find a matching mapping policy.</a:t>
            </a:r>
          </a:p>
          <a:p>
            <a:r>
              <a:rPr lang="en-US">
                <a:latin typeface="Huawei Sans" panose="020C0503030203020204" pitchFamily="34" charset="0"/>
              </a:rPr>
              <a:t>The color attribute in route entries can be modified in the outbound direction of the originating router (for example, PE2) or in the inbound direction of the receiving router (for example, PE1).</a:t>
            </a:r>
          </a:p>
          <a:p>
            <a:r>
              <a:rPr lang="en-US">
                <a:latin typeface="Huawei Sans" panose="020C0503030203020204" pitchFamily="34" charset="0"/>
              </a:rPr>
              <a:t>You can also directly configure the color attribute for the VPN instance of the originating router (for example, PE1), so that all traffic of the VPN instance is forwarded over the specified SRv6 Policy.</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494668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414201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4310764"/>
            <a:ext cx="5580062" cy="4863715"/>
          </a:xfrm>
        </p:spPr>
        <p:txBody>
          <a:bodyPr/>
          <a:lstStyle/>
          <a:p>
            <a:pPr lvl="0">
              <a:lnSpc>
                <a:spcPct val="100000"/>
              </a:lnSpc>
            </a:pPr>
            <a:r>
              <a:rPr lang="en-US" dirty="0"/>
              <a:t>Route advertisement process:</a:t>
            </a:r>
          </a:p>
          <a:p>
            <a:pPr lvl="1">
              <a:lnSpc>
                <a:spcPct val="100000"/>
              </a:lnSpc>
            </a:pPr>
            <a:r>
              <a:rPr lang="en-US" dirty="0"/>
              <a:t>SRv6 and SRv6 VPN are configured on each PE, and IPv6 or SRv6 is enabled on the transit node.</a:t>
            </a:r>
          </a:p>
          <a:p>
            <a:pPr lvl="1">
              <a:lnSpc>
                <a:spcPct val="100000"/>
              </a:lnSpc>
            </a:pPr>
            <a:r>
              <a:rPr lang="en-US" dirty="0"/>
              <a:t>PE2 advertises an SRv6 locator route to PE1.</a:t>
            </a:r>
          </a:p>
          <a:p>
            <a:pPr lvl="1">
              <a:lnSpc>
                <a:spcPct val="100000"/>
              </a:lnSpc>
            </a:pPr>
            <a:r>
              <a:rPr lang="en-US" dirty="0"/>
              <a:t>CE-to-PE route advertisement: CE2 advertises its route to PE2. Either a static route or a routing protocol (RIP, OSPFv3, IS-IS, or BGP) can be deployed between the CE and PE.</a:t>
            </a:r>
          </a:p>
          <a:p>
            <a:pPr lvl="1">
              <a:lnSpc>
                <a:spcPct val="100000"/>
              </a:lnSpc>
            </a:pPr>
            <a:r>
              <a:rPr lang="en-US" dirty="0"/>
              <a:t>After learning the route advertised by CE2, PE2 installs it in the routing table of the corresponding VPN instance and converts the route into an MP-BGP one.</a:t>
            </a:r>
          </a:p>
          <a:p>
            <a:pPr lvl="1">
              <a:lnSpc>
                <a:spcPct val="100000"/>
              </a:lnSpc>
            </a:pPr>
            <a:r>
              <a:rPr lang="en-US" dirty="0"/>
              <a:t>Inter-PE route advertisement: Configure a BGP or VPN export policy on PE2 (or a BGP or VPN import policy on PE1), and set a color value for the route (next hop: PE2). Then, configure PE2 to send routing information to PE1 through a BGP peer relationship using update messages with RT and SRv6 VPN SID attributes.</a:t>
            </a:r>
          </a:p>
          <a:p>
            <a:pPr lvl="1">
              <a:lnSpc>
                <a:spcPct val="100000"/>
              </a:lnSpc>
            </a:pPr>
            <a:r>
              <a:rPr lang="en-US" dirty="0"/>
              <a:t>After PE1 receives the VPN route, if the next hop in the route is reachable and the route matches the BGP import policy, PE1 performs a series of actions to determine whether to install the route in the routing table of the corresponding VPN instance. These actions include VPN route leaking, route recursion to an SRv6 path, and route selection. In this example, PE1 installs the VPN route, which is associated with the SRv6 VPN SID.</a:t>
            </a:r>
          </a:p>
          <a:p>
            <a:pPr lvl="1">
              <a:lnSpc>
                <a:spcPct val="100000"/>
              </a:lnSpc>
            </a:pPr>
            <a:r>
              <a:rPr lang="en-US" dirty="0"/>
              <a:t>PE-to-CE route advertisement: CE1 can learn the VPN route from PE1 through a static route or a routing protocol (RIP, OSPFv3, IS-IS, or BGP). The route advertisement process is similar to that from CE2 to PE2.</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750472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r>
              <a:rPr lang="en-US" dirty="0"/>
              <a:t>Packet forwarding process:</a:t>
            </a:r>
          </a:p>
          <a:p>
            <a:pPr lvl="1"/>
            <a:r>
              <a:rPr lang="en-US" dirty="0"/>
              <a:t>After receiving a common unicast packet from CE1, PE1 searches the routing table of the corresponding VPN instance and finds that the outbound interface of the route is an SRv6 Policy interface. PE1 then inserts an SRH carrying the SID list of the SRv6 Policy and encapsulates an IPv6 header into the packet. After completing these operations, PE1 forwards the packet to P1.</a:t>
            </a:r>
          </a:p>
          <a:p>
            <a:pPr lvl="1"/>
            <a:r>
              <a:rPr lang="en-US" dirty="0"/>
              <a:t>The transit node P1 forwards the packet hop by hop based on SRH information.</a:t>
            </a:r>
          </a:p>
          <a:p>
            <a:pPr lvl="1"/>
            <a:r>
              <a:rPr lang="en-US" dirty="0"/>
              <a:t>After receiving the packet, the endpoint PE2 searches the My Local SID Table and finds an End SID that matches the IPv6 DA FC03::3 in the packet. According to the instruction bound to the SID, PE2 decrements the SL value of the packet by 1 and updates the IPv6 DA to the VPN SID FC03::300.</a:t>
            </a:r>
          </a:p>
          <a:p>
            <a:pPr lvl="1"/>
            <a:r>
              <a:rPr lang="en-US" dirty="0"/>
              <a:t>Based on the VPN SID FC03::300, PE2 searches the My Local SID Table and finds a matching End.DT4 SID. According to the instruction bound to the SID, PE2 </a:t>
            </a:r>
            <a:r>
              <a:rPr lang="en-US" dirty="0" err="1"/>
              <a:t>decapsulates</a:t>
            </a:r>
            <a:r>
              <a:rPr lang="en-US" dirty="0"/>
              <a:t> the packet, removes the SRH and IPv6 header, searches the routing table of the VPN instance corresponding to the VPN SID FC03::300 according to the DA in the inner packet, and forwards the packet to CE2.</a:t>
            </a:r>
          </a:p>
        </p:txBody>
      </p:sp>
    </p:spTree>
    <p:extLst>
      <p:ext uri="{BB962C8B-B14F-4D97-AF65-F5344CB8AC3E}">
        <p14:creationId xmlns:p14="http://schemas.microsoft.com/office/powerpoint/2010/main" val="3262753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3833750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a:t>Route advertisement process:</a:t>
            </a:r>
          </a:p>
          <a:p>
            <a:pPr lvl="1">
              <a:lnSpc>
                <a:spcPct val="100000"/>
              </a:lnSpc>
            </a:pPr>
            <a:r>
              <a:rPr lang="en-US" dirty="0"/>
              <a:t>SRv6 and SRv6 VPN are configured on each PE, and IPv6 is enabled on the transit node.</a:t>
            </a:r>
          </a:p>
          <a:p>
            <a:pPr lvl="1">
              <a:lnSpc>
                <a:spcPct val="100000"/>
              </a:lnSpc>
            </a:pPr>
            <a:r>
              <a:rPr lang="en-US" dirty="0"/>
              <a:t>PE2 advertises an SRv6 locator route to PE1.</a:t>
            </a:r>
          </a:p>
          <a:p>
            <a:pPr lvl="1">
              <a:lnSpc>
                <a:spcPct val="100000"/>
              </a:lnSpc>
            </a:pPr>
            <a:r>
              <a:rPr lang="en-US" dirty="0"/>
              <a:t>CE-to-PE route advertisement: CE2 advertises its route to PE2. Either a static route or a routing protocol (RIP, OSPFv3, IS-IS, or BGP) can be deployed between the CE and PE.</a:t>
            </a:r>
          </a:p>
          <a:p>
            <a:pPr lvl="1">
              <a:lnSpc>
                <a:spcPct val="100000"/>
              </a:lnSpc>
            </a:pPr>
            <a:r>
              <a:rPr lang="en-US" dirty="0"/>
              <a:t>After learning the route advertised by CE2, PE2 installs it in the routing table of the corresponding VPN instance and converts the route into an MP-BGP one.</a:t>
            </a:r>
          </a:p>
          <a:p>
            <a:pPr lvl="1">
              <a:lnSpc>
                <a:spcPct val="100000"/>
              </a:lnSpc>
            </a:pPr>
            <a:r>
              <a:rPr lang="en-US" dirty="0"/>
              <a:t>Inter-PE route advertisement: PE2 advertises the VPN route to egress node PE1 through MP-BGP using update messages with RT and SRv6 VPN SID attributes.</a:t>
            </a:r>
          </a:p>
          <a:p>
            <a:pPr lvl="1">
              <a:lnSpc>
                <a:spcPct val="100000"/>
              </a:lnSpc>
            </a:pPr>
            <a:r>
              <a:rPr lang="en-US" dirty="0"/>
              <a:t>After PE1 receives the VPN route, if the next hop in the route is reachable and the route matches the BGP import policy, PE1 performs a series of actions to determine whether to install the route in the routing table of the corresponding VPN instance. These actions include VPN route leaking, route recursion to an SRv6 BE path, and route selection. In this example, PE1 installs the VPN route, which is associated with the SRv6 VPN SID.</a:t>
            </a:r>
          </a:p>
          <a:p>
            <a:pPr lvl="1">
              <a:lnSpc>
                <a:spcPct val="100000"/>
              </a:lnSpc>
            </a:pPr>
            <a:r>
              <a:rPr lang="en-US" dirty="0"/>
              <a:t>PE-to-CE route advertisement: CE1 can learn the VPN route from PE1 through a static route or a routing protocol (RIP, OSPFv3, IS-IS, or BGP). The route advertisement process is similar to that from CE2 to PE2.</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16507907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r>
              <a:rPr lang="en-US"/>
              <a:t>Packet forwarding process:</a:t>
            </a:r>
          </a:p>
          <a:p>
            <a:pPr lvl="1"/>
            <a:r>
              <a:rPr lang="en-US"/>
              <a:t>After receiving a common unicast packet from CE1, PE1 searches the routing table of the corresponding VPN instance and finds that the outbound interface of the route is an SRv6 Policy interface. PE1 then inserts an SRH carrying the SID list of the SRv6 Policy and encapsulates an IPv6 header into the packet. After completing these operations, PE1 forwards the packet to P1.</a:t>
            </a:r>
          </a:p>
          <a:p>
            <a:pPr lvl="1"/>
            <a:r>
              <a:rPr lang="en-US"/>
              <a:t>The transit node P1 forwards the packet hop by hop based on SRH information.</a:t>
            </a:r>
          </a:p>
          <a:p>
            <a:pPr lvl="1"/>
            <a:r>
              <a:rPr lang="en-US"/>
              <a:t>After receiving the packet, the endpoint PE2 searches the My Local SID Table and finds an End SID that matches the IPv6 DA FC03::3 in the packet. According to the instruction bound to the SID, PE2 decrements the SL value of the packet by 1 and updates the IPv6 DA to the VPN SID FC03::300.</a:t>
            </a:r>
          </a:p>
          <a:p>
            <a:pPr lvl="1"/>
            <a:r>
              <a:rPr lang="en-US"/>
              <a:t>Based on the VPN SID FC03::300, PE2 searches the My Local SID Table and finds a matching End.DT4 SID. According to the instruction bound to the SID, PE2 decapsulates the packet, removes the SRH and IPv6 header, searches the routing table of the VPN instance corresponding to the VPN SID FC03::300 according to the DA in the inner packet, and forwards the packet to CE2.</a:t>
            </a:r>
            <a:endParaRPr lang="en-US" dirty="0"/>
          </a:p>
        </p:txBody>
      </p:sp>
    </p:spTree>
    <p:extLst>
      <p:ext uri="{BB962C8B-B14F-4D97-AF65-F5344CB8AC3E}">
        <p14:creationId xmlns:p14="http://schemas.microsoft.com/office/powerpoint/2010/main" val="136844677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marL="179705" marR="0" lvl="0" indent="-179705" algn="l" defTabSz="1219200" rtl="0" eaLnBrk="1" fontAlgn="ctr" latinLnBrk="0" hangingPunct="1">
              <a:lnSpc>
                <a:spcPct val="125000"/>
              </a:lnSpc>
              <a:spcBef>
                <a:spcPts val="0"/>
              </a:spcBef>
              <a:spcAft>
                <a:spcPts val="600"/>
              </a:spcAft>
              <a:buClrTx/>
              <a:buSzTx/>
              <a:buFont typeface="Huawei Sans" panose="020C0503030203020204" pitchFamily="34" charset="0"/>
              <a:buChar char="•"/>
              <a:defRPr/>
            </a:pPr>
            <a:r>
              <a:rPr lang="en-US" sz="1100" dirty="0">
                <a:latin typeface="Huawei Sans" panose="020C0503030203020204" pitchFamily="34" charset="0"/>
              </a:rPr>
              <a:t>Route advertisement process:</a:t>
            </a:r>
          </a:p>
          <a:p>
            <a:pPr lvl="1"/>
            <a:r>
              <a:rPr lang="en-US" sz="1100" dirty="0">
                <a:latin typeface="Huawei Sans" panose="020C0503030203020204" pitchFamily="34" charset="0"/>
              </a:rPr>
              <a:t>SRv6 and SRv6 VPN are configured on each PE, and IPv6 or SRv6 is enabled on the transit node.</a:t>
            </a:r>
          </a:p>
          <a:p>
            <a:pPr lvl="1"/>
            <a:r>
              <a:rPr lang="en-US" sz="1100" dirty="0">
                <a:latin typeface="Huawei Sans" panose="020C0503030203020204" pitchFamily="34" charset="0"/>
              </a:rPr>
              <a:t>PE2 advertises an SRv6 locator route to PE1.</a:t>
            </a:r>
          </a:p>
          <a:p>
            <a:pPr lvl="1"/>
            <a:r>
              <a:rPr lang="en-US" sz="1100" dirty="0">
                <a:latin typeface="Huawei Sans" panose="020C0503030203020204" pitchFamily="34" charset="0"/>
              </a:rPr>
              <a:t>CE-to-PE route advertisement: CE2 advertises its route to PE2. Either a static route or a routing protocol (RIP, OSPFv3, IS-IS, or BGP) can be deployed between the CE and PE.</a:t>
            </a:r>
          </a:p>
          <a:p>
            <a:pPr marL="539750" marR="0" lvl="1" indent="-179705" algn="l" defTabSz="1219200" rtl="0" eaLnBrk="1" fontAlgn="ctr" latinLnBrk="0" hangingPunct="1">
              <a:lnSpc>
                <a:spcPct val="125000"/>
              </a:lnSpc>
              <a:spcBef>
                <a:spcPts val="0"/>
              </a:spcBef>
              <a:spcAft>
                <a:spcPts val="600"/>
              </a:spcAft>
              <a:buClrTx/>
              <a:buSzTx/>
              <a:buFont typeface="Huawei Sans" panose="020C0503030203020204" pitchFamily="34" charset="0"/>
              <a:buChar char="▫"/>
              <a:defRPr/>
            </a:pPr>
            <a:r>
              <a:rPr lang="en-US" sz="1100" dirty="0">
                <a:latin typeface="Huawei Sans" panose="020C0503030203020204" pitchFamily="34" charset="0"/>
              </a:rPr>
              <a:t>Inter-PE route advertisement: Configure a BGP export policy on PE2 (or a BGP import policy on PE1), and set a color value for the route (next hop: PE2). </a:t>
            </a:r>
            <a:r>
              <a:rPr lang="en-US" sz="1100" b="0" i="0" baseline="0" dirty="0">
                <a:solidFill>
                  <a:schemeClr val="tx1"/>
                </a:solidFill>
                <a:latin typeface="Huawei Sans" panose="020C0503030203020204" pitchFamily="34" charset="0"/>
                <a:ea typeface="方正兰亭黑简体" panose="02000000000000000000" pitchFamily="2" charset="-122"/>
                <a:cs typeface="+mn-cs"/>
              </a:rPr>
              <a:t>Then, configure PE2 to send routing information to PE1 through a BGP peer relationship.</a:t>
            </a:r>
          </a:p>
          <a:p>
            <a:pPr marL="539750" marR="0" lvl="1" indent="-179705" algn="l" defTabSz="1219200" rtl="0" eaLnBrk="1" fontAlgn="ctr" latinLnBrk="0" hangingPunct="1">
              <a:lnSpc>
                <a:spcPct val="125000"/>
              </a:lnSpc>
              <a:spcBef>
                <a:spcPts val="0"/>
              </a:spcBef>
              <a:spcAft>
                <a:spcPts val="600"/>
              </a:spcAft>
              <a:buClrTx/>
              <a:buSzTx/>
              <a:buFont typeface="Huawei Sans" panose="020C0503030203020204" pitchFamily="34" charset="0"/>
              <a:buChar char="▫"/>
              <a:defRPr/>
            </a:pPr>
            <a:r>
              <a:rPr lang="en-US" sz="1100" dirty="0">
                <a:latin typeface="Huawei Sans" panose="020C0503030203020204" pitchFamily="34" charset="0"/>
              </a:rPr>
              <a:t>After PE1 receives the IPv6 route, if the next hop in the route is reachable and the route matches the BGP import policy, PE1 performs a series of actions, including route recursion to an SRv6 path and route selection.</a:t>
            </a:r>
          </a:p>
          <a:p>
            <a:pPr lvl="1"/>
            <a:r>
              <a:rPr lang="en-US" sz="1100" dirty="0">
                <a:latin typeface="Huawei Sans" panose="020C0503030203020204" pitchFamily="34" charset="0"/>
              </a:rPr>
              <a:t>PE-to-CE route advertisement: CE1 can learn the IPv6 route from PE1 through a static route or a routing protocol (RIP, OSPFv3, IS-IS, or BGP). The route advertisement process is similar to that from CE2 to PE2.</a:t>
            </a:r>
          </a:p>
        </p:txBody>
      </p:sp>
    </p:spTree>
    <p:extLst>
      <p:ext uri="{BB962C8B-B14F-4D97-AF65-F5344CB8AC3E}">
        <p14:creationId xmlns:p14="http://schemas.microsoft.com/office/powerpoint/2010/main" val="858030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r>
              <a:rPr lang="en-US" sz="1100" b="0" i="0" baseline="0" dirty="0">
                <a:solidFill>
                  <a:schemeClr val="tx1"/>
                </a:solidFill>
                <a:latin typeface="Huawei Sans" panose="020C0503030203020204" pitchFamily="34" charset="0"/>
                <a:ea typeface="方正兰亭黑简体" panose="02000000000000000000" pitchFamily="2" charset="-122"/>
                <a:cs typeface="+mn-cs"/>
              </a:rPr>
              <a:t>Packet forwarding process:</a:t>
            </a:r>
          </a:p>
          <a:p>
            <a:pPr lvl="1"/>
            <a:r>
              <a:rPr lang="en-US" sz="1100" b="0" i="0" baseline="0" dirty="0">
                <a:solidFill>
                  <a:schemeClr val="tx1"/>
                </a:solidFill>
                <a:latin typeface="Huawei Sans" panose="020C0503030203020204" pitchFamily="34" charset="0"/>
                <a:ea typeface="方正兰亭黑简体" panose="02000000000000000000" pitchFamily="2" charset="-122"/>
                <a:cs typeface="+mn-cs"/>
              </a:rPr>
              <a:t>After receiving a unicast IPv6 packet from CE1, PE1 searches the IPv6 routing table and finds that the outbound interface of the route is an SRv6 Policy interface. PE1 then inserts an SRH carrying the SID list of the SRv6 Policy and encapsulates an IPv6 header into the packet. After completing these operations, PE1 forwards the packet to P1.</a:t>
            </a:r>
          </a:p>
          <a:p>
            <a:pPr lvl="1"/>
            <a:r>
              <a:rPr lang="en-US" sz="1100" b="0" i="0" baseline="0" dirty="0">
                <a:solidFill>
                  <a:schemeClr val="tx1"/>
                </a:solidFill>
                <a:latin typeface="Huawei Sans" panose="020C0503030203020204" pitchFamily="34" charset="0"/>
                <a:ea typeface="方正兰亭黑简体" panose="02000000000000000000" pitchFamily="2" charset="-122"/>
                <a:cs typeface="+mn-cs"/>
              </a:rPr>
              <a:t>The transit node P1 forwards the packet hop by hop based on SRH information.</a:t>
            </a:r>
          </a:p>
          <a:p>
            <a:pPr lvl="1"/>
            <a:r>
              <a:rPr lang="en-US" sz="1100" b="0" i="0" baseline="0" dirty="0">
                <a:solidFill>
                  <a:schemeClr val="tx1"/>
                </a:solidFill>
                <a:latin typeface="Huawei Sans" panose="020C0503030203020204" pitchFamily="34" charset="0"/>
                <a:ea typeface="方正兰亭黑简体" panose="02000000000000000000" pitchFamily="2" charset="-122"/>
                <a:cs typeface="+mn-cs"/>
              </a:rPr>
              <a:t>After receiving the packet, the endpoint PE2 searches the My Local SID Table and finds an End SID that matches the IPv6 DA FC03::3 in the packet. According to the instruction bound to the SID, PE2 decrements the SL value of the packet by 1 and updates the IPv6 DA to the End SID Net2.</a:t>
            </a:r>
          </a:p>
          <a:p>
            <a:pPr lvl="1"/>
            <a:r>
              <a:rPr lang="en-US" sz="1100" b="0" i="0" baseline="0" dirty="0">
                <a:solidFill>
                  <a:schemeClr val="tx1"/>
                </a:solidFill>
                <a:latin typeface="Huawei Sans" panose="020C0503030203020204" pitchFamily="34" charset="0"/>
                <a:ea typeface="方正兰亭黑简体" panose="02000000000000000000" pitchFamily="2" charset="-122"/>
                <a:cs typeface="+mn-cs"/>
              </a:rPr>
              <a:t>Based on the End SID Net2, PE2 searches the My Local SID table, finds a matching End SID, removes the SRH and IPv6 header, and forwards the packet to CE2.</a:t>
            </a:r>
          </a:p>
        </p:txBody>
      </p:sp>
    </p:spTree>
    <p:extLst>
      <p:ext uri="{BB962C8B-B14F-4D97-AF65-F5344CB8AC3E}">
        <p14:creationId xmlns:p14="http://schemas.microsoft.com/office/powerpoint/2010/main" val="37240187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221560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2570416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3362462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6244711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071438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666108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a:t>In the initial stage of network development, multiple types of networks, such as X.25, FR, ATM, and IP, co-existed to meet different service requirements. These networks could not interwork with each other, and on top of that, also competed, with mainly ATM and IP networks taking center stage. ATM is a transmission mode that uses fixed-length cell switching. It establishes paths in connection-oriented mode, and can provide better </a:t>
            </a:r>
            <a:r>
              <a:rPr lang="en-US" dirty="0" err="1"/>
              <a:t>QoS</a:t>
            </a:r>
            <a:r>
              <a:rPr lang="en-US" dirty="0"/>
              <a:t> capabilities than IP. The design philosophy of ATM involves centering on networks and providing reliable transmission, and its design concepts reflect the reliability and manageability requirements of telecommunications networks. This is the reason why ATM was widely deployed on early telecommunications networks. The design concepts of IP differ greatly from those of ATM. To be more precise, IP is a connectionless communication mechanism that provides the best-effort forwarding capability, and the packet length is not fixed. On top of that, IP networks mainly rely on the transport-layer protocols (e.g., TCP) to ensure transmission reliability, and the requirement for the network layer involves ease of use. The design concept of IP networks embodies the "terminal-centric and best-effort" notion of the computer network, enabling IP to meet the computer network's service requirements. The competition between the two can essentially be represented as a competition between telecommunications and computer networks. As the network scale expanded and network services increased in number, ATM networks became more complex than IP networks, while also bearing higher management costs. Within the context of costs versus benefits for telecom carriers, ATM networks were gradually replaced by IP networks.</a:t>
            </a: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13295600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a:t>Seamless bidirectional forwarding detection (SBFD) is a simplified BFD mechanism. With a simplified BFD state machine, SBFD shortens the negotiation time and improves network-wide flexibility.</a:t>
            </a:r>
          </a:p>
          <a:p>
            <a:pPr lvl="1"/>
            <a:r>
              <a:rPr lang="en-US" dirty="0"/>
              <a:t>The IPv6 address of the SBFD reflector must be the same as the endpoint of the corresponding SRv6 Policy.</a:t>
            </a:r>
          </a:p>
          <a:p>
            <a:r>
              <a:rPr lang="en-US" dirty="0"/>
              <a:t>As SRv6 simply adds a new type of routing extension header to implement forwarding based on the IPv6 data plane, ICMPv6 ping and </a:t>
            </a:r>
            <a:r>
              <a:rPr lang="en-US" dirty="0" err="1"/>
              <a:t>tracert</a:t>
            </a:r>
            <a:r>
              <a:rPr lang="en-US" dirty="0"/>
              <a:t> can be directly used on an SRv6 network for connectivity check based on common IPv6 addresses, without requiring any changes to hardware or software. ICMPv6 ping and </a:t>
            </a:r>
            <a:r>
              <a:rPr lang="en-US" dirty="0" err="1"/>
              <a:t>tracert</a:t>
            </a:r>
            <a:r>
              <a:rPr lang="en-US" dirty="0"/>
              <a:t> both support packet forwarding to a destination address over the shortest path, thereby checking the reachability to the destination. If the destination address is an SRv6 SID, the check can be performed through either ICMPv6 ping &amp; </a:t>
            </a:r>
            <a:r>
              <a:rPr lang="en-US" dirty="0" err="1"/>
              <a:t>tracert</a:t>
            </a:r>
            <a:r>
              <a:rPr lang="en-US" dirty="0"/>
              <a:t> or SRv6 OAM extensions. Currently, SRv6 OAM can be extended in either of the following ways:</a:t>
            </a:r>
          </a:p>
          <a:p>
            <a:pPr lvl="1"/>
            <a:r>
              <a:rPr lang="en-US" dirty="0"/>
              <a:t>Set the O-bit (OAM bit) in the SRH.</a:t>
            </a:r>
          </a:p>
          <a:p>
            <a:pPr lvl="1"/>
            <a:r>
              <a:rPr lang="en-US" dirty="0"/>
              <a:t>Insert an </a:t>
            </a:r>
            <a:r>
              <a:rPr lang="en-US" dirty="0" err="1"/>
              <a:t>End.OP</a:t>
            </a:r>
            <a:r>
              <a:rPr lang="en-US" dirty="0"/>
              <a:t> SID into the SRH.</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0803314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Because the state machine has only Up and Down states, the initiator can send packets carrying only the Up or Down state and receive packets carrying only the Up or Admin Down state. The initiator starts by sending an SBFD packet carrying the Down state to the reflector. The destination and source port numbers of the packet are 7784 and 4784, respectively; the destination IP address is a user-configured address on the 127 network segment; the source IP address is the locally configured LSR ID.</a:t>
            </a:r>
          </a:p>
          <a:p>
            <a:r>
              <a:rPr lang="en-US"/>
              <a:t>The reflector does not have any SBFD state machine or detection mechanism. For this reason, it does not proactively send SBFD Echo packets, but rather, it only reflects SBFD packets. The destination and source port numbers in the looped-back packet are 4784 and 7784, respectively; the source IP address is the locally configured LSR ID; the destination IP address is the source IP address of the initiator.</a:t>
            </a:r>
          </a:p>
          <a:p>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44894629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r>
              <a:rPr lang="en-US" dirty="0">
                <a:latin typeface="Huawei Sans" panose="020C0503030203020204" pitchFamily="34" charset="0"/>
              </a:rPr>
              <a:t>Currently, SRv6 ping and </a:t>
            </a:r>
            <a:r>
              <a:rPr lang="en-US" dirty="0" err="1">
                <a:latin typeface="Huawei Sans" panose="020C0503030203020204" pitchFamily="34" charset="0"/>
              </a:rPr>
              <a:t>tracert</a:t>
            </a:r>
            <a:r>
              <a:rPr lang="en-US" dirty="0">
                <a:latin typeface="Huawei Sans" panose="020C0503030203020204" pitchFamily="34" charset="0"/>
              </a:rPr>
              <a:t> can be implemented using the following two methods:</a:t>
            </a:r>
          </a:p>
          <a:p>
            <a:pPr lvl="1"/>
            <a:r>
              <a:rPr lang="en-US" dirty="0">
                <a:latin typeface="Huawei Sans" panose="020C0503030203020204" pitchFamily="34" charset="0"/>
              </a:rPr>
              <a:t>One method is to use the O-bit (OAM bit) in the SRH. Because the O-bit is carried in the SRH, each SRv6 endpoint node needs to process and respond to ICMPv6 ping and </a:t>
            </a:r>
            <a:r>
              <a:rPr lang="en-US" dirty="0" err="1">
                <a:latin typeface="Huawei Sans" panose="020C0503030203020204" pitchFamily="34" charset="0"/>
              </a:rPr>
              <a:t>tracert</a:t>
            </a:r>
            <a:r>
              <a:rPr lang="en-US" dirty="0">
                <a:latin typeface="Huawei Sans" panose="020C0503030203020204" pitchFamily="34" charset="0"/>
              </a:rPr>
              <a:t> requests. </a:t>
            </a:r>
            <a:r>
              <a:rPr lang="en-US" dirty="0">
                <a:solidFill>
                  <a:srgbClr val="000000"/>
                </a:solidFill>
                <a:latin typeface="Huawei Sans" panose="020C0503030203020204" pitchFamily="34" charset="0"/>
              </a:rPr>
              <a:t>Therefore, segment-by-segment tests can be implemented based on the O-bit.</a:t>
            </a:r>
            <a:r>
              <a:rPr lang="en-US" dirty="0">
                <a:latin typeface="Huawei Sans" panose="020C0503030203020204" pitchFamily="34" charset="0"/>
              </a:rPr>
              <a:t> You can run the </a:t>
            </a:r>
            <a:r>
              <a:rPr lang="en-US" b="1" dirty="0">
                <a:latin typeface="Huawei Sans" panose="020C0503030203020204" pitchFamily="34" charset="0"/>
              </a:rPr>
              <a:t>ping ipv6-sid</a:t>
            </a:r>
            <a:r>
              <a:rPr lang="en-US" dirty="0">
                <a:latin typeface="Huawei Sans" panose="020C0503030203020204" pitchFamily="34" charset="0"/>
              </a:rPr>
              <a:t> and </a:t>
            </a:r>
            <a:r>
              <a:rPr lang="en-US" b="1" dirty="0" err="1">
                <a:latin typeface="Huawei Sans" panose="020C0503030203020204" pitchFamily="34" charset="0"/>
              </a:rPr>
              <a:t>tracert</a:t>
            </a:r>
            <a:r>
              <a:rPr lang="en-US" b="1" dirty="0">
                <a:latin typeface="Huawei Sans" panose="020C0503030203020204" pitchFamily="34" charset="0"/>
              </a:rPr>
              <a:t> ipv6-sid</a:t>
            </a:r>
            <a:r>
              <a:rPr lang="en-US" dirty="0">
                <a:latin typeface="Huawei Sans" panose="020C0503030203020204" pitchFamily="34" charset="0"/>
              </a:rPr>
              <a:t> commands to initiate tests based on one or more SIDs.</a:t>
            </a:r>
          </a:p>
          <a:p>
            <a:pPr lvl="1"/>
            <a:r>
              <a:rPr lang="en-US" dirty="0">
                <a:latin typeface="Huawei Sans" panose="020C0503030203020204" pitchFamily="34" charset="0"/>
              </a:rPr>
              <a:t>The other method is to introduce </a:t>
            </a:r>
            <a:r>
              <a:rPr lang="en-US" dirty="0" err="1">
                <a:latin typeface="Huawei Sans" panose="020C0503030203020204" pitchFamily="34" charset="0"/>
              </a:rPr>
              <a:t>End.OP</a:t>
            </a:r>
            <a:r>
              <a:rPr lang="en-US" dirty="0">
                <a:latin typeface="Huawei Sans" panose="020C0503030203020204" pitchFamily="34" charset="0"/>
              </a:rPr>
              <a:t> SIDs, which instruct data packets to be sent to the control plane for OAM processing. In the case of an SRv6 Policy test, the </a:t>
            </a:r>
            <a:r>
              <a:rPr lang="en-US" dirty="0" err="1">
                <a:latin typeface="Huawei Sans" panose="020C0503030203020204" pitchFamily="34" charset="0"/>
              </a:rPr>
              <a:t>headend</a:t>
            </a:r>
            <a:r>
              <a:rPr lang="en-US" dirty="0">
                <a:latin typeface="Huawei Sans" panose="020C0503030203020204" pitchFamily="34" charset="0"/>
              </a:rPr>
              <a:t> encodes an </a:t>
            </a:r>
            <a:r>
              <a:rPr lang="en-US" dirty="0" err="1">
                <a:latin typeface="Huawei Sans" panose="020C0503030203020204" pitchFamily="34" charset="0"/>
              </a:rPr>
              <a:t>End.OP</a:t>
            </a:r>
            <a:r>
              <a:rPr lang="en-US" dirty="0">
                <a:latin typeface="Huawei Sans" panose="020C0503030203020204" pitchFamily="34" charset="0"/>
              </a:rPr>
              <a:t> SID into the segment list. Because only the SRv6 endpoint that has generated an </a:t>
            </a:r>
            <a:r>
              <a:rPr lang="en-US" dirty="0" err="1">
                <a:latin typeface="Huawei Sans" panose="020C0503030203020204" pitchFamily="34" charset="0"/>
              </a:rPr>
              <a:t>End.OP</a:t>
            </a:r>
            <a:r>
              <a:rPr lang="en-US" dirty="0">
                <a:latin typeface="Huawei Sans" panose="020C0503030203020204" pitchFamily="34" charset="0"/>
              </a:rPr>
              <a:t> SID can process ICMPv6 ping and </a:t>
            </a:r>
            <a:r>
              <a:rPr lang="en-US" dirty="0" err="1">
                <a:latin typeface="Huawei Sans" panose="020C0503030203020204" pitchFamily="34" charset="0"/>
              </a:rPr>
              <a:t>tracert</a:t>
            </a:r>
            <a:r>
              <a:rPr lang="en-US" dirty="0">
                <a:latin typeface="Huawei Sans" panose="020C0503030203020204" pitchFamily="34" charset="0"/>
              </a:rPr>
              <a:t> request packets, E2E tests can be implemented based on </a:t>
            </a:r>
            <a:r>
              <a:rPr lang="en-US" dirty="0" err="1">
                <a:latin typeface="Huawei Sans" panose="020C0503030203020204" pitchFamily="34" charset="0"/>
              </a:rPr>
              <a:t>End.OP</a:t>
            </a:r>
            <a:r>
              <a:rPr lang="en-US" dirty="0">
                <a:latin typeface="Huawei Sans" panose="020C0503030203020204" pitchFamily="34" charset="0"/>
              </a:rPr>
              <a:t> SIDs. </a:t>
            </a:r>
          </a:p>
          <a:p>
            <a:pPr lvl="2"/>
            <a:r>
              <a:rPr lang="en-US" dirty="0">
                <a:latin typeface="Huawei Sans" panose="020C0503030203020204" pitchFamily="34" charset="0"/>
              </a:rPr>
              <a:t>For SID stack-based tests, specify one or more </a:t>
            </a:r>
            <a:r>
              <a:rPr lang="en-US" dirty="0" err="1">
                <a:latin typeface="Huawei Sans" panose="020C0503030203020204" pitchFamily="34" charset="0"/>
              </a:rPr>
              <a:t>End.OP</a:t>
            </a:r>
            <a:r>
              <a:rPr lang="en-US" dirty="0">
                <a:latin typeface="Huawei Sans" panose="020C0503030203020204" pitchFamily="34" charset="0"/>
              </a:rPr>
              <a:t> SIDs in the </a:t>
            </a:r>
            <a:r>
              <a:rPr lang="en-US" b="1" dirty="0">
                <a:latin typeface="Huawei Sans" panose="020C0503030203020204" pitchFamily="34" charset="0"/>
              </a:rPr>
              <a:t>ping ipv6-sid</a:t>
            </a:r>
            <a:r>
              <a:rPr lang="en-US" dirty="0">
                <a:latin typeface="Huawei Sans" panose="020C0503030203020204" pitchFamily="34" charset="0"/>
              </a:rPr>
              <a:t> and </a:t>
            </a:r>
            <a:r>
              <a:rPr lang="en-US" b="1" dirty="0" err="1">
                <a:latin typeface="Huawei Sans" panose="020C0503030203020204" pitchFamily="34" charset="0"/>
              </a:rPr>
              <a:t>tracert</a:t>
            </a:r>
            <a:r>
              <a:rPr lang="en-US" b="1" dirty="0">
                <a:latin typeface="Huawei Sans" panose="020C0503030203020204" pitchFamily="34" charset="0"/>
              </a:rPr>
              <a:t> ipv6-sid</a:t>
            </a:r>
            <a:r>
              <a:rPr lang="en-US" dirty="0">
                <a:latin typeface="Huawei Sans" panose="020C0503030203020204" pitchFamily="34" charset="0"/>
              </a:rPr>
              <a:t> commands.</a:t>
            </a:r>
          </a:p>
          <a:p>
            <a:pPr lvl="2"/>
            <a:r>
              <a:rPr lang="en-US" dirty="0">
                <a:latin typeface="Huawei Sans" panose="020C0503030203020204" pitchFamily="34" charset="0"/>
              </a:rPr>
              <a:t>For SRv6 Policy-based tests, specify the </a:t>
            </a:r>
            <a:r>
              <a:rPr lang="en-US" b="1" dirty="0">
                <a:latin typeface="Huawei Sans" panose="020C0503030203020204" pitchFamily="34" charset="0"/>
              </a:rPr>
              <a:t>end-op</a:t>
            </a:r>
            <a:r>
              <a:rPr lang="en-US" dirty="0">
                <a:latin typeface="Huawei Sans" panose="020C0503030203020204" pitchFamily="34" charset="0"/>
              </a:rPr>
              <a:t> parameter in the </a:t>
            </a:r>
            <a:r>
              <a:rPr lang="en-US" b="1" dirty="0">
                <a:latin typeface="Huawei Sans" panose="020C0503030203020204" pitchFamily="34" charset="0"/>
              </a:rPr>
              <a:t>ping srv6-te policy</a:t>
            </a:r>
            <a:r>
              <a:rPr lang="en-US" dirty="0">
                <a:latin typeface="Huawei Sans" panose="020C0503030203020204" pitchFamily="34" charset="0"/>
              </a:rPr>
              <a:t> and </a:t>
            </a:r>
            <a:r>
              <a:rPr lang="en-US" b="1" dirty="0" err="1">
                <a:latin typeface="Huawei Sans" panose="020C0503030203020204" pitchFamily="34" charset="0"/>
              </a:rPr>
              <a:t>tracert</a:t>
            </a:r>
            <a:r>
              <a:rPr lang="en-US" b="1" dirty="0">
                <a:latin typeface="Huawei Sans" panose="020C0503030203020204" pitchFamily="34" charset="0"/>
              </a:rPr>
              <a:t> srv6-te policy</a:t>
            </a:r>
            <a:r>
              <a:rPr lang="en-US" dirty="0">
                <a:latin typeface="Huawei Sans" panose="020C0503030203020204" pitchFamily="34" charset="0"/>
              </a:rPr>
              <a:t> commands.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41984261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r>
              <a:rPr lang="en-US" dirty="0">
                <a:latin typeface="Huawei Sans" panose="020C0503030203020204" pitchFamily="34" charset="0"/>
              </a:rPr>
              <a:t>For a segment-by-segment test:</a:t>
            </a:r>
          </a:p>
          <a:p>
            <a:pPr lvl="1"/>
            <a:r>
              <a:rPr lang="en-US" dirty="0">
                <a:latin typeface="Huawei Sans" panose="020C0503030203020204" pitchFamily="34" charset="0"/>
              </a:rPr>
              <a:t>PE1 initiates a ping operation to PE2. Specifically, it constructs an ICMPv6 Request packet carrying the SRv6 SIDs (End and </a:t>
            </a:r>
            <a:r>
              <a:rPr lang="en-US" dirty="0" err="1">
                <a:latin typeface="Huawei Sans" panose="020C0503030203020204" pitchFamily="34" charset="0"/>
              </a:rPr>
              <a:t>End.X</a:t>
            </a:r>
            <a:r>
              <a:rPr lang="en-US" dirty="0">
                <a:latin typeface="Huawei Sans" panose="020C0503030203020204" pitchFamily="34" charset="0"/>
              </a:rPr>
              <a:t> SIDs) of P1 and the End SID of PE2 and then forwards the packet.</a:t>
            </a:r>
          </a:p>
          <a:p>
            <a:pPr lvl="1"/>
            <a:r>
              <a:rPr lang="en-US" dirty="0">
                <a:latin typeface="Huawei Sans" panose="020C0503030203020204" pitchFamily="34" charset="0"/>
              </a:rPr>
              <a:t>After receiving the ICMPv6 Request packet, P1 sends an ICMPv6 Reply packet to PE1 and forwards the ICMPv6 Request packet to PE2.</a:t>
            </a:r>
          </a:p>
          <a:p>
            <a:pPr lvl="1"/>
            <a:r>
              <a:rPr lang="en-US" dirty="0">
                <a:latin typeface="Huawei Sans" panose="020C0503030203020204" pitchFamily="34" charset="0"/>
              </a:rPr>
              <a:t>After receiving the ICMPv6 Request packet, PE2 sends an ICMPv6 Reply packet to PE1.</a:t>
            </a:r>
          </a:p>
          <a:p>
            <a:r>
              <a:rPr lang="en-US" dirty="0">
                <a:latin typeface="Huawei Sans" panose="020C0503030203020204" pitchFamily="34" charset="0"/>
              </a:rPr>
              <a:t>For a non-segment-by-segment test:</a:t>
            </a:r>
          </a:p>
          <a:p>
            <a:pPr lvl="1"/>
            <a:r>
              <a:rPr lang="en-US" dirty="0">
                <a:latin typeface="Huawei Sans" panose="020C0503030203020204" pitchFamily="34" charset="0"/>
              </a:rPr>
              <a:t>PE1 initiates a ping operation to PE2. Specifically, it constructs an ICMPv6 Request packet carrying the End SID of PE2 and then forwards the packet.</a:t>
            </a:r>
          </a:p>
          <a:p>
            <a:pPr lvl="1"/>
            <a:r>
              <a:rPr lang="en-US" dirty="0">
                <a:latin typeface="Huawei Sans" panose="020C0503030203020204" pitchFamily="34" charset="0"/>
              </a:rPr>
              <a:t>After receiving the ICMPv6 Request packet, P1 forwards it to PE2.</a:t>
            </a:r>
          </a:p>
          <a:p>
            <a:pPr lvl="1"/>
            <a:r>
              <a:rPr lang="en-US" sz="1100" b="0" i="0" baseline="0" dirty="0">
                <a:solidFill>
                  <a:schemeClr val="tx1"/>
                </a:solidFill>
                <a:latin typeface="Huawei Sans" panose="020C0503030203020204" pitchFamily="34" charset="0"/>
                <a:ea typeface="方正兰亭黑简体" panose="02000000000000000000" pitchFamily="2" charset="-122"/>
                <a:cs typeface="+mn-cs"/>
              </a:rPr>
              <a:t>After receiving the ICMPv6 Request packet, PE2 sends an ICMPv6 Reply packet to PE1. In this case, you can view detailed information about the ping operation on PE1.</a:t>
            </a:r>
          </a:p>
        </p:txBody>
      </p:sp>
    </p:spTree>
    <p:extLst>
      <p:ext uri="{BB962C8B-B14F-4D97-AF65-F5344CB8AC3E}">
        <p14:creationId xmlns:p14="http://schemas.microsoft.com/office/powerpoint/2010/main" val="376082780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r>
              <a:rPr lang="en-US" dirty="0">
                <a:latin typeface="Huawei Sans" panose="020C0503030203020204" pitchFamily="34" charset="0"/>
              </a:rPr>
              <a:t>For an overlay test:</a:t>
            </a:r>
          </a:p>
          <a:p>
            <a:pPr lvl="1"/>
            <a:r>
              <a:rPr lang="en-US" dirty="0">
                <a:latin typeface="Huawei Sans" panose="020C0503030203020204" pitchFamily="34" charset="0"/>
              </a:rPr>
              <a:t>PE1 initiates a tracert operation to PE2. Specifically, it constructs a UDP packet carrying the SRv6 SIDs (End and </a:t>
            </a:r>
            <a:r>
              <a:rPr lang="en-US" dirty="0" err="1">
                <a:latin typeface="Huawei Sans" panose="020C0503030203020204" pitchFamily="34" charset="0"/>
              </a:rPr>
              <a:t>End.X</a:t>
            </a:r>
            <a:r>
              <a:rPr lang="en-US" dirty="0">
                <a:latin typeface="Huawei Sans" panose="020C0503030203020204" pitchFamily="34" charset="0"/>
              </a:rPr>
              <a:t> SIDs) of P1 and the End SID of PE2, encapsulates an SRH into the packet, and then forwards the packet. In this case, the value of the Hop Limit field (equal to the TTL field in IPv4) in the IPv6 header is set to 64 and decrements by 1 each time the packet passes through a device. When the value of the Hop Limit field is 0, the packet is discarded, and then an ICMPv6 Time Exceeded message is sent to PE1.</a:t>
            </a:r>
          </a:p>
          <a:p>
            <a:pPr lvl="1"/>
            <a:r>
              <a:rPr lang="en-US" dirty="0">
                <a:latin typeface="Huawei Sans" panose="020C0503030203020204" pitchFamily="34" charset="0"/>
              </a:rPr>
              <a:t>After receiving the UDP packet, P1 changes the value of the Hop Limit field to 63, sends an ICMPv6 Port Unreachable message to PE1, and forwards the UDP packet to PE2.</a:t>
            </a:r>
          </a:p>
          <a:p>
            <a:pPr lvl="1"/>
            <a:r>
              <a:rPr lang="en-US" dirty="0">
                <a:latin typeface="Huawei Sans" panose="020C0503030203020204" pitchFamily="34" charset="0"/>
              </a:rPr>
              <a:t>After receiving the UDP packet, PE2 changes the value of the Hop Limit field to 62 and sends an ICMPv6 Port Unreachable message to PE1.</a:t>
            </a:r>
          </a:p>
        </p:txBody>
      </p:sp>
    </p:spTree>
    <p:extLst>
      <p:ext uri="{BB962C8B-B14F-4D97-AF65-F5344CB8AC3E}">
        <p14:creationId xmlns:p14="http://schemas.microsoft.com/office/powerpoint/2010/main" val="396190852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31838" y="728663"/>
            <a:ext cx="5580062" cy="8366172"/>
          </a:xfrm>
        </p:spPr>
        <p:txBody>
          <a:bodyPr/>
          <a:lstStyle/>
          <a:p>
            <a:r>
              <a:rPr lang="en-US" dirty="0">
                <a:latin typeface="Huawei Sans" panose="020C0503030203020204" pitchFamily="34" charset="0"/>
              </a:rPr>
              <a:t>For a non-overlay test:</a:t>
            </a:r>
          </a:p>
          <a:p>
            <a:pPr lvl="1"/>
            <a:r>
              <a:rPr lang="en-US" dirty="0">
                <a:latin typeface="Huawei Sans" panose="020C0503030203020204" pitchFamily="34" charset="0"/>
              </a:rPr>
              <a:t>PE1 initiates a </a:t>
            </a:r>
            <a:r>
              <a:rPr lang="en-US" dirty="0" err="1">
                <a:latin typeface="Huawei Sans" panose="020C0503030203020204" pitchFamily="34" charset="0"/>
              </a:rPr>
              <a:t>tracert</a:t>
            </a:r>
            <a:r>
              <a:rPr lang="en-US" dirty="0">
                <a:latin typeface="Huawei Sans" panose="020C0503030203020204" pitchFamily="34" charset="0"/>
              </a:rPr>
              <a:t> operation to PE2. Specifically, it constructs a UDP packet carrying the SRv6 SID of P1 and the End SID of PE2, encapsulates an SRH into the packet, and then forwards the packet. In this case, the value of the Hop Limit field in the IPv6 header is set to 1 and decrements by 1 each time the packet passes through a device. When the value of the Hop Limit field is 0, the packet is discarded, and then an ICMPv6 Time Exceeded message is sent to PE1.</a:t>
            </a:r>
          </a:p>
          <a:p>
            <a:pPr lvl="1"/>
            <a:r>
              <a:rPr lang="en-US" dirty="0">
                <a:latin typeface="Huawei Sans" panose="020C0503030203020204" pitchFamily="34" charset="0"/>
              </a:rPr>
              <a:t>After receiving the UDP packet, P1 changes the value of the Hop Limit field to 0 and sends an ICMPv6 Time Exceeded message to PE1.</a:t>
            </a:r>
          </a:p>
          <a:p>
            <a:pPr lvl="1"/>
            <a:r>
              <a:rPr lang="en-US" dirty="0">
                <a:latin typeface="Huawei Sans" panose="020C0503030203020204" pitchFamily="34" charset="0"/>
              </a:rPr>
              <a:t>After receiving the ICMPv6 Time Exceeded message from P1, PE1 increments the value of the Hop Limit field by 1 (the value now becomes 2) and continues to send the UDP packet.</a:t>
            </a:r>
          </a:p>
          <a:p>
            <a:pPr lvl="1"/>
            <a:r>
              <a:rPr lang="en-US" dirty="0">
                <a:latin typeface="Huawei Sans" panose="020C0503030203020204" pitchFamily="34" charset="0"/>
              </a:rPr>
              <a:t>After receiving the UDP packet, P1 changes the value of the Hop Limit field to 1 and forwards the packet to PE2.</a:t>
            </a:r>
          </a:p>
          <a:p>
            <a:pPr lvl="1"/>
            <a:r>
              <a:rPr lang="en-US" dirty="0">
                <a:latin typeface="Huawei Sans" panose="020C0503030203020204" pitchFamily="34" charset="0"/>
              </a:rPr>
              <a:t>After receiving the UDP packet, PE2 changes the value of the Hop Limit field to 0, determines that the SID type is End SID, and checks whether the upper-layer protocol header is a UDP or an ICMPv6 header.</a:t>
            </a:r>
          </a:p>
        </p:txBody>
      </p:sp>
    </p:spTree>
    <p:extLst>
      <p:ext uri="{BB962C8B-B14F-4D97-AF65-F5344CB8AC3E}">
        <p14:creationId xmlns:p14="http://schemas.microsoft.com/office/powerpoint/2010/main" val="132809431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8176180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r>
              <a:rPr lang="en-US" dirty="0">
                <a:latin typeface="Huawei Sans" panose="020C0503030203020204" pitchFamily="34" charset="0"/>
              </a:rPr>
              <a:t>P space and Q space:</a:t>
            </a:r>
          </a:p>
          <a:p>
            <a:pPr lvl="1"/>
            <a:r>
              <a:rPr lang="en-US" dirty="0">
                <a:latin typeface="Huawei Sans" panose="020C0503030203020204" pitchFamily="34" charset="0"/>
              </a:rPr>
              <a:t>P space: is a set of nodes reachable from the source node of a protected link using the shortest path tree (SPT) rooted at the source node without traversing the protected link.</a:t>
            </a:r>
          </a:p>
          <a:p>
            <a:pPr lvl="1"/>
            <a:r>
              <a:rPr lang="en-US" sz="1100" b="0" i="0" baseline="0" dirty="0">
                <a:solidFill>
                  <a:schemeClr val="tx1"/>
                </a:solidFill>
                <a:latin typeface="Huawei Sans" panose="020C0503030203020204" pitchFamily="34" charset="0"/>
                <a:ea typeface="方正兰亭黑简体" panose="02000000000000000000" pitchFamily="2" charset="-122"/>
                <a:cs typeface="+mn-cs"/>
              </a:rPr>
              <a:t>Extended P space: is a set of nodes reachable from all the neighbors of a protected link's source node using SPTs rooted at the neighbors without traversing the protected link.</a:t>
            </a:r>
          </a:p>
          <a:p>
            <a:pPr lvl="1"/>
            <a:r>
              <a:rPr lang="en-US" dirty="0">
                <a:latin typeface="Huawei Sans" panose="020C0503030203020204" pitchFamily="34" charset="0"/>
              </a:rPr>
              <a:t>Q space: is a set of nodes reachable from the destination node of a protected link using the reverse SPT rooted at the destination node without traversing the protected link.</a:t>
            </a:r>
          </a:p>
          <a:p>
            <a:r>
              <a:rPr lang="en-US" dirty="0">
                <a:latin typeface="Huawei Sans" panose="020C0503030203020204" pitchFamily="34" charset="0"/>
              </a:rPr>
              <a:t>Advantages of TI-LFA:</a:t>
            </a:r>
          </a:p>
          <a:p>
            <a:pPr lvl="1"/>
            <a:r>
              <a:rPr lang="en-US" dirty="0">
                <a:latin typeface="Huawei Sans" panose="020C0503030203020204" pitchFamily="34" charset="0"/>
              </a:rPr>
              <a:t>Provides protection for all topologies, preventing cost planning from affecting protection path computation.</a:t>
            </a:r>
          </a:p>
          <a:p>
            <a:pPr lvl="1"/>
            <a:r>
              <a:rPr lang="en-US" dirty="0">
                <a:latin typeface="Huawei Sans" panose="020C0503030203020204" pitchFamily="34" charset="0"/>
              </a:rPr>
              <a:t>Simplifies deployments. Backup paths are computed based on an IGP, eliminating the need to deploy additional protocols for reliability purposes.</a:t>
            </a:r>
          </a:p>
          <a:p>
            <a:pPr lvl="1"/>
            <a:r>
              <a:rPr lang="en-US" dirty="0">
                <a:latin typeface="Huawei Sans" panose="020C0503030203020204" pitchFamily="34" charset="0"/>
              </a:rPr>
              <a:t>Preferentially uses the post-convergence path as the backup path, reducing the number of path switchovers and facilitating bandwidth planning.</a:t>
            </a:r>
          </a:p>
        </p:txBody>
      </p:sp>
    </p:spTree>
    <p:extLst>
      <p:ext uri="{BB962C8B-B14F-4D97-AF65-F5344CB8AC3E}">
        <p14:creationId xmlns:p14="http://schemas.microsoft.com/office/powerpoint/2010/main" val="135485151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31838" y="728663"/>
            <a:ext cx="5580062" cy="8366172"/>
          </a:xfrm>
        </p:spPr>
        <p:txBody>
          <a:bodyPr/>
          <a:lstStyle/>
          <a:p>
            <a:pPr lvl="0"/>
            <a:r>
              <a:rPr lang="en-US" dirty="0">
                <a:latin typeface="Huawei Sans" panose="020C0503030203020204" pitchFamily="34" charset="0"/>
              </a:rPr>
              <a:t>TI-LFA computation rules</a:t>
            </a:r>
          </a:p>
          <a:p>
            <a:pPr lvl="1"/>
            <a:r>
              <a:rPr lang="en-US" dirty="0">
                <a:latin typeface="Huawei Sans" panose="020C0503030203020204" pitchFamily="34" charset="0"/>
              </a:rPr>
              <a:t>Priority: SRLG disjoint &gt; Node protection &gt; Link protection &gt; Minimum cost</a:t>
            </a:r>
          </a:p>
          <a:p>
            <a:pPr lvl="1"/>
            <a:r>
              <a:rPr lang="en-US" dirty="0">
                <a:latin typeface="Huawei Sans" panose="020C0503030203020204" pitchFamily="34" charset="0"/>
              </a:rPr>
              <a:t>TI-LFA computes a backup path that meets both the SRLG disjoint and node protection conditions. If multiple backup paths meet the two conditions, TI-LFA selects the path with the minimum cost.</a:t>
            </a:r>
          </a:p>
          <a:p>
            <a:pPr lvl="1"/>
            <a:r>
              <a:rPr lang="en-US" dirty="0">
                <a:latin typeface="Huawei Sans" panose="020C0503030203020204" pitchFamily="34" charset="0"/>
              </a:rPr>
              <a:t>If no qualified backup path is available, TI-LFA computes a backup path that meets both the SRLG disjoint and link protection conditions. If multiple backup paths meet the two conditions, TI-LFA selects the path with the minimum cost.</a:t>
            </a:r>
          </a:p>
          <a:p>
            <a:pPr lvl="1"/>
            <a:r>
              <a:rPr lang="en-US" dirty="0">
                <a:latin typeface="Huawei Sans" panose="020C0503030203020204" pitchFamily="34" charset="0"/>
              </a:rPr>
              <a:t>If no qualified backup path is available, TI-LFA computes a backup path that meets the node protection condition with the minimum cost.</a:t>
            </a:r>
          </a:p>
          <a:p>
            <a:pPr lvl="1"/>
            <a:r>
              <a:rPr lang="en-US" dirty="0">
                <a:latin typeface="Huawei Sans" panose="020C0503030203020204" pitchFamily="34" charset="0"/>
              </a:rPr>
              <a:t>If no qualified backup path is available, TI-LFA computes a backup path that meets the link protection condition with the minimum cost.</a:t>
            </a:r>
          </a:p>
        </p:txBody>
      </p:sp>
    </p:spTree>
    <p:extLst>
      <p:ext uri="{BB962C8B-B14F-4D97-AF65-F5344CB8AC3E}">
        <p14:creationId xmlns:p14="http://schemas.microsoft.com/office/powerpoint/2010/main" val="20050011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63670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r>
              <a:rPr lang="en-US" dirty="0"/>
              <a:t>Although IP is more suitable for the development of computer networks than ATM, computer networks require a certain level of </a:t>
            </a:r>
            <a:r>
              <a:rPr lang="en-US" dirty="0" err="1"/>
              <a:t>QoS</a:t>
            </a:r>
            <a:r>
              <a:rPr lang="en-US" dirty="0"/>
              <a:t> guarantee. To compensate for the IP network's insufficient </a:t>
            </a:r>
            <a:r>
              <a:rPr lang="en-US" dirty="0" err="1"/>
              <a:t>QoS</a:t>
            </a:r>
            <a:r>
              <a:rPr lang="en-US" dirty="0"/>
              <a:t> capabilities, numerous technologies integrating IP and ATM, such as local area network emulation (LANE) and IP over ATM (</a:t>
            </a:r>
            <a:r>
              <a:rPr lang="en-US" dirty="0" err="1"/>
              <a:t>IPoA</a:t>
            </a:r>
            <a:r>
              <a:rPr lang="en-US" dirty="0"/>
              <a:t>), have been proposed. However, these technologies only addressed part of the issue, until 1996 when MPLS technology was proposed to provide a better solution to this issue.</a:t>
            </a:r>
          </a:p>
          <a:p>
            <a:endParaRPr lang="zh-CN" altLang="en-US" dirty="0"/>
          </a:p>
        </p:txBody>
      </p:sp>
    </p:spTree>
    <p:extLst>
      <p:ext uri="{BB962C8B-B14F-4D97-AF65-F5344CB8AC3E}">
        <p14:creationId xmlns:p14="http://schemas.microsoft.com/office/powerpoint/2010/main" val="269731828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55338903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5355713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9023744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466146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4479471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1890144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4993438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3883574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6461628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87330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37293681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2806593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2918702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0340490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r>
              <a:rPr lang="en-US" sz="1100">
                <a:latin typeface="Huawei Sans" panose="020C0503030203020204" pitchFamily="34" charset="0"/>
              </a:rPr>
              <a:t>Anycast FRR and mirror protection technologies are complex and therefore rarely used on live networks.</a:t>
            </a:r>
          </a:p>
        </p:txBody>
      </p:sp>
    </p:spTree>
    <p:extLst>
      <p:ext uri="{BB962C8B-B14F-4D97-AF65-F5344CB8AC3E}">
        <p14:creationId xmlns:p14="http://schemas.microsoft.com/office/powerpoint/2010/main" val="30901232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60505345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pPr lvl="0">
              <a:defRPr/>
            </a:pPr>
            <a:r>
              <a:rPr lang="en-US" dirty="0" err="1">
                <a:latin typeface="Huawei Sans" panose="020C0503030203020204" pitchFamily="34" charset="0"/>
              </a:rPr>
              <a:t>Anycast</a:t>
            </a:r>
            <a:r>
              <a:rPr lang="en-US" dirty="0">
                <a:latin typeface="Huawei Sans" panose="020C0503030203020204" pitchFamily="34" charset="0"/>
              </a:rPr>
              <a:t> FRR can be used in both egress protection and local protection scenarios.</a:t>
            </a:r>
          </a:p>
          <a:p>
            <a:pPr lvl="0">
              <a:defRPr/>
            </a:pPr>
            <a:r>
              <a:rPr lang="en-US" dirty="0">
                <a:latin typeface="Huawei Sans" panose="020C0503030203020204" pitchFamily="34" charset="0"/>
              </a:rPr>
              <a:t>Although </a:t>
            </a:r>
            <a:r>
              <a:rPr lang="en-US" dirty="0" err="1">
                <a:latin typeface="Huawei Sans" panose="020C0503030203020204" pitchFamily="34" charset="0"/>
              </a:rPr>
              <a:t>anycast</a:t>
            </a:r>
            <a:r>
              <a:rPr lang="en-US" dirty="0">
                <a:latin typeface="Huawei Sans" panose="020C0503030203020204" pitchFamily="34" charset="0"/>
              </a:rPr>
              <a:t> FRR can provide protection against PE failures, it has the following drawbacks:</a:t>
            </a:r>
          </a:p>
          <a:p>
            <a:pPr lvl="1"/>
            <a:r>
              <a:rPr lang="en-US" dirty="0">
                <a:latin typeface="Huawei Sans" panose="020C0503030203020204" pitchFamily="34" charset="0"/>
              </a:rPr>
              <a:t>VPN SIDs must be manually configured to ensure that the two PEs configured with the same VPN instance have the same VPN SID.</a:t>
            </a:r>
          </a:p>
          <a:p>
            <a:pPr lvl="1"/>
            <a:r>
              <a:rPr lang="en-US" dirty="0">
                <a:latin typeface="Huawei Sans" panose="020C0503030203020204" pitchFamily="34" charset="0"/>
              </a:rPr>
              <a:t>Only IGP route selection (not VPN route selection) can be performed. For example, if VPN services need to be load-balanced between PE3 and PE4 or the route advertised by PE3 needs to be preferentially selected, VPN route selection cannot be performed if the route advertised by PE4 is preferentially selected through an IGP on the path to FC05::.</a:t>
            </a:r>
          </a:p>
          <a:p>
            <a:pPr lvl="1"/>
            <a:r>
              <a:rPr lang="en-US" dirty="0">
                <a:latin typeface="Huawei Sans" panose="020C0503030203020204" pitchFamily="34" charset="0"/>
              </a:rPr>
              <a:t>If there is a PE-CE link interface failure, such as a failure on the link between PE3 and CE2, traffic is still forwarded to PE3 and then to PE4, resulting in a traffic loop that cannot be eliminated.</a:t>
            </a:r>
          </a:p>
        </p:txBody>
      </p:sp>
    </p:spTree>
    <p:extLst>
      <p:ext uri="{BB962C8B-B14F-4D97-AF65-F5344CB8AC3E}">
        <p14:creationId xmlns:p14="http://schemas.microsoft.com/office/powerpoint/2010/main" val="124108096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717550"/>
            <a:ext cx="5557838" cy="3125788"/>
          </a:xfrm>
        </p:spPr>
      </p:sp>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8286221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0939553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experiment configuration is based on the NE20E-S2F (software version: NE20E V800R012C10SPC300). The configuration roadmaps for different devices are similar. For details, see the corresponding product documentation.</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7708727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70027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SR resolves many issues on IP/MPLS networks through two solutions: SR-MPLS (based on MPLS forwarding) and SRv6 (based on IPv6 forwarding).</a:t>
            </a:r>
            <a:endParaRPr lang="en-US" dirty="0"/>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26617915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a:xfrm>
            <a:off x="731838" y="4310764"/>
            <a:ext cx="5580062" cy="4985635"/>
          </a:xfrm>
        </p:spPr>
        <p:txBody>
          <a:bodyPr/>
          <a:lstStyle/>
          <a:p>
            <a:pPr>
              <a:lnSpc>
                <a:spcPct val="100000"/>
              </a:lnSpc>
            </a:pPr>
            <a:r>
              <a:rPr lang="en-US" dirty="0">
                <a:latin typeface="Huawei Sans" panose="020C0503030203020204" pitchFamily="34" charset="0"/>
              </a:rPr>
              <a:t>Configure basic SRv6 functions as follows:</a:t>
            </a:r>
          </a:p>
          <a:p>
            <a:pPr marL="588645" lvl="1" indent="-228600">
              <a:lnSpc>
                <a:spcPct val="100000"/>
              </a:lnSpc>
              <a:buFont typeface="+mj-lt"/>
              <a:buAutoNum type="arabicPeriod"/>
            </a:pPr>
            <a:r>
              <a:rPr lang="en-US" dirty="0">
                <a:latin typeface="Huawei Sans" panose="020C0503030203020204" pitchFamily="34" charset="0"/>
              </a:rPr>
              <a:t>Run the </a:t>
            </a:r>
            <a:r>
              <a:rPr lang="en-US" b="1" dirty="0">
                <a:latin typeface="Huawei Sans" panose="020C0503030203020204" pitchFamily="34" charset="0"/>
              </a:rPr>
              <a:t>segment-routing ipv6</a:t>
            </a:r>
            <a:r>
              <a:rPr lang="en-US" dirty="0">
                <a:latin typeface="Huawei Sans" panose="020C0503030203020204" pitchFamily="34" charset="0"/>
              </a:rPr>
              <a:t> command to enable SRv6 and enter the SRv6 view.</a:t>
            </a:r>
          </a:p>
          <a:p>
            <a:pPr marL="588645" lvl="1" indent="-228600">
              <a:lnSpc>
                <a:spcPct val="100000"/>
              </a:lnSpc>
              <a:buFont typeface="+mj-lt"/>
              <a:buAutoNum type="arabicPeriod"/>
            </a:pPr>
            <a:r>
              <a:rPr lang="en-US" dirty="0">
                <a:latin typeface="Huawei Sans" panose="020C0503030203020204" pitchFamily="34" charset="0"/>
              </a:rPr>
              <a:t>Run the </a:t>
            </a:r>
            <a:r>
              <a:rPr lang="en-US" b="1" dirty="0">
                <a:latin typeface="Huawei Sans" panose="020C0503030203020204" pitchFamily="34" charset="0"/>
              </a:rPr>
              <a:t>encapsulation source-address </a:t>
            </a:r>
            <a:r>
              <a:rPr lang="en-US" i="1" dirty="0">
                <a:latin typeface="Huawei Sans" panose="020C0503030203020204" pitchFamily="34" charset="0"/>
              </a:rPr>
              <a:t>ipv6-address</a:t>
            </a:r>
            <a:r>
              <a:rPr lang="en-US" dirty="0">
                <a:latin typeface="Huawei Sans" panose="020C0503030203020204" pitchFamily="34" charset="0"/>
              </a:rPr>
              <a:t> [ </a:t>
            </a:r>
            <a:r>
              <a:rPr lang="en-US" b="1" dirty="0" err="1">
                <a:latin typeface="Huawei Sans" panose="020C0503030203020204" pitchFamily="34" charset="0"/>
              </a:rPr>
              <a:t>ip-ttl</a:t>
            </a:r>
            <a:r>
              <a:rPr lang="en-US" b="1" dirty="0">
                <a:latin typeface="Huawei Sans" panose="020C0503030203020204" pitchFamily="34" charset="0"/>
              </a:rPr>
              <a:t> </a:t>
            </a:r>
            <a:r>
              <a:rPr lang="en-US" i="1" dirty="0" err="1">
                <a:latin typeface="Huawei Sans" panose="020C0503030203020204" pitchFamily="34" charset="0"/>
              </a:rPr>
              <a:t>ttl</a:t>
            </a:r>
            <a:r>
              <a:rPr lang="en-US" i="1" dirty="0">
                <a:latin typeface="Huawei Sans" panose="020C0503030203020204" pitchFamily="34" charset="0"/>
              </a:rPr>
              <a:t>-value</a:t>
            </a:r>
            <a:r>
              <a:rPr lang="en-US" dirty="0">
                <a:latin typeface="Huawei Sans" panose="020C0503030203020204" pitchFamily="34" charset="0"/>
              </a:rPr>
              <a:t> ] command to configure a source address for SRv6 VPN encapsulation.</a:t>
            </a:r>
          </a:p>
          <a:p>
            <a:pPr marL="899795" lvl="2" indent="-179705">
              <a:lnSpc>
                <a:spcPct val="100000"/>
              </a:lnSpc>
            </a:pPr>
            <a:r>
              <a:rPr lang="en-US" dirty="0">
                <a:latin typeface="Huawei Sans" panose="020C0503030203020204" pitchFamily="34" charset="0"/>
              </a:rPr>
              <a:t>When traffic enters an SRv6 VPN tunnel, the address configured using this command functions as the source address in the IPv6 header. The source address must be an existing interface address on the device.</a:t>
            </a:r>
          </a:p>
          <a:p>
            <a:pPr marL="588645" lvl="1" indent="-228600">
              <a:lnSpc>
                <a:spcPct val="100000"/>
              </a:lnSpc>
              <a:buFont typeface="+mj-lt"/>
              <a:buAutoNum type="arabicPeriod"/>
            </a:pPr>
            <a:r>
              <a:rPr lang="en-US" dirty="0">
                <a:latin typeface="Huawei Sans" panose="020C0503030203020204" pitchFamily="34" charset="0"/>
              </a:rPr>
              <a:t>Run the </a:t>
            </a:r>
            <a:r>
              <a:rPr lang="en-US" b="1" dirty="0">
                <a:latin typeface="Huawei Sans" panose="020C0503030203020204" pitchFamily="34" charset="0"/>
              </a:rPr>
              <a:t>locator</a:t>
            </a:r>
            <a:r>
              <a:rPr lang="en-US" dirty="0">
                <a:latin typeface="Huawei Sans" panose="020C0503030203020204" pitchFamily="34" charset="0"/>
              </a:rPr>
              <a:t> </a:t>
            </a:r>
            <a:r>
              <a:rPr lang="en-US" i="1" dirty="0">
                <a:latin typeface="Huawei Sans" panose="020C0503030203020204" pitchFamily="34" charset="0"/>
              </a:rPr>
              <a:t>locator-name</a:t>
            </a:r>
            <a:r>
              <a:rPr lang="en-US" dirty="0">
                <a:latin typeface="Huawei Sans" panose="020C0503030203020204" pitchFamily="34" charset="0"/>
              </a:rPr>
              <a:t> [ </a:t>
            </a:r>
            <a:r>
              <a:rPr lang="en-US" b="1" dirty="0">
                <a:latin typeface="Huawei Sans" panose="020C0503030203020204" pitchFamily="34" charset="0"/>
              </a:rPr>
              <a:t>ipv6-prefix </a:t>
            </a:r>
            <a:r>
              <a:rPr lang="en-US" i="1" dirty="0">
                <a:latin typeface="Huawei Sans" panose="020C0503030203020204" pitchFamily="34" charset="0"/>
              </a:rPr>
              <a:t>ipv6-address prefix-length</a:t>
            </a:r>
            <a:r>
              <a:rPr lang="en-US" dirty="0">
                <a:latin typeface="Huawei Sans" panose="020C0503030203020204" pitchFamily="34" charset="0"/>
              </a:rPr>
              <a:t> [ </a:t>
            </a:r>
            <a:r>
              <a:rPr lang="en-US" b="1" dirty="0">
                <a:latin typeface="Huawei Sans" panose="020C0503030203020204" pitchFamily="34" charset="0"/>
              </a:rPr>
              <a:t>static </a:t>
            </a:r>
            <a:r>
              <a:rPr lang="en-US" i="1" dirty="0">
                <a:latin typeface="Huawei Sans" panose="020C0503030203020204" pitchFamily="34" charset="0"/>
              </a:rPr>
              <a:t>static-length</a:t>
            </a:r>
            <a:r>
              <a:rPr lang="en-US" dirty="0">
                <a:latin typeface="Huawei Sans" panose="020C0503030203020204" pitchFamily="34" charset="0"/>
              </a:rPr>
              <a:t> | </a:t>
            </a:r>
            <a:r>
              <a:rPr lang="en-US" b="1" dirty="0" err="1">
                <a:latin typeface="Huawei Sans" panose="020C0503030203020204" pitchFamily="34" charset="0"/>
              </a:rPr>
              <a:t>args</a:t>
            </a:r>
            <a:r>
              <a:rPr lang="en-US" b="1" dirty="0">
                <a:latin typeface="Huawei Sans" panose="020C0503030203020204" pitchFamily="34" charset="0"/>
              </a:rPr>
              <a:t> </a:t>
            </a:r>
            <a:r>
              <a:rPr lang="en-US" i="1" dirty="0" err="1">
                <a:latin typeface="Huawei Sans" panose="020C0503030203020204" pitchFamily="34" charset="0"/>
              </a:rPr>
              <a:t>args</a:t>
            </a:r>
            <a:r>
              <a:rPr lang="en-US" i="1" dirty="0">
                <a:latin typeface="Huawei Sans" panose="020C0503030203020204" pitchFamily="34" charset="0"/>
              </a:rPr>
              <a:t>-length</a:t>
            </a:r>
            <a:r>
              <a:rPr lang="en-US" dirty="0">
                <a:latin typeface="Huawei Sans" panose="020C0503030203020204" pitchFamily="34" charset="0"/>
              </a:rPr>
              <a:t> ] * ] command to configure an SRv6 locator.</a:t>
            </a:r>
          </a:p>
          <a:p>
            <a:pPr marL="899795" lvl="2" indent="-179705">
              <a:lnSpc>
                <a:spcPct val="100000"/>
              </a:lnSpc>
            </a:pPr>
            <a:r>
              <a:rPr lang="en-US" dirty="0">
                <a:latin typeface="Huawei Sans" panose="020C0503030203020204" pitchFamily="34" charset="0"/>
              </a:rPr>
              <a:t>The Locator field corresponds to the </a:t>
            </a:r>
            <a:r>
              <a:rPr lang="en-US" b="1" dirty="0">
                <a:latin typeface="Huawei Sans" panose="020C0503030203020204" pitchFamily="34" charset="0"/>
              </a:rPr>
              <a:t>ipv6-prefix</a:t>
            </a:r>
            <a:r>
              <a:rPr lang="en-US" dirty="0">
                <a:latin typeface="Huawei Sans" panose="020C0503030203020204" pitchFamily="34" charset="0"/>
              </a:rPr>
              <a:t> </a:t>
            </a:r>
            <a:r>
              <a:rPr lang="en-US" i="1" dirty="0">
                <a:latin typeface="Huawei Sans" panose="020C0503030203020204" pitchFamily="34" charset="0"/>
              </a:rPr>
              <a:t>ipv6-address</a:t>
            </a:r>
            <a:r>
              <a:rPr lang="en-US" dirty="0">
                <a:latin typeface="Huawei Sans" panose="020C0503030203020204" pitchFamily="34" charset="0"/>
              </a:rPr>
              <a:t> parameter and its length is determined by the </a:t>
            </a:r>
            <a:r>
              <a:rPr lang="en-US" i="1" dirty="0">
                <a:latin typeface="Huawei Sans" panose="020C0503030203020204" pitchFamily="34" charset="0"/>
              </a:rPr>
              <a:t>prefix-length</a:t>
            </a:r>
            <a:r>
              <a:rPr lang="en-US" dirty="0">
                <a:latin typeface="Huawei Sans" panose="020C0503030203020204" pitchFamily="34" charset="0"/>
              </a:rPr>
              <a:t> parameter. A locator identifies an IPv6 subnet on which all IPv6 addresses can be allocated as SRv6 SIDs. After a locator is configured for a node, the system generates a locator route through which other nodes can locate this node. In addition, all SIDs advertised by the node are reachable through the route.</a:t>
            </a:r>
          </a:p>
          <a:p>
            <a:pPr marL="899795" lvl="2" indent="-179705">
              <a:lnSpc>
                <a:spcPct val="100000"/>
              </a:lnSpc>
            </a:pPr>
            <a:r>
              <a:rPr lang="en-US" dirty="0">
                <a:latin typeface="Huawei Sans" panose="020C0503030203020204" pitchFamily="34" charset="0"/>
              </a:rPr>
              <a:t>The Function field is also called </a:t>
            </a:r>
            <a:r>
              <a:rPr lang="en-US" dirty="0" err="1">
                <a:latin typeface="Huawei Sans" panose="020C0503030203020204" pitchFamily="34" charset="0"/>
              </a:rPr>
              <a:t>opcode</a:t>
            </a:r>
            <a:r>
              <a:rPr lang="en-US" dirty="0">
                <a:latin typeface="Huawei Sans" panose="020C0503030203020204" pitchFamily="34" charset="0"/>
              </a:rPr>
              <a:t>, which can be dynamically allocated using an IGP or be configured using the </a:t>
            </a:r>
            <a:r>
              <a:rPr lang="en-US" dirty="0" err="1">
                <a:latin typeface="Huawei Sans" panose="020C0503030203020204" pitchFamily="34" charset="0"/>
              </a:rPr>
              <a:t>opcode</a:t>
            </a:r>
            <a:r>
              <a:rPr lang="en-US" dirty="0">
                <a:latin typeface="Huawei Sans" panose="020C0503030203020204" pitchFamily="34" charset="0"/>
              </a:rPr>
              <a:t> command. When configuring a locator, you can use the </a:t>
            </a:r>
            <a:r>
              <a:rPr lang="en-US" b="1" dirty="0">
                <a:latin typeface="Huawei Sans" panose="020C0503030203020204" pitchFamily="34" charset="0"/>
              </a:rPr>
              <a:t>static </a:t>
            </a:r>
            <a:r>
              <a:rPr lang="en-US" i="1" dirty="0">
                <a:latin typeface="Huawei Sans" panose="020C0503030203020204" pitchFamily="34" charset="0"/>
              </a:rPr>
              <a:t>static-length</a:t>
            </a:r>
            <a:r>
              <a:rPr lang="en-US" dirty="0">
                <a:latin typeface="Huawei Sans" panose="020C0503030203020204" pitchFamily="34" charset="0"/>
              </a:rPr>
              <a:t> parameter to specify the static segment length, which determines the number of static </a:t>
            </a:r>
            <a:r>
              <a:rPr lang="en-US" dirty="0" err="1">
                <a:latin typeface="Huawei Sans" panose="020C0503030203020204" pitchFamily="34" charset="0"/>
              </a:rPr>
              <a:t>opcodes</a:t>
            </a:r>
            <a:r>
              <a:rPr lang="en-US" dirty="0">
                <a:latin typeface="Huawei Sans" panose="020C0503030203020204" pitchFamily="34" charset="0"/>
              </a:rPr>
              <a:t> that can be configured in the locator. In dynamic </a:t>
            </a:r>
            <a:r>
              <a:rPr lang="en-US" dirty="0" err="1">
                <a:latin typeface="Huawei Sans" panose="020C0503030203020204" pitchFamily="34" charset="0"/>
              </a:rPr>
              <a:t>opcode</a:t>
            </a:r>
            <a:r>
              <a:rPr lang="en-US" dirty="0">
                <a:latin typeface="Huawei Sans" panose="020C0503030203020204" pitchFamily="34" charset="0"/>
              </a:rPr>
              <a:t> allocation, the IGP allocates </a:t>
            </a:r>
            <a:r>
              <a:rPr lang="en-US" dirty="0" err="1">
                <a:latin typeface="Huawei Sans" panose="020C0503030203020204" pitchFamily="34" charset="0"/>
              </a:rPr>
              <a:t>opcodes</a:t>
            </a:r>
            <a:r>
              <a:rPr lang="en-US" dirty="0">
                <a:latin typeface="Huawei Sans" panose="020C0503030203020204" pitchFamily="34" charset="0"/>
              </a:rPr>
              <a:t> outside the range of the static segment, so that no SRv6 SID conflict occurs.</a:t>
            </a:r>
          </a:p>
        </p:txBody>
      </p:sp>
    </p:spTree>
    <p:extLst>
      <p:ext uri="{BB962C8B-B14F-4D97-AF65-F5344CB8AC3E}">
        <p14:creationId xmlns:p14="http://schemas.microsoft.com/office/powerpoint/2010/main" val="258568465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46146"/>
            <a:ext cx="5580062" cy="8105754"/>
          </a:xfrm>
        </p:spPr>
        <p:txBody>
          <a:bodyPr/>
          <a:lstStyle/>
          <a:p>
            <a:pPr marL="588645" lvl="1" indent="-228600">
              <a:lnSpc>
                <a:spcPct val="100000"/>
              </a:lnSpc>
              <a:buFont typeface="+mj-lt"/>
              <a:buAutoNum type="arabicPeriod" startAt="4"/>
            </a:pPr>
            <a:r>
              <a:rPr lang="en-US" dirty="0">
                <a:latin typeface="Huawei Sans" panose="020C0503030203020204" pitchFamily="34" charset="0"/>
              </a:rPr>
              <a:t>(Optional) Run the </a:t>
            </a:r>
            <a:r>
              <a:rPr lang="en-US" b="1" dirty="0" err="1">
                <a:latin typeface="Huawei Sans" panose="020C0503030203020204" pitchFamily="34" charset="0"/>
              </a:rPr>
              <a:t>opcode</a:t>
            </a:r>
            <a:r>
              <a:rPr lang="en-US" b="1" dirty="0">
                <a:latin typeface="Huawei Sans" panose="020C0503030203020204" pitchFamily="34" charset="0"/>
              </a:rPr>
              <a:t> </a:t>
            </a:r>
            <a:r>
              <a:rPr lang="en-US" i="1" dirty="0" err="1">
                <a:latin typeface="Huawei Sans" panose="020C0503030203020204" pitchFamily="34" charset="0"/>
              </a:rPr>
              <a:t>func-opcode</a:t>
            </a:r>
            <a:r>
              <a:rPr lang="en-US" dirty="0">
                <a:latin typeface="Huawei Sans" panose="020C0503030203020204" pitchFamily="34" charset="0"/>
              </a:rPr>
              <a:t> </a:t>
            </a:r>
            <a:r>
              <a:rPr lang="en-US" b="1" dirty="0">
                <a:latin typeface="Huawei Sans" panose="020C0503030203020204" pitchFamily="34" charset="0"/>
              </a:rPr>
              <a:t>end-dt4 </a:t>
            </a:r>
            <a:r>
              <a:rPr lang="en-US" b="1" dirty="0" err="1">
                <a:latin typeface="Huawei Sans" panose="020C0503030203020204" pitchFamily="34" charset="0"/>
              </a:rPr>
              <a:t>vpn</a:t>
            </a:r>
            <a:r>
              <a:rPr lang="en-US" b="1" dirty="0">
                <a:latin typeface="Huawei Sans" panose="020C0503030203020204" pitchFamily="34" charset="0"/>
              </a:rPr>
              <a:t>-instance </a:t>
            </a:r>
            <a:r>
              <a:rPr lang="en-US" i="1" dirty="0" err="1">
                <a:latin typeface="Huawei Sans" panose="020C0503030203020204" pitchFamily="34" charset="0"/>
              </a:rPr>
              <a:t>vpn</a:t>
            </a:r>
            <a:r>
              <a:rPr lang="en-US" i="1" dirty="0">
                <a:latin typeface="Huawei Sans" panose="020C0503030203020204" pitchFamily="34" charset="0"/>
              </a:rPr>
              <a:t>-instance-name</a:t>
            </a:r>
            <a:r>
              <a:rPr lang="en-US" dirty="0">
                <a:latin typeface="Huawei Sans" panose="020C0503030203020204" pitchFamily="34" charset="0"/>
              </a:rPr>
              <a:t> command to configure a static SID </a:t>
            </a:r>
            <a:r>
              <a:rPr lang="en-US" dirty="0" err="1">
                <a:latin typeface="Huawei Sans" panose="020C0503030203020204" pitchFamily="34" charset="0"/>
              </a:rPr>
              <a:t>opcode</a:t>
            </a:r>
            <a:r>
              <a:rPr lang="en-US" dirty="0">
                <a:latin typeface="Huawei Sans" panose="020C0503030203020204" pitchFamily="34" charset="0"/>
              </a:rPr>
              <a:t>.</a:t>
            </a:r>
          </a:p>
          <a:p>
            <a:pPr marL="899795" lvl="2" indent="-179705">
              <a:lnSpc>
                <a:spcPct val="100000"/>
              </a:lnSpc>
            </a:pPr>
            <a:r>
              <a:rPr lang="en-US" dirty="0">
                <a:latin typeface="Huawei Sans" panose="020C0503030203020204" pitchFamily="34" charset="0"/>
              </a:rPr>
              <a:t>An End.DT4 SID can be dynamically allocated by BGP or be manually configured. If you want to use the </a:t>
            </a:r>
            <a:r>
              <a:rPr lang="en-US" b="1" dirty="0">
                <a:latin typeface="Huawei Sans" panose="020C0503030203020204" pitchFamily="34" charset="0"/>
              </a:rPr>
              <a:t>segment-routing ipv6 locator</a:t>
            </a:r>
            <a:r>
              <a:rPr lang="en-US" dirty="0">
                <a:latin typeface="Huawei Sans" panose="020C0503030203020204" pitchFamily="34" charset="0"/>
              </a:rPr>
              <a:t> </a:t>
            </a:r>
            <a:r>
              <a:rPr lang="en-US" i="1" dirty="0">
                <a:latin typeface="Huawei Sans" panose="020C0503030203020204" pitchFamily="34" charset="0"/>
              </a:rPr>
              <a:t>locator-name</a:t>
            </a:r>
            <a:r>
              <a:rPr lang="en-US" dirty="0">
                <a:latin typeface="Huawei Sans" panose="020C0503030203020204" pitchFamily="34" charset="0"/>
              </a:rPr>
              <a:t> command to enable dynamic End.DT4 SID allocation by BGP in the future, skip this step.</a:t>
            </a:r>
          </a:p>
          <a:p>
            <a:pPr marL="588645" lvl="1" indent="-228600">
              <a:lnSpc>
                <a:spcPct val="100000"/>
              </a:lnSpc>
              <a:buFont typeface="+mj-lt"/>
              <a:buAutoNum type="arabicPeriod" startAt="4"/>
            </a:pPr>
            <a:r>
              <a:rPr lang="en-US" dirty="0">
                <a:latin typeface="Huawei Sans" panose="020C0503030203020204" pitchFamily="34" charset="0"/>
              </a:rPr>
              <a:t>Run the </a:t>
            </a:r>
            <a:r>
              <a:rPr lang="en-US" b="1" dirty="0">
                <a:latin typeface="Huawei Sans" panose="020C0503030203020204" pitchFamily="34" charset="0"/>
              </a:rPr>
              <a:t>quit</a:t>
            </a:r>
            <a:r>
              <a:rPr lang="en-US" dirty="0">
                <a:latin typeface="Huawei Sans" panose="020C0503030203020204" pitchFamily="34" charset="0"/>
              </a:rPr>
              <a:t> command to exit the SRv6 locator view.</a:t>
            </a:r>
          </a:p>
          <a:p>
            <a:pPr marL="588645" lvl="1" indent="-228600">
              <a:lnSpc>
                <a:spcPct val="100000"/>
              </a:lnSpc>
              <a:buFont typeface="+mj-lt"/>
              <a:buAutoNum type="arabicPeriod" startAt="4"/>
            </a:pPr>
            <a:r>
              <a:rPr lang="en-US" dirty="0">
                <a:latin typeface="Huawei Sans" panose="020C0503030203020204" pitchFamily="34" charset="0"/>
              </a:rPr>
              <a:t>Run the </a:t>
            </a:r>
            <a:r>
              <a:rPr lang="en-US" b="1" dirty="0">
                <a:latin typeface="Huawei Sans" panose="020C0503030203020204" pitchFamily="34" charset="0"/>
              </a:rPr>
              <a:t>quit</a:t>
            </a:r>
            <a:r>
              <a:rPr lang="en-US" dirty="0">
                <a:latin typeface="Huawei Sans" panose="020C0503030203020204" pitchFamily="34" charset="0"/>
              </a:rPr>
              <a:t> command to exit the SRv6 view.</a:t>
            </a:r>
          </a:p>
          <a:p>
            <a:pPr marL="179705" lvl="0" indent="-179705">
              <a:lnSpc>
                <a:spcPct val="100000"/>
              </a:lnSpc>
            </a:pPr>
            <a:r>
              <a:rPr lang="en-US" dirty="0">
                <a:latin typeface="Huawei Sans" panose="020C0503030203020204" pitchFamily="34" charset="0"/>
              </a:rPr>
              <a:t>Enable IS-IS SRv6.</a:t>
            </a:r>
          </a:p>
          <a:p>
            <a:pPr marL="588645" lvl="1" indent="-228600">
              <a:lnSpc>
                <a:spcPct val="100000"/>
              </a:lnSpc>
              <a:buFont typeface="+mj-lt"/>
              <a:buAutoNum type="arabicPeriod"/>
            </a:pPr>
            <a:r>
              <a:rPr lang="en-US" dirty="0">
                <a:latin typeface="Huawei Sans" panose="020C0503030203020204" pitchFamily="34" charset="0"/>
              </a:rPr>
              <a:t>Run the </a:t>
            </a:r>
            <a:r>
              <a:rPr lang="en-US" b="1" dirty="0" err="1">
                <a:latin typeface="Huawei Sans" panose="020C0503030203020204" pitchFamily="34" charset="0"/>
              </a:rPr>
              <a:t>isis</a:t>
            </a:r>
            <a:r>
              <a:rPr lang="en-US" dirty="0">
                <a:latin typeface="Huawei Sans" panose="020C0503030203020204" pitchFamily="34" charset="0"/>
              </a:rPr>
              <a:t> [ </a:t>
            </a:r>
            <a:r>
              <a:rPr lang="en-US" i="1" dirty="0">
                <a:latin typeface="Huawei Sans" panose="020C0503030203020204" pitchFamily="34" charset="0"/>
              </a:rPr>
              <a:t>process-id</a:t>
            </a:r>
            <a:r>
              <a:rPr lang="en-US" dirty="0">
                <a:latin typeface="Huawei Sans" panose="020C0503030203020204" pitchFamily="34" charset="0"/>
              </a:rPr>
              <a:t> ] command to enter the IS-IS view.</a:t>
            </a:r>
          </a:p>
          <a:p>
            <a:pPr marL="588645" lvl="1" indent="-228600">
              <a:lnSpc>
                <a:spcPct val="100000"/>
              </a:lnSpc>
              <a:buFont typeface="+mj-lt"/>
              <a:buAutoNum type="arabicPeriod"/>
            </a:pPr>
            <a:r>
              <a:rPr lang="en-US" dirty="0">
                <a:latin typeface="Huawei Sans" panose="020C0503030203020204" pitchFamily="34" charset="0"/>
              </a:rPr>
              <a:t>Run the </a:t>
            </a:r>
            <a:r>
              <a:rPr lang="en-US" b="1" dirty="0">
                <a:latin typeface="Huawei Sans" panose="020C0503030203020204" pitchFamily="34" charset="0"/>
              </a:rPr>
              <a:t>ipv6 enable topology ipv6</a:t>
            </a:r>
            <a:r>
              <a:rPr lang="en-US" dirty="0">
                <a:latin typeface="Huawei Sans" panose="020C0503030203020204" pitchFamily="34" charset="0"/>
              </a:rPr>
              <a:t> command to enable the IPv6 capability for the IS-IS process in the IPv6 topology.</a:t>
            </a:r>
          </a:p>
          <a:p>
            <a:pPr marL="588645" lvl="1" indent="-228600">
              <a:lnSpc>
                <a:spcPct val="100000"/>
              </a:lnSpc>
              <a:buFont typeface="+mj-lt"/>
              <a:buAutoNum type="arabicPeriod"/>
            </a:pPr>
            <a:r>
              <a:rPr lang="en-US" dirty="0">
                <a:latin typeface="Huawei Sans" panose="020C0503030203020204" pitchFamily="34" charset="0"/>
              </a:rPr>
              <a:t>Run the </a:t>
            </a:r>
            <a:r>
              <a:rPr lang="en-US" b="1" dirty="0">
                <a:latin typeface="Huawei Sans" panose="020C0503030203020204" pitchFamily="34" charset="0"/>
              </a:rPr>
              <a:t>segment-routing ipv6 locator </a:t>
            </a:r>
            <a:r>
              <a:rPr lang="en-US" i="1" dirty="0">
                <a:latin typeface="Huawei Sans" panose="020C0503030203020204" pitchFamily="34" charset="0"/>
              </a:rPr>
              <a:t>locator-name</a:t>
            </a:r>
            <a:r>
              <a:rPr lang="en-US" dirty="0">
                <a:latin typeface="Huawei Sans" panose="020C0503030203020204" pitchFamily="34" charset="0"/>
              </a:rPr>
              <a:t> [ </a:t>
            </a:r>
            <a:r>
              <a:rPr lang="en-US" b="1" dirty="0">
                <a:latin typeface="Huawei Sans" panose="020C0503030203020204" pitchFamily="34" charset="0"/>
              </a:rPr>
              <a:t>auto-</a:t>
            </a:r>
            <a:r>
              <a:rPr lang="en-US" b="1" dirty="0" err="1">
                <a:latin typeface="Huawei Sans" panose="020C0503030203020204" pitchFamily="34" charset="0"/>
              </a:rPr>
              <a:t>sid</a:t>
            </a:r>
            <a:r>
              <a:rPr lang="en-US" b="1" dirty="0">
                <a:latin typeface="Huawei Sans" panose="020C0503030203020204" pitchFamily="34" charset="0"/>
              </a:rPr>
              <a:t>-disable</a:t>
            </a:r>
            <a:r>
              <a:rPr lang="en-US" dirty="0">
                <a:latin typeface="Huawei Sans" panose="020C0503030203020204" pitchFamily="34" charset="0"/>
              </a:rPr>
              <a:t> ] command to enable IS-IS SRv6.</a:t>
            </a:r>
          </a:p>
          <a:p>
            <a:pPr marL="899795" lvl="2" indent="-179705">
              <a:lnSpc>
                <a:spcPct val="100000"/>
              </a:lnSpc>
            </a:pPr>
            <a:r>
              <a:rPr lang="en-US" b="1" dirty="0">
                <a:latin typeface="Huawei Sans" panose="020C0503030203020204" pitchFamily="34" charset="0"/>
              </a:rPr>
              <a:t>segment-routing ipv6 locator</a:t>
            </a:r>
            <a:r>
              <a:rPr lang="en-US" dirty="0">
                <a:latin typeface="Huawei Sans" panose="020C0503030203020204" pitchFamily="34" charset="0"/>
              </a:rPr>
              <a:t> </a:t>
            </a:r>
            <a:r>
              <a:rPr lang="en-US" i="1" dirty="0">
                <a:latin typeface="Huawei Sans" panose="020C0503030203020204" pitchFamily="34" charset="0"/>
              </a:rPr>
              <a:t>locator-name</a:t>
            </a:r>
            <a:r>
              <a:rPr lang="en-US" dirty="0">
                <a:latin typeface="Huawei Sans" panose="020C0503030203020204" pitchFamily="34" charset="0"/>
              </a:rPr>
              <a:t>: enables IS-IS SRv6 and dynamic SID allocation. SIDs must be allocated within the locator range.</a:t>
            </a:r>
          </a:p>
          <a:p>
            <a:pPr marL="899795" lvl="2" indent="-179705">
              <a:lnSpc>
                <a:spcPct val="100000"/>
              </a:lnSpc>
            </a:pPr>
            <a:r>
              <a:rPr lang="en-US" b="1" dirty="0">
                <a:latin typeface="Huawei Sans" panose="020C0503030203020204" pitchFamily="34" charset="0"/>
              </a:rPr>
              <a:t>segment-routing ipv6 locator </a:t>
            </a:r>
            <a:r>
              <a:rPr lang="en-US" i="1" dirty="0">
                <a:latin typeface="Huawei Sans" panose="020C0503030203020204" pitchFamily="34" charset="0"/>
              </a:rPr>
              <a:t>locator-name </a:t>
            </a:r>
            <a:r>
              <a:rPr lang="en-US" b="1" dirty="0">
                <a:latin typeface="Huawei Sans" panose="020C0503030203020204" pitchFamily="34" charset="0"/>
              </a:rPr>
              <a:t>auto-</a:t>
            </a:r>
            <a:r>
              <a:rPr lang="en-US" b="1" dirty="0" err="1">
                <a:latin typeface="Huawei Sans" panose="020C0503030203020204" pitchFamily="34" charset="0"/>
              </a:rPr>
              <a:t>sid</a:t>
            </a:r>
            <a:r>
              <a:rPr lang="en-US" b="1" dirty="0">
                <a:latin typeface="Huawei Sans" panose="020C0503030203020204" pitchFamily="34" charset="0"/>
              </a:rPr>
              <a:t>-disable</a:t>
            </a:r>
            <a:r>
              <a:rPr lang="en-US" dirty="0">
                <a:latin typeface="Huawei Sans" panose="020C0503030203020204" pitchFamily="34" charset="0"/>
              </a:rPr>
              <a:t>: enables IS-IS SRv6 and disables dynamic SID allocation so that SIDs are statically allocated within the locator range.</a:t>
            </a:r>
          </a:p>
          <a:p>
            <a:pPr marL="899795" lvl="2" indent="-179705">
              <a:lnSpc>
                <a:spcPct val="100000"/>
              </a:lnSpc>
            </a:pPr>
            <a:r>
              <a:rPr lang="en-US" dirty="0">
                <a:latin typeface="Huawei Sans" panose="020C0503030203020204" pitchFamily="34" charset="0"/>
              </a:rPr>
              <a:t>During SRv6 SID allocation, if a static </a:t>
            </a:r>
            <a:r>
              <a:rPr lang="en-US" dirty="0" err="1">
                <a:latin typeface="Huawei Sans" panose="020C0503030203020204" pitchFamily="34" charset="0"/>
              </a:rPr>
              <a:t>opcode</a:t>
            </a:r>
            <a:r>
              <a:rPr lang="en-US" dirty="0">
                <a:latin typeface="Huawei Sans" panose="020C0503030203020204" pitchFamily="34" charset="0"/>
              </a:rPr>
              <a:t> is configured, the static </a:t>
            </a:r>
            <a:r>
              <a:rPr lang="en-US" dirty="0" err="1">
                <a:latin typeface="Huawei Sans" panose="020C0503030203020204" pitchFamily="34" charset="0"/>
              </a:rPr>
              <a:t>opcode</a:t>
            </a:r>
            <a:r>
              <a:rPr lang="en-US" dirty="0">
                <a:latin typeface="Huawei Sans" panose="020C0503030203020204" pitchFamily="34" charset="0"/>
              </a:rPr>
              <a:t> is preferentially used to form a static SID. If no static </a:t>
            </a:r>
            <a:r>
              <a:rPr lang="en-US" dirty="0" err="1">
                <a:latin typeface="Huawei Sans" panose="020C0503030203020204" pitchFamily="34" charset="0"/>
              </a:rPr>
              <a:t>opcode</a:t>
            </a:r>
            <a:r>
              <a:rPr lang="en-US" dirty="0">
                <a:latin typeface="Huawei Sans" panose="020C0503030203020204" pitchFamily="34" charset="0"/>
              </a:rPr>
              <a:t> is configured, a SID is dynamically allocated. The process of dynamic SRv6 SID allocation using IS-IS is as follows:</a:t>
            </a:r>
          </a:p>
          <a:p>
            <a:pPr marL="899795" lvl="2" indent="-179705">
              <a:lnSpc>
                <a:spcPct val="100000"/>
              </a:lnSpc>
            </a:pPr>
            <a:r>
              <a:rPr lang="en-US" dirty="0">
                <a:latin typeface="Huawei Sans" panose="020C0503030203020204" pitchFamily="34" charset="0"/>
              </a:rPr>
              <a:t>Configure a locator in the SRv6 view, and run the </a:t>
            </a:r>
            <a:r>
              <a:rPr lang="en-US" b="1" dirty="0">
                <a:latin typeface="Huawei Sans" panose="020C0503030203020204" pitchFamily="34" charset="0"/>
              </a:rPr>
              <a:t>segment-routing ipv6 locator</a:t>
            </a:r>
            <a:r>
              <a:rPr lang="en-US" dirty="0">
                <a:latin typeface="Huawei Sans" panose="020C0503030203020204" pitchFamily="34" charset="0"/>
              </a:rPr>
              <a:t> command in the IS-IS process view to enable SRv6 and reference the locator. An IS-IS process can reference multiple locators. However, only one locator can be used to advertise End/</a:t>
            </a:r>
            <a:r>
              <a:rPr lang="en-US" dirty="0" err="1">
                <a:latin typeface="Huawei Sans" panose="020C0503030203020204" pitchFamily="34" charset="0"/>
              </a:rPr>
              <a:t>End.X</a:t>
            </a:r>
            <a:r>
              <a:rPr lang="en-US" dirty="0">
                <a:latin typeface="Huawei Sans" panose="020C0503030203020204" pitchFamily="34" charset="0"/>
              </a:rPr>
              <a:t> SIDs.</a:t>
            </a:r>
          </a:p>
          <a:p>
            <a:pPr marL="899795" lvl="2" indent="-179705">
              <a:lnSpc>
                <a:spcPct val="100000"/>
              </a:lnSpc>
            </a:pPr>
            <a:r>
              <a:rPr lang="en-US" dirty="0">
                <a:latin typeface="Huawei Sans" panose="020C0503030203020204" pitchFamily="34" charset="0"/>
              </a:rPr>
              <a:t>IS-IS allocates an End SID to each locator in the range of the dynamic segment based on locator configurations. Both PSP and non-PSP SIDs can be allocated.</a:t>
            </a:r>
          </a:p>
          <a:p>
            <a:pPr marL="899795" lvl="2" indent="-179705">
              <a:lnSpc>
                <a:spcPct val="100000"/>
              </a:lnSpc>
            </a:pPr>
            <a:r>
              <a:rPr lang="en-US" dirty="0">
                <a:latin typeface="Huawei Sans" panose="020C0503030203020204" pitchFamily="34" charset="0"/>
              </a:rPr>
              <a:t>Configure IPv6 addresses for interfaces and enable IS-IS IPv6. IS-IS allocates both PSP and non-PSP </a:t>
            </a:r>
            <a:r>
              <a:rPr lang="en-US" dirty="0" err="1">
                <a:latin typeface="Huawei Sans" panose="020C0503030203020204" pitchFamily="34" charset="0"/>
              </a:rPr>
              <a:t>End.X</a:t>
            </a:r>
            <a:r>
              <a:rPr lang="en-US" dirty="0">
                <a:latin typeface="Huawei Sans" panose="020C0503030203020204" pitchFamily="34" charset="0"/>
              </a:rPr>
              <a:t> SIDs to the interfaces in the range of the dynamic segment based on locator configurations.</a:t>
            </a:r>
          </a:p>
          <a:p>
            <a:pPr marL="588645" lvl="1" indent="-228600">
              <a:lnSpc>
                <a:spcPct val="100000"/>
              </a:lnSpc>
              <a:buFont typeface="+mj-lt"/>
              <a:buAutoNum type="arabicPeriod"/>
            </a:pPr>
            <a:r>
              <a:rPr lang="en-US" dirty="0">
                <a:latin typeface="Huawei Sans" panose="020C0503030203020204" pitchFamily="34" charset="0"/>
              </a:rPr>
              <a:t>Run the </a:t>
            </a:r>
            <a:r>
              <a:rPr lang="en-US" b="1" dirty="0">
                <a:latin typeface="Huawei Sans" panose="020C0503030203020204" pitchFamily="34" charset="0"/>
              </a:rPr>
              <a:t>quit</a:t>
            </a:r>
            <a:r>
              <a:rPr lang="en-US" dirty="0">
                <a:latin typeface="Huawei Sans" panose="020C0503030203020204" pitchFamily="34" charset="0"/>
              </a:rPr>
              <a:t> command to exit the IS-IS view.</a:t>
            </a:r>
          </a:p>
          <a:p>
            <a:pPr marL="179705" lvl="0" indent="-179705">
              <a:lnSpc>
                <a:spcPct val="100000"/>
              </a:lnSpc>
            </a:pPr>
            <a:r>
              <a:rPr lang="en-US" dirty="0">
                <a:latin typeface="Huawei Sans" panose="020C0503030203020204" pitchFamily="34" charset="0"/>
              </a:rPr>
              <a:t>Configure the device to add SIDs to VPN routes.</a:t>
            </a:r>
          </a:p>
          <a:p>
            <a:pPr marL="539750" lvl="1" indent="-179705">
              <a:lnSpc>
                <a:spcPct val="100000"/>
              </a:lnSpc>
            </a:pPr>
            <a:r>
              <a:rPr lang="en-US" dirty="0">
                <a:latin typeface="Huawei Sans" panose="020C0503030203020204" pitchFamily="34" charset="0"/>
              </a:rPr>
              <a:t>Run the </a:t>
            </a:r>
            <a:r>
              <a:rPr lang="en-US" b="1" dirty="0">
                <a:latin typeface="Huawei Sans" panose="020C0503030203020204" pitchFamily="34" charset="0"/>
              </a:rPr>
              <a:t>peer</a:t>
            </a:r>
            <a:r>
              <a:rPr lang="en-US" dirty="0">
                <a:latin typeface="Huawei Sans" panose="020C0503030203020204" pitchFamily="34" charset="0"/>
              </a:rPr>
              <a:t> </a:t>
            </a:r>
            <a:r>
              <a:rPr lang="en-US" i="1" dirty="0">
                <a:latin typeface="Huawei Sans" panose="020C0503030203020204" pitchFamily="34" charset="0"/>
              </a:rPr>
              <a:t>ipv6-address</a:t>
            </a:r>
            <a:r>
              <a:rPr lang="en-US" dirty="0">
                <a:latin typeface="Huawei Sans" panose="020C0503030203020204" pitchFamily="34" charset="0"/>
              </a:rPr>
              <a:t> </a:t>
            </a:r>
            <a:r>
              <a:rPr lang="en-US" b="1" dirty="0">
                <a:latin typeface="Huawei Sans" panose="020C0503030203020204" pitchFamily="34" charset="0"/>
              </a:rPr>
              <a:t>prefix-</a:t>
            </a:r>
            <a:r>
              <a:rPr lang="en-US" b="1" dirty="0" err="1">
                <a:latin typeface="Huawei Sans" panose="020C0503030203020204" pitchFamily="34" charset="0"/>
              </a:rPr>
              <a:t>sid</a:t>
            </a:r>
            <a:r>
              <a:rPr lang="en-US" dirty="0">
                <a:latin typeface="Huawei Sans" panose="020C0503030203020204" pitchFamily="34" charset="0"/>
              </a:rPr>
              <a:t> command to enable the device to exchange IPv4 prefix SID information with the specified IPv6 peer.</a:t>
            </a:r>
          </a:p>
        </p:txBody>
      </p:sp>
    </p:spTree>
    <p:extLst>
      <p:ext uri="{BB962C8B-B14F-4D97-AF65-F5344CB8AC3E}">
        <p14:creationId xmlns:p14="http://schemas.microsoft.com/office/powerpoint/2010/main" val="83136442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lang="en-US" dirty="0">
                <a:latin typeface="Huawei Sans" panose="020C0503030203020204" pitchFamily="34" charset="0"/>
              </a:rPr>
              <a:t>Configure VPN routes to </a:t>
            </a:r>
            <a:r>
              <a:rPr lang="en-US" dirty="0" err="1">
                <a:latin typeface="Huawei Sans" panose="020C0503030203020204" pitchFamily="34" charset="0"/>
              </a:rPr>
              <a:t>recurse</a:t>
            </a:r>
            <a:r>
              <a:rPr lang="en-US" dirty="0">
                <a:latin typeface="Huawei Sans" panose="020C0503030203020204" pitchFamily="34" charset="0"/>
              </a:rPr>
              <a:t> to SRv6 BE paths based on the carried SIDs.</a:t>
            </a:r>
          </a:p>
          <a:p>
            <a:pPr marL="588645" lvl="1" indent="-228600">
              <a:buFont typeface="+mj-lt"/>
              <a:buAutoNum type="arabicPeriod"/>
            </a:pPr>
            <a:r>
              <a:rPr lang="en-US" dirty="0">
                <a:latin typeface="Huawei Sans" panose="020C0503030203020204" pitchFamily="34" charset="0"/>
              </a:rPr>
              <a:t>Run the </a:t>
            </a:r>
            <a:r>
              <a:rPr lang="en-US" b="1" dirty="0" err="1">
                <a:latin typeface="Huawei Sans" panose="020C0503030203020204" pitchFamily="34" charset="0"/>
              </a:rPr>
              <a:t>bgp</a:t>
            </a:r>
            <a:r>
              <a:rPr lang="en-US" dirty="0">
                <a:latin typeface="Huawei Sans" panose="020C0503030203020204" pitchFamily="34" charset="0"/>
              </a:rPr>
              <a:t> { </a:t>
            </a:r>
            <a:r>
              <a:rPr lang="en-US" i="1" dirty="0">
                <a:latin typeface="Huawei Sans" panose="020C0503030203020204" pitchFamily="34" charset="0"/>
              </a:rPr>
              <a:t>as-number-plain</a:t>
            </a:r>
            <a:r>
              <a:rPr lang="en-US" dirty="0">
                <a:latin typeface="Huawei Sans" panose="020C0503030203020204" pitchFamily="34" charset="0"/>
              </a:rPr>
              <a:t> | </a:t>
            </a:r>
            <a:r>
              <a:rPr lang="en-US" i="1" dirty="0">
                <a:latin typeface="Huawei Sans" panose="020C0503030203020204" pitchFamily="34" charset="0"/>
              </a:rPr>
              <a:t>as-number-dot</a:t>
            </a:r>
            <a:r>
              <a:rPr lang="en-US" dirty="0">
                <a:latin typeface="Huawei Sans" panose="020C0503030203020204" pitchFamily="34" charset="0"/>
              </a:rPr>
              <a:t> } command to enter the BGP view.</a:t>
            </a:r>
          </a:p>
          <a:p>
            <a:pPr marL="588645" lvl="1" indent="-228600">
              <a:buFont typeface="+mj-lt"/>
              <a:buAutoNum type="arabicPeriod"/>
            </a:pPr>
            <a:r>
              <a:rPr lang="en-US" dirty="0">
                <a:latin typeface="Huawei Sans" panose="020C0503030203020204" pitchFamily="34" charset="0"/>
              </a:rPr>
              <a:t>Run the </a:t>
            </a:r>
            <a:r>
              <a:rPr lang="en-US" b="1" dirty="0">
                <a:latin typeface="Huawei Sans" panose="020C0503030203020204" pitchFamily="34" charset="0"/>
              </a:rPr>
              <a:t>ipv4-family </a:t>
            </a:r>
            <a:r>
              <a:rPr lang="en-US" b="1" dirty="0" err="1">
                <a:latin typeface="Huawei Sans" panose="020C0503030203020204" pitchFamily="34" charset="0"/>
              </a:rPr>
              <a:t>vpn</a:t>
            </a:r>
            <a:r>
              <a:rPr lang="en-US" b="1" dirty="0">
                <a:latin typeface="Huawei Sans" panose="020C0503030203020204" pitchFamily="34" charset="0"/>
              </a:rPr>
              <a:t>-instance</a:t>
            </a:r>
            <a:r>
              <a:rPr lang="en-US" dirty="0">
                <a:latin typeface="Huawei Sans" panose="020C0503030203020204" pitchFamily="34" charset="0"/>
              </a:rPr>
              <a:t> </a:t>
            </a:r>
            <a:r>
              <a:rPr lang="en-US" i="1" dirty="0" err="1">
                <a:latin typeface="Huawei Sans" panose="020C0503030203020204" pitchFamily="34" charset="0"/>
              </a:rPr>
              <a:t>vpn</a:t>
            </a:r>
            <a:r>
              <a:rPr lang="en-US" i="1" dirty="0">
                <a:latin typeface="Huawei Sans" panose="020C0503030203020204" pitchFamily="34" charset="0"/>
              </a:rPr>
              <a:t>-instance-name</a:t>
            </a:r>
            <a:r>
              <a:rPr lang="en-US" dirty="0">
                <a:latin typeface="Huawei Sans" panose="020C0503030203020204" pitchFamily="34" charset="0"/>
              </a:rPr>
              <a:t> command to enter the BGP-VPN instance IPv4 address family view.</a:t>
            </a:r>
          </a:p>
          <a:p>
            <a:pPr marL="588645" lvl="1" indent="-228600">
              <a:buFont typeface="+mj-lt"/>
              <a:buAutoNum type="arabicPeriod"/>
            </a:pPr>
            <a:r>
              <a:rPr lang="en-US" dirty="0">
                <a:latin typeface="Huawei Sans" panose="020C0503030203020204" pitchFamily="34" charset="0"/>
              </a:rPr>
              <a:t>Run the </a:t>
            </a:r>
            <a:r>
              <a:rPr lang="en-US" b="1" dirty="0">
                <a:latin typeface="Huawei Sans" panose="020C0503030203020204" pitchFamily="34" charset="0"/>
              </a:rPr>
              <a:t>segment-routing ipv6 best-effort</a:t>
            </a:r>
            <a:r>
              <a:rPr lang="en-US" dirty="0">
                <a:latin typeface="Huawei Sans" panose="020C0503030203020204" pitchFamily="34" charset="0"/>
              </a:rPr>
              <a:t> command to enable VPN route recursion based on the SIDs carried by routes.</a:t>
            </a:r>
          </a:p>
          <a:p>
            <a:pPr marL="588645" lvl="1" indent="-228600">
              <a:buFont typeface="+mj-lt"/>
              <a:buAutoNum type="arabicPeriod"/>
            </a:pPr>
            <a:r>
              <a:rPr lang="en-US" dirty="0">
                <a:latin typeface="Huawei Sans" panose="020C0503030203020204" pitchFamily="34" charset="0"/>
              </a:rPr>
              <a:t>Run the </a:t>
            </a:r>
            <a:r>
              <a:rPr lang="en-US" b="1" dirty="0">
                <a:latin typeface="Huawei Sans" panose="020C0503030203020204" pitchFamily="34" charset="0"/>
              </a:rPr>
              <a:t>segment-routing ipv6 locator</a:t>
            </a:r>
            <a:r>
              <a:rPr lang="en-US" dirty="0">
                <a:latin typeface="Huawei Sans" panose="020C0503030203020204" pitchFamily="34" charset="0"/>
              </a:rPr>
              <a:t> </a:t>
            </a:r>
            <a:r>
              <a:rPr lang="en-US" i="1" dirty="0">
                <a:latin typeface="Huawei Sans" panose="020C0503030203020204" pitchFamily="34" charset="0"/>
              </a:rPr>
              <a:t>locator-name</a:t>
            </a:r>
            <a:r>
              <a:rPr lang="en-US" dirty="0">
                <a:latin typeface="Huawei Sans" panose="020C0503030203020204" pitchFamily="34" charset="0"/>
              </a:rPr>
              <a:t> [ </a:t>
            </a:r>
            <a:r>
              <a:rPr lang="en-US" b="1" dirty="0">
                <a:latin typeface="Huawei Sans" panose="020C0503030203020204" pitchFamily="34" charset="0"/>
              </a:rPr>
              <a:t>auto-</a:t>
            </a:r>
            <a:r>
              <a:rPr lang="en-US" b="1" dirty="0" err="1">
                <a:latin typeface="Huawei Sans" panose="020C0503030203020204" pitchFamily="34" charset="0"/>
              </a:rPr>
              <a:t>sid</a:t>
            </a:r>
            <a:r>
              <a:rPr lang="en-US" b="1" dirty="0">
                <a:latin typeface="Huawei Sans" panose="020C0503030203020204" pitchFamily="34" charset="0"/>
              </a:rPr>
              <a:t>-disable</a:t>
            </a:r>
            <a:r>
              <a:rPr lang="en-US" dirty="0">
                <a:latin typeface="Huawei Sans" panose="020C0503030203020204" pitchFamily="34" charset="0"/>
              </a:rPr>
              <a:t> ] command to enable the device to add SIDs to VPN routes.</a:t>
            </a:r>
          </a:p>
          <a:p>
            <a:pPr marL="588645" lvl="1" indent="-228600">
              <a:buFont typeface="+mj-lt"/>
              <a:buAutoNum type="arabicPeriod"/>
            </a:pPr>
            <a:r>
              <a:rPr lang="en-US" dirty="0">
                <a:latin typeface="Huawei Sans" panose="020C0503030203020204" pitchFamily="34" charset="0"/>
              </a:rPr>
              <a:t>If </a:t>
            </a:r>
            <a:r>
              <a:rPr lang="en-US" b="1" dirty="0">
                <a:latin typeface="Huawei Sans" panose="020C0503030203020204" pitchFamily="34" charset="0"/>
              </a:rPr>
              <a:t>auto-</a:t>
            </a:r>
            <a:r>
              <a:rPr lang="en-US" b="1" dirty="0" err="1">
                <a:latin typeface="Huawei Sans" panose="020C0503030203020204" pitchFamily="34" charset="0"/>
              </a:rPr>
              <a:t>sid</a:t>
            </a:r>
            <a:r>
              <a:rPr lang="en-US" b="1" dirty="0">
                <a:latin typeface="Huawei Sans" panose="020C0503030203020204" pitchFamily="34" charset="0"/>
              </a:rPr>
              <a:t>-disable</a:t>
            </a:r>
            <a:r>
              <a:rPr lang="en-US" dirty="0">
                <a:latin typeface="Huawei Sans" panose="020C0503030203020204" pitchFamily="34" charset="0"/>
              </a:rPr>
              <a:t> is not specified, dynamic SID allocation is supported. If there are static SIDs in the range of the locator specified using </a:t>
            </a:r>
            <a:r>
              <a:rPr lang="en-US" i="1" dirty="0">
                <a:latin typeface="Huawei Sans" panose="020C0503030203020204" pitchFamily="34" charset="0"/>
              </a:rPr>
              <a:t>locator-name</a:t>
            </a:r>
            <a:r>
              <a:rPr lang="en-US" dirty="0">
                <a:latin typeface="Huawei Sans" panose="020C0503030203020204" pitchFamily="34" charset="0"/>
              </a:rPr>
              <a:t>, the static SIDs are used. Otherwise, dynamically allocated SIDs are used. If </a:t>
            </a:r>
            <a:r>
              <a:rPr lang="en-US" b="1" dirty="0">
                <a:latin typeface="Huawei Sans" panose="020C0503030203020204" pitchFamily="34" charset="0"/>
              </a:rPr>
              <a:t>auto-</a:t>
            </a:r>
            <a:r>
              <a:rPr lang="en-US" b="1" dirty="0" err="1">
                <a:latin typeface="Huawei Sans" panose="020C0503030203020204" pitchFamily="34" charset="0"/>
              </a:rPr>
              <a:t>sid</a:t>
            </a:r>
            <a:r>
              <a:rPr lang="en-US" b="1" dirty="0">
                <a:latin typeface="Huawei Sans" panose="020C0503030203020204" pitchFamily="34" charset="0"/>
              </a:rPr>
              <a:t>-disable</a:t>
            </a:r>
            <a:r>
              <a:rPr lang="en-US" dirty="0">
                <a:latin typeface="Huawei Sans" panose="020C0503030203020204" pitchFamily="34" charset="0"/>
              </a:rPr>
              <a:t> is specified, BGP does not dynamically allocate SIDs.</a:t>
            </a:r>
          </a:p>
          <a:p>
            <a:pPr marL="588645" lvl="1" indent="-228600">
              <a:buFont typeface="+mj-lt"/>
              <a:buAutoNum type="arabicPeriod"/>
            </a:pPr>
            <a:r>
              <a:rPr lang="en-US" dirty="0">
                <a:latin typeface="Huawei Sans" panose="020C0503030203020204" pitchFamily="34" charset="0"/>
              </a:rPr>
              <a:t>Run the </a:t>
            </a:r>
            <a:r>
              <a:rPr lang="en-US" b="1" dirty="0">
                <a:latin typeface="Huawei Sans" panose="020C0503030203020204" pitchFamily="34" charset="0"/>
              </a:rPr>
              <a:t>commit</a:t>
            </a:r>
            <a:r>
              <a:rPr lang="en-US" dirty="0">
                <a:latin typeface="Huawei Sans" panose="020C0503030203020204" pitchFamily="34" charset="0"/>
              </a:rPr>
              <a:t> command to commit the configuration.</a:t>
            </a:r>
          </a:p>
        </p:txBody>
      </p:sp>
    </p:spTree>
    <p:extLst>
      <p:ext uri="{BB962C8B-B14F-4D97-AF65-F5344CB8AC3E}">
        <p14:creationId xmlns:p14="http://schemas.microsoft.com/office/powerpoint/2010/main" val="242909095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6376294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9175336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3531611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886410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23116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1443446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r>
              <a:rPr lang="en-US">
                <a:latin typeface="Huawei Sans" panose="020C0503030203020204" pitchFamily="34" charset="0"/>
              </a:rPr>
              <a:t>The SIDs of PE1, the P, and PE2 are 2001:DB8:1000::111, 2001:DB8:2000::222, and 2001:DB8:3000::333, respectively.</a:t>
            </a:r>
          </a:p>
          <a:p>
            <a:r>
              <a:rPr lang="en-US">
                <a:latin typeface="Huawei Sans" panose="020C0503030203020204" pitchFamily="34" charset="0"/>
              </a:rPr>
              <a:t>In this experiment, the SRv6 Policy is established based on specified End SIDs.</a:t>
            </a:r>
          </a:p>
        </p:txBody>
      </p:sp>
    </p:spTree>
    <p:extLst>
      <p:ext uri="{BB962C8B-B14F-4D97-AF65-F5344CB8AC3E}">
        <p14:creationId xmlns:p14="http://schemas.microsoft.com/office/powerpoint/2010/main" val="1531495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defTabSz="1001624" eaLnBrk="0" fontAlgn="ctr" hangingPunct="0">
              <a:spcBef>
                <a:spcPct val="0"/>
              </a:spcBef>
              <a:spcAft>
                <a:spcPct val="0"/>
              </a:spcAft>
              <a:defRPr/>
            </a:pPr>
            <a:r>
              <a:rPr lang="en-US" altLang="zh-CN" sz="3500" dirty="0">
                <a:solidFill>
                  <a:srgbClr val="404040"/>
                </a:solidFill>
                <a:latin typeface="Huawei Sans" panose="020C0503030203020204" pitchFamily="34" charset="0"/>
              </a:rPr>
              <a:t>Revision Record</a:t>
            </a:r>
            <a:endParaRPr lang="zh-CN" altLang="en-US" sz="3500" dirty="0">
              <a:solidFill>
                <a:srgbClr val="404040"/>
              </a:solidFill>
              <a:latin typeface="Huawei Sans" panose="020C0503030203020204" pitchFamily="34" charset="0"/>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dirty="0">
                <a:solidFill>
                  <a:srgbClr val="404040"/>
                </a:solidFill>
                <a:latin typeface="Huawei Sans" panose="020C0503030203020204" pitchFamily="34" charset="0"/>
              </a:rPr>
              <a:t>Do Not Print this Page</a:t>
            </a:r>
            <a:endParaRPr lang="zh-CN" altLang="en-US" sz="2800" dirty="0">
              <a:solidFill>
                <a:srgbClr val="404040"/>
              </a:solidFill>
              <a:latin typeface="Huawei Sans" panose="020C0503030203020204" pitchFamily="34" charset="0"/>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08912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a:solidFill>
                  <a:srgbClr val="404040"/>
                </a:solidFill>
                <a:latin typeface="Huawei Sans" panose="020C0503030203020204" pitchFamily="34" charset="0"/>
                <a:cs typeface="Huawei Sans" panose="020C0503030203020204" pitchFamily="34" charset="0"/>
              </a:rPr>
              <a:t>Recommendations</a:t>
            </a:r>
          </a:p>
        </p:txBody>
      </p:sp>
    </p:spTree>
    <p:extLst>
      <p:ext uri="{BB962C8B-B14F-4D97-AF65-F5344CB8AC3E}">
        <p14:creationId xmlns:p14="http://schemas.microsoft.com/office/powerpoint/2010/main" val="946509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prstClr val="white"/>
              </a:solidFill>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28063364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200130492"/>
      </p:ext>
    </p:extLst>
  </p:cSld>
  <p:clrMapOvr>
    <a:masterClrMapping/>
  </p:clrMapOvr>
  <p:extLst mod="1">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872048581"/>
      </p:ext>
    </p:extLst>
  </p:cSld>
  <p:clrMapOvr>
    <a:masterClrMapping/>
  </p:clrMapOvr>
  <p:extLst mod="1">
    <p:ext uri="{DCECCB84-F9BA-43D5-87BE-67443E8EF086}">
      <p15:sldGuideLst xmlns:p15="http://schemas.microsoft.com/office/powerpoint/2012/main">
        <p15:guide id="1" orient="horz" pos="595">
          <p15:clr>
            <a:srgbClr val="FBAE40"/>
          </p15:clr>
        </p15:guide>
        <p15:guide id="2"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40275647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1415027027"/>
      </p:ext>
    </p:extLst>
  </p:cSld>
  <p:clrMapOvr>
    <a:masterClrMapping/>
  </p:clrMapOvr>
  <p:extLst mod="1">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17392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defTabSz="1001624"/>
            <a:r>
              <a:rPr lang="en-US" altLang="zh-CN" sz="4000" dirty="0">
                <a:solidFill>
                  <a:srgbClr val="404040"/>
                </a:solidFill>
              </a:rPr>
              <a:t>Contents</a:t>
            </a:r>
          </a:p>
        </p:txBody>
      </p:sp>
    </p:spTree>
    <p:extLst>
      <p:ext uri="{BB962C8B-B14F-4D97-AF65-F5344CB8AC3E}">
        <p14:creationId xmlns:p14="http://schemas.microsoft.com/office/powerpoint/2010/main" val="2474353028"/>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r>
              <a:rPr lang="en-US" sz="4940" dirty="0">
                <a:solidFill>
                  <a:srgbClr val="1D1D1A"/>
                </a:solidFill>
              </a:rPr>
              <a:t>Thank you.</a:t>
            </a:r>
          </a:p>
        </p:txBody>
      </p:sp>
    </p:spTree>
    <p:extLst>
      <p:ext uri="{BB962C8B-B14F-4D97-AF65-F5344CB8AC3E}">
        <p14:creationId xmlns:p14="http://schemas.microsoft.com/office/powerpoint/2010/main" val="10161076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a:defRPr/>
            </a:pPr>
            <a:r>
              <a:rPr lang="en-US" altLang="zh-CN" sz="4000" dirty="0">
                <a:solidFill>
                  <a:srgbClr val="404040"/>
                </a:solidFill>
                <a:latin typeface="Huawei Sans" panose="020C0503030203020204" pitchFamily="34" charset="0"/>
                <a:cs typeface="Huawei Sans" panose="020C0503030203020204" pitchFamily="34" charset="0"/>
              </a:rPr>
              <a:t>Foreword</a:t>
            </a:r>
            <a:endParaRPr lang="zh-CN" altLang="en-US" sz="4000" dirty="0">
              <a:solidFill>
                <a:srgbClr val="404040"/>
              </a:solidFill>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1077642286"/>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fontAlgn="ctr"/>
            <a:r>
              <a:rPr lang="en-US" altLang="zh-CN" sz="4000" dirty="0">
                <a:solidFill>
                  <a:srgbClr val="404040"/>
                </a:solidFill>
                <a:latin typeface="Huawei Sans" panose="020C0503030203020204" pitchFamily="34" charset="0"/>
                <a:cs typeface="Huawei Sans" panose="020C0503030203020204" pitchFamily="34" charset="0"/>
              </a:rPr>
              <a:t>Objectives</a:t>
            </a:r>
          </a:p>
        </p:txBody>
      </p:sp>
    </p:spTree>
    <p:extLst>
      <p:ext uri="{BB962C8B-B14F-4D97-AF65-F5344CB8AC3E}">
        <p14:creationId xmlns:p14="http://schemas.microsoft.com/office/powerpoint/2010/main" val="2250698320"/>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defTabSz="1001624"/>
            <a:r>
              <a:rPr lang="en-US" altLang="zh-CN" sz="4000" dirty="0">
                <a:solidFill>
                  <a:srgbClr val="404040"/>
                </a:solidFill>
              </a:rPr>
              <a:t>Contents</a:t>
            </a:r>
          </a:p>
        </p:txBody>
      </p:sp>
    </p:spTree>
    <p:extLst>
      <p:ext uri="{BB962C8B-B14F-4D97-AF65-F5344CB8AC3E}">
        <p14:creationId xmlns:p14="http://schemas.microsoft.com/office/powerpoint/2010/main" val="1580703061"/>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fontAlgn="ctr"/>
            <a:r>
              <a:rPr lang="en-US" altLang="zh-CN" sz="4000" dirty="0">
                <a:solidFill>
                  <a:srgbClr val="404040"/>
                </a:solidFill>
                <a:latin typeface="Huawei Sans" panose="020C0503030203020204" pitchFamily="34" charset="0"/>
                <a:cs typeface="Huawei Sans" panose="020C0503030203020204" pitchFamily="34" charset="0"/>
              </a:rPr>
              <a:t>Overview and Objectives</a:t>
            </a:r>
          </a:p>
        </p:txBody>
      </p:sp>
    </p:spTree>
    <p:extLst>
      <p:ext uri="{BB962C8B-B14F-4D97-AF65-F5344CB8AC3E}">
        <p14:creationId xmlns:p14="http://schemas.microsoft.com/office/powerpoint/2010/main" val="1142424256"/>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fontAlgn="ctr"/>
            <a:r>
              <a:rPr lang="en-US" altLang="zh-CN" sz="4000" dirty="0">
                <a:solidFill>
                  <a:srgbClr val="404040"/>
                </a:solidFill>
                <a:latin typeface="Huawei Sans" panose="020C0503030203020204" pitchFamily="34" charset="0"/>
                <a:cs typeface="Huawei Sans" panose="020C0503030203020204" pitchFamily="34" charset="0"/>
              </a:rPr>
              <a:t>Quiz</a:t>
            </a:r>
          </a:p>
        </p:txBody>
      </p:sp>
    </p:spTree>
    <p:extLst>
      <p:ext uri="{BB962C8B-B14F-4D97-AF65-F5344CB8AC3E}">
        <p14:creationId xmlns:p14="http://schemas.microsoft.com/office/powerpoint/2010/main" val="12414482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fontAlgn="ctr"/>
            <a:r>
              <a:rPr lang="en-US" altLang="zh-CN" sz="4000" dirty="0">
                <a:solidFill>
                  <a:srgbClr val="404040"/>
                </a:solidFill>
                <a:latin typeface="Huawei Sans" panose="020C0503030203020204" pitchFamily="34" charset="0"/>
                <a:cs typeface="Huawei Sans" panose="020C0503030203020204" pitchFamily="34" charset="0"/>
              </a:rPr>
              <a:t>Section Summary</a:t>
            </a:r>
          </a:p>
        </p:txBody>
      </p:sp>
    </p:spTree>
    <p:extLst>
      <p:ext uri="{BB962C8B-B14F-4D97-AF65-F5344CB8AC3E}">
        <p14:creationId xmlns:p14="http://schemas.microsoft.com/office/powerpoint/2010/main" val="1429324332"/>
      </p:ext>
    </p:extLst>
  </p:cSld>
  <p:clrMapOvr>
    <a:masterClrMapping/>
  </p:clrMapOvr>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a:solidFill>
                  <a:srgbClr val="404040"/>
                </a:solidFill>
                <a:latin typeface="Huawei Sans" panose="020C0503030203020204" pitchFamily="34" charset="0"/>
                <a:cs typeface="Huawei Sans" panose="020C0503030203020204" pitchFamily="34" charset="0"/>
              </a:rPr>
              <a:t>Summary</a:t>
            </a:r>
          </a:p>
        </p:txBody>
      </p:sp>
    </p:spTree>
    <p:extLst>
      <p:ext uri="{BB962C8B-B14F-4D97-AF65-F5344CB8AC3E}">
        <p14:creationId xmlns:p14="http://schemas.microsoft.com/office/powerpoint/2010/main" val="7976764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a:solidFill>
                  <a:srgbClr val="404040"/>
                </a:solidFill>
                <a:latin typeface="Huawei Sans" panose="020C0503030203020204" pitchFamily="34" charset="0"/>
                <a:cs typeface="Huawei Sans" panose="020C0503030203020204" pitchFamily="34" charset="0"/>
              </a:rPr>
              <a:t>More Information</a:t>
            </a:r>
          </a:p>
        </p:txBody>
      </p:sp>
    </p:spTree>
    <p:extLst>
      <p:ext uri="{BB962C8B-B14F-4D97-AF65-F5344CB8AC3E}">
        <p14:creationId xmlns:p14="http://schemas.microsoft.com/office/powerpoint/2010/main" val="12519135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dirty="0">
                <a:solidFill>
                  <a:srgbClr val="1D1D1B"/>
                </a:solidFill>
                <a:latin typeface="Huawei Sans" panose="020C0503030203020204" pitchFamily="34" charset="0"/>
                <a:cs typeface="Huawei Sans" panose="020C0503030203020204" pitchFamily="34" charset="0"/>
              </a:rPr>
              <a:t>Huawei Confidential</a:t>
            </a:r>
          </a:p>
        </p:txBody>
      </p:sp>
      <p:sp>
        <p:nvSpPr>
          <p:cNvPr id="24"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Huawei Sans" panose="020C0503030203020204" pitchFamily="34" charset="0"/>
                <a:cs typeface="Huawei Sans" panose="020C0503030203020204" pitchFamily="34" charset="0"/>
              </a:rPr>
              <a:pPr defTabSz="890849">
                <a:defRPr/>
              </a:pPr>
              <a:t>‹#›</a:t>
            </a:fld>
            <a:endParaRPr lang="en-US" sz="974" dirty="0">
              <a:solidFill>
                <a:srgbClr val="1D1D1B"/>
              </a:solidFill>
              <a:latin typeface="Huawei Sans" panose="020C0503030203020204" pitchFamily="34" charset="0"/>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185C</a:t>
              </a:r>
            </a:p>
            <a:p>
              <a:pPr algn="ctr">
                <a:lnSpc>
                  <a:spcPts val="620"/>
                </a:lnSpc>
              </a:pPr>
              <a:r>
                <a:rPr kumimoji="1" lang="en-US" altLang="zh-CN" sz="500" b="1" dirty="0">
                  <a:solidFill>
                    <a:srgbClr val="44546A"/>
                  </a:solidFill>
                  <a:latin typeface="Arial" charset="0"/>
                  <a:ea typeface="Arial" charset="0"/>
                  <a:cs typeface="Arial" charset="0"/>
                </a:rPr>
                <a:t>RGB </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186C</a:t>
              </a:r>
            </a:p>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057878865"/>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185C</a:t>
              </a:r>
            </a:p>
            <a:p>
              <a:pPr algn="ctr">
                <a:lnSpc>
                  <a:spcPts val="620"/>
                </a:lnSpc>
              </a:pPr>
              <a:r>
                <a:rPr kumimoji="1" lang="en-US" altLang="zh-CN" sz="500" b="1" dirty="0">
                  <a:solidFill>
                    <a:srgbClr val="44546A"/>
                  </a:solidFill>
                  <a:latin typeface="Arial" charset="0"/>
                  <a:ea typeface="Arial" charset="0"/>
                  <a:cs typeface="Arial" charset="0"/>
                </a:rPr>
                <a:t>RGB </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186C</a:t>
              </a:r>
            </a:p>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877588918"/>
      </p:ext>
    </p:extLst>
  </p:cSld>
  <p:clrMap bg1="lt1" tx1="dk1" bg2="lt2" tx2="dk2" accent1="accent1" accent2="accent2" accent3="accent3" accent4="accent4" accent5="accent5" accent6="accent6" hlink="hlink" folHlink="folHlink"/>
  <p:sldLayoutIdLst>
    <p:sldLayoutId id="214748388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dirty="0">
                <a:solidFill>
                  <a:srgbClr val="1D1D1B"/>
                </a:solidFill>
                <a:latin typeface="Huawei Sans" panose="020C0503030203020204" pitchFamily="34" charset="0"/>
                <a:cs typeface="Huawei Sans" panose="020C0503030203020204" pitchFamily="34" charset="0"/>
              </a:rPr>
              <a:t>Huawei Confidential</a:t>
            </a:r>
          </a:p>
        </p:txBody>
      </p:sp>
      <p:sp>
        <p:nvSpPr>
          <p:cNvPr id="24"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Huawei Sans" panose="020C0503030203020204" pitchFamily="34" charset="0"/>
                <a:cs typeface="Huawei Sans" panose="020C0503030203020204" pitchFamily="34" charset="0"/>
              </a:rPr>
              <a:pPr defTabSz="890849">
                <a:defRPr/>
              </a:pPr>
              <a:t>‹#›</a:t>
            </a:fld>
            <a:endParaRPr lang="en-US" sz="974" dirty="0">
              <a:solidFill>
                <a:srgbClr val="1D1D1B"/>
              </a:solidFill>
              <a:latin typeface="Huawei Sans" panose="020C0503030203020204" pitchFamily="34" charset="0"/>
              <a:cs typeface="Huawei Sans" panose="020C0503030203020204" pitchFamily="34" charset="0"/>
            </a:endParaRPr>
          </a:p>
        </p:txBody>
      </p:sp>
      <p:pic>
        <p:nvPicPr>
          <p:cNvPr id="25" name="图片 2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185C</a:t>
              </a:r>
            </a:p>
            <a:p>
              <a:pPr algn="ctr">
                <a:lnSpc>
                  <a:spcPts val="620"/>
                </a:lnSpc>
              </a:pPr>
              <a:r>
                <a:rPr kumimoji="1" lang="en-US" altLang="zh-CN" sz="500" b="1" dirty="0">
                  <a:solidFill>
                    <a:srgbClr val="44546A"/>
                  </a:solidFill>
                  <a:latin typeface="Arial" charset="0"/>
                  <a:ea typeface="Arial" charset="0"/>
                  <a:cs typeface="Arial" charset="0"/>
                </a:rPr>
                <a:t>RGB </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186C</a:t>
              </a:r>
            </a:p>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642799837"/>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 id="2147483893" r:id="rId6"/>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3" orient="horz" pos="3906">
          <p15:clr>
            <a:srgbClr val="F26B43"/>
          </p15:clr>
        </p15:guide>
        <p15:guide id="4" pos="3840">
          <p15:clr>
            <a:srgbClr val="F26B43"/>
          </p15:clr>
        </p15:guide>
        <p15:guide id="5" orient="horz" pos="278">
          <p15:clr>
            <a:srgbClr val="F26B43"/>
          </p15:clr>
        </p15:guide>
        <p15:guide id="6" orient="horz" pos="234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196/0/84</a:t>
              </a:r>
            </a:p>
          </p:txBody>
        </p:sp>
        <p:sp>
          <p:nvSpPr>
            <p:cNvPr id="31"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srgbClr val="1D1D1A"/>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203/55/120</a:t>
              </a:r>
            </a:p>
          </p:txBody>
        </p:sp>
        <p:sp>
          <p:nvSpPr>
            <p:cNvPr id="33"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237/109/0</a:t>
              </a:r>
            </a:p>
          </p:txBody>
        </p:sp>
        <p:sp>
          <p:nvSpPr>
            <p:cNvPr id="34"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153/54/54</a:t>
              </a:r>
            </a:p>
          </p:txBody>
        </p:sp>
        <p:sp>
          <p:nvSpPr>
            <p:cNvPr id="35"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98/178/48</a:t>
              </a:r>
            </a:p>
          </p:txBody>
        </p:sp>
        <p:sp>
          <p:nvSpPr>
            <p:cNvPr id="36"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242/137/68</a:t>
              </a:r>
              <a:endParaRPr kumimoji="1" lang="mr-IN" altLang="zh-CN" sz="500" b="1" dirty="0">
                <a:solidFill>
                  <a:srgbClr val="FFFFFF"/>
                </a:solidFill>
                <a:ea typeface="Arial" charset="0"/>
                <a:cs typeface="Arial" charset="0"/>
              </a:endParaRPr>
            </a:p>
          </p:txBody>
        </p:sp>
        <p:sp>
          <p:nvSpPr>
            <p:cNvPr id="37"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185C</a:t>
              </a:r>
            </a:p>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199/0/11  </a:t>
              </a:r>
            </a:p>
          </p:txBody>
        </p:sp>
        <p:sp>
          <p:nvSpPr>
            <p:cNvPr id="38"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srgbClr val="1D1D1A"/>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186C</a:t>
              </a:r>
            </a:p>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200/16/46  </a:t>
              </a:r>
            </a:p>
          </p:txBody>
        </p:sp>
        <p:sp>
          <p:nvSpPr>
            <p:cNvPr id="40"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127/0/1</a:t>
              </a:r>
            </a:p>
          </p:txBody>
        </p:sp>
        <p:sp>
          <p:nvSpPr>
            <p:cNvPr id="41"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52/200/0</a:t>
              </a:r>
            </a:p>
          </p:txBody>
        </p:sp>
        <p:sp>
          <p:nvSpPr>
            <p:cNvPr id="42"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48/181/197</a:t>
              </a:r>
            </a:p>
          </p:txBody>
        </p:sp>
        <p:sp>
          <p:nvSpPr>
            <p:cNvPr id="43"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129/193/95</a:t>
              </a:r>
            </a:p>
          </p:txBody>
        </p:sp>
        <p:sp>
          <p:nvSpPr>
            <p:cNvPr id="44"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253/211/81</a:t>
              </a:r>
            </a:p>
          </p:txBody>
        </p:sp>
        <p:sp>
          <p:nvSpPr>
            <p:cNvPr id="45"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86/196/210</a:t>
              </a:r>
            </a:p>
          </p:txBody>
        </p:sp>
        <p:sp>
          <p:nvSpPr>
            <p:cNvPr id="46"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211/57/65</a:t>
              </a:r>
            </a:p>
          </p:txBody>
        </p:sp>
        <p:sp>
          <p:nvSpPr>
            <p:cNvPr id="47"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211/56/89</a:t>
              </a:r>
            </a:p>
          </p:txBody>
        </p:sp>
        <p:sp>
          <p:nvSpPr>
            <p:cNvPr id="48"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221/128/170</a:t>
              </a:r>
            </a:p>
          </p:txBody>
        </p:sp>
        <p:sp>
          <p:nvSpPr>
            <p:cNvPr id="49"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191/128/130</a:t>
              </a:r>
            </a:p>
          </p:txBody>
        </p:sp>
        <p:sp>
          <p:nvSpPr>
            <p:cNvPr id="50"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246/183/140</a:t>
              </a:r>
              <a:endParaRPr kumimoji="1" lang="mr-IN" altLang="zh-CN" sz="500" b="1" dirty="0">
                <a:solidFill>
                  <a:srgbClr val="595757"/>
                </a:solidFill>
                <a:ea typeface="Arial" charset="0"/>
                <a:cs typeface="Arial" charset="0"/>
              </a:endParaRPr>
            </a:p>
          </p:txBody>
        </p:sp>
        <p:sp>
          <p:nvSpPr>
            <p:cNvPr id="51"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176/216/156</a:t>
              </a:r>
            </a:p>
          </p:txBody>
        </p:sp>
        <p:sp>
          <p:nvSpPr>
            <p:cNvPr id="52"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253/227/181</a:t>
              </a:r>
            </a:p>
          </p:txBody>
        </p:sp>
        <p:sp>
          <p:nvSpPr>
            <p:cNvPr id="53"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148/218/226</a:t>
              </a:r>
            </a:p>
          </p:txBody>
        </p:sp>
        <p:sp>
          <p:nvSpPr>
            <p:cNvPr id="54"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226/129/137</a:t>
              </a:r>
            </a:p>
          </p:txBody>
        </p:sp>
        <p:sp>
          <p:nvSpPr>
            <p:cNvPr id="55"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226/129/152</a:t>
              </a:r>
            </a:p>
          </p:txBody>
        </p:sp>
        <p:sp>
          <p:nvSpPr>
            <p:cNvPr id="56"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235/179/204</a:t>
              </a:r>
            </a:p>
          </p:txBody>
        </p:sp>
        <p:sp>
          <p:nvSpPr>
            <p:cNvPr id="57"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216/179/179</a:t>
              </a:r>
            </a:p>
          </p:txBody>
        </p:sp>
        <p:sp>
          <p:nvSpPr>
            <p:cNvPr id="58"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250/211/187</a:t>
              </a:r>
              <a:endParaRPr kumimoji="1" lang="mr-IN" altLang="zh-CN" sz="500" b="1" dirty="0">
                <a:solidFill>
                  <a:srgbClr val="595757"/>
                </a:solidFill>
                <a:ea typeface="Arial" charset="0"/>
                <a:cs typeface="Arial" charset="0"/>
              </a:endParaRPr>
            </a:p>
          </p:txBody>
        </p:sp>
        <p:sp>
          <p:nvSpPr>
            <p:cNvPr id="59"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208/232/196</a:t>
              </a:r>
            </a:p>
          </p:txBody>
        </p:sp>
        <p:sp>
          <p:nvSpPr>
            <p:cNvPr id="60"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254/238/193</a:t>
              </a:r>
            </a:p>
          </p:txBody>
        </p:sp>
        <p:sp>
          <p:nvSpPr>
            <p:cNvPr id="61"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190/23/238</a:t>
              </a:r>
            </a:p>
          </p:txBody>
        </p:sp>
        <p:sp>
          <p:nvSpPr>
            <p:cNvPr id="62"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239/178/184</a:t>
              </a:r>
            </a:p>
          </p:txBody>
        </p:sp>
        <p:sp>
          <p:nvSpPr>
            <p:cNvPr id="63"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238/179/193</a:t>
              </a:r>
            </a:p>
          </p:txBody>
        </p:sp>
        <p:sp>
          <p:nvSpPr>
            <p:cNvPr id="64"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35/24/21</a:t>
              </a:r>
            </a:p>
          </p:txBody>
        </p:sp>
        <p:sp>
          <p:nvSpPr>
            <p:cNvPr id="65"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89/87/87</a:t>
              </a:r>
            </a:p>
          </p:txBody>
        </p:sp>
        <p:sp>
          <p:nvSpPr>
            <p:cNvPr id="66"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137/137/</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137</a:t>
              </a:r>
            </a:p>
          </p:txBody>
        </p:sp>
        <p:sp>
          <p:nvSpPr>
            <p:cNvPr id="67"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181/181/</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181</a:t>
              </a:r>
            </a:p>
          </p:txBody>
        </p:sp>
        <p:sp>
          <p:nvSpPr>
            <p:cNvPr id="68"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221/221/</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221</a:t>
              </a:r>
            </a:p>
          </p:txBody>
        </p:sp>
        <p:sp>
          <p:nvSpPr>
            <p:cNvPr id="69"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p>
            <a:p>
              <a:pPr algn="ctr">
                <a:lnSpc>
                  <a:spcPts val="620"/>
                </a:lnSpc>
              </a:pPr>
              <a:r>
                <a:rPr kumimoji="1" lang="en-US" altLang="zh-CN" sz="500" b="1" dirty="0">
                  <a:solidFill>
                    <a:srgbClr val="595757"/>
                  </a:solidFill>
                  <a:ea typeface="Arial" charset="0"/>
                  <a:cs typeface="Arial" charset="0"/>
                </a:rPr>
                <a:t>255/255/</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255</a:t>
              </a:r>
            </a:p>
          </p:txBody>
        </p:sp>
      </p:grpSp>
      <p:sp>
        <p:nvSpPr>
          <p:cNvPr id="70"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dirty="0">
                <a:solidFill>
                  <a:srgbClr val="1D1D1B"/>
                </a:solidFill>
                <a:latin typeface="Arial" panose="020B0604020202020204"/>
              </a:rPr>
              <a:t>Copyright©2021 Huawei Technologies Co., Ltd.</a:t>
            </a:r>
            <a:br>
              <a:rPr kumimoji="1" lang="en-US" altLang="zh-CN" sz="850" b="1" dirty="0">
                <a:solidFill>
                  <a:srgbClr val="1D1D1B"/>
                </a:solidFill>
                <a:latin typeface="Arial" panose="020B0604020202020204"/>
              </a:rPr>
            </a:br>
            <a:r>
              <a:rPr kumimoji="1" lang="en-US" altLang="zh-CN" sz="850" b="1" dirty="0">
                <a:solidFill>
                  <a:srgbClr val="1D1D1B"/>
                </a:solidFill>
                <a:latin typeface="Arial" panose="020B0604020202020204"/>
              </a:rPr>
              <a:t>All Rights Reserved.</a:t>
            </a:r>
            <a:br>
              <a:rPr kumimoji="1" lang="en-US" altLang="zh-CN" sz="779" dirty="0">
                <a:solidFill>
                  <a:srgbClr val="1D1D1B"/>
                </a:solidFill>
                <a:latin typeface="Arial" panose="020B0604020202020204"/>
              </a:rPr>
            </a:br>
            <a:br>
              <a:rPr kumimoji="1" lang="en-US" altLang="zh-CN" sz="779" dirty="0">
                <a:solidFill>
                  <a:srgbClr val="1D1D1B"/>
                </a:solidFill>
                <a:latin typeface="Arial" panose="020B0604020202020204"/>
              </a:rPr>
            </a:br>
            <a:r>
              <a:rPr kumimoji="1" lang="en-US" altLang="zh-CN" sz="850" dirty="0">
                <a:solidFill>
                  <a:srgbClr val="1D1D1B"/>
                </a:solidFill>
                <a:latin typeface="Arial" panose="020B0604020202020204"/>
                <a:cs typeface="Arial" panose="020B0604020202020204" pitchFamily="34" charset="0"/>
              </a:rPr>
              <a:t>The information in this document may contain predictive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statements including, without limitation, statements regarding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the future financial and operating results, future product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portfolio, new technology, etc. There are a number of factors that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could cause actual results and developments to differ materially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from those expressed or implied in the predictive statements.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Therefore, such information is provided for reference purpose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only and constitutes neither an offer nor an acceptance. Huawei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Arial" panose="020B0604020202020204"/>
            </a:endParaRPr>
          </a:p>
        </p:txBody>
      </p:sp>
      <p:sp>
        <p:nvSpPr>
          <p:cNvPr id="72"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Arial" panose="020B0604020202020204"/>
                <a:cs typeface="Arial" panose="020B0604020202020204" pitchFamily="34" charset="0"/>
              </a:rPr>
              <a:t>Bring digital to every person, home, and </a:t>
            </a:r>
            <a:br>
              <a:rPr kumimoji="1" lang="en-US" altLang="zh-CN" sz="1200" dirty="0">
                <a:solidFill>
                  <a:srgbClr val="1D1D1B"/>
                </a:solidFill>
                <a:latin typeface="Arial" panose="020B0604020202020204"/>
                <a:cs typeface="Arial" panose="020B0604020202020204" pitchFamily="34" charset="0"/>
              </a:rPr>
            </a:br>
            <a:r>
              <a:rPr kumimoji="1" lang="en-US" altLang="zh-CN" sz="1200" dirty="0">
                <a:solidFill>
                  <a:srgbClr val="1D1D1B"/>
                </a:solidFill>
                <a:latin typeface="Arial" panose="020B0604020202020204"/>
                <a:cs typeface="Arial" panose="020B0604020202020204" pitchFamily="34" charset="0"/>
              </a:rPr>
              <a:t>organization for a fully connected, </a:t>
            </a:r>
            <a:br>
              <a:rPr kumimoji="1" lang="en-US" altLang="zh-CN" sz="1200" dirty="0">
                <a:solidFill>
                  <a:srgbClr val="1D1D1B"/>
                </a:solidFill>
                <a:latin typeface="Arial" panose="020B0604020202020204"/>
                <a:cs typeface="Arial" panose="020B0604020202020204" pitchFamily="34" charset="0"/>
              </a:rPr>
            </a:br>
            <a:r>
              <a:rPr kumimoji="1" lang="en-US" altLang="zh-CN" sz="1200" dirty="0">
                <a:solidFill>
                  <a:srgbClr val="1D1D1B"/>
                </a:solidFill>
                <a:latin typeface="Arial" panose="020B0604020202020204"/>
                <a:cs typeface="Arial" panose="020B0604020202020204" pitchFamily="34" charset="0"/>
              </a:rPr>
              <a:t>intelligent world.</a:t>
            </a:r>
            <a:endParaRPr kumimoji="1" lang="zh-CN" altLang="en-US" sz="1200" dirty="0">
              <a:solidFill>
                <a:srgbClr val="1D1D1B"/>
              </a:solidFill>
              <a:latin typeface="Arial" panose="020B0604020202020204"/>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2674343605"/>
      </p:ext>
    </p:extLst>
  </p:cSld>
  <p:clrMap bg1="lt1" tx1="dk1" bg2="lt2" tx2="dk2" accent1="accent1" accent2="accent2" accent3="accent3" accent4="accent4" accent5="accent5" accent6="accent6" hlink="hlink" folHlink="folHlink"/>
  <p:sldLayoutIdLst>
    <p:sldLayoutId id="2147483892"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0.xml"/><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1.xml"/><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3.xml"/><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4.xml"/><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5.xml"/><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6.xml"/><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7.xml"/><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9.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1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10.xml"/><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7.png"/></Relationships>
</file>

<file path=ppt/slides/_rels/slide1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1.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4.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1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5.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6.png"/></Relationships>
</file>

<file path=ppt/slides/_rels/slide1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6.xml"/><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7.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1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8.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6.png"/></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8.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9.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4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1.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6.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9.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0.xml"/><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4.xml"/><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6.xml"/><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8.xml"/><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 name="文本占位符 27"/>
          <p:cNvSpPr>
            <a:spLocks noGrp="1"/>
          </p:cNvSpPr>
          <p:nvPr>
            <p:ph type="body" sz="quarter" idx="17"/>
          </p:nvPr>
        </p:nvSpPr>
        <p:spPr/>
        <p:txBody>
          <a:bodyPr/>
          <a:lstStyle/>
          <a:p>
            <a:endParaRPr lang="zh-CN" altLang="en-US"/>
          </a:p>
        </p:txBody>
      </p:sp>
      <p:sp>
        <p:nvSpPr>
          <p:cNvPr id="54" name="文本占位符 53"/>
          <p:cNvSpPr>
            <a:spLocks noGrp="1"/>
          </p:cNvSpPr>
          <p:nvPr>
            <p:ph type="body" sz="quarter" idx="18"/>
          </p:nvPr>
        </p:nvSpPr>
        <p:spPr/>
        <p:txBody>
          <a:bodyPr/>
          <a:lstStyle/>
          <a:p>
            <a:r>
              <a:rPr lang="en-US" altLang="zh-CN"/>
              <a:t>Datacom</a:t>
            </a:r>
            <a:endParaRPr lang="en-US" altLang="zh-CN" dirty="0"/>
          </a:p>
        </p:txBody>
      </p:sp>
      <p:sp>
        <p:nvSpPr>
          <p:cNvPr id="55" name="文本占位符 54"/>
          <p:cNvSpPr>
            <a:spLocks noGrp="1"/>
          </p:cNvSpPr>
          <p:nvPr>
            <p:ph type="body" sz="quarter" idx="19"/>
          </p:nvPr>
        </p:nvSpPr>
        <p:spPr/>
        <p:txBody>
          <a:bodyPr/>
          <a:lstStyle/>
          <a:p>
            <a:r>
              <a:rPr lang="en-US" altLang="zh-CN"/>
              <a:t>General</a:t>
            </a:r>
            <a:endParaRPr lang="en-US" altLang="zh-CN" dirty="0"/>
          </a:p>
        </p:txBody>
      </p:sp>
      <p:sp>
        <p:nvSpPr>
          <p:cNvPr id="56" name="文本占位符 55"/>
          <p:cNvSpPr>
            <a:spLocks noGrp="1"/>
          </p:cNvSpPr>
          <p:nvPr>
            <p:ph type="body" sz="quarter" idx="20"/>
          </p:nvPr>
        </p:nvSpPr>
        <p:spPr/>
        <p:txBody>
          <a:bodyPr/>
          <a:lstStyle/>
          <a:p>
            <a:r>
              <a:rPr lang="en-US" altLang="zh-CN"/>
              <a:t>V1.0</a:t>
            </a:r>
            <a:endParaRPr lang="zh-CN" altLang="en-US" dirty="0"/>
          </a:p>
        </p:txBody>
      </p:sp>
      <p:sp>
        <p:nvSpPr>
          <p:cNvPr id="46" name="文本占位符 45"/>
          <p:cNvSpPr>
            <a:spLocks noGrp="1"/>
          </p:cNvSpPr>
          <p:nvPr>
            <p:ph type="body" sz="quarter" idx="13"/>
          </p:nvPr>
        </p:nvSpPr>
        <p:spPr/>
        <p:txBody>
          <a:bodyPr/>
          <a:lstStyle/>
          <a:p>
            <a:r>
              <a:rPr lang="en-US" altLang="zh-CN"/>
              <a:t>Wan Changli/WX408647</a:t>
            </a:r>
            <a:endParaRPr lang="en-US" altLang="zh-CN" dirty="0"/>
          </a:p>
        </p:txBody>
      </p:sp>
      <p:sp>
        <p:nvSpPr>
          <p:cNvPr id="47" name="文本占位符 46"/>
          <p:cNvSpPr>
            <a:spLocks noGrp="1"/>
          </p:cNvSpPr>
          <p:nvPr>
            <p:ph type="body" sz="quarter" idx="14"/>
          </p:nvPr>
        </p:nvSpPr>
        <p:spPr/>
        <p:txBody>
          <a:bodyPr/>
          <a:lstStyle/>
          <a:p>
            <a:r>
              <a:rPr lang="en-US" altLang="zh-CN"/>
              <a:t>2021.2.22</a:t>
            </a:r>
            <a:endParaRPr lang="en-US" altLang="zh-CN" dirty="0"/>
          </a:p>
        </p:txBody>
      </p:sp>
      <p:sp>
        <p:nvSpPr>
          <p:cNvPr id="48" name="文本占位符 47"/>
          <p:cNvSpPr>
            <a:spLocks noGrp="1"/>
          </p:cNvSpPr>
          <p:nvPr>
            <p:ph type="body" sz="quarter" idx="15"/>
          </p:nvPr>
        </p:nvSpPr>
        <p:spPr/>
        <p:txBody>
          <a:bodyPr/>
          <a:lstStyle/>
          <a:p>
            <a:r>
              <a:rPr lang="en-US" altLang="zh-CN"/>
              <a:t>Liu Shuying/00245623, Wang Qiusheng/00287740</a:t>
            </a:r>
            <a:endParaRPr lang="en-US" dirty="0"/>
          </a:p>
        </p:txBody>
      </p:sp>
      <p:sp>
        <p:nvSpPr>
          <p:cNvPr id="49" name="文本占位符 48"/>
          <p:cNvSpPr>
            <a:spLocks noGrp="1"/>
          </p:cNvSpPr>
          <p:nvPr>
            <p:ph type="body" sz="quarter" idx="16"/>
          </p:nvPr>
        </p:nvSpPr>
        <p:spPr/>
        <p:txBody>
          <a:bodyPr/>
          <a:lstStyle/>
          <a:p>
            <a:r>
              <a:rPr lang="en-US"/>
              <a:t>New</a:t>
            </a:r>
            <a:endParaRPr lang="en-US" dirty="0"/>
          </a:p>
        </p:txBody>
      </p:sp>
      <p:sp>
        <p:nvSpPr>
          <p:cNvPr id="57" name="文本占位符 56"/>
          <p:cNvSpPr>
            <a:spLocks noGrp="1"/>
          </p:cNvSpPr>
          <p:nvPr>
            <p:ph type="body" sz="quarter" idx="21"/>
          </p:nvPr>
        </p:nvSpPr>
        <p:spPr/>
        <p:txBody>
          <a:bodyPr/>
          <a:lstStyle/>
          <a:p>
            <a:r>
              <a:rPr lang="en-US" altLang="zh-CN"/>
              <a:t>He Junjian/WX580230</a:t>
            </a:r>
            <a:endParaRPr lang="en-US" altLang="zh-CN" dirty="0"/>
          </a:p>
        </p:txBody>
      </p:sp>
      <p:sp>
        <p:nvSpPr>
          <p:cNvPr id="58" name="文本占位符 57"/>
          <p:cNvSpPr>
            <a:spLocks noGrp="1"/>
          </p:cNvSpPr>
          <p:nvPr>
            <p:ph type="body" sz="quarter" idx="22"/>
          </p:nvPr>
        </p:nvSpPr>
        <p:spPr/>
        <p:txBody>
          <a:bodyPr/>
          <a:lstStyle/>
          <a:p>
            <a:r>
              <a:rPr lang="en-US" altLang="zh-CN"/>
              <a:t>2021.4.13</a:t>
            </a:r>
            <a:endParaRPr lang="en-US" altLang="zh-CN" dirty="0"/>
          </a:p>
        </p:txBody>
      </p:sp>
      <p:sp>
        <p:nvSpPr>
          <p:cNvPr id="59" name="文本占位符 58"/>
          <p:cNvSpPr>
            <a:spLocks noGrp="1"/>
          </p:cNvSpPr>
          <p:nvPr>
            <p:ph type="body" sz="quarter" idx="23"/>
          </p:nvPr>
        </p:nvSpPr>
        <p:spPr/>
        <p:txBody>
          <a:bodyPr/>
          <a:lstStyle/>
          <a:p>
            <a:r>
              <a:rPr lang="en-US" altLang="zh-CN"/>
              <a:t>Zhu Shigeng/00261992, Wan Changli/WX408647</a:t>
            </a:r>
            <a:endParaRPr lang="en-US" altLang="zh-CN" dirty="0"/>
          </a:p>
        </p:txBody>
      </p:sp>
      <p:sp>
        <p:nvSpPr>
          <p:cNvPr id="60" name="文本占位符 59"/>
          <p:cNvSpPr>
            <a:spLocks noGrp="1"/>
          </p:cNvSpPr>
          <p:nvPr>
            <p:ph type="body" sz="quarter" idx="24"/>
          </p:nvPr>
        </p:nvSpPr>
        <p:spPr/>
        <p:txBody>
          <a:bodyPr/>
          <a:lstStyle/>
          <a:p>
            <a:r>
              <a:rPr lang="en-US" altLang="zh-CN"/>
              <a:t>Update</a:t>
            </a:r>
            <a:endParaRPr lang="en-US" altLang="zh-CN" dirty="0"/>
          </a:p>
        </p:txBody>
      </p:sp>
      <p:sp>
        <p:nvSpPr>
          <p:cNvPr id="61" name="文本占位符 60"/>
          <p:cNvSpPr>
            <a:spLocks noGrp="1"/>
          </p:cNvSpPr>
          <p:nvPr>
            <p:ph type="body" sz="quarter" idx="25"/>
          </p:nvPr>
        </p:nvSpPr>
        <p:spPr/>
        <p:txBody>
          <a:bodyPr/>
          <a:lstStyle/>
          <a:p>
            <a:r>
              <a:rPr lang="en-US" altLang="zh-CN"/>
              <a:t>Wu Yue/wwx291773</a:t>
            </a:r>
            <a:endParaRPr lang="en-US" altLang="zh-CN" dirty="0"/>
          </a:p>
        </p:txBody>
      </p:sp>
      <p:sp>
        <p:nvSpPr>
          <p:cNvPr id="2" name="文本占位符 1"/>
          <p:cNvSpPr>
            <a:spLocks noGrp="1"/>
          </p:cNvSpPr>
          <p:nvPr>
            <p:ph type="body" sz="quarter" idx="26"/>
          </p:nvPr>
        </p:nvSpPr>
        <p:spPr/>
        <p:txBody>
          <a:bodyPr/>
          <a:lstStyle/>
          <a:p>
            <a:r>
              <a:rPr lang="en-US" altLang="zh-CN"/>
              <a:t>2021.9.16</a:t>
            </a:r>
            <a:endParaRPr lang="en-US" altLang="zh-CN" dirty="0"/>
          </a:p>
        </p:txBody>
      </p:sp>
      <p:sp>
        <p:nvSpPr>
          <p:cNvPr id="3" name="文本占位符 2"/>
          <p:cNvSpPr>
            <a:spLocks noGrp="1"/>
          </p:cNvSpPr>
          <p:nvPr>
            <p:ph type="body" sz="quarter" idx="27"/>
          </p:nvPr>
        </p:nvSpPr>
        <p:spPr/>
        <p:txBody>
          <a:bodyPr/>
          <a:lstStyle/>
          <a:p>
            <a:r>
              <a:rPr lang="en-US" altLang="zh-CN" dirty="0"/>
              <a:t>Lu </a:t>
            </a:r>
            <a:r>
              <a:rPr lang="en-US" altLang="zh-CN" dirty="0" err="1"/>
              <a:t>Yueyue</a:t>
            </a:r>
            <a:r>
              <a:rPr lang="en-US" altLang="zh-CN" dirty="0"/>
              <a:t>/WX445705</a:t>
            </a:r>
            <a:endParaRPr lang="zh-CN" altLang="en-US" dirty="0"/>
          </a:p>
        </p:txBody>
      </p:sp>
      <p:sp>
        <p:nvSpPr>
          <p:cNvPr id="16" name="Text Placeholder 15"/>
          <p:cNvSpPr>
            <a:spLocks noGrp="1"/>
          </p:cNvSpPr>
          <p:nvPr>
            <p:ph type="body" sz="quarter" idx="28"/>
          </p:nvPr>
        </p:nvSpPr>
        <p:spPr/>
        <p:txBody>
          <a:bodyPr/>
          <a:lstStyle/>
          <a:p>
            <a:r>
              <a:rPr lang="en-US" altLang="zh-CN"/>
              <a:t>Update</a:t>
            </a:r>
            <a:endParaRPr lang="en-US" altLang="zh-CN" dirty="0"/>
          </a:p>
        </p:txBody>
      </p:sp>
      <p:sp>
        <p:nvSpPr>
          <p:cNvPr id="29" name="文本占位符 28"/>
          <p:cNvSpPr>
            <a:spLocks noGrp="1"/>
          </p:cNvSpPr>
          <p:nvPr>
            <p:ph type="body" sz="quarter" idx="29"/>
          </p:nvPr>
        </p:nvSpPr>
        <p:spPr/>
        <p:txBody>
          <a:bodyPr/>
          <a:lstStyle/>
          <a:p>
            <a:endParaRPr lang="zh-CN" altLang="en-US"/>
          </a:p>
        </p:txBody>
      </p:sp>
      <p:sp>
        <p:nvSpPr>
          <p:cNvPr id="30" name="文本占位符 29"/>
          <p:cNvSpPr>
            <a:spLocks noGrp="1"/>
          </p:cNvSpPr>
          <p:nvPr>
            <p:ph type="body" sz="quarter" idx="30"/>
          </p:nvPr>
        </p:nvSpPr>
        <p:spPr/>
        <p:txBody>
          <a:bodyPr/>
          <a:lstStyle/>
          <a:p>
            <a:endParaRPr lang="zh-CN" altLang="en-US"/>
          </a:p>
        </p:txBody>
      </p:sp>
      <p:sp>
        <p:nvSpPr>
          <p:cNvPr id="31" name="文本占位符 30"/>
          <p:cNvSpPr>
            <a:spLocks noGrp="1"/>
          </p:cNvSpPr>
          <p:nvPr>
            <p:ph type="body" sz="quarter" idx="31"/>
          </p:nvPr>
        </p:nvSpPr>
        <p:spPr/>
        <p:txBody>
          <a:bodyPr/>
          <a:lstStyle/>
          <a:p>
            <a:endParaRPr lang="zh-CN" altLang="en-US"/>
          </a:p>
        </p:txBody>
      </p:sp>
      <p:sp>
        <p:nvSpPr>
          <p:cNvPr id="32" name="文本占位符 31"/>
          <p:cNvSpPr>
            <a:spLocks noGrp="1"/>
          </p:cNvSpPr>
          <p:nvPr>
            <p:ph type="body" sz="quarter" idx="32"/>
          </p:nvPr>
        </p:nvSpPr>
        <p:spPr/>
        <p:txBody>
          <a:bodyPr/>
          <a:lstStyle/>
          <a:p>
            <a:endParaRPr lang="zh-CN" altLang="en-US"/>
          </a:p>
        </p:txBody>
      </p:sp>
      <p:sp>
        <p:nvSpPr>
          <p:cNvPr id="33" name="文本占位符 32"/>
          <p:cNvSpPr>
            <a:spLocks noGrp="1"/>
          </p:cNvSpPr>
          <p:nvPr>
            <p:ph type="body" sz="quarter" idx="33"/>
          </p:nvPr>
        </p:nvSpPr>
        <p:spPr/>
        <p:txBody>
          <a:bodyPr/>
          <a:lstStyle/>
          <a:p>
            <a:endParaRPr lang="zh-CN" altLang="en-US"/>
          </a:p>
        </p:txBody>
      </p:sp>
      <p:sp>
        <p:nvSpPr>
          <p:cNvPr id="34" name="文本占位符 33"/>
          <p:cNvSpPr>
            <a:spLocks noGrp="1"/>
          </p:cNvSpPr>
          <p:nvPr>
            <p:ph type="body" sz="quarter" idx="34"/>
          </p:nvPr>
        </p:nvSpPr>
        <p:spPr/>
        <p:txBody>
          <a:bodyPr/>
          <a:lstStyle/>
          <a:p>
            <a:endParaRPr lang="zh-CN" altLang="en-US"/>
          </a:p>
        </p:txBody>
      </p:sp>
      <p:sp>
        <p:nvSpPr>
          <p:cNvPr id="35" name="文本占位符 34"/>
          <p:cNvSpPr>
            <a:spLocks noGrp="1"/>
          </p:cNvSpPr>
          <p:nvPr>
            <p:ph type="body" sz="quarter" idx="35"/>
          </p:nvPr>
        </p:nvSpPr>
        <p:spPr/>
        <p:txBody>
          <a:bodyPr/>
          <a:lstStyle/>
          <a:p>
            <a:endParaRPr lang="zh-CN" altLang="en-US"/>
          </a:p>
        </p:txBody>
      </p:sp>
      <p:sp>
        <p:nvSpPr>
          <p:cNvPr id="36" name="文本占位符 35"/>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11618722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t>From MPLS to SRv6</a:t>
            </a:r>
            <a:endParaRPr lang="en-US" dirty="0"/>
          </a:p>
        </p:txBody>
      </p:sp>
      <p:sp>
        <p:nvSpPr>
          <p:cNvPr id="13" name="Text Placeholder 12"/>
          <p:cNvSpPr>
            <a:spLocks noGrp="1"/>
          </p:cNvSpPr>
          <p:nvPr>
            <p:ph type="body" sz="quarter" idx="10"/>
          </p:nvPr>
        </p:nvSpPr>
        <p:spPr bwMode="gray"/>
        <p:txBody>
          <a:bodyPr/>
          <a:lstStyle/>
          <a:p>
            <a:r>
              <a:rPr lang="en-US" altLang="zh-CN" sz="1800" dirty="0">
                <a:sym typeface="Huawei Sans" panose="020C0503030203020204" pitchFamily="34" charset="0"/>
              </a:rPr>
              <a:t>MPLS causes isolated network islands. SRv6 provides a unified forwarding plane and has advantages such as simplified protocols, high scalability, and programmability.</a:t>
            </a:r>
          </a:p>
          <a:p>
            <a:endParaRPr lang="zh-CN" altLang="en-US" dirty="0"/>
          </a:p>
        </p:txBody>
      </p:sp>
      <p:cxnSp>
        <p:nvCxnSpPr>
          <p:cNvPr id="8" name="直接连接符 13"/>
          <p:cNvCxnSpPr/>
          <p:nvPr/>
        </p:nvCxnSpPr>
        <p:spPr bwMode="gray">
          <a:xfrm flipV="1">
            <a:off x="849447" y="3213526"/>
            <a:ext cx="10728324" cy="8647"/>
          </a:xfrm>
          <a:prstGeom prst="line">
            <a:avLst/>
          </a:prstGeom>
          <a:noFill/>
          <a:ln w="9525" cap="flat" cmpd="sng" algn="ctr">
            <a:solidFill>
              <a:srgbClr val="FFFFFF">
                <a:lumMod val="65000"/>
                <a:lumOff val="35000"/>
              </a:srgbClr>
            </a:solidFill>
            <a:prstDash val="solid"/>
            <a:tailEnd type="none"/>
          </a:ln>
          <a:effectLst/>
        </p:spPr>
      </p:cxnSp>
      <p:sp>
        <p:nvSpPr>
          <p:cNvPr id="9" name="矩形 15"/>
          <p:cNvSpPr/>
          <p:nvPr/>
        </p:nvSpPr>
        <p:spPr bwMode="gray">
          <a:xfrm>
            <a:off x="442914" y="3794417"/>
            <a:ext cx="1404600" cy="511835"/>
          </a:xfrm>
          <a:prstGeom prst="rect">
            <a:avLst/>
          </a:prstGeom>
        </p:spPr>
        <p:txBody>
          <a:bodyPr wrap="square" anchor="ctr">
            <a:noAutofit/>
          </a:bodyPr>
          <a:lstStyle/>
          <a:p>
            <a:pPr algn="ctr" defTabSz="914400" fontAlgn="ctr">
              <a:spcBef>
                <a:spcPts val="1000"/>
              </a:spcBef>
              <a:spcAft>
                <a:spcPct val="0"/>
              </a:spcAft>
              <a:buClr>
                <a:srgbClr val="B2B2B2">
                  <a:lumMod val="40000"/>
                  <a:lumOff val="60000"/>
                </a:srgbClr>
              </a:buClr>
              <a:buSzPct val="80000"/>
            </a:pPr>
            <a:r>
              <a:rPr lang="en-US" sz="16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Forwarding plane</a:t>
            </a:r>
          </a:p>
        </p:txBody>
      </p:sp>
      <p:sp>
        <p:nvSpPr>
          <p:cNvPr id="10" name="矩形 16"/>
          <p:cNvSpPr/>
          <p:nvPr/>
        </p:nvSpPr>
        <p:spPr bwMode="gray">
          <a:xfrm>
            <a:off x="363339" y="2622904"/>
            <a:ext cx="1484176" cy="470098"/>
          </a:xfrm>
          <a:prstGeom prst="rect">
            <a:avLst/>
          </a:prstGeom>
        </p:spPr>
        <p:txBody>
          <a:bodyPr wrap="square" anchor="ctr">
            <a:noAutofit/>
          </a:bodyPr>
          <a:lstStyle/>
          <a:p>
            <a:pPr algn="ctr" defTabSz="914400" fontAlgn="ctr">
              <a:spcBef>
                <a:spcPts val="1000"/>
              </a:spcBef>
              <a:spcAft>
                <a:spcPct val="0"/>
              </a:spcAft>
              <a:buClr>
                <a:srgbClr val="B2B2B2">
                  <a:lumMod val="40000"/>
                  <a:lumOff val="60000"/>
                </a:srgbClr>
              </a:buClr>
              <a:buSzPct val="80000"/>
            </a:pPr>
            <a:r>
              <a:rPr lang="en-US" sz="16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Control plane</a:t>
            </a:r>
          </a:p>
        </p:txBody>
      </p:sp>
      <p:cxnSp>
        <p:nvCxnSpPr>
          <p:cNvPr id="12" name="直接连接符 18"/>
          <p:cNvCxnSpPr/>
          <p:nvPr/>
        </p:nvCxnSpPr>
        <p:spPr bwMode="gray">
          <a:xfrm>
            <a:off x="849447" y="2331848"/>
            <a:ext cx="10653346" cy="20596"/>
          </a:xfrm>
          <a:prstGeom prst="line">
            <a:avLst/>
          </a:prstGeom>
          <a:noFill/>
          <a:ln w="9525" cap="flat" cmpd="sng" algn="ctr">
            <a:solidFill>
              <a:srgbClr val="FFFFFF">
                <a:lumMod val="65000"/>
                <a:lumOff val="35000"/>
              </a:srgbClr>
            </a:solidFill>
            <a:prstDash val="solid"/>
            <a:tailEnd type="none"/>
          </a:ln>
          <a:effectLst/>
        </p:spPr>
      </p:cxnSp>
      <p:cxnSp>
        <p:nvCxnSpPr>
          <p:cNvPr id="28" name="直接连接符 36"/>
          <p:cNvCxnSpPr/>
          <p:nvPr/>
        </p:nvCxnSpPr>
        <p:spPr bwMode="gray">
          <a:xfrm>
            <a:off x="7888196" y="1901118"/>
            <a:ext cx="15019" cy="2422618"/>
          </a:xfrm>
          <a:prstGeom prst="line">
            <a:avLst/>
          </a:prstGeom>
          <a:noFill/>
          <a:ln w="9525" cap="flat" cmpd="sng" algn="ctr">
            <a:solidFill>
              <a:srgbClr val="FFFFFF">
                <a:lumMod val="65000"/>
                <a:lumOff val="35000"/>
              </a:srgbClr>
            </a:solidFill>
            <a:prstDash val="solid"/>
            <a:tailEnd type="none"/>
          </a:ln>
          <a:effectLst/>
        </p:spPr>
      </p:cxnSp>
      <p:sp>
        <p:nvSpPr>
          <p:cNvPr id="29" name="矩形 37"/>
          <p:cNvSpPr/>
          <p:nvPr/>
        </p:nvSpPr>
        <p:spPr bwMode="gray">
          <a:xfrm>
            <a:off x="2282497" y="2066630"/>
            <a:ext cx="1763624" cy="400110"/>
          </a:xfrm>
          <a:prstGeom prst="rect">
            <a:avLst/>
          </a:prstGeom>
        </p:spPr>
        <p:txBody>
          <a:bodyPr wrap="square">
            <a:spAutoFit/>
          </a:bodyPr>
          <a:lstStyle/>
          <a:p>
            <a:pPr defTabSz="914400" fontAlgn="ctr">
              <a:spcBef>
                <a:spcPct val="0"/>
              </a:spcBef>
              <a:spcAft>
                <a:spcPct val="0"/>
              </a:spcAft>
            </a:pPr>
            <a:r>
              <a:rPr lang="en-US" sz="2000" b="1" dirty="0">
                <a:solidFill>
                  <a:srgbClr val="CB3B01"/>
                </a:solidFill>
                <a:latin typeface="Huawei Sans" panose="020C0503030203020204" pitchFamily="34" charset="0"/>
                <a:ea typeface="方正兰亭黑简体" panose="02000000000000000000" pitchFamily="2" charset="-122"/>
                <a:sym typeface="Huawei Sans" panose="020C0503030203020204" pitchFamily="34" charset="0"/>
              </a:rPr>
              <a:t>Classic MPLS</a:t>
            </a:r>
          </a:p>
        </p:txBody>
      </p:sp>
      <p:sp>
        <p:nvSpPr>
          <p:cNvPr id="30" name="矩形 38"/>
          <p:cNvSpPr/>
          <p:nvPr/>
        </p:nvSpPr>
        <p:spPr bwMode="gray">
          <a:xfrm>
            <a:off x="5711201" y="2060736"/>
            <a:ext cx="1274708" cy="400110"/>
          </a:xfrm>
          <a:prstGeom prst="rect">
            <a:avLst/>
          </a:prstGeom>
        </p:spPr>
        <p:txBody>
          <a:bodyPr wrap="square">
            <a:spAutoFit/>
          </a:bodyPr>
          <a:lstStyle/>
          <a:p>
            <a:pPr defTabSz="914400" fontAlgn="ctr">
              <a:spcBef>
                <a:spcPct val="0"/>
              </a:spcBef>
              <a:spcAft>
                <a:spcPct val="0"/>
              </a:spcAft>
            </a:pPr>
            <a:r>
              <a:rPr lang="en-US" sz="2000" b="1" dirty="0">
                <a:solidFill>
                  <a:srgbClr val="006600"/>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cxnSp>
        <p:nvCxnSpPr>
          <p:cNvPr id="31" name="直接箭头连接符 39"/>
          <p:cNvCxnSpPr/>
          <p:nvPr/>
        </p:nvCxnSpPr>
        <p:spPr bwMode="gray">
          <a:xfrm>
            <a:off x="2381837" y="2667042"/>
            <a:ext cx="1234723" cy="0"/>
          </a:xfrm>
          <a:prstGeom prst="straightConnector1">
            <a:avLst/>
          </a:prstGeom>
          <a:noFill/>
          <a:ln w="9525" cap="flat" cmpd="sng" algn="ctr">
            <a:solidFill>
              <a:srgbClr val="000000"/>
            </a:solidFill>
            <a:prstDash val="dash"/>
            <a:headEnd type="triangle"/>
            <a:tailEnd type="triangle"/>
          </a:ln>
          <a:effectLst/>
        </p:spPr>
      </p:cxnSp>
      <p:sp>
        <p:nvSpPr>
          <p:cNvPr id="32" name="矩形 40"/>
          <p:cNvSpPr/>
          <p:nvPr/>
        </p:nvSpPr>
        <p:spPr bwMode="gray">
          <a:xfrm>
            <a:off x="2776038" y="2385497"/>
            <a:ext cx="521297" cy="307777"/>
          </a:xfrm>
          <a:prstGeom prst="rect">
            <a:avLst/>
          </a:prstGeom>
        </p:spPr>
        <p:txBody>
          <a:bodyPr wrap="square">
            <a:spAutoFit/>
          </a:bodyPr>
          <a:lstStyle/>
          <a:p>
            <a:pPr defTabSz="914400" fontAlgn="ctr">
              <a:spcBef>
                <a:spcPct val="0"/>
              </a:spcBef>
              <a:spcAft>
                <a:spcPct val="0"/>
              </a:spcAft>
            </a:pPr>
            <a:r>
              <a:rPr lang="en-US" sz="1400" b="1" dirty="0">
                <a:solidFill>
                  <a:srgbClr val="0000CC"/>
                </a:solidFill>
                <a:latin typeface="Huawei Sans" panose="020C0503030203020204" pitchFamily="34" charset="0"/>
                <a:ea typeface="方正兰亭黑简体" panose="02000000000000000000" pitchFamily="2" charset="-122"/>
                <a:sym typeface="Huawei Sans" panose="020C0503030203020204" pitchFamily="34" charset="0"/>
              </a:rPr>
              <a:t>LDP</a:t>
            </a:r>
          </a:p>
        </p:txBody>
      </p:sp>
      <p:sp>
        <p:nvSpPr>
          <p:cNvPr id="33" name="矩形 41"/>
          <p:cNvSpPr/>
          <p:nvPr/>
        </p:nvSpPr>
        <p:spPr bwMode="gray">
          <a:xfrm>
            <a:off x="2600335" y="2739349"/>
            <a:ext cx="909223" cy="307777"/>
          </a:xfrm>
          <a:prstGeom prst="rect">
            <a:avLst/>
          </a:prstGeom>
        </p:spPr>
        <p:txBody>
          <a:bodyPr wrap="square">
            <a:spAutoFit/>
          </a:bodyPr>
          <a:lstStyle/>
          <a:p>
            <a:pPr defTabSz="914400" fontAlgn="ctr">
              <a:spcBef>
                <a:spcPct val="0"/>
              </a:spcBef>
              <a:spcAft>
                <a:spcPct val="0"/>
              </a:spcAft>
            </a:pPr>
            <a:r>
              <a:rPr lang="en-US" sz="1400" b="1" dirty="0">
                <a:solidFill>
                  <a:srgbClr val="0000CC"/>
                </a:solidFill>
                <a:latin typeface="Huawei Sans" panose="020C0503030203020204" pitchFamily="34" charset="0"/>
                <a:ea typeface="方正兰亭黑简体" panose="02000000000000000000" pitchFamily="2" charset="-122"/>
                <a:sym typeface="Huawei Sans" panose="020C0503030203020204" pitchFamily="34" charset="0"/>
              </a:rPr>
              <a:t>RSVP-TE</a:t>
            </a:r>
          </a:p>
        </p:txBody>
      </p:sp>
      <p:cxnSp>
        <p:nvCxnSpPr>
          <p:cNvPr id="34" name="直接箭头连接符 42"/>
          <p:cNvCxnSpPr/>
          <p:nvPr/>
        </p:nvCxnSpPr>
        <p:spPr bwMode="gray">
          <a:xfrm>
            <a:off x="2371957" y="3028458"/>
            <a:ext cx="1234723" cy="0"/>
          </a:xfrm>
          <a:prstGeom prst="straightConnector1">
            <a:avLst/>
          </a:prstGeom>
          <a:noFill/>
          <a:ln w="9525" cap="flat" cmpd="sng" algn="ctr">
            <a:solidFill>
              <a:srgbClr val="000000"/>
            </a:solidFill>
            <a:prstDash val="dash"/>
            <a:headEnd type="triangle"/>
            <a:tailEnd type="triangle"/>
          </a:ln>
          <a:effectLst/>
        </p:spPr>
      </p:cxnSp>
      <p:cxnSp>
        <p:nvCxnSpPr>
          <p:cNvPr id="35" name="直接箭头连接符 43"/>
          <p:cNvCxnSpPr/>
          <p:nvPr/>
        </p:nvCxnSpPr>
        <p:spPr bwMode="gray">
          <a:xfrm>
            <a:off x="2367544" y="3397886"/>
            <a:ext cx="1234723" cy="0"/>
          </a:xfrm>
          <a:prstGeom prst="straightConnector1">
            <a:avLst/>
          </a:prstGeom>
          <a:noFill/>
          <a:ln w="9525" cap="flat" cmpd="sng" algn="ctr">
            <a:solidFill>
              <a:srgbClr val="000000"/>
            </a:solidFill>
            <a:prstDash val="dash"/>
            <a:headEnd type="triangle"/>
            <a:tailEnd type="triangle"/>
          </a:ln>
          <a:effectLst/>
        </p:spPr>
      </p:cxnSp>
      <p:sp>
        <p:nvSpPr>
          <p:cNvPr id="36" name="矩形 44"/>
          <p:cNvSpPr/>
          <p:nvPr/>
        </p:nvSpPr>
        <p:spPr bwMode="gray">
          <a:xfrm>
            <a:off x="2751434" y="3082553"/>
            <a:ext cx="534121" cy="307777"/>
          </a:xfrm>
          <a:prstGeom prst="rect">
            <a:avLst/>
          </a:prstGeom>
        </p:spPr>
        <p:txBody>
          <a:bodyPr wrap="square">
            <a:spAutoFit/>
          </a:bodyPr>
          <a:lstStyle/>
          <a:p>
            <a:pPr defTabSz="914400" fontAlgn="ctr">
              <a:spcBef>
                <a:spcPct val="0"/>
              </a:spcBef>
              <a:spcAft>
                <a:spcPct val="0"/>
              </a:spcAft>
            </a:pPr>
            <a:r>
              <a:rPr lang="en-US" sz="1400" b="1" dirty="0">
                <a:solidFill>
                  <a:srgbClr val="0000CC"/>
                </a:solidFill>
                <a:latin typeface="Huawei Sans" panose="020C0503030203020204" pitchFamily="34" charset="0"/>
                <a:ea typeface="方正兰亭黑简体" panose="02000000000000000000" pitchFamily="2" charset="-122"/>
                <a:sym typeface="Huawei Sans" panose="020C0503030203020204" pitchFamily="34" charset="0"/>
              </a:rPr>
              <a:t> IGP</a:t>
            </a:r>
          </a:p>
        </p:txBody>
      </p:sp>
      <p:cxnSp>
        <p:nvCxnSpPr>
          <p:cNvPr id="37" name="直接箭头连接符 45"/>
          <p:cNvCxnSpPr/>
          <p:nvPr/>
        </p:nvCxnSpPr>
        <p:spPr bwMode="gray">
          <a:xfrm>
            <a:off x="5630761" y="2993121"/>
            <a:ext cx="1234723" cy="0"/>
          </a:xfrm>
          <a:prstGeom prst="straightConnector1">
            <a:avLst/>
          </a:prstGeom>
          <a:noFill/>
          <a:ln w="9525" cap="flat" cmpd="sng" algn="ctr">
            <a:solidFill>
              <a:srgbClr val="000000"/>
            </a:solidFill>
            <a:prstDash val="dash"/>
            <a:headEnd type="triangle"/>
            <a:tailEnd type="triangle"/>
          </a:ln>
          <a:effectLst/>
        </p:spPr>
      </p:cxnSp>
      <p:sp>
        <p:nvSpPr>
          <p:cNvPr id="38" name="矩形 46"/>
          <p:cNvSpPr/>
          <p:nvPr/>
        </p:nvSpPr>
        <p:spPr bwMode="gray">
          <a:xfrm>
            <a:off x="5530390" y="2577697"/>
            <a:ext cx="1800493" cy="307777"/>
          </a:xfrm>
          <a:prstGeom prst="rect">
            <a:avLst/>
          </a:prstGeom>
        </p:spPr>
        <p:txBody>
          <a:bodyPr wrap="square">
            <a:spAutoFit/>
          </a:bodyPr>
          <a:lstStyle/>
          <a:p>
            <a:pPr defTabSz="914400" fontAlgn="ctr">
              <a:spcBef>
                <a:spcPct val="0"/>
              </a:spcBef>
              <a:spcAft>
                <a:spcPct val="0"/>
              </a:spcAft>
            </a:pPr>
            <a:r>
              <a:rPr lang="en-US" sz="1400" b="1" dirty="0">
                <a:solidFill>
                  <a:srgbClr val="0000CC"/>
                </a:solidFill>
                <a:latin typeface="Huawei Sans" panose="020C0503030203020204" pitchFamily="34" charset="0"/>
                <a:ea typeface="方正兰亭黑简体" panose="02000000000000000000" pitchFamily="2" charset="-122"/>
                <a:sym typeface="Huawei Sans" panose="020C0503030203020204" pitchFamily="34" charset="0"/>
              </a:rPr>
              <a:t>IGP + SR extension</a:t>
            </a:r>
          </a:p>
        </p:txBody>
      </p:sp>
      <p:sp>
        <p:nvSpPr>
          <p:cNvPr id="39" name="矩形 47"/>
          <p:cNvSpPr/>
          <p:nvPr/>
        </p:nvSpPr>
        <p:spPr bwMode="gray">
          <a:xfrm>
            <a:off x="1120733" y="4849880"/>
            <a:ext cx="772577" cy="276999"/>
          </a:xfrm>
          <a:prstGeom prst="rect">
            <a:avLst/>
          </a:prstGeom>
          <a:solidFill>
            <a:srgbClr val="FFFFFF">
              <a:lumMod val="85000"/>
            </a:srgbClr>
          </a:solidFill>
          <a:ln w="12700">
            <a:solidFill>
              <a:srgbClr val="FFFFFF">
                <a:lumMod val="50000"/>
              </a:srgbClr>
            </a:solidFill>
          </a:ln>
        </p:spPr>
        <p:txBody>
          <a:bodyPr wrap="square" anchor="ctr">
            <a:spAutoFit/>
          </a:bodyPr>
          <a:lstStyle/>
          <a:p>
            <a:pPr marL="0" marR="0" lvl="0" indent="0" algn="ctr" defTabSz="914400" eaLnBrk="1" fontAlgn="ctr" latinLnBrk="0" hangingPunct="1">
              <a:lnSpc>
                <a:spcPct val="100000"/>
              </a:lnSpc>
              <a:spcBef>
                <a:spcPct val="0"/>
              </a:spcBef>
              <a:spcAft>
                <a:spcPct val="0"/>
              </a:spcAft>
              <a:buClrTx/>
              <a:buSzTx/>
              <a:buFontTx/>
              <a:buNone/>
              <a:defRPr/>
            </a:pPr>
            <a:r>
              <a:rPr kumimoji="0" lang="en-US" sz="12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47" name="矩形 55"/>
          <p:cNvSpPr/>
          <p:nvPr/>
        </p:nvSpPr>
        <p:spPr bwMode="gray">
          <a:xfrm>
            <a:off x="3727428" y="4849880"/>
            <a:ext cx="781788" cy="276999"/>
          </a:xfrm>
          <a:prstGeom prst="rect">
            <a:avLst/>
          </a:prstGeom>
          <a:solidFill>
            <a:srgbClr val="FFFFFF">
              <a:lumMod val="85000"/>
            </a:srgbClr>
          </a:solidFill>
          <a:ln w="12700">
            <a:solidFill>
              <a:srgbClr val="FFFFFF">
                <a:lumMod val="50000"/>
              </a:srgbClr>
            </a:solidFill>
          </a:ln>
        </p:spPr>
        <p:txBody>
          <a:bodyPr wrap="square" anchor="ctr">
            <a:spAutoFit/>
          </a:bodyPr>
          <a:lstStyle/>
          <a:p>
            <a:pPr lvl="0" algn="ctr" defTabSz="914400" fontAlgn="ctr">
              <a:spcBef>
                <a:spcPct val="0"/>
              </a:spcBef>
              <a:spcAft>
                <a:spcPct val="0"/>
              </a:spcAft>
              <a:defRPr/>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49" name="矩形 57"/>
          <p:cNvSpPr/>
          <p:nvPr/>
        </p:nvSpPr>
        <p:spPr bwMode="gray">
          <a:xfrm>
            <a:off x="1755154" y="4055100"/>
            <a:ext cx="538930" cy="276999"/>
          </a:xfrm>
          <a:prstGeom prst="rect">
            <a:avLst/>
          </a:prstGeom>
        </p:spPr>
        <p:txBody>
          <a:bodyPr wrap="square">
            <a:spAutoFit/>
          </a:bodyPr>
          <a:lstStyle/>
          <a:p>
            <a:pPr defTabSz="914400" fontAlgn="ctr">
              <a:spcBef>
                <a:spcPct val="0"/>
              </a:spcBef>
              <a:spcAft>
                <a:spcPct val="0"/>
              </a:spcAft>
            </a:pPr>
            <a:r>
              <a:rPr lang="en-US" sz="1200" b="1"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Push</a:t>
            </a:r>
          </a:p>
        </p:txBody>
      </p:sp>
      <p:sp>
        <p:nvSpPr>
          <p:cNvPr id="50" name="右箭头 58"/>
          <p:cNvSpPr/>
          <p:nvPr/>
        </p:nvSpPr>
        <p:spPr bwMode="gray">
          <a:xfrm>
            <a:off x="1740010" y="3524844"/>
            <a:ext cx="2444248" cy="115125"/>
          </a:xfrm>
          <a:prstGeom prst="rightArrow">
            <a:avLst/>
          </a:prstGeom>
          <a:solidFill>
            <a:srgbClr val="FFFFFF">
              <a:lumMod val="85000"/>
            </a:srgbClr>
          </a:solidFill>
          <a:ln>
            <a:solidFill>
              <a:srgbClr val="000000"/>
            </a:solidFill>
          </a:ln>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defRPr/>
            </a:pPr>
            <a:endParaRPr kumimoji="0" lang="en-US" altLang="zh-CN" sz="1200" b="0" i="0" u="none" strike="noStrike" kern="0" cap="none" spc="0" normalizeH="0" baseline="0" noProof="0" dirty="0" err="1">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9"/>
          <p:cNvSpPr/>
          <p:nvPr/>
        </p:nvSpPr>
        <p:spPr bwMode="gray">
          <a:xfrm>
            <a:off x="2752338" y="4086972"/>
            <a:ext cx="585417" cy="276999"/>
          </a:xfrm>
          <a:prstGeom prst="rect">
            <a:avLst/>
          </a:prstGeom>
        </p:spPr>
        <p:txBody>
          <a:bodyPr wrap="square" anchor="ctr">
            <a:spAutoFit/>
          </a:bodyPr>
          <a:lstStyle/>
          <a:p>
            <a:pPr algn="ctr" defTabSz="914400" fontAlgn="ctr">
              <a:spcBef>
                <a:spcPct val="0"/>
              </a:spcBef>
              <a:spcAft>
                <a:spcPct val="0"/>
              </a:spcAft>
            </a:pPr>
            <a:r>
              <a:rPr lang="en-US" sz="1200" b="1"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Swap</a:t>
            </a:r>
          </a:p>
        </p:txBody>
      </p:sp>
      <p:sp>
        <p:nvSpPr>
          <p:cNvPr id="52" name="矩形 60"/>
          <p:cNvSpPr/>
          <p:nvPr/>
        </p:nvSpPr>
        <p:spPr bwMode="gray">
          <a:xfrm>
            <a:off x="3737470" y="4086972"/>
            <a:ext cx="461985" cy="276999"/>
          </a:xfrm>
          <a:prstGeom prst="rect">
            <a:avLst/>
          </a:prstGeom>
        </p:spPr>
        <p:txBody>
          <a:bodyPr wrap="square" anchor="ctr">
            <a:spAutoFit/>
          </a:bodyPr>
          <a:lstStyle/>
          <a:p>
            <a:pPr algn="ctr" defTabSz="914400" fontAlgn="ctr">
              <a:spcBef>
                <a:spcPct val="0"/>
              </a:spcBef>
              <a:spcAft>
                <a:spcPct val="0"/>
              </a:spcAft>
            </a:pPr>
            <a:r>
              <a:rPr lang="en-US" sz="1200" b="1"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Pop</a:t>
            </a:r>
          </a:p>
        </p:txBody>
      </p:sp>
      <p:sp>
        <p:nvSpPr>
          <p:cNvPr id="59" name="矩形 67"/>
          <p:cNvSpPr/>
          <p:nvPr/>
        </p:nvSpPr>
        <p:spPr bwMode="gray">
          <a:xfrm>
            <a:off x="4582364" y="4849880"/>
            <a:ext cx="772969" cy="276999"/>
          </a:xfrm>
          <a:prstGeom prst="rect">
            <a:avLst/>
          </a:prstGeom>
          <a:solidFill>
            <a:srgbClr val="FFFFFF">
              <a:lumMod val="85000"/>
            </a:srgbClr>
          </a:solidFill>
          <a:ln w="12700">
            <a:solidFill>
              <a:srgbClr val="FFFFFF">
                <a:lumMod val="50000"/>
              </a:srgbClr>
            </a:solidFill>
          </a:ln>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4400" fontAlgn="ctr">
              <a:spcBef>
                <a:spcPct val="0"/>
              </a:spcBef>
              <a:spcAft>
                <a:spcPct val="0"/>
              </a:spcAft>
              <a:defRPr/>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66" name="矩形 81"/>
          <p:cNvSpPr/>
          <p:nvPr/>
        </p:nvSpPr>
        <p:spPr bwMode="gray">
          <a:xfrm>
            <a:off x="7059341" y="4849880"/>
            <a:ext cx="772969" cy="276999"/>
          </a:xfrm>
          <a:prstGeom prst="rect">
            <a:avLst/>
          </a:prstGeom>
          <a:solidFill>
            <a:srgbClr val="FFFFFF">
              <a:lumMod val="85000"/>
            </a:srgbClr>
          </a:solidFill>
          <a:ln w="12700">
            <a:solidFill>
              <a:srgbClr val="FFFFFF">
                <a:lumMod val="50000"/>
              </a:srgbClr>
            </a:solidFill>
          </a:ln>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4400" fontAlgn="ctr">
              <a:spcBef>
                <a:spcPct val="0"/>
              </a:spcBef>
              <a:spcAft>
                <a:spcPct val="0"/>
              </a:spcAft>
              <a:defRPr/>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67" name="矩形 82"/>
          <p:cNvSpPr/>
          <p:nvPr/>
        </p:nvSpPr>
        <p:spPr bwMode="gray">
          <a:xfrm>
            <a:off x="4970338" y="4121746"/>
            <a:ext cx="538930" cy="276999"/>
          </a:xfrm>
          <a:prstGeom prst="rect">
            <a:avLst/>
          </a:prstGeom>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fontAlgn="ctr">
              <a:spcBef>
                <a:spcPct val="0"/>
              </a:spcBef>
              <a:spcAft>
                <a:spcPct val="0"/>
              </a:spcAft>
            </a:pPr>
            <a:r>
              <a:rPr lang="en-US" sz="1200" b="1"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Push</a:t>
            </a:r>
          </a:p>
        </p:txBody>
      </p:sp>
      <p:sp>
        <p:nvSpPr>
          <p:cNvPr id="68" name="右箭头 83"/>
          <p:cNvSpPr/>
          <p:nvPr/>
        </p:nvSpPr>
        <p:spPr bwMode="gray">
          <a:xfrm>
            <a:off x="4994928" y="3534063"/>
            <a:ext cx="2444248" cy="115125"/>
          </a:xfrm>
          <a:prstGeom prst="rightArrow">
            <a:avLst/>
          </a:prstGeom>
          <a:solidFill>
            <a:srgbClr val="FFFFFF">
              <a:lumMod val="85000"/>
            </a:srgbClr>
          </a:solidFill>
          <a:ln>
            <a:solidFill>
              <a:srgbClr val="000000"/>
            </a:solidFill>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dirty="0" err="1">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84"/>
          <p:cNvSpPr/>
          <p:nvPr/>
        </p:nvSpPr>
        <p:spPr bwMode="gray">
          <a:xfrm>
            <a:off x="5894371" y="4107636"/>
            <a:ext cx="856325" cy="276999"/>
          </a:xfrm>
          <a:prstGeom prst="rect">
            <a:avLst/>
          </a:prstGeom>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fontAlgn="ctr">
              <a:spcBef>
                <a:spcPct val="0"/>
              </a:spcBef>
              <a:spcAft>
                <a:spcPct val="0"/>
              </a:spcAft>
            </a:pPr>
            <a:r>
              <a:rPr lang="en-US" sz="1200" b="1"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Continue</a:t>
            </a:r>
          </a:p>
        </p:txBody>
      </p:sp>
      <p:sp>
        <p:nvSpPr>
          <p:cNvPr id="70" name="矩形 85"/>
          <p:cNvSpPr/>
          <p:nvPr/>
        </p:nvSpPr>
        <p:spPr bwMode="gray">
          <a:xfrm>
            <a:off x="6974959" y="4107636"/>
            <a:ext cx="537327" cy="276999"/>
          </a:xfrm>
          <a:prstGeom prst="rect">
            <a:avLst/>
          </a:prstGeom>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fontAlgn="ctr">
              <a:spcBef>
                <a:spcPct val="0"/>
              </a:spcBef>
              <a:spcAft>
                <a:spcPct val="0"/>
              </a:spcAft>
            </a:pPr>
            <a:r>
              <a:rPr lang="en-US" sz="1200" b="1" dirty="0">
                <a:solidFill>
                  <a:srgbClr val="000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Next</a:t>
            </a:r>
          </a:p>
        </p:txBody>
      </p:sp>
      <p:cxnSp>
        <p:nvCxnSpPr>
          <p:cNvPr id="77" name="直接连接符 92"/>
          <p:cNvCxnSpPr/>
          <p:nvPr/>
        </p:nvCxnSpPr>
        <p:spPr bwMode="gray">
          <a:xfrm>
            <a:off x="10952011" y="2220103"/>
            <a:ext cx="15019" cy="2422618"/>
          </a:xfrm>
          <a:prstGeom prst="line">
            <a:avLst/>
          </a:prstGeom>
          <a:noFill/>
          <a:ln w="9525" cap="flat" cmpd="sng" algn="ctr">
            <a:solidFill>
              <a:srgbClr val="FFFFFF">
                <a:lumMod val="75000"/>
                <a:lumOff val="25000"/>
              </a:srgbClr>
            </a:solidFill>
            <a:prstDash val="solid"/>
            <a:tailEnd type="none"/>
          </a:ln>
          <a:effectLst/>
        </p:spPr>
      </p:cxnSp>
      <p:sp>
        <p:nvSpPr>
          <p:cNvPr id="78" name="矩形 93"/>
          <p:cNvSpPr/>
          <p:nvPr/>
        </p:nvSpPr>
        <p:spPr bwMode="gray">
          <a:xfrm>
            <a:off x="9192600" y="2050116"/>
            <a:ext cx="777777" cy="400110"/>
          </a:xfrm>
          <a:prstGeom prst="rect">
            <a:avLst/>
          </a:prstGeom>
        </p:spPr>
        <p:txBody>
          <a:bodyPr wrap="square">
            <a:spAutoFit/>
          </a:bodyPr>
          <a:lstStyle/>
          <a:p>
            <a:pPr defTabSz="914400" fontAlgn="ctr">
              <a:spcBef>
                <a:spcPct val="0"/>
              </a:spcBef>
              <a:spcAft>
                <a:spcPct val="0"/>
              </a:spcAft>
            </a:pPr>
            <a:r>
              <a:rPr lang="en-US" sz="2000" b="1" dirty="0">
                <a:solidFill>
                  <a:srgbClr val="0066CC"/>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cxnSp>
        <p:nvCxnSpPr>
          <p:cNvPr id="79" name="直接箭头连接符 94"/>
          <p:cNvCxnSpPr/>
          <p:nvPr/>
        </p:nvCxnSpPr>
        <p:spPr bwMode="gray">
          <a:xfrm>
            <a:off x="8827309" y="3000756"/>
            <a:ext cx="1234723" cy="0"/>
          </a:xfrm>
          <a:prstGeom prst="straightConnector1">
            <a:avLst/>
          </a:prstGeom>
          <a:noFill/>
          <a:ln w="9525" cap="flat" cmpd="sng" algn="ctr">
            <a:solidFill>
              <a:srgbClr val="000000"/>
            </a:solidFill>
            <a:prstDash val="dash"/>
            <a:headEnd type="triangle"/>
            <a:tailEnd type="triangle"/>
          </a:ln>
          <a:effectLst/>
        </p:spPr>
      </p:cxnSp>
      <p:sp>
        <p:nvSpPr>
          <p:cNvPr id="80" name="矩形 96"/>
          <p:cNvSpPr/>
          <p:nvPr/>
        </p:nvSpPr>
        <p:spPr bwMode="gray">
          <a:xfrm>
            <a:off x="8748344" y="2554537"/>
            <a:ext cx="1800493" cy="307777"/>
          </a:xfrm>
          <a:prstGeom prst="rect">
            <a:avLst/>
          </a:prstGeom>
        </p:spPr>
        <p:txBody>
          <a:bodyPr wrap="square">
            <a:spAutoFit/>
          </a:bodyPr>
          <a:lstStyle/>
          <a:p>
            <a:pPr defTabSz="914400" fontAlgn="ctr">
              <a:spcBef>
                <a:spcPct val="0"/>
              </a:spcBef>
              <a:spcAft>
                <a:spcPct val="0"/>
              </a:spcAft>
            </a:pPr>
            <a:r>
              <a:rPr lang="en-US" sz="1400" b="1" dirty="0">
                <a:solidFill>
                  <a:srgbClr val="0000CC"/>
                </a:solidFill>
                <a:latin typeface="Huawei Sans" panose="020C0503030203020204" pitchFamily="34" charset="0"/>
                <a:ea typeface="方正兰亭黑简体" panose="02000000000000000000" pitchFamily="2" charset="-122"/>
                <a:sym typeface="Huawei Sans" panose="020C0503030203020204" pitchFamily="34" charset="0"/>
              </a:rPr>
              <a:t>IGP + SR extension</a:t>
            </a:r>
          </a:p>
        </p:txBody>
      </p:sp>
      <p:sp>
        <p:nvSpPr>
          <p:cNvPr id="87" name="矩形 103"/>
          <p:cNvSpPr/>
          <p:nvPr/>
        </p:nvSpPr>
        <p:spPr bwMode="gray">
          <a:xfrm>
            <a:off x="7862702" y="4849880"/>
            <a:ext cx="772969" cy="276999"/>
          </a:xfrm>
          <a:prstGeom prst="rect">
            <a:avLst/>
          </a:prstGeom>
          <a:solidFill>
            <a:srgbClr val="FFFFFF">
              <a:lumMod val="85000"/>
            </a:srgbClr>
          </a:solidFill>
          <a:ln w="12700">
            <a:solidFill>
              <a:srgbClr val="FFFFFF">
                <a:lumMod val="50000"/>
              </a:srgbClr>
            </a:solidFill>
          </a:ln>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4400" fontAlgn="ctr">
              <a:spcBef>
                <a:spcPct val="0"/>
              </a:spcBef>
              <a:spcAft>
                <a:spcPct val="0"/>
              </a:spcAft>
              <a:defRPr/>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grpSp>
        <p:nvGrpSpPr>
          <p:cNvPr id="2" name="组合 1"/>
          <p:cNvGrpSpPr/>
          <p:nvPr/>
        </p:nvGrpSpPr>
        <p:grpSpPr bwMode="gray">
          <a:xfrm>
            <a:off x="8662374" y="4593471"/>
            <a:ext cx="778883" cy="533408"/>
            <a:chOff x="8619808" y="4507407"/>
            <a:chExt cx="778883" cy="533408"/>
          </a:xfrm>
        </p:grpSpPr>
        <p:sp>
          <p:nvSpPr>
            <p:cNvPr id="91" name="矩形 107"/>
            <p:cNvSpPr/>
            <p:nvPr/>
          </p:nvSpPr>
          <p:spPr bwMode="gray">
            <a:xfrm>
              <a:off x="8619808" y="4763816"/>
              <a:ext cx="778883" cy="276999"/>
            </a:xfrm>
            <a:prstGeom prst="rect">
              <a:avLst/>
            </a:prstGeom>
            <a:solidFill>
              <a:srgbClr val="FFFFFF">
                <a:lumMod val="85000"/>
              </a:srgbClr>
            </a:solidFill>
            <a:ln w="12700">
              <a:solidFill>
                <a:srgbClr val="FFFFFF">
                  <a:lumMod val="50000"/>
                </a:srgbClr>
              </a:solidFill>
            </a:ln>
          </p:spPr>
          <p:txBody>
            <a:bodyPr wrap="square" lIns="0" rIns="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4400" fontAlgn="ctr">
                <a:spcBef>
                  <a:spcPct val="0"/>
                </a:spcBef>
                <a:spcAft>
                  <a:spcPct val="0"/>
                </a:spcAft>
                <a:defRPr/>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92" name="矩形 108"/>
            <p:cNvSpPr/>
            <p:nvPr/>
          </p:nvSpPr>
          <p:spPr bwMode="gray">
            <a:xfrm>
              <a:off x="8622499" y="4507407"/>
              <a:ext cx="775955" cy="215216"/>
            </a:xfrm>
            <a:prstGeom prst="rect">
              <a:avLst/>
            </a:prstGeom>
            <a:solidFill>
              <a:srgbClr val="007FD6"/>
            </a:solidFill>
            <a:ln w="12700">
              <a:solidFill>
                <a:srgbClr val="FFFFFF">
                  <a:lumMod val="50000"/>
                </a:srgbClr>
              </a:solidFill>
            </a:ln>
          </p:spPr>
          <p:txBody>
            <a:bodyPr wrap="square" lIns="0" rIns="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defRPr/>
              </a:pPr>
              <a:r>
                <a:rPr kumimoji="0" lang="en-US" sz="1200" b="0" i="0" u="none" strike="noStrike" cap="none" normalizeH="0" baseline="0" noProof="0" dirty="0">
                  <a:ln>
                    <a:noFill/>
                  </a:ln>
                  <a:solidFill>
                    <a:srgbClr val="FFFFFF"/>
                  </a:solidFill>
                  <a:uLnTx/>
                  <a:uFillTx/>
                  <a:latin typeface="Huawei Sans" panose="020C0503030203020204" pitchFamily="34" charset="0"/>
                  <a:ea typeface="方正兰亭黑简体" panose="02000000000000000000" pitchFamily="2" charset="-122"/>
                  <a:sym typeface="Huawei Sans" panose="020C0503030203020204" pitchFamily="34" charset="0"/>
                </a:rPr>
                <a:t>IPv6 + SRH</a:t>
              </a:r>
            </a:p>
          </p:txBody>
        </p:sp>
      </p:grpSp>
      <p:sp>
        <p:nvSpPr>
          <p:cNvPr id="93" name="矩形 109"/>
          <p:cNvSpPr/>
          <p:nvPr/>
        </p:nvSpPr>
        <p:spPr bwMode="gray">
          <a:xfrm>
            <a:off x="10270619" y="4849880"/>
            <a:ext cx="800647" cy="276999"/>
          </a:xfrm>
          <a:prstGeom prst="rect">
            <a:avLst/>
          </a:prstGeom>
          <a:solidFill>
            <a:srgbClr val="FFFFFF">
              <a:lumMod val="85000"/>
            </a:srgbClr>
          </a:solidFill>
          <a:ln w="12700">
            <a:solidFill>
              <a:srgbClr val="FFFFFF">
                <a:lumMod val="50000"/>
              </a:srgbClr>
            </a:solidFill>
          </a:ln>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4400" fontAlgn="ctr">
              <a:spcBef>
                <a:spcPct val="0"/>
              </a:spcBef>
              <a:spcAft>
                <a:spcPct val="0"/>
              </a:spcAft>
              <a:defRPr/>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94" name="右箭头 110"/>
          <p:cNvSpPr/>
          <p:nvPr/>
        </p:nvSpPr>
        <p:spPr bwMode="gray">
          <a:xfrm>
            <a:off x="8334551" y="3541698"/>
            <a:ext cx="2444248" cy="115125"/>
          </a:xfrm>
          <a:prstGeom prst="rightArrow">
            <a:avLst/>
          </a:prstGeom>
          <a:solidFill>
            <a:srgbClr val="FFFFFF">
              <a:lumMod val="85000"/>
            </a:srgbClr>
          </a:solidFill>
          <a:ln>
            <a:solidFill>
              <a:srgbClr val="000000"/>
            </a:solidFill>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dirty="0" err="1">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组合 3"/>
          <p:cNvGrpSpPr/>
          <p:nvPr/>
        </p:nvGrpSpPr>
        <p:grpSpPr bwMode="gray">
          <a:xfrm>
            <a:off x="9467960" y="4593472"/>
            <a:ext cx="775955" cy="533407"/>
            <a:chOff x="9449684" y="4507408"/>
            <a:chExt cx="775955" cy="533407"/>
          </a:xfrm>
        </p:grpSpPr>
        <p:sp>
          <p:nvSpPr>
            <p:cNvPr id="95" name="矩形 111"/>
            <p:cNvSpPr/>
            <p:nvPr/>
          </p:nvSpPr>
          <p:spPr bwMode="gray">
            <a:xfrm>
              <a:off x="9449684" y="4763816"/>
              <a:ext cx="775955" cy="276999"/>
            </a:xfrm>
            <a:prstGeom prst="rect">
              <a:avLst/>
            </a:prstGeom>
            <a:solidFill>
              <a:srgbClr val="FFFFFF">
                <a:lumMod val="85000"/>
              </a:srgbClr>
            </a:solidFill>
            <a:ln w="12700">
              <a:solidFill>
                <a:srgbClr val="FFFFFF">
                  <a:lumMod val="50000"/>
                </a:srgbClr>
              </a:solidFill>
            </a:ln>
          </p:spPr>
          <p:txBody>
            <a:bodyPr wrap="square" lIns="0" rIns="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4400" fontAlgn="ctr">
                <a:spcBef>
                  <a:spcPct val="0"/>
                </a:spcBef>
                <a:spcAft>
                  <a:spcPct val="0"/>
                </a:spcAft>
                <a:defRPr/>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96" name="矩形 112"/>
            <p:cNvSpPr/>
            <p:nvPr/>
          </p:nvSpPr>
          <p:spPr bwMode="gray">
            <a:xfrm>
              <a:off x="9449684" y="4507408"/>
              <a:ext cx="775955" cy="215216"/>
            </a:xfrm>
            <a:prstGeom prst="rect">
              <a:avLst/>
            </a:prstGeom>
            <a:solidFill>
              <a:srgbClr val="007FD6"/>
            </a:solidFill>
            <a:ln w="12700">
              <a:solidFill>
                <a:srgbClr val="FFFFFF">
                  <a:lumMod val="50000"/>
                </a:srgbClr>
              </a:solidFill>
            </a:ln>
          </p:spPr>
          <p:txBody>
            <a:bodyPr wrap="square" lIns="0" rIns="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defRPr/>
              </a:pPr>
              <a:r>
                <a:rPr kumimoji="0" lang="en-US" sz="1200" b="0" i="0" u="none" strike="noStrike" cap="none" normalizeH="0" baseline="0" noProof="0" dirty="0">
                  <a:ln>
                    <a:noFill/>
                  </a:ln>
                  <a:solidFill>
                    <a:srgbClr val="FFFFFF"/>
                  </a:solidFill>
                  <a:uLnTx/>
                  <a:uFillTx/>
                  <a:latin typeface="Huawei Sans" panose="020C0503030203020204" pitchFamily="34" charset="0"/>
                  <a:ea typeface="方正兰亭黑简体" panose="02000000000000000000" pitchFamily="2" charset="-122"/>
                  <a:sym typeface="Huawei Sans" panose="020C0503030203020204" pitchFamily="34" charset="0"/>
                </a:rPr>
                <a:t>IPv6 + SRH</a:t>
              </a:r>
            </a:p>
          </p:txBody>
        </p:sp>
      </p:grpSp>
      <p:grpSp>
        <p:nvGrpSpPr>
          <p:cNvPr id="5" name="组合 4"/>
          <p:cNvGrpSpPr/>
          <p:nvPr/>
        </p:nvGrpSpPr>
        <p:grpSpPr bwMode="gray">
          <a:xfrm>
            <a:off x="5410905" y="4438507"/>
            <a:ext cx="768646" cy="688372"/>
            <a:chOff x="5345767" y="4352443"/>
            <a:chExt cx="768646" cy="688372"/>
          </a:xfrm>
        </p:grpSpPr>
        <p:sp>
          <p:nvSpPr>
            <p:cNvPr id="63" name="矩形 71"/>
            <p:cNvSpPr/>
            <p:nvPr/>
          </p:nvSpPr>
          <p:spPr bwMode="gray">
            <a:xfrm>
              <a:off x="5345767" y="4763816"/>
              <a:ext cx="768646" cy="276999"/>
            </a:xfrm>
            <a:prstGeom prst="rect">
              <a:avLst/>
            </a:prstGeom>
            <a:solidFill>
              <a:srgbClr val="FFFFFF">
                <a:lumMod val="85000"/>
              </a:srgbClr>
            </a:solidFill>
            <a:ln w="12700">
              <a:solidFill>
                <a:srgbClr val="FFFFFF">
                  <a:lumMod val="50000"/>
                </a:srgbClr>
              </a:solidFill>
            </a:ln>
          </p:spPr>
          <p:txBody>
            <a:bodyPr wrap="square" lIns="0" rIns="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4400" fontAlgn="ctr">
                <a:spcBef>
                  <a:spcPct val="0"/>
                </a:spcBef>
                <a:spcAft>
                  <a:spcPct val="0"/>
                </a:spcAft>
                <a:defRPr/>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64" name="矩形 76"/>
            <p:cNvSpPr/>
            <p:nvPr/>
          </p:nvSpPr>
          <p:spPr bwMode="gray">
            <a:xfrm>
              <a:off x="5357481" y="4352443"/>
              <a:ext cx="745219" cy="186254"/>
            </a:xfrm>
            <a:prstGeom prst="rect">
              <a:avLst/>
            </a:prstGeom>
            <a:solidFill>
              <a:srgbClr val="009242"/>
            </a:solidFill>
            <a:ln w="12700">
              <a:solidFill>
                <a:srgbClr val="FFFFFF">
                  <a:lumMod val="50000"/>
                </a:srgbClr>
              </a:solidFill>
            </a:ln>
          </p:spPr>
          <p:txBody>
            <a:bodyPr wrap="square" lIns="0" rIns="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defRPr/>
              </a:pPr>
              <a:r>
                <a:rPr kumimoji="0" lang="en-US" sz="1200" b="0" i="0" u="none" strike="noStrike" cap="none" normalizeH="0" baseline="0" noProof="0" dirty="0">
                  <a:ln>
                    <a:noFill/>
                  </a:ln>
                  <a:solidFill>
                    <a:srgbClr val="FFFFFF"/>
                  </a:solidFill>
                  <a:uLnTx/>
                  <a:uFillTx/>
                  <a:latin typeface="Huawei Sans" panose="020C0503030203020204" pitchFamily="34" charset="0"/>
                  <a:ea typeface="方正兰亭黑简体" panose="02000000000000000000" pitchFamily="2" charset="-122"/>
                  <a:sym typeface="Huawei Sans" panose="020C0503030203020204" pitchFamily="34" charset="0"/>
                </a:rPr>
                <a:t>MPLS 222</a:t>
              </a:r>
            </a:p>
          </p:txBody>
        </p:sp>
        <p:sp>
          <p:nvSpPr>
            <p:cNvPr id="100" name="矩形 117"/>
            <p:cNvSpPr/>
            <p:nvPr/>
          </p:nvSpPr>
          <p:spPr bwMode="gray">
            <a:xfrm>
              <a:off x="5357481" y="4552657"/>
              <a:ext cx="745219" cy="186254"/>
            </a:xfrm>
            <a:prstGeom prst="rect">
              <a:avLst/>
            </a:prstGeom>
            <a:solidFill>
              <a:srgbClr val="009242"/>
            </a:solidFill>
            <a:ln w="12700">
              <a:solidFill>
                <a:srgbClr val="FFFFFF">
                  <a:lumMod val="50000"/>
                </a:srgbClr>
              </a:solidFill>
            </a:ln>
          </p:spPr>
          <p:txBody>
            <a:bodyPr wrap="square" lIns="0" rIns="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defRPr/>
              </a:pPr>
              <a:r>
                <a:rPr kumimoji="0" lang="en-US" sz="1200" b="0" i="0" u="none" strike="noStrike" cap="none" normalizeH="0" baseline="0" noProof="0" dirty="0">
                  <a:ln>
                    <a:noFill/>
                  </a:ln>
                  <a:solidFill>
                    <a:srgbClr val="FFFFFF"/>
                  </a:solidFill>
                  <a:uLnTx/>
                  <a:uFillTx/>
                  <a:latin typeface="Huawei Sans" panose="020C0503030203020204" pitchFamily="34" charset="0"/>
                  <a:ea typeface="方正兰亭黑简体" panose="02000000000000000000" pitchFamily="2" charset="-122"/>
                  <a:sym typeface="Huawei Sans" panose="020C0503030203020204" pitchFamily="34" charset="0"/>
                </a:rPr>
                <a:t>MPLS 111</a:t>
              </a:r>
            </a:p>
          </p:txBody>
        </p:sp>
      </p:grpSp>
      <p:cxnSp>
        <p:nvCxnSpPr>
          <p:cNvPr id="102" name="Straight Connector 106"/>
          <p:cNvCxnSpPr/>
          <p:nvPr/>
        </p:nvCxnSpPr>
        <p:spPr bwMode="gray">
          <a:xfrm>
            <a:off x="4569564" y="2066630"/>
            <a:ext cx="0" cy="3045149"/>
          </a:xfrm>
          <a:prstGeom prst="line">
            <a:avLst/>
          </a:prstGeom>
          <a:noFill/>
          <a:ln w="15875" cap="flat" cmpd="sng" algn="ctr">
            <a:solidFill>
              <a:srgbClr val="000000">
                <a:lumMod val="50000"/>
                <a:lumOff val="50000"/>
              </a:srgbClr>
            </a:solidFill>
            <a:prstDash val="dash"/>
            <a:round/>
            <a:headEnd type="none" w="med" len="med"/>
            <a:tailEnd type="none" w="med" len="med"/>
          </a:ln>
          <a:effectLst/>
        </p:spPr>
      </p:cxnSp>
      <p:cxnSp>
        <p:nvCxnSpPr>
          <p:cNvPr id="103" name="Straight Connector 110"/>
          <p:cNvCxnSpPr/>
          <p:nvPr/>
        </p:nvCxnSpPr>
        <p:spPr bwMode="gray">
          <a:xfrm>
            <a:off x="7833643" y="2066630"/>
            <a:ext cx="0" cy="2949849"/>
          </a:xfrm>
          <a:prstGeom prst="line">
            <a:avLst/>
          </a:prstGeom>
          <a:noFill/>
          <a:ln w="15875" cap="flat" cmpd="sng" algn="ctr">
            <a:solidFill>
              <a:srgbClr val="000000">
                <a:lumMod val="50000"/>
                <a:lumOff val="50000"/>
              </a:srgbClr>
            </a:solidFill>
            <a:prstDash val="dash"/>
            <a:round/>
            <a:headEnd type="none" w="med" len="med"/>
            <a:tailEnd type="none" w="med" len="med"/>
          </a:ln>
          <a:effectLst/>
        </p:spPr>
      </p:cxnSp>
      <p:grpSp>
        <p:nvGrpSpPr>
          <p:cNvPr id="6" name="组合 5"/>
          <p:cNvGrpSpPr/>
          <p:nvPr/>
        </p:nvGrpSpPr>
        <p:grpSpPr bwMode="gray">
          <a:xfrm>
            <a:off x="6235123" y="4638658"/>
            <a:ext cx="768646" cy="488221"/>
            <a:chOff x="6187209" y="4552594"/>
            <a:chExt cx="768646" cy="488221"/>
          </a:xfrm>
        </p:grpSpPr>
        <p:sp>
          <p:nvSpPr>
            <p:cNvPr id="65" name="矩形 78"/>
            <p:cNvSpPr/>
            <p:nvPr/>
          </p:nvSpPr>
          <p:spPr bwMode="gray">
            <a:xfrm>
              <a:off x="6187209" y="4763816"/>
              <a:ext cx="768646" cy="276999"/>
            </a:xfrm>
            <a:prstGeom prst="rect">
              <a:avLst/>
            </a:prstGeom>
            <a:solidFill>
              <a:srgbClr val="FFFFFF">
                <a:lumMod val="85000"/>
              </a:srgbClr>
            </a:solidFill>
            <a:ln w="12700">
              <a:solidFill>
                <a:srgbClr val="FFFFFF">
                  <a:lumMod val="50000"/>
                </a:srgbClr>
              </a:solidFill>
            </a:ln>
          </p:spPr>
          <p:txBody>
            <a:bodyPr wrap="square" lIns="0" rIns="0"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defTabSz="914400" fontAlgn="ctr">
                <a:spcBef>
                  <a:spcPct val="0"/>
                </a:spcBef>
                <a:spcAft>
                  <a:spcPct val="0"/>
                </a:spcAft>
                <a:defRPr/>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104" name="矩形 117"/>
            <p:cNvSpPr/>
            <p:nvPr/>
          </p:nvSpPr>
          <p:spPr bwMode="gray">
            <a:xfrm>
              <a:off x="6198923" y="4552594"/>
              <a:ext cx="745219" cy="186254"/>
            </a:xfrm>
            <a:prstGeom prst="rect">
              <a:avLst/>
            </a:prstGeom>
            <a:solidFill>
              <a:srgbClr val="009242"/>
            </a:solidFill>
            <a:ln w="12700">
              <a:solidFill>
                <a:srgbClr val="FFFFFF">
                  <a:lumMod val="50000"/>
                </a:srgbClr>
              </a:solidFill>
            </a:ln>
          </p:spPr>
          <p:txBody>
            <a:bodyPr wrap="square" lIns="0" rIns="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ctr" latinLnBrk="0" hangingPunct="1">
                <a:lnSpc>
                  <a:spcPct val="100000"/>
                </a:lnSpc>
                <a:spcBef>
                  <a:spcPct val="0"/>
                </a:spcBef>
                <a:spcAft>
                  <a:spcPct val="0"/>
                </a:spcAft>
                <a:buClrTx/>
                <a:buSzTx/>
                <a:buFontTx/>
                <a:buNone/>
                <a:defRPr/>
              </a:pPr>
              <a:r>
                <a:rPr kumimoji="0" lang="en-US" sz="1200" b="0" i="0" u="none" strike="noStrike" cap="none" normalizeH="0" baseline="0" noProof="0" dirty="0">
                  <a:ln>
                    <a:noFill/>
                  </a:ln>
                  <a:solidFill>
                    <a:srgbClr val="FFFFFF"/>
                  </a:solidFill>
                  <a:uLnTx/>
                  <a:uFillTx/>
                  <a:latin typeface="Huawei Sans" panose="020C0503030203020204" pitchFamily="34" charset="0"/>
                  <a:ea typeface="方正兰亭黑简体" panose="02000000000000000000" pitchFamily="2" charset="-122"/>
                  <a:sym typeface="Huawei Sans" panose="020C0503030203020204" pitchFamily="34" charset="0"/>
                </a:rPr>
                <a:t>MPLS 111</a:t>
              </a:r>
            </a:p>
          </p:txBody>
        </p:sp>
      </p:grpSp>
      <p:grpSp>
        <p:nvGrpSpPr>
          <p:cNvPr id="11" name="组合 10"/>
          <p:cNvGrpSpPr/>
          <p:nvPr/>
        </p:nvGrpSpPr>
        <p:grpSpPr bwMode="gray">
          <a:xfrm>
            <a:off x="1953684" y="4431732"/>
            <a:ext cx="811357" cy="695147"/>
            <a:chOff x="1965276" y="4345668"/>
            <a:chExt cx="811357" cy="695147"/>
          </a:xfrm>
        </p:grpSpPr>
        <p:sp>
          <p:nvSpPr>
            <p:cNvPr id="43" name="矩形 51"/>
            <p:cNvSpPr/>
            <p:nvPr/>
          </p:nvSpPr>
          <p:spPr bwMode="gray">
            <a:xfrm>
              <a:off x="1965993" y="4763816"/>
              <a:ext cx="809922" cy="276999"/>
            </a:xfrm>
            <a:prstGeom prst="rect">
              <a:avLst/>
            </a:prstGeom>
            <a:solidFill>
              <a:srgbClr val="FFFFFF">
                <a:lumMod val="85000"/>
              </a:srgbClr>
            </a:solidFill>
            <a:ln w="12700">
              <a:solidFill>
                <a:srgbClr val="FFFFFF">
                  <a:lumMod val="50000"/>
                </a:srgbClr>
              </a:solidFill>
            </a:ln>
          </p:spPr>
          <p:txBody>
            <a:bodyPr wrap="square" lIns="0" rIns="0" anchor="ctr">
              <a:spAutoFit/>
            </a:bodyPr>
            <a:lstStyle/>
            <a:p>
              <a:pPr lvl="0" algn="ctr" defTabSz="914400" fontAlgn="ctr">
                <a:spcBef>
                  <a:spcPct val="0"/>
                </a:spcBef>
                <a:spcAft>
                  <a:spcPct val="0"/>
                </a:spcAft>
                <a:defRPr/>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44" name="矩形 52"/>
            <p:cNvSpPr/>
            <p:nvPr/>
          </p:nvSpPr>
          <p:spPr bwMode="gray">
            <a:xfrm>
              <a:off x="1965276" y="4550242"/>
              <a:ext cx="811357" cy="186191"/>
            </a:xfrm>
            <a:prstGeom prst="rect">
              <a:avLst/>
            </a:prstGeom>
            <a:solidFill>
              <a:srgbClr val="990000">
                <a:lumMod val="20000"/>
                <a:lumOff val="80000"/>
              </a:srgbClr>
            </a:solidFill>
            <a:ln w="12700">
              <a:solidFill>
                <a:srgbClr val="FFFFFF">
                  <a:lumMod val="50000"/>
                </a:srgbClr>
              </a:solidFill>
            </a:ln>
          </p:spPr>
          <p:txBody>
            <a:bodyPr wrap="square" lIns="0" rIns="0" anchor="ctr">
              <a:noAutofit/>
            </a:bodyPr>
            <a:lstStyle/>
            <a:p>
              <a:pPr marL="0" marR="0" lvl="0" indent="0" algn="ctr" defTabSz="914400" eaLnBrk="1" fontAlgn="ctr" latinLnBrk="0" hangingPunct="1">
                <a:lnSpc>
                  <a:spcPct val="100000"/>
                </a:lnSpc>
                <a:spcBef>
                  <a:spcPct val="0"/>
                </a:spcBef>
                <a:spcAft>
                  <a:spcPct val="0"/>
                </a:spcAft>
                <a:buClrTx/>
                <a:buSzTx/>
                <a:buFontTx/>
                <a:buNone/>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MPLS 1949</a:t>
              </a:r>
            </a:p>
          </p:txBody>
        </p:sp>
        <p:sp>
          <p:nvSpPr>
            <p:cNvPr id="106" name="矩形 52"/>
            <p:cNvSpPr/>
            <p:nvPr/>
          </p:nvSpPr>
          <p:spPr bwMode="gray">
            <a:xfrm>
              <a:off x="1965276" y="4345668"/>
              <a:ext cx="811357" cy="186191"/>
            </a:xfrm>
            <a:prstGeom prst="rect">
              <a:avLst/>
            </a:prstGeom>
            <a:solidFill>
              <a:srgbClr val="990000">
                <a:lumMod val="20000"/>
                <a:lumOff val="80000"/>
              </a:srgbClr>
            </a:solidFill>
            <a:ln w="12700">
              <a:solidFill>
                <a:srgbClr val="FFFFFF">
                  <a:lumMod val="50000"/>
                </a:srgbClr>
              </a:solidFill>
            </a:ln>
          </p:spPr>
          <p:txBody>
            <a:bodyPr wrap="square" lIns="0" rIns="0" anchor="ctr">
              <a:noAutofit/>
            </a:bodyPr>
            <a:lstStyle/>
            <a:p>
              <a:pPr marL="0" marR="0" lvl="0" indent="0" algn="ctr" defTabSz="914400" eaLnBrk="1" fontAlgn="ctr" latinLnBrk="0" hangingPunct="1">
                <a:lnSpc>
                  <a:spcPct val="100000"/>
                </a:lnSpc>
                <a:spcBef>
                  <a:spcPct val="0"/>
                </a:spcBef>
                <a:spcAft>
                  <a:spcPct val="0"/>
                </a:spcAft>
                <a:buClrTx/>
                <a:buSzTx/>
                <a:buFontTx/>
                <a:buNone/>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MPLS 2004</a:t>
              </a:r>
            </a:p>
          </p:txBody>
        </p:sp>
      </p:grpSp>
      <p:grpSp>
        <p:nvGrpSpPr>
          <p:cNvPr id="7" name="组合 6"/>
          <p:cNvGrpSpPr/>
          <p:nvPr/>
        </p:nvGrpSpPr>
        <p:grpSpPr bwMode="gray">
          <a:xfrm>
            <a:off x="2825415" y="4438218"/>
            <a:ext cx="841639" cy="688661"/>
            <a:chOff x="2855810" y="4352154"/>
            <a:chExt cx="841639" cy="688661"/>
          </a:xfrm>
        </p:grpSpPr>
        <p:sp>
          <p:nvSpPr>
            <p:cNvPr id="45" name="矩形 53"/>
            <p:cNvSpPr/>
            <p:nvPr/>
          </p:nvSpPr>
          <p:spPr bwMode="gray">
            <a:xfrm>
              <a:off x="2855810" y="4763816"/>
              <a:ext cx="841639" cy="276999"/>
            </a:xfrm>
            <a:prstGeom prst="rect">
              <a:avLst/>
            </a:prstGeom>
            <a:solidFill>
              <a:srgbClr val="FFFFFF">
                <a:lumMod val="85000"/>
              </a:srgbClr>
            </a:solidFill>
            <a:ln w="12700">
              <a:solidFill>
                <a:srgbClr val="FFFFFF">
                  <a:lumMod val="50000"/>
                </a:srgbClr>
              </a:solidFill>
            </a:ln>
          </p:spPr>
          <p:txBody>
            <a:bodyPr wrap="square" lIns="0" rIns="0" anchor="ctr">
              <a:spAutoFit/>
            </a:bodyPr>
            <a:lstStyle/>
            <a:p>
              <a:pPr lvl="0" algn="ctr" defTabSz="914400" fontAlgn="ctr">
                <a:spcBef>
                  <a:spcPct val="0"/>
                </a:spcBef>
                <a:spcAft>
                  <a:spcPct val="0"/>
                </a:spcAft>
                <a:defRPr/>
              </a:pP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46" name="矩形 54"/>
            <p:cNvSpPr/>
            <p:nvPr/>
          </p:nvSpPr>
          <p:spPr bwMode="gray">
            <a:xfrm>
              <a:off x="2857297" y="4556729"/>
              <a:ext cx="838664" cy="186191"/>
            </a:xfrm>
            <a:prstGeom prst="rect">
              <a:avLst/>
            </a:prstGeom>
            <a:solidFill>
              <a:srgbClr val="990000">
                <a:lumMod val="20000"/>
                <a:lumOff val="80000"/>
              </a:srgbClr>
            </a:solidFill>
            <a:ln w="12700">
              <a:solidFill>
                <a:srgbClr val="FFFFFF">
                  <a:lumMod val="50000"/>
                </a:srgbClr>
              </a:solidFill>
            </a:ln>
          </p:spPr>
          <p:txBody>
            <a:bodyPr wrap="square" lIns="0" rIns="0" anchor="ctr">
              <a:noAutofit/>
            </a:bodyPr>
            <a:lstStyle/>
            <a:p>
              <a:pPr marL="0" marR="0" lvl="0" indent="0" algn="ctr" defTabSz="914400" eaLnBrk="1" fontAlgn="ctr" latinLnBrk="0" hangingPunct="1">
                <a:lnSpc>
                  <a:spcPct val="100000"/>
                </a:lnSpc>
                <a:spcBef>
                  <a:spcPct val="0"/>
                </a:spcBef>
                <a:spcAft>
                  <a:spcPct val="0"/>
                </a:spcAft>
                <a:buClrTx/>
                <a:buSzTx/>
                <a:buFontTx/>
                <a:buNone/>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MPLS 1949</a:t>
              </a:r>
            </a:p>
          </p:txBody>
        </p:sp>
        <p:sp>
          <p:nvSpPr>
            <p:cNvPr id="107" name="矩形 54"/>
            <p:cNvSpPr/>
            <p:nvPr/>
          </p:nvSpPr>
          <p:spPr bwMode="gray">
            <a:xfrm>
              <a:off x="2857297" y="4352154"/>
              <a:ext cx="838664" cy="186191"/>
            </a:xfrm>
            <a:prstGeom prst="rect">
              <a:avLst/>
            </a:prstGeom>
            <a:solidFill>
              <a:srgbClr val="990000">
                <a:lumMod val="20000"/>
                <a:lumOff val="80000"/>
              </a:srgbClr>
            </a:solidFill>
            <a:ln w="12700">
              <a:solidFill>
                <a:srgbClr val="FFFFFF">
                  <a:lumMod val="50000"/>
                </a:srgbClr>
              </a:solidFill>
            </a:ln>
          </p:spPr>
          <p:txBody>
            <a:bodyPr wrap="square" lIns="0" rIns="0" anchor="ctr">
              <a:noAutofit/>
            </a:bodyPr>
            <a:lstStyle/>
            <a:p>
              <a:pPr marL="0" marR="0" lvl="0" indent="0" algn="ctr" defTabSz="914400" eaLnBrk="1" fontAlgn="ctr" latinLnBrk="0" hangingPunct="1">
                <a:lnSpc>
                  <a:spcPct val="100000"/>
                </a:lnSpc>
                <a:spcBef>
                  <a:spcPct val="0"/>
                </a:spcBef>
                <a:spcAft>
                  <a:spcPct val="0"/>
                </a:spcAft>
                <a:buClrTx/>
                <a:buSzTx/>
                <a:buFontTx/>
                <a:buNone/>
                <a:defRPr/>
              </a:pPr>
              <a:r>
                <a:rPr kumimoji="0" lang="en-US" sz="1200" b="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MPLS 1368</a:t>
              </a:r>
            </a:p>
          </p:txBody>
        </p:sp>
      </p:grpSp>
      <p:sp>
        <p:nvSpPr>
          <p:cNvPr id="108" name="下弧形箭头 113"/>
          <p:cNvSpPr/>
          <p:nvPr/>
        </p:nvSpPr>
        <p:spPr bwMode="gray">
          <a:xfrm>
            <a:off x="3821513" y="5228630"/>
            <a:ext cx="1448368" cy="436503"/>
          </a:xfrm>
          <a:prstGeom prst="curvedUpArrow">
            <a:avLst/>
          </a:prstGeom>
          <a:solidFill>
            <a:srgbClr val="00B050"/>
          </a:solidFill>
          <a:ln w="3175">
            <a:solidFill>
              <a:srgbClr val="62B230"/>
            </a:solidFill>
          </a:ln>
        </p:spPr>
        <p:txBody>
          <a:bodyPr rot="0" spcFirstLastPara="0" vert="horz" wrap="square" lIns="91440" tIns="45720" rIns="91440" bIns="45720" numCol="1" spcCol="0" rtlCol="0" fromWordArt="0" anchor="ctr" anchorCtr="0" forceAA="0" compatLnSpc="1">
            <a:noAutofit/>
          </a:bodyPr>
          <a:lstStyle/>
          <a:p>
            <a:pPr marL="0" marR="0" lvl="0" indent="0" algn="ctr" defTabSz="914400" eaLnBrk="1" fontAlgn="ctr" latinLnBrk="0" hangingPunct="1">
              <a:lnSpc>
                <a:spcPct val="100000"/>
              </a:lnSpc>
              <a:spcBef>
                <a:spcPct val="0"/>
              </a:spcBef>
              <a:spcAft>
                <a:spcPct val="0"/>
              </a:spcAft>
              <a:buClrTx/>
              <a:buSzTx/>
              <a:buFontTx/>
              <a:buNone/>
              <a:defRPr/>
            </a:pPr>
            <a:endParaRPr kumimoji="0" lang="en-US" altLang="zh-CN" sz="1800" b="0" i="0" u="none" strike="noStrike" kern="0" cap="none" spc="0" normalizeH="0" baseline="0" noProof="0" dirty="0" err="1">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矩形 115"/>
          <p:cNvSpPr/>
          <p:nvPr/>
        </p:nvSpPr>
        <p:spPr bwMode="gray">
          <a:xfrm>
            <a:off x="3058233" y="5765023"/>
            <a:ext cx="2941831" cy="338554"/>
          </a:xfrm>
          <a:prstGeom prst="rect">
            <a:avLst/>
          </a:prstGeom>
        </p:spPr>
        <p:txBody>
          <a:bodyPr wrap="square">
            <a:spAutoFit/>
          </a:bodyPr>
          <a:lstStyle/>
          <a:p>
            <a:pPr algn="ctr" defTabSz="914400" fontAlgn="ctr">
              <a:spcBef>
                <a:spcPct val="0"/>
              </a:spcBef>
              <a:spcAft>
                <a:spcPct val="0"/>
              </a:spcAft>
            </a:pPr>
            <a:r>
              <a:rPr lang="en-US" sz="1600" b="1"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Control plane simplification</a:t>
            </a:r>
          </a:p>
        </p:txBody>
      </p:sp>
      <p:sp>
        <p:nvSpPr>
          <p:cNvPr id="110" name="矩形 116"/>
          <p:cNvSpPr/>
          <p:nvPr/>
        </p:nvSpPr>
        <p:spPr bwMode="gray">
          <a:xfrm>
            <a:off x="6106986" y="5751180"/>
            <a:ext cx="3339376" cy="338554"/>
          </a:xfrm>
          <a:prstGeom prst="rect">
            <a:avLst/>
          </a:prstGeom>
        </p:spPr>
        <p:txBody>
          <a:bodyPr wrap="square">
            <a:spAutoFit/>
          </a:bodyPr>
          <a:lstStyle/>
          <a:p>
            <a:pPr algn="ctr" defTabSz="914400" fontAlgn="ctr">
              <a:spcBef>
                <a:spcPct val="0"/>
              </a:spcBef>
              <a:spcAft>
                <a:spcPct val="0"/>
              </a:spcAft>
            </a:pPr>
            <a:r>
              <a:rPr lang="en-US" sz="1600" b="1" dirty="0">
                <a:solidFill>
                  <a:schemeClr val="accent5">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Forwarding plane simplification</a:t>
            </a:r>
          </a:p>
        </p:txBody>
      </p:sp>
      <p:sp>
        <p:nvSpPr>
          <p:cNvPr id="111" name="下弧形箭头 113"/>
          <p:cNvSpPr/>
          <p:nvPr/>
        </p:nvSpPr>
        <p:spPr bwMode="gray">
          <a:xfrm>
            <a:off x="7084908" y="5258203"/>
            <a:ext cx="1448368" cy="436503"/>
          </a:xfrm>
          <a:prstGeom prst="curvedUpArrow">
            <a:avLst/>
          </a:prstGeom>
          <a:solidFill>
            <a:srgbClr val="00B0F0"/>
          </a:solidFill>
          <a:ln w="3175">
            <a:solidFill>
              <a:schemeClr val="accent1">
                <a:lumMod val="75000"/>
              </a:schemeClr>
            </a:solidFill>
          </a:ln>
        </p:spPr>
        <p:txBody>
          <a:bodyPr rot="0" spcFirstLastPara="0" vert="horz" wrap="square" lIns="91440" tIns="45720" rIns="91440" bIns="45720" numCol="1" spcCol="0" rtlCol="0" fromWordArt="0" anchor="ctr" anchorCtr="0" forceAA="0" compatLnSpc="1">
            <a:noAutofit/>
          </a:bodyPr>
          <a:lstStyle/>
          <a:p>
            <a:pPr marL="0" marR="0" lvl="0" indent="0" algn="ctr" defTabSz="914400" eaLnBrk="1" fontAlgn="ctr" latinLnBrk="0" hangingPunct="1">
              <a:lnSpc>
                <a:spcPct val="100000"/>
              </a:lnSpc>
              <a:spcBef>
                <a:spcPct val="0"/>
              </a:spcBef>
              <a:spcAft>
                <a:spcPct val="0"/>
              </a:spcAft>
              <a:buClrTx/>
              <a:buSzTx/>
              <a:buFontTx/>
              <a:buNone/>
              <a:defRPr/>
            </a:pPr>
            <a:endParaRPr kumimoji="0" lang="en-US" altLang="zh-CN" sz="1800" b="0" i="0" u="none" strike="noStrike" kern="0" cap="none" spc="0" normalizeH="0" baseline="0" noProof="0" dirty="0" err="1">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Rectangle 129"/>
          <p:cNvSpPr/>
          <p:nvPr/>
        </p:nvSpPr>
        <p:spPr bwMode="gray">
          <a:xfrm>
            <a:off x="9319985" y="5182623"/>
            <a:ext cx="2457703" cy="830997"/>
          </a:xfrm>
          <a:prstGeom prst="rect">
            <a:avLst/>
          </a:prstGeom>
        </p:spPr>
        <p:txBody>
          <a:bodyPr wrap="square">
            <a:spAutoFit/>
          </a:bodyPr>
          <a:lstStyle/>
          <a:p>
            <a:pPr marL="285750" indent="-285750" defTabSz="914400" fontAlgn="ctr">
              <a:spcBef>
                <a:spcPct val="0"/>
              </a:spcBef>
              <a:spcAft>
                <a:spcPct val="0"/>
              </a:spcAft>
              <a:buFont typeface="Wingdings" panose="05000000000000000000" pitchFamily="2" charset="2"/>
              <a:buChar char="ü"/>
            </a:pPr>
            <a:r>
              <a:rPr lang="en-US" sz="1600" b="1" dirty="0">
                <a:solidFill>
                  <a:srgbClr val="0066CC"/>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Simplified protocols</a:t>
            </a:r>
          </a:p>
          <a:p>
            <a:pPr marL="285750" indent="-285750" defTabSz="914400" fontAlgn="ctr">
              <a:spcBef>
                <a:spcPct val="0"/>
              </a:spcBef>
              <a:spcAft>
                <a:spcPct val="0"/>
              </a:spcAft>
              <a:buFont typeface="Wingdings" panose="05000000000000000000" pitchFamily="2" charset="2"/>
              <a:buChar char="ü"/>
            </a:pPr>
            <a:r>
              <a:rPr lang="en-US" sz="1600" b="1" dirty="0">
                <a:solidFill>
                  <a:srgbClr val="0066CC"/>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High scalability</a:t>
            </a:r>
          </a:p>
          <a:p>
            <a:pPr marL="285750" indent="-285750" defTabSz="914400" fontAlgn="ctr">
              <a:spcBef>
                <a:spcPct val="0"/>
              </a:spcBef>
              <a:spcAft>
                <a:spcPct val="0"/>
              </a:spcAft>
              <a:buFont typeface="Wingdings" panose="05000000000000000000" pitchFamily="2" charset="2"/>
              <a:buChar char="ü"/>
            </a:pPr>
            <a:r>
              <a:rPr lang="en-US" sz="1600" b="1" dirty="0">
                <a:solidFill>
                  <a:srgbClr val="0066CC"/>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Programmability</a:t>
            </a:r>
          </a:p>
        </p:txBody>
      </p:sp>
      <p:pic>
        <p:nvPicPr>
          <p:cNvPr id="114" name="图片 113"/>
          <p:cNvPicPr/>
          <p:nvPr/>
        </p:nvPicPr>
        <p:blipFill>
          <a:blip r:embed="rId3" cstate="print">
            <a:extLst>
              <a:ext uri="{28A0092B-C50C-407E-A947-70E740481C1C}">
                <a14:useLocalDpi xmlns:a14="http://schemas.microsoft.com/office/drawing/2010/main" val="0"/>
              </a:ext>
            </a:extLst>
          </a:blip>
          <a:stretch>
            <a:fillRect/>
          </a:stretch>
        </p:blipFill>
        <p:spPr bwMode="gray">
          <a:xfrm>
            <a:off x="1866564" y="2685043"/>
            <a:ext cx="432369" cy="354542"/>
          </a:xfrm>
          <a:prstGeom prst="rect">
            <a:avLst/>
          </a:prstGeom>
        </p:spPr>
      </p:pic>
      <p:pic>
        <p:nvPicPr>
          <p:cNvPr id="118" name="图片 117"/>
          <p:cNvPicPr/>
          <p:nvPr/>
        </p:nvPicPr>
        <p:blipFill>
          <a:blip r:embed="rId3" cstate="print">
            <a:extLst>
              <a:ext uri="{28A0092B-C50C-407E-A947-70E740481C1C}">
                <a14:useLocalDpi xmlns:a14="http://schemas.microsoft.com/office/drawing/2010/main" val="0"/>
              </a:ext>
            </a:extLst>
          </a:blip>
          <a:stretch>
            <a:fillRect/>
          </a:stretch>
        </p:blipFill>
        <p:spPr bwMode="gray">
          <a:xfrm>
            <a:off x="3721213" y="2685043"/>
            <a:ext cx="432369" cy="354542"/>
          </a:xfrm>
          <a:prstGeom prst="rect">
            <a:avLst/>
          </a:prstGeom>
        </p:spPr>
      </p:pic>
      <p:pic>
        <p:nvPicPr>
          <p:cNvPr id="119" name="图片 118"/>
          <p:cNvPicPr/>
          <p:nvPr/>
        </p:nvPicPr>
        <p:blipFill>
          <a:blip r:embed="rId3" cstate="print">
            <a:extLst>
              <a:ext uri="{28A0092B-C50C-407E-A947-70E740481C1C}">
                <a14:useLocalDpi xmlns:a14="http://schemas.microsoft.com/office/drawing/2010/main" val="0"/>
              </a:ext>
            </a:extLst>
          </a:blip>
          <a:stretch>
            <a:fillRect/>
          </a:stretch>
        </p:blipFill>
        <p:spPr bwMode="gray">
          <a:xfrm>
            <a:off x="5068094" y="2850123"/>
            <a:ext cx="432369" cy="354542"/>
          </a:xfrm>
          <a:prstGeom prst="rect">
            <a:avLst/>
          </a:prstGeom>
        </p:spPr>
      </p:pic>
      <p:pic>
        <p:nvPicPr>
          <p:cNvPr id="120" name="图片 119"/>
          <p:cNvPicPr/>
          <p:nvPr/>
        </p:nvPicPr>
        <p:blipFill>
          <a:blip r:embed="rId3" cstate="print">
            <a:extLst>
              <a:ext uri="{28A0092B-C50C-407E-A947-70E740481C1C}">
                <a14:useLocalDpi xmlns:a14="http://schemas.microsoft.com/office/drawing/2010/main" val="0"/>
              </a:ext>
            </a:extLst>
          </a:blip>
          <a:stretch>
            <a:fillRect/>
          </a:stretch>
        </p:blipFill>
        <p:spPr bwMode="gray">
          <a:xfrm>
            <a:off x="6996787" y="2850123"/>
            <a:ext cx="432369" cy="354542"/>
          </a:xfrm>
          <a:prstGeom prst="rect">
            <a:avLst/>
          </a:prstGeom>
        </p:spPr>
      </p:pic>
      <p:pic>
        <p:nvPicPr>
          <p:cNvPr id="121" name="图片 120"/>
          <p:cNvPicPr/>
          <p:nvPr/>
        </p:nvPicPr>
        <p:blipFill>
          <a:blip r:embed="rId3" cstate="print">
            <a:extLst>
              <a:ext uri="{28A0092B-C50C-407E-A947-70E740481C1C}">
                <a14:useLocalDpi xmlns:a14="http://schemas.microsoft.com/office/drawing/2010/main" val="0"/>
              </a:ext>
            </a:extLst>
          </a:blip>
          <a:stretch>
            <a:fillRect/>
          </a:stretch>
        </p:blipFill>
        <p:spPr bwMode="gray">
          <a:xfrm>
            <a:off x="8305682" y="2850123"/>
            <a:ext cx="432369" cy="354542"/>
          </a:xfrm>
          <a:prstGeom prst="rect">
            <a:avLst/>
          </a:prstGeom>
        </p:spPr>
      </p:pic>
      <p:pic>
        <p:nvPicPr>
          <p:cNvPr id="122" name="图片 121"/>
          <p:cNvPicPr/>
          <p:nvPr/>
        </p:nvPicPr>
        <p:blipFill>
          <a:blip r:embed="rId3" cstate="print">
            <a:extLst>
              <a:ext uri="{28A0092B-C50C-407E-A947-70E740481C1C}">
                <a14:useLocalDpi xmlns:a14="http://schemas.microsoft.com/office/drawing/2010/main" val="0"/>
              </a:ext>
            </a:extLst>
          </a:blip>
          <a:stretch>
            <a:fillRect/>
          </a:stretch>
        </p:blipFill>
        <p:spPr bwMode="gray">
          <a:xfrm>
            <a:off x="10234375" y="2850123"/>
            <a:ext cx="432369" cy="354542"/>
          </a:xfrm>
          <a:prstGeom prst="rect">
            <a:avLst/>
          </a:prstGeom>
        </p:spPr>
      </p:pic>
      <p:pic>
        <p:nvPicPr>
          <p:cNvPr id="123" name="图片 122"/>
          <p:cNvPicPr/>
          <p:nvPr/>
        </p:nvPicPr>
        <p:blipFill>
          <a:blip r:embed="rId3" cstate="print">
            <a:extLst>
              <a:ext uri="{28A0092B-C50C-407E-A947-70E740481C1C}">
                <a14:useLocalDpi xmlns:a14="http://schemas.microsoft.com/office/drawing/2010/main" val="0"/>
              </a:ext>
            </a:extLst>
          </a:blip>
          <a:stretch>
            <a:fillRect/>
          </a:stretch>
        </p:blipFill>
        <p:spPr bwMode="gray">
          <a:xfrm>
            <a:off x="1866564" y="3700558"/>
            <a:ext cx="432369" cy="354542"/>
          </a:xfrm>
          <a:prstGeom prst="rect">
            <a:avLst/>
          </a:prstGeom>
        </p:spPr>
      </p:pic>
      <p:pic>
        <p:nvPicPr>
          <p:cNvPr id="124" name="图片 123"/>
          <p:cNvPicPr/>
          <p:nvPr/>
        </p:nvPicPr>
        <p:blipFill>
          <a:blip r:embed="rId3" cstate="print">
            <a:extLst>
              <a:ext uri="{28A0092B-C50C-407E-A947-70E740481C1C}">
                <a14:useLocalDpi xmlns:a14="http://schemas.microsoft.com/office/drawing/2010/main" val="0"/>
              </a:ext>
            </a:extLst>
          </a:blip>
          <a:stretch>
            <a:fillRect/>
          </a:stretch>
        </p:blipFill>
        <p:spPr bwMode="gray">
          <a:xfrm>
            <a:off x="3721213" y="3700558"/>
            <a:ext cx="432369" cy="354542"/>
          </a:xfrm>
          <a:prstGeom prst="rect">
            <a:avLst/>
          </a:prstGeom>
        </p:spPr>
      </p:pic>
      <p:pic>
        <p:nvPicPr>
          <p:cNvPr id="125" name="图片 124"/>
          <p:cNvPicPr/>
          <p:nvPr/>
        </p:nvPicPr>
        <p:blipFill>
          <a:blip r:embed="rId3" cstate="print">
            <a:extLst>
              <a:ext uri="{28A0092B-C50C-407E-A947-70E740481C1C}">
                <a14:useLocalDpi xmlns:a14="http://schemas.microsoft.com/office/drawing/2010/main" val="0"/>
              </a:ext>
            </a:extLst>
          </a:blip>
          <a:stretch>
            <a:fillRect/>
          </a:stretch>
        </p:blipFill>
        <p:spPr bwMode="gray">
          <a:xfrm>
            <a:off x="2820138" y="3714046"/>
            <a:ext cx="432369" cy="354542"/>
          </a:xfrm>
          <a:prstGeom prst="rect">
            <a:avLst/>
          </a:prstGeom>
        </p:spPr>
      </p:pic>
      <p:pic>
        <p:nvPicPr>
          <p:cNvPr id="126" name="图片 125"/>
          <p:cNvPicPr/>
          <p:nvPr/>
        </p:nvPicPr>
        <p:blipFill>
          <a:blip r:embed="rId3" cstate="print">
            <a:extLst>
              <a:ext uri="{28A0092B-C50C-407E-A947-70E740481C1C}">
                <a14:useLocalDpi xmlns:a14="http://schemas.microsoft.com/office/drawing/2010/main" val="0"/>
              </a:ext>
            </a:extLst>
          </a:blip>
          <a:stretch>
            <a:fillRect/>
          </a:stretch>
        </p:blipFill>
        <p:spPr bwMode="gray">
          <a:xfrm>
            <a:off x="5055856" y="3700558"/>
            <a:ext cx="432369" cy="354542"/>
          </a:xfrm>
          <a:prstGeom prst="rect">
            <a:avLst/>
          </a:prstGeom>
        </p:spPr>
      </p:pic>
      <p:pic>
        <p:nvPicPr>
          <p:cNvPr id="127" name="图片 126"/>
          <p:cNvPicPr/>
          <p:nvPr/>
        </p:nvPicPr>
        <p:blipFill>
          <a:blip r:embed="rId3" cstate="print">
            <a:extLst>
              <a:ext uri="{28A0092B-C50C-407E-A947-70E740481C1C}">
                <a14:useLocalDpi xmlns:a14="http://schemas.microsoft.com/office/drawing/2010/main" val="0"/>
              </a:ext>
            </a:extLst>
          </a:blip>
          <a:stretch>
            <a:fillRect/>
          </a:stretch>
        </p:blipFill>
        <p:spPr bwMode="gray">
          <a:xfrm>
            <a:off x="6999405" y="3700558"/>
            <a:ext cx="432369" cy="354542"/>
          </a:xfrm>
          <a:prstGeom prst="rect">
            <a:avLst/>
          </a:prstGeom>
        </p:spPr>
      </p:pic>
      <p:pic>
        <p:nvPicPr>
          <p:cNvPr id="128" name="图片 127"/>
          <p:cNvPicPr/>
          <p:nvPr/>
        </p:nvPicPr>
        <p:blipFill>
          <a:blip r:embed="rId3" cstate="print">
            <a:extLst>
              <a:ext uri="{28A0092B-C50C-407E-A947-70E740481C1C}">
                <a14:useLocalDpi xmlns:a14="http://schemas.microsoft.com/office/drawing/2010/main" val="0"/>
              </a:ext>
            </a:extLst>
          </a:blip>
          <a:stretch>
            <a:fillRect/>
          </a:stretch>
        </p:blipFill>
        <p:spPr bwMode="gray">
          <a:xfrm>
            <a:off x="6033677" y="3714046"/>
            <a:ext cx="432369" cy="354542"/>
          </a:xfrm>
          <a:prstGeom prst="rect">
            <a:avLst/>
          </a:prstGeom>
        </p:spPr>
      </p:pic>
      <p:pic>
        <p:nvPicPr>
          <p:cNvPr id="129" name="图片 128"/>
          <p:cNvPicPr/>
          <p:nvPr/>
        </p:nvPicPr>
        <p:blipFill>
          <a:blip r:embed="rId3" cstate="print">
            <a:extLst>
              <a:ext uri="{28A0092B-C50C-407E-A947-70E740481C1C}">
                <a14:useLocalDpi xmlns:a14="http://schemas.microsoft.com/office/drawing/2010/main" val="0"/>
              </a:ext>
            </a:extLst>
          </a:blip>
          <a:stretch>
            <a:fillRect/>
          </a:stretch>
        </p:blipFill>
        <p:spPr bwMode="gray">
          <a:xfrm>
            <a:off x="8305682" y="3700558"/>
            <a:ext cx="432369" cy="354542"/>
          </a:xfrm>
          <a:prstGeom prst="rect">
            <a:avLst/>
          </a:prstGeom>
        </p:spPr>
      </p:pic>
      <p:pic>
        <p:nvPicPr>
          <p:cNvPr id="130" name="图片 129"/>
          <p:cNvPicPr/>
          <p:nvPr/>
        </p:nvPicPr>
        <p:blipFill>
          <a:blip r:embed="rId3" cstate="print">
            <a:extLst>
              <a:ext uri="{28A0092B-C50C-407E-A947-70E740481C1C}">
                <a14:useLocalDpi xmlns:a14="http://schemas.microsoft.com/office/drawing/2010/main" val="0"/>
              </a:ext>
            </a:extLst>
          </a:blip>
          <a:stretch>
            <a:fillRect/>
          </a:stretch>
        </p:blipFill>
        <p:spPr bwMode="gray">
          <a:xfrm>
            <a:off x="10249231" y="3700558"/>
            <a:ext cx="432369" cy="354542"/>
          </a:xfrm>
          <a:prstGeom prst="rect">
            <a:avLst/>
          </a:prstGeom>
        </p:spPr>
      </p:pic>
      <p:pic>
        <p:nvPicPr>
          <p:cNvPr id="131" name="图片 130"/>
          <p:cNvPicPr/>
          <p:nvPr/>
        </p:nvPicPr>
        <p:blipFill>
          <a:blip r:embed="rId3" cstate="print">
            <a:extLst>
              <a:ext uri="{28A0092B-C50C-407E-A947-70E740481C1C}">
                <a14:useLocalDpi xmlns:a14="http://schemas.microsoft.com/office/drawing/2010/main" val="0"/>
              </a:ext>
            </a:extLst>
          </a:blip>
          <a:stretch>
            <a:fillRect/>
          </a:stretch>
        </p:blipFill>
        <p:spPr bwMode="gray">
          <a:xfrm>
            <a:off x="9283503" y="3714046"/>
            <a:ext cx="432369" cy="354542"/>
          </a:xfrm>
          <a:prstGeom prst="rect">
            <a:avLst/>
          </a:prstGeom>
        </p:spPr>
      </p:pic>
    </p:spTree>
    <p:extLst>
      <p:ext uri="{BB962C8B-B14F-4D97-AF65-F5344CB8AC3E}">
        <p14:creationId xmlns:p14="http://schemas.microsoft.com/office/powerpoint/2010/main" val="414935937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a:t>L3VPNv4 over SRv6 Policy (3)</a:t>
            </a:r>
          </a:p>
        </p:txBody>
      </p:sp>
      <p:sp>
        <p:nvSpPr>
          <p:cNvPr id="8" name="标题 1"/>
          <p:cNvSpPr txBox="1"/>
          <p:nvPr/>
        </p:nvSpPr>
        <p:spPr bwMode="gray">
          <a:xfrm>
            <a:off x="452438" y="447468"/>
            <a:ext cx="11296649" cy="497095"/>
          </a:xfrm>
          <a:prstGeom prst="rect">
            <a:avLst/>
          </a:prstGeom>
        </p:spPr>
        <p:txBody>
          <a:bodyPr wrap="square" lIns="0" tIns="0" rIns="0" bIns="0" anchor="t">
            <a:normAutofit/>
          </a:bodyPr>
          <a:lstStyle>
            <a:lvl1pPr algn="l" defTabSz="913765"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sp>
        <p:nvSpPr>
          <p:cNvPr id="46" name="文本框 45"/>
          <p:cNvSpPr txBox="1"/>
          <p:nvPr/>
        </p:nvSpPr>
        <p:spPr bwMode="gray">
          <a:xfrm>
            <a:off x="6191390" y="1479036"/>
            <a:ext cx="4962386" cy="523220"/>
          </a:xfrm>
          <a:prstGeom prst="rect">
            <a:avLst/>
          </a:prstGeom>
          <a:noFill/>
        </p:spPr>
        <p:txBody>
          <a:bodyPr wrap="square" rtlCol="0">
            <a:spAutoFit/>
          </a:bodyPr>
          <a:lstStyle/>
          <a:p>
            <a:pPr fontAlgn="ctr"/>
            <a:r>
              <a:rPr lang="en-US" sz="1400" dirty="0">
                <a:latin typeface="Huawei Sans" panose="020C0503030203020204" pitchFamily="34" charset="0"/>
              </a:rPr>
              <a:t>Configure an SRv6 SID. PE1 configurations are as follows: (P and PE2 configurations are not provided.)</a:t>
            </a:r>
          </a:p>
        </p:txBody>
      </p:sp>
      <p:sp>
        <p:nvSpPr>
          <p:cNvPr id="47" name="文本框 46"/>
          <p:cNvSpPr txBox="1"/>
          <p:nvPr/>
        </p:nvSpPr>
        <p:spPr bwMode="gray">
          <a:xfrm>
            <a:off x="6278213" y="2021613"/>
            <a:ext cx="5195653" cy="3231654"/>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segment-routing ipv6</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encapsulation source-address 2001:DB8:1::1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locator as1000 ipv6-prefix 2001:DB8:1000:: 64 static 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[*PE1-segment-routing-ipv6-locator] opcode ::111 end</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[*PE1-segment-routing-ipv6-locator]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vpnv4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2001:DB8:3::3 prefix-</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isis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[~PE1-isis-1] segment-routing ipv6 locator as1000 auto-</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-disable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[*PE1-isis-1]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[~PE1-isis-1] quit</a:t>
            </a:r>
          </a:p>
        </p:txBody>
      </p:sp>
      <p:sp>
        <p:nvSpPr>
          <p:cNvPr id="45" name="矩形 44"/>
          <p:cNvSpPr/>
          <p:nvPr/>
        </p:nvSpPr>
        <p:spPr bwMode="gray">
          <a:xfrm>
            <a:off x="455612" y="3780049"/>
            <a:ext cx="5494550" cy="2462213"/>
          </a:xfrm>
          <a:prstGeom prst="rect">
            <a:avLst/>
          </a:prstGeom>
          <a:ln>
            <a:noFill/>
          </a:ln>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530" indent="-176530"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 for them to exchange routing information.</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8" name="矩形 47"/>
          <p:cNvSpPr/>
          <p:nvPr/>
        </p:nvSpPr>
        <p:spPr bwMode="gray">
          <a:xfrm>
            <a:off x="4190770"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522292"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522292" y="1487150"/>
            <a:ext cx="5494550" cy="12383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p:cNvCxnSpPr>
            <a:stCxn id="53" idx="3"/>
            <a:endCxn id="57"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bwMode="gray">
          <a:xfrm>
            <a:off x="748992"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3" name="图片 52"/>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54" name="矩形 53"/>
          <p:cNvSpPr/>
          <p:nvPr/>
        </p:nvSpPr>
        <p:spPr bwMode="gray">
          <a:xfrm>
            <a:off x="3138299" y="1996788"/>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5" name="图片 54"/>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56" name="矩形 55"/>
          <p:cNvSpPr/>
          <p:nvPr/>
        </p:nvSpPr>
        <p:spPr bwMode="gray">
          <a:xfrm>
            <a:off x="5283807"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7" name="图片 56"/>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58" name="矩形 57"/>
          <p:cNvSpPr/>
          <p:nvPr/>
        </p:nvSpPr>
        <p:spPr bwMode="gray">
          <a:xfrm>
            <a:off x="1401461"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59" name="矩形 58"/>
          <p:cNvSpPr/>
          <p:nvPr/>
        </p:nvSpPr>
        <p:spPr bwMode="gray">
          <a:xfrm>
            <a:off x="431928" y="1564429"/>
            <a:ext cx="1612942" cy="461665"/>
          </a:xfrm>
          <a:prstGeom prst="rect">
            <a:avLst/>
          </a:prstGeom>
          <a:ln>
            <a:noFill/>
          </a:ln>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60" name="文本框 59"/>
          <p:cNvSpPr txBox="1"/>
          <p:nvPr/>
        </p:nvSpPr>
        <p:spPr bwMode="gray">
          <a:xfrm>
            <a:off x="425173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1" name="矩形 60"/>
          <p:cNvSpPr/>
          <p:nvPr/>
        </p:nvSpPr>
        <p:spPr bwMode="gray">
          <a:xfrm>
            <a:off x="119933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2" name="矩形 61"/>
          <p:cNvSpPr/>
          <p:nvPr/>
        </p:nvSpPr>
        <p:spPr bwMode="gray">
          <a:xfrm>
            <a:off x="2764735"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3" name="矩形 62"/>
          <p:cNvSpPr/>
          <p:nvPr/>
        </p:nvSpPr>
        <p:spPr bwMode="gray">
          <a:xfrm>
            <a:off x="3447434"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4" name="矩形 63"/>
          <p:cNvSpPr/>
          <p:nvPr/>
        </p:nvSpPr>
        <p:spPr bwMode="gray">
          <a:xfrm>
            <a:off x="50247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65" name="图片 64"/>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66" name="图片 65"/>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67" name="直接连接符 66"/>
          <p:cNvCxnSpPr>
            <a:stCxn id="53" idx="2"/>
            <a:endCxn id="65"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7" idx="2"/>
            <a:endCxn id="66"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矩形 68"/>
          <p:cNvSpPr/>
          <p:nvPr/>
        </p:nvSpPr>
        <p:spPr bwMode="gray">
          <a:xfrm>
            <a:off x="746588"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0" name="矩形 69"/>
          <p:cNvSpPr/>
          <p:nvPr/>
        </p:nvSpPr>
        <p:spPr bwMode="gray">
          <a:xfrm>
            <a:off x="5281403"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1" name="文本框 70"/>
          <p:cNvSpPr txBox="1"/>
          <p:nvPr/>
        </p:nvSpPr>
        <p:spPr bwMode="gray">
          <a:xfrm>
            <a:off x="129054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2" name="文本框 71"/>
          <p:cNvSpPr txBox="1"/>
          <p:nvPr/>
        </p:nvSpPr>
        <p:spPr bwMode="gray">
          <a:xfrm>
            <a:off x="1576705"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73" name="文本框 72"/>
          <p:cNvSpPr txBox="1"/>
          <p:nvPr/>
        </p:nvSpPr>
        <p:spPr bwMode="gray">
          <a:xfrm>
            <a:off x="4190770"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74" name="文本框 73"/>
          <p:cNvSpPr txBox="1"/>
          <p:nvPr/>
        </p:nvSpPr>
        <p:spPr bwMode="gray">
          <a:xfrm>
            <a:off x="542427" y="1427904"/>
            <a:ext cx="675185"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75" name="矩形 74"/>
          <p:cNvSpPr/>
          <p:nvPr/>
        </p:nvSpPr>
        <p:spPr bwMode="gray">
          <a:xfrm>
            <a:off x="942842"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6" name="矩形 75"/>
          <p:cNvSpPr/>
          <p:nvPr/>
        </p:nvSpPr>
        <p:spPr bwMode="gray">
          <a:xfrm>
            <a:off x="4397520"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77" name="矩形 76"/>
          <p:cNvSpPr/>
          <p:nvPr/>
        </p:nvSpPr>
        <p:spPr bwMode="gray">
          <a:xfrm>
            <a:off x="2477863"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78" name="矩形 77"/>
          <p:cNvSpPr/>
          <p:nvPr/>
        </p:nvSpPr>
        <p:spPr bwMode="gray">
          <a:xfrm>
            <a:off x="4494085"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79" name="矩形 78"/>
          <p:cNvSpPr/>
          <p:nvPr/>
        </p:nvSpPr>
        <p:spPr bwMode="gray">
          <a:xfrm>
            <a:off x="3694397"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2001:DB88:23::/96</a:t>
            </a:r>
          </a:p>
        </p:txBody>
      </p:sp>
      <p:sp>
        <p:nvSpPr>
          <p:cNvPr id="80" name="文本框 79"/>
          <p:cNvSpPr txBox="1"/>
          <p:nvPr/>
        </p:nvSpPr>
        <p:spPr bwMode="gray">
          <a:xfrm>
            <a:off x="6372630" y="5371797"/>
            <a:ext cx="3406071" cy="307777"/>
          </a:xfrm>
          <a:prstGeom prst="rect">
            <a:avLst/>
          </a:prstGeom>
          <a:solidFill>
            <a:srgbClr val="BEE9EE"/>
          </a:solidFill>
          <a:ln>
            <a:solidFill>
              <a:srgbClr val="94DAE2"/>
            </a:solidFill>
          </a:ln>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Manually configure an SRv6 End SID.</a:t>
            </a:r>
          </a:p>
        </p:txBody>
      </p:sp>
      <p:sp>
        <p:nvSpPr>
          <p:cNvPr id="81" name="矩形 80"/>
          <p:cNvSpPr/>
          <p:nvPr/>
        </p:nvSpPr>
        <p:spPr bwMode="gray">
          <a:xfrm>
            <a:off x="6348214" y="2637568"/>
            <a:ext cx="5125652" cy="540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肘形连接符 81"/>
          <p:cNvCxnSpPr>
            <a:stCxn id="81" idx="1"/>
            <a:endCxn id="80" idx="1"/>
          </p:cNvCxnSpPr>
          <p:nvPr/>
        </p:nvCxnSpPr>
        <p:spPr bwMode="gray">
          <a:xfrm rot="10800000" flipH="1" flipV="1">
            <a:off x="6348214" y="2907568"/>
            <a:ext cx="24416" cy="2618118"/>
          </a:xfrm>
          <a:prstGeom prst="bentConnector3">
            <a:avLst>
              <a:gd name="adj1" fmla="val -93627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659525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a:t>L3VPNv4 over SRv6 Policy (4)</a:t>
            </a:r>
          </a:p>
        </p:txBody>
      </p:sp>
      <p:sp>
        <p:nvSpPr>
          <p:cNvPr id="8" name="标题 1"/>
          <p:cNvSpPr txBox="1"/>
          <p:nvPr/>
        </p:nvSpPr>
        <p:spPr bwMode="gray">
          <a:xfrm>
            <a:off x="452438" y="447468"/>
            <a:ext cx="11296649" cy="497095"/>
          </a:xfrm>
          <a:prstGeom prst="rect">
            <a:avLst/>
          </a:prstGeom>
        </p:spPr>
        <p:txBody>
          <a:bodyPr wrap="square" lIns="0" tIns="0" rIns="0" bIns="0" anchor="t">
            <a:normAutofit/>
          </a:bodyPr>
          <a:lstStyle>
            <a:lvl1pPr algn="l" defTabSz="913765"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sp>
        <p:nvSpPr>
          <p:cNvPr id="46" name="文本框 45"/>
          <p:cNvSpPr txBox="1"/>
          <p:nvPr/>
        </p:nvSpPr>
        <p:spPr bwMode="gray">
          <a:xfrm>
            <a:off x="6191389" y="1187243"/>
            <a:ext cx="5282477" cy="523220"/>
          </a:xfrm>
          <a:prstGeom prst="rect">
            <a:avLst/>
          </a:prstGeom>
          <a:noFill/>
        </p:spPr>
        <p:txBody>
          <a:bodyPr wrap="square" rtlCol="0">
            <a:spAutoFit/>
          </a:bodyPr>
          <a:lstStyle/>
          <a:p>
            <a:pPr fontAlgn="ctr"/>
            <a:r>
              <a:rPr lang="en-US" sz="1400" dirty="0">
                <a:latin typeface="Huawei Sans" panose="020C0503030203020204" pitchFamily="34" charset="0"/>
              </a:rPr>
              <a:t>Configure an SRv6 Policy. PE1 configurations are as follows: (PE2 configurations are not provided.)</a:t>
            </a:r>
          </a:p>
        </p:txBody>
      </p:sp>
      <p:sp>
        <p:nvSpPr>
          <p:cNvPr id="47" name="文本框 46"/>
          <p:cNvSpPr txBox="1"/>
          <p:nvPr/>
        </p:nvSpPr>
        <p:spPr bwMode="gray">
          <a:xfrm>
            <a:off x="6278213" y="1729513"/>
            <a:ext cx="5195653" cy="3785652"/>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segment-routing ipv6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segment-list list1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[*PE1-segment-routing-ipv6-segment-list-list1] index 5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ipv6 2001:DB8:2000::222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[*PE1-segment-routing-ipv6-segment-list-list1] index 10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ipv6 2001:DB8:3000::333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[*PE1-segment-routing-ipv6-segment-list-list1]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[~PE1-segment-routing-ipv6-segment-list-list1]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srv6-te-policy locator as1000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srv6-te policy policy1 endpoint 2001:DB8:3::3 color 101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[*PE1-segment-routing-ipv6-policy-policy1] binding-</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2001:DB8:1000::100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[*PE1-segment-routing-ipv6-policy-policy1] candidate-path preference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[*PE1-segment-routing-ipv6-policy-policy1-path] segment-list list1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[*PE1-segment-routing-ipv6-policy-policy1-path]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[~PE1-segment-routing-ipv6-policy-policy1-path]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[~PE1-segment-routing-ipv6-policy-policy1]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quit</a:t>
            </a:r>
          </a:p>
        </p:txBody>
      </p:sp>
      <p:sp>
        <p:nvSpPr>
          <p:cNvPr id="45" name="矩形 44"/>
          <p:cNvSpPr/>
          <p:nvPr/>
        </p:nvSpPr>
        <p:spPr bwMode="gray">
          <a:xfrm>
            <a:off x="455612" y="3763636"/>
            <a:ext cx="5402258" cy="2462213"/>
          </a:xfrm>
          <a:prstGeom prst="rect">
            <a:avLst/>
          </a:prstGeom>
          <a:ln>
            <a:noFill/>
          </a:ln>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530" indent="-176530"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 for them to exchange routing information.</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8" name="矩形 47"/>
          <p:cNvSpPr/>
          <p:nvPr/>
        </p:nvSpPr>
        <p:spPr bwMode="gray">
          <a:xfrm>
            <a:off x="4190770"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522292"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522292" y="1487150"/>
            <a:ext cx="5494550" cy="12383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p:cNvCxnSpPr>
            <a:stCxn id="53" idx="3"/>
            <a:endCxn id="57"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bwMode="gray">
          <a:xfrm>
            <a:off x="748992"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3" name="图片 52"/>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54" name="矩形 53"/>
          <p:cNvSpPr/>
          <p:nvPr/>
        </p:nvSpPr>
        <p:spPr bwMode="gray">
          <a:xfrm>
            <a:off x="3138299" y="1996788"/>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5" name="图片 54"/>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56" name="矩形 55"/>
          <p:cNvSpPr/>
          <p:nvPr/>
        </p:nvSpPr>
        <p:spPr bwMode="gray">
          <a:xfrm>
            <a:off x="5283807"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7" name="图片 56"/>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58" name="矩形 57"/>
          <p:cNvSpPr/>
          <p:nvPr/>
        </p:nvSpPr>
        <p:spPr bwMode="gray">
          <a:xfrm>
            <a:off x="1401461"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59" name="矩形 58"/>
          <p:cNvSpPr/>
          <p:nvPr/>
        </p:nvSpPr>
        <p:spPr bwMode="gray">
          <a:xfrm>
            <a:off x="431928"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60" name="文本框 59"/>
          <p:cNvSpPr txBox="1"/>
          <p:nvPr/>
        </p:nvSpPr>
        <p:spPr bwMode="gray">
          <a:xfrm>
            <a:off x="425173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1" name="矩形 60"/>
          <p:cNvSpPr/>
          <p:nvPr/>
        </p:nvSpPr>
        <p:spPr bwMode="gray">
          <a:xfrm>
            <a:off x="119933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2" name="矩形 61"/>
          <p:cNvSpPr/>
          <p:nvPr/>
        </p:nvSpPr>
        <p:spPr bwMode="gray">
          <a:xfrm>
            <a:off x="2764735"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3" name="矩形 62"/>
          <p:cNvSpPr/>
          <p:nvPr/>
        </p:nvSpPr>
        <p:spPr bwMode="gray">
          <a:xfrm>
            <a:off x="3447434"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4" name="矩形 63"/>
          <p:cNvSpPr/>
          <p:nvPr/>
        </p:nvSpPr>
        <p:spPr bwMode="gray">
          <a:xfrm>
            <a:off x="50247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65" name="图片 64"/>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66" name="图片 65"/>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67" name="直接连接符 66"/>
          <p:cNvCxnSpPr>
            <a:stCxn id="53" idx="2"/>
            <a:endCxn id="65"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7" idx="2"/>
            <a:endCxn id="66"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矩形 68"/>
          <p:cNvSpPr/>
          <p:nvPr/>
        </p:nvSpPr>
        <p:spPr bwMode="gray">
          <a:xfrm>
            <a:off x="746588"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0" name="矩形 69"/>
          <p:cNvSpPr/>
          <p:nvPr/>
        </p:nvSpPr>
        <p:spPr bwMode="gray">
          <a:xfrm>
            <a:off x="5281403"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1" name="文本框 70"/>
          <p:cNvSpPr txBox="1"/>
          <p:nvPr/>
        </p:nvSpPr>
        <p:spPr bwMode="gray">
          <a:xfrm>
            <a:off x="129054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2" name="文本框 71"/>
          <p:cNvSpPr txBox="1"/>
          <p:nvPr/>
        </p:nvSpPr>
        <p:spPr bwMode="gray">
          <a:xfrm>
            <a:off x="1576705"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73" name="文本框 72"/>
          <p:cNvSpPr txBox="1"/>
          <p:nvPr/>
        </p:nvSpPr>
        <p:spPr bwMode="gray">
          <a:xfrm>
            <a:off x="4190770"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74" name="文本框 73"/>
          <p:cNvSpPr txBox="1"/>
          <p:nvPr/>
        </p:nvSpPr>
        <p:spPr bwMode="gray">
          <a:xfrm>
            <a:off x="542427" y="1427904"/>
            <a:ext cx="675185"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75" name="矩形 74"/>
          <p:cNvSpPr/>
          <p:nvPr/>
        </p:nvSpPr>
        <p:spPr bwMode="gray">
          <a:xfrm>
            <a:off x="942842"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6" name="矩形 75"/>
          <p:cNvSpPr/>
          <p:nvPr/>
        </p:nvSpPr>
        <p:spPr bwMode="gray">
          <a:xfrm>
            <a:off x="4397520"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77" name="矩形 76"/>
          <p:cNvSpPr/>
          <p:nvPr/>
        </p:nvSpPr>
        <p:spPr bwMode="gray">
          <a:xfrm>
            <a:off x="2477863"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78" name="矩形 77"/>
          <p:cNvSpPr/>
          <p:nvPr/>
        </p:nvSpPr>
        <p:spPr bwMode="gray">
          <a:xfrm>
            <a:off x="4494085"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79" name="矩形 78"/>
          <p:cNvSpPr/>
          <p:nvPr/>
        </p:nvSpPr>
        <p:spPr bwMode="gray">
          <a:xfrm>
            <a:off x="3694397"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2001:DB88:23::/96</a:t>
            </a:r>
          </a:p>
        </p:txBody>
      </p:sp>
      <p:sp>
        <p:nvSpPr>
          <p:cNvPr id="80" name="文本框 79"/>
          <p:cNvSpPr txBox="1"/>
          <p:nvPr/>
        </p:nvSpPr>
        <p:spPr bwMode="gray">
          <a:xfrm>
            <a:off x="6372630" y="5549597"/>
            <a:ext cx="4524866" cy="307777"/>
          </a:xfrm>
          <a:prstGeom prst="rect">
            <a:avLst/>
          </a:prstGeom>
          <a:solidFill>
            <a:srgbClr val="BEE9EE"/>
          </a:solidFill>
          <a:ln>
            <a:solidFill>
              <a:srgbClr val="94DAE2"/>
            </a:solidFill>
          </a:ln>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Specify SRv6 End SIDs for the P and PE2 in sequence.</a:t>
            </a:r>
          </a:p>
        </p:txBody>
      </p:sp>
      <p:sp>
        <p:nvSpPr>
          <p:cNvPr id="81" name="矩形 80"/>
          <p:cNvSpPr/>
          <p:nvPr/>
        </p:nvSpPr>
        <p:spPr bwMode="gray">
          <a:xfrm>
            <a:off x="6329164" y="2143868"/>
            <a:ext cx="4669036" cy="720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肘形连接符 81"/>
          <p:cNvCxnSpPr>
            <a:stCxn id="81" idx="1"/>
            <a:endCxn id="80" idx="1"/>
          </p:cNvCxnSpPr>
          <p:nvPr/>
        </p:nvCxnSpPr>
        <p:spPr bwMode="gray">
          <a:xfrm rot="10800000" flipH="1" flipV="1">
            <a:off x="6329164" y="2503868"/>
            <a:ext cx="43466" cy="3199618"/>
          </a:xfrm>
          <a:prstGeom prst="bentConnector3">
            <a:avLst>
              <a:gd name="adj1" fmla="val -525928"/>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bwMode="gray">
          <a:xfrm>
            <a:off x="7797512" y="5879412"/>
            <a:ext cx="3292571" cy="307777"/>
          </a:xfrm>
          <a:prstGeom prst="rect">
            <a:avLst/>
          </a:prstGeom>
          <a:solidFill>
            <a:srgbClr val="BEE9EE"/>
          </a:solidFill>
          <a:ln>
            <a:solidFill>
              <a:srgbClr val="94DAE2"/>
            </a:solidFill>
          </a:ln>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Specify the color and endpoint.</a:t>
            </a:r>
          </a:p>
        </p:txBody>
      </p:sp>
      <p:sp>
        <p:nvSpPr>
          <p:cNvPr id="84" name="矩形 83"/>
          <p:cNvSpPr/>
          <p:nvPr/>
        </p:nvSpPr>
        <p:spPr bwMode="gray">
          <a:xfrm flipV="1">
            <a:off x="6329164" y="3388844"/>
            <a:ext cx="4453138" cy="3937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肘形连接符 84"/>
          <p:cNvCxnSpPr>
            <a:stCxn id="84" idx="3"/>
            <a:endCxn id="83" idx="3"/>
          </p:cNvCxnSpPr>
          <p:nvPr/>
        </p:nvCxnSpPr>
        <p:spPr bwMode="gray">
          <a:xfrm>
            <a:off x="10782302" y="3585694"/>
            <a:ext cx="307781" cy="2447607"/>
          </a:xfrm>
          <a:prstGeom prst="bentConnector3">
            <a:avLst>
              <a:gd name="adj1" fmla="val 174274"/>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600479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814982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a:t>L3VPNv4 over SRv6 Policy (5)</a:t>
            </a:r>
          </a:p>
        </p:txBody>
      </p:sp>
      <p:sp>
        <p:nvSpPr>
          <p:cNvPr id="8" name="标题 1"/>
          <p:cNvSpPr txBox="1"/>
          <p:nvPr/>
        </p:nvSpPr>
        <p:spPr bwMode="gray">
          <a:xfrm>
            <a:off x="452438" y="447468"/>
            <a:ext cx="11296649" cy="497095"/>
          </a:xfrm>
          <a:prstGeom prst="rect">
            <a:avLst/>
          </a:prstGeom>
        </p:spPr>
        <p:txBody>
          <a:bodyPr wrap="square" lIns="0" tIns="0" rIns="0" bIns="0" anchor="t">
            <a:normAutofit/>
          </a:bodyPr>
          <a:lstStyle>
            <a:lvl1pPr algn="l" defTabSz="913765"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sp>
        <p:nvSpPr>
          <p:cNvPr id="46" name="文本框 45"/>
          <p:cNvSpPr txBox="1"/>
          <p:nvPr/>
        </p:nvSpPr>
        <p:spPr bwMode="gray">
          <a:xfrm>
            <a:off x="6191389" y="1466336"/>
            <a:ext cx="4908411" cy="738664"/>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PE1 configurations are as follows: (PE2 configurations are not provided.)</a:t>
            </a:r>
          </a:p>
        </p:txBody>
      </p:sp>
      <p:sp>
        <p:nvSpPr>
          <p:cNvPr id="47" name="文本框 46"/>
          <p:cNvSpPr txBox="1"/>
          <p:nvPr/>
        </p:nvSpPr>
        <p:spPr bwMode="gray">
          <a:xfrm>
            <a:off x="6278213" y="2332278"/>
            <a:ext cx="5195653" cy="2308324"/>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route-distinguisher 100:1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-target 111:1 both</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segment-routing ipv6 traffic-engineer best-effort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segment-routing ipv6 locator as1000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p:txBody>
      </p:sp>
      <p:sp>
        <p:nvSpPr>
          <p:cNvPr id="48" name="矩形 47"/>
          <p:cNvSpPr/>
          <p:nvPr/>
        </p:nvSpPr>
        <p:spPr bwMode="gray">
          <a:xfrm>
            <a:off x="452438" y="3766960"/>
            <a:ext cx="5494550" cy="2462213"/>
          </a:xfrm>
          <a:prstGeom prst="rect">
            <a:avLst/>
          </a:prstGeom>
          <a:ln>
            <a:noFill/>
          </a:ln>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530" indent="-176530"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 for them to exchange routing information.</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81" name="矩形 80"/>
          <p:cNvSpPr/>
          <p:nvPr/>
        </p:nvSpPr>
        <p:spPr bwMode="gray">
          <a:xfrm>
            <a:off x="4190770"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p:cNvSpPr/>
          <p:nvPr/>
        </p:nvSpPr>
        <p:spPr bwMode="gray">
          <a:xfrm>
            <a:off x="522292"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bwMode="gray">
          <a:xfrm>
            <a:off x="522292" y="1487150"/>
            <a:ext cx="5494550" cy="12383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4" name="直接连接符 83"/>
          <p:cNvCxnSpPr>
            <a:stCxn id="86" idx="3"/>
            <a:endCxn id="90"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bwMode="gray">
          <a:xfrm>
            <a:off x="748992"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86" name="图片 85"/>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87" name="矩形 86"/>
          <p:cNvSpPr/>
          <p:nvPr/>
        </p:nvSpPr>
        <p:spPr bwMode="gray">
          <a:xfrm>
            <a:off x="3138299" y="1996788"/>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8" name="图片 87"/>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89" name="矩形 88"/>
          <p:cNvSpPr/>
          <p:nvPr/>
        </p:nvSpPr>
        <p:spPr bwMode="gray">
          <a:xfrm>
            <a:off x="5283807"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90" name="图片 89"/>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91" name="矩形 90"/>
          <p:cNvSpPr/>
          <p:nvPr/>
        </p:nvSpPr>
        <p:spPr bwMode="gray">
          <a:xfrm>
            <a:off x="1401461"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92" name="矩形 91"/>
          <p:cNvSpPr/>
          <p:nvPr/>
        </p:nvSpPr>
        <p:spPr bwMode="gray">
          <a:xfrm>
            <a:off x="431928"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93" name="文本框 92"/>
          <p:cNvSpPr txBox="1"/>
          <p:nvPr/>
        </p:nvSpPr>
        <p:spPr bwMode="gray">
          <a:xfrm>
            <a:off x="425173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94" name="矩形 93"/>
          <p:cNvSpPr/>
          <p:nvPr/>
        </p:nvSpPr>
        <p:spPr bwMode="gray">
          <a:xfrm>
            <a:off x="119933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5" name="矩形 94"/>
          <p:cNvSpPr/>
          <p:nvPr/>
        </p:nvSpPr>
        <p:spPr bwMode="gray">
          <a:xfrm>
            <a:off x="2764735"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6" name="矩形 95"/>
          <p:cNvSpPr/>
          <p:nvPr/>
        </p:nvSpPr>
        <p:spPr bwMode="gray">
          <a:xfrm>
            <a:off x="3447434"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7" name="矩形 96"/>
          <p:cNvSpPr/>
          <p:nvPr/>
        </p:nvSpPr>
        <p:spPr bwMode="gray">
          <a:xfrm>
            <a:off x="50247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98" name="图片 97"/>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99" name="图片 98"/>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100" name="直接连接符 99"/>
          <p:cNvCxnSpPr>
            <a:stCxn id="86" idx="2"/>
            <a:endCxn id="98"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90" idx="2"/>
            <a:endCxn id="99"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bwMode="gray">
          <a:xfrm>
            <a:off x="746588"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3" name="矩形 102"/>
          <p:cNvSpPr/>
          <p:nvPr/>
        </p:nvSpPr>
        <p:spPr bwMode="gray">
          <a:xfrm>
            <a:off x="5281403"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4" name="文本框 103"/>
          <p:cNvSpPr txBox="1"/>
          <p:nvPr/>
        </p:nvSpPr>
        <p:spPr bwMode="gray">
          <a:xfrm>
            <a:off x="129054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5" name="文本框 104"/>
          <p:cNvSpPr txBox="1"/>
          <p:nvPr/>
        </p:nvSpPr>
        <p:spPr bwMode="gray">
          <a:xfrm>
            <a:off x="1576705"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106" name="文本框 105"/>
          <p:cNvSpPr txBox="1"/>
          <p:nvPr/>
        </p:nvSpPr>
        <p:spPr bwMode="gray">
          <a:xfrm>
            <a:off x="4190770"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107" name="文本框 106"/>
          <p:cNvSpPr txBox="1"/>
          <p:nvPr/>
        </p:nvSpPr>
        <p:spPr bwMode="gray">
          <a:xfrm>
            <a:off x="542427" y="1427904"/>
            <a:ext cx="675185"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108" name="矩形 107"/>
          <p:cNvSpPr/>
          <p:nvPr/>
        </p:nvSpPr>
        <p:spPr bwMode="gray">
          <a:xfrm>
            <a:off x="942842"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09" name="矩形 108"/>
          <p:cNvSpPr/>
          <p:nvPr/>
        </p:nvSpPr>
        <p:spPr bwMode="gray">
          <a:xfrm>
            <a:off x="4397520"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110" name="矩形 109"/>
          <p:cNvSpPr/>
          <p:nvPr/>
        </p:nvSpPr>
        <p:spPr bwMode="gray">
          <a:xfrm>
            <a:off x="2477863"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111" name="矩形 110"/>
          <p:cNvSpPr/>
          <p:nvPr/>
        </p:nvSpPr>
        <p:spPr bwMode="gray">
          <a:xfrm>
            <a:off x="4494085"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112" name="矩形 111"/>
          <p:cNvSpPr/>
          <p:nvPr/>
        </p:nvSpPr>
        <p:spPr bwMode="gray">
          <a:xfrm>
            <a:off x="3694397"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2001:DB88:23::/96</a:t>
            </a:r>
          </a:p>
        </p:txBody>
      </p:sp>
    </p:spTree>
    <p:extLst>
      <p:ext uri="{BB962C8B-B14F-4D97-AF65-F5344CB8AC3E}">
        <p14:creationId xmlns:p14="http://schemas.microsoft.com/office/powerpoint/2010/main" val="368235610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a:t>L3VPNv4 over SRv6 Policy (6)</a:t>
            </a:r>
          </a:p>
        </p:txBody>
      </p:sp>
      <p:sp>
        <p:nvSpPr>
          <p:cNvPr id="8" name="标题 1"/>
          <p:cNvSpPr txBox="1"/>
          <p:nvPr/>
        </p:nvSpPr>
        <p:spPr bwMode="gray">
          <a:xfrm>
            <a:off x="452438" y="447468"/>
            <a:ext cx="11296649" cy="497095"/>
          </a:xfrm>
          <a:prstGeom prst="rect">
            <a:avLst/>
          </a:prstGeom>
        </p:spPr>
        <p:txBody>
          <a:bodyPr wrap="square" lIns="0" tIns="0" rIns="0" bIns="0" anchor="t">
            <a:normAutofit/>
          </a:bodyPr>
          <a:lstStyle>
            <a:lvl1pPr algn="l" defTabSz="913765"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sp>
        <p:nvSpPr>
          <p:cNvPr id="46" name="文本框 45"/>
          <p:cNvSpPr txBox="1"/>
          <p:nvPr/>
        </p:nvSpPr>
        <p:spPr bwMode="gray">
          <a:xfrm>
            <a:off x="6191389" y="1479036"/>
            <a:ext cx="4743311" cy="738664"/>
          </a:xfrm>
          <a:prstGeom prst="rect">
            <a:avLst/>
          </a:prstGeom>
          <a:noFill/>
        </p:spPr>
        <p:txBody>
          <a:bodyPr wrap="square" rtlCol="0">
            <a:spAutoFit/>
          </a:bodyPr>
          <a:lstStyle/>
          <a:p>
            <a:pPr fontAlgn="ctr"/>
            <a:r>
              <a:rPr lang="en-US" sz="1400" dirty="0">
                <a:latin typeface="Huawei Sans" panose="020C0503030203020204" pitchFamily="34" charset="0"/>
              </a:rPr>
              <a:t>Configure a tunnel policy and import VPN traffic. PE1 configurations are as follows: (PE2 configurations are not provided.)</a:t>
            </a:r>
          </a:p>
        </p:txBody>
      </p:sp>
      <p:sp>
        <p:nvSpPr>
          <p:cNvPr id="47" name="文本框 46"/>
          <p:cNvSpPr txBox="1"/>
          <p:nvPr/>
        </p:nvSpPr>
        <p:spPr bwMode="gray">
          <a:xfrm>
            <a:off x="6278213" y="2545080"/>
            <a:ext cx="5195653" cy="3416320"/>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route-policy p1 permit node 10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[*PE1-route-policy] apply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extcommunity</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color 0:101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[*PE1-route-policy]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vpnv4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2001:DB8:3::3 route-policy p1 import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tunnel-policy p1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[*PE1-tunnel-policy-p1] tunnel select-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seq</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ipv6 srv6-te-policy load-balance-number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[*PE1-tunnel-policy-p1]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tnl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p1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quit</a:t>
            </a:r>
          </a:p>
        </p:txBody>
      </p:sp>
      <p:sp>
        <p:nvSpPr>
          <p:cNvPr id="45" name="矩形 44"/>
          <p:cNvSpPr/>
          <p:nvPr/>
        </p:nvSpPr>
        <p:spPr bwMode="gray">
          <a:xfrm>
            <a:off x="457131" y="3756327"/>
            <a:ext cx="5573708" cy="2462213"/>
          </a:xfrm>
          <a:prstGeom prst="rect">
            <a:avLst/>
          </a:prstGeom>
          <a:ln>
            <a:noFill/>
          </a:ln>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 for them to exchange routing information.</a:t>
            </a:r>
          </a:p>
          <a:p>
            <a:pPr marL="176530" indent="-176530"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8" name="矩形 47"/>
          <p:cNvSpPr/>
          <p:nvPr/>
        </p:nvSpPr>
        <p:spPr bwMode="gray">
          <a:xfrm>
            <a:off x="4190770"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522292"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522292" y="1487150"/>
            <a:ext cx="5494550" cy="12383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p:cNvCxnSpPr>
            <a:stCxn id="53" idx="3"/>
            <a:endCxn id="57"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bwMode="gray">
          <a:xfrm>
            <a:off x="748992"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3" name="图片 52"/>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54" name="矩形 53"/>
          <p:cNvSpPr/>
          <p:nvPr/>
        </p:nvSpPr>
        <p:spPr bwMode="gray">
          <a:xfrm>
            <a:off x="3138299" y="1996788"/>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5" name="图片 54"/>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56" name="矩形 55"/>
          <p:cNvSpPr/>
          <p:nvPr/>
        </p:nvSpPr>
        <p:spPr bwMode="gray">
          <a:xfrm>
            <a:off x="5283807"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7" name="图片 56"/>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58" name="矩形 57"/>
          <p:cNvSpPr/>
          <p:nvPr/>
        </p:nvSpPr>
        <p:spPr bwMode="gray">
          <a:xfrm>
            <a:off x="1401461"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59" name="矩形 58"/>
          <p:cNvSpPr/>
          <p:nvPr/>
        </p:nvSpPr>
        <p:spPr bwMode="gray">
          <a:xfrm>
            <a:off x="431928"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60" name="文本框 59"/>
          <p:cNvSpPr txBox="1"/>
          <p:nvPr/>
        </p:nvSpPr>
        <p:spPr bwMode="gray">
          <a:xfrm>
            <a:off x="425173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1" name="矩形 60"/>
          <p:cNvSpPr/>
          <p:nvPr/>
        </p:nvSpPr>
        <p:spPr bwMode="gray">
          <a:xfrm>
            <a:off x="119933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2" name="矩形 61"/>
          <p:cNvSpPr/>
          <p:nvPr/>
        </p:nvSpPr>
        <p:spPr bwMode="gray">
          <a:xfrm>
            <a:off x="2764735"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3" name="矩形 62"/>
          <p:cNvSpPr/>
          <p:nvPr/>
        </p:nvSpPr>
        <p:spPr bwMode="gray">
          <a:xfrm>
            <a:off x="3447434"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4" name="矩形 63"/>
          <p:cNvSpPr/>
          <p:nvPr/>
        </p:nvSpPr>
        <p:spPr bwMode="gray">
          <a:xfrm>
            <a:off x="50247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65" name="图片 64"/>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66" name="图片 65"/>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67" name="直接连接符 66"/>
          <p:cNvCxnSpPr>
            <a:stCxn id="53" idx="2"/>
            <a:endCxn id="65"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7" idx="2"/>
            <a:endCxn id="66"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矩形 68"/>
          <p:cNvSpPr/>
          <p:nvPr/>
        </p:nvSpPr>
        <p:spPr bwMode="gray">
          <a:xfrm>
            <a:off x="746588"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0" name="矩形 69"/>
          <p:cNvSpPr/>
          <p:nvPr/>
        </p:nvSpPr>
        <p:spPr bwMode="gray">
          <a:xfrm>
            <a:off x="5281403"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1" name="文本框 70"/>
          <p:cNvSpPr txBox="1"/>
          <p:nvPr/>
        </p:nvSpPr>
        <p:spPr bwMode="gray">
          <a:xfrm>
            <a:off x="129054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2" name="文本框 71"/>
          <p:cNvSpPr txBox="1"/>
          <p:nvPr/>
        </p:nvSpPr>
        <p:spPr bwMode="gray">
          <a:xfrm>
            <a:off x="1576705"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73" name="文本框 72"/>
          <p:cNvSpPr txBox="1"/>
          <p:nvPr/>
        </p:nvSpPr>
        <p:spPr bwMode="gray">
          <a:xfrm>
            <a:off x="4190770"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74" name="文本框 73"/>
          <p:cNvSpPr txBox="1"/>
          <p:nvPr/>
        </p:nvSpPr>
        <p:spPr bwMode="gray">
          <a:xfrm>
            <a:off x="542427" y="1427904"/>
            <a:ext cx="675185"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75" name="矩形 74"/>
          <p:cNvSpPr/>
          <p:nvPr/>
        </p:nvSpPr>
        <p:spPr bwMode="gray">
          <a:xfrm>
            <a:off x="942842"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6" name="矩形 75"/>
          <p:cNvSpPr/>
          <p:nvPr/>
        </p:nvSpPr>
        <p:spPr bwMode="gray">
          <a:xfrm>
            <a:off x="4397520"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77" name="矩形 76"/>
          <p:cNvSpPr/>
          <p:nvPr/>
        </p:nvSpPr>
        <p:spPr bwMode="gray">
          <a:xfrm>
            <a:off x="2477863"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78" name="矩形 77"/>
          <p:cNvSpPr/>
          <p:nvPr/>
        </p:nvSpPr>
        <p:spPr bwMode="gray">
          <a:xfrm>
            <a:off x="4494085"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79" name="矩形 78"/>
          <p:cNvSpPr/>
          <p:nvPr/>
        </p:nvSpPr>
        <p:spPr bwMode="gray">
          <a:xfrm>
            <a:off x="3694397"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2001:DB88:23::/96</a:t>
            </a:r>
          </a:p>
        </p:txBody>
      </p:sp>
    </p:spTree>
    <p:extLst>
      <p:ext uri="{BB962C8B-B14F-4D97-AF65-F5344CB8AC3E}">
        <p14:creationId xmlns:p14="http://schemas.microsoft.com/office/powerpoint/2010/main" val="107219620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a:t>L3VPNv4 over SRv6 Policy (7)</a:t>
            </a:r>
          </a:p>
        </p:txBody>
      </p:sp>
      <p:sp>
        <p:nvSpPr>
          <p:cNvPr id="8" name="标题 1"/>
          <p:cNvSpPr txBox="1"/>
          <p:nvPr/>
        </p:nvSpPr>
        <p:spPr bwMode="gray">
          <a:xfrm>
            <a:off x="452438" y="447468"/>
            <a:ext cx="11296649" cy="497095"/>
          </a:xfrm>
          <a:prstGeom prst="rect">
            <a:avLst/>
          </a:prstGeom>
        </p:spPr>
        <p:txBody>
          <a:bodyPr wrap="square" lIns="0" tIns="0" rIns="0" bIns="0" anchor="t">
            <a:normAutofit/>
          </a:bodyPr>
          <a:lstStyle>
            <a:lvl1pPr algn="l" defTabSz="913765"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sp>
        <p:nvSpPr>
          <p:cNvPr id="45" name="文本框 44"/>
          <p:cNvSpPr txBox="1"/>
          <p:nvPr/>
        </p:nvSpPr>
        <p:spPr bwMode="gray">
          <a:xfrm>
            <a:off x="6225255" y="1514182"/>
            <a:ext cx="3336170" cy="307777"/>
          </a:xfrm>
          <a:prstGeom prst="rect">
            <a:avLst/>
          </a:prstGeom>
          <a:noFill/>
        </p:spPr>
        <p:txBody>
          <a:bodyPr wrap="square" rtlCol="0">
            <a:spAutoFit/>
          </a:bodyPr>
          <a:lstStyle/>
          <a:p>
            <a:pPr fontAlgn="ctr"/>
            <a:r>
              <a:rPr lang="en-US" sz="1400" dirty="0">
                <a:latin typeface="Huawei Sans" panose="020C0503030203020204" pitchFamily="34" charset="0"/>
              </a:rPr>
              <a:t>Check SRv6 Policy information on PE1.</a:t>
            </a:r>
          </a:p>
        </p:txBody>
      </p:sp>
      <p:sp>
        <p:nvSpPr>
          <p:cNvPr id="48" name="文本框 47"/>
          <p:cNvSpPr txBox="1"/>
          <p:nvPr/>
        </p:nvSpPr>
        <p:spPr bwMode="gray">
          <a:xfrm>
            <a:off x="6278213" y="1793013"/>
            <a:ext cx="5195653" cy="3970318"/>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srv6-te policy</a:t>
            </a: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PolicyName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policy1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Color                   : 101              Endpoint             : 2001:DB8:3::3</a:t>
            </a: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TunnelId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1               Binding SID          : 2001:DB8:1000::100</a:t>
            </a: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TunnelType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SRv6-TE Policy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DelayTimerRemain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State            : Up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Admin State             : UP                             Traffic Statistics   : Disable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Candidate-path Count    :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Candidate-path Preference :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Path State             : Active                         Path Type            : Primary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Protocol-Origin        : Configuration(30)     Originator           : 0, 0.0.0.0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Discriminator          : 100                  Binding SID  : 2001:DB8:1000::100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GroupId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1                              Policy Name          : policy1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DelayTimerRemain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                              Segment-List Count   :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Segment-List          : list1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Segment-List ID      : 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XcIndex</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List State           : Up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DelayTimerRemain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Weight               : 1                              BFD State            :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SID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2001:DB8:2000::222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2001:DB8:3000::333</a:t>
            </a:r>
          </a:p>
        </p:txBody>
      </p:sp>
      <p:sp>
        <p:nvSpPr>
          <p:cNvPr id="50" name="文本框 49"/>
          <p:cNvSpPr txBox="1"/>
          <p:nvPr/>
        </p:nvSpPr>
        <p:spPr bwMode="gray">
          <a:xfrm>
            <a:off x="6372631" y="5848047"/>
            <a:ext cx="3028544" cy="307777"/>
          </a:xfrm>
          <a:prstGeom prst="rect">
            <a:avLst/>
          </a:prstGeom>
          <a:solidFill>
            <a:srgbClr val="BEE9EE"/>
          </a:solidFill>
          <a:ln>
            <a:solidFill>
              <a:srgbClr val="94DAE2"/>
            </a:solidFill>
          </a:ln>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Color of the specified SRv6 Policy</a:t>
            </a:r>
          </a:p>
        </p:txBody>
      </p:sp>
      <p:sp>
        <p:nvSpPr>
          <p:cNvPr id="52" name="矩形 51"/>
          <p:cNvSpPr/>
          <p:nvPr/>
        </p:nvSpPr>
        <p:spPr bwMode="gray">
          <a:xfrm>
            <a:off x="6348214" y="2185544"/>
            <a:ext cx="1853251"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肘形连接符 52"/>
          <p:cNvCxnSpPr>
            <a:stCxn id="52" idx="1"/>
            <a:endCxn id="50" idx="1"/>
          </p:cNvCxnSpPr>
          <p:nvPr/>
        </p:nvCxnSpPr>
        <p:spPr bwMode="gray">
          <a:xfrm rot="10800000" flipH="1" flipV="1">
            <a:off x="6348213" y="2288560"/>
            <a:ext cx="24417" cy="3713375"/>
          </a:xfrm>
          <a:prstGeom prst="bentConnector3">
            <a:avLst>
              <a:gd name="adj1" fmla="val -936233"/>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6" name="矩形 45"/>
          <p:cNvSpPr/>
          <p:nvPr/>
        </p:nvSpPr>
        <p:spPr bwMode="gray">
          <a:xfrm>
            <a:off x="458444" y="3761147"/>
            <a:ext cx="5421308" cy="2462213"/>
          </a:xfrm>
          <a:prstGeom prst="rect">
            <a:avLst/>
          </a:prstGeom>
          <a:ln>
            <a:noFill/>
          </a:ln>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 for them to exchange routing information.</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530" indent="-176530"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7" name="矩形 46"/>
          <p:cNvSpPr/>
          <p:nvPr/>
        </p:nvSpPr>
        <p:spPr bwMode="gray">
          <a:xfrm>
            <a:off x="4190770"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522292"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522292" y="1487150"/>
            <a:ext cx="5494550" cy="12383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a:stCxn id="56" idx="3"/>
            <a:endCxn id="60"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bwMode="gray">
          <a:xfrm>
            <a:off x="748992"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6" name="图片 55"/>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57" name="矩形 56"/>
          <p:cNvSpPr/>
          <p:nvPr/>
        </p:nvSpPr>
        <p:spPr bwMode="gray">
          <a:xfrm>
            <a:off x="3138299" y="1996788"/>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8" name="图片 57"/>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59" name="矩形 58"/>
          <p:cNvSpPr/>
          <p:nvPr/>
        </p:nvSpPr>
        <p:spPr bwMode="gray">
          <a:xfrm>
            <a:off x="5283807"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60" name="图片 59"/>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61" name="矩形 60"/>
          <p:cNvSpPr/>
          <p:nvPr/>
        </p:nvSpPr>
        <p:spPr bwMode="gray">
          <a:xfrm>
            <a:off x="1401461"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62" name="矩形 61"/>
          <p:cNvSpPr/>
          <p:nvPr/>
        </p:nvSpPr>
        <p:spPr bwMode="gray">
          <a:xfrm>
            <a:off x="431928"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63" name="文本框 62"/>
          <p:cNvSpPr txBox="1"/>
          <p:nvPr/>
        </p:nvSpPr>
        <p:spPr bwMode="gray">
          <a:xfrm>
            <a:off x="425173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4" name="矩形 63"/>
          <p:cNvSpPr/>
          <p:nvPr/>
        </p:nvSpPr>
        <p:spPr bwMode="gray">
          <a:xfrm>
            <a:off x="119933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5" name="矩形 64"/>
          <p:cNvSpPr/>
          <p:nvPr/>
        </p:nvSpPr>
        <p:spPr bwMode="gray">
          <a:xfrm>
            <a:off x="2764735"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6" name="矩形 65"/>
          <p:cNvSpPr/>
          <p:nvPr/>
        </p:nvSpPr>
        <p:spPr bwMode="gray">
          <a:xfrm>
            <a:off x="3447434"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7" name="矩形 66"/>
          <p:cNvSpPr/>
          <p:nvPr/>
        </p:nvSpPr>
        <p:spPr bwMode="gray">
          <a:xfrm>
            <a:off x="50247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68" name="图片 67"/>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69" name="图片 68"/>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70" name="直接连接符 69"/>
          <p:cNvCxnSpPr>
            <a:stCxn id="56" idx="2"/>
            <a:endCxn id="68"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0" idx="2"/>
            <a:endCxn id="69"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矩形 71"/>
          <p:cNvSpPr/>
          <p:nvPr/>
        </p:nvSpPr>
        <p:spPr bwMode="gray">
          <a:xfrm>
            <a:off x="746588"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3" name="矩形 72"/>
          <p:cNvSpPr/>
          <p:nvPr/>
        </p:nvSpPr>
        <p:spPr bwMode="gray">
          <a:xfrm>
            <a:off x="5281403"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4" name="文本框 73"/>
          <p:cNvSpPr txBox="1"/>
          <p:nvPr/>
        </p:nvSpPr>
        <p:spPr bwMode="gray">
          <a:xfrm>
            <a:off x="129054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5" name="文本框 74"/>
          <p:cNvSpPr txBox="1"/>
          <p:nvPr/>
        </p:nvSpPr>
        <p:spPr bwMode="gray">
          <a:xfrm>
            <a:off x="1576705"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76" name="文本框 75"/>
          <p:cNvSpPr txBox="1"/>
          <p:nvPr/>
        </p:nvSpPr>
        <p:spPr bwMode="gray">
          <a:xfrm>
            <a:off x="4190770"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77" name="文本框 76"/>
          <p:cNvSpPr txBox="1"/>
          <p:nvPr/>
        </p:nvSpPr>
        <p:spPr bwMode="gray">
          <a:xfrm>
            <a:off x="542427" y="1427904"/>
            <a:ext cx="675185"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78" name="矩形 77"/>
          <p:cNvSpPr/>
          <p:nvPr/>
        </p:nvSpPr>
        <p:spPr bwMode="gray">
          <a:xfrm>
            <a:off x="942842"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9" name="矩形 78"/>
          <p:cNvSpPr/>
          <p:nvPr/>
        </p:nvSpPr>
        <p:spPr bwMode="gray">
          <a:xfrm>
            <a:off x="4397520"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80" name="矩形 79"/>
          <p:cNvSpPr/>
          <p:nvPr/>
        </p:nvSpPr>
        <p:spPr bwMode="gray">
          <a:xfrm>
            <a:off x="2477863"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81" name="矩形 80"/>
          <p:cNvSpPr/>
          <p:nvPr/>
        </p:nvSpPr>
        <p:spPr bwMode="gray">
          <a:xfrm>
            <a:off x="4494085"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82" name="矩形 81"/>
          <p:cNvSpPr/>
          <p:nvPr/>
        </p:nvSpPr>
        <p:spPr bwMode="gray">
          <a:xfrm>
            <a:off x="3694397"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2001:DB88:23::/96</a:t>
            </a:r>
          </a:p>
        </p:txBody>
      </p:sp>
    </p:spTree>
    <p:extLst>
      <p:ext uri="{BB962C8B-B14F-4D97-AF65-F5344CB8AC3E}">
        <p14:creationId xmlns:p14="http://schemas.microsoft.com/office/powerpoint/2010/main" val="172214762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a:t>L3VPNv4 over SRv6 Policy (8)</a:t>
            </a:r>
          </a:p>
        </p:txBody>
      </p:sp>
      <p:sp>
        <p:nvSpPr>
          <p:cNvPr id="8" name="标题 1"/>
          <p:cNvSpPr txBox="1"/>
          <p:nvPr/>
        </p:nvSpPr>
        <p:spPr bwMode="gray">
          <a:xfrm>
            <a:off x="452438" y="447468"/>
            <a:ext cx="11296649" cy="497095"/>
          </a:xfrm>
          <a:prstGeom prst="rect">
            <a:avLst/>
          </a:prstGeom>
        </p:spPr>
        <p:txBody>
          <a:bodyPr wrap="square" lIns="0" tIns="0" rIns="0" bIns="0" anchor="t">
            <a:normAutofit/>
          </a:bodyPr>
          <a:lstStyle>
            <a:lvl1pPr algn="l" defTabSz="913765"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sp>
        <p:nvSpPr>
          <p:cNvPr id="45" name="文本框 44"/>
          <p:cNvSpPr txBox="1"/>
          <p:nvPr/>
        </p:nvSpPr>
        <p:spPr bwMode="gray">
          <a:xfrm>
            <a:off x="6425280" y="1514182"/>
            <a:ext cx="3608680"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VPNv4 routing information on PE1.</a:t>
            </a:r>
          </a:p>
        </p:txBody>
      </p:sp>
      <p:sp>
        <p:nvSpPr>
          <p:cNvPr id="48" name="文本框 47"/>
          <p:cNvSpPr txBox="1"/>
          <p:nvPr/>
        </p:nvSpPr>
        <p:spPr bwMode="gray">
          <a:xfrm>
            <a:off x="6478238" y="1793013"/>
            <a:ext cx="5195653" cy="3416320"/>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 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vpnv4 all routing-table 10.1.5.5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local router ID : 10.0.1.1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Local AS number :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Total routes of Route Distinguisher(100:1):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10.1.5.5/32: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information (Received/Applied): 3/NULL</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From: 2001:DB8:3::3 (10.0.13.3)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Route Duration: 0d00h03m30s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IP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FE80::DE99:14FF:FE7A:C301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IP Out-Interface: GigabitEthernet0/3/0.12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Tunnel Out-Interface: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information : 0x0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Ext-Community: RT &lt;111 : 1&gt;, Color &lt;0 : 101&gt;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Prefix-</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2001:DB8:3000::1:0:1E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AS-path 65000, origin incomplete, MED 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localpref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 valid, internal, best, select, pre 255, IGP cost 20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p>
        </p:txBody>
      </p:sp>
      <p:sp>
        <p:nvSpPr>
          <p:cNvPr id="50" name="文本框 49"/>
          <p:cNvSpPr txBox="1"/>
          <p:nvPr/>
        </p:nvSpPr>
        <p:spPr bwMode="gray">
          <a:xfrm>
            <a:off x="7866911" y="5384112"/>
            <a:ext cx="3292571" cy="738664"/>
          </a:xfrm>
          <a:prstGeom prst="rect">
            <a:avLst/>
          </a:prstGeom>
          <a:solidFill>
            <a:srgbClr val="BEE9EE"/>
          </a:solidFill>
          <a:ln>
            <a:solidFill>
              <a:srgbClr val="94DAE2"/>
            </a:solidFill>
          </a:ln>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route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recurses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to the corresponding SRv6 Policy based on the color attribute.</a:t>
            </a:r>
          </a:p>
        </p:txBody>
      </p:sp>
      <p:sp>
        <p:nvSpPr>
          <p:cNvPr id="52" name="矩形 51"/>
          <p:cNvSpPr/>
          <p:nvPr/>
        </p:nvSpPr>
        <p:spPr bwMode="gray">
          <a:xfrm>
            <a:off x="8675121" y="4207821"/>
            <a:ext cx="1259747"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肘形连接符 52"/>
          <p:cNvCxnSpPr>
            <a:stCxn id="52" idx="3"/>
            <a:endCxn id="50" idx="3"/>
          </p:cNvCxnSpPr>
          <p:nvPr/>
        </p:nvCxnSpPr>
        <p:spPr bwMode="gray">
          <a:xfrm>
            <a:off x="9934868" y="4310838"/>
            <a:ext cx="1224614" cy="1442606"/>
          </a:xfrm>
          <a:prstGeom prst="bentConnector3">
            <a:avLst>
              <a:gd name="adj1" fmla="val 118667"/>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4" name="矩形 53"/>
          <p:cNvSpPr/>
          <p:nvPr/>
        </p:nvSpPr>
        <p:spPr bwMode="gray">
          <a:xfrm>
            <a:off x="455612" y="3766960"/>
            <a:ext cx="5702963" cy="2246769"/>
          </a:xfrm>
          <a:prstGeom prst="rect">
            <a:avLst/>
          </a:prstGeom>
          <a:ln>
            <a:noFill/>
          </a:ln>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 for them to exchange routing information.</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530" indent="-176530"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87" name="矩形 86"/>
          <p:cNvSpPr/>
          <p:nvPr/>
        </p:nvSpPr>
        <p:spPr bwMode="gray">
          <a:xfrm>
            <a:off x="4190770"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gray">
          <a:xfrm>
            <a:off x="522292"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p:cNvSpPr/>
          <p:nvPr/>
        </p:nvSpPr>
        <p:spPr bwMode="gray">
          <a:xfrm>
            <a:off x="522292" y="1487150"/>
            <a:ext cx="5494550" cy="12383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0" name="直接连接符 89"/>
          <p:cNvCxnSpPr>
            <a:stCxn id="92" idx="3"/>
            <a:endCxn id="9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矩形 90"/>
          <p:cNvSpPr/>
          <p:nvPr/>
        </p:nvSpPr>
        <p:spPr bwMode="gray">
          <a:xfrm>
            <a:off x="748992"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92" name="图片 91"/>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93" name="矩形 92"/>
          <p:cNvSpPr/>
          <p:nvPr/>
        </p:nvSpPr>
        <p:spPr bwMode="gray">
          <a:xfrm>
            <a:off x="3138299" y="1996788"/>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94" name="图片 93"/>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95" name="矩形 94"/>
          <p:cNvSpPr/>
          <p:nvPr/>
        </p:nvSpPr>
        <p:spPr bwMode="gray">
          <a:xfrm>
            <a:off x="5283807"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96" name="图片 95"/>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97" name="矩形 96"/>
          <p:cNvSpPr/>
          <p:nvPr/>
        </p:nvSpPr>
        <p:spPr bwMode="gray">
          <a:xfrm>
            <a:off x="1401461"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98" name="矩形 97"/>
          <p:cNvSpPr/>
          <p:nvPr/>
        </p:nvSpPr>
        <p:spPr bwMode="gray">
          <a:xfrm>
            <a:off x="431928"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99" name="文本框 98"/>
          <p:cNvSpPr txBox="1"/>
          <p:nvPr/>
        </p:nvSpPr>
        <p:spPr bwMode="gray">
          <a:xfrm>
            <a:off x="425173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100" name="矩形 99"/>
          <p:cNvSpPr/>
          <p:nvPr/>
        </p:nvSpPr>
        <p:spPr bwMode="gray">
          <a:xfrm>
            <a:off x="119933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01" name="矩形 100"/>
          <p:cNvSpPr/>
          <p:nvPr/>
        </p:nvSpPr>
        <p:spPr bwMode="gray">
          <a:xfrm>
            <a:off x="2764735"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2" name="矩形 101"/>
          <p:cNvSpPr/>
          <p:nvPr/>
        </p:nvSpPr>
        <p:spPr bwMode="gray">
          <a:xfrm>
            <a:off x="3447434"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3" name="矩形 102"/>
          <p:cNvSpPr/>
          <p:nvPr/>
        </p:nvSpPr>
        <p:spPr bwMode="gray">
          <a:xfrm>
            <a:off x="50247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104" name="图片 103"/>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105" name="图片 104"/>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106" name="直接连接符 105"/>
          <p:cNvCxnSpPr>
            <a:stCxn id="92" idx="2"/>
            <a:endCxn id="104"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6" idx="2"/>
            <a:endCxn id="105"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8" name="矩形 107"/>
          <p:cNvSpPr/>
          <p:nvPr/>
        </p:nvSpPr>
        <p:spPr bwMode="gray">
          <a:xfrm>
            <a:off x="746588"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9" name="矩形 108"/>
          <p:cNvSpPr/>
          <p:nvPr/>
        </p:nvSpPr>
        <p:spPr bwMode="gray">
          <a:xfrm>
            <a:off x="5281403"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10" name="文本框 109"/>
          <p:cNvSpPr txBox="1"/>
          <p:nvPr/>
        </p:nvSpPr>
        <p:spPr bwMode="gray">
          <a:xfrm>
            <a:off x="129054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11" name="文本框 110"/>
          <p:cNvSpPr txBox="1"/>
          <p:nvPr/>
        </p:nvSpPr>
        <p:spPr bwMode="gray">
          <a:xfrm>
            <a:off x="1576705"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112" name="文本框 111"/>
          <p:cNvSpPr txBox="1"/>
          <p:nvPr/>
        </p:nvSpPr>
        <p:spPr bwMode="gray">
          <a:xfrm>
            <a:off x="4190770"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113" name="文本框 112"/>
          <p:cNvSpPr txBox="1"/>
          <p:nvPr/>
        </p:nvSpPr>
        <p:spPr bwMode="gray">
          <a:xfrm>
            <a:off x="542427" y="1427904"/>
            <a:ext cx="675185"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114" name="矩形 113"/>
          <p:cNvSpPr/>
          <p:nvPr/>
        </p:nvSpPr>
        <p:spPr bwMode="gray">
          <a:xfrm>
            <a:off x="942842"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15" name="矩形 114"/>
          <p:cNvSpPr/>
          <p:nvPr/>
        </p:nvSpPr>
        <p:spPr bwMode="gray">
          <a:xfrm>
            <a:off x="4397520"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116" name="矩形 115"/>
          <p:cNvSpPr/>
          <p:nvPr/>
        </p:nvSpPr>
        <p:spPr bwMode="gray">
          <a:xfrm>
            <a:off x="2477863"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117" name="矩形 116"/>
          <p:cNvSpPr/>
          <p:nvPr/>
        </p:nvSpPr>
        <p:spPr bwMode="gray">
          <a:xfrm>
            <a:off x="4494085"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118" name="矩形 117"/>
          <p:cNvSpPr/>
          <p:nvPr/>
        </p:nvSpPr>
        <p:spPr bwMode="gray">
          <a:xfrm>
            <a:off x="3694397"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2001:DB88:23::/96</a:t>
            </a:r>
          </a:p>
        </p:txBody>
      </p:sp>
    </p:spTree>
    <p:extLst>
      <p:ext uri="{BB962C8B-B14F-4D97-AF65-F5344CB8AC3E}">
        <p14:creationId xmlns:p14="http://schemas.microsoft.com/office/powerpoint/2010/main" val="167169061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a:t>L3VPNv4 over SRv6 Policy (9)</a:t>
            </a:r>
          </a:p>
        </p:txBody>
      </p:sp>
      <p:sp>
        <p:nvSpPr>
          <p:cNvPr id="8" name="标题 1"/>
          <p:cNvSpPr txBox="1"/>
          <p:nvPr/>
        </p:nvSpPr>
        <p:spPr bwMode="gray">
          <a:xfrm>
            <a:off x="452438" y="447468"/>
            <a:ext cx="11296649" cy="497095"/>
          </a:xfrm>
          <a:prstGeom prst="rect">
            <a:avLst/>
          </a:prstGeom>
        </p:spPr>
        <p:txBody>
          <a:bodyPr wrap="square" lIns="0" tIns="0" rIns="0" bIns="0" anchor="t">
            <a:normAutofit/>
          </a:bodyPr>
          <a:lstStyle>
            <a:lvl1pPr algn="l" defTabSz="913765"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sp>
        <p:nvSpPr>
          <p:cNvPr id="57" name="文本框 56"/>
          <p:cNvSpPr txBox="1"/>
          <p:nvPr/>
        </p:nvSpPr>
        <p:spPr bwMode="gray">
          <a:xfrm>
            <a:off x="6278213" y="4816007"/>
            <a:ext cx="5195653" cy="1384995"/>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&lt;CE1&gt;ping -a 10.1.4.4 10.1.5.5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PING 10.1.5.5: 56  data bytes, press CTRL_C to break</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Sequence=5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6225255" y="4494975"/>
            <a:ext cx="2800767"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 on CE1.</a:t>
            </a:r>
          </a:p>
        </p:txBody>
      </p:sp>
      <p:sp>
        <p:nvSpPr>
          <p:cNvPr id="45" name="文本框 44"/>
          <p:cNvSpPr txBox="1"/>
          <p:nvPr/>
        </p:nvSpPr>
        <p:spPr bwMode="gray">
          <a:xfrm>
            <a:off x="6225255" y="1466557"/>
            <a:ext cx="3575018"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routing information on PE1.</a:t>
            </a:r>
          </a:p>
        </p:txBody>
      </p:sp>
      <p:sp>
        <p:nvSpPr>
          <p:cNvPr id="46" name="文本框 45"/>
          <p:cNvSpPr txBox="1"/>
          <p:nvPr/>
        </p:nvSpPr>
        <p:spPr bwMode="gray">
          <a:xfrm>
            <a:off x="6278213" y="1793013"/>
            <a:ext cx="5195653" cy="2492990"/>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routing-table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10.1.5.5 verbose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Table :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Summary Count :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10.1.5.5/32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Protocol: IBGP               Process ID: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Preference: 255                      Cost: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Neighbour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State: Active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Adv</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Relied         Age: 00h08m38s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Tag: 0                    Priority: low</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QoSInfo</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IndirectID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0x1000174            Instance: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RelayNextHop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Interface: policy1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err="1">
                <a:latin typeface="Huawei Sans" panose="020C0503030203020204" pitchFamily="34" charset="0"/>
                <a:ea typeface="方正兰亭黑简体" panose="02000000000000000000" pitchFamily="2" charset="-122"/>
                <a:sym typeface="Huawei Sans" panose="020C0503030203020204" pitchFamily="34" charset="0"/>
              </a:rPr>
              <a:t>TunnelID</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  0x000000003400000001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Flags: RD</a:t>
            </a:r>
          </a:p>
        </p:txBody>
      </p:sp>
      <p:sp>
        <p:nvSpPr>
          <p:cNvPr id="47" name="文本框 46"/>
          <p:cNvSpPr txBox="1"/>
          <p:nvPr/>
        </p:nvSpPr>
        <p:spPr bwMode="gray">
          <a:xfrm>
            <a:off x="9048750" y="4322036"/>
            <a:ext cx="2343150" cy="523220"/>
          </a:xfrm>
          <a:prstGeom prst="rect">
            <a:avLst/>
          </a:prstGeom>
          <a:solidFill>
            <a:srgbClr val="BEE9EE"/>
          </a:solidFill>
          <a:ln>
            <a:solidFill>
              <a:srgbClr val="94DAE2"/>
            </a:solidFill>
          </a:ln>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outbound interface is an SRv6 Policy interface.</a:t>
            </a:r>
          </a:p>
        </p:txBody>
      </p:sp>
      <p:sp>
        <p:nvSpPr>
          <p:cNvPr id="48" name="矩形 47"/>
          <p:cNvSpPr/>
          <p:nvPr/>
        </p:nvSpPr>
        <p:spPr bwMode="gray">
          <a:xfrm>
            <a:off x="8358706" y="3818487"/>
            <a:ext cx="1259747"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肘形连接符 48"/>
          <p:cNvCxnSpPr>
            <a:stCxn id="48" idx="3"/>
            <a:endCxn id="47" idx="3"/>
          </p:cNvCxnSpPr>
          <p:nvPr/>
        </p:nvCxnSpPr>
        <p:spPr bwMode="gray">
          <a:xfrm>
            <a:off x="9618453" y="3921504"/>
            <a:ext cx="1773447" cy="662142"/>
          </a:xfrm>
          <a:prstGeom prst="bentConnector3">
            <a:avLst>
              <a:gd name="adj1" fmla="val 112890"/>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0" name="矩形 49"/>
          <p:cNvSpPr/>
          <p:nvPr/>
        </p:nvSpPr>
        <p:spPr bwMode="gray">
          <a:xfrm>
            <a:off x="452438" y="3766960"/>
            <a:ext cx="5421308" cy="2462213"/>
          </a:xfrm>
          <a:prstGeom prst="rect">
            <a:avLst/>
          </a:prstGeom>
          <a:ln>
            <a:noFill/>
          </a:ln>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 for them to exchange routing information.</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530" indent="-176530"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51" name="矩形 50"/>
          <p:cNvSpPr/>
          <p:nvPr/>
        </p:nvSpPr>
        <p:spPr bwMode="gray">
          <a:xfrm>
            <a:off x="4190770"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522292"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522292" y="1487150"/>
            <a:ext cx="5494550" cy="12383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a:stCxn id="56" idx="3"/>
            <a:endCxn id="63"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bwMode="gray">
          <a:xfrm>
            <a:off x="748992"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6" name="图片 55"/>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60" name="矩形 59"/>
          <p:cNvSpPr/>
          <p:nvPr/>
        </p:nvSpPr>
        <p:spPr bwMode="gray">
          <a:xfrm>
            <a:off x="3138299" y="1996788"/>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61" name="图片 60"/>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62" name="矩形 61"/>
          <p:cNvSpPr/>
          <p:nvPr/>
        </p:nvSpPr>
        <p:spPr bwMode="gray">
          <a:xfrm>
            <a:off x="5283807"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63" name="图片 62"/>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64" name="矩形 63"/>
          <p:cNvSpPr/>
          <p:nvPr/>
        </p:nvSpPr>
        <p:spPr bwMode="gray">
          <a:xfrm>
            <a:off x="1401461"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65" name="矩形 64"/>
          <p:cNvSpPr/>
          <p:nvPr/>
        </p:nvSpPr>
        <p:spPr bwMode="gray">
          <a:xfrm>
            <a:off x="431928"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66" name="文本框 65"/>
          <p:cNvSpPr txBox="1"/>
          <p:nvPr/>
        </p:nvSpPr>
        <p:spPr bwMode="gray">
          <a:xfrm>
            <a:off x="425173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7" name="矩形 66"/>
          <p:cNvSpPr/>
          <p:nvPr/>
        </p:nvSpPr>
        <p:spPr bwMode="gray">
          <a:xfrm>
            <a:off x="119933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8" name="矩形 67"/>
          <p:cNvSpPr/>
          <p:nvPr/>
        </p:nvSpPr>
        <p:spPr bwMode="gray">
          <a:xfrm>
            <a:off x="2764735"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9" name="矩形 68"/>
          <p:cNvSpPr/>
          <p:nvPr/>
        </p:nvSpPr>
        <p:spPr bwMode="gray">
          <a:xfrm>
            <a:off x="3447434"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0" name="矩形 69"/>
          <p:cNvSpPr/>
          <p:nvPr/>
        </p:nvSpPr>
        <p:spPr bwMode="gray">
          <a:xfrm>
            <a:off x="50247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71" name="图片 70"/>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72" name="图片 71"/>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73" name="直接连接符 72"/>
          <p:cNvCxnSpPr>
            <a:stCxn id="56" idx="2"/>
            <a:endCxn id="71"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63" idx="2"/>
            <a:endCxn id="72"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bwMode="gray">
          <a:xfrm>
            <a:off x="746588"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6" name="矩形 75"/>
          <p:cNvSpPr/>
          <p:nvPr/>
        </p:nvSpPr>
        <p:spPr bwMode="gray">
          <a:xfrm>
            <a:off x="5281403"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7" name="文本框 76"/>
          <p:cNvSpPr txBox="1"/>
          <p:nvPr/>
        </p:nvSpPr>
        <p:spPr bwMode="gray">
          <a:xfrm>
            <a:off x="129054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8" name="文本框 77"/>
          <p:cNvSpPr txBox="1"/>
          <p:nvPr/>
        </p:nvSpPr>
        <p:spPr bwMode="gray">
          <a:xfrm>
            <a:off x="1576705"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79" name="文本框 78"/>
          <p:cNvSpPr txBox="1"/>
          <p:nvPr/>
        </p:nvSpPr>
        <p:spPr bwMode="gray">
          <a:xfrm>
            <a:off x="4190770"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80" name="文本框 79"/>
          <p:cNvSpPr txBox="1"/>
          <p:nvPr/>
        </p:nvSpPr>
        <p:spPr bwMode="gray">
          <a:xfrm>
            <a:off x="542427" y="1427904"/>
            <a:ext cx="675185"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81" name="矩形 80"/>
          <p:cNvSpPr/>
          <p:nvPr/>
        </p:nvSpPr>
        <p:spPr bwMode="gray">
          <a:xfrm>
            <a:off x="942842"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82" name="矩形 81"/>
          <p:cNvSpPr/>
          <p:nvPr/>
        </p:nvSpPr>
        <p:spPr bwMode="gray">
          <a:xfrm>
            <a:off x="4397520"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83" name="矩形 82"/>
          <p:cNvSpPr/>
          <p:nvPr/>
        </p:nvSpPr>
        <p:spPr bwMode="gray">
          <a:xfrm>
            <a:off x="2477863"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84" name="矩形 83"/>
          <p:cNvSpPr/>
          <p:nvPr/>
        </p:nvSpPr>
        <p:spPr bwMode="gray">
          <a:xfrm>
            <a:off x="4494085"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85" name="矩形 84"/>
          <p:cNvSpPr/>
          <p:nvPr/>
        </p:nvSpPr>
        <p:spPr bwMode="gray">
          <a:xfrm>
            <a:off x="3694397"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2001:DB88:23::/96</a:t>
            </a:r>
          </a:p>
        </p:txBody>
      </p:sp>
    </p:spTree>
    <p:extLst>
      <p:ext uri="{BB962C8B-B14F-4D97-AF65-F5344CB8AC3E}">
        <p14:creationId xmlns:p14="http://schemas.microsoft.com/office/powerpoint/2010/main" val="95579728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SRv6 Overview</a:t>
            </a:r>
          </a:p>
          <a:p>
            <a:r>
              <a:rPr lang="en-US" dirty="0">
                <a:solidFill>
                  <a:schemeClr val="bg1">
                    <a:lumMod val="50000"/>
                  </a:schemeClr>
                </a:solidFill>
                <a:sym typeface="Huawei Sans" panose="020C0503030203020204" pitchFamily="34" charset="0"/>
              </a:rPr>
              <a:t>SRv6 Fundamentals</a:t>
            </a:r>
          </a:p>
          <a:p>
            <a:r>
              <a:rPr lang="en-US" dirty="0">
                <a:solidFill>
                  <a:schemeClr val="bg1">
                    <a:lumMod val="50000"/>
                  </a:schemeClr>
                </a:solidFill>
                <a:sym typeface="Huawei Sans" panose="020C0503030203020204" pitchFamily="34" charset="0"/>
              </a:rPr>
              <a:t>SRv6 High Reliability</a:t>
            </a:r>
          </a:p>
          <a:p>
            <a:r>
              <a:rPr lang="en-US" dirty="0">
                <a:solidFill>
                  <a:schemeClr val="bg1">
                    <a:lumMod val="50000"/>
                  </a:schemeClr>
                </a:solidFill>
                <a:sym typeface="Huawei Sans" panose="020C0503030203020204" pitchFamily="34" charset="0"/>
              </a:rPr>
              <a:t>Basic SRv6 Configuration</a:t>
            </a:r>
          </a:p>
          <a:p>
            <a:r>
              <a:rPr lang="en-US" b="1" dirty="0">
                <a:sym typeface="Huawei Sans" panose="020C0503030203020204" pitchFamily="34" charset="0"/>
              </a:rPr>
              <a:t>SRv6 Deployment Using </a:t>
            </a:r>
            <a:r>
              <a:rPr lang="en-US" b="1" dirty="0" err="1">
                <a:sym typeface="Huawei Sans" panose="020C0503030203020204" pitchFamily="34" charset="0"/>
              </a:rPr>
              <a:t>iMaster</a:t>
            </a:r>
            <a:r>
              <a:rPr lang="en-US" b="1" dirty="0">
                <a:sym typeface="Huawei Sans" panose="020C0503030203020204" pitchFamily="34" charset="0"/>
              </a:rPr>
              <a:t> NCE-IP</a:t>
            </a:r>
          </a:p>
        </p:txBody>
      </p:sp>
    </p:spTree>
    <p:extLst>
      <p:ext uri="{BB962C8B-B14F-4D97-AF65-F5344CB8AC3E}">
        <p14:creationId xmlns:p14="http://schemas.microsoft.com/office/powerpoint/2010/main" val="6763671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r>
              <a:rPr lang="en-US" dirty="0"/>
              <a:t>SRv6 Deployment Using </a:t>
            </a:r>
            <a:r>
              <a:rPr lang="en-US" dirty="0" err="1"/>
              <a:t>iMaster</a:t>
            </a:r>
            <a:r>
              <a:rPr lang="en-US" dirty="0"/>
              <a:t> NCE-IP</a:t>
            </a:r>
          </a:p>
        </p:txBody>
      </p:sp>
      <p:sp>
        <p:nvSpPr>
          <p:cNvPr id="4" name="Text Placeholder 3"/>
          <p:cNvSpPr>
            <a:spLocks noGrp="1"/>
          </p:cNvSpPr>
          <p:nvPr>
            <p:ph type="body" sz="quarter" idx="10"/>
          </p:nvPr>
        </p:nvSpPr>
        <p:spPr bwMode="gray"/>
        <p:txBody>
          <a:bodyPr/>
          <a:lstStyle/>
          <a:p>
            <a:r>
              <a:rPr lang="en-US" sz="1600" dirty="0"/>
              <a:t>Static SRv6 deployment on the live network poses great challenges to network O&amp;M. For example, static SRv6 deployment takes a long period and does not support global path planning or network quality-based SRv6 forwarding path adjustment.</a:t>
            </a:r>
          </a:p>
          <a:p>
            <a:r>
              <a:rPr lang="en-US" sz="1600" dirty="0"/>
              <a:t>Deploying SRv6 through </a:t>
            </a:r>
            <a:r>
              <a:rPr lang="en-US" sz="1600" dirty="0" err="1"/>
              <a:t>iMaster</a:t>
            </a:r>
            <a:r>
              <a:rPr lang="en-US" sz="1600" dirty="0"/>
              <a:t> NCE-IP can avoid the problems faced by static SRv6 deployment.</a:t>
            </a:r>
          </a:p>
          <a:p>
            <a:r>
              <a:rPr lang="en-US" sz="1600" dirty="0" err="1"/>
              <a:t>iMaster</a:t>
            </a:r>
            <a:r>
              <a:rPr lang="en-US" sz="1600" dirty="0"/>
              <a:t> NCE-IP uses the following protocols to deploy SRv6 tunnels and VPN services:</a:t>
            </a:r>
          </a:p>
          <a:p>
            <a:pPr lvl="1"/>
            <a:r>
              <a:rPr lang="en-US" sz="1400" dirty="0"/>
              <a:t>BGP-LS</a:t>
            </a:r>
          </a:p>
          <a:p>
            <a:pPr lvl="1"/>
            <a:r>
              <a:rPr lang="en-US" sz="1400" dirty="0"/>
              <a:t>BGP IPv6 SR Policy</a:t>
            </a:r>
          </a:p>
          <a:p>
            <a:pPr lvl="1"/>
            <a:r>
              <a:rPr lang="en-US" sz="1400" dirty="0"/>
              <a:t>NETCONF</a:t>
            </a:r>
          </a:p>
        </p:txBody>
      </p:sp>
      <p:cxnSp>
        <p:nvCxnSpPr>
          <p:cNvPr id="5" name="直接连接符 8"/>
          <p:cNvCxnSpPr>
            <a:stCxn id="12" idx="2"/>
            <a:endCxn id="10" idx="1"/>
          </p:cNvCxnSpPr>
          <p:nvPr/>
        </p:nvCxnSpPr>
        <p:spPr bwMode="gray">
          <a:xfrm>
            <a:off x="6772324" y="5334048"/>
            <a:ext cx="1743552" cy="613413"/>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 name="直接连接符 9"/>
          <p:cNvCxnSpPr>
            <a:stCxn id="12" idx="0"/>
            <a:endCxn id="9" idx="1"/>
          </p:cNvCxnSpPr>
          <p:nvPr/>
        </p:nvCxnSpPr>
        <p:spPr bwMode="gray">
          <a:xfrm flipV="1">
            <a:off x="6772324" y="4267676"/>
            <a:ext cx="1743552" cy="623572"/>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直接连接符 10"/>
          <p:cNvCxnSpPr>
            <a:stCxn id="13" idx="0"/>
            <a:endCxn id="9" idx="3"/>
          </p:cNvCxnSpPr>
          <p:nvPr/>
        </p:nvCxnSpPr>
        <p:spPr bwMode="gray">
          <a:xfrm flipH="1" flipV="1">
            <a:off x="9055876" y="4267676"/>
            <a:ext cx="1660517" cy="624882"/>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直接连接符 11"/>
          <p:cNvCxnSpPr>
            <a:stCxn id="14" idx="0"/>
            <a:endCxn id="10" idx="3"/>
          </p:cNvCxnSpPr>
          <p:nvPr/>
        </p:nvCxnSpPr>
        <p:spPr bwMode="gray">
          <a:xfrm flipH="1">
            <a:off x="9055876" y="5335358"/>
            <a:ext cx="1659109" cy="612103"/>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9" name="图片 12"/>
          <p:cNvPicPr/>
          <p:nvPr/>
        </p:nvPicPr>
        <p:blipFill>
          <a:blip r:embed="rId3" cstate="print">
            <a:extLst>
              <a:ext uri="{28A0092B-C50C-407E-A947-70E740481C1C}">
                <a14:useLocalDpi xmlns:a14="http://schemas.microsoft.com/office/drawing/2010/main" val="0"/>
              </a:ext>
            </a:extLst>
          </a:blip>
          <a:stretch>
            <a:fillRect/>
          </a:stretch>
        </p:blipFill>
        <p:spPr bwMode="gray">
          <a:xfrm>
            <a:off x="8515876" y="4046276"/>
            <a:ext cx="540000" cy="442800"/>
          </a:xfrm>
          <a:prstGeom prst="rect">
            <a:avLst/>
          </a:prstGeom>
        </p:spPr>
      </p:pic>
      <p:pic>
        <p:nvPicPr>
          <p:cNvPr id="10" name="图片 13"/>
          <p:cNvPicPr/>
          <p:nvPr/>
        </p:nvPicPr>
        <p:blipFill>
          <a:blip r:embed="rId3" cstate="print">
            <a:extLst>
              <a:ext uri="{28A0092B-C50C-407E-A947-70E740481C1C}">
                <a14:useLocalDpi xmlns:a14="http://schemas.microsoft.com/office/drawing/2010/main" val="0"/>
              </a:ext>
            </a:extLst>
          </a:blip>
          <a:stretch>
            <a:fillRect/>
          </a:stretch>
        </p:blipFill>
        <p:spPr bwMode="gray">
          <a:xfrm>
            <a:off x="8515876" y="5726061"/>
            <a:ext cx="540000" cy="442800"/>
          </a:xfrm>
          <a:prstGeom prst="rect">
            <a:avLst/>
          </a:prstGeom>
        </p:spPr>
      </p:pic>
      <p:sp>
        <p:nvSpPr>
          <p:cNvPr id="11" name="文本框 14"/>
          <p:cNvSpPr txBox="1"/>
          <p:nvPr/>
        </p:nvSpPr>
        <p:spPr bwMode="gray">
          <a:xfrm>
            <a:off x="8582056" y="4488094"/>
            <a:ext cx="40588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12" name="图片 16"/>
          <p:cNvPicPr/>
          <p:nvPr/>
        </p:nvPicPr>
        <p:blipFill>
          <a:blip r:embed="rId3" cstate="print">
            <a:extLst>
              <a:ext uri="{28A0092B-C50C-407E-A947-70E740481C1C}">
                <a14:useLocalDpi xmlns:a14="http://schemas.microsoft.com/office/drawing/2010/main" val="0"/>
              </a:ext>
            </a:extLst>
          </a:blip>
          <a:stretch>
            <a:fillRect/>
          </a:stretch>
        </p:blipFill>
        <p:spPr bwMode="gray">
          <a:xfrm>
            <a:off x="6502324" y="4891248"/>
            <a:ext cx="540000" cy="442800"/>
          </a:xfrm>
          <a:prstGeom prst="rect">
            <a:avLst/>
          </a:prstGeom>
        </p:spPr>
      </p:pic>
      <p:pic>
        <p:nvPicPr>
          <p:cNvPr id="13"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10446393" y="4892558"/>
            <a:ext cx="540000" cy="442800"/>
          </a:xfrm>
          <a:prstGeom prst="rect">
            <a:avLst/>
          </a:prstGeom>
        </p:spPr>
      </p:pic>
      <p:sp>
        <p:nvSpPr>
          <p:cNvPr id="14" name="文本框 18"/>
          <p:cNvSpPr txBox="1"/>
          <p:nvPr/>
        </p:nvSpPr>
        <p:spPr bwMode="gray">
          <a:xfrm>
            <a:off x="10508037" y="5335358"/>
            <a:ext cx="413896"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5" name="文本框 19"/>
          <p:cNvSpPr txBox="1"/>
          <p:nvPr/>
        </p:nvSpPr>
        <p:spPr bwMode="gray">
          <a:xfrm>
            <a:off x="7567968" y="3172572"/>
            <a:ext cx="1487908" cy="307777"/>
          </a:xfrm>
          <a:prstGeom prst="rect">
            <a:avLst/>
          </a:prstGeom>
          <a:noFill/>
        </p:spPr>
        <p:txBody>
          <a:bodyPr wrap="square" rtlCol="0">
            <a:spAutoFit/>
          </a:bodyPr>
          <a:lstStyle/>
          <a:p>
            <a:pPr fontAlgn="ct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 NCE-IP</a:t>
            </a:r>
          </a:p>
        </p:txBody>
      </p:sp>
      <p:pic>
        <p:nvPicPr>
          <p:cNvPr id="16" name="图片 20" descr="通用网管-蓝.png"/>
          <p:cNvPicPr>
            <a:picLocks noChangeAspect="1"/>
          </p:cNvPicPr>
          <p:nvPr/>
        </p:nvPicPr>
        <p:blipFill>
          <a:blip r:embed="rId4" cstate="print"/>
          <a:stretch>
            <a:fillRect/>
          </a:stretch>
        </p:blipFill>
        <p:spPr bwMode="gray">
          <a:xfrm>
            <a:off x="9001891" y="3107808"/>
            <a:ext cx="540000" cy="441818"/>
          </a:xfrm>
          <a:prstGeom prst="rect">
            <a:avLst/>
          </a:prstGeom>
        </p:spPr>
      </p:pic>
      <p:sp>
        <p:nvSpPr>
          <p:cNvPr id="17" name="文本框 22"/>
          <p:cNvSpPr txBox="1"/>
          <p:nvPr/>
        </p:nvSpPr>
        <p:spPr bwMode="gray">
          <a:xfrm>
            <a:off x="6537770" y="5335358"/>
            <a:ext cx="413896"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9" name="文本框 41"/>
          <p:cNvSpPr txBox="1"/>
          <p:nvPr/>
        </p:nvSpPr>
        <p:spPr bwMode="gray">
          <a:xfrm rot="1111387">
            <a:off x="7477827" y="5318349"/>
            <a:ext cx="466794"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a:t>
            </a:r>
          </a:p>
        </p:txBody>
      </p:sp>
      <p:cxnSp>
        <p:nvCxnSpPr>
          <p:cNvPr id="20" name="直接连接符 42"/>
          <p:cNvCxnSpPr>
            <a:stCxn id="12" idx="0"/>
            <a:endCxn id="16" idx="2"/>
          </p:cNvCxnSpPr>
          <p:nvPr/>
        </p:nvCxnSpPr>
        <p:spPr bwMode="gray">
          <a:xfrm flipV="1">
            <a:off x="6772324" y="3549626"/>
            <a:ext cx="2499567" cy="1341622"/>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直接连接符 45"/>
          <p:cNvCxnSpPr>
            <a:stCxn id="9" idx="0"/>
            <a:endCxn id="16" idx="2"/>
          </p:cNvCxnSpPr>
          <p:nvPr/>
        </p:nvCxnSpPr>
        <p:spPr bwMode="gray">
          <a:xfrm flipV="1">
            <a:off x="8785876" y="3549626"/>
            <a:ext cx="486015" cy="496650"/>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直接连接符 48"/>
          <p:cNvCxnSpPr>
            <a:stCxn id="13" idx="0"/>
            <a:endCxn id="16" idx="2"/>
          </p:cNvCxnSpPr>
          <p:nvPr/>
        </p:nvCxnSpPr>
        <p:spPr bwMode="gray">
          <a:xfrm flipH="1" flipV="1">
            <a:off x="9271891" y="3549626"/>
            <a:ext cx="1444502" cy="1342932"/>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直接连接符 52"/>
          <p:cNvCxnSpPr>
            <a:stCxn id="10" idx="0"/>
            <a:endCxn id="16" idx="2"/>
          </p:cNvCxnSpPr>
          <p:nvPr/>
        </p:nvCxnSpPr>
        <p:spPr bwMode="gray">
          <a:xfrm flipV="1">
            <a:off x="8785876" y="3549626"/>
            <a:ext cx="486015" cy="2176435"/>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文本框 15"/>
          <p:cNvSpPr txBox="1"/>
          <p:nvPr/>
        </p:nvSpPr>
        <p:spPr bwMode="gray">
          <a:xfrm>
            <a:off x="8578928" y="5386870"/>
            <a:ext cx="413896"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40" name="Freeform 39"/>
          <p:cNvSpPr/>
          <p:nvPr/>
        </p:nvSpPr>
        <p:spPr bwMode="gray">
          <a:xfrm>
            <a:off x="5620416" y="4317376"/>
            <a:ext cx="5923280" cy="837223"/>
          </a:xfrm>
          <a:custGeom>
            <a:avLst/>
            <a:gdLst>
              <a:gd name="connsiteX0" fmla="*/ 0 w 5923280"/>
              <a:gd name="connsiteY0" fmla="*/ 822973 h 901913"/>
              <a:gd name="connsiteX1" fmla="*/ 1036320 w 5923280"/>
              <a:gd name="connsiteY1" fmla="*/ 751853 h 901913"/>
              <a:gd name="connsiteX2" fmla="*/ 3149600 w 5923280"/>
              <a:gd name="connsiteY2" fmla="*/ 13 h 901913"/>
              <a:gd name="connsiteX3" fmla="*/ 4988560 w 5923280"/>
              <a:gd name="connsiteY3" fmla="*/ 772173 h 901913"/>
              <a:gd name="connsiteX4" fmla="*/ 5923280 w 5923280"/>
              <a:gd name="connsiteY4" fmla="*/ 894093 h 90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3280" h="901913">
                <a:moveTo>
                  <a:pt x="0" y="822973"/>
                </a:moveTo>
                <a:cubicBezTo>
                  <a:pt x="255693" y="855993"/>
                  <a:pt x="511387" y="889013"/>
                  <a:pt x="1036320" y="751853"/>
                </a:cubicBezTo>
                <a:cubicBezTo>
                  <a:pt x="1561253" y="614693"/>
                  <a:pt x="2490893" y="-3374"/>
                  <a:pt x="3149600" y="13"/>
                </a:cubicBezTo>
                <a:cubicBezTo>
                  <a:pt x="3808307" y="3400"/>
                  <a:pt x="4526280" y="623160"/>
                  <a:pt x="4988560" y="772173"/>
                </a:cubicBezTo>
                <a:cubicBezTo>
                  <a:pt x="5450840" y="921186"/>
                  <a:pt x="5687060" y="907639"/>
                  <a:pt x="5923280" y="894093"/>
                </a:cubicBezTo>
              </a:path>
            </a:pathLst>
          </a:custGeom>
          <a:noFill/>
          <a:ln w="38100">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42" name="文本框 41"/>
          <p:cNvSpPr txBox="1"/>
          <p:nvPr/>
        </p:nvSpPr>
        <p:spPr bwMode="gray">
          <a:xfrm rot="20423454">
            <a:off x="7239406" y="4617682"/>
            <a:ext cx="1107996"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SRv6 Policy</a:t>
            </a:r>
          </a:p>
        </p:txBody>
      </p:sp>
      <p:sp>
        <p:nvSpPr>
          <p:cNvPr id="29" name="文本框 68"/>
          <p:cNvSpPr txBox="1"/>
          <p:nvPr/>
        </p:nvSpPr>
        <p:spPr bwMode="gray">
          <a:xfrm rot="19895305">
            <a:off x="6408044" y="4023151"/>
            <a:ext cx="2866490"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NETCONF/BGP-LS/BGP SR Policy</a:t>
            </a:r>
          </a:p>
        </p:txBody>
      </p:sp>
    </p:spTree>
    <p:extLst>
      <p:ext uri="{BB962C8B-B14F-4D97-AF65-F5344CB8AC3E}">
        <p14:creationId xmlns:p14="http://schemas.microsoft.com/office/powerpoint/2010/main" val="41686578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Technical Benefits of SRv6</a:t>
            </a:r>
          </a:p>
        </p:txBody>
      </p:sp>
      <p:sp>
        <p:nvSpPr>
          <p:cNvPr id="3" name="Text Placeholder 2"/>
          <p:cNvSpPr>
            <a:spLocks noGrp="1"/>
          </p:cNvSpPr>
          <p:nvPr>
            <p:ph type="body" sz="quarter" idx="10"/>
          </p:nvPr>
        </p:nvSpPr>
        <p:spPr bwMode="gray"/>
        <p:txBody>
          <a:bodyPr/>
          <a:lstStyle/>
          <a:p>
            <a:r>
              <a:rPr lang="en-US" sz="1400" dirty="0"/>
              <a:t>SRv6 simplifies existing network protocols and network management. In addition, SRv6 supports native IPv6 and provides the network programming capability, making SRv6 more advantageous.</a:t>
            </a:r>
          </a:p>
          <a:p>
            <a:pPr lvl="1"/>
            <a:r>
              <a:rPr lang="en-US" sz="1200" dirty="0"/>
              <a:t>Thanks to the native IPv6 attribute, SRv6 can better promote cloud-network convergence, be compatible with existing networks, and improve inter-AS experience.</a:t>
            </a:r>
          </a:p>
          <a:p>
            <a:pPr lvl="1"/>
            <a:r>
              <a:rPr lang="en-US" sz="1200" dirty="0"/>
              <a:t>Thanks to the network programming capability, SRv6 can not only better implement path programming to meet service SLAs but also connect networks and applications to build intelligent</a:t>
            </a:r>
            <a:r>
              <a:rPr lang="en-US" altLang="zh-CN" sz="1200" dirty="0"/>
              <a:t> cloud-networks.</a:t>
            </a:r>
            <a:endParaRPr lang="en-US" sz="1200" dirty="0"/>
          </a:p>
        </p:txBody>
      </p:sp>
      <p:sp>
        <p:nvSpPr>
          <p:cNvPr id="52" name="Rectangle 51"/>
          <p:cNvSpPr/>
          <p:nvPr/>
        </p:nvSpPr>
        <p:spPr bwMode="gray">
          <a:xfrm>
            <a:off x="2257063" y="3522030"/>
            <a:ext cx="4888362" cy="2646333"/>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b"/>
          <a:lstStyle/>
          <a:p>
            <a:pPr fontAlgn="ctr"/>
            <a:r>
              <a:rPr lang="en-US" sz="1400" dirty="0">
                <a:solidFill>
                  <a:schemeClr val="tx1"/>
                </a:solidFill>
                <a:latin typeface="Huawei Sans" panose="020C0503030203020204" pitchFamily="34" charset="0"/>
              </a:rPr>
              <a:t>AS 65000</a:t>
            </a:r>
          </a:p>
        </p:txBody>
      </p:sp>
      <p:sp>
        <p:nvSpPr>
          <p:cNvPr id="53" name="Rectangle 52"/>
          <p:cNvSpPr/>
          <p:nvPr/>
        </p:nvSpPr>
        <p:spPr bwMode="gray">
          <a:xfrm>
            <a:off x="7242643" y="3522030"/>
            <a:ext cx="3461216" cy="2646333"/>
          </a:xfrm>
          <a:prstGeom prst="rect">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b"/>
          <a:lstStyle/>
          <a:p>
            <a:pPr algn="r" fontAlgn="ctr"/>
            <a:r>
              <a:rPr lang="en-US" sz="1400" dirty="0">
                <a:solidFill>
                  <a:schemeClr val="tx1"/>
                </a:solidFill>
                <a:latin typeface="Huawei Sans" panose="020C0503030203020204" pitchFamily="34" charset="0"/>
              </a:rPr>
              <a:t>AS 65001</a:t>
            </a:r>
          </a:p>
        </p:txBody>
      </p:sp>
      <p:grpSp>
        <p:nvGrpSpPr>
          <p:cNvPr id="4" name="组合 90"/>
          <p:cNvGrpSpPr/>
          <p:nvPr/>
        </p:nvGrpSpPr>
        <p:grpSpPr bwMode="gray">
          <a:xfrm rot="10800000">
            <a:off x="8238508" y="3986108"/>
            <a:ext cx="1032830" cy="1941018"/>
            <a:chOff x="4518703" y="2205748"/>
            <a:chExt cx="1512166" cy="2521312"/>
          </a:xfrm>
        </p:grpSpPr>
        <p:cxnSp>
          <p:nvCxnSpPr>
            <p:cNvPr id="5" name="直接连接符 91"/>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93"/>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 name="直接连接符 99"/>
          <p:cNvCxnSpPr/>
          <p:nvPr/>
        </p:nvCxnSpPr>
        <p:spPr bwMode="gray">
          <a:xfrm flipH="1">
            <a:off x="4948030" y="3993961"/>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100"/>
          <p:cNvCxnSpPr/>
          <p:nvPr/>
        </p:nvCxnSpPr>
        <p:spPr bwMode="gray">
          <a:xfrm flipH="1" flipV="1">
            <a:off x="4946085" y="3980612"/>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bwMode="gray">
          <a:xfrm>
            <a:off x="3883878" y="3986108"/>
            <a:ext cx="1032830" cy="1941018"/>
            <a:chOff x="4518703" y="2205748"/>
            <a:chExt cx="1512166" cy="2521312"/>
          </a:xfrm>
        </p:grpSpPr>
        <p:cxnSp>
          <p:nvCxnSpPr>
            <p:cNvPr id="10" name="直接连接符 85"/>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88"/>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71"/>
          <p:cNvCxnSpPr/>
          <p:nvPr/>
        </p:nvCxnSpPr>
        <p:spPr bwMode="gray">
          <a:xfrm flipH="1">
            <a:off x="4930425" y="3986108"/>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72"/>
          <p:cNvCxnSpPr/>
          <p:nvPr/>
        </p:nvCxnSpPr>
        <p:spPr bwMode="gray">
          <a:xfrm flipH="1">
            <a:off x="4930425" y="5934979"/>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80"/>
          <p:cNvCxnSpPr/>
          <p:nvPr/>
        </p:nvCxnSpPr>
        <p:spPr bwMode="gray">
          <a:xfrm flipV="1">
            <a:off x="6708349" y="3986108"/>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任意多边形 30"/>
          <p:cNvSpPr/>
          <p:nvPr/>
        </p:nvSpPr>
        <p:spPr bwMode="gray">
          <a:xfrm>
            <a:off x="4384696" y="3648326"/>
            <a:ext cx="5143204" cy="1277472"/>
          </a:xfrm>
          <a:custGeom>
            <a:avLst/>
            <a:gdLst>
              <a:gd name="connsiteX0" fmla="*/ 0 w 4948518"/>
              <a:gd name="connsiteY0" fmla="*/ 806824 h 860612"/>
              <a:gd name="connsiteX1" fmla="*/ 874059 w 4948518"/>
              <a:gd name="connsiteY1" fmla="*/ 0 h 860612"/>
              <a:gd name="connsiteX2" fmla="*/ 4074459 w 4948518"/>
              <a:gd name="connsiteY2" fmla="*/ 0 h 860612"/>
              <a:gd name="connsiteX3" fmla="*/ 4948518 w 4948518"/>
              <a:gd name="connsiteY3" fmla="*/ 860612 h 860612"/>
              <a:gd name="connsiteX0-1" fmla="*/ 0 w 5519251"/>
              <a:gd name="connsiteY0-2" fmla="*/ 1277472 h 1277472"/>
              <a:gd name="connsiteX1-3" fmla="*/ 1444792 w 5519251"/>
              <a:gd name="connsiteY1-4" fmla="*/ 0 h 1277472"/>
              <a:gd name="connsiteX2-5" fmla="*/ 4645192 w 5519251"/>
              <a:gd name="connsiteY2-6" fmla="*/ 0 h 1277472"/>
              <a:gd name="connsiteX3-7" fmla="*/ 5519251 w 5519251"/>
              <a:gd name="connsiteY3-8" fmla="*/ 860612 h 1277472"/>
              <a:gd name="connsiteX0-9" fmla="*/ 0 w 5759559"/>
              <a:gd name="connsiteY0-10" fmla="*/ 1277472 h 1277472"/>
              <a:gd name="connsiteX1-11" fmla="*/ 1444792 w 5759559"/>
              <a:gd name="connsiteY1-12" fmla="*/ 0 h 1277472"/>
              <a:gd name="connsiteX2-13" fmla="*/ 4645192 w 5759559"/>
              <a:gd name="connsiteY2-14" fmla="*/ 0 h 1277472"/>
              <a:gd name="connsiteX3-15" fmla="*/ 5759559 w 5759559"/>
              <a:gd name="connsiteY3-16" fmla="*/ 820271 h 1277472"/>
              <a:gd name="connsiteX0-17" fmla="*/ 0 w 5729521"/>
              <a:gd name="connsiteY0-18" fmla="*/ 1277472 h 1277472"/>
              <a:gd name="connsiteX1-19" fmla="*/ 1444792 w 5729521"/>
              <a:gd name="connsiteY1-20" fmla="*/ 0 h 1277472"/>
              <a:gd name="connsiteX2-21" fmla="*/ 4645192 w 5729521"/>
              <a:gd name="connsiteY2-22" fmla="*/ 0 h 1277472"/>
              <a:gd name="connsiteX3-23" fmla="*/ 5729521 w 5729521"/>
              <a:gd name="connsiteY3-24" fmla="*/ 820271 h 1277472"/>
              <a:gd name="connsiteX0-25" fmla="*/ 0 w 5669444"/>
              <a:gd name="connsiteY0-26" fmla="*/ 1277472 h 1277472"/>
              <a:gd name="connsiteX1-27" fmla="*/ 1444792 w 5669444"/>
              <a:gd name="connsiteY1-28" fmla="*/ 0 h 1277472"/>
              <a:gd name="connsiteX2-29" fmla="*/ 4645192 w 5669444"/>
              <a:gd name="connsiteY2-30" fmla="*/ 0 h 1277472"/>
              <a:gd name="connsiteX3-31" fmla="*/ 5669444 w 5669444"/>
              <a:gd name="connsiteY3-32" fmla="*/ 833718 h 1277472"/>
              <a:gd name="connsiteX0-33" fmla="*/ 0 w 5744540"/>
              <a:gd name="connsiteY0-34" fmla="*/ 1277472 h 1277472"/>
              <a:gd name="connsiteX1-35" fmla="*/ 1444792 w 5744540"/>
              <a:gd name="connsiteY1-36" fmla="*/ 0 h 1277472"/>
              <a:gd name="connsiteX2-37" fmla="*/ 4645192 w 5744540"/>
              <a:gd name="connsiteY2-38" fmla="*/ 0 h 1277472"/>
              <a:gd name="connsiteX3-39" fmla="*/ 5744540 w 5744540"/>
              <a:gd name="connsiteY3-40" fmla="*/ 860612 h 1277472"/>
            </a:gdLst>
            <a:ahLst/>
            <a:cxnLst>
              <a:cxn ang="0">
                <a:pos x="connsiteX0-1" y="connsiteY0-2"/>
              </a:cxn>
              <a:cxn ang="0">
                <a:pos x="connsiteX1-3" y="connsiteY1-4"/>
              </a:cxn>
              <a:cxn ang="0">
                <a:pos x="connsiteX2-5" y="connsiteY2-6"/>
              </a:cxn>
              <a:cxn ang="0">
                <a:pos x="connsiteX3-7" y="connsiteY3-8"/>
              </a:cxn>
            </a:cxnLst>
            <a:rect l="l" t="t" r="r" b="b"/>
            <a:pathLst>
              <a:path w="5744540" h="1277472">
                <a:moveTo>
                  <a:pt x="0" y="1277472"/>
                </a:moveTo>
                <a:lnTo>
                  <a:pt x="1444792" y="0"/>
                </a:lnTo>
                <a:lnTo>
                  <a:pt x="4645192" y="0"/>
                </a:lnTo>
                <a:lnTo>
                  <a:pt x="5744540" y="860612"/>
                </a:lnTo>
              </a:path>
            </a:pathLst>
          </a:custGeom>
          <a:noFill/>
          <a:ln w="57150">
            <a:solidFill>
              <a:srgbClr val="FF9933"/>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任意多边形 31"/>
          <p:cNvSpPr/>
          <p:nvPr/>
        </p:nvSpPr>
        <p:spPr bwMode="gray">
          <a:xfrm>
            <a:off x="4316613" y="4973283"/>
            <a:ext cx="4653363" cy="648695"/>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1" fmla="*/ 0 w 4491318"/>
              <a:gd name="connsiteY0-2" fmla="*/ 757268 h 1308598"/>
              <a:gd name="connsiteX1-3" fmla="*/ 605118 w 4491318"/>
              <a:gd name="connsiteY1-4" fmla="*/ 1308598 h 1308598"/>
              <a:gd name="connsiteX2-5" fmla="*/ 1732928 w 4491318"/>
              <a:gd name="connsiteY2-6" fmla="*/ 0 h 1308598"/>
              <a:gd name="connsiteX3-7" fmla="*/ 3859306 w 4491318"/>
              <a:gd name="connsiteY3-8" fmla="*/ 4233 h 1308598"/>
              <a:gd name="connsiteX4-9" fmla="*/ 4491318 w 4491318"/>
              <a:gd name="connsiteY4-10" fmla="*/ 582456 h 1308598"/>
              <a:gd name="connsiteX0-11" fmla="*/ 0 w 4491318"/>
              <a:gd name="connsiteY0-12" fmla="*/ 757268 h 1308598"/>
              <a:gd name="connsiteX1-13" fmla="*/ 605118 w 4491318"/>
              <a:gd name="connsiteY1-14" fmla="*/ 1308598 h 1308598"/>
              <a:gd name="connsiteX2-15" fmla="*/ 1762561 w 4491318"/>
              <a:gd name="connsiteY2-16" fmla="*/ 0 h 1308598"/>
              <a:gd name="connsiteX3-17" fmla="*/ 3859306 w 4491318"/>
              <a:gd name="connsiteY3-18" fmla="*/ 4233 h 1308598"/>
              <a:gd name="connsiteX4-19" fmla="*/ 4491318 w 4491318"/>
              <a:gd name="connsiteY4-20" fmla="*/ 582456 h 1308598"/>
              <a:gd name="connsiteX0-21" fmla="*/ 0 w 4491318"/>
              <a:gd name="connsiteY0-22" fmla="*/ 753035 h 1315281"/>
              <a:gd name="connsiteX1-23" fmla="*/ 605118 w 4491318"/>
              <a:gd name="connsiteY1-24" fmla="*/ 1304365 h 1315281"/>
              <a:gd name="connsiteX2-25" fmla="*/ 2109802 w 4491318"/>
              <a:gd name="connsiteY2-26" fmla="*/ 1315281 h 1315281"/>
              <a:gd name="connsiteX3-27" fmla="*/ 3859306 w 4491318"/>
              <a:gd name="connsiteY3-28" fmla="*/ 0 h 1315281"/>
              <a:gd name="connsiteX4-29" fmla="*/ 4491318 w 4491318"/>
              <a:gd name="connsiteY4-30" fmla="*/ 578223 h 1315281"/>
              <a:gd name="connsiteX0-31" fmla="*/ 0 w 4491318"/>
              <a:gd name="connsiteY0-32" fmla="*/ 174812 h 752866"/>
              <a:gd name="connsiteX1-33" fmla="*/ 605118 w 4491318"/>
              <a:gd name="connsiteY1-34" fmla="*/ 726142 h 752866"/>
              <a:gd name="connsiteX2-35" fmla="*/ 2109802 w 4491318"/>
              <a:gd name="connsiteY2-36" fmla="*/ 737058 h 752866"/>
              <a:gd name="connsiteX3-37" fmla="*/ 3975052 w 4491318"/>
              <a:gd name="connsiteY3-38" fmla="*/ 752866 h 752866"/>
              <a:gd name="connsiteX4-39" fmla="*/ 4491318 w 4491318"/>
              <a:gd name="connsiteY4-40" fmla="*/ 0 h 752866"/>
              <a:gd name="connsiteX0-41" fmla="*/ 0 w 4595490"/>
              <a:gd name="connsiteY0-42" fmla="*/ 116939 h 694993"/>
              <a:gd name="connsiteX1-43" fmla="*/ 605118 w 4595490"/>
              <a:gd name="connsiteY1-44" fmla="*/ 668269 h 694993"/>
              <a:gd name="connsiteX2-45" fmla="*/ 2109802 w 4595490"/>
              <a:gd name="connsiteY2-46" fmla="*/ 679185 h 694993"/>
              <a:gd name="connsiteX3-47" fmla="*/ 3975052 w 4595490"/>
              <a:gd name="connsiteY3-48" fmla="*/ 694993 h 694993"/>
              <a:gd name="connsiteX4-49" fmla="*/ 4595490 w 4595490"/>
              <a:gd name="connsiteY4-50" fmla="*/ 0 h 694993"/>
              <a:gd name="connsiteX0-51" fmla="*/ 0 w 4595490"/>
              <a:gd name="connsiteY0-52" fmla="*/ 116939 h 694993"/>
              <a:gd name="connsiteX1-53" fmla="*/ 605118 w 4595490"/>
              <a:gd name="connsiteY1-54" fmla="*/ 668269 h 694993"/>
              <a:gd name="connsiteX2-55" fmla="*/ 3975052 w 4595490"/>
              <a:gd name="connsiteY2-56" fmla="*/ 694993 h 694993"/>
              <a:gd name="connsiteX3-57" fmla="*/ 4595490 w 4595490"/>
              <a:gd name="connsiteY3-58" fmla="*/ 0 h 694993"/>
              <a:gd name="connsiteX0-59" fmla="*/ 0 w 4595490"/>
              <a:gd name="connsiteY0-60" fmla="*/ 116939 h 694993"/>
              <a:gd name="connsiteX1-61" fmla="*/ 605118 w 4595490"/>
              <a:gd name="connsiteY1-62" fmla="*/ 668269 h 694993"/>
              <a:gd name="connsiteX2-63" fmla="*/ 3986627 w 4595490"/>
              <a:gd name="connsiteY2-64" fmla="*/ 694993 h 694993"/>
              <a:gd name="connsiteX3-65" fmla="*/ 4595490 w 4595490"/>
              <a:gd name="connsiteY3-66" fmla="*/ 0 h 694993"/>
              <a:gd name="connsiteX0-67" fmla="*/ 0 w 4595490"/>
              <a:gd name="connsiteY0-68" fmla="*/ 116939 h 683419"/>
              <a:gd name="connsiteX1-69" fmla="*/ 605118 w 4595490"/>
              <a:gd name="connsiteY1-70" fmla="*/ 668269 h 683419"/>
              <a:gd name="connsiteX2-71" fmla="*/ 3986627 w 4595490"/>
              <a:gd name="connsiteY2-72" fmla="*/ 683419 h 683419"/>
              <a:gd name="connsiteX3-73" fmla="*/ 4595490 w 4595490"/>
              <a:gd name="connsiteY3-74" fmla="*/ 0 h 683419"/>
              <a:gd name="connsiteX0-75" fmla="*/ 0 w 4630214"/>
              <a:gd name="connsiteY0-76" fmla="*/ 105364 h 671844"/>
              <a:gd name="connsiteX1-77" fmla="*/ 605118 w 4630214"/>
              <a:gd name="connsiteY1-78" fmla="*/ 656694 h 671844"/>
              <a:gd name="connsiteX2-79" fmla="*/ 3986627 w 4630214"/>
              <a:gd name="connsiteY2-80" fmla="*/ 671844 h 671844"/>
              <a:gd name="connsiteX3-81" fmla="*/ 4630214 w 4630214"/>
              <a:gd name="connsiteY3-82" fmla="*/ 0 h 671844"/>
              <a:gd name="connsiteX0-83" fmla="*/ 0 w 4653363"/>
              <a:gd name="connsiteY0-84" fmla="*/ 82215 h 648695"/>
              <a:gd name="connsiteX1-85" fmla="*/ 605118 w 4653363"/>
              <a:gd name="connsiteY1-86" fmla="*/ 633545 h 648695"/>
              <a:gd name="connsiteX2-87" fmla="*/ 3986627 w 4653363"/>
              <a:gd name="connsiteY2-88" fmla="*/ 648695 h 648695"/>
              <a:gd name="connsiteX3-89" fmla="*/ 4653363 w 4653363"/>
              <a:gd name="connsiteY3-90" fmla="*/ 0 h 648695"/>
            </a:gdLst>
            <a:ahLst/>
            <a:cxnLst>
              <a:cxn ang="0">
                <a:pos x="connsiteX0-1" y="connsiteY0-2"/>
              </a:cxn>
              <a:cxn ang="0">
                <a:pos x="connsiteX1-3" y="connsiteY1-4"/>
              </a:cxn>
              <a:cxn ang="0">
                <a:pos x="connsiteX2-5" y="connsiteY2-6"/>
              </a:cxn>
              <a:cxn ang="0">
                <a:pos x="connsiteX3-7" y="connsiteY3-8"/>
              </a:cxn>
            </a:cxnLst>
            <a:rect l="l" t="t" r="r" b="b"/>
            <a:pathLst>
              <a:path w="4653363" h="648695">
                <a:moveTo>
                  <a:pt x="0" y="82215"/>
                </a:moveTo>
                <a:lnTo>
                  <a:pt x="605118" y="633545"/>
                </a:lnTo>
                <a:lnTo>
                  <a:pt x="3986627" y="648695"/>
                </a:lnTo>
                <a:lnTo>
                  <a:pt x="4653363" y="0"/>
                </a:lnTo>
              </a:path>
            </a:pathLst>
          </a:custGeom>
          <a:noFill/>
          <a:ln w="57150">
            <a:solidFill>
              <a:srgbClr val="FF3399"/>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134"/>
          <p:cNvSpPr txBox="1"/>
          <p:nvPr/>
        </p:nvSpPr>
        <p:spPr bwMode="gray">
          <a:xfrm rot="2549701">
            <a:off x="8137570" y="4029793"/>
            <a:ext cx="1560934" cy="523220"/>
          </a:xfrm>
          <a:prstGeom prst="rect">
            <a:avLst/>
          </a:prstGeom>
          <a:noFill/>
        </p:spPr>
        <p:txBody>
          <a:bodyPr wrap="square" rtlCol="0">
            <a:spAutoFit/>
          </a:bodyPr>
          <a:lstStyle/>
          <a:p>
            <a:pPr algn="ct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High-bandwidth path</a:t>
            </a:r>
          </a:p>
        </p:txBody>
      </p:sp>
      <p:sp>
        <p:nvSpPr>
          <p:cNvPr id="32" name="文本框 135"/>
          <p:cNvSpPr txBox="1"/>
          <p:nvPr/>
        </p:nvSpPr>
        <p:spPr bwMode="gray">
          <a:xfrm rot="18927095">
            <a:off x="7750458" y="4939407"/>
            <a:ext cx="1455848" cy="307777"/>
          </a:xfrm>
          <a:prstGeom prst="rect">
            <a:avLst/>
          </a:prstGeom>
          <a:noFill/>
        </p:spPr>
        <p:txBody>
          <a:bodyPr wrap="square" rtlCol="0">
            <a:spAutoFit/>
          </a:bodyPr>
          <a:lstStyle/>
          <a:p>
            <a:pPr fontAlgn="ctr"/>
            <a:r>
              <a:rPr lang="en-US" sz="1400" dirty="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rPr>
              <a:t>Low-delay path</a:t>
            </a:r>
          </a:p>
        </p:txBody>
      </p:sp>
      <p:sp>
        <p:nvSpPr>
          <p:cNvPr id="34" name="文本框 137"/>
          <p:cNvSpPr txBox="1"/>
          <p:nvPr/>
        </p:nvSpPr>
        <p:spPr bwMode="gray">
          <a:xfrm>
            <a:off x="5388105" y="2778748"/>
            <a:ext cx="1061509"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35" name="图片 51"/>
          <p:cNvPicPr/>
          <p:nvPr/>
        </p:nvPicPr>
        <p:blipFill>
          <a:blip r:embed="rId3" cstate="print">
            <a:extLst>
              <a:ext uri="{28A0092B-C50C-407E-A947-70E740481C1C}">
                <a14:useLocalDpi xmlns:a14="http://schemas.microsoft.com/office/drawing/2010/main" val="0"/>
              </a:ext>
            </a:extLst>
          </a:blip>
          <a:stretch>
            <a:fillRect/>
          </a:stretch>
        </p:blipFill>
        <p:spPr bwMode="gray">
          <a:xfrm>
            <a:off x="3596123" y="4707436"/>
            <a:ext cx="540000" cy="442800"/>
          </a:xfrm>
          <a:prstGeom prst="rect">
            <a:avLst/>
          </a:prstGeom>
        </p:spPr>
      </p:pic>
      <p:pic>
        <p:nvPicPr>
          <p:cNvPr id="36" name="图片 52"/>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620330" y="3758410"/>
            <a:ext cx="540000" cy="442800"/>
          </a:xfrm>
          <a:prstGeom prst="rect">
            <a:avLst/>
          </a:prstGeom>
        </p:spPr>
      </p:pic>
      <p:pic>
        <p:nvPicPr>
          <p:cNvPr id="37" name="图片 53"/>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620330" y="5656462"/>
            <a:ext cx="540000" cy="442800"/>
          </a:xfrm>
          <a:prstGeom prst="rect">
            <a:avLst/>
          </a:prstGeom>
        </p:spPr>
      </p:pic>
      <p:pic>
        <p:nvPicPr>
          <p:cNvPr id="38" name="图片 54"/>
          <p:cNvPicPr/>
          <p:nvPr/>
        </p:nvPicPr>
        <p:blipFill>
          <a:blip r:embed="rId3" cstate="print">
            <a:extLst>
              <a:ext uri="{28A0092B-C50C-407E-A947-70E740481C1C}">
                <a14:useLocalDpi xmlns:a14="http://schemas.microsoft.com/office/drawing/2010/main" val="0"/>
              </a:ext>
            </a:extLst>
          </a:blip>
          <a:stretch>
            <a:fillRect/>
          </a:stretch>
        </p:blipFill>
        <p:spPr bwMode="gray">
          <a:xfrm>
            <a:off x="6446867" y="3758410"/>
            <a:ext cx="540000" cy="442800"/>
          </a:xfrm>
          <a:prstGeom prst="rect">
            <a:avLst/>
          </a:prstGeom>
        </p:spPr>
      </p:pic>
      <p:pic>
        <p:nvPicPr>
          <p:cNvPr id="39" name="图片 55"/>
          <p:cNvPicPr/>
          <p:nvPr/>
        </p:nvPicPr>
        <p:blipFill>
          <a:blip r:embed="rId3" cstate="print">
            <a:extLst>
              <a:ext uri="{28A0092B-C50C-407E-A947-70E740481C1C}">
                <a14:useLocalDpi xmlns:a14="http://schemas.microsoft.com/office/drawing/2010/main" val="0"/>
              </a:ext>
            </a:extLst>
          </a:blip>
          <a:stretch>
            <a:fillRect/>
          </a:stretch>
        </p:blipFill>
        <p:spPr bwMode="gray">
          <a:xfrm>
            <a:off x="6446867" y="5656462"/>
            <a:ext cx="540000" cy="442800"/>
          </a:xfrm>
          <a:prstGeom prst="rect">
            <a:avLst/>
          </a:prstGeom>
        </p:spPr>
      </p:pic>
      <p:pic>
        <p:nvPicPr>
          <p:cNvPr id="40" name="图片 56"/>
          <p:cNvPicPr/>
          <p:nvPr/>
        </p:nvPicPr>
        <p:blipFill>
          <a:blip r:embed="rId3" cstate="print">
            <a:extLst>
              <a:ext uri="{28A0092B-C50C-407E-A947-70E740481C1C}">
                <a14:useLocalDpi xmlns:a14="http://schemas.microsoft.com/office/drawing/2010/main" val="0"/>
              </a:ext>
            </a:extLst>
          </a:blip>
          <a:stretch>
            <a:fillRect/>
          </a:stretch>
        </p:blipFill>
        <p:spPr bwMode="gray">
          <a:xfrm>
            <a:off x="7938382" y="3758410"/>
            <a:ext cx="540000" cy="442800"/>
          </a:xfrm>
          <a:prstGeom prst="rect">
            <a:avLst/>
          </a:prstGeom>
        </p:spPr>
      </p:pic>
      <p:pic>
        <p:nvPicPr>
          <p:cNvPr id="41" name="图片 57"/>
          <p:cNvPicPr/>
          <p:nvPr/>
        </p:nvPicPr>
        <p:blipFill>
          <a:blip r:embed="rId3" cstate="print">
            <a:extLst>
              <a:ext uri="{28A0092B-C50C-407E-A947-70E740481C1C}">
                <a14:useLocalDpi xmlns:a14="http://schemas.microsoft.com/office/drawing/2010/main" val="0"/>
              </a:ext>
            </a:extLst>
          </a:blip>
          <a:stretch>
            <a:fillRect/>
          </a:stretch>
        </p:blipFill>
        <p:spPr bwMode="gray">
          <a:xfrm>
            <a:off x="7938382" y="5656462"/>
            <a:ext cx="540000" cy="442800"/>
          </a:xfrm>
          <a:prstGeom prst="rect">
            <a:avLst/>
          </a:prstGeom>
        </p:spPr>
      </p:pic>
      <p:pic>
        <p:nvPicPr>
          <p:cNvPr id="42" name="图片 58"/>
          <p:cNvPicPr/>
          <p:nvPr/>
        </p:nvPicPr>
        <p:blipFill>
          <a:blip r:embed="rId3" cstate="print">
            <a:extLst>
              <a:ext uri="{28A0092B-C50C-407E-A947-70E740481C1C}">
                <a14:useLocalDpi xmlns:a14="http://schemas.microsoft.com/office/drawing/2010/main" val="0"/>
              </a:ext>
            </a:extLst>
          </a:blip>
          <a:stretch>
            <a:fillRect/>
          </a:stretch>
        </p:blipFill>
        <p:spPr bwMode="gray">
          <a:xfrm>
            <a:off x="8990120" y="4707436"/>
            <a:ext cx="540000" cy="442800"/>
          </a:xfrm>
          <a:prstGeom prst="rect">
            <a:avLst/>
          </a:prstGeom>
        </p:spPr>
      </p:pic>
      <p:pic>
        <p:nvPicPr>
          <p:cNvPr id="43" name="图片 59" descr="通用网管-蓝.png"/>
          <p:cNvPicPr>
            <a:picLocks noChangeAspect="1"/>
          </p:cNvPicPr>
          <p:nvPr/>
        </p:nvPicPr>
        <p:blipFill>
          <a:blip r:embed="rId4" cstate="print"/>
          <a:stretch>
            <a:fillRect/>
          </a:stretch>
        </p:blipFill>
        <p:spPr bwMode="gray">
          <a:xfrm>
            <a:off x="6449614" y="2735447"/>
            <a:ext cx="540000" cy="441818"/>
          </a:xfrm>
          <a:prstGeom prst="rect">
            <a:avLst/>
          </a:prstGeom>
        </p:spPr>
      </p:pic>
      <p:sp>
        <p:nvSpPr>
          <p:cNvPr id="44" name="文本框 48"/>
          <p:cNvSpPr txBox="1"/>
          <p:nvPr/>
        </p:nvSpPr>
        <p:spPr bwMode="gray">
          <a:xfrm>
            <a:off x="3480571" y="5146220"/>
            <a:ext cx="755335"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45" name="圆角矩形 102"/>
          <p:cNvSpPr/>
          <p:nvPr/>
        </p:nvSpPr>
        <p:spPr bwMode="gray">
          <a:xfrm>
            <a:off x="2416444" y="4472978"/>
            <a:ext cx="1080120" cy="410099"/>
          </a:xfrm>
          <a:prstGeom prst="roundRect">
            <a:avLst/>
          </a:prstGeom>
          <a:solidFill>
            <a:srgbClr val="FF9933"/>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download</a:t>
            </a:r>
          </a:p>
        </p:txBody>
      </p:sp>
      <p:sp>
        <p:nvSpPr>
          <p:cNvPr id="46" name="圆角矩形 103"/>
          <p:cNvSpPr/>
          <p:nvPr/>
        </p:nvSpPr>
        <p:spPr bwMode="gray">
          <a:xfrm>
            <a:off x="2436374" y="4941747"/>
            <a:ext cx="1080120" cy="278077"/>
          </a:xfrm>
          <a:prstGeom prst="roundRect">
            <a:avLst/>
          </a:prstGeom>
          <a:solidFill>
            <a:srgbClr val="FF33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Video</a:t>
            </a:r>
          </a:p>
        </p:txBody>
      </p:sp>
      <p:cxnSp>
        <p:nvCxnSpPr>
          <p:cNvPr id="47" name="直接连接符 88"/>
          <p:cNvCxnSpPr>
            <a:stCxn id="52" idx="0"/>
            <a:endCxn id="43" idx="2"/>
          </p:cNvCxnSpPr>
          <p:nvPr/>
        </p:nvCxnSpPr>
        <p:spPr bwMode="gray">
          <a:xfrm flipV="1">
            <a:off x="4701244" y="3177265"/>
            <a:ext cx="2018370" cy="3447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ular Callout 26"/>
          <p:cNvSpPr/>
          <p:nvPr/>
        </p:nvSpPr>
        <p:spPr bwMode="gray">
          <a:xfrm>
            <a:off x="3796227" y="2968740"/>
            <a:ext cx="979947" cy="671253"/>
          </a:xfrm>
          <a:prstGeom prst="wedgeRectCallout">
            <a:avLst>
              <a:gd name="adj1" fmla="val 44501"/>
              <a:gd name="adj2" fmla="val 8043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Compatibility with existing networks</a:t>
            </a:r>
          </a:p>
        </p:txBody>
      </p:sp>
      <p:cxnSp>
        <p:nvCxnSpPr>
          <p:cNvPr id="57" name="直接连接符 88"/>
          <p:cNvCxnSpPr>
            <a:stCxn id="53" idx="0"/>
            <a:endCxn id="43" idx="2"/>
          </p:cNvCxnSpPr>
          <p:nvPr/>
        </p:nvCxnSpPr>
        <p:spPr bwMode="gray">
          <a:xfrm flipH="1" flipV="1">
            <a:off x="6719614" y="3177265"/>
            <a:ext cx="2253637" cy="3447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Rectangular Callout 26"/>
          <p:cNvSpPr/>
          <p:nvPr/>
        </p:nvSpPr>
        <p:spPr bwMode="gray">
          <a:xfrm>
            <a:off x="9221933" y="3571282"/>
            <a:ext cx="1331714" cy="563218"/>
          </a:xfrm>
          <a:prstGeom prst="wedgeRectCallout">
            <a:avLst>
              <a:gd name="adj1" fmla="val -38530"/>
              <a:gd name="adj2" fmla="val 8405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Path programming to meet service SLAs</a:t>
            </a:r>
          </a:p>
        </p:txBody>
      </p:sp>
      <p:sp>
        <p:nvSpPr>
          <p:cNvPr id="65" name="文本框 48"/>
          <p:cNvSpPr txBox="1"/>
          <p:nvPr/>
        </p:nvSpPr>
        <p:spPr bwMode="gray">
          <a:xfrm>
            <a:off x="2741382" y="3826723"/>
            <a:ext cx="1890261"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Common IPv6 router</a:t>
            </a:r>
          </a:p>
        </p:txBody>
      </p:sp>
      <p:sp>
        <p:nvSpPr>
          <p:cNvPr id="66" name="文本框 48"/>
          <p:cNvSpPr txBox="1"/>
          <p:nvPr/>
        </p:nvSpPr>
        <p:spPr bwMode="gray">
          <a:xfrm>
            <a:off x="7402883" y="4232400"/>
            <a:ext cx="1140056"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SRv6 router</a:t>
            </a:r>
          </a:p>
        </p:txBody>
      </p:sp>
      <p:sp>
        <p:nvSpPr>
          <p:cNvPr id="67" name="Rectangular Callout 26"/>
          <p:cNvSpPr/>
          <p:nvPr/>
        </p:nvSpPr>
        <p:spPr bwMode="gray">
          <a:xfrm>
            <a:off x="7239036" y="2649745"/>
            <a:ext cx="1088902" cy="588274"/>
          </a:xfrm>
          <a:prstGeom prst="wedgeRectCallout">
            <a:avLst>
              <a:gd name="adj1" fmla="val -78725"/>
              <a:gd name="adj2" fmla="val -1912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Promotion of cloud-network convergence</a:t>
            </a:r>
          </a:p>
        </p:txBody>
      </p:sp>
      <p:sp>
        <p:nvSpPr>
          <p:cNvPr id="68" name="Rectangular Callout 26"/>
          <p:cNvSpPr/>
          <p:nvPr/>
        </p:nvSpPr>
        <p:spPr bwMode="gray">
          <a:xfrm>
            <a:off x="7041651" y="4757353"/>
            <a:ext cx="979947" cy="588274"/>
          </a:xfrm>
          <a:prstGeom prst="wedgeRectCallout">
            <a:avLst>
              <a:gd name="adj1" fmla="val -18545"/>
              <a:gd name="adj2" fmla="val 9448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Improved inter-AS experience</a:t>
            </a:r>
          </a:p>
        </p:txBody>
      </p:sp>
    </p:spTree>
    <p:extLst>
      <p:ext uri="{BB962C8B-B14F-4D97-AF65-F5344CB8AC3E}">
        <p14:creationId xmlns:p14="http://schemas.microsoft.com/office/powerpoint/2010/main" val="105220548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SRv6 Policy Advertisement Process</a:t>
            </a:r>
          </a:p>
        </p:txBody>
      </p:sp>
      <p:sp>
        <p:nvSpPr>
          <p:cNvPr id="3" name="Text Placeholder 2"/>
          <p:cNvSpPr>
            <a:spLocks noGrp="1"/>
          </p:cNvSpPr>
          <p:nvPr>
            <p:ph type="body" sz="quarter" idx="10"/>
          </p:nvPr>
        </p:nvSpPr>
        <p:spPr bwMode="gray">
          <a:xfrm>
            <a:off x="455612" y="1052514"/>
            <a:ext cx="5640388" cy="4875042"/>
          </a:xfrm>
        </p:spPr>
        <p:txBody>
          <a:bodyPr/>
          <a:lstStyle/>
          <a:p>
            <a:r>
              <a:rPr lang="en-US" sz="1800" dirty="0"/>
              <a:t>To facilitate configuration, the controller provides the following functions:</a:t>
            </a:r>
          </a:p>
          <a:p>
            <a:pPr lvl="1"/>
            <a:r>
              <a:rPr lang="en-US" sz="1600" dirty="0"/>
              <a:t>Directly creates a bidirectional tunnel between the ingress and egress. In other words, a tunnel from the egress to the ingress is automatically created when a tunnel from the ingress to the egress is created.</a:t>
            </a:r>
          </a:p>
          <a:p>
            <a:pPr lvl="1"/>
            <a:r>
              <a:rPr lang="en-US" sz="1600" dirty="0"/>
              <a:t>Allows you to configure tunnel and color templates to simplify the configuration of some parameters.</a:t>
            </a:r>
          </a:p>
          <a:p>
            <a:r>
              <a:rPr lang="en-US" sz="1800" dirty="0"/>
              <a:t>In Huawei's </a:t>
            </a:r>
            <a:r>
              <a:rPr lang="en-US" sz="1800" dirty="0" err="1"/>
              <a:t>CloudWAN</a:t>
            </a:r>
            <a:r>
              <a:rPr lang="en-US" sz="1800" dirty="0"/>
              <a:t> solution:</a:t>
            </a:r>
          </a:p>
          <a:p>
            <a:pPr lvl="1"/>
            <a:r>
              <a:rPr lang="en-US" sz="1600" dirty="0"/>
              <a:t>The SRv6 Policy configurations are delivered by BGP IPv6 SR Policy, and the tunnel status is reported by BGP-LS.</a:t>
            </a:r>
          </a:p>
        </p:txBody>
      </p:sp>
      <p:sp>
        <p:nvSpPr>
          <p:cNvPr id="5" name="Oval 41"/>
          <p:cNvSpPr>
            <a:spLocks noChangeAspect="1"/>
          </p:cNvSpPr>
          <p:nvPr/>
        </p:nvSpPr>
        <p:spPr bwMode="gray">
          <a:xfrm>
            <a:off x="8191013" y="14773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6" name="Oval 41"/>
          <p:cNvSpPr>
            <a:spLocks noChangeAspect="1"/>
          </p:cNvSpPr>
          <p:nvPr/>
        </p:nvSpPr>
        <p:spPr bwMode="gray">
          <a:xfrm>
            <a:off x="8917020" y="147121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 name="Oval 41"/>
          <p:cNvSpPr>
            <a:spLocks noChangeAspect="1"/>
          </p:cNvSpPr>
          <p:nvPr/>
        </p:nvSpPr>
        <p:spPr bwMode="gray">
          <a:xfrm>
            <a:off x="8917708" y="189632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8" name="Oval 41"/>
          <p:cNvSpPr>
            <a:spLocks noChangeAspect="1"/>
          </p:cNvSpPr>
          <p:nvPr/>
        </p:nvSpPr>
        <p:spPr bwMode="gray">
          <a:xfrm>
            <a:off x="9655237" y="190242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pic>
        <p:nvPicPr>
          <p:cNvPr id="10" name="图片 31"/>
          <p:cNvPicPr>
            <a:picLocks noChangeAspect="1"/>
          </p:cNvPicPr>
          <p:nvPr/>
        </p:nvPicPr>
        <p:blipFill>
          <a:blip r:embed="rId3"/>
          <a:stretch>
            <a:fillRect/>
          </a:stretch>
        </p:blipFill>
        <p:spPr bwMode="gray">
          <a:xfrm>
            <a:off x="7201307" y="3601845"/>
            <a:ext cx="466668" cy="389308"/>
          </a:xfrm>
          <a:prstGeom prst="rect">
            <a:avLst/>
          </a:prstGeom>
        </p:spPr>
      </p:pic>
      <p:pic>
        <p:nvPicPr>
          <p:cNvPr id="11" name="图片 31"/>
          <p:cNvPicPr>
            <a:picLocks noChangeAspect="1"/>
          </p:cNvPicPr>
          <p:nvPr/>
        </p:nvPicPr>
        <p:blipFill>
          <a:blip r:embed="rId3"/>
          <a:stretch>
            <a:fillRect/>
          </a:stretch>
        </p:blipFill>
        <p:spPr bwMode="gray">
          <a:xfrm>
            <a:off x="7201307" y="4613083"/>
            <a:ext cx="466668" cy="389308"/>
          </a:xfrm>
          <a:prstGeom prst="rect">
            <a:avLst/>
          </a:prstGeom>
        </p:spPr>
      </p:pic>
      <p:pic>
        <p:nvPicPr>
          <p:cNvPr id="12" name="图片 31"/>
          <p:cNvPicPr>
            <a:picLocks noChangeAspect="1"/>
          </p:cNvPicPr>
          <p:nvPr/>
        </p:nvPicPr>
        <p:blipFill>
          <a:blip r:embed="rId3"/>
          <a:stretch>
            <a:fillRect/>
          </a:stretch>
        </p:blipFill>
        <p:spPr bwMode="gray">
          <a:xfrm>
            <a:off x="8744357" y="3598062"/>
            <a:ext cx="466668" cy="389308"/>
          </a:xfrm>
          <a:prstGeom prst="rect">
            <a:avLst/>
          </a:prstGeom>
        </p:spPr>
      </p:pic>
      <p:pic>
        <p:nvPicPr>
          <p:cNvPr id="13" name="图片 31"/>
          <p:cNvPicPr>
            <a:picLocks noChangeAspect="1"/>
          </p:cNvPicPr>
          <p:nvPr/>
        </p:nvPicPr>
        <p:blipFill>
          <a:blip r:embed="rId3"/>
          <a:stretch>
            <a:fillRect/>
          </a:stretch>
        </p:blipFill>
        <p:spPr bwMode="gray">
          <a:xfrm>
            <a:off x="8744357" y="4613083"/>
            <a:ext cx="466668" cy="389308"/>
          </a:xfrm>
          <a:prstGeom prst="rect">
            <a:avLst/>
          </a:prstGeom>
        </p:spPr>
      </p:pic>
      <p:pic>
        <p:nvPicPr>
          <p:cNvPr id="14" name="图片 31"/>
          <p:cNvPicPr>
            <a:picLocks noChangeAspect="1"/>
          </p:cNvPicPr>
          <p:nvPr/>
        </p:nvPicPr>
        <p:blipFill>
          <a:blip r:embed="rId3"/>
          <a:stretch>
            <a:fillRect/>
          </a:stretch>
        </p:blipFill>
        <p:spPr bwMode="gray">
          <a:xfrm>
            <a:off x="10287407" y="3601845"/>
            <a:ext cx="466668" cy="389308"/>
          </a:xfrm>
          <a:prstGeom prst="rect">
            <a:avLst/>
          </a:prstGeom>
        </p:spPr>
      </p:pic>
      <p:pic>
        <p:nvPicPr>
          <p:cNvPr id="15" name="图片 31"/>
          <p:cNvPicPr>
            <a:picLocks noChangeAspect="1"/>
          </p:cNvPicPr>
          <p:nvPr/>
        </p:nvPicPr>
        <p:blipFill>
          <a:blip r:embed="rId3"/>
          <a:stretch>
            <a:fillRect/>
          </a:stretch>
        </p:blipFill>
        <p:spPr bwMode="gray">
          <a:xfrm>
            <a:off x="10287407" y="4616866"/>
            <a:ext cx="466668" cy="389308"/>
          </a:xfrm>
          <a:prstGeom prst="rect">
            <a:avLst/>
          </a:prstGeom>
        </p:spPr>
      </p:pic>
      <p:cxnSp>
        <p:nvCxnSpPr>
          <p:cNvPr id="16" name="Straight Connector 15"/>
          <p:cNvCxnSpPr>
            <a:stCxn id="10" idx="3"/>
            <a:endCxn id="12" idx="1"/>
          </p:cNvCxnSpPr>
          <p:nvPr/>
        </p:nvCxnSpPr>
        <p:spPr bwMode="gray">
          <a:xfrm flipV="1">
            <a:off x="7667975" y="3792716"/>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1" idx="3"/>
            <a:endCxn id="13" idx="1"/>
          </p:cNvCxnSpPr>
          <p:nvPr/>
        </p:nvCxnSpPr>
        <p:spPr bwMode="gray">
          <a:xfrm>
            <a:off x="7667975" y="4807737"/>
            <a:ext cx="1076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0" idx="2"/>
            <a:endCxn id="11" idx="0"/>
          </p:cNvCxnSpPr>
          <p:nvPr/>
        </p:nvCxnSpPr>
        <p:spPr bwMode="gray">
          <a:xfrm>
            <a:off x="7434641" y="3991153"/>
            <a:ext cx="0" cy="6219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12" idx="2"/>
            <a:endCxn id="13" idx="0"/>
          </p:cNvCxnSpPr>
          <p:nvPr/>
        </p:nvCxnSpPr>
        <p:spPr bwMode="gray">
          <a:xfrm>
            <a:off x="8977691" y="3987370"/>
            <a:ext cx="0" cy="6257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4" idx="2"/>
            <a:endCxn id="15" idx="0"/>
          </p:cNvCxnSpPr>
          <p:nvPr/>
        </p:nvCxnSpPr>
        <p:spPr bwMode="gray">
          <a:xfrm>
            <a:off x="10520741" y="3991153"/>
            <a:ext cx="0" cy="6257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5" idx="1"/>
            <a:endCxn id="13" idx="3"/>
          </p:cNvCxnSpPr>
          <p:nvPr/>
        </p:nvCxnSpPr>
        <p:spPr bwMode="gray">
          <a:xfrm flipH="1" flipV="1">
            <a:off x="9211025" y="4807737"/>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4" idx="1"/>
            <a:endCxn id="12" idx="3"/>
          </p:cNvCxnSpPr>
          <p:nvPr/>
        </p:nvCxnSpPr>
        <p:spPr bwMode="gray">
          <a:xfrm flipH="1" flipV="1">
            <a:off x="9211025" y="3792716"/>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TextBox 271"/>
          <p:cNvSpPr txBox="1"/>
          <p:nvPr/>
        </p:nvSpPr>
        <p:spPr bwMode="gray">
          <a:xfrm>
            <a:off x="8988134" y="3381001"/>
            <a:ext cx="373820"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24" name="TextBox 271"/>
          <p:cNvSpPr txBox="1"/>
          <p:nvPr/>
        </p:nvSpPr>
        <p:spPr bwMode="gray">
          <a:xfrm>
            <a:off x="7052904" y="3381001"/>
            <a:ext cx="444352"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5" name="TextBox 271"/>
          <p:cNvSpPr txBox="1"/>
          <p:nvPr/>
        </p:nvSpPr>
        <p:spPr bwMode="gray">
          <a:xfrm>
            <a:off x="7223623" y="4961218"/>
            <a:ext cx="444352"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26" name="TextBox 271"/>
          <p:cNvSpPr txBox="1"/>
          <p:nvPr/>
        </p:nvSpPr>
        <p:spPr bwMode="gray">
          <a:xfrm>
            <a:off x="8797994" y="4961218"/>
            <a:ext cx="359394"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27" name="TextBox 271"/>
          <p:cNvSpPr txBox="1"/>
          <p:nvPr/>
        </p:nvSpPr>
        <p:spPr bwMode="gray">
          <a:xfrm>
            <a:off x="10298565" y="4961218"/>
            <a:ext cx="444352"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28" name="TextBox 271"/>
          <p:cNvSpPr txBox="1"/>
          <p:nvPr/>
        </p:nvSpPr>
        <p:spPr bwMode="gray">
          <a:xfrm>
            <a:off x="10467082" y="3385155"/>
            <a:ext cx="444352"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29"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999520" y="2210046"/>
            <a:ext cx="1977229" cy="364654"/>
          </a:xfrm>
          <a:prstGeom prst="rect">
            <a:avLst/>
          </a:prstGeom>
        </p:spPr>
      </p:pic>
      <p:sp>
        <p:nvSpPr>
          <p:cNvPr id="30" name="圆角矩形 75"/>
          <p:cNvSpPr/>
          <p:nvPr/>
        </p:nvSpPr>
        <p:spPr bwMode="gray">
          <a:xfrm>
            <a:off x="7917530" y="2183700"/>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 name="TextBox 271"/>
          <p:cNvSpPr txBox="1"/>
          <p:nvPr/>
        </p:nvSpPr>
        <p:spPr bwMode="gray">
          <a:xfrm rot="16200000">
            <a:off x="8507946" y="3105410"/>
            <a:ext cx="696024"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33" name="TextBox 271"/>
          <p:cNvSpPr txBox="1"/>
          <p:nvPr/>
        </p:nvSpPr>
        <p:spPr bwMode="gray">
          <a:xfrm rot="19599356">
            <a:off x="7309366" y="2921010"/>
            <a:ext cx="1503938"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 IPv6 SR-Policy</a:t>
            </a:r>
          </a:p>
        </p:txBody>
      </p:sp>
      <p:pic>
        <p:nvPicPr>
          <p:cNvPr id="34" name="图片 31"/>
          <p:cNvPicPr>
            <a:picLocks noChangeAspect="1"/>
          </p:cNvPicPr>
          <p:nvPr/>
        </p:nvPicPr>
        <p:blipFill>
          <a:blip r:embed="rId3"/>
          <a:stretch>
            <a:fillRect/>
          </a:stretch>
        </p:blipFill>
        <p:spPr bwMode="gray">
          <a:xfrm>
            <a:off x="6324443" y="3601845"/>
            <a:ext cx="466668" cy="389308"/>
          </a:xfrm>
          <a:prstGeom prst="rect">
            <a:avLst/>
          </a:prstGeom>
        </p:spPr>
      </p:pic>
      <p:pic>
        <p:nvPicPr>
          <p:cNvPr id="35" name="图片 31"/>
          <p:cNvPicPr>
            <a:picLocks noChangeAspect="1"/>
          </p:cNvPicPr>
          <p:nvPr/>
        </p:nvPicPr>
        <p:blipFill>
          <a:blip r:embed="rId3"/>
          <a:stretch>
            <a:fillRect/>
          </a:stretch>
        </p:blipFill>
        <p:spPr bwMode="gray">
          <a:xfrm>
            <a:off x="11141613" y="4616866"/>
            <a:ext cx="466668" cy="389308"/>
          </a:xfrm>
          <a:prstGeom prst="rect">
            <a:avLst/>
          </a:prstGeom>
        </p:spPr>
      </p:pic>
      <p:cxnSp>
        <p:nvCxnSpPr>
          <p:cNvPr id="36" name="Straight Connector 35"/>
          <p:cNvCxnSpPr>
            <a:stCxn id="34" idx="3"/>
            <a:endCxn id="10" idx="1"/>
          </p:cNvCxnSpPr>
          <p:nvPr/>
        </p:nvCxnSpPr>
        <p:spPr bwMode="gray">
          <a:xfrm>
            <a:off x="6791111" y="3796499"/>
            <a:ext cx="41019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15" idx="3"/>
            <a:endCxn id="35" idx="1"/>
          </p:cNvCxnSpPr>
          <p:nvPr/>
        </p:nvCxnSpPr>
        <p:spPr bwMode="gray">
          <a:xfrm>
            <a:off x="10754075" y="4811520"/>
            <a:ext cx="38753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gray">
          <a:xfrm>
            <a:off x="7052904" y="3849954"/>
            <a:ext cx="1862172" cy="0"/>
          </a:xfrm>
          <a:prstGeom prst="line">
            <a:avLst/>
          </a:prstGeom>
          <a:ln w="3810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gray">
          <a:xfrm>
            <a:off x="8915076" y="3849954"/>
            <a:ext cx="0" cy="896850"/>
          </a:xfrm>
          <a:prstGeom prst="line">
            <a:avLst/>
          </a:prstGeom>
          <a:ln w="3810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gray">
          <a:xfrm>
            <a:off x="8915076" y="4746804"/>
            <a:ext cx="2005774" cy="0"/>
          </a:xfrm>
          <a:prstGeom prst="line">
            <a:avLst/>
          </a:prstGeom>
          <a:ln w="3810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直接箭头连接符 84"/>
          <p:cNvCxnSpPr>
            <a:stCxn id="29" idx="2"/>
            <a:endCxn id="10" idx="0"/>
          </p:cNvCxnSpPr>
          <p:nvPr/>
        </p:nvCxnSpPr>
        <p:spPr bwMode="gray">
          <a:xfrm flipH="1">
            <a:off x="7434641" y="2574700"/>
            <a:ext cx="1553494" cy="1027145"/>
          </a:xfrm>
          <a:prstGeom prst="straightConnector1">
            <a:avLst/>
          </a:prstGeom>
          <a:ln w="19050" cap="flat" cmpd="sng" algn="ctr">
            <a:solidFill>
              <a:srgbClr val="FFC000"/>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42" name="直接箭头连接符 84"/>
          <p:cNvCxnSpPr>
            <a:stCxn id="30" idx="2"/>
            <a:endCxn id="14" idx="0"/>
          </p:cNvCxnSpPr>
          <p:nvPr/>
        </p:nvCxnSpPr>
        <p:spPr bwMode="gray">
          <a:xfrm>
            <a:off x="8975489" y="2586980"/>
            <a:ext cx="1545252" cy="1014865"/>
          </a:xfrm>
          <a:prstGeom prst="straightConnector1">
            <a:avLst/>
          </a:prstGeom>
          <a:ln w="19050" cap="flat" cmpd="sng" algn="ctr">
            <a:solidFill>
              <a:srgbClr val="FFC000"/>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43" name="直接箭头连接符 84"/>
          <p:cNvCxnSpPr>
            <a:stCxn id="30" idx="2"/>
            <a:endCxn id="11" idx="0"/>
          </p:cNvCxnSpPr>
          <p:nvPr/>
        </p:nvCxnSpPr>
        <p:spPr bwMode="gray">
          <a:xfrm flipH="1">
            <a:off x="7434641" y="2586980"/>
            <a:ext cx="1540848" cy="2026103"/>
          </a:xfrm>
          <a:prstGeom prst="straightConnector1">
            <a:avLst/>
          </a:prstGeom>
          <a:ln w="19050" cap="flat" cmpd="sng" algn="ctr">
            <a:solidFill>
              <a:srgbClr val="FFC000"/>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44" name="直接箭头连接符 84"/>
          <p:cNvCxnSpPr>
            <a:stCxn id="30" idx="2"/>
            <a:endCxn id="15" idx="0"/>
          </p:cNvCxnSpPr>
          <p:nvPr/>
        </p:nvCxnSpPr>
        <p:spPr bwMode="gray">
          <a:xfrm>
            <a:off x="8975489" y="2586980"/>
            <a:ext cx="1545252" cy="2029886"/>
          </a:xfrm>
          <a:prstGeom prst="straightConnector1">
            <a:avLst/>
          </a:prstGeom>
          <a:ln w="19050" cap="flat" cmpd="sng" algn="ctr">
            <a:solidFill>
              <a:srgbClr val="FFC000"/>
            </a:solidFill>
            <a:prstDash val="sysDot"/>
            <a:round/>
            <a:headEnd type="triangl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45" name="Group 44"/>
          <p:cNvGrpSpPr/>
          <p:nvPr/>
        </p:nvGrpSpPr>
        <p:grpSpPr bwMode="gray">
          <a:xfrm>
            <a:off x="8318541" y="1556983"/>
            <a:ext cx="1420399" cy="428943"/>
            <a:chOff x="4527430" y="4741950"/>
            <a:chExt cx="2969826" cy="896850"/>
          </a:xfrm>
        </p:grpSpPr>
        <p:cxnSp>
          <p:nvCxnSpPr>
            <p:cNvPr id="59" name="Straight Connector 58"/>
            <p:cNvCxnSpPr/>
            <p:nvPr/>
          </p:nvCxnSpPr>
          <p:spPr bwMode="gray">
            <a:xfrm>
              <a:off x="4527430" y="4741950"/>
              <a:ext cx="1417820"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gray">
            <a:xfrm>
              <a:off x="5945250" y="4741950"/>
              <a:ext cx="0" cy="89685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gray">
            <a:xfrm>
              <a:off x="5945250" y="5638800"/>
              <a:ext cx="1552006" cy="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46" name="圆角矩形 75"/>
          <p:cNvSpPr/>
          <p:nvPr/>
        </p:nvSpPr>
        <p:spPr bwMode="gray">
          <a:xfrm>
            <a:off x="7917530" y="1389679"/>
            <a:ext cx="2115918" cy="79402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47"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0911434" y="2199035"/>
            <a:ext cx="444352" cy="363854"/>
          </a:xfrm>
          <a:prstGeom prst="rect">
            <a:avLst/>
          </a:prstGeom>
        </p:spPr>
      </p:pic>
      <p:sp>
        <p:nvSpPr>
          <p:cNvPr id="48" name="文本框 24"/>
          <p:cNvSpPr txBox="1"/>
          <p:nvPr/>
        </p:nvSpPr>
        <p:spPr bwMode="gray">
          <a:xfrm>
            <a:off x="10429874" y="2541109"/>
            <a:ext cx="1403341" cy="461665"/>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administrator</a:t>
            </a:r>
          </a:p>
        </p:txBody>
      </p:sp>
      <p:cxnSp>
        <p:nvCxnSpPr>
          <p:cNvPr id="49" name="Straight Arrow Connector 48"/>
          <p:cNvCxnSpPr/>
          <p:nvPr/>
        </p:nvCxnSpPr>
        <p:spPr bwMode="gray">
          <a:xfrm flipH="1">
            <a:off x="10115438" y="2380962"/>
            <a:ext cx="728775" cy="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0" name="椭圆 15"/>
          <p:cNvSpPr>
            <a:spLocks noChangeAspect="1"/>
          </p:cNvSpPr>
          <p:nvPr/>
        </p:nvSpPr>
        <p:spPr bwMode="gray">
          <a:xfrm>
            <a:off x="10409683" y="1830048"/>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51" name="文本框 24"/>
          <p:cNvSpPr txBox="1"/>
          <p:nvPr/>
        </p:nvSpPr>
        <p:spPr bwMode="gray">
          <a:xfrm>
            <a:off x="9908347" y="1949601"/>
            <a:ext cx="1193477" cy="461665"/>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Requirement input</a:t>
            </a:r>
          </a:p>
        </p:txBody>
      </p:sp>
      <p:sp>
        <p:nvSpPr>
          <p:cNvPr id="52" name="Rectangular Callout 26"/>
          <p:cNvSpPr/>
          <p:nvPr/>
        </p:nvSpPr>
        <p:spPr bwMode="gray">
          <a:xfrm>
            <a:off x="6457950" y="1490664"/>
            <a:ext cx="1222619" cy="571026"/>
          </a:xfrm>
          <a:prstGeom prst="wedgeRectCallout">
            <a:avLst>
              <a:gd name="adj1" fmla="val 50756"/>
              <a:gd name="adj2" fmla="val 8014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indent="-300355" algn="ctr"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Automatic path planning by the controller</a:t>
            </a:r>
          </a:p>
        </p:txBody>
      </p:sp>
      <p:sp>
        <p:nvSpPr>
          <p:cNvPr id="53" name="Freeform: Shape 31"/>
          <p:cNvSpPr/>
          <p:nvPr/>
        </p:nvSpPr>
        <p:spPr bwMode="gray">
          <a:xfrm>
            <a:off x="7578365" y="1917879"/>
            <a:ext cx="304812" cy="438150"/>
          </a:xfrm>
          <a:custGeom>
            <a:avLst/>
            <a:gdLst>
              <a:gd name="connsiteX0" fmla="*/ 304812 w 304812"/>
              <a:gd name="connsiteY0" fmla="*/ 438150 h 438150"/>
              <a:gd name="connsiteX1" fmla="*/ 12 w 304812"/>
              <a:gd name="connsiteY1" fmla="*/ 200025 h 438150"/>
              <a:gd name="connsiteX2" fmla="*/ 295287 w 304812"/>
              <a:gd name="connsiteY2" fmla="*/ 0 h 438150"/>
            </a:gdLst>
            <a:ahLst/>
            <a:cxnLst>
              <a:cxn ang="0">
                <a:pos x="connsiteX0" y="connsiteY0"/>
              </a:cxn>
              <a:cxn ang="0">
                <a:pos x="connsiteX1" y="connsiteY1"/>
              </a:cxn>
              <a:cxn ang="0">
                <a:pos x="connsiteX2" y="connsiteY2"/>
              </a:cxn>
            </a:cxnLst>
            <a:rect l="l" t="t" r="r" b="b"/>
            <a:pathLst>
              <a:path w="304812" h="438150">
                <a:moveTo>
                  <a:pt x="304812" y="438150"/>
                </a:moveTo>
                <a:cubicBezTo>
                  <a:pt x="153205" y="355600"/>
                  <a:pt x="1599" y="273050"/>
                  <a:pt x="12" y="200025"/>
                </a:cubicBezTo>
                <a:cubicBezTo>
                  <a:pt x="-1575" y="127000"/>
                  <a:pt x="146856" y="63500"/>
                  <a:pt x="295287" y="0"/>
                </a:cubicBezTo>
              </a:path>
            </a:pathLst>
          </a:custGeom>
          <a:noFill/>
          <a:ln w="28575">
            <a:solidFill>
              <a:schemeClr val="bg1">
                <a:lumMod val="5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ndParaRPr>
          </a:p>
        </p:txBody>
      </p:sp>
      <p:sp>
        <p:nvSpPr>
          <p:cNvPr id="54" name="椭圆 15"/>
          <p:cNvSpPr>
            <a:spLocks noChangeAspect="1"/>
          </p:cNvSpPr>
          <p:nvPr/>
        </p:nvSpPr>
        <p:spPr bwMode="gray">
          <a:xfrm>
            <a:off x="6229040" y="1535071"/>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55" name="Rectangular Callout 26"/>
          <p:cNvSpPr/>
          <p:nvPr/>
        </p:nvSpPr>
        <p:spPr bwMode="gray">
          <a:xfrm>
            <a:off x="9118449" y="2789113"/>
            <a:ext cx="823010" cy="556226"/>
          </a:xfrm>
          <a:prstGeom prst="wedgeRectCallout">
            <a:avLst>
              <a:gd name="adj1" fmla="val -67898"/>
              <a:gd name="adj2" fmla="val -2270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indent="-300355" algn="ctr"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topology reporting</a:t>
            </a:r>
          </a:p>
        </p:txBody>
      </p:sp>
      <p:sp>
        <p:nvSpPr>
          <p:cNvPr id="56" name="椭圆 15"/>
          <p:cNvSpPr>
            <a:spLocks noChangeAspect="1"/>
          </p:cNvSpPr>
          <p:nvPr/>
        </p:nvSpPr>
        <p:spPr bwMode="gray">
          <a:xfrm>
            <a:off x="9857895" y="2693710"/>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57" name="Rectangular Callout 26"/>
          <p:cNvSpPr/>
          <p:nvPr/>
        </p:nvSpPr>
        <p:spPr bwMode="gray">
          <a:xfrm>
            <a:off x="6457950" y="2780235"/>
            <a:ext cx="1050852" cy="556226"/>
          </a:xfrm>
          <a:prstGeom prst="wedgeRectCallout">
            <a:avLst>
              <a:gd name="adj1" fmla="val 71187"/>
              <a:gd name="adj2" fmla="val 2137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indent="-300355" algn="ctr"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Forwarding path deployment</a:t>
            </a:r>
          </a:p>
        </p:txBody>
      </p:sp>
      <p:sp>
        <p:nvSpPr>
          <p:cNvPr id="58" name="椭圆 15"/>
          <p:cNvSpPr>
            <a:spLocks noChangeAspect="1"/>
          </p:cNvSpPr>
          <p:nvPr/>
        </p:nvSpPr>
        <p:spPr bwMode="gray">
          <a:xfrm>
            <a:off x="6685482" y="2543435"/>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cxnSp>
        <p:nvCxnSpPr>
          <p:cNvPr id="31" name="直接箭头连接符 84"/>
          <p:cNvCxnSpPr>
            <a:stCxn id="12" idx="0"/>
            <a:endCxn id="30" idx="2"/>
          </p:cNvCxnSpPr>
          <p:nvPr/>
        </p:nvCxnSpPr>
        <p:spPr bwMode="gray">
          <a:xfrm flipH="1" flipV="1">
            <a:off x="8975489" y="2586980"/>
            <a:ext cx="2202" cy="1011082"/>
          </a:xfrm>
          <a:prstGeom prst="straightConnector1">
            <a:avLst/>
          </a:prstGeom>
          <a:ln w="19050" cap="flat" cmpd="sng" algn="ctr">
            <a:solidFill>
              <a:srgbClr val="56C4D2"/>
            </a:solidFill>
            <a:prstDash val="dash"/>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2" name="Straight Connector 61"/>
          <p:cNvCxnSpPr>
            <a:endCxn id="64" idx="1"/>
          </p:cNvCxnSpPr>
          <p:nvPr/>
        </p:nvCxnSpPr>
        <p:spPr bwMode="gray">
          <a:xfrm>
            <a:off x="9157388" y="5426359"/>
            <a:ext cx="577125" cy="0"/>
          </a:xfrm>
          <a:prstGeom prst="line">
            <a:avLst/>
          </a:prstGeom>
          <a:ln w="3810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文本框 41"/>
          <p:cNvSpPr txBox="1"/>
          <p:nvPr/>
        </p:nvSpPr>
        <p:spPr bwMode="gray">
          <a:xfrm>
            <a:off x="9734513" y="5272470"/>
            <a:ext cx="1107996"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SRv6 Policy</a:t>
            </a:r>
          </a:p>
        </p:txBody>
      </p:sp>
      <p:cxnSp>
        <p:nvCxnSpPr>
          <p:cNvPr id="65" name="直接箭头连接符 84"/>
          <p:cNvCxnSpPr/>
          <p:nvPr/>
        </p:nvCxnSpPr>
        <p:spPr bwMode="gray">
          <a:xfrm>
            <a:off x="7680569" y="3672478"/>
            <a:ext cx="1044738" cy="0"/>
          </a:xfrm>
          <a:prstGeom prst="straightConnector1">
            <a:avLst/>
          </a:prstGeom>
          <a:ln w="19050" cap="flat" cmpd="sng" algn="ctr">
            <a:solidFill>
              <a:srgbClr val="56C4D2"/>
            </a:solidFill>
            <a:prstDash val="dash"/>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6" name="直接箭头连接符 84"/>
          <p:cNvCxnSpPr/>
          <p:nvPr/>
        </p:nvCxnSpPr>
        <p:spPr bwMode="gray">
          <a:xfrm>
            <a:off x="9225746" y="3686557"/>
            <a:ext cx="1044738" cy="0"/>
          </a:xfrm>
          <a:prstGeom prst="straightConnector1">
            <a:avLst/>
          </a:prstGeom>
          <a:ln w="19050" cap="flat" cmpd="sng" algn="ctr">
            <a:solidFill>
              <a:srgbClr val="56C4D2"/>
            </a:solidFill>
            <a:prstDash val="dash"/>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7" name="直接箭头连接符 84"/>
          <p:cNvCxnSpPr/>
          <p:nvPr/>
        </p:nvCxnSpPr>
        <p:spPr bwMode="gray">
          <a:xfrm flipV="1">
            <a:off x="7680569" y="4001971"/>
            <a:ext cx="1092491" cy="648448"/>
          </a:xfrm>
          <a:prstGeom prst="straightConnector1">
            <a:avLst/>
          </a:prstGeom>
          <a:ln w="19050" cap="flat" cmpd="sng" algn="ctr">
            <a:solidFill>
              <a:srgbClr val="56C4D2"/>
            </a:solidFill>
            <a:prstDash val="dash"/>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9" name="直接箭头连接符 84"/>
          <p:cNvCxnSpPr/>
          <p:nvPr/>
        </p:nvCxnSpPr>
        <p:spPr bwMode="gray">
          <a:xfrm flipH="1" flipV="1">
            <a:off x="9143454" y="3984811"/>
            <a:ext cx="1125530" cy="676618"/>
          </a:xfrm>
          <a:prstGeom prst="straightConnector1">
            <a:avLst/>
          </a:prstGeom>
          <a:ln w="19050" cap="flat" cmpd="sng" algn="ctr">
            <a:solidFill>
              <a:srgbClr val="56C4D2"/>
            </a:solidFill>
            <a:prstDash val="dash"/>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5" name="直接箭头连接符 84"/>
          <p:cNvCxnSpPr>
            <a:endCxn id="81" idx="1"/>
          </p:cNvCxnSpPr>
          <p:nvPr/>
        </p:nvCxnSpPr>
        <p:spPr bwMode="gray">
          <a:xfrm>
            <a:off x="9167813" y="5680644"/>
            <a:ext cx="566700" cy="0"/>
          </a:xfrm>
          <a:prstGeom prst="straightConnector1">
            <a:avLst/>
          </a:prstGeom>
          <a:ln w="19050" cap="flat" cmpd="sng" algn="ctr">
            <a:solidFill>
              <a:srgbClr val="56C4D2"/>
            </a:solidFill>
            <a:prstDash val="dash"/>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8" name="直接箭头连接符 84"/>
          <p:cNvCxnSpPr/>
          <p:nvPr/>
        </p:nvCxnSpPr>
        <p:spPr bwMode="gray">
          <a:xfrm flipH="1">
            <a:off x="9157388" y="5945516"/>
            <a:ext cx="569985" cy="0"/>
          </a:xfrm>
          <a:prstGeom prst="straightConnector1">
            <a:avLst/>
          </a:prstGeom>
          <a:ln w="19050" cap="flat" cmpd="sng" algn="ctr">
            <a:solidFill>
              <a:srgbClr val="FFC000"/>
            </a:solidFill>
            <a:prstDash val="sysDot"/>
            <a:round/>
            <a:headEnd type="triangl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81" name="文本框 41"/>
          <p:cNvSpPr txBox="1"/>
          <p:nvPr/>
        </p:nvSpPr>
        <p:spPr bwMode="gray">
          <a:xfrm>
            <a:off x="9734513" y="5526755"/>
            <a:ext cx="1196161"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BGP-LS peer</a:t>
            </a:r>
          </a:p>
        </p:txBody>
      </p:sp>
      <p:sp>
        <p:nvSpPr>
          <p:cNvPr id="82" name="文本框 41"/>
          <p:cNvSpPr txBox="1"/>
          <p:nvPr/>
        </p:nvSpPr>
        <p:spPr bwMode="gray">
          <a:xfrm>
            <a:off x="9734513" y="5781040"/>
            <a:ext cx="1742785"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SR-Policy peer</a:t>
            </a:r>
          </a:p>
        </p:txBody>
      </p:sp>
      <p:sp>
        <p:nvSpPr>
          <p:cNvPr id="73" name="Rectangular Callout 26"/>
          <p:cNvSpPr/>
          <p:nvPr/>
        </p:nvSpPr>
        <p:spPr bwMode="gray">
          <a:xfrm>
            <a:off x="7569487" y="3975904"/>
            <a:ext cx="1032975" cy="401017"/>
          </a:xfrm>
          <a:prstGeom prst="wedgeRectCallout">
            <a:avLst>
              <a:gd name="adj1" fmla="val 23815"/>
              <a:gd name="adj2" fmla="val -11560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indent="-300355" algn="ctr" fontAlgn="ctr">
              <a:spcBef>
                <a:spcPct val="50000"/>
              </a:spcBef>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Tunnel status reporting</a:t>
            </a:r>
          </a:p>
        </p:txBody>
      </p:sp>
      <p:sp>
        <p:nvSpPr>
          <p:cNvPr id="74" name="椭圆 15"/>
          <p:cNvSpPr>
            <a:spLocks noChangeAspect="1"/>
          </p:cNvSpPr>
          <p:nvPr/>
        </p:nvSpPr>
        <p:spPr bwMode="gray">
          <a:xfrm>
            <a:off x="8294589" y="4466304"/>
            <a:ext cx="190805" cy="19080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5</a:t>
            </a:r>
          </a:p>
        </p:txBody>
      </p:sp>
    </p:spTree>
    <p:extLst>
      <p:ext uri="{BB962C8B-B14F-4D97-AF65-F5344CB8AC3E}">
        <p14:creationId xmlns:p14="http://schemas.microsoft.com/office/powerpoint/2010/main" val="185616399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Key Information Required for SRv6 Policy Path Computation</a:t>
            </a:r>
          </a:p>
        </p:txBody>
      </p:sp>
      <p:sp>
        <p:nvSpPr>
          <p:cNvPr id="3" name="Text Placeholder 2"/>
          <p:cNvSpPr>
            <a:spLocks noGrp="1"/>
          </p:cNvSpPr>
          <p:nvPr>
            <p:ph type="body" sz="quarter" idx="10"/>
          </p:nvPr>
        </p:nvSpPr>
        <p:spPr bwMode="gray">
          <a:xfrm>
            <a:off x="455612" y="1052514"/>
            <a:ext cx="6181454" cy="4875042"/>
          </a:xfrm>
        </p:spPr>
        <p:txBody>
          <a:bodyPr/>
          <a:lstStyle/>
          <a:p>
            <a:r>
              <a:rPr lang="en-US" sz="1600" dirty="0" err="1"/>
              <a:t>iMaster</a:t>
            </a:r>
            <a:r>
              <a:rPr lang="en-US" sz="1600" dirty="0"/>
              <a:t> NCE-IP uses an IGP to collect the following key information for SRv6 Policy path computation:</a:t>
            </a:r>
          </a:p>
          <a:p>
            <a:pPr lvl="1"/>
            <a:r>
              <a:rPr lang="en-US" sz="1400" dirty="0"/>
              <a:t>SID information: End and </a:t>
            </a:r>
            <a:r>
              <a:rPr lang="en-US" sz="1400" dirty="0" err="1"/>
              <a:t>End.X</a:t>
            </a:r>
            <a:r>
              <a:rPr lang="en-US" sz="1400" dirty="0"/>
              <a:t> SIDs.</a:t>
            </a:r>
          </a:p>
          <a:p>
            <a:pPr lvl="1"/>
            <a:r>
              <a:rPr lang="en-US" sz="1400" dirty="0"/>
              <a:t>Locator information: After a locator is configured for a node, the system generates a locator route and propagates the route throughout the SR domain using an IGP. Other nodes on the network can locate this node through the locator route.</a:t>
            </a:r>
          </a:p>
          <a:p>
            <a:pPr lvl="1"/>
            <a:r>
              <a:rPr lang="en-US" sz="1400" dirty="0"/>
              <a:t>Interface bandwidth information: physical bandwidth and </a:t>
            </a:r>
            <a:r>
              <a:rPr lang="en-US" sz="1400" dirty="0" err="1"/>
              <a:t>reservable</a:t>
            </a:r>
            <a:r>
              <a:rPr lang="en-US" sz="1400" dirty="0"/>
              <a:t> bandwidth.</a:t>
            </a:r>
          </a:p>
          <a:p>
            <a:pPr lvl="1"/>
            <a:r>
              <a:rPr lang="en-US" sz="1400" dirty="0"/>
              <a:t>Interface delay and packet loss rate.</a:t>
            </a:r>
          </a:p>
          <a:p>
            <a:pPr lvl="1"/>
            <a:r>
              <a:rPr lang="en-US" sz="1400" dirty="0"/>
              <a:t>Network topology information.</a:t>
            </a:r>
          </a:p>
          <a:p>
            <a:r>
              <a:rPr lang="en-US" sz="1600" dirty="0"/>
              <a:t>BGP-LS advertises the information collected by an IGP to </a:t>
            </a:r>
            <a:r>
              <a:rPr lang="en-US" sz="1600" dirty="0" err="1"/>
              <a:t>iMaster</a:t>
            </a:r>
            <a:r>
              <a:rPr lang="en-US" sz="1600" dirty="0"/>
              <a:t> NCE-IP.</a:t>
            </a:r>
          </a:p>
        </p:txBody>
      </p:sp>
      <p:cxnSp>
        <p:nvCxnSpPr>
          <p:cNvPr id="4" name="直接连接符 8"/>
          <p:cNvCxnSpPr>
            <a:stCxn id="11" idx="2"/>
            <a:endCxn id="9" idx="1"/>
          </p:cNvCxnSpPr>
          <p:nvPr/>
        </p:nvCxnSpPr>
        <p:spPr bwMode="gray">
          <a:xfrm>
            <a:off x="7378780" y="5150845"/>
            <a:ext cx="1743552" cy="613413"/>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接连接符 11"/>
          <p:cNvCxnSpPr>
            <a:stCxn id="13" idx="0"/>
            <a:endCxn id="9" idx="3"/>
          </p:cNvCxnSpPr>
          <p:nvPr/>
        </p:nvCxnSpPr>
        <p:spPr bwMode="gray">
          <a:xfrm flipH="1">
            <a:off x="9662332" y="5152155"/>
            <a:ext cx="1659109" cy="612103"/>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9" name="图片 13"/>
          <p:cNvPicPr/>
          <p:nvPr/>
        </p:nvPicPr>
        <p:blipFill>
          <a:blip r:embed="rId3" cstate="print">
            <a:extLst>
              <a:ext uri="{28A0092B-C50C-407E-A947-70E740481C1C}">
                <a14:useLocalDpi xmlns:a14="http://schemas.microsoft.com/office/drawing/2010/main" val="0"/>
              </a:ext>
            </a:extLst>
          </a:blip>
          <a:stretch>
            <a:fillRect/>
          </a:stretch>
        </p:blipFill>
        <p:spPr bwMode="gray">
          <a:xfrm>
            <a:off x="9122332" y="5542858"/>
            <a:ext cx="540000" cy="442800"/>
          </a:xfrm>
          <a:prstGeom prst="rect">
            <a:avLst/>
          </a:prstGeom>
        </p:spPr>
      </p:pic>
      <p:pic>
        <p:nvPicPr>
          <p:cNvPr id="11" name="图片 16"/>
          <p:cNvPicPr/>
          <p:nvPr/>
        </p:nvPicPr>
        <p:blipFill>
          <a:blip r:embed="rId3" cstate="print">
            <a:extLst>
              <a:ext uri="{28A0092B-C50C-407E-A947-70E740481C1C}">
                <a14:useLocalDpi xmlns:a14="http://schemas.microsoft.com/office/drawing/2010/main" val="0"/>
              </a:ext>
            </a:extLst>
          </a:blip>
          <a:stretch>
            <a:fillRect/>
          </a:stretch>
        </p:blipFill>
        <p:spPr bwMode="gray">
          <a:xfrm>
            <a:off x="7108780" y="4708045"/>
            <a:ext cx="540000" cy="442800"/>
          </a:xfrm>
          <a:prstGeom prst="rect">
            <a:avLst/>
          </a:prstGeom>
        </p:spPr>
      </p:pic>
      <p:pic>
        <p:nvPicPr>
          <p:cNvPr id="12"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11052849" y="4709355"/>
            <a:ext cx="540000" cy="442800"/>
          </a:xfrm>
          <a:prstGeom prst="rect">
            <a:avLst/>
          </a:prstGeom>
        </p:spPr>
      </p:pic>
      <p:sp>
        <p:nvSpPr>
          <p:cNvPr id="13" name="文本框 18"/>
          <p:cNvSpPr txBox="1"/>
          <p:nvPr/>
        </p:nvSpPr>
        <p:spPr bwMode="gray">
          <a:xfrm>
            <a:off x="11114493" y="5152155"/>
            <a:ext cx="413896"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4" name="文本框 19"/>
          <p:cNvSpPr txBox="1"/>
          <p:nvPr/>
        </p:nvSpPr>
        <p:spPr bwMode="gray">
          <a:xfrm>
            <a:off x="8137055" y="2784236"/>
            <a:ext cx="1487908" cy="307777"/>
          </a:xfrm>
          <a:prstGeom prst="rect">
            <a:avLst/>
          </a:prstGeom>
          <a:noFill/>
        </p:spPr>
        <p:txBody>
          <a:bodyPr wrap="square" rtlCol="0">
            <a:spAutoFit/>
          </a:bodyPr>
          <a:lstStyle/>
          <a:p>
            <a:pPr fontAlgn="ct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 NCE-IP</a:t>
            </a:r>
          </a:p>
        </p:txBody>
      </p:sp>
      <p:pic>
        <p:nvPicPr>
          <p:cNvPr id="15" name="图片 20" descr="通用网管-蓝.png"/>
          <p:cNvPicPr>
            <a:picLocks noChangeAspect="1"/>
          </p:cNvPicPr>
          <p:nvPr/>
        </p:nvPicPr>
        <p:blipFill>
          <a:blip r:embed="rId4" cstate="print"/>
          <a:stretch>
            <a:fillRect/>
          </a:stretch>
        </p:blipFill>
        <p:spPr bwMode="gray">
          <a:xfrm>
            <a:off x="9599280" y="2719472"/>
            <a:ext cx="540000" cy="441818"/>
          </a:xfrm>
          <a:prstGeom prst="rect">
            <a:avLst/>
          </a:prstGeom>
        </p:spPr>
      </p:pic>
      <p:sp>
        <p:nvSpPr>
          <p:cNvPr id="16" name="文本框 22"/>
          <p:cNvSpPr txBox="1"/>
          <p:nvPr/>
        </p:nvSpPr>
        <p:spPr bwMode="gray">
          <a:xfrm>
            <a:off x="7144226" y="5152155"/>
            <a:ext cx="413896"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19" name="直接连接符 42"/>
          <p:cNvCxnSpPr>
            <a:stCxn id="11" idx="0"/>
            <a:endCxn id="15" idx="2"/>
          </p:cNvCxnSpPr>
          <p:nvPr/>
        </p:nvCxnSpPr>
        <p:spPr bwMode="gray">
          <a:xfrm flipV="1">
            <a:off x="7378780" y="3161290"/>
            <a:ext cx="2490500" cy="1546755"/>
          </a:xfrm>
          <a:prstGeom prst="line">
            <a:avLst/>
          </a:prstGeom>
          <a:ln w="19050">
            <a:solidFill>
              <a:srgbClr val="FCC8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直接连接符 48"/>
          <p:cNvCxnSpPr>
            <a:stCxn id="12" idx="0"/>
            <a:endCxn id="15" idx="2"/>
          </p:cNvCxnSpPr>
          <p:nvPr/>
        </p:nvCxnSpPr>
        <p:spPr bwMode="gray">
          <a:xfrm flipH="1" flipV="1">
            <a:off x="9869280" y="3161290"/>
            <a:ext cx="1453569" cy="1548065"/>
          </a:xfrm>
          <a:prstGeom prst="line">
            <a:avLst/>
          </a:prstGeom>
          <a:ln w="19050">
            <a:solidFill>
              <a:srgbClr val="FCC8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直接连接符 52"/>
          <p:cNvCxnSpPr>
            <a:stCxn id="9" idx="0"/>
            <a:endCxn id="15" idx="2"/>
          </p:cNvCxnSpPr>
          <p:nvPr/>
        </p:nvCxnSpPr>
        <p:spPr bwMode="gray">
          <a:xfrm flipV="1">
            <a:off x="9392332" y="3161290"/>
            <a:ext cx="476948" cy="2381568"/>
          </a:xfrm>
          <a:prstGeom prst="line">
            <a:avLst/>
          </a:prstGeom>
          <a:ln w="19050">
            <a:solidFill>
              <a:srgbClr val="FCC8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文本框 15"/>
          <p:cNvSpPr txBox="1"/>
          <p:nvPr/>
        </p:nvSpPr>
        <p:spPr bwMode="gray">
          <a:xfrm>
            <a:off x="9185384" y="5924091"/>
            <a:ext cx="40588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cxnSp>
        <p:nvCxnSpPr>
          <p:cNvPr id="29" name="直接连接符 8"/>
          <p:cNvCxnSpPr>
            <a:stCxn id="11" idx="3"/>
            <a:endCxn id="12" idx="1"/>
          </p:cNvCxnSpPr>
          <p:nvPr/>
        </p:nvCxnSpPr>
        <p:spPr bwMode="gray">
          <a:xfrm>
            <a:off x="7648780" y="4929445"/>
            <a:ext cx="3404069" cy="1310"/>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文本框 68"/>
          <p:cNvSpPr txBox="1"/>
          <p:nvPr/>
        </p:nvSpPr>
        <p:spPr bwMode="gray">
          <a:xfrm rot="19716264">
            <a:off x="8039866" y="3735316"/>
            <a:ext cx="780983"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36" name="文本框 68"/>
          <p:cNvSpPr txBox="1"/>
          <p:nvPr/>
        </p:nvSpPr>
        <p:spPr bwMode="gray">
          <a:xfrm rot="2988471">
            <a:off x="10354443" y="3703112"/>
            <a:ext cx="780983"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41" name="文本框 68"/>
          <p:cNvSpPr txBox="1"/>
          <p:nvPr/>
        </p:nvSpPr>
        <p:spPr bwMode="gray">
          <a:xfrm rot="16883474">
            <a:off x="9127002" y="4017106"/>
            <a:ext cx="780983"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BGP-LS</a:t>
            </a:r>
          </a:p>
        </p:txBody>
      </p:sp>
      <p:cxnSp>
        <p:nvCxnSpPr>
          <p:cNvPr id="23" name="直接连接符 9"/>
          <p:cNvCxnSpPr/>
          <p:nvPr/>
        </p:nvCxnSpPr>
        <p:spPr bwMode="gray">
          <a:xfrm>
            <a:off x="7720665" y="4822655"/>
            <a:ext cx="3201265" cy="0"/>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直接连接符 9"/>
          <p:cNvCxnSpPr/>
          <p:nvPr/>
        </p:nvCxnSpPr>
        <p:spPr bwMode="gray">
          <a:xfrm>
            <a:off x="7689716" y="5152155"/>
            <a:ext cx="1384060" cy="499310"/>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直接连接符 9"/>
          <p:cNvCxnSpPr/>
          <p:nvPr/>
        </p:nvCxnSpPr>
        <p:spPr bwMode="gray">
          <a:xfrm flipV="1">
            <a:off x="9710888" y="5149863"/>
            <a:ext cx="1341961" cy="517193"/>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文本框 68"/>
          <p:cNvSpPr txBox="1"/>
          <p:nvPr/>
        </p:nvSpPr>
        <p:spPr bwMode="gray">
          <a:xfrm>
            <a:off x="8624030" y="4520463"/>
            <a:ext cx="466794"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28" name="文本框 68"/>
          <p:cNvSpPr txBox="1"/>
          <p:nvPr/>
        </p:nvSpPr>
        <p:spPr bwMode="gray">
          <a:xfrm rot="1182062">
            <a:off x="8276265" y="5167132"/>
            <a:ext cx="466794"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30" name="文本框 68"/>
          <p:cNvSpPr txBox="1"/>
          <p:nvPr/>
        </p:nvSpPr>
        <p:spPr bwMode="gray">
          <a:xfrm rot="20363597">
            <a:off x="10020117" y="5175643"/>
            <a:ext cx="466794"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a:t>
            </a:r>
          </a:p>
        </p:txBody>
      </p:sp>
    </p:spTree>
    <p:extLst>
      <p:ext uri="{BB962C8B-B14F-4D97-AF65-F5344CB8AC3E}">
        <p14:creationId xmlns:p14="http://schemas.microsoft.com/office/powerpoint/2010/main" val="3190267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Basic IGP Configurations</a:t>
            </a:r>
            <a:endParaRPr lang="en-US" dirty="0"/>
          </a:p>
        </p:txBody>
      </p:sp>
      <p:sp>
        <p:nvSpPr>
          <p:cNvPr id="3" name="Text Placeholder 2"/>
          <p:cNvSpPr>
            <a:spLocks noGrp="1"/>
          </p:cNvSpPr>
          <p:nvPr>
            <p:ph type="body" sz="quarter" idx="10"/>
          </p:nvPr>
        </p:nvSpPr>
        <p:spPr bwMode="gray"/>
        <p:txBody>
          <a:bodyPr/>
          <a:lstStyle/>
          <a:p>
            <a:r>
              <a:rPr lang="en-US" sz="1400" dirty="0"/>
              <a:t>In Huawei's SRv6 solution, it is recommended that extended IS-IS be used as an IGP for the collection of basic network information.</a:t>
            </a:r>
          </a:p>
          <a:p>
            <a:r>
              <a:rPr lang="en-US" sz="1400" dirty="0"/>
              <a:t>Basic IGP configurations are as follows:</a:t>
            </a:r>
          </a:p>
          <a:p>
            <a:pPr lvl="1"/>
            <a:r>
              <a:rPr lang="en-US" sz="1200" dirty="0"/>
              <a:t>Global IS-IS configurations</a:t>
            </a:r>
          </a:p>
          <a:p>
            <a:pPr lvl="1"/>
            <a:endParaRPr lang="en-US" sz="1200" dirty="0"/>
          </a:p>
          <a:p>
            <a:pPr lvl="1"/>
            <a:endParaRPr lang="en-US" sz="1200" dirty="0"/>
          </a:p>
          <a:p>
            <a:pPr lvl="1"/>
            <a:endParaRPr lang="en-US" sz="1200" dirty="0"/>
          </a:p>
          <a:p>
            <a:pPr lvl="1"/>
            <a:endParaRPr lang="en-US" altLang="zh-CN" sz="1200" dirty="0"/>
          </a:p>
          <a:p>
            <a:pPr lvl="1"/>
            <a:endParaRPr lang="en-US" altLang="zh-CN" sz="1200" dirty="0"/>
          </a:p>
          <a:p>
            <a:pPr lvl="1"/>
            <a:endParaRPr lang="en-US" altLang="zh-CN" sz="1200" dirty="0"/>
          </a:p>
          <a:p>
            <a:pPr lvl="1"/>
            <a:endParaRPr lang="en-US" altLang="zh-CN" sz="1200" dirty="0"/>
          </a:p>
          <a:p>
            <a:pPr lvl="1"/>
            <a:endParaRPr lang="en-US" altLang="zh-CN" sz="1200" dirty="0"/>
          </a:p>
          <a:p>
            <a:pPr lvl="1"/>
            <a:r>
              <a:rPr lang="en-US" sz="1200" dirty="0"/>
              <a:t>Interface-specific IS-IS configurations</a:t>
            </a:r>
          </a:p>
        </p:txBody>
      </p:sp>
      <p:sp>
        <p:nvSpPr>
          <p:cNvPr id="4" name="文本框 45"/>
          <p:cNvSpPr txBox="1"/>
          <p:nvPr/>
        </p:nvSpPr>
        <p:spPr bwMode="gray">
          <a:xfrm>
            <a:off x="474366" y="2158037"/>
            <a:ext cx="11274722" cy="2862322"/>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isis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[P1-isis-1] is-level level-2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[P1-isis-1] cost-style wide //TE information (such as bandwidth information) required in TE scenarios cannot be carried in narrow mode. Therefore, the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wide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type needs to be set.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[P1-isis-1] network-entity 49.0001.0010.0000.0005.00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[P1-isis-1] is-name P1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[P1-isis-1] ipv6 enable topology ipv6</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[P1-isis-1] ipv6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enable level-2 //The device is enabled to send topology information collected by IS-IS to the controller through BGP-LS. This function only needs to be configured on the RR. That is, only one device in the IGP domain needs to send topology information to the controller through BGP-LS.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[P1-isis-1] ipv6 advertise link attributes //The device is enabled to carry link attribute-related TLVs in LSPs. TLV information includes the IPv6 addresses and indexes of interfaces.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[P1-isis-1] ipv6 metric-delay advertisement enable level-1-2 //The device is enabled to advertise IPv6 delay information. Intra-domain IPv4 link delay information is collected and flooded through IS-IS and then reported to the controller through BGP-LS. Based on the delay information, the controller computes the optimal path on the P2P network.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[P1-isis-1] ipv6 traffic-</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eng</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level-2 //IS-IS TE is enabled so that link bandwidth information is reported to the TE module.</a:t>
            </a:r>
          </a:p>
        </p:txBody>
      </p:sp>
      <p:sp>
        <p:nvSpPr>
          <p:cNvPr id="5" name="文本框 45"/>
          <p:cNvSpPr txBox="1"/>
          <p:nvPr/>
        </p:nvSpPr>
        <p:spPr bwMode="gray">
          <a:xfrm>
            <a:off x="455612" y="5282561"/>
            <a:ext cx="11293476" cy="830997"/>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rPr>
              <a:t>[P1]interface GigabitEthernet0/3/0</a:t>
            </a:r>
          </a:p>
          <a:p>
            <a:pPr fontAlgn="ctr"/>
            <a:r>
              <a:rPr lang="en-US" sz="1200" dirty="0">
                <a:latin typeface="Huawei Sans" panose="020C0503030203020204" pitchFamily="34" charset="0"/>
              </a:rPr>
              <a:t>[P1-GigabitEthernet0/3/0] </a:t>
            </a:r>
            <a:r>
              <a:rPr lang="en-US" sz="1200" dirty="0" err="1">
                <a:latin typeface="Huawei Sans" panose="020C0503030203020204" pitchFamily="34" charset="0"/>
              </a:rPr>
              <a:t>isis</a:t>
            </a:r>
            <a:r>
              <a:rPr lang="en-US" sz="1200" dirty="0">
                <a:latin typeface="Huawei Sans" panose="020C0503030203020204" pitchFamily="34" charset="0"/>
              </a:rPr>
              <a:t> ipv6 enable 1</a:t>
            </a:r>
          </a:p>
          <a:p>
            <a:pPr fontAlgn="ctr"/>
            <a:r>
              <a:rPr lang="en-US" sz="1200" dirty="0">
                <a:latin typeface="Huawei Sans" panose="020C0503030203020204" pitchFamily="34" charset="0"/>
              </a:rPr>
              <a:t>[P1-GigabitEthernet0/3/0] </a:t>
            </a:r>
            <a:r>
              <a:rPr lang="en-US" sz="1200" dirty="0" err="1">
                <a:latin typeface="Huawei Sans" panose="020C0503030203020204" pitchFamily="34" charset="0"/>
              </a:rPr>
              <a:t>isis</a:t>
            </a:r>
            <a:r>
              <a:rPr lang="en-US" sz="1200" dirty="0">
                <a:latin typeface="Huawei Sans" panose="020C0503030203020204" pitchFamily="34" charset="0"/>
              </a:rPr>
              <a:t> circuit-type p2p //The IS-IS interface's network type must be set to P2P. Otherwise, the required network topology cannot be formed on the controller.</a:t>
            </a:r>
          </a:p>
        </p:txBody>
      </p:sp>
    </p:spTree>
    <p:extLst>
      <p:ext uri="{BB962C8B-B14F-4D97-AF65-F5344CB8AC3E}">
        <p14:creationId xmlns:p14="http://schemas.microsoft.com/office/powerpoint/2010/main" val="240974072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dirty="0"/>
              <a:t>Topology Information Reporting to the Controller Through BGP-LS</a:t>
            </a:r>
          </a:p>
        </p:txBody>
      </p:sp>
      <p:sp>
        <p:nvSpPr>
          <p:cNvPr id="3" name="文本占位符 2"/>
          <p:cNvSpPr>
            <a:spLocks noGrp="1"/>
          </p:cNvSpPr>
          <p:nvPr>
            <p:ph type="body" sz="quarter" idx="10"/>
          </p:nvPr>
        </p:nvSpPr>
        <p:spPr bwMode="gray"/>
        <p:txBody>
          <a:bodyPr/>
          <a:lstStyle/>
          <a:p>
            <a:r>
              <a:rPr lang="en-US" sz="1800" dirty="0">
                <a:sym typeface="Huawei Sans" panose="020C0503030203020204" pitchFamily="34" charset="0"/>
              </a:rPr>
              <a:t>Each router maintains one or more LSDBs. Each LSDB contains multiple link attributes, such as the interface IP address, link metric, TE metric, link bandwidth, and </a:t>
            </a:r>
            <a:r>
              <a:rPr lang="en-US" sz="1800" dirty="0" err="1">
                <a:sym typeface="Huawei Sans" panose="020C0503030203020204" pitchFamily="34" charset="0"/>
              </a:rPr>
              <a:t>reservable</a:t>
            </a:r>
            <a:r>
              <a:rPr lang="en-US" sz="1800" dirty="0">
                <a:sym typeface="Huawei Sans" panose="020C0503030203020204" pitchFamily="34" charset="0"/>
              </a:rPr>
              <a:t> bandwidth. The BGP process of a router obtains information from these LSDBs and carries the information in the extended NLRI attribute.</a:t>
            </a:r>
            <a:endParaRPr lang="en-US" altLang="zh-CN" sz="1600" dirty="0">
              <a:sym typeface="Huawei Sans" panose="020C0503030203020204" pitchFamily="34" charset="0"/>
            </a:endParaRPr>
          </a:p>
        </p:txBody>
      </p:sp>
      <p:sp>
        <p:nvSpPr>
          <p:cNvPr id="4" name="矩形 3"/>
          <p:cNvSpPr/>
          <p:nvPr/>
        </p:nvSpPr>
        <p:spPr bwMode="gray">
          <a:xfrm>
            <a:off x="945241" y="3200507"/>
            <a:ext cx="1778000" cy="1978108"/>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1310068" y="4801562"/>
            <a:ext cx="998991" cy="307777"/>
          </a:xfrm>
          <a:prstGeom prst="rect">
            <a:avLst/>
          </a:prstGeom>
          <a:solidFill>
            <a:srgbClr val="30B5C5"/>
          </a:solidFill>
        </p:spPr>
        <p:txBody>
          <a:bodyPr wrap="square" rtlCol="0">
            <a:sp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R2's LSDB</a:t>
            </a:r>
          </a:p>
        </p:txBody>
      </p:sp>
      <p:sp>
        <p:nvSpPr>
          <p:cNvPr id="6" name="文本框 5"/>
          <p:cNvSpPr txBox="1"/>
          <p:nvPr/>
        </p:nvSpPr>
        <p:spPr bwMode="gray">
          <a:xfrm>
            <a:off x="839237" y="3304429"/>
            <a:ext cx="1897614" cy="523220"/>
          </a:xfrm>
          <a:prstGeom prst="rect">
            <a:avLst/>
          </a:prstGeom>
          <a:noFill/>
        </p:spPr>
        <p:txBody>
          <a:bodyPr wrap="square" rtlCol="0">
            <a:sp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R1's link state information</a:t>
            </a:r>
          </a:p>
        </p:txBody>
      </p:sp>
      <p:sp>
        <p:nvSpPr>
          <p:cNvPr id="7" name="文本框 6"/>
          <p:cNvSpPr txBox="1"/>
          <p:nvPr/>
        </p:nvSpPr>
        <p:spPr bwMode="gray">
          <a:xfrm>
            <a:off x="839237" y="3799824"/>
            <a:ext cx="1897614" cy="523220"/>
          </a:xfrm>
          <a:prstGeom prst="rect">
            <a:avLst/>
          </a:prstGeom>
          <a:noFill/>
        </p:spPr>
        <p:txBody>
          <a:bodyPr wrap="square" rtlCol="0">
            <a:sp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R2's link state information</a:t>
            </a:r>
          </a:p>
        </p:txBody>
      </p:sp>
      <p:sp>
        <p:nvSpPr>
          <p:cNvPr id="8" name="文本框 7"/>
          <p:cNvSpPr txBox="1"/>
          <p:nvPr/>
        </p:nvSpPr>
        <p:spPr bwMode="gray">
          <a:xfrm>
            <a:off x="839237" y="4295220"/>
            <a:ext cx="1897614" cy="523220"/>
          </a:xfrm>
          <a:prstGeom prst="rect">
            <a:avLst/>
          </a:prstGeom>
          <a:noFill/>
        </p:spPr>
        <p:txBody>
          <a:bodyPr wrap="square" rtlCol="0">
            <a:sp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R3's link state information</a:t>
            </a:r>
          </a:p>
        </p:txBody>
      </p:sp>
      <p:sp>
        <p:nvSpPr>
          <p:cNvPr id="10" name="矩形 9"/>
          <p:cNvSpPr/>
          <p:nvPr/>
        </p:nvSpPr>
        <p:spPr bwMode="gray">
          <a:xfrm>
            <a:off x="4178300" y="3200507"/>
            <a:ext cx="1778000" cy="1978108"/>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bwMode="gray">
          <a:xfrm>
            <a:off x="4432118" y="4801562"/>
            <a:ext cx="1561646" cy="307777"/>
          </a:xfrm>
          <a:prstGeom prst="rect">
            <a:avLst/>
          </a:prstGeom>
          <a:solidFill>
            <a:srgbClr val="30B5C5"/>
          </a:solidFill>
        </p:spPr>
        <p:txBody>
          <a:bodyPr wrap="square" rtlCol="0">
            <a:sp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R2's BGP process</a:t>
            </a:r>
          </a:p>
        </p:txBody>
      </p:sp>
      <p:sp>
        <p:nvSpPr>
          <p:cNvPr id="12" name="文本框 11"/>
          <p:cNvSpPr txBox="1"/>
          <p:nvPr/>
        </p:nvSpPr>
        <p:spPr bwMode="gray">
          <a:xfrm>
            <a:off x="4097543" y="3300497"/>
            <a:ext cx="1897614" cy="523220"/>
          </a:xfrm>
          <a:prstGeom prst="rect">
            <a:avLst/>
          </a:prstGeom>
          <a:noFill/>
        </p:spPr>
        <p:txBody>
          <a:bodyPr wrap="square" rtlCol="0">
            <a:sp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R1's link state information</a:t>
            </a:r>
          </a:p>
        </p:txBody>
      </p:sp>
      <p:sp>
        <p:nvSpPr>
          <p:cNvPr id="13" name="文本框 12"/>
          <p:cNvSpPr txBox="1"/>
          <p:nvPr/>
        </p:nvSpPr>
        <p:spPr bwMode="gray">
          <a:xfrm>
            <a:off x="4097543" y="3799547"/>
            <a:ext cx="1897614" cy="523220"/>
          </a:xfrm>
          <a:prstGeom prst="rect">
            <a:avLst/>
          </a:prstGeom>
          <a:noFill/>
        </p:spPr>
        <p:txBody>
          <a:bodyPr wrap="square" rtlCol="0">
            <a:sp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R2's link state information</a:t>
            </a:r>
          </a:p>
        </p:txBody>
      </p:sp>
      <p:sp>
        <p:nvSpPr>
          <p:cNvPr id="14" name="文本框 13"/>
          <p:cNvSpPr txBox="1"/>
          <p:nvPr/>
        </p:nvSpPr>
        <p:spPr bwMode="gray">
          <a:xfrm>
            <a:off x="4097543" y="4290442"/>
            <a:ext cx="1897614" cy="523220"/>
          </a:xfrm>
          <a:prstGeom prst="rect">
            <a:avLst/>
          </a:prstGeom>
          <a:noFill/>
        </p:spPr>
        <p:txBody>
          <a:bodyPr wrap="square" rtlCol="0">
            <a:sp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R3's link state information</a:t>
            </a:r>
          </a:p>
        </p:txBody>
      </p:sp>
      <p:sp>
        <p:nvSpPr>
          <p:cNvPr id="16" name="右箭头 15"/>
          <p:cNvSpPr/>
          <p:nvPr/>
        </p:nvSpPr>
        <p:spPr bwMode="gray">
          <a:xfrm>
            <a:off x="2799444" y="3824852"/>
            <a:ext cx="1391554" cy="729416"/>
          </a:xfrm>
          <a:prstGeom prst="righ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Extraction</a:t>
            </a:r>
          </a:p>
        </p:txBody>
      </p:sp>
      <p:sp>
        <p:nvSpPr>
          <p:cNvPr id="17" name="文本框 16"/>
          <p:cNvSpPr txBox="1"/>
          <p:nvPr/>
        </p:nvSpPr>
        <p:spPr bwMode="gray">
          <a:xfrm>
            <a:off x="7492533" y="3346252"/>
            <a:ext cx="1235996" cy="292750"/>
          </a:xfrm>
          <a:prstGeom prst="roundRect">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Node NLRI</a:t>
            </a:r>
          </a:p>
        </p:txBody>
      </p:sp>
      <p:sp>
        <p:nvSpPr>
          <p:cNvPr id="18" name="梯形 17"/>
          <p:cNvSpPr/>
          <p:nvPr/>
        </p:nvSpPr>
        <p:spPr bwMode="gray">
          <a:xfrm rot="16200000">
            <a:off x="5494282" y="3718930"/>
            <a:ext cx="1991754" cy="954903"/>
          </a:xfrm>
          <a:prstGeom prst="trapezoid">
            <a:avLst/>
          </a:prstGeom>
          <a:gradFill>
            <a:gsLst>
              <a:gs pos="0">
                <a:schemeClr val="accent1">
                  <a:lumMod val="5000"/>
                  <a:lumOff val="95000"/>
                </a:schemeClr>
              </a:gs>
              <a:gs pos="74000">
                <a:srgbClr val="94DAE2"/>
              </a:gs>
              <a:gs pos="83000">
                <a:srgbClr val="94DAE2"/>
              </a:gs>
              <a:gs pos="100000">
                <a:srgbClr val="94DAE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noAutofit/>
          </a:bodyPr>
          <a:lstStyle/>
          <a:p>
            <a:pPr algn="ct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NLRI</a:t>
            </a:r>
          </a:p>
        </p:txBody>
      </p:sp>
      <p:sp>
        <p:nvSpPr>
          <p:cNvPr id="19" name="文本框 18"/>
          <p:cNvSpPr txBox="1"/>
          <p:nvPr/>
        </p:nvSpPr>
        <p:spPr bwMode="gray">
          <a:xfrm>
            <a:off x="7492533" y="3703727"/>
            <a:ext cx="1235996" cy="299224"/>
          </a:xfrm>
          <a:prstGeom prst="roundRect">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Link NLRI</a:t>
            </a:r>
          </a:p>
        </p:txBody>
      </p:sp>
      <p:sp>
        <p:nvSpPr>
          <p:cNvPr id="20" name="文本框 19"/>
          <p:cNvSpPr txBox="1"/>
          <p:nvPr/>
        </p:nvSpPr>
        <p:spPr bwMode="gray">
          <a:xfrm>
            <a:off x="7035333" y="4067676"/>
            <a:ext cx="1961713" cy="449420"/>
          </a:xfrm>
          <a:prstGeom prst="roundRect">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Topology Prefix NLRI</a:t>
            </a:r>
          </a:p>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(IPv4)</a:t>
            </a:r>
          </a:p>
        </p:txBody>
      </p:sp>
      <p:sp>
        <p:nvSpPr>
          <p:cNvPr id="22" name="文本框 21"/>
          <p:cNvSpPr txBox="1"/>
          <p:nvPr/>
        </p:nvSpPr>
        <p:spPr bwMode="gray">
          <a:xfrm>
            <a:off x="7035333" y="4581820"/>
            <a:ext cx="1961713" cy="450000"/>
          </a:xfrm>
          <a:prstGeom prst="roundRect">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Topology Prefix NLRI</a:t>
            </a:r>
          </a:p>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p>
        </p:txBody>
      </p:sp>
      <p:sp>
        <p:nvSpPr>
          <p:cNvPr id="23" name="矩形 22"/>
          <p:cNvSpPr/>
          <p:nvPr/>
        </p:nvSpPr>
        <p:spPr bwMode="gray">
          <a:xfrm>
            <a:off x="6959130" y="3200507"/>
            <a:ext cx="2393513" cy="1978108"/>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右箭头 23"/>
          <p:cNvSpPr/>
          <p:nvPr/>
        </p:nvSpPr>
        <p:spPr bwMode="gray">
          <a:xfrm>
            <a:off x="9362082" y="3824852"/>
            <a:ext cx="1011310" cy="729416"/>
          </a:xfrm>
          <a:prstGeom prst="rightArrow">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Reporting</a:t>
            </a:r>
          </a:p>
        </p:txBody>
      </p:sp>
      <p:sp>
        <p:nvSpPr>
          <p:cNvPr id="25" name="文本框 24"/>
          <p:cNvSpPr txBox="1"/>
          <p:nvPr/>
        </p:nvSpPr>
        <p:spPr bwMode="gray">
          <a:xfrm>
            <a:off x="10373391" y="3992854"/>
            <a:ext cx="1235995" cy="393413"/>
          </a:xfrm>
          <a:prstGeom prst="roundRect">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auto">
              <a:spcBef>
                <a:spcPts val="0"/>
              </a:spcBef>
              <a:spcAft>
                <a:spcPts val="0"/>
              </a:spcAft>
              <a:defRPr sz="1600" b="0">
                <a:solidFill>
                  <a:srgbClr val="0070C0"/>
                </a:solidFill>
                <a:latin typeface="+mj-lt"/>
              </a:defRPr>
            </a:lvl1p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Controller</a:t>
            </a:r>
          </a:p>
        </p:txBody>
      </p:sp>
      <p:cxnSp>
        <p:nvCxnSpPr>
          <p:cNvPr id="27" name="直接箭头连接符 26"/>
          <p:cNvCxnSpPr/>
          <p:nvPr/>
        </p:nvCxnSpPr>
        <p:spPr bwMode="gray">
          <a:xfrm flipV="1">
            <a:off x="4760339" y="5717750"/>
            <a:ext cx="6125028" cy="14515"/>
          </a:xfrm>
          <a:prstGeom prst="straightConnector1">
            <a:avLst/>
          </a:prstGeom>
          <a:ln w="57150">
            <a:solidFill>
              <a:srgbClr val="BEE9EE"/>
            </a:solidFill>
            <a:tailEnd type="triangle"/>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bwMode="gray">
          <a:xfrm>
            <a:off x="6828439" y="5840252"/>
            <a:ext cx="2654894" cy="307777"/>
          </a:xfrm>
          <a:prstGeom prst="rect">
            <a:avLst/>
          </a:prstGeom>
          <a:noFill/>
        </p:spPr>
        <p:txBody>
          <a:bodyPr wrap="square" rtlCol="0">
            <a:sp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Advertised to the BGP-LS peer</a:t>
            </a:r>
          </a:p>
        </p:txBody>
      </p:sp>
    </p:spTree>
    <p:extLst>
      <p:ext uri="{BB962C8B-B14F-4D97-AF65-F5344CB8AC3E}">
        <p14:creationId xmlns:p14="http://schemas.microsoft.com/office/powerpoint/2010/main" val="10504762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BGP-LS Deployment</a:t>
            </a:r>
            <a:endParaRPr lang="en-US" dirty="0"/>
          </a:p>
        </p:txBody>
      </p:sp>
      <p:sp>
        <p:nvSpPr>
          <p:cNvPr id="3" name="Text Placeholder 2"/>
          <p:cNvSpPr>
            <a:spLocks noGrp="1"/>
          </p:cNvSpPr>
          <p:nvPr>
            <p:ph type="body" sz="quarter" idx="10"/>
          </p:nvPr>
        </p:nvSpPr>
        <p:spPr bwMode="gray"/>
        <p:txBody>
          <a:bodyPr/>
          <a:lstStyle/>
          <a:p>
            <a:r>
              <a:rPr lang="en-US" sz="1400" dirty="0"/>
              <a:t>BGP-LS is mainly used to upload network topology and tunnel information. As such, </a:t>
            </a:r>
            <a:r>
              <a:rPr lang="en-US" sz="1400" dirty="0" err="1"/>
              <a:t>iMaster</a:t>
            </a:r>
            <a:r>
              <a:rPr lang="en-US" sz="1400" dirty="0"/>
              <a:t> NCE-IP needs to establish BGP-LS peer relationships with at least two types of devices:</a:t>
            </a:r>
          </a:p>
          <a:p>
            <a:pPr lvl="1"/>
            <a:r>
              <a:rPr lang="en-US" sz="1200" dirty="0"/>
              <a:t>Establishes a BGP-LS peer relationship with an intra-AS network node, which is usually a BGP RR, in order to obtain network topology information.</a:t>
            </a:r>
          </a:p>
          <a:p>
            <a:pPr lvl="1"/>
            <a:r>
              <a:rPr lang="en-US" sz="1200" dirty="0"/>
              <a:t>Establishes a BGP-LS peer relationship with the ingress of the involved tunnel in order to obtain SRv6 Policy status.</a:t>
            </a:r>
          </a:p>
          <a:p>
            <a:r>
              <a:rPr lang="en-US" sz="1400" dirty="0"/>
              <a:t>BGP-LS deployment solutions:</a:t>
            </a:r>
          </a:p>
        </p:txBody>
      </p:sp>
      <p:pic>
        <p:nvPicPr>
          <p:cNvPr id="4" name="图片 13"/>
          <p:cNvPicPr/>
          <p:nvPr/>
        </p:nvPicPr>
        <p:blipFill>
          <a:blip r:embed="rId3" cstate="print">
            <a:extLst>
              <a:ext uri="{28A0092B-C50C-407E-A947-70E740481C1C}">
                <a14:useLocalDpi xmlns:a14="http://schemas.microsoft.com/office/drawing/2010/main" val="0"/>
              </a:ext>
            </a:extLst>
          </a:blip>
          <a:stretch>
            <a:fillRect/>
          </a:stretch>
        </p:blipFill>
        <p:spPr bwMode="gray">
          <a:xfrm>
            <a:off x="2989773" y="4267818"/>
            <a:ext cx="540000" cy="442800"/>
          </a:xfrm>
          <a:prstGeom prst="rect">
            <a:avLst/>
          </a:prstGeom>
        </p:spPr>
      </p:pic>
      <p:pic>
        <p:nvPicPr>
          <p:cNvPr id="5" name="图片 16"/>
          <p:cNvPicPr/>
          <p:nvPr/>
        </p:nvPicPr>
        <p:blipFill>
          <a:blip r:embed="rId3" cstate="print">
            <a:extLst>
              <a:ext uri="{28A0092B-C50C-407E-A947-70E740481C1C}">
                <a14:useLocalDpi xmlns:a14="http://schemas.microsoft.com/office/drawing/2010/main" val="0"/>
              </a:ext>
            </a:extLst>
          </a:blip>
          <a:stretch>
            <a:fillRect/>
          </a:stretch>
        </p:blipFill>
        <p:spPr bwMode="gray">
          <a:xfrm>
            <a:off x="925982" y="4267818"/>
            <a:ext cx="540000" cy="442800"/>
          </a:xfrm>
          <a:prstGeom prst="rect">
            <a:avLst/>
          </a:prstGeom>
        </p:spPr>
      </p:pic>
      <p:pic>
        <p:nvPicPr>
          <p:cNvPr id="6"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5103807" y="4267818"/>
            <a:ext cx="540000" cy="442800"/>
          </a:xfrm>
          <a:prstGeom prst="rect">
            <a:avLst/>
          </a:prstGeom>
        </p:spPr>
      </p:pic>
      <p:pic>
        <p:nvPicPr>
          <p:cNvPr id="7" name="图片 20" descr="通用网管-蓝.png"/>
          <p:cNvPicPr>
            <a:picLocks noChangeAspect="1"/>
          </p:cNvPicPr>
          <p:nvPr/>
        </p:nvPicPr>
        <p:blipFill>
          <a:blip r:embed="rId4" cstate="print"/>
          <a:stretch>
            <a:fillRect/>
          </a:stretch>
        </p:blipFill>
        <p:spPr bwMode="gray">
          <a:xfrm>
            <a:off x="2989773" y="2930628"/>
            <a:ext cx="540000" cy="441818"/>
          </a:xfrm>
          <a:prstGeom prst="rect">
            <a:avLst/>
          </a:prstGeom>
        </p:spPr>
      </p:pic>
      <p:cxnSp>
        <p:nvCxnSpPr>
          <p:cNvPr id="8" name="直接连接符 8"/>
          <p:cNvCxnSpPr>
            <a:stCxn id="5" idx="3"/>
            <a:endCxn id="4" idx="1"/>
          </p:cNvCxnSpPr>
          <p:nvPr/>
        </p:nvCxnSpPr>
        <p:spPr bwMode="gray">
          <a:xfrm>
            <a:off x="1465982" y="4489218"/>
            <a:ext cx="1523791" cy="0"/>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8"/>
          <p:cNvCxnSpPr>
            <a:stCxn id="4" idx="3"/>
            <a:endCxn id="6" idx="1"/>
          </p:cNvCxnSpPr>
          <p:nvPr/>
        </p:nvCxnSpPr>
        <p:spPr bwMode="gray">
          <a:xfrm>
            <a:off x="3529773" y="4489218"/>
            <a:ext cx="1574034" cy="0"/>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8"/>
          <p:cNvCxnSpPr>
            <a:stCxn id="7" idx="2"/>
            <a:endCxn id="4" idx="0"/>
          </p:cNvCxnSpPr>
          <p:nvPr/>
        </p:nvCxnSpPr>
        <p:spPr bwMode="gray">
          <a:xfrm>
            <a:off x="3259773" y="3372446"/>
            <a:ext cx="0" cy="895372"/>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Freeform 159"/>
          <p:cNvSpPr/>
          <p:nvPr/>
        </p:nvSpPr>
        <p:spPr bwMode="gray">
          <a:xfrm flipH="1">
            <a:off x="2871078" y="3565315"/>
            <a:ext cx="777390" cy="4063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Freeform 159"/>
          <p:cNvSpPr/>
          <p:nvPr/>
        </p:nvSpPr>
        <p:spPr bwMode="gray">
          <a:xfrm flipH="1">
            <a:off x="1810506" y="4255226"/>
            <a:ext cx="777390" cy="4063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159"/>
          <p:cNvSpPr/>
          <p:nvPr/>
        </p:nvSpPr>
        <p:spPr bwMode="gray">
          <a:xfrm flipH="1">
            <a:off x="4050675" y="4255226"/>
            <a:ext cx="777390" cy="4063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22"/>
          <p:cNvSpPr/>
          <p:nvPr/>
        </p:nvSpPr>
        <p:spPr bwMode="gray">
          <a:xfrm>
            <a:off x="1202110" y="3127851"/>
            <a:ext cx="1763972" cy="1098926"/>
          </a:xfrm>
          <a:custGeom>
            <a:avLst/>
            <a:gdLst>
              <a:gd name="connsiteX0" fmla="*/ 0 w 1738365"/>
              <a:gd name="connsiteY0" fmla="*/ 1587640 h 1587640"/>
              <a:gd name="connsiteX1" fmla="*/ 622998 w 1738365"/>
              <a:gd name="connsiteY1" fmla="*/ 673240 h 1587640"/>
              <a:gd name="connsiteX2" fmla="*/ 1738365 w 1738365"/>
              <a:gd name="connsiteY2" fmla="*/ 0 h 1587640"/>
            </a:gdLst>
            <a:ahLst/>
            <a:cxnLst>
              <a:cxn ang="0">
                <a:pos x="connsiteX0" y="connsiteY0"/>
              </a:cxn>
              <a:cxn ang="0">
                <a:pos x="connsiteX1" y="connsiteY1"/>
              </a:cxn>
              <a:cxn ang="0">
                <a:pos x="connsiteX2" y="connsiteY2"/>
              </a:cxn>
            </a:cxnLst>
            <a:rect l="l" t="t" r="r" b="b"/>
            <a:pathLst>
              <a:path w="1738365" h="1587640">
                <a:moveTo>
                  <a:pt x="0" y="1587640"/>
                </a:moveTo>
                <a:cubicBezTo>
                  <a:pt x="166635" y="1262743"/>
                  <a:pt x="333271" y="937847"/>
                  <a:pt x="622998" y="673240"/>
                </a:cubicBezTo>
                <a:cubicBezTo>
                  <a:pt x="912726" y="408633"/>
                  <a:pt x="1325545" y="204316"/>
                  <a:pt x="1738365" y="0"/>
                </a:cubicBezTo>
              </a:path>
            </a:pathLst>
          </a:custGeom>
          <a:ln w="19050">
            <a:solidFill>
              <a:srgbClr val="FCC8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ndParaRPr>
          </a:p>
        </p:txBody>
      </p:sp>
      <p:sp>
        <p:nvSpPr>
          <p:cNvPr id="24" name="Freeform 23"/>
          <p:cNvSpPr/>
          <p:nvPr/>
        </p:nvSpPr>
        <p:spPr bwMode="gray">
          <a:xfrm flipH="1">
            <a:off x="3529773" y="3111518"/>
            <a:ext cx="1787663" cy="1115260"/>
          </a:xfrm>
          <a:custGeom>
            <a:avLst/>
            <a:gdLst>
              <a:gd name="connsiteX0" fmla="*/ 0 w 1738365"/>
              <a:gd name="connsiteY0" fmla="*/ 1587640 h 1587640"/>
              <a:gd name="connsiteX1" fmla="*/ 622998 w 1738365"/>
              <a:gd name="connsiteY1" fmla="*/ 673240 h 1587640"/>
              <a:gd name="connsiteX2" fmla="*/ 1738365 w 1738365"/>
              <a:gd name="connsiteY2" fmla="*/ 0 h 1587640"/>
            </a:gdLst>
            <a:ahLst/>
            <a:cxnLst>
              <a:cxn ang="0">
                <a:pos x="connsiteX0" y="connsiteY0"/>
              </a:cxn>
              <a:cxn ang="0">
                <a:pos x="connsiteX1" y="connsiteY1"/>
              </a:cxn>
              <a:cxn ang="0">
                <a:pos x="connsiteX2" y="connsiteY2"/>
              </a:cxn>
            </a:cxnLst>
            <a:rect l="l" t="t" r="r" b="b"/>
            <a:pathLst>
              <a:path w="1738365" h="1587640">
                <a:moveTo>
                  <a:pt x="0" y="1587640"/>
                </a:moveTo>
                <a:cubicBezTo>
                  <a:pt x="166635" y="1262743"/>
                  <a:pt x="333271" y="937847"/>
                  <a:pt x="622998" y="673240"/>
                </a:cubicBezTo>
                <a:cubicBezTo>
                  <a:pt x="912726" y="408633"/>
                  <a:pt x="1325545" y="204316"/>
                  <a:pt x="1738365" y="0"/>
                </a:cubicBezTo>
              </a:path>
            </a:pathLst>
          </a:custGeom>
          <a:ln w="19050">
            <a:solidFill>
              <a:srgbClr val="FCC8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ndParaRPr>
          </a:p>
        </p:txBody>
      </p:sp>
      <p:sp>
        <p:nvSpPr>
          <p:cNvPr id="26" name="Freeform 25"/>
          <p:cNvSpPr/>
          <p:nvPr/>
        </p:nvSpPr>
        <p:spPr bwMode="gray">
          <a:xfrm>
            <a:off x="3048079" y="3394830"/>
            <a:ext cx="147323" cy="861570"/>
          </a:xfrm>
          <a:custGeom>
            <a:avLst/>
            <a:gdLst>
              <a:gd name="connsiteX0" fmla="*/ 241889 w 241889"/>
              <a:gd name="connsiteY0" fmla="*/ 964642 h 964642"/>
              <a:gd name="connsiteX1" fmla="*/ 729 w 241889"/>
              <a:gd name="connsiteY1" fmla="*/ 502418 h 964642"/>
              <a:gd name="connsiteX2" fmla="*/ 181599 w 241889"/>
              <a:gd name="connsiteY2" fmla="*/ 0 h 964642"/>
            </a:gdLst>
            <a:ahLst/>
            <a:cxnLst>
              <a:cxn ang="0">
                <a:pos x="connsiteX0" y="connsiteY0"/>
              </a:cxn>
              <a:cxn ang="0">
                <a:pos x="connsiteX1" y="connsiteY1"/>
              </a:cxn>
              <a:cxn ang="0">
                <a:pos x="connsiteX2" y="connsiteY2"/>
              </a:cxn>
            </a:cxnLst>
            <a:rect l="l" t="t" r="r" b="b"/>
            <a:pathLst>
              <a:path w="241889" h="964642">
                <a:moveTo>
                  <a:pt x="241889" y="964642"/>
                </a:moveTo>
                <a:cubicBezTo>
                  <a:pt x="126333" y="813917"/>
                  <a:pt x="10777" y="663192"/>
                  <a:pt x="729" y="502418"/>
                </a:cubicBezTo>
                <a:cubicBezTo>
                  <a:pt x="-9319" y="341644"/>
                  <a:pt x="86140" y="170822"/>
                  <a:pt x="181599" y="0"/>
                </a:cubicBezTo>
              </a:path>
            </a:pathLst>
          </a:custGeom>
          <a:ln w="19050">
            <a:solidFill>
              <a:srgbClr val="FCC8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solidFill>
                <a:schemeClr val="tx1"/>
              </a:solidFill>
              <a:latin typeface="Huawei Sans" panose="020C0503030203020204" pitchFamily="34" charset="0"/>
            </a:endParaRPr>
          </a:p>
        </p:txBody>
      </p:sp>
      <p:sp>
        <p:nvSpPr>
          <p:cNvPr id="27" name="文本框 68"/>
          <p:cNvSpPr txBox="1"/>
          <p:nvPr/>
        </p:nvSpPr>
        <p:spPr bwMode="gray">
          <a:xfrm rot="20291769">
            <a:off x="2008229" y="3035395"/>
            <a:ext cx="780983"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28" name="文本框 22"/>
          <p:cNvSpPr txBox="1"/>
          <p:nvPr/>
        </p:nvSpPr>
        <p:spPr bwMode="gray">
          <a:xfrm>
            <a:off x="744753" y="3999629"/>
            <a:ext cx="497252"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9" name="文本框 22"/>
          <p:cNvSpPr txBox="1"/>
          <p:nvPr/>
        </p:nvSpPr>
        <p:spPr bwMode="gray">
          <a:xfrm>
            <a:off x="3241115" y="3998122"/>
            <a:ext cx="396262"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30" name="文本框 22"/>
          <p:cNvSpPr txBox="1"/>
          <p:nvPr/>
        </p:nvSpPr>
        <p:spPr bwMode="gray">
          <a:xfrm>
            <a:off x="5315411" y="3999629"/>
            <a:ext cx="497252"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31" name="图片 16"/>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25982" y="4886668"/>
            <a:ext cx="540000" cy="442800"/>
          </a:xfrm>
          <a:prstGeom prst="rect">
            <a:avLst/>
          </a:prstGeom>
        </p:spPr>
      </p:pic>
      <p:pic>
        <p:nvPicPr>
          <p:cNvPr id="32" name="图片 16"/>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103807" y="4886668"/>
            <a:ext cx="540000" cy="442800"/>
          </a:xfrm>
          <a:prstGeom prst="rect">
            <a:avLst/>
          </a:prstGeom>
        </p:spPr>
      </p:pic>
      <p:cxnSp>
        <p:nvCxnSpPr>
          <p:cNvPr id="33" name="直接连接符 8"/>
          <p:cNvCxnSpPr>
            <a:stCxn id="5" idx="2"/>
            <a:endCxn id="31" idx="0"/>
          </p:cNvCxnSpPr>
          <p:nvPr/>
        </p:nvCxnSpPr>
        <p:spPr bwMode="gray">
          <a:xfrm>
            <a:off x="1195982" y="4710618"/>
            <a:ext cx="0" cy="176050"/>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直接连接符 8"/>
          <p:cNvCxnSpPr>
            <a:stCxn id="6" idx="2"/>
            <a:endCxn id="32" idx="0"/>
          </p:cNvCxnSpPr>
          <p:nvPr/>
        </p:nvCxnSpPr>
        <p:spPr bwMode="gray">
          <a:xfrm>
            <a:off x="5373807" y="4710618"/>
            <a:ext cx="0" cy="176050"/>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文本框 22"/>
          <p:cNvSpPr txBox="1"/>
          <p:nvPr/>
        </p:nvSpPr>
        <p:spPr bwMode="gray">
          <a:xfrm>
            <a:off x="1406797" y="4954179"/>
            <a:ext cx="502061" cy="307777"/>
          </a:xfrm>
          <a:prstGeom prst="rect">
            <a:avLst/>
          </a:prstGeom>
          <a:noFill/>
        </p:spPr>
        <p:txBody>
          <a:bodyPr wrap="square" rtlCol="0">
            <a:spAutoFit/>
          </a:bodyPr>
          <a:lstStyle/>
          <a:p>
            <a:pP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40" name="文本框 22"/>
          <p:cNvSpPr txBox="1"/>
          <p:nvPr/>
        </p:nvSpPr>
        <p:spPr bwMode="gray">
          <a:xfrm>
            <a:off x="4667238" y="4982627"/>
            <a:ext cx="502061" cy="307777"/>
          </a:xfrm>
          <a:prstGeom prst="rect">
            <a:avLst/>
          </a:prstGeom>
          <a:noFill/>
        </p:spPr>
        <p:txBody>
          <a:bodyPr wrap="square" rtlCol="0">
            <a:spAutoFit/>
          </a:bodyPr>
          <a:lstStyle/>
          <a:p>
            <a:pP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pic>
        <p:nvPicPr>
          <p:cNvPr id="41" name="图片 13"/>
          <p:cNvPicPr/>
          <p:nvPr/>
        </p:nvPicPr>
        <p:blipFill>
          <a:blip r:embed="rId3" cstate="print">
            <a:extLst>
              <a:ext uri="{28A0092B-C50C-407E-A947-70E740481C1C}">
                <a14:useLocalDpi xmlns:a14="http://schemas.microsoft.com/office/drawing/2010/main" val="0"/>
              </a:ext>
            </a:extLst>
          </a:blip>
          <a:stretch>
            <a:fillRect/>
          </a:stretch>
        </p:blipFill>
        <p:spPr bwMode="gray">
          <a:xfrm>
            <a:off x="8508530" y="4014729"/>
            <a:ext cx="540000" cy="442800"/>
          </a:xfrm>
          <a:prstGeom prst="rect">
            <a:avLst/>
          </a:prstGeom>
        </p:spPr>
      </p:pic>
      <p:pic>
        <p:nvPicPr>
          <p:cNvPr id="42" name="图片 16"/>
          <p:cNvPicPr/>
          <p:nvPr/>
        </p:nvPicPr>
        <p:blipFill>
          <a:blip r:embed="rId3" cstate="print">
            <a:extLst>
              <a:ext uri="{28A0092B-C50C-407E-A947-70E740481C1C}">
                <a14:useLocalDpi xmlns:a14="http://schemas.microsoft.com/office/drawing/2010/main" val="0"/>
              </a:ext>
            </a:extLst>
          </a:blip>
          <a:stretch>
            <a:fillRect/>
          </a:stretch>
        </p:blipFill>
        <p:spPr bwMode="gray">
          <a:xfrm>
            <a:off x="6444739" y="4014729"/>
            <a:ext cx="540000" cy="442800"/>
          </a:xfrm>
          <a:prstGeom prst="rect">
            <a:avLst/>
          </a:prstGeom>
        </p:spPr>
      </p:pic>
      <p:pic>
        <p:nvPicPr>
          <p:cNvPr id="43"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10622564" y="4014729"/>
            <a:ext cx="540000" cy="442800"/>
          </a:xfrm>
          <a:prstGeom prst="rect">
            <a:avLst/>
          </a:prstGeom>
        </p:spPr>
      </p:pic>
      <p:pic>
        <p:nvPicPr>
          <p:cNvPr id="44" name="图片 20" descr="通用网管-蓝.png"/>
          <p:cNvPicPr>
            <a:picLocks noChangeAspect="1"/>
          </p:cNvPicPr>
          <p:nvPr/>
        </p:nvPicPr>
        <p:blipFill>
          <a:blip r:embed="rId4" cstate="print"/>
          <a:stretch>
            <a:fillRect/>
          </a:stretch>
        </p:blipFill>
        <p:spPr bwMode="gray">
          <a:xfrm>
            <a:off x="8508530" y="2686072"/>
            <a:ext cx="540000" cy="441818"/>
          </a:xfrm>
          <a:prstGeom prst="rect">
            <a:avLst/>
          </a:prstGeom>
        </p:spPr>
      </p:pic>
      <p:cxnSp>
        <p:nvCxnSpPr>
          <p:cNvPr id="45" name="直接连接符 8"/>
          <p:cNvCxnSpPr>
            <a:stCxn id="42" idx="3"/>
            <a:endCxn id="41" idx="1"/>
          </p:cNvCxnSpPr>
          <p:nvPr/>
        </p:nvCxnSpPr>
        <p:spPr bwMode="gray">
          <a:xfrm>
            <a:off x="6984739" y="4236129"/>
            <a:ext cx="1523791" cy="0"/>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直接连接符 8"/>
          <p:cNvCxnSpPr>
            <a:stCxn id="41" idx="3"/>
            <a:endCxn id="43" idx="1"/>
          </p:cNvCxnSpPr>
          <p:nvPr/>
        </p:nvCxnSpPr>
        <p:spPr bwMode="gray">
          <a:xfrm>
            <a:off x="9048530" y="4236129"/>
            <a:ext cx="1574034" cy="0"/>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直接连接符 8"/>
          <p:cNvCxnSpPr>
            <a:stCxn id="44" idx="2"/>
            <a:endCxn id="41" idx="0"/>
          </p:cNvCxnSpPr>
          <p:nvPr/>
        </p:nvCxnSpPr>
        <p:spPr bwMode="gray">
          <a:xfrm>
            <a:off x="8778530" y="3127890"/>
            <a:ext cx="0" cy="886839"/>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8" name="Freeform 159"/>
          <p:cNvSpPr/>
          <p:nvPr/>
        </p:nvSpPr>
        <p:spPr bwMode="gray">
          <a:xfrm flipH="1">
            <a:off x="8389835" y="3316285"/>
            <a:ext cx="777390" cy="4063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159"/>
          <p:cNvSpPr/>
          <p:nvPr/>
        </p:nvSpPr>
        <p:spPr bwMode="gray">
          <a:xfrm flipH="1">
            <a:off x="7329263" y="4002137"/>
            <a:ext cx="777390" cy="4063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159"/>
          <p:cNvSpPr/>
          <p:nvPr/>
        </p:nvSpPr>
        <p:spPr bwMode="gray">
          <a:xfrm flipH="1">
            <a:off x="9569432" y="4002137"/>
            <a:ext cx="777390" cy="4063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50"/>
          <p:cNvSpPr/>
          <p:nvPr/>
        </p:nvSpPr>
        <p:spPr bwMode="gray">
          <a:xfrm rot="2227946">
            <a:off x="7067464" y="3498196"/>
            <a:ext cx="1282925" cy="954850"/>
          </a:xfrm>
          <a:custGeom>
            <a:avLst/>
            <a:gdLst>
              <a:gd name="connsiteX0" fmla="*/ 0 w 1738365"/>
              <a:gd name="connsiteY0" fmla="*/ 1587640 h 1587640"/>
              <a:gd name="connsiteX1" fmla="*/ 622998 w 1738365"/>
              <a:gd name="connsiteY1" fmla="*/ 673240 h 1587640"/>
              <a:gd name="connsiteX2" fmla="*/ 1738365 w 1738365"/>
              <a:gd name="connsiteY2" fmla="*/ 0 h 1587640"/>
            </a:gdLst>
            <a:ahLst/>
            <a:cxnLst>
              <a:cxn ang="0">
                <a:pos x="connsiteX0" y="connsiteY0"/>
              </a:cxn>
              <a:cxn ang="0">
                <a:pos x="connsiteX1" y="connsiteY1"/>
              </a:cxn>
              <a:cxn ang="0">
                <a:pos x="connsiteX2" y="connsiteY2"/>
              </a:cxn>
            </a:cxnLst>
            <a:rect l="l" t="t" r="r" b="b"/>
            <a:pathLst>
              <a:path w="1738365" h="1587640">
                <a:moveTo>
                  <a:pt x="0" y="1587640"/>
                </a:moveTo>
                <a:cubicBezTo>
                  <a:pt x="166635" y="1262743"/>
                  <a:pt x="333271" y="937847"/>
                  <a:pt x="622998" y="673240"/>
                </a:cubicBezTo>
                <a:cubicBezTo>
                  <a:pt x="912726" y="408633"/>
                  <a:pt x="1325545" y="204316"/>
                  <a:pt x="1738365" y="0"/>
                </a:cubicBezTo>
              </a:path>
            </a:pathLst>
          </a:custGeom>
          <a:ln w="19050">
            <a:solidFill>
              <a:srgbClr val="FCC8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ndParaRPr>
          </a:p>
        </p:txBody>
      </p:sp>
      <p:sp>
        <p:nvSpPr>
          <p:cNvPr id="52" name="Freeform 51"/>
          <p:cNvSpPr/>
          <p:nvPr/>
        </p:nvSpPr>
        <p:spPr bwMode="gray">
          <a:xfrm rot="18900000" flipH="1">
            <a:off x="9281291" y="3322618"/>
            <a:ext cx="1288023" cy="1306005"/>
          </a:xfrm>
          <a:custGeom>
            <a:avLst/>
            <a:gdLst>
              <a:gd name="connsiteX0" fmla="*/ 0 w 1738365"/>
              <a:gd name="connsiteY0" fmla="*/ 1587640 h 1587640"/>
              <a:gd name="connsiteX1" fmla="*/ 622998 w 1738365"/>
              <a:gd name="connsiteY1" fmla="*/ 673240 h 1587640"/>
              <a:gd name="connsiteX2" fmla="*/ 1738365 w 1738365"/>
              <a:gd name="connsiteY2" fmla="*/ 0 h 1587640"/>
            </a:gdLst>
            <a:ahLst/>
            <a:cxnLst>
              <a:cxn ang="0">
                <a:pos x="connsiteX0" y="connsiteY0"/>
              </a:cxn>
              <a:cxn ang="0">
                <a:pos x="connsiteX1" y="connsiteY1"/>
              </a:cxn>
              <a:cxn ang="0">
                <a:pos x="connsiteX2" y="connsiteY2"/>
              </a:cxn>
            </a:cxnLst>
            <a:rect l="l" t="t" r="r" b="b"/>
            <a:pathLst>
              <a:path w="1738365" h="1587640">
                <a:moveTo>
                  <a:pt x="0" y="1587640"/>
                </a:moveTo>
                <a:cubicBezTo>
                  <a:pt x="166635" y="1262743"/>
                  <a:pt x="333271" y="937847"/>
                  <a:pt x="622998" y="673240"/>
                </a:cubicBezTo>
                <a:cubicBezTo>
                  <a:pt x="912726" y="408633"/>
                  <a:pt x="1325545" y="204316"/>
                  <a:pt x="1738365" y="0"/>
                </a:cubicBezTo>
              </a:path>
            </a:pathLst>
          </a:custGeom>
          <a:ln w="19050">
            <a:solidFill>
              <a:srgbClr val="FCC8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ndParaRPr>
          </a:p>
        </p:txBody>
      </p:sp>
      <p:sp>
        <p:nvSpPr>
          <p:cNvPr id="53" name="Freeform 52"/>
          <p:cNvSpPr/>
          <p:nvPr/>
        </p:nvSpPr>
        <p:spPr bwMode="gray">
          <a:xfrm>
            <a:off x="8566836" y="3150274"/>
            <a:ext cx="147323" cy="797528"/>
          </a:xfrm>
          <a:custGeom>
            <a:avLst/>
            <a:gdLst>
              <a:gd name="connsiteX0" fmla="*/ 241889 w 241889"/>
              <a:gd name="connsiteY0" fmla="*/ 964642 h 964642"/>
              <a:gd name="connsiteX1" fmla="*/ 729 w 241889"/>
              <a:gd name="connsiteY1" fmla="*/ 502418 h 964642"/>
              <a:gd name="connsiteX2" fmla="*/ 181599 w 241889"/>
              <a:gd name="connsiteY2" fmla="*/ 0 h 964642"/>
            </a:gdLst>
            <a:ahLst/>
            <a:cxnLst>
              <a:cxn ang="0">
                <a:pos x="connsiteX0" y="connsiteY0"/>
              </a:cxn>
              <a:cxn ang="0">
                <a:pos x="connsiteX1" y="connsiteY1"/>
              </a:cxn>
              <a:cxn ang="0">
                <a:pos x="connsiteX2" y="connsiteY2"/>
              </a:cxn>
            </a:cxnLst>
            <a:rect l="l" t="t" r="r" b="b"/>
            <a:pathLst>
              <a:path w="241889" h="964642">
                <a:moveTo>
                  <a:pt x="241889" y="964642"/>
                </a:moveTo>
                <a:cubicBezTo>
                  <a:pt x="126333" y="813917"/>
                  <a:pt x="10777" y="663192"/>
                  <a:pt x="729" y="502418"/>
                </a:cubicBezTo>
                <a:cubicBezTo>
                  <a:pt x="-9319" y="341644"/>
                  <a:pt x="86140" y="170822"/>
                  <a:pt x="181599" y="0"/>
                </a:cubicBezTo>
              </a:path>
            </a:pathLst>
          </a:custGeom>
          <a:ln w="19050">
            <a:solidFill>
              <a:srgbClr val="FCC8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solidFill>
                <a:schemeClr val="tx1"/>
              </a:solidFill>
              <a:latin typeface="Huawei Sans" panose="020C0503030203020204" pitchFamily="34" charset="0"/>
            </a:endParaRPr>
          </a:p>
        </p:txBody>
      </p:sp>
      <p:sp>
        <p:nvSpPr>
          <p:cNvPr id="54" name="文本框 68"/>
          <p:cNvSpPr txBox="1"/>
          <p:nvPr/>
        </p:nvSpPr>
        <p:spPr bwMode="gray">
          <a:xfrm>
            <a:off x="7205129" y="3513279"/>
            <a:ext cx="780983"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55" name="文本框 22"/>
          <p:cNvSpPr txBox="1"/>
          <p:nvPr/>
        </p:nvSpPr>
        <p:spPr bwMode="gray">
          <a:xfrm>
            <a:off x="6463796" y="3746540"/>
            <a:ext cx="497252"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56" name="文本框 22"/>
          <p:cNvSpPr txBox="1"/>
          <p:nvPr/>
        </p:nvSpPr>
        <p:spPr bwMode="gray">
          <a:xfrm>
            <a:off x="8712276" y="3745033"/>
            <a:ext cx="418704"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57" name="文本框 22"/>
          <p:cNvSpPr txBox="1"/>
          <p:nvPr/>
        </p:nvSpPr>
        <p:spPr bwMode="gray">
          <a:xfrm>
            <a:off x="10801965" y="3746540"/>
            <a:ext cx="497252"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8" name="图片 16"/>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444739" y="4633579"/>
            <a:ext cx="540000" cy="442800"/>
          </a:xfrm>
          <a:prstGeom prst="rect">
            <a:avLst/>
          </a:prstGeom>
        </p:spPr>
      </p:pic>
      <p:pic>
        <p:nvPicPr>
          <p:cNvPr id="59" name="图片 16"/>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622564" y="4633579"/>
            <a:ext cx="540000" cy="442800"/>
          </a:xfrm>
          <a:prstGeom prst="rect">
            <a:avLst/>
          </a:prstGeom>
        </p:spPr>
      </p:pic>
      <p:cxnSp>
        <p:nvCxnSpPr>
          <p:cNvPr id="60" name="直接连接符 8"/>
          <p:cNvCxnSpPr>
            <a:stCxn id="42" idx="2"/>
            <a:endCxn id="58" idx="0"/>
          </p:cNvCxnSpPr>
          <p:nvPr/>
        </p:nvCxnSpPr>
        <p:spPr bwMode="gray">
          <a:xfrm>
            <a:off x="6714739" y="4457529"/>
            <a:ext cx="0" cy="176050"/>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直接连接符 8"/>
          <p:cNvCxnSpPr>
            <a:stCxn id="43" idx="2"/>
            <a:endCxn id="59" idx="0"/>
          </p:cNvCxnSpPr>
          <p:nvPr/>
        </p:nvCxnSpPr>
        <p:spPr bwMode="gray">
          <a:xfrm>
            <a:off x="10892564" y="4457529"/>
            <a:ext cx="0" cy="176050"/>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2" name="文本框 22"/>
          <p:cNvSpPr txBox="1"/>
          <p:nvPr/>
        </p:nvSpPr>
        <p:spPr bwMode="gray">
          <a:xfrm>
            <a:off x="6923664" y="4709623"/>
            <a:ext cx="502061" cy="307777"/>
          </a:xfrm>
          <a:prstGeom prst="rect">
            <a:avLst/>
          </a:prstGeom>
          <a:noFill/>
        </p:spPr>
        <p:txBody>
          <a:bodyPr wrap="square" rtlCol="0">
            <a:spAutoFit/>
          </a:bodyPr>
          <a:lstStyle/>
          <a:p>
            <a:pP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63" name="文本框 22"/>
          <p:cNvSpPr txBox="1"/>
          <p:nvPr/>
        </p:nvSpPr>
        <p:spPr bwMode="gray">
          <a:xfrm>
            <a:off x="10181578" y="4709623"/>
            <a:ext cx="502061" cy="307777"/>
          </a:xfrm>
          <a:prstGeom prst="rect">
            <a:avLst/>
          </a:prstGeom>
          <a:noFill/>
        </p:spPr>
        <p:txBody>
          <a:bodyPr wrap="square" rtlCol="0">
            <a:spAutoFit/>
          </a:bodyPr>
          <a:lstStyle/>
          <a:p>
            <a:pP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64" name="文本框 22"/>
          <p:cNvSpPr txBox="1"/>
          <p:nvPr/>
        </p:nvSpPr>
        <p:spPr bwMode="gray">
          <a:xfrm>
            <a:off x="3454669" y="2823997"/>
            <a:ext cx="1487908" cy="307777"/>
          </a:xfrm>
          <a:prstGeom prst="rect">
            <a:avLst/>
          </a:prstGeom>
          <a:noFill/>
        </p:spPr>
        <p:txBody>
          <a:bodyPr wrap="square" rtlCol="0">
            <a:spAutoFit/>
          </a:bodyPr>
          <a:lstStyle/>
          <a:p>
            <a:pPr fontAlgn="ct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 NCE-IP</a:t>
            </a:r>
          </a:p>
        </p:txBody>
      </p:sp>
      <p:sp>
        <p:nvSpPr>
          <p:cNvPr id="65" name="文本框 22"/>
          <p:cNvSpPr txBox="1"/>
          <p:nvPr/>
        </p:nvSpPr>
        <p:spPr bwMode="gray">
          <a:xfrm>
            <a:off x="9008175" y="2679011"/>
            <a:ext cx="1487908" cy="307777"/>
          </a:xfrm>
          <a:prstGeom prst="rect">
            <a:avLst/>
          </a:prstGeom>
          <a:noFill/>
        </p:spPr>
        <p:txBody>
          <a:bodyPr wrap="square" rtlCol="0">
            <a:spAutoFit/>
          </a:bodyPr>
          <a:lstStyle/>
          <a:p>
            <a:pPr fontAlgn="ct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 NCE-IP</a:t>
            </a:r>
          </a:p>
        </p:txBody>
      </p:sp>
      <p:sp>
        <p:nvSpPr>
          <p:cNvPr id="67" name="TextBox 66"/>
          <p:cNvSpPr txBox="1"/>
          <p:nvPr/>
        </p:nvSpPr>
        <p:spPr bwMode="gray">
          <a:xfrm>
            <a:off x="725818" y="5386032"/>
            <a:ext cx="5067910" cy="738664"/>
          </a:xfrm>
          <a:prstGeom prst="rect">
            <a:avLst/>
          </a:prstGeom>
          <a:noFill/>
        </p:spPr>
        <p:txBody>
          <a:bodyPr wrap="square" rtlCol="0">
            <a:spAutoFit/>
          </a:bodyPr>
          <a:lstStyle/>
          <a:p>
            <a:pPr marL="302260" indent="-302260" defTabSz="913765" fontAlgn="ctr">
              <a:spcBef>
                <a:spcPts val="790"/>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rPr>
              <a:t>Solution 1: Establish BGP-LS peer relationships between </a:t>
            </a:r>
            <a:r>
              <a:rPr lang="en-US" sz="1400" dirty="0" err="1">
                <a:latin typeface="Huawei Sans" panose="020C0503030203020204" pitchFamily="34" charset="0"/>
                <a:ea typeface="方正兰亭黑简体" panose="02000000000000000000" pitchFamily="2" charset="-122"/>
                <a:cs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cs typeface="Huawei Sans" panose="020C0503030203020204" pitchFamily="34" charset="0"/>
              </a:rPr>
              <a:t> NCE-IP and all PEs and between </a:t>
            </a:r>
            <a:r>
              <a:rPr lang="en-US" sz="1400" dirty="0" err="1">
                <a:latin typeface="Huawei Sans" panose="020C0503030203020204" pitchFamily="34" charset="0"/>
                <a:ea typeface="方正兰亭黑简体" panose="02000000000000000000" pitchFamily="2" charset="-122"/>
                <a:cs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cs typeface="Huawei Sans" panose="020C0503030203020204" pitchFamily="34" charset="0"/>
              </a:rPr>
              <a:t> NCE-IP and all Ps.</a:t>
            </a:r>
          </a:p>
        </p:txBody>
      </p:sp>
      <p:sp>
        <p:nvSpPr>
          <p:cNvPr id="68" name="TextBox 67"/>
          <p:cNvSpPr txBox="1"/>
          <p:nvPr/>
        </p:nvSpPr>
        <p:spPr bwMode="gray">
          <a:xfrm>
            <a:off x="5972589" y="5115913"/>
            <a:ext cx="5776498" cy="1056700"/>
          </a:xfrm>
          <a:prstGeom prst="rect">
            <a:avLst/>
          </a:prstGeom>
          <a:noFill/>
        </p:spPr>
        <p:txBody>
          <a:bodyPr wrap="square" rtlCol="0">
            <a:spAutoFit/>
          </a:bodyPr>
          <a:lstStyle/>
          <a:p>
            <a:pPr marL="302260" indent="-302260" defTabSz="913765" fontAlgn="ctr">
              <a:spcBef>
                <a:spcPts val="790"/>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rPr>
              <a:t>Solution 2: Establish BGP-LS peer relationships between </a:t>
            </a:r>
            <a:r>
              <a:rPr lang="en-US" sz="1400" dirty="0" err="1">
                <a:latin typeface="Huawei Sans" panose="020C0503030203020204" pitchFamily="34" charset="0"/>
                <a:ea typeface="方正兰亭黑简体" panose="02000000000000000000" pitchFamily="2" charset="-122"/>
                <a:cs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cs typeface="Huawei Sans" panose="020C0503030203020204" pitchFamily="34" charset="0"/>
              </a:rPr>
              <a:t> NCE-IP and RRs and between the RRs and other devices.</a:t>
            </a:r>
          </a:p>
          <a:p>
            <a:pPr marL="302260" indent="-302260" defTabSz="913765" fontAlgn="ctr">
              <a:spcBef>
                <a:spcPts val="790"/>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rPr>
              <a:t>Solution 2 is recommended to reduce the number of BGP peers maintained by </a:t>
            </a:r>
            <a:r>
              <a:rPr lang="en-US" sz="1400" dirty="0" err="1">
                <a:latin typeface="Huawei Sans" panose="020C0503030203020204" pitchFamily="34" charset="0"/>
                <a:ea typeface="方正兰亭黑简体" panose="02000000000000000000" pitchFamily="2" charset="-122"/>
                <a:cs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cs typeface="Huawei Sans" panose="020C0503030203020204" pitchFamily="34" charset="0"/>
              </a:rPr>
              <a:t> NCE-IP.</a:t>
            </a:r>
          </a:p>
        </p:txBody>
      </p:sp>
    </p:spTree>
    <p:extLst>
      <p:ext uri="{BB962C8B-B14F-4D97-AF65-F5344CB8AC3E}">
        <p14:creationId xmlns:p14="http://schemas.microsoft.com/office/powerpoint/2010/main" val="255941083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BGP-LS Peer Relationship Establishment</a:t>
            </a:r>
            <a:endParaRPr lang="en-US" dirty="0"/>
          </a:p>
        </p:txBody>
      </p:sp>
      <p:sp>
        <p:nvSpPr>
          <p:cNvPr id="6" name="文本框 46"/>
          <p:cNvSpPr txBox="1"/>
          <p:nvPr/>
        </p:nvSpPr>
        <p:spPr bwMode="gray">
          <a:xfrm>
            <a:off x="1577934" y="4880793"/>
            <a:ext cx="4100401" cy="1015663"/>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65001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[P1-bgp]peer 2000::102 as-number 65001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[P1-bgp]peer 2000::102 connect-interface LoopBack0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[P1-bgp]link-state-family unicast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[P1-bgp-af-ls]peer 2000::102 enable</a:t>
            </a:r>
          </a:p>
        </p:txBody>
      </p:sp>
      <p:cxnSp>
        <p:nvCxnSpPr>
          <p:cNvPr id="9" name="直接连接符 42"/>
          <p:cNvCxnSpPr>
            <a:stCxn id="7" idx="1"/>
            <a:endCxn id="8" idx="3"/>
          </p:cNvCxnSpPr>
          <p:nvPr/>
        </p:nvCxnSpPr>
        <p:spPr bwMode="gray">
          <a:xfrm flipH="1" flipV="1">
            <a:off x="3640084" y="4182704"/>
            <a:ext cx="1498251" cy="491"/>
          </a:xfrm>
          <a:prstGeom prst="line">
            <a:avLst/>
          </a:prstGeom>
          <a:ln w="19050">
            <a:solidFill>
              <a:srgbClr val="FCC8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文本框 68"/>
          <p:cNvSpPr txBox="1"/>
          <p:nvPr/>
        </p:nvSpPr>
        <p:spPr bwMode="gray">
          <a:xfrm>
            <a:off x="4085048" y="3914600"/>
            <a:ext cx="780983"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BGP-LS</a:t>
            </a:r>
          </a:p>
        </p:txBody>
      </p:sp>
      <p:cxnSp>
        <p:nvCxnSpPr>
          <p:cNvPr id="14" name="Straight Connector 13"/>
          <p:cNvCxnSpPr/>
          <p:nvPr/>
        </p:nvCxnSpPr>
        <p:spPr bwMode="gray">
          <a:xfrm>
            <a:off x="487887" y="2621460"/>
            <a:ext cx="2682970" cy="1370695"/>
          </a:xfrm>
          <a:prstGeom prst="line">
            <a:avLst/>
          </a:prstGeom>
          <a:ln w="1270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gray">
          <a:xfrm flipH="1">
            <a:off x="3536574" y="3541253"/>
            <a:ext cx="7950306" cy="450902"/>
          </a:xfrm>
          <a:prstGeom prst="line">
            <a:avLst/>
          </a:prstGeom>
          <a:ln w="1270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gray">
          <a:xfrm>
            <a:off x="5600700" y="4370908"/>
            <a:ext cx="77635" cy="509885"/>
          </a:xfrm>
          <a:prstGeom prst="line">
            <a:avLst/>
          </a:prstGeom>
          <a:ln w="1270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gray">
          <a:xfrm flipV="1">
            <a:off x="1577934" y="4365502"/>
            <a:ext cx="3642995" cy="514310"/>
          </a:xfrm>
          <a:prstGeom prst="line">
            <a:avLst/>
          </a:prstGeom>
          <a:ln w="1270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6" name="文本框 46"/>
          <p:cNvSpPr txBox="1"/>
          <p:nvPr/>
        </p:nvSpPr>
        <p:spPr bwMode="gray">
          <a:xfrm>
            <a:off x="5726019" y="4592267"/>
            <a:ext cx="6003404" cy="1569660"/>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link-state unicast  peer</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local router ID : 1.0.0.5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Local AS number : 65001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Total number of peers : 1                 Peers in established state : 1</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Peer               V          AS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MsgRcvd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MsgSent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OutQ</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Up/Down       State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PrefRcv</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2000::102         4       65001    72877    72106     0 1039h31m Established        0</a:t>
            </a:r>
          </a:p>
        </p:txBody>
      </p:sp>
      <p:sp>
        <p:nvSpPr>
          <p:cNvPr id="17" name="文本框 68"/>
          <p:cNvSpPr txBox="1"/>
          <p:nvPr/>
        </p:nvSpPr>
        <p:spPr bwMode="gray">
          <a:xfrm>
            <a:off x="2125137" y="4027819"/>
            <a:ext cx="974947"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2000::102</a:t>
            </a:r>
          </a:p>
        </p:txBody>
      </p:sp>
      <p:pic>
        <p:nvPicPr>
          <p:cNvPr id="7" name="图片 16"/>
          <p:cNvPicPr/>
          <p:nvPr/>
        </p:nvPicPr>
        <p:blipFill>
          <a:blip r:embed="rId3" cstate="print">
            <a:extLst>
              <a:ext uri="{28A0092B-C50C-407E-A947-70E740481C1C}">
                <a14:useLocalDpi xmlns:a14="http://schemas.microsoft.com/office/drawing/2010/main" val="0"/>
              </a:ext>
            </a:extLst>
          </a:blip>
          <a:stretch>
            <a:fillRect/>
          </a:stretch>
        </p:blipFill>
        <p:spPr bwMode="gray">
          <a:xfrm>
            <a:off x="5138335" y="3961795"/>
            <a:ext cx="540000" cy="442800"/>
          </a:xfrm>
          <a:prstGeom prst="rect">
            <a:avLst/>
          </a:prstGeom>
        </p:spPr>
      </p:pic>
      <p:pic>
        <p:nvPicPr>
          <p:cNvPr id="8" name="图片 20" descr="通用网管-蓝.png"/>
          <p:cNvPicPr>
            <a:picLocks noChangeAspect="1"/>
          </p:cNvPicPr>
          <p:nvPr/>
        </p:nvPicPr>
        <p:blipFill>
          <a:blip r:embed="rId4" cstate="print"/>
          <a:stretch>
            <a:fillRect/>
          </a:stretch>
        </p:blipFill>
        <p:spPr bwMode="gray">
          <a:xfrm>
            <a:off x="3100084" y="3961795"/>
            <a:ext cx="540000" cy="441818"/>
          </a:xfrm>
          <a:prstGeom prst="rect">
            <a:avLst/>
          </a:prstGeom>
        </p:spPr>
      </p:pic>
      <p:sp>
        <p:nvSpPr>
          <p:cNvPr id="22" name="文本框 68"/>
          <p:cNvSpPr txBox="1"/>
          <p:nvPr/>
        </p:nvSpPr>
        <p:spPr bwMode="gray">
          <a:xfrm>
            <a:off x="5651923" y="4032975"/>
            <a:ext cx="774571"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FC01::5</a:t>
            </a:r>
          </a:p>
        </p:txBody>
      </p:sp>
      <p:pic>
        <p:nvPicPr>
          <p:cNvPr id="21" name="图片 350"/>
          <p:cNvPicPr/>
          <p:nvPr/>
        </p:nvPicPr>
        <p:blipFill rotWithShape="1">
          <a:blip r:embed="rId5"/>
          <a:srcRect r="35355"/>
          <a:stretch/>
        </p:blipFill>
        <p:spPr bwMode="gray">
          <a:xfrm>
            <a:off x="501247" y="1094421"/>
            <a:ext cx="5539280" cy="1506629"/>
          </a:xfrm>
          <a:prstGeom prst="rect">
            <a:avLst/>
          </a:prstGeom>
          <a:ln w="12700">
            <a:solidFill>
              <a:schemeClr val="bg1">
                <a:lumMod val="85000"/>
              </a:schemeClr>
            </a:solidFill>
          </a:ln>
        </p:spPr>
      </p:pic>
      <p:pic>
        <p:nvPicPr>
          <p:cNvPr id="18" name="图片 157"/>
          <p:cNvPicPr/>
          <p:nvPr/>
        </p:nvPicPr>
        <p:blipFill>
          <a:blip r:embed="rId6"/>
          <a:stretch>
            <a:fillRect/>
          </a:stretch>
        </p:blipFill>
        <p:spPr bwMode="gray">
          <a:xfrm>
            <a:off x="4084485" y="2434620"/>
            <a:ext cx="7402395" cy="1092086"/>
          </a:xfrm>
          <a:prstGeom prst="rect">
            <a:avLst/>
          </a:prstGeom>
          <a:ln w="12700">
            <a:solidFill>
              <a:schemeClr val="bg1">
                <a:lumMod val="85000"/>
              </a:schemeClr>
            </a:solidFill>
          </a:ln>
        </p:spPr>
      </p:pic>
    </p:spTree>
    <p:extLst>
      <p:ext uri="{BB962C8B-B14F-4D97-AF65-F5344CB8AC3E}">
        <p14:creationId xmlns:p14="http://schemas.microsoft.com/office/powerpoint/2010/main" val="180223270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SRv6 Policy Path Computation and Deployment</a:t>
            </a:r>
            <a:endParaRPr lang="en-US" dirty="0"/>
          </a:p>
        </p:txBody>
      </p:sp>
      <p:sp>
        <p:nvSpPr>
          <p:cNvPr id="3" name="Text Placeholder 2"/>
          <p:cNvSpPr>
            <a:spLocks noGrp="1"/>
          </p:cNvSpPr>
          <p:nvPr>
            <p:ph type="body" sz="quarter" idx="10"/>
          </p:nvPr>
        </p:nvSpPr>
        <p:spPr bwMode="gray"/>
        <p:txBody>
          <a:bodyPr/>
          <a:lstStyle/>
          <a:p>
            <a:r>
              <a:rPr lang="en-US" sz="1400" dirty="0"/>
              <a:t>With the SRv6 Policy path computation algorithm, the controller can provide the following path computation results if specified constraints are met:</a:t>
            </a:r>
          </a:p>
          <a:p>
            <a:pPr lvl="1"/>
            <a:r>
              <a:rPr lang="en-US" sz="1200" dirty="0"/>
              <a:t>Minimum cost: path with the minimum cost among all qualified paths</a:t>
            </a:r>
          </a:p>
          <a:p>
            <a:pPr lvl="1"/>
            <a:r>
              <a:rPr lang="en-US" sz="1200" dirty="0"/>
              <a:t>Minimum delay: path with the minimum delay among all qualified paths</a:t>
            </a:r>
          </a:p>
          <a:p>
            <a:pPr lvl="1"/>
            <a:r>
              <a:rPr lang="en-US" sz="1200" dirty="0"/>
              <a:t>Bandwidth balancing: path with the most remaining bandwidth among all qualified paths that have the same cost</a:t>
            </a:r>
          </a:p>
          <a:p>
            <a:r>
              <a:rPr lang="en-US" sz="1400" dirty="0"/>
              <a:t>During SRv6 Policy creation, you need to specify a color value for each SRv6 Policy.</a:t>
            </a:r>
          </a:p>
        </p:txBody>
      </p:sp>
      <p:pic>
        <p:nvPicPr>
          <p:cNvPr id="5" name="图片 371"/>
          <p:cNvPicPr/>
          <p:nvPr/>
        </p:nvPicPr>
        <p:blipFill>
          <a:blip r:embed="rId3"/>
          <a:stretch>
            <a:fillRect/>
          </a:stretch>
        </p:blipFill>
        <p:spPr bwMode="gray">
          <a:xfrm>
            <a:off x="2841230" y="3233650"/>
            <a:ext cx="6522238" cy="2916325"/>
          </a:xfrm>
          <a:prstGeom prst="rect">
            <a:avLst/>
          </a:prstGeom>
          <a:ln w="12700">
            <a:solidFill>
              <a:schemeClr val="bg1">
                <a:lumMod val="85000"/>
              </a:schemeClr>
            </a:solidFill>
          </a:ln>
        </p:spPr>
      </p:pic>
    </p:spTree>
    <p:extLst>
      <p:ext uri="{BB962C8B-B14F-4D97-AF65-F5344CB8AC3E}">
        <p14:creationId xmlns:p14="http://schemas.microsoft.com/office/powerpoint/2010/main" val="96392826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BGP IPv6 SR Policy Deployment</a:t>
            </a:r>
            <a:endParaRPr lang="en-US" dirty="0"/>
          </a:p>
        </p:txBody>
      </p:sp>
      <p:sp>
        <p:nvSpPr>
          <p:cNvPr id="3" name="Text Placeholder 2"/>
          <p:cNvSpPr>
            <a:spLocks noGrp="1"/>
          </p:cNvSpPr>
          <p:nvPr>
            <p:ph type="body" sz="quarter" idx="10"/>
          </p:nvPr>
        </p:nvSpPr>
        <p:spPr bwMode="gray"/>
        <p:txBody>
          <a:bodyPr/>
          <a:lstStyle/>
          <a:p>
            <a:r>
              <a:rPr lang="en-US" sz="1600" dirty="0"/>
              <a:t>BGP IPv6 SR Policy is mainly used to deliver SRv6 tunnel information. As such, </a:t>
            </a:r>
            <a:r>
              <a:rPr lang="en-US" sz="1600" dirty="0" err="1"/>
              <a:t>iMaster</a:t>
            </a:r>
            <a:r>
              <a:rPr lang="en-US" sz="1600" dirty="0"/>
              <a:t> NCE-IP needs to establish a BGP IPv6 SR Policy peer relationship with the ingress of the involved tunnel.</a:t>
            </a:r>
          </a:p>
          <a:p>
            <a:r>
              <a:rPr lang="en-US" sz="1600" dirty="0"/>
              <a:t>BGP IPv6 SR Policy deployment solutions:</a:t>
            </a:r>
          </a:p>
        </p:txBody>
      </p:sp>
      <p:pic>
        <p:nvPicPr>
          <p:cNvPr id="4" name="图片 13"/>
          <p:cNvPicPr/>
          <p:nvPr/>
        </p:nvPicPr>
        <p:blipFill>
          <a:blip r:embed="rId3" cstate="print">
            <a:extLst>
              <a:ext uri="{28A0092B-C50C-407E-A947-70E740481C1C}">
                <a14:useLocalDpi xmlns:a14="http://schemas.microsoft.com/office/drawing/2010/main" val="0"/>
              </a:ext>
            </a:extLst>
          </a:blip>
          <a:stretch>
            <a:fillRect/>
          </a:stretch>
        </p:blipFill>
        <p:spPr bwMode="gray">
          <a:xfrm>
            <a:off x="2989773" y="3736934"/>
            <a:ext cx="540000" cy="442800"/>
          </a:xfrm>
          <a:prstGeom prst="rect">
            <a:avLst/>
          </a:prstGeom>
        </p:spPr>
      </p:pic>
      <p:pic>
        <p:nvPicPr>
          <p:cNvPr id="5" name="图片 16"/>
          <p:cNvPicPr/>
          <p:nvPr/>
        </p:nvPicPr>
        <p:blipFill>
          <a:blip r:embed="rId3" cstate="print">
            <a:extLst>
              <a:ext uri="{28A0092B-C50C-407E-A947-70E740481C1C}">
                <a14:useLocalDpi xmlns:a14="http://schemas.microsoft.com/office/drawing/2010/main" val="0"/>
              </a:ext>
            </a:extLst>
          </a:blip>
          <a:stretch>
            <a:fillRect/>
          </a:stretch>
        </p:blipFill>
        <p:spPr bwMode="gray">
          <a:xfrm>
            <a:off x="925982" y="3736934"/>
            <a:ext cx="540000" cy="442800"/>
          </a:xfrm>
          <a:prstGeom prst="rect">
            <a:avLst/>
          </a:prstGeom>
        </p:spPr>
      </p:pic>
      <p:pic>
        <p:nvPicPr>
          <p:cNvPr id="6"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5103807" y="3736934"/>
            <a:ext cx="540000" cy="442800"/>
          </a:xfrm>
          <a:prstGeom prst="rect">
            <a:avLst/>
          </a:prstGeom>
        </p:spPr>
      </p:pic>
      <p:pic>
        <p:nvPicPr>
          <p:cNvPr id="7" name="图片 20" descr="通用网管-蓝.png"/>
          <p:cNvPicPr>
            <a:picLocks noChangeAspect="1"/>
          </p:cNvPicPr>
          <p:nvPr/>
        </p:nvPicPr>
        <p:blipFill>
          <a:blip r:embed="rId4" cstate="print"/>
          <a:stretch>
            <a:fillRect/>
          </a:stretch>
        </p:blipFill>
        <p:spPr bwMode="gray">
          <a:xfrm>
            <a:off x="2989773" y="2399744"/>
            <a:ext cx="540000" cy="441818"/>
          </a:xfrm>
          <a:prstGeom prst="rect">
            <a:avLst/>
          </a:prstGeom>
        </p:spPr>
      </p:pic>
      <p:cxnSp>
        <p:nvCxnSpPr>
          <p:cNvPr id="8" name="直接连接符 8"/>
          <p:cNvCxnSpPr>
            <a:stCxn id="5" idx="3"/>
            <a:endCxn id="4" idx="1"/>
          </p:cNvCxnSpPr>
          <p:nvPr/>
        </p:nvCxnSpPr>
        <p:spPr bwMode="gray">
          <a:xfrm>
            <a:off x="1465982" y="3958334"/>
            <a:ext cx="1523791" cy="0"/>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8"/>
          <p:cNvCxnSpPr>
            <a:stCxn id="4" idx="3"/>
            <a:endCxn id="6" idx="1"/>
          </p:cNvCxnSpPr>
          <p:nvPr/>
        </p:nvCxnSpPr>
        <p:spPr bwMode="gray">
          <a:xfrm>
            <a:off x="3529773" y="3958334"/>
            <a:ext cx="1574034" cy="0"/>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8"/>
          <p:cNvCxnSpPr>
            <a:stCxn id="7" idx="2"/>
            <a:endCxn id="4" idx="0"/>
          </p:cNvCxnSpPr>
          <p:nvPr/>
        </p:nvCxnSpPr>
        <p:spPr bwMode="gray">
          <a:xfrm>
            <a:off x="3259773" y="2841562"/>
            <a:ext cx="0" cy="895372"/>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Freeform 159"/>
          <p:cNvSpPr/>
          <p:nvPr/>
        </p:nvSpPr>
        <p:spPr bwMode="gray">
          <a:xfrm flipH="1">
            <a:off x="2871078" y="3034431"/>
            <a:ext cx="777390" cy="4063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Freeform 159"/>
          <p:cNvSpPr/>
          <p:nvPr/>
        </p:nvSpPr>
        <p:spPr bwMode="gray">
          <a:xfrm flipH="1">
            <a:off x="1810506" y="3724342"/>
            <a:ext cx="777390" cy="4063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159"/>
          <p:cNvSpPr/>
          <p:nvPr/>
        </p:nvSpPr>
        <p:spPr bwMode="gray">
          <a:xfrm flipH="1">
            <a:off x="4050675" y="3724342"/>
            <a:ext cx="777390" cy="4063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22"/>
          <p:cNvSpPr/>
          <p:nvPr/>
        </p:nvSpPr>
        <p:spPr bwMode="gray">
          <a:xfrm>
            <a:off x="1202110" y="2596967"/>
            <a:ext cx="1763972" cy="1098926"/>
          </a:xfrm>
          <a:custGeom>
            <a:avLst/>
            <a:gdLst>
              <a:gd name="connsiteX0" fmla="*/ 0 w 1738365"/>
              <a:gd name="connsiteY0" fmla="*/ 1587640 h 1587640"/>
              <a:gd name="connsiteX1" fmla="*/ 622998 w 1738365"/>
              <a:gd name="connsiteY1" fmla="*/ 673240 h 1587640"/>
              <a:gd name="connsiteX2" fmla="*/ 1738365 w 1738365"/>
              <a:gd name="connsiteY2" fmla="*/ 0 h 1587640"/>
            </a:gdLst>
            <a:ahLst/>
            <a:cxnLst>
              <a:cxn ang="0">
                <a:pos x="connsiteX0" y="connsiteY0"/>
              </a:cxn>
              <a:cxn ang="0">
                <a:pos x="connsiteX1" y="connsiteY1"/>
              </a:cxn>
              <a:cxn ang="0">
                <a:pos x="connsiteX2" y="connsiteY2"/>
              </a:cxn>
            </a:cxnLst>
            <a:rect l="l" t="t" r="r" b="b"/>
            <a:pathLst>
              <a:path w="1738365" h="1587640">
                <a:moveTo>
                  <a:pt x="0" y="1587640"/>
                </a:moveTo>
                <a:cubicBezTo>
                  <a:pt x="166635" y="1262743"/>
                  <a:pt x="333271" y="937847"/>
                  <a:pt x="622998" y="673240"/>
                </a:cubicBezTo>
                <a:cubicBezTo>
                  <a:pt x="912726" y="408633"/>
                  <a:pt x="1325545" y="204316"/>
                  <a:pt x="1738365" y="0"/>
                </a:cubicBezTo>
              </a:path>
            </a:pathLst>
          </a:custGeom>
          <a:ln w="19050">
            <a:solidFill>
              <a:srgbClr val="FCC8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ndParaRPr>
          </a:p>
        </p:txBody>
      </p:sp>
      <p:sp>
        <p:nvSpPr>
          <p:cNvPr id="24" name="Freeform 23"/>
          <p:cNvSpPr/>
          <p:nvPr/>
        </p:nvSpPr>
        <p:spPr bwMode="gray">
          <a:xfrm flipH="1">
            <a:off x="3529773" y="2580634"/>
            <a:ext cx="1787663" cy="1115260"/>
          </a:xfrm>
          <a:custGeom>
            <a:avLst/>
            <a:gdLst>
              <a:gd name="connsiteX0" fmla="*/ 0 w 1738365"/>
              <a:gd name="connsiteY0" fmla="*/ 1587640 h 1587640"/>
              <a:gd name="connsiteX1" fmla="*/ 622998 w 1738365"/>
              <a:gd name="connsiteY1" fmla="*/ 673240 h 1587640"/>
              <a:gd name="connsiteX2" fmla="*/ 1738365 w 1738365"/>
              <a:gd name="connsiteY2" fmla="*/ 0 h 1587640"/>
            </a:gdLst>
            <a:ahLst/>
            <a:cxnLst>
              <a:cxn ang="0">
                <a:pos x="connsiteX0" y="connsiteY0"/>
              </a:cxn>
              <a:cxn ang="0">
                <a:pos x="connsiteX1" y="connsiteY1"/>
              </a:cxn>
              <a:cxn ang="0">
                <a:pos x="connsiteX2" y="connsiteY2"/>
              </a:cxn>
            </a:cxnLst>
            <a:rect l="l" t="t" r="r" b="b"/>
            <a:pathLst>
              <a:path w="1738365" h="1587640">
                <a:moveTo>
                  <a:pt x="0" y="1587640"/>
                </a:moveTo>
                <a:cubicBezTo>
                  <a:pt x="166635" y="1262743"/>
                  <a:pt x="333271" y="937847"/>
                  <a:pt x="622998" y="673240"/>
                </a:cubicBezTo>
                <a:cubicBezTo>
                  <a:pt x="912726" y="408633"/>
                  <a:pt x="1325545" y="204316"/>
                  <a:pt x="1738365" y="0"/>
                </a:cubicBezTo>
              </a:path>
            </a:pathLst>
          </a:custGeom>
          <a:ln w="19050">
            <a:solidFill>
              <a:srgbClr val="FCC8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ndParaRPr>
          </a:p>
        </p:txBody>
      </p:sp>
      <p:sp>
        <p:nvSpPr>
          <p:cNvPr id="27" name="文本框 68"/>
          <p:cNvSpPr txBox="1"/>
          <p:nvPr/>
        </p:nvSpPr>
        <p:spPr bwMode="gray">
          <a:xfrm rot="19764948">
            <a:off x="1162841" y="2618276"/>
            <a:ext cx="1712328"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IPv6 SR Policy</a:t>
            </a:r>
          </a:p>
        </p:txBody>
      </p:sp>
      <p:sp>
        <p:nvSpPr>
          <p:cNvPr id="28" name="文本框 22"/>
          <p:cNvSpPr txBox="1"/>
          <p:nvPr/>
        </p:nvSpPr>
        <p:spPr bwMode="gray">
          <a:xfrm>
            <a:off x="744753" y="3468745"/>
            <a:ext cx="497252"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9" name="文本框 22"/>
          <p:cNvSpPr txBox="1"/>
          <p:nvPr/>
        </p:nvSpPr>
        <p:spPr bwMode="gray">
          <a:xfrm>
            <a:off x="3241115" y="3467238"/>
            <a:ext cx="396262"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30" name="文本框 22"/>
          <p:cNvSpPr txBox="1"/>
          <p:nvPr/>
        </p:nvSpPr>
        <p:spPr bwMode="gray">
          <a:xfrm>
            <a:off x="5315411" y="3468745"/>
            <a:ext cx="497252"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31" name="图片 16"/>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25982" y="4355784"/>
            <a:ext cx="540000" cy="442800"/>
          </a:xfrm>
          <a:prstGeom prst="rect">
            <a:avLst/>
          </a:prstGeom>
        </p:spPr>
      </p:pic>
      <p:pic>
        <p:nvPicPr>
          <p:cNvPr id="32" name="图片 16"/>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103807" y="4355784"/>
            <a:ext cx="540000" cy="442800"/>
          </a:xfrm>
          <a:prstGeom prst="rect">
            <a:avLst/>
          </a:prstGeom>
        </p:spPr>
      </p:pic>
      <p:cxnSp>
        <p:nvCxnSpPr>
          <p:cNvPr id="33" name="直接连接符 8"/>
          <p:cNvCxnSpPr>
            <a:stCxn id="5" idx="2"/>
            <a:endCxn id="31" idx="0"/>
          </p:cNvCxnSpPr>
          <p:nvPr/>
        </p:nvCxnSpPr>
        <p:spPr bwMode="gray">
          <a:xfrm>
            <a:off x="1195982" y="4179734"/>
            <a:ext cx="0" cy="176050"/>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直接连接符 8"/>
          <p:cNvCxnSpPr>
            <a:stCxn id="6" idx="2"/>
            <a:endCxn id="32" idx="0"/>
          </p:cNvCxnSpPr>
          <p:nvPr/>
        </p:nvCxnSpPr>
        <p:spPr bwMode="gray">
          <a:xfrm>
            <a:off x="5373807" y="4179734"/>
            <a:ext cx="0" cy="176050"/>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文本框 22"/>
          <p:cNvSpPr txBox="1"/>
          <p:nvPr/>
        </p:nvSpPr>
        <p:spPr bwMode="gray">
          <a:xfrm>
            <a:off x="1406797" y="4423295"/>
            <a:ext cx="502061" cy="307777"/>
          </a:xfrm>
          <a:prstGeom prst="rect">
            <a:avLst/>
          </a:prstGeom>
          <a:noFill/>
        </p:spPr>
        <p:txBody>
          <a:bodyPr wrap="square" rtlCol="0">
            <a:spAutoFit/>
          </a:bodyPr>
          <a:lstStyle/>
          <a:p>
            <a:pP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40" name="文本框 22"/>
          <p:cNvSpPr txBox="1"/>
          <p:nvPr/>
        </p:nvSpPr>
        <p:spPr bwMode="gray">
          <a:xfrm>
            <a:off x="4667238" y="4451743"/>
            <a:ext cx="502061" cy="307777"/>
          </a:xfrm>
          <a:prstGeom prst="rect">
            <a:avLst/>
          </a:prstGeom>
          <a:noFill/>
        </p:spPr>
        <p:txBody>
          <a:bodyPr wrap="square" rtlCol="0">
            <a:spAutoFit/>
          </a:bodyPr>
          <a:lstStyle/>
          <a:p>
            <a:pP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pic>
        <p:nvPicPr>
          <p:cNvPr id="41" name="图片 13"/>
          <p:cNvPicPr/>
          <p:nvPr/>
        </p:nvPicPr>
        <p:blipFill>
          <a:blip r:embed="rId3" cstate="print">
            <a:extLst>
              <a:ext uri="{28A0092B-C50C-407E-A947-70E740481C1C}">
                <a14:useLocalDpi xmlns:a14="http://schemas.microsoft.com/office/drawing/2010/main" val="0"/>
              </a:ext>
            </a:extLst>
          </a:blip>
          <a:stretch>
            <a:fillRect/>
          </a:stretch>
        </p:blipFill>
        <p:spPr bwMode="gray">
          <a:xfrm>
            <a:off x="8508530" y="3521499"/>
            <a:ext cx="540000" cy="442800"/>
          </a:xfrm>
          <a:prstGeom prst="rect">
            <a:avLst/>
          </a:prstGeom>
        </p:spPr>
      </p:pic>
      <p:pic>
        <p:nvPicPr>
          <p:cNvPr id="42" name="图片 16"/>
          <p:cNvPicPr/>
          <p:nvPr/>
        </p:nvPicPr>
        <p:blipFill>
          <a:blip r:embed="rId3" cstate="print">
            <a:extLst>
              <a:ext uri="{28A0092B-C50C-407E-A947-70E740481C1C}">
                <a14:useLocalDpi xmlns:a14="http://schemas.microsoft.com/office/drawing/2010/main" val="0"/>
              </a:ext>
            </a:extLst>
          </a:blip>
          <a:stretch>
            <a:fillRect/>
          </a:stretch>
        </p:blipFill>
        <p:spPr bwMode="gray">
          <a:xfrm>
            <a:off x="6444739" y="3521499"/>
            <a:ext cx="540000" cy="442800"/>
          </a:xfrm>
          <a:prstGeom prst="rect">
            <a:avLst/>
          </a:prstGeom>
        </p:spPr>
      </p:pic>
      <p:pic>
        <p:nvPicPr>
          <p:cNvPr id="43"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10622564" y="3521499"/>
            <a:ext cx="540000" cy="442800"/>
          </a:xfrm>
          <a:prstGeom prst="rect">
            <a:avLst/>
          </a:prstGeom>
        </p:spPr>
      </p:pic>
      <p:pic>
        <p:nvPicPr>
          <p:cNvPr id="44" name="图片 20" descr="通用网管-蓝.png"/>
          <p:cNvPicPr>
            <a:picLocks noChangeAspect="1"/>
          </p:cNvPicPr>
          <p:nvPr/>
        </p:nvPicPr>
        <p:blipFill>
          <a:blip r:embed="rId4" cstate="print"/>
          <a:stretch>
            <a:fillRect/>
          </a:stretch>
        </p:blipFill>
        <p:spPr bwMode="gray">
          <a:xfrm>
            <a:off x="8508530" y="2192842"/>
            <a:ext cx="540000" cy="441818"/>
          </a:xfrm>
          <a:prstGeom prst="rect">
            <a:avLst/>
          </a:prstGeom>
        </p:spPr>
      </p:pic>
      <p:cxnSp>
        <p:nvCxnSpPr>
          <p:cNvPr id="45" name="直接连接符 8"/>
          <p:cNvCxnSpPr>
            <a:stCxn id="42" idx="3"/>
            <a:endCxn id="41" idx="1"/>
          </p:cNvCxnSpPr>
          <p:nvPr/>
        </p:nvCxnSpPr>
        <p:spPr bwMode="gray">
          <a:xfrm>
            <a:off x="6984739" y="3742899"/>
            <a:ext cx="1523791" cy="0"/>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直接连接符 8"/>
          <p:cNvCxnSpPr>
            <a:stCxn id="41" idx="3"/>
            <a:endCxn id="43" idx="1"/>
          </p:cNvCxnSpPr>
          <p:nvPr/>
        </p:nvCxnSpPr>
        <p:spPr bwMode="gray">
          <a:xfrm>
            <a:off x="9048530" y="3742899"/>
            <a:ext cx="1574034" cy="0"/>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直接连接符 8"/>
          <p:cNvCxnSpPr>
            <a:stCxn id="44" idx="2"/>
            <a:endCxn id="41" idx="0"/>
          </p:cNvCxnSpPr>
          <p:nvPr/>
        </p:nvCxnSpPr>
        <p:spPr bwMode="gray">
          <a:xfrm>
            <a:off x="8778530" y="2634660"/>
            <a:ext cx="0" cy="886839"/>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8" name="Freeform 159"/>
          <p:cNvSpPr/>
          <p:nvPr/>
        </p:nvSpPr>
        <p:spPr bwMode="gray">
          <a:xfrm flipH="1">
            <a:off x="8389835" y="2823055"/>
            <a:ext cx="777390" cy="4063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159"/>
          <p:cNvSpPr/>
          <p:nvPr/>
        </p:nvSpPr>
        <p:spPr bwMode="gray">
          <a:xfrm flipH="1">
            <a:off x="7329263" y="3508907"/>
            <a:ext cx="777390" cy="4063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159"/>
          <p:cNvSpPr/>
          <p:nvPr/>
        </p:nvSpPr>
        <p:spPr bwMode="gray">
          <a:xfrm flipH="1">
            <a:off x="9569432" y="3508907"/>
            <a:ext cx="777390" cy="4063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50"/>
          <p:cNvSpPr/>
          <p:nvPr/>
        </p:nvSpPr>
        <p:spPr bwMode="gray">
          <a:xfrm rot="2227946">
            <a:off x="7067464" y="3004966"/>
            <a:ext cx="1282925" cy="954850"/>
          </a:xfrm>
          <a:custGeom>
            <a:avLst/>
            <a:gdLst>
              <a:gd name="connsiteX0" fmla="*/ 0 w 1738365"/>
              <a:gd name="connsiteY0" fmla="*/ 1587640 h 1587640"/>
              <a:gd name="connsiteX1" fmla="*/ 622998 w 1738365"/>
              <a:gd name="connsiteY1" fmla="*/ 673240 h 1587640"/>
              <a:gd name="connsiteX2" fmla="*/ 1738365 w 1738365"/>
              <a:gd name="connsiteY2" fmla="*/ 0 h 1587640"/>
            </a:gdLst>
            <a:ahLst/>
            <a:cxnLst>
              <a:cxn ang="0">
                <a:pos x="connsiteX0" y="connsiteY0"/>
              </a:cxn>
              <a:cxn ang="0">
                <a:pos x="connsiteX1" y="connsiteY1"/>
              </a:cxn>
              <a:cxn ang="0">
                <a:pos x="connsiteX2" y="connsiteY2"/>
              </a:cxn>
            </a:cxnLst>
            <a:rect l="l" t="t" r="r" b="b"/>
            <a:pathLst>
              <a:path w="1738365" h="1587640">
                <a:moveTo>
                  <a:pt x="0" y="1587640"/>
                </a:moveTo>
                <a:cubicBezTo>
                  <a:pt x="166635" y="1262743"/>
                  <a:pt x="333271" y="937847"/>
                  <a:pt x="622998" y="673240"/>
                </a:cubicBezTo>
                <a:cubicBezTo>
                  <a:pt x="912726" y="408633"/>
                  <a:pt x="1325545" y="204316"/>
                  <a:pt x="1738365" y="0"/>
                </a:cubicBezTo>
              </a:path>
            </a:pathLst>
          </a:custGeom>
          <a:ln w="19050">
            <a:solidFill>
              <a:srgbClr val="FCC8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ndParaRPr>
          </a:p>
        </p:txBody>
      </p:sp>
      <p:sp>
        <p:nvSpPr>
          <p:cNvPr id="52" name="Freeform 51"/>
          <p:cNvSpPr/>
          <p:nvPr/>
        </p:nvSpPr>
        <p:spPr bwMode="gray">
          <a:xfrm rot="18900000" flipH="1">
            <a:off x="9281291" y="2829388"/>
            <a:ext cx="1288023" cy="1306005"/>
          </a:xfrm>
          <a:custGeom>
            <a:avLst/>
            <a:gdLst>
              <a:gd name="connsiteX0" fmla="*/ 0 w 1738365"/>
              <a:gd name="connsiteY0" fmla="*/ 1587640 h 1587640"/>
              <a:gd name="connsiteX1" fmla="*/ 622998 w 1738365"/>
              <a:gd name="connsiteY1" fmla="*/ 673240 h 1587640"/>
              <a:gd name="connsiteX2" fmla="*/ 1738365 w 1738365"/>
              <a:gd name="connsiteY2" fmla="*/ 0 h 1587640"/>
            </a:gdLst>
            <a:ahLst/>
            <a:cxnLst>
              <a:cxn ang="0">
                <a:pos x="connsiteX0" y="connsiteY0"/>
              </a:cxn>
              <a:cxn ang="0">
                <a:pos x="connsiteX1" y="connsiteY1"/>
              </a:cxn>
              <a:cxn ang="0">
                <a:pos x="connsiteX2" y="connsiteY2"/>
              </a:cxn>
            </a:cxnLst>
            <a:rect l="l" t="t" r="r" b="b"/>
            <a:pathLst>
              <a:path w="1738365" h="1587640">
                <a:moveTo>
                  <a:pt x="0" y="1587640"/>
                </a:moveTo>
                <a:cubicBezTo>
                  <a:pt x="166635" y="1262743"/>
                  <a:pt x="333271" y="937847"/>
                  <a:pt x="622998" y="673240"/>
                </a:cubicBezTo>
                <a:cubicBezTo>
                  <a:pt x="912726" y="408633"/>
                  <a:pt x="1325545" y="204316"/>
                  <a:pt x="1738365" y="0"/>
                </a:cubicBezTo>
              </a:path>
            </a:pathLst>
          </a:custGeom>
          <a:ln w="19050">
            <a:solidFill>
              <a:srgbClr val="FCC8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ndParaRPr>
          </a:p>
        </p:txBody>
      </p:sp>
      <p:sp>
        <p:nvSpPr>
          <p:cNvPr id="53" name="Freeform 52"/>
          <p:cNvSpPr/>
          <p:nvPr/>
        </p:nvSpPr>
        <p:spPr bwMode="gray">
          <a:xfrm>
            <a:off x="8566836" y="2657044"/>
            <a:ext cx="147323" cy="797528"/>
          </a:xfrm>
          <a:custGeom>
            <a:avLst/>
            <a:gdLst>
              <a:gd name="connsiteX0" fmla="*/ 241889 w 241889"/>
              <a:gd name="connsiteY0" fmla="*/ 964642 h 964642"/>
              <a:gd name="connsiteX1" fmla="*/ 729 w 241889"/>
              <a:gd name="connsiteY1" fmla="*/ 502418 h 964642"/>
              <a:gd name="connsiteX2" fmla="*/ 181599 w 241889"/>
              <a:gd name="connsiteY2" fmla="*/ 0 h 964642"/>
            </a:gdLst>
            <a:ahLst/>
            <a:cxnLst>
              <a:cxn ang="0">
                <a:pos x="connsiteX0" y="connsiteY0"/>
              </a:cxn>
              <a:cxn ang="0">
                <a:pos x="connsiteX1" y="connsiteY1"/>
              </a:cxn>
              <a:cxn ang="0">
                <a:pos x="connsiteX2" y="connsiteY2"/>
              </a:cxn>
            </a:cxnLst>
            <a:rect l="l" t="t" r="r" b="b"/>
            <a:pathLst>
              <a:path w="241889" h="964642">
                <a:moveTo>
                  <a:pt x="241889" y="964642"/>
                </a:moveTo>
                <a:cubicBezTo>
                  <a:pt x="126333" y="813917"/>
                  <a:pt x="10777" y="663192"/>
                  <a:pt x="729" y="502418"/>
                </a:cubicBezTo>
                <a:cubicBezTo>
                  <a:pt x="-9319" y="341644"/>
                  <a:pt x="86140" y="170822"/>
                  <a:pt x="181599" y="0"/>
                </a:cubicBezTo>
              </a:path>
            </a:pathLst>
          </a:custGeom>
          <a:ln w="19050">
            <a:solidFill>
              <a:srgbClr val="FCC80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solidFill>
                <a:schemeClr val="tx1"/>
              </a:solidFill>
              <a:latin typeface="Huawei Sans" panose="020C0503030203020204" pitchFamily="34" charset="0"/>
            </a:endParaRPr>
          </a:p>
        </p:txBody>
      </p:sp>
      <p:sp>
        <p:nvSpPr>
          <p:cNvPr id="54" name="文本框 68"/>
          <p:cNvSpPr txBox="1"/>
          <p:nvPr/>
        </p:nvSpPr>
        <p:spPr bwMode="gray">
          <a:xfrm>
            <a:off x="6708352" y="3020049"/>
            <a:ext cx="1712328"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IPv6 SR Policy</a:t>
            </a:r>
          </a:p>
        </p:txBody>
      </p:sp>
      <p:sp>
        <p:nvSpPr>
          <p:cNvPr id="55" name="文本框 22"/>
          <p:cNvSpPr txBox="1"/>
          <p:nvPr/>
        </p:nvSpPr>
        <p:spPr bwMode="gray">
          <a:xfrm>
            <a:off x="6463796" y="3253310"/>
            <a:ext cx="497252"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56" name="文本框 22"/>
          <p:cNvSpPr txBox="1"/>
          <p:nvPr/>
        </p:nvSpPr>
        <p:spPr bwMode="gray">
          <a:xfrm>
            <a:off x="8712276" y="3251803"/>
            <a:ext cx="418704"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57" name="文本框 22"/>
          <p:cNvSpPr txBox="1"/>
          <p:nvPr/>
        </p:nvSpPr>
        <p:spPr bwMode="gray">
          <a:xfrm>
            <a:off x="10801965" y="3253310"/>
            <a:ext cx="497252"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8" name="图片 16"/>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444739" y="4140349"/>
            <a:ext cx="540000" cy="442800"/>
          </a:xfrm>
          <a:prstGeom prst="rect">
            <a:avLst/>
          </a:prstGeom>
        </p:spPr>
      </p:pic>
      <p:pic>
        <p:nvPicPr>
          <p:cNvPr id="59" name="图片 16"/>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622564" y="4140349"/>
            <a:ext cx="540000" cy="442800"/>
          </a:xfrm>
          <a:prstGeom prst="rect">
            <a:avLst/>
          </a:prstGeom>
        </p:spPr>
      </p:pic>
      <p:cxnSp>
        <p:nvCxnSpPr>
          <p:cNvPr id="60" name="直接连接符 8"/>
          <p:cNvCxnSpPr>
            <a:stCxn id="42" idx="2"/>
            <a:endCxn id="58" idx="0"/>
          </p:cNvCxnSpPr>
          <p:nvPr/>
        </p:nvCxnSpPr>
        <p:spPr bwMode="gray">
          <a:xfrm>
            <a:off x="6714739" y="3964299"/>
            <a:ext cx="0" cy="176050"/>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直接连接符 8"/>
          <p:cNvCxnSpPr>
            <a:stCxn id="43" idx="2"/>
            <a:endCxn id="59" idx="0"/>
          </p:cNvCxnSpPr>
          <p:nvPr/>
        </p:nvCxnSpPr>
        <p:spPr bwMode="gray">
          <a:xfrm>
            <a:off x="10892564" y="3964299"/>
            <a:ext cx="0" cy="176050"/>
          </a:xfrm>
          <a:prstGeom prst="line">
            <a:avLst/>
          </a:prstGeom>
          <a:ln w="19050">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2" name="文本框 22"/>
          <p:cNvSpPr txBox="1"/>
          <p:nvPr/>
        </p:nvSpPr>
        <p:spPr bwMode="gray">
          <a:xfrm>
            <a:off x="6923664" y="4216393"/>
            <a:ext cx="502061" cy="307777"/>
          </a:xfrm>
          <a:prstGeom prst="rect">
            <a:avLst/>
          </a:prstGeom>
          <a:noFill/>
        </p:spPr>
        <p:txBody>
          <a:bodyPr wrap="square" rtlCol="0">
            <a:spAutoFit/>
          </a:bodyPr>
          <a:lstStyle/>
          <a:p>
            <a:pP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63" name="文本框 22"/>
          <p:cNvSpPr txBox="1"/>
          <p:nvPr/>
        </p:nvSpPr>
        <p:spPr bwMode="gray">
          <a:xfrm>
            <a:off x="10181578" y="4216393"/>
            <a:ext cx="502061" cy="307777"/>
          </a:xfrm>
          <a:prstGeom prst="rect">
            <a:avLst/>
          </a:prstGeom>
          <a:noFill/>
        </p:spPr>
        <p:txBody>
          <a:bodyPr wrap="square" rtlCol="0">
            <a:spAutoFit/>
          </a:bodyPr>
          <a:lstStyle/>
          <a:p>
            <a:pP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64" name="文本框 22"/>
          <p:cNvSpPr txBox="1"/>
          <p:nvPr/>
        </p:nvSpPr>
        <p:spPr bwMode="gray">
          <a:xfrm>
            <a:off x="3454669" y="2293113"/>
            <a:ext cx="1487908" cy="307777"/>
          </a:xfrm>
          <a:prstGeom prst="rect">
            <a:avLst/>
          </a:prstGeom>
          <a:noFill/>
        </p:spPr>
        <p:txBody>
          <a:bodyPr wrap="square" rtlCol="0">
            <a:spAutoFit/>
          </a:bodyPr>
          <a:lstStyle/>
          <a:p>
            <a:pPr fontAlgn="ct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 NCE-IP</a:t>
            </a:r>
          </a:p>
        </p:txBody>
      </p:sp>
      <p:sp>
        <p:nvSpPr>
          <p:cNvPr id="65" name="文本框 22"/>
          <p:cNvSpPr txBox="1"/>
          <p:nvPr/>
        </p:nvSpPr>
        <p:spPr bwMode="gray">
          <a:xfrm>
            <a:off x="9008175" y="2185781"/>
            <a:ext cx="1487908" cy="307777"/>
          </a:xfrm>
          <a:prstGeom prst="rect">
            <a:avLst/>
          </a:prstGeom>
          <a:noFill/>
        </p:spPr>
        <p:txBody>
          <a:bodyPr wrap="square" rtlCol="0">
            <a:spAutoFit/>
          </a:bodyPr>
          <a:lstStyle/>
          <a:p>
            <a:pPr fontAlgn="ct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 NCE-IP</a:t>
            </a:r>
          </a:p>
        </p:txBody>
      </p:sp>
      <p:sp>
        <p:nvSpPr>
          <p:cNvPr id="67" name="TextBox 66"/>
          <p:cNvSpPr txBox="1"/>
          <p:nvPr/>
        </p:nvSpPr>
        <p:spPr bwMode="gray">
          <a:xfrm>
            <a:off x="925982" y="5142320"/>
            <a:ext cx="4717826" cy="523220"/>
          </a:xfrm>
          <a:prstGeom prst="rect">
            <a:avLst/>
          </a:prstGeom>
          <a:noFill/>
        </p:spPr>
        <p:txBody>
          <a:bodyPr wrap="square" rtlCol="0">
            <a:spAutoFit/>
          </a:bodyPr>
          <a:lstStyle/>
          <a:p>
            <a:pPr marL="302260" indent="-302260" defTabSz="913765" fontAlgn="ctr">
              <a:spcBef>
                <a:spcPts val="790"/>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rPr>
              <a:t>Solution 1: Establish BGP IPv6 SR Policy peer relationships between </a:t>
            </a:r>
            <a:r>
              <a:rPr lang="en-US" sz="1400" dirty="0" err="1">
                <a:latin typeface="Huawei Sans" panose="020C0503030203020204" pitchFamily="34" charset="0"/>
                <a:ea typeface="方正兰亭黑简体" panose="02000000000000000000" pitchFamily="2" charset="-122"/>
                <a:cs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cs typeface="Huawei Sans" panose="020C0503030203020204" pitchFamily="34" charset="0"/>
              </a:rPr>
              <a:t> NCE-IP and all PEs.</a:t>
            </a:r>
          </a:p>
        </p:txBody>
      </p:sp>
      <p:sp>
        <p:nvSpPr>
          <p:cNvPr id="68" name="TextBox 67"/>
          <p:cNvSpPr txBox="1"/>
          <p:nvPr/>
        </p:nvSpPr>
        <p:spPr bwMode="gray">
          <a:xfrm>
            <a:off x="6172614" y="4908433"/>
            <a:ext cx="5228302" cy="1272143"/>
          </a:xfrm>
          <a:prstGeom prst="rect">
            <a:avLst/>
          </a:prstGeom>
          <a:noFill/>
        </p:spPr>
        <p:txBody>
          <a:bodyPr wrap="square" rtlCol="0">
            <a:spAutoFit/>
          </a:bodyPr>
          <a:lstStyle/>
          <a:p>
            <a:pPr marL="302260" indent="-302260" defTabSz="913765" fontAlgn="ctr">
              <a:spcBef>
                <a:spcPts val="790"/>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rPr>
              <a:t>Solution 2: Establish BGP IPv6 SR Policy peer relationships between </a:t>
            </a:r>
            <a:r>
              <a:rPr lang="en-US" sz="1400" dirty="0" err="1">
                <a:latin typeface="Huawei Sans" panose="020C0503030203020204" pitchFamily="34" charset="0"/>
                <a:ea typeface="方正兰亭黑简体" panose="02000000000000000000" pitchFamily="2" charset="-122"/>
                <a:cs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cs typeface="Huawei Sans" panose="020C0503030203020204" pitchFamily="34" charset="0"/>
              </a:rPr>
              <a:t> NCE-IP and RRs and between the RRs and other devices.</a:t>
            </a:r>
          </a:p>
          <a:p>
            <a:pPr marL="302260" indent="-302260" defTabSz="913765" fontAlgn="ctr">
              <a:spcBef>
                <a:spcPts val="790"/>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rPr>
              <a:t>Solution 2 is recommended to reduce the number of BGP peers maintained by </a:t>
            </a:r>
            <a:r>
              <a:rPr lang="en-US" sz="1400" dirty="0" err="1">
                <a:latin typeface="Huawei Sans" panose="020C0503030203020204" pitchFamily="34" charset="0"/>
                <a:ea typeface="方正兰亭黑简体" panose="02000000000000000000" pitchFamily="2" charset="-122"/>
                <a:cs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cs typeface="Huawei Sans" panose="020C0503030203020204" pitchFamily="34" charset="0"/>
              </a:rPr>
              <a:t> NCE-IP.</a:t>
            </a:r>
          </a:p>
        </p:txBody>
      </p:sp>
    </p:spTree>
    <p:extLst>
      <p:ext uri="{BB962C8B-B14F-4D97-AF65-F5344CB8AC3E}">
        <p14:creationId xmlns:p14="http://schemas.microsoft.com/office/powerpoint/2010/main" val="117692482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BGP IPv6 SR Policy Peer Relationship Establishment</a:t>
            </a:r>
            <a:endParaRPr lang="en-US" dirty="0"/>
          </a:p>
        </p:txBody>
      </p:sp>
      <p:sp>
        <p:nvSpPr>
          <p:cNvPr id="6" name="文本框 46"/>
          <p:cNvSpPr txBox="1"/>
          <p:nvPr/>
        </p:nvSpPr>
        <p:spPr bwMode="gray">
          <a:xfrm>
            <a:off x="1577934" y="4880793"/>
            <a:ext cx="4100401" cy="1015663"/>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65001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[P1-bgp]peer 2000::102 as-number 65001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[P1-bgp]peer 2000::102 connect-interface LoopBack0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[P1-bgp]ipv6-family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[P1-bgp-af-ls]peer 2000::102 enable</a:t>
            </a:r>
          </a:p>
        </p:txBody>
      </p:sp>
      <p:cxnSp>
        <p:nvCxnSpPr>
          <p:cNvPr id="9" name="直接连接符 42"/>
          <p:cNvCxnSpPr>
            <a:stCxn id="7" idx="1"/>
            <a:endCxn id="8" idx="3"/>
          </p:cNvCxnSpPr>
          <p:nvPr/>
        </p:nvCxnSpPr>
        <p:spPr bwMode="gray">
          <a:xfrm flipH="1" flipV="1">
            <a:off x="3640084" y="4182704"/>
            <a:ext cx="1498251" cy="491"/>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文本框 68"/>
          <p:cNvSpPr txBox="1"/>
          <p:nvPr/>
        </p:nvSpPr>
        <p:spPr bwMode="gray">
          <a:xfrm>
            <a:off x="3955047" y="3921585"/>
            <a:ext cx="921753" cy="523220"/>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IPv6 SR Policy</a:t>
            </a:r>
          </a:p>
        </p:txBody>
      </p:sp>
      <p:cxnSp>
        <p:nvCxnSpPr>
          <p:cNvPr id="14" name="Straight Connector 13"/>
          <p:cNvCxnSpPr/>
          <p:nvPr/>
        </p:nvCxnSpPr>
        <p:spPr bwMode="gray">
          <a:xfrm>
            <a:off x="642620" y="2558167"/>
            <a:ext cx="2528237" cy="1433988"/>
          </a:xfrm>
          <a:prstGeom prst="line">
            <a:avLst/>
          </a:prstGeom>
          <a:ln w="1270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gray">
          <a:xfrm flipH="1">
            <a:off x="3536574" y="3541253"/>
            <a:ext cx="7950306" cy="450902"/>
          </a:xfrm>
          <a:prstGeom prst="line">
            <a:avLst/>
          </a:prstGeom>
          <a:ln w="1270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gray">
          <a:xfrm>
            <a:off x="5600700" y="4370908"/>
            <a:ext cx="77635" cy="509885"/>
          </a:xfrm>
          <a:prstGeom prst="line">
            <a:avLst/>
          </a:prstGeom>
          <a:ln w="1270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gray">
          <a:xfrm flipV="1">
            <a:off x="1577934" y="4365502"/>
            <a:ext cx="3642995" cy="514310"/>
          </a:xfrm>
          <a:prstGeom prst="line">
            <a:avLst/>
          </a:prstGeom>
          <a:ln w="12700">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6" name="文本框 46"/>
          <p:cNvSpPr txBox="1"/>
          <p:nvPr/>
        </p:nvSpPr>
        <p:spPr bwMode="gray">
          <a:xfrm>
            <a:off x="5726019" y="4592267"/>
            <a:ext cx="6003404" cy="1569660"/>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ipv6 peer</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local router ID : 1.0.0.5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Local AS number : 65001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Total number of peers : 7                 Peers in established state : 5</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Peer            V       AS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MsgRcvd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MsgSent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OutQ</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Up/Down       State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PrefRcv</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2000::102     4     65001    11286    11195     0    0160h44m Established        2</a:t>
            </a:r>
          </a:p>
        </p:txBody>
      </p:sp>
      <p:sp>
        <p:nvSpPr>
          <p:cNvPr id="17" name="文本框 68"/>
          <p:cNvSpPr txBox="1"/>
          <p:nvPr/>
        </p:nvSpPr>
        <p:spPr bwMode="gray">
          <a:xfrm>
            <a:off x="2125137" y="4027819"/>
            <a:ext cx="974947"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2000::102</a:t>
            </a:r>
          </a:p>
        </p:txBody>
      </p:sp>
      <p:pic>
        <p:nvPicPr>
          <p:cNvPr id="7" name="图片 16"/>
          <p:cNvPicPr/>
          <p:nvPr/>
        </p:nvPicPr>
        <p:blipFill>
          <a:blip r:embed="rId3" cstate="print">
            <a:extLst>
              <a:ext uri="{28A0092B-C50C-407E-A947-70E740481C1C}">
                <a14:useLocalDpi xmlns:a14="http://schemas.microsoft.com/office/drawing/2010/main" val="0"/>
              </a:ext>
            </a:extLst>
          </a:blip>
          <a:stretch>
            <a:fillRect/>
          </a:stretch>
        </p:blipFill>
        <p:spPr bwMode="gray">
          <a:xfrm>
            <a:off x="5138335" y="3961795"/>
            <a:ext cx="540000" cy="442800"/>
          </a:xfrm>
          <a:prstGeom prst="rect">
            <a:avLst/>
          </a:prstGeom>
        </p:spPr>
      </p:pic>
      <p:pic>
        <p:nvPicPr>
          <p:cNvPr id="8" name="图片 20" descr="通用网管-蓝.png"/>
          <p:cNvPicPr>
            <a:picLocks noChangeAspect="1"/>
          </p:cNvPicPr>
          <p:nvPr/>
        </p:nvPicPr>
        <p:blipFill>
          <a:blip r:embed="rId4" cstate="print"/>
          <a:stretch>
            <a:fillRect/>
          </a:stretch>
        </p:blipFill>
        <p:spPr bwMode="gray">
          <a:xfrm>
            <a:off x="3100084" y="3961795"/>
            <a:ext cx="540000" cy="441818"/>
          </a:xfrm>
          <a:prstGeom prst="rect">
            <a:avLst/>
          </a:prstGeom>
        </p:spPr>
      </p:pic>
      <p:sp>
        <p:nvSpPr>
          <p:cNvPr id="22" name="文本框 68"/>
          <p:cNvSpPr txBox="1"/>
          <p:nvPr/>
        </p:nvSpPr>
        <p:spPr bwMode="gray">
          <a:xfrm>
            <a:off x="5651923" y="4032975"/>
            <a:ext cx="774571"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FC01::5</a:t>
            </a:r>
          </a:p>
        </p:txBody>
      </p:sp>
      <p:pic>
        <p:nvPicPr>
          <p:cNvPr id="18" name="图片 357"/>
          <p:cNvPicPr/>
          <p:nvPr/>
        </p:nvPicPr>
        <p:blipFill>
          <a:blip r:embed="rId5"/>
          <a:stretch>
            <a:fillRect/>
          </a:stretch>
        </p:blipFill>
        <p:spPr bwMode="gray">
          <a:xfrm>
            <a:off x="3809042" y="1770109"/>
            <a:ext cx="7677838" cy="1756748"/>
          </a:xfrm>
          <a:prstGeom prst="rect">
            <a:avLst/>
          </a:prstGeom>
          <a:ln w="12700">
            <a:solidFill>
              <a:schemeClr val="bg1">
                <a:lumMod val="85000"/>
              </a:schemeClr>
            </a:solidFill>
          </a:ln>
        </p:spPr>
      </p:pic>
      <p:pic>
        <p:nvPicPr>
          <p:cNvPr id="19" name="图片 353"/>
          <p:cNvPicPr/>
          <p:nvPr/>
        </p:nvPicPr>
        <p:blipFill>
          <a:blip r:embed="rId6"/>
          <a:stretch>
            <a:fillRect/>
          </a:stretch>
        </p:blipFill>
        <p:spPr bwMode="gray">
          <a:xfrm>
            <a:off x="642620" y="1318647"/>
            <a:ext cx="5453380" cy="1239520"/>
          </a:xfrm>
          <a:prstGeom prst="rect">
            <a:avLst/>
          </a:prstGeom>
          <a:ln w="12700">
            <a:solidFill>
              <a:schemeClr val="bg1">
                <a:lumMod val="85000"/>
              </a:schemeClr>
            </a:solidFill>
          </a:ln>
        </p:spPr>
      </p:pic>
    </p:spTree>
    <p:extLst>
      <p:ext uri="{BB962C8B-B14F-4D97-AF65-F5344CB8AC3E}">
        <p14:creationId xmlns:p14="http://schemas.microsoft.com/office/powerpoint/2010/main" val="17436818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VPN Service Forwarding over SRv6 Policies</a:t>
            </a:r>
            <a:endParaRPr lang="en-US" dirty="0"/>
          </a:p>
        </p:txBody>
      </p:sp>
      <p:sp>
        <p:nvSpPr>
          <p:cNvPr id="3" name="Text Placeholder 2"/>
          <p:cNvSpPr>
            <a:spLocks noGrp="1"/>
          </p:cNvSpPr>
          <p:nvPr>
            <p:ph type="body" sz="quarter" idx="10"/>
          </p:nvPr>
        </p:nvSpPr>
        <p:spPr bwMode="gray">
          <a:xfrm>
            <a:off x="455612" y="1052514"/>
            <a:ext cx="6623186" cy="4875042"/>
          </a:xfrm>
        </p:spPr>
        <p:txBody>
          <a:bodyPr/>
          <a:lstStyle/>
          <a:p>
            <a:r>
              <a:rPr lang="en-US" sz="1400" dirty="0">
                <a:sym typeface="Huawei Sans" panose="020C0503030203020204" pitchFamily="34" charset="0"/>
              </a:rPr>
              <a:t>The following types of VPNs are available in enterprise network scenarios:</a:t>
            </a:r>
          </a:p>
          <a:p>
            <a:pPr lvl="1"/>
            <a:r>
              <a:rPr lang="en-US" sz="1200" dirty="0">
                <a:sym typeface="Huawei Sans" panose="020C0503030203020204" pitchFamily="34" charset="0"/>
              </a:rPr>
              <a:t>L2VPN: Customer IP addresses are on the same network segment.</a:t>
            </a:r>
          </a:p>
          <a:p>
            <a:pPr lvl="1"/>
            <a:r>
              <a:rPr lang="en-US" sz="1200" dirty="0">
                <a:sym typeface="Huawei Sans" panose="020C0503030203020204" pitchFamily="34" charset="0"/>
              </a:rPr>
              <a:t>L3VPN: Customer IP addresses are on different network segments.</a:t>
            </a:r>
          </a:p>
          <a:p>
            <a:pPr lvl="1"/>
            <a:r>
              <a:rPr lang="en-US" sz="1200" dirty="0">
                <a:sym typeface="Huawei Sans" panose="020C0503030203020204" pitchFamily="34" charset="0"/>
              </a:rPr>
              <a:t>EVPN: Customer IP addresses are either on the same network segment (L2VPN scenario) or on different network segments (L3VPN scenario).</a:t>
            </a:r>
          </a:p>
          <a:p>
            <a:r>
              <a:rPr lang="en-US" sz="1400" dirty="0">
                <a:sym typeface="Huawei Sans" panose="020C0503030203020204" pitchFamily="34" charset="0"/>
              </a:rPr>
              <a:t>A tunnel policy is used by an application module to select tunnels for services. There are two types of tunnel policies:</a:t>
            </a:r>
          </a:p>
          <a:p>
            <a:pPr lvl="1"/>
            <a:r>
              <a:rPr lang="en-US" sz="1200" dirty="0">
                <a:sym typeface="Huawei Sans" panose="020C0503030203020204" pitchFamily="34" charset="0"/>
              </a:rPr>
              <a:t>(Preferred mode) Tunnel type prioritizing policy: </a:t>
            </a:r>
            <a:r>
              <a:rPr lang="en-US" sz="1200" dirty="0" err="1">
                <a:sym typeface="Huawei Sans" panose="020C0503030203020204" pitchFamily="34" charset="0"/>
              </a:rPr>
              <a:t>recurses</a:t>
            </a:r>
            <a:r>
              <a:rPr lang="en-US" sz="1200" dirty="0">
                <a:sym typeface="Huawei Sans" panose="020C0503030203020204" pitchFamily="34" charset="0"/>
              </a:rPr>
              <a:t> services to a tunnel based on the tunnel type priority and the number of tunnels participating in load balancing.</a:t>
            </a:r>
          </a:p>
          <a:p>
            <a:pPr lvl="1"/>
            <a:r>
              <a:rPr lang="en-US" sz="1200" dirty="0">
                <a:sym typeface="Huawei Sans" panose="020C0503030203020204" pitchFamily="34" charset="0"/>
              </a:rPr>
              <a:t>Tunnel binding policy: binds a destination address to a tunnel, so that the traffic of VPN services referencing the policy and destined for this address will be transmitted over the tunnel.</a:t>
            </a:r>
          </a:p>
          <a:p>
            <a:r>
              <a:rPr lang="en-US" sz="1400" dirty="0">
                <a:sym typeface="Huawei Sans" panose="020C0503030203020204" pitchFamily="34" charset="0"/>
              </a:rPr>
              <a:t>VPN services first select tunnels in the up state based on the tunnel policy, and then select a forwarding path from qualified tunnels.</a:t>
            </a:r>
          </a:p>
        </p:txBody>
      </p:sp>
      <p:sp>
        <p:nvSpPr>
          <p:cNvPr id="4" name="矩形 7"/>
          <p:cNvSpPr/>
          <p:nvPr/>
        </p:nvSpPr>
        <p:spPr bwMode="gray">
          <a:xfrm>
            <a:off x="7225662" y="1336087"/>
            <a:ext cx="4083269" cy="864749"/>
          </a:xfrm>
          <a:prstGeom prst="roundRect">
            <a:avLst>
              <a:gd name="adj" fmla="val 5101"/>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5"/>
          <p:cNvSpPr txBox="1"/>
          <p:nvPr/>
        </p:nvSpPr>
        <p:spPr bwMode="gray">
          <a:xfrm>
            <a:off x="7501939" y="1599184"/>
            <a:ext cx="1080000" cy="338554"/>
          </a:xfrm>
          <a:prstGeom prst="rect">
            <a:avLst/>
          </a:prstGeom>
          <a:solidFill>
            <a:srgbClr val="62B230"/>
          </a:solidFill>
        </p:spPr>
        <p:txBody>
          <a:bodyPr wrap="square" rtlCol="0">
            <a:spAutoFit/>
          </a:bodyPr>
          <a:lstStyle>
            <a:defPPr>
              <a:defRPr lang="en-US"/>
            </a:defPPr>
            <a:lvl1pPr algn="ct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L2VPN</a:t>
            </a:r>
          </a:p>
        </p:txBody>
      </p:sp>
      <p:sp>
        <p:nvSpPr>
          <p:cNvPr id="6" name="文本框 6"/>
          <p:cNvSpPr txBox="1"/>
          <p:nvPr/>
        </p:nvSpPr>
        <p:spPr bwMode="gray">
          <a:xfrm>
            <a:off x="8771708" y="1599184"/>
            <a:ext cx="1080000" cy="338554"/>
          </a:xfrm>
          <a:prstGeom prst="rect">
            <a:avLst/>
          </a:prstGeom>
          <a:solidFill>
            <a:srgbClr val="62B230"/>
          </a:solidFill>
        </p:spPr>
        <p:txBody>
          <a:bodyPr wrap="square" rtlCol="0">
            <a:spAutoFit/>
          </a:bodyPr>
          <a:lstStyle>
            <a:defPPr>
              <a:defRPr lang="en-US"/>
            </a:defPPr>
            <a:lvl1pPr algn="ct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L3VPN</a:t>
            </a:r>
          </a:p>
        </p:txBody>
      </p:sp>
      <p:sp>
        <p:nvSpPr>
          <p:cNvPr id="7" name="文本框 15"/>
          <p:cNvSpPr txBox="1"/>
          <p:nvPr/>
        </p:nvSpPr>
        <p:spPr bwMode="gray">
          <a:xfrm>
            <a:off x="10041477" y="1599184"/>
            <a:ext cx="1080000" cy="338554"/>
          </a:xfrm>
          <a:prstGeom prst="rect">
            <a:avLst/>
          </a:prstGeom>
          <a:solidFill>
            <a:srgbClr val="62B230"/>
          </a:solidFill>
        </p:spPr>
        <p:txBody>
          <a:bodyPr wrap="square" rtlCol="0">
            <a:spAutoFit/>
          </a:bodyPr>
          <a:lstStyle>
            <a:defPPr>
              <a:defRPr lang="en-US"/>
            </a:defPPr>
            <a:lvl1pPr algn="ct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EVPN</a:t>
            </a:r>
          </a:p>
        </p:txBody>
      </p:sp>
      <p:sp>
        <p:nvSpPr>
          <p:cNvPr id="8" name="矩形 25"/>
          <p:cNvSpPr/>
          <p:nvPr/>
        </p:nvSpPr>
        <p:spPr bwMode="gray">
          <a:xfrm>
            <a:off x="7232882" y="4869055"/>
            <a:ext cx="4083269" cy="886812"/>
          </a:xfrm>
          <a:prstGeom prst="roundRect">
            <a:avLst>
              <a:gd name="adj" fmla="val 5389"/>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21"/>
          <p:cNvSpPr txBox="1"/>
          <p:nvPr/>
        </p:nvSpPr>
        <p:spPr bwMode="gray">
          <a:xfrm>
            <a:off x="7877832" y="5157901"/>
            <a:ext cx="856127" cy="338554"/>
          </a:xfrm>
          <a:prstGeom prst="rect">
            <a:avLst/>
          </a:prstGeom>
          <a:solidFill>
            <a:srgbClr val="30B5C5"/>
          </a:solidFill>
        </p:spPr>
        <p:txBody>
          <a:bodyPr wrap="square" rtlCol="0">
            <a:spAutoFit/>
          </a:bodyPr>
          <a:lstStyle>
            <a:defPPr>
              <a:defRPr lang="en-US"/>
            </a:defPPr>
            <a:lvl1pPr algn="ct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Color</a:t>
            </a:r>
          </a:p>
        </p:txBody>
      </p:sp>
      <p:sp>
        <p:nvSpPr>
          <p:cNvPr id="11" name="文本框 22"/>
          <p:cNvSpPr txBox="1"/>
          <p:nvPr/>
        </p:nvSpPr>
        <p:spPr bwMode="gray">
          <a:xfrm>
            <a:off x="9117480" y="5157901"/>
            <a:ext cx="856127" cy="338554"/>
          </a:xfrm>
          <a:prstGeom prst="rect">
            <a:avLst/>
          </a:prstGeom>
          <a:solidFill>
            <a:srgbClr val="30B5C5"/>
          </a:solidFill>
        </p:spPr>
        <p:txBody>
          <a:bodyPr wrap="square" rtlCol="0">
            <a:spAutoFit/>
          </a:bodyPr>
          <a:lstStyle>
            <a:defPPr>
              <a:defRPr lang="en-US"/>
            </a:defPPr>
            <a:lvl1pPr algn="ct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DSCP</a:t>
            </a:r>
          </a:p>
        </p:txBody>
      </p:sp>
      <p:sp>
        <p:nvSpPr>
          <p:cNvPr id="12" name="矩形 24"/>
          <p:cNvSpPr/>
          <p:nvPr/>
        </p:nvSpPr>
        <p:spPr bwMode="gray">
          <a:xfrm>
            <a:off x="7225662" y="2941166"/>
            <a:ext cx="4083269" cy="964644"/>
          </a:xfrm>
          <a:prstGeom prst="roundRect">
            <a:avLst>
              <a:gd name="adj" fmla="val 3563"/>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3"/>
          <p:cNvSpPr txBox="1"/>
          <p:nvPr/>
        </p:nvSpPr>
        <p:spPr bwMode="gray">
          <a:xfrm>
            <a:off x="7501939" y="3258733"/>
            <a:ext cx="1260000" cy="338554"/>
          </a:xfrm>
          <a:prstGeom prst="rect">
            <a:avLst/>
          </a:prstGeom>
          <a:solidFill>
            <a:srgbClr val="FCC800"/>
          </a:solidFill>
        </p:spPr>
        <p:txBody>
          <a:bodyPr wrap="square" rtlCol="0">
            <a:spAutoFit/>
          </a:bodyPr>
          <a:lstStyle>
            <a:defPPr>
              <a:defRPr lang="en-US"/>
            </a:defPPr>
            <a:lvl1pPr algn="ct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SRv6 Policy</a:t>
            </a:r>
          </a:p>
        </p:txBody>
      </p:sp>
      <p:sp>
        <p:nvSpPr>
          <p:cNvPr id="16" name="文本框 23"/>
          <p:cNvSpPr txBox="1"/>
          <p:nvPr/>
        </p:nvSpPr>
        <p:spPr bwMode="gray">
          <a:xfrm>
            <a:off x="8908803" y="3260070"/>
            <a:ext cx="2212674" cy="338554"/>
          </a:xfrm>
          <a:prstGeom prst="rect">
            <a:avLst/>
          </a:prstGeom>
          <a:solidFill>
            <a:srgbClr val="FCC800"/>
          </a:solidFill>
        </p:spPr>
        <p:txBody>
          <a:bodyPr wrap="square" rtlCol="0">
            <a:spAutoFit/>
          </a:bodyPr>
          <a:lstStyle>
            <a:defPPr>
              <a:defRPr lang="en-US"/>
            </a:defPPr>
            <a:lvl1pPr algn="ct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SRv6 Policy Group</a:t>
            </a:r>
          </a:p>
        </p:txBody>
      </p:sp>
      <p:sp>
        <p:nvSpPr>
          <p:cNvPr id="17" name="下箭头 32"/>
          <p:cNvSpPr/>
          <p:nvPr/>
        </p:nvSpPr>
        <p:spPr bwMode="gray">
          <a:xfrm>
            <a:off x="7748228" y="2206892"/>
            <a:ext cx="488731" cy="705620"/>
          </a:xfrm>
          <a:prstGeom prst="downArrow">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下箭头 33"/>
          <p:cNvSpPr/>
          <p:nvPr/>
        </p:nvSpPr>
        <p:spPr bwMode="gray">
          <a:xfrm>
            <a:off x="7748228" y="3925085"/>
            <a:ext cx="488731" cy="943970"/>
          </a:xfrm>
          <a:prstGeom prst="downArrow">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34"/>
          <p:cNvSpPr txBox="1"/>
          <p:nvPr/>
        </p:nvSpPr>
        <p:spPr bwMode="gray">
          <a:xfrm>
            <a:off x="8460863" y="2303795"/>
            <a:ext cx="2573271" cy="523220"/>
          </a:xfrm>
          <a:prstGeom prst="rect">
            <a:avLst/>
          </a:prstGeom>
          <a:solidFill>
            <a:srgbClr val="ED6D00"/>
          </a:solidFill>
        </p:spPr>
        <p:txBody>
          <a:bodyPr wrap="square" rtlCol="0">
            <a:sp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policy-based tunnel type selection</a:t>
            </a:r>
          </a:p>
        </p:txBody>
      </p:sp>
      <p:sp>
        <p:nvSpPr>
          <p:cNvPr id="20" name="文本框 35"/>
          <p:cNvSpPr txBox="1"/>
          <p:nvPr/>
        </p:nvSpPr>
        <p:spPr bwMode="gray">
          <a:xfrm>
            <a:off x="8249290" y="4000852"/>
            <a:ext cx="3066861" cy="738664"/>
          </a:xfrm>
          <a:prstGeom prst="rect">
            <a:avLst/>
          </a:prstGeom>
          <a:solidFill>
            <a:srgbClr val="ED6D00"/>
          </a:solidFill>
        </p:spPr>
        <p:txBody>
          <a:bodyPr wrap="square" rtlCol="0">
            <a:sp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 forwarding path is selected among tunnels of the same type in either of the following modes:</a:t>
            </a:r>
          </a:p>
        </p:txBody>
      </p:sp>
    </p:spTree>
    <p:extLst>
      <p:ext uri="{BB962C8B-B14F-4D97-AF65-F5344CB8AC3E}">
        <p14:creationId xmlns:p14="http://schemas.microsoft.com/office/powerpoint/2010/main" val="3214266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SRv6 Overview</a:t>
            </a:r>
          </a:p>
          <a:p>
            <a:r>
              <a:rPr lang="en-US" b="1" dirty="0">
                <a:sym typeface="Huawei Sans" panose="020C0503030203020204" pitchFamily="34" charset="0"/>
              </a:rPr>
              <a:t>SRv6 Fundamentals</a:t>
            </a:r>
          </a:p>
          <a:p>
            <a:pPr lvl="1">
              <a:buSzPct val="60000"/>
              <a:buFont typeface="Wingdings" panose="05000000000000000000" pitchFamily="2" charset="2"/>
              <a:buChar char="n"/>
            </a:pPr>
            <a:r>
              <a:rPr lang="en-US" sz="2000" dirty="0">
                <a:sym typeface="Huawei Sans" panose="020C0503030203020204" pitchFamily="34" charset="0"/>
              </a:rPr>
              <a:t>Basic Concepts of SRv6</a:t>
            </a:r>
          </a:p>
          <a:p>
            <a:pPr lvl="1"/>
            <a:r>
              <a:rPr lang="en-US" dirty="0">
                <a:solidFill>
                  <a:schemeClr val="bg1">
                    <a:lumMod val="50000"/>
                  </a:schemeClr>
                </a:solidFill>
                <a:sym typeface="Huawei Sans" panose="020C0503030203020204" pitchFamily="34" charset="0"/>
              </a:rPr>
              <a:t>SRv6 Policy Path Establishment and Traffic Steering</a:t>
            </a:r>
          </a:p>
          <a:p>
            <a:pPr lvl="1"/>
            <a:r>
              <a:rPr lang="en-US" dirty="0">
                <a:solidFill>
                  <a:schemeClr val="bg1">
                    <a:lumMod val="50000"/>
                  </a:schemeClr>
                </a:solidFill>
                <a:sym typeface="Huawei Sans" panose="020C0503030203020204" pitchFamily="34" charset="0"/>
              </a:rPr>
              <a:t>Typical SRv6 Applications</a:t>
            </a:r>
          </a:p>
          <a:p>
            <a:r>
              <a:rPr lang="en-US" dirty="0">
                <a:solidFill>
                  <a:schemeClr val="bg1">
                    <a:lumMod val="50000"/>
                  </a:schemeClr>
                </a:solidFill>
                <a:sym typeface="Huawei Sans" panose="020C0503030203020204" pitchFamily="34" charset="0"/>
              </a:rPr>
              <a:t>SRv6 High Reliability</a:t>
            </a:r>
          </a:p>
          <a:p>
            <a:r>
              <a:rPr lang="en-US" dirty="0">
                <a:solidFill>
                  <a:schemeClr val="bg1">
                    <a:lumMod val="50000"/>
                  </a:schemeClr>
                </a:solidFill>
                <a:sym typeface="Huawei Sans" panose="020C0503030203020204" pitchFamily="34" charset="0"/>
              </a:rPr>
              <a:t>Basic SRv6 Configuration</a:t>
            </a:r>
          </a:p>
          <a:p>
            <a:r>
              <a:rPr lang="en-US" dirty="0">
                <a:solidFill>
                  <a:schemeClr val="bg1">
                    <a:lumMod val="50000"/>
                  </a:schemeClr>
                </a:solidFill>
                <a:sym typeface="Huawei Sans" panose="020C0503030203020204" pitchFamily="34" charset="0"/>
              </a:rPr>
              <a:t>SRv6 Deployment Using </a:t>
            </a:r>
            <a:r>
              <a:rPr lang="en-US" dirty="0" err="1">
                <a:solidFill>
                  <a:schemeClr val="bg1">
                    <a:lumMod val="50000"/>
                  </a:schemeClr>
                </a:solidFill>
                <a:sym typeface="Huawei Sans" panose="020C0503030203020204" pitchFamily="34" charset="0"/>
              </a:rPr>
              <a:t>iMaster</a:t>
            </a:r>
            <a:r>
              <a:rPr lang="en-US" dirty="0">
                <a:solidFill>
                  <a:schemeClr val="bg1">
                    <a:lumMod val="50000"/>
                  </a:schemeClr>
                </a:solidFill>
                <a:sym typeface="Huawei Sans" panose="020C0503030203020204" pitchFamily="34" charset="0"/>
              </a:rPr>
              <a:t> NCE-IP</a:t>
            </a:r>
          </a:p>
        </p:txBody>
      </p:sp>
    </p:spTree>
    <p:extLst>
      <p:ext uri="{BB962C8B-B14F-4D97-AF65-F5344CB8AC3E}">
        <p14:creationId xmlns:p14="http://schemas.microsoft.com/office/powerpoint/2010/main" val="55183554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a:t>(Short-answer question) An SRv6 SID has 128 bits. What are the three fields of an SRv6 SID?</a:t>
            </a:r>
          </a:p>
          <a:p>
            <a:r>
              <a:rPr lang="en-US" dirty="0"/>
              <a:t>(Short-answer question) In SIDs corresponding to SRv6 endpoint behaviors, which types of SIDs are similar to the node segments and adjacency segments in SR-MPLS?</a:t>
            </a:r>
          </a:p>
        </p:txBody>
      </p:sp>
    </p:spTree>
    <p:extLst>
      <p:ext uri="{BB962C8B-B14F-4D97-AF65-F5344CB8AC3E}">
        <p14:creationId xmlns:p14="http://schemas.microsoft.com/office/powerpoint/2010/main" val="33425899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r>
              <a:rPr lang="en-US" sz="1600" dirty="0">
                <a:sym typeface="Huawei Sans" panose="020C0503030203020204" pitchFamily="34" charset="0"/>
              </a:rPr>
              <a:t>This course describes the concept of SRv6 network programming, SRv6 instruction sets (endpoint node behaviors, source node behaviors, and flavors), SRv6 Policy, and basic SRv6 SID configurations on Huawei </a:t>
            </a:r>
            <a:r>
              <a:rPr lang="en-US" sz="1600" dirty="0" err="1">
                <a:sym typeface="Huawei Sans" panose="020C0503030203020204" pitchFamily="34" charset="0"/>
              </a:rPr>
              <a:t>NetEngine</a:t>
            </a:r>
            <a:r>
              <a:rPr lang="en-US" sz="1600" dirty="0">
                <a:sym typeface="Huawei Sans" panose="020C0503030203020204" pitchFamily="34" charset="0"/>
              </a:rPr>
              <a:t> series routers.</a:t>
            </a:r>
          </a:p>
          <a:p>
            <a:r>
              <a:rPr lang="en-US" sz="1600" dirty="0">
                <a:sym typeface="Huawei Sans" panose="020C0503030203020204" pitchFamily="34" charset="0"/>
              </a:rPr>
              <a:t>Leveraging the programmability of 128-bit IPv6 addresses, SRv6 enriches the network functions expressed by SRv6 instructions. For example, in addition to identifying an instruction that can indicate a forwarding path, a network function can identify a VAS (e.g. firewall, application acceleration gateway, user gateway). To deploy a new network function, you only need to define a new instruction, without the need to change the protocol mechanism or deployment.</a:t>
            </a:r>
          </a:p>
          <a:p>
            <a:r>
              <a:rPr lang="en-US" sz="1600" dirty="0">
                <a:sym typeface="Huawei Sans" panose="020C0503030203020204" pitchFamily="34" charset="0"/>
              </a:rPr>
              <a:t>SRv6 Policy information is carried by extending new NLRIs based on MP-BGP. The controller establishes BGP IPv6 SR Policy peer relationships with forwarders to deliver SRv6 Policies to them.</a:t>
            </a:r>
          </a:p>
          <a:p>
            <a:endParaRPr lang="en-US" altLang="zh-CN" sz="1600" dirty="0">
              <a:sym typeface="Huawei Sans" panose="020C0503030203020204" pitchFamily="34" charset="0"/>
            </a:endParaRPr>
          </a:p>
          <a:p>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276834930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302279" indent="-302279">
              <a:buFont typeface="Wingdings" panose="05000000000000000000" pitchFamily="2" charset="2"/>
              <a:buChar char="l"/>
            </a:pPr>
            <a:r>
              <a:rPr lang="en-US" dirty="0"/>
              <a:t>SRv6 Network Programming: Ushering in a New Era of IP Networks</a:t>
            </a:r>
          </a:p>
          <a:p>
            <a:pPr marL="302279" indent="-302279">
              <a:buFont typeface="Wingdings" panose="05000000000000000000" pitchFamily="2" charset="2"/>
              <a:buChar char="l"/>
            </a:pPr>
            <a:r>
              <a:rPr lang="en-US" dirty="0"/>
              <a:t>https://datatracker.ietf.org/doc/rfc8754/</a:t>
            </a:r>
          </a:p>
          <a:p>
            <a:pPr marL="302279" indent="-302279">
              <a:buFont typeface="Wingdings" panose="05000000000000000000" pitchFamily="2" charset="2"/>
              <a:buChar char="l"/>
            </a:pPr>
            <a:r>
              <a:rPr lang="en-US" dirty="0"/>
              <a:t>https://datatracker.ietf.org/doc/rfc8986/</a:t>
            </a:r>
          </a:p>
        </p:txBody>
      </p:sp>
    </p:spTree>
    <p:extLst>
      <p:ext uri="{BB962C8B-B14F-4D97-AF65-F5344CB8AC3E}">
        <p14:creationId xmlns:p14="http://schemas.microsoft.com/office/powerpoint/2010/main" val="18705225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66257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SRv6 Fundamentals</a:t>
            </a:r>
            <a:endParaRPr lang="en-US" dirty="0"/>
          </a:p>
        </p:txBody>
      </p:sp>
      <p:sp>
        <p:nvSpPr>
          <p:cNvPr id="3" name="Text Placeholder 2"/>
          <p:cNvSpPr>
            <a:spLocks noGrp="1"/>
          </p:cNvSpPr>
          <p:nvPr>
            <p:ph type="body" sz="quarter" idx="10"/>
          </p:nvPr>
        </p:nvSpPr>
        <p:spPr bwMode="gray"/>
        <p:txBody>
          <a:bodyPr/>
          <a:lstStyle/>
          <a:p>
            <a:r>
              <a:rPr lang="en-US" sz="1600" dirty="0"/>
              <a:t>SRv6 adds a Segment Routing header (SRH) to data on the ingress to guide data forwarding.</a:t>
            </a:r>
          </a:p>
          <a:p>
            <a:r>
              <a:rPr lang="en-US" sz="1600" dirty="0"/>
              <a:t>Without changing the original encapsulation format of IPv6 packets, SRv6 packets are still IPv6 ones and can be identified by common IPv6 devices. As such, SRv6 is a native IPv6 technology. </a:t>
            </a:r>
          </a:p>
          <a:p>
            <a:r>
              <a:rPr lang="en-US" sz="1600" dirty="0"/>
              <a:t>SRv6's native IPv6 attribute enables SRv6 devices to interwork with common IPv6 devices, offering excellent compatibility on an existing network.</a:t>
            </a:r>
          </a:p>
        </p:txBody>
      </p:sp>
      <p:cxnSp>
        <p:nvCxnSpPr>
          <p:cNvPr id="5" name="直接连接符 91"/>
          <p:cNvCxnSpPr>
            <a:stCxn id="25" idx="0"/>
            <a:endCxn id="23" idx="3"/>
          </p:cNvCxnSpPr>
          <p:nvPr/>
        </p:nvCxnSpPr>
        <p:spPr bwMode="gray">
          <a:xfrm flipH="1" flipV="1">
            <a:off x="8504075" y="4302568"/>
            <a:ext cx="781738" cy="5540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93"/>
          <p:cNvCxnSpPr>
            <a:stCxn id="25" idx="2"/>
            <a:endCxn id="24" idx="3"/>
          </p:cNvCxnSpPr>
          <p:nvPr/>
        </p:nvCxnSpPr>
        <p:spPr bwMode="gray">
          <a:xfrm flipH="1">
            <a:off x="8504075" y="5299372"/>
            <a:ext cx="781738" cy="5655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99"/>
          <p:cNvCxnSpPr>
            <a:stCxn id="21" idx="1"/>
            <a:endCxn id="20" idx="3"/>
          </p:cNvCxnSpPr>
          <p:nvPr/>
        </p:nvCxnSpPr>
        <p:spPr bwMode="gray">
          <a:xfrm flipH="1">
            <a:off x="5186023" y="4302568"/>
            <a:ext cx="1286537" cy="15623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100"/>
          <p:cNvCxnSpPr>
            <a:stCxn id="22" idx="1"/>
            <a:endCxn id="19" idx="3"/>
          </p:cNvCxnSpPr>
          <p:nvPr/>
        </p:nvCxnSpPr>
        <p:spPr bwMode="gray">
          <a:xfrm flipH="1" flipV="1">
            <a:off x="5186023" y="4302568"/>
            <a:ext cx="1286537" cy="15623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85"/>
          <p:cNvCxnSpPr>
            <a:stCxn id="18" idx="2"/>
            <a:endCxn id="20" idx="1"/>
          </p:cNvCxnSpPr>
          <p:nvPr/>
        </p:nvCxnSpPr>
        <p:spPr bwMode="gray">
          <a:xfrm>
            <a:off x="3891816" y="5299372"/>
            <a:ext cx="754207" cy="5655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88"/>
          <p:cNvCxnSpPr>
            <a:stCxn id="18" idx="0"/>
            <a:endCxn id="19" idx="1"/>
          </p:cNvCxnSpPr>
          <p:nvPr/>
        </p:nvCxnSpPr>
        <p:spPr bwMode="gray">
          <a:xfrm flipV="1">
            <a:off x="3891816" y="4302568"/>
            <a:ext cx="754207" cy="5540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71"/>
          <p:cNvCxnSpPr>
            <a:stCxn id="23" idx="1"/>
            <a:endCxn id="19" idx="3"/>
          </p:cNvCxnSpPr>
          <p:nvPr/>
        </p:nvCxnSpPr>
        <p:spPr bwMode="gray">
          <a:xfrm flipH="1">
            <a:off x="5186023" y="4302568"/>
            <a:ext cx="27780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72"/>
          <p:cNvCxnSpPr>
            <a:stCxn id="24" idx="1"/>
            <a:endCxn id="20" idx="3"/>
          </p:cNvCxnSpPr>
          <p:nvPr/>
        </p:nvCxnSpPr>
        <p:spPr bwMode="gray">
          <a:xfrm flipH="1">
            <a:off x="5186023" y="5864951"/>
            <a:ext cx="27780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80"/>
          <p:cNvCxnSpPr>
            <a:stCxn id="22" idx="0"/>
            <a:endCxn id="21" idx="2"/>
          </p:cNvCxnSpPr>
          <p:nvPr/>
        </p:nvCxnSpPr>
        <p:spPr bwMode="gray">
          <a:xfrm flipV="1">
            <a:off x="6742560" y="4523968"/>
            <a:ext cx="0" cy="11195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图片 51"/>
          <p:cNvPicPr/>
          <p:nvPr/>
        </p:nvPicPr>
        <p:blipFill>
          <a:blip r:embed="rId3" cstate="print">
            <a:extLst>
              <a:ext uri="{28A0092B-C50C-407E-A947-70E740481C1C}">
                <a14:useLocalDpi xmlns:a14="http://schemas.microsoft.com/office/drawing/2010/main" val="0"/>
              </a:ext>
            </a:extLst>
          </a:blip>
          <a:stretch>
            <a:fillRect/>
          </a:stretch>
        </p:blipFill>
        <p:spPr bwMode="gray">
          <a:xfrm>
            <a:off x="3621816" y="4856572"/>
            <a:ext cx="540000" cy="442800"/>
          </a:xfrm>
          <a:prstGeom prst="rect">
            <a:avLst/>
          </a:prstGeom>
        </p:spPr>
      </p:pic>
      <p:pic>
        <p:nvPicPr>
          <p:cNvPr id="19" name="图片 52"/>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646023" y="4081168"/>
            <a:ext cx="540000" cy="442800"/>
          </a:xfrm>
          <a:prstGeom prst="rect">
            <a:avLst/>
          </a:prstGeom>
        </p:spPr>
      </p:pic>
      <p:pic>
        <p:nvPicPr>
          <p:cNvPr id="20" name="图片 53"/>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646023" y="5643551"/>
            <a:ext cx="540000" cy="442800"/>
          </a:xfrm>
          <a:prstGeom prst="rect">
            <a:avLst/>
          </a:prstGeom>
        </p:spPr>
      </p:pic>
      <p:pic>
        <p:nvPicPr>
          <p:cNvPr id="21" name="图片 54"/>
          <p:cNvPicPr/>
          <p:nvPr/>
        </p:nvPicPr>
        <p:blipFill>
          <a:blip r:embed="rId3" cstate="print">
            <a:extLst>
              <a:ext uri="{28A0092B-C50C-407E-A947-70E740481C1C}">
                <a14:useLocalDpi xmlns:a14="http://schemas.microsoft.com/office/drawing/2010/main" val="0"/>
              </a:ext>
            </a:extLst>
          </a:blip>
          <a:stretch>
            <a:fillRect/>
          </a:stretch>
        </p:blipFill>
        <p:spPr bwMode="gray">
          <a:xfrm>
            <a:off x="6472560" y="4081168"/>
            <a:ext cx="540000" cy="442800"/>
          </a:xfrm>
          <a:prstGeom prst="rect">
            <a:avLst/>
          </a:prstGeom>
        </p:spPr>
      </p:pic>
      <p:pic>
        <p:nvPicPr>
          <p:cNvPr id="22" name="图片 55"/>
          <p:cNvPicPr/>
          <p:nvPr/>
        </p:nvPicPr>
        <p:blipFill>
          <a:blip r:embed="rId3" cstate="print">
            <a:extLst>
              <a:ext uri="{28A0092B-C50C-407E-A947-70E740481C1C}">
                <a14:useLocalDpi xmlns:a14="http://schemas.microsoft.com/office/drawing/2010/main" val="0"/>
              </a:ext>
            </a:extLst>
          </a:blip>
          <a:stretch>
            <a:fillRect/>
          </a:stretch>
        </p:blipFill>
        <p:spPr bwMode="gray">
          <a:xfrm>
            <a:off x="6472560" y="5643551"/>
            <a:ext cx="540000" cy="442800"/>
          </a:xfrm>
          <a:prstGeom prst="rect">
            <a:avLst/>
          </a:prstGeom>
        </p:spPr>
      </p:pic>
      <p:pic>
        <p:nvPicPr>
          <p:cNvPr id="23" name="图片 56"/>
          <p:cNvPicPr/>
          <p:nvPr/>
        </p:nvPicPr>
        <p:blipFill>
          <a:blip r:embed="rId3" cstate="print">
            <a:extLst>
              <a:ext uri="{28A0092B-C50C-407E-A947-70E740481C1C}">
                <a14:useLocalDpi xmlns:a14="http://schemas.microsoft.com/office/drawing/2010/main" val="0"/>
              </a:ext>
            </a:extLst>
          </a:blip>
          <a:stretch>
            <a:fillRect/>
          </a:stretch>
        </p:blipFill>
        <p:spPr bwMode="gray">
          <a:xfrm>
            <a:off x="7964075" y="4081168"/>
            <a:ext cx="540000" cy="442800"/>
          </a:xfrm>
          <a:prstGeom prst="rect">
            <a:avLst/>
          </a:prstGeom>
        </p:spPr>
      </p:pic>
      <p:pic>
        <p:nvPicPr>
          <p:cNvPr id="24" name="图片 57"/>
          <p:cNvPicPr/>
          <p:nvPr/>
        </p:nvPicPr>
        <p:blipFill>
          <a:blip r:embed="rId3" cstate="print">
            <a:extLst>
              <a:ext uri="{28A0092B-C50C-407E-A947-70E740481C1C}">
                <a14:useLocalDpi xmlns:a14="http://schemas.microsoft.com/office/drawing/2010/main" val="0"/>
              </a:ext>
            </a:extLst>
          </a:blip>
          <a:stretch>
            <a:fillRect/>
          </a:stretch>
        </p:blipFill>
        <p:spPr bwMode="gray">
          <a:xfrm>
            <a:off x="7964075" y="5643551"/>
            <a:ext cx="540000" cy="442800"/>
          </a:xfrm>
          <a:prstGeom prst="rect">
            <a:avLst/>
          </a:prstGeom>
        </p:spPr>
      </p:pic>
      <p:pic>
        <p:nvPicPr>
          <p:cNvPr id="25" name="图片 58"/>
          <p:cNvPicPr/>
          <p:nvPr/>
        </p:nvPicPr>
        <p:blipFill>
          <a:blip r:embed="rId3" cstate="print">
            <a:extLst>
              <a:ext uri="{28A0092B-C50C-407E-A947-70E740481C1C}">
                <a14:useLocalDpi xmlns:a14="http://schemas.microsoft.com/office/drawing/2010/main" val="0"/>
              </a:ext>
            </a:extLst>
          </a:blip>
          <a:stretch>
            <a:fillRect/>
          </a:stretch>
        </p:blipFill>
        <p:spPr bwMode="gray">
          <a:xfrm>
            <a:off x="9015813" y="4856572"/>
            <a:ext cx="540000" cy="442800"/>
          </a:xfrm>
          <a:prstGeom prst="rect">
            <a:avLst/>
          </a:prstGeom>
        </p:spPr>
      </p:pic>
      <p:sp>
        <p:nvSpPr>
          <p:cNvPr id="26" name="文本框 48"/>
          <p:cNvSpPr txBox="1"/>
          <p:nvPr/>
        </p:nvSpPr>
        <p:spPr bwMode="gray">
          <a:xfrm>
            <a:off x="2831581" y="4924083"/>
            <a:ext cx="755335"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graphicFrame>
        <p:nvGraphicFramePr>
          <p:cNvPr id="27" name="Table 26"/>
          <p:cNvGraphicFramePr>
            <a:graphicFrameLocks noGrp="1"/>
          </p:cNvGraphicFramePr>
          <p:nvPr>
            <p:extLst>
              <p:ext uri="{D42A27DB-BD31-4B8C-83A1-F6EECF244321}">
                <p14:modId xmlns:p14="http://schemas.microsoft.com/office/powerpoint/2010/main" val="3975835226"/>
              </p:ext>
            </p:extLst>
          </p:nvPr>
        </p:nvGraphicFramePr>
        <p:xfrm>
          <a:off x="4425986" y="2790041"/>
          <a:ext cx="1345061" cy="118872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254919">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565711">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B</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8857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28" name="文本框 48"/>
          <p:cNvSpPr txBox="1"/>
          <p:nvPr/>
        </p:nvSpPr>
        <p:spPr bwMode="gray">
          <a:xfrm>
            <a:off x="6749702" y="4477630"/>
            <a:ext cx="312906" cy="338554"/>
          </a:xfrm>
          <a:prstGeom prst="rect">
            <a:avLst/>
          </a:prstGeom>
          <a:noFill/>
        </p:spPr>
        <p:txBody>
          <a:bodyPr wrap="square" rtlCol="0">
            <a:sp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B</a:t>
            </a:r>
          </a:p>
        </p:txBody>
      </p:sp>
      <p:sp>
        <p:nvSpPr>
          <p:cNvPr id="29" name="文本框 48"/>
          <p:cNvSpPr txBox="1"/>
          <p:nvPr/>
        </p:nvSpPr>
        <p:spPr bwMode="gray">
          <a:xfrm>
            <a:off x="8087240" y="4480942"/>
            <a:ext cx="314510" cy="338554"/>
          </a:xfrm>
          <a:prstGeom prst="rect">
            <a:avLst/>
          </a:prstGeom>
          <a:noFill/>
        </p:spPr>
        <p:txBody>
          <a:bodyPr wrap="square" rtlCol="0">
            <a:sp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a:t>
            </a:r>
          </a:p>
        </p:txBody>
      </p:sp>
      <p:sp>
        <p:nvSpPr>
          <p:cNvPr id="30" name="文本框 48"/>
          <p:cNvSpPr txBox="1"/>
          <p:nvPr/>
        </p:nvSpPr>
        <p:spPr bwMode="gray">
          <a:xfrm>
            <a:off x="8728071" y="4935126"/>
            <a:ext cx="333746" cy="338554"/>
          </a:xfrm>
          <a:prstGeom prst="rect">
            <a:avLst/>
          </a:prstGeom>
          <a:noFill/>
        </p:spPr>
        <p:txBody>
          <a:bodyPr wrap="square" rtlCol="0">
            <a:sp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D</a:t>
            </a:r>
          </a:p>
        </p:txBody>
      </p:sp>
      <p:graphicFrame>
        <p:nvGraphicFramePr>
          <p:cNvPr id="31" name="Table 30"/>
          <p:cNvGraphicFramePr>
            <a:graphicFrameLocks noGrp="1"/>
          </p:cNvGraphicFramePr>
          <p:nvPr>
            <p:extLst>
              <p:ext uri="{D42A27DB-BD31-4B8C-83A1-F6EECF244321}">
                <p14:modId xmlns:p14="http://schemas.microsoft.com/office/powerpoint/2010/main" val="1276355326"/>
              </p:ext>
            </p:extLst>
          </p:nvPr>
        </p:nvGraphicFramePr>
        <p:xfrm>
          <a:off x="6734042" y="2792522"/>
          <a:ext cx="1345061" cy="118872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254919">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565711">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
                      </a:r>
                    </a:p>
                    <a:p>
                      <a:pPr algn="ctr" fontAlgn="ctr"/>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C</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8857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32" name="Table 31"/>
          <p:cNvGraphicFramePr>
            <a:graphicFrameLocks noGrp="1"/>
          </p:cNvGraphicFramePr>
          <p:nvPr>
            <p:extLst>
              <p:ext uri="{D42A27DB-BD31-4B8C-83A1-F6EECF244321}">
                <p14:modId xmlns:p14="http://schemas.microsoft.com/office/powerpoint/2010/main" val="2835011179"/>
              </p:ext>
            </p:extLst>
          </p:nvPr>
        </p:nvGraphicFramePr>
        <p:xfrm>
          <a:off x="9182965" y="3340528"/>
          <a:ext cx="1345061" cy="118872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254919">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565711">
                <a:tc>
                  <a:txBody>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D</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C</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8857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33" name="Left Brace 32"/>
          <p:cNvSpPr/>
          <p:nvPr/>
        </p:nvSpPr>
        <p:spPr bwMode="gray">
          <a:xfrm>
            <a:off x="4223702" y="3064361"/>
            <a:ext cx="155448" cy="638467"/>
          </a:xfrm>
          <a:prstGeom prst="leftBrace">
            <a:avLst/>
          </a:prstGeom>
          <a:ln w="19050"/>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ndParaRPr>
          </a:p>
        </p:txBody>
      </p:sp>
      <p:sp>
        <p:nvSpPr>
          <p:cNvPr id="34" name="文本框 13"/>
          <p:cNvSpPr txBox="1"/>
          <p:nvPr/>
        </p:nvSpPr>
        <p:spPr bwMode="gray">
          <a:xfrm>
            <a:off x="3586916" y="3224198"/>
            <a:ext cx="636786" cy="338554"/>
          </a:xfrm>
          <a:prstGeom prst="rect">
            <a:avLst/>
          </a:prstGeom>
          <a:noFill/>
        </p:spPr>
        <p:txBody>
          <a:bodyPr wrap="square" rtlCol="0">
            <a:spAutoFit/>
          </a:bodyPr>
          <a:lstStyle/>
          <a:p>
            <a:pPr defTabSz="914400" fontAlgn="ctr">
              <a:spcBef>
                <a:spcPct val="0"/>
              </a:spcBef>
              <a:spcAft>
                <a:spcPct val="0"/>
              </a:spcAft>
            </a:pP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SRH</a:t>
            </a:r>
          </a:p>
        </p:txBody>
      </p:sp>
      <p:sp>
        <p:nvSpPr>
          <p:cNvPr id="15" name="任意多边形 30"/>
          <p:cNvSpPr/>
          <p:nvPr/>
        </p:nvSpPr>
        <p:spPr bwMode="gray">
          <a:xfrm>
            <a:off x="4261818" y="4144830"/>
            <a:ext cx="5143204" cy="1056072"/>
          </a:xfrm>
          <a:custGeom>
            <a:avLst/>
            <a:gdLst>
              <a:gd name="connsiteX0" fmla="*/ 0 w 4948518"/>
              <a:gd name="connsiteY0" fmla="*/ 806824 h 860612"/>
              <a:gd name="connsiteX1" fmla="*/ 874059 w 4948518"/>
              <a:gd name="connsiteY1" fmla="*/ 0 h 860612"/>
              <a:gd name="connsiteX2" fmla="*/ 4074459 w 4948518"/>
              <a:gd name="connsiteY2" fmla="*/ 0 h 860612"/>
              <a:gd name="connsiteX3" fmla="*/ 4948518 w 4948518"/>
              <a:gd name="connsiteY3" fmla="*/ 860612 h 860612"/>
              <a:gd name="connsiteX0-1" fmla="*/ 0 w 5519251"/>
              <a:gd name="connsiteY0-2" fmla="*/ 1277472 h 1277472"/>
              <a:gd name="connsiteX1-3" fmla="*/ 1444792 w 5519251"/>
              <a:gd name="connsiteY1-4" fmla="*/ 0 h 1277472"/>
              <a:gd name="connsiteX2-5" fmla="*/ 4645192 w 5519251"/>
              <a:gd name="connsiteY2-6" fmla="*/ 0 h 1277472"/>
              <a:gd name="connsiteX3-7" fmla="*/ 5519251 w 5519251"/>
              <a:gd name="connsiteY3-8" fmla="*/ 860612 h 1277472"/>
              <a:gd name="connsiteX0-9" fmla="*/ 0 w 5759559"/>
              <a:gd name="connsiteY0-10" fmla="*/ 1277472 h 1277472"/>
              <a:gd name="connsiteX1-11" fmla="*/ 1444792 w 5759559"/>
              <a:gd name="connsiteY1-12" fmla="*/ 0 h 1277472"/>
              <a:gd name="connsiteX2-13" fmla="*/ 4645192 w 5759559"/>
              <a:gd name="connsiteY2-14" fmla="*/ 0 h 1277472"/>
              <a:gd name="connsiteX3-15" fmla="*/ 5759559 w 5759559"/>
              <a:gd name="connsiteY3-16" fmla="*/ 820271 h 1277472"/>
              <a:gd name="connsiteX0-17" fmla="*/ 0 w 5729521"/>
              <a:gd name="connsiteY0-18" fmla="*/ 1277472 h 1277472"/>
              <a:gd name="connsiteX1-19" fmla="*/ 1444792 w 5729521"/>
              <a:gd name="connsiteY1-20" fmla="*/ 0 h 1277472"/>
              <a:gd name="connsiteX2-21" fmla="*/ 4645192 w 5729521"/>
              <a:gd name="connsiteY2-22" fmla="*/ 0 h 1277472"/>
              <a:gd name="connsiteX3-23" fmla="*/ 5729521 w 5729521"/>
              <a:gd name="connsiteY3-24" fmla="*/ 820271 h 1277472"/>
              <a:gd name="connsiteX0-25" fmla="*/ 0 w 5669444"/>
              <a:gd name="connsiteY0-26" fmla="*/ 1277472 h 1277472"/>
              <a:gd name="connsiteX1-27" fmla="*/ 1444792 w 5669444"/>
              <a:gd name="connsiteY1-28" fmla="*/ 0 h 1277472"/>
              <a:gd name="connsiteX2-29" fmla="*/ 4645192 w 5669444"/>
              <a:gd name="connsiteY2-30" fmla="*/ 0 h 1277472"/>
              <a:gd name="connsiteX3-31" fmla="*/ 5669444 w 5669444"/>
              <a:gd name="connsiteY3-32" fmla="*/ 833718 h 1277472"/>
              <a:gd name="connsiteX0-33" fmla="*/ 0 w 5744540"/>
              <a:gd name="connsiteY0-34" fmla="*/ 1277472 h 1277472"/>
              <a:gd name="connsiteX1-35" fmla="*/ 1444792 w 5744540"/>
              <a:gd name="connsiteY1-36" fmla="*/ 0 h 1277472"/>
              <a:gd name="connsiteX2-37" fmla="*/ 4645192 w 5744540"/>
              <a:gd name="connsiteY2-38" fmla="*/ 0 h 1277472"/>
              <a:gd name="connsiteX3-39" fmla="*/ 5744540 w 5744540"/>
              <a:gd name="connsiteY3-40" fmla="*/ 860612 h 1277472"/>
            </a:gdLst>
            <a:ahLst/>
            <a:cxnLst>
              <a:cxn ang="0">
                <a:pos x="connsiteX0-1" y="connsiteY0-2"/>
              </a:cxn>
              <a:cxn ang="0">
                <a:pos x="connsiteX1-3" y="connsiteY1-4"/>
              </a:cxn>
              <a:cxn ang="0">
                <a:pos x="connsiteX2-5" y="connsiteY2-6"/>
              </a:cxn>
              <a:cxn ang="0">
                <a:pos x="connsiteX3-7" y="connsiteY3-8"/>
              </a:cxn>
            </a:cxnLst>
            <a:rect l="l" t="t" r="r" b="b"/>
            <a:pathLst>
              <a:path w="5744540" h="1277472">
                <a:moveTo>
                  <a:pt x="0" y="1277472"/>
                </a:moveTo>
                <a:lnTo>
                  <a:pt x="1444792" y="0"/>
                </a:lnTo>
                <a:lnTo>
                  <a:pt x="4645192" y="0"/>
                </a:lnTo>
                <a:lnTo>
                  <a:pt x="5744540" y="860612"/>
                </a:lnTo>
              </a:path>
            </a:pathLst>
          </a:custGeom>
          <a:noFill/>
          <a:ln w="57150">
            <a:solidFill>
              <a:srgbClr val="FF9933"/>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1" name="Table 50"/>
          <p:cNvGraphicFramePr>
            <a:graphicFrameLocks noGrp="1"/>
          </p:cNvGraphicFramePr>
          <p:nvPr>
            <p:extLst>
              <p:ext uri="{D42A27DB-BD31-4B8C-83A1-F6EECF244321}">
                <p14:modId xmlns:p14="http://schemas.microsoft.com/office/powerpoint/2010/main" val="2886917248"/>
              </p:ext>
            </p:extLst>
          </p:nvPr>
        </p:nvGraphicFramePr>
        <p:xfrm>
          <a:off x="2495592" y="4249960"/>
          <a:ext cx="1345061" cy="54864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254919">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18857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14435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IPv6 SRH</a:t>
            </a:r>
            <a:endParaRPr lang="en-US" dirty="0"/>
          </a:p>
        </p:txBody>
      </p:sp>
      <p:sp>
        <p:nvSpPr>
          <p:cNvPr id="6" name="文本占位符 5"/>
          <p:cNvSpPr>
            <a:spLocks noGrp="1"/>
          </p:cNvSpPr>
          <p:nvPr>
            <p:ph type="body" sz="quarter" idx="10"/>
          </p:nvPr>
        </p:nvSpPr>
        <p:spPr bwMode="gray"/>
        <p:txBody>
          <a:bodyPr/>
          <a:lstStyle/>
          <a:p>
            <a:r>
              <a:rPr lang="en-US" sz="1800" dirty="0"/>
              <a:t>RFC 8754 defines the IPv6 SRH added to IPv6 packets. The SRH format is as follows:</a:t>
            </a:r>
          </a:p>
          <a:p>
            <a:pPr lvl="1"/>
            <a:endParaRPr lang="en-US" altLang="zh-CN" dirty="0"/>
          </a:p>
          <a:p>
            <a:endParaRPr lang="en-US" altLang="zh-CN" dirty="0"/>
          </a:p>
        </p:txBody>
      </p:sp>
      <p:sp>
        <p:nvSpPr>
          <p:cNvPr id="3" name="矩形 2"/>
          <p:cNvSpPr/>
          <p:nvPr/>
        </p:nvSpPr>
        <p:spPr bwMode="gray">
          <a:xfrm>
            <a:off x="7988252" y="2288193"/>
            <a:ext cx="3023636" cy="507831"/>
          </a:xfrm>
          <a:prstGeom prst="rect">
            <a:avLst/>
          </a:prstGeom>
        </p:spPr>
        <p:txBody>
          <a:bodyPr wrap="square">
            <a:spAutoFit/>
          </a:bodyPr>
          <a:lstStyle/>
          <a:p>
            <a:pPr algn="just" defTabSz="914400" fontAlgn="ctr">
              <a:lnSpc>
                <a:spcPct val="150000"/>
              </a:lnSpc>
              <a:spcBef>
                <a:spcPct val="0"/>
              </a:spcBef>
              <a:spcAft>
                <a:spcPct val="0"/>
              </a:spcAft>
              <a:buClr>
                <a:srgbClr val="FF0000"/>
              </a:buClr>
              <a:defRPr/>
            </a:pPr>
            <a:endParaRPr lang="en-US" altLang="zh-CN"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6476666" y="1852779"/>
            <a:ext cx="4896184" cy="276999"/>
          </a:xfrm>
          <a:prstGeom prst="rect">
            <a:avLst/>
          </a:prstGeom>
          <a:ln>
            <a:solidFill>
              <a:srgbClr val="30B5C5"/>
            </a:solidFill>
          </a:ln>
        </p:spPr>
        <p:txBody>
          <a:bodyPr wrap="square">
            <a:spAutoFit/>
          </a:bodyPr>
          <a:lstStyle/>
          <a:p>
            <a:pPr algn="just" defTabSz="914400" fontAlgn="ctr">
              <a:spcBef>
                <a:spcPct val="0"/>
              </a:spcBef>
              <a:spcAft>
                <a:spcPct val="0"/>
              </a:spcAft>
              <a:buClr>
                <a:srgbClr val="FF00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value 43 indicates a routing extension header.</a:t>
            </a:r>
          </a:p>
        </p:txBody>
      </p:sp>
      <p:graphicFrame>
        <p:nvGraphicFramePr>
          <p:cNvPr id="5" name="表格 4"/>
          <p:cNvGraphicFramePr>
            <a:graphicFrameLocks noGrp="1"/>
          </p:cNvGraphicFramePr>
          <p:nvPr>
            <p:extLst>
              <p:ext uri="{D42A27DB-BD31-4B8C-83A1-F6EECF244321}">
                <p14:modId xmlns:p14="http://schemas.microsoft.com/office/powerpoint/2010/main" val="2140177315"/>
              </p:ext>
            </p:extLst>
          </p:nvPr>
        </p:nvGraphicFramePr>
        <p:xfrm>
          <a:off x="1122373" y="2641731"/>
          <a:ext cx="4497284" cy="3203738"/>
        </p:xfrm>
        <a:graphic>
          <a:graphicData uri="http://schemas.openxmlformats.org/drawingml/2006/table">
            <a:tbl>
              <a:tblPr/>
              <a:tblGrid>
                <a:gridCol w="1124321">
                  <a:extLst>
                    <a:ext uri="{9D8B030D-6E8A-4147-A177-3AD203B41FA5}">
                      <a16:colId xmlns:a16="http://schemas.microsoft.com/office/drawing/2014/main" val="20000"/>
                    </a:ext>
                  </a:extLst>
                </a:gridCol>
                <a:gridCol w="1124321">
                  <a:extLst>
                    <a:ext uri="{9D8B030D-6E8A-4147-A177-3AD203B41FA5}">
                      <a16:colId xmlns:a16="http://schemas.microsoft.com/office/drawing/2014/main" val="20001"/>
                    </a:ext>
                  </a:extLst>
                </a:gridCol>
                <a:gridCol w="281080">
                  <a:extLst>
                    <a:ext uri="{9D8B030D-6E8A-4147-A177-3AD203B41FA5}">
                      <a16:colId xmlns:a16="http://schemas.microsoft.com/office/drawing/2014/main" val="20002"/>
                    </a:ext>
                  </a:extLst>
                </a:gridCol>
                <a:gridCol w="843241">
                  <a:extLst>
                    <a:ext uri="{9D8B030D-6E8A-4147-A177-3AD203B41FA5}">
                      <a16:colId xmlns:a16="http://schemas.microsoft.com/office/drawing/2014/main" val="20003"/>
                    </a:ext>
                  </a:extLst>
                </a:gridCol>
                <a:gridCol w="1124321">
                  <a:extLst>
                    <a:ext uri="{9D8B030D-6E8A-4147-A177-3AD203B41FA5}">
                      <a16:colId xmlns:a16="http://schemas.microsoft.com/office/drawing/2014/main" val="20004"/>
                    </a:ext>
                  </a:extLst>
                </a:gridCol>
              </a:tblGrid>
              <a:tr h="267826">
                <a:tc>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Version</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Traffic Class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gridSpan="3">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Flow Label</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hMerge="1">
                  <a:txBody>
                    <a:bodyPr/>
                    <a:lstStyle/>
                    <a:p>
                      <a:endParaRPr lang="zh-CN"/>
                    </a:p>
                  </a:txBody>
                  <a:tcPr marL="9525" marR="9525" marT="9525" marB="0" anchor="ctr" anchorCtr="1">
                    <a:solidFill>
                      <a:srgbClr val="92D050"/>
                    </a:solidFill>
                  </a:tcPr>
                </a:tc>
                <a:tc hMerge="1">
                  <a:txBody>
                    <a:bodyPr/>
                    <a:lstStyle/>
                    <a:p>
                      <a:endParaRPr lang="zh-CN"/>
                    </a:p>
                  </a:txBody>
                  <a:tcPr marL="9525" marR="9525" marT="9525" marB="0" anchor="ctr" anchorCtr="1">
                    <a:solidFill>
                      <a:srgbClr val="92D050"/>
                    </a:solidFill>
                  </a:tcPr>
                </a:tc>
                <a:extLst>
                  <a:ext uri="{0D108BD9-81ED-4DB2-BD59-A6C34878D82A}">
                    <a16:rowId xmlns:a16="http://schemas.microsoft.com/office/drawing/2014/main" val="10000"/>
                  </a:ext>
                </a:extLst>
              </a:tr>
              <a:tr h="267826">
                <a:tc gridSpan="3">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r>
                        <a:rPr lang="en-US" sz="1400" b="0" i="0" u="none" strike="noStrike" baseline="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Length</a:t>
                      </a:r>
                    </a:p>
                  </a:txBody>
                  <a:tcPr marL="9523" marR="9523" marT="9523" marB="0" anchor="ctr" anchorCtr="1">
                    <a:lnL w="12700" cmpd="sng">
                      <a:solidFill>
                        <a:srgbClr val="FFFFFF"/>
                      </a:solidFill>
                    </a:lnL>
                    <a:lnR w="28575" cap="flat" cmpd="sng" algn="ctr">
                      <a:solidFill>
                        <a:srgbClr val="C7000B"/>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hMerge="1">
                  <a:txBody>
                    <a:bodyPr/>
                    <a:lstStyle/>
                    <a:p>
                      <a:endParaRPr lang="zh-CN"/>
                    </a:p>
                  </a:txBody>
                  <a:tcPr marL="9525" marR="9525" marT="9525" marB="0" anchor="ctr" anchorCtr="1">
                    <a:solidFill>
                      <a:srgbClr val="92D050"/>
                    </a:solidFill>
                  </a:tcPr>
                </a:tc>
                <a:tc hMerge="1">
                  <a:txBody>
                    <a:bodyPr/>
                    <a:lstStyle/>
                    <a:p>
                      <a:endParaRPr lang="zh-CN"/>
                    </a:p>
                  </a:txBody>
                  <a:tcPr marL="9525" marR="9525" marT="9525" marB="0" anchor="ctr" anchorCtr="1">
                    <a:solidFill>
                      <a:srgbClr val="92D050"/>
                    </a:solidFill>
                  </a:tcPr>
                </a:tc>
                <a:tc>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algn="l" fontAlgn="ctr"/>
                      <a:r>
                        <a:rPr lang="en-US" sz="1400" b="1"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Next=43</a:t>
                      </a:r>
                    </a:p>
                  </a:txBody>
                  <a:tcPr marL="9523" marR="9523" marT="9523" marB="0" anchor="ctr" anchorCtr="1">
                    <a:lnL w="28575" cap="flat" cmpd="sng" algn="ctr">
                      <a:solidFill>
                        <a:srgbClr val="C7000B"/>
                      </a:solidFill>
                      <a:prstDash val="solid"/>
                      <a:round/>
                      <a:headEnd type="none" w="med" len="med"/>
                      <a:tailEnd type="none" w="med" len="med"/>
                    </a:lnL>
                    <a:lnR w="28575" cap="flat" cmpd="sng" algn="ctr">
                      <a:solidFill>
                        <a:srgbClr val="C7000B"/>
                      </a:solidFill>
                      <a:prstDash val="solid"/>
                      <a:round/>
                      <a:headEnd type="none" w="med" len="med"/>
                      <a:tailEnd type="none" w="med" len="med"/>
                    </a:lnR>
                    <a:lnT w="28575" cap="flat" cmpd="sng" algn="ctr">
                      <a:solidFill>
                        <a:srgbClr val="C7000B"/>
                      </a:solidFill>
                      <a:prstDash val="solid"/>
                      <a:round/>
                      <a:headEnd type="none" w="med" len="med"/>
                      <a:tailEnd type="none" w="med" len="med"/>
                    </a:lnT>
                    <a:lnB w="28575" cap="flat" cmpd="sng" algn="ctr">
                      <a:solidFill>
                        <a:srgbClr val="C7000B"/>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Hop Limit</a:t>
                      </a:r>
                    </a:p>
                  </a:txBody>
                  <a:tcPr marL="9523" marR="9523" marT="9523" marB="0" anchor="ctr" anchorCtr="1">
                    <a:lnL w="28575" cap="flat" cmpd="sng" algn="ctr">
                      <a:solidFill>
                        <a:srgbClr val="C7000B"/>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r h="267826">
                <a:tc gridSpan="5">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Source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hMerge="1">
                  <a:txBody>
                    <a:bodyPr/>
                    <a:lstStyle/>
                    <a:p>
                      <a:endParaRPr lang="zh-CN"/>
                    </a:p>
                  </a:txBody>
                  <a:tcPr marL="9525" marR="9525" marT="9525" marB="0" anchor="ctr" anchorCtr="1">
                    <a:solidFill>
                      <a:srgbClr val="92D050"/>
                    </a:solidFill>
                  </a:tcPr>
                </a:tc>
                <a:tc hMerge="1">
                  <a:txBody>
                    <a:bodyPr/>
                    <a:lstStyle/>
                    <a:p>
                      <a:endParaRPr lang="zh-CN"/>
                    </a:p>
                  </a:txBody>
                  <a:tcPr marL="9525" marR="9525" marT="9525" marB="0" anchor="ctr" anchorCtr="1">
                    <a:solidFill>
                      <a:srgbClr val="92D050"/>
                    </a:solidFill>
                  </a:tcPr>
                </a:tc>
                <a:tc hMerge="1">
                  <a:txBody>
                    <a:bodyPr/>
                    <a:lstStyle/>
                    <a:p>
                      <a:endParaRPr lang="zh-CN"/>
                    </a:p>
                  </a:txBody>
                  <a:tcPr marL="9525" marR="9525" marT="9525" marB="0" anchor="ctr" anchorCtr="1">
                    <a:solidFill>
                      <a:srgbClr val="92D050"/>
                    </a:solidFill>
                  </a:tcPr>
                </a:tc>
                <a:tc hMerge="1">
                  <a:txBody>
                    <a:bodyPr/>
                    <a:lstStyle/>
                    <a:p>
                      <a:endParaRPr lang="zh-CN"/>
                    </a:p>
                  </a:txBody>
                  <a:tcPr marL="9525" marR="9525" marT="9525" marB="0" anchor="ctr" anchorCtr="1">
                    <a:solidFill>
                      <a:srgbClr val="92D050"/>
                    </a:solidFill>
                  </a:tcPr>
                </a:tc>
                <a:extLst>
                  <a:ext uri="{0D108BD9-81ED-4DB2-BD59-A6C34878D82A}">
                    <a16:rowId xmlns:a16="http://schemas.microsoft.com/office/drawing/2014/main" val="10002"/>
                  </a:ext>
                </a:extLst>
              </a:tr>
              <a:tr h="267826">
                <a:tc gridSpan="5">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Destination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hMerge="1">
                  <a:txBody>
                    <a:bodyPr/>
                    <a:lstStyle/>
                    <a:p>
                      <a:endParaRPr lang="zh-CN"/>
                    </a:p>
                  </a:txBody>
                  <a:tcPr marL="9525" marR="9525" marT="9525" marB="0" anchor="ctr" anchorCtr="1">
                    <a:solidFill>
                      <a:srgbClr val="92D050"/>
                    </a:solidFill>
                  </a:tcPr>
                </a:tc>
                <a:tc hMerge="1">
                  <a:txBody>
                    <a:bodyPr/>
                    <a:lstStyle/>
                    <a:p>
                      <a:endParaRPr lang="zh-CN"/>
                    </a:p>
                  </a:txBody>
                  <a:tcPr marL="9525" marR="9525" marT="9525" marB="0" anchor="ctr" anchorCtr="1">
                    <a:solidFill>
                      <a:srgbClr val="92D050"/>
                    </a:solidFill>
                  </a:tcPr>
                </a:tc>
                <a:tc hMerge="1">
                  <a:txBody>
                    <a:bodyPr/>
                    <a:lstStyle/>
                    <a:p>
                      <a:endParaRPr lang="zh-CN"/>
                    </a:p>
                  </a:txBody>
                  <a:tcPr marL="9525" marR="9525" marT="9525" marB="0" anchor="ctr" anchorCtr="1">
                    <a:solidFill>
                      <a:srgbClr val="92D050"/>
                    </a:solidFill>
                  </a:tcPr>
                </a:tc>
                <a:tc hMerge="1">
                  <a:txBody>
                    <a:bodyPr/>
                    <a:lstStyle/>
                    <a:p>
                      <a:endParaRPr lang="zh-CN"/>
                    </a:p>
                  </a:txBody>
                  <a:tcPr marL="9525" marR="9525" marT="9525" marB="0" anchor="ctr" anchorCtr="1">
                    <a:solidFill>
                      <a:srgbClr val="92D050"/>
                    </a:solidFill>
                  </a:tcPr>
                </a:tc>
                <a:extLst>
                  <a:ext uri="{0D108BD9-81ED-4DB2-BD59-A6C34878D82A}">
                    <a16:rowId xmlns:a16="http://schemas.microsoft.com/office/drawing/2014/main" val="10003"/>
                  </a:ext>
                </a:extLst>
              </a:tr>
              <a:tr h="525478">
                <a:tc>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algn="ctr"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Next Header</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marL="0" algn="ctr" defTabSz="911225" rtl="0" eaLnBrk="1" fontAlgn="ctr" latinLnBrk="0" hangingPunct="1"/>
                      <a:r>
                        <a:rPr lang="en-US" sz="1400" b="0" i="0" u="none" strike="noStrike" dirty="0" err="1">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Hdr</a:t>
                      </a: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Ext Len</a:t>
                      </a:r>
                    </a:p>
                  </a:txBody>
                  <a:tcPr marL="9523" marR="9523" marT="9523" marB="0" anchor="ctr" anchorCtr="1">
                    <a:lnL w="12700" cmpd="sng">
                      <a:solidFill>
                        <a:srgbClr val="FFFFFF"/>
                      </a:solidFill>
                    </a:lnL>
                    <a:lnR w="28575" cap="flat" cmpd="sng" algn="ctr">
                      <a:solidFill>
                        <a:srgbClr val="C7000B"/>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gridSpan="2">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marL="0" algn="ctr" defTabSz="911225" rtl="0" eaLnBrk="1" fontAlgn="ctr" latinLnBrk="0" hangingPunct="1"/>
                      <a:r>
                        <a:rPr lang="en-US" sz="1400" b="1"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Routing Type=4 </a:t>
                      </a:r>
                    </a:p>
                  </a:txBody>
                  <a:tcPr marL="9523" marR="9523" marT="9523" marB="0" anchor="ctr" anchorCtr="1">
                    <a:lnL w="28575" cap="flat" cmpd="sng" algn="ctr">
                      <a:solidFill>
                        <a:srgbClr val="C7000B"/>
                      </a:solidFill>
                      <a:prstDash val="solid"/>
                      <a:round/>
                      <a:headEnd type="none" w="med" len="med"/>
                      <a:tailEnd type="none" w="med" len="med"/>
                    </a:lnL>
                    <a:lnR w="28575" cap="flat" cmpd="sng" algn="ctr">
                      <a:solidFill>
                        <a:srgbClr val="C7000B"/>
                      </a:solidFill>
                      <a:prstDash val="solid"/>
                      <a:round/>
                      <a:headEnd type="none" w="med" len="med"/>
                      <a:tailEnd type="none" w="med" len="med"/>
                    </a:lnR>
                    <a:lnT w="28575" cap="flat" cmpd="sng" algn="ctr">
                      <a:solidFill>
                        <a:srgbClr val="C7000B"/>
                      </a:solidFill>
                      <a:prstDash val="solid"/>
                      <a:round/>
                      <a:headEnd type="none" w="med" len="med"/>
                      <a:tailEnd type="none" w="med" len="med"/>
                    </a:lnT>
                    <a:lnB w="28575" cap="flat" cmpd="sng" algn="ctr">
                      <a:solidFill>
                        <a:srgbClr val="C7000B"/>
                      </a:solidFill>
                      <a:prstDash val="solid"/>
                      <a:round/>
                      <a:headEnd type="none" w="med" len="med"/>
                      <a:tailEnd type="none" w="med" len="med"/>
                    </a:lnB>
                    <a:lnTlToBr w="12700" cmpd="sng">
                      <a:noFill/>
                      <a:prstDash val="solid"/>
                    </a:lnTlToBr>
                    <a:lnBlToTr w="12700" cmpd="sng">
                      <a:noFill/>
                      <a:prstDash val="solid"/>
                    </a:lnBlToTr>
                    <a:solidFill>
                      <a:srgbClr val="56C4D2"/>
                    </a:solidFill>
                  </a:tcPr>
                </a:tc>
                <a:tc hMerge="1">
                  <a:txBody>
                    <a:bodyPr/>
                    <a:lstStyle/>
                    <a:p>
                      <a:endParaRPr lang="zh-CN"/>
                    </a:p>
                  </a:txBody>
                  <a:tcPr marL="9525" marR="9525" marT="9525" marB="0" anchor="ctr" anchorCtr="1">
                    <a:solidFill>
                      <a:schemeClr val="accent6">
                        <a:lumMod val="75000"/>
                      </a:schemeClr>
                    </a:solidFill>
                  </a:tcPr>
                </a:tc>
                <a:tc>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marL="0" algn="ctr" defTabSz="911225" rtl="0" eaLnBrk="1" fontAlgn="ctr" latinLnBrk="0" hangingPunct="1"/>
                      <a:r>
                        <a:rPr lang="en-US" sz="1400" b="1"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Segments Left</a:t>
                      </a:r>
                    </a:p>
                  </a:txBody>
                  <a:tcPr marL="9523" marR="9523" marT="9523" marB="0" anchor="ctr" anchorCtr="1">
                    <a:lnL w="28575" cap="flat" cmpd="sng" algn="ctr">
                      <a:solidFill>
                        <a:srgbClr val="C7000B"/>
                      </a:solidFill>
                      <a:prstDash val="solid"/>
                      <a:round/>
                      <a:headEnd type="none" w="med" len="med"/>
                      <a:tailEnd type="none" w="med" len="med"/>
                    </a:lnL>
                    <a:lnR w="28575" cap="flat" cmpd="sng" algn="ctr">
                      <a:solidFill>
                        <a:srgbClr val="C7000B"/>
                      </a:solidFill>
                      <a:prstDash val="solid"/>
                      <a:round/>
                      <a:headEnd type="none" w="med" len="med"/>
                      <a:tailEnd type="none" w="med" len="med"/>
                    </a:lnR>
                    <a:lnT w="28575" cap="flat" cmpd="sng" algn="ctr">
                      <a:solidFill>
                        <a:srgbClr val="C7000B"/>
                      </a:solidFill>
                      <a:prstDash val="solid"/>
                      <a:round/>
                      <a:headEnd type="none" w="med" len="med"/>
                      <a:tailEnd type="none" w="med" len="med"/>
                    </a:lnT>
                    <a:lnB w="28575" cap="flat" cmpd="sng" algn="ctr">
                      <a:solidFill>
                        <a:srgbClr val="C7000B"/>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4"/>
                  </a:ext>
                </a:extLst>
              </a:tr>
              <a:tr h="267826">
                <a:tc>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marL="0" algn="l" defTabSz="911225"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Last Entry</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marL="0" algn="l" defTabSz="911225"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Flags </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gridSpan="3">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marL="0" algn="l" defTabSz="911225"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Tag </a:t>
                      </a:r>
                    </a:p>
                  </a:txBody>
                  <a:tcPr marL="9523" marR="9523" marT="9523" marB="0" anchor="ctr" anchorCtr="1">
                    <a:lnL w="12700" cmpd="sng">
                      <a:solidFill>
                        <a:srgbClr val="FFFFFF"/>
                      </a:solidFill>
                    </a:lnL>
                    <a:lnR w="12700" cmpd="sng">
                      <a:solidFill>
                        <a:srgbClr val="FFFFFF"/>
                      </a:solidFill>
                    </a:lnR>
                    <a:lnT w="28575" cap="flat" cmpd="sng" algn="ctr">
                      <a:solidFill>
                        <a:srgbClr val="C7000B"/>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marL="9525" marR="9525" marT="9525" marB="0" anchor="ctr" anchorCtr="1">
                    <a:solidFill>
                      <a:schemeClr val="accent6">
                        <a:lumMod val="75000"/>
                      </a:schemeClr>
                    </a:solidFill>
                  </a:tcPr>
                </a:tc>
                <a:extLst>
                  <a:ext uri="{0D108BD9-81ED-4DB2-BD59-A6C34878D82A}">
                    <a16:rowId xmlns:a16="http://schemas.microsoft.com/office/drawing/2014/main" val="10005"/>
                  </a:ext>
                </a:extLst>
              </a:tr>
              <a:tr h="267826">
                <a:tc gridSpan="5">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marL="0" algn="l" defTabSz="911225"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 List [0] (128-bit IPv6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marL="9525" marR="9525" marT="9525" marB="0" anchor="ctr" anchorCtr="1">
                    <a:solidFill>
                      <a:schemeClr val="accent6">
                        <a:lumMod val="75000"/>
                      </a:schemeClr>
                    </a:solidFill>
                  </a:tcPr>
                </a:tc>
                <a:extLst>
                  <a:ext uri="{0D108BD9-81ED-4DB2-BD59-A6C34878D82A}">
                    <a16:rowId xmlns:a16="http://schemas.microsoft.com/office/drawing/2014/main" val="10006"/>
                  </a:ext>
                </a:extLst>
              </a:tr>
              <a:tr h="267826">
                <a:tc gridSpan="5">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marL="0" marR="0" lvl="0" indent="0" algn="l" defTabSz="911225" rtl="0" eaLnBrk="1" fontAlgn="ctr" latinLnBrk="0" hangingPunct="1">
                        <a:lnSpc>
                          <a:spcPct val="100000"/>
                        </a:lnSpc>
                        <a:spcBef>
                          <a:spcPts val="0"/>
                        </a:spcBef>
                        <a:spcAft>
                          <a:spcPts val="0"/>
                        </a:spcAft>
                        <a:buClrTx/>
                        <a:buSzTx/>
                        <a:buFontTx/>
                        <a:buNone/>
                        <a:defRPr/>
                      </a:pP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 List [1] (128-bit IPv6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marL="9525" marR="9525" marT="9525" marB="0" anchor="ctr" anchorCtr="1">
                    <a:solidFill>
                      <a:schemeClr val="accent6">
                        <a:lumMod val="75000"/>
                      </a:schemeClr>
                    </a:solidFill>
                  </a:tcPr>
                </a:tc>
                <a:extLst>
                  <a:ext uri="{0D108BD9-81ED-4DB2-BD59-A6C34878D82A}">
                    <a16:rowId xmlns:a16="http://schemas.microsoft.com/office/drawing/2014/main" val="10007"/>
                  </a:ext>
                </a:extLst>
              </a:tr>
              <a:tr h="267826">
                <a:tc gridSpan="5">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marL="0" marR="0" lvl="0" indent="0" algn="l" defTabSz="911225" rtl="0" eaLnBrk="1" fontAlgn="ctr" latinLnBrk="0" hangingPunct="1">
                        <a:lnSpc>
                          <a:spcPct val="100000"/>
                        </a:lnSpc>
                        <a:spcBef>
                          <a:spcPts val="0"/>
                        </a:spcBef>
                        <a:spcAft>
                          <a:spcPts val="0"/>
                        </a:spcAft>
                        <a:buClrTx/>
                        <a:buSzTx/>
                        <a:buFontTx/>
                        <a:buNone/>
                        <a:defRPr/>
                      </a:pP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 List [2] (128-bit IPv6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marL="9525" marR="9525" marT="9525" marB="0" anchor="ctr" anchorCtr="1">
                    <a:solidFill>
                      <a:schemeClr val="accent6">
                        <a:lumMod val="75000"/>
                      </a:schemeClr>
                    </a:solidFill>
                  </a:tcPr>
                </a:tc>
                <a:extLst>
                  <a:ext uri="{0D108BD9-81ED-4DB2-BD59-A6C34878D82A}">
                    <a16:rowId xmlns:a16="http://schemas.microsoft.com/office/drawing/2014/main" val="10008"/>
                  </a:ext>
                </a:extLst>
              </a:tr>
              <a:tr h="267826">
                <a:tc gridSpan="5">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marL="0" marR="0" lvl="0" indent="0" algn="l" defTabSz="911225" rtl="0" eaLnBrk="1" fontAlgn="ctr" latinLnBrk="0" hangingPunct="1">
                        <a:lnSpc>
                          <a:spcPct val="100000"/>
                        </a:lnSpc>
                        <a:spcBef>
                          <a:spcPts val="0"/>
                        </a:spcBef>
                        <a:spcAft>
                          <a:spcPts val="0"/>
                        </a:spcAft>
                        <a:buClrTx/>
                        <a:buSzTx/>
                        <a:buFontTx/>
                        <a:buNone/>
                        <a:defRPr/>
                      </a:pP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Optional TLV objects (variable)</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9"/>
                  </a:ext>
                </a:extLst>
              </a:tr>
              <a:tr h="267826">
                <a:tc gridSpan="5">
                  <a:txBody>
                    <a:bodyPr/>
                    <a:lstStyle>
                      <a:lvl1pPr marL="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dk1"/>
                          </a:solidFill>
                          <a:latin typeface="FrutigerNext LT Medium"/>
                          <a:ea typeface="微软雅黑" panose="020B0503020204020204" charset="-122"/>
                          <a:cs typeface="宋体" panose="02010600030101010101" pitchFamily="2" charset="-122"/>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a:t>
                      </a:r>
                      <a:r>
                        <a:rPr lang="en-US" sz="1400" b="0" i="0" u="none" strike="noStrike" baseline="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v6 </a:t>
                      </a: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marL="9525" marR="9525" marT="9525" marB="0" anchor="ctr" anchorCtr="1">
                    <a:solidFill>
                      <a:schemeClr val="accent6">
                        <a:lumMod val="75000"/>
                      </a:schemeClr>
                    </a:solidFill>
                  </a:tcPr>
                </a:tc>
                <a:extLst>
                  <a:ext uri="{0D108BD9-81ED-4DB2-BD59-A6C34878D82A}">
                    <a16:rowId xmlns:a16="http://schemas.microsoft.com/office/drawing/2014/main" val="10010"/>
                  </a:ext>
                </a:extLst>
              </a:tr>
            </a:tbl>
          </a:graphicData>
        </a:graphic>
      </p:graphicFrame>
      <p:sp>
        <p:nvSpPr>
          <p:cNvPr id="9" name="矩形 8"/>
          <p:cNvSpPr/>
          <p:nvPr/>
        </p:nvSpPr>
        <p:spPr bwMode="gray">
          <a:xfrm>
            <a:off x="6476666" y="3131844"/>
            <a:ext cx="4922584" cy="2506955"/>
          </a:xfrm>
          <a:prstGeom prst="rect">
            <a:avLst/>
          </a:prstGeom>
          <a:noFill/>
          <a:ln w="9525">
            <a:solidFill>
              <a:srgbClr val="30B5C5"/>
            </a:solidFill>
            <a:miter lim="800000"/>
          </a:ln>
        </p:spPr>
        <p:txBody>
          <a:bodyPr vert="horz" wrap="square" lIns="80141" tIns="40071" rIns="80141" bIns="40071" numCol="1" anchor="t" anchorCtr="0" compatLnSpc="1"/>
          <a:lstStyle/>
          <a:p>
            <a:pPr marL="180975" indent="-180975" algn="just" defTabSz="913765" fontAlgn="ctr">
              <a:spcBef>
                <a:spcPts val="790"/>
              </a:spcBef>
              <a:buSzPct val="50000"/>
              <a:buFont typeface="Wingdings" panose="05000000000000000000" pitchFamily="2" charset="2"/>
              <a:buChar char="l"/>
            </a:pP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An SRH contains the following fields:</a:t>
            </a:r>
          </a:p>
          <a:p>
            <a:pPr marL="371475" lvl="1" indent="-180975" defTabSz="913765" fontAlgn="ctr">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Segment List: an ordered list of SRv6 segment identifiers (SIDs).</a:t>
            </a:r>
          </a:p>
          <a:p>
            <a:pPr marL="371475" lvl="1" indent="-180975" defTabSz="913765" fontAlgn="ctr">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Segments Left (SL): number of remaining SRv6 segments. The SL value is decremented and the destination IP address (DIP) is changed to an active SID to complete traffic forwarding segment by segment.</a:t>
            </a:r>
          </a:p>
          <a:p>
            <a:pPr marL="371475" lvl="1" indent="-180975" defTabSz="913765" fontAlgn="ctr">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Tag: tags a packet as part of a class or group of packets to implement group-based policies.</a:t>
            </a:r>
          </a:p>
          <a:p>
            <a:pPr marL="371475" lvl="1" indent="-180975" defTabSz="913765" fontAlgn="ctr">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SRH TLVs (e.g. NSH metadata, HMAC TLV, and Padding TLV): can be used as global parameters of SIDs in segment lists.</a:t>
            </a:r>
          </a:p>
        </p:txBody>
      </p:sp>
      <p:sp>
        <p:nvSpPr>
          <p:cNvPr id="10" name="矩形 9"/>
          <p:cNvSpPr/>
          <p:nvPr/>
        </p:nvSpPr>
        <p:spPr bwMode="gray">
          <a:xfrm>
            <a:off x="6476666" y="2313216"/>
            <a:ext cx="4922584" cy="646331"/>
          </a:xfrm>
          <a:prstGeom prst="rect">
            <a:avLst/>
          </a:prstGeom>
          <a:ln>
            <a:solidFill>
              <a:srgbClr val="30B5C5"/>
            </a:solidFill>
          </a:ln>
        </p:spPr>
        <p:txBody>
          <a:bodyPr wrap="square">
            <a:spAutoFit/>
          </a:bodyPr>
          <a:lstStyle/>
          <a:p>
            <a:pPr algn="just" defTabSz="914400" fontAlgn="ctr">
              <a:spcBef>
                <a:spcPct val="0"/>
              </a:spcBef>
              <a:spcAft>
                <a:spcPct val="0"/>
              </a:spcAft>
              <a:buClr>
                <a:srgbClr val="FF00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The recommended value of </a:t>
            </a:r>
            <a:r>
              <a:rPr lang="en-US" sz="12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Routing Type </a:t>
            </a: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for a routing extension header is 4, indicating an SR header (called SR extension header or SRH).</a:t>
            </a:r>
          </a:p>
        </p:txBody>
      </p:sp>
      <p:cxnSp>
        <p:nvCxnSpPr>
          <p:cNvPr id="11" name="直接箭头连接符 10"/>
          <p:cNvCxnSpPr>
            <a:stCxn id="4" idx="1"/>
          </p:cNvCxnSpPr>
          <p:nvPr/>
        </p:nvCxnSpPr>
        <p:spPr bwMode="gray">
          <a:xfrm flipH="1">
            <a:off x="4421530" y="1991279"/>
            <a:ext cx="2055136" cy="1027579"/>
          </a:xfrm>
          <a:prstGeom prst="straightConnector1">
            <a:avLst/>
          </a:prstGeom>
          <a:noFill/>
          <a:ln w="19050" cap="flat" cmpd="sng" algn="ctr">
            <a:solidFill>
              <a:schemeClr val="tx1"/>
            </a:solidFill>
            <a:prstDash val="solid"/>
            <a:round/>
            <a:headEnd type="none" w="med" len="me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箭头连接符 11"/>
          <p:cNvCxnSpPr>
            <a:stCxn id="10" idx="1"/>
          </p:cNvCxnSpPr>
          <p:nvPr/>
        </p:nvCxnSpPr>
        <p:spPr bwMode="gray">
          <a:xfrm flipH="1">
            <a:off x="4324574" y="2636382"/>
            <a:ext cx="2152092" cy="1290159"/>
          </a:xfrm>
          <a:prstGeom prst="straightConnector1">
            <a:avLst/>
          </a:prstGeom>
          <a:noFill/>
          <a:ln w="19050" cap="flat" cmpd="sng" algn="ctr">
            <a:solidFill>
              <a:schemeClr val="tx1"/>
            </a:solidFill>
            <a:prstDash val="solid"/>
            <a:round/>
            <a:headEnd type="none" w="med" len="me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任意多边形 24"/>
          <p:cNvSpPr/>
          <p:nvPr/>
        </p:nvSpPr>
        <p:spPr bwMode="gray">
          <a:xfrm>
            <a:off x="5555223" y="4026709"/>
            <a:ext cx="259943" cy="735443"/>
          </a:xfrm>
          <a:custGeom>
            <a:avLst/>
            <a:gdLst>
              <a:gd name="connsiteX0" fmla="*/ 0 w 259943"/>
              <a:gd name="connsiteY0" fmla="*/ 0 h 1049154"/>
              <a:gd name="connsiteX1" fmla="*/ 259882 w 259943"/>
              <a:gd name="connsiteY1" fmla="*/ 336884 h 1049154"/>
              <a:gd name="connsiteX2" fmla="*/ 19251 w 259943"/>
              <a:gd name="connsiteY2" fmla="*/ 1049154 h 1049154"/>
            </a:gdLst>
            <a:ahLst/>
            <a:cxnLst>
              <a:cxn ang="0">
                <a:pos x="connsiteX0" y="connsiteY0"/>
              </a:cxn>
              <a:cxn ang="0">
                <a:pos x="connsiteX1" y="connsiteY1"/>
              </a:cxn>
              <a:cxn ang="0">
                <a:pos x="connsiteX2" y="connsiteY2"/>
              </a:cxn>
            </a:cxnLst>
            <a:rect l="l" t="t" r="r" b="b"/>
            <a:pathLst>
              <a:path w="259943" h="1049154">
                <a:moveTo>
                  <a:pt x="0" y="0"/>
                </a:moveTo>
                <a:cubicBezTo>
                  <a:pt x="128337" y="81012"/>
                  <a:pt x="256674" y="162025"/>
                  <a:pt x="259882" y="336884"/>
                </a:cubicBezTo>
                <a:cubicBezTo>
                  <a:pt x="263091" y="511743"/>
                  <a:pt x="141171" y="780448"/>
                  <a:pt x="19251" y="1049154"/>
                </a:cubicBezTo>
              </a:path>
            </a:pathLst>
          </a:custGeom>
          <a:noFill/>
          <a:ln w="19050">
            <a:solidFill>
              <a:schemeClr val="tx1"/>
            </a:solidFill>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marL="0" marR="0" lvl="0" indent="0" algn="ctr" defTabSz="914400" eaLnBrk="1" fontAlgn="ctr"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5484986" y="4621883"/>
            <a:ext cx="1063364" cy="523220"/>
          </a:xfrm>
          <a:prstGeom prst="rect">
            <a:avLst/>
          </a:prstGeom>
          <a:noFill/>
        </p:spPr>
        <p:txBody>
          <a:bodyPr wrap="square" rtlCol="0">
            <a:spAutoFit/>
          </a:bodyPr>
          <a:lstStyle/>
          <a:p>
            <a:pPr algn="ctr" defTabSz="914400" fontAlgn="ctr">
              <a:spcBef>
                <a:spcPct val="0"/>
              </a:spcBef>
              <a:spcAft>
                <a:spcPct val="0"/>
              </a:spcAft>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Active segment</a:t>
            </a:r>
          </a:p>
        </p:txBody>
      </p:sp>
      <p:grpSp>
        <p:nvGrpSpPr>
          <p:cNvPr id="23" name="组合 22"/>
          <p:cNvGrpSpPr/>
          <p:nvPr/>
        </p:nvGrpSpPr>
        <p:grpSpPr bwMode="gray">
          <a:xfrm>
            <a:off x="903020" y="1748674"/>
            <a:ext cx="5098851" cy="415499"/>
            <a:chOff x="1209352" y="2089356"/>
            <a:chExt cx="5098851" cy="486631"/>
          </a:xfrm>
        </p:grpSpPr>
        <p:sp>
          <p:nvSpPr>
            <p:cNvPr id="16" name="Rectangle 2"/>
            <p:cNvSpPr/>
            <p:nvPr/>
          </p:nvSpPr>
          <p:spPr bwMode="gray">
            <a:xfrm>
              <a:off x="5163082" y="2089356"/>
              <a:ext cx="1145121" cy="486631"/>
            </a:xfrm>
            <a:prstGeom prst="rect">
              <a:avLst/>
            </a:prstGeom>
            <a:solidFill>
              <a:schemeClr val="bg1">
                <a:lumMod val="50000"/>
              </a:schemeClr>
            </a:solidFill>
            <a:ln w="25400" cap="flat" cmpd="sng" algn="ctr">
              <a:noFill/>
              <a:prstDash val="solid"/>
            </a:ln>
            <a:effectLst/>
          </p:spPr>
          <p:txBody>
            <a:bodyPr wrap="square" rtlCol="0" anchor="ctr"/>
            <a:lstStyle/>
            <a:p>
              <a:pPr marL="0" marR="0" lvl="0" indent="0" algn="ctr" defTabSz="914400" eaLnBrk="1" fontAlgn="ctr" latinLnBrk="0" hangingPunct="1">
                <a:lnSpc>
                  <a:spcPct val="100000"/>
                </a:lnSpc>
                <a:spcBef>
                  <a:spcPct val="0"/>
                </a:spcBef>
                <a:spcAft>
                  <a:spcPct val="0"/>
                </a:spcAft>
                <a:buClrTx/>
                <a:buSzTx/>
                <a:buFontTx/>
                <a:buNone/>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Payload</a:t>
              </a:r>
            </a:p>
          </p:txBody>
        </p:sp>
        <p:sp>
          <p:nvSpPr>
            <p:cNvPr id="20" name="Rectangle 2"/>
            <p:cNvSpPr/>
            <p:nvPr/>
          </p:nvSpPr>
          <p:spPr bwMode="gray">
            <a:xfrm>
              <a:off x="1209352" y="2089357"/>
              <a:ext cx="1464400" cy="486630"/>
            </a:xfrm>
            <a:prstGeom prst="rect">
              <a:avLst/>
            </a:prstGeom>
            <a:solidFill>
              <a:schemeClr val="bg1">
                <a:lumMod val="50000"/>
              </a:schemeClr>
            </a:solidFill>
            <a:ln w="25400" cap="flat" cmpd="sng" algn="ctr">
              <a:noFill/>
              <a:prstDash val="solid"/>
            </a:ln>
            <a:effectLst/>
          </p:spPr>
          <p:txBody>
            <a:bodyPr wrap="square" rtlCol="0" anchor="ctr"/>
            <a:lstStyle/>
            <a:p>
              <a:pPr marL="0" marR="0" lvl="0" indent="0" algn="ctr" defTabSz="914400" eaLnBrk="1" fontAlgn="ctr" latinLnBrk="0" hangingPunct="1">
                <a:lnSpc>
                  <a:spcPct val="100000"/>
                </a:lnSpc>
                <a:spcBef>
                  <a:spcPct val="0"/>
                </a:spcBef>
                <a:spcAft>
                  <a:spcPct val="0"/>
                </a:spcAft>
                <a:buClrTx/>
                <a:buSzTx/>
                <a:buFontTx/>
                <a:buNone/>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Header</a:t>
              </a:r>
            </a:p>
          </p:txBody>
        </p:sp>
        <p:sp>
          <p:nvSpPr>
            <p:cNvPr id="21" name="Rectangle 2"/>
            <p:cNvSpPr/>
            <p:nvPr/>
          </p:nvSpPr>
          <p:spPr bwMode="gray">
            <a:xfrm>
              <a:off x="2694876" y="2089357"/>
              <a:ext cx="2456064" cy="486630"/>
            </a:xfrm>
            <a:prstGeom prst="rect">
              <a:avLst/>
            </a:prstGeom>
            <a:solidFill>
              <a:srgbClr val="56C4D2"/>
            </a:solidFill>
            <a:ln w="25400" cap="flat" cmpd="sng" algn="ctr">
              <a:noFill/>
              <a:prstDash val="solid"/>
            </a:ln>
            <a:effectLst/>
          </p:spPr>
          <p:txBody>
            <a:bodyPr wrap="square" rtlCol="0" anchor="ctr"/>
            <a:lstStyle/>
            <a:p>
              <a:pPr marL="0" marR="0" lvl="0" indent="0" algn="ctr" defTabSz="914400" eaLnBrk="1" fontAlgn="ctr" latinLnBrk="0" hangingPunct="1">
                <a:lnSpc>
                  <a:spcPct val="100000"/>
                </a:lnSpc>
                <a:spcBef>
                  <a:spcPct val="0"/>
                </a:spcBef>
                <a:spcAft>
                  <a:spcPct val="0"/>
                </a:spcAft>
                <a:buClrTx/>
                <a:buSzTx/>
                <a:buFontTx/>
                <a:buNone/>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SRH (IPv6 Extension Header)</a:t>
              </a:r>
            </a:p>
          </p:txBody>
        </p:sp>
      </p:grpSp>
      <p:sp>
        <p:nvSpPr>
          <p:cNvPr id="17" name="五边形 2"/>
          <p:cNvSpPr/>
          <p:nvPr/>
        </p:nvSpPr>
        <p:spPr bwMode="gray">
          <a:xfrm>
            <a:off x="7868069" y="107220"/>
            <a:ext cx="1195960"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18" name="燕尾形 3"/>
          <p:cNvSpPr/>
          <p:nvPr/>
        </p:nvSpPr>
        <p:spPr bwMode="gray">
          <a:xfrm>
            <a:off x="8995089" y="107220"/>
            <a:ext cx="1195960"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19" name="燕尾形 3"/>
          <p:cNvSpPr/>
          <p:nvPr/>
        </p:nvSpPr>
        <p:spPr bwMode="gray">
          <a:xfrm>
            <a:off x="10110215" y="107220"/>
            <a:ext cx="1638872"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3274849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SRv6 Segment</a:t>
            </a:r>
            <a:endParaRPr lang="en-US" dirty="0"/>
          </a:p>
        </p:txBody>
      </p:sp>
      <p:sp>
        <p:nvSpPr>
          <p:cNvPr id="3" name="Text Placeholder 2"/>
          <p:cNvSpPr>
            <a:spLocks noGrp="1"/>
          </p:cNvSpPr>
          <p:nvPr>
            <p:ph type="body" sz="quarter" idx="10"/>
          </p:nvPr>
        </p:nvSpPr>
        <p:spPr bwMode="gray"/>
        <p:txBody>
          <a:bodyPr/>
          <a:lstStyle/>
          <a:p>
            <a:r>
              <a:rPr lang="en-US" sz="1800" dirty="0"/>
              <a:t>SRv6 segments are expressed using IPv6 addresses and usually called SRv6 SIDs.</a:t>
            </a:r>
          </a:p>
          <a:p>
            <a:r>
              <a:rPr lang="en-US" sz="1800" dirty="0"/>
              <a:t>As shown in the figure, an SRv6 SID usually consists of three fields: Locator, Function, and Arguments. They are expressed in the </a:t>
            </a:r>
            <a:r>
              <a:rPr lang="en-US" sz="1800" dirty="0" err="1"/>
              <a:t>Locator:Function:Arguments</a:t>
            </a:r>
            <a:r>
              <a:rPr lang="en-US" sz="1800" dirty="0"/>
              <a:t> format. Note that the total length (Locator + Function + Arguments) is less than or equal to 128 bits. If the total length is less than 128 bits, the reserved bits are padded with 0.</a:t>
            </a:r>
          </a:p>
          <a:p>
            <a:r>
              <a:rPr lang="en-US" sz="1800" dirty="0"/>
              <a:t>If the Arguments field does not exist, the format is </a:t>
            </a:r>
            <a:r>
              <a:rPr lang="en-US" sz="1800" dirty="0" err="1"/>
              <a:t>Locator:Function</a:t>
            </a:r>
            <a:r>
              <a:rPr lang="en-US" sz="1800" dirty="0"/>
              <a:t>. The Locator field occupies the most significant bits of an IPv6 address, and the Function field occupies the remaining part of the IPv6 address.</a:t>
            </a:r>
          </a:p>
          <a:p>
            <a:endParaRPr lang="en-US" altLang="zh-CN" sz="1800" dirty="0"/>
          </a:p>
        </p:txBody>
      </p:sp>
      <p:cxnSp>
        <p:nvCxnSpPr>
          <p:cNvPr id="20" name="直接连接符 19"/>
          <p:cNvCxnSpPr/>
          <p:nvPr/>
        </p:nvCxnSpPr>
        <p:spPr bwMode="gray">
          <a:xfrm flipH="1">
            <a:off x="4486936" y="4981748"/>
            <a:ext cx="913403" cy="523214"/>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bwMode="gray">
          <a:xfrm>
            <a:off x="6615953" y="4981748"/>
            <a:ext cx="1565364" cy="546009"/>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bwMode="gray">
          <a:xfrm>
            <a:off x="2335123" y="5469655"/>
            <a:ext cx="2255927" cy="523220"/>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SRv6 segment: IPv6 address format</a:t>
            </a:r>
          </a:p>
        </p:txBody>
      </p:sp>
      <p:graphicFrame>
        <p:nvGraphicFramePr>
          <p:cNvPr id="10" name="Table 9"/>
          <p:cNvGraphicFramePr>
            <a:graphicFrameLocks noGrp="1"/>
          </p:cNvGraphicFramePr>
          <p:nvPr>
            <p:extLst>
              <p:ext uri="{D42A27DB-BD31-4B8C-83A1-F6EECF244321}">
                <p14:modId xmlns:p14="http://schemas.microsoft.com/office/powerpoint/2010/main" val="772350880"/>
              </p:ext>
            </p:extLst>
          </p:nvPr>
        </p:nvGraphicFramePr>
        <p:xfrm>
          <a:off x="2582197" y="4231495"/>
          <a:ext cx="7040303" cy="741680"/>
        </p:xfrm>
        <a:graphic>
          <a:graphicData uri="http://schemas.openxmlformats.org/drawingml/2006/table">
            <a:tbl>
              <a:tblPr firstRow="1" bandRow="1">
                <a:tableStyleId>{72833802-FEF1-4C79-8D5D-14CF1EAF98D9}</a:tableStyleId>
              </a:tblPr>
              <a:tblGrid>
                <a:gridCol w="1703565">
                  <a:extLst>
                    <a:ext uri="{9D8B030D-6E8A-4147-A177-3AD203B41FA5}">
                      <a16:colId xmlns:a16="http://schemas.microsoft.com/office/drawing/2014/main" val="20000"/>
                    </a:ext>
                  </a:extLst>
                </a:gridCol>
                <a:gridCol w="1112556">
                  <a:extLst>
                    <a:ext uri="{9D8B030D-6E8A-4147-A177-3AD203B41FA5}">
                      <a16:colId xmlns:a16="http://schemas.microsoft.com/office/drawing/2014/main" val="20001"/>
                    </a:ext>
                  </a:extLst>
                </a:gridCol>
                <a:gridCol w="1227211">
                  <a:extLst>
                    <a:ext uri="{9D8B030D-6E8A-4147-A177-3AD203B41FA5}">
                      <a16:colId xmlns:a16="http://schemas.microsoft.com/office/drawing/2014/main" val="20002"/>
                    </a:ext>
                  </a:extLst>
                </a:gridCol>
                <a:gridCol w="1307944">
                  <a:extLst>
                    <a:ext uri="{9D8B030D-6E8A-4147-A177-3AD203B41FA5}">
                      <a16:colId xmlns:a16="http://schemas.microsoft.com/office/drawing/2014/main" val="20003"/>
                    </a:ext>
                  </a:extLst>
                </a:gridCol>
                <a:gridCol w="1689027">
                  <a:extLst>
                    <a:ext uri="{9D8B030D-6E8A-4147-A177-3AD203B41FA5}">
                      <a16:colId xmlns:a16="http://schemas.microsoft.com/office/drawing/2014/main" val="20004"/>
                    </a:ext>
                  </a:extLst>
                </a:gridCol>
              </a:tblGrid>
              <a:tr h="370840">
                <a:tc rowSpan="2">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kumimoji="0" lang="en-US" sz="16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Header</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50000"/>
                      </a:schemeClr>
                    </a:solidFill>
                  </a:tcPr>
                </a:tc>
                <a:tc gridSpan="3">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kumimoji="0" lang="en-US" sz="16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SRH (IPv6 Extension Header)</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6C4D2"/>
                    </a:solidFill>
                  </a:tcPr>
                </a:tc>
                <a:tc hMerge="1">
                  <a:txBody>
                    <a:bodyPr/>
                    <a:lstStyle/>
                    <a:p>
                      <a:endParaRPr lang="zh-CN"/>
                    </a:p>
                  </a:txBody>
                  <a:tcPr/>
                </a:tc>
                <a:tc hMerge="1">
                  <a:txBody>
                    <a:bodyPr/>
                    <a:lstStyle/>
                    <a:p>
                      <a:endParaRPr lang="zh-CN"/>
                    </a:p>
                  </a:txBody>
                  <a:tcPr/>
                </a:tc>
                <a:tc rowSpan="2">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kumimoji="0" lang="en-US" sz="16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Payload</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10000"/>
                  </a:ext>
                </a:extLst>
              </a:tr>
              <a:tr h="370840">
                <a:tc vMerge="1">
                  <a:txBody>
                    <a:bodyPr/>
                    <a:lstStyle/>
                    <a:p>
                      <a:endParaRPr lang="zh-CN"/>
                    </a:p>
                  </a:txBody>
                  <a:tcPr/>
                </a:tc>
                <a:tc>
                  <a:txBody>
                    <a:bodyPr/>
                    <a:lstStyle/>
                    <a:p>
                      <a:pPr algn="ctr" fontAlgn="ctr"/>
                      <a:r>
                        <a:rPr lang="en-US" sz="1600" b="1" dirty="0">
                          <a:solidFill>
                            <a:schemeClr val="bg1"/>
                          </a:solidFill>
                          <a:latin typeface="Huawei Sans" panose="020C0503030203020204" pitchFamily="34" charset="0"/>
                        </a:rPr>
                        <a:t>128 bits</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6C4D2"/>
                    </a:solidFill>
                  </a:tcPr>
                </a:tc>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lang="en-US" sz="1600" b="1" dirty="0">
                          <a:solidFill>
                            <a:schemeClr val="bg1"/>
                          </a:solidFill>
                          <a:latin typeface="Huawei Sans" panose="020C0503030203020204" pitchFamily="34" charset="0"/>
                        </a:rPr>
                        <a:t>128 bits</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6C4D2"/>
                    </a:solidFill>
                  </a:tcPr>
                </a:tc>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lang="en-US" sz="1600" b="1" dirty="0">
                          <a:solidFill>
                            <a:schemeClr val="bg1"/>
                          </a:solidFill>
                          <a:latin typeface="Huawei Sans" panose="020C0503030203020204" pitchFamily="34" charset="0"/>
                        </a:rPr>
                        <a:t>128 bits</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6C4D2"/>
                    </a:solidFill>
                  </a:tcPr>
                </a:tc>
                <a:tc vMerge="1">
                  <a:txBody>
                    <a:bodyPr/>
                    <a:lstStyle/>
                    <a:p>
                      <a:endParaRPr lang="zh-CN"/>
                    </a:p>
                  </a:txBody>
                  <a:tcPr/>
                </a:tc>
                <a:extLst>
                  <a:ext uri="{0D108BD9-81ED-4DB2-BD59-A6C34878D82A}">
                    <a16:rowId xmlns:a16="http://schemas.microsoft.com/office/drawing/2014/main" val="10001"/>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4245931967"/>
              </p:ext>
            </p:extLst>
          </p:nvPr>
        </p:nvGraphicFramePr>
        <p:xfrm>
          <a:off x="4486936" y="5556568"/>
          <a:ext cx="3694383" cy="370840"/>
        </p:xfrm>
        <a:graphic>
          <a:graphicData uri="http://schemas.openxmlformats.org/drawingml/2006/table">
            <a:tbl>
              <a:tblPr firstRow="1" bandRow="1">
                <a:tableStyleId>{72833802-FEF1-4C79-8D5D-14CF1EAF98D9}</a:tableStyleId>
              </a:tblPr>
              <a:tblGrid>
                <a:gridCol w="1231461">
                  <a:extLst>
                    <a:ext uri="{9D8B030D-6E8A-4147-A177-3AD203B41FA5}">
                      <a16:colId xmlns:a16="http://schemas.microsoft.com/office/drawing/2014/main" val="20000"/>
                    </a:ext>
                  </a:extLst>
                </a:gridCol>
                <a:gridCol w="1231461">
                  <a:extLst>
                    <a:ext uri="{9D8B030D-6E8A-4147-A177-3AD203B41FA5}">
                      <a16:colId xmlns:a16="http://schemas.microsoft.com/office/drawing/2014/main" val="20001"/>
                    </a:ext>
                  </a:extLst>
                </a:gridCol>
                <a:gridCol w="1231461">
                  <a:extLst>
                    <a:ext uri="{9D8B030D-6E8A-4147-A177-3AD203B41FA5}">
                      <a16:colId xmlns:a16="http://schemas.microsoft.com/office/drawing/2014/main" val="20002"/>
                    </a:ext>
                  </a:extLst>
                </a:gridCol>
              </a:tblGrid>
              <a:tr h="370840">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Locator</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E28189"/>
                    </a:solidFill>
                  </a:tcPr>
                </a:tc>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Function</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FDD351"/>
                    </a:solidFill>
                  </a:tcPr>
                </a:tc>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Arguments</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AFD89C"/>
                    </a:solidFill>
                  </a:tcPr>
                </a:tc>
                <a:extLst>
                  <a:ext uri="{0D108BD9-81ED-4DB2-BD59-A6C34878D82A}">
                    <a16:rowId xmlns:a16="http://schemas.microsoft.com/office/drawing/2014/main" val="10000"/>
                  </a:ext>
                </a:extLst>
              </a:tr>
            </a:tbl>
          </a:graphicData>
        </a:graphic>
      </p:graphicFrame>
      <p:sp>
        <p:nvSpPr>
          <p:cNvPr id="16" name="五边形 2"/>
          <p:cNvSpPr/>
          <p:nvPr/>
        </p:nvSpPr>
        <p:spPr bwMode="gray">
          <a:xfrm>
            <a:off x="7868069" y="107220"/>
            <a:ext cx="1195960"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17" name="燕尾形 3"/>
          <p:cNvSpPr/>
          <p:nvPr/>
        </p:nvSpPr>
        <p:spPr bwMode="gray">
          <a:xfrm>
            <a:off x="8995089" y="107220"/>
            <a:ext cx="1195960"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18" name="燕尾形 3"/>
          <p:cNvSpPr/>
          <p:nvPr/>
        </p:nvSpPr>
        <p:spPr bwMode="gray">
          <a:xfrm>
            <a:off x="10110215" y="107220"/>
            <a:ext cx="1638872"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2701529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SRv6 Segment: Locator </a:t>
            </a:r>
            <a:endParaRPr lang="en-US" dirty="0"/>
          </a:p>
        </p:txBody>
      </p:sp>
      <p:sp>
        <p:nvSpPr>
          <p:cNvPr id="3" name="Text Placeholder 2"/>
          <p:cNvSpPr>
            <a:spLocks noGrp="1"/>
          </p:cNvSpPr>
          <p:nvPr>
            <p:ph type="body" sz="quarter" idx="10"/>
          </p:nvPr>
        </p:nvSpPr>
        <p:spPr bwMode="gray"/>
        <p:txBody>
          <a:bodyPr/>
          <a:lstStyle/>
          <a:p>
            <a:endParaRPr lang="en-US" altLang="zh-CN" sz="1400" dirty="0">
              <a:sym typeface="Huawei Sans" panose="020C0503030203020204" pitchFamily="34" charset="0"/>
            </a:endParaRPr>
          </a:p>
          <a:p>
            <a:endParaRPr lang="en-US" altLang="zh-CN" sz="1400" dirty="0">
              <a:sym typeface="Huawei Sans" panose="020C0503030203020204" pitchFamily="34" charset="0"/>
            </a:endParaRPr>
          </a:p>
          <a:p>
            <a:endParaRPr lang="en-US" altLang="zh-CN" sz="1400" dirty="0">
              <a:sym typeface="Huawei Sans" panose="020C0503030203020204" pitchFamily="34" charset="0"/>
            </a:endParaRPr>
          </a:p>
          <a:p>
            <a:endParaRPr lang="en-US" altLang="zh-CN" sz="1400" dirty="0">
              <a:sym typeface="Huawei Sans" panose="020C0503030203020204" pitchFamily="34" charset="0"/>
            </a:endParaRPr>
          </a:p>
          <a:p>
            <a:r>
              <a:rPr lang="en-US" altLang="zh-CN" sz="1600" dirty="0">
                <a:sym typeface="Huawei Sans" panose="020C0503030203020204" pitchFamily="34" charset="0"/>
              </a:rPr>
              <a:t>The Locator field identifies the location of a network node, and is used for other nodes to route and forward packets to this identified node so as to implement network instruction addressing.</a:t>
            </a:r>
          </a:p>
          <a:p>
            <a:r>
              <a:rPr lang="en-US" altLang="zh-CN" sz="1600" dirty="0">
                <a:sym typeface="Huawei Sans" panose="020C0503030203020204" pitchFamily="34" charset="0"/>
              </a:rPr>
              <a:t>A locator has two important characteristics: routable and </a:t>
            </a:r>
            <a:r>
              <a:rPr lang="en-US" altLang="zh-CN" sz="1600" dirty="0" err="1">
                <a:sym typeface="Huawei Sans" panose="020C0503030203020204" pitchFamily="34" charset="0"/>
              </a:rPr>
              <a:t>aggregatable</a:t>
            </a:r>
            <a:r>
              <a:rPr lang="en-US" altLang="zh-CN" sz="1600" dirty="0">
                <a:sym typeface="Huawei Sans" panose="020C0503030203020204" pitchFamily="34" charset="0"/>
              </a:rPr>
              <a:t>. After a locator is configured for a node, the system generates a locator route and propagates the route throughout the SR domain using an IGP, allowing other nodes to locate the node based on the received locator route information. In addition, all SRv6 SIDs advertised by the node are reachable through the route.</a:t>
            </a:r>
          </a:p>
          <a:p>
            <a:r>
              <a:rPr lang="en-US" altLang="zh-CN" sz="1600" dirty="0">
                <a:sym typeface="Huawei Sans" panose="020C0503030203020204" pitchFamily="34" charset="0"/>
              </a:rPr>
              <a:t>In the following example, a locator with the 64-bit prefix 2001:DB8:ABCD:: is configured for a Huawei device.</a:t>
            </a:r>
          </a:p>
        </p:txBody>
      </p:sp>
      <p:sp>
        <p:nvSpPr>
          <p:cNvPr id="38" name="文本框 37"/>
          <p:cNvSpPr txBox="1"/>
          <p:nvPr/>
        </p:nvSpPr>
        <p:spPr bwMode="gray">
          <a:xfrm>
            <a:off x="3152985" y="1646788"/>
            <a:ext cx="965329" cy="338554"/>
          </a:xfrm>
          <a:prstGeom prst="rect">
            <a:avLst/>
          </a:prstGeom>
          <a:noFill/>
        </p:spPr>
        <p:txBody>
          <a:bodyPr wrap="square" rtlCol="0">
            <a:sp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128 bits</a:t>
            </a:r>
          </a:p>
        </p:txBody>
      </p:sp>
      <p:sp>
        <p:nvSpPr>
          <p:cNvPr id="39" name="文本框 38"/>
          <p:cNvSpPr txBox="1"/>
          <p:nvPr/>
        </p:nvSpPr>
        <p:spPr bwMode="gray">
          <a:xfrm>
            <a:off x="4217057" y="2394091"/>
            <a:ext cx="1237839" cy="338554"/>
          </a:xfrm>
          <a:prstGeom prst="rect">
            <a:avLst/>
          </a:prstGeom>
          <a:noFill/>
        </p:spPr>
        <p:txBody>
          <a:bodyPr wrap="square" rtlCol="0">
            <a:sp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IPv6 prefix</a:t>
            </a:r>
          </a:p>
        </p:txBody>
      </p:sp>
      <p:cxnSp>
        <p:nvCxnSpPr>
          <p:cNvPr id="40" name="直接连接符 39"/>
          <p:cNvCxnSpPr/>
          <p:nvPr/>
        </p:nvCxnSpPr>
        <p:spPr bwMode="gray">
          <a:xfrm>
            <a:off x="4202686" y="2093431"/>
            <a:ext cx="0" cy="335444"/>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a:off x="5521898" y="2093431"/>
            <a:ext cx="0" cy="335444"/>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58" name="文本占位符 35"/>
          <p:cNvSpPr txBox="1"/>
          <p:nvPr/>
        </p:nvSpPr>
        <p:spPr bwMode="gray">
          <a:xfrm>
            <a:off x="796615" y="5436779"/>
            <a:ext cx="8306523" cy="490777"/>
          </a:xfrm>
          <a:prstGeom prst="rect">
            <a:avLst/>
          </a:prstGeom>
          <a:solidFill>
            <a:schemeClr val="bg1">
              <a:lumMod val="85000"/>
            </a:schemeClr>
          </a:solidFill>
        </p:spPr>
        <p:txBody>
          <a:bodyPr wrap="square"/>
          <a:lstStyle>
            <a:lvl1pPr marL="302260" indent="-302260" algn="l" defTabSz="913765" rtl="0" eaLnBrk="1" fontAlgn="ctr" latinLnBrk="0" hangingPunct="1">
              <a:lnSpc>
                <a:spcPct val="140000"/>
              </a:lnSpc>
              <a:spcBef>
                <a:spcPts val="790"/>
              </a:spcBef>
              <a:buSzPct val="50000"/>
              <a:buFont typeface="Wingdings" panose="05000000000000000000" pitchFamily="2" charset="2"/>
              <a:buChar char="l"/>
              <a:defRPr sz="2200" kern="1200" baseline="0">
                <a:solidFill>
                  <a:schemeClr val="tx1"/>
                </a:solidFill>
                <a:latin typeface="Huawei Sans" panose="020C0503030203020204" pitchFamily="34" charset="0"/>
                <a:ea typeface="方正兰亭黑简体" panose="02000000000000000000" pitchFamily="2" charset="-122"/>
                <a:cs typeface="+mn-cs"/>
              </a:defRPr>
            </a:lvl1pPr>
            <a:lvl2pPr marL="654685" indent="-252095" algn="l" defTabSz="913765" rtl="0" eaLnBrk="1" fontAlgn="ctr" latinLnBrk="0" hangingPunct="1">
              <a:lnSpc>
                <a:spcPct val="140000"/>
              </a:lnSpc>
              <a:spcBef>
                <a:spcPts val="720"/>
              </a:spcBef>
              <a:buClrTx/>
              <a:buSzPct val="50000"/>
              <a:buFont typeface="Wingdings" panose="05000000000000000000" pitchFamily="2" charset="2"/>
              <a:buChar char="p"/>
              <a:defRPr sz="2000" kern="1200" baseline="0">
                <a:solidFill>
                  <a:schemeClr val="tx1"/>
                </a:solidFill>
                <a:latin typeface="Huawei Sans" panose="020C0503030203020204" pitchFamily="34" charset="0"/>
                <a:ea typeface="方正兰亭黑简体" panose="02000000000000000000" pitchFamily="2" charset="-122"/>
                <a:cs typeface="+mn-cs"/>
              </a:defRPr>
            </a:lvl2pPr>
            <a:lvl3pPr marL="1003935" indent="-201295" algn="l" defTabSz="913765" rtl="0" eaLnBrk="1" fontAlgn="ctr" latinLnBrk="0" hangingPunct="1">
              <a:lnSpc>
                <a:spcPct val="140000"/>
              </a:lnSpc>
              <a:spcBef>
                <a:spcPts val="650"/>
              </a:spcBef>
              <a:buClrTx/>
              <a:buSzPct val="50000"/>
              <a:buFont typeface="Wingdings" panose="05000000000000000000" pitchFamily="2" charset="2"/>
              <a:buChar char="n"/>
              <a:defRPr sz="1800" kern="1200" baseline="0">
                <a:solidFill>
                  <a:schemeClr val="tx1"/>
                </a:solidFill>
                <a:latin typeface="Huawei Sans" panose="020C0503030203020204" pitchFamily="34" charset="0"/>
                <a:ea typeface="方正兰亭黑简体" panose="02000000000000000000" pitchFamily="2" charset="-122"/>
                <a:cs typeface="+mn-cs"/>
              </a:defRPr>
            </a:lvl3pPr>
            <a:lvl4pPr marL="1399540" indent="-198120" algn="l" defTabSz="913765" rtl="0" eaLnBrk="1" fontAlgn="ctr" latinLnBrk="0" hangingPunct="1">
              <a:lnSpc>
                <a:spcPct val="140000"/>
              </a:lnSpc>
              <a:spcBef>
                <a:spcPts val="575"/>
              </a:spcBef>
              <a:buFont typeface="Huawei Sans" panose="020C0503030203020204" pitchFamily="34" charset="0"/>
              <a:buChar char="−"/>
              <a:defRPr sz="1600" kern="1200" baseline="0">
                <a:solidFill>
                  <a:schemeClr val="tx1"/>
                </a:solidFill>
                <a:latin typeface="Huawei Sans" panose="020C0503030203020204" pitchFamily="34" charset="0"/>
                <a:ea typeface="方正兰亭黑简体" panose="02000000000000000000" pitchFamily="2" charset="-122"/>
                <a:cs typeface="+mn-cs"/>
              </a:defRPr>
            </a:lvl4pPr>
            <a:lvl5pPr marL="1802765" indent="-201295" algn="l" defTabSz="913765" rtl="0" eaLnBrk="1" fontAlgn="ctr" latinLnBrk="0" hangingPunct="1">
              <a:lnSpc>
                <a:spcPct val="140000"/>
              </a:lnSpc>
              <a:spcBef>
                <a:spcPts val="575"/>
              </a:spcBef>
              <a:buFont typeface="Huawei Sans" panose="020C0503030203020204" pitchFamily="34" charset="0"/>
              <a:buChar char="~"/>
              <a:defRPr sz="1400" kern="1200" baseline="0">
                <a:solidFill>
                  <a:schemeClr val="tx1"/>
                </a:solidFill>
                <a:latin typeface="Huawei Sans" panose="020C0503030203020204" pitchFamily="34" charset="0"/>
                <a:ea typeface="方正兰亭黑简体" panose="02000000000000000000" pitchFamily="2" charset="-122"/>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400" dirty="0">
                <a:latin typeface="Huawei Sans" panose="020C0503030203020204" pitchFamily="34" charset="0"/>
                <a:sym typeface="Huawei Sans" panose="020C0503030203020204" pitchFamily="34" charset="0"/>
              </a:rPr>
              <a:t>[Huawei] segment-routing ipv6</a:t>
            </a:r>
          </a:p>
          <a:p>
            <a:pPr marL="0" indent="0">
              <a:lnSpc>
                <a:spcPct val="100000"/>
              </a:lnSpc>
              <a:spcBef>
                <a:spcPts val="0"/>
              </a:spcBef>
              <a:buNone/>
            </a:pPr>
            <a:r>
              <a:rPr lang="en-US" sz="1400" dirty="0">
                <a:latin typeface="Huawei Sans" panose="020C0503030203020204" pitchFamily="34" charset="0"/>
                <a:sym typeface="Huawei Sans" panose="020C0503030203020204" pitchFamily="34" charset="0"/>
              </a:rPr>
              <a:t>[Huawei-segment-routing-ipv6] locator srv6_locator1 </a:t>
            </a:r>
            <a:r>
              <a:rPr lang="en-US" sz="1400" b="1" dirty="0">
                <a:latin typeface="Huawei Sans" panose="020C0503030203020204" pitchFamily="34" charset="0"/>
                <a:sym typeface="Huawei Sans" panose="020C0503030203020204" pitchFamily="34" charset="0"/>
              </a:rPr>
              <a:t>ipv6-prefix 2001:DB8:ABCD:: 64</a:t>
            </a:r>
          </a:p>
        </p:txBody>
      </p:sp>
      <p:graphicFrame>
        <p:nvGraphicFramePr>
          <p:cNvPr id="16" name="Table 15"/>
          <p:cNvGraphicFramePr>
            <a:graphicFrameLocks noGrp="1"/>
          </p:cNvGraphicFramePr>
          <p:nvPr>
            <p:extLst/>
          </p:nvPr>
        </p:nvGraphicFramePr>
        <p:xfrm>
          <a:off x="4169759" y="1625738"/>
          <a:ext cx="4054029" cy="370840"/>
        </p:xfrm>
        <a:graphic>
          <a:graphicData uri="http://schemas.openxmlformats.org/drawingml/2006/table">
            <a:tbl>
              <a:tblPr firstRow="1" bandRow="1">
                <a:tableStyleId>{72833802-FEF1-4C79-8D5D-14CF1EAF98D9}</a:tableStyleId>
              </a:tblPr>
              <a:tblGrid>
                <a:gridCol w="1351343">
                  <a:extLst>
                    <a:ext uri="{9D8B030D-6E8A-4147-A177-3AD203B41FA5}">
                      <a16:colId xmlns:a16="http://schemas.microsoft.com/office/drawing/2014/main" val="20000"/>
                    </a:ext>
                  </a:extLst>
                </a:gridCol>
                <a:gridCol w="1351343">
                  <a:extLst>
                    <a:ext uri="{9D8B030D-6E8A-4147-A177-3AD203B41FA5}">
                      <a16:colId xmlns:a16="http://schemas.microsoft.com/office/drawing/2014/main" val="20001"/>
                    </a:ext>
                  </a:extLst>
                </a:gridCol>
                <a:gridCol w="1351343">
                  <a:extLst>
                    <a:ext uri="{9D8B030D-6E8A-4147-A177-3AD203B41FA5}">
                      <a16:colId xmlns:a16="http://schemas.microsoft.com/office/drawing/2014/main" val="20002"/>
                    </a:ext>
                  </a:extLst>
                </a:gridCol>
              </a:tblGrid>
              <a:tr h="370840">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Locator</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E28189"/>
                    </a:solidFill>
                  </a:tcPr>
                </a:tc>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Function</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FDD351"/>
                    </a:solidFill>
                  </a:tcPr>
                </a:tc>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Arguments</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AFD89C"/>
                    </a:solidFill>
                  </a:tcPr>
                </a:tc>
                <a:extLst>
                  <a:ext uri="{0D108BD9-81ED-4DB2-BD59-A6C34878D82A}">
                    <a16:rowId xmlns:a16="http://schemas.microsoft.com/office/drawing/2014/main" val="10000"/>
                  </a:ext>
                </a:extLst>
              </a:tr>
            </a:tbl>
          </a:graphicData>
        </a:graphic>
      </p:graphicFrame>
      <p:sp>
        <p:nvSpPr>
          <p:cNvPr id="19" name="五边形 2"/>
          <p:cNvSpPr/>
          <p:nvPr/>
        </p:nvSpPr>
        <p:spPr bwMode="gray">
          <a:xfrm>
            <a:off x="7868069" y="107220"/>
            <a:ext cx="1195960"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20" name="燕尾形 3"/>
          <p:cNvSpPr/>
          <p:nvPr/>
        </p:nvSpPr>
        <p:spPr bwMode="gray">
          <a:xfrm>
            <a:off x="8995089" y="107220"/>
            <a:ext cx="1195960"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21" name="燕尾形 3"/>
          <p:cNvSpPr/>
          <p:nvPr/>
        </p:nvSpPr>
        <p:spPr bwMode="gray">
          <a:xfrm>
            <a:off x="10110215" y="107220"/>
            <a:ext cx="1638872"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31197076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SRv6 Segment: Function &amp; Arguments </a:t>
            </a:r>
            <a:endParaRPr lang="en-US" dirty="0"/>
          </a:p>
        </p:txBody>
      </p:sp>
      <p:sp>
        <p:nvSpPr>
          <p:cNvPr id="3" name="Text Placeholder 2"/>
          <p:cNvSpPr>
            <a:spLocks noGrp="1"/>
          </p:cNvSpPr>
          <p:nvPr>
            <p:ph type="body" sz="quarter" idx="10"/>
          </p:nvPr>
        </p:nvSpPr>
        <p:spPr bwMode="gray"/>
        <p:txBody>
          <a:bodyPr/>
          <a:lstStyle/>
          <a:p>
            <a:endParaRPr lang="en-US" altLang="zh-CN" dirty="0">
              <a:sym typeface="Huawei Sans" panose="020C0503030203020204" pitchFamily="34" charset="0"/>
            </a:endParaRPr>
          </a:p>
          <a:p>
            <a:endParaRPr lang="en-US" altLang="zh-CN" dirty="0">
              <a:sym typeface="Huawei Sans" panose="020C0503030203020204" pitchFamily="34" charset="0"/>
            </a:endParaRPr>
          </a:p>
          <a:p>
            <a:r>
              <a:rPr lang="en-US" altLang="zh-CN" sz="1600" dirty="0">
                <a:sym typeface="Huawei Sans" panose="020C0503030203020204" pitchFamily="34" charset="0"/>
              </a:rPr>
              <a:t>The Function field identifies the forwarding behavior to be performed. In SRv6 network programming, forwarding behaviors are identified using different functions. For example, RFC defines End, </a:t>
            </a:r>
            <a:r>
              <a:rPr lang="en-US" altLang="zh-CN" sz="1600" dirty="0" err="1">
                <a:sym typeface="Huawei Sans" panose="020C0503030203020204" pitchFamily="34" charset="0"/>
              </a:rPr>
              <a:t>End.X</a:t>
            </a:r>
            <a:r>
              <a:rPr lang="en-US" altLang="zh-CN" sz="1600" dirty="0">
                <a:sym typeface="Huawei Sans" panose="020C0503030203020204" pitchFamily="34" charset="0"/>
              </a:rPr>
              <a:t>, End.DX4, and End.DX6 behaviors.</a:t>
            </a:r>
          </a:p>
          <a:p>
            <a:r>
              <a:rPr lang="en-US" altLang="zh-CN" sz="1600" dirty="0">
                <a:sym typeface="Huawei Sans" panose="020C0503030203020204" pitchFamily="34" charset="0"/>
              </a:rPr>
              <a:t>An </a:t>
            </a:r>
            <a:r>
              <a:rPr lang="en-US" altLang="zh-CN" sz="1600" dirty="0" err="1">
                <a:sym typeface="Huawei Sans" panose="020C0503030203020204" pitchFamily="34" charset="0"/>
              </a:rPr>
              <a:t>End.X</a:t>
            </a:r>
            <a:r>
              <a:rPr lang="en-US" altLang="zh-CN" sz="1600" dirty="0">
                <a:sym typeface="Huawei Sans" panose="020C0503030203020204" pitchFamily="34" charset="0"/>
              </a:rPr>
              <a:t> SID is similar to an adjacency SID in SR-MPLS and is used to identify a link. A configuration example is as follows:</a:t>
            </a:r>
          </a:p>
        </p:txBody>
      </p:sp>
      <p:sp>
        <p:nvSpPr>
          <p:cNvPr id="8" name="文本占位符 35"/>
          <p:cNvSpPr txBox="1"/>
          <p:nvPr/>
        </p:nvSpPr>
        <p:spPr bwMode="gray">
          <a:xfrm>
            <a:off x="731838" y="1047751"/>
            <a:ext cx="10728326" cy="718974"/>
          </a:xfrm>
          <a:prstGeom prst="rect">
            <a:avLst/>
          </a:prstGeom>
        </p:spPr>
        <p:txBody>
          <a:bodyPr wrap="square"/>
          <a:lstStyle>
            <a:lvl1pPr marL="302260" indent="-302260" algn="l" defTabSz="913765" rtl="0" eaLnBrk="1" fontAlgn="ctr" latinLnBrk="0" hangingPunct="1">
              <a:lnSpc>
                <a:spcPct val="140000"/>
              </a:lnSpc>
              <a:spcBef>
                <a:spcPts val="790"/>
              </a:spcBef>
              <a:buSzPct val="50000"/>
              <a:buFont typeface="Wingdings" panose="05000000000000000000" pitchFamily="2" charset="2"/>
              <a:buChar char="l"/>
              <a:defRPr sz="2200" kern="1200" baseline="0">
                <a:solidFill>
                  <a:schemeClr val="tx1"/>
                </a:solidFill>
                <a:latin typeface="Huawei Sans" panose="020C0503030203020204" pitchFamily="34" charset="0"/>
                <a:ea typeface="方正兰亭黑简体" panose="02000000000000000000" pitchFamily="2" charset="-122"/>
                <a:cs typeface="+mn-cs"/>
              </a:defRPr>
            </a:lvl1pPr>
            <a:lvl2pPr marL="654685" indent="-252095" algn="l" defTabSz="913765" rtl="0" eaLnBrk="1" fontAlgn="ctr" latinLnBrk="0" hangingPunct="1">
              <a:lnSpc>
                <a:spcPct val="140000"/>
              </a:lnSpc>
              <a:spcBef>
                <a:spcPts val="720"/>
              </a:spcBef>
              <a:buClrTx/>
              <a:buSzPct val="50000"/>
              <a:buFont typeface="Wingdings" panose="05000000000000000000" pitchFamily="2" charset="2"/>
              <a:buChar char="p"/>
              <a:defRPr sz="2000" kern="1200" baseline="0">
                <a:solidFill>
                  <a:schemeClr val="tx1"/>
                </a:solidFill>
                <a:latin typeface="Huawei Sans" panose="020C0503030203020204" pitchFamily="34" charset="0"/>
                <a:ea typeface="方正兰亭黑简体" panose="02000000000000000000" pitchFamily="2" charset="-122"/>
                <a:cs typeface="+mn-cs"/>
              </a:defRPr>
            </a:lvl2pPr>
            <a:lvl3pPr marL="1003935" indent="-201295" algn="l" defTabSz="913765" rtl="0" eaLnBrk="1" fontAlgn="ctr" latinLnBrk="0" hangingPunct="1">
              <a:lnSpc>
                <a:spcPct val="140000"/>
              </a:lnSpc>
              <a:spcBef>
                <a:spcPts val="650"/>
              </a:spcBef>
              <a:buClrTx/>
              <a:buSzPct val="50000"/>
              <a:buFont typeface="Wingdings" panose="05000000000000000000" pitchFamily="2" charset="2"/>
              <a:buChar char="n"/>
              <a:defRPr sz="1800" kern="1200" baseline="0">
                <a:solidFill>
                  <a:schemeClr val="tx1"/>
                </a:solidFill>
                <a:latin typeface="Huawei Sans" panose="020C0503030203020204" pitchFamily="34" charset="0"/>
                <a:ea typeface="方正兰亭黑简体" panose="02000000000000000000" pitchFamily="2" charset="-122"/>
                <a:cs typeface="+mn-cs"/>
              </a:defRPr>
            </a:lvl3pPr>
            <a:lvl4pPr marL="1399540" indent="-198120" algn="l" defTabSz="913765" rtl="0" eaLnBrk="1" fontAlgn="ctr" latinLnBrk="0" hangingPunct="1">
              <a:lnSpc>
                <a:spcPct val="140000"/>
              </a:lnSpc>
              <a:spcBef>
                <a:spcPts val="575"/>
              </a:spcBef>
              <a:buFont typeface="Huawei Sans" panose="020C0503030203020204" pitchFamily="34" charset="0"/>
              <a:buChar char="−"/>
              <a:defRPr sz="1600" kern="1200" baseline="0">
                <a:solidFill>
                  <a:schemeClr val="tx1"/>
                </a:solidFill>
                <a:latin typeface="Huawei Sans" panose="020C0503030203020204" pitchFamily="34" charset="0"/>
                <a:ea typeface="方正兰亭黑简体" panose="02000000000000000000" pitchFamily="2" charset="-122"/>
                <a:cs typeface="+mn-cs"/>
              </a:defRPr>
            </a:lvl4pPr>
            <a:lvl5pPr marL="1802765" indent="-201295" algn="l" defTabSz="913765" rtl="0" eaLnBrk="1" fontAlgn="ctr" latinLnBrk="0" hangingPunct="1">
              <a:lnSpc>
                <a:spcPct val="140000"/>
              </a:lnSpc>
              <a:spcBef>
                <a:spcPts val="575"/>
              </a:spcBef>
              <a:buFont typeface="Huawei Sans" panose="020C0503030203020204" pitchFamily="34" charset="0"/>
              <a:buChar char="~"/>
              <a:defRPr sz="1400" kern="1200" baseline="0">
                <a:solidFill>
                  <a:schemeClr val="tx1"/>
                </a:solidFill>
                <a:latin typeface="Huawei Sans" panose="020C0503030203020204" pitchFamily="34" charset="0"/>
                <a:ea typeface="方正兰亭黑简体" panose="02000000000000000000" pitchFamily="2" charset="-122"/>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sz="1600" dirty="0">
              <a:latin typeface="Huawei Sans" panose="020C0503030203020204" pitchFamily="34" charset="0"/>
              <a:sym typeface="Huawei Sans" panose="020C0503030203020204" pitchFamily="34" charset="0"/>
            </a:endParaRPr>
          </a:p>
        </p:txBody>
      </p:sp>
      <p:sp>
        <p:nvSpPr>
          <p:cNvPr id="38" name="文本框 37"/>
          <p:cNvSpPr txBox="1"/>
          <p:nvPr/>
        </p:nvSpPr>
        <p:spPr bwMode="gray">
          <a:xfrm>
            <a:off x="2856791" y="1288959"/>
            <a:ext cx="965329" cy="338554"/>
          </a:xfrm>
          <a:prstGeom prst="rect">
            <a:avLst/>
          </a:prstGeom>
          <a:noFill/>
        </p:spPr>
        <p:txBody>
          <a:bodyPr wrap="square" rtlCol="0">
            <a:sp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128 bits</a:t>
            </a:r>
          </a:p>
        </p:txBody>
      </p:sp>
      <p:sp>
        <p:nvSpPr>
          <p:cNvPr id="39" name="文本框 38"/>
          <p:cNvSpPr txBox="1"/>
          <p:nvPr/>
        </p:nvSpPr>
        <p:spPr bwMode="gray">
          <a:xfrm>
            <a:off x="5729337" y="1702286"/>
            <a:ext cx="934871" cy="338554"/>
          </a:xfrm>
          <a:prstGeom prst="rect">
            <a:avLst/>
          </a:prstGeom>
          <a:noFill/>
        </p:spPr>
        <p:txBody>
          <a:bodyPr wrap="square" rtlCol="0">
            <a:spAutoFit/>
          </a:bodyPr>
          <a:lstStyle/>
          <a:p>
            <a:pPr font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Opcode</a:t>
            </a:r>
          </a:p>
        </p:txBody>
      </p:sp>
      <p:cxnSp>
        <p:nvCxnSpPr>
          <p:cNvPr id="40" name="直接连接符 39"/>
          <p:cNvCxnSpPr/>
          <p:nvPr/>
        </p:nvCxnSpPr>
        <p:spPr bwMode="gray">
          <a:xfrm>
            <a:off x="5500720" y="1710343"/>
            <a:ext cx="0" cy="335444"/>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a:off x="6900106" y="1710343"/>
            <a:ext cx="0" cy="335444"/>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a:off x="8233843" y="1710343"/>
            <a:ext cx="0" cy="335444"/>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bwMode="gray">
          <a:xfrm>
            <a:off x="7096404" y="1710343"/>
            <a:ext cx="1051891" cy="338554"/>
          </a:xfrm>
          <a:prstGeom prst="rect">
            <a:avLst/>
          </a:prstGeom>
          <a:noFill/>
        </p:spPr>
        <p:txBody>
          <a:bodyPr wrap="square" rtlCol="0">
            <a:spAutoFit/>
          </a:bodyPr>
          <a:lstStyle/>
          <a:p>
            <a:pPr font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Optional</a:t>
            </a:r>
          </a:p>
        </p:txBody>
      </p:sp>
      <p:sp>
        <p:nvSpPr>
          <p:cNvPr id="15" name="文本占位符 35"/>
          <p:cNvSpPr txBox="1"/>
          <p:nvPr/>
        </p:nvSpPr>
        <p:spPr bwMode="gray">
          <a:xfrm>
            <a:off x="1826006" y="4216400"/>
            <a:ext cx="8515425" cy="530020"/>
          </a:xfrm>
          <a:prstGeom prst="rect">
            <a:avLst/>
          </a:prstGeom>
          <a:solidFill>
            <a:schemeClr val="bg1">
              <a:lumMod val="85000"/>
            </a:schemeClr>
          </a:solidFill>
        </p:spPr>
        <p:txBody>
          <a:bodyPr wrap="square"/>
          <a:lstStyle>
            <a:lvl1pPr marL="302260" indent="-302260" algn="l" defTabSz="913765" rtl="0" eaLnBrk="1" fontAlgn="ctr" latinLnBrk="0" hangingPunct="1">
              <a:lnSpc>
                <a:spcPct val="140000"/>
              </a:lnSpc>
              <a:spcBef>
                <a:spcPts val="790"/>
              </a:spcBef>
              <a:buSzPct val="50000"/>
              <a:buFont typeface="Wingdings" panose="05000000000000000000" pitchFamily="2" charset="2"/>
              <a:buChar char="l"/>
              <a:defRPr sz="2200" kern="1200" baseline="0">
                <a:solidFill>
                  <a:schemeClr val="tx1"/>
                </a:solidFill>
                <a:latin typeface="Huawei Sans" panose="020C0503030203020204" pitchFamily="34" charset="0"/>
                <a:ea typeface="方正兰亭黑简体" panose="02000000000000000000" pitchFamily="2" charset="-122"/>
                <a:cs typeface="+mn-cs"/>
              </a:defRPr>
            </a:lvl1pPr>
            <a:lvl2pPr marL="654685" indent="-252095" algn="l" defTabSz="913765" rtl="0" eaLnBrk="1" fontAlgn="ctr" latinLnBrk="0" hangingPunct="1">
              <a:lnSpc>
                <a:spcPct val="140000"/>
              </a:lnSpc>
              <a:spcBef>
                <a:spcPts val="720"/>
              </a:spcBef>
              <a:buClrTx/>
              <a:buSzPct val="50000"/>
              <a:buFont typeface="Wingdings" panose="05000000000000000000" pitchFamily="2" charset="2"/>
              <a:buChar char="p"/>
              <a:defRPr sz="2000" kern="1200" baseline="0">
                <a:solidFill>
                  <a:schemeClr val="tx1"/>
                </a:solidFill>
                <a:latin typeface="Huawei Sans" panose="020C0503030203020204" pitchFamily="34" charset="0"/>
                <a:ea typeface="方正兰亭黑简体" panose="02000000000000000000" pitchFamily="2" charset="-122"/>
                <a:cs typeface="+mn-cs"/>
              </a:defRPr>
            </a:lvl2pPr>
            <a:lvl3pPr marL="1003935" indent="-201295" algn="l" defTabSz="913765" rtl="0" eaLnBrk="1" fontAlgn="ctr" latinLnBrk="0" hangingPunct="1">
              <a:lnSpc>
                <a:spcPct val="140000"/>
              </a:lnSpc>
              <a:spcBef>
                <a:spcPts val="650"/>
              </a:spcBef>
              <a:buClrTx/>
              <a:buSzPct val="50000"/>
              <a:buFont typeface="Wingdings" panose="05000000000000000000" pitchFamily="2" charset="2"/>
              <a:buChar char="n"/>
              <a:defRPr sz="1800" kern="1200" baseline="0">
                <a:solidFill>
                  <a:schemeClr val="tx1"/>
                </a:solidFill>
                <a:latin typeface="Huawei Sans" panose="020C0503030203020204" pitchFamily="34" charset="0"/>
                <a:ea typeface="方正兰亭黑简体" panose="02000000000000000000" pitchFamily="2" charset="-122"/>
                <a:cs typeface="+mn-cs"/>
              </a:defRPr>
            </a:lvl3pPr>
            <a:lvl4pPr marL="1399540" indent="-198120" algn="l" defTabSz="913765" rtl="0" eaLnBrk="1" fontAlgn="ctr" latinLnBrk="0" hangingPunct="1">
              <a:lnSpc>
                <a:spcPct val="140000"/>
              </a:lnSpc>
              <a:spcBef>
                <a:spcPts val="575"/>
              </a:spcBef>
              <a:buFont typeface="Huawei Sans" panose="020C0503030203020204" pitchFamily="34" charset="0"/>
              <a:buChar char="−"/>
              <a:defRPr sz="1600" kern="1200" baseline="0">
                <a:solidFill>
                  <a:schemeClr val="tx1"/>
                </a:solidFill>
                <a:latin typeface="Huawei Sans" panose="020C0503030203020204" pitchFamily="34" charset="0"/>
                <a:ea typeface="方正兰亭黑简体" panose="02000000000000000000" pitchFamily="2" charset="-122"/>
                <a:cs typeface="+mn-cs"/>
              </a:defRPr>
            </a:lvl4pPr>
            <a:lvl5pPr marL="1802765" indent="-201295" algn="l" defTabSz="913765" rtl="0" eaLnBrk="1" fontAlgn="ctr" latinLnBrk="0" hangingPunct="1">
              <a:lnSpc>
                <a:spcPct val="140000"/>
              </a:lnSpc>
              <a:spcBef>
                <a:spcPts val="575"/>
              </a:spcBef>
              <a:buFont typeface="Huawei Sans" panose="020C0503030203020204" pitchFamily="34" charset="0"/>
              <a:buChar char="~"/>
              <a:defRPr sz="1400" kern="1200" baseline="0">
                <a:solidFill>
                  <a:schemeClr val="tx1"/>
                </a:solidFill>
                <a:latin typeface="Huawei Sans" panose="020C0503030203020204" pitchFamily="34" charset="0"/>
                <a:ea typeface="方正兰亭黑简体" panose="02000000000000000000" pitchFamily="2" charset="-122"/>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400" dirty="0">
                <a:latin typeface="Huawei Sans" panose="020C0503030203020204" pitchFamily="34" charset="0"/>
                <a:sym typeface="Huawei Sans" panose="020C0503030203020204" pitchFamily="34" charset="0"/>
              </a:rPr>
              <a:t>[Huawei-segment-routing-ipv6] locator srv6_locator1 ipv6-prefix 2001:DB8:ABCD:: 64</a:t>
            </a:r>
          </a:p>
          <a:p>
            <a:pPr marL="0" indent="0">
              <a:lnSpc>
                <a:spcPct val="100000"/>
              </a:lnSpc>
              <a:spcBef>
                <a:spcPts val="0"/>
              </a:spcBef>
              <a:buNone/>
            </a:pPr>
            <a:r>
              <a:rPr lang="en-US" sz="1400" dirty="0">
                <a:latin typeface="Huawei Sans" panose="020C0503030203020204" pitchFamily="34" charset="0"/>
                <a:sym typeface="Huawei Sans" panose="020C0503030203020204" pitchFamily="34" charset="0"/>
              </a:rPr>
              <a:t>[Huawei-segment-routing-ipv6] </a:t>
            </a:r>
            <a:r>
              <a:rPr lang="en-US" sz="1400" b="1" dirty="0" err="1">
                <a:latin typeface="Huawei Sans" panose="020C0503030203020204" pitchFamily="34" charset="0"/>
                <a:sym typeface="Huawei Sans" panose="020C0503030203020204" pitchFamily="34" charset="0"/>
              </a:rPr>
              <a:t>opcode</a:t>
            </a:r>
            <a:r>
              <a:rPr lang="en-US" sz="1400" b="1" dirty="0">
                <a:latin typeface="Huawei Sans" panose="020C0503030203020204" pitchFamily="34" charset="0"/>
                <a:sym typeface="Huawei Sans" panose="020C0503030203020204" pitchFamily="34" charset="0"/>
              </a:rPr>
              <a:t> ::1 end-x interface G3/0/0 next-hop 2001:DB8:200::1</a:t>
            </a:r>
          </a:p>
        </p:txBody>
      </p:sp>
      <p:sp>
        <p:nvSpPr>
          <p:cNvPr id="16" name="文本框 15"/>
          <p:cNvSpPr txBox="1"/>
          <p:nvPr/>
        </p:nvSpPr>
        <p:spPr bwMode="gray">
          <a:xfrm>
            <a:off x="1826007" y="4760443"/>
            <a:ext cx="8515425" cy="1403558"/>
          </a:xfrm>
          <a:prstGeom prst="rect">
            <a:avLst/>
          </a:prstGeom>
          <a:solidFill>
            <a:srgbClr val="BEE9EE"/>
          </a:solidFill>
          <a:ln>
            <a:solidFill>
              <a:schemeClr val="bg1"/>
            </a:solidFill>
          </a:ln>
        </p:spPr>
        <p:txBody>
          <a:bodyPr wrap="square"/>
          <a:lstStyle>
            <a:defPPr>
              <a:defRPr lang="en-US"/>
            </a:defPPr>
            <a:lvl1pPr marL="302260" indent="-302260" defTabSz="913765" fontAlgn="ctr">
              <a:lnSpc>
                <a:spcPct val="140000"/>
              </a:lnSpc>
              <a:spcBef>
                <a:spcPts val="790"/>
              </a:spcBef>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defRPr>
            </a:lvl1pPr>
            <a:lvl2pPr marL="654685" indent="-252095" defTabSz="913765" fontAlgn="ctr">
              <a:lnSpc>
                <a:spcPct val="140000"/>
              </a:lnSpc>
              <a:spcBef>
                <a:spcPts val="720"/>
              </a:spcBef>
              <a:buClrTx/>
              <a:buSzPct val="50000"/>
              <a:buFont typeface="Wingdings" panose="05000000000000000000" pitchFamily="2" charset="2"/>
              <a:buChar char="p"/>
              <a:defRPr sz="2000" baseline="0">
                <a:latin typeface="Huawei Sans" panose="020C0503030203020204" pitchFamily="34" charset="0"/>
                <a:ea typeface="方正兰亭黑简体" panose="02000000000000000000" pitchFamily="2" charset="-122"/>
              </a:defRPr>
            </a:lvl2pPr>
            <a:lvl3pPr marL="1003935" indent="-201295" defTabSz="913765" fontAlgn="ctr">
              <a:lnSpc>
                <a:spcPct val="140000"/>
              </a:lnSpc>
              <a:spcBef>
                <a:spcPts val="650"/>
              </a:spcBef>
              <a:buClrTx/>
              <a:buSzPct val="50000"/>
              <a:buFont typeface="Wingdings" panose="05000000000000000000" pitchFamily="2" charset="2"/>
              <a:buChar char="n"/>
              <a:defRPr sz="1800" baseline="0">
                <a:latin typeface="Huawei Sans" panose="020C0503030203020204" pitchFamily="34" charset="0"/>
                <a:ea typeface="方正兰亭黑简体" panose="02000000000000000000" pitchFamily="2" charset="-122"/>
              </a:defRPr>
            </a:lvl3pPr>
            <a:lvl4pPr marL="1399540" indent="-198120" defTabSz="913765" fontAlgn="ctr">
              <a:lnSpc>
                <a:spcPct val="140000"/>
              </a:lnSpc>
              <a:spcBef>
                <a:spcPts val="575"/>
              </a:spcBef>
              <a:buFont typeface="Huawei Sans" panose="020C0503030203020204" pitchFamily="34" charset="0"/>
              <a:buChar char="−"/>
              <a:defRPr sz="1600" baseline="0">
                <a:latin typeface="Huawei Sans" panose="020C0503030203020204" pitchFamily="34" charset="0"/>
                <a:ea typeface="方正兰亭黑简体" panose="02000000000000000000" pitchFamily="2" charset="-122"/>
              </a:defRPr>
            </a:lvl4pPr>
            <a:lvl5pPr marL="1802765" indent="-201295" defTabSz="913765" fontAlgn="ctr">
              <a:lnSpc>
                <a:spcPct val="140000"/>
              </a:lnSpc>
              <a:spcBef>
                <a:spcPts val="575"/>
              </a:spcBef>
              <a:buFont typeface="Huawei Sans" panose="020C0503030203020204" pitchFamily="34" charset="0"/>
              <a:buChar char="~"/>
              <a:defRPr sz="1400" baseline="0">
                <a:latin typeface="Huawei Sans" panose="020C0503030203020204" pitchFamily="34" charset="0"/>
                <a:ea typeface="方正兰亭黑简体" panose="02000000000000000000" pitchFamily="2" charset="-122"/>
              </a:defRPr>
            </a:lvl5pPr>
            <a:lvl6pPr marL="2513330" indent="-228600" defTabSz="913765">
              <a:lnSpc>
                <a:spcPct val="90000"/>
              </a:lnSpc>
              <a:spcBef>
                <a:spcPts val="500"/>
              </a:spcBef>
              <a:buFont typeface="Arial" panose="020B0604020202020204" pitchFamily="34" charset="0"/>
              <a:buChar char="•"/>
              <a:defRPr sz="1800"/>
            </a:lvl6pPr>
            <a:lvl7pPr marL="2970530" indent="-228600" defTabSz="913765">
              <a:lnSpc>
                <a:spcPct val="90000"/>
              </a:lnSpc>
              <a:spcBef>
                <a:spcPts val="500"/>
              </a:spcBef>
              <a:buFont typeface="Arial" panose="020B0604020202020204" pitchFamily="34" charset="0"/>
              <a:buChar char="•"/>
              <a:defRPr sz="1800"/>
            </a:lvl7pPr>
            <a:lvl8pPr marL="3427730" indent="-228600" defTabSz="913765">
              <a:lnSpc>
                <a:spcPct val="90000"/>
              </a:lnSpc>
              <a:spcBef>
                <a:spcPts val="500"/>
              </a:spcBef>
              <a:buFont typeface="Arial" panose="020B0604020202020204" pitchFamily="34" charset="0"/>
              <a:buChar char="•"/>
              <a:defRPr sz="1800"/>
            </a:lvl8pPr>
            <a:lvl9pPr marL="3884930" indent="-228600" defTabSz="913765">
              <a:lnSpc>
                <a:spcPct val="90000"/>
              </a:lnSpc>
              <a:spcBef>
                <a:spcPts val="500"/>
              </a:spcBef>
              <a:buFont typeface="Arial" panose="020B0604020202020204" pitchFamily="34" charset="0"/>
              <a:buChar char="•"/>
              <a:defRPr sz="1800"/>
            </a:lvl9pPr>
          </a:lstStyle>
          <a:p>
            <a:r>
              <a:rPr lang="en-US" sz="1400" dirty="0">
                <a:latin typeface="Huawei Sans" panose="020C0503030203020204" pitchFamily="34" charset="0"/>
                <a:sym typeface="Huawei Sans" panose="020C0503030203020204" pitchFamily="34" charset="0"/>
              </a:rPr>
              <a:t>The </a:t>
            </a:r>
            <a:r>
              <a:rPr lang="en-US" sz="1400" dirty="0" err="1">
                <a:latin typeface="Huawei Sans" panose="020C0503030203020204" pitchFamily="34" charset="0"/>
                <a:sym typeface="Huawei Sans" panose="020C0503030203020204" pitchFamily="34" charset="0"/>
              </a:rPr>
              <a:t>opcode</a:t>
            </a:r>
            <a:r>
              <a:rPr lang="en-US" sz="1400" dirty="0">
                <a:latin typeface="Huawei Sans" panose="020C0503030203020204" pitchFamily="34" charset="0"/>
                <a:sym typeface="Huawei Sans" panose="020C0503030203020204" pitchFamily="34" charset="0"/>
              </a:rPr>
              <a:t> corresponding to the function is ::1. In this example, the Arguments field is not carried, and the SRv6 SID is 2001:db8:abcd::1.</a:t>
            </a:r>
          </a:p>
          <a:p>
            <a:r>
              <a:rPr lang="en-US" sz="1400" dirty="0">
                <a:latin typeface="Huawei Sans" panose="020C0503030203020204" pitchFamily="34" charset="0"/>
                <a:sym typeface="Huawei Sans" panose="020C0503030203020204" pitchFamily="34" charset="0"/>
              </a:rPr>
              <a:t>This function guides packet forwarding from the specified interface (G3/0/0) to the corresponding neighbor (2001:DB8:200::1).</a:t>
            </a:r>
          </a:p>
        </p:txBody>
      </p:sp>
      <p:graphicFrame>
        <p:nvGraphicFramePr>
          <p:cNvPr id="19" name="Table 18"/>
          <p:cNvGraphicFramePr>
            <a:graphicFrameLocks noGrp="1"/>
          </p:cNvGraphicFramePr>
          <p:nvPr>
            <p:extLst>
              <p:ext uri="{D42A27DB-BD31-4B8C-83A1-F6EECF244321}">
                <p14:modId xmlns:p14="http://schemas.microsoft.com/office/powerpoint/2010/main" val="2566348132"/>
              </p:ext>
            </p:extLst>
          </p:nvPr>
        </p:nvGraphicFramePr>
        <p:xfrm>
          <a:off x="4169759" y="1242650"/>
          <a:ext cx="4054029" cy="370840"/>
        </p:xfrm>
        <a:graphic>
          <a:graphicData uri="http://schemas.openxmlformats.org/drawingml/2006/table">
            <a:tbl>
              <a:tblPr firstRow="1" bandRow="1">
                <a:tableStyleId>{72833802-FEF1-4C79-8D5D-14CF1EAF98D9}</a:tableStyleId>
              </a:tblPr>
              <a:tblGrid>
                <a:gridCol w="1351343">
                  <a:extLst>
                    <a:ext uri="{9D8B030D-6E8A-4147-A177-3AD203B41FA5}">
                      <a16:colId xmlns:a16="http://schemas.microsoft.com/office/drawing/2014/main" val="20000"/>
                    </a:ext>
                  </a:extLst>
                </a:gridCol>
                <a:gridCol w="1351343">
                  <a:extLst>
                    <a:ext uri="{9D8B030D-6E8A-4147-A177-3AD203B41FA5}">
                      <a16:colId xmlns:a16="http://schemas.microsoft.com/office/drawing/2014/main" val="20001"/>
                    </a:ext>
                  </a:extLst>
                </a:gridCol>
                <a:gridCol w="1351343">
                  <a:extLst>
                    <a:ext uri="{9D8B030D-6E8A-4147-A177-3AD203B41FA5}">
                      <a16:colId xmlns:a16="http://schemas.microsoft.com/office/drawing/2014/main" val="20002"/>
                    </a:ext>
                  </a:extLst>
                </a:gridCol>
              </a:tblGrid>
              <a:tr h="370840">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Locator</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E28189"/>
                    </a:solidFill>
                  </a:tcPr>
                </a:tc>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Function</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FDD351"/>
                    </a:solidFill>
                  </a:tcPr>
                </a:tc>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Arguments</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AFD89C"/>
                    </a:solidFill>
                  </a:tcPr>
                </a:tc>
                <a:extLst>
                  <a:ext uri="{0D108BD9-81ED-4DB2-BD59-A6C34878D82A}">
                    <a16:rowId xmlns:a16="http://schemas.microsoft.com/office/drawing/2014/main" val="10000"/>
                  </a:ext>
                </a:extLst>
              </a:tr>
            </a:tbl>
          </a:graphicData>
        </a:graphic>
      </p:graphicFrame>
      <p:sp>
        <p:nvSpPr>
          <p:cNvPr id="18" name="五边形 2"/>
          <p:cNvSpPr/>
          <p:nvPr/>
        </p:nvSpPr>
        <p:spPr bwMode="gray">
          <a:xfrm>
            <a:off x="7868069" y="107220"/>
            <a:ext cx="1195960"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20" name="燕尾形 3"/>
          <p:cNvSpPr/>
          <p:nvPr/>
        </p:nvSpPr>
        <p:spPr bwMode="gray">
          <a:xfrm>
            <a:off x="8995089" y="107220"/>
            <a:ext cx="1195960"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24" name="燕尾形 3"/>
          <p:cNvSpPr/>
          <p:nvPr/>
        </p:nvSpPr>
        <p:spPr bwMode="gray">
          <a:xfrm>
            <a:off x="10110215" y="107220"/>
            <a:ext cx="1638872"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10004232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SRv6 Segment Types</a:t>
            </a:r>
            <a:endParaRPr lang="en-US" dirty="0"/>
          </a:p>
        </p:txBody>
      </p:sp>
      <p:sp>
        <p:nvSpPr>
          <p:cNvPr id="4" name="Text Placeholder 3"/>
          <p:cNvSpPr>
            <a:spLocks noGrp="1"/>
          </p:cNvSpPr>
          <p:nvPr>
            <p:ph type="body" sz="quarter" idx="10"/>
          </p:nvPr>
        </p:nvSpPr>
        <p:spPr bwMode="gray"/>
        <p:txBody>
          <a:bodyPr/>
          <a:lstStyle/>
          <a:p>
            <a:endParaRPr lang="zh-CN" altLang="en-US"/>
          </a:p>
        </p:txBody>
      </p:sp>
      <p:graphicFrame>
        <p:nvGraphicFramePr>
          <p:cNvPr id="9" name="表格 5"/>
          <p:cNvGraphicFramePr>
            <a:graphicFrameLocks noGrp="1"/>
          </p:cNvGraphicFramePr>
          <p:nvPr>
            <p:extLst>
              <p:ext uri="{D42A27DB-BD31-4B8C-83A1-F6EECF244321}">
                <p14:modId xmlns:p14="http://schemas.microsoft.com/office/powerpoint/2010/main" val="3110165126"/>
              </p:ext>
            </p:extLst>
          </p:nvPr>
        </p:nvGraphicFramePr>
        <p:xfrm>
          <a:off x="517859" y="1164025"/>
          <a:ext cx="11168979" cy="4285624"/>
        </p:xfrm>
        <a:graphic>
          <a:graphicData uri="http://schemas.openxmlformats.org/drawingml/2006/table">
            <a:tbl>
              <a:tblPr/>
              <a:tblGrid>
                <a:gridCol w="1004553">
                  <a:extLst>
                    <a:ext uri="{9D8B030D-6E8A-4147-A177-3AD203B41FA5}">
                      <a16:colId xmlns:a16="http://schemas.microsoft.com/office/drawing/2014/main" val="20000"/>
                    </a:ext>
                  </a:extLst>
                </a:gridCol>
                <a:gridCol w="8440284">
                  <a:extLst>
                    <a:ext uri="{9D8B030D-6E8A-4147-A177-3AD203B41FA5}">
                      <a16:colId xmlns:a16="http://schemas.microsoft.com/office/drawing/2014/main" val="20001"/>
                    </a:ext>
                  </a:extLst>
                </a:gridCol>
                <a:gridCol w="903249">
                  <a:extLst>
                    <a:ext uri="{9D8B030D-6E8A-4147-A177-3AD203B41FA5}">
                      <a16:colId xmlns:a16="http://schemas.microsoft.com/office/drawing/2014/main" val="20002"/>
                    </a:ext>
                  </a:extLst>
                </a:gridCol>
                <a:gridCol w="820893">
                  <a:extLst>
                    <a:ext uri="{9D8B030D-6E8A-4147-A177-3AD203B41FA5}">
                      <a16:colId xmlns:a16="http://schemas.microsoft.com/office/drawing/2014/main" val="20003"/>
                    </a:ext>
                  </a:extLst>
                </a:gridCol>
              </a:tblGrid>
              <a:tr h="323224">
                <a:tc>
                  <a:txBody>
                    <a:bodyPr/>
                    <a:lstStyle>
                      <a:lvl1pPr marL="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1pPr>
                      <a:lvl2pPr marL="41719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2pPr>
                      <a:lvl3pPr marL="83439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3pPr>
                      <a:lvl4pPr marL="125158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4pPr>
                      <a:lvl5pPr marL="166878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5pPr>
                      <a:lvl6pPr marL="208597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6pPr>
                      <a:lvl7pPr marL="250317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7pPr>
                      <a:lvl8pPr marL="292036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8pPr>
                      <a:lvl9pPr marL="333756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Category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1pPr>
                      <a:lvl2pPr marL="41719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2pPr>
                      <a:lvl3pPr marL="83439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3pPr>
                      <a:lvl4pPr marL="125158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4pPr>
                      <a:lvl5pPr marL="166878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5pPr>
                      <a:lvl6pPr marL="208597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6pPr>
                      <a:lvl7pPr marL="250317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7pPr>
                      <a:lvl8pPr marL="292036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8pPr>
                      <a:lvl9pPr marL="333756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Function 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1pPr>
                      <a:lvl2pPr marL="41719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2pPr>
                      <a:lvl3pPr marL="83439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3pPr>
                      <a:lvl4pPr marL="125158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4pPr>
                      <a:lvl5pPr marL="166878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5pPr>
                      <a:lvl6pPr marL="208597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6pPr>
                      <a:lvl7pPr marL="250317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7pPr>
                      <a:lvl8pPr marL="292036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8pPr>
                      <a:lvl9pPr marL="333756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Protocol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245981">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ctr" rtl="0"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l" fontAlgn="ct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Indicates an endpoint SID that identifies a destination node. The corresponding function is to update the IPv6 DA and then search the IPv6 forwarding information base (FIB) for packet forwarding.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1pPr>
                      <a:lvl2pPr marL="41719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2pPr>
                      <a:lvl3pPr marL="83439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3pPr>
                      <a:lvl4pPr marL="125158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4pPr>
                      <a:lvl5pPr marL="166878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5pPr>
                      <a:lvl6pPr marL="208597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6pPr>
                      <a:lvl7pPr marL="250317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7pPr>
                      <a:lvl8pPr marL="292036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8pPr>
                      <a:lvl9pPr marL="333756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Path SID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256384">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ctr" rtl="0" fontAlgn="ctr"/>
                      <a:r>
                        <a:rPr lang="en-US" sz="14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End.X</a:t>
                      </a:r>
                      <a:endPar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l" fontAlgn="ct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Indicates a Layer 3 cross-connect endpoint SID that identifies a link. The corresponding function is to update the IPv6 DA and then forward packets through the outbound interface bound to the </a:t>
                      </a:r>
                      <a:r>
                        <a:rPr lang="en-US" sz="1400" b="0" i="0" u="none" strike="noStrike"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End.X</a:t>
                      </a: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SID.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1pPr>
                      <a:lvl2pPr marL="41719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2pPr>
                      <a:lvl3pPr marL="83439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3pPr>
                      <a:lvl4pPr marL="125158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4pPr>
                      <a:lvl5pPr marL="166878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5pPr>
                      <a:lvl6pPr marL="208597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6pPr>
                      <a:lvl7pPr marL="250317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7pPr>
                      <a:lvl8pPr marL="292036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8pPr>
                      <a:lvl9pPr marL="333756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Path SID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245981">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ctr" rtl="0" fontAlgn="ct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End.DT4</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l" fontAlgn="ct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Indicates a PE-specific endpoint SID that identifies an IPv4 VPN instance. The corresponding function is to </a:t>
                      </a:r>
                      <a:r>
                        <a:rPr lang="en-US" sz="1400" b="0" i="0" u="none" strike="noStrike"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decapsulate</a:t>
                      </a: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packets and then search the routing table of the involved IPv4 VPN instance for packet forwarding. This SID is equivalent to an IPv4 VPN label and used in L3VPNv4 scenarios.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1pPr>
                      <a:lvl2pPr marL="41719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2pPr>
                      <a:lvl3pPr marL="83439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3pPr>
                      <a:lvl4pPr marL="125158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4pPr>
                      <a:lvl5pPr marL="166878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5pPr>
                      <a:lvl6pPr marL="208597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6pPr>
                      <a:lvl7pPr marL="250317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7pPr>
                      <a:lvl8pPr marL="292036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8pPr>
                      <a:lvl9pPr marL="333756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SID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420060">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marL="0" marR="0" lvl="0" indent="0" algn="ctr" defTabSz="913765" rtl="0" eaLnBrk="1" fontAlgn="ctr" latinLnBrk="0" hangingPunct="1">
                        <a:lnSpc>
                          <a:spcPct val="100000"/>
                        </a:lnSpc>
                        <a:spcBef>
                          <a:spcPts val="0"/>
                        </a:spcBef>
                        <a:spcAft>
                          <a:spcPts val="0"/>
                        </a:spcAft>
                        <a:buClrTx/>
                        <a:buSzTx/>
                        <a:buFontTx/>
                        <a:buNone/>
                        <a:defRPr/>
                      </a:pP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End.DT6</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l" fontAlgn="ct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Indicates a PE-specific endpoint SID that identifies an IPv6 VPN instance. The corresponding function is to </a:t>
                      </a:r>
                      <a:r>
                        <a:rPr lang="en-US" sz="1400" b="0" i="0" u="none" strike="noStrike"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decapsulate</a:t>
                      </a: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packets and then search the routing table of the involved IPv6 VPN instance for packet forwarding. This SID is equivalent to an IPv6 VPN label and used in L3VPNv6 scenarios.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1pPr>
                      <a:lvl2pPr marL="41719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2pPr>
                      <a:lvl3pPr marL="83439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3pPr>
                      <a:lvl4pPr marL="125158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4pPr>
                      <a:lvl5pPr marL="166878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5pPr>
                      <a:lvl6pPr marL="208597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6pPr>
                      <a:lvl7pPr marL="250317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7pPr>
                      <a:lvl8pPr marL="292036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8pPr>
                      <a:lvl9pPr marL="333756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SID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r h="420060">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ctr" rtl="0" fontAlgn="ct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End.DX4</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l" fontAlgn="ct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Indicates a PE-specific Layer 3 cross-connect endpoint SID that identifies an IPv4 CE. The corresponding function is to </a:t>
                      </a:r>
                      <a:r>
                        <a:rPr lang="en-US" sz="1400" b="0" i="0" u="none" strike="noStrike"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decapsulate</a:t>
                      </a: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packets and then forward the resulting IPv4 packets through the Layer 3 interface bound to the SID. This SID is equivalent to a label identifying an adjacency to a CE and used in L3VPNv4 scenarios.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1pPr>
                      <a:lvl2pPr marL="41719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2pPr>
                      <a:lvl3pPr marL="83439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3pPr>
                      <a:lvl4pPr marL="125158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4pPr>
                      <a:lvl5pPr marL="166878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5pPr>
                      <a:lvl6pPr marL="208597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6pPr>
                      <a:lvl7pPr marL="250317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7pPr>
                      <a:lvl8pPr marL="292036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8pPr>
                      <a:lvl9pPr marL="333756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SID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420060">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marL="0" marR="0" lvl="0" indent="0" algn="ctr" defTabSz="913765" rtl="0" eaLnBrk="1" fontAlgn="ctr" latinLnBrk="0" hangingPunct="1">
                        <a:lnSpc>
                          <a:spcPct val="100000"/>
                        </a:lnSpc>
                        <a:spcBef>
                          <a:spcPts val="0"/>
                        </a:spcBef>
                        <a:spcAft>
                          <a:spcPts val="0"/>
                        </a:spcAft>
                        <a:buClrTx/>
                        <a:buSzTx/>
                        <a:buFontTx/>
                        <a:buNone/>
                        <a:defRPr/>
                      </a:pP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End.DX6</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l" fontAlgn="ct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Indicates a PE-specific Layer 3 cross-connect endpoint SID that identifies an IPv6 CE. The corresponding function is to </a:t>
                      </a:r>
                      <a:r>
                        <a:rPr lang="en-US" sz="1400" b="0" i="0" u="none" strike="noStrike"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decapsulate</a:t>
                      </a: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packets and then forward the resulting IPv6 packets through the Layer 3 interface bound to the SID. This SID is equivalent to a label identifying an adjacency to a CE and used in L3VPNv6 scenarios.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1pPr>
                      <a:lvl2pPr marL="41719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2pPr>
                      <a:lvl3pPr marL="83439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3pPr>
                      <a:lvl4pPr marL="125158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4pPr>
                      <a:lvl5pPr marL="166878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5pPr>
                      <a:lvl6pPr marL="208597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6pPr>
                      <a:lvl7pPr marL="250317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7pPr>
                      <a:lvl8pPr marL="292036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8pPr>
                      <a:lvl9pPr marL="333756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SID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bl>
          </a:graphicData>
        </a:graphic>
      </p:graphicFrame>
      <p:sp>
        <p:nvSpPr>
          <p:cNvPr id="11" name="五边形 2"/>
          <p:cNvSpPr/>
          <p:nvPr/>
        </p:nvSpPr>
        <p:spPr bwMode="gray">
          <a:xfrm>
            <a:off x="7868069" y="107220"/>
            <a:ext cx="1195960"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12" name="燕尾形 3"/>
          <p:cNvSpPr/>
          <p:nvPr/>
        </p:nvSpPr>
        <p:spPr bwMode="gray">
          <a:xfrm>
            <a:off x="8995089" y="107220"/>
            <a:ext cx="1195960"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13" name="燕尾形 3"/>
          <p:cNvSpPr/>
          <p:nvPr/>
        </p:nvSpPr>
        <p:spPr bwMode="gray">
          <a:xfrm>
            <a:off x="10110215" y="107220"/>
            <a:ext cx="1638872"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20880485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60187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bwMode="gray"/>
        <p:txBody>
          <a:bodyPr wrap="square"/>
          <a:lstStyle/>
          <a:p>
            <a:pPr fontAlgn="ctr"/>
            <a:r>
              <a:rPr lang="en-US" dirty="0">
                <a:latin typeface="Huawei Sans" panose="020C0503030203020204" pitchFamily="34" charset="0"/>
              </a:rPr>
              <a:t>SRv6 Fundamentals and Configuration</a:t>
            </a:r>
          </a:p>
        </p:txBody>
      </p:sp>
    </p:spTree>
    <p:extLst>
      <p:ext uri="{BB962C8B-B14F-4D97-AF65-F5344CB8AC3E}">
        <p14:creationId xmlns:p14="http://schemas.microsoft.com/office/powerpoint/2010/main" val="213377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Naming Rules for SRv6 Segments</a:t>
            </a:r>
          </a:p>
        </p:txBody>
      </p:sp>
      <p:sp>
        <p:nvSpPr>
          <p:cNvPr id="3" name="文本占位符 2"/>
          <p:cNvSpPr>
            <a:spLocks noGrp="1"/>
          </p:cNvSpPr>
          <p:nvPr>
            <p:ph type="body" sz="quarter" idx="10"/>
          </p:nvPr>
        </p:nvSpPr>
        <p:spPr bwMode="gray"/>
        <p:txBody>
          <a:bodyPr/>
          <a:lstStyle/>
          <a:p>
            <a:r>
              <a:rPr lang="en-US" sz="1600" dirty="0">
                <a:sym typeface="Huawei Sans" panose="020C0503030203020204" pitchFamily="34" charset="0"/>
              </a:rPr>
              <a:t>SRv6 segments are named according to certain rules. You can quickly determine the corresponding instruction function based on the naming rule combination.</a:t>
            </a:r>
          </a:p>
          <a:p>
            <a:pPr lvl="1"/>
            <a:r>
              <a:rPr lang="en-US" sz="1400" dirty="0">
                <a:sym typeface="Huawei Sans" panose="020C0503030203020204" pitchFamily="34" charset="0"/>
              </a:rPr>
              <a:t>End: the most basic instruction executed by a segment endpoint node, directing the node to terminate the current instruction and start the next instruction. The corresponding forwarding behavior is to decrement the SL field by 1 and copy the SID pointed by the SL field to the DA field in the IPv6 header.</a:t>
            </a:r>
          </a:p>
          <a:p>
            <a:pPr lvl="1"/>
            <a:r>
              <a:rPr lang="en-US" sz="1400" dirty="0">
                <a:sym typeface="Huawei Sans" panose="020C0503030203020204" pitchFamily="34" charset="0"/>
              </a:rPr>
              <a:t>X: forwards packets through one or a group of Layer 3 outbound interfaces.</a:t>
            </a:r>
          </a:p>
          <a:p>
            <a:pPr lvl="1"/>
            <a:r>
              <a:rPr lang="en-US" sz="1400" dirty="0">
                <a:sym typeface="Huawei Sans" panose="020C0503030203020204" pitchFamily="34" charset="0"/>
              </a:rPr>
              <a:t>T: searches a specified routing table and forwards packets.</a:t>
            </a:r>
          </a:p>
          <a:p>
            <a:pPr lvl="1"/>
            <a:r>
              <a:rPr lang="en-US" sz="1400" dirty="0">
                <a:sym typeface="Huawei Sans" panose="020C0503030203020204" pitchFamily="34" charset="0"/>
              </a:rPr>
              <a:t>D: </a:t>
            </a:r>
            <a:r>
              <a:rPr lang="en-US" sz="1400" dirty="0" err="1">
                <a:sym typeface="Huawei Sans" panose="020C0503030203020204" pitchFamily="34" charset="0"/>
              </a:rPr>
              <a:t>decapsulates</a:t>
            </a:r>
            <a:r>
              <a:rPr lang="en-US" sz="1400" dirty="0">
                <a:sym typeface="Huawei Sans" panose="020C0503030203020204" pitchFamily="34" charset="0"/>
              </a:rPr>
              <a:t> packets by removing the IPv6 header and related extension headers.</a:t>
            </a:r>
          </a:p>
          <a:p>
            <a:pPr lvl="1"/>
            <a:r>
              <a:rPr lang="en-US" sz="1400" dirty="0">
                <a:sym typeface="Huawei Sans" panose="020C0503030203020204" pitchFamily="34" charset="0"/>
              </a:rPr>
              <a:t>V: searches a specified table for packet forwarding based on virtual local area network (VLAN) information.</a:t>
            </a:r>
          </a:p>
          <a:p>
            <a:pPr lvl="1"/>
            <a:r>
              <a:rPr lang="en-US" sz="1400" dirty="0">
                <a:sym typeface="Huawei Sans" panose="020C0503030203020204" pitchFamily="34" charset="0"/>
              </a:rPr>
              <a:t>U: searches a specified table for packet forwarding based on unicast MAC address information.</a:t>
            </a:r>
          </a:p>
          <a:p>
            <a:pPr lvl="1"/>
            <a:r>
              <a:rPr lang="en-US" sz="1400" dirty="0">
                <a:sym typeface="Huawei Sans" panose="020C0503030203020204" pitchFamily="34" charset="0"/>
              </a:rPr>
              <a:t>M: searches a Layer 2 forwarding table for multicast forwarding.</a:t>
            </a:r>
          </a:p>
          <a:p>
            <a:pPr lvl="1"/>
            <a:r>
              <a:rPr lang="en-US" sz="1400" dirty="0">
                <a:sym typeface="Huawei Sans" panose="020C0503030203020204" pitchFamily="34" charset="0"/>
              </a:rPr>
              <a:t>B6: applies a specified SRv6 Policy.</a:t>
            </a:r>
          </a:p>
          <a:p>
            <a:pPr lvl="1"/>
            <a:r>
              <a:rPr lang="en-US" sz="1400" dirty="0">
                <a:sym typeface="Huawei Sans" panose="020C0503030203020204" pitchFamily="34" charset="0"/>
              </a:rPr>
              <a:t>BM: applies a specified SR-MPLS Policy.</a:t>
            </a:r>
          </a:p>
        </p:txBody>
      </p:sp>
      <p:sp>
        <p:nvSpPr>
          <p:cNvPr id="10" name="五边形 2"/>
          <p:cNvSpPr/>
          <p:nvPr/>
        </p:nvSpPr>
        <p:spPr bwMode="gray">
          <a:xfrm>
            <a:off x="7868069" y="107220"/>
            <a:ext cx="1195960"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11" name="燕尾形 3"/>
          <p:cNvSpPr/>
          <p:nvPr/>
        </p:nvSpPr>
        <p:spPr bwMode="gray">
          <a:xfrm>
            <a:off x="8995089" y="107220"/>
            <a:ext cx="1195960"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12" name="燕尾形 3"/>
          <p:cNvSpPr/>
          <p:nvPr/>
        </p:nvSpPr>
        <p:spPr bwMode="gray">
          <a:xfrm>
            <a:off x="10110215" y="107220"/>
            <a:ext cx="1638872"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40741064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SRv6 Segment Examples</a:t>
            </a:r>
            <a:endParaRPr lang="en-US" dirty="0"/>
          </a:p>
        </p:txBody>
      </p:sp>
      <p:sp>
        <p:nvSpPr>
          <p:cNvPr id="35" name="文本占位符 34"/>
          <p:cNvSpPr>
            <a:spLocks noGrp="1"/>
          </p:cNvSpPr>
          <p:nvPr>
            <p:ph type="body" sz="quarter" idx="10"/>
          </p:nvPr>
        </p:nvSpPr>
        <p:spPr bwMode="gray"/>
        <p:txBody>
          <a:bodyPr/>
          <a:lstStyle/>
          <a:p>
            <a:r>
              <a:rPr lang="en-US" sz="1200" dirty="0"/>
              <a:t>An End SID identifies a destination node. It is similar to a node SID in SR-MPLS. After an End SID is generated on a node, the node propagates the SID to all the other nodes in the SRv6 domain through an IGP. All nodes in the SRv6 domain know how to implement the instruction bound to the SID.</a:t>
            </a:r>
          </a:p>
          <a:p>
            <a:r>
              <a:rPr lang="en-US" sz="1200" dirty="0"/>
              <a:t>An </a:t>
            </a:r>
            <a:r>
              <a:rPr lang="en-US" sz="1200" dirty="0" err="1"/>
              <a:t>End.X</a:t>
            </a:r>
            <a:r>
              <a:rPr lang="en-US" sz="1200" dirty="0"/>
              <a:t> SID is a Layer 3 cross-connect endpoint SID that identifies a link. It is similar to an adjacency SID in SR-MPLS. After an </a:t>
            </a:r>
            <a:r>
              <a:rPr lang="en-US" sz="1200" dirty="0" err="1"/>
              <a:t>End.X</a:t>
            </a:r>
            <a:r>
              <a:rPr lang="en-US" sz="1200" dirty="0"/>
              <a:t> SID is generated on a node, the node propagates the SID to all the other nodes in the SRv6 domain through an IGP. Although the other nodes can all obtain the SID, only the node generating the SID knows how to implement the instruction bound to the SID.</a:t>
            </a:r>
          </a:p>
          <a:p>
            <a:r>
              <a:rPr lang="en-US" sz="1200" dirty="0"/>
              <a:t>An End.DT4 SID is a PE-specific endpoint SID that identifies an IPv4 VPN instance. The instruction bound to the End.DT4 SID is to </a:t>
            </a:r>
            <a:r>
              <a:rPr lang="en-US" sz="1200" dirty="0" err="1"/>
              <a:t>decapsulate</a:t>
            </a:r>
            <a:r>
              <a:rPr lang="en-US" sz="1200" dirty="0"/>
              <a:t> packets and search the routing table of the corresponding IPv4 VPN instance for packet forwarding. The End.DT4 SID is equivalent to an IPv4 VPN label and used in L3VPNv4 scenarios. It can be either manually configured or automatically allocated by BGP within the dynamic SID range of the specified locator.</a:t>
            </a:r>
          </a:p>
        </p:txBody>
      </p:sp>
      <p:grpSp>
        <p:nvGrpSpPr>
          <p:cNvPr id="3" name="Group 2"/>
          <p:cNvGrpSpPr/>
          <p:nvPr/>
        </p:nvGrpSpPr>
        <p:grpSpPr bwMode="gray">
          <a:xfrm>
            <a:off x="485452" y="3474627"/>
            <a:ext cx="11198664" cy="2695710"/>
            <a:chOff x="522292" y="1588484"/>
            <a:chExt cx="11198664" cy="2695710"/>
          </a:xfrm>
        </p:grpSpPr>
        <p:sp>
          <p:nvSpPr>
            <p:cNvPr id="36" name="矩形 35"/>
            <p:cNvSpPr/>
            <p:nvPr/>
          </p:nvSpPr>
          <p:spPr bwMode="gray">
            <a:xfrm>
              <a:off x="9894884" y="3464608"/>
              <a:ext cx="1826072" cy="780536"/>
            </a:xfrm>
            <a:prstGeom prst="rect">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522292" y="3464608"/>
              <a:ext cx="1826072" cy="780536"/>
            </a:xfrm>
            <a:prstGeom prst="rect">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522292" y="1588484"/>
              <a:ext cx="11198664" cy="1646448"/>
            </a:xfrm>
            <a:prstGeom prst="rect">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连接符 38"/>
            <p:cNvCxnSpPr>
              <a:stCxn id="41" idx="3"/>
              <a:endCxn id="45" idx="1"/>
            </p:cNvCxnSpPr>
            <p:nvPr/>
          </p:nvCxnSpPr>
          <p:spPr bwMode="gray">
            <a:xfrm>
              <a:off x="1267619" y="2576406"/>
              <a:ext cx="96894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bwMode="gray">
            <a:xfrm>
              <a:off x="748992" y="2083627"/>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41" name="图片 40"/>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355006"/>
              <a:ext cx="540000" cy="442800"/>
            </a:xfrm>
            <a:prstGeom prst="rect">
              <a:avLst/>
            </a:prstGeom>
          </p:spPr>
        </p:pic>
        <p:sp>
          <p:nvSpPr>
            <p:cNvPr id="42" name="矩形 41"/>
            <p:cNvSpPr/>
            <p:nvPr/>
          </p:nvSpPr>
          <p:spPr bwMode="gray">
            <a:xfrm>
              <a:off x="5971048" y="2083627"/>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43" name="图片 42"/>
            <p:cNvPicPr/>
            <p:nvPr/>
          </p:nvPicPr>
          <p:blipFill>
            <a:blip r:embed="rId3" cstate="print">
              <a:extLst>
                <a:ext uri="{28A0092B-C50C-407E-A947-70E740481C1C}">
                  <a14:useLocalDpi xmlns:a14="http://schemas.microsoft.com/office/drawing/2010/main" val="0"/>
                </a:ext>
              </a:extLst>
            </a:blip>
            <a:stretch>
              <a:fillRect/>
            </a:stretch>
          </p:blipFill>
          <p:spPr bwMode="gray">
            <a:xfrm>
              <a:off x="5842345" y="2355006"/>
              <a:ext cx="540000" cy="442800"/>
            </a:xfrm>
            <a:prstGeom prst="rect">
              <a:avLst/>
            </a:prstGeom>
          </p:spPr>
        </p:pic>
        <p:sp>
          <p:nvSpPr>
            <p:cNvPr id="44" name="矩形 43"/>
            <p:cNvSpPr/>
            <p:nvPr/>
          </p:nvSpPr>
          <p:spPr bwMode="gray">
            <a:xfrm>
              <a:off x="10987921" y="2083627"/>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45" name="图片 44"/>
            <p:cNvPicPr/>
            <p:nvPr/>
          </p:nvPicPr>
          <p:blipFill>
            <a:blip r:embed="rId3" cstate="print">
              <a:extLst>
                <a:ext uri="{28A0092B-C50C-407E-A947-70E740481C1C}">
                  <a14:useLocalDpi xmlns:a14="http://schemas.microsoft.com/office/drawing/2010/main" val="0"/>
                </a:ext>
              </a:extLst>
            </a:blip>
            <a:stretch>
              <a:fillRect/>
            </a:stretch>
          </p:blipFill>
          <p:spPr bwMode="gray">
            <a:xfrm>
              <a:off x="10957071" y="2355006"/>
              <a:ext cx="540000" cy="442800"/>
            </a:xfrm>
            <a:prstGeom prst="rect">
              <a:avLst/>
            </a:prstGeom>
          </p:spPr>
        </p:pic>
        <p:sp>
          <p:nvSpPr>
            <p:cNvPr id="48" name="文本框 47"/>
            <p:cNvSpPr txBox="1"/>
            <p:nvPr/>
          </p:nvSpPr>
          <p:spPr bwMode="gray">
            <a:xfrm>
              <a:off x="9955850" y="355380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pic>
          <p:nvPicPr>
            <p:cNvPr id="53" name="图片 52"/>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525250"/>
              <a:ext cx="540000" cy="442800"/>
            </a:xfrm>
            <a:prstGeom prst="rect">
              <a:avLst/>
            </a:prstGeom>
          </p:spPr>
        </p:pic>
        <p:pic>
          <p:nvPicPr>
            <p:cNvPr id="54" name="图片 53"/>
            <p:cNvPicPr/>
            <p:nvPr/>
          </p:nvPicPr>
          <p:blipFill>
            <a:blip r:embed="rId3" cstate="print">
              <a:extLst>
                <a:ext uri="{28A0092B-C50C-407E-A947-70E740481C1C}">
                  <a14:useLocalDpi xmlns:a14="http://schemas.microsoft.com/office/drawing/2010/main" val="0"/>
                </a:ext>
              </a:extLst>
            </a:blip>
            <a:stretch>
              <a:fillRect/>
            </a:stretch>
          </p:blipFill>
          <p:spPr bwMode="gray">
            <a:xfrm>
              <a:off x="10957071" y="3525250"/>
              <a:ext cx="540000" cy="442800"/>
            </a:xfrm>
            <a:prstGeom prst="rect">
              <a:avLst/>
            </a:prstGeom>
          </p:spPr>
        </p:pic>
        <p:cxnSp>
          <p:nvCxnSpPr>
            <p:cNvPr id="55" name="直接连接符 54"/>
            <p:cNvCxnSpPr>
              <a:stCxn id="41" idx="2"/>
              <a:endCxn id="53" idx="0"/>
            </p:cNvCxnSpPr>
            <p:nvPr/>
          </p:nvCxnSpPr>
          <p:spPr bwMode="gray">
            <a:xfrm>
              <a:off x="997619" y="2797806"/>
              <a:ext cx="0" cy="727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45" idx="2"/>
              <a:endCxn id="54" idx="0"/>
            </p:cNvCxnSpPr>
            <p:nvPr/>
          </p:nvCxnSpPr>
          <p:spPr bwMode="gray">
            <a:xfrm>
              <a:off x="11227071" y="2797806"/>
              <a:ext cx="0" cy="727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bwMode="gray">
            <a:xfrm>
              <a:off x="746588" y="3950919"/>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58" name="矩形 57"/>
            <p:cNvSpPr/>
            <p:nvPr/>
          </p:nvSpPr>
          <p:spPr bwMode="gray">
            <a:xfrm>
              <a:off x="10985517" y="3950919"/>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59" name="文本框 58"/>
            <p:cNvSpPr txBox="1"/>
            <p:nvPr/>
          </p:nvSpPr>
          <p:spPr bwMode="gray">
            <a:xfrm>
              <a:off x="1290546" y="355380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60" name="文本框 59"/>
            <p:cNvSpPr txBox="1"/>
            <p:nvPr/>
          </p:nvSpPr>
          <p:spPr bwMode="gray">
            <a:xfrm>
              <a:off x="1576705" y="400719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61" name="文本框 60"/>
            <p:cNvSpPr txBox="1"/>
            <p:nvPr/>
          </p:nvSpPr>
          <p:spPr bwMode="gray">
            <a:xfrm>
              <a:off x="9894884" y="400719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65002</a:t>
              </a:r>
            </a:p>
          </p:txBody>
        </p:sp>
        <p:sp>
          <p:nvSpPr>
            <p:cNvPr id="69" name="矩形 68"/>
            <p:cNvSpPr/>
            <p:nvPr/>
          </p:nvSpPr>
          <p:spPr bwMode="gray">
            <a:xfrm>
              <a:off x="569566" y="1666644"/>
              <a:ext cx="1612942" cy="461665"/>
            </a:xfrm>
            <a:prstGeom prst="rect">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End SID</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70" name="矩形 69"/>
            <p:cNvSpPr/>
            <p:nvPr/>
          </p:nvSpPr>
          <p:spPr bwMode="gray">
            <a:xfrm>
              <a:off x="5295879" y="1666644"/>
              <a:ext cx="1612942" cy="461665"/>
            </a:xfrm>
            <a:prstGeom prst="rect">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End SID</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71" name="矩形 70"/>
            <p:cNvSpPr/>
            <p:nvPr/>
          </p:nvSpPr>
          <p:spPr bwMode="gray">
            <a:xfrm>
              <a:off x="10085383" y="1668377"/>
              <a:ext cx="1612942" cy="461665"/>
            </a:xfrm>
            <a:prstGeom prst="rect">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End SID</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72" name="矩形 71"/>
            <p:cNvSpPr/>
            <p:nvPr/>
          </p:nvSpPr>
          <p:spPr bwMode="gray">
            <a:xfrm>
              <a:off x="1298469" y="2249455"/>
              <a:ext cx="1612942" cy="461665"/>
            </a:xfrm>
            <a:prstGeom prst="rect">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End.X</a:t>
              </a: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SID</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2001:DB8:1000::12</a:t>
              </a:r>
            </a:p>
          </p:txBody>
        </p:sp>
        <p:cxnSp>
          <p:nvCxnSpPr>
            <p:cNvPr id="4" name="直接箭头连接符 3"/>
            <p:cNvCxnSpPr>
              <a:stCxn id="72" idx="3"/>
            </p:cNvCxnSpPr>
            <p:nvPr/>
          </p:nvCxnSpPr>
          <p:spPr bwMode="gray">
            <a:xfrm flipV="1">
              <a:off x="2911411" y="2467521"/>
              <a:ext cx="360000" cy="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73" name="矩形 72"/>
            <p:cNvSpPr/>
            <p:nvPr/>
          </p:nvSpPr>
          <p:spPr bwMode="gray">
            <a:xfrm>
              <a:off x="4196591" y="2249455"/>
              <a:ext cx="1612942" cy="461665"/>
            </a:xfrm>
            <a:prstGeom prst="rect">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End.X</a:t>
              </a: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SID</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2001:DB8:2000::21</a:t>
              </a:r>
            </a:p>
          </p:txBody>
        </p:sp>
        <p:cxnSp>
          <p:nvCxnSpPr>
            <p:cNvPr id="12" name="直接箭头连接符 11"/>
            <p:cNvCxnSpPr/>
            <p:nvPr/>
          </p:nvCxnSpPr>
          <p:spPr bwMode="gray">
            <a:xfrm flipH="1">
              <a:off x="3836744" y="2467521"/>
              <a:ext cx="360000" cy="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75" name="矩形 74"/>
            <p:cNvSpPr/>
            <p:nvPr/>
          </p:nvSpPr>
          <p:spPr bwMode="gray">
            <a:xfrm>
              <a:off x="6403115" y="2249455"/>
              <a:ext cx="1612942" cy="461665"/>
            </a:xfrm>
            <a:prstGeom prst="rect">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End.X</a:t>
              </a: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SID</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2001:DB8:2000::23</a:t>
              </a:r>
            </a:p>
          </p:txBody>
        </p:sp>
        <p:cxnSp>
          <p:nvCxnSpPr>
            <p:cNvPr id="76" name="直接箭头连接符 75"/>
            <p:cNvCxnSpPr>
              <a:stCxn id="75" idx="3"/>
            </p:cNvCxnSpPr>
            <p:nvPr/>
          </p:nvCxnSpPr>
          <p:spPr bwMode="gray">
            <a:xfrm flipV="1">
              <a:off x="8016057" y="2467521"/>
              <a:ext cx="360000" cy="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77" name="矩形 76"/>
            <p:cNvSpPr/>
            <p:nvPr/>
          </p:nvSpPr>
          <p:spPr bwMode="gray">
            <a:xfrm>
              <a:off x="9322753" y="2249455"/>
              <a:ext cx="1612942" cy="461665"/>
            </a:xfrm>
            <a:prstGeom prst="rect">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End.X</a:t>
              </a: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SID</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2001:DB8:3000::32</a:t>
              </a:r>
            </a:p>
          </p:txBody>
        </p:sp>
        <p:cxnSp>
          <p:nvCxnSpPr>
            <p:cNvPr id="78" name="直接箭头连接符 77"/>
            <p:cNvCxnSpPr/>
            <p:nvPr/>
          </p:nvCxnSpPr>
          <p:spPr bwMode="gray">
            <a:xfrm flipH="1">
              <a:off x="8962906" y="2467521"/>
              <a:ext cx="360000" cy="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79" name="矩形 78"/>
            <p:cNvSpPr/>
            <p:nvPr/>
          </p:nvSpPr>
          <p:spPr bwMode="gray">
            <a:xfrm>
              <a:off x="550651" y="2938491"/>
              <a:ext cx="1770346" cy="461665"/>
            </a:xfrm>
            <a:prstGeom prst="rect">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VPNA: End.DT4 SID</a:t>
              </a:r>
            </a:p>
            <a:p>
              <a:pP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2001:DB8:1000::1:0:1E</a:t>
              </a:r>
            </a:p>
          </p:txBody>
        </p:sp>
        <p:sp>
          <p:nvSpPr>
            <p:cNvPr id="80" name="矩形 79"/>
            <p:cNvSpPr/>
            <p:nvPr/>
          </p:nvSpPr>
          <p:spPr bwMode="gray">
            <a:xfrm>
              <a:off x="9903692" y="2938490"/>
              <a:ext cx="1782756" cy="461665"/>
            </a:xfrm>
            <a:prstGeom prst="rect">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VPNA: End.DT4 SID</a:t>
              </a:r>
            </a:p>
            <a:p>
              <a:pP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2001:DB8:3000::1:0:1E</a:t>
              </a:r>
            </a:p>
          </p:txBody>
        </p:sp>
        <p:sp>
          <p:nvSpPr>
            <p:cNvPr id="46" name="文本框 60"/>
            <p:cNvSpPr txBox="1"/>
            <p:nvPr/>
          </p:nvSpPr>
          <p:spPr bwMode="gray">
            <a:xfrm>
              <a:off x="5632886" y="2879024"/>
              <a:ext cx="958917" cy="307777"/>
            </a:xfrm>
            <a:prstGeom prst="rect">
              <a:avLst/>
            </a:prstGeom>
            <a:noFill/>
          </p:spPr>
          <p:txBody>
            <a:bodyPr wrap="square" rtlCol="0">
              <a:spAutoFit/>
            </a:bodyPr>
            <a:lstStyle/>
            <a:p>
              <a:pP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grpSp>
      <p:sp>
        <p:nvSpPr>
          <p:cNvPr id="47" name="五边形 2"/>
          <p:cNvSpPr/>
          <p:nvPr/>
        </p:nvSpPr>
        <p:spPr bwMode="gray">
          <a:xfrm>
            <a:off x="7868069" y="107220"/>
            <a:ext cx="1195960"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49" name="燕尾形 3"/>
          <p:cNvSpPr/>
          <p:nvPr/>
        </p:nvSpPr>
        <p:spPr bwMode="gray">
          <a:xfrm>
            <a:off x="8995089" y="107220"/>
            <a:ext cx="1195960"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50" name="燕尾形 3"/>
          <p:cNvSpPr/>
          <p:nvPr/>
        </p:nvSpPr>
        <p:spPr bwMode="gray">
          <a:xfrm>
            <a:off x="10110215" y="107220"/>
            <a:ext cx="1638872"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32470396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SRv6 Flavors</a:t>
            </a:r>
            <a:endParaRPr lang="en-US" dirty="0"/>
          </a:p>
        </p:txBody>
      </p:sp>
      <p:sp>
        <p:nvSpPr>
          <p:cNvPr id="3" name="Text Placeholder 2"/>
          <p:cNvSpPr>
            <a:spLocks noGrp="1"/>
          </p:cNvSpPr>
          <p:nvPr>
            <p:ph type="body" sz="quarter" idx="10"/>
          </p:nvPr>
        </p:nvSpPr>
        <p:spPr bwMode="gray"/>
        <p:txBody>
          <a:bodyPr/>
          <a:lstStyle/>
          <a:p>
            <a:r>
              <a:rPr lang="en-US" altLang="zh-CN" sz="1800" dirty="0">
                <a:sym typeface="Huawei Sans" panose="020C0503030203020204" pitchFamily="34" charset="0"/>
              </a:rPr>
              <a:t>Flavors are additional behaviors defined for SRv6 segment enhancement. These behaviors are optional and used to enhance SRv6 segment-based actions in order to meet diverse service requirements.</a:t>
            </a:r>
          </a:p>
          <a:p>
            <a:r>
              <a:rPr lang="en-US" altLang="zh-CN" sz="1800" dirty="0"/>
              <a:t>SRv6-Network-Programming defines the following additional behaviors: penultimate segment pop of the SRH (PSP), ultimate segment pop of the SRH (USP), and ultimate segment </a:t>
            </a:r>
            <a:r>
              <a:rPr lang="en-US" altLang="zh-CN" sz="1800" dirty="0" err="1"/>
              <a:t>decapsulation</a:t>
            </a:r>
            <a:r>
              <a:rPr lang="en-US" altLang="zh-CN" sz="1800" dirty="0"/>
              <a:t> (USD).</a:t>
            </a:r>
          </a:p>
          <a:p>
            <a:endParaRPr lang="zh-CN" altLang="en-US" sz="1800" dirty="0"/>
          </a:p>
        </p:txBody>
      </p:sp>
      <p:graphicFrame>
        <p:nvGraphicFramePr>
          <p:cNvPr id="9" name="表格 8"/>
          <p:cNvGraphicFramePr>
            <a:graphicFrameLocks noGrp="1"/>
          </p:cNvGraphicFramePr>
          <p:nvPr>
            <p:extLst>
              <p:ext uri="{D42A27DB-BD31-4B8C-83A1-F6EECF244321}">
                <p14:modId xmlns:p14="http://schemas.microsoft.com/office/powerpoint/2010/main" val="1586662351"/>
              </p:ext>
            </p:extLst>
          </p:nvPr>
        </p:nvGraphicFramePr>
        <p:xfrm>
          <a:off x="1654616" y="3456878"/>
          <a:ext cx="8971726" cy="2273362"/>
        </p:xfrm>
        <a:graphic>
          <a:graphicData uri="http://schemas.openxmlformats.org/drawingml/2006/table">
            <a:tbl>
              <a:tblPr/>
              <a:tblGrid>
                <a:gridCol w="1254014">
                  <a:extLst>
                    <a:ext uri="{9D8B030D-6E8A-4147-A177-3AD203B41FA5}">
                      <a16:colId xmlns:a16="http://schemas.microsoft.com/office/drawing/2014/main" val="20000"/>
                    </a:ext>
                  </a:extLst>
                </a:gridCol>
                <a:gridCol w="5011169">
                  <a:extLst>
                    <a:ext uri="{9D8B030D-6E8A-4147-A177-3AD203B41FA5}">
                      <a16:colId xmlns:a16="http://schemas.microsoft.com/office/drawing/2014/main" val="20001"/>
                    </a:ext>
                  </a:extLst>
                </a:gridCol>
                <a:gridCol w="2706543">
                  <a:extLst>
                    <a:ext uri="{9D8B030D-6E8A-4147-A177-3AD203B41FA5}">
                      <a16:colId xmlns:a16="http://schemas.microsoft.com/office/drawing/2014/main" val="20002"/>
                    </a:ext>
                  </a:extLst>
                </a:gridCol>
              </a:tblGrid>
              <a:tr h="547432">
                <a:tc>
                  <a:txBody>
                    <a:bodyPr/>
                    <a:lstStyle>
                      <a:lvl1pPr marL="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1pPr>
                      <a:lvl2pPr marL="41719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2pPr>
                      <a:lvl3pPr marL="83439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3pPr>
                      <a:lvl4pPr marL="125158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4pPr>
                      <a:lvl5pPr marL="166878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5pPr>
                      <a:lvl6pPr marL="208597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6pPr>
                      <a:lvl7pPr marL="250317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7pPr>
                      <a:lvl8pPr marL="292036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8pPr>
                      <a:lvl9pPr marL="333756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Flavor</a:t>
                      </a:r>
                    </a:p>
                  </a:txBody>
                  <a:tcPr marL="43957" marR="43957" marT="21979" marB="21979"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1pPr>
                      <a:lvl2pPr marL="41719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2pPr>
                      <a:lvl3pPr marL="83439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3pPr>
                      <a:lvl4pPr marL="125158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4pPr>
                      <a:lvl5pPr marL="166878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5pPr>
                      <a:lvl6pPr marL="208597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6pPr>
                      <a:lvl7pPr marL="250317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7pPr>
                      <a:lvl8pPr marL="292036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8pPr>
                      <a:lvl9pPr marL="333756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9p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Function Description</a:t>
                      </a:r>
                    </a:p>
                  </a:txBody>
                  <a:tcPr marL="43957" marR="43957" marT="21979" marB="2197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Attached End Instruction</a:t>
                      </a:r>
                    </a:p>
                  </a:txBody>
                  <a:tcPr marL="43957" marR="43957" marT="21979" marB="21979"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575310">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ctr" rtl="0"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PSP</a:t>
                      </a:r>
                    </a:p>
                  </a:txBody>
                  <a:tcPr marL="72000" marR="36000" marT="1270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ctr"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Removes the SRH on the penultimate endpoint node.</a:t>
                      </a:r>
                    </a:p>
                  </a:txBody>
                  <a:tcPr marL="72000" marR="36000" marT="127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 </a:t>
                      </a:r>
                      <a:r>
                        <a:rPr lang="en-US" sz="14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End.X</a:t>
                      </a: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End.DT2, End.DT4, and End.DT6</a:t>
                      </a:r>
                    </a:p>
                  </a:txBody>
                  <a:tcPr marL="72000" marR="36000" marT="1270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575310">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ctr" rtl="0"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USP</a:t>
                      </a:r>
                    </a:p>
                  </a:txBody>
                  <a:tcPr marL="72000" marR="36000" marT="1270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ctr"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Removes the SRH on the ultimate endpoint node.</a:t>
                      </a:r>
                    </a:p>
                  </a:txBody>
                  <a:tcPr marL="72000" marR="36000" marT="127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 </a:t>
                      </a:r>
                      <a:r>
                        <a:rPr lang="en-US" sz="14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End.X</a:t>
                      </a: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End.DT2, End.DT4, and End.DT6</a:t>
                      </a:r>
                    </a:p>
                  </a:txBody>
                  <a:tcPr marL="72000" marR="36000" marT="1270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575310">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ctr" rtl="0"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USD</a:t>
                      </a:r>
                    </a:p>
                  </a:txBody>
                  <a:tcPr marL="72000" marR="36000" marT="1270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ctr" fontAlgn="ctr"/>
                      <a:r>
                        <a:rPr lang="en-US" sz="14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Decapsulates</a:t>
                      </a: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the outer IPv6 header on the ultimate endpoint node.</a:t>
                      </a:r>
                    </a:p>
                  </a:txBody>
                  <a:tcPr marL="72000" marR="36000" marT="1270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ct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 </a:t>
                      </a:r>
                      <a:r>
                        <a:rPr lang="en-US" sz="14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End.X</a:t>
                      </a:r>
                      <a:r>
                        <a:rPr lang="en-US" sz="14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End.DT2, End.DT4, and End.DT6</a:t>
                      </a:r>
                    </a:p>
                  </a:txBody>
                  <a:tcPr marL="72000" marR="36000" marT="1270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bl>
          </a:graphicData>
        </a:graphic>
      </p:graphicFrame>
      <p:sp>
        <p:nvSpPr>
          <p:cNvPr id="13" name="五边形 2"/>
          <p:cNvSpPr/>
          <p:nvPr/>
        </p:nvSpPr>
        <p:spPr bwMode="gray">
          <a:xfrm>
            <a:off x="7868069" y="107220"/>
            <a:ext cx="1195960"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14" name="燕尾形 3"/>
          <p:cNvSpPr/>
          <p:nvPr/>
        </p:nvSpPr>
        <p:spPr bwMode="gray">
          <a:xfrm>
            <a:off x="8995089" y="107220"/>
            <a:ext cx="1195960"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15" name="燕尾形 3"/>
          <p:cNvSpPr/>
          <p:nvPr/>
        </p:nvSpPr>
        <p:spPr bwMode="gray">
          <a:xfrm>
            <a:off x="10110215" y="107220"/>
            <a:ext cx="1638872"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22797774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SRv6 Locator Configuration Commands</a:t>
            </a:r>
            <a:endParaRPr lang="en-US" dirty="0"/>
          </a:p>
        </p:txBody>
      </p:sp>
      <p:sp>
        <p:nvSpPr>
          <p:cNvPr id="3" name="矩形 2"/>
          <p:cNvSpPr/>
          <p:nvPr/>
        </p:nvSpPr>
        <p:spPr bwMode="gray">
          <a:xfrm>
            <a:off x="912700" y="1454512"/>
            <a:ext cx="10812575" cy="338554"/>
          </a:xfrm>
          <a:prstGeom prst="rect">
            <a:avLst/>
          </a:prstGeom>
          <a:solidFill>
            <a:schemeClr val="bg1">
              <a:lumMod val="85000"/>
            </a:schemeClr>
          </a:solidFill>
          <a:ln>
            <a:noFill/>
          </a:ln>
        </p:spPr>
        <p:txBody>
          <a:bodyPr wrap="square">
            <a:sp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segment-routing ipv6</a:t>
            </a:r>
          </a:p>
        </p:txBody>
      </p:sp>
      <p:sp>
        <p:nvSpPr>
          <p:cNvPr id="4" name="矩形 3"/>
          <p:cNvSpPr/>
          <p:nvPr/>
        </p:nvSpPr>
        <p:spPr bwMode="gray">
          <a:xfrm>
            <a:off x="455613" y="1069990"/>
            <a:ext cx="1126966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Enable SRv6 and enter the SRv6 view.</a:t>
            </a:r>
          </a:p>
        </p:txBody>
      </p:sp>
      <p:sp>
        <p:nvSpPr>
          <p:cNvPr id="5" name="矩形 4"/>
          <p:cNvSpPr/>
          <p:nvPr/>
        </p:nvSpPr>
        <p:spPr bwMode="gray">
          <a:xfrm>
            <a:off x="884125" y="1807809"/>
            <a:ext cx="10798175" cy="584775"/>
          </a:xfrm>
          <a:prstGeom prst="rect">
            <a:avLst/>
          </a:prstGeom>
        </p:spPr>
        <p:txBody>
          <a:bodyPr wrap="square">
            <a:sp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After running the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segment-routing ipv6 </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command, you can configure a locator and SRv6 SID in the SRv6 view so that an SRv6 local SID forwarding entry can be generated.</a:t>
            </a:r>
          </a:p>
        </p:txBody>
      </p:sp>
      <p:sp>
        <p:nvSpPr>
          <p:cNvPr id="6" name="矩形 5"/>
          <p:cNvSpPr/>
          <p:nvPr/>
        </p:nvSpPr>
        <p:spPr bwMode="gray">
          <a:xfrm>
            <a:off x="912700" y="2777945"/>
            <a:ext cx="10812575" cy="584775"/>
          </a:xfrm>
          <a:prstGeom prst="rect">
            <a:avLst/>
          </a:prstGeom>
          <a:solidFill>
            <a:schemeClr val="bg1">
              <a:lumMod val="85000"/>
            </a:schemeClr>
          </a:solidFill>
          <a:ln>
            <a:noFill/>
          </a:ln>
        </p:spPr>
        <p:txBody>
          <a:bodyPr wrap="square">
            <a:sp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[Huawei-segment-routing-ipv6]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locator</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locator-name</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ipv6-prefix</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ipv6-address prefix-length </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static</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static-length </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args</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args</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-length</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 * ]</a:t>
            </a:r>
          </a:p>
        </p:txBody>
      </p:sp>
      <p:sp>
        <p:nvSpPr>
          <p:cNvPr id="7" name="矩形 6"/>
          <p:cNvSpPr/>
          <p:nvPr/>
        </p:nvSpPr>
        <p:spPr bwMode="gray">
          <a:xfrm>
            <a:off x="455613" y="2402948"/>
            <a:ext cx="1126966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an SRv6 SID locator.</a:t>
            </a:r>
          </a:p>
        </p:txBody>
      </p:sp>
      <p:sp>
        <p:nvSpPr>
          <p:cNvPr id="8" name="矩形 7"/>
          <p:cNvSpPr/>
          <p:nvPr/>
        </p:nvSpPr>
        <p:spPr bwMode="gray">
          <a:xfrm>
            <a:off x="884125" y="3475632"/>
            <a:ext cx="10798175" cy="2554545"/>
          </a:xfrm>
          <a:prstGeom prst="rect">
            <a:avLst/>
          </a:prstGeom>
        </p:spPr>
        <p:txBody>
          <a:bodyPr wrap="square">
            <a:sp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An SRv6 SID is a 128-bit IPv6 address expressed in the </a:t>
            </a:r>
            <a:r>
              <a:rPr lang="en-US" sz="1600" i="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Locator:Function:Arguments</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format. </a:t>
            </a:r>
          </a:p>
          <a:p>
            <a:pPr marL="285750" indent="-285750" fontAlgn="ctr">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Locator field corresponds to the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ipv6-prefix</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ipv6-address</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parameter and its length is determined by the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prefix-length</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parameter.</a:t>
            </a:r>
          </a:p>
          <a:p>
            <a:pPr marL="285750" indent="-285750" fontAlgn="ctr">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Function field is also called </a:t>
            </a:r>
            <a:r>
              <a:rPr lang="en-US" sz="16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opcode</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which can be dynamically allocated using an IGP or be configured using the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opcode</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command. When configuring a locator, you can use the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static</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static-length</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parameter to specify the static segment length, which determines the number of static </a:t>
            </a:r>
            <a:r>
              <a:rPr lang="en-US" sz="16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opcodes</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that can be configured in the locator. In dynamic </a:t>
            </a:r>
            <a:r>
              <a:rPr lang="en-US" sz="16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opcode</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allocation, the IGP allocates </a:t>
            </a:r>
            <a:r>
              <a:rPr lang="en-US" sz="16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opcodes</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outside the range of the static segment, so that no SRv6 SID conflict occurs.</a:t>
            </a:r>
          </a:p>
          <a:p>
            <a:pPr marL="285750" indent="-285750" fontAlgn="ctr">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a:t>
            </a:r>
            <a:r>
              <a:rPr lang="en-US" sz="16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Args</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field is determined by the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args</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args</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-length</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parameter. It is optional in SRv6 SIDs and depends on command configurations.</a:t>
            </a:r>
          </a:p>
        </p:txBody>
      </p:sp>
      <p:sp>
        <p:nvSpPr>
          <p:cNvPr id="15" name="五边形 2"/>
          <p:cNvSpPr/>
          <p:nvPr/>
        </p:nvSpPr>
        <p:spPr bwMode="gray">
          <a:xfrm>
            <a:off x="7868069" y="107220"/>
            <a:ext cx="1195960"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16" name="燕尾形 3"/>
          <p:cNvSpPr/>
          <p:nvPr/>
        </p:nvSpPr>
        <p:spPr bwMode="gray">
          <a:xfrm>
            <a:off x="8995089" y="107220"/>
            <a:ext cx="1195960"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17" name="燕尾形 3"/>
          <p:cNvSpPr/>
          <p:nvPr/>
        </p:nvSpPr>
        <p:spPr bwMode="gray">
          <a:xfrm>
            <a:off x="10110215" y="107220"/>
            <a:ext cx="1638872"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25591601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SRv6 SID Configuration Commands</a:t>
            </a:r>
            <a:endParaRPr lang="en-US" dirty="0"/>
          </a:p>
        </p:txBody>
      </p:sp>
      <p:sp>
        <p:nvSpPr>
          <p:cNvPr id="3" name="矩形 2"/>
          <p:cNvSpPr/>
          <p:nvPr/>
        </p:nvSpPr>
        <p:spPr bwMode="gray">
          <a:xfrm>
            <a:off x="757237" y="1502137"/>
            <a:ext cx="10812575" cy="338554"/>
          </a:xfrm>
          <a:prstGeom prst="rect">
            <a:avLst/>
          </a:prstGeom>
          <a:solidFill>
            <a:schemeClr val="bg1">
              <a:lumMod val="85000"/>
            </a:schemeClr>
          </a:solidFill>
          <a:ln>
            <a:noFill/>
          </a:ln>
        </p:spPr>
        <p:txBody>
          <a:bodyPr wrap="square">
            <a:sp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[Huawei-segment-routing-ipv6-locator]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opcode </a:t>
            </a:r>
            <a:r>
              <a:rPr lang="en-US" sz="1600" i="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func</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-opcode</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end [no-flavor |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psp</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psp-usp-usd</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p:txBody>
      </p:sp>
      <p:sp>
        <p:nvSpPr>
          <p:cNvPr id="4" name="矩形 3"/>
          <p:cNvSpPr/>
          <p:nvPr/>
        </p:nvSpPr>
        <p:spPr bwMode="gray">
          <a:xfrm>
            <a:off x="455613" y="1069990"/>
            <a:ext cx="11269662" cy="338554"/>
          </a:xfrm>
          <a:prstGeom prst="rect">
            <a:avLst/>
          </a:prstGeom>
        </p:spPr>
        <p:txBody>
          <a:bodyPr wrap="square">
            <a:spAutoFit/>
          </a:bodyPr>
          <a:lstStyle/>
          <a:p>
            <a:pPr marL="342900" indent="-342900" fontAlgn="ctr">
              <a:buFont typeface="+mj-lt"/>
              <a:buAutoNum type="arabicPeriod"/>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a static End SID opcode.</a:t>
            </a:r>
          </a:p>
        </p:txBody>
      </p:sp>
      <p:sp>
        <p:nvSpPr>
          <p:cNvPr id="5" name="矩形 4"/>
          <p:cNvSpPr/>
          <p:nvPr/>
        </p:nvSpPr>
        <p:spPr bwMode="gray">
          <a:xfrm>
            <a:off x="757237" y="1855434"/>
            <a:ext cx="10798175" cy="400110"/>
          </a:xfrm>
          <a:prstGeom prst="rect">
            <a:avLst/>
          </a:prstGeom>
        </p:spPr>
        <p:txBody>
          <a:bodyPr wrap="square">
            <a:spAutoFit/>
          </a:bodyPr>
          <a:lstStyle/>
          <a:p>
            <a:pPr fontAlgn="ctr">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An End SID identifies an SRv6 node.</a:t>
            </a:r>
          </a:p>
        </p:txBody>
      </p:sp>
      <p:sp>
        <p:nvSpPr>
          <p:cNvPr id="6" name="矩形 5"/>
          <p:cNvSpPr/>
          <p:nvPr/>
        </p:nvSpPr>
        <p:spPr bwMode="gray">
          <a:xfrm>
            <a:off x="757237" y="2777945"/>
            <a:ext cx="10812575" cy="584775"/>
          </a:xfrm>
          <a:prstGeom prst="rect">
            <a:avLst/>
          </a:prstGeom>
          <a:solidFill>
            <a:schemeClr val="bg1">
              <a:lumMod val="85000"/>
            </a:schemeClr>
          </a:solidFill>
          <a:ln>
            <a:noFill/>
          </a:ln>
        </p:spPr>
        <p:txBody>
          <a:bodyPr wrap="square">
            <a:sp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[Huawei-segment-routing-ipv6-locator]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opcode </a:t>
            </a:r>
            <a:r>
              <a:rPr lang="en-US" sz="1600" i="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func</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-opcode</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end-x interface </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interface-name </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interface-type interface-number</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sz="1600"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nexthop</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nexthop</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-address</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[no-flavor |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psp</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psp-usp-usd</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p:txBody>
      </p:sp>
      <p:sp>
        <p:nvSpPr>
          <p:cNvPr id="7" name="矩形 6"/>
          <p:cNvSpPr/>
          <p:nvPr/>
        </p:nvSpPr>
        <p:spPr bwMode="gray">
          <a:xfrm>
            <a:off x="455613" y="2345798"/>
            <a:ext cx="11269662" cy="338554"/>
          </a:xfrm>
          <a:prstGeom prst="rect">
            <a:avLst/>
          </a:prstGeom>
        </p:spPr>
        <p:txBody>
          <a:bodyPr wrap="square">
            <a:spAutoFit/>
          </a:bodyPr>
          <a:lstStyle/>
          <a:p>
            <a:pPr marL="342900" indent="-342900" fontAlgn="ctr">
              <a:buFont typeface="+mj-lt"/>
              <a:buAutoNum type="arabicPeriod" startAt="2"/>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a static </a:t>
            </a:r>
            <a:r>
              <a:rPr lang="en-US" sz="16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End.X</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SID opcode.</a:t>
            </a:r>
          </a:p>
        </p:txBody>
      </p:sp>
      <p:sp>
        <p:nvSpPr>
          <p:cNvPr id="8" name="矩形 7"/>
          <p:cNvSpPr/>
          <p:nvPr/>
        </p:nvSpPr>
        <p:spPr bwMode="gray">
          <a:xfrm>
            <a:off x="757237" y="3475632"/>
            <a:ext cx="10798175" cy="707886"/>
          </a:xfrm>
          <a:prstGeom prst="rect">
            <a:avLst/>
          </a:prstGeom>
        </p:spPr>
        <p:txBody>
          <a:bodyPr wrap="square">
            <a:spAutoFit/>
          </a:bodyPr>
          <a:lstStyle/>
          <a:p>
            <a:pPr fontAlgn="ctr">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An </a:t>
            </a:r>
            <a:r>
              <a:rPr lang="en-US" sz="16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End.X</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SID identifies a Layer 3 adjacency of an SRv6 node. Therefore, you need to specify an interface and the next hop address of the interface during the configuration.</a:t>
            </a:r>
          </a:p>
        </p:txBody>
      </p:sp>
      <p:sp>
        <p:nvSpPr>
          <p:cNvPr id="15" name="五边形 2"/>
          <p:cNvSpPr/>
          <p:nvPr/>
        </p:nvSpPr>
        <p:spPr bwMode="gray">
          <a:xfrm>
            <a:off x="7868069" y="107220"/>
            <a:ext cx="1195960"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16" name="燕尾形 3"/>
          <p:cNvSpPr/>
          <p:nvPr/>
        </p:nvSpPr>
        <p:spPr bwMode="gray">
          <a:xfrm>
            <a:off x="8995089" y="107220"/>
            <a:ext cx="1195960"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17" name="燕尾形 3"/>
          <p:cNvSpPr/>
          <p:nvPr/>
        </p:nvSpPr>
        <p:spPr bwMode="gray">
          <a:xfrm>
            <a:off x="10110215" y="107220"/>
            <a:ext cx="1638872"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38297553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SRv6 Locator Configuration Example </a:t>
            </a:r>
            <a:endParaRPr lang="en-US" dirty="0"/>
          </a:p>
        </p:txBody>
      </p:sp>
      <p:sp>
        <p:nvSpPr>
          <p:cNvPr id="4" name="文本占位符 3"/>
          <p:cNvSpPr>
            <a:spLocks noGrp="1"/>
          </p:cNvSpPr>
          <p:nvPr>
            <p:ph type="body" sz="quarter" idx="10"/>
          </p:nvPr>
        </p:nvSpPr>
        <p:spPr bwMode="gray"/>
        <p:txBody>
          <a:bodyPr/>
          <a:lstStyle/>
          <a:p>
            <a:r>
              <a:rPr lang="en-US" sz="1400" dirty="0">
                <a:sym typeface="Huawei Sans" panose="020C0503030203020204" pitchFamily="34" charset="0"/>
              </a:rPr>
              <a:t>SRv6 SIDs can be statically configured or dynamically allocated. In dynamic allocation mode, only the locator command needs to be run, and the required opcode is dynamically allocated by an IGP. In static configuration mode, you need to manually configure an opcode for the SIDs of the corresponding type.</a:t>
            </a:r>
          </a:p>
          <a:p>
            <a:r>
              <a:rPr lang="en-US" sz="1400" dirty="0">
                <a:sym typeface="Huawei Sans" panose="020C0503030203020204" pitchFamily="34" charset="0"/>
              </a:rPr>
              <a:t>The relationship of parameters in the locator command is as follows:</a:t>
            </a:r>
          </a:p>
          <a:p>
            <a:endParaRPr lang="en-US" altLang="zh-CN" sz="1400" dirty="0">
              <a:sym typeface="Huawei Sans" panose="020C0503030203020204" pitchFamily="34" charset="0"/>
            </a:endParaRPr>
          </a:p>
          <a:p>
            <a:endParaRPr lang="en-US" altLang="zh-CN" sz="1400" dirty="0">
              <a:sym typeface="Huawei Sans" panose="020C0503030203020204" pitchFamily="34" charset="0"/>
            </a:endParaRPr>
          </a:p>
          <a:p>
            <a:r>
              <a:rPr lang="en-US" sz="1400" dirty="0">
                <a:sym typeface="Huawei Sans" panose="020C0503030203020204" pitchFamily="34" charset="0"/>
              </a:rPr>
              <a:t>In static configuration mode, SIDs occupy only the static segment with values starting from 1, and the dynamic segment is set to 0. In dynamic allocation mode, SIDs occupy both the dynamic segment and static segment. The values in the dynamic segment start from 1, and those in the static segment start from 0.</a:t>
            </a:r>
          </a:p>
          <a:p>
            <a:r>
              <a:rPr lang="en-US" sz="1400" dirty="0">
                <a:sym typeface="Huawei Sans" panose="020C0503030203020204" pitchFamily="34" charset="0"/>
              </a:rPr>
              <a:t>In this example, the locator 2001:DB8:ABCD:: is configured, and its length is 64 bits. The static segment occupies 32 bits, the dynamic segment 32 bits, and the </a:t>
            </a:r>
            <a:r>
              <a:rPr lang="en-US" sz="1400" dirty="0" err="1">
                <a:sym typeface="Huawei Sans" panose="020C0503030203020204" pitchFamily="34" charset="0"/>
              </a:rPr>
              <a:t>Args</a:t>
            </a:r>
            <a:r>
              <a:rPr lang="en-US" sz="1400" dirty="0">
                <a:sym typeface="Huawei Sans" panose="020C0503030203020204" pitchFamily="34" charset="0"/>
              </a:rPr>
              <a:t> field 0 bits. The value range is as follows:</a:t>
            </a:r>
          </a:p>
          <a:p>
            <a:pPr lvl="1"/>
            <a:r>
              <a:rPr lang="en-US" sz="1200" dirty="0">
                <a:sym typeface="Huawei Sans" panose="020C0503030203020204" pitchFamily="34" charset="0"/>
              </a:rPr>
              <a:t>Static segment: The start value is 2001:DB8:ABCD:0000:0000:0000:0000:0001, and the end value is 2001:DB8:ABCD:0000:0000:0000:FFFF:FFFF.</a:t>
            </a:r>
          </a:p>
          <a:p>
            <a:pPr lvl="1"/>
            <a:r>
              <a:rPr lang="en-US" sz="1200" dirty="0">
                <a:sym typeface="Huawei Sans" panose="020C0503030203020204" pitchFamily="34" charset="0"/>
              </a:rPr>
              <a:t>Dynamic segment: The start value is 2001:DB8:ABCD:0000:0000:0001:0000:0000, and the end value is 2001:DB8:ABCD:0000:FFFF:FFFF:FFFF:FFFF.</a:t>
            </a:r>
          </a:p>
          <a:p>
            <a:pPr lvl="1"/>
            <a:endParaRPr lang="en-US" altLang="zh-CN" sz="1200" dirty="0">
              <a:sym typeface="Huawei Sans" panose="020C0503030203020204" pitchFamily="34" charset="0"/>
            </a:endParaRPr>
          </a:p>
        </p:txBody>
      </p:sp>
      <p:sp>
        <p:nvSpPr>
          <p:cNvPr id="5" name="文本框 4"/>
          <p:cNvSpPr txBox="1"/>
          <p:nvPr/>
        </p:nvSpPr>
        <p:spPr bwMode="gray">
          <a:xfrm>
            <a:off x="888187" y="2459928"/>
            <a:ext cx="5284514" cy="417890"/>
          </a:xfrm>
          <a:prstGeom prst="rect">
            <a:avLst/>
          </a:prstGeom>
          <a:solidFill>
            <a:srgbClr val="D0E8C4"/>
          </a:solidFill>
          <a:ln>
            <a:solidFill>
              <a:schemeClr val="bg1"/>
            </a:solidFill>
          </a:ln>
        </p:spPr>
        <p:txBody>
          <a:bodyPr wrap="square"/>
          <a:lstStyle>
            <a:defPPr>
              <a:defRPr lang="en-US"/>
            </a:defPPr>
            <a:lvl1pPr marL="302260" indent="-302260" defTabSz="913765" fontAlgn="ctr">
              <a:lnSpc>
                <a:spcPct val="140000"/>
              </a:lnSpc>
              <a:spcBef>
                <a:spcPts val="790"/>
              </a:spcBef>
              <a:buSzPct val="50000"/>
              <a:buFont typeface="Wingdings" panose="05000000000000000000" pitchFamily="2" charset="2"/>
              <a:buChar char="l"/>
              <a:defRPr sz="1400" baseline="0">
                <a:solidFill>
                  <a:schemeClr val="bg1"/>
                </a:solidFill>
                <a:latin typeface="Huawei Sans" panose="020C0503030203020204" pitchFamily="34" charset="0"/>
                <a:ea typeface="方正兰亭黑简体" panose="02000000000000000000" pitchFamily="2" charset="-122"/>
              </a:defRPr>
            </a:lvl1pPr>
            <a:lvl2pPr marL="654685" indent="-252095" defTabSz="913765" fontAlgn="ctr">
              <a:lnSpc>
                <a:spcPct val="140000"/>
              </a:lnSpc>
              <a:spcBef>
                <a:spcPts val="720"/>
              </a:spcBef>
              <a:buClrTx/>
              <a:buSzPct val="50000"/>
              <a:buFont typeface="Wingdings" panose="05000000000000000000" pitchFamily="2" charset="2"/>
              <a:buChar char="p"/>
              <a:defRPr sz="2000" baseline="0">
                <a:latin typeface="Huawei Sans" panose="020C0503030203020204" pitchFamily="34" charset="0"/>
                <a:ea typeface="方正兰亭黑简体" panose="02000000000000000000" pitchFamily="2" charset="-122"/>
              </a:defRPr>
            </a:lvl2pPr>
            <a:lvl3pPr marL="1003935" indent="-201295" defTabSz="913765" fontAlgn="ctr">
              <a:lnSpc>
                <a:spcPct val="140000"/>
              </a:lnSpc>
              <a:spcBef>
                <a:spcPts val="650"/>
              </a:spcBef>
              <a:buClrTx/>
              <a:buSzPct val="50000"/>
              <a:buFont typeface="Wingdings" panose="05000000000000000000" pitchFamily="2" charset="2"/>
              <a:buChar char="n"/>
              <a:defRPr sz="1800" baseline="0">
                <a:latin typeface="Huawei Sans" panose="020C0503030203020204" pitchFamily="34" charset="0"/>
                <a:ea typeface="方正兰亭黑简体" panose="02000000000000000000" pitchFamily="2" charset="-122"/>
              </a:defRPr>
            </a:lvl3pPr>
            <a:lvl4pPr marL="1399540" indent="-198120" defTabSz="913765" fontAlgn="ctr">
              <a:lnSpc>
                <a:spcPct val="140000"/>
              </a:lnSpc>
              <a:spcBef>
                <a:spcPts val="575"/>
              </a:spcBef>
              <a:buFont typeface="Huawei Sans" panose="020C0503030203020204" pitchFamily="34" charset="0"/>
              <a:buChar char="−"/>
              <a:defRPr sz="1600" baseline="0">
                <a:latin typeface="Huawei Sans" panose="020C0503030203020204" pitchFamily="34" charset="0"/>
                <a:ea typeface="方正兰亭黑简体" panose="02000000000000000000" pitchFamily="2" charset="-122"/>
              </a:defRPr>
            </a:lvl4pPr>
            <a:lvl5pPr marL="1802765" indent="-201295" defTabSz="913765" fontAlgn="ctr">
              <a:lnSpc>
                <a:spcPct val="140000"/>
              </a:lnSpc>
              <a:spcBef>
                <a:spcPts val="575"/>
              </a:spcBef>
              <a:buFont typeface="Huawei Sans" panose="020C0503030203020204" pitchFamily="34" charset="0"/>
              <a:buChar char="~"/>
              <a:defRPr sz="1400" baseline="0">
                <a:latin typeface="Huawei Sans" panose="020C0503030203020204" pitchFamily="34" charset="0"/>
                <a:ea typeface="方正兰亭黑简体" panose="02000000000000000000" pitchFamily="2" charset="-122"/>
              </a:defRPr>
            </a:lvl5pPr>
            <a:lvl6pPr marL="2513330" indent="-228600" defTabSz="913765">
              <a:lnSpc>
                <a:spcPct val="90000"/>
              </a:lnSpc>
              <a:spcBef>
                <a:spcPts val="500"/>
              </a:spcBef>
              <a:buFont typeface="Arial" panose="020B0604020202020204" pitchFamily="34" charset="0"/>
              <a:buChar char="•"/>
              <a:defRPr sz="1800"/>
            </a:lvl6pPr>
            <a:lvl7pPr marL="2970530" indent="-228600" defTabSz="913765">
              <a:lnSpc>
                <a:spcPct val="90000"/>
              </a:lnSpc>
              <a:spcBef>
                <a:spcPts val="500"/>
              </a:spcBef>
              <a:buFont typeface="Arial" panose="020B0604020202020204" pitchFamily="34" charset="0"/>
              <a:buChar char="•"/>
              <a:defRPr sz="1800"/>
            </a:lvl7pPr>
            <a:lvl8pPr marL="3427730" indent="-228600" defTabSz="913765">
              <a:lnSpc>
                <a:spcPct val="90000"/>
              </a:lnSpc>
              <a:spcBef>
                <a:spcPts val="500"/>
              </a:spcBef>
              <a:buFont typeface="Arial" panose="020B0604020202020204" pitchFamily="34" charset="0"/>
              <a:buChar char="•"/>
              <a:defRPr sz="1800"/>
            </a:lvl8pPr>
            <a:lvl9pPr marL="3884930" indent="-228600" defTabSz="913765">
              <a:lnSpc>
                <a:spcPct val="90000"/>
              </a:lnSpc>
              <a:spcBef>
                <a:spcPts val="500"/>
              </a:spcBef>
              <a:buFont typeface="Arial" panose="020B0604020202020204" pitchFamily="34" charset="0"/>
              <a:buChar char="•"/>
              <a:defRPr sz="1800"/>
            </a:lvl9pPr>
          </a:lstStyle>
          <a:p>
            <a:pPr marL="0" indent="0" algn="ctr">
              <a:lnSpc>
                <a:spcPct val="120000"/>
              </a:lnSpc>
              <a:buNone/>
            </a:pPr>
            <a:r>
              <a:rPr lang="en-US" b="1" dirty="0">
                <a:solidFill>
                  <a:schemeClr val="tx1"/>
                </a:solidFill>
                <a:latin typeface="Huawei Sans" panose="020C0503030203020204" pitchFamily="34" charset="0"/>
                <a:sym typeface="Huawei Sans" panose="020C0503030203020204" pitchFamily="34" charset="0"/>
              </a:rPr>
              <a:t>|--Locator--|--Dynamic Opcode--|--Static Opcode--|--</a:t>
            </a:r>
            <a:r>
              <a:rPr lang="en-US" b="1" dirty="0" err="1">
                <a:solidFill>
                  <a:schemeClr val="tx1"/>
                </a:solidFill>
                <a:latin typeface="Huawei Sans" panose="020C0503030203020204" pitchFamily="34" charset="0"/>
                <a:sym typeface="Huawei Sans" panose="020C0503030203020204" pitchFamily="34" charset="0"/>
              </a:rPr>
              <a:t>Args</a:t>
            </a:r>
            <a:r>
              <a:rPr lang="en-US" b="1" dirty="0">
                <a:solidFill>
                  <a:schemeClr val="tx1"/>
                </a:solidFill>
                <a:latin typeface="Huawei Sans" panose="020C0503030203020204" pitchFamily="34" charset="0"/>
                <a:sym typeface="Huawei Sans" panose="020C0503030203020204" pitchFamily="34" charset="0"/>
              </a:rPr>
              <a:t>--|</a:t>
            </a:r>
          </a:p>
        </p:txBody>
      </p:sp>
      <p:sp>
        <p:nvSpPr>
          <p:cNvPr id="6" name="文本占位符 35"/>
          <p:cNvSpPr txBox="1"/>
          <p:nvPr/>
        </p:nvSpPr>
        <p:spPr bwMode="gray">
          <a:xfrm>
            <a:off x="888187" y="2972929"/>
            <a:ext cx="8200784" cy="307777"/>
          </a:xfrm>
          <a:prstGeom prst="rect">
            <a:avLst/>
          </a:prstGeom>
          <a:solidFill>
            <a:schemeClr val="bg1">
              <a:lumMod val="85000"/>
            </a:schemeClr>
          </a:solidFill>
          <a:ln>
            <a:noFill/>
          </a:ln>
        </p:spPr>
        <p:txBody>
          <a:bodyPr wrap="square">
            <a:spAutoFit/>
          </a:bodyPr>
          <a:lstStyle>
            <a:defPPr>
              <a:defRPr lang="en-US"/>
            </a:defPPr>
            <a:lvl1pPr fontAlgn="base">
              <a:defRPr sz="1600">
                <a:latin typeface="Huawei Sans" panose="020C0503030203020204" pitchFamily="34" charset="0"/>
                <a:ea typeface="方正兰亭黑简体" panose="02000000000000000000" pitchFamily="2" charset="-122"/>
                <a:cs typeface="Courier New" panose="02070309020205020404" pitchFamily="49" charset="0"/>
              </a:defRPr>
            </a:lvl1pPr>
            <a:lvl2pPr marL="654685" indent="-252095" algn="l" defTabSz="913765" rtl="0" eaLnBrk="1" fontAlgn="ctr" latinLnBrk="0" hangingPunct="1">
              <a:lnSpc>
                <a:spcPct val="140000"/>
              </a:lnSpc>
              <a:spcBef>
                <a:spcPts val="720"/>
              </a:spcBef>
              <a:buClrTx/>
              <a:buSzPct val="50000"/>
              <a:buFont typeface="Wingdings" panose="05000000000000000000" pitchFamily="2" charset="2"/>
              <a:buChar char="p"/>
              <a:defRPr sz="2000" kern="1200" baseline="0">
                <a:solidFill>
                  <a:schemeClr val="tx1"/>
                </a:solidFill>
                <a:latin typeface="Huawei Sans" panose="020C0503030203020204" pitchFamily="34" charset="0"/>
                <a:ea typeface="方正兰亭黑简体" panose="02000000000000000000" pitchFamily="2" charset="-122"/>
                <a:cs typeface="+mn-cs"/>
              </a:defRPr>
            </a:lvl2pPr>
            <a:lvl3pPr marL="1003935" indent="-201295" algn="l" defTabSz="913765" rtl="0" eaLnBrk="1" fontAlgn="ctr" latinLnBrk="0" hangingPunct="1">
              <a:lnSpc>
                <a:spcPct val="140000"/>
              </a:lnSpc>
              <a:spcBef>
                <a:spcPts val="650"/>
              </a:spcBef>
              <a:buClrTx/>
              <a:buSzPct val="50000"/>
              <a:buFont typeface="Wingdings" panose="05000000000000000000" pitchFamily="2" charset="2"/>
              <a:buChar char="n"/>
              <a:defRPr sz="1800" kern="1200" baseline="0">
                <a:solidFill>
                  <a:schemeClr val="tx1"/>
                </a:solidFill>
                <a:latin typeface="Huawei Sans" panose="020C0503030203020204" pitchFamily="34" charset="0"/>
                <a:ea typeface="方正兰亭黑简体" panose="02000000000000000000" pitchFamily="2" charset="-122"/>
                <a:cs typeface="+mn-cs"/>
              </a:defRPr>
            </a:lvl3pPr>
            <a:lvl4pPr marL="1399540" indent="-198120" algn="l" defTabSz="913765" rtl="0" eaLnBrk="1" fontAlgn="ctr" latinLnBrk="0" hangingPunct="1">
              <a:lnSpc>
                <a:spcPct val="140000"/>
              </a:lnSpc>
              <a:spcBef>
                <a:spcPts val="575"/>
              </a:spcBef>
              <a:buFont typeface="Huawei Sans" panose="020C0503030203020204" pitchFamily="34" charset="0"/>
              <a:buChar char="−"/>
              <a:defRPr sz="1600" kern="1200" baseline="0">
                <a:solidFill>
                  <a:schemeClr val="tx1"/>
                </a:solidFill>
                <a:latin typeface="Huawei Sans" panose="020C0503030203020204" pitchFamily="34" charset="0"/>
                <a:ea typeface="方正兰亭黑简体" panose="02000000000000000000" pitchFamily="2" charset="-122"/>
                <a:cs typeface="+mn-cs"/>
              </a:defRPr>
            </a:lvl4pPr>
            <a:lvl5pPr marL="1802765" indent="-201295" algn="l" defTabSz="913765" rtl="0" eaLnBrk="1" fontAlgn="ctr" latinLnBrk="0" hangingPunct="1">
              <a:lnSpc>
                <a:spcPct val="140000"/>
              </a:lnSpc>
              <a:spcBef>
                <a:spcPts val="575"/>
              </a:spcBef>
              <a:buFont typeface="Huawei Sans" panose="020C0503030203020204" pitchFamily="34" charset="0"/>
              <a:buChar char="~"/>
              <a:defRPr sz="1400" kern="1200" baseline="0">
                <a:solidFill>
                  <a:schemeClr val="tx1"/>
                </a:solidFill>
                <a:latin typeface="Huawei Sans" panose="020C0503030203020204" pitchFamily="34" charset="0"/>
                <a:ea typeface="方正兰亭黑简体" panose="02000000000000000000" pitchFamily="2" charset="-122"/>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ctr"/>
            <a:r>
              <a:rPr lang="en-US" sz="1400" dirty="0">
                <a:latin typeface="Huawei Sans" panose="020C0503030203020204" pitchFamily="34" charset="0"/>
                <a:sym typeface="Huawei Sans" panose="020C0503030203020204" pitchFamily="34" charset="0"/>
              </a:rPr>
              <a:t>[Huawei-segment-routing-ipv6] </a:t>
            </a:r>
            <a:r>
              <a:rPr lang="en-US" sz="1400" b="1" dirty="0">
                <a:latin typeface="Huawei Sans" panose="020C0503030203020204" pitchFamily="34" charset="0"/>
                <a:sym typeface="Huawei Sans" panose="020C0503030203020204" pitchFamily="34" charset="0"/>
              </a:rPr>
              <a:t>locator</a:t>
            </a:r>
            <a:r>
              <a:rPr lang="en-US" sz="1400" dirty="0">
                <a:latin typeface="Huawei Sans" panose="020C0503030203020204" pitchFamily="34" charset="0"/>
                <a:sym typeface="Huawei Sans" panose="020C0503030203020204" pitchFamily="34" charset="0"/>
              </a:rPr>
              <a:t> srv6_locator1 </a:t>
            </a:r>
            <a:r>
              <a:rPr lang="en-US" sz="1400" b="1" dirty="0">
                <a:latin typeface="Huawei Sans" panose="020C0503030203020204" pitchFamily="34" charset="0"/>
                <a:sym typeface="Huawei Sans" panose="020C0503030203020204" pitchFamily="34" charset="0"/>
              </a:rPr>
              <a:t>ipv6-prefix</a:t>
            </a:r>
            <a:r>
              <a:rPr lang="en-US" sz="1400" dirty="0">
                <a:latin typeface="Huawei Sans" panose="020C0503030203020204" pitchFamily="34" charset="0"/>
                <a:sym typeface="Huawei Sans" panose="020C0503030203020204" pitchFamily="34" charset="0"/>
              </a:rPr>
              <a:t> 2001:DB8:ABCD:: 64 </a:t>
            </a:r>
            <a:r>
              <a:rPr lang="en-US" sz="1400" b="1" dirty="0">
                <a:latin typeface="Huawei Sans" panose="020C0503030203020204" pitchFamily="34" charset="0"/>
                <a:sym typeface="Huawei Sans" panose="020C0503030203020204" pitchFamily="34" charset="0"/>
              </a:rPr>
              <a:t>static</a:t>
            </a:r>
            <a:r>
              <a:rPr lang="en-US" sz="1400" dirty="0">
                <a:latin typeface="Huawei Sans" panose="020C0503030203020204" pitchFamily="34" charset="0"/>
                <a:sym typeface="Huawei Sans" panose="020C0503030203020204" pitchFamily="34" charset="0"/>
              </a:rPr>
              <a:t> 32</a:t>
            </a:r>
          </a:p>
        </p:txBody>
      </p:sp>
      <p:sp>
        <p:nvSpPr>
          <p:cNvPr id="7" name="文本占位符 35"/>
          <p:cNvSpPr txBox="1"/>
          <p:nvPr/>
        </p:nvSpPr>
        <p:spPr bwMode="gray">
          <a:xfrm>
            <a:off x="824463" y="3987491"/>
            <a:ext cx="10278966" cy="1451621"/>
          </a:xfrm>
          <a:prstGeom prst="rect">
            <a:avLst/>
          </a:prstGeom>
        </p:spPr>
        <p:txBody>
          <a:bodyPr wrap="square"/>
          <a:lstStyle>
            <a:lvl1pPr marL="302260" indent="-302260" algn="l" defTabSz="913765" rtl="0" eaLnBrk="1" fontAlgn="ctr" latinLnBrk="0" hangingPunct="1">
              <a:lnSpc>
                <a:spcPct val="140000"/>
              </a:lnSpc>
              <a:spcBef>
                <a:spcPts val="790"/>
              </a:spcBef>
              <a:buSzPct val="50000"/>
              <a:buFont typeface="Wingdings" panose="05000000000000000000" pitchFamily="2" charset="2"/>
              <a:buChar char="l"/>
              <a:defRPr sz="2200" kern="1200" baseline="0">
                <a:solidFill>
                  <a:schemeClr val="tx1"/>
                </a:solidFill>
                <a:latin typeface="Huawei Sans" panose="020C0503030203020204" pitchFamily="34" charset="0"/>
                <a:ea typeface="方正兰亭黑简体" panose="02000000000000000000" pitchFamily="2" charset="-122"/>
                <a:cs typeface="+mn-cs"/>
              </a:defRPr>
            </a:lvl1pPr>
            <a:lvl2pPr marL="654685" indent="-252095" algn="l" defTabSz="913765" rtl="0" eaLnBrk="1" fontAlgn="ctr" latinLnBrk="0" hangingPunct="1">
              <a:lnSpc>
                <a:spcPct val="140000"/>
              </a:lnSpc>
              <a:spcBef>
                <a:spcPts val="720"/>
              </a:spcBef>
              <a:buClrTx/>
              <a:buSzPct val="50000"/>
              <a:buFont typeface="Wingdings" panose="05000000000000000000" pitchFamily="2" charset="2"/>
              <a:buChar char="p"/>
              <a:defRPr sz="2000" kern="1200" baseline="0">
                <a:solidFill>
                  <a:schemeClr val="tx1"/>
                </a:solidFill>
                <a:latin typeface="Huawei Sans" panose="020C0503030203020204" pitchFamily="34" charset="0"/>
                <a:ea typeface="方正兰亭黑简体" panose="02000000000000000000" pitchFamily="2" charset="-122"/>
                <a:cs typeface="+mn-cs"/>
              </a:defRPr>
            </a:lvl2pPr>
            <a:lvl3pPr marL="1003935" indent="-201295" algn="l" defTabSz="913765" rtl="0" eaLnBrk="1" fontAlgn="ctr" latinLnBrk="0" hangingPunct="1">
              <a:lnSpc>
                <a:spcPct val="140000"/>
              </a:lnSpc>
              <a:spcBef>
                <a:spcPts val="650"/>
              </a:spcBef>
              <a:buClrTx/>
              <a:buSzPct val="50000"/>
              <a:buFont typeface="Wingdings" panose="05000000000000000000" pitchFamily="2" charset="2"/>
              <a:buChar char="n"/>
              <a:defRPr sz="1800" kern="1200" baseline="0">
                <a:solidFill>
                  <a:schemeClr val="tx1"/>
                </a:solidFill>
                <a:latin typeface="Huawei Sans" panose="020C0503030203020204" pitchFamily="34" charset="0"/>
                <a:ea typeface="方正兰亭黑简体" panose="02000000000000000000" pitchFamily="2" charset="-122"/>
                <a:cs typeface="+mn-cs"/>
              </a:defRPr>
            </a:lvl3pPr>
            <a:lvl4pPr marL="1399540" indent="-198120" algn="l" defTabSz="913765" rtl="0" eaLnBrk="1" fontAlgn="ctr" latinLnBrk="0" hangingPunct="1">
              <a:lnSpc>
                <a:spcPct val="140000"/>
              </a:lnSpc>
              <a:spcBef>
                <a:spcPts val="575"/>
              </a:spcBef>
              <a:buFont typeface="Huawei Sans" panose="020C0503030203020204" pitchFamily="34" charset="0"/>
              <a:buChar char="−"/>
              <a:defRPr sz="1600" kern="1200" baseline="0">
                <a:solidFill>
                  <a:schemeClr val="tx1"/>
                </a:solidFill>
                <a:latin typeface="Huawei Sans" panose="020C0503030203020204" pitchFamily="34" charset="0"/>
                <a:ea typeface="方正兰亭黑简体" panose="02000000000000000000" pitchFamily="2" charset="-122"/>
                <a:cs typeface="+mn-cs"/>
              </a:defRPr>
            </a:lvl4pPr>
            <a:lvl5pPr marL="1802765" indent="-201295" algn="l" defTabSz="913765" rtl="0" eaLnBrk="1" fontAlgn="ctr" latinLnBrk="0" hangingPunct="1">
              <a:lnSpc>
                <a:spcPct val="140000"/>
              </a:lnSpc>
              <a:spcBef>
                <a:spcPts val="575"/>
              </a:spcBef>
              <a:buFont typeface="Huawei Sans" panose="020C0503030203020204" pitchFamily="34" charset="0"/>
              <a:buChar char="~"/>
              <a:defRPr sz="1400" kern="1200" baseline="0">
                <a:solidFill>
                  <a:schemeClr val="tx1"/>
                </a:solidFill>
                <a:latin typeface="Huawei Sans" panose="020C0503030203020204" pitchFamily="34" charset="0"/>
                <a:ea typeface="方正兰亭黑简体" panose="02000000000000000000" pitchFamily="2" charset="-122"/>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1400" dirty="0">
              <a:latin typeface="Huawei Sans" panose="020C0503030203020204" pitchFamily="34" charset="0"/>
              <a:sym typeface="Huawei Sans" panose="020C0503030203020204" pitchFamily="34" charset="0"/>
            </a:endParaRPr>
          </a:p>
        </p:txBody>
      </p:sp>
      <p:sp>
        <p:nvSpPr>
          <p:cNvPr id="12" name="文本框 11"/>
          <p:cNvSpPr txBox="1"/>
          <p:nvPr/>
        </p:nvSpPr>
        <p:spPr bwMode="gray">
          <a:xfrm>
            <a:off x="1364708" y="5605150"/>
            <a:ext cx="9475013" cy="584775"/>
          </a:xfrm>
          <a:prstGeom prst="rect">
            <a:avLst/>
          </a:prstGeom>
          <a:solidFill>
            <a:srgbClr val="BEE9EE"/>
          </a:solidFill>
        </p:spPr>
        <p:txBody>
          <a:bodyPr wrap="square" rtlCol="0">
            <a:spAutoFit/>
          </a:bodyPr>
          <a:lstStyle/>
          <a:p>
            <a:pPr fontAlgn="ctr"/>
            <a:r>
              <a:rPr lang="en-US" sz="1600" dirty="0">
                <a:latin typeface="Huawei Sans" panose="020C0503030203020204" pitchFamily="34" charset="0"/>
              </a:rPr>
              <a:t>Statically configuring End and </a:t>
            </a:r>
            <a:r>
              <a:rPr lang="en-US" sz="1600" dirty="0" err="1">
                <a:latin typeface="Huawei Sans" panose="020C0503030203020204" pitchFamily="34" charset="0"/>
              </a:rPr>
              <a:t>End.X</a:t>
            </a:r>
            <a:r>
              <a:rPr lang="en-US" sz="1600" dirty="0">
                <a:latin typeface="Huawei Sans" panose="020C0503030203020204" pitchFamily="34" charset="0"/>
              </a:rPr>
              <a:t> SIDs is recommended. Dynamically allocated SIDs will change after a device restart, adversely affecting maintenance.</a:t>
            </a:r>
          </a:p>
        </p:txBody>
      </p:sp>
      <p:sp>
        <p:nvSpPr>
          <p:cNvPr id="15" name="五边形 2"/>
          <p:cNvSpPr/>
          <p:nvPr/>
        </p:nvSpPr>
        <p:spPr bwMode="gray">
          <a:xfrm>
            <a:off x="7868069" y="107220"/>
            <a:ext cx="1195960"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16" name="燕尾形 3"/>
          <p:cNvSpPr/>
          <p:nvPr/>
        </p:nvSpPr>
        <p:spPr bwMode="gray">
          <a:xfrm>
            <a:off x="8995089" y="107220"/>
            <a:ext cx="1195960"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17" name="燕尾形 3"/>
          <p:cNvSpPr/>
          <p:nvPr/>
        </p:nvSpPr>
        <p:spPr bwMode="gray">
          <a:xfrm>
            <a:off x="10110215" y="107220"/>
            <a:ext cx="1638872"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42445186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SRv6 Node</a:t>
            </a:r>
            <a:endParaRPr lang="en-US" dirty="0"/>
          </a:p>
        </p:txBody>
      </p:sp>
      <p:sp>
        <p:nvSpPr>
          <p:cNvPr id="27" name="文本占位符 5"/>
          <p:cNvSpPr>
            <a:spLocks noGrp="1"/>
          </p:cNvSpPr>
          <p:nvPr>
            <p:ph type="body" sz="quarter" idx="10"/>
          </p:nvPr>
        </p:nvSpPr>
        <p:spPr bwMode="gray"/>
        <p:txBody>
          <a:bodyPr/>
          <a:lstStyle/>
          <a:p>
            <a:r>
              <a:rPr lang="en-US" sz="2000" dirty="0">
                <a:sym typeface="Huawei Sans" panose="020C0503030203020204" pitchFamily="34" charset="0"/>
              </a:rPr>
              <a:t>RFC 8754 defines three types of SR nodes:</a:t>
            </a:r>
          </a:p>
          <a:p>
            <a:pPr lvl="1"/>
            <a:r>
              <a:rPr lang="en-US" sz="1800" dirty="0">
                <a:sym typeface="Huawei Sans" panose="020C0503030203020204" pitchFamily="34" charset="0"/>
              </a:rPr>
              <a:t>SR source node: a source node that encapsulates packets with SRv6 headers.</a:t>
            </a:r>
          </a:p>
          <a:p>
            <a:pPr lvl="1"/>
            <a:r>
              <a:rPr lang="en-US" sz="1800" dirty="0">
                <a:sym typeface="Huawei Sans" panose="020C0503030203020204" pitchFamily="34" charset="0"/>
              </a:rPr>
              <a:t>Transit node: an IPv6 node that forwards SRv6 packets but does not perform SRv6 processing.</a:t>
            </a:r>
          </a:p>
          <a:p>
            <a:pPr lvl="1"/>
            <a:r>
              <a:rPr lang="en-US" sz="1800" dirty="0">
                <a:sym typeface="Huawei Sans" panose="020C0503030203020204" pitchFamily="34" charset="0"/>
              </a:rPr>
              <a:t>SRv6 segment endpoint node: a node that receives and processes SRv6 packets in which the destination IPv6 address is a local SID or local interface address of the node.</a:t>
            </a:r>
          </a:p>
        </p:txBody>
      </p:sp>
      <p:cxnSp>
        <p:nvCxnSpPr>
          <p:cNvPr id="28" name="直接连接符 27"/>
          <p:cNvCxnSpPr>
            <a:stCxn id="54" idx="1"/>
          </p:cNvCxnSpPr>
          <p:nvPr/>
        </p:nvCxnSpPr>
        <p:spPr bwMode="gray">
          <a:xfrm flipH="1" flipV="1">
            <a:off x="1107051" y="4653742"/>
            <a:ext cx="9921770" cy="1049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bwMode="gray">
          <a:xfrm>
            <a:off x="2542411" y="4881724"/>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0" name="圆角矩形 59"/>
          <p:cNvSpPr/>
          <p:nvPr/>
        </p:nvSpPr>
        <p:spPr bwMode="gray">
          <a:xfrm>
            <a:off x="2266950" y="3937492"/>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pic>
        <p:nvPicPr>
          <p:cNvPr id="31" name="图片 30"/>
          <p:cNvPicPr/>
          <p:nvPr/>
        </p:nvPicPr>
        <p:blipFill>
          <a:blip r:embed="rId3" cstate="print">
            <a:extLst>
              <a:ext uri="{28A0092B-C50C-407E-A947-70E740481C1C}">
                <a14:useLocalDpi xmlns:a14="http://schemas.microsoft.com/office/drawing/2010/main" val="0"/>
              </a:ext>
            </a:extLst>
          </a:blip>
          <a:stretch>
            <a:fillRect/>
          </a:stretch>
        </p:blipFill>
        <p:spPr bwMode="gray">
          <a:xfrm>
            <a:off x="2480581" y="4442840"/>
            <a:ext cx="540000" cy="442800"/>
          </a:xfrm>
          <a:prstGeom prst="rect">
            <a:avLst/>
          </a:prstGeom>
        </p:spPr>
      </p:pic>
      <p:sp>
        <p:nvSpPr>
          <p:cNvPr id="32" name="文本框 31"/>
          <p:cNvSpPr txBox="1"/>
          <p:nvPr/>
        </p:nvSpPr>
        <p:spPr bwMode="gray">
          <a:xfrm>
            <a:off x="2043086" y="3625007"/>
            <a:ext cx="128112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Source Node</a:t>
            </a:r>
          </a:p>
        </p:txBody>
      </p:sp>
      <p:pic>
        <p:nvPicPr>
          <p:cNvPr id="33" name="图片 32"/>
          <p:cNvPicPr/>
          <p:nvPr/>
        </p:nvPicPr>
        <p:blipFill>
          <a:blip r:embed="rId3" cstate="print">
            <a:extLst>
              <a:ext uri="{28A0092B-C50C-407E-A947-70E740481C1C}">
                <a14:useLocalDpi xmlns:a14="http://schemas.microsoft.com/office/drawing/2010/main" val="0"/>
              </a:ext>
            </a:extLst>
          </a:blip>
          <a:stretch>
            <a:fillRect/>
          </a:stretch>
        </p:blipFill>
        <p:spPr bwMode="gray">
          <a:xfrm>
            <a:off x="595453" y="4442840"/>
            <a:ext cx="540000" cy="442800"/>
          </a:xfrm>
          <a:prstGeom prst="rect">
            <a:avLst/>
          </a:prstGeom>
        </p:spPr>
      </p:pic>
      <p:sp>
        <p:nvSpPr>
          <p:cNvPr id="34" name="矩形 33"/>
          <p:cNvSpPr/>
          <p:nvPr/>
        </p:nvSpPr>
        <p:spPr bwMode="gray">
          <a:xfrm>
            <a:off x="619877" y="4881724"/>
            <a:ext cx="50206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5" name="矩形 34"/>
          <p:cNvSpPr/>
          <p:nvPr/>
        </p:nvSpPr>
        <p:spPr bwMode="gray">
          <a:xfrm>
            <a:off x="4704506" y="4881724"/>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36" name="图片 35"/>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633265" y="4442840"/>
            <a:ext cx="540000" cy="442800"/>
          </a:xfrm>
          <a:prstGeom prst="rect">
            <a:avLst/>
          </a:prstGeom>
        </p:spPr>
      </p:pic>
      <p:sp>
        <p:nvSpPr>
          <p:cNvPr id="39" name="文本框 38"/>
          <p:cNvSpPr txBox="1"/>
          <p:nvPr/>
        </p:nvSpPr>
        <p:spPr bwMode="gray">
          <a:xfrm>
            <a:off x="4146903" y="3625007"/>
            <a:ext cx="1305165"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Transit Node</a:t>
            </a:r>
          </a:p>
        </p:txBody>
      </p:sp>
      <p:sp>
        <p:nvSpPr>
          <p:cNvPr id="42" name="矩形 41"/>
          <p:cNvSpPr/>
          <p:nvPr/>
        </p:nvSpPr>
        <p:spPr bwMode="gray">
          <a:xfrm>
            <a:off x="6874485" y="4881724"/>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43" name="图片 42"/>
          <p:cNvPicPr/>
          <p:nvPr/>
        </p:nvPicPr>
        <p:blipFill>
          <a:blip r:embed="rId3" cstate="print">
            <a:extLst>
              <a:ext uri="{28A0092B-C50C-407E-A947-70E740481C1C}">
                <a14:useLocalDpi xmlns:a14="http://schemas.microsoft.com/office/drawing/2010/main" val="0"/>
              </a:ext>
            </a:extLst>
          </a:blip>
          <a:stretch>
            <a:fillRect/>
          </a:stretch>
        </p:blipFill>
        <p:spPr bwMode="gray">
          <a:xfrm>
            <a:off x="6816747" y="4442840"/>
            <a:ext cx="540000" cy="442800"/>
          </a:xfrm>
          <a:prstGeom prst="rect">
            <a:avLst/>
          </a:prstGeom>
        </p:spPr>
      </p:pic>
      <p:sp>
        <p:nvSpPr>
          <p:cNvPr id="44" name="文本框 43"/>
          <p:cNvSpPr txBox="1"/>
          <p:nvPr/>
        </p:nvSpPr>
        <p:spPr bwMode="gray">
          <a:xfrm>
            <a:off x="6274765" y="3625007"/>
            <a:ext cx="147829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sp>
        <p:nvSpPr>
          <p:cNvPr id="45" name="圆角矩形 59"/>
          <p:cNvSpPr/>
          <p:nvPr/>
        </p:nvSpPr>
        <p:spPr bwMode="gray">
          <a:xfrm>
            <a:off x="6591301" y="3937492"/>
            <a:ext cx="911090"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 /96</a:t>
            </a:r>
          </a:p>
        </p:txBody>
      </p:sp>
      <p:sp>
        <p:nvSpPr>
          <p:cNvPr id="46" name="圆角矩形 59"/>
          <p:cNvSpPr/>
          <p:nvPr/>
        </p:nvSpPr>
        <p:spPr bwMode="gray">
          <a:xfrm>
            <a:off x="8882063" y="3937492"/>
            <a:ext cx="9213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 /96</a:t>
            </a:r>
          </a:p>
        </p:txBody>
      </p:sp>
      <p:sp>
        <p:nvSpPr>
          <p:cNvPr id="47" name="矩形 46"/>
          <p:cNvSpPr/>
          <p:nvPr/>
        </p:nvSpPr>
        <p:spPr bwMode="gray">
          <a:xfrm>
            <a:off x="9179481" y="4881724"/>
            <a:ext cx="405880"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48" name="图片 47"/>
          <p:cNvPicPr/>
          <p:nvPr/>
        </p:nvPicPr>
        <p:blipFill>
          <a:blip r:embed="rId3" cstate="print">
            <a:extLst>
              <a:ext uri="{28A0092B-C50C-407E-A947-70E740481C1C}">
                <a14:useLocalDpi xmlns:a14="http://schemas.microsoft.com/office/drawing/2010/main" val="0"/>
              </a:ext>
            </a:extLst>
          </a:blip>
          <a:stretch>
            <a:fillRect/>
          </a:stretch>
        </p:blipFill>
        <p:spPr bwMode="gray">
          <a:xfrm>
            <a:off x="9117735" y="4442840"/>
            <a:ext cx="540000" cy="442800"/>
          </a:xfrm>
          <a:prstGeom prst="rect">
            <a:avLst/>
          </a:prstGeom>
        </p:spPr>
      </p:pic>
      <p:pic>
        <p:nvPicPr>
          <p:cNvPr id="54" name="图片 53"/>
          <p:cNvPicPr/>
          <p:nvPr/>
        </p:nvPicPr>
        <p:blipFill>
          <a:blip r:embed="rId3" cstate="print">
            <a:extLst>
              <a:ext uri="{28A0092B-C50C-407E-A947-70E740481C1C}">
                <a14:useLocalDpi xmlns:a14="http://schemas.microsoft.com/office/drawing/2010/main" val="0"/>
              </a:ext>
            </a:extLst>
          </a:blip>
          <a:stretch>
            <a:fillRect/>
          </a:stretch>
        </p:blipFill>
        <p:spPr bwMode="gray">
          <a:xfrm>
            <a:off x="11028821" y="4442840"/>
            <a:ext cx="540000" cy="442800"/>
          </a:xfrm>
          <a:prstGeom prst="rect">
            <a:avLst/>
          </a:prstGeom>
        </p:spPr>
      </p:pic>
      <p:sp>
        <p:nvSpPr>
          <p:cNvPr id="60" name="矩形 59"/>
          <p:cNvSpPr/>
          <p:nvPr/>
        </p:nvSpPr>
        <p:spPr bwMode="gray">
          <a:xfrm>
            <a:off x="11047790" y="4881724"/>
            <a:ext cx="50206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61" name="矩形 60"/>
          <p:cNvSpPr/>
          <p:nvPr/>
        </p:nvSpPr>
        <p:spPr bwMode="gray">
          <a:xfrm>
            <a:off x="9701045" y="4701724"/>
            <a:ext cx="1228584" cy="468000"/>
          </a:xfrm>
          <a:prstGeom prst="rect">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CE2: End.DT4</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FC04::400</a:t>
            </a:r>
          </a:p>
        </p:txBody>
      </p:sp>
      <p:sp>
        <p:nvSpPr>
          <p:cNvPr id="62" name="文本框 61"/>
          <p:cNvSpPr txBox="1"/>
          <p:nvPr/>
        </p:nvSpPr>
        <p:spPr bwMode="gray">
          <a:xfrm>
            <a:off x="8643275" y="3625007"/>
            <a:ext cx="147829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sp>
        <p:nvSpPr>
          <p:cNvPr id="38" name="圆角矩形 59"/>
          <p:cNvSpPr/>
          <p:nvPr/>
        </p:nvSpPr>
        <p:spPr bwMode="gray">
          <a:xfrm>
            <a:off x="2266950" y="4195173"/>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40" name="圆角矩形 59"/>
          <p:cNvSpPr/>
          <p:nvPr/>
        </p:nvSpPr>
        <p:spPr bwMode="gray">
          <a:xfrm>
            <a:off x="6591301" y="4195173"/>
            <a:ext cx="911090"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41" name="圆角矩形 59"/>
          <p:cNvSpPr/>
          <p:nvPr/>
        </p:nvSpPr>
        <p:spPr bwMode="gray">
          <a:xfrm>
            <a:off x="8882063" y="4195173"/>
            <a:ext cx="92131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a:t>
            </a:r>
          </a:p>
        </p:txBody>
      </p:sp>
      <p:sp>
        <p:nvSpPr>
          <p:cNvPr id="49" name="圆角矩形 59"/>
          <p:cNvSpPr/>
          <p:nvPr/>
        </p:nvSpPr>
        <p:spPr bwMode="gray">
          <a:xfrm>
            <a:off x="8949358" y="5470954"/>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sp>
        <p:nvSpPr>
          <p:cNvPr id="50" name="圆角矩形 59"/>
          <p:cNvSpPr/>
          <p:nvPr/>
        </p:nvSpPr>
        <p:spPr bwMode="gray">
          <a:xfrm>
            <a:off x="8949358" y="5766735"/>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51" name="矩形 46"/>
          <p:cNvSpPr/>
          <p:nvPr/>
        </p:nvSpPr>
        <p:spPr bwMode="gray">
          <a:xfrm>
            <a:off x="9850629" y="5448643"/>
            <a:ext cx="708848"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Locator</a:t>
            </a:r>
          </a:p>
        </p:txBody>
      </p:sp>
      <p:sp>
        <p:nvSpPr>
          <p:cNvPr id="52" name="矩形 46"/>
          <p:cNvSpPr/>
          <p:nvPr/>
        </p:nvSpPr>
        <p:spPr bwMode="gray">
          <a:xfrm>
            <a:off x="9838608" y="5744767"/>
            <a:ext cx="732894"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SID</a:t>
            </a:r>
          </a:p>
        </p:txBody>
      </p:sp>
      <p:sp>
        <p:nvSpPr>
          <p:cNvPr id="53" name="圆角矩形 59"/>
          <p:cNvSpPr/>
          <p:nvPr/>
        </p:nvSpPr>
        <p:spPr bwMode="gray">
          <a:xfrm>
            <a:off x="4453214" y="3937492"/>
            <a:ext cx="911090"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 /96</a:t>
            </a:r>
          </a:p>
        </p:txBody>
      </p:sp>
      <p:sp>
        <p:nvSpPr>
          <p:cNvPr id="55" name="圆角矩形 59"/>
          <p:cNvSpPr/>
          <p:nvPr/>
        </p:nvSpPr>
        <p:spPr bwMode="gray">
          <a:xfrm>
            <a:off x="4453214" y="4195173"/>
            <a:ext cx="911090"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56" name="五边形 2"/>
          <p:cNvSpPr/>
          <p:nvPr/>
        </p:nvSpPr>
        <p:spPr bwMode="gray">
          <a:xfrm>
            <a:off x="7868069" y="107220"/>
            <a:ext cx="1195960" cy="21804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57" name="燕尾形 3"/>
          <p:cNvSpPr/>
          <p:nvPr/>
        </p:nvSpPr>
        <p:spPr bwMode="gray">
          <a:xfrm>
            <a:off x="8995089" y="107220"/>
            <a:ext cx="1195960" cy="218049"/>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58" name="燕尾形 3"/>
          <p:cNvSpPr/>
          <p:nvPr/>
        </p:nvSpPr>
        <p:spPr bwMode="gray">
          <a:xfrm>
            <a:off x="10110215" y="107220"/>
            <a:ext cx="1638872"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29492885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SRv6 Source Node</a:t>
            </a:r>
            <a:endParaRPr lang="en-US" dirty="0"/>
          </a:p>
        </p:txBody>
      </p:sp>
      <p:sp>
        <p:nvSpPr>
          <p:cNvPr id="6" name="文本占位符 5"/>
          <p:cNvSpPr>
            <a:spLocks noGrp="1"/>
          </p:cNvSpPr>
          <p:nvPr>
            <p:ph type="body" sz="quarter" idx="10"/>
          </p:nvPr>
        </p:nvSpPr>
        <p:spPr bwMode="gray"/>
        <p:txBody>
          <a:bodyPr/>
          <a:lstStyle/>
          <a:p>
            <a:r>
              <a:rPr lang="en-US" sz="1800" dirty="0">
                <a:sym typeface="Huawei Sans" panose="020C0503030203020204" pitchFamily="34" charset="0"/>
              </a:rPr>
              <a:t>An SRv6 source node steers a packet using an SRv6 segment list. If the SRv6 segment list contains only one SID, and no Type Length Value (TLV) or other information needs to be added to the packet, the DA field of the packet is set to this SID.</a:t>
            </a:r>
          </a:p>
          <a:p>
            <a:r>
              <a:rPr lang="en-US" sz="1800" dirty="0">
                <a:sym typeface="Huawei Sans" panose="020C0503030203020204" pitchFamily="34" charset="0"/>
              </a:rPr>
              <a:t>An SRv6 source node can be either an SRv6-capable host where IPv6 packets originate or an edge device in an SRv6 domain.</a:t>
            </a:r>
          </a:p>
        </p:txBody>
      </p:sp>
      <p:graphicFrame>
        <p:nvGraphicFramePr>
          <p:cNvPr id="5" name="表格 4"/>
          <p:cNvGraphicFramePr>
            <a:graphicFrameLocks noGrp="1"/>
          </p:cNvGraphicFramePr>
          <p:nvPr>
            <p:extLst>
              <p:ext uri="{D42A27DB-BD31-4B8C-83A1-F6EECF244321}">
                <p14:modId xmlns:p14="http://schemas.microsoft.com/office/powerpoint/2010/main" val="2330023452"/>
              </p:ext>
            </p:extLst>
          </p:nvPr>
        </p:nvGraphicFramePr>
        <p:xfrm>
          <a:off x="2753929" y="4549643"/>
          <a:ext cx="2562811" cy="1150393"/>
        </p:xfrm>
        <a:graphic>
          <a:graphicData uri="http://schemas.openxmlformats.org/drawingml/2006/table">
            <a:tbl>
              <a:tblPr firstRow="1" bandRow="1">
                <a:tableStyleId>{72833802-FEF1-4C79-8D5D-14CF1EAF98D9}</a:tableStyleId>
              </a:tblPr>
              <a:tblGrid>
                <a:gridCol w="982126">
                  <a:extLst>
                    <a:ext uri="{9D8B030D-6E8A-4147-A177-3AD203B41FA5}">
                      <a16:colId xmlns:a16="http://schemas.microsoft.com/office/drawing/2014/main" val="20000"/>
                    </a:ext>
                  </a:extLst>
                </a:gridCol>
                <a:gridCol w="766916">
                  <a:extLst>
                    <a:ext uri="{9D8B030D-6E8A-4147-A177-3AD203B41FA5}">
                      <a16:colId xmlns:a16="http://schemas.microsoft.com/office/drawing/2014/main" val="20001"/>
                    </a:ext>
                  </a:extLst>
                </a:gridCol>
                <a:gridCol w="813769">
                  <a:extLst>
                    <a:ext uri="{9D8B030D-6E8A-4147-A177-3AD203B41FA5}">
                      <a16:colId xmlns:a16="http://schemas.microsoft.com/office/drawing/2014/main" val="20002"/>
                    </a:ext>
                  </a:extLst>
                </a:gridCol>
              </a:tblGrid>
              <a:tr h="327433">
                <a:tc gridSpan="3">
                  <a:txBody>
                    <a:bodyPr/>
                    <a:lstStyle/>
                    <a:p>
                      <a:pPr algn="ctr" fontAlgn="ctr"/>
                      <a:r>
                        <a:rPr lang="en-US" sz="1200" dirty="0">
                          <a:latin typeface="Huawei Sans" panose="020C0503030203020204" pitchFamily="34" charset="0"/>
                        </a:rPr>
                        <a:t>IPv6 Header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228600">
                <a:tc gridSpan="3">
                  <a:txBody>
                    <a:bodyPr/>
                    <a:lstStyle/>
                    <a:p>
                      <a:pPr algn="ctr" fontAlgn="ctr"/>
                      <a:r>
                        <a:rPr lang="en-US" sz="1200" b="1" dirty="0">
                          <a:solidFill>
                            <a:schemeClr val="tx1"/>
                          </a:solidFill>
                          <a:latin typeface="Huawei Sans" panose="020C0503030203020204" pitchFamily="34" charset="0"/>
                        </a:rPr>
                        <a:t>SRH (SL = 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tc hMerge="1">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66"/>
                    </a:solidFill>
                  </a:tcPr>
                </a:tc>
                <a:tc hMerge="1">
                  <a:txBody>
                    <a:bodyPr/>
                    <a:lstStyle/>
                    <a:p>
                      <a:endParaRPr lang="zh-CN"/>
                    </a:p>
                  </a:txBody>
                  <a:tcPr/>
                </a:tc>
                <a:extLst>
                  <a:ext uri="{0D108BD9-81ED-4DB2-BD59-A6C34878D82A}">
                    <a16:rowId xmlns:a16="http://schemas.microsoft.com/office/drawing/2014/main" val="10001"/>
                  </a:ext>
                </a:extLst>
              </a:tr>
              <a:tr h="228600">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lang="en-US" sz="1200" b="0" dirty="0">
                          <a:solidFill>
                            <a:schemeClr val="tx1"/>
                          </a:solidFill>
                          <a:latin typeface="Huawei Sans" panose="020C0503030203020204" pitchFamily="34" charset="0"/>
                        </a:rPr>
                        <a:t>FC04::400</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tc>
                  <a:txBody>
                    <a:bodyPr/>
                    <a:lstStyle/>
                    <a:p>
                      <a:pPr algn="ctr" fontAlgn="ctr"/>
                      <a:r>
                        <a:rPr lang="en-US" sz="1200" b="0" dirty="0">
                          <a:solidFill>
                            <a:schemeClr val="tx1"/>
                          </a:solidFill>
                          <a:latin typeface="Huawei Sans" panose="020C0503030203020204" pitchFamily="34" charset="0"/>
                        </a:rPr>
                        <a:t>FC04::4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tc>
                  <a:txBody>
                    <a:bodyPr/>
                    <a:lstStyle/>
                    <a:p>
                      <a:pPr algn="ctr" fontAlgn="ctr"/>
                      <a:r>
                        <a:rPr lang="en-US" sz="1200" b="1" dirty="0">
                          <a:solidFill>
                            <a:srgbClr val="C7000B"/>
                          </a:solidFill>
                          <a:latin typeface="Huawei Sans" panose="020C0503030203020204" pitchFamily="34" charset="0"/>
                        </a:rPr>
                        <a:t>FC03::3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2"/>
                  </a:ext>
                </a:extLst>
              </a:tr>
              <a:tr h="253864">
                <a:tc gridSpan="3">
                  <a:txBody>
                    <a:bodyPr/>
                    <a:lstStyle/>
                    <a:p>
                      <a:pPr algn="ctr" fontAlgn="ctr"/>
                      <a:r>
                        <a:rPr lang="en-US" sz="1200" dirty="0">
                          <a:solidFill>
                            <a:schemeClr val="bg1"/>
                          </a:solidFill>
                          <a:latin typeface="Huawei Sans" panose="020C0503030203020204" pitchFamily="34" charset="0"/>
                        </a:rPr>
                        <a:t>Payload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sp>
        <p:nvSpPr>
          <p:cNvPr id="8" name="右箭头 7"/>
          <p:cNvSpPr/>
          <p:nvPr/>
        </p:nvSpPr>
        <p:spPr bwMode="gray">
          <a:xfrm>
            <a:off x="2753929" y="5681101"/>
            <a:ext cx="2562810" cy="509475"/>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600" dirty="0">
                <a:solidFill>
                  <a:schemeClr val="tx1"/>
                </a:solidFill>
                <a:latin typeface="Huawei Sans" panose="020C0503030203020204" pitchFamily="34" charset="0"/>
              </a:rPr>
              <a:t>SRv6 Policy</a:t>
            </a:r>
          </a:p>
        </p:txBody>
      </p:sp>
      <p:cxnSp>
        <p:nvCxnSpPr>
          <p:cNvPr id="31" name="直接连接符 27"/>
          <p:cNvCxnSpPr>
            <a:stCxn id="48" idx="1"/>
          </p:cNvCxnSpPr>
          <p:nvPr/>
        </p:nvCxnSpPr>
        <p:spPr bwMode="gray">
          <a:xfrm flipH="1" flipV="1">
            <a:off x="1171366" y="4064939"/>
            <a:ext cx="9921770" cy="1049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矩形 28"/>
          <p:cNvSpPr/>
          <p:nvPr/>
        </p:nvSpPr>
        <p:spPr bwMode="gray">
          <a:xfrm>
            <a:off x="2606726" y="4292921"/>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3" name="圆角矩形 59"/>
          <p:cNvSpPr/>
          <p:nvPr/>
        </p:nvSpPr>
        <p:spPr bwMode="gray">
          <a:xfrm>
            <a:off x="2331265" y="3348689"/>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pic>
        <p:nvPicPr>
          <p:cNvPr id="34" name="图片 30"/>
          <p:cNvPicPr/>
          <p:nvPr/>
        </p:nvPicPr>
        <p:blipFill>
          <a:blip r:embed="rId3" cstate="print">
            <a:extLst>
              <a:ext uri="{28A0092B-C50C-407E-A947-70E740481C1C}">
                <a14:useLocalDpi xmlns:a14="http://schemas.microsoft.com/office/drawing/2010/main" val="0"/>
              </a:ext>
            </a:extLst>
          </a:blip>
          <a:stretch>
            <a:fillRect/>
          </a:stretch>
        </p:blipFill>
        <p:spPr bwMode="gray">
          <a:xfrm>
            <a:off x="2544896" y="3854037"/>
            <a:ext cx="540000" cy="442800"/>
          </a:xfrm>
          <a:prstGeom prst="rect">
            <a:avLst/>
          </a:prstGeom>
        </p:spPr>
      </p:pic>
      <p:sp>
        <p:nvSpPr>
          <p:cNvPr id="35" name="文本框 31"/>
          <p:cNvSpPr txBox="1"/>
          <p:nvPr/>
        </p:nvSpPr>
        <p:spPr bwMode="gray">
          <a:xfrm>
            <a:off x="2107401" y="3036204"/>
            <a:ext cx="128112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Source Node</a:t>
            </a:r>
          </a:p>
        </p:txBody>
      </p:sp>
      <p:pic>
        <p:nvPicPr>
          <p:cNvPr id="36" name="图片 32"/>
          <p:cNvPicPr/>
          <p:nvPr/>
        </p:nvPicPr>
        <p:blipFill>
          <a:blip r:embed="rId3" cstate="print">
            <a:extLst>
              <a:ext uri="{28A0092B-C50C-407E-A947-70E740481C1C}">
                <a14:useLocalDpi xmlns:a14="http://schemas.microsoft.com/office/drawing/2010/main" val="0"/>
              </a:ext>
            </a:extLst>
          </a:blip>
          <a:stretch>
            <a:fillRect/>
          </a:stretch>
        </p:blipFill>
        <p:spPr bwMode="gray">
          <a:xfrm>
            <a:off x="659768" y="3854037"/>
            <a:ext cx="540000" cy="442800"/>
          </a:xfrm>
          <a:prstGeom prst="rect">
            <a:avLst/>
          </a:prstGeom>
        </p:spPr>
      </p:pic>
      <p:sp>
        <p:nvSpPr>
          <p:cNvPr id="37" name="矩形 33"/>
          <p:cNvSpPr/>
          <p:nvPr/>
        </p:nvSpPr>
        <p:spPr bwMode="gray">
          <a:xfrm>
            <a:off x="684192" y="4292921"/>
            <a:ext cx="50206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8" name="矩形 34"/>
          <p:cNvSpPr/>
          <p:nvPr/>
        </p:nvSpPr>
        <p:spPr bwMode="gray">
          <a:xfrm>
            <a:off x="4768821" y="4292921"/>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39" name="图片 35"/>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697580" y="3854037"/>
            <a:ext cx="540000" cy="442800"/>
          </a:xfrm>
          <a:prstGeom prst="rect">
            <a:avLst/>
          </a:prstGeom>
        </p:spPr>
      </p:pic>
      <p:sp>
        <p:nvSpPr>
          <p:cNvPr id="40" name="文本框 38"/>
          <p:cNvSpPr txBox="1"/>
          <p:nvPr/>
        </p:nvSpPr>
        <p:spPr bwMode="gray">
          <a:xfrm>
            <a:off x="4325518" y="3036204"/>
            <a:ext cx="1239442" cy="307777"/>
          </a:xfrm>
          <a:prstGeom prst="rect">
            <a:avLst/>
          </a:prstGeom>
          <a:noFill/>
        </p:spPr>
        <p:txBody>
          <a:bodyPr wrap="square" rtlCol="0">
            <a:sp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Transit Node</a:t>
            </a:r>
          </a:p>
        </p:txBody>
      </p:sp>
      <p:sp>
        <p:nvSpPr>
          <p:cNvPr id="41" name="矩形 41"/>
          <p:cNvSpPr/>
          <p:nvPr/>
        </p:nvSpPr>
        <p:spPr bwMode="gray">
          <a:xfrm>
            <a:off x="6938800" y="4292921"/>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42" name="图片 42"/>
          <p:cNvPicPr/>
          <p:nvPr/>
        </p:nvPicPr>
        <p:blipFill>
          <a:blip r:embed="rId3" cstate="print">
            <a:extLst>
              <a:ext uri="{28A0092B-C50C-407E-A947-70E740481C1C}">
                <a14:useLocalDpi xmlns:a14="http://schemas.microsoft.com/office/drawing/2010/main" val="0"/>
              </a:ext>
            </a:extLst>
          </a:blip>
          <a:stretch>
            <a:fillRect/>
          </a:stretch>
        </p:blipFill>
        <p:spPr bwMode="gray">
          <a:xfrm>
            <a:off x="6881062" y="3854037"/>
            <a:ext cx="540000" cy="442800"/>
          </a:xfrm>
          <a:prstGeom prst="rect">
            <a:avLst/>
          </a:prstGeom>
        </p:spPr>
      </p:pic>
      <p:sp>
        <p:nvSpPr>
          <p:cNvPr id="43" name="文本框 43"/>
          <p:cNvSpPr txBox="1"/>
          <p:nvPr/>
        </p:nvSpPr>
        <p:spPr bwMode="gray">
          <a:xfrm>
            <a:off x="6434330" y="3036204"/>
            <a:ext cx="1407758" cy="307777"/>
          </a:xfrm>
          <a:prstGeom prst="rect">
            <a:avLst/>
          </a:prstGeom>
          <a:noFill/>
        </p:spPr>
        <p:txBody>
          <a:bodyPr wrap="square" rtlCol="0">
            <a:sp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sp>
        <p:nvSpPr>
          <p:cNvPr id="44" name="圆角矩形 59"/>
          <p:cNvSpPr/>
          <p:nvPr/>
        </p:nvSpPr>
        <p:spPr bwMode="gray">
          <a:xfrm>
            <a:off x="6655616" y="3348689"/>
            <a:ext cx="911090"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 /96</a:t>
            </a:r>
          </a:p>
        </p:txBody>
      </p:sp>
      <p:sp>
        <p:nvSpPr>
          <p:cNvPr id="45" name="圆角矩形 59"/>
          <p:cNvSpPr/>
          <p:nvPr/>
        </p:nvSpPr>
        <p:spPr bwMode="gray">
          <a:xfrm>
            <a:off x="8946378" y="3348689"/>
            <a:ext cx="9213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 /96</a:t>
            </a:r>
          </a:p>
        </p:txBody>
      </p:sp>
      <p:sp>
        <p:nvSpPr>
          <p:cNvPr id="46" name="矩形 46"/>
          <p:cNvSpPr/>
          <p:nvPr/>
        </p:nvSpPr>
        <p:spPr bwMode="gray">
          <a:xfrm>
            <a:off x="9243796" y="4292921"/>
            <a:ext cx="405880"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47" name="图片 47"/>
          <p:cNvPicPr/>
          <p:nvPr/>
        </p:nvPicPr>
        <p:blipFill>
          <a:blip r:embed="rId3" cstate="print">
            <a:extLst>
              <a:ext uri="{28A0092B-C50C-407E-A947-70E740481C1C}">
                <a14:useLocalDpi xmlns:a14="http://schemas.microsoft.com/office/drawing/2010/main" val="0"/>
              </a:ext>
            </a:extLst>
          </a:blip>
          <a:stretch>
            <a:fillRect/>
          </a:stretch>
        </p:blipFill>
        <p:spPr bwMode="gray">
          <a:xfrm>
            <a:off x="9182050" y="3854037"/>
            <a:ext cx="540000" cy="442800"/>
          </a:xfrm>
          <a:prstGeom prst="rect">
            <a:avLst/>
          </a:prstGeom>
        </p:spPr>
      </p:pic>
      <p:pic>
        <p:nvPicPr>
          <p:cNvPr id="48" name="图片 53"/>
          <p:cNvPicPr/>
          <p:nvPr/>
        </p:nvPicPr>
        <p:blipFill>
          <a:blip r:embed="rId3" cstate="print">
            <a:extLst>
              <a:ext uri="{28A0092B-C50C-407E-A947-70E740481C1C}">
                <a14:useLocalDpi xmlns:a14="http://schemas.microsoft.com/office/drawing/2010/main" val="0"/>
              </a:ext>
            </a:extLst>
          </a:blip>
          <a:stretch>
            <a:fillRect/>
          </a:stretch>
        </p:blipFill>
        <p:spPr bwMode="gray">
          <a:xfrm>
            <a:off x="11093136" y="3854037"/>
            <a:ext cx="540000" cy="442800"/>
          </a:xfrm>
          <a:prstGeom prst="rect">
            <a:avLst/>
          </a:prstGeom>
        </p:spPr>
      </p:pic>
      <p:sp>
        <p:nvSpPr>
          <p:cNvPr id="49" name="矩形 59"/>
          <p:cNvSpPr/>
          <p:nvPr/>
        </p:nvSpPr>
        <p:spPr bwMode="gray">
          <a:xfrm>
            <a:off x="11112105" y="4292921"/>
            <a:ext cx="50206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50" name="矩形 60"/>
          <p:cNvSpPr/>
          <p:nvPr/>
        </p:nvSpPr>
        <p:spPr bwMode="gray">
          <a:xfrm>
            <a:off x="9765360" y="4112921"/>
            <a:ext cx="1228584" cy="468000"/>
          </a:xfrm>
          <a:prstGeom prst="rect">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CE2: End.DT4</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FC04::400</a:t>
            </a:r>
          </a:p>
        </p:txBody>
      </p:sp>
      <p:sp>
        <p:nvSpPr>
          <p:cNvPr id="51" name="文本框 61"/>
          <p:cNvSpPr txBox="1"/>
          <p:nvPr/>
        </p:nvSpPr>
        <p:spPr bwMode="gray">
          <a:xfrm>
            <a:off x="8745690" y="3036204"/>
            <a:ext cx="1407758" cy="307777"/>
          </a:xfrm>
          <a:prstGeom prst="rect">
            <a:avLst/>
          </a:prstGeom>
          <a:noFill/>
        </p:spPr>
        <p:txBody>
          <a:bodyPr wrap="square" rtlCol="0">
            <a:sp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sp>
        <p:nvSpPr>
          <p:cNvPr id="52" name="圆角矩形 59"/>
          <p:cNvSpPr/>
          <p:nvPr/>
        </p:nvSpPr>
        <p:spPr bwMode="gray">
          <a:xfrm>
            <a:off x="2331265" y="3606370"/>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53" name="圆角矩形 59"/>
          <p:cNvSpPr/>
          <p:nvPr/>
        </p:nvSpPr>
        <p:spPr bwMode="gray">
          <a:xfrm>
            <a:off x="6655616" y="3606370"/>
            <a:ext cx="911090"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54" name="圆角矩形 59"/>
          <p:cNvSpPr/>
          <p:nvPr/>
        </p:nvSpPr>
        <p:spPr bwMode="gray">
          <a:xfrm>
            <a:off x="8946378" y="3606370"/>
            <a:ext cx="92131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a:t>
            </a:r>
          </a:p>
        </p:txBody>
      </p:sp>
      <p:sp>
        <p:nvSpPr>
          <p:cNvPr id="55" name="圆角矩形 59"/>
          <p:cNvSpPr/>
          <p:nvPr/>
        </p:nvSpPr>
        <p:spPr bwMode="gray">
          <a:xfrm>
            <a:off x="9013673" y="4882151"/>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sp>
        <p:nvSpPr>
          <p:cNvPr id="56" name="圆角矩形 59"/>
          <p:cNvSpPr/>
          <p:nvPr/>
        </p:nvSpPr>
        <p:spPr bwMode="gray">
          <a:xfrm>
            <a:off x="9013673" y="5177932"/>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57" name="矩形 46"/>
          <p:cNvSpPr/>
          <p:nvPr/>
        </p:nvSpPr>
        <p:spPr bwMode="gray">
          <a:xfrm>
            <a:off x="9914944" y="4859840"/>
            <a:ext cx="708848"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Locator</a:t>
            </a:r>
          </a:p>
        </p:txBody>
      </p:sp>
      <p:sp>
        <p:nvSpPr>
          <p:cNvPr id="58" name="矩形 46"/>
          <p:cNvSpPr/>
          <p:nvPr/>
        </p:nvSpPr>
        <p:spPr bwMode="gray">
          <a:xfrm>
            <a:off x="9902923" y="5155964"/>
            <a:ext cx="732894"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SID</a:t>
            </a:r>
          </a:p>
        </p:txBody>
      </p:sp>
      <p:cxnSp>
        <p:nvCxnSpPr>
          <p:cNvPr id="59" name="直接箭头连接符 3"/>
          <p:cNvCxnSpPr/>
          <p:nvPr/>
        </p:nvCxnSpPr>
        <p:spPr bwMode="gray">
          <a:xfrm>
            <a:off x="3084896" y="4179596"/>
            <a:ext cx="1106125" cy="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60" name="圆角矩形 59"/>
          <p:cNvSpPr/>
          <p:nvPr/>
        </p:nvSpPr>
        <p:spPr bwMode="gray">
          <a:xfrm>
            <a:off x="4525786" y="3336790"/>
            <a:ext cx="911090"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 /96</a:t>
            </a:r>
          </a:p>
        </p:txBody>
      </p:sp>
      <p:sp>
        <p:nvSpPr>
          <p:cNvPr id="61" name="圆角矩形 59"/>
          <p:cNvSpPr/>
          <p:nvPr/>
        </p:nvSpPr>
        <p:spPr bwMode="gray">
          <a:xfrm>
            <a:off x="4525786" y="3594471"/>
            <a:ext cx="911090"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62" name="五边形 2"/>
          <p:cNvSpPr/>
          <p:nvPr/>
        </p:nvSpPr>
        <p:spPr bwMode="gray">
          <a:xfrm>
            <a:off x="7868069" y="107220"/>
            <a:ext cx="1195960" cy="21804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63" name="燕尾形 3"/>
          <p:cNvSpPr/>
          <p:nvPr/>
        </p:nvSpPr>
        <p:spPr bwMode="gray">
          <a:xfrm>
            <a:off x="8995089" y="107220"/>
            <a:ext cx="1195960" cy="218049"/>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64" name="燕尾形 3"/>
          <p:cNvSpPr/>
          <p:nvPr/>
        </p:nvSpPr>
        <p:spPr bwMode="gray">
          <a:xfrm>
            <a:off x="10110215" y="107220"/>
            <a:ext cx="1638872"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14232715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Source Node Behaviors</a:t>
            </a:r>
            <a:endParaRPr lang="en-US" dirty="0"/>
          </a:p>
        </p:txBody>
      </p:sp>
      <p:sp>
        <p:nvSpPr>
          <p:cNvPr id="5" name="文本占位符 4"/>
          <p:cNvSpPr>
            <a:spLocks noGrp="1"/>
          </p:cNvSpPr>
          <p:nvPr>
            <p:ph type="body" sz="quarter" idx="10"/>
          </p:nvPr>
        </p:nvSpPr>
        <p:spPr bwMode="gray"/>
        <p:txBody>
          <a:bodyPr/>
          <a:lstStyle/>
          <a:p>
            <a:r>
              <a:rPr lang="en-US" sz="1800" dirty="0">
                <a:sym typeface="Huawei Sans" panose="020C0503030203020204" pitchFamily="34" charset="0"/>
              </a:rPr>
              <a:t>An SRv6 source node steers packets into an SRv6 Policy and, if possible, encapsulates SRHs into the packets. The following table lists the behaviors of an SRv6 source node.</a:t>
            </a:r>
          </a:p>
          <a:p>
            <a:endParaRPr lang="en-US" altLang="zh-CN" dirty="0">
              <a:sym typeface="Huawei Sans" panose="020C050303020302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3461596934"/>
              </p:ext>
            </p:extLst>
          </p:nvPr>
        </p:nvGraphicFramePr>
        <p:xfrm>
          <a:off x="788140" y="1913157"/>
          <a:ext cx="6299798" cy="4239462"/>
        </p:xfrm>
        <a:graphic>
          <a:graphicData uri="http://schemas.openxmlformats.org/drawingml/2006/table">
            <a:tbl>
              <a:tblPr/>
              <a:tblGrid>
                <a:gridCol w="1570334">
                  <a:extLst>
                    <a:ext uri="{9D8B030D-6E8A-4147-A177-3AD203B41FA5}">
                      <a16:colId xmlns:a16="http://schemas.microsoft.com/office/drawing/2014/main" val="20000"/>
                    </a:ext>
                  </a:extLst>
                </a:gridCol>
                <a:gridCol w="4729464">
                  <a:extLst>
                    <a:ext uri="{9D8B030D-6E8A-4147-A177-3AD203B41FA5}">
                      <a16:colId xmlns:a16="http://schemas.microsoft.com/office/drawing/2014/main" val="20001"/>
                    </a:ext>
                  </a:extLst>
                </a:gridCol>
              </a:tblGrid>
              <a:tr h="414146">
                <a:tc>
                  <a:txBody>
                    <a:bodyPr/>
                    <a:lstStyle>
                      <a:lvl1pPr marL="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1pPr>
                      <a:lvl2pPr marL="41719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2pPr>
                      <a:lvl3pPr marL="83439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3pPr>
                      <a:lvl4pPr marL="125158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4pPr>
                      <a:lvl5pPr marL="166878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5pPr>
                      <a:lvl6pPr marL="208597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6pPr>
                      <a:lvl7pPr marL="250317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7pPr>
                      <a:lvl8pPr marL="292036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8pPr>
                      <a:lvl9pPr marL="333756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9p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Source Node Behavior</a:t>
                      </a: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1pPr>
                      <a:lvl2pPr marL="41719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2pPr>
                      <a:lvl3pPr marL="83439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3pPr>
                      <a:lvl4pPr marL="125158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4pPr>
                      <a:lvl5pPr marL="166878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5pPr>
                      <a:lvl6pPr marL="208597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6pPr>
                      <a:lvl7pPr marL="250317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7pPr>
                      <a:lvl8pPr marL="2920365"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8pPr>
                      <a:lvl9pPr marL="3337560" algn="l" defTabSz="834390" rtl="0" eaLnBrk="1" latinLnBrk="0" hangingPunct="1">
                        <a:defRPr sz="1600" kern="1200">
                          <a:solidFill>
                            <a:schemeClr val="tx1"/>
                          </a:solidFill>
                          <a:latin typeface="FrutigerNext LT Regular"/>
                          <a:ea typeface="华文细黑" panose="02010600040101010101" pitchFamily="2" charset="-122"/>
                          <a:cs typeface="宋体" panose="02010600030101010101" pitchFamily="2" charset="-122"/>
                        </a:defRPr>
                      </a:lvl9p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Function Description</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469332">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ctr" rtl="0" fontAlgn="ctr"/>
                      <a:r>
                        <a:rPr lang="en-US" sz="12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H.Insert</a:t>
                      </a:r>
                      <a:endParaRPr lang="en-US"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l" fontAlgn="ctr"/>
                      <a:r>
                        <a:rPr lang="en-US"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Inserts an SRH into a received IPv6 packet and searches the corresponding routing table for packet forwarding.</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662586">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ctr" rtl="0" fontAlgn="ctr"/>
                      <a:r>
                        <a:rPr lang="en-US" sz="12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H.Insert.Red</a:t>
                      </a:r>
                      <a:endParaRPr lang="en-US"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l" fontAlgn="ctr"/>
                      <a:r>
                        <a:rPr lang="en-US"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Inserts a reduced SRH into a received IPv6 packet and searches the corresponding routing table for packet forwarding.</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662586">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ctr" rtl="0" fontAlgn="ctr"/>
                      <a:r>
                        <a:rPr lang="en-US" sz="12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H.Encaps</a:t>
                      </a:r>
                      <a:endParaRPr lang="en-US"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l" fontAlgn="ctr"/>
                      <a:r>
                        <a:rPr lang="en-US"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Encapsulates an outer IPv6 header and SRH for a received IP packet, and searches the corresponding routing table for packet forwarding.</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662586">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ctr" rtl="0" fontAlgn="ctr"/>
                      <a:r>
                        <a:rPr lang="en-US" sz="1200" b="0" i="0" u="none" strike="noStrike"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H.Encaps.Red</a:t>
                      </a:r>
                      <a:endParaRPr lang="en-US"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l" fontAlgn="ctr"/>
                      <a:r>
                        <a:rPr lang="en-US" sz="1200" b="0" i="0" u="none" strike="noStrike" dirty="0">
                          <a:solidFill>
                            <a:schemeClr val="tx1"/>
                          </a:solidFill>
                          <a:latin typeface="Huawei Sans" panose="020C0503030203020204" pitchFamily="34" charset="0"/>
                          <a:ea typeface="方正兰亭黑简体" panose="02000000000000000000" pitchFamily="2" charset="-122"/>
                          <a:cs typeface="宋体" panose="02010600030101010101" pitchFamily="2" charset="-122"/>
                          <a:sym typeface="Huawei Sans" panose="020C0503030203020204" pitchFamily="34" charset="0"/>
                        </a:rPr>
                        <a:t>Encapsulates an outer IPv6 header and reduced SRH for a received IP packet, and searches the corresponding routing table for packet forwarding.</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r h="662586">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ctr" rtl="0" fontAlgn="ctr"/>
                      <a:r>
                        <a:rPr lang="en-US"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H.Encaps.L2</a:t>
                      </a: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marL="0" marR="0" lvl="0" indent="0" algn="l" defTabSz="913765" rtl="0" eaLnBrk="1" fontAlgn="ctr" latinLnBrk="0" hangingPunct="1">
                        <a:lnSpc>
                          <a:spcPct val="100000"/>
                        </a:lnSpc>
                        <a:spcBef>
                          <a:spcPts val="0"/>
                        </a:spcBef>
                        <a:spcAft>
                          <a:spcPts val="0"/>
                        </a:spcAft>
                        <a:buClrTx/>
                        <a:buSzTx/>
                        <a:buFontTx/>
                        <a:buNone/>
                        <a:defRPr/>
                      </a:pPr>
                      <a:r>
                        <a:rPr lang="en-US" sz="1200" b="0" i="0" u="none" strike="noStrike" dirty="0">
                          <a:solidFill>
                            <a:schemeClr val="tx1"/>
                          </a:solidFill>
                          <a:latin typeface="Huawei Sans" panose="020C0503030203020204" pitchFamily="34" charset="0"/>
                          <a:ea typeface="方正兰亭黑简体" panose="02000000000000000000" pitchFamily="2" charset="-122"/>
                          <a:cs typeface="宋体" panose="02010600030101010101" pitchFamily="2" charset="-122"/>
                          <a:sym typeface="Huawei Sans" panose="020C0503030203020204" pitchFamily="34" charset="0"/>
                        </a:rPr>
                        <a:t>Encapsulates an outer IPv6 header and SRH for a received Layer 2 frame, and searches the corresponding routing table for forwarding.</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662586">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algn="ctr" rtl="0" fontAlgn="ctr"/>
                      <a:r>
                        <a:rPr lang="en-US" sz="1200" b="0" i="0" u="none" strike="no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H.Encaps.L2.Red</a:t>
                      </a:r>
                    </a:p>
                  </a:txBody>
                  <a:tcPr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1pPr>
                      <a:lvl2pPr marL="45720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2pPr>
                      <a:lvl3pPr marL="9137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3pPr>
                      <a:lvl4pPr marL="13709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4pPr>
                      <a:lvl5pPr marL="18281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5pPr>
                      <a:lvl6pPr marL="2285365"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6pPr>
                      <a:lvl7pPr marL="27419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7pPr>
                      <a:lvl8pPr marL="31991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8pPr>
                      <a:lvl9pPr marL="3656330" algn="l" defTabSz="913765" rtl="0" eaLnBrk="1" latinLnBrk="0" hangingPunct="1">
                        <a:defRPr sz="1800" kern="1200">
                          <a:solidFill>
                            <a:schemeClr val="tx1"/>
                          </a:solidFill>
                          <a:latin typeface="FrutigerNext LT Medium"/>
                          <a:ea typeface="微软雅黑" panose="020B0503020204020204" charset="-122"/>
                          <a:cs typeface="宋体" panose="02010600030101010101" pitchFamily="2" charset="-122"/>
                        </a:defRPr>
                      </a:lvl9pPr>
                    </a:lstStyle>
                    <a:p>
                      <a:pPr marL="0" marR="0" lvl="0" indent="0" algn="l" defTabSz="913765" rtl="0" eaLnBrk="1" fontAlgn="ctr" latinLnBrk="0" hangingPunct="1">
                        <a:lnSpc>
                          <a:spcPct val="100000"/>
                        </a:lnSpc>
                        <a:spcBef>
                          <a:spcPts val="0"/>
                        </a:spcBef>
                        <a:spcAft>
                          <a:spcPts val="0"/>
                        </a:spcAft>
                        <a:buClrTx/>
                        <a:buSzTx/>
                        <a:buFontTx/>
                        <a:buNone/>
                        <a:defRPr/>
                      </a:pPr>
                      <a:r>
                        <a:rPr lang="en-US" sz="1200" b="0" i="0" u="none" strike="noStrike" dirty="0">
                          <a:solidFill>
                            <a:schemeClr val="tx1"/>
                          </a:solidFill>
                          <a:latin typeface="Huawei Sans" panose="020C0503030203020204" pitchFamily="34" charset="0"/>
                          <a:ea typeface="方正兰亭黑简体" panose="02000000000000000000" pitchFamily="2" charset="-122"/>
                          <a:cs typeface="宋体" panose="02010600030101010101" pitchFamily="2" charset="-122"/>
                          <a:sym typeface="Huawei Sans" panose="020C0503030203020204" pitchFamily="34" charset="0"/>
                        </a:rPr>
                        <a:t>Encapsulates an outer IPv6 header and reduced SRH for a received Layer 2 frame, and searches the corresponding routing table for forwarding.</a:t>
                      </a:r>
                    </a:p>
                  </a:txBody>
                  <a:tcPr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bl>
          </a:graphicData>
        </a:graphic>
      </p:graphicFrame>
      <p:graphicFrame>
        <p:nvGraphicFramePr>
          <p:cNvPr id="7" name="Table 6"/>
          <p:cNvGraphicFramePr>
            <a:graphicFrameLocks noGrp="1"/>
          </p:cNvGraphicFramePr>
          <p:nvPr>
            <p:extLst/>
          </p:nvPr>
        </p:nvGraphicFramePr>
        <p:xfrm>
          <a:off x="10201282" y="2420913"/>
          <a:ext cx="1345061" cy="82296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r>
                        <a:rPr lang="en-US" sz="1200" b="0" baseline="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8" name="Table 7"/>
          <p:cNvGraphicFramePr>
            <a:graphicFrameLocks noGrp="1"/>
          </p:cNvGraphicFramePr>
          <p:nvPr>
            <p:extLst/>
          </p:nvPr>
        </p:nvGraphicFramePr>
        <p:xfrm>
          <a:off x="7474420" y="2558073"/>
          <a:ext cx="1345061" cy="54864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267618">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197964">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cxnSp>
        <p:nvCxnSpPr>
          <p:cNvPr id="4" name="Straight Arrow Connector 3"/>
          <p:cNvCxnSpPr/>
          <p:nvPr/>
        </p:nvCxnSpPr>
        <p:spPr bwMode="gray">
          <a:xfrm>
            <a:off x="8940800" y="2832393"/>
            <a:ext cx="1117600"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bwMode="gray">
          <a:xfrm>
            <a:off x="9122734" y="2493839"/>
            <a:ext cx="753732" cy="338554"/>
          </a:xfrm>
          <a:prstGeom prst="rect">
            <a:avLst/>
          </a:prstGeom>
          <a:noFill/>
        </p:spPr>
        <p:txBody>
          <a:bodyPr wrap="square" rtlCol="0">
            <a:spAutoFit/>
          </a:bodyPr>
          <a:lstStyle/>
          <a:p>
            <a:pPr fontAlgn="ctr"/>
            <a:r>
              <a:rPr lang="en-US" sz="1600" b="1" dirty="0">
                <a:solidFill>
                  <a:srgbClr val="C7000B"/>
                </a:solidFill>
                <a:latin typeface="Huawei Sans" panose="020C0503030203020204" pitchFamily="34" charset="0"/>
              </a:rPr>
              <a:t>Insert</a:t>
            </a:r>
          </a:p>
        </p:txBody>
      </p:sp>
      <p:graphicFrame>
        <p:nvGraphicFramePr>
          <p:cNvPr id="11" name="Table 10"/>
          <p:cNvGraphicFramePr>
            <a:graphicFrameLocks noGrp="1"/>
          </p:cNvGraphicFramePr>
          <p:nvPr>
            <p:extLst/>
          </p:nvPr>
        </p:nvGraphicFramePr>
        <p:xfrm>
          <a:off x="10174305" y="3968493"/>
          <a:ext cx="1345061" cy="109728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r>
                        <a:rPr lang="en-US" sz="1200" b="0" baseline="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r>
                        <a:rPr lang="en-US" sz="1200" b="0" baseline="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2"/>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3"/>
                  </a:ext>
                </a:extLst>
              </a:tr>
            </a:tbl>
          </a:graphicData>
        </a:graphic>
      </p:graphicFrame>
      <p:graphicFrame>
        <p:nvGraphicFramePr>
          <p:cNvPr id="12" name="Table 11"/>
          <p:cNvGraphicFramePr>
            <a:graphicFrameLocks noGrp="1"/>
          </p:cNvGraphicFramePr>
          <p:nvPr>
            <p:extLst/>
          </p:nvPr>
        </p:nvGraphicFramePr>
        <p:xfrm>
          <a:off x="7447443" y="4105653"/>
          <a:ext cx="1345061" cy="54864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267618">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197964">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cxnSp>
        <p:nvCxnSpPr>
          <p:cNvPr id="13" name="Straight Arrow Connector 12"/>
          <p:cNvCxnSpPr/>
          <p:nvPr/>
        </p:nvCxnSpPr>
        <p:spPr bwMode="gray">
          <a:xfrm>
            <a:off x="8913823" y="4379973"/>
            <a:ext cx="1117600"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bwMode="gray">
          <a:xfrm>
            <a:off x="9095757" y="4041419"/>
            <a:ext cx="859531" cy="338554"/>
          </a:xfrm>
          <a:prstGeom prst="rect">
            <a:avLst/>
          </a:prstGeom>
          <a:noFill/>
        </p:spPr>
        <p:txBody>
          <a:bodyPr wrap="square" rtlCol="0">
            <a:spAutoFit/>
          </a:bodyPr>
          <a:lstStyle/>
          <a:p>
            <a:pPr fontAlgn="ctr"/>
            <a:r>
              <a:rPr lang="en-US" sz="1600" b="1" dirty="0" err="1">
                <a:solidFill>
                  <a:srgbClr val="C7000B"/>
                </a:solidFill>
                <a:latin typeface="Huawei Sans" panose="020C0503030203020204" pitchFamily="34" charset="0"/>
              </a:rPr>
              <a:t>Encaps</a:t>
            </a:r>
            <a:endParaRPr lang="en-US" sz="1600" b="1" dirty="0">
              <a:solidFill>
                <a:srgbClr val="C7000B"/>
              </a:solidFill>
              <a:latin typeface="Huawei Sans" panose="020C0503030203020204" pitchFamily="34" charset="0"/>
            </a:endParaRPr>
          </a:p>
        </p:txBody>
      </p:sp>
      <p:sp>
        <p:nvSpPr>
          <p:cNvPr id="16" name="五边形 2"/>
          <p:cNvSpPr/>
          <p:nvPr/>
        </p:nvSpPr>
        <p:spPr bwMode="gray">
          <a:xfrm>
            <a:off x="7868069" y="107220"/>
            <a:ext cx="1195960" cy="21804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17" name="燕尾形 3"/>
          <p:cNvSpPr/>
          <p:nvPr/>
        </p:nvSpPr>
        <p:spPr bwMode="gray">
          <a:xfrm>
            <a:off x="8995089" y="107220"/>
            <a:ext cx="1195960" cy="218049"/>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21" name="燕尾形 3"/>
          <p:cNvSpPr/>
          <p:nvPr/>
        </p:nvSpPr>
        <p:spPr bwMode="gray">
          <a:xfrm>
            <a:off x="10110215" y="107220"/>
            <a:ext cx="1638872"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23605508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Transit Node</a:t>
            </a:r>
            <a:endParaRPr lang="en-US" dirty="0"/>
          </a:p>
        </p:txBody>
      </p:sp>
      <p:sp>
        <p:nvSpPr>
          <p:cNvPr id="4" name="文本占位符 3"/>
          <p:cNvSpPr>
            <a:spLocks noGrp="1"/>
          </p:cNvSpPr>
          <p:nvPr>
            <p:ph type="body" sz="quarter" idx="10"/>
          </p:nvPr>
        </p:nvSpPr>
        <p:spPr bwMode="gray"/>
        <p:txBody>
          <a:bodyPr/>
          <a:lstStyle/>
          <a:p>
            <a:r>
              <a:rPr lang="en-US" sz="1600" dirty="0">
                <a:sym typeface="Huawei Sans" panose="020C0503030203020204" pitchFamily="34" charset="0"/>
              </a:rPr>
              <a:t>A transit node is an IPv6 node that does not participate in SRv6 processing on the SRv6 packet forwarding path. That is, the transit node just performs ordinary IPv6 packet forwarding.</a:t>
            </a:r>
          </a:p>
          <a:p>
            <a:r>
              <a:rPr lang="en-US" sz="1600" dirty="0">
                <a:sym typeface="Huawei Sans" panose="020C0503030203020204" pitchFamily="34" charset="0"/>
              </a:rPr>
              <a:t>After receiving an SRv6 packet, the node parses the IPv6 DA field in the packet. If the IPv6 DA is neither a locally configured SRv6 SID nor a local interface address, the node considers the SRv6 packet as an ordinary IPv6 packet and searches the routing table for packet forwarding without processing the SRH.</a:t>
            </a:r>
          </a:p>
          <a:p>
            <a:r>
              <a:rPr lang="en-US" sz="1600" dirty="0">
                <a:sym typeface="Huawei Sans" panose="020C0503030203020204" pitchFamily="34" charset="0"/>
              </a:rPr>
              <a:t>A transit node can be either an ordinary IPv6 node or an SRv6-capable node.</a:t>
            </a:r>
          </a:p>
        </p:txBody>
      </p:sp>
      <p:graphicFrame>
        <p:nvGraphicFramePr>
          <p:cNvPr id="31" name="表格 4"/>
          <p:cNvGraphicFramePr>
            <a:graphicFrameLocks noGrp="1"/>
          </p:cNvGraphicFramePr>
          <p:nvPr>
            <p:extLst>
              <p:ext uri="{D42A27DB-BD31-4B8C-83A1-F6EECF244321}">
                <p14:modId xmlns:p14="http://schemas.microsoft.com/office/powerpoint/2010/main" val="1352765604"/>
              </p:ext>
            </p:extLst>
          </p:nvPr>
        </p:nvGraphicFramePr>
        <p:xfrm>
          <a:off x="5001841" y="4936158"/>
          <a:ext cx="2562811" cy="1150393"/>
        </p:xfrm>
        <a:graphic>
          <a:graphicData uri="http://schemas.openxmlformats.org/drawingml/2006/table">
            <a:tbl>
              <a:tblPr firstRow="1" bandRow="1">
                <a:tableStyleId>{72833802-FEF1-4C79-8D5D-14CF1EAF98D9}</a:tableStyleId>
              </a:tblPr>
              <a:tblGrid>
                <a:gridCol w="982126">
                  <a:extLst>
                    <a:ext uri="{9D8B030D-6E8A-4147-A177-3AD203B41FA5}">
                      <a16:colId xmlns:a16="http://schemas.microsoft.com/office/drawing/2014/main" val="20000"/>
                    </a:ext>
                  </a:extLst>
                </a:gridCol>
                <a:gridCol w="766916">
                  <a:extLst>
                    <a:ext uri="{9D8B030D-6E8A-4147-A177-3AD203B41FA5}">
                      <a16:colId xmlns:a16="http://schemas.microsoft.com/office/drawing/2014/main" val="20001"/>
                    </a:ext>
                  </a:extLst>
                </a:gridCol>
                <a:gridCol w="813769">
                  <a:extLst>
                    <a:ext uri="{9D8B030D-6E8A-4147-A177-3AD203B41FA5}">
                      <a16:colId xmlns:a16="http://schemas.microsoft.com/office/drawing/2014/main" val="20002"/>
                    </a:ext>
                  </a:extLst>
                </a:gridCol>
              </a:tblGrid>
              <a:tr h="327433">
                <a:tc gridSpan="3">
                  <a:txBody>
                    <a:bodyPr/>
                    <a:lstStyle/>
                    <a:p>
                      <a:pPr algn="ctr" fontAlgn="ctr"/>
                      <a:r>
                        <a:rPr lang="en-US" sz="1200" dirty="0">
                          <a:latin typeface="Huawei Sans" panose="020C0503030203020204" pitchFamily="34" charset="0"/>
                        </a:rPr>
                        <a:t>IPv6 Header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228600">
                <a:tc gridSpan="3">
                  <a:txBody>
                    <a:bodyPr/>
                    <a:lstStyle/>
                    <a:p>
                      <a:pPr algn="ctr" fontAlgn="ctr"/>
                      <a:r>
                        <a:rPr lang="en-US" sz="1200" b="1" dirty="0">
                          <a:solidFill>
                            <a:schemeClr val="tx1"/>
                          </a:solidFill>
                          <a:latin typeface="Huawei Sans" panose="020C0503030203020204" pitchFamily="34" charset="0"/>
                        </a:rPr>
                        <a:t>SRH (SL = 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tc hMerge="1">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66"/>
                    </a:solidFill>
                  </a:tcPr>
                </a:tc>
                <a:tc hMerge="1">
                  <a:txBody>
                    <a:bodyPr/>
                    <a:lstStyle/>
                    <a:p>
                      <a:endParaRPr lang="zh-CN"/>
                    </a:p>
                  </a:txBody>
                  <a:tcPr/>
                </a:tc>
                <a:extLst>
                  <a:ext uri="{0D108BD9-81ED-4DB2-BD59-A6C34878D82A}">
                    <a16:rowId xmlns:a16="http://schemas.microsoft.com/office/drawing/2014/main" val="10001"/>
                  </a:ext>
                </a:extLst>
              </a:tr>
              <a:tr h="228600">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lang="en-US" sz="1200" b="0" dirty="0">
                          <a:solidFill>
                            <a:schemeClr val="tx1"/>
                          </a:solidFill>
                          <a:latin typeface="Huawei Sans" panose="020C0503030203020204" pitchFamily="34" charset="0"/>
                        </a:rPr>
                        <a:t>FC04::400</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tc>
                  <a:txBody>
                    <a:bodyPr/>
                    <a:lstStyle/>
                    <a:p>
                      <a:pPr algn="ctr" fontAlgn="ctr"/>
                      <a:r>
                        <a:rPr lang="en-US" sz="1200" b="0" dirty="0">
                          <a:solidFill>
                            <a:schemeClr val="tx1"/>
                          </a:solidFill>
                          <a:latin typeface="Huawei Sans" panose="020C0503030203020204" pitchFamily="34" charset="0"/>
                        </a:rPr>
                        <a:t>FC04::4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tc>
                  <a:txBody>
                    <a:bodyPr/>
                    <a:lstStyle/>
                    <a:p>
                      <a:pPr algn="ctr" fontAlgn="ctr"/>
                      <a:r>
                        <a:rPr lang="en-US" sz="1200" b="1" dirty="0">
                          <a:solidFill>
                            <a:srgbClr val="C7000B"/>
                          </a:solidFill>
                          <a:latin typeface="Huawei Sans" panose="020C0503030203020204" pitchFamily="34" charset="0"/>
                        </a:rPr>
                        <a:t>FC03::3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2"/>
                  </a:ext>
                </a:extLst>
              </a:tr>
              <a:tr h="253864">
                <a:tc gridSpan="3">
                  <a:txBody>
                    <a:bodyPr/>
                    <a:lstStyle/>
                    <a:p>
                      <a:pPr algn="ctr" fontAlgn="ctr"/>
                      <a:r>
                        <a:rPr lang="en-US" sz="1200" dirty="0">
                          <a:solidFill>
                            <a:schemeClr val="bg1"/>
                          </a:solidFill>
                          <a:latin typeface="Huawei Sans" panose="020C0503030203020204" pitchFamily="34" charset="0"/>
                        </a:rPr>
                        <a:t>Payload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cxnSp>
        <p:nvCxnSpPr>
          <p:cNvPr id="32" name="直接连接符 27"/>
          <p:cNvCxnSpPr>
            <a:stCxn id="49" idx="1"/>
          </p:cNvCxnSpPr>
          <p:nvPr/>
        </p:nvCxnSpPr>
        <p:spPr bwMode="gray">
          <a:xfrm flipH="1" flipV="1">
            <a:off x="1097023" y="4332176"/>
            <a:ext cx="9921770" cy="1049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28"/>
          <p:cNvSpPr/>
          <p:nvPr/>
        </p:nvSpPr>
        <p:spPr bwMode="gray">
          <a:xfrm>
            <a:off x="2532383" y="4560158"/>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4" name="圆角矩形 59"/>
          <p:cNvSpPr/>
          <p:nvPr/>
        </p:nvSpPr>
        <p:spPr bwMode="gray">
          <a:xfrm>
            <a:off x="2256922" y="3615926"/>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pic>
        <p:nvPicPr>
          <p:cNvPr id="35" name="图片 30"/>
          <p:cNvPicPr/>
          <p:nvPr/>
        </p:nvPicPr>
        <p:blipFill>
          <a:blip r:embed="rId3" cstate="print">
            <a:extLst>
              <a:ext uri="{28A0092B-C50C-407E-A947-70E740481C1C}">
                <a14:useLocalDpi xmlns:a14="http://schemas.microsoft.com/office/drawing/2010/main" val="0"/>
              </a:ext>
            </a:extLst>
          </a:blip>
          <a:stretch>
            <a:fillRect/>
          </a:stretch>
        </p:blipFill>
        <p:spPr bwMode="gray">
          <a:xfrm>
            <a:off x="2470553" y="4121274"/>
            <a:ext cx="540000" cy="442800"/>
          </a:xfrm>
          <a:prstGeom prst="rect">
            <a:avLst/>
          </a:prstGeom>
        </p:spPr>
      </p:pic>
      <p:sp>
        <p:nvSpPr>
          <p:cNvPr id="36" name="文本框 31"/>
          <p:cNvSpPr txBox="1"/>
          <p:nvPr/>
        </p:nvSpPr>
        <p:spPr bwMode="gray">
          <a:xfrm>
            <a:off x="2099733" y="3360591"/>
            <a:ext cx="1229824" cy="307777"/>
          </a:xfrm>
          <a:prstGeom prst="rect">
            <a:avLst/>
          </a:prstGeom>
          <a:noFill/>
        </p:spPr>
        <p:txBody>
          <a:bodyPr wrap="square" rtlCol="0">
            <a:sp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Source Node</a:t>
            </a:r>
          </a:p>
        </p:txBody>
      </p:sp>
      <p:pic>
        <p:nvPicPr>
          <p:cNvPr id="37" name="图片 32"/>
          <p:cNvPicPr/>
          <p:nvPr/>
        </p:nvPicPr>
        <p:blipFill>
          <a:blip r:embed="rId3" cstate="print">
            <a:extLst>
              <a:ext uri="{28A0092B-C50C-407E-A947-70E740481C1C}">
                <a14:useLocalDpi xmlns:a14="http://schemas.microsoft.com/office/drawing/2010/main" val="0"/>
              </a:ext>
            </a:extLst>
          </a:blip>
          <a:stretch>
            <a:fillRect/>
          </a:stretch>
        </p:blipFill>
        <p:spPr bwMode="gray">
          <a:xfrm>
            <a:off x="585425" y="4121274"/>
            <a:ext cx="540000" cy="442800"/>
          </a:xfrm>
          <a:prstGeom prst="rect">
            <a:avLst/>
          </a:prstGeom>
        </p:spPr>
      </p:pic>
      <p:sp>
        <p:nvSpPr>
          <p:cNvPr id="38" name="矩形 33"/>
          <p:cNvSpPr/>
          <p:nvPr/>
        </p:nvSpPr>
        <p:spPr bwMode="gray">
          <a:xfrm>
            <a:off x="609849" y="4560158"/>
            <a:ext cx="50206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9" name="矩形 34"/>
          <p:cNvSpPr/>
          <p:nvPr/>
        </p:nvSpPr>
        <p:spPr bwMode="gray">
          <a:xfrm>
            <a:off x="4694478" y="4560158"/>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40" name="图片 35"/>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623237" y="4121274"/>
            <a:ext cx="540000" cy="442800"/>
          </a:xfrm>
          <a:prstGeom prst="rect">
            <a:avLst/>
          </a:prstGeom>
        </p:spPr>
      </p:pic>
      <p:sp>
        <p:nvSpPr>
          <p:cNvPr id="41" name="文本框 38"/>
          <p:cNvSpPr txBox="1"/>
          <p:nvPr/>
        </p:nvSpPr>
        <p:spPr bwMode="gray">
          <a:xfrm>
            <a:off x="4251175" y="3360591"/>
            <a:ext cx="1305165"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Transit Node</a:t>
            </a:r>
          </a:p>
        </p:txBody>
      </p:sp>
      <p:sp>
        <p:nvSpPr>
          <p:cNvPr id="42" name="矩形 41"/>
          <p:cNvSpPr/>
          <p:nvPr/>
        </p:nvSpPr>
        <p:spPr bwMode="gray">
          <a:xfrm>
            <a:off x="6864457" y="4560158"/>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43" name="图片 42"/>
          <p:cNvPicPr/>
          <p:nvPr/>
        </p:nvPicPr>
        <p:blipFill>
          <a:blip r:embed="rId3" cstate="print">
            <a:extLst>
              <a:ext uri="{28A0092B-C50C-407E-A947-70E740481C1C}">
                <a14:useLocalDpi xmlns:a14="http://schemas.microsoft.com/office/drawing/2010/main" val="0"/>
              </a:ext>
            </a:extLst>
          </a:blip>
          <a:stretch>
            <a:fillRect/>
          </a:stretch>
        </p:blipFill>
        <p:spPr bwMode="gray">
          <a:xfrm>
            <a:off x="6806719" y="4121274"/>
            <a:ext cx="540000" cy="442800"/>
          </a:xfrm>
          <a:prstGeom prst="rect">
            <a:avLst/>
          </a:prstGeom>
        </p:spPr>
      </p:pic>
      <p:sp>
        <p:nvSpPr>
          <p:cNvPr id="44" name="文本框 43"/>
          <p:cNvSpPr txBox="1"/>
          <p:nvPr/>
        </p:nvSpPr>
        <p:spPr bwMode="gray">
          <a:xfrm>
            <a:off x="6359987" y="3360591"/>
            <a:ext cx="1407758" cy="307777"/>
          </a:xfrm>
          <a:prstGeom prst="rect">
            <a:avLst/>
          </a:prstGeom>
          <a:noFill/>
        </p:spPr>
        <p:txBody>
          <a:bodyPr wrap="square" rtlCol="0">
            <a:sp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sp>
        <p:nvSpPr>
          <p:cNvPr id="45" name="圆角矩形 59"/>
          <p:cNvSpPr/>
          <p:nvPr/>
        </p:nvSpPr>
        <p:spPr bwMode="gray">
          <a:xfrm>
            <a:off x="6581273" y="3615926"/>
            <a:ext cx="911090"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 /96</a:t>
            </a:r>
          </a:p>
        </p:txBody>
      </p:sp>
      <p:sp>
        <p:nvSpPr>
          <p:cNvPr id="46" name="圆角矩形 59"/>
          <p:cNvSpPr/>
          <p:nvPr/>
        </p:nvSpPr>
        <p:spPr bwMode="gray">
          <a:xfrm>
            <a:off x="8872035" y="3615926"/>
            <a:ext cx="9213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 /96</a:t>
            </a:r>
          </a:p>
        </p:txBody>
      </p:sp>
      <p:sp>
        <p:nvSpPr>
          <p:cNvPr id="47" name="矩形 46"/>
          <p:cNvSpPr/>
          <p:nvPr/>
        </p:nvSpPr>
        <p:spPr bwMode="gray">
          <a:xfrm>
            <a:off x="9169453" y="4560158"/>
            <a:ext cx="405880"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48" name="图片 47"/>
          <p:cNvPicPr/>
          <p:nvPr/>
        </p:nvPicPr>
        <p:blipFill>
          <a:blip r:embed="rId3" cstate="print">
            <a:extLst>
              <a:ext uri="{28A0092B-C50C-407E-A947-70E740481C1C}">
                <a14:useLocalDpi xmlns:a14="http://schemas.microsoft.com/office/drawing/2010/main" val="0"/>
              </a:ext>
            </a:extLst>
          </a:blip>
          <a:stretch>
            <a:fillRect/>
          </a:stretch>
        </p:blipFill>
        <p:spPr bwMode="gray">
          <a:xfrm>
            <a:off x="9107707" y="4121274"/>
            <a:ext cx="540000" cy="442800"/>
          </a:xfrm>
          <a:prstGeom prst="rect">
            <a:avLst/>
          </a:prstGeom>
        </p:spPr>
      </p:pic>
      <p:pic>
        <p:nvPicPr>
          <p:cNvPr id="49" name="图片 53"/>
          <p:cNvPicPr/>
          <p:nvPr/>
        </p:nvPicPr>
        <p:blipFill>
          <a:blip r:embed="rId3" cstate="print">
            <a:extLst>
              <a:ext uri="{28A0092B-C50C-407E-A947-70E740481C1C}">
                <a14:useLocalDpi xmlns:a14="http://schemas.microsoft.com/office/drawing/2010/main" val="0"/>
              </a:ext>
            </a:extLst>
          </a:blip>
          <a:stretch>
            <a:fillRect/>
          </a:stretch>
        </p:blipFill>
        <p:spPr bwMode="gray">
          <a:xfrm>
            <a:off x="11018793" y="4121274"/>
            <a:ext cx="540000" cy="442800"/>
          </a:xfrm>
          <a:prstGeom prst="rect">
            <a:avLst/>
          </a:prstGeom>
        </p:spPr>
      </p:pic>
      <p:sp>
        <p:nvSpPr>
          <p:cNvPr id="50" name="矩形 59"/>
          <p:cNvSpPr/>
          <p:nvPr/>
        </p:nvSpPr>
        <p:spPr bwMode="gray">
          <a:xfrm>
            <a:off x="11037762" y="4560158"/>
            <a:ext cx="50206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51" name="矩形 60"/>
          <p:cNvSpPr/>
          <p:nvPr/>
        </p:nvSpPr>
        <p:spPr bwMode="gray">
          <a:xfrm>
            <a:off x="9691017" y="4380158"/>
            <a:ext cx="1228584" cy="468000"/>
          </a:xfrm>
          <a:prstGeom prst="rect">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CE2: End.DT4</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FC04::400</a:t>
            </a:r>
          </a:p>
        </p:txBody>
      </p:sp>
      <p:sp>
        <p:nvSpPr>
          <p:cNvPr id="52" name="文本框 61"/>
          <p:cNvSpPr txBox="1"/>
          <p:nvPr/>
        </p:nvSpPr>
        <p:spPr bwMode="gray">
          <a:xfrm>
            <a:off x="8671347" y="3360591"/>
            <a:ext cx="1407758" cy="307777"/>
          </a:xfrm>
          <a:prstGeom prst="rect">
            <a:avLst/>
          </a:prstGeom>
          <a:noFill/>
        </p:spPr>
        <p:txBody>
          <a:bodyPr wrap="square" rtlCol="0">
            <a:sp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sp>
        <p:nvSpPr>
          <p:cNvPr id="53" name="圆角矩形 59"/>
          <p:cNvSpPr/>
          <p:nvPr/>
        </p:nvSpPr>
        <p:spPr bwMode="gray">
          <a:xfrm>
            <a:off x="2256922" y="3873607"/>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54" name="圆角矩形 59"/>
          <p:cNvSpPr/>
          <p:nvPr/>
        </p:nvSpPr>
        <p:spPr bwMode="gray">
          <a:xfrm>
            <a:off x="6581273" y="3873607"/>
            <a:ext cx="911090"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55" name="圆角矩形 59"/>
          <p:cNvSpPr/>
          <p:nvPr/>
        </p:nvSpPr>
        <p:spPr bwMode="gray">
          <a:xfrm>
            <a:off x="8872035" y="3873607"/>
            <a:ext cx="92131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a:t>
            </a:r>
          </a:p>
        </p:txBody>
      </p:sp>
      <p:sp>
        <p:nvSpPr>
          <p:cNvPr id="56" name="圆角矩形 59"/>
          <p:cNvSpPr/>
          <p:nvPr/>
        </p:nvSpPr>
        <p:spPr bwMode="gray">
          <a:xfrm>
            <a:off x="8939330" y="5149388"/>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sp>
        <p:nvSpPr>
          <p:cNvPr id="57" name="圆角矩形 59"/>
          <p:cNvSpPr/>
          <p:nvPr/>
        </p:nvSpPr>
        <p:spPr bwMode="gray">
          <a:xfrm>
            <a:off x="8939330" y="5445169"/>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58" name="矩形 46"/>
          <p:cNvSpPr/>
          <p:nvPr/>
        </p:nvSpPr>
        <p:spPr bwMode="gray">
          <a:xfrm>
            <a:off x="9840601" y="5127077"/>
            <a:ext cx="708848"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Locator</a:t>
            </a:r>
          </a:p>
        </p:txBody>
      </p:sp>
      <p:sp>
        <p:nvSpPr>
          <p:cNvPr id="59" name="矩形 46"/>
          <p:cNvSpPr/>
          <p:nvPr/>
        </p:nvSpPr>
        <p:spPr bwMode="gray">
          <a:xfrm>
            <a:off x="9828580" y="5423201"/>
            <a:ext cx="732894"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SID</a:t>
            </a:r>
          </a:p>
        </p:txBody>
      </p:sp>
      <p:cxnSp>
        <p:nvCxnSpPr>
          <p:cNvPr id="60" name="直接箭头连接符 3"/>
          <p:cNvCxnSpPr/>
          <p:nvPr/>
        </p:nvCxnSpPr>
        <p:spPr bwMode="gray">
          <a:xfrm>
            <a:off x="5163237" y="4446833"/>
            <a:ext cx="1106125" cy="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61" name="圆角矩形 59"/>
          <p:cNvSpPr/>
          <p:nvPr/>
        </p:nvSpPr>
        <p:spPr bwMode="gray">
          <a:xfrm>
            <a:off x="4433847" y="3621162"/>
            <a:ext cx="911090"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 /96</a:t>
            </a:r>
          </a:p>
        </p:txBody>
      </p:sp>
      <p:sp>
        <p:nvSpPr>
          <p:cNvPr id="62" name="圆角矩形 59"/>
          <p:cNvSpPr/>
          <p:nvPr/>
        </p:nvSpPr>
        <p:spPr bwMode="gray">
          <a:xfrm>
            <a:off x="4433847" y="3878843"/>
            <a:ext cx="911090"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63" name="五边形 2"/>
          <p:cNvSpPr/>
          <p:nvPr/>
        </p:nvSpPr>
        <p:spPr bwMode="gray">
          <a:xfrm>
            <a:off x="7868069" y="107220"/>
            <a:ext cx="1195960" cy="21804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64" name="燕尾形 3"/>
          <p:cNvSpPr/>
          <p:nvPr/>
        </p:nvSpPr>
        <p:spPr bwMode="gray">
          <a:xfrm>
            <a:off x="8995089" y="107220"/>
            <a:ext cx="1195960" cy="218049"/>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65" name="燕尾形 3"/>
          <p:cNvSpPr/>
          <p:nvPr/>
        </p:nvSpPr>
        <p:spPr bwMode="gray">
          <a:xfrm>
            <a:off x="10110215" y="107220"/>
            <a:ext cx="1638872"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35654666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t>At the beginning of the Segment Routing (SR) architecture design, two implementation modes were designed for the data plane. One is Segment Routing-Multiprotocol Label Switching (SR-MPLS), which reuses the MPLS data plane and can be incrementally deployed on the existing IP/MPLS network. The other is Segment Routing IPv6 (SRv6), which uses the IPv6 data plane and implements extension based on the IPv6 Routing header.</a:t>
            </a:r>
          </a:p>
          <a:p>
            <a:r>
              <a:rPr lang="en-US" dirty="0"/>
              <a:t>This document describes the concepts and fundamentals of SRv6 and its applications for Huawei </a:t>
            </a:r>
            <a:r>
              <a:rPr lang="en-US" dirty="0" err="1"/>
              <a:t>NetEngine</a:t>
            </a:r>
            <a:r>
              <a:rPr lang="en-US" dirty="0"/>
              <a:t> series routers.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0687650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Endpoint Node</a:t>
            </a:r>
            <a:endParaRPr lang="en-US" dirty="0"/>
          </a:p>
        </p:txBody>
      </p:sp>
      <p:sp>
        <p:nvSpPr>
          <p:cNvPr id="6" name="文本占位符 5"/>
          <p:cNvSpPr>
            <a:spLocks noGrp="1"/>
          </p:cNvSpPr>
          <p:nvPr>
            <p:ph type="body" sz="quarter" idx="10"/>
          </p:nvPr>
        </p:nvSpPr>
        <p:spPr bwMode="gray"/>
        <p:txBody>
          <a:bodyPr/>
          <a:lstStyle/>
          <a:p>
            <a:r>
              <a:rPr lang="en-US" sz="1400" dirty="0">
                <a:sym typeface="Huawei Sans" panose="020C0503030203020204" pitchFamily="34" charset="0"/>
              </a:rPr>
              <a:t>An endpoint node is a node that receives an SRv6 packet destined for itself (a packet of which the IPv6 destination address is a local SID).</a:t>
            </a:r>
          </a:p>
          <a:p>
            <a:r>
              <a:rPr lang="en-US" sz="1400" dirty="0">
                <a:sym typeface="Huawei Sans" panose="020C0503030203020204" pitchFamily="34" charset="0"/>
              </a:rPr>
              <a:t>For example, R3 searches its local SID table based on the IPv6 DA FC03::3 of the packet and finds a matching End SID. Then, R3 decrements the SL value by 1, uses the SID whose SL value is 1 as the destination IPv6 address, searches the routing table, and forwards the packet.</a:t>
            </a:r>
          </a:p>
          <a:p>
            <a:r>
              <a:rPr lang="en-US" sz="1400" dirty="0">
                <a:sym typeface="Huawei Sans" panose="020C0503030203020204" pitchFamily="34" charset="0"/>
              </a:rPr>
              <a:t>There may be multiple endpoint nodes on the data forwarding path. Each endpoint node provides services such as packet forwarding, encapsulation, and </a:t>
            </a:r>
            <a:r>
              <a:rPr lang="en-US" sz="1400" dirty="0" err="1">
                <a:sym typeface="Huawei Sans" panose="020C0503030203020204" pitchFamily="34" charset="0"/>
              </a:rPr>
              <a:t>decapsulation</a:t>
            </a:r>
            <a:r>
              <a:rPr lang="en-US" sz="1400" dirty="0">
                <a:sym typeface="Huawei Sans" panose="020C0503030203020204" pitchFamily="34" charset="0"/>
              </a:rPr>
              <a:t>.</a:t>
            </a:r>
          </a:p>
        </p:txBody>
      </p:sp>
      <p:graphicFrame>
        <p:nvGraphicFramePr>
          <p:cNvPr id="30" name="表格 4"/>
          <p:cNvGraphicFramePr>
            <a:graphicFrameLocks noGrp="1"/>
          </p:cNvGraphicFramePr>
          <p:nvPr>
            <p:extLst>
              <p:ext uri="{D42A27DB-BD31-4B8C-83A1-F6EECF244321}">
                <p14:modId xmlns:p14="http://schemas.microsoft.com/office/powerpoint/2010/main" val="1542325010"/>
              </p:ext>
            </p:extLst>
          </p:nvPr>
        </p:nvGraphicFramePr>
        <p:xfrm>
          <a:off x="7195331" y="4950388"/>
          <a:ext cx="2562811" cy="1150393"/>
        </p:xfrm>
        <a:graphic>
          <a:graphicData uri="http://schemas.openxmlformats.org/drawingml/2006/table">
            <a:tbl>
              <a:tblPr firstRow="1" bandRow="1">
                <a:tableStyleId>{72833802-FEF1-4C79-8D5D-14CF1EAF98D9}</a:tableStyleId>
              </a:tblPr>
              <a:tblGrid>
                <a:gridCol w="982126">
                  <a:extLst>
                    <a:ext uri="{9D8B030D-6E8A-4147-A177-3AD203B41FA5}">
                      <a16:colId xmlns:a16="http://schemas.microsoft.com/office/drawing/2014/main" val="20000"/>
                    </a:ext>
                  </a:extLst>
                </a:gridCol>
                <a:gridCol w="766916">
                  <a:extLst>
                    <a:ext uri="{9D8B030D-6E8A-4147-A177-3AD203B41FA5}">
                      <a16:colId xmlns:a16="http://schemas.microsoft.com/office/drawing/2014/main" val="20001"/>
                    </a:ext>
                  </a:extLst>
                </a:gridCol>
                <a:gridCol w="813769">
                  <a:extLst>
                    <a:ext uri="{9D8B030D-6E8A-4147-A177-3AD203B41FA5}">
                      <a16:colId xmlns:a16="http://schemas.microsoft.com/office/drawing/2014/main" val="20002"/>
                    </a:ext>
                  </a:extLst>
                </a:gridCol>
              </a:tblGrid>
              <a:tr h="327433">
                <a:tc gridSpan="3">
                  <a:txBody>
                    <a:bodyPr/>
                    <a:lstStyle/>
                    <a:p>
                      <a:pPr algn="ctr" fontAlgn="ctr"/>
                      <a:r>
                        <a:rPr lang="en-US" sz="1200" dirty="0">
                          <a:latin typeface="Huawei Sans" panose="020C0503030203020204" pitchFamily="34" charset="0"/>
                        </a:rPr>
                        <a:t>IPv6 Header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228600">
                <a:tc gridSpan="3">
                  <a:txBody>
                    <a:bodyPr/>
                    <a:lstStyle/>
                    <a:p>
                      <a:pPr algn="ctr" fontAlgn="ctr"/>
                      <a:r>
                        <a:rPr lang="en-US" sz="1200" b="1" dirty="0">
                          <a:solidFill>
                            <a:schemeClr val="tx1"/>
                          </a:solidFill>
                          <a:latin typeface="Huawei Sans" panose="020C0503030203020204" pitchFamily="34" charset="0"/>
                        </a:rPr>
                        <a:t>SRH (SL = 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tc hMerge="1">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66"/>
                    </a:solidFill>
                  </a:tcPr>
                </a:tc>
                <a:tc hMerge="1">
                  <a:txBody>
                    <a:bodyPr/>
                    <a:lstStyle/>
                    <a:p>
                      <a:endParaRPr lang="zh-CN"/>
                    </a:p>
                  </a:txBody>
                  <a:tcPr/>
                </a:tc>
                <a:extLst>
                  <a:ext uri="{0D108BD9-81ED-4DB2-BD59-A6C34878D82A}">
                    <a16:rowId xmlns:a16="http://schemas.microsoft.com/office/drawing/2014/main" val="10001"/>
                  </a:ext>
                </a:extLst>
              </a:tr>
              <a:tr h="228600">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lang="en-US" sz="1200" b="0" dirty="0">
                          <a:solidFill>
                            <a:schemeClr val="tx1"/>
                          </a:solidFill>
                          <a:latin typeface="Huawei Sans" panose="020C0503030203020204" pitchFamily="34" charset="0"/>
                        </a:rPr>
                        <a:t>FC04::400</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tc>
                  <a:txBody>
                    <a:bodyPr/>
                    <a:lstStyle/>
                    <a:p>
                      <a:pPr algn="ctr" fontAlgn="ctr"/>
                      <a:r>
                        <a:rPr lang="en-US" sz="1200" b="1" dirty="0">
                          <a:solidFill>
                            <a:srgbClr val="C7000B"/>
                          </a:solidFill>
                          <a:latin typeface="Huawei Sans" panose="020C0503030203020204" pitchFamily="34" charset="0"/>
                        </a:rPr>
                        <a:t>FC04::4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tc>
                  <a:txBody>
                    <a:bodyPr/>
                    <a:lstStyle/>
                    <a:p>
                      <a:pPr algn="ctr" fontAlgn="ctr"/>
                      <a:r>
                        <a:rPr lang="en-US" sz="1200" b="0" dirty="0">
                          <a:solidFill>
                            <a:schemeClr val="tx1"/>
                          </a:solidFill>
                          <a:latin typeface="Huawei Sans" panose="020C0503030203020204" pitchFamily="34" charset="0"/>
                        </a:rPr>
                        <a:t>FC03::3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2"/>
                  </a:ext>
                </a:extLst>
              </a:tr>
              <a:tr h="253864">
                <a:tc gridSpan="3">
                  <a:txBody>
                    <a:bodyPr/>
                    <a:lstStyle/>
                    <a:p>
                      <a:pPr algn="ctr" fontAlgn="ctr"/>
                      <a:r>
                        <a:rPr lang="en-US" sz="1200" dirty="0">
                          <a:solidFill>
                            <a:schemeClr val="bg1"/>
                          </a:solidFill>
                          <a:latin typeface="Huawei Sans" panose="020C0503030203020204" pitchFamily="34" charset="0"/>
                        </a:rPr>
                        <a:t>Payload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cxnSp>
        <p:nvCxnSpPr>
          <p:cNvPr id="29" name="直接连接符 27"/>
          <p:cNvCxnSpPr>
            <a:stCxn id="50" idx="1"/>
          </p:cNvCxnSpPr>
          <p:nvPr/>
        </p:nvCxnSpPr>
        <p:spPr bwMode="gray">
          <a:xfrm flipH="1" flipV="1">
            <a:off x="1125598" y="4469793"/>
            <a:ext cx="9921770" cy="1049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矩形 28"/>
          <p:cNvSpPr/>
          <p:nvPr/>
        </p:nvSpPr>
        <p:spPr bwMode="gray">
          <a:xfrm>
            <a:off x="2560958" y="4697775"/>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5" name="圆角矩形 59"/>
          <p:cNvSpPr/>
          <p:nvPr/>
        </p:nvSpPr>
        <p:spPr bwMode="gray">
          <a:xfrm>
            <a:off x="2285497" y="3753543"/>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pic>
        <p:nvPicPr>
          <p:cNvPr id="36" name="图片 30"/>
          <p:cNvPicPr/>
          <p:nvPr/>
        </p:nvPicPr>
        <p:blipFill>
          <a:blip r:embed="rId3" cstate="print">
            <a:extLst>
              <a:ext uri="{28A0092B-C50C-407E-A947-70E740481C1C}">
                <a14:useLocalDpi xmlns:a14="http://schemas.microsoft.com/office/drawing/2010/main" val="0"/>
              </a:ext>
            </a:extLst>
          </a:blip>
          <a:stretch>
            <a:fillRect/>
          </a:stretch>
        </p:blipFill>
        <p:spPr bwMode="gray">
          <a:xfrm>
            <a:off x="2499128" y="4258891"/>
            <a:ext cx="540000" cy="442800"/>
          </a:xfrm>
          <a:prstGeom prst="rect">
            <a:avLst/>
          </a:prstGeom>
        </p:spPr>
      </p:pic>
      <p:sp>
        <p:nvSpPr>
          <p:cNvPr id="37" name="文本框 31"/>
          <p:cNvSpPr txBox="1"/>
          <p:nvPr/>
        </p:nvSpPr>
        <p:spPr bwMode="gray">
          <a:xfrm>
            <a:off x="2061633" y="3459571"/>
            <a:ext cx="1229824" cy="307777"/>
          </a:xfrm>
          <a:prstGeom prst="rect">
            <a:avLst/>
          </a:prstGeom>
          <a:noFill/>
        </p:spPr>
        <p:txBody>
          <a:bodyPr wrap="square" rtlCol="0">
            <a:sp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Source Node</a:t>
            </a:r>
          </a:p>
        </p:txBody>
      </p:sp>
      <p:pic>
        <p:nvPicPr>
          <p:cNvPr id="38" name="图片 32"/>
          <p:cNvPicPr/>
          <p:nvPr/>
        </p:nvPicPr>
        <p:blipFill>
          <a:blip r:embed="rId3" cstate="print">
            <a:extLst>
              <a:ext uri="{28A0092B-C50C-407E-A947-70E740481C1C}">
                <a14:useLocalDpi xmlns:a14="http://schemas.microsoft.com/office/drawing/2010/main" val="0"/>
              </a:ext>
            </a:extLst>
          </a:blip>
          <a:stretch>
            <a:fillRect/>
          </a:stretch>
        </p:blipFill>
        <p:spPr bwMode="gray">
          <a:xfrm>
            <a:off x="614000" y="4258891"/>
            <a:ext cx="540000" cy="442800"/>
          </a:xfrm>
          <a:prstGeom prst="rect">
            <a:avLst/>
          </a:prstGeom>
        </p:spPr>
      </p:pic>
      <p:sp>
        <p:nvSpPr>
          <p:cNvPr id="39" name="矩形 33"/>
          <p:cNvSpPr/>
          <p:nvPr/>
        </p:nvSpPr>
        <p:spPr bwMode="gray">
          <a:xfrm>
            <a:off x="638424" y="4697775"/>
            <a:ext cx="50206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40" name="矩形 34"/>
          <p:cNvSpPr/>
          <p:nvPr/>
        </p:nvSpPr>
        <p:spPr bwMode="gray">
          <a:xfrm>
            <a:off x="4723053" y="4697775"/>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41" name="图片 35"/>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651812" y="4258891"/>
            <a:ext cx="540000" cy="442800"/>
          </a:xfrm>
          <a:prstGeom prst="rect">
            <a:avLst/>
          </a:prstGeom>
        </p:spPr>
      </p:pic>
      <p:sp>
        <p:nvSpPr>
          <p:cNvPr id="42" name="文本框 38"/>
          <p:cNvSpPr txBox="1"/>
          <p:nvPr/>
        </p:nvSpPr>
        <p:spPr bwMode="gray">
          <a:xfrm>
            <a:off x="4279750" y="3459571"/>
            <a:ext cx="1239442" cy="307777"/>
          </a:xfrm>
          <a:prstGeom prst="rect">
            <a:avLst/>
          </a:prstGeom>
          <a:noFill/>
        </p:spPr>
        <p:txBody>
          <a:bodyPr wrap="square" rtlCol="0">
            <a:sp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Transit Node</a:t>
            </a:r>
          </a:p>
        </p:txBody>
      </p:sp>
      <p:sp>
        <p:nvSpPr>
          <p:cNvPr id="43" name="矩形 41"/>
          <p:cNvSpPr/>
          <p:nvPr/>
        </p:nvSpPr>
        <p:spPr bwMode="gray">
          <a:xfrm>
            <a:off x="6893032" y="4697775"/>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44" name="图片 42"/>
          <p:cNvPicPr/>
          <p:nvPr/>
        </p:nvPicPr>
        <p:blipFill>
          <a:blip r:embed="rId3" cstate="print">
            <a:extLst>
              <a:ext uri="{28A0092B-C50C-407E-A947-70E740481C1C}">
                <a14:useLocalDpi xmlns:a14="http://schemas.microsoft.com/office/drawing/2010/main" val="0"/>
              </a:ext>
            </a:extLst>
          </a:blip>
          <a:stretch>
            <a:fillRect/>
          </a:stretch>
        </p:blipFill>
        <p:spPr bwMode="gray">
          <a:xfrm>
            <a:off x="6835294" y="4258891"/>
            <a:ext cx="540000" cy="442800"/>
          </a:xfrm>
          <a:prstGeom prst="rect">
            <a:avLst/>
          </a:prstGeom>
        </p:spPr>
      </p:pic>
      <p:sp>
        <p:nvSpPr>
          <p:cNvPr id="45" name="文本框 43"/>
          <p:cNvSpPr txBox="1"/>
          <p:nvPr/>
        </p:nvSpPr>
        <p:spPr bwMode="gray">
          <a:xfrm>
            <a:off x="6388562" y="3459571"/>
            <a:ext cx="147829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sp>
        <p:nvSpPr>
          <p:cNvPr id="46" name="圆角矩形 59"/>
          <p:cNvSpPr/>
          <p:nvPr/>
        </p:nvSpPr>
        <p:spPr bwMode="gray">
          <a:xfrm>
            <a:off x="6609848" y="3753543"/>
            <a:ext cx="911090"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 /96</a:t>
            </a:r>
          </a:p>
        </p:txBody>
      </p:sp>
      <p:sp>
        <p:nvSpPr>
          <p:cNvPr id="47" name="圆角矩形 59"/>
          <p:cNvSpPr/>
          <p:nvPr/>
        </p:nvSpPr>
        <p:spPr bwMode="gray">
          <a:xfrm>
            <a:off x="8900610" y="3753543"/>
            <a:ext cx="92131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 /96</a:t>
            </a:r>
          </a:p>
        </p:txBody>
      </p:sp>
      <p:sp>
        <p:nvSpPr>
          <p:cNvPr id="48" name="矩形 46"/>
          <p:cNvSpPr/>
          <p:nvPr/>
        </p:nvSpPr>
        <p:spPr bwMode="gray">
          <a:xfrm>
            <a:off x="9198028" y="4697775"/>
            <a:ext cx="405880"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49" name="图片 47"/>
          <p:cNvPicPr/>
          <p:nvPr/>
        </p:nvPicPr>
        <p:blipFill>
          <a:blip r:embed="rId3" cstate="print">
            <a:extLst>
              <a:ext uri="{28A0092B-C50C-407E-A947-70E740481C1C}">
                <a14:useLocalDpi xmlns:a14="http://schemas.microsoft.com/office/drawing/2010/main" val="0"/>
              </a:ext>
            </a:extLst>
          </a:blip>
          <a:stretch>
            <a:fillRect/>
          </a:stretch>
        </p:blipFill>
        <p:spPr bwMode="gray">
          <a:xfrm>
            <a:off x="9136282" y="4258891"/>
            <a:ext cx="540000" cy="442800"/>
          </a:xfrm>
          <a:prstGeom prst="rect">
            <a:avLst/>
          </a:prstGeom>
        </p:spPr>
      </p:pic>
      <p:pic>
        <p:nvPicPr>
          <p:cNvPr id="50" name="图片 53"/>
          <p:cNvPicPr/>
          <p:nvPr/>
        </p:nvPicPr>
        <p:blipFill>
          <a:blip r:embed="rId3" cstate="print">
            <a:extLst>
              <a:ext uri="{28A0092B-C50C-407E-A947-70E740481C1C}">
                <a14:useLocalDpi xmlns:a14="http://schemas.microsoft.com/office/drawing/2010/main" val="0"/>
              </a:ext>
            </a:extLst>
          </a:blip>
          <a:stretch>
            <a:fillRect/>
          </a:stretch>
        </p:blipFill>
        <p:spPr bwMode="gray">
          <a:xfrm>
            <a:off x="11047368" y="4258891"/>
            <a:ext cx="540000" cy="442800"/>
          </a:xfrm>
          <a:prstGeom prst="rect">
            <a:avLst/>
          </a:prstGeom>
        </p:spPr>
      </p:pic>
      <p:sp>
        <p:nvSpPr>
          <p:cNvPr id="51" name="矩形 59"/>
          <p:cNvSpPr/>
          <p:nvPr/>
        </p:nvSpPr>
        <p:spPr bwMode="gray">
          <a:xfrm>
            <a:off x="11066337" y="4697775"/>
            <a:ext cx="50206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52" name="矩形 60"/>
          <p:cNvSpPr/>
          <p:nvPr/>
        </p:nvSpPr>
        <p:spPr bwMode="gray">
          <a:xfrm>
            <a:off x="9635116" y="4302741"/>
            <a:ext cx="1112259" cy="367254"/>
          </a:xfrm>
          <a:prstGeom prst="rect">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CE2: End.DT4</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FC04::400</a:t>
            </a:r>
          </a:p>
        </p:txBody>
      </p:sp>
      <p:sp>
        <p:nvSpPr>
          <p:cNvPr id="53" name="文本框 61"/>
          <p:cNvSpPr txBox="1"/>
          <p:nvPr/>
        </p:nvSpPr>
        <p:spPr bwMode="gray">
          <a:xfrm>
            <a:off x="8699922" y="3459571"/>
            <a:ext cx="147829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sp>
        <p:nvSpPr>
          <p:cNvPr id="54" name="圆角矩形 59"/>
          <p:cNvSpPr/>
          <p:nvPr/>
        </p:nvSpPr>
        <p:spPr bwMode="gray">
          <a:xfrm>
            <a:off x="2285497" y="4011224"/>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55" name="圆角矩形 59"/>
          <p:cNvSpPr/>
          <p:nvPr/>
        </p:nvSpPr>
        <p:spPr bwMode="gray">
          <a:xfrm>
            <a:off x="6609848" y="4011224"/>
            <a:ext cx="911090"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56" name="圆角矩形 59"/>
          <p:cNvSpPr/>
          <p:nvPr/>
        </p:nvSpPr>
        <p:spPr bwMode="gray">
          <a:xfrm>
            <a:off x="8900610" y="4011224"/>
            <a:ext cx="92131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a:t>
            </a:r>
          </a:p>
        </p:txBody>
      </p:sp>
      <p:sp>
        <p:nvSpPr>
          <p:cNvPr id="57" name="圆角矩形 59"/>
          <p:cNvSpPr/>
          <p:nvPr/>
        </p:nvSpPr>
        <p:spPr bwMode="gray">
          <a:xfrm>
            <a:off x="9946255" y="5463140"/>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sp>
        <p:nvSpPr>
          <p:cNvPr id="58" name="圆角矩形 59"/>
          <p:cNvSpPr/>
          <p:nvPr/>
        </p:nvSpPr>
        <p:spPr bwMode="gray">
          <a:xfrm>
            <a:off x="9946255" y="5758921"/>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59" name="矩形 46"/>
          <p:cNvSpPr/>
          <p:nvPr/>
        </p:nvSpPr>
        <p:spPr bwMode="gray">
          <a:xfrm>
            <a:off x="10847526" y="5440829"/>
            <a:ext cx="708848"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Locator</a:t>
            </a:r>
          </a:p>
        </p:txBody>
      </p:sp>
      <p:sp>
        <p:nvSpPr>
          <p:cNvPr id="60" name="矩形 46"/>
          <p:cNvSpPr/>
          <p:nvPr/>
        </p:nvSpPr>
        <p:spPr bwMode="gray">
          <a:xfrm>
            <a:off x="10835505" y="5736953"/>
            <a:ext cx="732894"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SID</a:t>
            </a:r>
          </a:p>
        </p:txBody>
      </p:sp>
      <p:cxnSp>
        <p:nvCxnSpPr>
          <p:cNvPr id="61" name="直接箭头连接符 3"/>
          <p:cNvCxnSpPr/>
          <p:nvPr/>
        </p:nvCxnSpPr>
        <p:spPr bwMode="gray">
          <a:xfrm>
            <a:off x="7375294" y="4584450"/>
            <a:ext cx="1106125" cy="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62" name="圆角矩形 59"/>
          <p:cNvSpPr/>
          <p:nvPr/>
        </p:nvSpPr>
        <p:spPr bwMode="gray">
          <a:xfrm>
            <a:off x="4450850" y="3756777"/>
            <a:ext cx="911090"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 /96</a:t>
            </a:r>
          </a:p>
        </p:txBody>
      </p:sp>
      <p:sp>
        <p:nvSpPr>
          <p:cNvPr id="63" name="圆角矩形 59"/>
          <p:cNvSpPr/>
          <p:nvPr/>
        </p:nvSpPr>
        <p:spPr bwMode="gray">
          <a:xfrm>
            <a:off x="4450850" y="4014458"/>
            <a:ext cx="911090"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64" name="五边形 2"/>
          <p:cNvSpPr/>
          <p:nvPr/>
        </p:nvSpPr>
        <p:spPr bwMode="gray">
          <a:xfrm>
            <a:off x="7868069" y="107220"/>
            <a:ext cx="1195960" cy="21804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65" name="燕尾形 3"/>
          <p:cNvSpPr/>
          <p:nvPr/>
        </p:nvSpPr>
        <p:spPr bwMode="gray">
          <a:xfrm>
            <a:off x="8995089" y="107220"/>
            <a:ext cx="1195960" cy="218049"/>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66" name="燕尾形 3"/>
          <p:cNvSpPr/>
          <p:nvPr/>
        </p:nvSpPr>
        <p:spPr bwMode="gray">
          <a:xfrm>
            <a:off x="10110215" y="107220"/>
            <a:ext cx="1638872"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17412326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SRv6 Forwarding Modes</a:t>
            </a:r>
            <a:endParaRPr lang="en-US" dirty="0"/>
          </a:p>
        </p:txBody>
      </p:sp>
      <p:sp>
        <p:nvSpPr>
          <p:cNvPr id="27" name="文本占位符 5"/>
          <p:cNvSpPr>
            <a:spLocks noGrp="1"/>
          </p:cNvSpPr>
          <p:nvPr>
            <p:ph type="body" sz="quarter" idx="10"/>
          </p:nvPr>
        </p:nvSpPr>
        <p:spPr bwMode="gray"/>
        <p:txBody>
          <a:bodyPr/>
          <a:lstStyle/>
          <a:p>
            <a:r>
              <a:rPr lang="en-US" sz="1800" dirty="0">
                <a:sym typeface="Huawei Sans" panose="020C0503030203020204" pitchFamily="34" charset="0"/>
              </a:rPr>
              <a:t>SRv6 supports two forwarding modes: SRv6 Policy and SRv6 BE.</a:t>
            </a:r>
          </a:p>
          <a:p>
            <a:pPr lvl="1"/>
            <a:r>
              <a:rPr lang="en-US" sz="1600" dirty="0">
                <a:sym typeface="Huawei Sans" panose="020C0503030203020204" pitchFamily="34" charset="0"/>
              </a:rPr>
              <a:t>In addition to implementing traffic engineering, SRv6 Policy can work with a controller to meet differentiated service requirements more effectively, achieving a service-driven network.</a:t>
            </a:r>
          </a:p>
          <a:p>
            <a:pPr lvl="1"/>
            <a:r>
              <a:rPr lang="en-US" sz="1600" dirty="0">
                <a:sym typeface="Huawei Sans" panose="020C0503030203020204" pitchFamily="34" charset="0"/>
              </a:rPr>
              <a:t>SRv6 BE is a simplified implementation of SRv6. Typically, it can provide only best-effort forwarding and does not involve SRHs.</a:t>
            </a:r>
          </a:p>
          <a:p>
            <a:r>
              <a:rPr lang="en-US" sz="1800" dirty="0">
                <a:sym typeface="Huawei Sans" panose="020C0503030203020204" pitchFamily="34" charset="0"/>
              </a:rPr>
              <a:t>In the initial phase of SRv6 deployment, SRv6 BE can be used to quickly provision services based on IPv6 route reachability, offering unparalleled advantages. During future evolution, transit nodes can be upgraded on demand and SRv6 Policy can be deployed to meet the requirements of high-value services.</a:t>
            </a:r>
          </a:p>
        </p:txBody>
      </p:sp>
      <p:sp>
        <p:nvSpPr>
          <p:cNvPr id="7" name="五边形 2"/>
          <p:cNvSpPr/>
          <p:nvPr/>
        </p:nvSpPr>
        <p:spPr bwMode="gray">
          <a:xfrm>
            <a:off x="7868069" y="107220"/>
            <a:ext cx="1195960" cy="21804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8" name="燕尾形 3"/>
          <p:cNvSpPr/>
          <p:nvPr/>
        </p:nvSpPr>
        <p:spPr bwMode="gray">
          <a:xfrm>
            <a:off x="8995089" y="107220"/>
            <a:ext cx="1195960"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12" name="燕尾形 3"/>
          <p:cNvSpPr/>
          <p:nvPr/>
        </p:nvSpPr>
        <p:spPr bwMode="gray">
          <a:xfrm>
            <a:off x="10110215" y="107220"/>
            <a:ext cx="1638872" cy="218049"/>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38962251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SRv6 Locator Information Propagation</a:t>
            </a:r>
            <a:endParaRPr lang="en-US" dirty="0"/>
          </a:p>
        </p:txBody>
      </p:sp>
      <p:sp>
        <p:nvSpPr>
          <p:cNvPr id="27" name="文本占位符 5"/>
          <p:cNvSpPr>
            <a:spLocks noGrp="1"/>
          </p:cNvSpPr>
          <p:nvPr>
            <p:ph type="body" sz="quarter" idx="10"/>
          </p:nvPr>
        </p:nvSpPr>
        <p:spPr bwMode="gray"/>
        <p:txBody>
          <a:bodyPr/>
          <a:lstStyle/>
          <a:p>
            <a:r>
              <a:rPr lang="en-US" sz="1800" dirty="0">
                <a:sym typeface="Huawei Sans" panose="020C0503030203020204" pitchFamily="34" charset="0"/>
              </a:rPr>
              <a:t>No matter whether traffic is forwarded in SRv6 BE or SRv6 Policy mode, a router can forward SRv6 packets only after obtaining SRv6 locator-related routing information.</a:t>
            </a:r>
          </a:p>
          <a:p>
            <a:r>
              <a:rPr lang="en-US" sz="1800" dirty="0">
                <a:sym typeface="Huawei Sans" panose="020C0503030203020204" pitchFamily="34" charset="0"/>
              </a:rPr>
              <a:t>SRv6 nodes usually use an extended IGP (extended OSPFv3 or IS-IS) to propagate locator-related routing information to network nodes, including the source, transit, and endpoint nodes.</a:t>
            </a:r>
          </a:p>
        </p:txBody>
      </p:sp>
      <p:cxnSp>
        <p:nvCxnSpPr>
          <p:cNvPr id="28" name="直接连接符 27"/>
          <p:cNvCxnSpPr>
            <a:stCxn id="70" idx="1"/>
            <a:endCxn id="31" idx="3"/>
          </p:cNvCxnSpPr>
          <p:nvPr/>
        </p:nvCxnSpPr>
        <p:spPr bwMode="gray">
          <a:xfrm flipH="1">
            <a:off x="2030820" y="3741943"/>
            <a:ext cx="82523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bwMode="gray">
          <a:xfrm>
            <a:off x="1552650" y="3959427"/>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pic>
        <p:nvPicPr>
          <p:cNvPr id="31" name="图片 30"/>
          <p:cNvPicPr/>
          <p:nvPr/>
        </p:nvPicPr>
        <p:blipFill>
          <a:blip r:embed="rId3" cstate="print">
            <a:extLst>
              <a:ext uri="{28A0092B-C50C-407E-A947-70E740481C1C}">
                <a14:useLocalDpi xmlns:a14="http://schemas.microsoft.com/office/drawing/2010/main" val="0"/>
              </a:ext>
            </a:extLst>
          </a:blip>
          <a:stretch>
            <a:fillRect/>
          </a:stretch>
        </p:blipFill>
        <p:spPr bwMode="gray">
          <a:xfrm>
            <a:off x="1490820" y="3520543"/>
            <a:ext cx="540000" cy="442800"/>
          </a:xfrm>
          <a:prstGeom prst="rect">
            <a:avLst/>
          </a:prstGeom>
        </p:spPr>
      </p:pic>
      <p:sp>
        <p:nvSpPr>
          <p:cNvPr id="32" name="文本框 31"/>
          <p:cNvSpPr txBox="1"/>
          <p:nvPr/>
        </p:nvSpPr>
        <p:spPr bwMode="gray">
          <a:xfrm>
            <a:off x="1053325" y="2731285"/>
            <a:ext cx="128112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Source Node</a:t>
            </a:r>
          </a:p>
        </p:txBody>
      </p:sp>
      <p:sp>
        <p:nvSpPr>
          <p:cNvPr id="35" name="矩形 34"/>
          <p:cNvSpPr/>
          <p:nvPr/>
        </p:nvSpPr>
        <p:spPr bwMode="gray">
          <a:xfrm>
            <a:off x="3714745" y="3959427"/>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36" name="图片 35"/>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43504" y="3520543"/>
            <a:ext cx="540000" cy="442800"/>
          </a:xfrm>
          <a:prstGeom prst="rect">
            <a:avLst/>
          </a:prstGeom>
        </p:spPr>
      </p:pic>
      <p:sp>
        <p:nvSpPr>
          <p:cNvPr id="39" name="文本框 38"/>
          <p:cNvSpPr txBox="1"/>
          <p:nvPr/>
        </p:nvSpPr>
        <p:spPr bwMode="gray">
          <a:xfrm>
            <a:off x="3157142" y="2731285"/>
            <a:ext cx="1305165"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Transit Node</a:t>
            </a:r>
          </a:p>
        </p:txBody>
      </p:sp>
      <p:sp>
        <p:nvSpPr>
          <p:cNvPr id="42" name="矩形 41"/>
          <p:cNvSpPr/>
          <p:nvPr/>
        </p:nvSpPr>
        <p:spPr bwMode="gray">
          <a:xfrm>
            <a:off x="5884724" y="3959427"/>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43" name="图片 42"/>
          <p:cNvPicPr/>
          <p:nvPr/>
        </p:nvPicPr>
        <p:blipFill>
          <a:blip r:embed="rId3" cstate="print">
            <a:extLst>
              <a:ext uri="{28A0092B-C50C-407E-A947-70E740481C1C}">
                <a14:useLocalDpi xmlns:a14="http://schemas.microsoft.com/office/drawing/2010/main" val="0"/>
              </a:ext>
            </a:extLst>
          </a:blip>
          <a:stretch>
            <a:fillRect/>
          </a:stretch>
        </p:blipFill>
        <p:spPr bwMode="gray">
          <a:xfrm>
            <a:off x="5826986" y="3520543"/>
            <a:ext cx="540000" cy="442800"/>
          </a:xfrm>
          <a:prstGeom prst="rect">
            <a:avLst/>
          </a:prstGeom>
        </p:spPr>
      </p:pic>
      <p:sp>
        <p:nvSpPr>
          <p:cNvPr id="44" name="文本框 43"/>
          <p:cNvSpPr txBox="1"/>
          <p:nvPr/>
        </p:nvSpPr>
        <p:spPr bwMode="gray">
          <a:xfrm>
            <a:off x="5285004" y="2731285"/>
            <a:ext cx="147829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sp>
        <p:nvSpPr>
          <p:cNvPr id="47" name="矩形 46"/>
          <p:cNvSpPr/>
          <p:nvPr/>
        </p:nvSpPr>
        <p:spPr bwMode="gray">
          <a:xfrm>
            <a:off x="8189720" y="3959427"/>
            <a:ext cx="405880"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48" name="图片 47"/>
          <p:cNvPicPr/>
          <p:nvPr/>
        </p:nvPicPr>
        <p:blipFill>
          <a:blip r:embed="rId3" cstate="print">
            <a:extLst>
              <a:ext uri="{28A0092B-C50C-407E-A947-70E740481C1C}">
                <a14:useLocalDpi xmlns:a14="http://schemas.microsoft.com/office/drawing/2010/main" val="0"/>
              </a:ext>
            </a:extLst>
          </a:blip>
          <a:stretch>
            <a:fillRect/>
          </a:stretch>
        </p:blipFill>
        <p:spPr bwMode="gray">
          <a:xfrm>
            <a:off x="8127974" y="3520543"/>
            <a:ext cx="540000" cy="442800"/>
          </a:xfrm>
          <a:prstGeom prst="rect">
            <a:avLst/>
          </a:prstGeom>
        </p:spPr>
      </p:pic>
      <p:sp>
        <p:nvSpPr>
          <p:cNvPr id="62" name="文本框 61"/>
          <p:cNvSpPr txBox="1"/>
          <p:nvPr/>
        </p:nvSpPr>
        <p:spPr bwMode="gray">
          <a:xfrm>
            <a:off x="7653514" y="2731285"/>
            <a:ext cx="147829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grpSp>
        <p:nvGrpSpPr>
          <p:cNvPr id="38" name="组合 17"/>
          <p:cNvGrpSpPr/>
          <p:nvPr/>
        </p:nvGrpSpPr>
        <p:grpSpPr bwMode="gray">
          <a:xfrm>
            <a:off x="893946" y="4254502"/>
            <a:ext cx="1731303" cy="1327641"/>
            <a:chOff x="736643" y="2078128"/>
            <a:chExt cx="1731303" cy="849329"/>
          </a:xfrm>
        </p:grpSpPr>
        <p:sp>
          <p:nvSpPr>
            <p:cNvPr id="40" name="矩形: 圆角 52"/>
            <p:cNvSpPr/>
            <p:nvPr/>
          </p:nvSpPr>
          <p:spPr bwMode="gray">
            <a:xfrm>
              <a:off x="736643" y="2078128"/>
              <a:ext cx="1731303" cy="849329"/>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IPv6 Routing Table</a:t>
              </a:r>
            </a:p>
          </p:txBody>
        </p:sp>
        <p:sp>
          <p:nvSpPr>
            <p:cNvPr id="41" name="TextBox 120"/>
            <p:cNvSpPr txBox="1"/>
            <p:nvPr/>
          </p:nvSpPr>
          <p:spPr bwMode="gray">
            <a:xfrm>
              <a:off x="788358" y="2241074"/>
              <a:ext cx="1638314" cy="662315"/>
            </a:xfrm>
            <a:prstGeom prst="roundRect">
              <a:avLst>
                <a:gd name="adj" fmla="val 3880"/>
              </a:avLst>
            </a:prstGeom>
            <a:noFill/>
            <a:ln w="12700">
              <a:solidFill>
                <a:srgbClr val="56C4D2"/>
              </a:solidFill>
            </a:ln>
          </p:spPr>
          <p:txBody>
            <a:bodyPr wrap="square" rtlCol="0" anchor="ctr">
              <a:spAutoFit/>
            </a:bodyPr>
            <a:lstStyle/>
            <a:p>
              <a:pPr fontAlgn="ctr"/>
              <a:r>
                <a:rPr lang="en-US" sz="1200"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Dest</a:t>
              </a: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Len  NHP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FC01::   96   Local</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FC03::   96   R2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FC04::   96   R2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FC05::   96   R2</a:t>
              </a:r>
            </a:p>
          </p:txBody>
        </p:sp>
      </p:grpSp>
      <p:cxnSp>
        <p:nvCxnSpPr>
          <p:cNvPr id="4" name="Straight Arrow Connector 3"/>
          <p:cNvCxnSpPr/>
          <p:nvPr/>
        </p:nvCxnSpPr>
        <p:spPr bwMode="gray">
          <a:xfrm>
            <a:off x="2124914" y="3853913"/>
            <a:ext cx="1400175" cy="0"/>
          </a:xfrm>
          <a:prstGeom prst="straightConnector1">
            <a:avLst/>
          </a:prstGeom>
          <a:ln w="19050">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gray">
          <a:xfrm>
            <a:off x="2554126" y="3850013"/>
            <a:ext cx="466794" cy="307777"/>
          </a:xfrm>
          <a:prstGeom prst="rect">
            <a:avLst/>
          </a:prstGeom>
          <a:noFill/>
        </p:spPr>
        <p:txBody>
          <a:bodyPr wrap="square" rtlCol="0">
            <a:spAutoFit/>
          </a:bodyPr>
          <a:lstStyle/>
          <a:p>
            <a:pPr fontAlgn="ctr"/>
            <a:r>
              <a:rPr lang="en-US" sz="1400" dirty="0">
                <a:latin typeface="Huawei Sans" panose="020C0503030203020204" pitchFamily="34" charset="0"/>
              </a:rPr>
              <a:t>IGP</a:t>
            </a:r>
          </a:p>
        </p:txBody>
      </p:sp>
      <p:cxnSp>
        <p:nvCxnSpPr>
          <p:cNvPr id="59" name="Straight Arrow Connector 58"/>
          <p:cNvCxnSpPr/>
          <p:nvPr/>
        </p:nvCxnSpPr>
        <p:spPr bwMode="gray">
          <a:xfrm>
            <a:off x="4332475" y="3850013"/>
            <a:ext cx="1400175" cy="0"/>
          </a:xfrm>
          <a:prstGeom prst="straightConnector1">
            <a:avLst/>
          </a:prstGeom>
          <a:ln w="19050">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bwMode="gray">
          <a:xfrm>
            <a:off x="4768653" y="3855638"/>
            <a:ext cx="466794" cy="307777"/>
          </a:xfrm>
          <a:prstGeom prst="rect">
            <a:avLst/>
          </a:prstGeom>
          <a:noFill/>
        </p:spPr>
        <p:txBody>
          <a:bodyPr wrap="square" rtlCol="0">
            <a:spAutoFit/>
          </a:bodyPr>
          <a:lstStyle/>
          <a:p>
            <a:pPr fontAlgn="ctr"/>
            <a:r>
              <a:rPr lang="en-US" sz="1400" dirty="0">
                <a:latin typeface="Huawei Sans" panose="020C0503030203020204" pitchFamily="34" charset="0"/>
              </a:rPr>
              <a:t>IGP</a:t>
            </a:r>
          </a:p>
        </p:txBody>
      </p:sp>
      <p:cxnSp>
        <p:nvCxnSpPr>
          <p:cNvPr id="64" name="Straight Arrow Connector 63"/>
          <p:cNvCxnSpPr/>
          <p:nvPr/>
        </p:nvCxnSpPr>
        <p:spPr bwMode="gray">
          <a:xfrm>
            <a:off x="6544610" y="3864037"/>
            <a:ext cx="1400175" cy="0"/>
          </a:xfrm>
          <a:prstGeom prst="straightConnector1">
            <a:avLst/>
          </a:prstGeom>
          <a:ln w="19050">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bwMode="gray">
          <a:xfrm>
            <a:off x="7009135" y="3850013"/>
            <a:ext cx="466794" cy="307777"/>
          </a:xfrm>
          <a:prstGeom prst="rect">
            <a:avLst/>
          </a:prstGeom>
          <a:noFill/>
        </p:spPr>
        <p:txBody>
          <a:bodyPr wrap="square" rtlCol="0">
            <a:spAutoFit/>
          </a:bodyPr>
          <a:lstStyle/>
          <a:p>
            <a:pPr fontAlgn="ctr"/>
            <a:r>
              <a:rPr lang="en-US" sz="1400" dirty="0">
                <a:latin typeface="Huawei Sans" panose="020C0503030203020204" pitchFamily="34" charset="0"/>
              </a:rPr>
              <a:t>IGP</a:t>
            </a:r>
          </a:p>
        </p:txBody>
      </p:sp>
      <p:sp>
        <p:nvSpPr>
          <p:cNvPr id="69" name="矩形 46"/>
          <p:cNvSpPr/>
          <p:nvPr/>
        </p:nvSpPr>
        <p:spPr bwMode="gray">
          <a:xfrm>
            <a:off x="10350188" y="3968952"/>
            <a:ext cx="405880"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pic>
        <p:nvPicPr>
          <p:cNvPr id="70" name="图片 47"/>
          <p:cNvPicPr/>
          <p:nvPr/>
        </p:nvPicPr>
        <p:blipFill>
          <a:blip r:embed="rId3" cstate="print">
            <a:extLst>
              <a:ext uri="{28A0092B-C50C-407E-A947-70E740481C1C}">
                <a14:useLocalDpi xmlns:a14="http://schemas.microsoft.com/office/drawing/2010/main" val="0"/>
              </a:ext>
            </a:extLst>
          </a:blip>
          <a:stretch>
            <a:fillRect/>
          </a:stretch>
        </p:blipFill>
        <p:spPr bwMode="gray">
          <a:xfrm>
            <a:off x="10283128" y="3520543"/>
            <a:ext cx="540000" cy="442800"/>
          </a:xfrm>
          <a:prstGeom prst="rect">
            <a:avLst/>
          </a:prstGeom>
        </p:spPr>
      </p:pic>
      <p:sp>
        <p:nvSpPr>
          <p:cNvPr id="71" name="文本框 61"/>
          <p:cNvSpPr txBox="1"/>
          <p:nvPr/>
        </p:nvSpPr>
        <p:spPr bwMode="gray">
          <a:xfrm>
            <a:off x="9813982" y="2731285"/>
            <a:ext cx="147829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grpSp>
        <p:nvGrpSpPr>
          <p:cNvPr id="72" name="组合 17"/>
          <p:cNvGrpSpPr/>
          <p:nvPr/>
        </p:nvGrpSpPr>
        <p:grpSpPr bwMode="gray">
          <a:xfrm>
            <a:off x="3056041" y="4254502"/>
            <a:ext cx="1731303" cy="1327641"/>
            <a:chOff x="736643" y="2078128"/>
            <a:chExt cx="1731303" cy="849329"/>
          </a:xfrm>
        </p:grpSpPr>
        <p:sp>
          <p:nvSpPr>
            <p:cNvPr id="73" name="矩形: 圆角 52"/>
            <p:cNvSpPr/>
            <p:nvPr/>
          </p:nvSpPr>
          <p:spPr bwMode="gray">
            <a:xfrm>
              <a:off x="736643" y="2078128"/>
              <a:ext cx="1731303" cy="849329"/>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IPv6 Routing Table</a:t>
              </a:r>
            </a:p>
          </p:txBody>
        </p:sp>
        <p:sp>
          <p:nvSpPr>
            <p:cNvPr id="74" name="TextBox 120"/>
            <p:cNvSpPr txBox="1"/>
            <p:nvPr/>
          </p:nvSpPr>
          <p:spPr bwMode="gray">
            <a:xfrm>
              <a:off x="788358" y="2241074"/>
              <a:ext cx="1638314" cy="662315"/>
            </a:xfrm>
            <a:prstGeom prst="roundRect">
              <a:avLst>
                <a:gd name="adj" fmla="val 3880"/>
              </a:avLst>
            </a:prstGeom>
            <a:noFill/>
            <a:ln w="12700">
              <a:solidFill>
                <a:srgbClr val="56C4D2"/>
              </a:solidFill>
            </a:ln>
          </p:spPr>
          <p:txBody>
            <a:bodyPr wrap="square" rtlCol="0" anchor="ctr">
              <a:spAutoFit/>
            </a:bodyPr>
            <a:lstStyle/>
            <a:p>
              <a:pPr fontAlgn="ctr"/>
              <a:r>
                <a:rPr lang="en-US" sz="1200"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Dest</a:t>
              </a: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Len  NHP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FC01::   96   R1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FC03::   96   R3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FC04::   96   R3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FC05::   96   R3</a:t>
              </a:r>
            </a:p>
          </p:txBody>
        </p:sp>
      </p:grpSp>
      <p:grpSp>
        <p:nvGrpSpPr>
          <p:cNvPr id="75" name="组合 17"/>
          <p:cNvGrpSpPr/>
          <p:nvPr/>
        </p:nvGrpSpPr>
        <p:grpSpPr bwMode="gray">
          <a:xfrm>
            <a:off x="5236697" y="4272033"/>
            <a:ext cx="1731303" cy="1327641"/>
            <a:chOff x="736643" y="2078128"/>
            <a:chExt cx="1731303" cy="849329"/>
          </a:xfrm>
        </p:grpSpPr>
        <p:sp>
          <p:nvSpPr>
            <p:cNvPr id="76" name="矩形: 圆角 52"/>
            <p:cNvSpPr/>
            <p:nvPr/>
          </p:nvSpPr>
          <p:spPr bwMode="gray">
            <a:xfrm>
              <a:off x="736643" y="2078128"/>
              <a:ext cx="1731303" cy="849329"/>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IPv6 Routing Table</a:t>
              </a:r>
            </a:p>
          </p:txBody>
        </p:sp>
        <p:sp>
          <p:nvSpPr>
            <p:cNvPr id="77" name="TextBox 120"/>
            <p:cNvSpPr txBox="1"/>
            <p:nvPr/>
          </p:nvSpPr>
          <p:spPr bwMode="gray">
            <a:xfrm>
              <a:off x="788358" y="2241074"/>
              <a:ext cx="1638314" cy="662315"/>
            </a:xfrm>
            <a:prstGeom prst="roundRect">
              <a:avLst>
                <a:gd name="adj" fmla="val 3880"/>
              </a:avLst>
            </a:prstGeom>
            <a:noFill/>
            <a:ln w="12700">
              <a:solidFill>
                <a:srgbClr val="56C4D2"/>
              </a:solidFill>
            </a:ln>
          </p:spPr>
          <p:txBody>
            <a:bodyPr wrap="square" rtlCol="0" anchor="ctr">
              <a:spAutoFit/>
            </a:bodyPr>
            <a:lstStyle/>
            <a:p>
              <a:pPr fontAlgn="ctr"/>
              <a:r>
                <a:rPr lang="en-US" sz="1200"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Dest</a:t>
              </a: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Len  NHP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FC01::   96   R2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FC03::   96   Local</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FC04::   96   R4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FC05::   96   R4</a:t>
              </a:r>
            </a:p>
          </p:txBody>
        </p:sp>
      </p:grpSp>
      <p:grpSp>
        <p:nvGrpSpPr>
          <p:cNvPr id="78" name="组合 17"/>
          <p:cNvGrpSpPr/>
          <p:nvPr/>
        </p:nvGrpSpPr>
        <p:grpSpPr bwMode="gray">
          <a:xfrm>
            <a:off x="7529390" y="4265859"/>
            <a:ext cx="1731303" cy="1327641"/>
            <a:chOff x="736643" y="2078128"/>
            <a:chExt cx="1731303" cy="849329"/>
          </a:xfrm>
        </p:grpSpPr>
        <p:sp>
          <p:nvSpPr>
            <p:cNvPr id="79" name="矩形: 圆角 52"/>
            <p:cNvSpPr/>
            <p:nvPr/>
          </p:nvSpPr>
          <p:spPr bwMode="gray">
            <a:xfrm>
              <a:off x="736643" y="2078128"/>
              <a:ext cx="1731303" cy="849329"/>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IPv6 Routing Table</a:t>
              </a:r>
            </a:p>
          </p:txBody>
        </p:sp>
        <p:sp>
          <p:nvSpPr>
            <p:cNvPr id="80" name="TextBox 120"/>
            <p:cNvSpPr txBox="1"/>
            <p:nvPr/>
          </p:nvSpPr>
          <p:spPr bwMode="gray">
            <a:xfrm>
              <a:off x="788358" y="2241074"/>
              <a:ext cx="1638314" cy="662315"/>
            </a:xfrm>
            <a:prstGeom prst="roundRect">
              <a:avLst>
                <a:gd name="adj" fmla="val 3880"/>
              </a:avLst>
            </a:prstGeom>
            <a:noFill/>
            <a:ln w="12700">
              <a:solidFill>
                <a:srgbClr val="56C4D2"/>
              </a:solidFill>
            </a:ln>
          </p:spPr>
          <p:txBody>
            <a:bodyPr wrap="square" rtlCol="0" anchor="ctr">
              <a:spAutoFit/>
            </a:bodyPr>
            <a:lstStyle/>
            <a:p>
              <a:pPr fontAlgn="ctr"/>
              <a:r>
                <a:rPr lang="en-US" sz="1200"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Dest</a:t>
              </a: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Len  NHP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FC01::   96   R3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FC03::   96   R3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FC04::   96   Local</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FC05::   96   R5</a:t>
              </a:r>
            </a:p>
          </p:txBody>
        </p:sp>
      </p:grpSp>
      <p:grpSp>
        <p:nvGrpSpPr>
          <p:cNvPr id="81" name="组合 17"/>
          <p:cNvGrpSpPr/>
          <p:nvPr/>
        </p:nvGrpSpPr>
        <p:grpSpPr bwMode="gray">
          <a:xfrm>
            <a:off x="9687270" y="4265859"/>
            <a:ext cx="1731303" cy="1327641"/>
            <a:chOff x="736643" y="2078128"/>
            <a:chExt cx="1731303" cy="849329"/>
          </a:xfrm>
        </p:grpSpPr>
        <p:sp>
          <p:nvSpPr>
            <p:cNvPr id="82" name="矩形: 圆角 52"/>
            <p:cNvSpPr/>
            <p:nvPr/>
          </p:nvSpPr>
          <p:spPr bwMode="gray">
            <a:xfrm>
              <a:off x="736643" y="2078128"/>
              <a:ext cx="1731303" cy="849329"/>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IPv6 Routing Table</a:t>
              </a:r>
            </a:p>
          </p:txBody>
        </p:sp>
        <p:sp>
          <p:nvSpPr>
            <p:cNvPr id="83" name="TextBox 120"/>
            <p:cNvSpPr txBox="1"/>
            <p:nvPr/>
          </p:nvSpPr>
          <p:spPr bwMode="gray">
            <a:xfrm>
              <a:off x="788358" y="2241074"/>
              <a:ext cx="1638314" cy="662315"/>
            </a:xfrm>
            <a:prstGeom prst="roundRect">
              <a:avLst>
                <a:gd name="adj" fmla="val 3880"/>
              </a:avLst>
            </a:prstGeom>
            <a:noFill/>
            <a:ln w="12700">
              <a:solidFill>
                <a:srgbClr val="56C4D2"/>
              </a:solidFill>
            </a:ln>
          </p:spPr>
          <p:txBody>
            <a:bodyPr wrap="square" rtlCol="0" anchor="ctr">
              <a:spAutoFit/>
            </a:bodyPr>
            <a:lstStyle/>
            <a:p>
              <a:pPr fontAlgn="ctr"/>
              <a:r>
                <a:rPr lang="en-US" sz="1200"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Dest</a:t>
              </a: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Len  NHP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FC01::   96   R4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FC03::   96   R4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FC04::   96   R4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FC05::   96   Local</a:t>
              </a:r>
            </a:p>
          </p:txBody>
        </p:sp>
      </p:grpSp>
      <p:cxnSp>
        <p:nvCxnSpPr>
          <p:cNvPr id="49" name="Straight Arrow Connector 48"/>
          <p:cNvCxnSpPr/>
          <p:nvPr/>
        </p:nvCxnSpPr>
        <p:spPr bwMode="gray">
          <a:xfrm>
            <a:off x="8828502" y="3869662"/>
            <a:ext cx="1400175" cy="0"/>
          </a:xfrm>
          <a:prstGeom prst="straightConnector1">
            <a:avLst/>
          </a:prstGeom>
          <a:ln w="19050">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bwMode="gray">
          <a:xfrm>
            <a:off x="9293027" y="3855638"/>
            <a:ext cx="466794" cy="307777"/>
          </a:xfrm>
          <a:prstGeom prst="rect">
            <a:avLst/>
          </a:prstGeom>
          <a:noFill/>
        </p:spPr>
        <p:txBody>
          <a:bodyPr wrap="square" rtlCol="0">
            <a:spAutoFit/>
          </a:bodyPr>
          <a:lstStyle/>
          <a:p>
            <a:pPr fontAlgn="ctr"/>
            <a:r>
              <a:rPr lang="en-US" sz="1400" dirty="0">
                <a:latin typeface="Huawei Sans" panose="020C0503030203020204" pitchFamily="34" charset="0"/>
              </a:rPr>
              <a:t>IGP</a:t>
            </a:r>
          </a:p>
        </p:txBody>
      </p:sp>
      <p:sp>
        <p:nvSpPr>
          <p:cNvPr id="51" name="圆角矩形 59"/>
          <p:cNvSpPr/>
          <p:nvPr/>
        </p:nvSpPr>
        <p:spPr bwMode="gray">
          <a:xfrm>
            <a:off x="1294209" y="3029924"/>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sp>
        <p:nvSpPr>
          <p:cNvPr id="52" name="圆角矩形 59"/>
          <p:cNvSpPr/>
          <p:nvPr/>
        </p:nvSpPr>
        <p:spPr bwMode="gray">
          <a:xfrm>
            <a:off x="1294209" y="3277980"/>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53" name="圆角矩形 59"/>
          <p:cNvSpPr/>
          <p:nvPr/>
        </p:nvSpPr>
        <p:spPr bwMode="gray">
          <a:xfrm>
            <a:off x="9687270" y="5669764"/>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sp>
        <p:nvSpPr>
          <p:cNvPr id="54" name="圆角矩形 59"/>
          <p:cNvSpPr/>
          <p:nvPr/>
        </p:nvSpPr>
        <p:spPr bwMode="gray">
          <a:xfrm>
            <a:off x="9687270" y="5939787"/>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55" name="矩形 46"/>
          <p:cNvSpPr/>
          <p:nvPr/>
        </p:nvSpPr>
        <p:spPr bwMode="gray">
          <a:xfrm>
            <a:off x="10588541" y="5647453"/>
            <a:ext cx="708848"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Locator</a:t>
            </a:r>
          </a:p>
        </p:txBody>
      </p:sp>
      <p:sp>
        <p:nvSpPr>
          <p:cNvPr id="56" name="矩形 46"/>
          <p:cNvSpPr/>
          <p:nvPr/>
        </p:nvSpPr>
        <p:spPr bwMode="gray">
          <a:xfrm>
            <a:off x="10576520" y="5917819"/>
            <a:ext cx="732894"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SID</a:t>
            </a:r>
          </a:p>
        </p:txBody>
      </p:sp>
      <p:sp>
        <p:nvSpPr>
          <p:cNvPr id="57" name="圆角矩形 59"/>
          <p:cNvSpPr/>
          <p:nvPr/>
        </p:nvSpPr>
        <p:spPr bwMode="gray">
          <a:xfrm>
            <a:off x="5676886" y="3029924"/>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 /96</a:t>
            </a:r>
          </a:p>
        </p:txBody>
      </p:sp>
      <p:sp>
        <p:nvSpPr>
          <p:cNvPr id="58" name="圆角矩形 59"/>
          <p:cNvSpPr/>
          <p:nvPr/>
        </p:nvSpPr>
        <p:spPr bwMode="gray">
          <a:xfrm>
            <a:off x="5676886" y="3277980"/>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60" name="圆角矩形 59"/>
          <p:cNvSpPr/>
          <p:nvPr/>
        </p:nvSpPr>
        <p:spPr bwMode="gray">
          <a:xfrm>
            <a:off x="7914397" y="3029924"/>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 /96</a:t>
            </a:r>
          </a:p>
        </p:txBody>
      </p:sp>
      <p:sp>
        <p:nvSpPr>
          <p:cNvPr id="61" name="圆角矩形 59"/>
          <p:cNvSpPr/>
          <p:nvPr/>
        </p:nvSpPr>
        <p:spPr bwMode="gray">
          <a:xfrm>
            <a:off x="7914397" y="3277980"/>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a:t>
            </a:r>
          </a:p>
        </p:txBody>
      </p:sp>
      <p:sp>
        <p:nvSpPr>
          <p:cNvPr id="84" name="圆角矩形 59"/>
          <p:cNvSpPr/>
          <p:nvPr/>
        </p:nvSpPr>
        <p:spPr bwMode="gray">
          <a:xfrm>
            <a:off x="10094405" y="3029924"/>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FC05:: /96</a:t>
            </a:r>
          </a:p>
        </p:txBody>
      </p:sp>
      <p:sp>
        <p:nvSpPr>
          <p:cNvPr id="85" name="圆角矩形 59"/>
          <p:cNvSpPr/>
          <p:nvPr/>
        </p:nvSpPr>
        <p:spPr bwMode="gray">
          <a:xfrm>
            <a:off x="10094405" y="3277980"/>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FC05::5</a:t>
            </a:r>
          </a:p>
        </p:txBody>
      </p:sp>
      <p:sp>
        <p:nvSpPr>
          <p:cNvPr id="68" name="圆角矩形 59"/>
          <p:cNvSpPr/>
          <p:nvPr/>
        </p:nvSpPr>
        <p:spPr bwMode="gray">
          <a:xfrm>
            <a:off x="3488908" y="3036286"/>
            <a:ext cx="911090"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 /96</a:t>
            </a:r>
          </a:p>
        </p:txBody>
      </p:sp>
      <p:sp>
        <p:nvSpPr>
          <p:cNvPr id="86" name="圆角矩形 59"/>
          <p:cNvSpPr/>
          <p:nvPr/>
        </p:nvSpPr>
        <p:spPr bwMode="gray">
          <a:xfrm>
            <a:off x="3488908" y="3272937"/>
            <a:ext cx="911090"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87" name="五边形 2"/>
          <p:cNvSpPr/>
          <p:nvPr/>
        </p:nvSpPr>
        <p:spPr bwMode="gray">
          <a:xfrm>
            <a:off x="7868069" y="107220"/>
            <a:ext cx="1195960" cy="21804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88" name="燕尾形 3"/>
          <p:cNvSpPr/>
          <p:nvPr/>
        </p:nvSpPr>
        <p:spPr bwMode="gray">
          <a:xfrm>
            <a:off x="8995089" y="107220"/>
            <a:ext cx="1195960"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89" name="燕尾形 3"/>
          <p:cNvSpPr/>
          <p:nvPr/>
        </p:nvSpPr>
        <p:spPr bwMode="gray">
          <a:xfrm>
            <a:off x="10110215" y="107220"/>
            <a:ext cx="1638872" cy="218049"/>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12256805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Forwarding in SRv6 BE Mode</a:t>
            </a:r>
            <a:endParaRPr lang="en-US" dirty="0"/>
          </a:p>
        </p:txBody>
      </p:sp>
      <p:sp>
        <p:nvSpPr>
          <p:cNvPr id="36" name="文本占位符 35"/>
          <p:cNvSpPr>
            <a:spLocks noGrp="1"/>
          </p:cNvSpPr>
          <p:nvPr>
            <p:ph type="body" sz="quarter" idx="10"/>
          </p:nvPr>
        </p:nvSpPr>
        <p:spPr bwMode="gray"/>
        <p:txBody>
          <a:bodyPr/>
          <a:lstStyle/>
          <a:p>
            <a:r>
              <a:rPr lang="en-US" sz="1800" dirty="0">
                <a:sym typeface="Huawei Sans" panose="020C0503030203020204" pitchFamily="34" charset="0"/>
              </a:rPr>
              <a:t>Traditional MPLS involves two control protocols: LDP and RSVP-TE. The former uses IGP path computation results to establish LDP LSPs and guide traffic forwarding, but it does not support traffic engineering. Similar to LDP, SRv6 BE uses only one service SID to guide packet forwarding on an IP network in best-effort mode.</a:t>
            </a:r>
          </a:p>
          <a:p>
            <a:r>
              <a:rPr lang="en-US" sz="1800" dirty="0">
                <a:sym typeface="Huawei Sans" panose="020C0503030203020204" pitchFamily="34" charset="0"/>
              </a:rPr>
              <a:t>In SRv6 BE mode, the forwarding path is computed based on the IGP cost.</a:t>
            </a:r>
            <a:endParaRPr lang="en-US" altLang="zh-CN" sz="1800" dirty="0">
              <a:sym typeface="Huawei Sans" panose="020C0503030203020204" pitchFamily="34" charset="0"/>
            </a:endParaRPr>
          </a:p>
        </p:txBody>
      </p:sp>
      <p:cxnSp>
        <p:nvCxnSpPr>
          <p:cNvPr id="46" name="直接连接符 27"/>
          <p:cNvCxnSpPr>
            <a:stCxn id="86" idx="1"/>
            <a:endCxn id="51" idx="3"/>
          </p:cNvCxnSpPr>
          <p:nvPr/>
        </p:nvCxnSpPr>
        <p:spPr bwMode="gray">
          <a:xfrm flipH="1">
            <a:off x="1470380" y="4287499"/>
            <a:ext cx="82557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矩形 28"/>
          <p:cNvSpPr/>
          <p:nvPr/>
        </p:nvSpPr>
        <p:spPr bwMode="gray">
          <a:xfrm>
            <a:off x="992210" y="4504983"/>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pic>
        <p:nvPicPr>
          <p:cNvPr id="51" name="图片 30"/>
          <p:cNvPicPr/>
          <p:nvPr/>
        </p:nvPicPr>
        <p:blipFill>
          <a:blip r:embed="rId3" cstate="print">
            <a:extLst>
              <a:ext uri="{28A0092B-C50C-407E-A947-70E740481C1C}">
                <a14:useLocalDpi xmlns:a14="http://schemas.microsoft.com/office/drawing/2010/main" val="0"/>
              </a:ext>
            </a:extLst>
          </a:blip>
          <a:stretch>
            <a:fillRect/>
          </a:stretch>
        </p:blipFill>
        <p:spPr bwMode="gray">
          <a:xfrm>
            <a:off x="930380" y="4066099"/>
            <a:ext cx="540000" cy="442800"/>
          </a:xfrm>
          <a:prstGeom prst="rect">
            <a:avLst/>
          </a:prstGeom>
        </p:spPr>
      </p:pic>
      <p:sp>
        <p:nvSpPr>
          <p:cNvPr id="52" name="文本框 31"/>
          <p:cNvSpPr txBox="1"/>
          <p:nvPr/>
        </p:nvSpPr>
        <p:spPr bwMode="gray">
          <a:xfrm>
            <a:off x="569085" y="3248266"/>
            <a:ext cx="128112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Source Node</a:t>
            </a:r>
          </a:p>
        </p:txBody>
      </p:sp>
      <p:sp>
        <p:nvSpPr>
          <p:cNvPr id="53" name="矩形 34"/>
          <p:cNvSpPr/>
          <p:nvPr/>
        </p:nvSpPr>
        <p:spPr bwMode="gray">
          <a:xfrm>
            <a:off x="3154305" y="4504983"/>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54" name="图片 35"/>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083064" y="4066099"/>
            <a:ext cx="540000" cy="442800"/>
          </a:xfrm>
          <a:prstGeom prst="rect">
            <a:avLst/>
          </a:prstGeom>
        </p:spPr>
      </p:pic>
      <p:sp>
        <p:nvSpPr>
          <p:cNvPr id="56" name="矩形 41"/>
          <p:cNvSpPr/>
          <p:nvPr/>
        </p:nvSpPr>
        <p:spPr bwMode="gray">
          <a:xfrm>
            <a:off x="5324284" y="4504983"/>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57" name="图片 42"/>
          <p:cNvPicPr/>
          <p:nvPr/>
        </p:nvPicPr>
        <p:blipFill>
          <a:blip r:embed="rId3" cstate="print">
            <a:extLst>
              <a:ext uri="{28A0092B-C50C-407E-A947-70E740481C1C}">
                <a14:useLocalDpi xmlns:a14="http://schemas.microsoft.com/office/drawing/2010/main" val="0"/>
              </a:ext>
            </a:extLst>
          </a:blip>
          <a:stretch>
            <a:fillRect/>
          </a:stretch>
        </p:blipFill>
        <p:spPr bwMode="gray">
          <a:xfrm>
            <a:off x="5266546" y="4066099"/>
            <a:ext cx="540000" cy="442800"/>
          </a:xfrm>
          <a:prstGeom prst="rect">
            <a:avLst/>
          </a:prstGeom>
        </p:spPr>
      </p:pic>
      <p:sp>
        <p:nvSpPr>
          <p:cNvPr id="58" name="文本框 43"/>
          <p:cNvSpPr txBox="1"/>
          <p:nvPr/>
        </p:nvSpPr>
        <p:spPr bwMode="gray">
          <a:xfrm>
            <a:off x="4800764" y="3248266"/>
            <a:ext cx="147829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sp>
        <p:nvSpPr>
          <p:cNvPr id="61" name="矩形 46"/>
          <p:cNvSpPr/>
          <p:nvPr/>
        </p:nvSpPr>
        <p:spPr bwMode="gray">
          <a:xfrm>
            <a:off x="7629280" y="4504983"/>
            <a:ext cx="405880"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62" name="图片 47"/>
          <p:cNvPicPr/>
          <p:nvPr/>
        </p:nvPicPr>
        <p:blipFill>
          <a:blip r:embed="rId3" cstate="print">
            <a:extLst>
              <a:ext uri="{28A0092B-C50C-407E-A947-70E740481C1C}">
                <a14:useLocalDpi xmlns:a14="http://schemas.microsoft.com/office/drawing/2010/main" val="0"/>
              </a:ext>
            </a:extLst>
          </a:blip>
          <a:stretch>
            <a:fillRect/>
          </a:stretch>
        </p:blipFill>
        <p:spPr bwMode="gray">
          <a:xfrm>
            <a:off x="7567534" y="4066099"/>
            <a:ext cx="540000" cy="442800"/>
          </a:xfrm>
          <a:prstGeom prst="rect">
            <a:avLst/>
          </a:prstGeom>
        </p:spPr>
      </p:pic>
      <p:sp>
        <p:nvSpPr>
          <p:cNvPr id="63" name="文本框 61"/>
          <p:cNvSpPr txBox="1"/>
          <p:nvPr/>
        </p:nvSpPr>
        <p:spPr bwMode="gray">
          <a:xfrm>
            <a:off x="7102599" y="3248266"/>
            <a:ext cx="147829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sp>
        <p:nvSpPr>
          <p:cNvPr id="85" name="矩形 46"/>
          <p:cNvSpPr/>
          <p:nvPr/>
        </p:nvSpPr>
        <p:spPr bwMode="gray">
          <a:xfrm>
            <a:off x="9788157" y="4504983"/>
            <a:ext cx="405880"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pic>
        <p:nvPicPr>
          <p:cNvPr id="86" name="图片 47"/>
          <p:cNvPicPr/>
          <p:nvPr/>
        </p:nvPicPr>
        <p:blipFill>
          <a:blip r:embed="rId3" cstate="print">
            <a:extLst>
              <a:ext uri="{28A0092B-C50C-407E-A947-70E740481C1C}">
                <a14:useLocalDpi xmlns:a14="http://schemas.microsoft.com/office/drawing/2010/main" val="0"/>
              </a:ext>
            </a:extLst>
          </a:blip>
          <a:stretch>
            <a:fillRect/>
          </a:stretch>
        </p:blipFill>
        <p:spPr bwMode="gray">
          <a:xfrm>
            <a:off x="9726085" y="4066099"/>
            <a:ext cx="540000" cy="442800"/>
          </a:xfrm>
          <a:prstGeom prst="rect">
            <a:avLst/>
          </a:prstGeom>
        </p:spPr>
      </p:pic>
      <p:sp>
        <p:nvSpPr>
          <p:cNvPr id="87" name="文本框 61"/>
          <p:cNvSpPr txBox="1"/>
          <p:nvPr/>
        </p:nvSpPr>
        <p:spPr bwMode="gray">
          <a:xfrm>
            <a:off x="9261476" y="3248266"/>
            <a:ext cx="147829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sp>
        <p:nvSpPr>
          <p:cNvPr id="90" name="文本框 38"/>
          <p:cNvSpPr txBox="1"/>
          <p:nvPr/>
        </p:nvSpPr>
        <p:spPr bwMode="gray">
          <a:xfrm>
            <a:off x="2656695" y="3262499"/>
            <a:ext cx="1305165"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Transit Node</a:t>
            </a:r>
          </a:p>
        </p:txBody>
      </p:sp>
      <p:graphicFrame>
        <p:nvGraphicFramePr>
          <p:cNvPr id="91" name="Table 90"/>
          <p:cNvGraphicFramePr>
            <a:graphicFrameLocks noGrp="1"/>
          </p:cNvGraphicFramePr>
          <p:nvPr>
            <p:extLst>
              <p:ext uri="{D42A27DB-BD31-4B8C-83A1-F6EECF244321}">
                <p14:modId xmlns:p14="http://schemas.microsoft.com/office/powerpoint/2010/main" val="1432830845"/>
              </p:ext>
            </p:extLst>
          </p:nvPr>
        </p:nvGraphicFramePr>
        <p:xfrm>
          <a:off x="8142848" y="4808199"/>
          <a:ext cx="1345061" cy="73152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FC05::5</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sp>
        <p:nvSpPr>
          <p:cNvPr id="32" name="圆角矩形 59"/>
          <p:cNvSpPr/>
          <p:nvPr/>
        </p:nvSpPr>
        <p:spPr bwMode="gray">
          <a:xfrm>
            <a:off x="737166" y="3559977"/>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sp>
        <p:nvSpPr>
          <p:cNvPr id="33" name="圆角矩形 59"/>
          <p:cNvSpPr/>
          <p:nvPr/>
        </p:nvSpPr>
        <p:spPr bwMode="gray">
          <a:xfrm>
            <a:off x="737166" y="3817658"/>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37" name="圆角矩形 59"/>
          <p:cNvSpPr/>
          <p:nvPr/>
        </p:nvSpPr>
        <p:spPr bwMode="gray">
          <a:xfrm>
            <a:off x="5080234" y="3559977"/>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 /96</a:t>
            </a:r>
          </a:p>
        </p:txBody>
      </p:sp>
      <p:sp>
        <p:nvSpPr>
          <p:cNvPr id="38" name="圆角矩形 59"/>
          <p:cNvSpPr/>
          <p:nvPr/>
        </p:nvSpPr>
        <p:spPr bwMode="gray">
          <a:xfrm>
            <a:off x="5080234" y="3817658"/>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41" name="圆角矩形 59"/>
          <p:cNvSpPr/>
          <p:nvPr/>
        </p:nvSpPr>
        <p:spPr bwMode="gray">
          <a:xfrm>
            <a:off x="7397428" y="3559977"/>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 /96</a:t>
            </a:r>
          </a:p>
        </p:txBody>
      </p:sp>
      <p:sp>
        <p:nvSpPr>
          <p:cNvPr id="42" name="圆角矩形 59"/>
          <p:cNvSpPr/>
          <p:nvPr/>
        </p:nvSpPr>
        <p:spPr bwMode="gray">
          <a:xfrm>
            <a:off x="7397428" y="3817658"/>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a:t>
            </a:r>
          </a:p>
        </p:txBody>
      </p:sp>
      <p:sp>
        <p:nvSpPr>
          <p:cNvPr id="43" name="圆角矩形 59"/>
          <p:cNvSpPr/>
          <p:nvPr/>
        </p:nvSpPr>
        <p:spPr bwMode="gray">
          <a:xfrm>
            <a:off x="9521915" y="3559977"/>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FC05:: /96</a:t>
            </a:r>
          </a:p>
        </p:txBody>
      </p:sp>
      <p:sp>
        <p:nvSpPr>
          <p:cNvPr id="44" name="圆角矩形 59"/>
          <p:cNvSpPr/>
          <p:nvPr/>
        </p:nvSpPr>
        <p:spPr bwMode="gray">
          <a:xfrm>
            <a:off x="9521915" y="3817658"/>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FC05::5</a:t>
            </a:r>
          </a:p>
        </p:txBody>
      </p:sp>
      <p:sp>
        <p:nvSpPr>
          <p:cNvPr id="45" name="圆角矩形 59"/>
          <p:cNvSpPr/>
          <p:nvPr/>
        </p:nvSpPr>
        <p:spPr bwMode="gray">
          <a:xfrm>
            <a:off x="9961957" y="5432354"/>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sp>
        <p:nvSpPr>
          <p:cNvPr id="47" name="圆角矩形 59"/>
          <p:cNvSpPr/>
          <p:nvPr/>
        </p:nvSpPr>
        <p:spPr bwMode="gray">
          <a:xfrm>
            <a:off x="9961957" y="5728135"/>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48" name="矩形 46"/>
          <p:cNvSpPr/>
          <p:nvPr/>
        </p:nvSpPr>
        <p:spPr bwMode="gray">
          <a:xfrm>
            <a:off x="10863228" y="5410043"/>
            <a:ext cx="708848"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Locator</a:t>
            </a:r>
          </a:p>
        </p:txBody>
      </p:sp>
      <p:sp>
        <p:nvSpPr>
          <p:cNvPr id="55" name="矩形 46"/>
          <p:cNvSpPr/>
          <p:nvPr/>
        </p:nvSpPr>
        <p:spPr bwMode="gray">
          <a:xfrm>
            <a:off x="10851207" y="5706167"/>
            <a:ext cx="732894"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SID</a:t>
            </a:r>
          </a:p>
        </p:txBody>
      </p:sp>
      <p:sp>
        <p:nvSpPr>
          <p:cNvPr id="50" name="圆角矩形 59"/>
          <p:cNvSpPr/>
          <p:nvPr/>
        </p:nvSpPr>
        <p:spPr bwMode="gray">
          <a:xfrm>
            <a:off x="2911877" y="3558242"/>
            <a:ext cx="911090"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 /96</a:t>
            </a:r>
          </a:p>
        </p:txBody>
      </p:sp>
      <p:sp>
        <p:nvSpPr>
          <p:cNvPr id="59" name="圆角矩形 59"/>
          <p:cNvSpPr/>
          <p:nvPr/>
        </p:nvSpPr>
        <p:spPr bwMode="gray">
          <a:xfrm>
            <a:off x="2911877" y="3815923"/>
            <a:ext cx="911090"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graphicFrame>
        <p:nvGraphicFramePr>
          <p:cNvPr id="64" name="Table 63"/>
          <p:cNvGraphicFramePr>
            <a:graphicFrameLocks noGrp="1"/>
          </p:cNvGraphicFramePr>
          <p:nvPr>
            <p:extLst>
              <p:ext uri="{D42A27DB-BD31-4B8C-83A1-F6EECF244321}">
                <p14:modId xmlns:p14="http://schemas.microsoft.com/office/powerpoint/2010/main" val="3632314918"/>
              </p:ext>
            </p:extLst>
          </p:nvPr>
        </p:nvGraphicFramePr>
        <p:xfrm>
          <a:off x="1470380" y="4808199"/>
          <a:ext cx="1345061" cy="73152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FC05::5</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graphicFrame>
        <p:nvGraphicFramePr>
          <p:cNvPr id="65" name="Table 64"/>
          <p:cNvGraphicFramePr>
            <a:graphicFrameLocks noGrp="1"/>
          </p:cNvGraphicFramePr>
          <p:nvPr>
            <p:extLst>
              <p:ext uri="{D42A27DB-BD31-4B8C-83A1-F6EECF244321}">
                <p14:modId xmlns:p14="http://schemas.microsoft.com/office/powerpoint/2010/main" val="4181906669"/>
              </p:ext>
            </p:extLst>
          </p:nvPr>
        </p:nvGraphicFramePr>
        <p:xfrm>
          <a:off x="3608759" y="4803212"/>
          <a:ext cx="1345061" cy="73152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FC05::5</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graphicFrame>
        <p:nvGraphicFramePr>
          <p:cNvPr id="66" name="Table 65"/>
          <p:cNvGraphicFramePr>
            <a:graphicFrameLocks noGrp="1"/>
          </p:cNvGraphicFramePr>
          <p:nvPr>
            <p:extLst>
              <p:ext uri="{D42A27DB-BD31-4B8C-83A1-F6EECF244321}">
                <p14:modId xmlns:p14="http://schemas.microsoft.com/office/powerpoint/2010/main" val="2555531386"/>
              </p:ext>
            </p:extLst>
          </p:nvPr>
        </p:nvGraphicFramePr>
        <p:xfrm>
          <a:off x="5865187" y="4808199"/>
          <a:ext cx="1345061" cy="73152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FC05::5</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cxnSp>
        <p:nvCxnSpPr>
          <p:cNvPr id="67" name="直接箭头连接符 3"/>
          <p:cNvCxnSpPr/>
          <p:nvPr/>
        </p:nvCxnSpPr>
        <p:spPr bwMode="gray">
          <a:xfrm>
            <a:off x="1572787" y="4463999"/>
            <a:ext cx="554836"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接箭头连接符 3"/>
          <p:cNvCxnSpPr/>
          <p:nvPr/>
        </p:nvCxnSpPr>
        <p:spPr bwMode="gray">
          <a:xfrm>
            <a:off x="3684442" y="4478801"/>
            <a:ext cx="554836"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69" name="直接箭头连接符 3"/>
          <p:cNvCxnSpPr/>
          <p:nvPr/>
        </p:nvCxnSpPr>
        <p:spPr bwMode="gray">
          <a:xfrm>
            <a:off x="5865187" y="4485827"/>
            <a:ext cx="554836"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3"/>
          <p:cNvCxnSpPr/>
          <p:nvPr/>
        </p:nvCxnSpPr>
        <p:spPr bwMode="gray">
          <a:xfrm>
            <a:off x="8231543" y="4504983"/>
            <a:ext cx="554836"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60" name="五边形 2"/>
          <p:cNvSpPr/>
          <p:nvPr/>
        </p:nvSpPr>
        <p:spPr bwMode="gray">
          <a:xfrm>
            <a:off x="7868069" y="107220"/>
            <a:ext cx="1195960" cy="21804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71" name="燕尾形 3"/>
          <p:cNvSpPr/>
          <p:nvPr/>
        </p:nvSpPr>
        <p:spPr bwMode="gray">
          <a:xfrm>
            <a:off x="8995089" y="107220"/>
            <a:ext cx="1195960"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72" name="燕尾形 3"/>
          <p:cNvSpPr/>
          <p:nvPr/>
        </p:nvSpPr>
        <p:spPr bwMode="gray">
          <a:xfrm>
            <a:off x="10110215" y="107220"/>
            <a:ext cx="1638872" cy="218049"/>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38774246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Forwarding in SRv6 Policy Mode</a:t>
            </a:r>
            <a:endParaRPr lang="en-US" dirty="0"/>
          </a:p>
        </p:txBody>
      </p:sp>
      <p:sp>
        <p:nvSpPr>
          <p:cNvPr id="36" name="文本占位符 35"/>
          <p:cNvSpPr>
            <a:spLocks noGrp="1"/>
          </p:cNvSpPr>
          <p:nvPr>
            <p:ph type="body" sz="quarter" idx="10"/>
          </p:nvPr>
        </p:nvSpPr>
        <p:spPr bwMode="gray"/>
        <p:txBody>
          <a:bodyPr/>
          <a:lstStyle/>
          <a:p>
            <a:r>
              <a:rPr lang="en-US" sz="1400" dirty="0">
                <a:sym typeface="Huawei Sans" panose="020C0503030203020204" pitchFamily="34" charset="0"/>
              </a:rPr>
              <a:t>In SRv6 forwarding, each time a packet passes through an SRv6 endpoint node, the SL field is decremented by 1 and the IPv6 DA in the IPv6 header changes. The SL and Segment List fields are both used to determine an IPv6 DA.</a:t>
            </a:r>
          </a:p>
          <a:p>
            <a:endParaRPr lang="en-US" altLang="zh-CN" sz="1400" dirty="0">
              <a:sym typeface="Huawei Sans" panose="020C0503030203020204" pitchFamily="34" charset="0"/>
            </a:endParaRPr>
          </a:p>
          <a:p>
            <a:endParaRPr lang="en-US" altLang="zh-CN" sz="1400" dirty="0">
              <a:sym typeface="Huawei Sans" panose="020C0503030203020204" pitchFamily="34" charset="0"/>
            </a:endParaRPr>
          </a:p>
          <a:p>
            <a:endParaRPr lang="en-US" altLang="zh-CN" sz="1400" dirty="0">
              <a:sym typeface="Huawei Sans" panose="020C0503030203020204" pitchFamily="34" charset="0"/>
            </a:endParaRPr>
          </a:p>
          <a:p>
            <a:endParaRPr lang="en-US" altLang="zh-CN" sz="1400" dirty="0">
              <a:sym typeface="Huawei Sans" panose="020C0503030203020204" pitchFamily="34" charset="0"/>
            </a:endParaRPr>
          </a:p>
          <a:p>
            <a:endParaRPr lang="en-US" altLang="zh-CN" sz="1400" dirty="0">
              <a:sym typeface="Huawei Sans" panose="020C0503030203020204" pitchFamily="34" charset="0"/>
            </a:endParaRPr>
          </a:p>
          <a:p>
            <a:endParaRPr lang="en-US" altLang="zh-CN" sz="1400" dirty="0">
              <a:sym typeface="Huawei Sans" panose="020C0503030203020204" pitchFamily="34" charset="0"/>
            </a:endParaRPr>
          </a:p>
          <a:p>
            <a:endParaRPr lang="en-US" altLang="zh-CN" sz="1400" dirty="0">
              <a:sym typeface="Huawei Sans" panose="020C0503030203020204" pitchFamily="34" charset="0"/>
            </a:endParaRPr>
          </a:p>
          <a:p>
            <a:endParaRPr lang="en-US" altLang="zh-CN" sz="1400" dirty="0">
              <a:sym typeface="Huawei Sans" panose="020C0503030203020204" pitchFamily="34" charset="0"/>
            </a:endParaRPr>
          </a:p>
          <a:p>
            <a:endParaRPr lang="en-US" altLang="zh-CN" sz="1400" dirty="0">
              <a:sym typeface="Huawei Sans" panose="020C0503030203020204" pitchFamily="34" charset="0"/>
            </a:endParaRPr>
          </a:p>
          <a:p>
            <a:r>
              <a:rPr lang="en-US" sz="1400" dirty="0">
                <a:sym typeface="Huawei Sans" panose="020C0503030203020204" pitchFamily="34" charset="0"/>
              </a:rPr>
              <a:t>Different from SR-MPLS label processing, SRv6 SRH processing is implemented from the bottom up, and segments in the SRv6 SRH are not popped after being processed by a node. Therefore, the SRv6 header can be used for path backtracking.</a:t>
            </a:r>
          </a:p>
        </p:txBody>
      </p:sp>
      <p:cxnSp>
        <p:nvCxnSpPr>
          <p:cNvPr id="46" name="直接连接符 27"/>
          <p:cNvCxnSpPr>
            <a:stCxn id="86" idx="1"/>
            <a:endCxn id="51" idx="3"/>
          </p:cNvCxnSpPr>
          <p:nvPr/>
        </p:nvCxnSpPr>
        <p:spPr bwMode="gray">
          <a:xfrm flipH="1">
            <a:off x="1414625" y="2714336"/>
            <a:ext cx="82557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矩形 28"/>
          <p:cNvSpPr/>
          <p:nvPr/>
        </p:nvSpPr>
        <p:spPr bwMode="gray">
          <a:xfrm>
            <a:off x="936455" y="2931820"/>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pic>
        <p:nvPicPr>
          <p:cNvPr id="51" name="图片 30"/>
          <p:cNvPicPr/>
          <p:nvPr/>
        </p:nvPicPr>
        <p:blipFill>
          <a:blip r:embed="rId3" cstate="print">
            <a:extLst>
              <a:ext uri="{28A0092B-C50C-407E-A947-70E740481C1C}">
                <a14:useLocalDpi xmlns:a14="http://schemas.microsoft.com/office/drawing/2010/main" val="0"/>
              </a:ext>
            </a:extLst>
          </a:blip>
          <a:stretch>
            <a:fillRect/>
          </a:stretch>
        </p:blipFill>
        <p:spPr bwMode="gray">
          <a:xfrm>
            <a:off x="874625" y="2492936"/>
            <a:ext cx="540000" cy="442800"/>
          </a:xfrm>
          <a:prstGeom prst="rect">
            <a:avLst/>
          </a:prstGeom>
        </p:spPr>
      </p:pic>
      <p:sp>
        <p:nvSpPr>
          <p:cNvPr id="52" name="文本框 31"/>
          <p:cNvSpPr txBox="1"/>
          <p:nvPr/>
        </p:nvSpPr>
        <p:spPr bwMode="gray">
          <a:xfrm>
            <a:off x="513330" y="1698800"/>
            <a:ext cx="128112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Source Node</a:t>
            </a:r>
          </a:p>
        </p:txBody>
      </p:sp>
      <p:sp>
        <p:nvSpPr>
          <p:cNvPr id="53" name="矩形 34"/>
          <p:cNvSpPr/>
          <p:nvPr/>
        </p:nvSpPr>
        <p:spPr bwMode="gray">
          <a:xfrm>
            <a:off x="3098550" y="2931820"/>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54" name="图片 35"/>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027309" y="2492936"/>
            <a:ext cx="540000" cy="442800"/>
          </a:xfrm>
          <a:prstGeom prst="rect">
            <a:avLst/>
          </a:prstGeom>
        </p:spPr>
      </p:pic>
      <p:sp>
        <p:nvSpPr>
          <p:cNvPr id="56" name="矩形 41"/>
          <p:cNvSpPr/>
          <p:nvPr/>
        </p:nvSpPr>
        <p:spPr bwMode="gray">
          <a:xfrm>
            <a:off x="5268529" y="2931820"/>
            <a:ext cx="413896"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57" name="图片 42"/>
          <p:cNvPicPr/>
          <p:nvPr/>
        </p:nvPicPr>
        <p:blipFill>
          <a:blip r:embed="rId3" cstate="print">
            <a:extLst>
              <a:ext uri="{28A0092B-C50C-407E-A947-70E740481C1C}">
                <a14:useLocalDpi xmlns:a14="http://schemas.microsoft.com/office/drawing/2010/main" val="0"/>
              </a:ext>
            </a:extLst>
          </a:blip>
          <a:stretch>
            <a:fillRect/>
          </a:stretch>
        </p:blipFill>
        <p:spPr bwMode="gray">
          <a:xfrm>
            <a:off x="5210791" y="2492936"/>
            <a:ext cx="540000" cy="442800"/>
          </a:xfrm>
          <a:prstGeom prst="rect">
            <a:avLst/>
          </a:prstGeom>
        </p:spPr>
      </p:pic>
      <p:sp>
        <p:nvSpPr>
          <p:cNvPr id="58" name="文本框 43"/>
          <p:cNvSpPr txBox="1"/>
          <p:nvPr/>
        </p:nvSpPr>
        <p:spPr bwMode="gray">
          <a:xfrm>
            <a:off x="4745009" y="1698800"/>
            <a:ext cx="147829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sp>
        <p:nvSpPr>
          <p:cNvPr id="61" name="矩形 46"/>
          <p:cNvSpPr/>
          <p:nvPr/>
        </p:nvSpPr>
        <p:spPr bwMode="gray">
          <a:xfrm>
            <a:off x="7573525" y="2931820"/>
            <a:ext cx="405880"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62" name="图片 47"/>
          <p:cNvPicPr/>
          <p:nvPr/>
        </p:nvPicPr>
        <p:blipFill>
          <a:blip r:embed="rId3" cstate="print">
            <a:extLst>
              <a:ext uri="{28A0092B-C50C-407E-A947-70E740481C1C}">
                <a14:useLocalDpi xmlns:a14="http://schemas.microsoft.com/office/drawing/2010/main" val="0"/>
              </a:ext>
            </a:extLst>
          </a:blip>
          <a:stretch>
            <a:fillRect/>
          </a:stretch>
        </p:blipFill>
        <p:spPr bwMode="gray">
          <a:xfrm>
            <a:off x="7511779" y="2492936"/>
            <a:ext cx="540000" cy="442800"/>
          </a:xfrm>
          <a:prstGeom prst="rect">
            <a:avLst/>
          </a:prstGeom>
        </p:spPr>
      </p:pic>
      <p:sp>
        <p:nvSpPr>
          <p:cNvPr id="63" name="文本框 61"/>
          <p:cNvSpPr txBox="1"/>
          <p:nvPr/>
        </p:nvSpPr>
        <p:spPr bwMode="gray">
          <a:xfrm>
            <a:off x="7046844" y="1698800"/>
            <a:ext cx="147829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graphicFrame>
        <p:nvGraphicFramePr>
          <p:cNvPr id="82" name="Table 81"/>
          <p:cNvGraphicFramePr>
            <a:graphicFrameLocks noGrp="1"/>
          </p:cNvGraphicFramePr>
          <p:nvPr>
            <p:extLst>
              <p:ext uri="{D42A27DB-BD31-4B8C-83A1-F6EECF244321}">
                <p14:modId xmlns:p14="http://schemas.microsoft.com/office/powerpoint/2010/main" val="1244665625"/>
              </p:ext>
            </p:extLst>
          </p:nvPr>
        </p:nvGraphicFramePr>
        <p:xfrm>
          <a:off x="1319027" y="3235036"/>
          <a:ext cx="1345061" cy="155448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197517">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FC05::5</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FC04::4</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85" name="矩形 46"/>
          <p:cNvSpPr/>
          <p:nvPr/>
        </p:nvSpPr>
        <p:spPr bwMode="gray">
          <a:xfrm>
            <a:off x="9732402" y="2931820"/>
            <a:ext cx="405880"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pic>
        <p:nvPicPr>
          <p:cNvPr id="86" name="图片 47"/>
          <p:cNvPicPr/>
          <p:nvPr/>
        </p:nvPicPr>
        <p:blipFill>
          <a:blip r:embed="rId3" cstate="print">
            <a:extLst>
              <a:ext uri="{28A0092B-C50C-407E-A947-70E740481C1C}">
                <a14:useLocalDpi xmlns:a14="http://schemas.microsoft.com/office/drawing/2010/main" val="0"/>
              </a:ext>
            </a:extLst>
          </a:blip>
          <a:stretch>
            <a:fillRect/>
          </a:stretch>
        </p:blipFill>
        <p:spPr bwMode="gray">
          <a:xfrm>
            <a:off x="9670330" y="2492936"/>
            <a:ext cx="540000" cy="442800"/>
          </a:xfrm>
          <a:prstGeom prst="rect">
            <a:avLst/>
          </a:prstGeom>
        </p:spPr>
      </p:pic>
      <p:sp>
        <p:nvSpPr>
          <p:cNvPr id="87" name="文本框 61"/>
          <p:cNvSpPr txBox="1"/>
          <p:nvPr/>
        </p:nvSpPr>
        <p:spPr bwMode="gray">
          <a:xfrm>
            <a:off x="9205721" y="1698800"/>
            <a:ext cx="1478290"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Endpoint Node</a:t>
            </a:r>
          </a:p>
        </p:txBody>
      </p:sp>
      <p:graphicFrame>
        <p:nvGraphicFramePr>
          <p:cNvPr id="88" name="Table 87"/>
          <p:cNvGraphicFramePr>
            <a:graphicFrameLocks noGrp="1"/>
          </p:cNvGraphicFramePr>
          <p:nvPr>
            <p:extLst>
              <p:ext uri="{D42A27DB-BD31-4B8C-83A1-F6EECF244321}">
                <p14:modId xmlns:p14="http://schemas.microsoft.com/office/powerpoint/2010/main" val="2708352836"/>
              </p:ext>
            </p:extLst>
          </p:nvPr>
        </p:nvGraphicFramePr>
        <p:xfrm>
          <a:off x="5704918" y="3235036"/>
          <a:ext cx="1345061" cy="155448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FC04::4</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197517">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FC05::5</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FC04::4</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FC03::3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89" name="Table 88"/>
          <p:cNvGraphicFramePr>
            <a:graphicFrameLocks noGrp="1"/>
          </p:cNvGraphicFramePr>
          <p:nvPr>
            <p:extLst>
              <p:ext uri="{D42A27DB-BD31-4B8C-83A1-F6EECF244321}">
                <p14:modId xmlns:p14="http://schemas.microsoft.com/office/powerpoint/2010/main" val="1159524148"/>
              </p:ext>
            </p:extLst>
          </p:nvPr>
        </p:nvGraphicFramePr>
        <p:xfrm>
          <a:off x="3511972" y="3235036"/>
          <a:ext cx="1345061" cy="155448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197517">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FC05::5</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FC04::4</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90" name="文本框 38"/>
          <p:cNvSpPr txBox="1"/>
          <p:nvPr/>
        </p:nvSpPr>
        <p:spPr bwMode="gray">
          <a:xfrm>
            <a:off x="2600940" y="1713033"/>
            <a:ext cx="1305165"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Transit Node</a:t>
            </a:r>
          </a:p>
        </p:txBody>
      </p:sp>
      <p:graphicFrame>
        <p:nvGraphicFramePr>
          <p:cNvPr id="91" name="Table 90"/>
          <p:cNvGraphicFramePr>
            <a:graphicFrameLocks noGrp="1"/>
          </p:cNvGraphicFramePr>
          <p:nvPr>
            <p:extLst>
              <p:ext uri="{D42A27DB-BD31-4B8C-83A1-F6EECF244321}">
                <p14:modId xmlns:p14="http://schemas.microsoft.com/office/powerpoint/2010/main" val="5223478"/>
              </p:ext>
            </p:extLst>
          </p:nvPr>
        </p:nvGraphicFramePr>
        <p:xfrm>
          <a:off x="8719984" y="3235036"/>
          <a:ext cx="1345061" cy="73152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FC05::5</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sp>
        <p:nvSpPr>
          <p:cNvPr id="32" name="圆角矩形 59"/>
          <p:cNvSpPr/>
          <p:nvPr/>
        </p:nvSpPr>
        <p:spPr bwMode="gray">
          <a:xfrm>
            <a:off x="681411" y="1986814"/>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sp>
        <p:nvSpPr>
          <p:cNvPr id="33" name="圆角矩形 59"/>
          <p:cNvSpPr/>
          <p:nvPr/>
        </p:nvSpPr>
        <p:spPr bwMode="gray">
          <a:xfrm>
            <a:off x="681411" y="2244495"/>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37" name="圆角矩形 59"/>
          <p:cNvSpPr/>
          <p:nvPr/>
        </p:nvSpPr>
        <p:spPr bwMode="gray">
          <a:xfrm>
            <a:off x="5024479" y="1986814"/>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 /96</a:t>
            </a:r>
          </a:p>
        </p:txBody>
      </p:sp>
      <p:sp>
        <p:nvSpPr>
          <p:cNvPr id="38" name="圆角矩形 59"/>
          <p:cNvSpPr/>
          <p:nvPr/>
        </p:nvSpPr>
        <p:spPr bwMode="gray">
          <a:xfrm>
            <a:off x="5024479" y="2244495"/>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41" name="圆角矩形 59"/>
          <p:cNvSpPr/>
          <p:nvPr/>
        </p:nvSpPr>
        <p:spPr bwMode="gray">
          <a:xfrm>
            <a:off x="7341673" y="1986814"/>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 /96</a:t>
            </a:r>
          </a:p>
        </p:txBody>
      </p:sp>
      <p:sp>
        <p:nvSpPr>
          <p:cNvPr id="42" name="圆角矩形 59"/>
          <p:cNvSpPr/>
          <p:nvPr/>
        </p:nvSpPr>
        <p:spPr bwMode="gray">
          <a:xfrm>
            <a:off x="7341673" y="2244495"/>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a:t>
            </a:r>
          </a:p>
        </p:txBody>
      </p:sp>
      <p:sp>
        <p:nvSpPr>
          <p:cNvPr id="43" name="圆角矩形 59"/>
          <p:cNvSpPr/>
          <p:nvPr/>
        </p:nvSpPr>
        <p:spPr bwMode="gray">
          <a:xfrm>
            <a:off x="9466160" y="1986814"/>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FC05:: /96</a:t>
            </a:r>
          </a:p>
        </p:txBody>
      </p:sp>
      <p:sp>
        <p:nvSpPr>
          <p:cNvPr id="44" name="圆角矩形 59"/>
          <p:cNvSpPr/>
          <p:nvPr/>
        </p:nvSpPr>
        <p:spPr bwMode="gray">
          <a:xfrm>
            <a:off x="9466160" y="2244495"/>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FC05::5</a:t>
            </a:r>
          </a:p>
        </p:txBody>
      </p:sp>
      <p:sp>
        <p:nvSpPr>
          <p:cNvPr id="45" name="圆角矩形 59"/>
          <p:cNvSpPr/>
          <p:nvPr/>
        </p:nvSpPr>
        <p:spPr bwMode="gray">
          <a:xfrm>
            <a:off x="10057749" y="4937560"/>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sp>
        <p:nvSpPr>
          <p:cNvPr id="47" name="圆角矩形 59"/>
          <p:cNvSpPr/>
          <p:nvPr/>
        </p:nvSpPr>
        <p:spPr bwMode="gray">
          <a:xfrm>
            <a:off x="10057749" y="5233341"/>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48" name="矩形 46"/>
          <p:cNvSpPr/>
          <p:nvPr/>
        </p:nvSpPr>
        <p:spPr bwMode="gray">
          <a:xfrm>
            <a:off x="10959020" y="4915249"/>
            <a:ext cx="708848"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Locator</a:t>
            </a:r>
          </a:p>
        </p:txBody>
      </p:sp>
      <p:sp>
        <p:nvSpPr>
          <p:cNvPr id="55" name="矩形 46"/>
          <p:cNvSpPr/>
          <p:nvPr/>
        </p:nvSpPr>
        <p:spPr bwMode="gray">
          <a:xfrm>
            <a:off x="10946999" y="5211373"/>
            <a:ext cx="732894"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SID</a:t>
            </a:r>
          </a:p>
        </p:txBody>
      </p:sp>
      <p:graphicFrame>
        <p:nvGraphicFramePr>
          <p:cNvPr id="40" name="Table 39"/>
          <p:cNvGraphicFramePr>
            <a:graphicFrameLocks noGrp="1"/>
          </p:cNvGraphicFramePr>
          <p:nvPr>
            <p:extLst>
              <p:ext uri="{D42A27DB-BD31-4B8C-83A1-F6EECF244321}">
                <p14:modId xmlns:p14="http://schemas.microsoft.com/office/powerpoint/2010/main" val="1654853917"/>
              </p:ext>
            </p:extLst>
          </p:nvPr>
        </p:nvGraphicFramePr>
        <p:xfrm>
          <a:off x="7115053" y="3229931"/>
          <a:ext cx="1345061" cy="155448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FC05::5</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197517">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FC05::5</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FC04::4</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FC03::3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cxnSp>
        <p:nvCxnSpPr>
          <p:cNvPr id="92" name="Elbow Connector 91"/>
          <p:cNvCxnSpPr/>
          <p:nvPr/>
        </p:nvCxnSpPr>
        <p:spPr bwMode="gray">
          <a:xfrm flipV="1">
            <a:off x="8116183" y="3374410"/>
            <a:ext cx="704747" cy="632761"/>
          </a:xfrm>
          <a:prstGeom prst="bentConnector3">
            <a:avLst>
              <a:gd name="adj1" fmla="val 60110"/>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93" name="Rectangular Callout 26"/>
          <p:cNvSpPr/>
          <p:nvPr/>
        </p:nvSpPr>
        <p:spPr bwMode="gray">
          <a:xfrm>
            <a:off x="8277142" y="4083411"/>
            <a:ext cx="2714106" cy="784497"/>
          </a:xfrm>
          <a:prstGeom prst="wedgeRectCallout">
            <a:avLst>
              <a:gd name="adj1" fmla="val -42289"/>
              <a:gd name="adj2" fmla="val -7462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If the type of the SID whose SL value is 0 is End, </a:t>
            </a:r>
            <a:r>
              <a:rPr lang="en-US" sz="1200" dirty="0" err="1">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End.X</a:t>
            </a: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 or </a:t>
            </a:r>
            <a:r>
              <a:rPr lang="en-US" sz="1200" dirty="0" err="1">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End.DT</a:t>
            </a: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 the SRH is removed on the penultimate segment by default.</a:t>
            </a:r>
          </a:p>
        </p:txBody>
      </p:sp>
      <p:sp>
        <p:nvSpPr>
          <p:cNvPr id="50" name="圆角矩形 59"/>
          <p:cNvSpPr/>
          <p:nvPr/>
        </p:nvSpPr>
        <p:spPr bwMode="gray">
          <a:xfrm>
            <a:off x="2856122" y="1985079"/>
            <a:ext cx="911090"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 /96</a:t>
            </a:r>
          </a:p>
        </p:txBody>
      </p:sp>
      <p:sp>
        <p:nvSpPr>
          <p:cNvPr id="59" name="圆角矩形 59"/>
          <p:cNvSpPr/>
          <p:nvPr/>
        </p:nvSpPr>
        <p:spPr bwMode="gray">
          <a:xfrm>
            <a:off x="2856122" y="2242760"/>
            <a:ext cx="911090"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60" name="五边形 2"/>
          <p:cNvSpPr/>
          <p:nvPr/>
        </p:nvSpPr>
        <p:spPr bwMode="gray">
          <a:xfrm>
            <a:off x="7868069" y="107220"/>
            <a:ext cx="1195960" cy="21804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SRH</a:t>
            </a:r>
          </a:p>
        </p:txBody>
      </p:sp>
      <p:sp>
        <p:nvSpPr>
          <p:cNvPr id="64" name="燕尾形 3"/>
          <p:cNvSpPr/>
          <p:nvPr/>
        </p:nvSpPr>
        <p:spPr bwMode="gray">
          <a:xfrm>
            <a:off x="8995089" y="107220"/>
            <a:ext cx="1195960"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Node</a:t>
            </a:r>
          </a:p>
        </p:txBody>
      </p:sp>
      <p:sp>
        <p:nvSpPr>
          <p:cNvPr id="65" name="燕尾形 3"/>
          <p:cNvSpPr/>
          <p:nvPr/>
        </p:nvSpPr>
        <p:spPr bwMode="gray">
          <a:xfrm>
            <a:off x="10110215" y="107220"/>
            <a:ext cx="1638872" cy="218049"/>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Forwarding</a:t>
            </a:r>
          </a:p>
        </p:txBody>
      </p:sp>
    </p:spTree>
    <p:extLst>
      <p:ext uri="{BB962C8B-B14F-4D97-AF65-F5344CB8AC3E}">
        <p14:creationId xmlns:p14="http://schemas.microsoft.com/office/powerpoint/2010/main" val="4806979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SRv6 Overview</a:t>
            </a:r>
          </a:p>
          <a:p>
            <a:r>
              <a:rPr lang="en-US" b="1" dirty="0">
                <a:sym typeface="Huawei Sans" panose="020C0503030203020204" pitchFamily="34" charset="0"/>
              </a:rPr>
              <a:t>SRv6 Fundamentals</a:t>
            </a:r>
          </a:p>
          <a:p>
            <a:pPr lvl="1"/>
            <a:r>
              <a:rPr lang="en-US" dirty="0">
                <a:solidFill>
                  <a:schemeClr val="bg1">
                    <a:lumMod val="50000"/>
                  </a:schemeClr>
                </a:solidFill>
                <a:sym typeface="Huawei Sans" panose="020C0503030203020204" pitchFamily="34" charset="0"/>
              </a:rPr>
              <a:t>Basic Concepts of SRv6</a:t>
            </a:r>
          </a:p>
          <a:p>
            <a:pPr lvl="1">
              <a:buSzPct val="60000"/>
              <a:buFont typeface="Wingdings" panose="05000000000000000000" pitchFamily="2" charset="2"/>
              <a:buChar char="n"/>
            </a:pPr>
            <a:r>
              <a:rPr lang="en-US" sz="2000" dirty="0">
                <a:sym typeface="Huawei Sans" panose="020C0503030203020204" pitchFamily="34" charset="0"/>
              </a:rPr>
              <a:t>SRv6 Policy Path Establishment and Traffic Steering</a:t>
            </a:r>
          </a:p>
          <a:p>
            <a:pPr lvl="1"/>
            <a:r>
              <a:rPr lang="en-US" dirty="0">
                <a:solidFill>
                  <a:schemeClr val="bg1">
                    <a:lumMod val="50000"/>
                  </a:schemeClr>
                </a:solidFill>
                <a:sym typeface="Huawei Sans" panose="020C0503030203020204" pitchFamily="34" charset="0"/>
              </a:rPr>
              <a:t>Typical SRv6 Applications</a:t>
            </a:r>
          </a:p>
          <a:p>
            <a:r>
              <a:rPr lang="en-US" dirty="0">
                <a:solidFill>
                  <a:schemeClr val="bg1">
                    <a:lumMod val="50000"/>
                  </a:schemeClr>
                </a:solidFill>
                <a:sym typeface="Huawei Sans" panose="020C0503030203020204" pitchFamily="34" charset="0"/>
              </a:rPr>
              <a:t>SRv6 High Reliability</a:t>
            </a:r>
          </a:p>
          <a:p>
            <a:r>
              <a:rPr lang="en-US" dirty="0">
                <a:solidFill>
                  <a:schemeClr val="bg1">
                    <a:lumMod val="50000"/>
                  </a:schemeClr>
                </a:solidFill>
                <a:sym typeface="Huawei Sans" panose="020C0503030203020204" pitchFamily="34" charset="0"/>
              </a:rPr>
              <a:t>Basic SRv6 Configuration</a:t>
            </a:r>
          </a:p>
          <a:p>
            <a:r>
              <a:rPr lang="en-US" dirty="0">
                <a:solidFill>
                  <a:schemeClr val="bg1">
                    <a:lumMod val="50000"/>
                  </a:schemeClr>
                </a:solidFill>
                <a:sym typeface="Huawei Sans" panose="020C0503030203020204" pitchFamily="34" charset="0"/>
              </a:rPr>
              <a:t>SRv6 Deployment Using </a:t>
            </a:r>
            <a:r>
              <a:rPr lang="en-US" dirty="0" err="1">
                <a:solidFill>
                  <a:schemeClr val="bg1">
                    <a:lumMod val="50000"/>
                  </a:schemeClr>
                </a:solidFill>
                <a:sym typeface="Huawei Sans" panose="020C0503030203020204" pitchFamily="34" charset="0"/>
              </a:rPr>
              <a:t>iMaster</a:t>
            </a:r>
            <a:r>
              <a:rPr lang="en-US" dirty="0">
                <a:solidFill>
                  <a:schemeClr val="bg1">
                    <a:lumMod val="50000"/>
                  </a:schemeClr>
                </a:solidFill>
                <a:sym typeface="Huawei Sans" panose="020C0503030203020204" pitchFamily="34" charset="0"/>
              </a:rPr>
              <a:t> NCE-IP</a:t>
            </a:r>
          </a:p>
        </p:txBody>
      </p:sp>
    </p:spTree>
    <p:extLst>
      <p:ext uri="{BB962C8B-B14F-4D97-AF65-F5344CB8AC3E}">
        <p14:creationId xmlns:p14="http://schemas.microsoft.com/office/powerpoint/2010/main" val="20162387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t>SRv6 Policy Overview</a:t>
            </a:r>
            <a:endParaRPr lang="en-US" dirty="0"/>
          </a:p>
        </p:txBody>
      </p:sp>
      <p:sp>
        <p:nvSpPr>
          <p:cNvPr id="2" name="文本占位符 1"/>
          <p:cNvSpPr>
            <a:spLocks noGrp="1"/>
          </p:cNvSpPr>
          <p:nvPr>
            <p:ph type="body" sz="quarter" idx="10"/>
          </p:nvPr>
        </p:nvSpPr>
        <p:spPr bwMode="gray"/>
        <p:txBody>
          <a:bodyPr/>
          <a:lstStyle/>
          <a:p>
            <a:r>
              <a:rPr lang="en-US">
                <a:sym typeface="Huawei Sans" panose="020C0503030203020204" pitchFamily="34" charset="0"/>
              </a:rPr>
              <a:t>SRv6 Policy is a new traffic steering technology developed based on SRv6.</a:t>
            </a:r>
          </a:p>
          <a:p>
            <a:r>
              <a:rPr lang="en-US">
                <a:sym typeface="Huawei Sans" panose="020C0503030203020204" pitchFamily="34" charset="0"/>
              </a:rPr>
              <a:t>An SRv6 Policy is a set of candidate paths consisting of one or more segment lists, that is, SID lists. Each SID list identifies an E2E path from the source to the destination, instructing a device to forward traffic through the path rather than the shortest path computed using an IGP.</a:t>
            </a:r>
          </a:p>
          <a:p>
            <a:r>
              <a:rPr lang="en-US">
                <a:sym typeface="Huawei Sans" panose="020C0503030203020204" pitchFamily="34" charset="0"/>
              </a:rPr>
              <a:t>If a packet is steered into an SRv6 Policy, the headend adds a SID list into the packet, and other devices receiving the packet execute the instructions encapsulated into the list.</a:t>
            </a:r>
            <a:endParaRPr lang="en-US" dirty="0">
              <a:sym typeface="Huawei Sans" panose="020C0503030203020204" pitchFamily="34" charset="0"/>
            </a:endParaRPr>
          </a:p>
        </p:txBody>
      </p:sp>
    </p:spTree>
    <p:extLst>
      <p:ext uri="{BB962C8B-B14F-4D97-AF65-F5344CB8AC3E}">
        <p14:creationId xmlns:p14="http://schemas.microsoft.com/office/powerpoint/2010/main" val="27451148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SRv6 Policy Identification</a:t>
            </a:r>
            <a:endParaRPr lang="en-US" dirty="0"/>
          </a:p>
        </p:txBody>
      </p:sp>
      <p:sp>
        <p:nvSpPr>
          <p:cNvPr id="3" name="文本占位符 2"/>
          <p:cNvSpPr>
            <a:spLocks noGrp="1"/>
          </p:cNvSpPr>
          <p:nvPr>
            <p:ph type="body" sz="quarter" idx="10"/>
          </p:nvPr>
        </p:nvSpPr>
        <p:spPr bwMode="gray"/>
        <p:txBody>
          <a:bodyPr/>
          <a:lstStyle/>
          <a:p>
            <a:r>
              <a:rPr lang="en-US" sz="1800" dirty="0">
                <a:sym typeface="Huawei Sans" panose="020C0503030203020204" pitchFamily="34" charset="0"/>
              </a:rPr>
              <a:t>An SRv6 Policy is identified by the tuple &lt;headend, color, endpoint&gt;.</a:t>
            </a:r>
          </a:p>
          <a:p>
            <a:r>
              <a:rPr lang="en-US" sz="1800" dirty="0">
                <a:sym typeface="Huawei Sans" panose="020C0503030203020204" pitchFamily="34" charset="0"/>
              </a:rPr>
              <a:t>For an SRv6 Policy with a specified headend, it is identified only using &lt;color, endpoint&gt;.</a:t>
            </a:r>
          </a:p>
          <a:p>
            <a:pPr lvl="1"/>
            <a:r>
              <a:rPr lang="en-US" sz="1600" dirty="0">
                <a:sym typeface="Huawei Sans" panose="020C0503030203020204" pitchFamily="34" charset="0"/>
              </a:rPr>
              <a:t>Headend: node where an SRv6 Policy is originated. Generally, it is a globally unique IP address.</a:t>
            </a:r>
          </a:p>
          <a:p>
            <a:pPr lvl="1"/>
            <a:r>
              <a:rPr lang="en-US" sz="1600" dirty="0">
                <a:sym typeface="Huawei Sans" panose="020C0503030203020204" pitchFamily="34" charset="0"/>
              </a:rPr>
              <a:t>Color: 32-bit extended community attribute. It is used to identify a type of service intent (e.g. low delay).</a:t>
            </a:r>
          </a:p>
          <a:p>
            <a:pPr lvl="1"/>
            <a:r>
              <a:rPr lang="en-US" sz="1600" dirty="0">
                <a:sym typeface="Huawei Sans" panose="020C0503030203020204" pitchFamily="34" charset="0"/>
              </a:rPr>
              <a:t>Endpoint: destination address of an SRv6 Policy. Generally, it is a globally unique IPv6 address.</a:t>
            </a:r>
          </a:p>
          <a:p>
            <a:r>
              <a:rPr lang="en-US" sz="1800" dirty="0">
                <a:sym typeface="Huawei Sans" panose="020C0503030203020204" pitchFamily="34" charset="0"/>
              </a:rPr>
              <a:t>On the specified headend, the color and endpoint are used to identify the forwarding path of the corresponding SRv6 Policy.</a:t>
            </a:r>
          </a:p>
        </p:txBody>
      </p:sp>
      <p:pic>
        <p:nvPicPr>
          <p:cNvPr id="4"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4670732" y="4897750"/>
            <a:ext cx="454124" cy="372382"/>
          </a:xfrm>
          <a:prstGeom prst="rect">
            <a:avLst/>
          </a:prstGeom>
        </p:spPr>
      </p:pic>
      <p:pic>
        <p:nvPicPr>
          <p:cNvPr id="5"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5882631" y="4168434"/>
            <a:ext cx="454124" cy="372382"/>
          </a:xfrm>
          <a:prstGeom prst="rect">
            <a:avLst/>
          </a:prstGeom>
        </p:spPr>
      </p:pic>
      <p:pic>
        <p:nvPicPr>
          <p:cNvPr id="6" name="图片 19"/>
          <p:cNvPicPr/>
          <p:nvPr/>
        </p:nvPicPr>
        <p:blipFill>
          <a:blip r:embed="rId3" cstate="print">
            <a:extLst>
              <a:ext uri="{28A0092B-C50C-407E-A947-70E740481C1C}">
                <a14:useLocalDpi xmlns:a14="http://schemas.microsoft.com/office/drawing/2010/main" val="0"/>
              </a:ext>
            </a:extLst>
          </a:blip>
          <a:stretch>
            <a:fillRect/>
          </a:stretch>
        </p:blipFill>
        <p:spPr bwMode="gray">
          <a:xfrm>
            <a:off x="5882631" y="5620716"/>
            <a:ext cx="454124" cy="372382"/>
          </a:xfrm>
          <a:prstGeom prst="rect">
            <a:avLst/>
          </a:prstGeom>
        </p:spPr>
      </p:pic>
      <p:pic>
        <p:nvPicPr>
          <p:cNvPr id="7" name="图片 20"/>
          <p:cNvPicPr/>
          <p:nvPr/>
        </p:nvPicPr>
        <p:blipFill>
          <a:blip r:embed="rId3" cstate="print">
            <a:extLst>
              <a:ext uri="{28A0092B-C50C-407E-A947-70E740481C1C}">
                <a14:useLocalDpi xmlns:a14="http://schemas.microsoft.com/office/drawing/2010/main" val="0"/>
              </a:ext>
            </a:extLst>
          </a:blip>
          <a:stretch>
            <a:fillRect/>
          </a:stretch>
        </p:blipFill>
        <p:spPr bwMode="gray">
          <a:xfrm>
            <a:off x="7399330" y="4168434"/>
            <a:ext cx="454124" cy="372382"/>
          </a:xfrm>
          <a:prstGeom prst="rect">
            <a:avLst/>
          </a:prstGeom>
        </p:spPr>
      </p:pic>
      <p:pic>
        <p:nvPicPr>
          <p:cNvPr id="8" name="图片 21"/>
          <p:cNvPicPr/>
          <p:nvPr/>
        </p:nvPicPr>
        <p:blipFill>
          <a:blip r:embed="rId3" cstate="print">
            <a:extLst>
              <a:ext uri="{28A0092B-C50C-407E-A947-70E740481C1C}">
                <a14:useLocalDpi xmlns:a14="http://schemas.microsoft.com/office/drawing/2010/main" val="0"/>
              </a:ext>
            </a:extLst>
          </a:blip>
          <a:stretch>
            <a:fillRect/>
          </a:stretch>
        </p:blipFill>
        <p:spPr bwMode="gray">
          <a:xfrm>
            <a:off x="7399330" y="5620716"/>
            <a:ext cx="454124" cy="372382"/>
          </a:xfrm>
          <a:prstGeom prst="rect">
            <a:avLst/>
          </a:prstGeom>
        </p:spPr>
      </p:pic>
      <p:pic>
        <p:nvPicPr>
          <p:cNvPr id="9" name="图片 24"/>
          <p:cNvPicPr/>
          <p:nvPr/>
        </p:nvPicPr>
        <p:blipFill>
          <a:blip r:embed="rId3" cstate="print">
            <a:extLst>
              <a:ext uri="{28A0092B-C50C-407E-A947-70E740481C1C}">
                <a14:useLocalDpi xmlns:a14="http://schemas.microsoft.com/office/drawing/2010/main" val="0"/>
              </a:ext>
            </a:extLst>
          </a:blip>
          <a:stretch>
            <a:fillRect/>
          </a:stretch>
        </p:blipFill>
        <p:spPr bwMode="gray">
          <a:xfrm>
            <a:off x="8838291" y="4478949"/>
            <a:ext cx="454124" cy="372382"/>
          </a:xfrm>
          <a:prstGeom prst="rect">
            <a:avLst/>
          </a:prstGeom>
        </p:spPr>
      </p:pic>
      <p:cxnSp>
        <p:nvCxnSpPr>
          <p:cNvPr id="10" name="直接连接符 10"/>
          <p:cNvCxnSpPr>
            <a:stCxn id="5" idx="1"/>
            <a:endCxn id="4" idx="0"/>
          </p:cNvCxnSpPr>
          <p:nvPr/>
        </p:nvCxnSpPr>
        <p:spPr bwMode="gray">
          <a:xfrm flipH="1">
            <a:off x="4897794" y="4354625"/>
            <a:ext cx="984837" cy="5431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0"/>
          <p:cNvCxnSpPr>
            <a:stCxn id="5" idx="3"/>
            <a:endCxn id="7" idx="1"/>
          </p:cNvCxnSpPr>
          <p:nvPr/>
        </p:nvCxnSpPr>
        <p:spPr bwMode="gray">
          <a:xfrm>
            <a:off x="6336755" y="4354625"/>
            <a:ext cx="10625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0"/>
          <p:cNvCxnSpPr>
            <a:stCxn id="4" idx="2"/>
            <a:endCxn id="6" idx="1"/>
          </p:cNvCxnSpPr>
          <p:nvPr/>
        </p:nvCxnSpPr>
        <p:spPr bwMode="gray">
          <a:xfrm>
            <a:off x="4897794" y="5270132"/>
            <a:ext cx="984837" cy="5367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0"/>
          <p:cNvCxnSpPr>
            <a:stCxn id="6" idx="3"/>
            <a:endCxn id="8" idx="1"/>
          </p:cNvCxnSpPr>
          <p:nvPr/>
        </p:nvCxnSpPr>
        <p:spPr bwMode="gray">
          <a:xfrm>
            <a:off x="6336755" y="5806907"/>
            <a:ext cx="10625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10"/>
          <p:cNvCxnSpPr>
            <a:stCxn id="8" idx="3"/>
            <a:endCxn id="9" idx="2"/>
          </p:cNvCxnSpPr>
          <p:nvPr/>
        </p:nvCxnSpPr>
        <p:spPr bwMode="gray">
          <a:xfrm flipV="1">
            <a:off x="7853454" y="4851331"/>
            <a:ext cx="1211899" cy="9555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10"/>
          <p:cNvCxnSpPr>
            <a:stCxn id="9" idx="0"/>
            <a:endCxn id="7" idx="3"/>
          </p:cNvCxnSpPr>
          <p:nvPr/>
        </p:nvCxnSpPr>
        <p:spPr bwMode="gray">
          <a:xfrm flipH="1" flipV="1">
            <a:off x="7853454" y="4354625"/>
            <a:ext cx="1211899" cy="1243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4" name="图片 24"/>
          <p:cNvPicPr/>
          <p:nvPr/>
        </p:nvPicPr>
        <p:blipFill>
          <a:blip r:embed="rId3" cstate="print">
            <a:extLst>
              <a:ext uri="{28A0092B-C50C-407E-A947-70E740481C1C}">
                <a14:useLocalDpi xmlns:a14="http://schemas.microsoft.com/office/drawing/2010/main" val="0"/>
              </a:ext>
            </a:extLst>
          </a:blip>
          <a:stretch>
            <a:fillRect/>
          </a:stretch>
        </p:blipFill>
        <p:spPr bwMode="gray">
          <a:xfrm>
            <a:off x="8838291" y="5310704"/>
            <a:ext cx="454124" cy="372382"/>
          </a:xfrm>
          <a:prstGeom prst="rect">
            <a:avLst/>
          </a:prstGeom>
        </p:spPr>
      </p:pic>
      <p:cxnSp>
        <p:nvCxnSpPr>
          <p:cNvPr id="35" name="直接连接符 10"/>
          <p:cNvCxnSpPr>
            <a:stCxn id="7" idx="3"/>
            <a:endCxn id="34" idx="0"/>
          </p:cNvCxnSpPr>
          <p:nvPr/>
        </p:nvCxnSpPr>
        <p:spPr bwMode="gray">
          <a:xfrm>
            <a:off x="7853454" y="4354625"/>
            <a:ext cx="1211899" cy="956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10"/>
          <p:cNvCxnSpPr>
            <a:stCxn id="34" idx="2"/>
            <a:endCxn id="8" idx="3"/>
          </p:cNvCxnSpPr>
          <p:nvPr/>
        </p:nvCxnSpPr>
        <p:spPr bwMode="gray">
          <a:xfrm flipH="1">
            <a:off x="7853454" y="5683086"/>
            <a:ext cx="1211899" cy="1238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任意多边形 33"/>
          <p:cNvSpPr/>
          <p:nvPr/>
        </p:nvSpPr>
        <p:spPr bwMode="gray">
          <a:xfrm>
            <a:off x="4776413" y="4060247"/>
            <a:ext cx="4319868" cy="777749"/>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1" fmla="*/ 0 w 4491318"/>
              <a:gd name="connsiteY0-2" fmla="*/ 757268 h 1308598"/>
              <a:gd name="connsiteX1-3" fmla="*/ 605118 w 4491318"/>
              <a:gd name="connsiteY1-4" fmla="*/ 1308598 h 1308598"/>
              <a:gd name="connsiteX2-5" fmla="*/ 1732928 w 4491318"/>
              <a:gd name="connsiteY2-6" fmla="*/ 0 h 1308598"/>
              <a:gd name="connsiteX3-7" fmla="*/ 3859306 w 4491318"/>
              <a:gd name="connsiteY3-8" fmla="*/ 4233 h 1308598"/>
              <a:gd name="connsiteX4-9" fmla="*/ 4491318 w 4491318"/>
              <a:gd name="connsiteY4-10" fmla="*/ 582456 h 1308598"/>
              <a:gd name="connsiteX0-11" fmla="*/ 0 w 4491318"/>
              <a:gd name="connsiteY0-12" fmla="*/ 757268 h 1308598"/>
              <a:gd name="connsiteX1-13" fmla="*/ 605118 w 4491318"/>
              <a:gd name="connsiteY1-14" fmla="*/ 1308598 h 1308598"/>
              <a:gd name="connsiteX2-15" fmla="*/ 1762561 w 4491318"/>
              <a:gd name="connsiteY2-16" fmla="*/ 0 h 1308598"/>
              <a:gd name="connsiteX3-17" fmla="*/ 3859306 w 4491318"/>
              <a:gd name="connsiteY3-18" fmla="*/ 4233 h 1308598"/>
              <a:gd name="connsiteX4-19" fmla="*/ 4491318 w 4491318"/>
              <a:gd name="connsiteY4-20" fmla="*/ 582456 h 1308598"/>
              <a:gd name="connsiteX0-21" fmla="*/ 0 w 4491318"/>
              <a:gd name="connsiteY0-22" fmla="*/ 757268 h 757268"/>
              <a:gd name="connsiteX1-23" fmla="*/ 1762561 w 4491318"/>
              <a:gd name="connsiteY1-24" fmla="*/ 0 h 757268"/>
              <a:gd name="connsiteX2-25" fmla="*/ 3859306 w 4491318"/>
              <a:gd name="connsiteY2-26" fmla="*/ 4233 h 757268"/>
              <a:gd name="connsiteX3-27" fmla="*/ 4491318 w 4491318"/>
              <a:gd name="connsiteY3-28" fmla="*/ 582456 h 757268"/>
              <a:gd name="connsiteX0-29" fmla="*/ 0 w 3786468"/>
              <a:gd name="connsiteY0-30" fmla="*/ 954118 h 954118"/>
              <a:gd name="connsiteX1-31" fmla="*/ 1057711 w 3786468"/>
              <a:gd name="connsiteY1-32" fmla="*/ 0 h 954118"/>
              <a:gd name="connsiteX2-33" fmla="*/ 3154456 w 3786468"/>
              <a:gd name="connsiteY2-34" fmla="*/ 4233 h 954118"/>
              <a:gd name="connsiteX3-35" fmla="*/ 3786468 w 3786468"/>
              <a:gd name="connsiteY3-36" fmla="*/ 582456 h 954118"/>
              <a:gd name="connsiteX0-37" fmla="*/ 0 w 3786468"/>
              <a:gd name="connsiteY0-38" fmla="*/ 992218 h 992218"/>
              <a:gd name="connsiteX1-39" fmla="*/ 1184711 w 3786468"/>
              <a:gd name="connsiteY1-40" fmla="*/ 0 h 992218"/>
              <a:gd name="connsiteX2-41" fmla="*/ 3154456 w 3786468"/>
              <a:gd name="connsiteY2-42" fmla="*/ 42333 h 992218"/>
              <a:gd name="connsiteX3-43" fmla="*/ 3786468 w 3786468"/>
              <a:gd name="connsiteY3-44" fmla="*/ 620556 h 992218"/>
              <a:gd name="connsiteX0-45" fmla="*/ 0 w 3786468"/>
              <a:gd name="connsiteY0-46" fmla="*/ 973168 h 973168"/>
              <a:gd name="connsiteX1-47" fmla="*/ 1216461 w 3786468"/>
              <a:gd name="connsiteY1-48" fmla="*/ 0 h 973168"/>
              <a:gd name="connsiteX2-49" fmla="*/ 3154456 w 3786468"/>
              <a:gd name="connsiteY2-50" fmla="*/ 23283 h 973168"/>
              <a:gd name="connsiteX3-51" fmla="*/ 3786468 w 3786468"/>
              <a:gd name="connsiteY3-52" fmla="*/ 601506 h 973168"/>
              <a:gd name="connsiteX0-53" fmla="*/ 0 w 3786468"/>
              <a:gd name="connsiteY0-54" fmla="*/ 973168 h 973168"/>
              <a:gd name="connsiteX1-55" fmla="*/ 1216461 w 3786468"/>
              <a:gd name="connsiteY1-56" fmla="*/ 0 h 973168"/>
              <a:gd name="connsiteX2-57" fmla="*/ 3129056 w 3786468"/>
              <a:gd name="connsiteY2-58" fmla="*/ 10583 h 973168"/>
              <a:gd name="connsiteX3-59" fmla="*/ 3786468 w 3786468"/>
              <a:gd name="connsiteY3-60" fmla="*/ 601506 h 973168"/>
              <a:gd name="connsiteX0-61" fmla="*/ 0 w 3786468"/>
              <a:gd name="connsiteY0-62" fmla="*/ 973168 h 973168"/>
              <a:gd name="connsiteX1-63" fmla="*/ 1216461 w 3786468"/>
              <a:gd name="connsiteY1-64" fmla="*/ 0 h 973168"/>
              <a:gd name="connsiteX2-65" fmla="*/ 3078256 w 3786468"/>
              <a:gd name="connsiteY2-66" fmla="*/ 10583 h 973168"/>
              <a:gd name="connsiteX3-67" fmla="*/ 3786468 w 3786468"/>
              <a:gd name="connsiteY3-68" fmla="*/ 601506 h 973168"/>
              <a:gd name="connsiteX0-69" fmla="*/ 0 w 3786468"/>
              <a:gd name="connsiteY0-70" fmla="*/ 985868 h 985868"/>
              <a:gd name="connsiteX1-71" fmla="*/ 1146611 w 3786468"/>
              <a:gd name="connsiteY1-72" fmla="*/ 0 h 985868"/>
              <a:gd name="connsiteX2-73" fmla="*/ 3078256 w 3786468"/>
              <a:gd name="connsiteY2-74" fmla="*/ 23283 h 985868"/>
              <a:gd name="connsiteX3-75" fmla="*/ 3786468 w 3786468"/>
              <a:gd name="connsiteY3-76" fmla="*/ 614206 h 985868"/>
              <a:gd name="connsiteX0-77" fmla="*/ 0 w 4319868"/>
              <a:gd name="connsiteY0-78" fmla="*/ 985868 h 985868"/>
              <a:gd name="connsiteX1-79" fmla="*/ 1146611 w 4319868"/>
              <a:gd name="connsiteY1-80" fmla="*/ 0 h 985868"/>
              <a:gd name="connsiteX2-81" fmla="*/ 3078256 w 4319868"/>
              <a:gd name="connsiteY2-82" fmla="*/ 23283 h 985868"/>
              <a:gd name="connsiteX3-83" fmla="*/ 4319868 w 4319868"/>
              <a:gd name="connsiteY3-84" fmla="*/ 557056 h 985868"/>
            </a:gdLst>
            <a:ahLst/>
            <a:cxnLst>
              <a:cxn ang="0">
                <a:pos x="connsiteX0-1" y="connsiteY0-2"/>
              </a:cxn>
              <a:cxn ang="0">
                <a:pos x="connsiteX1-3" y="connsiteY1-4"/>
              </a:cxn>
              <a:cxn ang="0">
                <a:pos x="connsiteX2-5" y="connsiteY2-6"/>
              </a:cxn>
              <a:cxn ang="0">
                <a:pos x="connsiteX3-7" y="connsiteY3-8"/>
              </a:cxn>
            </a:cxnLst>
            <a:rect l="l" t="t" r="r" b="b"/>
            <a:pathLst>
              <a:path w="4319868" h="985868">
                <a:moveTo>
                  <a:pt x="0" y="985868"/>
                </a:moveTo>
                <a:lnTo>
                  <a:pt x="1146611" y="0"/>
                </a:lnTo>
                <a:lnTo>
                  <a:pt x="3078256" y="23283"/>
                </a:lnTo>
                <a:lnTo>
                  <a:pt x="4319868" y="557056"/>
                </a:lnTo>
              </a:path>
            </a:pathLst>
          </a:custGeom>
          <a:noFill/>
          <a:ln w="57150">
            <a:solidFill>
              <a:srgbClr val="E28189"/>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任意多边形 33"/>
          <p:cNvSpPr/>
          <p:nvPr/>
        </p:nvSpPr>
        <p:spPr bwMode="gray">
          <a:xfrm flipV="1">
            <a:off x="4745485" y="5318391"/>
            <a:ext cx="4319868" cy="787791"/>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1" fmla="*/ 0 w 4491318"/>
              <a:gd name="connsiteY0-2" fmla="*/ 757268 h 1308598"/>
              <a:gd name="connsiteX1-3" fmla="*/ 605118 w 4491318"/>
              <a:gd name="connsiteY1-4" fmla="*/ 1308598 h 1308598"/>
              <a:gd name="connsiteX2-5" fmla="*/ 1732928 w 4491318"/>
              <a:gd name="connsiteY2-6" fmla="*/ 0 h 1308598"/>
              <a:gd name="connsiteX3-7" fmla="*/ 3859306 w 4491318"/>
              <a:gd name="connsiteY3-8" fmla="*/ 4233 h 1308598"/>
              <a:gd name="connsiteX4-9" fmla="*/ 4491318 w 4491318"/>
              <a:gd name="connsiteY4-10" fmla="*/ 582456 h 1308598"/>
              <a:gd name="connsiteX0-11" fmla="*/ 0 w 4491318"/>
              <a:gd name="connsiteY0-12" fmla="*/ 757268 h 1308598"/>
              <a:gd name="connsiteX1-13" fmla="*/ 605118 w 4491318"/>
              <a:gd name="connsiteY1-14" fmla="*/ 1308598 h 1308598"/>
              <a:gd name="connsiteX2-15" fmla="*/ 1762561 w 4491318"/>
              <a:gd name="connsiteY2-16" fmla="*/ 0 h 1308598"/>
              <a:gd name="connsiteX3-17" fmla="*/ 3859306 w 4491318"/>
              <a:gd name="connsiteY3-18" fmla="*/ 4233 h 1308598"/>
              <a:gd name="connsiteX4-19" fmla="*/ 4491318 w 4491318"/>
              <a:gd name="connsiteY4-20" fmla="*/ 582456 h 1308598"/>
              <a:gd name="connsiteX0-21" fmla="*/ 0 w 4491318"/>
              <a:gd name="connsiteY0-22" fmla="*/ 757268 h 757268"/>
              <a:gd name="connsiteX1-23" fmla="*/ 1762561 w 4491318"/>
              <a:gd name="connsiteY1-24" fmla="*/ 0 h 757268"/>
              <a:gd name="connsiteX2-25" fmla="*/ 3859306 w 4491318"/>
              <a:gd name="connsiteY2-26" fmla="*/ 4233 h 757268"/>
              <a:gd name="connsiteX3-27" fmla="*/ 4491318 w 4491318"/>
              <a:gd name="connsiteY3-28" fmla="*/ 582456 h 757268"/>
              <a:gd name="connsiteX0-29" fmla="*/ 0 w 3786468"/>
              <a:gd name="connsiteY0-30" fmla="*/ 954118 h 954118"/>
              <a:gd name="connsiteX1-31" fmla="*/ 1057711 w 3786468"/>
              <a:gd name="connsiteY1-32" fmla="*/ 0 h 954118"/>
              <a:gd name="connsiteX2-33" fmla="*/ 3154456 w 3786468"/>
              <a:gd name="connsiteY2-34" fmla="*/ 4233 h 954118"/>
              <a:gd name="connsiteX3-35" fmla="*/ 3786468 w 3786468"/>
              <a:gd name="connsiteY3-36" fmla="*/ 582456 h 954118"/>
              <a:gd name="connsiteX0-37" fmla="*/ 0 w 3786468"/>
              <a:gd name="connsiteY0-38" fmla="*/ 992218 h 992218"/>
              <a:gd name="connsiteX1-39" fmla="*/ 1184711 w 3786468"/>
              <a:gd name="connsiteY1-40" fmla="*/ 0 h 992218"/>
              <a:gd name="connsiteX2-41" fmla="*/ 3154456 w 3786468"/>
              <a:gd name="connsiteY2-42" fmla="*/ 42333 h 992218"/>
              <a:gd name="connsiteX3-43" fmla="*/ 3786468 w 3786468"/>
              <a:gd name="connsiteY3-44" fmla="*/ 620556 h 992218"/>
              <a:gd name="connsiteX0-45" fmla="*/ 0 w 3786468"/>
              <a:gd name="connsiteY0-46" fmla="*/ 973168 h 973168"/>
              <a:gd name="connsiteX1-47" fmla="*/ 1216461 w 3786468"/>
              <a:gd name="connsiteY1-48" fmla="*/ 0 h 973168"/>
              <a:gd name="connsiteX2-49" fmla="*/ 3154456 w 3786468"/>
              <a:gd name="connsiteY2-50" fmla="*/ 23283 h 973168"/>
              <a:gd name="connsiteX3-51" fmla="*/ 3786468 w 3786468"/>
              <a:gd name="connsiteY3-52" fmla="*/ 601506 h 973168"/>
              <a:gd name="connsiteX0-53" fmla="*/ 0 w 3786468"/>
              <a:gd name="connsiteY0-54" fmla="*/ 973168 h 973168"/>
              <a:gd name="connsiteX1-55" fmla="*/ 1216461 w 3786468"/>
              <a:gd name="connsiteY1-56" fmla="*/ 0 h 973168"/>
              <a:gd name="connsiteX2-57" fmla="*/ 3129056 w 3786468"/>
              <a:gd name="connsiteY2-58" fmla="*/ 10583 h 973168"/>
              <a:gd name="connsiteX3-59" fmla="*/ 3786468 w 3786468"/>
              <a:gd name="connsiteY3-60" fmla="*/ 601506 h 973168"/>
              <a:gd name="connsiteX0-61" fmla="*/ 0 w 3786468"/>
              <a:gd name="connsiteY0-62" fmla="*/ 973168 h 973168"/>
              <a:gd name="connsiteX1-63" fmla="*/ 1216461 w 3786468"/>
              <a:gd name="connsiteY1-64" fmla="*/ 0 h 973168"/>
              <a:gd name="connsiteX2-65" fmla="*/ 3078256 w 3786468"/>
              <a:gd name="connsiteY2-66" fmla="*/ 10583 h 973168"/>
              <a:gd name="connsiteX3-67" fmla="*/ 3786468 w 3786468"/>
              <a:gd name="connsiteY3-68" fmla="*/ 601506 h 973168"/>
              <a:gd name="connsiteX0-69" fmla="*/ 0 w 3786468"/>
              <a:gd name="connsiteY0-70" fmla="*/ 985868 h 985868"/>
              <a:gd name="connsiteX1-71" fmla="*/ 1146611 w 3786468"/>
              <a:gd name="connsiteY1-72" fmla="*/ 0 h 985868"/>
              <a:gd name="connsiteX2-73" fmla="*/ 3078256 w 3786468"/>
              <a:gd name="connsiteY2-74" fmla="*/ 23283 h 985868"/>
              <a:gd name="connsiteX3-75" fmla="*/ 3786468 w 3786468"/>
              <a:gd name="connsiteY3-76" fmla="*/ 614206 h 985868"/>
              <a:gd name="connsiteX0-77" fmla="*/ 0 w 4319868"/>
              <a:gd name="connsiteY0-78" fmla="*/ 985868 h 985868"/>
              <a:gd name="connsiteX1-79" fmla="*/ 1146611 w 4319868"/>
              <a:gd name="connsiteY1-80" fmla="*/ 0 h 985868"/>
              <a:gd name="connsiteX2-81" fmla="*/ 3078256 w 4319868"/>
              <a:gd name="connsiteY2-82" fmla="*/ 23283 h 985868"/>
              <a:gd name="connsiteX3-83" fmla="*/ 4319868 w 4319868"/>
              <a:gd name="connsiteY3-84" fmla="*/ 557056 h 985868"/>
            </a:gdLst>
            <a:ahLst/>
            <a:cxnLst>
              <a:cxn ang="0">
                <a:pos x="connsiteX0-1" y="connsiteY0-2"/>
              </a:cxn>
              <a:cxn ang="0">
                <a:pos x="connsiteX1-3" y="connsiteY1-4"/>
              </a:cxn>
              <a:cxn ang="0">
                <a:pos x="connsiteX2-5" y="connsiteY2-6"/>
              </a:cxn>
              <a:cxn ang="0">
                <a:pos x="connsiteX3-7" y="connsiteY3-8"/>
              </a:cxn>
            </a:cxnLst>
            <a:rect l="l" t="t" r="r" b="b"/>
            <a:pathLst>
              <a:path w="4319868" h="985868">
                <a:moveTo>
                  <a:pt x="0" y="985868"/>
                </a:moveTo>
                <a:lnTo>
                  <a:pt x="1146611" y="0"/>
                </a:lnTo>
                <a:lnTo>
                  <a:pt x="3078256" y="23283"/>
                </a:lnTo>
                <a:lnTo>
                  <a:pt x="4319868" y="557056"/>
                </a:lnTo>
              </a:path>
            </a:pathLst>
          </a:custGeom>
          <a:noFill/>
          <a:ln w="57150">
            <a:solidFill>
              <a:srgbClr val="AFD89C"/>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任意多边形 33"/>
          <p:cNvSpPr/>
          <p:nvPr/>
        </p:nvSpPr>
        <p:spPr bwMode="gray">
          <a:xfrm>
            <a:off x="4766031" y="4468925"/>
            <a:ext cx="4070631" cy="834353"/>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1" fmla="*/ 0 w 4491318"/>
              <a:gd name="connsiteY0-2" fmla="*/ 757268 h 1308598"/>
              <a:gd name="connsiteX1-3" fmla="*/ 605118 w 4491318"/>
              <a:gd name="connsiteY1-4" fmla="*/ 1308598 h 1308598"/>
              <a:gd name="connsiteX2-5" fmla="*/ 1732928 w 4491318"/>
              <a:gd name="connsiteY2-6" fmla="*/ 0 h 1308598"/>
              <a:gd name="connsiteX3-7" fmla="*/ 3859306 w 4491318"/>
              <a:gd name="connsiteY3-8" fmla="*/ 4233 h 1308598"/>
              <a:gd name="connsiteX4-9" fmla="*/ 4491318 w 4491318"/>
              <a:gd name="connsiteY4-10" fmla="*/ 582456 h 1308598"/>
              <a:gd name="connsiteX0-11" fmla="*/ 0 w 4491318"/>
              <a:gd name="connsiteY0-12" fmla="*/ 757268 h 1308598"/>
              <a:gd name="connsiteX1-13" fmla="*/ 605118 w 4491318"/>
              <a:gd name="connsiteY1-14" fmla="*/ 1308598 h 1308598"/>
              <a:gd name="connsiteX2-15" fmla="*/ 1762561 w 4491318"/>
              <a:gd name="connsiteY2-16" fmla="*/ 0 h 1308598"/>
              <a:gd name="connsiteX3-17" fmla="*/ 3859306 w 4491318"/>
              <a:gd name="connsiteY3-18" fmla="*/ 4233 h 1308598"/>
              <a:gd name="connsiteX4-19" fmla="*/ 4491318 w 4491318"/>
              <a:gd name="connsiteY4-20" fmla="*/ 582456 h 1308598"/>
              <a:gd name="connsiteX0-21" fmla="*/ 0 w 4491318"/>
              <a:gd name="connsiteY0-22" fmla="*/ 757268 h 757268"/>
              <a:gd name="connsiteX1-23" fmla="*/ 1762561 w 4491318"/>
              <a:gd name="connsiteY1-24" fmla="*/ 0 h 757268"/>
              <a:gd name="connsiteX2-25" fmla="*/ 3859306 w 4491318"/>
              <a:gd name="connsiteY2-26" fmla="*/ 4233 h 757268"/>
              <a:gd name="connsiteX3-27" fmla="*/ 4491318 w 4491318"/>
              <a:gd name="connsiteY3-28" fmla="*/ 582456 h 757268"/>
              <a:gd name="connsiteX0-29" fmla="*/ 0 w 3786468"/>
              <a:gd name="connsiteY0-30" fmla="*/ 954118 h 954118"/>
              <a:gd name="connsiteX1-31" fmla="*/ 1057711 w 3786468"/>
              <a:gd name="connsiteY1-32" fmla="*/ 0 h 954118"/>
              <a:gd name="connsiteX2-33" fmla="*/ 3154456 w 3786468"/>
              <a:gd name="connsiteY2-34" fmla="*/ 4233 h 954118"/>
              <a:gd name="connsiteX3-35" fmla="*/ 3786468 w 3786468"/>
              <a:gd name="connsiteY3-36" fmla="*/ 582456 h 954118"/>
              <a:gd name="connsiteX0-37" fmla="*/ 0 w 3786468"/>
              <a:gd name="connsiteY0-38" fmla="*/ 992218 h 992218"/>
              <a:gd name="connsiteX1-39" fmla="*/ 1184711 w 3786468"/>
              <a:gd name="connsiteY1-40" fmla="*/ 0 h 992218"/>
              <a:gd name="connsiteX2-41" fmla="*/ 3154456 w 3786468"/>
              <a:gd name="connsiteY2-42" fmla="*/ 42333 h 992218"/>
              <a:gd name="connsiteX3-43" fmla="*/ 3786468 w 3786468"/>
              <a:gd name="connsiteY3-44" fmla="*/ 620556 h 992218"/>
              <a:gd name="connsiteX0-45" fmla="*/ 0 w 3786468"/>
              <a:gd name="connsiteY0-46" fmla="*/ 973168 h 973168"/>
              <a:gd name="connsiteX1-47" fmla="*/ 1216461 w 3786468"/>
              <a:gd name="connsiteY1-48" fmla="*/ 0 h 973168"/>
              <a:gd name="connsiteX2-49" fmla="*/ 3154456 w 3786468"/>
              <a:gd name="connsiteY2-50" fmla="*/ 23283 h 973168"/>
              <a:gd name="connsiteX3-51" fmla="*/ 3786468 w 3786468"/>
              <a:gd name="connsiteY3-52" fmla="*/ 601506 h 973168"/>
              <a:gd name="connsiteX0-53" fmla="*/ 0 w 3786468"/>
              <a:gd name="connsiteY0-54" fmla="*/ 973168 h 973168"/>
              <a:gd name="connsiteX1-55" fmla="*/ 1216461 w 3786468"/>
              <a:gd name="connsiteY1-56" fmla="*/ 0 h 973168"/>
              <a:gd name="connsiteX2-57" fmla="*/ 3129056 w 3786468"/>
              <a:gd name="connsiteY2-58" fmla="*/ 10583 h 973168"/>
              <a:gd name="connsiteX3-59" fmla="*/ 3786468 w 3786468"/>
              <a:gd name="connsiteY3-60" fmla="*/ 601506 h 973168"/>
              <a:gd name="connsiteX0-61" fmla="*/ 0 w 3786468"/>
              <a:gd name="connsiteY0-62" fmla="*/ 973168 h 973168"/>
              <a:gd name="connsiteX1-63" fmla="*/ 1216461 w 3786468"/>
              <a:gd name="connsiteY1-64" fmla="*/ 0 h 973168"/>
              <a:gd name="connsiteX2-65" fmla="*/ 3078256 w 3786468"/>
              <a:gd name="connsiteY2-66" fmla="*/ 10583 h 973168"/>
              <a:gd name="connsiteX3-67" fmla="*/ 3786468 w 3786468"/>
              <a:gd name="connsiteY3-68" fmla="*/ 601506 h 973168"/>
              <a:gd name="connsiteX0-69" fmla="*/ 0 w 3786468"/>
              <a:gd name="connsiteY0-70" fmla="*/ 985868 h 985868"/>
              <a:gd name="connsiteX1-71" fmla="*/ 1146611 w 3786468"/>
              <a:gd name="connsiteY1-72" fmla="*/ 0 h 985868"/>
              <a:gd name="connsiteX2-73" fmla="*/ 3078256 w 3786468"/>
              <a:gd name="connsiteY2-74" fmla="*/ 23283 h 985868"/>
              <a:gd name="connsiteX3-75" fmla="*/ 3786468 w 3786468"/>
              <a:gd name="connsiteY3-76" fmla="*/ 614206 h 985868"/>
              <a:gd name="connsiteX0-77" fmla="*/ 0 w 4319868"/>
              <a:gd name="connsiteY0-78" fmla="*/ 985868 h 985868"/>
              <a:gd name="connsiteX1-79" fmla="*/ 1146611 w 4319868"/>
              <a:gd name="connsiteY1-80" fmla="*/ 0 h 985868"/>
              <a:gd name="connsiteX2-81" fmla="*/ 3078256 w 4319868"/>
              <a:gd name="connsiteY2-82" fmla="*/ 23283 h 985868"/>
              <a:gd name="connsiteX3-83" fmla="*/ 4319868 w 4319868"/>
              <a:gd name="connsiteY3-84" fmla="*/ 557056 h 985868"/>
              <a:gd name="connsiteX0-85" fmla="*/ 0 w 4057931"/>
              <a:gd name="connsiteY0-86" fmla="*/ 839822 h 839822"/>
              <a:gd name="connsiteX1-87" fmla="*/ 884674 w 4057931"/>
              <a:gd name="connsiteY1-88" fmla="*/ 0 h 839822"/>
              <a:gd name="connsiteX2-89" fmla="*/ 2816319 w 4057931"/>
              <a:gd name="connsiteY2-90" fmla="*/ 23283 h 839822"/>
              <a:gd name="connsiteX3-91" fmla="*/ 4057931 w 4057931"/>
              <a:gd name="connsiteY3-92" fmla="*/ 557056 h 839822"/>
              <a:gd name="connsiteX0-93" fmla="*/ 0 w 4057931"/>
              <a:gd name="connsiteY0-94" fmla="*/ 816539 h 816539"/>
              <a:gd name="connsiteX1-95" fmla="*/ 965637 w 4057931"/>
              <a:gd name="connsiteY1-96" fmla="*/ 243628 h 816539"/>
              <a:gd name="connsiteX2-97" fmla="*/ 2816319 w 4057931"/>
              <a:gd name="connsiteY2-98" fmla="*/ 0 h 816539"/>
              <a:gd name="connsiteX3-99" fmla="*/ 4057931 w 4057931"/>
              <a:gd name="connsiteY3-100" fmla="*/ 533773 h 816539"/>
              <a:gd name="connsiteX0-101" fmla="*/ 0 w 4057931"/>
              <a:gd name="connsiteY0-102" fmla="*/ 572911 h 572911"/>
              <a:gd name="connsiteX1-103" fmla="*/ 965637 w 4057931"/>
              <a:gd name="connsiteY1-104" fmla="*/ 0 h 572911"/>
              <a:gd name="connsiteX2-105" fmla="*/ 2487706 w 4057931"/>
              <a:gd name="connsiteY2-106" fmla="*/ 8175 h 572911"/>
              <a:gd name="connsiteX3-107" fmla="*/ 4057931 w 4057931"/>
              <a:gd name="connsiteY3-108" fmla="*/ 290145 h 572911"/>
              <a:gd name="connsiteX0-109" fmla="*/ 0 w 3676931"/>
              <a:gd name="connsiteY0-110" fmla="*/ 572911 h 954907"/>
              <a:gd name="connsiteX1-111" fmla="*/ 965637 w 3676931"/>
              <a:gd name="connsiteY1-112" fmla="*/ 0 h 954907"/>
              <a:gd name="connsiteX2-113" fmla="*/ 2487706 w 3676931"/>
              <a:gd name="connsiteY2-114" fmla="*/ 8175 h 954907"/>
              <a:gd name="connsiteX3-115" fmla="*/ 3676931 w 3676931"/>
              <a:gd name="connsiteY3-116" fmla="*/ 954907 h 954907"/>
              <a:gd name="connsiteX0-117" fmla="*/ 0 w 3994431"/>
              <a:gd name="connsiteY0-118" fmla="*/ 727351 h 954907"/>
              <a:gd name="connsiteX1-119" fmla="*/ 1283137 w 3994431"/>
              <a:gd name="connsiteY1-120" fmla="*/ 0 h 954907"/>
              <a:gd name="connsiteX2-121" fmla="*/ 2805206 w 3994431"/>
              <a:gd name="connsiteY2-122" fmla="*/ 8175 h 954907"/>
              <a:gd name="connsiteX3-123" fmla="*/ 3994431 w 3994431"/>
              <a:gd name="connsiteY3-124" fmla="*/ 954907 h 954907"/>
              <a:gd name="connsiteX0-125" fmla="*/ 0 w 4070631"/>
              <a:gd name="connsiteY0-126" fmla="*/ 754210 h 954907"/>
              <a:gd name="connsiteX1-127" fmla="*/ 1359337 w 4070631"/>
              <a:gd name="connsiteY1-128" fmla="*/ 0 h 954907"/>
              <a:gd name="connsiteX2-129" fmla="*/ 2881406 w 4070631"/>
              <a:gd name="connsiteY2-130" fmla="*/ 8175 h 954907"/>
              <a:gd name="connsiteX3-131" fmla="*/ 4070631 w 4070631"/>
              <a:gd name="connsiteY3-132" fmla="*/ 954907 h 954907"/>
            </a:gdLst>
            <a:ahLst/>
            <a:cxnLst>
              <a:cxn ang="0">
                <a:pos x="connsiteX0-1" y="connsiteY0-2"/>
              </a:cxn>
              <a:cxn ang="0">
                <a:pos x="connsiteX1-3" y="connsiteY1-4"/>
              </a:cxn>
              <a:cxn ang="0">
                <a:pos x="connsiteX2-5" y="connsiteY2-6"/>
              </a:cxn>
              <a:cxn ang="0">
                <a:pos x="connsiteX3-7" y="connsiteY3-8"/>
              </a:cxn>
            </a:cxnLst>
            <a:rect l="l" t="t" r="r" b="b"/>
            <a:pathLst>
              <a:path w="4070631" h="954907">
                <a:moveTo>
                  <a:pt x="0" y="754210"/>
                </a:moveTo>
                <a:lnTo>
                  <a:pt x="1359337" y="0"/>
                </a:lnTo>
                <a:lnTo>
                  <a:pt x="2881406" y="8175"/>
                </a:lnTo>
                <a:lnTo>
                  <a:pt x="4070631" y="954907"/>
                </a:lnTo>
              </a:path>
            </a:pathLst>
          </a:custGeom>
          <a:noFill/>
          <a:ln w="57150">
            <a:solidFill>
              <a:srgbClr val="56C4D2"/>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0"/>
          <p:cNvSpPr txBox="1"/>
          <p:nvPr/>
        </p:nvSpPr>
        <p:spPr bwMode="gray">
          <a:xfrm>
            <a:off x="9217662" y="4511251"/>
            <a:ext cx="1069524" cy="307777"/>
          </a:xfrm>
          <a:prstGeom prst="rect">
            <a:avLst/>
          </a:prstGeom>
          <a:noFill/>
        </p:spPr>
        <p:txBody>
          <a:bodyPr wrap="square" rtlCol="0">
            <a:spAutoFit/>
          </a:bodyPr>
          <a:lstStyle/>
          <a:p>
            <a:pPr fontAlgn="ctr"/>
            <a:r>
              <a:rPr lang="en-US" sz="1400" dirty="0">
                <a:latin typeface="Huawei Sans" panose="020C0503030203020204" pitchFamily="34" charset="0"/>
              </a:rPr>
              <a:t>Endpoint 1</a:t>
            </a:r>
          </a:p>
        </p:txBody>
      </p:sp>
      <p:sp>
        <p:nvSpPr>
          <p:cNvPr id="23" name="TextBox 22"/>
          <p:cNvSpPr txBox="1"/>
          <p:nvPr/>
        </p:nvSpPr>
        <p:spPr bwMode="gray">
          <a:xfrm>
            <a:off x="9217662" y="5343006"/>
            <a:ext cx="1069524" cy="307777"/>
          </a:xfrm>
          <a:prstGeom prst="rect">
            <a:avLst/>
          </a:prstGeom>
          <a:noFill/>
        </p:spPr>
        <p:txBody>
          <a:bodyPr wrap="square" rtlCol="0">
            <a:spAutoFit/>
          </a:bodyPr>
          <a:lstStyle/>
          <a:p>
            <a:pPr fontAlgn="ctr"/>
            <a:r>
              <a:rPr lang="en-US" sz="1400" dirty="0">
                <a:latin typeface="Huawei Sans" panose="020C0503030203020204" pitchFamily="34" charset="0"/>
              </a:rPr>
              <a:t>Endpoint 2</a:t>
            </a:r>
          </a:p>
        </p:txBody>
      </p:sp>
      <p:sp>
        <p:nvSpPr>
          <p:cNvPr id="25" name="TextBox 24"/>
          <p:cNvSpPr txBox="1"/>
          <p:nvPr/>
        </p:nvSpPr>
        <p:spPr bwMode="gray">
          <a:xfrm>
            <a:off x="6429461" y="4060247"/>
            <a:ext cx="877163" cy="307777"/>
          </a:xfrm>
          <a:prstGeom prst="rect">
            <a:avLst/>
          </a:prstGeom>
          <a:noFill/>
        </p:spPr>
        <p:txBody>
          <a:bodyPr wrap="square" rtlCol="0">
            <a:spAutoFit/>
          </a:bodyPr>
          <a:lstStyle/>
          <a:p>
            <a:pPr fontAlgn="ctr"/>
            <a:r>
              <a:rPr lang="en-US" sz="1400" dirty="0">
                <a:latin typeface="Huawei Sans" panose="020C0503030203020204" pitchFamily="34" charset="0"/>
              </a:rPr>
              <a:t>Color 15</a:t>
            </a:r>
          </a:p>
        </p:txBody>
      </p:sp>
      <p:sp>
        <p:nvSpPr>
          <p:cNvPr id="26" name="TextBox 25"/>
          <p:cNvSpPr txBox="1"/>
          <p:nvPr/>
        </p:nvSpPr>
        <p:spPr bwMode="gray">
          <a:xfrm>
            <a:off x="6423417" y="4485538"/>
            <a:ext cx="877163" cy="307777"/>
          </a:xfrm>
          <a:prstGeom prst="rect">
            <a:avLst/>
          </a:prstGeom>
          <a:noFill/>
        </p:spPr>
        <p:txBody>
          <a:bodyPr wrap="square" rtlCol="0">
            <a:spAutoFit/>
          </a:bodyPr>
          <a:lstStyle/>
          <a:p>
            <a:pPr fontAlgn="ctr"/>
            <a:r>
              <a:rPr lang="en-US" sz="1400" dirty="0">
                <a:latin typeface="Huawei Sans" panose="020C0503030203020204" pitchFamily="34" charset="0"/>
              </a:rPr>
              <a:t>Color 20</a:t>
            </a:r>
          </a:p>
        </p:txBody>
      </p:sp>
      <p:sp>
        <p:nvSpPr>
          <p:cNvPr id="28" name="TextBox 27"/>
          <p:cNvSpPr txBox="1"/>
          <p:nvPr/>
        </p:nvSpPr>
        <p:spPr bwMode="gray">
          <a:xfrm>
            <a:off x="6423417" y="5788983"/>
            <a:ext cx="877163" cy="307777"/>
          </a:xfrm>
          <a:prstGeom prst="rect">
            <a:avLst/>
          </a:prstGeom>
          <a:noFill/>
        </p:spPr>
        <p:txBody>
          <a:bodyPr wrap="square" rtlCol="0">
            <a:spAutoFit/>
          </a:bodyPr>
          <a:lstStyle/>
          <a:p>
            <a:pPr fontAlgn="ctr"/>
            <a:r>
              <a:rPr lang="en-US" sz="1400" dirty="0">
                <a:latin typeface="Huawei Sans" panose="020C0503030203020204" pitchFamily="34" charset="0"/>
              </a:rPr>
              <a:t>Color 25</a:t>
            </a:r>
          </a:p>
        </p:txBody>
      </p:sp>
      <p:sp>
        <p:nvSpPr>
          <p:cNvPr id="29" name="TextBox 28"/>
          <p:cNvSpPr txBox="1"/>
          <p:nvPr/>
        </p:nvSpPr>
        <p:spPr bwMode="gray">
          <a:xfrm>
            <a:off x="1892724" y="4349861"/>
            <a:ext cx="3171061" cy="307777"/>
          </a:xfrm>
          <a:prstGeom prst="rect">
            <a:avLst/>
          </a:prstGeom>
          <a:noFill/>
        </p:spPr>
        <p:txBody>
          <a:bodyPr wrap="square" rtlCol="0">
            <a:spAutoFit/>
          </a:bodyPr>
          <a:lstStyle/>
          <a:p>
            <a:pPr fontAlgn="ctr"/>
            <a:r>
              <a:rPr lang="en-US" sz="1400" dirty="0">
                <a:latin typeface="Huawei Sans" panose="020C0503030203020204" pitchFamily="34" charset="0"/>
              </a:rPr>
              <a:t>SRv6 Policy 1 &lt;color 15, endpoint 1&gt;</a:t>
            </a:r>
          </a:p>
        </p:txBody>
      </p:sp>
      <p:sp>
        <p:nvSpPr>
          <p:cNvPr id="30" name="TextBox 29"/>
          <p:cNvSpPr txBox="1"/>
          <p:nvPr/>
        </p:nvSpPr>
        <p:spPr bwMode="gray">
          <a:xfrm>
            <a:off x="1535467" y="4928903"/>
            <a:ext cx="3171061" cy="307777"/>
          </a:xfrm>
          <a:prstGeom prst="rect">
            <a:avLst/>
          </a:prstGeom>
          <a:noFill/>
        </p:spPr>
        <p:txBody>
          <a:bodyPr wrap="square" rtlCol="0">
            <a:spAutoFit/>
          </a:bodyPr>
          <a:lstStyle/>
          <a:p>
            <a:pPr fontAlgn="ctr"/>
            <a:r>
              <a:rPr lang="en-US" sz="1400" dirty="0">
                <a:latin typeface="Huawei Sans" panose="020C0503030203020204" pitchFamily="34" charset="0"/>
              </a:rPr>
              <a:t>SRv6 Policy 2 &lt;color 20, endpoint 2&gt;</a:t>
            </a:r>
          </a:p>
        </p:txBody>
      </p:sp>
      <p:sp>
        <p:nvSpPr>
          <p:cNvPr id="31" name="TextBox 30"/>
          <p:cNvSpPr txBox="1"/>
          <p:nvPr/>
        </p:nvSpPr>
        <p:spPr bwMode="gray">
          <a:xfrm>
            <a:off x="1908188" y="5509196"/>
            <a:ext cx="3171061" cy="307777"/>
          </a:xfrm>
          <a:prstGeom prst="rect">
            <a:avLst/>
          </a:prstGeom>
          <a:noFill/>
        </p:spPr>
        <p:txBody>
          <a:bodyPr wrap="square" rtlCol="0">
            <a:spAutoFit/>
          </a:bodyPr>
          <a:lstStyle/>
          <a:p>
            <a:pPr fontAlgn="ctr"/>
            <a:r>
              <a:rPr lang="en-US" sz="1400" dirty="0">
                <a:latin typeface="Huawei Sans" panose="020C0503030203020204" pitchFamily="34" charset="0"/>
              </a:rPr>
              <a:t>SRv6 Policy 3 &lt;color 25, endpoint 2&gt;</a:t>
            </a:r>
          </a:p>
        </p:txBody>
      </p:sp>
      <p:sp>
        <p:nvSpPr>
          <p:cNvPr id="32" name="任意多边形 33"/>
          <p:cNvSpPr/>
          <p:nvPr/>
        </p:nvSpPr>
        <p:spPr bwMode="gray">
          <a:xfrm flipV="1">
            <a:off x="4776413" y="5196665"/>
            <a:ext cx="4061878" cy="478734"/>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1" fmla="*/ 0 w 4491318"/>
              <a:gd name="connsiteY0-2" fmla="*/ 757268 h 1308598"/>
              <a:gd name="connsiteX1-3" fmla="*/ 605118 w 4491318"/>
              <a:gd name="connsiteY1-4" fmla="*/ 1308598 h 1308598"/>
              <a:gd name="connsiteX2-5" fmla="*/ 1732928 w 4491318"/>
              <a:gd name="connsiteY2-6" fmla="*/ 0 h 1308598"/>
              <a:gd name="connsiteX3-7" fmla="*/ 3859306 w 4491318"/>
              <a:gd name="connsiteY3-8" fmla="*/ 4233 h 1308598"/>
              <a:gd name="connsiteX4-9" fmla="*/ 4491318 w 4491318"/>
              <a:gd name="connsiteY4-10" fmla="*/ 582456 h 1308598"/>
              <a:gd name="connsiteX0-11" fmla="*/ 0 w 4491318"/>
              <a:gd name="connsiteY0-12" fmla="*/ 757268 h 1308598"/>
              <a:gd name="connsiteX1-13" fmla="*/ 605118 w 4491318"/>
              <a:gd name="connsiteY1-14" fmla="*/ 1308598 h 1308598"/>
              <a:gd name="connsiteX2-15" fmla="*/ 1762561 w 4491318"/>
              <a:gd name="connsiteY2-16" fmla="*/ 0 h 1308598"/>
              <a:gd name="connsiteX3-17" fmla="*/ 3859306 w 4491318"/>
              <a:gd name="connsiteY3-18" fmla="*/ 4233 h 1308598"/>
              <a:gd name="connsiteX4-19" fmla="*/ 4491318 w 4491318"/>
              <a:gd name="connsiteY4-20" fmla="*/ 582456 h 1308598"/>
              <a:gd name="connsiteX0-21" fmla="*/ 0 w 4491318"/>
              <a:gd name="connsiteY0-22" fmla="*/ 757268 h 757268"/>
              <a:gd name="connsiteX1-23" fmla="*/ 1762561 w 4491318"/>
              <a:gd name="connsiteY1-24" fmla="*/ 0 h 757268"/>
              <a:gd name="connsiteX2-25" fmla="*/ 3859306 w 4491318"/>
              <a:gd name="connsiteY2-26" fmla="*/ 4233 h 757268"/>
              <a:gd name="connsiteX3-27" fmla="*/ 4491318 w 4491318"/>
              <a:gd name="connsiteY3-28" fmla="*/ 582456 h 757268"/>
              <a:gd name="connsiteX0-29" fmla="*/ 0 w 3786468"/>
              <a:gd name="connsiteY0-30" fmla="*/ 954118 h 954118"/>
              <a:gd name="connsiteX1-31" fmla="*/ 1057711 w 3786468"/>
              <a:gd name="connsiteY1-32" fmla="*/ 0 h 954118"/>
              <a:gd name="connsiteX2-33" fmla="*/ 3154456 w 3786468"/>
              <a:gd name="connsiteY2-34" fmla="*/ 4233 h 954118"/>
              <a:gd name="connsiteX3-35" fmla="*/ 3786468 w 3786468"/>
              <a:gd name="connsiteY3-36" fmla="*/ 582456 h 954118"/>
              <a:gd name="connsiteX0-37" fmla="*/ 0 w 3786468"/>
              <a:gd name="connsiteY0-38" fmla="*/ 992218 h 992218"/>
              <a:gd name="connsiteX1-39" fmla="*/ 1184711 w 3786468"/>
              <a:gd name="connsiteY1-40" fmla="*/ 0 h 992218"/>
              <a:gd name="connsiteX2-41" fmla="*/ 3154456 w 3786468"/>
              <a:gd name="connsiteY2-42" fmla="*/ 42333 h 992218"/>
              <a:gd name="connsiteX3-43" fmla="*/ 3786468 w 3786468"/>
              <a:gd name="connsiteY3-44" fmla="*/ 620556 h 992218"/>
              <a:gd name="connsiteX0-45" fmla="*/ 0 w 3786468"/>
              <a:gd name="connsiteY0-46" fmla="*/ 973168 h 973168"/>
              <a:gd name="connsiteX1-47" fmla="*/ 1216461 w 3786468"/>
              <a:gd name="connsiteY1-48" fmla="*/ 0 h 973168"/>
              <a:gd name="connsiteX2-49" fmla="*/ 3154456 w 3786468"/>
              <a:gd name="connsiteY2-50" fmla="*/ 23283 h 973168"/>
              <a:gd name="connsiteX3-51" fmla="*/ 3786468 w 3786468"/>
              <a:gd name="connsiteY3-52" fmla="*/ 601506 h 973168"/>
              <a:gd name="connsiteX0-53" fmla="*/ 0 w 3786468"/>
              <a:gd name="connsiteY0-54" fmla="*/ 973168 h 973168"/>
              <a:gd name="connsiteX1-55" fmla="*/ 1216461 w 3786468"/>
              <a:gd name="connsiteY1-56" fmla="*/ 0 h 973168"/>
              <a:gd name="connsiteX2-57" fmla="*/ 3129056 w 3786468"/>
              <a:gd name="connsiteY2-58" fmla="*/ 10583 h 973168"/>
              <a:gd name="connsiteX3-59" fmla="*/ 3786468 w 3786468"/>
              <a:gd name="connsiteY3-60" fmla="*/ 601506 h 973168"/>
              <a:gd name="connsiteX0-61" fmla="*/ 0 w 3786468"/>
              <a:gd name="connsiteY0-62" fmla="*/ 973168 h 973168"/>
              <a:gd name="connsiteX1-63" fmla="*/ 1216461 w 3786468"/>
              <a:gd name="connsiteY1-64" fmla="*/ 0 h 973168"/>
              <a:gd name="connsiteX2-65" fmla="*/ 3078256 w 3786468"/>
              <a:gd name="connsiteY2-66" fmla="*/ 10583 h 973168"/>
              <a:gd name="connsiteX3-67" fmla="*/ 3786468 w 3786468"/>
              <a:gd name="connsiteY3-68" fmla="*/ 601506 h 973168"/>
              <a:gd name="connsiteX0-69" fmla="*/ 0 w 3786468"/>
              <a:gd name="connsiteY0-70" fmla="*/ 985868 h 985868"/>
              <a:gd name="connsiteX1-71" fmla="*/ 1146611 w 3786468"/>
              <a:gd name="connsiteY1-72" fmla="*/ 0 h 985868"/>
              <a:gd name="connsiteX2-73" fmla="*/ 3078256 w 3786468"/>
              <a:gd name="connsiteY2-74" fmla="*/ 23283 h 985868"/>
              <a:gd name="connsiteX3-75" fmla="*/ 3786468 w 3786468"/>
              <a:gd name="connsiteY3-76" fmla="*/ 614206 h 985868"/>
              <a:gd name="connsiteX0-77" fmla="*/ 0 w 4319868"/>
              <a:gd name="connsiteY0-78" fmla="*/ 985868 h 985868"/>
              <a:gd name="connsiteX1-79" fmla="*/ 1146611 w 4319868"/>
              <a:gd name="connsiteY1-80" fmla="*/ 0 h 985868"/>
              <a:gd name="connsiteX2-81" fmla="*/ 3078256 w 4319868"/>
              <a:gd name="connsiteY2-82" fmla="*/ 23283 h 985868"/>
              <a:gd name="connsiteX3-83" fmla="*/ 4319868 w 4319868"/>
              <a:gd name="connsiteY3-84" fmla="*/ 557056 h 985868"/>
            </a:gdLst>
            <a:ahLst/>
            <a:cxnLst>
              <a:cxn ang="0">
                <a:pos x="connsiteX0-1" y="connsiteY0-2"/>
              </a:cxn>
              <a:cxn ang="0">
                <a:pos x="connsiteX1-3" y="connsiteY1-4"/>
              </a:cxn>
              <a:cxn ang="0">
                <a:pos x="connsiteX2-5" y="connsiteY2-6"/>
              </a:cxn>
              <a:cxn ang="0">
                <a:pos x="connsiteX3-7" y="connsiteY3-8"/>
              </a:cxn>
            </a:cxnLst>
            <a:rect l="l" t="t" r="r" b="b"/>
            <a:pathLst>
              <a:path w="4319868" h="985868">
                <a:moveTo>
                  <a:pt x="0" y="985868"/>
                </a:moveTo>
                <a:lnTo>
                  <a:pt x="1146611" y="0"/>
                </a:lnTo>
                <a:lnTo>
                  <a:pt x="3078256" y="23283"/>
                </a:lnTo>
                <a:lnTo>
                  <a:pt x="4319868" y="557056"/>
                </a:lnTo>
              </a:path>
            </a:pathLst>
          </a:custGeom>
          <a:noFill/>
          <a:ln w="57150">
            <a:solidFill>
              <a:srgbClr val="56C4D2"/>
            </a:solidFill>
            <a:prstDash val="dash"/>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Box 32"/>
          <p:cNvSpPr txBox="1"/>
          <p:nvPr/>
        </p:nvSpPr>
        <p:spPr bwMode="gray">
          <a:xfrm>
            <a:off x="6435505" y="5349990"/>
            <a:ext cx="877163" cy="307777"/>
          </a:xfrm>
          <a:prstGeom prst="rect">
            <a:avLst/>
          </a:prstGeom>
          <a:noFill/>
        </p:spPr>
        <p:txBody>
          <a:bodyPr wrap="square" rtlCol="0">
            <a:spAutoFit/>
          </a:bodyPr>
          <a:lstStyle/>
          <a:p>
            <a:pPr fontAlgn="ctr"/>
            <a:r>
              <a:rPr lang="en-US" sz="1400" dirty="0">
                <a:latin typeface="Huawei Sans" panose="020C0503030203020204" pitchFamily="34" charset="0"/>
              </a:rPr>
              <a:t>Color 20</a:t>
            </a:r>
          </a:p>
        </p:txBody>
      </p:sp>
      <p:cxnSp>
        <p:nvCxnSpPr>
          <p:cNvPr id="36" name="直接连接符 10"/>
          <p:cNvCxnSpPr>
            <a:stCxn id="7" idx="2"/>
            <a:endCxn id="8" idx="0"/>
          </p:cNvCxnSpPr>
          <p:nvPr/>
        </p:nvCxnSpPr>
        <p:spPr bwMode="gray">
          <a:xfrm>
            <a:off x="7626392" y="4540816"/>
            <a:ext cx="0" cy="1079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Freeform 14"/>
          <p:cNvSpPr/>
          <p:nvPr/>
        </p:nvSpPr>
        <p:spPr bwMode="gray">
          <a:xfrm>
            <a:off x="7568699" y="4475186"/>
            <a:ext cx="1069158" cy="1066800"/>
          </a:xfrm>
          <a:custGeom>
            <a:avLst/>
            <a:gdLst>
              <a:gd name="connsiteX0" fmla="*/ 0 w 1149350"/>
              <a:gd name="connsiteY0" fmla="*/ 0 h 1066800"/>
              <a:gd name="connsiteX1" fmla="*/ 0 w 1149350"/>
              <a:gd name="connsiteY1" fmla="*/ 1066800 h 1066800"/>
              <a:gd name="connsiteX2" fmla="*/ 1149350 w 1149350"/>
              <a:gd name="connsiteY2" fmla="*/ 1066800 h 1066800"/>
              <a:gd name="connsiteX0-1" fmla="*/ 0 w 993775"/>
              <a:gd name="connsiteY0-2" fmla="*/ 0 h 1066800"/>
              <a:gd name="connsiteX1-3" fmla="*/ 0 w 993775"/>
              <a:gd name="connsiteY1-4" fmla="*/ 1066800 h 1066800"/>
              <a:gd name="connsiteX2-5" fmla="*/ 993775 w 993775"/>
              <a:gd name="connsiteY2-6" fmla="*/ 847725 h 1066800"/>
              <a:gd name="connsiteX0-7" fmla="*/ 0 w 993775"/>
              <a:gd name="connsiteY0-8" fmla="*/ 0 h 1066800"/>
              <a:gd name="connsiteX1-9" fmla="*/ 0 w 993775"/>
              <a:gd name="connsiteY1-10" fmla="*/ 1066800 h 1066800"/>
              <a:gd name="connsiteX2-11" fmla="*/ 993775 w 993775"/>
              <a:gd name="connsiteY2-12" fmla="*/ 824865 h 1066800"/>
            </a:gdLst>
            <a:ahLst/>
            <a:cxnLst>
              <a:cxn ang="0">
                <a:pos x="connsiteX0-1" y="connsiteY0-2"/>
              </a:cxn>
              <a:cxn ang="0">
                <a:pos x="connsiteX1-3" y="connsiteY1-4"/>
              </a:cxn>
              <a:cxn ang="0">
                <a:pos x="connsiteX2-5" y="connsiteY2-6"/>
              </a:cxn>
            </a:cxnLst>
            <a:rect l="l" t="t" r="r" b="b"/>
            <a:pathLst>
              <a:path w="993775" h="1066800">
                <a:moveTo>
                  <a:pt x="0" y="0"/>
                </a:moveTo>
                <a:lnTo>
                  <a:pt x="0" y="1066800"/>
                </a:lnTo>
                <a:lnTo>
                  <a:pt x="993775" y="824865"/>
                </a:lnTo>
              </a:path>
            </a:pathLst>
          </a:custGeom>
          <a:noFill/>
          <a:ln w="57150">
            <a:solidFill>
              <a:srgbClr val="56C4D2"/>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1846414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SRv6 Policy Path Model</a:t>
            </a:r>
            <a:endParaRPr lang="en-US" dirty="0"/>
          </a:p>
        </p:txBody>
      </p:sp>
      <p:sp>
        <p:nvSpPr>
          <p:cNvPr id="4" name="文本占位符 2"/>
          <p:cNvSpPr>
            <a:spLocks noGrp="1"/>
          </p:cNvSpPr>
          <p:nvPr>
            <p:ph type="body" sz="quarter" idx="10"/>
          </p:nvPr>
        </p:nvSpPr>
        <p:spPr bwMode="gray"/>
        <p:txBody>
          <a:bodyPr/>
          <a:lstStyle>
            <a:lvl1pPr marL="302260" indent="-302260" algn="l" defTabSz="913765" rtl="0" eaLnBrk="1" fontAlgn="ctr" latinLnBrk="0" hangingPunct="1">
              <a:lnSpc>
                <a:spcPct val="140000"/>
              </a:lnSpc>
              <a:spcBef>
                <a:spcPts val="790"/>
              </a:spcBef>
              <a:buSzPct val="50000"/>
              <a:buFont typeface="Wingdings" panose="05000000000000000000" pitchFamily="2" charset="2"/>
              <a:buChar char="l"/>
              <a:defRPr sz="2200" kern="1200" baseline="0">
                <a:solidFill>
                  <a:schemeClr val="tx1"/>
                </a:solidFill>
                <a:latin typeface="Huawei Sans" panose="020C0503030203020204" pitchFamily="34" charset="0"/>
                <a:ea typeface="方正兰亭黑简体" panose="02000000000000000000" pitchFamily="2" charset="-122"/>
                <a:cs typeface="+mn-cs"/>
              </a:defRPr>
            </a:lvl1pPr>
            <a:lvl2pPr marL="654685" indent="-252095" algn="l" defTabSz="913765" rtl="0" eaLnBrk="1" fontAlgn="ctr" latinLnBrk="0" hangingPunct="1">
              <a:lnSpc>
                <a:spcPct val="140000"/>
              </a:lnSpc>
              <a:spcBef>
                <a:spcPts val="720"/>
              </a:spcBef>
              <a:buClrTx/>
              <a:buSzPct val="50000"/>
              <a:buFont typeface="Wingdings" panose="05000000000000000000" pitchFamily="2" charset="2"/>
              <a:buChar char="p"/>
              <a:defRPr sz="2000" kern="1200" baseline="0">
                <a:solidFill>
                  <a:schemeClr val="tx1"/>
                </a:solidFill>
                <a:latin typeface="Huawei Sans" panose="020C0503030203020204" pitchFamily="34" charset="0"/>
                <a:ea typeface="方正兰亭黑简体" panose="02000000000000000000" pitchFamily="2" charset="-122"/>
                <a:cs typeface="+mn-cs"/>
              </a:defRPr>
            </a:lvl2pPr>
            <a:lvl3pPr marL="1003935" indent="-201295" algn="l" defTabSz="913765" rtl="0" eaLnBrk="1" fontAlgn="ctr" latinLnBrk="0" hangingPunct="1">
              <a:lnSpc>
                <a:spcPct val="140000"/>
              </a:lnSpc>
              <a:spcBef>
                <a:spcPts val="650"/>
              </a:spcBef>
              <a:buClrTx/>
              <a:buSzPct val="50000"/>
              <a:buFont typeface="Wingdings" panose="05000000000000000000" pitchFamily="2" charset="2"/>
              <a:buChar char="n"/>
              <a:defRPr sz="1800" kern="1200" baseline="0">
                <a:solidFill>
                  <a:schemeClr val="tx1"/>
                </a:solidFill>
                <a:latin typeface="Huawei Sans" panose="020C0503030203020204" pitchFamily="34" charset="0"/>
                <a:ea typeface="方正兰亭黑简体" panose="02000000000000000000" pitchFamily="2" charset="-122"/>
                <a:cs typeface="+mn-cs"/>
              </a:defRPr>
            </a:lvl3pPr>
            <a:lvl4pPr marL="1399540" indent="-198120" algn="l" defTabSz="913765" rtl="0" eaLnBrk="1" fontAlgn="ctr" latinLnBrk="0" hangingPunct="1">
              <a:lnSpc>
                <a:spcPct val="140000"/>
              </a:lnSpc>
              <a:spcBef>
                <a:spcPts val="575"/>
              </a:spcBef>
              <a:buFont typeface="Huawei Sans" panose="020C0503030203020204" pitchFamily="34" charset="0"/>
              <a:buChar char="−"/>
              <a:defRPr sz="1600" kern="1200" baseline="0">
                <a:solidFill>
                  <a:schemeClr val="tx1"/>
                </a:solidFill>
                <a:latin typeface="Huawei Sans" panose="020C0503030203020204" pitchFamily="34" charset="0"/>
                <a:ea typeface="方正兰亭黑简体" panose="02000000000000000000" pitchFamily="2" charset="-122"/>
                <a:cs typeface="+mn-cs"/>
              </a:defRPr>
            </a:lvl4pPr>
            <a:lvl5pPr marL="1802765" indent="-201295" algn="l" defTabSz="913765" rtl="0" eaLnBrk="1" fontAlgn="ctr" latinLnBrk="0" hangingPunct="1">
              <a:lnSpc>
                <a:spcPct val="140000"/>
              </a:lnSpc>
              <a:spcBef>
                <a:spcPts val="575"/>
              </a:spcBef>
              <a:buFont typeface="Huawei Sans" panose="020C0503030203020204" pitchFamily="34" charset="0"/>
              <a:buChar char="~"/>
              <a:defRPr sz="1400" kern="1200" baseline="0">
                <a:solidFill>
                  <a:schemeClr val="tx1"/>
                </a:solidFill>
                <a:latin typeface="Huawei Sans" panose="020C0503030203020204" pitchFamily="34" charset="0"/>
                <a:ea typeface="方正兰亭黑简体" panose="02000000000000000000" pitchFamily="2" charset="-122"/>
                <a:cs typeface="+mn-cs"/>
              </a:defRPr>
            </a:lvl5pPr>
            <a:lvl6pPr marL="25133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05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sym typeface="Huawei Sans" panose="020C0503030203020204" pitchFamily="34" charset="0"/>
              </a:rPr>
              <a:t>One SRv6 Policy may contain multiple candidate paths with the preference attribute. The valid candidate path with the highest preference functions as the primary path of the SRv6 Policy, and the valid candidate path with the second highest preference functions as a backup path.</a:t>
            </a:r>
          </a:p>
          <a:p>
            <a:r>
              <a:rPr lang="en-US" sz="1400" dirty="0">
                <a:sym typeface="Huawei Sans" panose="020C0503030203020204" pitchFamily="34" charset="0"/>
              </a:rPr>
              <a:t>A candidate path is an SRv6 Policy's basic unit that is manually configured or is sent to the headend through BGP IPv6 SR Policy.</a:t>
            </a:r>
          </a:p>
          <a:p>
            <a:r>
              <a:rPr lang="en-US" sz="1400" dirty="0">
                <a:sym typeface="Huawei Sans" panose="020C0503030203020204" pitchFamily="34" charset="0"/>
              </a:rPr>
              <a:t>Weights can be configured for segment lists to control load balancing among SRv6 paths.</a:t>
            </a:r>
          </a:p>
        </p:txBody>
      </p:sp>
      <p:sp>
        <p:nvSpPr>
          <p:cNvPr id="6" name="矩形 5"/>
          <p:cNvSpPr/>
          <p:nvPr/>
        </p:nvSpPr>
        <p:spPr bwMode="gray">
          <a:xfrm>
            <a:off x="901476" y="3993073"/>
            <a:ext cx="1230131" cy="39608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SRv6 Policy</a:t>
            </a:r>
          </a:p>
        </p:txBody>
      </p:sp>
      <p:sp>
        <p:nvSpPr>
          <p:cNvPr id="7" name="矩形 6"/>
          <p:cNvSpPr/>
          <p:nvPr/>
        </p:nvSpPr>
        <p:spPr bwMode="gray">
          <a:xfrm>
            <a:off x="2679957" y="4013120"/>
            <a:ext cx="1600054"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8" name="矩形 7"/>
          <p:cNvSpPr/>
          <p:nvPr/>
        </p:nvSpPr>
        <p:spPr bwMode="gray">
          <a:xfrm>
            <a:off x="2679957" y="4372145"/>
            <a:ext cx="1600054"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9" name="矩形 8"/>
          <p:cNvSpPr/>
          <p:nvPr/>
        </p:nvSpPr>
        <p:spPr bwMode="gray">
          <a:xfrm>
            <a:off x="2679957" y="5084962"/>
            <a:ext cx="1600054"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p:txBody>
      </p:sp>
      <p:sp>
        <p:nvSpPr>
          <p:cNvPr id="10" name="矩形 9"/>
          <p:cNvSpPr/>
          <p:nvPr/>
        </p:nvSpPr>
        <p:spPr bwMode="gray">
          <a:xfrm>
            <a:off x="2679957" y="5443987"/>
            <a:ext cx="1600054"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Preference 100</a:t>
            </a:r>
          </a:p>
        </p:txBody>
      </p:sp>
      <p:sp>
        <p:nvSpPr>
          <p:cNvPr id="11" name="矩形 10"/>
          <p:cNvSpPr/>
          <p:nvPr/>
        </p:nvSpPr>
        <p:spPr bwMode="gray">
          <a:xfrm>
            <a:off x="4825776" y="3141529"/>
            <a:ext cx="1736968"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p:txBody>
      </p:sp>
      <p:sp>
        <p:nvSpPr>
          <p:cNvPr id="12" name="矩形 11"/>
          <p:cNvSpPr/>
          <p:nvPr/>
        </p:nvSpPr>
        <p:spPr bwMode="gray">
          <a:xfrm>
            <a:off x="4825776" y="3500555"/>
            <a:ext cx="1736968"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sp>
        <p:nvSpPr>
          <p:cNvPr id="15" name="矩形 14"/>
          <p:cNvSpPr/>
          <p:nvPr/>
        </p:nvSpPr>
        <p:spPr bwMode="gray">
          <a:xfrm>
            <a:off x="4825776" y="4021746"/>
            <a:ext cx="1736968"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Segment list 2</a:t>
            </a:r>
          </a:p>
        </p:txBody>
      </p:sp>
      <p:sp>
        <p:nvSpPr>
          <p:cNvPr id="16" name="矩形 15"/>
          <p:cNvSpPr/>
          <p:nvPr/>
        </p:nvSpPr>
        <p:spPr bwMode="gray">
          <a:xfrm>
            <a:off x="4825776" y="4393472"/>
            <a:ext cx="1736968"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cxnSp>
        <p:nvCxnSpPr>
          <p:cNvPr id="18" name="直接连接符 17"/>
          <p:cNvCxnSpPr>
            <a:stCxn id="6" idx="3"/>
            <a:endCxn id="7" idx="1"/>
          </p:cNvCxnSpPr>
          <p:nvPr/>
        </p:nvCxnSpPr>
        <p:spPr bwMode="gray">
          <a:xfrm flipV="1">
            <a:off x="2131607" y="4183091"/>
            <a:ext cx="548350" cy="802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1" idx="1"/>
            <a:endCxn id="7" idx="3"/>
          </p:cNvCxnSpPr>
          <p:nvPr/>
        </p:nvCxnSpPr>
        <p:spPr bwMode="gray">
          <a:xfrm flipH="1">
            <a:off x="4280011" y="3311500"/>
            <a:ext cx="545765" cy="87159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5" idx="1"/>
            <a:endCxn id="7" idx="3"/>
          </p:cNvCxnSpPr>
          <p:nvPr/>
        </p:nvCxnSpPr>
        <p:spPr bwMode="gray">
          <a:xfrm flipH="1" flipV="1">
            <a:off x="4280011" y="4183091"/>
            <a:ext cx="545765" cy="862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 idx="3"/>
            <a:endCxn id="9" idx="1"/>
          </p:cNvCxnSpPr>
          <p:nvPr/>
        </p:nvCxnSpPr>
        <p:spPr bwMode="gray">
          <a:xfrm>
            <a:off x="2131607" y="4191114"/>
            <a:ext cx="548350" cy="106381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1"/>
            <a:endCxn id="9" idx="3"/>
          </p:cNvCxnSpPr>
          <p:nvPr/>
        </p:nvCxnSpPr>
        <p:spPr bwMode="gray">
          <a:xfrm flipH="1" flipV="1">
            <a:off x="4280011" y="5254933"/>
            <a:ext cx="545765" cy="1269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2" name="矩形 31"/>
          <p:cNvSpPr/>
          <p:nvPr/>
        </p:nvSpPr>
        <p:spPr bwMode="gray">
          <a:xfrm>
            <a:off x="4825776" y="5097661"/>
            <a:ext cx="1736968"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p:txBody>
      </p:sp>
      <p:sp>
        <p:nvSpPr>
          <p:cNvPr id="33" name="矩形 32"/>
          <p:cNvSpPr/>
          <p:nvPr/>
        </p:nvSpPr>
        <p:spPr bwMode="gray">
          <a:xfrm>
            <a:off x="4825776" y="5456687"/>
            <a:ext cx="1736968"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grpSp>
        <p:nvGrpSpPr>
          <p:cNvPr id="38" name="组合 37"/>
          <p:cNvGrpSpPr/>
          <p:nvPr/>
        </p:nvGrpSpPr>
        <p:grpSpPr bwMode="gray">
          <a:xfrm>
            <a:off x="3278373" y="4894704"/>
            <a:ext cx="234649" cy="45719"/>
            <a:chOff x="3989546" y="4479875"/>
            <a:chExt cx="236219" cy="45719"/>
          </a:xfrm>
          <a:solidFill>
            <a:srgbClr val="30B5C5"/>
          </a:solidFill>
        </p:grpSpPr>
        <p:sp>
          <p:nvSpPr>
            <p:cNvPr id="35" name="椭圆 34"/>
            <p:cNvSpPr/>
            <p:nvPr/>
          </p:nvSpPr>
          <p:spPr bwMode="gray">
            <a:xfrm>
              <a:off x="39895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p:cNvSpPr/>
            <p:nvPr/>
          </p:nvSpPr>
          <p:spPr bwMode="gray">
            <a:xfrm>
              <a:off x="408479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椭圆 36"/>
            <p:cNvSpPr/>
            <p:nvPr/>
          </p:nvSpPr>
          <p:spPr bwMode="gray">
            <a:xfrm>
              <a:off x="41800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9" name="组合 38"/>
          <p:cNvGrpSpPr/>
          <p:nvPr/>
        </p:nvGrpSpPr>
        <p:grpSpPr bwMode="gray">
          <a:xfrm>
            <a:off x="5576935" y="4883059"/>
            <a:ext cx="234649" cy="45719"/>
            <a:chOff x="3989546" y="4479875"/>
            <a:chExt cx="236219" cy="45719"/>
          </a:xfrm>
          <a:solidFill>
            <a:srgbClr val="30B5C5"/>
          </a:solidFill>
        </p:grpSpPr>
        <p:sp>
          <p:nvSpPr>
            <p:cNvPr id="40" name="椭圆 39"/>
            <p:cNvSpPr/>
            <p:nvPr/>
          </p:nvSpPr>
          <p:spPr bwMode="gray">
            <a:xfrm>
              <a:off x="39895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p:cNvSpPr/>
            <p:nvPr/>
          </p:nvSpPr>
          <p:spPr bwMode="gray">
            <a:xfrm>
              <a:off x="408479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椭圆 41"/>
            <p:cNvSpPr/>
            <p:nvPr/>
          </p:nvSpPr>
          <p:spPr bwMode="gray">
            <a:xfrm>
              <a:off x="41800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3" name="组合 42"/>
          <p:cNvGrpSpPr/>
          <p:nvPr/>
        </p:nvGrpSpPr>
        <p:grpSpPr bwMode="gray">
          <a:xfrm>
            <a:off x="5576935" y="5941550"/>
            <a:ext cx="234649" cy="45719"/>
            <a:chOff x="3989546" y="4479875"/>
            <a:chExt cx="236219" cy="45719"/>
          </a:xfrm>
          <a:solidFill>
            <a:srgbClr val="30B5C5"/>
          </a:solidFill>
        </p:grpSpPr>
        <p:sp>
          <p:nvSpPr>
            <p:cNvPr id="44" name="椭圆 43"/>
            <p:cNvSpPr/>
            <p:nvPr/>
          </p:nvSpPr>
          <p:spPr bwMode="gray">
            <a:xfrm>
              <a:off x="39895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44"/>
            <p:cNvSpPr/>
            <p:nvPr/>
          </p:nvSpPr>
          <p:spPr bwMode="gray">
            <a:xfrm>
              <a:off x="408479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椭圆 45"/>
            <p:cNvSpPr/>
            <p:nvPr/>
          </p:nvSpPr>
          <p:spPr bwMode="gray">
            <a:xfrm>
              <a:off x="41800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7" name="文本框 46"/>
          <p:cNvSpPr txBox="1"/>
          <p:nvPr/>
        </p:nvSpPr>
        <p:spPr bwMode="gray">
          <a:xfrm>
            <a:off x="2832121" y="3713969"/>
            <a:ext cx="1316386"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Primary path</a:t>
            </a:r>
          </a:p>
        </p:txBody>
      </p:sp>
      <p:sp>
        <p:nvSpPr>
          <p:cNvPr id="48" name="文本框 47"/>
          <p:cNvSpPr txBox="1"/>
          <p:nvPr/>
        </p:nvSpPr>
        <p:spPr bwMode="gray">
          <a:xfrm>
            <a:off x="2947312" y="5761783"/>
            <a:ext cx="1269899"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Backup path</a:t>
            </a:r>
          </a:p>
        </p:txBody>
      </p:sp>
      <p:sp>
        <p:nvSpPr>
          <p:cNvPr id="49" name="文本框 48"/>
          <p:cNvSpPr txBox="1"/>
          <p:nvPr/>
        </p:nvSpPr>
        <p:spPr bwMode="gray">
          <a:xfrm>
            <a:off x="6795325" y="3348320"/>
            <a:ext cx="4719723" cy="2031325"/>
          </a:xfrm>
          <a:prstGeom prst="rect">
            <a:avLst/>
          </a:prstGeom>
          <a:solidFill>
            <a:schemeClr val="bg1">
              <a:lumMod val="85000"/>
            </a:schemeClr>
          </a:solidFill>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 Policy P1 &lt;headend, color, endpoint&gt;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Candidate-path CP1 &lt;protocol, origin, discriminator&gt;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Preference 200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Weight W1, SID-List1 &lt;SID11...SID1i&gt;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Weight W2, SID-List2 &lt;SID21...SID2j&gt;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Candidate-path CP2 &lt;protocol, origin, discriminator&gt;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Preference 100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Weight W3, SID-List3 &lt;SID31...SID3i&gt;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Weight W4, SID-List4 &lt;SID41...SID4j&gt;</a:t>
            </a:r>
          </a:p>
        </p:txBody>
      </p:sp>
      <p:sp>
        <p:nvSpPr>
          <p:cNvPr id="50" name="文本框 49"/>
          <p:cNvSpPr txBox="1"/>
          <p:nvPr/>
        </p:nvSpPr>
        <p:spPr bwMode="gray">
          <a:xfrm>
            <a:off x="651085" y="4504815"/>
            <a:ext cx="1638090" cy="523220"/>
          </a:xfrm>
          <a:prstGeom prst="rect">
            <a:avLst/>
          </a:prstGeom>
          <a:noFill/>
        </p:spPr>
        <p:txBody>
          <a:bodyPr wrap="square" rtlCol="0">
            <a:spAutoFit/>
          </a:bodyPr>
          <a:lstStyle>
            <a:defPPr>
              <a:defRPr lang="en-US"/>
            </a:defPPr>
            <a:lvl1pPr>
              <a:defRPr sz="1600" b="1">
                <a:solidFill>
                  <a:srgbClr val="0070C0"/>
                </a:solidFill>
              </a:defRPr>
            </a:lvl1p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&lt;Headend, color, endpoint&gt;</a:t>
            </a:r>
          </a:p>
        </p:txBody>
      </p:sp>
      <p:sp>
        <p:nvSpPr>
          <p:cNvPr id="51" name="五边形 2"/>
          <p:cNvSpPr/>
          <p:nvPr/>
        </p:nvSpPr>
        <p:spPr bwMode="gray">
          <a:xfrm>
            <a:off x="6746875" y="107220"/>
            <a:ext cx="2522327"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Policy Path Establishment</a:t>
            </a:r>
          </a:p>
        </p:txBody>
      </p:sp>
      <p:sp>
        <p:nvSpPr>
          <p:cNvPr id="52" name="燕尾形 3"/>
          <p:cNvSpPr/>
          <p:nvPr/>
        </p:nvSpPr>
        <p:spPr bwMode="gray">
          <a:xfrm>
            <a:off x="9192641" y="107220"/>
            <a:ext cx="2554859"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Traffic Steering to SRv6 Policies</a:t>
            </a:r>
          </a:p>
        </p:txBody>
      </p:sp>
    </p:spTree>
    <p:extLst>
      <p:ext uri="{BB962C8B-B14F-4D97-AF65-F5344CB8AC3E}">
        <p14:creationId xmlns:p14="http://schemas.microsoft.com/office/powerpoint/2010/main" val="28946705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Overview of SRv6 Policy Path Establishment</a:t>
            </a:r>
            <a:endParaRPr lang="en-US" dirty="0"/>
          </a:p>
        </p:txBody>
      </p:sp>
      <p:sp>
        <p:nvSpPr>
          <p:cNvPr id="30" name="文本占位符 29"/>
          <p:cNvSpPr>
            <a:spLocks noGrp="1"/>
          </p:cNvSpPr>
          <p:nvPr>
            <p:ph type="body" sz="quarter" idx="10"/>
          </p:nvPr>
        </p:nvSpPr>
        <p:spPr bwMode="gray"/>
        <p:txBody>
          <a:bodyPr/>
          <a:lstStyle/>
          <a:p>
            <a:r>
              <a:rPr lang="en-US" sz="1400" dirty="0">
                <a:sym typeface="Huawei Sans" panose="020C0503030203020204" pitchFamily="34" charset="0"/>
              </a:rPr>
              <a:t>In Huawei's SRv6 Policy solution architecture, the controller (</a:t>
            </a:r>
            <a:r>
              <a:rPr lang="en-US" sz="1400" dirty="0" err="1">
                <a:sym typeface="Huawei Sans" panose="020C0503030203020204" pitchFamily="34" charset="0"/>
              </a:rPr>
              <a:t>iMaster</a:t>
            </a:r>
            <a:r>
              <a:rPr lang="en-US" sz="1400" dirty="0">
                <a:sym typeface="Huawei Sans" panose="020C0503030203020204" pitchFamily="34" charset="0"/>
              </a:rPr>
              <a:t> NCE-IP) is used to establish SRv6 Policy paths.</a:t>
            </a:r>
          </a:p>
          <a:p>
            <a:pPr lvl="1"/>
            <a:r>
              <a:rPr lang="en-US" sz="1200" dirty="0"/>
              <a:t>The controller uses BGP-LS to collect topology information collected through an extended IGP to compute SRv6 Policy paths and display state information.</a:t>
            </a:r>
          </a:p>
          <a:p>
            <a:pPr lvl="1"/>
            <a:r>
              <a:rPr lang="en-US" sz="1200" dirty="0"/>
              <a:t>The controller uses BGP IPv6 SR Policy to deliver SRv6 Policy information (e.g. headend, color, and endpoint) to the headend.</a:t>
            </a:r>
          </a:p>
          <a:p>
            <a:r>
              <a:rPr lang="en-US" sz="1400" dirty="0"/>
              <a:t>Huawei's SRv6 Policy solution also uses NETCONF to deliver other configurations, such as service interfaces and route-policies (with the color attribute).</a:t>
            </a:r>
          </a:p>
          <a:p>
            <a:r>
              <a:rPr lang="en-US" sz="1400" dirty="0"/>
              <a:t>In addition to delivering SRv6 Policies through </a:t>
            </a:r>
            <a:r>
              <a:rPr lang="en-US" sz="1400" dirty="0" err="1"/>
              <a:t>iMaster</a:t>
            </a:r>
            <a:r>
              <a:rPr lang="en-US" sz="1400" dirty="0"/>
              <a:t> NCE-IP, you can also manually deploy SRv6 Policies.</a:t>
            </a:r>
          </a:p>
        </p:txBody>
      </p:sp>
      <p:grpSp>
        <p:nvGrpSpPr>
          <p:cNvPr id="3" name="组合 2"/>
          <p:cNvGrpSpPr/>
          <p:nvPr/>
        </p:nvGrpSpPr>
        <p:grpSpPr bwMode="gray">
          <a:xfrm rot="10800000">
            <a:off x="9608736" y="3844196"/>
            <a:ext cx="1032830" cy="1941018"/>
            <a:chOff x="4518703" y="2205748"/>
            <a:chExt cx="1512166" cy="2521312"/>
          </a:xfrm>
        </p:grpSpPr>
        <p:cxnSp>
          <p:nvCxnSpPr>
            <p:cNvPr id="4" name="直接连接符 3"/>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bwMode="gray">
          <a:xfrm flipH="1">
            <a:off x="6318258" y="3852049"/>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flipH="1" flipV="1">
            <a:off x="6316313" y="3838700"/>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bwMode="gray">
          <a:xfrm>
            <a:off x="5254106" y="3844196"/>
            <a:ext cx="1032830" cy="1941018"/>
            <a:chOff x="4518703" y="2205748"/>
            <a:chExt cx="1512166" cy="2521312"/>
          </a:xfrm>
        </p:grpSpPr>
        <p:cxnSp>
          <p:nvCxnSpPr>
            <p:cNvPr id="9" name="直接连接符 8"/>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p:cNvCxnSpPr/>
          <p:nvPr/>
        </p:nvCxnSpPr>
        <p:spPr bwMode="gray">
          <a:xfrm flipH="1">
            <a:off x="6300653" y="3844196"/>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flipH="1">
            <a:off x="6300653" y="5793067"/>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flipV="1">
            <a:off x="8078577" y="3844196"/>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stCxn id="39" idx="3"/>
            <a:endCxn id="31" idx="1"/>
          </p:cNvCxnSpPr>
          <p:nvPr/>
        </p:nvCxnSpPr>
        <p:spPr bwMode="gray">
          <a:xfrm>
            <a:off x="2338040" y="4752514"/>
            <a:ext cx="2458436" cy="0"/>
          </a:xfrm>
          <a:prstGeom prst="straightConnector1">
            <a:avLst/>
          </a:prstGeom>
          <a:ln w="38100">
            <a:solidFill>
              <a:schemeClr val="bg2">
                <a:lumMod val="5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bwMode="gray">
          <a:xfrm>
            <a:off x="2646784" y="4021674"/>
            <a:ext cx="979755" cy="307777"/>
          </a:xfrm>
          <a:prstGeom prst="rect">
            <a:avLst/>
          </a:prstGeom>
          <a:solidFill>
            <a:srgbClr val="00B0F0"/>
          </a:solidFill>
        </p:spPr>
        <p:txBody>
          <a:bodyPr wrap="square" rtlCol="0">
            <a:sp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 BGP-LS</a:t>
            </a:r>
          </a:p>
        </p:txBody>
      </p:sp>
      <p:sp>
        <p:nvSpPr>
          <p:cNvPr id="16" name="任意多边形 33"/>
          <p:cNvSpPr/>
          <p:nvPr/>
        </p:nvSpPr>
        <p:spPr bwMode="gray">
          <a:xfrm>
            <a:off x="5686841" y="4156316"/>
            <a:ext cx="4491318" cy="1308598"/>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1" fmla="*/ 0 w 4491318"/>
              <a:gd name="connsiteY0-2" fmla="*/ 757268 h 1308598"/>
              <a:gd name="connsiteX1-3" fmla="*/ 605118 w 4491318"/>
              <a:gd name="connsiteY1-4" fmla="*/ 1308598 h 1308598"/>
              <a:gd name="connsiteX2-5" fmla="*/ 1732928 w 4491318"/>
              <a:gd name="connsiteY2-6" fmla="*/ 0 h 1308598"/>
              <a:gd name="connsiteX3-7" fmla="*/ 3859306 w 4491318"/>
              <a:gd name="connsiteY3-8" fmla="*/ 4233 h 1308598"/>
              <a:gd name="connsiteX4-9" fmla="*/ 4491318 w 4491318"/>
              <a:gd name="connsiteY4-10" fmla="*/ 582456 h 1308598"/>
              <a:gd name="connsiteX0-11" fmla="*/ 0 w 4491318"/>
              <a:gd name="connsiteY0-12" fmla="*/ 757268 h 1308598"/>
              <a:gd name="connsiteX1-13" fmla="*/ 605118 w 4491318"/>
              <a:gd name="connsiteY1-14" fmla="*/ 1308598 h 1308598"/>
              <a:gd name="connsiteX2-15" fmla="*/ 1762561 w 4491318"/>
              <a:gd name="connsiteY2-16" fmla="*/ 0 h 1308598"/>
              <a:gd name="connsiteX3-17" fmla="*/ 3859306 w 4491318"/>
              <a:gd name="connsiteY3-18" fmla="*/ 4233 h 1308598"/>
              <a:gd name="connsiteX4-19" fmla="*/ 4491318 w 4491318"/>
              <a:gd name="connsiteY4-20" fmla="*/ 582456 h 13085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91318" h="1308598">
                <a:moveTo>
                  <a:pt x="0" y="757268"/>
                </a:moveTo>
                <a:lnTo>
                  <a:pt x="605118" y="1308598"/>
                </a:lnTo>
                <a:lnTo>
                  <a:pt x="1762561" y="0"/>
                </a:lnTo>
                <a:lnTo>
                  <a:pt x="3859306" y="4233"/>
                </a:lnTo>
                <a:lnTo>
                  <a:pt x="4491318" y="582456"/>
                </a:lnTo>
              </a:path>
            </a:pathLst>
          </a:custGeom>
          <a:noFill/>
          <a:ln w="57150">
            <a:solidFill>
              <a:srgbClr val="FF3399"/>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4966351" y="4565524"/>
            <a:ext cx="540000" cy="442800"/>
          </a:xfrm>
          <a:prstGeom prst="rect">
            <a:avLst/>
          </a:prstGeom>
        </p:spPr>
      </p:pic>
      <p:pic>
        <p:nvPicPr>
          <p:cNvPr id="19"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5990558" y="3616498"/>
            <a:ext cx="540000" cy="442800"/>
          </a:xfrm>
          <a:prstGeom prst="rect">
            <a:avLst/>
          </a:prstGeom>
        </p:spPr>
      </p:pic>
      <p:pic>
        <p:nvPicPr>
          <p:cNvPr id="20" name="图片 19"/>
          <p:cNvPicPr/>
          <p:nvPr/>
        </p:nvPicPr>
        <p:blipFill>
          <a:blip r:embed="rId3" cstate="print">
            <a:extLst>
              <a:ext uri="{28A0092B-C50C-407E-A947-70E740481C1C}">
                <a14:useLocalDpi xmlns:a14="http://schemas.microsoft.com/office/drawing/2010/main" val="0"/>
              </a:ext>
            </a:extLst>
          </a:blip>
          <a:stretch>
            <a:fillRect/>
          </a:stretch>
        </p:blipFill>
        <p:spPr bwMode="gray">
          <a:xfrm>
            <a:off x="5990558" y="5514550"/>
            <a:ext cx="540000" cy="442800"/>
          </a:xfrm>
          <a:prstGeom prst="rect">
            <a:avLst/>
          </a:prstGeom>
        </p:spPr>
      </p:pic>
      <p:pic>
        <p:nvPicPr>
          <p:cNvPr id="21" name="图片 20"/>
          <p:cNvPicPr/>
          <p:nvPr/>
        </p:nvPicPr>
        <p:blipFill>
          <a:blip r:embed="rId3" cstate="print">
            <a:extLst>
              <a:ext uri="{28A0092B-C50C-407E-A947-70E740481C1C}">
                <a14:useLocalDpi xmlns:a14="http://schemas.microsoft.com/office/drawing/2010/main" val="0"/>
              </a:ext>
            </a:extLst>
          </a:blip>
          <a:stretch>
            <a:fillRect/>
          </a:stretch>
        </p:blipFill>
        <p:spPr bwMode="gray">
          <a:xfrm>
            <a:off x="7817095" y="3616498"/>
            <a:ext cx="540000" cy="442800"/>
          </a:xfrm>
          <a:prstGeom prst="rect">
            <a:avLst/>
          </a:prstGeom>
        </p:spPr>
      </p:pic>
      <p:pic>
        <p:nvPicPr>
          <p:cNvPr id="22" name="图片 21"/>
          <p:cNvPicPr/>
          <p:nvPr/>
        </p:nvPicPr>
        <p:blipFill>
          <a:blip r:embed="rId3" cstate="print">
            <a:extLst>
              <a:ext uri="{28A0092B-C50C-407E-A947-70E740481C1C}">
                <a14:useLocalDpi xmlns:a14="http://schemas.microsoft.com/office/drawing/2010/main" val="0"/>
              </a:ext>
            </a:extLst>
          </a:blip>
          <a:stretch>
            <a:fillRect/>
          </a:stretch>
        </p:blipFill>
        <p:spPr bwMode="gray">
          <a:xfrm>
            <a:off x="7817095" y="5514550"/>
            <a:ext cx="540000" cy="442800"/>
          </a:xfrm>
          <a:prstGeom prst="rect">
            <a:avLst/>
          </a:prstGeom>
        </p:spPr>
      </p:pic>
      <p:pic>
        <p:nvPicPr>
          <p:cNvPr id="23" name="图片 22"/>
          <p:cNvPicPr/>
          <p:nvPr/>
        </p:nvPicPr>
        <p:blipFill>
          <a:blip r:embed="rId3" cstate="print">
            <a:extLst>
              <a:ext uri="{28A0092B-C50C-407E-A947-70E740481C1C}">
                <a14:useLocalDpi xmlns:a14="http://schemas.microsoft.com/office/drawing/2010/main" val="0"/>
              </a:ext>
            </a:extLst>
          </a:blip>
          <a:stretch>
            <a:fillRect/>
          </a:stretch>
        </p:blipFill>
        <p:spPr bwMode="gray">
          <a:xfrm>
            <a:off x="9308610" y="3616498"/>
            <a:ext cx="540000" cy="442800"/>
          </a:xfrm>
          <a:prstGeom prst="rect">
            <a:avLst/>
          </a:prstGeom>
        </p:spPr>
      </p:pic>
      <p:pic>
        <p:nvPicPr>
          <p:cNvPr id="24" name="图片 23"/>
          <p:cNvPicPr/>
          <p:nvPr/>
        </p:nvPicPr>
        <p:blipFill>
          <a:blip r:embed="rId3" cstate="print">
            <a:extLst>
              <a:ext uri="{28A0092B-C50C-407E-A947-70E740481C1C}">
                <a14:useLocalDpi xmlns:a14="http://schemas.microsoft.com/office/drawing/2010/main" val="0"/>
              </a:ext>
            </a:extLst>
          </a:blip>
          <a:stretch>
            <a:fillRect/>
          </a:stretch>
        </p:blipFill>
        <p:spPr bwMode="gray">
          <a:xfrm>
            <a:off x="9308610" y="5514550"/>
            <a:ext cx="540000" cy="442800"/>
          </a:xfrm>
          <a:prstGeom prst="rect">
            <a:avLst/>
          </a:prstGeom>
        </p:spPr>
      </p:pic>
      <p:pic>
        <p:nvPicPr>
          <p:cNvPr id="25" name="图片 24"/>
          <p:cNvPicPr/>
          <p:nvPr/>
        </p:nvPicPr>
        <p:blipFill>
          <a:blip r:embed="rId3" cstate="print">
            <a:extLst>
              <a:ext uri="{28A0092B-C50C-407E-A947-70E740481C1C}">
                <a14:useLocalDpi xmlns:a14="http://schemas.microsoft.com/office/drawing/2010/main" val="0"/>
              </a:ext>
            </a:extLst>
          </a:blip>
          <a:stretch>
            <a:fillRect/>
          </a:stretch>
        </p:blipFill>
        <p:spPr bwMode="gray">
          <a:xfrm>
            <a:off x="10360348" y="4565524"/>
            <a:ext cx="540000" cy="442800"/>
          </a:xfrm>
          <a:prstGeom prst="rect">
            <a:avLst/>
          </a:prstGeom>
        </p:spPr>
      </p:pic>
      <p:sp>
        <p:nvSpPr>
          <p:cNvPr id="27" name="文本框 26"/>
          <p:cNvSpPr txBox="1"/>
          <p:nvPr/>
        </p:nvSpPr>
        <p:spPr bwMode="gray">
          <a:xfrm>
            <a:off x="8216440" y="4240872"/>
            <a:ext cx="679994" cy="338554"/>
          </a:xfrm>
          <a:prstGeom prst="rect">
            <a:avLst/>
          </a:prstGeom>
          <a:noFill/>
        </p:spPr>
        <p:txBody>
          <a:bodyPr wrap="square" rtlCol="0">
            <a:spAutoFit/>
          </a:bodyPr>
          <a:lstStyle/>
          <a:p>
            <a:pPr fontAlgn="ctr"/>
            <a:r>
              <a:rPr lang="en-US" sz="1600" dirty="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rPr>
              <a:t>Color</a:t>
            </a:r>
          </a:p>
        </p:txBody>
      </p:sp>
      <p:sp>
        <p:nvSpPr>
          <p:cNvPr id="28" name="文本框 27"/>
          <p:cNvSpPr txBox="1"/>
          <p:nvPr/>
        </p:nvSpPr>
        <p:spPr bwMode="gray">
          <a:xfrm>
            <a:off x="4726517" y="5080471"/>
            <a:ext cx="1029449" cy="338554"/>
          </a:xfrm>
          <a:prstGeom prst="rect">
            <a:avLst/>
          </a:prstGeom>
          <a:no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Headend</a:t>
            </a:r>
          </a:p>
        </p:txBody>
      </p:sp>
      <p:sp>
        <p:nvSpPr>
          <p:cNvPr id="29" name="文本框 28"/>
          <p:cNvSpPr txBox="1"/>
          <p:nvPr/>
        </p:nvSpPr>
        <p:spPr bwMode="gray">
          <a:xfrm>
            <a:off x="10259382" y="5017868"/>
            <a:ext cx="1016625" cy="338554"/>
          </a:xfrm>
          <a:prstGeom prst="rect">
            <a:avLst/>
          </a:prstGeom>
          <a:no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Endpoint</a:t>
            </a:r>
          </a:p>
        </p:txBody>
      </p:sp>
      <p:sp>
        <p:nvSpPr>
          <p:cNvPr id="32" name="文本框 31"/>
          <p:cNvSpPr txBox="1"/>
          <p:nvPr/>
        </p:nvSpPr>
        <p:spPr bwMode="gray">
          <a:xfrm>
            <a:off x="2640062" y="4387587"/>
            <a:ext cx="1911101" cy="307777"/>
          </a:xfrm>
          <a:prstGeom prst="rect">
            <a:avLst/>
          </a:prstGeom>
          <a:solidFill>
            <a:schemeClr val="accent2"/>
          </a:solidFill>
        </p:spPr>
        <p:txBody>
          <a:bodyPr wrap="square" rtlCol="0">
            <a:sp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 BGP IPv6 SR Policy</a:t>
            </a:r>
          </a:p>
        </p:txBody>
      </p:sp>
      <p:sp>
        <p:nvSpPr>
          <p:cNvPr id="33" name="文本框 32"/>
          <p:cNvSpPr txBox="1"/>
          <p:nvPr/>
        </p:nvSpPr>
        <p:spPr bwMode="gray">
          <a:xfrm>
            <a:off x="2634921" y="4791896"/>
            <a:ext cx="1202573" cy="307777"/>
          </a:xfrm>
          <a:prstGeom prst="rect">
            <a:avLst/>
          </a:prstGeom>
          <a:solidFill>
            <a:schemeClr val="accent6">
              <a:lumMod val="75000"/>
            </a:schemeClr>
          </a:solidFill>
        </p:spPr>
        <p:txBody>
          <a:bodyPr wrap="square" rtlCol="0">
            <a:sp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 NETCONF</a:t>
            </a:r>
          </a:p>
        </p:txBody>
      </p:sp>
      <p:sp>
        <p:nvSpPr>
          <p:cNvPr id="31" name="Rounded Rectangle 30"/>
          <p:cNvSpPr/>
          <p:nvPr/>
        </p:nvSpPr>
        <p:spPr bwMode="gray">
          <a:xfrm>
            <a:off x="4796476" y="3500053"/>
            <a:ext cx="6843074" cy="2504922"/>
          </a:xfrm>
          <a:prstGeom prst="roundRect">
            <a:avLst>
              <a:gd name="adj" fmla="val 8206"/>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r" fontAlgn="ctr"/>
            <a:r>
              <a:rPr lang="en-US" dirty="0">
                <a:solidFill>
                  <a:schemeClr val="tx1"/>
                </a:solidFill>
                <a:latin typeface="Huawei Sans" panose="020C0503030203020204" pitchFamily="34" charset="0"/>
              </a:rPr>
              <a:t>Extended IS-IS</a:t>
            </a:r>
          </a:p>
        </p:txBody>
      </p:sp>
      <p:pic>
        <p:nvPicPr>
          <p:cNvPr id="39"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59635" y="4588521"/>
            <a:ext cx="1778405" cy="327985"/>
          </a:xfrm>
          <a:prstGeom prst="rect">
            <a:avLst/>
          </a:prstGeom>
        </p:spPr>
      </p:pic>
      <p:sp>
        <p:nvSpPr>
          <p:cNvPr id="35" name="五边形 2"/>
          <p:cNvSpPr/>
          <p:nvPr/>
        </p:nvSpPr>
        <p:spPr bwMode="gray">
          <a:xfrm>
            <a:off x="6746875" y="107220"/>
            <a:ext cx="2522327"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Policy Path Establishment</a:t>
            </a:r>
          </a:p>
        </p:txBody>
      </p:sp>
      <p:sp>
        <p:nvSpPr>
          <p:cNvPr id="36" name="燕尾形 3"/>
          <p:cNvSpPr/>
          <p:nvPr/>
        </p:nvSpPr>
        <p:spPr bwMode="gray">
          <a:xfrm>
            <a:off x="9192641" y="107220"/>
            <a:ext cx="2554859"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Traffic Steering to SRv6 Policies</a:t>
            </a:r>
          </a:p>
        </p:txBody>
      </p:sp>
    </p:spTree>
    <p:extLst>
      <p:ext uri="{BB962C8B-B14F-4D97-AF65-F5344CB8AC3E}">
        <p14:creationId xmlns:p14="http://schemas.microsoft.com/office/powerpoint/2010/main" val="1048626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marL="302279" indent="-302279">
              <a:buFont typeface="Wingdings" panose="05000000000000000000" pitchFamily="2" charset="2"/>
              <a:buChar char="l"/>
            </a:pPr>
            <a:r>
              <a:rPr lang="en-US" sz="2199" kern="1200" dirty="0">
                <a:solidFill>
                  <a:schemeClr val="tx1"/>
                </a:solidFill>
                <a:cs typeface="Huawei Sans" panose="020C0503030203020204" pitchFamily="34" charset="0"/>
              </a:rPr>
              <a:t>On completion of this course, you will be able to:</a:t>
            </a:r>
          </a:p>
          <a:p>
            <a:pPr lvl="1"/>
            <a:r>
              <a:rPr lang="en-US" dirty="0"/>
              <a:t>Describe the background of SRv6.</a:t>
            </a:r>
          </a:p>
          <a:p>
            <a:pPr lvl="1"/>
            <a:r>
              <a:rPr lang="en-US" dirty="0"/>
              <a:t>Describe the technical advantages of SRv6.</a:t>
            </a:r>
          </a:p>
          <a:p>
            <a:pPr lvl="1"/>
            <a:r>
              <a:rPr lang="en-US" dirty="0"/>
              <a:t>Describe the basic concepts and fundamentals of SRv6.</a:t>
            </a:r>
          </a:p>
          <a:p>
            <a:pPr lvl="1"/>
            <a:r>
              <a:rPr lang="en-US" dirty="0"/>
              <a:t>Describe the concepts and fundamentals of SRv6 high reliability.</a:t>
            </a:r>
          </a:p>
          <a:p>
            <a:pPr lvl="1"/>
            <a:r>
              <a:rPr lang="en-US" dirty="0"/>
              <a:t>Describe how to configure SRv6 BE and static SRv6 Policies.</a:t>
            </a:r>
          </a:p>
          <a:p>
            <a:pPr lvl="1"/>
            <a:r>
              <a:rPr lang="en-US" dirty="0"/>
              <a:t>Describe how to deploy SRv6 using </a:t>
            </a:r>
            <a:r>
              <a:rPr lang="en-US" dirty="0" err="1"/>
              <a:t>iMaster</a:t>
            </a:r>
            <a:r>
              <a:rPr lang="en-US" dirty="0"/>
              <a:t> NCE-IP.</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582935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Information Collection Through BGP-LS</a:t>
            </a:r>
            <a:endParaRPr lang="en-US" dirty="0"/>
          </a:p>
        </p:txBody>
      </p:sp>
      <p:sp>
        <p:nvSpPr>
          <p:cNvPr id="3" name="Text Placeholder 2"/>
          <p:cNvSpPr>
            <a:spLocks noGrp="1"/>
          </p:cNvSpPr>
          <p:nvPr>
            <p:ph type="body" sz="quarter" idx="10"/>
          </p:nvPr>
        </p:nvSpPr>
        <p:spPr bwMode="gray"/>
        <p:txBody>
          <a:bodyPr/>
          <a:lstStyle/>
          <a:p>
            <a:r>
              <a:rPr lang="en-US" sz="1400" dirty="0"/>
              <a:t>In Huawei's SRv6 Policy solution architecture, BGP-LS mainly provides the following functions:</a:t>
            </a:r>
          </a:p>
          <a:p>
            <a:pPr lvl="1"/>
            <a:r>
              <a:rPr lang="en-US" sz="1200" dirty="0"/>
              <a:t>Advertises the topology, prefix, SRv6 locator, and SID information collected by IS-IS/OSPFv3 to </a:t>
            </a:r>
            <a:r>
              <a:rPr lang="en-US" sz="1200" dirty="0" err="1"/>
              <a:t>iMaster</a:t>
            </a:r>
            <a:r>
              <a:rPr lang="en-US" sz="1200" dirty="0"/>
              <a:t> NCE-IP through BGP-LS routes.</a:t>
            </a:r>
          </a:p>
          <a:p>
            <a:pPr lvl="1"/>
            <a:r>
              <a:rPr lang="en-US" sz="1200" dirty="0"/>
              <a:t>Advertises the SRv6 Policy status through BGP-LS routes.</a:t>
            </a:r>
          </a:p>
        </p:txBody>
      </p:sp>
      <p:pic>
        <p:nvPicPr>
          <p:cNvPr id="10" name="图片 31"/>
          <p:cNvPicPr>
            <a:picLocks noChangeAspect="1"/>
          </p:cNvPicPr>
          <p:nvPr/>
        </p:nvPicPr>
        <p:blipFill>
          <a:blip r:embed="rId3"/>
          <a:stretch>
            <a:fillRect/>
          </a:stretch>
        </p:blipFill>
        <p:spPr bwMode="gray">
          <a:xfrm>
            <a:off x="1210625" y="3575591"/>
            <a:ext cx="466668" cy="389308"/>
          </a:xfrm>
          <a:prstGeom prst="rect">
            <a:avLst/>
          </a:prstGeom>
        </p:spPr>
      </p:pic>
      <p:pic>
        <p:nvPicPr>
          <p:cNvPr id="11" name="图片 31"/>
          <p:cNvPicPr>
            <a:picLocks noChangeAspect="1"/>
          </p:cNvPicPr>
          <p:nvPr/>
        </p:nvPicPr>
        <p:blipFill>
          <a:blip r:embed="rId3"/>
          <a:stretch>
            <a:fillRect/>
          </a:stretch>
        </p:blipFill>
        <p:spPr bwMode="gray">
          <a:xfrm>
            <a:off x="1210625" y="4586829"/>
            <a:ext cx="466668" cy="389308"/>
          </a:xfrm>
          <a:prstGeom prst="rect">
            <a:avLst/>
          </a:prstGeom>
        </p:spPr>
      </p:pic>
      <p:pic>
        <p:nvPicPr>
          <p:cNvPr id="12" name="图片 31"/>
          <p:cNvPicPr>
            <a:picLocks noChangeAspect="1"/>
          </p:cNvPicPr>
          <p:nvPr/>
        </p:nvPicPr>
        <p:blipFill>
          <a:blip r:embed="rId3"/>
          <a:stretch>
            <a:fillRect/>
          </a:stretch>
        </p:blipFill>
        <p:spPr bwMode="gray">
          <a:xfrm>
            <a:off x="2753675" y="3571808"/>
            <a:ext cx="466668" cy="389308"/>
          </a:xfrm>
          <a:prstGeom prst="rect">
            <a:avLst/>
          </a:prstGeom>
        </p:spPr>
      </p:pic>
      <p:pic>
        <p:nvPicPr>
          <p:cNvPr id="13" name="图片 31"/>
          <p:cNvPicPr>
            <a:picLocks noChangeAspect="1"/>
          </p:cNvPicPr>
          <p:nvPr/>
        </p:nvPicPr>
        <p:blipFill>
          <a:blip r:embed="rId3"/>
          <a:stretch>
            <a:fillRect/>
          </a:stretch>
        </p:blipFill>
        <p:spPr bwMode="gray">
          <a:xfrm>
            <a:off x="2753675" y="4586829"/>
            <a:ext cx="466668" cy="389308"/>
          </a:xfrm>
          <a:prstGeom prst="rect">
            <a:avLst/>
          </a:prstGeom>
        </p:spPr>
      </p:pic>
      <p:pic>
        <p:nvPicPr>
          <p:cNvPr id="14" name="图片 31"/>
          <p:cNvPicPr>
            <a:picLocks noChangeAspect="1"/>
          </p:cNvPicPr>
          <p:nvPr/>
        </p:nvPicPr>
        <p:blipFill>
          <a:blip r:embed="rId3"/>
          <a:stretch>
            <a:fillRect/>
          </a:stretch>
        </p:blipFill>
        <p:spPr bwMode="gray">
          <a:xfrm>
            <a:off x="4296725" y="3575591"/>
            <a:ext cx="466668" cy="389308"/>
          </a:xfrm>
          <a:prstGeom prst="rect">
            <a:avLst/>
          </a:prstGeom>
        </p:spPr>
      </p:pic>
      <p:pic>
        <p:nvPicPr>
          <p:cNvPr id="15" name="图片 31"/>
          <p:cNvPicPr>
            <a:picLocks noChangeAspect="1"/>
          </p:cNvPicPr>
          <p:nvPr/>
        </p:nvPicPr>
        <p:blipFill>
          <a:blip r:embed="rId3"/>
          <a:stretch>
            <a:fillRect/>
          </a:stretch>
        </p:blipFill>
        <p:spPr bwMode="gray">
          <a:xfrm>
            <a:off x="4296725" y="4590612"/>
            <a:ext cx="466668" cy="389308"/>
          </a:xfrm>
          <a:prstGeom prst="rect">
            <a:avLst/>
          </a:prstGeom>
        </p:spPr>
      </p:pic>
      <p:cxnSp>
        <p:nvCxnSpPr>
          <p:cNvPr id="16" name="Straight Connector 15"/>
          <p:cNvCxnSpPr>
            <a:stCxn id="10" idx="3"/>
            <a:endCxn id="12" idx="1"/>
          </p:cNvCxnSpPr>
          <p:nvPr/>
        </p:nvCxnSpPr>
        <p:spPr bwMode="gray">
          <a:xfrm flipV="1">
            <a:off x="1677293" y="3766462"/>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1" idx="3"/>
            <a:endCxn id="13" idx="1"/>
          </p:cNvCxnSpPr>
          <p:nvPr/>
        </p:nvCxnSpPr>
        <p:spPr bwMode="gray">
          <a:xfrm>
            <a:off x="1677293" y="4781483"/>
            <a:ext cx="1076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0" idx="2"/>
            <a:endCxn id="11" idx="0"/>
          </p:cNvCxnSpPr>
          <p:nvPr/>
        </p:nvCxnSpPr>
        <p:spPr bwMode="gray">
          <a:xfrm>
            <a:off x="1443959" y="3964899"/>
            <a:ext cx="0" cy="6219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12" idx="2"/>
            <a:endCxn id="13" idx="0"/>
          </p:cNvCxnSpPr>
          <p:nvPr/>
        </p:nvCxnSpPr>
        <p:spPr bwMode="gray">
          <a:xfrm>
            <a:off x="2987009" y="3961116"/>
            <a:ext cx="0" cy="6257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4" idx="2"/>
            <a:endCxn id="15" idx="0"/>
          </p:cNvCxnSpPr>
          <p:nvPr/>
        </p:nvCxnSpPr>
        <p:spPr bwMode="gray">
          <a:xfrm>
            <a:off x="4530059" y="3964899"/>
            <a:ext cx="0" cy="6257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5" idx="1"/>
            <a:endCxn id="13" idx="3"/>
          </p:cNvCxnSpPr>
          <p:nvPr/>
        </p:nvCxnSpPr>
        <p:spPr bwMode="gray">
          <a:xfrm flipH="1" flipV="1">
            <a:off x="3220343" y="4781483"/>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4" idx="1"/>
            <a:endCxn id="12" idx="3"/>
          </p:cNvCxnSpPr>
          <p:nvPr/>
        </p:nvCxnSpPr>
        <p:spPr bwMode="gray">
          <a:xfrm flipH="1" flipV="1">
            <a:off x="3220343" y="3766462"/>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TextBox 271"/>
          <p:cNvSpPr txBox="1"/>
          <p:nvPr/>
        </p:nvSpPr>
        <p:spPr bwMode="gray">
          <a:xfrm>
            <a:off x="2997452" y="3354747"/>
            <a:ext cx="373820"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24" name="TextBox 271"/>
          <p:cNvSpPr txBox="1"/>
          <p:nvPr/>
        </p:nvSpPr>
        <p:spPr bwMode="gray">
          <a:xfrm>
            <a:off x="1214622" y="3354747"/>
            <a:ext cx="444352"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5" name="TextBox 271"/>
          <p:cNvSpPr txBox="1"/>
          <p:nvPr/>
        </p:nvSpPr>
        <p:spPr bwMode="gray">
          <a:xfrm>
            <a:off x="1232941" y="4934964"/>
            <a:ext cx="444352"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26" name="TextBox 271"/>
          <p:cNvSpPr txBox="1"/>
          <p:nvPr/>
        </p:nvSpPr>
        <p:spPr bwMode="gray">
          <a:xfrm>
            <a:off x="2807312" y="4934964"/>
            <a:ext cx="359394"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27" name="TextBox 271"/>
          <p:cNvSpPr txBox="1"/>
          <p:nvPr/>
        </p:nvSpPr>
        <p:spPr bwMode="gray">
          <a:xfrm>
            <a:off x="4307883" y="4934964"/>
            <a:ext cx="444352"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28" name="TextBox 271"/>
          <p:cNvSpPr txBox="1"/>
          <p:nvPr/>
        </p:nvSpPr>
        <p:spPr bwMode="gray">
          <a:xfrm>
            <a:off x="4314475" y="3358901"/>
            <a:ext cx="444352"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29"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008838" y="2440967"/>
            <a:ext cx="1977229" cy="364654"/>
          </a:xfrm>
          <a:prstGeom prst="rect">
            <a:avLst/>
          </a:prstGeom>
        </p:spPr>
      </p:pic>
      <p:sp>
        <p:nvSpPr>
          <p:cNvPr id="30" name="圆角矩形 75"/>
          <p:cNvSpPr/>
          <p:nvPr/>
        </p:nvSpPr>
        <p:spPr bwMode="gray">
          <a:xfrm>
            <a:off x="1926848" y="2414621"/>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 name="TextBox 271"/>
          <p:cNvSpPr txBox="1"/>
          <p:nvPr/>
        </p:nvSpPr>
        <p:spPr bwMode="gray">
          <a:xfrm rot="16200000">
            <a:off x="2517264" y="3079156"/>
            <a:ext cx="696024"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cxnSp>
        <p:nvCxnSpPr>
          <p:cNvPr id="58" name="直接箭头连接符 84"/>
          <p:cNvCxnSpPr>
            <a:stCxn id="12" idx="0"/>
            <a:endCxn id="30" idx="2"/>
          </p:cNvCxnSpPr>
          <p:nvPr/>
        </p:nvCxnSpPr>
        <p:spPr bwMode="gray">
          <a:xfrm flipH="1" flipV="1">
            <a:off x="2984807" y="2817901"/>
            <a:ext cx="2202" cy="753907"/>
          </a:xfrm>
          <a:prstGeom prst="straightConnector1">
            <a:avLst/>
          </a:prstGeom>
          <a:ln w="19050" cap="flat" cmpd="sng" algn="ctr">
            <a:solidFill>
              <a:srgbClr val="56C4D2"/>
            </a:solidFill>
            <a:prstDash val="dash"/>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2" name="Straight Connector 61"/>
          <p:cNvCxnSpPr>
            <a:endCxn id="63" idx="1"/>
          </p:cNvCxnSpPr>
          <p:nvPr/>
        </p:nvCxnSpPr>
        <p:spPr bwMode="gray">
          <a:xfrm>
            <a:off x="3066411" y="5799636"/>
            <a:ext cx="493232" cy="0"/>
          </a:xfrm>
          <a:prstGeom prst="line">
            <a:avLst/>
          </a:prstGeom>
          <a:ln w="3810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文本框 41"/>
          <p:cNvSpPr txBox="1"/>
          <p:nvPr/>
        </p:nvSpPr>
        <p:spPr bwMode="gray">
          <a:xfrm>
            <a:off x="3559643" y="5661136"/>
            <a:ext cx="973343"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Policy</a:t>
            </a:r>
          </a:p>
        </p:txBody>
      </p:sp>
      <p:cxnSp>
        <p:nvCxnSpPr>
          <p:cNvPr id="64" name="直接箭头连接符 84"/>
          <p:cNvCxnSpPr/>
          <p:nvPr/>
        </p:nvCxnSpPr>
        <p:spPr bwMode="gray">
          <a:xfrm>
            <a:off x="1689887" y="3646224"/>
            <a:ext cx="1044738" cy="0"/>
          </a:xfrm>
          <a:prstGeom prst="straightConnector1">
            <a:avLst/>
          </a:prstGeom>
          <a:ln w="19050" cap="flat" cmpd="sng" algn="ctr">
            <a:solidFill>
              <a:srgbClr val="56C4D2"/>
            </a:solidFill>
            <a:prstDash val="dash"/>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5" name="直接箭头连接符 84"/>
          <p:cNvCxnSpPr/>
          <p:nvPr/>
        </p:nvCxnSpPr>
        <p:spPr bwMode="gray">
          <a:xfrm>
            <a:off x="3235064" y="3660303"/>
            <a:ext cx="1044738" cy="0"/>
          </a:xfrm>
          <a:prstGeom prst="straightConnector1">
            <a:avLst/>
          </a:prstGeom>
          <a:ln w="19050" cap="flat" cmpd="sng" algn="ctr">
            <a:solidFill>
              <a:srgbClr val="56C4D2"/>
            </a:solidFill>
            <a:prstDash val="dash"/>
            <a:round/>
            <a:headEnd type="triangl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6" name="直接箭头连接符 84"/>
          <p:cNvCxnSpPr/>
          <p:nvPr/>
        </p:nvCxnSpPr>
        <p:spPr bwMode="gray">
          <a:xfrm flipV="1">
            <a:off x="1689887" y="3975717"/>
            <a:ext cx="1092491" cy="648448"/>
          </a:xfrm>
          <a:prstGeom prst="straightConnector1">
            <a:avLst/>
          </a:prstGeom>
          <a:ln w="19050" cap="flat" cmpd="sng" algn="ctr">
            <a:solidFill>
              <a:srgbClr val="56C4D2"/>
            </a:solidFill>
            <a:prstDash val="dash"/>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7" name="直接箭头连接符 84"/>
          <p:cNvCxnSpPr/>
          <p:nvPr/>
        </p:nvCxnSpPr>
        <p:spPr bwMode="gray">
          <a:xfrm flipH="1" flipV="1">
            <a:off x="3152772" y="3958557"/>
            <a:ext cx="1125530" cy="676618"/>
          </a:xfrm>
          <a:prstGeom prst="straightConnector1">
            <a:avLst/>
          </a:prstGeom>
          <a:ln w="19050" cap="flat" cmpd="sng" algn="ctr">
            <a:solidFill>
              <a:srgbClr val="56C4D2"/>
            </a:solidFill>
            <a:prstDash val="dash"/>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9" name="直接箭头连接符 84"/>
          <p:cNvCxnSpPr>
            <a:endCxn id="71" idx="1"/>
          </p:cNvCxnSpPr>
          <p:nvPr/>
        </p:nvCxnSpPr>
        <p:spPr bwMode="gray">
          <a:xfrm>
            <a:off x="3066411" y="6053921"/>
            <a:ext cx="493232" cy="0"/>
          </a:xfrm>
          <a:prstGeom prst="straightConnector1">
            <a:avLst/>
          </a:prstGeom>
          <a:ln w="19050" cap="flat" cmpd="sng" algn="ctr">
            <a:solidFill>
              <a:srgbClr val="56C4D2"/>
            </a:solidFill>
            <a:prstDash val="dash"/>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71" name="文本框 41"/>
          <p:cNvSpPr txBox="1"/>
          <p:nvPr/>
        </p:nvSpPr>
        <p:spPr bwMode="gray">
          <a:xfrm>
            <a:off x="3559643" y="5915421"/>
            <a:ext cx="1053494"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BGP-LS peer</a:t>
            </a:r>
          </a:p>
        </p:txBody>
      </p:sp>
      <p:sp>
        <p:nvSpPr>
          <p:cNvPr id="102" name="文本框 5"/>
          <p:cNvSpPr txBox="1"/>
          <p:nvPr/>
        </p:nvSpPr>
        <p:spPr bwMode="gray">
          <a:xfrm>
            <a:off x="5172785" y="2208155"/>
            <a:ext cx="6490278" cy="3970318"/>
          </a:xfrm>
          <a:prstGeom prst="rect">
            <a:avLst/>
          </a:prstGeom>
          <a:solidFill>
            <a:schemeClr val="bg1">
              <a:lumMod val="85000"/>
            </a:schemeClr>
          </a:solidFill>
        </p:spPr>
        <p:txBody>
          <a:bodyPr wrap="square">
            <a:spAutoFit/>
          </a:bodyPr>
          <a:lstStyle>
            <a:defPPr>
              <a:defRPr lang="en-US"/>
            </a:defPPr>
            <a:lvl1pPr>
              <a:defRPr sz="1400"/>
            </a:lvl1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link-state unicast routing-table</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Total Number of Node Routes: 36</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*&gt;     Network  : [NODE][ISIS-LEVEL-2][IDENTIFIER0][LOCAL[as65001][bgp-ls-identifier1.0.0.1][ospf-area-id0.0.0.0][</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igp-router-id0010.0000.0001.00</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//Topology node information</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*&gt;     Network  : [LINK][ISIS-LEVEL-2][IDENTIFIER0][</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LOCAL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[as65001][bgp-ls-identifier1.0.0.1][ospf-area-id0.0.0.0][</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igp-router-id0010.0000.0001.00</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REMOTE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[as65001][bgp-ls-identifier1.0.0.1][ospf-area-id0.0.0.0][</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igp-router-id0010.0000.0002.00</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]][LINK[if-address10.0.0.26][peer-address10.0.0.25][if-address::][peer-address::]]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//Topology link information</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*&gt;     Network  : [SRV6-SID][ISIS-LEVEL-2][IDENTIFIER0][LOCAL[as65001][bgp-ls-identifier1.0.0.1][ospf-area-id0.0.0.0][igp-router-id0010.0000.0006.00]][SID[mt-id2][sid</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FC00:6::1</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//SRv6 SID information</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*&gt;     Network  : [</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TEPOLICY</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][SEGMENT-ROUTING][IDENTIFIER0][LOCAL[as65001][bgp-ls-identifier1.0.0.1][bgp-router-id1.0.0.1][ipv4-router-id0.0.0.0][ipv6-router-idFC01::1]][TE[protocol-origin2][Flag128][</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endpointFC01::4</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color16</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][originator-as65001][originator-address172.21.17.102][discriminator49]]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//SRv6 Policy status</a:t>
            </a:r>
          </a:p>
        </p:txBody>
      </p:sp>
      <p:sp>
        <p:nvSpPr>
          <p:cNvPr id="113" name="TextBox 271"/>
          <p:cNvSpPr txBox="1"/>
          <p:nvPr/>
        </p:nvSpPr>
        <p:spPr bwMode="gray">
          <a:xfrm>
            <a:off x="1747274" y="3881617"/>
            <a:ext cx="776175"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Color 16</a:t>
            </a:r>
          </a:p>
        </p:txBody>
      </p:sp>
      <p:sp>
        <p:nvSpPr>
          <p:cNvPr id="114" name="TextBox 271"/>
          <p:cNvSpPr txBox="1"/>
          <p:nvPr/>
        </p:nvSpPr>
        <p:spPr bwMode="gray">
          <a:xfrm>
            <a:off x="4103499" y="5135705"/>
            <a:ext cx="853119" cy="461665"/>
          </a:xfrm>
          <a:prstGeom prst="rect">
            <a:avLst/>
          </a:prstGeom>
          <a:noFill/>
        </p:spPr>
        <p:txBody>
          <a:bodyPr wrap="square" rtlCol="0">
            <a:spAutoFit/>
          </a:bodyPr>
          <a:lstStyle/>
          <a:p>
            <a:pPr algn="ct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Loopback</a:t>
            </a:r>
          </a:p>
          <a:p>
            <a:pPr algn="ct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FC01::4</a:t>
            </a:r>
          </a:p>
        </p:txBody>
      </p:sp>
      <p:sp>
        <p:nvSpPr>
          <p:cNvPr id="115" name="TextBox 114"/>
          <p:cNvSpPr txBox="1"/>
          <p:nvPr/>
        </p:nvSpPr>
        <p:spPr bwMode="gray">
          <a:xfrm>
            <a:off x="653854" y="2982167"/>
            <a:ext cx="1502334" cy="461665"/>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System ID</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0010.0000.0001.00</a:t>
            </a:r>
          </a:p>
        </p:txBody>
      </p:sp>
      <p:sp>
        <p:nvSpPr>
          <p:cNvPr id="116" name="TextBox 115"/>
          <p:cNvSpPr txBox="1"/>
          <p:nvPr/>
        </p:nvSpPr>
        <p:spPr bwMode="gray">
          <a:xfrm>
            <a:off x="653854" y="5113371"/>
            <a:ext cx="1502334" cy="461665"/>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 System ID</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0010.0000.0002.00</a:t>
            </a:r>
          </a:p>
        </p:txBody>
      </p:sp>
      <p:sp>
        <p:nvSpPr>
          <p:cNvPr id="117" name="TextBox 116"/>
          <p:cNvSpPr txBox="1"/>
          <p:nvPr/>
        </p:nvSpPr>
        <p:spPr bwMode="gray">
          <a:xfrm>
            <a:off x="2566704" y="5094578"/>
            <a:ext cx="813044" cy="461665"/>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SID</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FC00:6::1</a:t>
            </a:r>
          </a:p>
        </p:txBody>
      </p:sp>
      <p:sp>
        <p:nvSpPr>
          <p:cNvPr id="118" name="Freeform 117"/>
          <p:cNvSpPr/>
          <p:nvPr/>
        </p:nvSpPr>
        <p:spPr bwMode="gray">
          <a:xfrm>
            <a:off x="1112676" y="3849560"/>
            <a:ext cx="3721100" cy="1013939"/>
          </a:xfrm>
          <a:custGeom>
            <a:avLst/>
            <a:gdLst>
              <a:gd name="connsiteX0" fmla="*/ 0 w 3505200"/>
              <a:gd name="connsiteY0" fmla="*/ 0 h 990600"/>
              <a:gd name="connsiteX1" fmla="*/ 3505200 w 3505200"/>
              <a:gd name="connsiteY1" fmla="*/ 0 h 990600"/>
              <a:gd name="connsiteX2" fmla="*/ 3505200 w 3505200"/>
              <a:gd name="connsiteY2" fmla="*/ 990600 h 990600"/>
              <a:gd name="connsiteX0-1" fmla="*/ 0 w 3516474"/>
              <a:gd name="connsiteY0-2" fmla="*/ 0 h 990600"/>
              <a:gd name="connsiteX1-3" fmla="*/ 3505200 w 3516474"/>
              <a:gd name="connsiteY1-4" fmla="*/ 0 h 990600"/>
              <a:gd name="connsiteX2-5" fmla="*/ 3516474 w 3516474"/>
              <a:gd name="connsiteY2-6" fmla="*/ 18119 h 990600"/>
              <a:gd name="connsiteX3" fmla="*/ 3505200 w 3516474"/>
              <a:gd name="connsiteY3" fmla="*/ 990600 h 990600"/>
              <a:gd name="connsiteX0-7" fmla="*/ 0 w 3506949"/>
              <a:gd name="connsiteY0-8" fmla="*/ 0 h 990600"/>
              <a:gd name="connsiteX1-9" fmla="*/ 3505200 w 3506949"/>
              <a:gd name="connsiteY1-10" fmla="*/ 0 h 990600"/>
              <a:gd name="connsiteX2-11" fmla="*/ 3506949 w 3506949"/>
              <a:gd name="connsiteY2-12" fmla="*/ 857584 h 990600"/>
              <a:gd name="connsiteX3-13" fmla="*/ 3505200 w 3506949"/>
              <a:gd name="connsiteY3-14" fmla="*/ 990600 h 990600"/>
              <a:gd name="connsiteX0-15" fmla="*/ 0 w 3721100"/>
              <a:gd name="connsiteY0-16" fmla="*/ 0 h 857584"/>
              <a:gd name="connsiteX1-17" fmla="*/ 3505200 w 3721100"/>
              <a:gd name="connsiteY1-18" fmla="*/ 0 h 857584"/>
              <a:gd name="connsiteX2-19" fmla="*/ 3506949 w 3721100"/>
              <a:gd name="connsiteY2-20" fmla="*/ 857584 h 857584"/>
              <a:gd name="connsiteX3-21" fmla="*/ 3721100 w 3721100"/>
              <a:gd name="connsiteY3-22" fmla="*/ 856519 h 857584"/>
              <a:gd name="connsiteX0-23" fmla="*/ 0 w 3721100"/>
              <a:gd name="connsiteY0-24" fmla="*/ 8744 h 866328"/>
              <a:gd name="connsiteX1-25" fmla="*/ 1766888 w 3721100"/>
              <a:gd name="connsiteY1-26" fmla="*/ 0 h 866328"/>
              <a:gd name="connsiteX2-27" fmla="*/ 3506949 w 3721100"/>
              <a:gd name="connsiteY2-28" fmla="*/ 866328 h 866328"/>
              <a:gd name="connsiteX3-29" fmla="*/ 3721100 w 3721100"/>
              <a:gd name="connsiteY3-30" fmla="*/ 865263 h 866328"/>
              <a:gd name="connsiteX0-31" fmla="*/ 0 w 3721100"/>
              <a:gd name="connsiteY0-32" fmla="*/ 8744 h 865263"/>
              <a:gd name="connsiteX1-33" fmla="*/ 1766888 w 3721100"/>
              <a:gd name="connsiteY1-34" fmla="*/ 0 h 865263"/>
              <a:gd name="connsiteX2-35" fmla="*/ 1763874 w 3721100"/>
              <a:gd name="connsiteY2-36" fmla="*/ 857584 h 865263"/>
              <a:gd name="connsiteX3-37" fmla="*/ 3721100 w 3721100"/>
              <a:gd name="connsiteY3-38" fmla="*/ 865263 h 865263"/>
              <a:gd name="connsiteX0-39" fmla="*/ 0 w 3721100"/>
              <a:gd name="connsiteY0-40" fmla="*/ 8744 h 914423"/>
              <a:gd name="connsiteX1-41" fmla="*/ 1766888 w 3721100"/>
              <a:gd name="connsiteY1-42" fmla="*/ 0 h 914423"/>
              <a:gd name="connsiteX2-43" fmla="*/ 1763874 w 3721100"/>
              <a:gd name="connsiteY2-44" fmla="*/ 914423 h 914423"/>
              <a:gd name="connsiteX3-45" fmla="*/ 3721100 w 3721100"/>
              <a:gd name="connsiteY3-46" fmla="*/ 865263 h 914423"/>
              <a:gd name="connsiteX0-47" fmla="*/ 0 w 3721100"/>
              <a:gd name="connsiteY0-48" fmla="*/ 8744 h 930847"/>
              <a:gd name="connsiteX1-49" fmla="*/ 1766888 w 3721100"/>
              <a:gd name="connsiteY1-50" fmla="*/ 0 h 930847"/>
              <a:gd name="connsiteX2-51" fmla="*/ 1763874 w 3721100"/>
              <a:gd name="connsiteY2-52" fmla="*/ 914423 h 930847"/>
              <a:gd name="connsiteX3-53" fmla="*/ 3721100 w 3721100"/>
              <a:gd name="connsiteY3-54" fmla="*/ 930847 h 930847"/>
              <a:gd name="connsiteX0-55" fmla="*/ 0 w 3721100"/>
              <a:gd name="connsiteY0-56" fmla="*/ 8744 h 930847"/>
              <a:gd name="connsiteX1-57" fmla="*/ 1766888 w 3721100"/>
              <a:gd name="connsiteY1-58" fmla="*/ 0 h 930847"/>
              <a:gd name="connsiteX2-59" fmla="*/ 1763874 w 3721100"/>
              <a:gd name="connsiteY2-60" fmla="*/ 914423 h 930847"/>
              <a:gd name="connsiteX3-61" fmla="*/ 3721100 w 3721100"/>
              <a:gd name="connsiteY3-62" fmla="*/ 930847 h 930847"/>
              <a:gd name="connsiteX0-63" fmla="*/ 0 w 3721100"/>
              <a:gd name="connsiteY0-64" fmla="*/ 8744 h 930847"/>
              <a:gd name="connsiteX1-65" fmla="*/ 1766888 w 3721100"/>
              <a:gd name="connsiteY1-66" fmla="*/ 0 h 930847"/>
              <a:gd name="connsiteX2-67" fmla="*/ 1763874 w 3721100"/>
              <a:gd name="connsiteY2-68" fmla="*/ 923168 h 930847"/>
              <a:gd name="connsiteX3-69" fmla="*/ 3721100 w 3721100"/>
              <a:gd name="connsiteY3-70" fmla="*/ 930847 h 930847"/>
            </a:gdLst>
            <a:ahLst/>
            <a:cxnLst>
              <a:cxn ang="0">
                <a:pos x="connsiteX0-1" y="connsiteY0-2"/>
              </a:cxn>
              <a:cxn ang="0">
                <a:pos x="connsiteX1-3" y="connsiteY1-4"/>
              </a:cxn>
              <a:cxn ang="0">
                <a:pos x="connsiteX2-5" y="connsiteY2-6"/>
              </a:cxn>
              <a:cxn ang="0">
                <a:pos x="connsiteX3-13" y="connsiteY3-14"/>
              </a:cxn>
            </a:cxnLst>
            <a:rect l="l" t="t" r="r" b="b"/>
            <a:pathLst>
              <a:path w="3721100" h="930847">
                <a:moveTo>
                  <a:pt x="0" y="8744"/>
                </a:moveTo>
                <a:lnTo>
                  <a:pt x="1766888" y="0"/>
                </a:lnTo>
                <a:cubicBezTo>
                  <a:pt x="1765883" y="285861"/>
                  <a:pt x="1764879" y="637307"/>
                  <a:pt x="1763874" y="923168"/>
                </a:cubicBezTo>
                <a:lnTo>
                  <a:pt x="3721100" y="930847"/>
                </a:lnTo>
              </a:path>
            </a:pathLst>
          </a:custGeom>
          <a:noFill/>
          <a:ln w="101600">
            <a:solidFill>
              <a:srgbClr val="E28189"/>
            </a:solidFill>
            <a:headEnd type="none" w="sm" len="sm"/>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45" name="五边形 2"/>
          <p:cNvSpPr/>
          <p:nvPr/>
        </p:nvSpPr>
        <p:spPr bwMode="gray">
          <a:xfrm>
            <a:off x="6746875" y="107220"/>
            <a:ext cx="2522327"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Policy Path Establishment</a:t>
            </a:r>
          </a:p>
        </p:txBody>
      </p:sp>
      <p:sp>
        <p:nvSpPr>
          <p:cNvPr id="46" name="燕尾形 3"/>
          <p:cNvSpPr/>
          <p:nvPr/>
        </p:nvSpPr>
        <p:spPr bwMode="gray">
          <a:xfrm>
            <a:off x="9192641" y="107220"/>
            <a:ext cx="2554859"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Traffic Steering to SRv6 Policies</a:t>
            </a:r>
          </a:p>
        </p:txBody>
      </p:sp>
    </p:spTree>
    <p:extLst>
      <p:ext uri="{BB962C8B-B14F-4D97-AF65-F5344CB8AC3E}">
        <p14:creationId xmlns:p14="http://schemas.microsoft.com/office/powerpoint/2010/main" val="14775528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Path Delivery Through BGP IPv6 SR Policy</a:t>
            </a:r>
            <a:endParaRPr lang="en-US" dirty="0"/>
          </a:p>
        </p:txBody>
      </p:sp>
      <p:sp>
        <p:nvSpPr>
          <p:cNvPr id="3" name="文本占位符 2"/>
          <p:cNvSpPr>
            <a:spLocks noGrp="1"/>
          </p:cNvSpPr>
          <p:nvPr>
            <p:ph type="body" sz="quarter" idx="10"/>
          </p:nvPr>
        </p:nvSpPr>
        <p:spPr bwMode="gray"/>
        <p:txBody>
          <a:bodyPr/>
          <a:lstStyle/>
          <a:p>
            <a:r>
              <a:rPr lang="en-US" sz="1600" dirty="0" err="1">
                <a:sym typeface="Huawei Sans" panose="020C0503030203020204" pitchFamily="34" charset="0"/>
              </a:rPr>
              <a:t>iMaster</a:t>
            </a:r>
            <a:r>
              <a:rPr lang="en-US" sz="1600" dirty="0">
                <a:sym typeface="Huawei Sans" panose="020C0503030203020204" pitchFamily="34" charset="0"/>
              </a:rPr>
              <a:t> NCE-IP can deliver an SRv6 Policy to the specified headend through the BGP IPv6 SR Policy peer relationship.</a:t>
            </a:r>
          </a:p>
          <a:p>
            <a:r>
              <a:rPr lang="en-US" sz="1600" dirty="0">
                <a:sym typeface="Huawei Sans" panose="020C0503030203020204" pitchFamily="34" charset="0"/>
              </a:rPr>
              <a:t>An SRv6 Policy is represented as [distinguisher][color][endpoint] in the BGP routing table.</a:t>
            </a:r>
          </a:p>
        </p:txBody>
      </p:sp>
      <p:pic>
        <p:nvPicPr>
          <p:cNvPr id="5" name="图片 31"/>
          <p:cNvPicPr>
            <a:picLocks noChangeAspect="1"/>
          </p:cNvPicPr>
          <p:nvPr/>
        </p:nvPicPr>
        <p:blipFill>
          <a:blip r:embed="rId3"/>
          <a:stretch>
            <a:fillRect/>
          </a:stretch>
        </p:blipFill>
        <p:spPr bwMode="gray">
          <a:xfrm>
            <a:off x="2594471" y="3498876"/>
            <a:ext cx="466668" cy="389308"/>
          </a:xfrm>
          <a:prstGeom prst="rect">
            <a:avLst/>
          </a:prstGeom>
        </p:spPr>
      </p:pic>
      <p:pic>
        <p:nvPicPr>
          <p:cNvPr id="6" name="图片 31"/>
          <p:cNvPicPr>
            <a:picLocks noChangeAspect="1"/>
          </p:cNvPicPr>
          <p:nvPr/>
        </p:nvPicPr>
        <p:blipFill>
          <a:blip r:embed="rId3"/>
          <a:stretch>
            <a:fillRect/>
          </a:stretch>
        </p:blipFill>
        <p:spPr bwMode="gray">
          <a:xfrm>
            <a:off x="2594471" y="4510114"/>
            <a:ext cx="466668" cy="389308"/>
          </a:xfrm>
          <a:prstGeom prst="rect">
            <a:avLst/>
          </a:prstGeom>
        </p:spPr>
      </p:pic>
      <p:pic>
        <p:nvPicPr>
          <p:cNvPr id="7" name="图片 31"/>
          <p:cNvPicPr>
            <a:picLocks noChangeAspect="1"/>
          </p:cNvPicPr>
          <p:nvPr/>
        </p:nvPicPr>
        <p:blipFill>
          <a:blip r:embed="rId3"/>
          <a:stretch>
            <a:fillRect/>
          </a:stretch>
        </p:blipFill>
        <p:spPr bwMode="gray">
          <a:xfrm>
            <a:off x="4137521" y="3495093"/>
            <a:ext cx="466668" cy="389308"/>
          </a:xfrm>
          <a:prstGeom prst="rect">
            <a:avLst/>
          </a:prstGeom>
        </p:spPr>
      </p:pic>
      <p:pic>
        <p:nvPicPr>
          <p:cNvPr id="8" name="图片 31"/>
          <p:cNvPicPr>
            <a:picLocks noChangeAspect="1"/>
          </p:cNvPicPr>
          <p:nvPr/>
        </p:nvPicPr>
        <p:blipFill>
          <a:blip r:embed="rId3"/>
          <a:stretch>
            <a:fillRect/>
          </a:stretch>
        </p:blipFill>
        <p:spPr bwMode="gray">
          <a:xfrm>
            <a:off x="4137521" y="4510114"/>
            <a:ext cx="466668" cy="389308"/>
          </a:xfrm>
          <a:prstGeom prst="rect">
            <a:avLst/>
          </a:prstGeom>
        </p:spPr>
      </p:pic>
      <p:pic>
        <p:nvPicPr>
          <p:cNvPr id="10" name="图片 31"/>
          <p:cNvPicPr>
            <a:picLocks noChangeAspect="1"/>
          </p:cNvPicPr>
          <p:nvPr/>
        </p:nvPicPr>
        <p:blipFill>
          <a:blip r:embed="rId3"/>
          <a:stretch>
            <a:fillRect/>
          </a:stretch>
        </p:blipFill>
        <p:spPr bwMode="gray">
          <a:xfrm>
            <a:off x="5680571" y="3498876"/>
            <a:ext cx="466668" cy="389308"/>
          </a:xfrm>
          <a:prstGeom prst="rect">
            <a:avLst/>
          </a:prstGeom>
        </p:spPr>
      </p:pic>
      <p:pic>
        <p:nvPicPr>
          <p:cNvPr id="11" name="图片 31"/>
          <p:cNvPicPr>
            <a:picLocks noChangeAspect="1"/>
          </p:cNvPicPr>
          <p:nvPr/>
        </p:nvPicPr>
        <p:blipFill>
          <a:blip r:embed="rId3"/>
          <a:stretch>
            <a:fillRect/>
          </a:stretch>
        </p:blipFill>
        <p:spPr bwMode="gray">
          <a:xfrm>
            <a:off x="5680571" y="4513897"/>
            <a:ext cx="466668" cy="389308"/>
          </a:xfrm>
          <a:prstGeom prst="rect">
            <a:avLst/>
          </a:prstGeom>
        </p:spPr>
      </p:pic>
      <p:cxnSp>
        <p:nvCxnSpPr>
          <p:cNvPr id="12" name="Straight Connector 11"/>
          <p:cNvCxnSpPr>
            <a:stCxn id="5" idx="3"/>
            <a:endCxn id="7" idx="1"/>
          </p:cNvCxnSpPr>
          <p:nvPr/>
        </p:nvCxnSpPr>
        <p:spPr bwMode="gray">
          <a:xfrm flipV="1">
            <a:off x="3061139" y="3689747"/>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6" idx="3"/>
            <a:endCxn id="8" idx="1"/>
          </p:cNvCxnSpPr>
          <p:nvPr/>
        </p:nvCxnSpPr>
        <p:spPr bwMode="gray">
          <a:xfrm>
            <a:off x="3061139" y="4704768"/>
            <a:ext cx="1076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5" idx="2"/>
            <a:endCxn id="6" idx="0"/>
          </p:cNvCxnSpPr>
          <p:nvPr/>
        </p:nvCxnSpPr>
        <p:spPr bwMode="gray">
          <a:xfrm>
            <a:off x="2827805" y="3888184"/>
            <a:ext cx="0" cy="62193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7" idx="2"/>
            <a:endCxn id="8" idx="0"/>
          </p:cNvCxnSpPr>
          <p:nvPr/>
        </p:nvCxnSpPr>
        <p:spPr bwMode="gray">
          <a:xfrm>
            <a:off x="4370855" y="3884401"/>
            <a:ext cx="0" cy="6257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0" idx="2"/>
            <a:endCxn id="11" idx="0"/>
          </p:cNvCxnSpPr>
          <p:nvPr/>
        </p:nvCxnSpPr>
        <p:spPr bwMode="gray">
          <a:xfrm>
            <a:off x="5913905" y="3888184"/>
            <a:ext cx="0" cy="62571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1" idx="1"/>
            <a:endCxn id="8" idx="3"/>
          </p:cNvCxnSpPr>
          <p:nvPr/>
        </p:nvCxnSpPr>
        <p:spPr bwMode="gray">
          <a:xfrm flipH="1" flipV="1">
            <a:off x="4604189" y="4704768"/>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0" idx="1"/>
            <a:endCxn id="7" idx="3"/>
          </p:cNvCxnSpPr>
          <p:nvPr/>
        </p:nvCxnSpPr>
        <p:spPr bwMode="gray">
          <a:xfrm flipH="1" flipV="1">
            <a:off x="4604189" y="3689747"/>
            <a:ext cx="1076382" cy="378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TextBox 271"/>
          <p:cNvSpPr txBox="1"/>
          <p:nvPr/>
        </p:nvSpPr>
        <p:spPr bwMode="gray">
          <a:xfrm>
            <a:off x="4200323" y="3278032"/>
            <a:ext cx="373820"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20" name="TextBox 271"/>
          <p:cNvSpPr txBox="1"/>
          <p:nvPr/>
        </p:nvSpPr>
        <p:spPr bwMode="gray">
          <a:xfrm>
            <a:off x="2469293" y="3287252"/>
            <a:ext cx="444352"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1" name="TextBox 271"/>
          <p:cNvSpPr txBox="1"/>
          <p:nvPr/>
        </p:nvSpPr>
        <p:spPr bwMode="gray">
          <a:xfrm>
            <a:off x="2616787" y="4858249"/>
            <a:ext cx="444352"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22" name="TextBox 271"/>
          <p:cNvSpPr txBox="1"/>
          <p:nvPr/>
        </p:nvSpPr>
        <p:spPr bwMode="gray">
          <a:xfrm>
            <a:off x="4191158" y="4858249"/>
            <a:ext cx="359394"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23" name="TextBox 271"/>
          <p:cNvSpPr txBox="1"/>
          <p:nvPr/>
        </p:nvSpPr>
        <p:spPr bwMode="gray">
          <a:xfrm>
            <a:off x="5691729" y="4858249"/>
            <a:ext cx="444352"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p>
        </p:txBody>
      </p:sp>
      <p:sp>
        <p:nvSpPr>
          <p:cNvPr id="24" name="TextBox 271"/>
          <p:cNvSpPr txBox="1"/>
          <p:nvPr/>
        </p:nvSpPr>
        <p:spPr bwMode="gray">
          <a:xfrm>
            <a:off x="5698321" y="3282186"/>
            <a:ext cx="444352"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392684" y="2364252"/>
            <a:ext cx="1977229" cy="364654"/>
          </a:xfrm>
          <a:prstGeom prst="rect">
            <a:avLst/>
          </a:prstGeom>
        </p:spPr>
      </p:pic>
      <p:sp>
        <p:nvSpPr>
          <p:cNvPr id="26" name="圆角矩形 75"/>
          <p:cNvSpPr/>
          <p:nvPr/>
        </p:nvSpPr>
        <p:spPr bwMode="gray">
          <a:xfrm>
            <a:off x="3310694" y="2337906"/>
            <a:ext cx="2115918" cy="403280"/>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4" name="Freeform 33"/>
          <p:cNvSpPr/>
          <p:nvPr/>
        </p:nvSpPr>
        <p:spPr bwMode="gray">
          <a:xfrm>
            <a:off x="2496522" y="3772845"/>
            <a:ext cx="3721100" cy="1013939"/>
          </a:xfrm>
          <a:custGeom>
            <a:avLst/>
            <a:gdLst>
              <a:gd name="connsiteX0" fmla="*/ 0 w 3505200"/>
              <a:gd name="connsiteY0" fmla="*/ 0 h 990600"/>
              <a:gd name="connsiteX1" fmla="*/ 3505200 w 3505200"/>
              <a:gd name="connsiteY1" fmla="*/ 0 h 990600"/>
              <a:gd name="connsiteX2" fmla="*/ 3505200 w 3505200"/>
              <a:gd name="connsiteY2" fmla="*/ 990600 h 990600"/>
              <a:gd name="connsiteX0-1" fmla="*/ 0 w 3516474"/>
              <a:gd name="connsiteY0-2" fmla="*/ 0 h 990600"/>
              <a:gd name="connsiteX1-3" fmla="*/ 3505200 w 3516474"/>
              <a:gd name="connsiteY1-4" fmla="*/ 0 h 990600"/>
              <a:gd name="connsiteX2-5" fmla="*/ 3516474 w 3516474"/>
              <a:gd name="connsiteY2-6" fmla="*/ 18119 h 990600"/>
              <a:gd name="connsiteX3" fmla="*/ 3505200 w 3516474"/>
              <a:gd name="connsiteY3" fmla="*/ 990600 h 990600"/>
              <a:gd name="connsiteX0-7" fmla="*/ 0 w 3506949"/>
              <a:gd name="connsiteY0-8" fmla="*/ 0 h 990600"/>
              <a:gd name="connsiteX1-9" fmla="*/ 3505200 w 3506949"/>
              <a:gd name="connsiteY1-10" fmla="*/ 0 h 990600"/>
              <a:gd name="connsiteX2-11" fmla="*/ 3506949 w 3506949"/>
              <a:gd name="connsiteY2-12" fmla="*/ 857584 h 990600"/>
              <a:gd name="connsiteX3-13" fmla="*/ 3505200 w 3506949"/>
              <a:gd name="connsiteY3-14" fmla="*/ 990600 h 990600"/>
              <a:gd name="connsiteX0-15" fmla="*/ 0 w 3721100"/>
              <a:gd name="connsiteY0-16" fmla="*/ 0 h 857584"/>
              <a:gd name="connsiteX1-17" fmla="*/ 3505200 w 3721100"/>
              <a:gd name="connsiteY1-18" fmla="*/ 0 h 857584"/>
              <a:gd name="connsiteX2-19" fmla="*/ 3506949 w 3721100"/>
              <a:gd name="connsiteY2-20" fmla="*/ 857584 h 857584"/>
              <a:gd name="connsiteX3-21" fmla="*/ 3721100 w 3721100"/>
              <a:gd name="connsiteY3-22" fmla="*/ 856519 h 857584"/>
              <a:gd name="connsiteX0-23" fmla="*/ 0 w 3721100"/>
              <a:gd name="connsiteY0-24" fmla="*/ 8744 h 866328"/>
              <a:gd name="connsiteX1-25" fmla="*/ 1766888 w 3721100"/>
              <a:gd name="connsiteY1-26" fmla="*/ 0 h 866328"/>
              <a:gd name="connsiteX2-27" fmla="*/ 3506949 w 3721100"/>
              <a:gd name="connsiteY2-28" fmla="*/ 866328 h 866328"/>
              <a:gd name="connsiteX3-29" fmla="*/ 3721100 w 3721100"/>
              <a:gd name="connsiteY3-30" fmla="*/ 865263 h 866328"/>
              <a:gd name="connsiteX0-31" fmla="*/ 0 w 3721100"/>
              <a:gd name="connsiteY0-32" fmla="*/ 8744 h 865263"/>
              <a:gd name="connsiteX1-33" fmla="*/ 1766888 w 3721100"/>
              <a:gd name="connsiteY1-34" fmla="*/ 0 h 865263"/>
              <a:gd name="connsiteX2-35" fmla="*/ 1763874 w 3721100"/>
              <a:gd name="connsiteY2-36" fmla="*/ 857584 h 865263"/>
              <a:gd name="connsiteX3-37" fmla="*/ 3721100 w 3721100"/>
              <a:gd name="connsiteY3-38" fmla="*/ 865263 h 865263"/>
              <a:gd name="connsiteX0-39" fmla="*/ 0 w 3721100"/>
              <a:gd name="connsiteY0-40" fmla="*/ 8744 h 914423"/>
              <a:gd name="connsiteX1-41" fmla="*/ 1766888 w 3721100"/>
              <a:gd name="connsiteY1-42" fmla="*/ 0 h 914423"/>
              <a:gd name="connsiteX2-43" fmla="*/ 1763874 w 3721100"/>
              <a:gd name="connsiteY2-44" fmla="*/ 914423 h 914423"/>
              <a:gd name="connsiteX3-45" fmla="*/ 3721100 w 3721100"/>
              <a:gd name="connsiteY3-46" fmla="*/ 865263 h 914423"/>
              <a:gd name="connsiteX0-47" fmla="*/ 0 w 3721100"/>
              <a:gd name="connsiteY0-48" fmla="*/ 8744 h 930847"/>
              <a:gd name="connsiteX1-49" fmla="*/ 1766888 w 3721100"/>
              <a:gd name="connsiteY1-50" fmla="*/ 0 h 930847"/>
              <a:gd name="connsiteX2-51" fmla="*/ 1763874 w 3721100"/>
              <a:gd name="connsiteY2-52" fmla="*/ 914423 h 930847"/>
              <a:gd name="connsiteX3-53" fmla="*/ 3721100 w 3721100"/>
              <a:gd name="connsiteY3-54" fmla="*/ 930847 h 930847"/>
              <a:gd name="connsiteX0-55" fmla="*/ 0 w 3721100"/>
              <a:gd name="connsiteY0-56" fmla="*/ 8744 h 930847"/>
              <a:gd name="connsiteX1-57" fmla="*/ 1766888 w 3721100"/>
              <a:gd name="connsiteY1-58" fmla="*/ 0 h 930847"/>
              <a:gd name="connsiteX2-59" fmla="*/ 1763874 w 3721100"/>
              <a:gd name="connsiteY2-60" fmla="*/ 914423 h 930847"/>
              <a:gd name="connsiteX3-61" fmla="*/ 3721100 w 3721100"/>
              <a:gd name="connsiteY3-62" fmla="*/ 930847 h 930847"/>
              <a:gd name="connsiteX0-63" fmla="*/ 0 w 3721100"/>
              <a:gd name="connsiteY0-64" fmla="*/ 8744 h 930847"/>
              <a:gd name="connsiteX1-65" fmla="*/ 1766888 w 3721100"/>
              <a:gd name="connsiteY1-66" fmla="*/ 0 h 930847"/>
              <a:gd name="connsiteX2-67" fmla="*/ 1763874 w 3721100"/>
              <a:gd name="connsiteY2-68" fmla="*/ 923168 h 930847"/>
              <a:gd name="connsiteX3-69" fmla="*/ 3721100 w 3721100"/>
              <a:gd name="connsiteY3-70" fmla="*/ 930847 h 930847"/>
            </a:gdLst>
            <a:ahLst/>
            <a:cxnLst>
              <a:cxn ang="0">
                <a:pos x="connsiteX0-1" y="connsiteY0-2"/>
              </a:cxn>
              <a:cxn ang="0">
                <a:pos x="connsiteX1-3" y="connsiteY1-4"/>
              </a:cxn>
              <a:cxn ang="0">
                <a:pos x="connsiteX2-5" y="connsiteY2-6"/>
              </a:cxn>
              <a:cxn ang="0">
                <a:pos x="connsiteX3-13" y="connsiteY3-14"/>
              </a:cxn>
            </a:cxnLst>
            <a:rect l="l" t="t" r="r" b="b"/>
            <a:pathLst>
              <a:path w="3721100" h="930847">
                <a:moveTo>
                  <a:pt x="0" y="8744"/>
                </a:moveTo>
                <a:lnTo>
                  <a:pt x="1766888" y="0"/>
                </a:lnTo>
                <a:cubicBezTo>
                  <a:pt x="1765883" y="285861"/>
                  <a:pt x="1764879" y="637307"/>
                  <a:pt x="1763874" y="923168"/>
                </a:cubicBezTo>
                <a:lnTo>
                  <a:pt x="3721100" y="930847"/>
                </a:lnTo>
              </a:path>
            </a:pathLst>
          </a:custGeom>
          <a:noFill/>
          <a:ln w="101600">
            <a:solidFill>
              <a:srgbClr val="E28189"/>
            </a:solidFill>
            <a:tailEnd type="triangle" w="sm" len="sm"/>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35" name="TextBox 271"/>
          <p:cNvSpPr txBox="1"/>
          <p:nvPr/>
        </p:nvSpPr>
        <p:spPr bwMode="gray">
          <a:xfrm>
            <a:off x="3211242" y="3809701"/>
            <a:ext cx="776175"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Color 16</a:t>
            </a:r>
          </a:p>
        </p:txBody>
      </p:sp>
      <p:sp>
        <p:nvSpPr>
          <p:cNvPr id="36" name="TextBox 271"/>
          <p:cNvSpPr txBox="1"/>
          <p:nvPr/>
        </p:nvSpPr>
        <p:spPr bwMode="gray">
          <a:xfrm>
            <a:off x="5487345" y="5058990"/>
            <a:ext cx="853119" cy="461665"/>
          </a:xfrm>
          <a:prstGeom prst="rect">
            <a:avLst/>
          </a:prstGeom>
          <a:noFill/>
        </p:spPr>
        <p:txBody>
          <a:bodyPr wrap="square" rtlCol="0">
            <a:spAutoFit/>
          </a:bodyPr>
          <a:lstStyle/>
          <a:p>
            <a:pPr algn="ct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Loopback</a:t>
            </a:r>
          </a:p>
          <a:p>
            <a:pPr algn="ct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FC01::4</a:t>
            </a:r>
          </a:p>
        </p:txBody>
      </p:sp>
      <p:sp>
        <p:nvSpPr>
          <p:cNvPr id="40" name="文本框 5"/>
          <p:cNvSpPr txBox="1"/>
          <p:nvPr/>
        </p:nvSpPr>
        <p:spPr bwMode="gray">
          <a:xfrm>
            <a:off x="6651815" y="2345438"/>
            <a:ext cx="4771381" cy="3600986"/>
          </a:xfrm>
          <a:prstGeom prst="rect">
            <a:avLst/>
          </a:prstGeom>
          <a:solidFill>
            <a:schemeClr val="bg1">
              <a:lumMod val="85000"/>
            </a:schemeClr>
          </a:solidFill>
        </p:spPr>
        <p:txBody>
          <a:bodyPr wrap="square">
            <a:spAutoFit/>
          </a:bodyPr>
          <a:lstStyle>
            <a:defPPr>
              <a:defRPr lang="en-US"/>
            </a:defPPr>
            <a:lvl1pPr>
              <a:defRPr sz="1400"/>
            </a:lvl1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ipv6 routing-table [49][16][FC01::4]</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local router ID : 1.0.0.1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Local AS number : 65001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Paths:   2 available, 1 best, 1 select, 0 best-external, 0 add-path</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[49]</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[16][FC01::4]</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Tunnel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Encaps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Attribute (23):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Tunnel Type: SR Policy (15)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Preference: 10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Binding SID:  FC00:1::1:1</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s-flag(0), i-flag(0)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Segment List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Weight: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Path MTU: 9600</a:t>
            </a:r>
          </a:p>
          <a:p>
            <a:pP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Segment: type:2, SID: FC00:5::1</a:t>
            </a:r>
          </a:p>
          <a:p>
            <a:pP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Segment: type:2, SID: FC00:6::1</a:t>
            </a:r>
          </a:p>
          <a:p>
            <a:pP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Segment: type:2, SID: FC00:6::1:60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Template ID: 4294967278</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p>
        </p:txBody>
      </p:sp>
      <p:sp>
        <p:nvSpPr>
          <p:cNvPr id="41" name="TextBox 271"/>
          <p:cNvSpPr txBox="1"/>
          <p:nvPr/>
        </p:nvSpPr>
        <p:spPr bwMode="gray">
          <a:xfrm rot="20020946">
            <a:off x="2702288" y="2932711"/>
            <a:ext cx="1503938"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BGP IPv6 SR-Policy</a:t>
            </a:r>
          </a:p>
        </p:txBody>
      </p:sp>
      <p:cxnSp>
        <p:nvCxnSpPr>
          <p:cNvPr id="42" name="直接箭头连接符 84"/>
          <p:cNvCxnSpPr>
            <a:stCxn id="26" idx="2"/>
            <a:endCxn id="5" idx="0"/>
          </p:cNvCxnSpPr>
          <p:nvPr/>
        </p:nvCxnSpPr>
        <p:spPr bwMode="gray">
          <a:xfrm flipH="1">
            <a:off x="2827805" y="2741186"/>
            <a:ext cx="1540848" cy="757690"/>
          </a:xfrm>
          <a:prstGeom prst="straightConnector1">
            <a:avLst/>
          </a:prstGeom>
          <a:ln w="19050" cap="flat" cmpd="sng" algn="ctr">
            <a:solidFill>
              <a:srgbClr val="FFC000"/>
            </a:solidFill>
            <a:prstDash val="sysDot"/>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44" name="TextBox 271"/>
          <p:cNvSpPr txBox="1"/>
          <p:nvPr/>
        </p:nvSpPr>
        <p:spPr bwMode="gray">
          <a:xfrm>
            <a:off x="1800538" y="3482071"/>
            <a:ext cx="816249"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Headend</a:t>
            </a:r>
          </a:p>
        </p:txBody>
      </p:sp>
      <p:sp>
        <p:nvSpPr>
          <p:cNvPr id="45" name="TextBox 44"/>
          <p:cNvSpPr txBox="1"/>
          <p:nvPr/>
        </p:nvSpPr>
        <p:spPr bwMode="gray">
          <a:xfrm>
            <a:off x="3979699" y="2923944"/>
            <a:ext cx="813044" cy="461665"/>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SID</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FC00:5::1</a:t>
            </a:r>
          </a:p>
        </p:txBody>
      </p:sp>
      <p:sp>
        <p:nvSpPr>
          <p:cNvPr id="46" name="TextBox 45"/>
          <p:cNvSpPr txBox="1"/>
          <p:nvPr/>
        </p:nvSpPr>
        <p:spPr bwMode="gray">
          <a:xfrm>
            <a:off x="3962131" y="5000229"/>
            <a:ext cx="813044" cy="461665"/>
          </a:xfrm>
          <a:prstGeom prst="rect">
            <a:avLst/>
          </a:prstGeom>
          <a:noFill/>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SID</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FC00:6::1</a:t>
            </a:r>
          </a:p>
        </p:txBody>
      </p:sp>
      <p:sp>
        <p:nvSpPr>
          <p:cNvPr id="47" name="TextBox 46"/>
          <p:cNvSpPr txBox="1"/>
          <p:nvPr/>
        </p:nvSpPr>
        <p:spPr bwMode="gray">
          <a:xfrm>
            <a:off x="4631663" y="4279281"/>
            <a:ext cx="1021433" cy="461665"/>
          </a:xfrm>
          <a:prstGeom prst="rect">
            <a:avLst/>
          </a:prstGeom>
          <a:noFill/>
        </p:spPr>
        <p:txBody>
          <a:bodyPr wrap="square" rtlCol="0">
            <a:sp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End.X</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SID</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FC00:6::1:60</a:t>
            </a:r>
          </a:p>
        </p:txBody>
      </p:sp>
      <p:graphicFrame>
        <p:nvGraphicFramePr>
          <p:cNvPr id="48" name="Table 47"/>
          <p:cNvGraphicFramePr>
            <a:graphicFrameLocks noGrp="1"/>
          </p:cNvGraphicFramePr>
          <p:nvPr>
            <p:extLst/>
          </p:nvPr>
        </p:nvGraphicFramePr>
        <p:xfrm>
          <a:off x="876719" y="3738474"/>
          <a:ext cx="1479259" cy="1554480"/>
        </p:xfrm>
        <a:graphic>
          <a:graphicData uri="http://schemas.openxmlformats.org/drawingml/2006/table">
            <a:tbl>
              <a:tblPr firstRow="1" bandRow="1">
                <a:tableStyleId>{72833802-FEF1-4C79-8D5D-14CF1EAF98D9}</a:tableStyleId>
              </a:tblPr>
              <a:tblGrid>
                <a:gridCol w="1479259">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FC00:5::1</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197517">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FC00:6::1:60</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FC00:6::1</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FC00:5::1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cxnSp>
        <p:nvCxnSpPr>
          <p:cNvPr id="49" name="Straight Connector 48"/>
          <p:cNvCxnSpPr>
            <a:endCxn id="50" idx="1"/>
          </p:cNvCxnSpPr>
          <p:nvPr/>
        </p:nvCxnSpPr>
        <p:spPr bwMode="gray">
          <a:xfrm>
            <a:off x="4211273" y="5775786"/>
            <a:ext cx="480202" cy="0"/>
          </a:xfrm>
          <a:prstGeom prst="line">
            <a:avLst/>
          </a:prstGeom>
          <a:ln w="38100">
            <a:solidFill>
              <a:srgbClr val="E28189"/>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0" name="文本框 41"/>
          <p:cNvSpPr txBox="1"/>
          <p:nvPr/>
        </p:nvSpPr>
        <p:spPr bwMode="gray">
          <a:xfrm>
            <a:off x="4691475" y="5637286"/>
            <a:ext cx="973343"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Policy</a:t>
            </a:r>
          </a:p>
        </p:txBody>
      </p:sp>
      <p:cxnSp>
        <p:nvCxnSpPr>
          <p:cNvPr id="52" name="直接箭头连接符 84"/>
          <p:cNvCxnSpPr>
            <a:stCxn id="54" idx="1"/>
          </p:cNvCxnSpPr>
          <p:nvPr/>
        </p:nvCxnSpPr>
        <p:spPr bwMode="gray">
          <a:xfrm flipH="1">
            <a:off x="4211273" y="6036706"/>
            <a:ext cx="480202" cy="0"/>
          </a:xfrm>
          <a:prstGeom prst="straightConnector1">
            <a:avLst/>
          </a:prstGeom>
          <a:ln w="19050" cap="flat" cmpd="sng" algn="ctr">
            <a:solidFill>
              <a:srgbClr val="FFC000"/>
            </a:solidFill>
            <a:prstDash val="sysDot"/>
            <a:round/>
            <a:headEnd type="triangl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54" name="文本框 41"/>
          <p:cNvSpPr txBox="1"/>
          <p:nvPr/>
        </p:nvSpPr>
        <p:spPr bwMode="gray">
          <a:xfrm>
            <a:off x="4691475" y="5898206"/>
            <a:ext cx="1519968"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SR-Policy peer</a:t>
            </a:r>
          </a:p>
        </p:txBody>
      </p:sp>
      <p:sp>
        <p:nvSpPr>
          <p:cNvPr id="53" name="五边形 2"/>
          <p:cNvSpPr/>
          <p:nvPr/>
        </p:nvSpPr>
        <p:spPr bwMode="gray">
          <a:xfrm>
            <a:off x="6746875" y="107220"/>
            <a:ext cx="2522327"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Policy Path Establishment</a:t>
            </a:r>
          </a:p>
        </p:txBody>
      </p:sp>
      <p:sp>
        <p:nvSpPr>
          <p:cNvPr id="55" name="燕尾形 3"/>
          <p:cNvSpPr/>
          <p:nvPr/>
        </p:nvSpPr>
        <p:spPr bwMode="gray">
          <a:xfrm>
            <a:off x="9192641" y="107220"/>
            <a:ext cx="2554859"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Traffic Steering to SRv6 Policies</a:t>
            </a:r>
          </a:p>
        </p:txBody>
      </p:sp>
    </p:spTree>
    <p:extLst>
      <p:ext uri="{BB962C8B-B14F-4D97-AF65-F5344CB8AC3E}">
        <p14:creationId xmlns:p14="http://schemas.microsoft.com/office/powerpoint/2010/main" val="41236843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Inter-AS SRv6 Policy Path Establishment</a:t>
            </a:r>
            <a:endParaRPr lang="en-US" dirty="0"/>
          </a:p>
        </p:txBody>
      </p:sp>
      <p:sp>
        <p:nvSpPr>
          <p:cNvPr id="3" name="Text Placeholder 2"/>
          <p:cNvSpPr>
            <a:spLocks noGrp="1"/>
          </p:cNvSpPr>
          <p:nvPr>
            <p:ph type="body" sz="quarter" idx="10"/>
          </p:nvPr>
        </p:nvSpPr>
        <p:spPr bwMode="gray"/>
        <p:txBody>
          <a:bodyPr/>
          <a:lstStyle/>
          <a:p>
            <a:r>
              <a:rPr lang="en-US" sz="1400" dirty="0"/>
              <a:t>SRv6 devices need to obtain network-wide SIDs to implement E2E data forwarding.</a:t>
            </a:r>
          </a:p>
          <a:p>
            <a:r>
              <a:rPr lang="en-US" sz="1400" dirty="0"/>
              <a:t>In an AS, devices can use an extended IGP (extended OSPFv3 or IS-IS) to obtain intra-AS SID information. In inter-AS scenarios, however, BGP egress peer engineering (EPE) needs to be used to transmit SID information.</a:t>
            </a:r>
          </a:p>
        </p:txBody>
      </p:sp>
      <p:pic>
        <p:nvPicPr>
          <p:cNvPr id="4"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1778028" y="3533896"/>
            <a:ext cx="540000" cy="442800"/>
          </a:xfrm>
          <a:prstGeom prst="rect">
            <a:avLst/>
          </a:prstGeom>
        </p:spPr>
      </p:pic>
      <p:pic>
        <p:nvPicPr>
          <p:cNvPr id="5"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4358668" y="3533896"/>
            <a:ext cx="540000" cy="442800"/>
          </a:xfrm>
          <a:prstGeom prst="rect">
            <a:avLst/>
          </a:prstGeom>
        </p:spPr>
      </p:pic>
      <p:pic>
        <p:nvPicPr>
          <p:cNvPr id="6"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7335548" y="3533896"/>
            <a:ext cx="540000" cy="442800"/>
          </a:xfrm>
          <a:prstGeom prst="rect">
            <a:avLst/>
          </a:prstGeom>
        </p:spPr>
      </p:pic>
      <p:pic>
        <p:nvPicPr>
          <p:cNvPr id="7"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9916188" y="3533896"/>
            <a:ext cx="540000" cy="442800"/>
          </a:xfrm>
          <a:prstGeom prst="rect">
            <a:avLst/>
          </a:prstGeom>
        </p:spPr>
      </p:pic>
      <p:cxnSp>
        <p:nvCxnSpPr>
          <p:cNvPr id="8" name="直接连接符 18"/>
          <p:cNvCxnSpPr>
            <a:stCxn id="5" idx="1"/>
            <a:endCxn id="4" idx="3"/>
          </p:cNvCxnSpPr>
          <p:nvPr/>
        </p:nvCxnSpPr>
        <p:spPr bwMode="gray">
          <a:xfrm flipH="1">
            <a:off x="2318028" y="3755296"/>
            <a:ext cx="204064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8"/>
          <p:cNvCxnSpPr/>
          <p:nvPr/>
        </p:nvCxnSpPr>
        <p:spPr bwMode="gray">
          <a:xfrm flipH="1">
            <a:off x="4898668" y="3832639"/>
            <a:ext cx="243688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8"/>
          <p:cNvCxnSpPr>
            <a:stCxn id="7" idx="1"/>
            <a:endCxn id="6" idx="3"/>
          </p:cNvCxnSpPr>
          <p:nvPr/>
        </p:nvCxnSpPr>
        <p:spPr bwMode="gray">
          <a:xfrm flipH="1">
            <a:off x="7875548" y="3755296"/>
            <a:ext cx="204064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Freeform 17"/>
          <p:cNvSpPr/>
          <p:nvPr/>
        </p:nvSpPr>
        <p:spPr bwMode="gray">
          <a:xfrm>
            <a:off x="4622867" y="2855805"/>
            <a:ext cx="2970057" cy="630887"/>
          </a:xfrm>
          <a:custGeom>
            <a:avLst/>
            <a:gdLst>
              <a:gd name="connsiteX0" fmla="*/ 1312433 w 1312433"/>
              <a:gd name="connsiteY0" fmla="*/ 505770 h 505770"/>
              <a:gd name="connsiteX1" fmla="*/ 699247 w 1312433"/>
              <a:gd name="connsiteY1" fmla="*/ 160 h 505770"/>
              <a:gd name="connsiteX2" fmla="*/ 0 w 1312433"/>
              <a:gd name="connsiteY2" fmla="*/ 462739 h 505770"/>
            </a:gdLst>
            <a:ahLst/>
            <a:cxnLst>
              <a:cxn ang="0">
                <a:pos x="connsiteX0" y="connsiteY0"/>
              </a:cxn>
              <a:cxn ang="0">
                <a:pos x="connsiteX1" y="connsiteY1"/>
              </a:cxn>
              <a:cxn ang="0">
                <a:pos x="connsiteX2" y="connsiteY2"/>
              </a:cxn>
            </a:cxnLst>
            <a:rect l="l" t="t" r="r" b="b"/>
            <a:pathLst>
              <a:path w="1312433" h="505770">
                <a:moveTo>
                  <a:pt x="1312433" y="505770"/>
                </a:moveTo>
                <a:cubicBezTo>
                  <a:pt x="1115209" y="256551"/>
                  <a:pt x="917986" y="7332"/>
                  <a:pt x="699247" y="160"/>
                </a:cubicBezTo>
                <a:cubicBezTo>
                  <a:pt x="480508" y="-7012"/>
                  <a:pt x="240254" y="227863"/>
                  <a:pt x="0" y="462739"/>
                </a:cubicBezTo>
              </a:path>
            </a:pathLst>
          </a:custGeom>
          <a:noFill/>
          <a:ln w="19050">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19" name="Rounded Rectangle 18"/>
          <p:cNvSpPr/>
          <p:nvPr/>
        </p:nvSpPr>
        <p:spPr bwMode="gray">
          <a:xfrm>
            <a:off x="714096" y="2970105"/>
            <a:ext cx="4401312" cy="1318958"/>
          </a:xfrm>
          <a:prstGeom prst="roundRect">
            <a:avLst>
              <a:gd name="adj" fmla="val 6499"/>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20" name="Rounded Rectangle 19"/>
          <p:cNvSpPr/>
          <p:nvPr/>
        </p:nvSpPr>
        <p:spPr bwMode="gray">
          <a:xfrm>
            <a:off x="7115580" y="2970105"/>
            <a:ext cx="4401312" cy="1318958"/>
          </a:xfrm>
          <a:prstGeom prst="roundRect">
            <a:avLst>
              <a:gd name="adj" fmla="val 6499"/>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21" name="文本框 27"/>
          <p:cNvSpPr txBox="1"/>
          <p:nvPr/>
        </p:nvSpPr>
        <p:spPr bwMode="gray">
          <a:xfrm>
            <a:off x="714096" y="2973943"/>
            <a:ext cx="1069524" cy="338554"/>
          </a:xfrm>
          <a:prstGeom prst="rect">
            <a:avLst/>
          </a:prstGeom>
          <a:no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22" name="文本框 27"/>
          <p:cNvSpPr txBox="1"/>
          <p:nvPr/>
        </p:nvSpPr>
        <p:spPr bwMode="gray">
          <a:xfrm>
            <a:off x="10456188" y="2973943"/>
            <a:ext cx="1069524" cy="338554"/>
          </a:xfrm>
          <a:prstGeom prst="rect">
            <a:avLst/>
          </a:prstGeom>
          <a:no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AS 65002</a:t>
            </a:r>
          </a:p>
        </p:txBody>
      </p:sp>
      <p:cxnSp>
        <p:nvCxnSpPr>
          <p:cNvPr id="23" name="直接连接符 18"/>
          <p:cNvCxnSpPr/>
          <p:nvPr/>
        </p:nvCxnSpPr>
        <p:spPr bwMode="gray">
          <a:xfrm flipH="1">
            <a:off x="4898668" y="3659665"/>
            <a:ext cx="2436880"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Freeform 23"/>
          <p:cNvSpPr/>
          <p:nvPr/>
        </p:nvSpPr>
        <p:spPr bwMode="gray">
          <a:xfrm>
            <a:off x="7875548" y="3127303"/>
            <a:ext cx="2040640" cy="404281"/>
          </a:xfrm>
          <a:custGeom>
            <a:avLst/>
            <a:gdLst>
              <a:gd name="connsiteX0" fmla="*/ 1312433 w 1312433"/>
              <a:gd name="connsiteY0" fmla="*/ 505770 h 505770"/>
              <a:gd name="connsiteX1" fmla="*/ 699247 w 1312433"/>
              <a:gd name="connsiteY1" fmla="*/ 160 h 505770"/>
              <a:gd name="connsiteX2" fmla="*/ 0 w 1312433"/>
              <a:gd name="connsiteY2" fmla="*/ 462739 h 505770"/>
            </a:gdLst>
            <a:ahLst/>
            <a:cxnLst>
              <a:cxn ang="0">
                <a:pos x="connsiteX0" y="connsiteY0"/>
              </a:cxn>
              <a:cxn ang="0">
                <a:pos x="connsiteX1" y="connsiteY1"/>
              </a:cxn>
              <a:cxn ang="0">
                <a:pos x="connsiteX2" y="connsiteY2"/>
              </a:cxn>
            </a:cxnLst>
            <a:rect l="l" t="t" r="r" b="b"/>
            <a:pathLst>
              <a:path w="1312433" h="505770">
                <a:moveTo>
                  <a:pt x="1312433" y="505770"/>
                </a:moveTo>
                <a:cubicBezTo>
                  <a:pt x="1115209" y="256551"/>
                  <a:pt x="917986" y="7332"/>
                  <a:pt x="699247" y="160"/>
                </a:cubicBezTo>
                <a:cubicBezTo>
                  <a:pt x="480508" y="-7012"/>
                  <a:pt x="240254" y="227863"/>
                  <a:pt x="0" y="462739"/>
                </a:cubicBezTo>
              </a:path>
            </a:pathLst>
          </a:custGeom>
          <a:noFill/>
          <a:ln w="19050">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25" name="Freeform 24"/>
          <p:cNvSpPr/>
          <p:nvPr/>
        </p:nvSpPr>
        <p:spPr bwMode="gray">
          <a:xfrm>
            <a:off x="2318028" y="3127304"/>
            <a:ext cx="2040640" cy="404281"/>
          </a:xfrm>
          <a:custGeom>
            <a:avLst/>
            <a:gdLst>
              <a:gd name="connsiteX0" fmla="*/ 1312433 w 1312433"/>
              <a:gd name="connsiteY0" fmla="*/ 505770 h 505770"/>
              <a:gd name="connsiteX1" fmla="*/ 699247 w 1312433"/>
              <a:gd name="connsiteY1" fmla="*/ 160 h 505770"/>
              <a:gd name="connsiteX2" fmla="*/ 0 w 1312433"/>
              <a:gd name="connsiteY2" fmla="*/ 462739 h 505770"/>
            </a:gdLst>
            <a:ahLst/>
            <a:cxnLst>
              <a:cxn ang="0">
                <a:pos x="connsiteX0" y="connsiteY0"/>
              </a:cxn>
              <a:cxn ang="0">
                <a:pos x="connsiteX1" y="connsiteY1"/>
              </a:cxn>
              <a:cxn ang="0">
                <a:pos x="connsiteX2" y="connsiteY2"/>
              </a:cxn>
            </a:cxnLst>
            <a:rect l="l" t="t" r="r" b="b"/>
            <a:pathLst>
              <a:path w="1312433" h="505770">
                <a:moveTo>
                  <a:pt x="1312433" y="505770"/>
                </a:moveTo>
                <a:cubicBezTo>
                  <a:pt x="1115209" y="256551"/>
                  <a:pt x="917986" y="7332"/>
                  <a:pt x="699247" y="160"/>
                </a:cubicBezTo>
                <a:cubicBezTo>
                  <a:pt x="480508" y="-7012"/>
                  <a:pt x="240254" y="227863"/>
                  <a:pt x="0" y="462739"/>
                </a:cubicBezTo>
              </a:path>
            </a:pathLst>
          </a:custGeom>
          <a:noFill/>
          <a:ln w="19050">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27" name="矩形: 圆角 52"/>
          <p:cNvSpPr/>
          <p:nvPr/>
        </p:nvSpPr>
        <p:spPr bwMode="gray">
          <a:xfrm>
            <a:off x="2489960" y="2234684"/>
            <a:ext cx="1558165" cy="621122"/>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IGP route (carrying SRv6-related route information)</a:t>
            </a:r>
          </a:p>
        </p:txBody>
      </p:sp>
      <p:sp>
        <p:nvSpPr>
          <p:cNvPr id="29" name="矩形: 圆角 52"/>
          <p:cNvSpPr/>
          <p:nvPr/>
        </p:nvSpPr>
        <p:spPr bwMode="gray">
          <a:xfrm>
            <a:off x="8382000" y="2337079"/>
            <a:ext cx="1534188" cy="621122"/>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IGP route (carrying SRv6-related route information)</a:t>
            </a:r>
          </a:p>
        </p:txBody>
      </p:sp>
      <p:pic>
        <p:nvPicPr>
          <p:cNvPr id="35" name="Picture 34"/>
          <p:cNvPicPr>
            <a:picLocks noChangeAspect="1"/>
          </p:cNvPicPr>
          <p:nvPr/>
        </p:nvPicPr>
        <p:blipFill>
          <a:blip r:embed="rId4"/>
          <a:stretch>
            <a:fillRect/>
          </a:stretch>
        </p:blipFill>
        <p:spPr bwMode="gray">
          <a:xfrm rot="10800000">
            <a:off x="4413777" y="3383782"/>
            <a:ext cx="223863" cy="262084"/>
          </a:xfrm>
          <a:prstGeom prst="rect">
            <a:avLst/>
          </a:prstGeom>
        </p:spPr>
      </p:pic>
      <p:pic>
        <p:nvPicPr>
          <p:cNvPr id="36" name="Picture 35"/>
          <p:cNvPicPr>
            <a:picLocks noChangeAspect="1"/>
          </p:cNvPicPr>
          <p:nvPr/>
        </p:nvPicPr>
        <p:blipFill>
          <a:blip r:embed="rId4"/>
          <a:stretch>
            <a:fillRect/>
          </a:stretch>
        </p:blipFill>
        <p:spPr bwMode="gray">
          <a:xfrm rot="10800000" flipH="1">
            <a:off x="7628844" y="3382568"/>
            <a:ext cx="223863" cy="262084"/>
          </a:xfrm>
          <a:prstGeom prst="rect">
            <a:avLst/>
          </a:prstGeom>
        </p:spPr>
      </p:pic>
      <p:sp>
        <p:nvSpPr>
          <p:cNvPr id="37" name="Rectangular Callout 26"/>
          <p:cNvSpPr/>
          <p:nvPr/>
        </p:nvSpPr>
        <p:spPr bwMode="gray">
          <a:xfrm>
            <a:off x="4143917" y="2318028"/>
            <a:ext cx="1142458" cy="773377"/>
          </a:xfrm>
          <a:prstGeom prst="wedgeRectCallout">
            <a:avLst>
              <a:gd name="adj1" fmla="val -11188"/>
              <a:gd name="adj2" fmla="val 974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Mutual route import between IS-IS and BGP processes</a:t>
            </a:r>
          </a:p>
        </p:txBody>
      </p:sp>
      <p:sp>
        <p:nvSpPr>
          <p:cNvPr id="38" name="文本框 27"/>
          <p:cNvSpPr txBox="1"/>
          <p:nvPr/>
        </p:nvSpPr>
        <p:spPr bwMode="gray">
          <a:xfrm>
            <a:off x="5649080" y="2746174"/>
            <a:ext cx="899605" cy="307777"/>
          </a:xfrm>
          <a:prstGeom prst="rect">
            <a:avLst/>
          </a:prstGeom>
          <a:solidFill>
            <a:schemeClr val="bg1"/>
          </a:solidFill>
        </p:spPr>
        <p:txBody>
          <a:bodyPr wrap="square" rtlCol="0">
            <a:sp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BGP EPE</a:t>
            </a:r>
          </a:p>
        </p:txBody>
      </p:sp>
      <p:sp>
        <p:nvSpPr>
          <p:cNvPr id="39" name="文本框 27"/>
          <p:cNvSpPr txBox="1"/>
          <p:nvPr/>
        </p:nvSpPr>
        <p:spPr bwMode="gray">
          <a:xfrm>
            <a:off x="3123777" y="2983468"/>
            <a:ext cx="495649" cy="276999"/>
          </a:xfrm>
          <a:prstGeom prst="rect">
            <a:avLst/>
          </a:prstGeom>
          <a:solidFill>
            <a:schemeClr val="bg1"/>
          </a:solid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a:t>
            </a:r>
          </a:p>
        </p:txBody>
      </p:sp>
      <p:sp>
        <p:nvSpPr>
          <p:cNvPr id="40" name="文本框 27"/>
          <p:cNvSpPr txBox="1"/>
          <p:nvPr/>
        </p:nvSpPr>
        <p:spPr bwMode="gray">
          <a:xfrm>
            <a:off x="8722113" y="2983641"/>
            <a:ext cx="495649" cy="276999"/>
          </a:xfrm>
          <a:prstGeom prst="rect">
            <a:avLst/>
          </a:prstGeom>
          <a:solidFill>
            <a:schemeClr val="bg1"/>
          </a:solid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IS-IS</a:t>
            </a:r>
          </a:p>
        </p:txBody>
      </p:sp>
      <p:sp>
        <p:nvSpPr>
          <p:cNvPr id="41" name="Rectangular Callout 26"/>
          <p:cNvSpPr/>
          <p:nvPr/>
        </p:nvSpPr>
        <p:spPr bwMode="gray">
          <a:xfrm>
            <a:off x="7120930" y="2319122"/>
            <a:ext cx="1135309" cy="773377"/>
          </a:xfrm>
          <a:prstGeom prst="wedgeRectCallout">
            <a:avLst>
              <a:gd name="adj1" fmla="val 13592"/>
              <a:gd name="adj2" fmla="val 9478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Mutual route import between IS-IS and BGP processes</a:t>
            </a:r>
          </a:p>
        </p:txBody>
      </p:sp>
      <p:sp>
        <p:nvSpPr>
          <p:cNvPr id="42" name="文本框 27"/>
          <p:cNvSpPr txBox="1"/>
          <p:nvPr/>
        </p:nvSpPr>
        <p:spPr bwMode="gray">
          <a:xfrm>
            <a:off x="10572492" y="5438588"/>
            <a:ext cx="857927" cy="276999"/>
          </a:xfrm>
          <a:prstGeom prst="rect">
            <a:avLst/>
          </a:prstGeom>
          <a:noFill/>
        </p:spPr>
        <p:txBody>
          <a:bodyPr wrap="square" rtlCol="0">
            <a:spAutoFit/>
          </a:bodyPr>
          <a:lstStyle/>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End.X</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SID</a:t>
            </a:r>
          </a:p>
        </p:txBody>
      </p:sp>
      <p:sp>
        <p:nvSpPr>
          <p:cNvPr id="55" name="矩形: 圆角 52"/>
          <p:cNvSpPr/>
          <p:nvPr/>
        </p:nvSpPr>
        <p:spPr bwMode="gray">
          <a:xfrm>
            <a:off x="5449809" y="2158770"/>
            <a:ext cx="1532016" cy="621122"/>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route (carrying SRv6-related route information)</a:t>
            </a:r>
          </a:p>
        </p:txBody>
      </p:sp>
      <p:graphicFrame>
        <p:nvGraphicFramePr>
          <p:cNvPr id="56" name="Table 55"/>
          <p:cNvGraphicFramePr>
            <a:graphicFrameLocks noGrp="1"/>
          </p:cNvGraphicFramePr>
          <p:nvPr>
            <p:extLst/>
          </p:nvPr>
        </p:nvGraphicFramePr>
        <p:xfrm>
          <a:off x="2356894" y="4436051"/>
          <a:ext cx="1508584" cy="1737360"/>
        </p:xfrm>
        <a:graphic>
          <a:graphicData uri="http://schemas.openxmlformats.org/drawingml/2006/table">
            <a:tbl>
              <a:tblPr firstRow="1" bandRow="1">
                <a:tableStyleId>{72833802-FEF1-4C79-8D5D-14CF1EAF98D9}</a:tableStyleId>
              </a:tblPr>
              <a:tblGrid>
                <a:gridCol w="1508584">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25303">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3</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FC04::4</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FC02::1C</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57" name="Table 56"/>
          <p:cNvGraphicFramePr>
            <a:graphicFrameLocks noGrp="1"/>
          </p:cNvGraphicFramePr>
          <p:nvPr>
            <p:extLst/>
          </p:nvPr>
        </p:nvGraphicFramePr>
        <p:xfrm>
          <a:off x="3938870" y="4430235"/>
          <a:ext cx="1491477" cy="1737360"/>
        </p:xfrm>
        <a:graphic>
          <a:graphicData uri="http://schemas.openxmlformats.org/drawingml/2006/table">
            <a:tbl>
              <a:tblPr firstRow="1" bandRow="1">
                <a:tableStyleId>{72833802-FEF1-4C79-8D5D-14CF1EAF98D9}</a:tableStyleId>
              </a:tblPr>
              <a:tblGrid>
                <a:gridCol w="1491477">
                  <a:extLst>
                    <a:ext uri="{9D8B030D-6E8A-4147-A177-3AD203B41FA5}">
                      <a16:colId xmlns:a16="http://schemas.microsoft.com/office/drawing/2014/main" val="20000"/>
                    </a:ext>
                  </a:extLst>
                </a:gridCol>
              </a:tblGrid>
              <a:tr h="370840">
                <a:tc>
                  <a:txBody>
                    <a:bodyPr/>
                    <a:lstStyle/>
                    <a:p>
                      <a:pPr marL="0" algn="ctr" defTabSz="913765" rtl="0" eaLnBrk="1" fontAlgn="ctr" latinLnBrk="0" hangingPunct="1"/>
                      <a:r>
                        <a:rPr lang="en-US" sz="1200" b="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FC02::1C</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25303">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FC04::4</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FC02::1C</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58" name="Table 57"/>
          <p:cNvGraphicFramePr>
            <a:graphicFrameLocks noGrp="1"/>
          </p:cNvGraphicFramePr>
          <p:nvPr>
            <p:extLst/>
          </p:nvPr>
        </p:nvGraphicFramePr>
        <p:xfrm>
          <a:off x="7879963" y="4436051"/>
          <a:ext cx="1365638" cy="1737360"/>
        </p:xfrm>
        <a:graphic>
          <a:graphicData uri="http://schemas.openxmlformats.org/drawingml/2006/table">
            <a:tbl>
              <a:tblPr firstRow="1" bandRow="1">
                <a:tableStyleId>{72833802-FEF1-4C79-8D5D-14CF1EAF98D9}</a:tableStyleId>
              </a:tblPr>
              <a:tblGrid>
                <a:gridCol w="1365638">
                  <a:extLst>
                    <a:ext uri="{9D8B030D-6E8A-4147-A177-3AD203B41FA5}">
                      <a16:colId xmlns:a16="http://schemas.microsoft.com/office/drawing/2014/main" val="20000"/>
                    </a:ext>
                  </a:extLst>
                </a:gridCol>
              </a:tblGrid>
              <a:tr h="370840">
                <a:tc>
                  <a:txBody>
                    <a:bodyPr/>
                    <a:lstStyle/>
                    <a:p>
                      <a:pPr marL="0" algn="ctr" defTabSz="913765" rtl="0" eaLnBrk="1" fontAlgn="ctr" latinLnBrk="0" hangingPunct="1"/>
                      <a:r>
                        <a:rPr lang="en-US" sz="1200" b="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FC04::4</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25303">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FC04::4</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FC03::3</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FC02::1C</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cxnSp>
        <p:nvCxnSpPr>
          <p:cNvPr id="59" name="直接箭头连接符 3"/>
          <p:cNvCxnSpPr/>
          <p:nvPr/>
        </p:nvCxnSpPr>
        <p:spPr bwMode="gray">
          <a:xfrm>
            <a:off x="2356894" y="4350738"/>
            <a:ext cx="882372"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3"/>
          <p:cNvCxnSpPr/>
          <p:nvPr/>
        </p:nvCxnSpPr>
        <p:spPr bwMode="gray">
          <a:xfrm>
            <a:off x="5010922" y="4350738"/>
            <a:ext cx="882372"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3"/>
          <p:cNvCxnSpPr/>
          <p:nvPr/>
        </p:nvCxnSpPr>
        <p:spPr bwMode="gray">
          <a:xfrm>
            <a:off x="7879963" y="4350738"/>
            <a:ext cx="882372"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4" name="圆角矩形 59"/>
          <p:cNvSpPr/>
          <p:nvPr/>
        </p:nvSpPr>
        <p:spPr bwMode="gray">
          <a:xfrm>
            <a:off x="4946063" y="3854294"/>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FC02::1C</a:t>
            </a:r>
          </a:p>
        </p:txBody>
      </p:sp>
      <p:sp>
        <p:nvSpPr>
          <p:cNvPr id="45" name="圆角矩形 59"/>
          <p:cNvSpPr/>
          <p:nvPr/>
        </p:nvSpPr>
        <p:spPr bwMode="gray">
          <a:xfrm>
            <a:off x="1589305" y="3996387"/>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46" name="圆角矩形 59"/>
          <p:cNvSpPr/>
          <p:nvPr/>
        </p:nvSpPr>
        <p:spPr bwMode="gray">
          <a:xfrm>
            <a:off x="4002678" y="4002461"/>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47" name="圆角矩形 59"/>
          <p:cNvSpPr/>
          <p:nvPr/>
        </p:nvSpPr>
        <p:spPr bwMode="gray">
          <a:xfrm>
            <a:off x="6392163" y="3854294"/>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FC03::1C</a:t>
            </a:r>
          </a:p>
        </p:txBody>
      </p:sp>
      <p:sp>
        <p:nvSpPr>
          <p:cNvPr id="51" name="圆角矩形 59"/>
          <p:cNvSpPr/>
          <p:nvPr/>
        </p:nvSpPr>
        <p:spPr bwMode="gray">
          <a:xfrm>
            <a:off x="4953777" y="3398346"/>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FC02::1B</a:t>
            </a:r>
          </a:p>
        </p:txBody>
      </p:sp>
      <p:sp>
        <p:nvSpPr>
          <p:cNvPr id="60" name="圆角矩形 59"/>
          <p:cNvSpPr/>
          <p:nvPr/>
        </p:nvSpPr>
        <p:spPr bwMode="gray">
          <a:xfrm>
            <a:off x="6392163" y="3397870"/>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FC03::1B</a:t>
            </a:r>
          </a:p>
        </p:txBody>
      </p:sp>
      <p:sp>
        <p:nvSpPr>
          <p:cNvPr id="63" name="圆角矩形 59"/>
          <p:cNvSpPr/>
          <p:nvPr/>
        </p:nvSpPr>
        <p:spPr bwMode="gray">
          <a:xfrm>
            <a:off x="7350435" y="4002461"/>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64" name="圆角矩形 59"/>
          <p:cNvSpPr/>
          <p:nvPr/>
        </p:nvSpPr>
        <p:spPr bwMode="gray">
          <a:xfrm>
            <a:off x="9727465" y="3994406"/>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a:t>
            </a:r>
          </a:p>
        </p:txBody>
      </p:sp>
      <p:sp>
        <p:nvSpPr>
          <p:cNvPr id="65" name="圆角矩形 59"/>
          <p:cNvSpPr/>
          <p:nvPr/>
        </p:nvSpPr>
        <p:spPr bwMode="gray">
          <a:xfrm>
            <a:off x="9655047" y="5472069"/>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FC02::1C</a:t>
            </a:r>
          </a:p>
        </p:txBody>
      </p:sp>
      <p:sp>
        <p:nvSpPr>
          <p:cNvPr id="66" name="圆角矩形 59"/>
          <p:cNvSpPr/>
          <p:nvPr/>
        </p:nvSpPr>
        <p:spPr bwMode="gray">
          <a:xfrm>
            <a:off x="9655048" y="5736004"/>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67" name="文本框 27"/>
          <p:cNvSpPr txBox="1"/>
          <p:nvPr/>
        </p:nvSpPr>
        <p:spPr bwMode="gray">
          <a:xfrm>
            <a:off x="10572493" y="5706370"/>
            <a:ext cx="732893"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SID</a:t>
            </a:r>
          </a:p>
        </p:txBody>
      </p:sp>
      <p:graphicFrame>
        <p:nvGraphicFramePr>
          <p:cNvPr id="68" name="Table 67"/>
          <p:cNvGraphicFramePr>
            <a:graphicFrameLocks noGrp="1"/>
          </p:cNvGraphicFramePr>
          <p:nvPr>
            <p:extLst/>
          </p:nvPr>
        </p:nvGraphicFramePr>
        <p:xfrm>
          <a:off x="5503739" y="4439524"/>
          <a:ext cx="1365638" cy="1737360"/>
        </p:xfrm>
        <a:graphic>
          <a:graphicData uri="http://schemas.openxmlformats.org/drawingml/2006/table">
            <a:tbl>
              <a:tblPr firstRow="1" bandRow="1">
                <a:tableStyleId>{72833802-FEF1-4C79-8D5D-14CF1EAF98D9}</a:tableStyleId>
              </a:tblPr>
              <a:tblGrid>
                <a:gridCol w="1365638">
                  <a:extLst>
                    <a:ext uri="{9D8B030D-6E8A-4147-A177-3AD203B41FA5}">
                      <a16:colId xmlns:a16="http://schemas.microsoft.com/office/drawing/2014/main" val="20000"/>
                    </a:ext>
                  </a:extLst>
                </a:gridCol>
              </a:tblGrid>
              <a:tr h="370840">
                <a:tc>
                  <a:txBody>
                    <a:bodyPr/>
                    <a:lstStyle/>
                    <a:p>
                      <a:pPr marL="0" algn="ctr" defTabSz="913765" rtl="0" eaLnBrk="1" fontAlgn="ctr" latinLnBrk="0" hangingPunct="1"/>
                      <a:r>
                        <a:rPr lang="en-US" sz="1200" b="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FC03::3</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25303">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FC04::4</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FC03::3</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FC02::1C</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50" name="五边形 2"/>
          <p:cNvSpPr/>
          <p:nvPr/>
        </p:nvSpPr>
        <p:spPr bwMode="gray">
          <a:xfrm>
            <a:off x="6746875" y="107220"/>
            <a:ext cx="2522327"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Policy Path Establishment</a:t>
            </a:r>
          </a:p>
        </p:txBody>
      </p:sp>
      <p:sp>
        <p:nvSpPr>
          <p:cNvPr id="52" name="燕尾形 3"/>
          <p:cNvSpPr/>
          <p:nvPr/>
        </p:nvSpPr>
        <p:spPr bwMode="gray">
          <a:xfrm>
            <a:off x="9192641" y="107220"/>
            <a:ext cx="2554859"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Traffic Steering to SRv6 Policies</a:t>
            </a:r>
          </a:p>
        </p:txBody>
      </p:sp>
    </p:spTree>
    <p:extLst>
      <p:ext uri="{BB962C8B-B14F-4D97-AF65-F5344CB8AC3E}">
        <p14:creationId xmlns:p14="http://schemas.microsoft.com/office/powerpoint/2010/main" val="24369413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Right Arrow 101"/>
          <p:cNvSpPr/>
          <p:nvPr/>
        </p:nvSpPr>
        <p:spPr bwMode="gray">
          <a:xfrm>
            <a:off x="3407125" y="4279321"/>
            <a:ext cx="7965064" cy="462456"/>
          </a:xfrm>
          <a:prstGeom prst="rightArrow">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2" name="Title 1"/>
          <p:cNvSpPr>
            <a:spLocks noGrp="1"/>
          </p:cNvSpPr>
          <p:nvPr>
            <p:ph type="title"/>
          </p:nvPr>
        </p:nvSpPr>
        <p:spPr bwMode="gray"/>
        <p:txBody>
          <a:bodyPr/>
          <a:lstStyle/>
          <a:p>
            <a:r>
              <a:rPr lang="en-US"/>
              <a:t>SRv6 Policy Path Stitching (1)</a:t>
            </a:r>
            <a:endParaRPr lang="en-US" dirty="0"/>
          </a:p>
        </p:txBody>
      </p:sp>
      <p:sp>
        <p:nvSpPr>
          <p:cNvPr id="3" name="Text Placeholder 2"/>
          <p:cNvSpPr>
            <a:spLocks noGrp="1"/>
          </p:cNvSpPr>
          <p:nvPr>
            <p:ph type="body" sz="quarter" idx="10"/>
          </p:nvPr>
        </p:nvSpPr>
        <p:spPr bwMode="gray"/>
        <p:txBody>
          <a:bodyPr/>
          <a:lstStyle/>
          <a:p>
            <a:r>
              <a:rPr lang="en-US" sz="1400" dirty="0"/>
              <a:t>Due to the restrictions on the stack depth in the SRv6 SRH, SRv6 path stitching can be deployed on large networks.</a:t>
            </a:r>
          </a:p>
          <a:p>
            <a:r>
              <a:rPr lang="en-US" sz="1400" dirty="0"/>
              <a:t>Path stitching is mainly implemented using stitching SIDs and nodes.</a:t>
            </a:r>
          </a:p>
          <a:p>
            <a:pPr lvl="1"/>
            <a:r>
              <a:rPr lang="en-US" sz="1200" dirty="0"/>
              <a:t>A stitching SID (also called binding SID) can be used to represent an SRv6 Policy's forwarding path.</a:t>
            </a:r>
          </a:p>
          <a:p>
            <a:pPr lvl="1"/>
            <a:r>
              <a:rPr lang="en-US" sz="1200" dirty="0"/>
              <a:t>A stitching node, which is generally an ABR or ASBR, is responsible for processing the binding SID and adding SRH information.</a:t>
            </a:r>
          </a:p>
        </p:txBody>
      </p:sp>
      <p:sp>
        <p:nvSpPr>
          <p:cNvPr id="38" name="Rounded Rectangle 37"/>
          <p:cNvSpPr/>
          <p:nvPr/>
        </p:nvSpPr>
        <p:spPr bwMode="gray">
          <a:xfrm>
            <a:off x="3407125" y="2660700"/>
            <a:ext cx="3250462" cy="1061691"/>
          </a:xfrm>
          <a:prstGeom prst="roundRect">
            <a:avLst>
              <a:gd name="adj" fmla="val 3029"/>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400" dirty="0">
                <a:solidFill>
                  <a:sysClr val="windowText" lastClr="000000"/>
                </a:solidFill>
                <a:latin typeface="Huawei Sans" panose="020C0503030203020204" pitchFamily="34" charset="0"/>
              </a:rPr>
              <a:t>AS 65001</a:t>
            </a:r>
          </a:p>
        </p:txBody>
      </p:sp>
      <p:sp>
        <p:nvSpPr>
          <p:cNvPr id="39" name="Rounded Rectangle 38"/>
          <p:cNvSpPr/>
          <p:nvPr/>
        </p:nvSpPr>
        <p:spPr bwMode="gray">
          <a:xfrm>
            <a:off x="7554074" y="2659973"/>
            <a:ext cx="2548426" cy="1058617"/>
          </a:xfrm>
          <a:prstGeom prst="roundRect">
            <a:avLst>
              <a:gd name="adj" fmla="val 3029"/>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400" dirty="0">
                <a:solidFill>
                  <a:sysClr val="windowText" lastClr="000000"/>
                </a:solidFill>
                <a:latin typeface="Huawei Sans" panose="020C0503030203020204" pitchFamily="34" charset="0"/>
              </a:rPr>
              <a:t>AS 65002</a:t>
            </a:r>
          </a:p>
        </p:txBody>
      </p:sp>
      <p:pic>
        <p:nvPicPr>
          <p:cNvPr id="4"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2584139" y="2948409"/>
            <a:ext cx="540000" cy="442800"/>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1420064640"/>
              </p:ext>
            </p:extLst>
          </p:nvPr>
        </p:nvGraphicFramePr>
        <p:xfrm>
          <a:off x="568747" y="3952618"/>
          <a:ext cx="1420080" cy="1005840"/>
        </p:xfrm>
        <a:graphic>
          <a:graphicData uri="http://schemas.openxmlformats.org/drawingml/2006/table">
            <a:tbl>
              <a:tblPr firstRow="1" bandRow="1">
                <a:tableStyleId>{72833802-FEF1-4C79-8D5D-14CF1EAF98D9}</a:tableStyleId>
              </a:tblPr>
              <a:tblGrid>
                <a:gridCol w="1420080">
                  <a:extLst>
                    <a:ext uri="{9D8B030D-6E8A-4147-A177-3AD203B41FA5}">
                      <a16:colId xmlns:a16="http://schemas.microsoft.com/office/drawing/2014/main" val="20000"/>
                    </a:ext>
                  </a:extLst>
                </a:gridCol>
              </a:tblGrid>
              <a:tr h="418918">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3</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Segment List (0)</a:t>
                      </a:r>
                    </a:p>
                    <a:p>
                      <a:pPr marL="0" marR="0" lvl="0" indent="0" algn="ctr" defTabSz="913765" rtl="0" eaLnBrk="1" fontAlgn="ctr" latinLnBrk="0" hangingPunct="1">
                        <a:lnSpc>
                          <a:spcPct val="100000"/>
                        </a:lnSpc>
                        <a:spcBef>
                          <a:spcPts val="0"/>
                        </a:spcBef>
                        <a:spcAft>
                          <a:spcPts val="0"/>
                        </a:spcAft>
                        <a:buClrTx/>
                        <a:buSzTx/>
                        <a:buFontTx/>
                        <a:buNone/>
                        <a:defRPr/>
                      </a:pP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Segment List (1)</a:t>
                      </a:r>
                    </a:p>
                    <a:p>
                      <a:pPr marL="0" marR="0" lvl="0" indent="0" algn="ctr" defTabSz="913765" rtl="0" eaLnBrk="1" fontAlgn="ctr" latinLnBrk="0" hangingPunct="1">
                        <a:lnSpc>
                          <a:spcPct val="100000"/>
                        </a:lnSpc>
                        <a:spcBef>
                          <a:spcPts val="0"/>
                        </a:spcBef>
                        <a:spcAft>
                          <a:spcPts val="0"/>
                        </a:spcAft>
                        <a:buClrTx/>
                        <a:buSzTx/>
                        <a:buFontTx/>
                        <a:buNone/>
                        <a:defRPr/>
                      </a:pP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Segment List (2)</a:t>
                      </a:r>
                    </a:p>
                    <a:p>
                      <a:pPr marL="0" marR="0" lvl="0" indent="0" algn="ctr" defTabSz="913765" rtl="0" eaLnBrk="1" fontAlgn="ctr" latinLnBrk="0" hangingPunct="1">
                        <a:lnSpc>
                          <a:spcPct val="100000"/>
                        </a:lnSpc>
                        <a:spcBef>
                          <a:spcPts val="0"/>
                        </a:spcBef>
                        <a:spcAft>
                          <a:spcPts val="0"/>
                        </a:spcAft>
                        <a:buClrTx/>
                        <a:buSzTx/>
                        <a:buFontTx/>
                        <a:buNone/>
                        <a:defRPr/>
                      </a:pP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Segment List (3)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0"/>
                  </a:ext>
                </a:extLst>
              </a:tr>
            </a:tbl>
          </a:graphicData>
        </a:graphic>
      </p:graphicFrame>
      <p:pic>
        <p:nvPicPr>
          <p:cNvPr id="7"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3797860" y="2948409"/>
            <a:ext cx="540000" cy="442800"/>
          </a:xfrm>
          <a:prstGeom prst="rect">
            <a:avLst/>
          </a:prstGeom>
        </p:spPr>
      </p:pic>
      <p:pic>
        <p:nvPicPr>
          <p:cNvPr id="9"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5940103" y="2948409"/>
            <a:ext cx="540000" cy="442800"/>
          </a:xfrm>
          <a:prstGeom prst="rect">
            <a:avLst/>
          </a:prstGeom>
        </p:spPr>
      </p:pic>
      <p:cxnSp>
        <p:nvCxnSpPr>
          <p:cNvPr id="15" name="直接连接符 18"/>
          <p:cNvCxnSpPr>
            <a:stCxn id="7" idx="1"/>
            <a:endCxn id="4" idx="3"/>
          </p:cNvCxnSpPr>
          <p:nvPr/>
        </p:nvCxnSpPr>
        <p:spPr bwMode="gray">
          <a:xfrm flipH="1">
            <a:off x="3124139" y="3169809"/>
            <a:ext cx="67372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18"/>
          <p:cNvCxnSpPr>
            <a:stCxn id="9" idx="3"/>
            <a:endCxn id="52" idx="1"/>
          </p:cNvCxnSpPr>
          <p:nvPr/>
        </p:nvCxnSpPr>
        <p:spPr bwMode="gray">
          <a:xfrm>
            <a:off x="6480103" y="3169809"/>
            <a:ext cx="118022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Left Brace 39"/>
          <p:cNvSpPr/>
          <p:nvPr/>
        </p:nvSpPr>
        <p:spPr bwMode="gray">
          <a:xfrm flipH="1">
            <a:off x="2002645" y="3956744"/>
            <a:ext cx="72618" cy="1002039"/>
          </a:xfrm>
          <a:prstGeom prst="leftBrace">
            <a:avLst/>
          </a:prstGeom>
          <a:ln w="19050"/>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ndParaRPr>
          </a:p>
        </p:txBody>
      </p:sp>
      <p:sp>
        <p:nvSpPr>
          <p:cNvPr id="41" name="文本框 27"/>
          <p:cNvSpPr txBox="1"/>
          <p:nvPr/>
        </p:nvSpPr>
        <p:spPr bwMode="gray">
          <a:xfrm>
            <a:off x="2084792" y="4193928"/>
            <a:ext cx="916566" cy="523220"/>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Stack depth</a:t>
            </a:r>
          </a:p>
        </p:txBody>
      </p:sp>
      <p:sp>
        <p:nvSpPr>
          <p:cNvPr id="44" name="Trapezoid 43"/>
          <p:cNvSpPr/>
          <p:nvPr/>
        </p:nvSpPr>
        <p:spPr bwMode="gray">
          <a:xfrm>
            <a:off x="568747" y="3720755"/>
            <a:ext cx="1420079" cy="235663"/>
          </a:xfrm>
          <a:prstGeom prst="trapezoid">
            <a:avLst>
              <a:gd name="adj" fmla="val 228972"/>
            </a:avLst>
          </a:prstGeom>
          <a:gradFill>
            <a:gsLst>
              <a:gs pos="0">
                <a:schemeClr val="accent1">
                  <a:lumMod val="5000"/>
                  <a:lumOff val="95000"/>
                  <a:alpha val="50000"/>
                </a:schemeClr>
              </a:gs>
              <a:gs pos="100000">
                <a:srgbClr val="FEEEC1">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pic>
        <p:nvPicPr>
          <p:cNvPr id="42"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1008786" y="3277956"/>
            <a:ext cx="540000" cy="442800"/>
          </a:xfrm>
          <a:prstGeom prst="rect">
            <a:avLst/>
          </a:prstGeom>
        </p:spPr>
      </p:pic>
      <p:sp>
        <p:nvSpPr>
          <p:cNvPr id="46" name="TextBox 45"/>
          <p:cNvSpPr txBox="1"/>
          <p:nvPr/>
        </p:nvSpPr>
        <p:spPr bwMode="gray">
          <a:xfrm>
            <a:off x="2606381" y="2673024"/>
            <a:ext cx="492841" cy="276999"/>
          </a:xfrm>
          <a:prstGeom prst="rect">
            <a:avLst/>
          </a:prstGeom>
          <a:noFill/>
        </p:spPr>
        <p:txBody>
          <a:bodyPr wrap="square" rtlCol="0">
            <a:spAutoFit/>
          </a:bodyPr>
          <a:lstStyle/>
          <a:p>
            <a:pPr algn="ctr" fontAlgn="ctr"/>
            <a:r>
              <a:rPr lang="en-US" sz="1200" dirty="0">
                <a:latin typeface="Huawei Sans" panose="020C0503030203020204" pitchFamily="34" charset="0"/>
              </a:rPr>
              <a:t>CE1</a:t>
            </a:r>
          </a:p>
        </p:txBody>
      </p:sp>
      <p:sp>
        <p:nvSpPr>
          <p:cNvPr id="47" name="TextBox 46"/>
          <p:cNvSpPr txBox="1"/>
          <p:nvPr/>
        </p:nvSpPr>
        <p:spPr bwMode="gray">
          <a:xfrm>
            <a:off x="3845018" y="2673024"/>
            <a:ext cx="445683" cy="276999"/>
          </a:xfrm>
          <a:prstGeom prst="rect">
            <a:avLst/>
          </a:prstGeom>
          <a:noFill/>
        </p:spPr>
        <p:txBody>
          <a:bodyPr wrap="square" rtlCol="0">
            <a:spAutoFit/>
          </a:bodyPr>
          <a:lstStyle/>
          <a:p>
            <a:pPr algn="ctr" fontAlgn="ctr"/>
            <a:r>
              <a:rPr lang="en-US" sz="1200" dirty="0">
                <a:latin typeface="Huawei Sans" panose="020C0503030203020204" pitchFamily="34" charset="0"/>
              </a:rPr>
              <a:t>PE1</a:t>
            </a:r>
          </a:p>
        </p:txBody>
      </p:sp>
      <p:pic>
        <p:nvPicPr>
          <p:cNvPr id="52"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7660329" y="2948409"/>
            <a:ext cx="540000" cy="442800"/>
          </a:xfrm>
          <a:prstGeom prst="rect">
            <a:avLst/>
          </a:prstGeom>
        </p:spPr>
      </p:pic>
      <p:pic>
        <p:nvPicPr>
          <p:cNvPr id="53"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9183447" y="2948409"/>
            <a:ext cx="540000" cy="442800"/>
          </a:xfrm>
          <a:prstGeom prst="rect">
            <a:avLst/>
          </a:prstGeom>
        </p:spPr>
      </p:pic>
      <p:pic>
        <p:nvPicPr>
          <p:cNvPr id="54"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10706565" y="2948409"/>
            <a:ext cx="540000" cy="442800"/>
          </a:xfrm>
          <a:prstGeom prst="rect">
            <a:avLst/>
          </a:prstGeom>
        </p:spPr>
      </p:pic>
      <p:cxnSp>
        <p:nvCxnSpPr>
          <p:cNvPr id="55" name="直接连接符 18"/>
          <p:cNvCxnSpPr>
            <a:stCxn id="53" idx="1"/>
            <a:endCxn id="52" idx="3"/>
          </p:cNvCxnSpPr>
          <p:nvPr/>
        </p:nvCxnSpPr>
        <p:spPr bwMode="gray">
          <a:xfrm flipH="1">
            <a:off x="8200329" y="3169809"/>
            <a:ext cx="98311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bwMode="gray">
          <a:xfrm>
            <a:off x="7562740" y="2660700"/>
            <a:ext cx="723781" cy="276999"/>
          </a:xfrm>
          <a:prstGeom prst="rect">
            <a:avLst/>
          </a:prstGeom>
          <a:noFill/>
        </p:spPr>
        <p:txBody>
          <a:bodyPr wrap="square" rtlCol="0">
            <a:spAutoFit/>
          </a:bodyPr>
          <a:lstStyle/>
          <a:p>
            <a:pPr algn="ctr" fontAlgn="ctr"/>
            <a:r>
              <a:rPr lang="en-US" sz="1200" dirty="0">
                <a:latin typeface="Huawei Sans" panose="020C0503030203020204" pitchFamily="34" charset="0"/>
              </a:rPr>
              <a:t>ASBR2</a:t>
            </a:r>
          </a:p>
        </p:txBody>
      </p:sp>
      <p:sp>
        <p:nvSpPr>
          <p:cNvPr id="57" name="TextBox 56"/>
          <p:cNvSpPr txBox="1"/>
          <p:nvPr/>
        </p:nvSpPr>
        <p:spPr bwMode="gray">
          <a:xfrm>
            <a:off x="9230605" y="2673024"/>
            <a:ext cx="445683" cy="276999"/>
          </a:xfrm>
          <a:prstGeom prst="rect">
            <a:avLst/>
          </a:prstGeom>
          <a:noFill/>
        </p:spPr>
        <p:txBody>
          <a:bodyPr wrap="square" rtlCol="0">
            <a:spAutoFit/>
          </a:bodyPr>
          <a:lstStyle/>
          <a:p>
            <a:pPr algn="ctr" fontAlgn="ctr"/>
            <a:r>
              <a:rPr lang="en-US" sz="1200" dirty="0">
                <a:latin typeface="Huawei Sans" panose="020C0503030203020204" pitchFamily="34" charset="0"/>
              </a:rPr>
              <a:t>PE2</a:t>
            </a:r>
          </a:p>
        </p:txBody>
      </p:sp>
      <p:cxnSp>
        <p:nvCxnSpPr>
          <p:cNvPr id="59" name="直接连接符 18"/>
          <p:cNvCxnSpPr>
            <a:stCxn id="7" idx="3"/>
            <a:endCxn id="9" idx="1"/>
          </p:cNvCxnSpPr>
          <p:nvPr/>
        </p:nvCxnSpPr>
        <p:spPr bwMode="gray">
          <a:xfrm>
            <a:off x="4337860" y="3169809"/>
            <a:ext cx="160224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bwMode="gray">
          <a:xfrm>
            <a:off x="5848212" y="2671410"/>
            <a:ext cx="723781" cy="276999"/>
          </a:xfrm>
          <a:prstGeom prst="rect">
            <a:avLst/>
          </a:prstGeom>
          <a:noFill/>
        </p:spPr>
        <p:txBody>
          <a:bodyPr wrap="square" rtlCol="0">
            <a:spAutoFit/>
          </a:bodyPr>
          <a:lstStyle/>
          <a:p>
            <a:pPr algn="ctr" fontAlgn="ctr"/>
            <a:r>
              <a:rPr lang="en-US" sz="1200" dirty="0">
                <a:latin typeface="Huawei Sans" panose="020C0503030203020204" pitchFamily="34" charset="0"/>
              </a:rPr>
              <a:t>ASBR1</a:t>
            </a:r>
          </a:p>
        </p:txBody>
      </p:sp>
      <p:sp>
        <p:nvSpPr>
          <p:cNvPr id="63" name="TextBox 62"/>
          <p:cNvSpPr txBox="1"/>
          <p:nvPr/>
        </p:nvSpPr>
        <p:spPr bwMode="gray">
          <a:xfrm>
            <a:off x="10733241" y="2673024"/>
            <a:ext cx="492842" cy="276999"/>
          </a:xfrm>
          <a:prstGeom prst="rect">
            <a:avLst/>
          </a:prstGeom>
          <a:noFill/>
        </p:spPr>
        <p:txBody>
          <a:bodyPr wrap="square" rtlCol="0">
            <a:spAutoFit/>
          </a:bodyPr>
          <a:lstStyle/>
          <a:p>
            <a:pPr algn="ctr" fontAlgn="ctr"/>
            <a:r>
              <a:rPr lang="en-US" sz="1200" dirty="0">
                <a:latin typeface="Huawei Sans" panose="020C0503030203020204" pitchFamily="34" charset="0"/>
              </a:rPr>
              <a:t>CE2</a:t>
            </a:r>
          </a:p>
        </p:txBody>
      </p:sp>
      <p:cxnSp>
        <p:nvCxnSpPr>
          <p:cNvPr id="64" name="直接连接符 18"/>
          <p:cNvCxnSpPr>
            <a:stCxn id="54" idx="1"/>
            <a:endCxn id="53" idx="3"/>
          </p:cNvCxnSpPr>
          <p:nvPr/>
        </p:nvCxnSpPr>
        <p:spPr bwMode="gray">
          <a:xfrm flipH="1">
            <a:off x="9723447" y="3169809"/>
            <a:ext cx="98311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7" name="文本框 27"/>
          <p:cNvSpPr txBox="1"/>
          <p:nvPr/>
        </p:nvSpPr>
        <p:spPr bwMode="gray">
          <a:xfrm>
            <a:off x="1492435" y="5026718"/>
            <a:ext cx="857927" cy="276999"/>
          </a:xfrm>
          <a:prstGeom prst="rect">
            <a:avLst/>
          </a:prstGeom>
          <a:noFill/>
        </p:spPr>
        <p:txBody>
          <a:bodyPr wrap="square" rtlCol="0">
            <a:spAutoFit/>
          </a:bodyPr>
          <a:lstStyle/>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End.X</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SID</a:t>
            </a:r>
          </a:p>
        </p:txBody>
      </p:sp>
      <p:sp>
        <p:nvSpPr>
          <p:cNvPr id="68" name="圆角矩形 59"/>
          <p:cNvSpPr/>
          <p:nvPr/>
        </p:nvSpPr>
        <p:spPr bwMode="gray">
          <a:xfrm>
            <a:off x="574990" y="5054233"/>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FC02::1C</a:t>
            </a:r>
          </a:p>
        </p:txBody>
      </p:sp>
      <p:sp>
        <p:nvSpPr>
          <p:cNvPr id="69" name="圆角矩形 59"/>
          <p:cNvSpPr/>
          <p:nvPr/>
        </p:nvSpPr>
        <p:spPr bwMode="gray">
          <a:xfrm>
            <a:off x="574991" y="5297148"/>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FC03::4</a:t>
            </a:r>
          </a:p>
        </p:txBody>
      </p:sp>
      <p:sp>
        <p:nvSpPr>
          <p:cNvPr id="70" name="文本框 27"/>
          <p:cNvSpPr txBox="1"/>
          <p:nvPr/>
        </p:nvSpPr>
        <p:spPr bwMode="gray">
          <a:xfrm>
            <a:off x="1492436" y="5264746"/>
            <a:ext cx="732893"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SID</a:t>
            </a:r>
          </a:p>
        </p:txBody>
      </p:sp>
      <p:sp>
        <p:nvSpPr>
          <p:cNvPr id="72" name="圆角矩形 59"/>
          <p:cNvSpPr/>
          <p:nvPr/>
        </p:nvSpPr>
        <p:spPr bwMode="gray">
          <a:xfrm>
            <a:off x="3603517" y="3430951"/>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73" name="圆角矩形 59"/>
          <p:cNvSpPr/>
          <p:nvPr/>
        </p:nvSpPr>
        <p:spPr bwMode="gray">
          <a:xfrm>
            <a:off x="5754563" y="3435350"/>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74" name="圆角矩形 59"/>
          <p:cNvSpPr/>
          <p:nvPr/>
        </p:nvSpPr>
        <p:spPr bwMode="gray">
          <a:xfrm>
            <a:off x="7470703" y="3444055"/>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75" name="圆角矩形 59"/>
          <p:cNvSpPr/>
          <p:nvPr/>
        </p:nvSpPr>
        <p:spPr bwMode="gray">
          <a:xfrm>
            <a:off x="8994723" y="3429932"/>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a:t>
            </a:r>
          </a:p>
        </p:txBody>
      </p:sp>
      <p:sp>
        <p:nvSpPr>
          <p:cNvPr id="77" name="圆角矩形 59"/>
          <p:cNvSpPr/>
          <p:nvPr/>
        </p:nvSpPr>
        <p:spPr bwMode="gray">
          <a:xfrm>
            <a:off x="6204166" y="3200693"/>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FC02::1C</a:t>
            </a:r>
          </a:p>
        </p:txBody>
      </p:sp>
      <p:sp>
        <p:nvSpPr>
          <p:cNvPr id="78" name="圆角矩形 59"/>
          <p:cNvSpPr/>
          <p:nvPr/>
        </p:nvSpPr>
        <p:spPr bwMode="gray">
          <a:xfrm>
            <a:off x="7018842" y="2909265"/>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FC03::1C</a:t>
            </a:r>
          </a:p>
        </p:txBody>
      </p:sp>
      <p:sp>
        <p:nvSpPr>
          <p:cNvPr id="79" name="圆角矩形 59"/>
          <p:cNvSpPr/>
          <p:nvPr/>
        </p:nvSpPr>
        <p:spPr bwMode="gray">
          <a:xfrm>
            <a:off x="574991" y="5538451"/>
            <a:ext cx="917445" cy="221690"/>
          </a:xfrm>
          <a:prstGeom prst="roundRect">
            <a:avLst>
              <a:gd name="adj" fmla="val 13019"/>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FC03::100</a:t>
            </a:r>
          </a:p>
        </p:txBody>
      </p:sp>
      <p:sp>
        <p:nvSpPr>
          <p:cNvPr id="80" name="文本框 27"/>
          <p:cNvSpPr txBox="1"/>
          <p:nvPr/>
        </p:nvSpPr>
        <p:spPr bwMode="gray">
          <a:xfrm>
            <a:off x="1492438" y="5516926"/>
            <a:ext cx="995785"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Binding SID</a:t>
            </a:r>
          </a:p>
        </p:txBody>
      </p:sp>
      <p:graphicFrame>
        <p:nvGraphicFramePr>
          <p:cNvPr id="83" name="Table 82"/>
          <p:cNvGraphicFramePr>
            <a:graphicFrameLocks noGrp="1"/>
          </p:cNvGraphicFramePr>
          <p:nvPr>
            <p:extLst>
              <p:ext uri="{D42A27DB-BD31-4B8C-83A1-F6EECF244321}">
                <p14:modId xmlns:p14="http://schemas.microsoft.com/office/powerpoint/2010/main" val="1139138006"/>
              </p:ext>
            </p:extLst>
          </p:nvPr>
        </p:nvGraphicFramePr>
        <p:xfrm>
          <a:off x="3796705" y="3748454"/>
          <a:ext cx="1123866" cy="1561520"/>
        </p:xfrm>
        <a:graphic>
          <a:graphicData uri="http://schemas.openxmlformats.org/drawingml/2006/table">
            <a:tbl>
              <a:tblPr firstRow="1" bandRow="1">
                <a:tableStyleId>{72833802-FEF1-4C79-8D5D-14CF1EAF98D9}</a:tableStyleId>
              </a:tblPr>
              <a:tblGrid>
                <a:gridCol w="1123866">
                  <a:extLst>
                    <a:ext uri="{9D8B030D-6E8A-4147-A177-3AD203B41FA5}">
                      <a16:colId xmlns:a16="http://schemas.microsoft.com/office/drawing/2014/main" val="20000"/>
                    </a:ext>
                  </a:extLst>
                </a:gridCol>
              </a:tblGrid>
              <a:tr h="28136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r>
                        <a:rPr lang="en-US" sz="1200" b="0" baseline="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6314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3</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FC04::100</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FC03::100</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FC02::1C</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208130">
                <a:tc>
                  <a:txBody>
                    <a:bodyPr/>
                    <a:lstStyle/>
                    <a:p>
                      <a:pPr algn="ctr" fontAlgn="ctr"/>
                      <a:r>
                        <a:rPr lang="en-US" sz="1200" dirty="0">
                          <a:solidFill>
                            <a:schemeClr val="bg1"/>
                          </a:solidFill>
                          <a:latin typeface="Huawei Sans" panose="020C0503030203020204" pitchFamily="34" charset="0"/>
                        </a:rPr>
                        <a:t>CE1-&gt;CE2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86" name="圆角矩形 59"/>
          <p:cNvSpPr/>
          <p:nvPr/>
        </p:nvSpPr>
        <p:spPr bwMode="gray">
          <a:xfrm>
            <a:off x="574991" y="5774713"/>
            <a:ext cx="917445" cy="221690"/>
          </a:xfrm>
          <a:prstGeom prst="roundRect">
            <a:avLst>
              <a:gd name="adj" fmla="val 13019"/>
            </a:avLst>
          </a:prstGeom>
          <a:solidFill>
            <a:srgbClr val="F28944"/>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FC04::100</a:t>
            </a:r>
          </a:p>
        </p:txBody>
      </p:sp>
      <p:sp>
        <p:nvSpPr>
          <p:cNvPr id="87" name="文本框 27"/>
          <p:cNvSpPr txBox="1"/>
          <p:nvPr/>
        </p:nvSpPr>
        <p:spPr bwMode="gray">
          <a:xfrm>
            <a:off x="1492438" y="5753188"/>
            <a:ext cx="1053494"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End.DT4 SID</a:t>
            </a:r>
          </a:p>
        </p:txBody>
      </p:sp>
      <p:sp>
        <p:nvSpPr>
          <p:cNvPr id="88" name="圆角矩形 59"/>
          <p:cNvSpPr/>
          <p:nvPr/>
        </p:nvSpPr>
        <p:spPr bwMode="gray">
          <a:xfrm>
            <a:off x="9491851" y="3050229"/>
            <a:ext cx="917445" cy="221690"/>
          </a:xfrm>
          <a:prstGeom prst="roundRect">
            <a:avLst>
              <a:gd name="adj" fmla="val 13019"/>
            </a:avLst>
          </a:prstGeom>
          <a:solidFill>
            <a:srgbClr val="F28944"/>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FC04::100</a:t>
            </a:r>
          </a:p>
        </p:txBody>
      </p:sp>
      <p:sp>
        <p:nvSpPr>
          <p:cNvPr id="89" name="圆角矩形 59"/>
          <p:cNvSpPr/>
          <p:nvPr/>
        </p:nvSpPr>
        <p:spPr bwMode="gray">
          <a:xfrm>
            <a:off x="7465907" y="3200693"/>
            <a:ext cx="917445" cy="221690"/>
          </a:xfrm>
          <a:prstGeom prst="roundRect">
            <a:avLst>
              <a:gd name="adj" fmla="val 13019"/>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FC03::100</a:t>
            </a:r>
          </a:p>
        </p:txBody>
      </p:sp>
      <p:sp>
        <p:nvSpPr>
          <p:cNvPr id="90" name="Rectangular Callout 26"/>
          <p:cNvSpPr/>
          <p:nvPr/>
        </p:nvSpPr>
        <p:spPr bwMode="gray">
          <a:xfrm>
            <a:off x="4536881" y="2920340"/>
            <a:ext cx="1356063" cy="804869"/>
          </a:xfrm>
          <a:prstGeom prst="wedgeRectCallout">
            <a:avLst>
              <a:gd name="adj1" fmla="val -67395"/>
              <a:gd name="adj2" fmla="val -2334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The stack depth cannot accommodate the E2E segment list.</a:t>
            </a:r>
          </a:p>
        </p:txBody>
      </p:sp>
      <p:graphicFrame>
        <p:nvGraphicFramePr>
          <p:cNvPr id="95" name="Table 94"/>
          <p:cNvGraphicFramePr>
            <a:graphicFrameLocks noGrp="1"/>
          </p:cNvGraphicFramePr>
          <p:nvPr>
            <p:extLst>
              <p:ext uri="{D42A27DB-BD31-4B8C-83A1-F6EECF244321}">
                <p14:modId xmlns:p14="http://schemas.microsoft.com/office/powerpoint/2010/main" val="2040426668"/>
              </p:ext>
            </p:extLst>
          </p:nvPr>
        </p:nvGraphicFramePr>
        <p:xfrm>
          <a:off x="5029591" y="3750609"/>
          <a:ext cx="1123866" cy="1561520"/>
        </p:xfrm>
        <a:graphic>
          <a:graphicData uri="http://schemas.openxmlformats.org/drawingml/2006/table">
            <a:tbl>
              <a:tblPr firstRow="1" bandRow="1">
                <a:tableStyleId>{72833802-FEF1-4C79-8D5D-14CF1EAF98D9}</a:tableStyleId>
              </a:tblPr>
              <a:tblGrid>
                <a:gridCol w="1123866">
                  <a:extLst>
                    <a:ext uri="{9D8B030D-6E8A-4147-A177-3AD203B41FA5}">
                      <a16:colId xmlns:a16="http://schemas.microsoft.com/office/drawing/2014/main" val="20000"/>
                    </a:ext>
                  </a:extLst>
                </a:gridCol>
              </a:tblGrid>
              <a:tr h="28136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r>
                        <a:rPr lang="en-US" sz="1200" b="0" baseline="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6314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FC04::100</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FC03::100</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FC02::1C</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208130">
                <a:tc>
                  <a:txBody>
                    <a:bodyPr/>
                    <a:lstStyle/>
                    <a:p>
                      <a:pPr algn="ctr" fontAlgn="ctr"/>
                      <a:r>
                        <a:rPr lang="en-US" sz="1200" dirty="0">
                          <a:solidFill>
                            <a:schemeClr val="bg1"/>
                          </a:solidFill>
                          <a:latin typeface="Huawei Sans" panose="020C0503030203020204" pitchFamily="34" charset="0"/>
                        </a:rPr>
                        <a:t>CE1-&gt;CE2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96" name="Table 95"/>
          <p:cNvGraphicFramePr>
            <a:graphicFrameLocks noGrp="1"/>
          </p:cNvGraphicFramePr>
          <p:nvPr>
            <p:extLst>
              <p:ext uri="{D42A27DB-BD31-4B8C-83A1-F6EECF244321}">
                <p14:modId xmlns:p14="http://schemas.microsoft.com/office/powerpoint/2010/main" val="2649930660"/>
              </p:ext>
            </p:extLst>
          </p:nvPr>
        </p:nvGraphicFramePr>
        <p:xfrm>
          <a:off x="6251108" y="3748454"/>
          <a:ext cx="1123866" cy="1561520"/>
        </p:xfrm>
        <a:graphic>
          <a:graphicData uri="http://schemas.openxmlformats.org/drawingml/2006/table">
            <a:tbl>
              <a:tblPr firstRow="1" bandRow="1">
                <a:tableStyleId>{72833802-FEF1-4C79-8D5D-14CF1EAF98D9}</a:tableStyleId>
              </a:tblPr>
              <a:tblGrid>
                <a:gridCol w="1123866">
                  <a:extLst>
                    <a:ext uri="{9D8B030D-6E8A-4147-A177-3AD203B41FA5}">
                      <a16:colId xmlns:a16="http://schemas.microsoft.com/office/drawing/2014/main" val="20000"/>
                    </a:ext>
                  </a:extLst>
                </a:gridCol>
              </a:tblGrid>
              <a:tr h="28136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r>
                        <a:rPr lang="en-US" sz="1200" b="0" baseline="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6314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FC04::100</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FC03::100</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FC02::1C</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208130">
                <a:tc>
                  <a:txBody>
                    <a:bodyPr/>
                    <a:lstStyle/>
                    <a:p>
                      <a:pPr algn="ctr" fontAlgn="ctr"/>
                      <a:r>
                        <a:rPr lang="en-US" sz="1200" dirty="0">
                          <a:solidFill>
                            <a:schemeClr val="bg1"/>
                          </a:solidFill>
                          <a:latin typeface="Huawei Sans" panose="020C0503030203020204" pitchFamily="34" charset="0"/>
                        </a:rPr>
                        <a:t>CE1-&gt;CE2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97" name="Table 96"/>
          <p:cNvGraphicFramePr>
            <a:graphicFrameLocks noGrp="1"/>
          </p:cNvGraphicFramePr>
          <p:nvPr>
            <p:extLst>
              <p:ext uri="{D42A27DB-BD31-4B8C-83A1-F6EECF244321}">
                <p14:modId xmlns:p14="http://schemas.microsoft.com/office/powerpoint/2010/main" val="2645348723"/>
              </p:ext>
            </p:extLst>
          </p:nvPr>
        </p:nvGraphicFramePr>
        <p:xfrm>
          <a:off x="7644362" y="3751601"/>
          <a:ext cx="1123866" cy="2018720"/>
        </p:xfrm>
        <a:graphic>
          <a:graphicData uri="http://schemas.openxmlformats.org/drawingml/2006/table">
            <a:tbl>
              <a:tblPr firstRow="1" bandRow="1">
                <a:tableStyleId>{72833802-FEF1-4C79-8D5D-14CF1EAF98D9}</a:tableStyleId>
              </a:tblPr>
              <a:tblGrid>
                <a:gridCol w="1123866">
                  <a:extLst>
                    <a:ext uri="{9D8B030D-6E8A-4147-A177-3AD203B41FA5}">
                      <a16:colId xmlns:a16="http://schemas.microsoft.com/office/drawing/2014/main" val="20000"/>
                    </a:ext>
                  </a:extLst>
                </a:gridCol>
              </a:tblGrid>
              <a:tr h="28136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r>
                        <a:rPr lang="en-US" sz="1200" b="0" baseline="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143747">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FC04::4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76314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FC04::100</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FC03::100</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FC02::1C</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2"/>
                  </a:ext>
                </a:extLst>
              </a:tr>
              <a:tr h="208130">
                <a:tc>
                  <a:txBody>
                    <a:bodyPr/>
                    <a:lstStyle/>
                    <a:p>
                      <a:pPr algn="ctr" fontAlgn="ctr"/>
                      <a:r>
                        <a:rPr lang="en-US" sz="1200" dirty="0">
                          <a:solidFill>
                            <a:schemeClr val="bg1"/>
                          </a:solidFill>
                          <a:latin typeface="Huawei Sans" panose="020C0503030203020204" pitchFamily="34" charset="0"/>
                        </a:rPr>
                        <a:t>CE1-&gt;CE2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3"/>
                  </a:ext>
                </a:extLst>
              </a:tr>
            </a:tbl>
          </a:graphicData>
        </a:graphic>
      </p:graphicFrame>
      <p:graphicFrame>
        <p:nvGraphicFramePr>
          <p:cNvPr id="99" name="Table 98"/>
          <p:cNvGraphicFramePr>
            <a:graphicFrameLocks noGrp="1"/>
          </p:cNvGraphicFramePr>
          <p:nvPr>
            <p:extLst>
              <p:ext uri="{D42A27DB-BD31-4B8C-83A1-F6EECF244321}">
                <p14:modId xmlns:p14="http://schemas.microsoft.com/office/powerpoint/2010/main" val="4188616221"/>
              </p:ext>
            </p:extLst>
          </p:nvPr>
        </p:nvGraphicFramePr>
        <p:xfrm>
          <a:off x="9173995" y="3748454"/>
          <a:ext cx="1123866" cy="1561520"/>
        </p:xfrm>
        <a:graphic>
          <a:graphicData uri="http://schemas.openxmlformats.org/drawingml/2006/table">
            <a:tbl>
              <a:tblPr firstRow="1" bandRow="1">
                <a:tableStyleId>{72833802-FEF1-4C79-8D5D-14CF1EAF98D9}</a:tableStyleId>
              </a:tblPr>
              <a:tblGrid>
                <a:gridCol w="1123866">
                  <a:extLst>
                    <a:ext uri="{9D8B030D-6E8A-4147-A177-3AD203B41FA5}">
                      <a16:colId xmlns:a16="http://schemas.microsoft.com/office/drawing/2014/main" val="20000"/>
                    </a:ext>
                  </a:extLst>
                </a:gridCol>
              </a:tblGrid>
              <a:tr h="28136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r>
                        <a:rPr lang="en-US" sz="1200" b="0" baseline="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6314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FC04::100</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FC03::100</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FC02::1C</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208130">
                <a:tc>
                  <a:txBody>
                    <a:bodyPr/>
                    <a:lstStyle/>
                    <a:p>
                      <a:pPr algn="ctr" fontAlgn="ctr"/>
                      <a:r>
                        <a:rPr lang="en-US" sz="1200" dirty="0">
                          <a:solidFill>
                            <a:schemeClr val="bg1"/>
                          </a:solidFill>
                          <a:latin typeface="Huawei Sans" panose="020C0503030203020204" pitchFamily="34" charset="0"/>
                        </a:rPr>
                        <a:t>CE1-&gt;CE2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100" name="Table 99"/>
          <p:cNvGraphicFramePr>
            <a:graphicFrameLocks noGrp="1"/>
          </p:cNvGraphicFramePr>
          <p:nvPr>
            <p:extLst>
              <p:ext uri="{D42A27DB-BD31-4B8C-83A1-F6EECF244321}">
                <p14:modId xmlns:p14="http://schemas.microsoft.com/office/powerpoint/2010/main" val="2803253625"/>
              </p:ext>
            </p:extLst>
          </p:nvPr>
        </p:nvGraphicFramePr>
        <p:xfrm>
          <a:off x="2312748" y="3417740"/>
          <a:ext cx="1009154" cy="274320"/>
        </p:xfrm>
        <a:graphic>
          <a:graphicData uri="http://schemas.openxmlformats.org/drawingml/2006/table">
            <a:tbl>
              <a:tblPr firstRow="1" bandRow="1">
                <a:tableStyleId>{72833802-FEF1-4C79-8D5D-14CF1EAF98D9}</a:tableStyleId>
              </a:tblPr>
              <a:tblGrid>
                <a:gridCol w="1009154">
                  <a:extLst>
                    <a:ext uri="{9D8B030D-6E8A-4147-A177-3AD203B41FA5}">
                      <a16:colId xmlns:a16="http://schemas.microsoft.com/office/drawing/2014/main" val="20000"/>
                    </a:ext>
                  </a:extLst>
                </a:gridCol>
              </a:tblGrid>
              <a:tr h="208130">
                <a:tc>
                  <a:txBody>
                    <a:bodyPr/>
                    <a:lstStyle/>
                    <a:p>
                      <a:pPr algn="ctr" fontAlgn="ctr"/>
                      <a:r>
                        <a:rPr lang="en-US" sz="1200" dirty="0">
                          <a:solidFill>
                            <a:schemeClr val="bg1"/>
                          </a:solidFill>
                          <a:latin typeface="Huawei Sans" panose="020C0503030203020204" pitchFamily="34" charset="0"/>
                        </a:rPr>
                        <a:t>CE1-&gt;CE2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0"/>
                  </a:ext>
                </a:extLst>
              </a:tr>
            </a:tbl>
          </a:graphicData>
        </a:graphic>
      </p:graphicFrame>
      <p:graphicFrame>
        <p:nvGraphicFramePr>
          <p:cNvPr id="101" name="Table 100"/>
          <p:cNvGraphicFramePr>
            <a:graphicFrameLocks noGrp="1"/>
          </p:cNvGraphicFramePr>
          <p:nvPr>
            <p:extLst>
              <p:ext uri="{D42A27DB-BD31-4B8C-83A1-F6EECF244321}">
                <p14:modId xmlns:p14="http://schemas.microsoft.com/office/powerpoint/2010/main" val="3290250600"/>
              </p:ext>
            </p:extLst>
          </p:nvPr>
        </p:nvGraphicFramePr>
        <p:xfrm>
          <a:off x="10471988" y="3420066"/>
          <a:ext cx="1009154" cy="274320"/>
        </p:xfrm>
        <a:graphic>
          <a:graphicData uri="http://schemas.openxmlformats.org/drawingml/2006/table">
            <a:tbl>
              <a:tblPr firstRow="1" bandRow="1">
                <a:tableStyleId>{72833802-FEF1-4C79-8D5D-14CF1EAF98D9}</a:tableStyleId>
              </a:tblPr>
              <a:tblGrid>
                <a:gridCol w="1009154">
                  <a:extLst>
                    <a:ext uri="{9D8B030D-6E8A-4147-A177-3AD203B41FA5}">
                      <a16:colId xmlns:a16="http://schemas.microsoft.com/office/drawing/2014/main" val="20000"/>
                    </a:ext>
                  </a:extLst>
                </a:gridCol>
              </a:tblGrid>
              <a:tr h="208130">
                <a:tc>
                  <a:txBody>
                    <a:bodyPr/>
                    <a:lstStyle/>
                    <a:p>
                      <a:pPr algn="ctr" fontAlgn="ctr"/>
                      <a:r>
                        <a:rPr lang="en-US" sz="1200" dirty="0">
                          <a:solidFill>
                            <a:schemeClr val="bg1"/>
                          </a:solidFill>
                          <a:latin typeface="Huawei Sans" panose="020C0503030203020204" pitchFamily="34" charset="0"/>
                        </a:rPr>
                        <a:t>CE1-&gt;CE2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0"/>
                  </a:ext>
                </a:extLst>
              </a:tr>
            </a:tbl>
          </a:graphicData>
        </a:graphic>
      </p:graphicFrame>
      <p:sp>
        <p:nvSpPr>
          <p:cNvPr id="6" name="Rectangular Callout 26"/>
          <p:cNvSpPr/>
          <p:nvPr/>
        </p:nvSpPr>
        <p:spPr bwMode="gray">
          <a:xfrm>
            <a:off x="740134" y="2504943"/>
            <a:ext cx="1336942" cy="737853"/>
          </a:xfrm>
          <a:prstGeom prst="wedgeRectCallout">
            <a:avLst>
              <a:gd name="adj1" fmla="val -20259"/>
              <a:gd name="adj2" fmla="val 6612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Assume that the stack depth supported by the device is 4.</a:t>
            </a:r>
          </a:p>
        </p:txBody>
      </p:sp>
      <p:sp>
        <p:nvSpPr>
          <p:cNvPr id="65" name="Rectangular Callout 26"/>
          <p:cNvSpPr/>
          <p:nvPr/>
        </p:nvSpPr>
        <p:spPr bwMode="gray">
          <a:xfrm>
            <a:off x="3796705" y="5332547"/>
            <a:ext cx="1123866" cy="599321"/>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Sent from PE1</a:t>
            </a:r>
          </a:p>
        </p:txBody>
      </p:sp>
      <p:sp>
        <p:nvSpPr>
          <p:cNvPr id="66" name="Rectangular Callout 26"/>
          <p:cNvSpPr/>
          <p:nvPr/>
        </p:nvSpPr>
        <p:spPr bwMode="gray">
          <a:xfrm>
            <a:off x="5029591" y="5332547"/>
            <a:ext cx="1123866" cy="599321"/>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Internal processing on ASBR1</a:t>
            </a:r>
          </a:p>
        </p:txBody>
      </p:sp>
      <p:sp>
        <p:nvSpPr>
          <p:cNvPr id="71" name="Rectangular Callout 26"/>
          <p:cNvSpPr/>
          <p:nvPr/>
        </p:nvSpPr>
        <p:spPr bwMode="gray">
          <a:xfrm>
            <a:off x="6251108" y="5326712"/>
            <a:ext cx="1123866" cy="599321"/>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Internal processing on ASBR1</a:t>
            </a:r>
          </a:p>
        </p:txBody>
      </p:sp>
      <p:sp>
        <p:nvSpPr>
          <p:cNvPr id="76" name="Rectangular Callout 26"/>
          <p:cNvSpPr/>
          <p:nvPr/>
        </p:nvSpPr>
        <p:spPr bwMode="gray">
          <a:xfrm>
            <a:off x="7644363" y="5787665"/>
            <a:ext cx="1123866" cy="363753"/>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Sent from ASBR2</a:t>
            </a:r>
          </a:p>
        </p:txBody>
      </p:sp>
      <p:sp>
        <p:nvSpPr>
          <p:cNvPr id="82" name="Rectangular Callout 26"/>
          <p:cNvSpPr/>
          <p:nvPr/>
        </p:nvSpPr>
        <p:spPr bwMode="gray">
          <a:xfrm>
            <a:off x="9173995" y="5351383"/>
            <a:ext cx="1123866" cy="574650"/>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Internal processing on PE2</a:t>
            </a:r>
          </a:p>
        </p:txBody>
      </p:sp>
      <p:sp>
        <p:nvSpPr>
          <p:cNvPr id="8" name="TextBox 7"/>
          <p:cNvSpPr txBox="1"/>
          <p:nvPr/>
        </p:nvSpPr>
        <p:spPr bwMode="gray">
          <a:xfrm>
            <a:off x="10503139" y="5618256"/>
            <a:ext cx="1223412" cy="307777"/>
          </a:xfrm>
          <a:prstGeom prst="rect">
            <a:avLst/>
          </a:prstGeom>
          <a:noFill/>
        </p:spPr>
        <p:txBody>
          <a:bodyPr wrap="square" rtlCol="0">
            <a:spAutoFit/>
          </a:bodyPr>
          <a:lstStyle/>
          <a:p>
            <a:pPr fontAlgn="ctr"/>
            <a:r>
              <a:rPr lang="en-US" sz="1400" b="1" dirty="0">
                <a:solidFill>
                  <a:srgbClr val="C7000B"/>
                </a:solidFill>
                <a:latin typeface="Huawei Sans" panose="020C0503030203020204" pitchFamily="34" charset="0"/>
              </a:rPr>
              <a:t>Insert mode</a:t>
            </a:r>
          </a:p>
        </p:txBody>
      </p:sp>
      <p:sp>
        <p:nvSpPr>
          <p:cNvPr id="81" name="五边形 2"/>
          <p:cNvSpPr/>
          <p:nvPr/>
        </p:nvSpPr>
        <p:spPr bwMode="gray">
          <a:xfrm>
            <a:off x="6746875" y="107220"/>
            <a:ext cx="2522327"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Policy Path Establishment</a:t>
            </a:r>
          </a:p>
        </p:txBody>
      </p:sp>
      <p:sp>
        <p:nvSpPr>
          <p:cNvPr id="85" name="燕尾形 3"/>
          <p:cNvSpPr/>
          <p:nvPr/>
        </p:nvSpPr>
        <p:spPr bwMode="gray">
          <a:xfrm>
            <a:off x="9192641" y="107220"/>
            <a:ext cx="2554859"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Traffic Steering to SRv6 Policies</a:t>
            </a:r>
          </a:p>
        </p:txBody>
      </p:sp>
    </p:spTree>
    <p:extLst>
      <p:ext uri="{BB962C8B-B14F-4D97-AF65-F5344CB8AC3E}">
        <p14:creationId xmlns:p14="http://schemas.microsoft.com/office/powerpoint/2010/main" val="27466302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Right Arrow 101"/>
          <p:cNvSpPr/>
          <p:nvPr/>
        </p:nvSpPr>
        <p:spPr bwMode="gray">
          <a:xfrm>
            <a:off x="3421546" y="4027035"/>
            <a:ext cx="7965064" cy="462456"/>
          </a:xfrm>
          <a:prstGeom prst="rightArrow">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2" name="Title 1"/>
          <p:cNvSpPr>
            <a:spLocks noGrp="1"/>
          </p:cNvSpPr>
          <p:nvPr>
            <p:ph type="title"/>
          </p:nvPr>
        </p:nvSpPr>
        <p:spPr bwMode="gray"/>
        <p:txBody>
          <a:bodyPr/>
          <a:lstStyle/>
          <a:p>
            <a:r>
              <a:rPr lang="en-US"/>
              <a:t>SRv6 Policy Path Stitching (2)</a:t>
            </a:r>
            <a:endParaRPr lang="en-US" dirty="0"/>
          </a:p>
        </p:txBody>
      </p:sp>
      <p:sp>
        <p:nvSpPr>
          <p:cNvPr id="3" name="Text Placeholder 2"/>
          <p:cNvSpPr>
            <a:spLocks noGrp="1"/>
          </p:cNvSpPr>
          <p:nvPr>
            <p:ph type="body" sz="quarter" idx="10"/>
          </p:nvPr>
        </p:nvSpPr>
        <p:spPr bwMode="gray"/>
        <p:txBody>
          <a:bodyPr/>
          <a:lstStyle/>
          <a:p>
            <a:r>
              <a:rPr lang="en-US" sz="1400" dirty="0"/>
              <a:t>Main encapsulation modes supported by SRv6 stitching labels:</a:t>
            </a:r>
          </a:p>
          <a:p>
            <a:pPr lvl="1"/>
            <a:r>
              <a:rPr lang="en-US" sz="1200" dirty="0"/>
              <a:t>Insert mode: inserts an SRH after the original IPv6 header so that the packet is forwarded based on the original IPv6 header and the new SRH.</a:t>
            </a:r>
          </a:p>
          <a:p>
            <a:pPr lvl="1"/>
            <a:r>
              <a:rPr lang="en-US" sz="1200" dirty="0" err="1"/>
              <a:t>Encaps</a:t>
            </a:r>
            <a:r>
              <a:rPr lang="en-US" sz="1200" dirty="0"/>
              <a:t> mode: inserts an outer IPv6 header and SRH before the original IPv6 header so that the packet is forwarded based on the outer IPv6 header and SRH.</a:t>
            </a:r>
          </a:p>
          <a:p>
            <a:pPr lvl="1"/>
            <a:endParaRPr lang="en-US" altLang="zh-CN" sz="1200" dirty="0"/>
          </a:p>
        </p:txBody>
      </p:sp>
      <p:sp>
        <p:nvSpPr>
          <p:cNvPr id="38" name="Rounded Rectangle 37"/>
          <p:cNvSpPr/>
          <p:nvPr/>
        </p:nvSpPr>
        <p:spPr bwMode="gray">
          <a:xfrm>
            <a:off x="3421546" y="2408414"/>
            <a:ext cx="3250462" cy="1061691"/>
          </a:xfrm>
          <a:prstGeom prst="roundRect">
            <a:avLst>
              <a:gd name="adj" fmla="val 3029"/>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400" dirty="0">
                <a:solidFill>
                  <a:sysClr val="windowText" lastClr="000000"/>
                </a:solidFill>
                <a:latin typeface="Huawei Sans" panose="020C0503030203020204" pitchFamily="34" charset="0"/>
              </a:rPr>
              <a:t>AS65001</a:t>
            </a:r>
          </a:p>
        </p:txBody>
      </p:sp>
      <p:sp>
        <p:nvSpPr>
          <p:cNvPr id="39" name="Rounded Rectangle 38"/>
          <p:cNvSpPr/>
          <p:nvPr/>
        </p:nvSpPr>
        <p:spPr bwMode="gray">
          <a:xfrm>
            <a:off x="7568495" y="2407687"/>
            <a:ext cx="2548426" cy="1058617"/>
          </a:xfrm>
          <a:prstGeom prst="roundRect">
            <a:avLst>
              <a:gd name="adj" fmla="val 3029"/>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400" dirty="0">
                <a:solidFill>
                  <a:sysClr val="windowText" lastClr="000000"/>
                </a:solidFill>
                <a:latin typeface="Huawei Sans" panose="020C0503030203020204" pitchFamily="34" charset="0"/>
              </a:rPr>
              <a:t>AS65002</a:t>
            </a:r>
          </a:p>
        </p:txBody>
      </p:sp>
      <p:pic>
        <p:nvPicPr>
          <p:cNvPr id="4"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2598560" y="2696123"/>
            <a:ext cx="540000" cy="442800"/>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2861862400"/>
              </p:ext>
            </p:extLst>
          </p:nvPr>
        </p:nvGraphicFramePr>
        <p:xfrm>
          <a:off x="583168" y="3700332"/>
          <a:ext cx="1420080" cy="1005840"/>
        </p:xfrm>
        <a:graphic>
          <a:graphicData uri="http://schemas.openxmlformats.org/drawingml/2006/table">
            <a:tbl>
              <a:tblPr firstRow="1" bandRow="1">
                <a:tableStyleId>{72833802-FEF1-4C79-8D5D-14CF1EAF98D9}</a:tableStyleId>
              </a:tblPr>
              <a:tblGrid>
                <a:gridCol w="1420080">
                  <a:extLst>
                    <a:ext uri="{9D8B030D-6E8A-4147-A177-3AD203B41FA5}">
                      <a16:colId xmlns:a16="http://schemas.microsoft.com/office/drawing/2014/main" val="20000"/>
                    </a:ext>
                  </a:extLst>
                </a:gridCol>
              </a:tblGrid>
              <a:tr h="418918">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3</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Segment List (0)</a:t>
                      </a:r>
                    </a:p>
                    <a:p>
                      <a:pPr marL="0" marR="0" lvl="0" indent="0" algn="ctr" defTabSz="913765" rtl="0" eaLnBrk="1" fontAlgn="ctr" latinLnBrk="0" hangingPunct="1">
                        <a:lnSpc>
                          <a:spcPct val="100000"/>
                        </a:lnSpc>
                        <a:spcBef>
                          <a:spcPts val="0"/>
                        </a:spcBef>
                        <a:spcAft>
                          <a:spcPts val="0"/>
                        </a:spcAft>
                        <a:buClrTx/>
                        <a:buSzTx/>
                        <a:buFontTx/>
                        <a:buNone/>
                        <a:defRPr/>
                      </a:pP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Segment List (1)</a:t>
                      </a:r>
                    </a:p>
                    <a:p>
                      <a:pPr marL="0" marR="0" lvl="0" indent="0" algn="ctr" defTabSz="913765" rtl="0" eaLnBrk="1" fontAlgn="ctr" latinLnBrk="0" hangingPunct="1">
                        <a:lnSpc>
                          <a:spcPct val="100000"/>
                        </a:lnSpc>
                        <a:spcBef>
                          <a:spcPts val="0"/>
                        </a:spcBef>
                        <a:spcAft>
                          <a:spcPts val="0"/>
                        </a:spcAft>
                        <a:buClrTx/>
                        <a:buSzTx/>
                        <a:buFontTx/>
                        <a:buNone/>
                        <a:defRPr/>
                      </a:pP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Segment List (2)</a:t>
                      </a:r>
                    </a:p>
                    <a:p>
                      <a:pPr marL="0" marR="0" lvl="0" indent="0" algn="ctr" defTabSz="913765" rtl="0" eaLnBrk="1" fontAlgn="ctr" latinLnBrk="0" hangingPunct="1">
                        <a:lnSpc>
                          <a:spcPct val="100000"/>
                        </a:lnSpc>
                        <a:spcBef>
                          <a:spcPts val="0"/>
                        </a:spcBef>
                        <a:spcAft>
                          <a:spcPts val="0"/>
                        </a:spcAft>
                        <a:buClrTx/>
                        <a:buSzTx/>
                        <a:buFontTx/>
                        <a:buNone/>
                        <a:defRPr/>
                      </a:pP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Segment List (3)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0"/>
                  </a:ext>
                </a:extLst>
              </a:tr>
            </a:tbl>
          </a:graphicData>
        </a:graphic>
      </p:graphicFrame>
      <p:pic>
        <p:nvPicPr>
          <p:cNvPr id="7"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3812281" y="2696123"/>
            <a:ext cx="540000" cy="442800"/>
          </a:xfrm>
          <a:prstGeom prst="rect">
            <a:avLst/>
          </a:prstGeom>
        </p:spPr>
      </p:pic>
      <p:pic>
        <p:nvPicPr>
          <p:cNvPr id="9"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5954524" y="2696123"/>
            <a:ext cx="540000" cy="442800"/>
          </a:xfrm>
          <a:prstGeom prst="rect">
            <a:avLst/>
          </a:prstGeom>
        </p:spPr>
      </p:pic>
      <p:cxnSp>
        <p:nvCxnSpPr>
          <p:cNvPr id="15" name="直接连接符 18"/>
          <p:cNvCxnSpPr>
            <a:stCxn id="7" idx="1"/>
            <a:endCxn id="4" idx="3"/>
          </p:cNvCxnSpPr>
          <p:nvPr/>
        </p:nvCxnSpPr>
        <p:spPr bwMode="gray">
          <a:xfrm flipH="1">
            <a:off x="3138560" y="2917523"/>
            <a:ext cx="673721"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18"/>
          <p:cNvCxnSpPr>
            <a:stCxn id="9" idx="3"/>
            <a:endCxn id="52" idx="1"/>
          </p:cNvCxnSpPr>
          <p:nvPr/>
        </p:nvCxnSpPr>
        <p:spPr bwMode="gray">
          <a:xfrm>
            <a:off x="6494524" y="2917523"/>
            <a:ext cx="118022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Left Brace 39"/>
          <p:cNvSpPr/>
          <p:nvPr/>
        </p:nvSpPr>
        <p:spPr bwMode="gray">
          <a:xfrm flipH="1">
            <a:off x="2017066" y="3704458"/>
            <a:ext cx="72618" cy="1002039"/>
          </a:xfrm>
          <a:prstGeom prst="leftBrace">
            <a:avLst/>
          </a:prstGeom>
          <a:ln w="19050"/>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ndParaRPr>
          </a:p>
        </p:txBody>
      </p:sp>
      <p:sp>
        <p:nvSpPr>
          <p:cNvPr id="41" name="文本框 27"/>
          <p:cNvSpPr txBox="1"/>
          <p:nvPr/>
        </p:nvSpPr>
        <p:spPr bwMode="gray">
          <a:xfrm>
            <a:off x="2099213" y="3941642"/>
            <a:ext cx="777337" cy="523220"/>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Stack depth</a:t>
            </a:r>
          </a:p>
        </p:txBody>
      </p:sp>
      <p:sp>
        <p:nvSpPr>
          <p:cNvPr id="44" name="Trapezoid 43"/>
          <p:cNvSpPr/>
          <p:nvPr/>
        </p:nvSpPr>
        <p:spPr bwMode="gray">
          <a:xfrm>
            <a:off x="583168" y="3468469"/>
            <a:ext cx="1420079" cy="235663"/>
          </a:xfrm>
          <a:prstGeom prst="trapezoid">
            <a:avLst>
              <a:gd name="adj" fmla="val 228972"/>
            </a:avLst>
          </a:prstGeom>
          <a:gradFill>
            <a:gsLst>
              <a:gs pos="0">
                <a:schemeClr val="accent1">
                  <a:lumMod val="5000"/>
                  <a:lumOff val="95000"/>
                  <a:alpha val="50000"/>
                </a:schemeClr>
              </a:gs>
              <a:gs pos="100000">
                <a:srgbClr val="FEEEC1">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pic>
        <p:nvPicPr>
          <p:cNvPr id="42"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1023207" y="3025670"/>
            <a:ext cx="540000" cy="442800"/>
          </a:xfrm>
          <a:prstGeom prst="rect">
            <a:avLst/>
          </a:prstGeom>
        </p:spPr>
      </p:pic>
      <p:sp>
        <p:nvSpPr>
          <p:cNvPr id="46" name="TextBox 45"/>
          <p:cNvSpPr txBox="1"/>
          <p:nvPr/>
        </p:nvSpPr>
        <p:spPr bwMode="gray">
          <a:xfrm>
            <a:off x="2620802" y="2420738"/>
            <a:ext cx="492841" cy="276999"/>
          </a:xfrm>
          <a:prstGeom prst="rect">
            <a:avLst/>
          </a:prstGeom>
          <a:noFill/>
        </p:spPr>
        <p:txBody>
          <a:bodyPr wrap="square" rtlCol="0">
            <a:spAutoFit/>
          </a:bodyPr>
          <a:lstStyle/>
          <a:p>
            <a:pPr algn="ctr" fontAlgn="ctr"/>
            <a:r>
              <a:rPr lang="en-US" sz="1200" dirty="0">
                <a:latin typeface="Huawei Sans" panose="020C0503030203020204" pitchFamily="34" charset="0"/>
              </a:rPr>
              <a:t>CE1</a:t>
            </a:r>
          </a:p>
        </p:txBody>
      </p:sp>
      <p:sp>
        <p:nvSpPr>
          <p:cNvPr id="47" name="TextBox 46"/>
          <p:cNvSpPr txBox="1"/>
          <p:nvPr/>
        </p:nvSpPr>
        <p:spPr bwMode="gray">
          <a:xfrm>
            <a:off x="3859439" y="2420738"/>
            <a:ext cx="445683" cy="276999"/>
          </a:xfrm>
          <a:prstGeom prst="rect">
            <a:avLst/>
          </a:prstGeom>
          <a:noFill/>
        </p:spPr>
        <p:txBody>
          <a:bodyPr wrap="square" rtlCol="0">
            <a:spAutoFit/>
          </a:bodyPr>
          <a:lstStyle/>
          <a:p>
            <a:pPr algn="ctr" fontAlgn="ctr"/>
            <a:r>
              <a:rPr lang="en-US" sz="1200" dirty="0">
                <a:latin typeface="Huawei Sans" panose="020C0503030203020204" pitchFamily="34" charset="0"/>
              </a:rPr>
              <a:t>PE1</a:t>
            </a:r>
          </a:p>
        </p:txBody>
      </p:sp>
      <p:pic>
        <p:nvPicPr>
          <p:cNvPr id="52"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7674750" y="2696123"/>
            <a:ext cx="540000" cy="442800"/>
          </a:xfrm>
          <a:prstGeom prst="rect">
            <a:avLst/>
          </a:prstGeom>
        </p:spPr>
      </p:pic>
      <p:pic>
        <p:nvPicPr>
          <p:cNvPr id="53"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9197868" y="2696123"/>
            <a:ext cx="540000" cy="442800"/>
          </a:xfrm>
          <a:prstGeom prst="rect">
            <a:avLst/>
          </a:prstGeom>
        </p:spPr>
      </p:pic>
      <p:pic>
        <p:nvPicPr>
          <p:cNvPr id="54"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10720986" y="2696123"/>
            <a:ext cx="540000" cy="442800"/>
          </a:xfrm>
          <a:prstGeom prst="rect">
            <a:avLst/>
          </a:prstGeom>
        </p:spPr>
      </p:pic>
      <p:cxnSp>
        <p:nvCxnSpPr>
          <p:cNvPr id="55" name="直接连接符 18"/>
          <p:cNvCxnSpPr>
            <a:stCxn id="53" idx="1"/>
            <a:endCxn id="52" idx="3"/>
          </p:cNvCxnSpPr>
          <p:nvPr/>
        </p:nvCxnSpPr>
        <p:spPr bwMode="gray">
          <a:xfrm flipH="1">
            <a:off x="8214750" y="2917523"/>
            <a:ext cx="98311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bwMode="gray">
          <a:xfrm>
            <a:off x="7577161" y="2408414"/>
            <a:ext cx="723781" cy="276999"/>
          </a:xfrm>
          <a:prstGeom prst="rect">
            <a:avLst/>
          </a:prstGeom>
          <a:noFill/>
        </p:spPr>
        <p:txBody>
          <a:bodyPr wrap="square" rtlCol="0">
            <a:spAutoFit/>
          </a:bodyPr>
          <a:lstStyle/>
          <a:p>
            <a:pPr algn="ctr" fontAlgn="ctr"/>
            <a:r>
              <a:rPr lang="en-US" sz="1200" dirty="0">
                <a:latin typeface="Huawei Sans" panose="020C0503030203020204" pitchFamily="34" charset="0"/>
              </a:rPr>
              <a:t>ASBR2</a:t>
            </a:r>
          </a:p>
        </p:txBody>
      </p:sp>
      <p:sp>
        <p:nvSpPr>
          <p:cNvPr id="57" name="TextBox 56"/>
          <p:cNvSpPr txBox="1"/>
          <p:nvPr/>
        </p:nvSpPr>
        <p:spPr bwMode="gray">
          <a:xfrm>
            <a:off x="9245026" y="2420738"/>
            <a:ext cx="445683" cy="276999"/>
          </a:xfrm>
          <a:prstGeom prst="rect">
            <a:avLst/>
          </a:prstGeom>
          <a:noFill/>
        </p:spPr>
        <p:txBody>
          <a:bodyPr wrap="square" rtlCol="0">
            <a:spAutoFit/>
          </a:bodyPr>
          <a:lstStyle/>
          <a:p>
            <a:pPr algn="ctr" fontAlgn="ctr"/>
            <a:r>
              <a:rPr lang="en-US" sz="1200" dirty="0">
                <a:latin typeface="Huawei Sans" panose="020C0503030203020204" pitchFamily="34" charset="0"/>
              </a:rPr>
              <a:t>PE2</a:t>
            </a:r>
          </a:p>
        </p:txBody>
      </p:sp>
      <p:cxnSp>
        <p:nvCxnSpPr>
          <p:cNvPr id="59" name="直接连接符 18"/>
          <p:cNvCxnSpPr>
            <a:stCxn id="7" idx="3"/>
            <a:endCxn id="9" idx="1"/>
          </p:cNvCxnSpPr>
          <p:nvPr/>
        </p:nvCxnSpPr>
        <p:spPr bwMode="gray">
          <a:xfrm>
            <a:off x="4352281" y="2917523"/>
            <a:ext cx="160224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bwMode="gray">
          <a:xfrm>
            <a:off x="5862633" y="2419124"/>
            <a:ext cx="723781" cy="276999"/>
          </a:xfrm>
          <a:prstGeom prst="rect">
            <a:avLst/>
          </a:prstGeom>
          <a:noFill/>
        </p:spPr>
        <p:txBody>
          <a:bodyPr wrap="square" rtlCol="0">
            <a:spAutoFit/>
          </a:bodyPr>
          <a:lstStyle/>
          <a:p>
            <a:pPr algn="ctr" fontAlgn="ctr"/>
            <a:r>
              <a:rPr lang="en-US" sz="1200" dirty="0">
                <a:latin typeface="Huawei Sans" panose="020C0503030203020204" pitchFamily="34" charset="0"/>
              </a:rPr>
              <a:t>ASBR1</a:t>
            </a:r>
          </a:p>
        </p:txBody>
      </p:sp>
      <p:sp>
        <p:nvSpPr>
          <p:cNvPr id="63" name="TextBox 62"/>
          <p:cNvSpPr txBox="1"/>
          <p:nvPr/>
        </p:nvSpPr>
        <p:spPr bwMode="gray">
          <a:xfrm>
            <a:off x="10747662" y="2420738"/>
            <a:ext cx="492842" cy="276999"/>
          </a:xfrm>
          <a:prstGeom prst="rect">
            <a:avLst/>
          </a:prstGeom>
          <a:noFill/>
        </p:spPr>
        <p:txBody>
          <a:bodyPr wrap="square" rtlCol="0">
            <a:spAutoFit/>
          </a:bodyPr>
          <a:lstStyle/>
          <a:p>
            <a:pPr algn="ctr" fontAlgn="ctr"/>
            <a:r>
              <a:rPr lang="en-US" sz="1200" dirty="0">
                <a:latin typeface="Huawei Sans" panose="020C0503030203020204" pitchFamily="34" charset="0"/>
              </a:rPr>
              <a:t>CE2</a:t>
            </a:r>
          </a:p>
        </p:txBody>
      </p:sp>
      <p:cxnSp>
        <p:nvCxnSpPr>
          <p:cNvPr id="64" name="直接连接符 18"/>
          <p:cNvCxnSpPr>
            <a:stCxn id="54" idx="1"/>
            <a:endCxn id="53" idx="3"/>
          </p:cNvCxnSpPr>
          <p:nvPr/>
        </p:nvCxnSpPr>
        <p:spPr bwMode="gray">
          <a:xfrm flipH="1">
            <a:off x="9737868" y="2917523"/>
            <a:ext cx="98311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7" name="文本框 27"/>
          <p:cNvSpPr txBox="1"/>
          <p:nvPr/>
        </p:nvSpPr>
        <p:spPr bwMode="gray">
          <a:xfrm>
            <a:off x="1506856" y="4774432"/>
            <a:ext cx="857927" cy="276999"/>
          </a:xfrm>
          <a:prstGeom prst="rect">
            <a:avLst/>
          </a:prstGeom>
          <a:noFill/>
        </p:spPr>
        <p:txBody>
          <a:bodyPr wrap="square" rtlCol="0">
            <a:spAutoFit/>
          </a:bodyPr>
          <a:lstStyle/>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End.X</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SID</a:t>
            </a:r>
          </a:p>
        </p:txBody>
      </p:sp>
      <p:sp>
        <p:nvSpPr>
          <p:cNvPr id="68" name="圆角矩形 59"/>
          <p:cNvSpPr/>
          <p:nvPr/>
        </p:nvSpPr>
        <p:spPr bwMode="gray">
          <a:xfrm>
            <a:off x="589411" y="4801947"/>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FC02::1C</a:t>
            </a:r>
          </a:p>
        </p:txBody>
      </p:sp>
      <p:sp>
        <p:nvSpPr>
          <p:cNvPr id="69" name="圆角矩形 59"/>
          <p:cNvSpPr/>
          <p:nvPr/>
        </p:nvSpPr>
        <p:spPr bwMode="gray">
          <a:xfrm>
            <a:off x="589412" y="5044862"/>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FC03::4</a:t>
            </a:r>
          </a:p>
        </p:txBody>
      </p:sp>
      <p:sp>
        <p:nvSpPr>
          <p:cNvPr id="70" name="文本框 27"/>
          <p:cNvSpPr txBox="1"/>
          <p:nvPr/>
        </p:nvSpPr>
        <p:spPr bwMode="gray">
          <a:xfrm>
            <a:off x="1506857" y="5012460"/>
            <a:ext cx="732893"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SID</a:t>
            </a:r>
          </a:p>
        </p:txBody>
      </p:sp>
      <p:sp>
        <p:nvSpPr>
          <p:cNvPr id="72" name="圆角矩形 59"/>
          <p:cNvSpPr/>
          <p:nvPr/>
        </p:nvSpPr>
        <p:spPr bwMode="gray">
          <a:xfrm>
            <a:off x="3617938" y="3178665"/>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73" name="圆角矩形 59"/>
          <p:cNvSpPr/>
          <p:nvPr/>
        </p:nvSpPr>
        <p:spPr bwMode="gray">
          <a:xfrm>
            <a:off x="5768984" y="3183064"/>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74" name="圆角矩形 59"/>
          <p:cNvSpPr/>
          <p:nvPr/>
        </p:nvSpPr>
        <p:spPr bwMode="gray">
          <a:xfrm>
            <a:off x="7485124" y="3191769"/>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75" name="圆角矩形 59"/>
          <p:cNvSpPr/>
          <p:nvPr/>
        </p:nvSpPr>
        <p:spPr bwMode="gray">
          <a:xfrm>
            <a:off x="9009144" y="3177646"/>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FC04::4</a:t>
            </a:r>
          </a:p>
        </p:txBody>
      </p:sp>
      <p:sp>
        <p:nvSpPr>
          <p:cNvPr id="77" name="圆角矩形 59"/>
          <p:cNvSpPr/>
          <p:nvPr/>
        </p:nvSpPr>
        <p:spPr bwMode="gray">
          <a:xfrm>
            <a:off x="6218587" y="2948407"/>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FC02::1C</a:t>
            </a:r>
          </a:p>
        </p:txBody>
      </p:sp>
      <p:sp>
        <p:nvSpPr>
          <p:cNvPr id="78" name="圆角矩形 59"/>
          <p:cNvSpPr/>
          <p:nvPr/>
        </p:nvSpPr>
        <p:spPr bwMode="gray">
          <a:xfrm>
            <a:off x="7033263" y="2656979"/>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FC03::1C</a:t>
            </a:r>
          </a:p>
        </p:txBody>
      </p:sp>
      <p:sp>
        <p:nvSpPr>
          <p:cNvPr id="79" name="圆角矩形 59"/>
          <p:cNvSpPr/>
          <p:nvPr/>
        </p:nvSpPr>
        <p:spPr bwMode="gray">
          <a:xfrm>
            <a:off x="589412" y="5286165"/>
            <a:ext cx="917445" cy="221690"/>
          </a:xfrm>
          <a:prstGeom prst="roundRect">
            <a:avLst>
              <a:gd name="adj" fmla="val 13019"/>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FC03::100</a:t>
            </a:r>
          </a:p>
        </p:txBody>
      </p:sp>
      <p:sp>
        <p:nvSpPr>
          <p:cNvPr id="80" name="文本框 27"/>
          <p:cNvSpPr txBox="1"/>
          <p:nvPr/>
        </p:nvSpPr>
        <p:spPr bwMode="gray">
          <a:xfrm>
            <a:off x="1506859" y="5264640"/>
            <a:ext cx="995785"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Binding SID</a:t>
            </a:r>
          </a:p>
        </p:txBody>
      </p:sp>
      <p:graphicFrame>
        <p:nvGraphicFramePr>
          <p:cNvPr id="83" name="Table 82"/>
          <p:cNvGraphicFramePr>
            <a:graphicFrameLocks noGrp="1"/>
          </p:cNvGraphicFramePr>
          <p:nvPr>
            <p:extLst>
              <p:ext uri="{D42A27DB-BD31-4B8C-83A1-F6EECF244321}">
                <p14:modId xmlns:p14="http://schemas.microsoft.com/office/powerpoint/2010/main" val="2793285188"/>
              </p:ext>
            </p:extLst>
          </p:nvPr>
        </p:nvGraphicFramePr>
        <p:xfrm>
          <a:off x="3811126" y="3496168"/>
          <a:ext cx="1123866" cy="1561520"/>
        </p:xfrm>
        <a:graphic>
          <a:graphicData uri="http://schemas.openxmlformats.org/drawingml/2006/table">
            <a:tbl>
              <a:tblPr firstRow="1" bandRow="1">
                <a:tableStyleId>{72833802-FEF1-4C79-8D5D-14CF1EAF98D9}</a:tableStyleId>
              </a:tblPr>
              <a:tblGrid>
                <a:gridCol w="1123866">
                  <a:extLst>
                    <a:ext uri="{9D8B030D-6E8A-4147-A177-3AD203B41FA5}">
                      <a16:colId xmlns:a16="http://schemas.microsoft.com/office/drawing/2014/main" val="20000"/>
                    </a:ext>
                  </a:extLst>
                </a:gridCol>
              </a:tblGrid>
              <a:tr h="28136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r>
                        <a:rPr lang="en-US" sz="1200" b="0" baseline="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6314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3</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FC04::100</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FC03::100</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FC02::1C</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208130">
                <a:tc>
                  <a:txBody>
                    <a:bodyPr/>
                    <a:lstStyle/>
                    <a:p>
                      <a:pPr algn="ctr" fontAlgn="ctr"/>
                      <a:r>
                        <a:rPr lang="en-US" sz="1200" dirty="0">
                          <a:solidFill>
                            <a:schemeClr val="bg1"/>
                          </a:solidFill>
                          <a:latin typeface="Huawei Sans" panose="020C0503030203020204" pitchFamily="34" charset="0"/>
                        </a:rPr>
                        <a:t>CE1-&gt;CE2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86" name="圆角矩形 59"/>
          <p:cNvSpPr/>
          <p:nvPr/>
        </p:nvSpPr>
        <p:spPr bwMode="gray">
          <a:xfrm>
            <a:off x="589412" y="5522427"/>
            <a:ext cx="917445" cy="221690"/>
          </a:xfrm>
          <a:prstGeom prst="roundRect">
            <a:avLst>
              <a:gd name="adj" fmla="val 13019"/>
            </a:avLst>
          </a:prstGeom>
          <a:solidFill>
            <a:srgbClr val="F28944"/>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FC04::100</a:t>
            </a:r>
          </a:p>
        </p:txBody>
      </p:sp>
      <p:sp>
        <p:nvSpPr>
          <p:cNvPr id="87" name="文本框 27"/>
          <p:cNvSpPr txBox="1"/>
          <p:nvPr/>
        </p:nvSpPr>
        <p:spPr bwMode="gray">
          <a:xfrm>
            <a:off x="1506859" y="5500902"/>
            <a:ext cx="1053494" cy="276999"/>
          </a:xfrm>
          <a:prstGeom prst="rect">
            <a:avLst/>
          </a:prstGeom>
          <a:noFill/>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End.DT4 SID</a:t>
            </a:r>
          </a:p>
        </p:txBody>
      </p:sp>
      <p:sp>
        <p:nvSpPr>
          <p:cNvPr id="88" name="圆角矩形 59"/>
          <p:cNvSpPr/>
          <p:nvPr/>
        </p:nvSpPr>
        <p:spPr bwMode="gray">
          <a:xfrm>
            <a:off x="9506272" y="2797943"/>
            <a:ext cx="917445" cy="221690"/>
          </a:xfrm>
          <a:prstGeom prst="roundRect">
            <a:avLst>
              <a:gd name="adj" fmla="val 13019"/>
            </a:avLst>
          </a:prstGeom>
          <a:solidFill>
            <a:srgbClr val="F28944"/>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FC04::100</a:t>
            </a:r>
          </a:p>
        </p:txBody>
      </p:sp>
      <p:sp>
        <p:nvSpPr>
          <p:cNvPr id="89" name="圆角矩形 59"/>
          <p:cNvSpPr/>
          <p:nvPr/>
        </p:nvSpPr>
        <p:spPr bwMode="gray">
          <a:xfrm>
            <a:off x="7480328" y="2948407"/>
            <a:ext cx="917445" cy="221690"/>
          </a:xfrm>
          <a:prstGeom prst="roundRect">
            <a:avLst>
              <a:gd name="adj" fmla="val 13019"/>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FC03::100</a:t>
            </a:r>
          </a:p>
        </p:txBody>
      </p:sp>
      <p:sp>
        <p:nvSpPr>
          <p:cNvPr id="90" name="Rectangular Callout 26"/>
          <p:cNvSpPr/>
          <p:nvPr/>
        </p:nvSpPr>
        <p:spPr bwMode="gray">
          <a:xfrm>
            <a:off x="4545388" y="2691371"/>
            <a:ext cx="1367580" cy="808128"/>
          </a:xfrm>
          <a:prstGeom prst="wedgeRectCallout">
            <a:avLst>
              <a:gd name="adj1" fmla="val -74444"/>
              <a:gd name="adj2" fmla="val -2474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The stack depth cannot accommodate the E2E segment list.</a:t>
            </a:r>
          </a:p>
        </p:txBody>
      </p:sp>
      <p:graphicFrame>
        <p:nvGraphicFramePr>
          <p:cNvPr id="95" name="Table 94"/>
          <p:cNvGraphicFramePr>
            <a:graphicFrameLocks noGrp="1"/>
          </p:cNvGraphicFramePr>
          <p:nvPr>
            <p:extLst>
              <p:ext uri="{D42A27DB-BD31-4B8C-83A1-F6EECF244321}">
                <p14:modId xmlns:p14="http://schemas.microsoft.com/office/powerpoint/2010/main" val="2525422893"/>
              </p:ext>
            </p:extLst>
          </p:nvPr>
        </p:nvGraphicFramePr>
        <p:xfrm>
          <a:off x="5044012" y="3498323"/>
          <a:ext cx="1123866" cy="1561520"/>
        </p:xfrm>
        <a:graphic>
          <a:graphicData uri="http://schemas.openxmlformats.org/drawingml/2006/table">
            <a:tbl>
              <a:tblPr firstRow="1" bandRow="1">
                <a:tableStyleId>{72833802-FEF1-4C79-8D5D-14CF1EAF98D9}</a:tableStyleId>
              </a:tblPr>
              <a:tblGrid>
                <a:gridCol w="1123866">
                  <a:extLst>
                    <a:ext uri="{9D8B030D-6E8A-4147-A177-3AD203B41FA5}">
                      <a16:colId xmlns:a16="http://schemas.microsoft.com/office/drawing/2014/main" val="20000"/>
                    </a:ext>
                  </a:extLst>
                </a:gridCol>
              </a:tblGrid>
              <a:tr h="28136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r>
                        <a:rPr lang="en-US" sz="1200" b="0" baseline="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6314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FC04::100</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FC03::100</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FC02::1C</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208130">
                <a:tc>
                  <a:txBody>
                    <a:bodyPr/>
                    <a:lstStyle/>
                    <a:p>
                      <a:pPr algn="ctr" fontAlgn="ctr"/>
                      <a:r>
                        <a:rPr lang="en-US" sz="1200" dirty="0">
                          <a:solidFill>
                            <a:schemeClr val="bg1"/>
                          </a:solidFill>
                          <a:latin typeface="Huawei Sans" panose="020C0503030203020204" pitchFamily="34" charset="0"/>
                        </a:rPr>
                        <a:t>CE1-&gt;CE2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96" name="Table 95"/>
          <p:cNvGraphicFramePr>
            <a:graphicFrameLocks noGrp="1"/>
          </p:cNvGraphicFramePr>
          <p:nvPr>
            <p:extLst>
              <p:ext uri="{D42A27DB-BD31-4B8C-83A1-F6EECF244321}">
                <p14:modId xmlns:p14="http://schemas.microsoft.com/office/powerpoint/2010/main" val="1082652367"/>
              </p:ext>
            </p:extLst>
          </p:nvPr>
        </p:nvGraphicFramePr>
        <p:xfrm>
          <a:off x="6265529" y="3496168"/>
          <a:ext cx="1123866" cy="1561520"/>
        </p:xfrm>
        <a:graphic>
          <a:graphicData uri="http://schemas.openxmlformats.org/drawingml/2006/table">
            <a:tbl>
              <a:tblPr firstRow="1" bandRow="1">
                <a:tableStyleId>{72833802-FEF1-4C79-8D5D-14CF1EAF98D9}</a:tableStyleId>
              </a:tblPr>
              <a:tblGrid>
                <a:gridCol w="1123866">
                  <a:extLst>
                    <a:ext uri="{9D8B030D-6E8A-4147-A177-3AD203B41FA5}">
                      <a16:colId xmlns:a16="http://schemas.microsoft.com/office/drawing/2014/main" val="20000"/>
                    </a:ext>
                  </a:extLst>
                </a:gridCol>
              </a:tblGrid>
              <a:tr h="28136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r>
                        <a:rPr lang="en-US" sz="1200" b="0" baseline="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6314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FC04::100</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FC03::100</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FC02::1C</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208130">
                <a:tc>
                  <a:txBody>
                    <a:bodyPr/>
                    <a:lstStyle/>
                    <a:p>
                      <a:pPr algn="ctr" fontAlgn="ctr"/>
                      <a:r>
                        <a:rPr lang="en-US" sz="1200" dirty="0">
                          <a:solidFill>
                            <a:schemeClr val="bg1"/>
                          </a:solidFill>
                          <a:latin typeface="Huawei Sans" panose="020C0503030203020204" pitchFamily="34" charset="0"/>
                        </a:rPr>
                        <a:t>CE1-&gt;CE2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97" name="Table 96"/>
          <p:cNvGraphicFramePr>
            <a:graphicFrameLocks noGrp="1"/>
          </p:cNvGraphicFramePr>
          <p:nvPr>
            <p:extLst>
              <p:ext uri="{D42A27DB-BD31-4B8C-83A1-F6EECF244321}">
                <p14:modId xmlns:p14="http://schemas.microsoft.com/office/powerpoint/2010/main" val="4023969237"/>
              </p:ext>
            </p:extLst>
          </p:nvPr>
        </p:nvGraphicFramePr>
        <p:xfrm>
          <a:off x="7739808" y="3499315"/>
          <a:ext cx="1123866" cy="2293040"/>
        </p:xfrm>
        <a:graphic>
          <a:graphicData uri="http://schemas.openxmlformats.org/drawingml/2006/table">
            <a:tbl>
              <a:tblPr firstRow="1" bandRow="1">
                <a:tableStyleId>{72833802-FEF1-4C79-8D5D-14CF1EAF98D9}</a:tableStyleId>
              </a:tblPr>
              <a:tblGrid>
                <a:gridCol w="1123866">
                  <a:extLst>
                    <a:ext uri="{9D8B030D-6E8A-4147-A177-3AD203B41FA5}">
                      <a16:colId xmlns:a16="http://schemas.microsoft.com/office/drawing/2014/main" val="20000"/>
                    </a:ext>
                  </a:extLst>
                </a:gridCol>
              </a:tblGrid>
              <a:tr h="28136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r>
                        <a:rPr lang="en-US" sz="1200" b="0" baseline="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143747">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FC04::4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43747">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r>
                        <a:rPr lang="en-US" sz="1200" b="0" baseline="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2"/>
                  </a:ext>
                </a:extLst>
              </a:tr>
              <a:tr h="76314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FC04::100</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FC03::100</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FC02::1C</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3"/>
                  </a:ext>
                </a:extLst>
              </a:tr>
              <a:tr h="208130">
                <a:tc>
                  <a:txBody>
                    <a:bodyPr/>
                    <a:lstStyle/>
                    <a:p>
                      <a:pPr algn="ctr" fontAlgn="ctr"/>
                      <a:r>
                        <a:rPr lang="en-US" sz="1200" dirty="0">
                          <a:solidFill>
                            <a:schemeClr val="bg1"/>
                          </a:solidFill>
                          <a:latin typeface="Huawei Sans" panose="020C0503030203020204" pitchFamily="34" charset="0"/>
                        </a:rPr>
                        <a:t>CE1-&gt;CE2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4"/>
                  </a:ext>
                </a:extLst>
              </a:tr>
            </a:tbl>
          </a:graphicData>
        </a:graphic>
      </p:graphicFrame>
      <p:graphicFrame>
        <p:nvGraphicFramePr>
          <p:cNvPr id="99" name="Table 98"/>
          <p:cNvGraphicFramePr>
            <a:graphicFrameLocks noGrp="1"/>
          </p:cNvGraphicFramePr>
          <p:nvPr>
            <p:extLst>
              <p:ext uri="{D42A27DB-BD31-4B8C-83A1-F6EECF244321}">
                <p14:modId xmlns:p14="http://schemas.microsoft.com/office/powerpoint/2010/main" val="512194258"/>
              </p:ext>
            </p:extLst>
          </p:nvPr>
        </p:nvGraphicFramePr>
        <p:xfrm>
          <a:off x="9142116" y="3496168"/>
          <a:ext cx="1123866" cy="1561520"/>
        </p:xfrm>
        <a:graphic>
          <a:graphicData uri="http://schemas.openxmlformats.org/drawingml/2006/table">
            <a:tbl>
              <a:tblPr firstRow="1" bandRow="1">
                <a:tableStyleId>{72833802-FEF1-4C79-8D5D-14CF1EAF98D9}</a:tableStyleId>
              </a:tblPr>
              <a:tblGrid>
                <a:gridCol w="1123866">
                  <a:extLst>
                    <a:ext uri="{9D8B030D-6E8A-4147-A177-3AD203B41FA5}">
                      <a16:colId xmlns:a16="http://schemas.microsoft.com/office/drawing/2014/main" val="20000"/>
                    </a:ext>
                  </a:extLst>
                </a:gridCol>
              </a:tblGrid>
              <a:tr h="28136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r>
                        <a:rPr lang="en-US" sz="1200" b="0" baseline="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Header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6314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FC04::100</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FC03::100</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FC02::1C</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208130">
                <a:tc>
                  <a:txBody>
                    <a:bodyPr/>
                    <a:lstStyle/>
                    <a:p>
                      <a:pPr algn="ctr" fontAlgn="ctr"/>
                      <a:r>
                        <a:rPr lang="en-US" sz="1200" dirty="0">
                          <a:solidFill>
                            <a:schemeClr val="bg1"/>
                          </a:solidFill>
                          <a:latin typeface="Huawei Sans" panose="020C0503030203020204" pitchFamily="34" charset="0"/>
                        </a:rPr>
                        <a:t>CE1-&gt;CE2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100" name="Table 99"/>
          <p:cNvGraphicFramePr>
            <a:graphicFrameLocks noGrp="1"/>
          </p:cNvGraphicFramePr>
          <p:nvPr>
            <p:extLst>
              <p:ext uri="{D42A27DB-BD31-4B8C-83A1-F6EECF244321}">
                <p14:modId xmlns:p14="http://schemas.microsoft.com/office/powerpoint/2010/main" val="514335367"/>
              </p:ext>
            </p:extLst>
          </p:nvPr>
        </p:nvGraphicFramePr>
        <p:xfrm>
          <a:off x="2327169" y="3165454"/>
          <a:ext cx="1009154" cy="274320"/>
        </p:xfrm>
        <a:graphic>
          <a:graphicData uri="http://schemas.openxmlformats.org/drawingml/2006/table">
            <a:tbl>
              <a:tblPr firstRow="1" bandRow="1">
                <a:tableStyleId>{72833802-FEF1-4C79-8D5D-14CF1EAF98D9}</a:tableStyleId>
              </a:tblPr>
              <a:tblGrid>
                <a:gridCol w="1009154">
                  <a:extLst>
                    <a:ext uri="{9D8B030D-6E8A-4147-A177-3AD203B41FA5}">
                      <a16:colId xmlns:a16="http://schemas.microsoft.com/office/drawing/2014/main" val="20000"/>
                    </a:ext>
                  </a:extLst>
                </a:gridCol>
              </a:tblGrid>
              <a:tr h="208130">
                <a:tc>
                  <a:txBody>
                    <a:bodyPr/>
                    <a:lstStyle/>
                    <a:p>
                      <a:pPr algn="ctr" fontAlgn="ctr"/>
                      <a:r>
                        <a:rPr lang="en-US" sz="1200" dirty="0">
                          <a:solidFill>
                            <a:schemeClr val="bg1"/>
                          </a:solidFill>
                          <a:latin typeface="Huawei Sans" panose="020C0503030203020204" pitchFamily="34" charset="0"/>
                        </a:rPr>
                        <a:t>CE1-&gt;CE2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0"/>
                  </a:ext>
                </a:extLst>
              </a:tr>
            </a:tbl>
          </a:graphicData>
        </a:graphic>
      </p:graphicFrame>
      <p:graphicFrame>
        <p:nvGraphicFramePr>
          <p:cNvPr id="101" name="Table 100"/>
          <p:cNvGraphicFramePr>
            <a:graphicFrameLocks noGrp="1"/>
          </p:cNvGraphicFramePr>
          <p:nvPr>
            <p:extLst>
              <p:ext uri="{D42A27DB-BD31-4B8C-83A1-F6EECF244321}">
                <p14:modId xmlns:p14="http://schemas.microsoft.com/office/powerpoint/2010/main" val="4053925896"/>
              </p:ext>
            </p:extLst>
          </p:nvPr>
        </p:nvGraphicFramePr>
        <p:xfrm>
          <a:off x="10486409" y="3167780"/>
          <a:ext cx="1009154" cy="274320"/>
        </p:xfrm>
        <a:graphic>
          <a:graphicData uri="http://schemas.openxmlformats.org/drawingml/2006/table">
            <a:tbl>
              <a:tblPr firstRow="1" bandRow="1">
                <a:tableStyleId>{72833802-FEF1-4C79-8D5D-14CF1EAF98D9}</a:tableStyleId>
              </a:tblPr>
              <a:tblGrid>
                <a:gridCol w="1009154">
                  <a:extLst>
                    <a:ext uri="{9D8B030D-6E8A-4147-A177-3AD203B41FA5}">
                      <a16:colId xmlns:a16="http://schemas.microsoft.com/office/drawing/2014/main" val="20000"/>
                    </a:ext>
                  </a:extLst>
                </a:gridCol>
              </a:tblGrid>
              <a:tr h="208130">
                <a:tc>
                  <a:txBody>
                    <a:bodyPr/>
                    <a:lstStyle/>
                    <a:p>
                      <a:pPr algn="ctr" fontAlgn="ctr"/>
                      <a:r>
                        <a:rPr lang="en-US" sz="1200" dirty="0">
                          <a:solidFill>
                            <a:schemeClr val="bg1"/>
                          </a:solidFill>
                          <a:latin typeface="Huawei Sans" panose="020C0503030203020204" pitchFamily="34" charset="0"/>
                        </a:rPr>
                        <a:t>CE1-&gt;CE2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0"/>
                  </a:ext>
                </a:extLst>
              </a:tr>
            </a:tbl>
          </a:graphicData>
        </a:graphic>
      </p:graphicFrame>
      <p:sp>
        <p:nvSpPr>
          <p:cNvPr id="6" name="Rectangular Callout 26"/>
          <p:cNvSpPr/>
          <p:nvPr/>
        </p:nvSpPr>
        <p:spPr bwMode="gray">
          <a:xfrm>
            <a:off x="650158" y="2156266"/>
            <a:ext cx="1323123" cy="816568"/>
          </a:xfrm>
          <a:prstGeom prst="wedgeRectCallout">
            <a:avLst>
              <a:gd name="adj1" fmla="val -15358"/>
              <a:gd name="adj2" fmla="val 685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Assume that the stack depth supported by the device is 4.</a:t>
            </a:r>
          </a:p>
        </p:txBody>
      </p:sp>
      <p:sp>
        <p:nvSpPr>
          <p:cNvPr id="65" name="Rectangular Callout 26"/>
          <p:cNvSpPr/>
          <p:nvPr/>
        </p:nvSpPr>
        <p:spPr bwMode="gray">
          <a:xfrm>
            <a:off x="3811126" y="5080261"/>
            <a:ext cx="1123866" cy="596934"/>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Sent from PE1</a:t>
            </a:r>
          </a:p>
        </p:txBody>
      </p:sp>
      <p:sp>
        <p:nvSpPr>
          <p:cNvPr id="66" name="Rectangular Callout 26"/>
          <p:cNvSpPr/>
          <p:nvPr/>
        </p:nvSpPr>
        <p:spPr bwMode="gray">
          <a:xfrm>
            <a:off x="5044012" y="5080261"/>
            <a:ext cx="1123866" cy="596934"/>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Internal processing on ASBR1</a:t>
            </a:r>
          </a:p>
        </p:txBody>
      </p:sp>
      <p:sp>
        <p:nvSpPr>
          <p:cNvPr id="71" name="Rectangular Callout 26"/>
          <p:cNvSpPr/>
          <p:nvPr/>
        </p:nvSpPr>
        <p:spPr bwMode="gray">
          <a:xfrm>
            <a:off x="6265529" y="5074426"/>
            <a:ext cx="1123866" cy="596934"/>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Internal processing on ASBR1</a:t>
            </a:r>
          </a:p>
        </p:txBody>
      </p:sp>
      <p:sp>
        <p:nvSpPr>
          <p:cNvPr id="76" name="Rectangular Callout 26"/>
          <p:cNvSpPr/>
          <p:nvPr/>
        </p:nvSpPr>
        <p:spPr bwMode="gray">
          <a:xfrm>
            <a:off x="7739809" y="5813174"/>
            <a:ext cx="1123866" cy="334435"/>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Sent from ASBR2</a:t>
            </a:r>
          </a:p>
        </p:txBody>
      </p:sp>
      <p:sp>
        <p:nvSpPr>
          <p:cNvPr id="82" name="Rectangular Callout 26"/>
          <p:cNvSpPr/>
          <p:nvPr/>
        </p:nvSpPr>
        <p:spPr bwMode="gray">
          <a:xfrm>
            <a:off x="9142116" y="5099097"/>
            <a:ext cx="1123866" cy="572263"/>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Internal processing on PE2</a:t>
            </a:r>
          </a:p>
        </p:txBody>
      </p:sp>
      <p:sp>
        <p:nvSpPr>
          <p:cNvPr id="8" name="TextBox 7"/>
          <p:cNvSpPr txBox="1"/>
          <p:nvPr/>
        </p:nvSpPr>
        <p:spPr bwMode="gray">
          <a:xfrm>
            <a:off x="10423717" y="5544650"/>
            <a:ext cx="1319592" cy="307777"/>
          </a:xfrm>
          <a:prstGeom prst="rect">
            <a:avLst/>
          </a:prstGeom>
          <a:noFill/>
        </p:spPr>
        <p:txBody>
          <a:bodyPr wrap="square" rtlCol="0">
            <a:spAutoFit/>
          </a:bodyPr>
          <a:lstStyle/>
          <a:p>
            <a:pPr fontAlgn="ctr"/>
            <a:r>
              <a:rPr lang="en-US" sz="1400" b="1" dirty="0" err="1">
                <a:solidFill>
                  <a:srgbClr val="C7000B"/>
                </a:solidFill>
                <a:latin typeface="Huawei Sans" panose="020C0503030203020204" pitchFamily="34" charset="0"/>
              </a:rPr>
              <a:t>Encaps</a:t>
            </a:r>
            <a:r>
              <a:rPr lang="en-US" sz="1400" b="1" dirty="0">
                <a:solidFill>
                  <a:srgbClr val="C7000B"/>
                </a:solidFill>
                <a:latin typeface="Huawei Sans" panose="020C0503030203020204" pitchFamily="34" charset="0"/>
              </a:rPr>
              <a:t> mode</a:t>
            </a:r>
          </a:p>
        </p:txBody>
      </p:sp>
      <p:sp>
        <p:nvSpPr>
          <p:cNvPr id="81" name="五边形 2"/>
          <p:cNvSpPr/>
          <p:nvPr/>
        </p:nvSpPr>
        <p:spPr bwMode="gray">
          <a:xfrm>
            <a:off x="6746875" y="107220"/>
            <a:ext cx="2522327"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 Policy Path Establishment</a:t>
            </a:r>
          </a:p>
        </p:txBody>
      </p:sp>
      <p:sp>
        <p:nvSpPr>
          <p:cNvPr id="85" name="燕尾形 3"/>
          <p:cNvSpPr/>
          <p:nvPr/>
        </p:nvSpPr>
        <p:spPr bwMode="gray">
          <a:xfrm>
            <a:off x="9192641" y="107220"/>
            <a:ext cx="2554859"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Traffic Steering to SRv6 Policies</a:t>
            </a:r>
          </a:p>
        </p:txBody>
      </p:sp>
    </p:spTree>
    <p:extLst>
      <p:ext uri="{BB962C8B-B14F-4D97-AF65-F5344CB8AC3E}">
        <p14:creationId xmlns:p14="http://schemas.microsoft.com/office/powerpoint/2010/main" val="1090274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Color-based Traffic Steering to SRv6 Policies</a:t>
            </a:r>
            <a:endParaRPr lang="en-US" dirty="0"/>
          </a:p>
        </p:txBody>
      </p:sp>
      <p:sp>
        <p:nvSpPr>
          <p:cNvPr id="3" name="Text Placeholder 2"/>
          <p:cNvSpPr>
            <a:spLocks noGrp="1"/>
          </p:cNvSpPr>
          <p:nvPr>
            <p:ph type="body" sz="quarter" idx="10"/>
          </p:nvPr>
        </p:nvSpPr>
        <p:spPr bwMode="gray"/>
        <p:txBody>
          <a:bodyPr/>
          <a:lstStyle/>
          <a:p>
            <a:r>
              <a:rPr lang="en-US" sz="1800" dirty="0"/>
              <a:t>SRv6 Policies support color-based traffic steering, enabling traffic to be steered to an SRv6 Policy through route recursion that is implemented based on the color value and destination address in the route.</a:t>
            </a:r>
            <a:endParaRPr lang="en-US" altLang="zh-CN" sz="1800" dirty="0"/>
          </a:p>
        </p:txBody>
      </p:sp>
      <p:grpSp>
        <p:nvGrpSpPr>
          <p:cNvPr id="4" name="组合 2"/>
          <p:cNvGrpSpPr/>
          <p:nvPr/>
        </p:nvGrpSpPr>
        <p:grpSpPr bwMode="gray">
          <a:xfrm rot="10800000">
            <a:off x="7096112" y="3598769"/>
            <a:ext cx="1032830" cy="1941018"/>
            <a:chOff x="4518703" y="2205748"/>
            <a:chExt cx="1512166" cy="2521312"/>
          </a:xfrm>
        </p:grpSpPr>
        <p:cxnSp>
          <p:nvCxnSpPr>
            <p:cNvPr id="5" name="直接连接符 3"/>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4"/>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组合 7"/>
          <p:cNvGrpSpPr/>
          <p:nvPr/>
        </p:nvGrpSpPr>
        <p:grpSpPr bwMode="gray">
          <a:xfrm>
            <a:off x="4155847" y="3648033"/>
            <a:ext cx="1032830" cy="1941018"/>
            <a:chOff x="4518703" y="2205748"/>
            <a:chExt cx="1512166" cy="2521312"/>
          </a:xfrm>
        </p:grpSpPr>
        <p:cxnSp>
          <p:nvCxnSpPr>
            <p:cNvPr id="10" name="直接连接符 8"/>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9"/>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0"/>
          <p:cNvCxnSpPr>
            <a:stCxn id="19" idx="1"/>
            <a:endCxn id="17" idx="3"/>
          </p:cNvCxnSpPr>
          <p:nvPr/>
        </p:nvCxnSpPr>
        <p:spPr bwMode="gray">
          <a:xfrm flipH="1">
            <a:off x="5432299" y="3641735"/>
            <a:ext cx="128653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1"/>
          <p:cNvCxnSpPr>
            <a:stCxn id="20" idx="1"/>
            <a:endCxn id="18" idx="3"/>
          </p:cNvCxnSpPr>
          <p:nvPr/>
        </p:nvCxnSpPr>
        <p:spPr bwMode="gray">
          <a:xfrm flipH="1">
            <a:off x="5432299" y="5539787"/>
            <a:ext cx="128653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3868092" y="4369361"/>
            <a:ext cx="540000" cy="442800"/>
          </a:xfrm>
          <a:prstGeom prst="rect">
            <a:avLst/>
          </a:prstGeom>
        </p:spPr>
      </p:pic>
      <p:pic>
        <p:nvPicPr>
          <p:cNvPr id="17"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892299" y="3420335"/>
            <a:ext cx="540000" cy="442800"/>
          </a:xfrm>
          <a:prstGeom prst="rect">
            <a:avLst/>
          </a:prstGeom>
        </p:spPr>
      </p:pic>
      <p:pic>
        <p:nvPicPr>
          <p:cNvPr id="18" name="图片 19"/>
          <p:cNvPicPr/>
          <p:nvPr/>
        </p:nvPicPr>
        <p:blipFill>
          <a:blip r:embed="rId3" cstate="print">
            <a:extLst>
              <a:ext uri="{28A0092B-C50C-407E-A947-70E740481C1C}">
                <a14:useLocalDpi xmlns:a14="http://schemas.microsoft.com/office/drawing/2010/main" val="0"/>
              </a:ext>
            </a:extLst>
          </a:blip>
          <a:stretch>
            <a:fillRect/>
          </a:stretch>
        </p:blipFill>
        <p:spPr bwMode="gray">
          <a:xfrm>
            <a:off x="4892299" y="5318387"/>
            <a:ext cx="540000" cy="442800"/>
          </a:xfrm>
          <a:prstGeom prst="rect">
            <a:avLst/>
          </a:prstGeom>
        </p:spPr>
      </p:pic>
      <p:pic>
        <p:nvPicPr>
          <p:cNvPr id="19" name="图片 20"/>
          <p:cNvPicPr/>
          <p:nvPr/>
        </p:nvPicPr>
        <p:blipFill>
          <a:blip r:embed="rId3" cstate="print">
            <a:extLst>
              <a:ext uri="{28A0092B-C50C-407E-A947-70E740481C1C}">
                <a14:useLocalDpi xmlns:a14="http://schemas.microsoft.com/office/drawing/2010/main" val="0"/>
              </a:ext>
            </a:extLst>
          </a:blip>
          <a:stretch>
            <a:fillRect/>
          </a:stretch>
        </p:blipFill>
        <p:spPr bwMode="gray">
          <a:xfrm>
            <a:off x="6718836" y="3420335"/>
            <a:ext cx="540000" cy="442800"/>
          </a:xfrm>
          <a:prstGeom prst="rect">
            <a:avLst/>
          </a:prstGeom>
        </p:spPr>
      </p:pic>
      <p:pic>
        <p:nvPicPr>
          <p:cNvPr id="20" name="图片 21"/>
          <p:cNvPicPr/>
          <p:nvPr/>
        </p:nvPicPr>
        <p:blipFill>
          <a:blip r:embed="rId3" cstate="print">
            <a:extLst>
              <a:ext uri="{28A0092B-C50C-407E-A947-70E740481C1C}">
                <a14:useLocalDpi xmlns:a14="http://schemas.microsoft.com/office/drawing/2010/main" val="0"/>
              </a:ext>
            </a:extLst>
          </a:blip>
          <a:stretch>
            <a:fillRect/>
          </a:stretch>
        </p:blipFill>
        <p:spPr bwMode="gray">
          <a:xfrm>
            <a:off x="6718836" y="5318387"/>
            <a:ext cx="540000" cy="442800"/>
          </a:xfrm>
          <a:prstGeom prst="rect">
            <a:avLst/>
          </a:prstGeom>
        </p:spPr>
      </p:pic>
      <p:pic>
        <p:nvPicPr>
          <p:cNvPr id="23" name="图片 24"/>
          <p:cNvPicPr/>
          <p:nvPr/>
        </p:nvPicPr>
        <p:blipFill>
          <a:blip r:embed="rId3" cstate="print">
            <a:extLst>
              <a:ext uri="{28A0092B-C50C-407E-A947-70E740481C1C}">
                <a14:useLocalDpi xmlns:a14="http://schemas.microsoft.com/office/drawing/2010/main" val="0"/>
              </a:ext>
            </a:extLst>
          </a:blip>
          <a:stretch>
            <a:fillRect/>
          </a:stretch>
        </p:blipFill>
        <p:spPr bwMode="gray">
          <a:xfrm>
            <a:off x="7991686" y="4344532"/>
            <a:ext cx="540000" cy="442800"/>
          </a:xfrm>
          <a:prstGeom prst="rect">
            <a:avLst/>
          </a:prstGeom>
        </p:spPr>
      </p:pic>
      <p:sp>
        <p:nvSpPr>
          <p:cNvPr id="24" name="文本框 26"/>
          <p:cNvSpPr txBox="1"/>
          <p:nvPr/>
        </p:nvSpPr>
        <p:spPr bwMode="gray">
          <a:xfrm>
            <a:off x="5574700" y="3158538"/>
            <a:ext cx="918841" cy="307777"/>
          </a:xfrm>
          <a:prstGeom prst="rect">
            <a:avLst/>
          </a:prstGeom>
          <a:noFill/>
        </p:spPr>
        <p:txBody>
          <a:bodyPr wrap="square" rtlCol="0">
            <a:spAutoFit/>
          </a:bodyPr>
          <a:lstStyle/>
          <a:p>
            <a:pPr fontAlgn="ct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Color: 15</a:t>
            </a:r>
          </a:p>
        </p:txBody>
      </p:sp>
      <p:sp>
        <p:nvSpPr>
          <p:cNvPr id="25" name="文本框 27"/>
          <p:cNvSpPr txBox="1"/>
          <p:nvPr/>
        </p:nvSpPr>
        <p:spPr bwMode="gray">
          <a:xfrm>
            <a:off x="3701621" y="4783942"/>
            <a:ext cx="529312" cy="338554"/>
          </a:xfrm>
          <a:prstGeom prst="rect">
            <a:avLst/>
          </a:prstGeom>
          <a:no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6" name="文本框 28"/>
          <p:cNvSpPr txBox="1"/>
          <p:nvPr/>
        </p:nvSpPr>
        <p:spPr bwMode="gray">
          <a:xfrm>
            <a:off x="8109674" y="4806445"/>
            <a:ext cx="529312" cy="338554"/>
          </a:xfrm>
          <a:prstGeom prst="rect">
            <a:avLst/>
          </a:prstGeom>
          <a:no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28" name="文本框 26"/>
          <p:cNvSpPr txBox="1"/>
          <p:nvPr/>
        </p:nvSpPr>
        <p:spPr bwMode="gray">
          <a:xfrm>
            <a:off x="5613102" y="5737060"/>
            <a:ext cx="918841" cy="307777"/>
          </a:xfrm>
          <a:prstGeom prst="rect">
            <a:avLst/>
          </a:prstGeom>
          <a:noFill/>
        </p:spPr>
        <p:txBody>
          <a:bodyPr wrap="square" rtlCol="0">
            <a:spAutoFit/>
          </a:bodyPr>
          <a:lstStyle/>
          <a:p>
            <a:pPr fontAlgn="ctr"/>
            <a:r>
              <a:rPr lang="en-US" sz="14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Color: 20</a:t>
            </a:r>
          </a:p>
        </p:txBody>
      </p:sp>
      <p:pic>
        <p:nvPicPr>
          <p:cNvPr id="29"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2376147" y="4363645"/>
            <a:ext cx="540000" cy="442800"/>
          </a:xfrm>
          <a:prstGeom prst="rect">
            <a:avLst/>
          </a:prstGeom>
        </p:spPr>
      </p:pic>
      <p:cxnSp>
        <p:nvCxnSpPr>
          <p:cNvPr id="31" name="直接连接符 9"/>
          <p:cNvCxnSpPr>
            <a:stCxn id="29" idx="3"/>
            <a:endCxn id="16" idx="1"/>
          </p:cNvCxnSpPr>
          <p:nvPr/>
        </p:nvCxnSpPr>
        <p:spPr bwMode="gray">
          <a:xfrm>
            <a:off x="2916147" y="4585045"/>
            <a:ext cx="951945" cy="57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9"/>
          <p:cNvCxnSpPr>
            <a:stCxn id="23" idx="3"/>
            <a:endCxn id="30" idx="1"/>
          </p:cNvCxnSpPr>
          <p:nvPr/>
        </p:nvCxnSpPr>
        <p:spPr bwMode="gray">
          <a:xfrm>
            <a:off x="8531686" y="4565932"/>
            <a:ext cx="9378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文本框 27"/>
          <p:cNvSpPr txBox="1"/>
          <p:nvPr/>
        </p:nvSpPr>
        <p:spPr bwMode="gray">
          <a:xfrm>
            <a:off x="2475994" y="4751468"/>
            <a:ext cx="537327" cy="338554"/>
          </a:xfrm>
          <a:prstGeom prst="rect">
            <a:avLst/>
          </a:prstGeom>
          <a:no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60" name="Freeform 159"/>
          <p:cNvSpPr/>
          <p:nvPr/>
        </p:nvSpPr>
        <p:spPr bwMode="gray">
          <a:xfrm rot="20810939" flipH="1">
            <a:off x="9848528" y="3876809"/>
            <a:ext cx="1117868" cy="58434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Net1</a:t>
            </a:r>
          </a:p>
        </p:txBody>
      </p:sp>
      <p:sp>
        <p:nvSpPr>
          <p:cNvPr id="61" name="Freeform 60"/>
          <p:cNvSpPr/>
          <p:nvPr/>
        </p:nvSpPr>
        <p:spPr bwMode="gray">
          <a:xfrm>
            <a:off x="8402676" y="3775182"/>
            <a:ext cx="1312433" cy="505770"/>
          </a:xfrm>
          <a:custGeom>
            <a:avLst/>
            <a:gdLst>
              <a:gd name="connsiteX0" fmla="*/ 1312433 w 1312433"/>
              <a:gd name="connsiteY0" fmla="*/ 505770 h 505770"/>
              <a:gd name="connsiteX1" fmla="*/ 699247 w 1312433"/>
              <a:gd name="connsiteY1" fmla="*/ 160 h 505770"/>
              <a:gd name="connsiteX2" fmla="*/ 0 w 1312433"/>
              <a:gd name="connsiteY2" fmla="*/ 462739 h 505770"/>
            </a:gdLst>
            <a:ahLst/>
            <a:cxnLst>
              <a:cxn ang="0">
                <a:pos x="connsiteX0" y="connsiteY0"/>
              </a:cxn>
              <a:cxn ang="0">
                <a:pos x="connsiteX1" y="connsiteY1"/>
              </a:cxn>
              <a:cxn ang="0">
                <a:pos x="connsiteX2" y="connsiteY2"/>
              </a:cxn>
            </a:cxnLst>
            <a:rect l="l" t="t" r="r" b="b"/>
            <a:pathLst>
              <a:path w="1312433" h="505770">
                <a:moveTo>
                  <a:pt x="1312433" y="505770"/>
                </a:moveTo>
                <a:cubicBezTo>
                  <a:pt x="1115209" y="256551"/>
                  <a:pt x="917986" y="7332"/>
                  <a:pt x="699247" y="160"/>
                </a:cubicBezTo>
                <a:cubicBezTo>
                  <a:pt x="480508" y="-7012"/>
                  <a:pt x="240254" y="227863"/>
                  <a:pt x="0" y="462739"/>
                </a:cubicBezTo>
              </a:path>
            </a:pathLst>
          </a:custGeom>
          <a:noFill/>
          <a:ln w="19050">
            <a:solidFill>
              <a:srgbClr val="F28944"/>
            </a:solidFill>
            <a:prstDash val="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62" name="Freeform 61"/>
          <p:cNvSpPr/>
          <p:nvPr/>
        </p:nvSpPr>
        <p:spPr bwMode="gray">
          <a:xfrm>
            <a:off x="4068534" y="2829232"/>
            <a:ext cx="4148760" cy="1441555"/>
          </a:xfrm>
          <a:custGeom>
            <a:avLst/>
            <a:gdLst>
              <a:gd name="connsiteX0" fmla="*/ 3883510 w 3883510"/>
              <a:gd name="connsiteY0" fmla="*/ 1409282 h 1441555"/>
              <a:gd name="connsiteX1" fmla="*/ 1979407 w 3883510"/>
              <a:gd name="connsiteY1" fmla="*/ 30 h 1441555"/>
              <a:gd name="connsiteX2" fmla="*/ 0 w 3883510"/>
              <a:gd name="connsiteY2" fmla="*/ 1441555 h 1441555"/>
            </a:gdLst>
            <a:ahLst/>
            <a:cxnLst>
              <a:cxn ang="0">
                <a:pos x="connsiteX0" y="connsiteY0"/>
              </a:cxn>
              <a:cxn ang="0">
                <a:pos x="connsiteX1" y="connsiteY1"/>
              </a:cxn>
              <a:cxn ang="0">
                <a:pos x="connsiteX2" y="connsiteY2"/>
              </a:cxn>
            </a:cxnLst>
            <a:rect l="l" t="t" r="r" b="b"/>
            <a:pathLst>
              <a:path w="3883510" h="1441555">
                <a:moveTo>
                  <a:pt x="3883510" y="1409282"/>
                </a:moveTo>
                <a:cubicBezTo>
                  <a:pt x="3255084" y="701966"/>
                  <a:pt x="2626659" y="-5349"/>
                  <a:pt x="1979407" y="30"/>
                </a:cubicBezTo>
                <a:cubicBezTo>
                  <a:pt x="1332155" y="5409"/>
                  <a:pt x="666077" y="723482"/>
                  <a:pt x="0" y="1441555"/>
                </a:cubicBezTo>
              </a:path>
            </a:pathLst>
          </a:custGeom>
          <a:noFill/>
          <a:ln w="19050">
            <a:solidFill>
              <a:srgbClr val="F28944"/>
            </a:solidFill>
            <a:prstDash val="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63" name="Freeform 62"/>
          <p:cNvSpPr/>
          <p:nvPr/>
        </p:nvSpPr>
        <p:spPr bwMode="gray">
          <a:xfrm>
            <a:off x="2669762" y="3743575"/>
            <a:ext cx="1312433" cy="505770"/>
          </a:xfrm>
          <a:custGeom>
            <a:avLst/>
            <a:gdLst>
              <a:gd name="connsiteX0" fmla="*/ 1312433 w 1312433"/>
              <a:gd name="connsiteY0" fmla="*/ 505770 h 505770"/>
              <a:gd name="connsiteX1" fmla="*/ 699247 w 1312433"/>
              <a:gd name="connsiteY1" fmla="*/ 160 h 505770"/>
              <a:gd name="connsiteX2" fmla="*/ 0 w 1312433"/>
              <a:gd name="connsiteY2" fmla="*/ 462739 h 505770"/>
            </a:gdLst>
            <a:ahLst/>
            <a:cxnLst>
              <a:cxn ang="0">
                <a:pos x="connsiteX0" y="connsiteY0"/>
              </a:cxn>
              <a:cxn ang="0">
                <a:pos x="connsiteX1" y="connsiteY1"/>
              </a:cxn>
              <a:cxn ang="0">
                <a:pos x="connsiteX2" y="connsiteY2"/>
              </a:cxn>
            </a:cxnLst>
            <a:rect l="l" t="t" r="r" b="b"/>
            <a:pathLst>
              <a:path w="1312433" h="505770">
                <a:moveTo>
                  <a:pt x="1312433" y="505770"/>
                </a:moveTo>
                <a:cubicBezTo>
                  <a:pt x="1115209" y="256551"/>
                  <a:pt x="917986" y="7332"/>
                  <a:pt x="699247" y="160"/>
                </a:cubicBezTo>
                <a:cubicBezTo>
                  <a:pt x="480508" y="-7012"/>
                  <a:pt x="240254" y="227863"/>
                  <a:pt x="0" y="462739"/>
                </a:cubicBezTo>
              </a:path>
            </a:pathLst>
          </a:custGeom>
          <a:noFill/>
          <a:ln w="19050">
            <a:solidFill>
              <a:srgbClr val="F28944"/>
            </a:solidFill>
            <a:prstDash val="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pSp>
        <p:nvGrpSpPr>
          <p:cNvPr id="68" name="组合 17"/>
          <p:cNvGrpSpPr/>
          <p:nvPr/>
        </p:nvGrpSpPr>
        <p:grpSpPr bwMode="gray">
          <a:xfrm>
            <a:off x="4589427" y="1981062"/>
            <a:ext cx="2349758" cy="931099"/>
            <a:chOff x="756083" y="2150074"/>
            <a:chExt cx="2349758" cy="595650"/>
          </a:xfrm>
        </p:grpSpPr>
        <p:sp>
          <p:nvSpPr>
            <p:cNvPr id="69" name="矩形: 圆角 52"/>
            <p:cNvSpPr/>
            <p:nvPr/>
          </p:nvSpPr>
          <p:spPr bwMode="gray">
            <a:xfrm>
              <a:off x="756083" y="2150074"/>
              <a:ext cx="2349758" cy="595650"/>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Route</a:t>
              </a:r>
            </a:p>
          </p:txBody>
        </p:sp>
        <p:sp>
          <p:nvSpPr>
            <p:cNvPr id="70" name="TextBox 120"/>
            <p:cNvSpPr txBox="1"/>
            <p:nvPr/>
          </p:nvSpPr>
          <p:spPr bwMode="gray">
            <a:xfrm>
              <a:off x="788357" y="2308847"/>
              <a:ext cx="2274453" cy="421473"/>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 Ext-Community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Net1   PE2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0:15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Net2   PE2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0:20</a:t>
              </a:r>
            </a:p>
          </p:txBody>
        </p:sp>
      </p:grpSp>
      <p:grpSp>
        <p:nvGrpSpPr>
          <p:cNvPr id="71" name="组合 17"/>
          <p:cNvGrpSpPr/>
          <p:nvPr/>
        </p:nvGrpSpPr>
        <p:grpSpPr bwMode="gray">
          <a:xfrm>
            <a:off x="8868381" y="2978293"/>
            <a:ext cx="1210060" cy="935618"/>
            <a:chOff x="746169" y="2147183"/>
            <a:chExt cx="1210060" cy="598541"/>
          </a:xfrm>
        </p:grpSpPr>
        <p:sp>
          <p:nvSpPr>
            <p:cNvPr id="72" name="矩形: 圆角 52"/>
            <p:cNvSpPr/>
            <p:nvPr/>
          </p:nvSpPr>
          <p:spPr bwMode="gray">
            <a:xfrm>
              <a:off x="746169" y="2147183"/>
              <a:ext cx="1210060" cy="598541"/>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IGP Route</a:t>
              </a:r>
            </a:p>
          </p:txBody>
        </p:sp>
        <p:sp>
          <p:nvSpPr>
            <p:cNvPr id="73" name="TextBox 120"/>
            <p:cNvSpPr txBox="1"/>
            <p:nvPr/>
          </p:nvSpPr>
          <p:spPr bwMode="gray">
            <a:xfrm>
              <a:off x="788358" y="2296500"/>
              <a:ext cx="1112567" cy="421473"/>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Net1   CE2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Net2   CE2</a:t>
              </a:r>
            </a:p>
          </p:txBody>
        </p:sp>
      </p:grpSp>
      <p:grpSp>
        <p:nvGrpSpPr>
          <p:cNvPr id="74" name="组合 17"/>
          <p:cNvGrpSpPr/>
          <p:nvPr/>
        </p:nvGrpSpPr>
        <p:grpSpPr bwMode="gray">
          <a:xfrm>
            <a:off x="2082673" y="2972353"/>
            <a:ext cx="1210060" cy="935618"/>
            <a:chOff x="746169" y="2147183"/>
            <a:chExt cx="1210060" cy="598541"/>
          </a:xfrm>
        </p:grpSpPr>
        <p:sp>
          <p:nvSpPr>
            <p:cNvPr id="75" name="矩形: 圆角 52"/>
            <p:cNvSpPr/>
            <p:nvPr/>
          </p:nvSpPr>
          <p:spPr bwMode="gray">
            <a:xfrm>
              <a:off x="746169" y="2147183"/>
              <a:ext cx="1210060" cy="598541"/>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IGP Route</a:t>
              </a:r>
            </a:p>
          </p:txBody>
        </p:sp>
        <p:sp>
          <p:nvSpPr>
            <p:cNvPr id="76" name="TextBox 120"/>
            <p:cNvSpPr txBox="1"/>
            <p:nvPr/>
          </p:nvSpPr>
          <p:spPr bwMode="gray">
            <a:xfrm>
              <a:off x="788358" y="2296500"/>
              <a:ext cx="1112567" cy="421473"/>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Net1   PE1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Net2   PE1</a:t>
              </a:r>
            </a:p>
          </p:txBody>
        </p:sp>
      </p:grpSp>
      <p:sp>
        <p:nvSpPr>
          <p:cNvPr id="77" name="Freeform 159"/>
          <p:cNvSpPr/>
          <p:nvPr/>
        </p:nvSpPr>
        <p:spPr bwMode="gray">
          <a:xfrm rot="908411" flipH="1">
            <a:off x="9890898" y="4530586"/>
            <a:ext cx="1117868" cy="58434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Net2</a:t>
            </a:r>
          </a:p>
        </p:txBody>
      </p:sp>
      <p:pic>
        <p:nvPicPr>
          <p:cNvPr id="30"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9469574" y="4344532"/>
            <a:ext cx="540000" cy="442800"/>
          </a:xfrm>
          <a:prstGeom prst="rect">
            <a:avLst/>
          </a:prstGeom>
        </p:spPr>
      </p:pic>
      <p:sp>
        <p:nvSpPr>
          <p:cNvPr id="79" name="Freeform 78"/>
          <p:cNvSpPr/>
          <p:nvPr/>
        </p:nvSpPr>
        <p:spPr bwMode="gray">
          <a:xfrm>
            <a:off x="2676525" y="4338130"/>
            <a:ext cx="1600200" cy="186466"/>
          </a:xfrm>
          <a:custGeom>
            <a:avLst/>
            <a:gdLst>
              <a:gd name="connsiteX0" fmla="*/ 0 w 1600200"/>
              <a:gd name="connsiteY0" fmla="*/ 166688 h 186466"/>
              <a:gd name="connsiteX1" fmla="*/ 1166813 w 1600200"/>
              <a:gd name="connsiteY1" fmla="*/ 171450 h 186466"/>
              <a:gd name="connsiteX2" fmla="*/ 1600200 w 1600200"/>
              <a:gd name="connsiteY2" fmla="*/ 0 h 186466"/>
            </a:gdLst>
            <a:ahLst/>
            <a:cxnLst>
              <a:cxn ang="0">
                <a:pos x="connsiteX0" y="connsiteY0"/>
              </a:cxn>
              <a:cxn ang="0">
                <a:pos x="connsiteX1" y="connsiteY1"/>
              </a:cxn>
              <a:cxn ang="0">
                <a:pos x="connsiteX2" y="connsiteY2"/>
              </a:cxn>
            </a:cxnLst>
            <a:rect l="l" t="t" r="r" b="b"/>
            <a:pathLst>
              <a:path w="1600200" h="186466">
                <a:moveTo>
                  <a:pt x="0" y="166688"/>
                </a:moveTo>
                <a:cubicBezTo>
                  <a:pt x="450056" y="182959"/>
                  <a:pt x="900113" y="199231"/>
                  <a:pt x="1166813" y="171450"/>
                </a:cubicBezTo>
                <a:cubicBezTo>
                  <a:pt x="1433513" y="143669"/>
                  <a:pt x="1516856" y="71834"/>
                  <a:pt x="1600200" y="0"/>
                </a:cubicBezTo>
              </a:path>
            </a:pathLst>
          </a:custGeom>
          <a:noFill/>
          <a:ln w="28575">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80" name="Freeform 79"/>
          <p:cNvSpPr/>
          <p:nvPr/>
        </p:nvSpPr>
        <p:spPr bwMode="gray">
          <a:xfrm flipV="1">
            <a:off x="2662090" y="4663280"/>
            <a:ext cx="1600200" cy="186466"/>
          </a:xfrm>
          <a:custGeom>
            <a:avLst/>
            <a:gdLst>
              <a:gd name="connsiteX0" fmla="*/ 0 w 1600200"/>
              <a:gd name="connsiteY0" fmla="*/ 166688 h 186466"/>
              <a:gd name="connsiteX1" fmla="*/ 1166813 w 1600200"/>
              <a:gd name="connsiteY1" fmla="*/ 171450 h 186466"/>
              <a:gd name="connsiteX2" fmla="*/ 1600200 w 1600200"/>
              <a:gd name="connsiteY2" fmla="*/ 0 h 186466"/>
            </a:gdLst>
            <a:ahLst/>
            <a:cxnLst>
              <a:cxn ang="0">
                <a:pos x="connsiteX0" y="connsiteY0"/>
              </a:cxn>
              <a:cxn ang="0">
                <a:pos x="connsiteX1" y="connsiteY1"/>
              </a:cxn>
              <a:cxn ang="0">
                <a:pos x="connsiteX2" y="connsiteY2"/>
              </a:cxn>
            </a:cxnLst>
            <a:rect l="l" t="t" r="r" b="b"/>
            <a:pathLst>
              <a:path w="1600200" h="186466">
                <a:moveTo>
                  <a:pt x="0" y="166688"/>
                </a:moveTo>
                <a:cubicBezTo>
                  <a:pt x="450056" y="182959"/>
                  <a:pt x="900113" y="199231"/>
                  <a:pt x="1166813" y="171450"/>
                </a:cubicBezTo>
                <a:cubicBezTo>
                  <a:pt x="1433513" y="143669"/>
                  <a:pt x="1516856" y="71834"/>
                  <a:pt x="1600200" y="0"/>
                </a:cubicBezTo>
              </a:path>
            </a:pathLst>
          </a:cu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45" name="文本框 27"/>
          <p:cNvSpPr txBox="1"/>
          <p:nvPr/>
        </p:nvSpPr>
        <p:spPr bwMode="gray">
          <a:xfrm>
            <a:off x="9435688" y="4744349"/>
            <a:ext cx="537327" cy="338554"/>
          </a:xfrm>
          <a:prstGeom prst="rect">
            <a:avLst/>
          </a:prstGeom>
          <a:no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CE2</a:t>
            </a:r>
          </a:p>
        </p:txBody>
      </p:sp>
      <p:grpSp>
        <p:nvGrpSpPr>
          <p:cNvPr id="55" name="Group 54"/>
          <p:cNvGrpSpPr/>
          <p:nvPr/>
        </p:nvGrpSpPr>
        <p:grpSpPr bwMode="gray">
          <a:xfrm>
            <a:off x="4175233" y="3529698"/>
            <a:ext cx="4022912" cy="942726"/>
            <a:chOff x="4161932" y="2603104"/>
            <a:chExt cx="4022912" cy="942726"/>
          </a:xfrm>
        </p:grpSpPr>
        <p:sp>
          <p:nvSpPr>
            <p:cNvPr id="52" name="任意多边形 33"/>
            <p:cNvSpPr/>
            <p:nvPr/>
          </p:nvSpPr>
          <p:spPr bwMode="gray">
            <a:xfrm>
              <a:off x="4227911" y="2603104"/>
              <a:ext cx="3887731" cy="902073"/>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1" fmla="*/ 0 w 4491318"/>
                <a:gd name="connsiteY0-2" fmla="*/ 757268 h 1308598"/>
                <a:gd name="connsiteX1-3" fmla="*/ 605118 w 4491318"/>
                <a:gd name="connsiteY1-4" fmla="*/ 1308598 h 1308598"/>
                <a:gd name="connsiteX2-5" fmla="*/ 1732928 w 4491318"/>
                <a:gd name="connsiteY2-6" fmla="*/ 0 h 1308598"/>
                <a:gd name="connsiteX3-7" fmla="*/ 3859306 w 4491318"/>
                <a:gd name="connsiteY3-8" fmla="*/ 4233 h 1308598"/>
                <a:gd name="connsiteX4-9" fmla="*/ 4491318 w 4491318"/>
                <a:gd name="connsiteY4-10" fmla="*/ 582456 h 1308598"/>
                <a:gd name="connsiteX0-11" fmla="*/ 0 w 4491318"/>
                <a:gd name="connsiteY0-12" fmla="*/ 757268 h 1308598"/>
                <a:gd name="connsiteX1-13" fmla="*/ 605118 w 4491318"/>
                <a:gd name="connsiteY1-14" fmla="*/ 1308598 h 1308598"/>
                <a:gd name="connsiteX2-15" fmla="*/ 1762561 w 4491318"/>
                <a:gd name="connsiteY2-16" fmla="*/ 0 h 1308598"/>
                <a:gd name="connsiteX3-17" fmla="*/ 3859306 w 4491318"/>
                <a:gd name="connsiteY3-18" fmla="*/ 4233 h 1308598"/>
                <a:gd name="connsiteX4-19" fmla="*/ 4491318 w 4491318"/>
                <a:gd name="connsiteY4-20" fmla="*/ 582456 h 1308598"/>
                <a:gd name="connsiteX0-21" fmla="*/ 0 w 4491318"/>
                <a:gd name="connsiteY0-22" fmla="*/ 791695 h 791695"/>
                <a:gd name="connsiteX1-23" fmla="*/ 814668 w 4491318"/>
                <a:gd name="connsiteY1-24" fmla="*/ 0 h 791695"/>
                <a:gd name="connsiteX2-25" fmla="*/ 1762561 w 4491318"/>
                <a:gd name="connsiteY2-26" fmla="*/ 34427 h 791695"/>
                <a:gd name="connsiteX3-27" fmla="*/ 3859306 w 4491318"/>
                <a:gd name="connsiteY3-28" fmla="*/ 38660 h 791695"/>
                <a:gd name="connsiteX4-29" fmla="*/ 4491318 w 4491318"/>
                <a:gd name="connsiteY4-30" fmla="*/ 616883 h 791695"/>
                <a:gd name="connsiteX0-31" fmla="*/ 0 w 4491318"/>
                <a:gd name="connsiteY0-32" fmla="*/ 757268 h 757268"/>
                <a:gd name="connsiteX1-33" fmla="*/ 1762561 w 4491318"/>
                <a:gd name="connsiteY1-34" fmla="*/ 0 h 757268"/>
                <a:gd name="connsiteX2-35" fmla="*/ 3859306 w 4491318"/>
                <a:gd name="connsiteY2-36" fmla="*/ 4233 h 757268"/>
                <a:gd name="connsiteX3-37" fmla="*/ 4491318 w 4491318"/>
                <a:gd name="connsiteY3-38" fmla="*/ 582456 h 757268"/>
                <a:gd name="connsiteX0-39" fmla="*/ 0 w 4491318"/>
                <a:gd name="connsiteY0-40" fmla="*/ 823943 h 823943"/>
                <a:gd name="connsiteX1-41" fmla="*/ 1057612 w 4491318"/>
                <a:gd name="connsiteY1-42" fmla="*/ 0 h 823943"/>
                <a:gd name="connsiteX2-43" fmla="*/ 3859306 w 4491318"/>
                <a:gd name="connsiteY2-44" fmla="*/ 70908 h 823943"/>
                <a:gd name="connsiteX3-45" fmla="*/ 4491318 w 4491318"/>
                <a:gd name="connsiteY3-46" fmla="*/ 649131 h 823943"/>
                <a:gd name="connsiteX0-47" fmla="*/ 0 w 4416551"/>
                <a:gd name="connsiteY0-48" fmla="*/ 842993 h 842993"/>
                <a:gd name="connsiteX1-49" fmla="*/ 982845 w 4416551"/>
                <a:gd name="connsiteY1-50" fmla="*/ 0 h 842993"/>
                <a:gd name="connsiteX2-51" fmla="*/ 3784539 w 4416551"/>
                <a:gd name="connsiteY2-52" fmla="*/ 70908 h 842993"/>
                <a:gd name="connsiteX3-53" fmla="*/ 4416551 w 4416551"/>
                <a:gd name="connsiteY3-54" fmla="*/ 649131 h 842993"/>
                <a:gd name="connsiteX0-55" fmla="*/ 0 w 4416551"/>
                <a:gd name="connsiteY0-56" fmla="*/ 830293 h 830293"/>
                <a:gd name="connsiteX1-57" fmla="*/ 997086 w 4416551"/>
                <a:gd name="connsiteY1-58" fmla="*/ 0 h 830293"/>
                <a:gd name="connsiteX2-59" fmla="*/ 3784539 w 4416551"/>
                <a:gd name="connsiteY2-60" fmla="*/ 58208 h 830293"/>
                <a:gd name="connsiteX3-61" fmla="*/ 4416551 w 4416551"/>
                <a:gd name="connsiteY3-62" fmla="*/ 636431 h 830293"/>
                <a:gd name="connsiteX0-63" fmla="*/ 0 w 4416551"/>
                <a:gd name="connsiteY0-64" fmla="*/ 841935 h 841935"/>
                <a:gd name="connsiteX1-65" fmla="*/ 997086 w 4416551"/>
                <a:gd name="connsiteY1-66" fmla="*/ 11642 h 841935"/>
                <a:gd name="connsiteX2-67" fmla="*/ 3264728 w 4416551"/>
                <a:gd name="connsiteY2-68" fmla="*/ 0 h 841935"/>
                <a:gd name="connsiteX3-69" fmla="*/ 4416551 w 4416551"/>
                <a:gd name="connsiteY3-70" fmla="*/ 648073 h 841935"/>
                <a:gd name="connsiteX0-71" fmla="*/ 0 w 4416551"/>
                <a:gd name="connsiteY0-72" fmla="*/ 841935 h 841935"/>
                <a:gd name="connsiteX1-73" fmla="*/ 997086 w 4416551"/>
                <a:gd name="connsiteY1-74" fmla="*/ 11642 h 841935"/>
                <a:gd name="connsiteX2-75" fmla="*/ 3264728 w 4416551"/>
                <a:gd name="connsiteY2-76" fmla="*/ 0 h 841935"/>
                <a:gd name="connsiteX3-77" fmla="*/ 4416551 w 4416551"/>
                <a:gd name="connsiteY3-78" fmla="*/ 648073 h 841935"/>
                <a:gd name="connsiteX0-79" fmla="*/ 0 w 4288378"/>
                <a:gd name="connsiteY0-80" fmla="*/ 841935 h 914773"/>
                <a:gd name="connsiteX1-81" fmla="*/ 997086 w 4288378"/>
                <a:gd name="connsiteY1-82" fmla="*/ 11642 h 914773"/>
                <a:gd name="connsiteX2-83" fmla="*/ 3264728 w 4288378"/>
                <a:gd name="connsiteY2-84" fmla="*/ 0 h 914773"/>
                <a:gd name="connsiteX3-85" fmla="*/ 4288378 w 4288378"/>
                <a:gd name="connsiteY3-86" fmla="*/ 914773 h 914773"/>
                <a:gd name="connsiteX0-87" fmla="*/ 0 w 4380947"/>
                <a:gd name="connsiteY0-88" fmla="*/ 841935 h 883023"/>
                <a:gd name="connsiteX1-89" fmla="*/ 997086 w 4380947"/>
                <a:gd name="connsiteY1-90" fmla="*/ 11642 h 883023"/>
                <a:gd name="connsiteX2-91" fmla="*/ 3264728 w 4380947"/>
                <a:gd name="connsiteY2-92" fmla="*/ 0 h 883023"/>
                <a:gd name="connsiteX3-93" fmla="*/ 4380947 w 4380947"/>
                <a:gd name="connsiteY3-94" fmla="*/ 883023 h 883023"/>
                <a:gd name="connsiteX0-95" fmla="*/ 0 w 4380947"/>
                <a:gd name="connsiteY0-96" fmla="*/ 841935 h 883023"/>
                <a:gd name="connsiteX1-97" fmla="*/ 997086 w 4380947"/>
                <a:gd name="connsiteY1-98" fmla="*/ 11642 h 883023"/>
                <a:gd name="connsiteX2-99" fmla="*/ 3293211 w 4380947"/>
                <a:gd name="connsiteY2-100" fmla="*/ 0 h 883023"/>
                <a:gd name="connsiteX3-101" fmla="*/ 4380947 w 4380947"/>
                <a:gd name="connsiteY3-102" fmla="*/ 883023 h 883023"/>
                <a:gd name="connsiteX0-103" fmla="*/ 0 w 4380947"/>
                <a:gd name="connsiteY0-104" fmla="*/ 841935 h 883023"/>
                <a:gd name="connsiteX1-105" fmla="*/ 997086 w 4380947"/>
                <a:gd name="connsiteY1-106" fmla="*/ 11642 h 883023"/>
                <a:gd name="connsiteX2-107" fmla="*/ 3293211 w 4380947"/>
                <a:gd name="connsiteY2-108" fmla="*/ 0 h 883023"/>
                <a:gd name="connsiteX3-109" fmla="*/ 4380947 w 4380947"/>
                <a:gd name="connsiteY3-110" fmla="*/ 883023 h 883023"/>
                <a:gd name="connsiteX0-111" fmla="*/ 0 w 4359585"/>
                <a:gd name="connsiteY0-112" fmla="*/ 841935 h 902073"/>
                <a:gd name="connsiteX1-113" fmla="*/ 997086 w 4359585"/>
                <a:gd name="connsiteY1-114" fmla="*/ 11642 h 902073"/>
                <a:gd name="connsiteX2-115" fmla="*/ 3293211 w 4359585"/>
                <a:gd name="connsiteY2-116" fmla="*/ 0 h 902073"/>
                <a:gd name="connsiteX3-117" fmla="*/ 4359585 w 4359585"/>
                <a:gd name="connsiteY3-118" fmla="*/ 902073 h 902073"/>
              </a:gdLst>
              <a:ahLst/>
              <a:cxnLst>
                <a:cxn ang="0">
                  <a:pos x="connsiteX0-1" y="connsiteY0-2"/>
                </a:cxn>
                <a:cxn ang="0">
                  <a:pos x="connsiteX1-3" y="connsiteY1-4"/>
                </a:cxn>
                <a:cxn ang="0">
                  <a:pos x="connsiteX2-5" y="connsiteY2-6"/>
                </a:cxn>
                <a:cxn ang="0">
                  <a:pos x="connsiteX3-7" y="connsiteY3-8"/>
                </a:cxn>
              </a:cxnLst>
              <a:rect l="l" t="t" r="r" b="b"/>
              <a:pathLst>
                <a:path w="4359585" h="902073">
                  <a:moveTo>
                    <a:pt x="0" y="841935"/>
                  </a:moveTo>
                  <a:lnTo>
                    <a:pt x="997086" y="11642"/>
                  </a:lnTo>
                  <a:lnTo>
                    <a:pt x="3293211" y="0"/>
                  </a:lnTo>
                  <a:lnTo>
                    <a:pt x="4359585" y="902073"/>
                  </a:lnTo>
                </a:path>
              </a:pathLst>
            </a:custGeom>
            <a:noFill/>
            <a:ln w="152400">
              <a:solidFill>
                <a:srgbClr val="E28189"/>
              </a:solidFill>
              <a:tailEnd type="none"/>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52"/>
            <p:cNvSpPr/>
            <p:nvPr/>
          </p:nvSpPr>
          <p:spPr bwMode="gray">
            <a:xfrm rot="2572608">
              <a:off x="4161932" y="3401778"/>
              <a:ext cx="138407" cy="85478"/>
            </a:xfrm>
            <a:prstGeom prst="ellipse">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54" name="Oval 53"/>
            <p:cNvSpPr/>
            <p:nvPr/>
          </p:nvSpPr>
          <p:spPr bwMode="gray">
            <a:xfrm rot="19019003">
              <a:off x="8046437" y="3460352"/>
              <a:ext cx="138407" cy="85478"/>
            </a:xfrm>
            <a:prstGeom prst="ellipse">
              <a:avLst/>
            </a:prstGeom>
            <a:solidFill>
              <a:srgbClr val="E2818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pSp>
      <p:grpSp>
        <p:nvGrpSpPr>
          <p:cNvPr id="56" name="Group 55"/>
          <p:cNvGrpSpPr/>
          <p:nvPr/>
        </p:nvGrpSpPr>
        <p:grpSpPr bwMode="gray">
          <a:xfrm flipV="1">
            <a:off x="4145219" y="4721444"/>
            <a:ext cx="4022912" cy="942726"/>
            <a:chOff x="4161932" y="2603104"/>
            <a:chExt cx="4022912" cy="942726"/>
          </a:xfrm>
        </p:grpSpPr>
        <p:sp>
          <p:nvSpPr>
            <p:cNvPr id="57" name="任意多边形 33"/>
            <p:cNvSpPr/>
            <p:nvPr/>
          </p:nvSpPr>
          <p:spPr bwMode="gray">
            <a:xfrm>
              <a:off x="4227911" y="2603104"/>
              <a:ext cx="3887731" cy="902073"/>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1" fmla="*/ 0 w 4491318"/>
                <a:gd name="connsiteY0-2" fmla="*/ 757268 h 1308598"/>
                <a:gd name="connsiteX1-3" fmla="*/ 605118 w 4491318"/>
                <a:gd name="connsiteY1-4" fmla="*/ 1308598 h 1308598"/>
                <a:gd name="connsiteX2-5" fmla="*/ 1732928 w 4491318"/>
                <a:gd name="connsiteY2-6" fmla="*/ 0 h 1308598"/>
                <a:gd name="connsiteX3-7" fmla="*/ 3859306 w 4491318"/>
                <a:gd name="connsiteY3-8" fmla="*/ 4233 h 1308598"/>
                <a:gd name="connsiteX4-9" fmla="*/ 4491318 w 4491318"/>
                <a:gd name="connsiteY4-10" fmla="*/ 582456 h 1308598"/>
                <a:gd name="connsiteX0-11" fmla="*/ 0 w 4491318"/>
                <a:gd name="connsiteY0-12" fmla="*/ 757268 h 1308598"/>
                <a:gd name="connsiteX1-13" fmla="*/ 605118 w 4491318"/>
                <a:gd name="connsiteY1-14" fmla="*/ 1308598 h 1308598"/>
                <a:gd name="connsiteX2-15" fmla="*/ 1762561 w 4491318"/>
                <a:gd name="connsiteY2-16" fmla="*/ 0 h 1308598"/>
                <a:gd name="connsiteX3-17" fmla="*/ 3859306 w 4491318"/>
                <a:gd name="connsiteY3-18" fmla="*/ 4233 h 1308598"/>
                <a:gd name="connsiteX4-19" fmla="*/ 4491318 w 4491318"/>
                <a:gd name="connsiteY4-20" fmla="*/ 582456 h 1308598"/>
                <a:gd name="connsiteX0-21" fmla="*/ 0 w 4491318"/>
                <a:gd name="connsiteY0-22" fmla="*/ 791695 h 791695"/>
                <a:gd name="connsiteX1-23" fmla="*/ 814668 w 4491318"/>
                <a:gd name="connsiteY1-24" fmla="*/ 0 h 791695"/>
                <a:gd name="connsiteX2-25" fmla="*/ 1762561 w 4491318"/>
                <a:gd name="connsiteY2-26" fmla="*/ 34427 h 791695"/>
                <a:gd name="connsiteX3-27" fmla="*/ 3859306 w 4491318"/>
                <a:gd name="connsiteY3-28" fmla="*/ 38660 h 791695"/>
                <a:gd name="connsiteX4-29" fmla="*/ 4491318 w 4491318"/>
                <a:gd name="connsiteY4-30" fmla="*/ 616883 h 791695"/>
                <a:gd name="connsiteX0-31" fmla="*/ 0 w 4491318"/>
                <a:gd name="connsiteY0-32" fmla="*/ 757268 h 757268"/>
                <a:gd name="connsiteX1-33" fmla="*/ 1762561 w 4491318"/>
                <a:gd name="connsiteY1-34" fmla="*/ 0 h 757268"/>
                <a:gd name="connsiteX2-35" fmla="*/ 3859306 w 4491318"/>
                <a:gd name="connsiteY2-36" fmla="*/ 4233 h 757268"/>
                <a:gd name="connsiteX3-37" fmla="*/ 4491318 w 4491318"/>
                <a:gd name="connsiteY3-38" fmla="*/ 582456 h 757268"/>
                <a:gd name="connsiteX0-39" fmla="*/ 0 w 4491318"/>
                <a:gd name="connsiteY0-40" fmla="*/ 823943 h 823943"/>
                <a:gd name="connsiteX1-41" fmla="*/ 1057612 w 4491318"/>
                <a:gd name="connsiteY1-42" fmla="*/ 0 h 823943"/>
                <a:gd name="connsiteX2-43" fmla="*/ 3859306 w 4491318"/>
                <a:gd name="connsiteY2-44" fmla="*/ 70908 h 823943"/>
                <a:gd name="connsiteX3-45" fmla="*/ 4491318 w 4491318"/>
                <a:gd name="connsiteY3-46" fmla="*/ 649131 h 823943"/>
                <a:gd name="connsiteX0-47" fmla="*/ 0 w 4416551"/>
                <a:gd name="connsiteY0-48" fmla="*/ 842993 h 842993"/>
                <a:gd name="connsiteX1-49" fmla="*/ 982845 w 4416551"/>
                <a:gd name="connsiteY1-50" fmla="*/ 0 h 842993"/>
                <a:gd name="connsiteX2-51" fmla="*/ 3784539 w 4416551"/>
                <a:gd name="connsiteY2-52" fmla="*/ 70908 h 842993"/>
                <a:gd name="connsiteX3-53" fmla="*/ 4416551 w 4416551"/>
                <a:gd name="connsiteY3-54" fmla="*/ 649131 h 842993"/>
                <a:gd name="connsiteX0-55" fmla="*/ 0 w 4416551"/>
                <a:gd name="connsiteY0-56" fmla="*/ 830293 h 830293"/>
                <a:gd name="connsiteX1-57" fmla="*/ 997086 w 4416551"/>
                <a:gd name="connsiteY1-58" fmla="*/ 0 h 830293"/>
                <a:gd name="connsiteX2-59" fmla="*/ 3784539 w 4416551"/>
                <a:gd name="connsiteY2-60" fmla="*/ 58208 h 830293"/>
                <a:gd name="connsiteX3-61" fmla="*/ 4416551 w 4416551"/>
                <a:gd name="connsiteY3-62" fmla="*/ 636431 h 830293"/>
                <a:gd name="connsiteX0-63" fmla="*/ 0 w 4416551"/>
                <a:gd name="connsiteY0-64" fmla="*/ 841935 h 841935"/>
                <a:gd name="connsiteX1-65" fmla="*/ 997086 w 4416551"/>
                <a:gd name="connsiteY1-66" fmla="*/ 11642 h 841935"/>
                <a:gd name="connsiteX2-67" fmla="*/ 3264728 w 4416551"/>
                <a:gd name="connsiteY2-68" fmla="*/ 0 h 841935"/>
                <a:gd name="connsiteX3-69" fmla="*/ 4416551 w 4416551"/>
                <a:gd name="connsiteY3-70" fmla="*/ 648073 h 841935"/>
                <a:gd name="connsiteX0-71" fmla="*/ 0 w 4416551"/>
                <a:gd name="connsiteY0-72" fmla="*/ 841935 h 841935"/>
                <a:gd name="connsiteX1-73" fmla="*/ 997086 w 4416551"/>
                <a:gd name="connsiteY1-74" fmla="*/ 11642 h 841935"/>
                <a:gd name="connsiteX2-75" fmla="*/ 3264728 w 4416551"/>
                <a:gd name="connsiteY2-76" fmla="*/ 0 h 841935"/>
                <a:gd name="connsiteX3-77" fmla="*/ 4416551 w 4416551"/>
                <a:gd name="connsiteY3-78" fmla="*/ 648073 h 841935"/>
                <a:gd name="connsiteX0-79" fmla="*/ 0 w 4288378"/>
                <a:gd name="connsiteY0-80" fmla="*/ 841935 h 914773"/>
                <a:gd name="connsiteX1-81" fmla="*/ 997086 w 4288378"/>
                <a:gd name="connsiteY1-82" fmla="*/ 11642 h 914773"/>
                <a:gd name="connsiteX2-83" fmla="*/ 3264728 w 4288378"/>
                <a:gd name="connsiteY2-84" fmla="*/ 0 h 914773"/>
                <a:gd name="connsiteX3-85" fmla="*/ 4288378 w 4288378"/>
                <a:gd name="connsiteY3-86" fmla="*/ 914773 h 914773"/>
                <a:gd name="connsiteX0-87" fmla="*/ 0 w 4380947"/>
                <a:gd name="connsiteY0-88" fmla="*/ 841935 h 883023"/>
                <a:gd name="connsiteX1-89" fmla="*/ 997086 w 4380947"/>
                <a:gd name="connsiteY1-90" fmla="*/ 11642 h 883023"/>
                <a:gd name="connsiteX2-91" fmla="*/ 3264728 w 4380947"/>
                <a:gd name="connsiteY2-92" fmla="*/ 0 h 883023"/>
                <a:gd name="connsiteX3-93" fmla="*/ 4380947 w 4380947"/>
                <a:gd name="connsiteY3-94" fmla="*/ 883023 h 883023"/>
                <a:gd name="connsiteX0-95" fmla="*/ 0 w 4380947"/>
                <a:gd name="connsiteY0-96" fmla="*/ 841935 h 883023"/>
                <a:gd name="connsiteX1-97" fmla="*/ 997086 w 4380947"/>
                <a:gd name="connsiteY1-98" fmla="*/ 11642 h 883023"/>
                <a:gd name="connsiteX2-99" fmla="*/ 3293211 w 4380947"/>
                <a:gd name="connsiteY2-100" fmla="*/ 0 h 883023"/>
                <a:gd name="connsiteX3-101" fmla="*/ 4380947 w 4380947"/>
                <a:gd name="connsiteY3-102" fmla="*/ 883023 h 883023"/>
                <a:gd name="connsiteX0-103" fmla="*/ 0 w 4380947"/>
                <a:gd name="connsiteY0-104" fmla="*/ 841935 h 883023"/>
                <a:gd name="connsiteX1-105" fmla="*/ 997086 w 4380947"/>
                <a:gd name="connsiteY1-106" fmla="*/ 11642 h 883023"/>
                <a:gd name="connsiteX2-107" fmla="*/ 3293211 w 4380947"/>
                <a:gd name="connsiteY2-108" fmla="*/ 0 h 883023"/>
                <a:gd name="connsiteX3-109" fmla="*/ 4380947 w 4380947"/>
                <a:gd name="connsiteY3-110" fmla="*/ 883023 h 883023"/>
                <a:gd name="connsiteX0-111" fmla="*/ 0 w 4359585"/>
                <a:gd name="connsiteY0-112" fmla="*/ 841935 h 902073"/>
                <a:gd name="connsiteX1-113" fmla="*/ 997086 w 4359585"/>
                <a:gd name="connsiteY1-114" fmla="*/ 11642 h 902073"/>
                <a:gd name="connsiteX2-115" fmla="*/ 3293211 w 4359585"/>
                <a:gd name="connsiteY2-116" fmla="*/ 0 h 902073"/>
                <a:gd name="connsiteX3-117" fmla="*/ 4359585 w 4359585"/>
                <a:gd name="connsiteY3-118" fmla="*/ 902073 h 902073"/>
              </a:gdLst>
              <a:ahLst/>
              <a:cxnLst>
                <a:cxn ang="0">
                  <a:pos x="connsiteX0-1" y="connsiteY0-2"/>
                </a:cxn>
                <a:cxn ang="0">
                  <a:pos x="connsiteX1-3" y="connsiteY1-4"/>
                </a:cxn>
                <a:cxn ang="0">
                  <a:pos x="connsiteX2-5" y="connsiteY2-6"/>
                </a:cxn>
                <a:cxn ang="0">
                  <a:pos x="connsiteX3-7" y="connsiteY3-8"/>
                </a:cxn>
              </a:cxnLst>
              <a:rect l="l" t="t" r="r" b="b"/>
              <a:pathLst>
                <a:path w="4359585" h="902073">
                  <a:moveTo>
                    <a:pt x="0" y="841935"/>
                  </a:moveTo>
                  <a:lnTo>
                    <a:pt x="997086" y="11642"/>
                  </a:lnTo>
                  <a:lnTo>
                    <a:pt x="3293211" y="0"/>
                  </a:lnTo>
                  <a:lnTo>
                    <a:pt x="4359585" y="902073"/>
                  </a:lnTo>
                </a:path>
              </a:pathLst>
            </a:custGeom>
            <a:noFill/>
            <a:ln w="152400">
              <a:solidFill>
                <a:srgbClr val="56C4D2"/>
              </a:solidFill>
              <a:tailEnd type="none"/>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57"/>
            <p:cNvSpPr/>
            <p:nvPr/>
          </p:nvSpPr>
          <p:spPr bwMode="gray">
            <a:xfrm rot="2572608">
              <a:off x="4161932" y="3401778"/>
              <a:ext cx="138407" cy="85478"/>
            </a:xfrm>
            <a:prstGeom prst="ellipse">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59" name="Oval 58"/>
            <p:cNvSpPr/>
            <p:nvPr/>
          </p:nvSpPr>
          <p:spPr bwMode="gray">
            <a:xfrm rot="19019003">
              <a:off x="8046437" y="3460352"/>
              <a:ext cx="138407" cy="85478"/>
            </a:xfrm>
            <a:prstGeom prst="ellipse">
              <a:avLst/>
            </a:prstGeom>
            <a:solidFill>
              <a:srgbClr val="56C4D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pSp>
      <p:sp>
        <p:nvSpPr>
          <p:cNvPr id="82" name="Freeform 81"/>
          <p:cNvSpPr/>
          <p:nvPr/>
        </p:nvSpPr>
        <p:spPr bwMode="gray">
          <a:xfrm>
            <a:off x="8124825" y="4323843"/>
            <a:ext cx="1997869" cy="174644"/>
          </a:xfrm>
          <a:custGeom>
            <a:avLst/>
            <a:gdLst>
              <a:gd name="connsiteX0" fmla="*/ 0 w 1997869"/>
              <a:gd name="connsiteY0" fmla="*/ 97631 h 174644"/>
              <a:gd name="connsiteX1" fmla="*/ 290513 w 1997869"/>
              <a:gd name="connsiteY1" fmla="*/ 142875 h 174644"/>
              <a:gd name="connsiteX2" fmla="*/ 1562100 w 1997869"/>
              <a:gd name="connsiteY2" fmla="*/ 166687 h 174644"/>
              <a:gd name="connsiteX3" fmla="*/ 1997869 w 1997869"/>
              <a:gd name="connsiteY3" fmla="*/ 0 h 174644"/>
            </a:gdLst>
            <a:ahLst/>
            <a:cxnLst>
              <a:cxn ang="0">
                <a:pos x="connsiteX0" y="connsiteY0"/>
              </a:cxn>
              <a:cxn ang="0">
                <a:pos x="connsiteX1" y="connsiteY1"/>
              </a:cxn>
              <a:cxn ang="0">
                <a:pos x="connsiteX2" y="connsiteY2"/>
              </a:cxn>
              <a:cxn ang="0">
                <a:pos x="connsiteX3" y="connsiteY3"/>
              </a:cxn>
            </a:cxnLst>
            <a:rect l="l" t="t" r="r" b="b"/>
            <a:pathLst>
              <a:path w="1997869" h="174644">
                <a:moveTo>
                  <a:pt x="0" y="97631"/>
                </a:moveTo>
                <a:cubicBezTo>
                  <a:pt x="15081" y="114498"/>
                  <a:pt x="30163" y="131366"/>
                  <a:pt x="290513" y="142875"/>
                </a:cubicBezTo>
                <a:cubicBezTo>
                  <a:pt x="550863" y="154384"/>
                  <a:pt x="1277541" y="190499"/>
                  <a:pt x="1562100" y="166687"/>
                </a:cubicBezTo>
                <a:cubicBezTo>
                  <a:pt x="1846659" y="142875"/>
                  <a:pt x="1926035" y="30162"/>
                  <a:pt x="1997869" y="0"/>
                </a:cubicBezTo>
              </a:path>
            </a:pathLst>
          </a:custGeom>
          <a:noFill/>
          <a:ln w="28575">
            <a:solidFill>
              <a:srgbClr val="E28189"/>
            </a:soli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83" name="Freeform 82"/>
          <p:cNvSpPr/>
          <p:nvPr/>
        </p:nvSpPr>
        <p:spPr bwMode="gray">
          <a:xfrm flipV="1">
            <a:off x="8098929" y="4683009"/>
            <a:ext cx="1997869" cy="174644"/>
          </a:xfrm>
          <a:custGeom>
            <a:avLst/>
            <a:gdLst>
              <a:gd name="connsiteX0" fmla="*/ 0 w 1997869"/>
              <a:gd name="connsiteY0" fmla="*/ 97631 h 174644"/>
              <a:gd name="connsiteX1" fmla="*/ 290513 w 1997869"/>
              <a:gd name="connsiteY1" fmla="*/ 142875 h 174644"/>
              <a:gd name="connsiteX2" fmla="*/ 1562100 w 1997869"/>
              <a:gd name="connsiteY2" fmla="*/ 166687 h 174644"/>
              <a:gd name="connsiteX3" fmla="*/ 1997869 w 1997869"/>
              <a:gd name="connsiteY3" fmla="*/ 0 h 174644"/>
            </a:gdLst>
            <a:ahLst/>
            <a:cxnLst>
              <a:cxn ang="0">
                <a:pos x="connsiteX0" y="connsiteY0"/>
              </a:cxn>
              <a:cxn ang="0">
                <a:pos x="connsiteX1" y="connsiteY1"/>
              </a:cxn>
              <a:cxn ang="0">
                <a:pos x="connsiteX2" y="connsiteY2"/>
              </a:cxn>
              <a:cxn ang="0">
                <a:pos x="connsiteX3" y="connsiteY3"/>
              </a:cxn>
            </a:cxnLst>
            <a:rect l="l" t="t" r="r" b="b"/>
            <a:pathLst>
              <a:path w="1997869" h="174644">
                <a:moveTo>
                  <a:pt x="0" y="97631"/>
                </a:moveTo>
                <a:cubicBezTo>
                  <a:pt x="15081" y="114498"/>
                  <a:pt x="30163" y="131366"/>
                  <a:pt x="290513" y="142875"/>
                </a:cubicBezTo>
                <a:cubicBezTo>
                  <a:pt x="550863" y="154384"/>
                  <a:pt x="1277541" y="190499"/>
                  <a:pt x="1562100" y="166687"/>
                </a:cubicBezTo>
                <a:cubicBezTo>
                  <a:pt x="1846659" y="142875"/>
                  <a:pt x="1926035" y="30162"/>
                  <a:pt x="1997869" y="0"/>
                </a:cubicBezTo>
              </a:path>
            </a:pathLst>
          </a:custGeom>
          <a:noFill/>
          <a:ln w="28575">
            <a:solidFill>
              <a:srgbClr val="56C4D2"/>
            </a:soli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84" name="Rectangular Callout 26"/>
          <p:cNvSpPr/>
          <p:nvPr/>
        </p:nvSpPr>
        <p:spPr bwMode="gray">
          <a:xfrm>
            <a:off x="7050474" y="2162176"/>
            <a:ext cx="1969701" cy="810178"/>
          </a:xfrm>
          <a:prstGeom prst="wedgeRectCallout">
            <a:avLst>
              <a:gd name="adj1" fmla="val -106456"/>
              <a:gd name="adj2" fmla="val 425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Use route-policies to specify color values (extended community attribute) for specific BGP routes.</a:t>
            </a:r>
          </a:p>
        </p:txBody>
      </p:sp>
      <p:sp>
        <p:nvSpPr>
          <p:cNvPr id="85" name="Rectangular Callout 26"/>
          <p:cNvSpPr/>
          <p:nvPr/>
        </p:nvSpPr>
        <p:spPr bwMode="gray">
          <a:xfrm>
            <a:off x="4589427" y="4104412"/>
            <a:ext cx="3021047" cy="1003738"/>
          </a:xfrm>
          <a:prstGeom prst="wedgeRectCallout">
            <a:avLst>
              <a:gd name="adj1" fmla="val -68821"/>
              <a:gd name="adj2" fmla="val -603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When forwarding a packet, the PE determines the SRv6 Policy to which the corresponding route </a:t>
            </a:r>
            <a:r>
              <a:rPr lang="en-US" sz="1200" dirty="0" err="1">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recurses</a:t>
            </a: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 based on the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destination address of the packet and the next hop of the route</a:t>
            </a: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86" name="Rounded Rectangle 85"/>
          <p:cNvSpPr/>
          <p:nvPr/>
        </p:nvSpPr>
        <p:spPr bwMode="gray">
          <a:xfrm>
            <a:off x="1350463" y="4207809"/>
            <a:ext cx="1126911" cy="343868"/>
          </a:xfrm>
          <a:prstGeom prst="roundRect">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a:latin typeface="Huawei Sans" panose="020C0503030203020204" pitchFamily="34" charset="0"/>
              </a:rPr>
              <a:t>DIP: Net1</a:t>
            </a:r>
          </a:p>
        </p:txBody>
      </p:sp>
      <p:sp>
        <p:nvSpPr>
          <p:cNvPr id="87" name="Rounded Rectangle 86"/>
          <p:cNvSpPr/>
          <p:nvPr/>
        </p:nvSpPr>
        <p:spPr bwMode="gray">
          <a:xfrm>
            <a:off x="1352550" y="4650823"/>
            <a:ext cx="1126911" cy="343868"/>
          </a:xfrm>
          <a:prstGeom prst="round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a:latin typeface="Huawei Sans" panose="020C0503030203020204" pitchFamily="34" charset="0"/>
              </a:rPr>
              <a:t>DIP: Net2</a:t>
            </a:r>
          </a:p>
        </p:txBody>
      </p:sp>
      <p:sp>
        <p:nvSpPr>
          <p:cNvPr id="67" name="Oval 41"/>
          <p:cNvSpPr>
            <a:spLocks noChangeAspect="1"/>
          </p:cNvSpPr>
          <p:nvPr/>
        </p:nvSpPr>
        <p:spPr bwMode="gray">
          <a:xfrm>
            <a:off x="8129067" y="416351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66" name="Rectangular Callout 26"/>
          <p:cNvSpPr/>
          <p:nvPr/>
        </p:nvSpPr>
        <p:spPr bwMode="gray">
          <a:xfrm>
            <a:off x="7496175" y="3110909"/>
            <a:ext cx="1263697" cy="538968"/>
          </a:xfrm>
          <a:prstGeom prst="wedgeRectCallout">
            <a:avLst>
              <a:gd name="adj1" fmla="val -6421"/>
              <a:gd name="adj2" fmla="val 13184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Alternatively, deploy an export route-policy.</a:t>
            </a:r>
          </a:p>
        </p:txBody>
      </p:sp>
      <p:sp>
        <p:nvSpPr>
          <p:cNvPr id="81" name="Oval 41"/>
          <p:cNvSpPr>
            <a:spLocks noChangeAspect="1"/>
          </p:cNvSpPr>
          <p:nvPr/>
        </p:nvSpPr>
        <p:spPr bwMode="gray">
          <a:xfrm>
            <a:off x="3966277" y="420132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78" name="Rectangular Callout 26"/>
          <p:cNvSpPr/>
          <p:nvPr/>
        </p:nvSpPr>
        <p:spPr bwMode="gray">
          <a:xfrm>
            <a:off x="3490809" y="2912161"/>
            <a:ext cx="1023391" cy="733678"/>
          </a:xfrm>
          <a:prstGeom prst="wedgeRectCallout">
            <a:avLst>
              <a:gd name="adj1" fmla="val -569"/>
              <a:gd name="adj2" fmla="val 13185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Alternatively, deploy an import route-policy.</a:t>
            </a:r>
          </a:p>
        </p:txBody>
      </p:sp>
      <p:sp>
        <p:nvSpPr>
          <p:cNvPr id="88" name="Rounded Rectangle 87"/>
          <p:cNvSpPr/>
          <p:nvPr/>
        </p:nvSpPr>
        <p:spPr bwMode="gray">
          <a:xfrm>
            <a:off x="1790936" y="5144341"/>
            <a:ext cx="2343692" cy="1024066"/>
          </a:xfrm>
          <a:prstGeom prst="roundRect">
            <a:avLst>
              <a:gd name="adj" fmla="val 6322"/>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fontAlgn="ctr"/>
            <a:r>
              <a:rPr lang="en-US" sz="1400" dirty="0">
                <a:solidFill>
                  <a:schemeClr val="tx1"/>
                </a:solidFill>
                <a:latin typeface="Huawei Sans" panose="020C0503030203020204" pitchFamily="34" charset="0"/>
              </a:rPr>
              <a:t>PE1</a:t>
            </a:r>
          </a:p>
        </p:txBody>
      </p:sp>
      <p:sp>
        <p:nvSpPr>
          <p:cNvPr id="91" name="Rounded Rectangle 90"/>
          <p:cNvSpPr/>
          <p:nvPr/>
        </p:nvSpPr>
        <p:spPr bwMode="gray">
          <a:xfrm>
            <a:off x="1929494" y="5430954"/>
            <a:ext cx="664873" cy="251046"/>
          </a:xfrm>
          <a:prstGeom prst="roundRect">
            <a:avLst>
              <a:gd name="adj" fmla="val 6322"/>
            </a:avLst>
          </a:prstGeom>
          <a:noFill/>
          <a:ln>
            <a:solidFill>
              <a:srgbClr val="E2818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a:solidFill>
                  <a:schemeClr val="tx1"/>
                </a:solidFill>
                <a:latin typeface="Huawei Sans" panose="020C0503030203020204" pitchFamily="34" charset="0"/>
              </a:rPr>
              <a:t>VRF1</a:t>
            </a:r>
          </a:p>
        </p:txBody>
      </p:sp>
      <p:sp>
        <p:nvSpPr>
          <p:cNvPr id="92" name="Rounded Rectangle 91"/>
          <p:cNvSpPr/>
          <p:nvPr/>
        </p:nvSpPr>
        <p:spPr bwMode="gray">
          <a:xfrm>
            <a:off x="1923689" y="5829296"/>
            <a:ext cx="664873" cy="251046"/>
          </a:xfrm>
          <a:prstGeom prst="roundRect">
            <a:avLst>
              <a:gd name="adj" fmla="val 6322"/>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a:solidFill>
                  <a:schemeClr val="tx1"/>
                </a:solidFill>
                <a:latin typeface="Huawei Sans" panose="020C0503030203020204" pitchFamily="34" charset="0"/>
              </a:rPr>
              <a:t>VRF2</a:t>
            </a:r>
          </a:p>
        </p:txBody>
      </p:sp>
      <p:sp>
        <p:nvSpPr>
          <p:cNvPr id="93" name="Can 41"/>
          <p:cNvSpPr/>
          <p:nvPr/>
        </p:nvSpPr>
        <p:spPr bwMode="gray">
          <a:xfrm rot="5400000">
            <a:off x="3588193" y="5119061"/>
            <a:ext cx="159327" cy="874835"/>
          </a:xfrm>
          <a:prstGeom prst="can">
            <a:avLst>
              <a:gd name="adj" fmla="val 55435"/>
            </a:avLst>
          </a:prstGeom>
          <a:solidFill>
            <a:srgbClr val="E28189"/>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Can 41"/>
          <p:cNvSpPr/>
          <p:nvPr/>
        </p:nvSpPr>
        <p:spPr bwMode="gray">
          <a:xfrm rot="5400000">
            <a:off x="3588192" y="5517403"/>
            <a:ext cx="159327" cy="874835"/>
          </a:xfrm>
          <a:prstGeom prst="can">
            <a:avLst>
              <a:gd name="adj" fmla="val 55435"/>
            </a:avLst>
          </a:prstGeom>
          <a:solidFill>
            <a:srgbClr val="56C4D2"/>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6" name="Straight Connector 95"/>
          <p:cNvCxnSpPr>
            <a:stCxn id="91" idx="3"/>
            <a:endCxn id="93" idx="3"/>
          </p:cNvCxnSpPr>
          <p:nvPr/>
        </p:nvCxnSpPr>
        <p:spPr bwMode="gray">
          <a:xfrm>
            <a:off x="2594367" y="5556477"/>
            <a:ext cx="636072" cy="2"/>
          </a:xfrm>
          <a:prstGeom prst="line">
            <a:avLst/>
          </a:prstGeom>
          <a:ln w="190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a:stCxn id="92" idx="3"/>
            <a:endCxn id="94" idx="3"/>
          </p:cNvCxnSpPr>
          <p:nvPr/>
        </p:nvCxnSpPr>
        <p:spPr bwMode="gray">
          <a:xfrm>
            <a:off x="2588562" y="5954819"/>
            <a:ext cx="641876" cy="2"/>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bwMode="gray">
          <a:xfrm>
            <a:off x="3161285" y="5423825"/>
            <a:ext cx="973343" cy="276999"/>
          </a:xfrm>
          <a:prstGeom prst="rect">
            <a:avLst/>
          </a:prstGeom>
          <a:noFill/>
        </p:spPr>
        <p:txBody>
          <a:bodyPr wrap="square" rtlCol="0">
            <a:spAutoFit/>
          </a:bodyPr>
          <a:lstStyle/>
          <a:p>
            <a:pPr fontAlgn="ctr"/>
            <a:r>
              <a:rPr lang="en-US" sz="1200" dirty="0">
                <a:solidFill>
                  <a:schemeClr val="bg1"/>
                </a:solidFill>
                <a:latin typeface="Huawei Sans" panose="020C0503030203020204" pitchFamily="34" charset="0"/>
              </a:rPr>
              <a:t>SRv6 Policy</a:t>
            </a:r>
          </a:p>
        </p:txBody>
      </p:sp>
      <p:sp>
        <p:nvSpPr>
          <p:cNvPr id="102" name="TextBox 101"/>
          <p:cNvSpPr txBox="1"/>
          <p:nvPr/>
        </p:nvSpPr>
        <p:spPr bwMode="gray">
          <a:xfrm>
            <a:off x="3161285" y="5824530"/>
            <a:ext cx="973343" cy="276999"/>
          </a:xfrm>
          <a:prstGeom prst="rect">
            <a:avLst/>
          </a:prstGeom>
          <a:noFill/>
        </p:spPr>
        <p:txBody>
          <a:bodyPr wrap="square" rtlCol="0">
            <a:spAutoFit/>
          </a:bodyPr>
          <a:lstStyle/>
          <a:p>
            <a:pPr fontAlgn="ctr"/>
            <a:r>
              <a:rPr lang="en-US" sz="1200" dirty="0">
                <a:solidFill>
                  <a:schemeClr val="bg1"/>
                </a:solidFill>
                <a:latin typeface="Huawei Sans" panose="020C0503030203020204" pitchFamily="34" charset="0"/>
              </a:rPr>
              <a:t>SRv6 Policy</a:t>
            </a:r>
          </a:p>
        </p:txBody>
      </p:sp>
      <p:sp>
        <p:nvSpPr>
          <p:cNvPr id="103" name="Rounded Rectangle 102"/>
          <p:cNvSpPr/>
          <p:nvPr/>
        </p:nvSpPr>
        <p:spPr bwMode="gray">
          <a:xfrm>
            <a:off x="2695169" y="5426776"/>
            <a:ext cx="407045" cy="251046"/>
          </a:xfrm>
          <a:prstGeom prst="roundRect">
            <a:avLst>
              <a:gd name="adj" fmla="val 6322"/>
            </a:avLst>
          </a:prstGeom>
          <a:solidFill>
            <a:srgbClr val="E28189"/>
          </a:solidFill>
          <a:ln>
            <a:solidFill>
              <a:srgbClr val="E2818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a:solidFill>
                  <a:schemeClr val="bg1"/>
                </a:solidFill>
                <a:latin typeface="Huawei Sans" panose="020C0503030203020204" pitchFamily="34" charset="0"/>
              </a:rPr>
              <a:t>15</a:t>
            </a:r>
          </a:p>
        </p:txBody>
      </p:sp>
      <p:sp>
        <p:nvSpPr>
          <p:cNvPr id="104" name="Rounded Rectangle 103"/>
          <p:cNvSpPr/>
          <p:nvPr/>
        </p:nvSpPr>
        <p:spPr bwMode="gray">
          <a:xfrm>
            <a:off x="2689091" y="5834569"/>
            <a:ext cx="407045" cy="251046"/>
          </a:xfrm>
          <a:prstGeom prst="roundRect">
            <a:avLst>
              <a:gd name="adj" fmla="val 6322"/>
            </a:avLst>
          </a:prstGeom>
          <a:solidFill>
            <a:srgbClr val="56C4D2"/>
          </a:solidFill>
          <a:ln>
            <a:solidFill>
              <a:srgbClr val="56C4D2"/>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a:solidFill>
                  <a:schemeClr val="bg1"/>
                </a:solidFill>
                <a:latin typeface="Huawei Sans" panose="020C0503030203020204" pitchFamily="34" charset="0"/>
              </a:rPr>
              <a:t>20</a:t>
            </a:r>
          </a:p>
        </p:txBody>
      </p:sp>
      <p:sp>
        <p:nvSpPr>
          <p:cNvPr id="105" name="Rectangular Callout 26"/>
          <p:cNvSpPr/>
          <p:nvPr/>
        </p:nvSpPr>
        <p:spPr bwMode="gray">
          <a:xfrm>
            <a:off x="523875" y="5144999"/>
            <a:ext cx="1166558" cy="809820"/>
          </a:xfrm>
          <a:prstGeom prst="wedgeRectCallout">
            <a:avLst>
              <a:gd name="adj1" fmla="val 65943"/>
              <a:gd name="adj2" fmla="val 714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Alternatively, specify color values for specific VRFs.</a:t>
            </a:r>
          </a:p>
        </p:txBody>
      </p:sp>
      <p:sp>
        <p:nvSpPr>
          <p:cNvPr id="95" name="五边形 2"/>
          <p:cNvSpPr/>
          <p:nvPr/>
        </p:nvSpPr>
        <p:spPr bwMode="gray">
          <a:xfrm>
            <a:off x="6746875" y="107220"/>
            <a:ext cx="2522327" cy="21804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Policy Path Establishment</a:t>
            </a:r>
          </a:p>
        </p:txBody>
      </p:sp>
      <p:sp>
        <p:nvSpPr>
          <p:cNvPr id="97" name="燕尾形 3"/>
          <p:cNvSpPr/>
          <p:nvPr/>
        </p:nvSpPr>
        <p:spPr bwMode="gray">
          <a:xfrm>
            <a:off x="9192641" y="107220"/>
            <a:ext cx="2554859" cy="218049"/>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Traffic Steering to SRv6 Policies</a:t>
            </a:r>
          </a:p>
        </p:txBody>
      </p:sp>
    </p:spTree>
    <p:extLst>
      <p:ext uri="{BB962C8B-B14F-4D97-AF65-F5344CB8AC3E}">
        <p14:creationId xmlns:p14="http://schemas.microsoft.com/office/powerpoint/2010/main" val="16077107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DSCP-based Traffic Steering to SRv6 Policies</a:t>
            </a:r>
            <a:endParaRPr lang="en-US" dirty="0"/>
          </a:p>
        </p:txBody>
      </p:sp>
      <p:sp>
        <p:nvSpPr>
          <p:cNvPr id="3" name="Text Placeholder 2"/>
          <p:cNvSpPr>
            <a:spLocks noGrp="1"/>
          </p:cNvSpPr>
          <p:nvPr>
            <p:ph type="body" sz="quarter" idx="10"/>
          </p:nvPr>
        </p:nvSpPr>
        <p:spPr bwMode="gray"/>
        <p:txBody>
          <a:bodyPr/>
          <a:lstStyle/>
          <a:p>
            <a:r>
              <a:rPr lang="en-US" sz="1600" dirty="0"/>
              <a:t>Color-based traffic steering causes different traffic (such as HTTP and FTP traffic) destined for the same address to </a:t>
            </a:r>
            <a:r>
              <a:rPr lang="en-US" sz="1600" dirty="0" err="1"/>
              <a:t>recurse</a:t>
            </a:r>
            <a:r>
              <a:rPr lang="en-US" sz="1600" dirty="0"/>
              <a:t> to the same forwarding path, leading to a failure to implement refined traffic control. In this case, DSCP-based traffic steering can be performed to </a:t>
            </a:r>
            <a:r>
              <a:rPr lang="en-US" sz="1600" dirty="0" err="1"/>
              <a:t>recurse</a:t>
            </a:r>
            <a:r>
              <a:rPr lang="en-US" sz="1600" dirty="0"/>
              <a:t> traffic to different forwarding paths.</a:t>
            </a:r>
          </a:p>
        </p:txBody>
      </p:sp>
      <p:grpSp>
        <p:nvGrpSpPr>
          <p:cNvPr id="4" name="组合 2"/>
          <p:cNvGrpSpPr/>
          <p:nvPr/>
        </p:nvGrpSpPr>
        <p:grpSpPr bwMode="gray">
          <a:xfrm rot="10800000">
            <a:off x="7583741" y="3357977"/>
            <a:ext cx="1032830" cy="1941018"/>
            <a:chOff x="4518703" y="2205748"/>
            <a:chExt cx="1512166" cy="2521312"/>
          </a:xfrm>
        </p:grpSpPr>
        <p:cxnSp>
          <p:nvCxnSpPr>
            <p:cNvPr id="5" name="直接连接符 3"/>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4"/>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组合 7"/>
          <p:cNvGrpSpPr/>
          <p:nvPr/>
        </p:nvGrpSpPr>
        <p:grpSpPr bwMode="gray">
          <a:xfrm>
            <a:off x="4643476" y="3407241"/>
            <a:ext cx="1032830" cy="1941018"/>
            <a:chOff x="4518703" y="2205748"/>
            <a:chExt cx="1512166" cy="2521312"/>
          </a:xfrm>
        </p:grpSpPr>
        <p:cxnSp>
          <p:nvCxnSpPr>
            <p:cNvPr id="10" name="直接连接符 8"/>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9"/>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0"/>
          <p:cNvCxnSpPr>
            <a:stCxn id="19" idx="1"/>
            <a:endCxn id="17" idx="3"/>
          </p:cNvCxnSpPr>
          <p:nvPr/>
        </p:nvCxnSpPr>
        <p:spPr bwMode="gray">
          <a:xfrm flipH="1">
            <a:off x="5919928" y="3400943"/>
            <a:ext cx="128653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1"/>
          <p:cNvCxnSpPr>
            <a:stCxn id="20" idx="1"/>
            <a:endCxn id="18" idx="3"/>
          </p:cNvCxnSpPr>
          <p:nvPr/>
        </p:nvCxnSpPr>
        <p:spPr bwMode="gray">
          <a:xfrm flipH="1">
            <a:off x="5919928" y="5298995"/>
            <a:ext cx="128653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4355721" y="4128569"/>
            <a:ext cx="540000" cy="442800"/>
          </a:xfrm>
          <a:prstGeom prst="rect">
            <a:avLst/>
          </a:prstGeom>
        </p:spPr>
      </p:pic>
      <p:pic>
        <p:nvPicPr>
          <p:cNvPr id="17"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5379928" y="3179543"/>
            <a:ext cx="540000" cy="442800"/>
          </a:xfrm>
          <a:prstGeom prst="rect">
            <a:avLst/>
          </a:prstGeom>
        </p:spPr>
      </p:pic>
      <p:pic>
        <p:nvPicPr>
          <p:cNvPr id="18" name="图片 19"/>
          <p:cNvPicPr/>
          <p:nvPr/>
        </p:nvPicPr>
        <p:blipFill>
          <a:blip r:embed="rId3" cstate="print">
            <a:extLst>
              <a:ext uri="{28A0092B-C50C-407E-A947-70E740481C1C}">
                <a14:useLocalDpi xmlns:a14="http://schemas.microsoft.com/office/drawing/2010/main" val="0"/>
              </a:ext>
            </a:extLst>
          </a:blip>
          <a:stretch>
            <a:fillRect/>
          </a:stretch>
        </p:blipFill>
        <p:spPr bwMode="gray">
          <a:xfrm>
            <a:off x="5379928" y="5077595"/>
            <a:ext cx="540000" cy="442800"/>
          </a:xfrm>
          <a:prstGeom prst="rect">
            <a:avLst/>
          </a:prstGeom>
        </p:spPr>
      </p:pic>
      <p:pic>
        <p:nvPicPr>
          <p:cNvPr id="19" name="图片 20"/>
          <p:cNvPicPr/>
          <p:nvPr/>
        </p:nvPicPr>
        <p:blipFill>
          <a:blip r:embed="rId3" cstate="print">
            <a:extLst>
              <a:ext uri="{28A0092B-C50C-407E-A947-70E740481C1C}">
                <a14:useLocalDpi xmlns:a14="http://schemas.microsoft.com/office/drawing/2010/main" val="0"/>
              </a:ext>
            </a:extLst>
          </a:blip>
          <a:stretch>
            <a:fillRect/>
          </a:stretch>
        </p:blipFill>
        <p:spPr bwMode="gray">
          <a:xfrm>
            <a:off x="7206465" y="3179543"/>
            <a:ext cx="540000" cy="442800"/>
          </a:xfrm>
          <a:prstGeom prst="rect">
            <a:avLst/>
          </a:prstGeom>
        </p:spPr>
      </p:pic>
      <p:pic>
        <p:nvPicPr>
          <p:cNvPr id="20" name="图片 21"/>
          <p:cNvPicPr/>
          <p:nvPr/>
        </p:nvPicPr>
        <p:blipFill>
          <a:blip r:embed="rId3" cstate="print">
            <a:extLst>
              <a:ext uri="{28A0092B-C50C-407E-A947-70E740481C1C}">
                <a14:useLocalDpi xmlns:a14="http://schemas.microsoft.com/office/drawing/2010/main" val="0"/>
              </a:ext>
            </a:extLst>
          </a:blip>
          <a:stretch>
            <a:fillRect/>
          </a:stretch>
        </p:blipFill>
        <p:spPr bwMode="gray">
          <a:xfrm>
            <a:off x="7206465" y="5077595"/>
            <a:ext cx="540000" cy="442800"/>
          </a:xfrm>
          <a:prstGeom prst="rect">
            <a:avLst/>
          </a:prstGeom>
        </p:spPr>
      </p:pic>
      <p:pic>
        <p:nvPicPr>
          <p:cNvPr id="23" name="图片 24"/>
          <p:cNvPicPr/>
          <p:nvPr/>
        </p:nvPicPr>
        <p:blipFill>
          <a:blip r:embed="rId3" cstate="print">
            <a:extLst>
              <a:ext uri="{28A0092B-C50C-407E-A947-70E740481C1C}">
                <a14:useLocalDpi xmlns:a14="http://schemas.microsoft.com/office/drawing/2010/main" val="0"/>
              </a:ext>
            </a:extLst>
          </a:blip>
          <a:stretch>
            <a:fillRect/>
          </a:stretch>
        </p:blipFill>
        <p:spPr bwMode="gray">
          <a:xfrm>
            <a:off x="8479315" y="4103740"/>
            <a:ext cx="540000" cy="442800"/>
          </a:xfrm>
          <a:prstGeom prst="rect">
            <a:avLst/>
          </a:prstGeom>
        </p:spPr>
      </p:pic>
      <p:sp>
        <p:nvSpPr>
          <p:cNvPr id="24" name="文本框 26"/>
          <p:cNvSpPr txBox="1"/>
          <p:nvPr/>
        </p:nvSpPr>
        <p:spPr bwMode="gray">
          <a:xfrm>
            <a:off x="6062329" y="2917746"/>
            <a:ext cx="918841" cy="307777"/>
          </a:xfrm>
          <a:prstGeom prst="rect">
            <a:avLst/>
          </a:prstGeom>
          <a:noFill/>
        </p:spPr>
        <p:txBody>
          <a:bodyPr wrap="square" rtlCol="0">
            <a:spAutoFit/>
          </a:bodyPr>
          <a:lstStyle/>
          <a:p>
            <a:pPr fontAlgn="ct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Color: 15</a:t>
            </a:r>
          </a:p>
        </p:txBody>
      </p:sp>
      <p:sp>
        <p:nvSpPr>
          <p:cNvPr id="25" name="文本框 27"/>
          <p:cNvSpPr txBox="1"/>
          <p:nvPr/>
        </p:nvSpPr>
        <p:spPr bwMode="gray">
          <a:xfrm>
            <a:off x="4189250" y="4543150"/>
            <a:ext cx="529312" cy="338554"/>
          </a:xfrm>
          <a:prstGeom prst="rect">
            <a:avLst/>
          </a:prstGeom>
          <a:no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6" name="文本框 28"/>
          <p:cNvSpPr txBox="1"/>
          <p:nvPr/>
        </p:nvSpPr>
        <p:spPr bwMode="gray">
          <a:xfrm>
            <a:off x="8597303" y="4565653"/>
            <a:ext cx="529312" cy="338554"/>
          </a:xfrm>
          <a:prstGeom prst="rect">
            <a:avLst/>
          </a:prstGeom>
          <a:no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28" name="文本框 26"/>
          <p:cNvSpPr txBox="1"/>
          <p:nvPr/>
        </p:nvSpPr>
        <p:spPr bwMode="auto">
          <a:xfrm>
            <a:off x="6100731" y="5496268"/>
            <a:ext cx="918841" cy="307777"/>
          </a:xfrm>
          <a:prstGeom prst="rect">
            <a:avLst/>
          </a:prstGeom>
          <a:noFill/>
        </p:spPr>
        <p:txBody>
          <a:bodyPr wrap="square" rtlCol="0">
            <a:spAutoFit/>
          </a:bodyPr>
          <a:lstStyle/>
          <a:p>
            <a:pPr fontAlgn="ctr"/>
            <a:r>
              <a:rPr lang="en-US" sz="14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Color: 20</a:t>
            </a:r>
          </a:p>
        </p:txBody>
      </p:sp>
      <p:pic>
        <p:nvPicPr>
          <p:cNvPr id="29"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2863776" y="4122853"/>
            <a:ext cx="540000" cy="442800"/>
          </a:xfrm>
          <a:prstGeom prst="rect">
            <a:avLst/>
          </a:prstGeom>
        </p:spPr>
      </p:pic>
      <p:cxnSp>
        <p:nvCxnSpPr>
          <p:cNvPr id="31" name="直接连接符 9"/>
          <p:cNvCxnSpPr>
            <a:stCxn id="29" idx="3"/>
            <a:endCxn id="16" idx="1"/>
          </p:cNvCxnSpPr>
          <p:nvPr/>
        </p:nvCxnSpPr>
        <p:spPr bwMode="gray">
          <a:xfrm>
            <a:off x="3403776" y="4344253"/>
            <a:ext cx="951945" cy="57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9"/>
          <p:cNvCxnSpPr>
            <a:stCxn id="23" idx="3"/>
            <a:endCxn id="30" idx="1"/>
          </p:cNvCxnSpPr>
          <p:nvPr/>
        </p:nvCxnSpPr>
        <p:spPr bwMode="gray">
          <a:xfrm>
            <a:off x="9019315" y="4325140"/>
            <a:ext cx="9378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文本框 27"/>
          <p:cNvSpPr txBox="1"/>
          <p:nvPr/>
        </p:nvSpPr>
        <p:spPr bwMode="gray">
          <a:xfrm>
            <a:off x="2963623" y="4510676"/>
            <a:ext cx="537327" cy="338554"/>
          </a:xfrm>
          <a:prstGeom prst="rect">
            <a:avLst/>
          </a:prstGeom>
          <a:no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60" name="Freeform 159"/>
          <p:cNvSpPr/>
          <p:nvPr/>
        </p:nvSpPr>
        <p:spPr bwMode="gray">
          <a:xfrm flipH="1">
            <a:off x="10314204" y="3892496"/>
            <a:ext cx="1342120" cy="7015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Net1</a:t>
            </a:r>
          </a:p>
        </p:txBody>
      </p:sp>
      <p:sp>
        <p:nvSpPr>
          <p:cNvPr id="61" name="Freeform 60"/>
          <p:cNvSpPr/>
          <p:nvPr/>
        </p:nvSpPr>
        <p:spPr bwMode="gray">
          <a:xfrm>
            <a:off x="8890305" y="3534390"/>
            <a:ext cx="1312433" cy="505770"/>
          </a:xfrm>
          <a:custGeom>
            <a:avLst/>
            <a:gdLst>
              <a:gd name="connsiteX0" fmla="*/ 1312433 w 1312433"/>
              <a:gd name="connsiteY0" fmla="*/ 505770 h 505770"/>
              <a:gd name="connsiteX1" fmla="*/ 699247 w 1312433"/>
              <a:gd name="connsiteY1" fmla="*/ 160 h 505770"/>
              <a:gd name="connsiteX2" fmla="*/ 0 w 1312433"/>
              <a:gd name="connsiteY2" fmla="*/ 462739 h 505770"/>
            </a:gdLst>
            <a:ahLst/>
            <a:cxnLst>
              <a:cxn ang="0">
                <a:pos x="connsiteX0" y="connsiteY0"/>
              </a:cxn>
              <a:cxn ang="0">
                <a:pos x="connsiteX1" y="connsiteY1"/>
              </a:cxn>
              <a:cxn ang="0">
                <a:pos x="connsiteX2" y="connsiteY2"/>
              </a:cxn>
            </a:cxnLst>
            <a:rect l="l" t="t" r="r" b="b"/>
            <a:pathLst>
              <a:path w="1312433" h="505770">
                <a:moveTo>
                  <a:pt x="1312433" y="505770"/>
                </a:moveTo>
                <a:cubicBezTo>
                  <a:pt x="1115209" y="256551"/>
                  <a:pt x="917986" y="7332"/>
                  <a:pt x="699247" y="160"/>
                </a:cubicBezTo>
                <a:cubicBezTo>
                  <a:pt x="480508" y="-7012"/>
                  <a:pt x="240254" y="227863"/>
                  <a:pt x="0" y="462739"/>
                </a:cubicBezTo>
              </a:path>
            </a:pathLst>
          </a:custGeom>
          <a:noFill/>
          <a:ln w="19050">
            <a:solidFill>
              <a:srgbClr val="F28944"/>
            </a:solidFill>
            <a:prstDash val="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62" name="Freeform 61"/>
          <p:cNvSpPr/>
          <p:nvPr/>
        </p:nvSpPr>
        <p:spPr bwMode="gray">
          <a:xfrm>
            <a:off x="4556163" y="2588440"/>
            <a:ext cx="4148760" cy="1441555"/>
          </a:xfrm>
          <a:custGeom>
            <a:avLst/>
            <a:gdLst>
              <a:gd name="connsiteX0" fmla="*/ 3883510 w 3883510"/>
              <a:gd name="connsiteY0" fmla="*/ 1409282 h 1441555"/>
              <a:gd name="connsiteX1" fmla="*/ 1979407 w 3883510"/>
              <a:gd name="connsiteY1" fmla="*/ 30 h 1441555"/>
              <a:gd name="connsiteX2" fmla="*/ 0 w 3883510"/>
              <a:gd name="connsiteY2" fmla="*/ 1441555 h 1441555"/>
            </a:gdLst>
            <a:ahLst/>
            <a:cxnLst>
              <a:cxn ang="0">
                <a:pos x="connsiteX0" y="connsiteY0"/>
              </a:cxn>
              <a:cxn ang="0">
                <a:pos x="connsiteX1" y="connsiteY1"/>
              </a:cxn>
              <a:cxn ang="0">
                <a:pos x="connsiteX2" y="connsiteY2"/>
              </a:cxn>
            </a:cxnLst>
            <a:rect l="l" t="t" r="r" b="b"/>
            <a:pathLst>
              <a:path w="3883510" h="1441555">
                <a:moveTo>
                  <a:pt x="3883510" y="1409282"/>
                </a:moveTo>
                <a:cubicBezTo>
                  <a:pt x="3255084" y="701966"/>
                  <a:pt x="2626659" y="-5349"/>
                  <a:pt x="1979407" y="30"/>
                </a:cubicBezTo>
                <a:cubicBezTo>
                  <a:pt x="1332155" y="5409"/>
                  <a:pt x="666077" y="723482"/>
                  <a:pt x="0" y="1441555"/>
                </a:cubicBezTo>
              </a:path>
            </a:pathLst>
          </a:custGeom>
          <a:noFill/>
          <a:ln w="19050">
            <a:solidFill>
              <a:srgbClr val="F28944"/>
            </a:solidFill>
            <a:prstDash val="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63" name="Freeform 62"/>
          <p:cNvSpPr/>
          <p:nvPr/>
        </p:nvSpPr>
        <p:spPr bwMode="gray">
          <a:xfrm>
            <a:off x="3157391" y="3502783"/>
            <a:ext cx="1312433" cy="505770"/>
          </a:xfrm>
          <a:custGeom>
            <a:avLst/>
            <a:gdLst>
              <a:gd name="connsiteX0" fmla="*/ 1312433 w 1312433"/>
              <a:gd name="connsiteY0" fmla="*/ 505770 h 505770"/>
              <a:gd name="connsiteX1" fmla="*/ 699247 w 1312433"/>
              <a:gd name="connsiteY1" fmla="*/ 160 h 505770"/>
              <a:gd name="connsiteX2" fmla="*/ 0 w 1312433"/>
              <a:gd name="connsiteY2" fmla="*/ 462739 h 505770"/>
            </a:gdLst>
            <a:ahLst/>
            <a:cxnLst>
              <a:cxn ang="0">
                <a:pos x="connsiteX0" y="connsiteY0"/>
              </a:cxn>
              <a:cxn ang="0">
                <a:pos x="connsiteX1" y="connsiteY1"/>
              </a:cxn>
              <a:cxn ang="0">
                <a:pos x="connsiteX2" y="connsiteY2"/>
              </a:cxn>
            </a:cxnLst>
            <a:rect l="l" t="t" r="r" b="b"/>
            <a:pathLst>
              <a:path w="1312433" h="505770">
                <a:moveTo>
                  <a:pt x="1312433" y="505770"/>
                </a:moveTo>
                <a:cubicBezTo>
                  <a:pt x="1115209" y="256551"/>
                  <a:pt x="917986" y="7332"/>
                  <a:pt x="699247" y="160"/>
                </a:cubicBezTo>
                <a:cubicBezTo>
                  <a:pt x="480508" y="-7012"/>
                  <a:pt x="240254" y="227863"/>
                  <a:pt x="0" y="462739"/>
                </a:cubicBezTo>
              </a:path>
            </a:pathLst>
          </a:custGeom>
          <a:noFill/>
          <a:ln w="19050">
            <a:solidFill>
              <a:srgbClr val="F28944"/>
            </a:solidFill>
            <a:prstDash val="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pSp>
        <p:nvGrpSpPr>
          <p:cNvPr id="68" name="组合 17"/>
          <p:cNvGrpSpPr/>
          <p:nvPr/>
        </p:nvGrpSpPr>
        <p:grpSpPr bwMode="gray">
          <a:xfrm>
            <a:off x="5447586" y="2172587"/>
            <a:ext cx="2349758" cy="743484"/>
            <a:chOff x="756083" y="2270097"/>
            <a:chExt cx="2349758" cy="475627"/>
          </a:xfrm>
        </p:grpSpPr>
        <p:sp>
          <p:nvSpPr>
            <p:cNvPr id="69" name="矩形: 圆角 52"/>
            <p:cNvSpPr/>
            <p:nvPr/>
          </p:nvSpPr>
          <p:spPr bwMode="gray">
            <a:xfrm>
              <a:off x="756083" y="2270097"/>
              <a:ext cx="2349758" cy="475627"/>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Route</a:t>
              </a:r>
            </a:p>
          </p:txBody>
        </p:sp>
        <p:sp>
          <p:nvSpPr>
            <p:cNvPr id="70" name="TextBox 120"/>
            <p:cNvSpPr txBox="1"/>
            <p:nvPr/>
          </p:nvSpPr>
          <p:spPr bwMode="gray">
            <a:xfrm>
              <a:off x="788357" y="2417231"/>
              <a:ext cx="2274453" cy="301053"/>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 Ext-Community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Net1   PE2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0:1000</a:t>
              </a:r>
            </a:p>
          </p:txBody>
        </p:sp>
      </p:grpSp>
      <p:grpSp>
        <p:nvGrpSpPr>
          <p:cNvPr id="71" name="组合 17"/>
          <p:cNvGrpSpPr/>
          <p:nvPr/>
        </p:nvGrpSpPr>
        <p:grpSpPr bwMode="gray">
          <a:xfrm>
            <a:off x="9356010" y="2917747"/>
            <a:ext cx="1210060" cy="755373"/>
            <a:chOff x="746169" y="2262490"/>
            <a:chExt cx="1210060" cy="483233"/>
          </a:xfrm>
        </p:grpSpPr>
        <p:sp>
          <p:nvSpPr>
            <p:cNvPr id="72" name="矩形: 圆角 52"/>
            <p:cNvSpPr/>
            <p:nvPr/>
          </p:nvSpPr>
          <p:spPr bwMode="gray">
            <a:xfrm>
              <a:off x="746169" y="2262490"/>
              <a:ext cx="1210060" cy="48323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IGP Route</a:t>
              </a:r>
            </a:p>
          </p:txBody>
        </p:sp>
        <p:sp>
          <p:nvSpPr>
            <p:cNvPr id="73" name="TextBox 120"/>
            <p:cNvSpPr txBox="1"/>
            <p:nvPr/>
          </p:nvSpPr>
          <p:spPr bwMode="gray">
            <a:xfrm>
              <a:off x="788358" y="2418648"/>
              <a:ext cx="1112567" cy="301053"/>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Net1   CE2</a:t>
              </a:r>
            </a:p>
          </p:txBody>
        </p:sp>
      </p:grpSp>
      <p:grpSp>
        <p:nvGrpSpPr>
          <p:cNvPr id="74" name="组合 17"/>
          <p:cNvGrpSpPr/>
          <p:nvPr/>
        </p:nvGrpSpPr>
        <p:grpSpPr bwMode="gray">
          <a:xfrm>
            <a:off x="2570302" y="3019528"/>
            <a:ext cx="1210060" cy="740771"/>
            <a:chOff x="746169" y="2186883"/>
            <a:chExt cx="1210060" cy="473892"/>
          </a:xfrm>
        </p:grpSpPr>
        <p:sp>
          <p:nvSpPr>
            <p:cNvPr id="75" name="矩形: 圆角 52"/>
            <p:cNvSpPr/>
            <p:nvPr/>
          </p:nvSpPr>
          <p:spPr bwMode="gray">
            <a:xfrm>
              <a:off x="746169" y="2186883"/>
              <a:ext cx="1210060" cy="473892"/>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IGP Route</a:t>
              </a:r>
            </a:p>
          </p:txBody>
        </p:sp>
        <p:sp>
          <p:nvSpPr>
            <p:cNvPr id="76" name="TextBox 120"/>
            <p:cNvSpPr txBox="1"/>
            <p:nvPr/>
          </p:nvSpPr>
          <p:spPr bwMode="gray">
            <a:xfrm>
              <a:off x="799116" y="2336064"/>
              <a:ext cx="1112567" cy="301053"/>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Net1   PE1</a:t>
              </a:r>
            </a:p>
          </p:txBody>
        </p:sp>
      </p:grpSp>
      <p:pic>
        <p:nvPicPr>
          <p:cNvPr id="30"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9957203" y="4103740"/>
            <a:ext cx="540000" cy="442800"/>
          </a:xfrm>
          <a:prstGeom prst="rect">
            <a:avLst/>
          </a:prstGeom>
        </p:spPr>
      </p:pic>
      <p:sp>
        <p:nvSpPr>
          <p:cNvPr id="79" name="Freeform 78"/>
          <p:cNvSpPr/>
          <p:nvPr/>
        </p:nvSpPr>
        <p:spPr bwMode="gray">
          <a:xfrm>
            <a:off x="3164154" y="4097338"/>
            <a:ext cx="1600200" cy="186466"/>
          </a:xfrm>
          <a:custGeom>
            <a:avLst/>
            <a:gdLst>
              <a:gd name="connsiteX0" fmla="*/ 0 w 1600200"/>
              <a:gd name="connsiteY0" fmla="*/ 166688 h 186466"/>
              <a:gd name="connsiteX1" fmla="*/ 1166813 w 1600200"/>
              <a:gd name="connsiteY1" fmla="*/ 171450 h 186466"/>
              <a:gd name="connsiteX2" fmla="*/ 1600200 w 1600200"/>
              <a:gd name="connsiteY2" fmla="*/ 0 h 186466"/>
            </a:gdLst>
            <a:ahLst/>
            <a:cxnLst>
              <a:cxn ang="0">
                <a:pos x="connsiteX0" y="connsiteY0"/>
              </a:cxn>
              <a:cxn ang="0">
                <a:pos x="connsiteX1" y="connsiteY1"/>
              </a:cxn>
              <a:cxn ang="0">
                <a:pos x="connsiteX2" y="connsiteY2"/>
              </a:cxn>
            </a:cxnLst>
            <a:rect l="l" t="t" r="r" b="b"/>
            <a:pathLst>
              <a:path w="1600200" h="186466">
                <a:moveTo>
                  <a:pt x="0" y="166688"/>
                </a:moveTo>
                <a:cubicBezTo>
                  <a:pt x="450056" y="182959"/>
                  <a:pt x="900113" y="199231"/>
                  <a:pt x="1166813" y="171450"/>
                </a:cubicBezTo>
                <a:cubicBezTo>
                  <a:pt x="1433513" y="143669"/>
                  <a:pt x="1516856" y="71834"/>
                  <a:pt x="1600200" y="0"/>
                </a:cubicBezTo>
              </a:path>
            </a:pathLst>
          </a:custGeom>
          <a:noFill/>
          <a:ln w="28575">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80" name="Freeform 79"/>
          <p:cNvSpPr/>
          <p:nvPr/>
        </p:nvSpPr>
        <p:spPr bwMode="gray">
          <a:xfrm flipV="1">
            <a:off x="3149719" y="4422488"/>
            <a:ext cx="1600200" cy="186466"/>
          </a:xfrm>
          <a:custGeom>
            <a:avLst/>
            <a:gdLst>
              <a:gd name="connsiteX0" fmla="*/ 0 w 1600200"/>
              <a:gd name="connsiteY0" fmla="*/ 166688 h 186466"/>
              <a:gd name="connsiteX1" fmla="*/ 1166813 w 1600200"/>
              <a:gd name="connsiteY1" fmla="*/ 171450 h 186466"/>
              <a:gd name="connsiteX2" fmla="*/ 1600200 w 1600200"/>
              <a:gd name="connsiteY2" fmla="*/ 0 h 186466"/>
            </a:gdLst>
            <a:ahLst/>
            <a:cxnLst>
              <a:cxn ang="0">
                <a:pos x="connsiteX0" y="connsiteY0"/>
              </a:cxn>
              <a:cxn ang="0">
                <a:pos x="connsiteX1" y="connsiteY1"/>
              </a:cxn>
              <a:cxn ang="0">
                <a:pos x="connsiteX2" y="connsiteY2"/>
              </a:cxn>
            </a:cxnLst>
            <a:rect l="l" t="t" r="r" b="b"/>
            <a:pathLst>
              <a:path w="1600200" h="186466">
                <a:moveTo>
                  <a:pt x="0" y="166688"/>
                </a:moveTo>
                <a:cubicBezTo>
                  <a:pt x="450056" y="182959"/>
                  <a:pt x="900113" y="199231"/>
                  <a:pt x="1166813" y="171450"/>
                </a:cubicBezTo>
                <a:cubicBezTo>
                  <a:pt x="1433513" y="143669"/>
                  <a:pt x="1516856" y="71834"/>
                  <a:pt x="1600200" y="0"/>
                </a:cubicBezTo>
              </a:path>
            </a:pathLst>
          </a:cu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45" name="文本框 27"/>
          <p:cNvSpPr txBox="1"/>
          <p:nvPr/>
        </p:nvSpPr>
        <p:spPr bwMode="gray">
          <a:xfrm>
            <a:off x="9923317" y="4503557"/>
            <a:ext cx="537327" cy="338554"/>
          </a:xfrm>
          <a:prstGeom prst="rect">
            <a:avLst/>
          </a:prstGeom>
          <a:no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CE2</a:t>
            </a:r>
          </a:p>
        </p:txBody>
      </p:sp>
      <p:grpSp>
        <p:nvGrpSpPr>
          <p:cNvPr id="55" name="Group 54"/>
          <p:cNvGrpSpPr/>
          <p:nvPr/>
        </p:nvGrpSpPr>
        <p:grpSpPr bwMode="gray">
          <a:xfrm>
            <a:off x="4662862" y="3288906"/>
            <a:ext cx="4022912" cy="942726"/>
            <a:chOff x="4161932" y="2603104"/>
            <a:chExt cx="4022912" cy="942726"/>
          </a:xfrm>
        </p:grpSpPr>
        <p:sp>
          <p:nvSpPr>
            <p:cNvPr id="52" name="任意多边形 33"/>
            <p:cNvSpPr/>
            <p:nvPr/>
          </p:nvSpPr>
          <p:spPr bwMode="gray">
            <a:xfrm>
              <a:off x="4227911" y="2603104"/>
              <a:ext cx="3887731" cy="902073"/>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1" fmla="*/ 0 w 4491318"/>
                <a:gd name="connsiteY0-2" fmla="*/ 757268 h 1308598"/>
                <a:gd name="connsiteX1-3" fmla="*/ 605118 w 4491318"/>
                <a:gd name="connsiteY1-4" fmla="*/ 1308598 h 1308598"/>
                <a:gd name="connsiteX2-5" fmla="*/ 1732928 w 4491318"/>
                <a:gd name="connsiteY2-6" fmla="*/ 0 h 1308598"/>
                <a:gd name="connsiteX3-7" fmla="*/ 3859306 w 4491318"/>
                <a:gd name="connsiteY3-8" fmla="*/ 4233 h 1308598"/>
                <a:gd name="connsiteX4-9" fmla="*/ 4491318 w 4491318"/>
                <a:gd name="connsiteY4-10" fmla="*/ 582456 h 1308598"/>
                <a:gd name="connsiteX0-11" fmla="*/ 0 w 4491318"/>
                <a:gd name="connsiteY0-12" fmla="*/ 757268 h 1308598"/>
                <a:gd name="connsiteX1-13" fmla="*/ 605118 w 4491318"/>
                <a:gd name="connsiteY1-14" fmla="*/ 1308598 h 1308598"/>
                <a:gd name="connsiteX2-15" fmla="*/ 1762561 w 4491318"/>
                <a:gd name="connsiteY2-16" fmla="*/ 0 h 1308598"/>
                <a:gd name="connsiteX3-17" fmla="*/ 3859306 w 4491318"/>
                <a:gd name="connsiteY3-18" fmla="*/ 4233 h 1308598"/>
                <a:gd name="connsiteX4-19" fmla="*/ 4491318 w 4491318"/>
                <a:gd name="connsiteY4-20" fmla="*/ 582456 h 1308598"/>
                <a:gd name="connsiteX0-21" fmla="*/ 0 w 4491318"/>
                <a:gd name="connsiteY0-22" fmla="*/ 791695 h 791695"/>
                <a:gd name="connsiteX1-23" fmla="*/ 814668 w 4491318"/>
                <a:gd name="connsiteY1-24" fmla="*/ 0 h 791695"/>
                <a:gd name="connsiteX2-25" fmla="*/ 1762561 w 4491318"/>
                <a:gd name="connsiteY2-26" fmla="*/ 34427 h 791695"/>
                <a:gd name="connsiteX3-27" fmla="*/ 3859306 w 4491318"/>
                <a:gd name="connsiteY3-28" fmla="*/ 38660 h 791695"/>
                <a:gd name="connsiteX4-29" fmla="*/ 4491318 w 4491318"/>
                <a:gd name="connsiteY4-30" fmla="*/ 616883 h 791695"/>
                <a:gd name="connsiteX0-31" fmla="*/ 0 w 4491318"/>
                <a:gd name="connsiteY0-32" fmla="*/ 757268 h 757268"/>
                <a:gd name="connsiteX1-33" fmla="*/ 1762561 w 4491318"/>
                <a:gd name="connsiteY1-34" fmla="*/ 0 h 757268"/>
                <a:gd name="connsiteX2-35" fmla="*/ 3859306 w 4491318"/>
                <a:gd name="connsiteY2-36" fmla="*/ 4233 h 757268"/>
                <a:gd name="connsiteX3-37" fmla="*/ 4491318 w 4491318"/>
                <a:gd name="connsiteY3-38" fmla="*/ 582456 h 757268"/>
                <a:gd name="connsiteX0-39" fmla="*/ 0 w 4491318"/>
                <a:gd name="connsiteY0-40" fmla="*/ 823943 h 823943"/>
                <a:gd name="connsiteX1-41" fmla="*/ 1057612 w 4491318"/>
                <a:gd name="connsiteY1-42" fmla="*/ 0 h 823943"/>
                <a:gd name="connsiteX2-43" fmla="*/ 3859306 w 4491318"/>
                <a:gd name="connsiteY2-44" fmla="*/ 70908 h 823943"/>
                <a:gd name="connsiteX3-45" fmla="*/ 4491318 w 4491318"/>
                <a:gd name="connsiteY3-46" fmla="*/ 649131 h 823943"/>
                <a:gd name="connsiteX0-47" fmla="*/ 0 w 4416551"/>
                <a:gd name="connsiteY0-48" fmla="*/ 842993 h 842993"/>
                <a:gd name="connsiteX1-49" fmla="*/ 982845 w 4416551"/>
                <a:gd name="connsiteY1-50" fmla="*/ 0 h 842993"/>
                <a:gd name="connsiteX2-51" fmla="*/ 3784539 w 4416551"/>
                <a:gd name="connsiteY2-52" fmla="*/ 70908 h 842993"/>
                <a:gd name="connsiteX3-53" fmla="*/ 4416551 w 4416551"/>
                <a:gd name="connsiteY3-54" fmla="*/ 649131 h 842993"/>
                <a:gd name="connsiteX0-55" fmla="*/ 0 w 4416551"/>
                <a:gd name="connsiteY0-56" fmla="*/ 830293 h 830293"/>
                <a:gd name="connsiteX1-57" fmla="*/ 997086 w 4416551"/>
                <a:gd name="connsiteY1-58" fmla="*/ 0 h 830293"/>
                <a:gd name="connsiteX2-59" fmla="*/ 3784539 w 4416551"/>
                <a:gd name="connsiteY2-60" fmla="*/ 58208 h 830293"/>
                <a:gd name="connsiteX3-61" fmla="*/ 4416551 w 4416551"/>
                <a:gd name="connsiteY3-62" fmla="*/ 636431 h 830293"/>
                <a:gd name="connsiteX0-63" fmla="*/ 0 w 4416551"/>
                <a:gd name="connsiteY0-64" fmla="*/ 841935 h 841935"/>
                <a:gd name="connsiteX1-65" fmla="*/ 997086 w 4416551"/>
                <a:gd name="connsiteY1-66" fmla="*/ 11642 h 841935"/>
                <a:gd name="connsiteX2-67" fmla="*/ 3264728 w 4416551"/>
                <a:gd name="connsiteY2-68" fmla="*/ 0 h 841935"/>
                <a:gd name="connsiteX3-69" fmla="*/ 4416551 w 4416551"/>
                <a:gd name="connsiteY3-70" fmla="*/ 648073 h 841935"/>
                <a:gd name="connsiteX0-71" fmla="*/ 0 w 4416551"/>
                <a:gd name="connsiteY0-72" fmla="*/ 841935 h 841935"/>
                <a:gd name="connsiteX1-73" fmla="*/ 997086 w 4416551"/>
                <a:gd name="connsiteY1-74" fmla="*/ 11642 h 841935"/>
                <a:gd name="connsiteX2-75" fmla="*/ 3264728 w 4416551"/>
                <a:gd name="connsiteY2-76" fmla="*/ 0 h 841935"/>
                <a:gd name="connsiteX3-77" fmla="*/ 4416551 w 4416551"/>
                <a:gd name="connsiteY3-78" fmla="*/ 648073 h 841935"/>
                <a:gd name="connsiteX0-79" fmla="*/ 0 w 4288378"/>
                <a:gd name="connsiteY0-80" fmla="*/ 841935 h 914773"/>
                <a:gd name="connsiteX1-81" fmla="*/ 997086 w 4288378"/>
                <a:gd name="connsiteY1-82" fmla="*/ 11642 h 914773"/>
                <a:gd name="connsiteX2-83" fmla="*/ 3264728 w 4288378"/>
                <a:gd name="connsiteY2-84" fmla="*/ 0 h 914773"/>
                <a:gd name="connsiteX3-85" fmla="*/ 4288378 w 4288378"/>
                <a:gd name="connsiteY3-86" fmla="*/ 914773 h 914773"/>
                <a:gd name="connsiteX0-87" fmla="*/ 0 w 4380947"/>
                <a:gd name="connsiteY0-88" fmla="*/ 841935 h 883023"/>
                <a:gd name="connsiteX1-89" fmla="*/ 997086 w 4380947"/>
                <a:gd name="connsiteY1-90" fmla="*/ 11642 h 883023"/>
                <a:gd name="connsiteX2-91" fmla="*/ 3264728 w 4380947"/>
                <a:gd name="connsiteY2-92" fmla="*/ 0 h 883023"/>
                <a:gd name="connsiteX3-93" fmla="*/ 4380947 w 4380947"/>
                <a:gd name="connsiteY3-94" fmla="*/ 883023 h 883023"/>
                <a:gd name="connsiteX0-95" fmla="*/ 0 w 4380947"/>
                <a:gd name="connsiteY0-96" fmla="*/ 841935 h 883023"/>
                <a:gd name="connsiteX1-97" fmla="*/ 997086 w 4380947"/>
                <a:gd name="connsiteY1-98" fmla="*/ 11642 h 883023"/>
                <a:gd name="connsiteX2-99" fmla="*/ 3293211 w 4380947"/>
                <a:gd name="connsiteY2-100" fmla="*/ 0 h 883023"/>
                <a:gd name="connsiteX3-101" fmla="*/ 4380947 w 4380947"/>
                <a:gd name="connsiteY3-102" fmla="*/ 883023 h 883023"/>
                <a:gd name="connsiteX0-103" fmla="*/ 0 w 4380947"/>
                <a:gd name="connsiteY0-104" fmla="*/ 841935 h 883023"/>
                <a:gd name="connsiteX1-105" fmla="*/ 997086 w 4380947"/>
                <a:gd name="connsiteY1-106" fmla="*/ 11642 h 883023"/>
                <a:gd name="connsiteX2-107" fmla="*/ 3293211 w 4380947"/>
                <a:gd name="connsiteY2-108" fmla="*/ 0 h 883023"/>
                <a:gd name="connsiteX3-109" fmla="*/ 4380947 w 4380947"/>
                <a:gd name="connsiteY3-110" fmla="*/ 883023 h 883023"/>
                <a:gd name="connsiteX0-111" fmla="*/ 0 w 4359585"/>
                <a:gd name="connsiteY0-112" fmla="*/ 841935 h 902073"/>
                <a:gd name="connsiteX1-113" fmla="*/ 997086 w 4359585"/>
                <a:gd name="connsiteY1-114" fmla="*/ 11642 h 902073"/>
                <a:gd name="connsiteX2-115" fmla="*/ 3293211 w 4359585"/>
                <a:gd name="connsiteY2-116" fmla="*/ 0 h 902073"/>
                <a:gd name="connsiteX3-117" fmla="*/ 4359585 w 4359585"/>
                <a:gd name="connsiteY3-118" fmla="*/ 902073 h 902073"/>
              </a:gdLst>
              <a:ahLst/>
              <a:cxnLst>
                <a:cxn ang="0">
                  <a:pos x="connsiteX0-1" y="connsiteY0-2"/>
                </a:cxn>
                <a:cxn ang="0">
                  <a:pos x="connsiteX1-3" y="connsiteY1-4"/>
                </a:cxn>
                <a:cxn ang="0">
                  <a:pos x="connsiteX2-5" y="connsiteY2-6"/>
                </a:cxn>
                <a:cxn ang="0">
                  <a:pos x="connsiteX3-7" y="connsiteY3-8"/>
                </a:cxn>
              </a:cxnLst>
              <a:rect l="l" t="t" r="r" b="b"/>
              <a:pathLst>
                <a:path w="4359585" h="902073">
                  <a:moveTo>
                    <a:pt x="0" y="841935"/>
                  </a:moveTo>
                  <a:lnTo>
                    <a:pt x="997086" y="11642"/>
                  </a:lnTo>
                  <a:lnTo>
                    <a:pt x="3293211" y="0"/>
                  </a:lnTo>
                  <a:lnTo>
                    <a:pt x="4359585" y="902073"/>
                  </a:lnTo>
                </a:path>
              </a:pathLst>
            </a:custGeom>
            <a:noFill/>
            <a:ln w="152400">
              <a:solidFill>
                <a:srgbClr val="E28189"/>
              </a:solidFill>
              <a:tailEnd type="none"/>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Oval 52"/>
            <p:cNvSpPr/>
            <p:nvPr/>
          </p:nvSpPr>
          <p:spPr bwMode="gray">
            <a:xfrm rot="2572608">
              <a:off x="4161932" y="3401778"/>
              <a:ext cx="138407" cy="85478"/>
            </a:xfrm>
            <a:prstGeom prst="ellipse">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54" name="Oval 53"/>
            <p:cNvSpPr/>
            <p:nvPr/>
          </p:nvSpPr>
          <p:spPr bwMode="gray">
            <a:xfrm rot="19019003">
              <a:off x="8046437" y="3460352"/>
              <a:ext cx="138407" cy="85478"/>
            </a:xfrm>
            <a:prstGeom prst="ellipse">
              <a:avLst/>
            </a:prstGeom>
            <a:solidFill>
              <a:srgbClr val="E2818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pSp>
      <p:grpSp>
        <p:nvGrpSpPr>
          <p:cNvPr id="56" name="Group 55"/>
          <p:cNvGrpSpPr/>
          <p:nvPr/>
        </p:nvGrpSpPr>
        <p:grpSpPr bwMode="gray">
          <a:xfrm flipV="1">
            <a:off x="4632848" y="4480652"/>
            <a:ext cx="4022912" cy="942726"/>
            <a:chOff x="4161932" y="2603104"/>
            <a:chExt cx="4022912" cy="942726"/>
          </a:xfrm>
        </p:grpSpPr>
        <p:sp>
          <p:nvSpPr>
            <p:cNvPr id="57" name="任意多边形 33"/>
            <p:cNvSpPr/>
            <p:nvPr/>
          </p:nvSpPr>
          <p:spPr bwMode="gray">
            <a:xfrm>
              <a:off x="4227911" y="2603104"/>
              <a:ext cx="3887731" cy="902073"/>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1" fmla="*/ 0 w 4491318"/>
                <a:gd name="connsiteY0-2" fmla="*/ 757268 h 1308598"/>
                <a:gd name="connsiteX1-3" fmla="*/ 605118 w 4491318"/>
                <a:gd name="connsiteY1-4" fmla="*/ 1308598 h 1308598"/>
                <a:gd name="connsiteX2-5" fmla="*/ 1732928 w 4491318"/>
                <a:gd name="connsiteY2-6" fmla="*/ 0 h 1308598"/>
                <a:gd name="connsiteX3-7" fmla="*/ 3859306 w 4491318"/>
                <a:gd name="connsiteY3-8" fmla="*/ 4233 h 1308598"/>
                <a:gd name="connsiteX4-9" fmla="*/ 4491318 w 4491318"/>
                <a:gd name="connsiteY4-10" fmla="*/ 582456 h 1308598"/>
                <a:gd name="connsiteX0-11" fmla="*/ 0 w 4491318"/>
                <a:gd name="connsiteY0-12" fmla="*/ 757268 h 1308598"/>
                <a:gd name="connsiteX1-13" fmla="*/ 605118 w 4491318"/>
                <a:gd name="connsiteY1-14" fmla="*/ 1308598 h 1308598"/>
                <a:gd name="connsiteX2-15" fmla="*/ 1762561 w 4491318"/>
                <a:gd name="connsiteY2-16" fmla="*/ 0 h 1308598"/>
                <a:gd name="connsiteX3-17" fmla="*/ 3859306 w 4491318"/>
                <a:gd name="connsiteY3-18" fmla="*/ 4233 h 1308598"/>
                <a:gd name="connsiteX4-19" fmla="*/ 4491318 w 4491318"/>
                <a:gd name="connsiteY4-20" fmla="*/ 582456 h 1308598"/>
                <a:gd name="connsiteX0-21" fmla="*/ 0 w 4491318"/>
                <a:gd name="connsiteY0-22" fmla="*/ 791695 h 791695"/>
                <a:gd name="connsiteX1-23" fmla="*/ 814668 w 4491318"/>
                <a:gd name="connsiteY1-24" fmla="*/ 0 h 791695"/>
                <a:gd name="connsiteX2-25" fmla="*/ 1762561 w 4491318"/>
                <a:gd name="connsiteY2-26" fmla="*/ 34427 h 791695"/>
                <a:gd name="connsiteX3-27" fmla="*/ 3859306 w 4491318"/>
                <a:gd name="connsiteY3-28" fmla="*/ 38660 h 791695"/>
                <a:gd name="connsiteX4-29" fmla="*/ 4491318 w 4491318"/>
                <a:gd name="connsiteY4-30" fmla="*/ 616883 h 791695"/>
                <a:gd name="connsiteX0-31" fmla="*/ 0 w 4491318"/>
                <a:gd name="connsiteY0-32" fmla="*/ 757268 h 757268"/>
                <a:gd name="connsiteX1-33" fmla="*/ 1762561 w 4491318"/>
                <a:gd name="connsiteY1-34" fmla="*/ 0 h 757268"/>
                <a:gd name="connsiteX2-35" fmla="*/ 3859306 w 4491318"/>
                <a:gd name="connsiteY2-36" fmla="*/ 4233 h 757268"/>
                <a:gd name="connsiteX3-37" fmla="*/ 4491318 w 4491318"/>
                <a:gd name="connsiteY3-38" fmla="*/ 582456 h 757268"/>
                <a:gd name="connsiteX0-39" fmla="*/ 0 w 4491318"/>
                <a:gd name="connsiteY0-40" fmla="*/ 823943 h 823943"/>
                <a:gd name="connsiteX1-41" fmla="*/ 1057612 w 4491318"/>
                <a:gd name="connsiteY1-42" fmla="*/ 0 h 823943"/>
                <a:gd name="connsiteX2-43" fmla="*/ 3859306 w 4491318"/>
                <a:gd name="connsiteY2-44" fmla="*/ 70908 h 823943"/>
                <a:gd name="connsiteX3-45" fmla="*/ 4491318 w 4491318"/>
                <a:gd name="connsiteY3-46" fmla="*/ 649131 h 823943"/>
                <a:gd name="connsiteX0-47" fmla="*/ 0 w 4416551"/>
                <a:gd name="connsiteY0-48" fmla="*/ 842993 h 842993"/>
                <a:gd name="connsiteX1-49" fmla="*/ 982845 w 4416551"/>
                <a:gd name="connsiteY1-50" fmla="*/ 0 h 842993"/>
                <a:gd name="connsiteX2-51" fmla="*/ 3784539 w 4416551"/>
                <a:gd name="connsiteY2-52" fmla="*/ 70908 h 842993"/>
                <a:gd name="connsiteX3-53" fmla="*/ 4416551 w 4416551"/>
                <a:gd name="connsiteY3-54" fmla="*/ 649131 h 842993"/>
                <a:gd name="connsiteX0-55" fmla="*/ 0 w 4416551"/>
                <a:gd name="connsiteY0-56" fmla="*/ 830293 h 830293"/>
                <a:gd name="connsiteX1-57" fmla="*/ 997086 w 4416551"/>
                <a:gd name="connsiteY1-58" fmla="*/ 0 h 830293"/>
                <a:gd name="connsiteX2-59" fmla="*/ 3784539 w 4416551"/>
                <a:gd name="connsiteY2-60" fmla="*/ 58208 h 830293"/>
                <a:gd name="connsiteX3-61" fmla="*/ 4416551 w 4416551"/>
                <a:gd name="connsiteY3-62" fmla="*/ 636431 h 830293"/>
                <a:gd name="connsiteX0-63" fmla="*/ 0 w 4416551"/>
                <a:gd name="connsiteY0-64" fmla="*/ 841935 h 841935"/>
                <a:gd name="connsiteX1-65" fmla="*/ 997086 w 4416551"/>
                <a:gd name="connsiteY1-66" fmla="*/ 11642 h 841935"/>
                <a:gd name="connsiteX2-67" fmla="*/ 3264728 w 4416551"/>
                <a:gd name="connsiteY2-68" fmla="*/ 0 h 841935"/>
                <a:gd name="connsiteX3-69" fmla="*/ 4416551 w 4416551"/>
                <a:gd name="connsiteY3-70" fmla="*/ 648073 h 841935"/>
                <a:gd name="connsiteX0-71" fmla="*/ 0 w 4416551"/>
                <a:gd name="connsiteY0-72" fmla="*/ 841935 h 841935"/>
                <a:gd name="connsiteX1-73" fmla="*/ 997086 w 4416551"/>
                <a:gd name="connsiteY1-74" fmla="*/ 11642 h 841935"/>
                <a:gd name="connsiteX2-75" fmla="*/ 3264728 w 4416551"/>
                <a:gd name="connsiteY2-76" fmla="*/ 0 h 841935"/>
                <a:gd name="connsiteX3-77" fmla="*/ 4416551 w 4416551"/>
                <a:gd name="connsiteY3-78" fmla="*/ 648073 h 841935"/>
                <a:gd name="connsiteX0-79" fmla="*/ 0 w 4288378"/>
                <a:gd name="connsiteY0-80" fmla="*/ 841935 h 914773"/>
                <a:gd name="connsiteX1-81" fmla="*/ 997086 w 4288378"/>
                <a:gd name="connsiteY1-82" fmla="*/ 11642 h 914773"/>
                <a:gd name="connsiteX2-83" fmla="*/ 3264728 w 4288378"/>
                <a:gd name="connsiteY2-84" fmla="*/ 0 h 914773"/>
                <a:gd name="connsiteX3-85" fmla="*/ 4288378 w 4288378"/>
                <a:gd name="connsiteY3-86" fmla="*/ 914773 h 914773"/>
                <a:gd name="connsiteX0-87" fmla="*/ 0 w 4380947"/>
                <a:gd name="connsiteY0-88" fmla="*/ 841935 h 883023"/>
                <a:gd name="connsiteX1-89" fmla="*/ 997086 w 4380947"/>
                <a:gd name="connsiteY1-90" fmla="*/ 11642 h 883023"/>
                <a:gd name="connsiteX2-91" fmla="*/ 3264728 w 4380947"/>
                <a:gd name="connsiteY2-92" fmla="*/ 0 h 883023"/>
                <a:gd name="connsiteX3-93" fmla="*/ 4380947 w 4380947"/>
                <a:gd name="connsiteY3-94" fmla="*/ 883023 h 883023"/>
                <a:gd name="connsiteX0-95" fmla="*/ 0 w 4380947"/>
                <a:gd name="connsiteY0-96" fmla="*/ 841935 h 883023"/>
                <a:gd name="connsiteX1-97" fmla="*/ 997086 w 4380947"/>
                <a:gd name="connsiteY1-98" fmla="*/ 11642 h 883023"/>
                <a:gd name="connsiteX2-99" fmla="*/ 3293211 w 4380947"/>
                <a:gd name="connsiteY2-100" fmla="*/ 0 h 883023"/>
                <a:gd name="connsiteX3-101" fmla="*/ 4380947 w 4380947"/>
                <a:gd name="connsiteY3-102" fmla="*/ 883023 h 883023"/>
                <a:gd name="connsiteX0-103" fmla="*/ 0 w 4380947"/>
                <a:gd name="connsiteY0-104" fmla="*/ 841935 h 883023"/>
                <a:gd name="connsiteX1-105" fmla="*/ 997086 w 4380947"/>
                <a:gd name="connsiteY1-106" fmla="*/ 11642 h 883023"/>
                <a:gd name="connsiteX2-107" fmla="*/ 3293211 w 4380947"/>
                <a:gd name="connsiteY2-108" fmla="*/ 0 h 883023"/>
                <a:gd name="connsiteX3-109" fmla="*/ 4380947 w 4380947"/>
                <a:gd name="connsiteY3-110" fmla="*/ 883023 h 883023"/>
                <a:gd name="connsiteX0-111" fmla="*/ 0 w 4359585"/>
                <a:gd name="connsiteY0-112" fmla="*/ 841935 h 902073"/>
                <a:gd name="connsiteX1-113" fmla="*/ 997086 w 4359585"/>
                <a:gd name="connsiteY1-114" fmla="*/ 11642 h 902073"/>
                <a:gd name="connsiteX2-115" fmla="*/ 3293211 w 4359585"/>
                <a:gd name="connsiteY2-116" fmla="*/ 0 h 902073"/>
                <a:gd name="connsiteX3-117" fmla="*/ 4359585 w 4359585"/>
                <a:gd name="connsiteY3-118" fmla="*/ 902073 h 902073"/>
              </a:gdLst>
              <a:ahLst/>
              <a:cxnLst>
                <a:cxn ang="0">
                  <a:pos x="connsiteX0-1" y="connsiteY0-2"/>
                </a:cxn>
                <a:cxn ang="0">
                  <a:pos x="connsiteX1-3" y="connsiteY1-4"/>
                </a:cxn>
                <a:cxn ang="0">
                  <a:pos x="connsiteX2-5" y="connsiteY2-6"/>
                </a:cxn>
                <a:cxn ang="0">
                  <a:pos x="connsiteX3-7" y="connsiteY3-8"/>
                </a:cxn>
              </a:cxnLst>
              <a:rect l="l" t="t" r="r" b="b"/>
              <a:pathLst>
                <a:path w="4359585" h="902073">
                  <a:moveTo>
                    <a:pt x="0" y="841935"/>
                  </a:moveTo>
                  <a:lnTo>
                    <a:pt x="997086" y="11642"/>
                  </a:lnTo>
                  <a:lnTo>
                    <a:pt x="3293211" y="0"/>
                  </a:lnTo>
                  <a:lnTo>
                    <a:pt x="4359585" y="902073"/>
                  </a:lnTo>
                </a:path>
              </a:pathLst>
            </a:custGeom>
            <a:noFill/>
            <a:ln w="152400">
              <a:solidFill>
                <a:srgbClr val="56C4D2"/>
              </a:solidFill>
              <a:tailEnd type="none"/>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57"/>
            <p:cNvSpPr/>
            <p:nvPr/>
          </p:nvSpPr>
          <p:spPr bwMode="gray">
            <a:xfrm rot="2572608">
              <a:off x="4161932" y="3401778"/>
              <a:ext cx="138407" cy="85478"/>
            </a:xfrm>
            <a:prstGeom prst="ellipse">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59" name="Oval 58"/>
            <p:cNvSpPr/>
            <p:nvPr/>
          </p:nvSpPr>
          <p:spPr bwMode="gray">
            <a:xfrm rot="19019003">
              <a:off x="8046437" y="3460352"/>
              <a:ext cx="138407" cy="85478"/>
            </a:xfrm>
            <a:prstGeom prst="ellipse">
              <a:avLst/>
            </a:prstGeom>
            <a:solidFill>
              <a:srgbClr val="56C4D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pSp>
      <p:sp>
        <p:nvSpPr>
          <p:cNvPr id="82" name="Freeform 81"/>
          <p:cNvSpPr/>
          <p:nvPr/>
        </p:nvSpPr>
        <p:spPr bwMode="gray">
          <a:xfrm>
            <a:off x="8612454" y="4083051"/>
            <a:ext cx="1997869" cy="174644"/>
          </a:xfrm>
          <a:custGeom>
            <a:avLst/>
            <a:gdLst>
              <a:gd name="connsiteX0" fmla="*/ 0 w 1997869"/>
              <a:gd name="connsiteY0" fmla="*/ 97631 h 174644"/>
              <a:gd name="connsiteX1" fmla="*/ 290513 w 1997869"/>
              <a:gd name="connsiteY1" fmla="*/ 142875 h 174644"/>
              <a:gd name="connsiteX2" fmla="*/ 1562100 w 1997869"/>
              <a:gd name="connsiteY2" fmla="*/ 166687 h 174644"/>
              <a:gd name="connsiteX3" fmla="*/ 1997869 w 1997869"/>
              <a:gd name="connsiteY3" fmla="*/ 0 h 174644"/>
            </a:gdLst>
            <a:ahLst/>
            <a:cxnLst>
              <a:cxn ang="0">
                <a:pos x="connsiteX0" y="connsiteY0"/>
              </a:cxn>
              <a:cxn ang="0">
                <a:pos x="connsiteX1" y="connsiteY1"/>
              </a:cxn>
              <a:cxn ang="0">
                <a:pos x="connsiteX2" y="connsiteY2"/>
              </a:cxn>
              <a:cxn ang="0">
                <a:pos x="connsiteX3" y="connsiteY3"/>
              </a:cxn>
            </a:cxnLst>
            <a:rect l="l" t="t" r="r" b="b"/>
            <a:pathLst>
              <a:path w="1997869" h="174644">
                <a:moveTo>
                  <a:pt x="0" y="97631"/>
                </a:moveTo>
                <a:cubicBezTo>
                  <a:pt x="15081" y="114498"/>
                  <a:pt x="30163" y="131366"/>
                  <a:pt x="290513" y="142875"/>
                </a:cubicBezTo>
                <a:cubicBezTo>
                  <a:pt x="550863" y="154384"/>
                  <a:pt x="1277541" y="190499"/>
                  <a:pt x="1562100" y="166687"/>
                </a:cubicBezTo>
                <a:cubicBezTo>
                  <a:pt x="1846659" y="142875"/>
                  <a:pt x="1926035" y="30162"/>
                  <a:pt x="1997869" y="0"/>
                </a:cubicBezTo>
              </a:path>
            </a:pathLst>
          </a:custGeom>
          <a:noFill/>
          <a:ln w="28575">
            <a:solidFill>
              <a:srgbClr val="E28189"/>
            </a:soli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83" name="Freeform 82"/>
          <p:cNvSpPr/>
          <p:nvPr/>
        </p:nvSpPr>
        <p:spPr bwMode="gray">
          <a:xfrm flipV="1">
            <a:off x="8586558" y="4442217"/>
            <a:ext cx="1997869" cy="174644"/>
          </a:xfrm>
          <a:custGeom>
            <a:avLst/>
            <a:gdLst>
              <a:gd name="connsiteX0" fmla="*/ 0 w 1997869"/>
              <a:gd name="connsiteY0" fmla="*/ 97631 h 174644"/>
              <a:gd name="connsiteX1" fmla="*/ 290513 w 1997869"/>
              <a:gd name="connsiteY1" fmla="*/ 142875 h 174644"/>
              <a:gd name="connsiteX2" fmla="*/ 1562100 w 1997869"/>
              <a:gd name="connsiteY2" fmla="*/ 166687 h 174644"/>
              <a:gd name="connsiteX3" fmla="*/ 1997869 w 1997869"/>
              <a:gd name="connsiteY3" fmla="*/ 0 h 174644"/>
            </a:gdLst>
            <a:ahLst/>
            <a:cxnLst>
              <a:cxn ang="0">
                <a:pos x="connsiteX0" y="connsiteY0"/>
              </a:cxn>
              <a:cxn ang="0">
                <a:pos x="connsiteX1" y="connsiteY1"/>
              </a:cxn>
              <a:cxn ang="0">
                <a:pos x="connsiteX2" y="connsiteY2"/>
              </a:cxn>
              <a:cxn ang="0">
                <a:pos x="connsiteX3" y="connsiteY3"/>
              </a:cxn>
            </a:cxnLst>
            <a:rect l="l" t="t" r="r" b="b"/>
            <a:pathLst>
              <a:path w="1997869" h="174644">
                <a:moveTo>
                  <a:pt x="0" y="97631"/>
                </a:moveTo>
                <a:cubicBezTo>
                  <a:pt x="15081" y="114498"/>
                  <a:pt x="30163" y="131366"/>
                  <a:pt x="290513" y="142875"/>
                </a:cubicBezTo>
                <a:cubicBezTo>
                  <a:pt x="550863" y="154384"/>
                  <a:pt x="1277541" y="190499"/>
                  <a:pt x="1562100" y="166687"/>
                </a:cubicBezTo>
                <a:cubicBezTo>
                  <a:pt x="1846659" y="142875"/>
                  <a:pt x="1926035" y="30162"/>
                  <a:pt x="1997869" y="0"/>
                </a:cubicBezTo>
              </a:path>
            </a:pathLst>
          </a:custGeom>
          <a:noFill/>
          <a:ln w="28575">
            <a:solidFill>
              <a:srgbClr val="56C4D2"/>
            </a:soli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84" name="Rectangular Callout 26"/>
          <p:cNvSpPr/>
          <p:nvPr/>
        </p:nvSpPr>
        <p:spPr bwMode="gray">
          <a:xfrm>
            <a:off x="7953700" y="2147053"/>
            <a:ext cx="2273503" cy="735284"/>
          </a:xfrm>
          <a:prstGeom prst="wedgeRectCallout">
            <a:avLst>
              <a:gd name="adj1" fmla="val -88117"/>
              <a:gd name="adj2" fmla="val 2552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Use a route-policy to specify a color value (extended community attribute) for the specific BGP route.</a:t>
            </a:r>
          </a:p>
        </p:txBody>
      </p:sp>
      <p:sp>
        <p:nvSpPr>
          <p:cNvPr id="85" name="Rectangular Callout 26"/>
          <p:cNvSpPr/>
          <p:nvPr/>
        </p:nvSpPr>
        <p:spPr bwMode="gray">
          <a:xfrm>
            <a:off x="5238592" y="3815161"/>
            <a:ext cx="2444021" cy="1084509"/>
          </a:xfrm>
          <a:prstGeom prst="wedgeRectCallout">
            <a:avLst>
              <a:gd name="adj1" fmla="val -68821"/>
              <a:gd name="adj2" fmla="val -603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PE1 finds a matching mapping policy (color 1000) based on the packet destination address and next hop, and then </a:t>
            </a:r>
            <a:r>
              <a:rPr lang="en-US" sz="1200" dirty="0" err="1">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recurses</a:t>
            </a: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 the packets to different forwarding paths based on DSCP values.</a:t>
            </a:r>
          </a:p>
        </p:txBody>
      </p:sp>
      <p:sp>
        <p:nvSpPr>
          <p:cNvPr id="86" name="Rounded Rectangle 85"/>
          <p:cNvSpPr/>
          <p:nvPr/>
        </p:nvSpPr>
        <p:spPr bwMode="gray">
          <a:xfrm>
            <a:off x="1465632" y="4031459"/>
            <a:ext cx="1589040" cy="287675"/>
          </a:xfrm>
          <a:prstGeom prst="roundRect">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latin typeface="Huawei Sans" panose="020C0503030203020204" pitchFamily="34" charset="0"/>
              </a:rPr>
              <a:t>DIP: Net1, DSCP: 46</a:t>
            </a:r>
          </a:p>
        </p:txBody>
      </p:sp>
      <p:sp>
        <p:nvSpPr>
          <p:cNvPr id="87" name="Rounded Rectangle 86"/>
          <p:cNvSpPr/>
          <p:nvPr/>
        </p:nvSpPr>
        <p:spPr bwMode="gray">
          <a:xfrm>
            <a:off x="1463109" y="4388325"/>
            <a:ext cx="1591127" cy="288677"/>
          </a:xfrm>
          <a:prstGeom prst="round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latin typeface="Huawei Sans" panose="020C0503030203020204" pitchFamily="34" charset="0"/>
              </a:rPr>
              <a:t>DIP: Net1, DSCP: 23</a:t>
            </a:r>
          </a:p>
        </p:txBody>
      </p:sp>
      <p:pic>
        <p:nvPicPr>
          <p:cNvPr id="64" name="图片 14" descr="交换机.png"/>
          <p:cNvPicPr>
            <a:picLocks noChangeAspect="1"/>
          </p:cNvPicPr>
          <p:nvPr/>
        </p:nvPicPr>
        <p:blipFill>
          <a:blip r:embed="rId4" cstate="print"/>
          <a:stretch>
            <a:fillRect/>
          </a:stretch>
        </p:blipFill>
        <p:spPr bwMode="gray">
          <a:xfrm>
            <a:off x="10721789" y="3667179"/>
            <a:ext cx="515973" cy="422158"/>
          </a:xfrm>
          <a:prstGeom prst="rect">
            <a:avLst/>
          </a:prstGeom>
        </p:spPr>
      </p:pic>
      <p:pic>
        <p:nvPicPr>
          <p:cNvPr id="65" name="图片 14" descr="交换机.png"/>
          <p:cNvPicPr>
            <a:picLocks noChangeAspect="1"/>
          </p:cNvPicPr>
          <p:nvPr/>
        </p:nvPicPr>
        <p:blipFill>
          <a:blip r:embed="rId4" cstate="print"/>
          <a:stretch>
            <a:fillRect/>
          </a:stretch>
        </p:blipFill>
        <p:spPr bwMode="gray">
          <a:xfrm>
            <a:off x="10714275" y="4465778"/>
            <a:ext cx="515973" cy="422158"/>
          </a:xfrm>
          <a:prstGeom prst="rect">
            <a:avLst/>
          </a:prstGeom>
        </p:spPr>
      </p:pic>
      <p:sp>
        <p:nvSpPr>
          <p:cNvPr id="66" name="圆角矩形 75"/>
          <p:cNvSpPr/>
          <p:nvPr/>
        </p:nvSpPr>
        <p:spPr bwMode="gray">
          <a:xfrm>
            <a:off x="11003489" y="4519256"/>
            <a:ext cx="697626" cy="352646"/>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HTTP service</a:t>
            </a:r>
          </a:p>
        </p:txBody>
      </p:sp>
      <p:sp>
        <p:nvSpPr>
          <p:cNvPr id="67" name="圆角矩形 75"/>
          <p:cNvSpPr/>
          <p:nvPr/>
        </p:nvSpPr>
        <p:spPr bwMode="gray">
          <a:xfrm>
            <a:off x="11005527" y="3717365"/>
            <a:ext cx="697626" cy="352646"/>
          </a:xfrm>
          <a:prstGeom prst="roundRect">
            <a:avLst>
              <a:gd name="adj" fmla="val 10604"/>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FTP service</a:t>
            </a:r>
          </a:p>
        </p:txBody>
      </p:sp>
      <p:sp>
        <p:nvSpPr>
          <p:cNvPr id="96" name="Rectangle: Rounded Corners 35"/>
          <p:cNvSpPr/>
          <p:nvPr/>
        </p:nvSpPr>
        <p:spPr bwMode="gray">
          <a:xfrm>
            <a:off x="1785417" y="5331725"/>
            <a:ext cx="1282714" cy="384761"/>
          </a:xfrm>
          <a:prstGeom prst="roundRect">
            <a:avLst>
              <a:gd name="adj" fmla="val 8002"/>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Mapping policy (Color </a:t>
            </a:r>
            <a:r>
              <a:rPr lang="en-US" sz="1200" b="1" dirty="0">
                <a:solidFill>
                  <a:srgbClr val="C7000B"/>
                </a:solidFill>
                <a:latin typeface="Huawei Sans" panose="020C0503030203020204" pitchFamily="34" charset="0"/>
              </a:rPr>
              <a:t>1000</a:t>
            </a:r>
            <a:r>
              <a:rPr lang="en-US" sz="1200" dirty="0">
                <a:solidFill>
                  <a:schemeClr val="tx1"/>
                </a:solidFill>
                <a:latin typeface="Huawei Sans" panose="020C0503030203020204" pitchFamily="34" charset="0"/>
              </a:rPr>
              <a:t>)</a:t>
            </a:r>
          </a:p>
        </p:txBody>
      </p:sp>
      <p:sp>
        <p:nvSpPr>
          <p:cNvPr id="97" name="Rectangle: Rounded Corners 134"/>
          <p:cNvSpPr/>
          <p:nvPr/>
        </p:nvSpPr>
        <p:spPr bwMode="gray">
          <a:xfrm>
            <a:off x="3690608" y="5007338"/>
            <a:ext cx="1136644" cy="421876"/>
          </a:xfrm>
          <a:prstGeom prst="roundRect">
            <a:avLst>
              <a:gd name="adj" fmla="val 8002"/>
            </a:avLst>
          </a:prstGeom>
          <a:no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SRv6 Policy 1</a:t>
            </a:r>
          </a:p>
          <a:p>
            <a:pPr algn="ctr" fontAlgn="ctr"/>
            <a:r>
              <a:rPr lang="en-US" sz="1200" dirty="0">
                <a:solidFill>
                  <a:schemeClr val="tx1"/>
                </a:solidFill>
                <a:latin typeface="Huawei Sans" panose="020C0503030203020204" pitchFamily="34" charset="0"/>
              </a:rPr>
              <a:t>(Color </a:t>
            </a:r>
            <a:r>
              <a:rPr lang="en-US" sz="1200" b="1" dirty="0">
                <a:solidFill>
                  <a:srgbClr val="C7000B"/>
                </a:solidFill>
                <a:latin typeface="Huawei Sans" panose="020C0503030203020204" pitchFamily="34" charset="0"/>
              </a:rPr>
              <a:t>15</a:t>
            </a:r>
            <a:r>
              <a:rPr lang="en-US" sz="1200" dirty="0">
                <a:solidFill>
                  <a:schemeClr val="tx1"/>
                </a:solidFill>
                <a:latin typeface="Huawei Sans" panose="020C0503030203020204" pitchFamily="34" charset="0"/>
              </a:rPr>
              <a:t>)</a:t>
            </a:r>
          </a:p>
        </p:txBody>
      </p:sp>
      <p:sp>
        <p:nvSpPr>
          <p:cNvPr id="98" name="Rectangle: Rounded Corners 136"/>
          <p:cNvSpPr/>
          <p:nvPr/>
        </p:nvSpPr>
        <p:spPr bwMode="gray">
          <a:xfrm>
            <a:off x="3690608" y="5670521"/>
            <a:ext cx="1136644" cy="421876"/>
          </a:xfrm>
          <a:prstGeom prst="roundRect">
            <a:avLst>
              <a:gd name="adj" fmla="val 8002"/>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rPr>
              <a:t>SRv6 Policy 2 (Color </a:t>
            </a:r>
            <a:r>
              <a:rPr lang="en-US" sz="1200" b="1" dirty="0">
                <a:solidFill>
                  <a:srgbClr val="C7000B"/>
                </a:solidFill>
                <a:latin typeface="Huawei Sans" panose="020C0503030203020204" pitchFamily="34" charset="0"/>
              </a:rPr>
              <a:t>20</a:t>
            </a:r>
            <a:r>
              <a:rPr lang="en-US" sz="1200" dirty="0">
                <a:solidFill>
                  <a:schemeClr val="tx1"/>
                </a:solidFill>
                <a:latin typeface="Huawei Sans" panose="020C0503030203020204" pitchFamily="34" charset="0"/>
              </a:rPr>
              <a:t>)</a:t>
            </a:r>
          </a:p>
        </p:txBody>
      </p:sp>
      <p:cxnSp>
        <p:nvCxnSpPr>
          <p:cNvPr id="99" name="Straight Arrow Connector 98"/>
          <p:cNvCxnSpPr/>
          <p:nvPr/>
        </p:nvCxnSpPr>
        <p:spPr bwMode="gray">
          <a:xfrm>
            <a:off x="560121" y="5406354"/>
            <a:ext cx="1191008" cy="0"/>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bwMode="gray">
          <a:xfrm>
            <a:off x="560121" y="5626335"/>
            <a:ext cx="1191008"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Connector: Elbow 45"/>
          <p:cNvCxnSpPr>
            <a:endCxn id="97" idx="1"/>
          </p:cNvCxnSpPr>
          <p:nvPr/>
        </p:nvCxnSpPr>
        <p:spPr bwMode="gray">
          <a:xfrm flipV="1">
            <a:off x="2952875" y="5218276"/>
            <a:ext cx="737733" cy="177964"/>
          </a:xfrm>
          <a:prstGeom prst="bentConnector3">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Connector: Elbow 139"/>
          <p:cNvCxnSpPr>
            <a:endCxn id="98" idx="1"/>
          </p:cNvCxnSpPr>
          <p:nvPr/>
        </p:nvCxnSpPr>
        <p:spPr bwMode="gray">
          <a:xfrm>
            <a:off x="2952875" y="5646301"/>
            <a:ext cx="737733" cy="235158"/>
          </a:xfrm>
          <a:prstGeom prst="bentConnector3">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05" name="圆角矩形 75"/>
          <p:cNvSpPr/>
          <p:nvPr/>
        </p:nvSpPr>
        <p:spPr bwMode="gray">
          <a:xfrm>
            <a:off x="455612" y="4953547"/>
            <a:ext cx="4460757" cy="120272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t" anchorCtr="0">
            <a:noAutofit/>
          </a:bodyPr>
          <a:lstStyle/>
          <a:p>
            <a:pPr marL="0" marR="0" lvl="0" indent="0" defTabSz="914400" eaLnBrk="1" fontAlgn="ctr" latinLnBrk="0" hangingPunct="1">
              <a:lnSpc>
                <a:spcPts val="1000"/>
              </a:lnSpc>
              <a:spcBef>
                <a:spcPts val="0"/>
              </a:spcBef>
              <a:spcAft>
                <a:spcPts val="300"/>
              </a:spcAft>
              <a:buClrTx/>
              <a:buSzTx/>
              <a:buFontTx/>
              <a:buNone/>
              <a:defRPr/>
            </a:pPr>
            <a:r>
              <a:rPr kumimoji="0" lang="en-US" sz="1400" b="1" i="0" u="none" strike="noStrike" cap="none" normalizeH="0" noProof="0" dirty="0">
                <a:ln>
                  <a:noFill/>
                </a:ln>
                <a:solidFill>
                  <a:prstClr val="black"/>
                </a:solidFill>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PE1</a:t>
            </a:r>
          </a:p>
        </p:txBody>
      </p:sp>
      <p:sp>
        <p:nvSpPr>
          <p:cNvPr id="21" name="Rounded Rectangle 20"/>
          <p:cNvSpPr/>
          <p:nvPr/>
        </p:nvSpPr>
        <p:spPr bwMode="gray">
          <a:xfrm>
            <a:off x="683014" y="5241698"/>
            <a:ext cx="818369" cy="547991"/>
          </a:xfrm>
          <a:prstGeom prst="roundRect">
            <a:avLst>
              <a:gd name="adj" fmla="val 7362"/>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rPr>
              <a:t>Destination address</a:t>
            </a:r>
          </a:p>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rPr>
              <a:t>Next hop</a:t>
            </a:r>
          </a:p>
        </p:txBody>
      </p:sp>
      <p:sp>
        <p:nvSpPr>
          <p:cNvPr id="106" name="Rounded Rectangle 105"/>
          <p:cNvSpPr/>
          <p:nvPr/>
        </p:nvSpPr>
        <p:spPr bwMode="gray">
          <a:xfrm>
            <a:off x="2817932" y="4974422"/>
            <a:ext cx="653810" cy="332836"/>
          </a:xfrm>
          <a:prstGeom prst="roundRect">
            <a:avLst>
              <a:gd name="adj" fmla="val 7362"/>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rPr>
              <a:t>DSCP 24</a:t>
            </a:r>
          </a:p>
        </p:txBody>
      </p:sp>
      <p:sp>
        <p:nvSpPr>
          <p:cNvPr id="77" name="Rounded Rectangle 76"/>
          <p:cNvSpPr/>
          <p:nvPr/>
        </p:nvSpPr>
        <p:spPr bwMode="gray">
          <a:xfrm>
            <a:off x="2817932" y="5771658"/>
            <a:ext cx="653810" cy="332836"/>
          </a:xfrm>
          <a:prstGeom prst="roundRect">
            <a:avLst>
              <a:gd name="adj" fmla="val 7362"/>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rPr>
              <a:t>DSCP 28</a:t>
            </a:r>
          </a:p>
        </p:txBody>
      </p:sp>
      <p:sp>
        <p:nvSpPr>
          <p:cNvPr id="88" name="Oval 41"/>
          <p:cNvSpPr>
            <a:spLocks noChangeAspect="1"/>
          </p:cNvSpPr>
          <p:nvPr/>
        </p:nvSpPr>
        <p:spPr bwMode="gray">
          <a:xfrm>
            <a:off x="8603282" y="392082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89" name="Rectangular Callout 26"/>
          <p:cNvSpPr/>
          <p:nvPr/>
        </p:nvSpPr>
        <p:spPr bwMode="gray">
          <a:xfrm>
            <a:off x="8055084" y="2922509"/>
            <a:ext cx="1179003" cy="638474"/>
          </a:xfrm>
          <a:prstGeom prst="wedgeRectCallout">
            <a:avLst>
              <a:gd name="adj1" fmla="val 133"/>
              <a:gd name="adj2" fmla="val 10965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Alternatively, deploy an export route-policy.</a:t>
            </a:r>
          </a:p>
        </p:txBody>
      </p:sp>
      <p:sp>
        <p:nvSpPr>
          <p:cNvPr id="90" name="Oval 41"/>
          <p:cNvSpPr>
            <a:spLocks noChangeAspect="1"/>
          </p:cNvSpPr>
          <p:nvPr/>
        </p:nvSpPr>
        <p:spPr bwMode="gray">
          <a:xfrm>
            <a:off x="4440492" y="395863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sp>
        <p:nvSpPr>
          <p:cNvPr id="91" name="Rectangular Callout 26"/>
          <p:cNvSpPr/>
          <p:nvPr/>
        </p:nvSpPr>
        <p:spPr bwMode="gray">
          <a:xfrm>
            <a:off x="3965024" y="2609389"/>
            <a:ext cx="1023391" cy="793763"/>
          </a:xfrm>
          <a:prstGeom prst="wedgeRectCallout">
            <a:avLst>
              <a:gd name="adj1" fmla="val -569"/>
              <a:gd name="adj2" fmla="val 13185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Alternatively, deploy an import route-policy.</a:t>
            </a:r>
          </a:p>
        </p:txBody>
      </p:sp>
      <p:sp>
        <p:nvSpPr>
          <p:cNvPr id="92" name="Rounded Rectangle 91"/>
          <p:cNvSpPr/>
          <p:nvPr/>
        </p:nvSpPr>
        <p:spPr bwMode="gray">
          <a:xfrm>
            <a:off x="1501383" y="2276915"/>
            <a:ext cx="2392436" cy="673422"/>
          </a:xfrm>
          <a:prstGeom prst="roundRect">
            <a:avLst>
              <a:gd name="adj" fmla="val 6322"/>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fontAlgn="ctr"/>
            <a:r>
              <a:rPr lang="en-US" sz="1400" dirty="0">
                <a:solidFill>
                  <a:schemeClr val="tx1"/>
                </a:solidFill>
                <a:latin typeface="Huawei Sans" panose="020C0503030203020204" pitchFamily="34" charset="0"/>
              </a:rPr>
              <a:t>PE1</a:t>
            </a:r>
          </a:p>
        </p:txBody>
      </p:sp>
      <p:sp>
        <p:nvSpPr>
          <p:cNvPr id="93" name="Rounded Rectangle 92"/>
          <p:cNvSpPr/>
          <p:nvPr/>
        </p:nvSpPr>
        <p:spPr bwMode="gray">
          <a:xfrm>
            <a:off x="1633491" y="2563528"/>
            <a:ext cx="470253" cy="251046"/>
          </a:xfrm>
          <a:prstGeom prst="roundRect">
            <a:avLst>
              <a:gd name="adj" fmla="val 6322"/>
            </a:avLst>
          </a:prstGeom>
          <a:noFill/>
          <a:ln>
            <a:solidFill>
              <a:srgbClr val="E2818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400" dirty="0">
                <a:solidFill>
                  <a:schemeClr val="tx1"/>
                </a:solidFill>
                <a:latin typeface="Huawei Sans" panose="020C0503030203020204" pitchFamily="34" charset="0"/>
              </a:rPr>
              <a:t>VRF1</a:t>
            </a:r>
          </a:p>
        </p:txBody>
      </p:sp>
      <p:sp>
        <p:nvSpPr>
          <p:cNvPr id="95" name="Can 41"/>
          <p:cNvSpPr/>
          <p:nvPr/>
        </p:nvSpPr>
        <p:spPr bwMode="gray">
          <a:xfrm rot="5400000">
            <a:off x="3322621" y="2232994"/>
            <a:ext cx="159327" cy="912117"/>
          </a:xfrm>
          <a:prstGeom prst="can">
            <a:avLst>
              <a:gd name="adj" fmla="val 55435"/>
            </a:avLst>
          </a:prstGeom>
          <a:solidFill>
            <a:srgbClr val="E28189"/>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4" name="Straight Connector 103"/>
          <p:cNvCxnSpPr>
            <a:stCxn id="93" idx="3"/>
            <a:endCxn id="95" idx="3"/>
          </p:cNvCxnSpPr>
          <p:nvPr/>
        </p:nvCxnSpPr>
        <p:spPr bwMode="gray">
          <a:xfrm>
            <a:off x="2103744" y="2689051"/>
            <a:ext cx="842482" cy="2"/>
          </a:xfrm>
          <a:prstGeom prst="line">
            <a:avLst/>
          </a:prstGeom>
          <a:ln w="19050">
            <a:solidFill>
              <a:srgbClr val="E28189"/>
            </a:solidFill>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bwMode="gray">
          <a:xfrm>
            <a:off x="2879545" y="2545320"/>
            <a:ext cx="973343" cy="276999"/>
          </a:xfrm>
          <a:prstGeom prst="rect">
            <a:avLst/>
          </a:prstGeom>
          <a:noFill/>
        </p:spPr>
        <p:txBody>
          <a:bodyPr wrap="square" rtlCol="0">
            <a:spAutoFit/>
          </a:bodyPr>
          <a:lstStyle/>
          <a:p>
            <a:pPr fontAlgn="ctr"/>
            <a:r>
              <a:rPr lang="en-US" sz="1200" dirty="0">
                <a:solidFill>
                  <a:schemeClr val="bg1"/>
                </a:solidFill>
                <a:latin typeface="Huawei Sans" panose="020C0503030203020204" pitchFamily="34" charset="0"/>
              </a:rPr>
              <a:t>SRv6 Policy</a:t>
            </a:r>
          </a:p>
        </p:txBody>
      </p:sp>
      <p:sp>
        <p:nvSpPr>
          <p:cNvPr id="110" name="Rounded Rectangle 109"/>
          <p:cNvSpPr/>
          <p:nvPr/>
        </p:nvSpPr>
        <p:spPr bwMode="gray">
          <a:xfrm>
            <a:off x="2204546" y="2559350"/>
            <a:ext cx="608782" cy="251046"/>
          </a:xfrm>
          <a:prstGeom prst="roundRect">
            <a:avLst>
              <a:gd name="adj" fmla="val 6322"/>
            </a:avLst>
          </a:prstGeom>
          <a:solidFill>
            <a:srgbClr val="E28189"/>
          </a:solidFill>
          <a:ln>
            <a:solidFill>
              <a:srgbClr val="E2818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a:solidFill>
                  <a:schemeClr val="bg1"/>
                </a:solidFill>
                <a:latin typeface="Huawei Sans" panose="020C0503030203020204" pitchFamily="34" charset="0"/>
              </a:rPr>
              <a:t>1000</a:t>
            </a:r>
          </a:p>
        </p:txBody>
      </p:sp>
      <p:sp>
        <p:nvSpPr>
          <p:cNvPr id="112" name="Rectangular Callout 26"/>
          <p:cNvSpPr/>
          <p:nvPr/>
        </p:nvSpPr>
        <p:spPr bwMode="gray">
          <a:xfrm>
            <a:off x="480519" y="2318955"/>
            <a:ext cx="995958" cy="828894"/>
          </a:xfrm>
          <a:prstGeom prst="wedgeRectCallout">
            <a:avLst>
              <a:gd name="adj1" fmla="val 65943"/>
              <a:gd name="adj2" fmla="val 714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Alternatively, specify a color value for the specific VRF.</a:t>
            </a:r>
          </a:p>
        </p:txBody>
      </p:sp>
      <p:sp>
        <p:nvSpPr>
          <p:cNvPr id="94" name="五边形 2"/>
          <p:cNvSpPr/>
          <p:nvPr/>
        </p:nvSpPr>
        <p:spPr bwMode="gray">
          <a:xfrm>
            <a:off x="6746875" y="107220"/>
            <a:ext cx="2522327" cy="21804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Policy Path Establishment</a:t>
            </a:r>
          </a:p>
        </p:txBody>
      </p:sp>
      <p:sp>
        <p:nvSpPr>
          <p:cNvPr id="103" name="燕尾形 3"/>
          <p:cNvSpPr/>
          <p:nvPr/>
        </p:nvSpPr>
        <p:spPr bwMode="gray">
          <a:xfrm>
            <a:off x="9192641" y="107220"/>
            <a:ext cx="2554859" cy="218049"/>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Traffic Steering to SRv6 Policies</a:t>
            </a:r>
          </a:p>
        </p:txBody>
      </p:sp>
    </p:spTree>
    <p:extLst>
      <p:ext uri="{BB962C8B-B14F-4D97-AF65-F5344CB8AC3E}">
        <p14:creationId xmlns:p14="http://schemas.microsoft.com/office/powerpoint/2010/main" val="5124862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SRv6 Overview</a:t>
            </a:r>
          </a:p>
          <a:p>
            <a:r>
              <a:rPr lang="en-US" b="1" dirty="0">
                <a:sym typeface="Huawei Sans" panose="020C0503030203020204" pitchFamily="34" charset="0"/>
              </a:rPr>
              <a:t>SRv6 Fundamentals</a:t>
            </a:r>
          </a:p>
          <a:p>
            <a:pPr lvl="1"/>
            <a:r>
              <a:rPr lang="en-US" dirty="0">
                <a:solidFill>
                  <a:schemeClr val="bg1">
                    <a:lumMod val="50000"/>
                  </a:schemeClr>
                </a:solidFill>
                <a:sym typeface="Huawei Sans" panose="020C0503030203020204" pitchFamily="34" charset="0"/>
              </a:rPr>
              <a:t>Basic Concepts of SRv6</a:t>
            </a:r>
          </a:p>
          <a:p>
            <a:pPr lvl="1"/>
            <a:r>
              <a:rPr lang="en-US" dirty="0">
                <a:solidFill>
                  <a:schemeClr val="bg1">
                    <a:lumMod val="50000"/>
                  </a:schemeClr>
                </a:solidFill>
                <a:sym typeface="Huawei Sans" panose="020C0503030203020204" pitchFamily="34" charset="0"/>
              </a:rPr>
              <a:t>SRv6 Policy Path Establishment and Traffic Steering</a:t>
            </a:r>
          </a:p>
          <a:p>
            <a:pPr lvl="1">
              <a:buSzPct val="60000"/>
              <a:buFont typeface="Wingdings" panose="05000000000000000000" pitchFamily="2" charset="2"/>
              <a:buChar char="n"/>
            </a:pPr>
            <a:r>
              <a:rPr lang="en-US" sz="2000" dirty="0">
                <a:sym typeface="Huawei Sans" panose="020C0503030203020204" pitchFamily="34" charset="0"/>
              </a:rPr>
              <a:t>Typical SRv6 Applications</a:t>
            </a:r>
          </a:p>
          <a:p>
            <a:r>
              <a:rPr lang="en-US" dirty="0">
                <a:solidFill>
                  <a:schemeClr val="bg1">
                    <a:lumMod val="50000"/>
                  </a:schemeClr>
                </a:solidFill>
                <a:sym typeface="Huawei Sans" panose="020C0503030203020204" pitchFamily="34" charset="0"/>
              </a:rPr>
              <a:t>SRv6 High Reliability</a:t>
            </a:r>
          </a:p>
          <a:p>
            <a:r>
              <a:rPr lang="en-US" dirty="0">
                <a:solidFill>
                  <a:schemeClr val="bg1">
                    <a:lumMod val="50000"/>
                  </a:schemeClr>
                </a:solidFill>
                <a:sym typeface="Huawei Sans" panose="020C0503030203020204" pitchFamily="34" charset="0"/>
              </a:rPr>
              <a:t>Basic SRv6 Configuration</a:t>
            </a:r>
          </a:p>
          <a:p>
            <a:r>
              <a:rPr lang="en-US" dirty="0">
                <a:solidFill>
                  <a:schemeClr val="bg1">
                    <a:lumMod val="50000"/>
                  </a:schemeClr>
                </a:solidFill>
                <a:sym typeface="Huawei Sans" panose="020C0503030203020204" pitchFamily="34" charset="0"/>
              </a:rPr>
              <a:t>SRv6 Deployment Using </a:t>
            </a:r>
            <a:r>
              <a:rPr lang="en-US" dirty="0" err="1">
                <a:solidFill>
                  <a:schemeClr val="bg1">
                    <a:lumMod val="50000"/>
                  </a:schemeClr>
                </a:solidFill>
                <a:sym typeface="Huawei Sans" panose="020C0503030203020204" pitchFamily="34" charset="0"/>
              </a:rPr>
              <a:t>iMaster</a:t>
            </a:r>
            <a:r>
              <a:rPr lang="en-US" dirty="0">
                <a:solidFill>
                  <a:schemeClr val="bg1">
                    <a:lumMod val="50000"/>
                  </a:schemeClr>
                </a:solidFill>
                <a:sym typeface="Huawei Sans" panose="020C0503030203020204" pitchFamily="34" charset="0"/>
              </a:rPr>
              <a:t> NCE-IP</a:t>
            </a:r>
          </a:p>
        </p:txBody>
      </p:sp>
    </p:spTree>
    <p:extLst>
      <p:ext uri="{BB962C8B-B14F-4D97-AF65-F5344CB8AC3E}">
        <p14:creationId xmlns:p14="http://schemas.microsoft.com/office/powerpoint/2010/main" val="6223118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36"/>
          <p:cNvSpPr/>
          <p:nvPr/>
        </p:nvSpPr>
        <p:spPr bwMode="gray">
          <a:xfrm>
            <a:off x="617308" y="2635490"/>
            <a:ext cx="2698614" cy="998104"/>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36"/>
          <p:cNvSpPr/>
          <p:nvPr/>
        </p:nvSpPr>
        <p:spPr bwMode="gray">
          <a:xfrm>
            <a:off x="8594614" y="2661971"/>
            <a:ext cx="2698614" cy="998104"/>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36"/>
          <p:cNvSpPr/>
          <p:nvPr/>
        </p:nvSpPr>
        <p:spPr bwMode="gray">
          <a:xfrm>
            <a:off x="3388296" y="2195172"/>
            <a:ext cx="5130863" cy="1466589"/>
          </a:xfrm>
          <a:prstGeom prst="roundRect">
            <a:avLst>
              <a:gd name="adj" fmla="val 5979"/>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a:t>L3VPN over SRv6 Policy</a:t>
            </a:r>
            <a:endParaRPr lang="en-US" dirty="0"/>
          </a:p>
        </p:txBody>
      </p:sp>
      <p:sp>
        <p:nvSpPr>
          <p:cNvPr id="36" name="文本占位符 35"/>
          <p:cNvSpPr>
            <a:spLocks noGrp="1"/>
          </p:cNvSpPr>
          <p:nvPr>
            <p:ph type="body" sz="quarter" idx="10"/>
          </p:nvPr>
        </p:nvSpPr>
        <p:spPr bwMode="gray"/>
        <p:txBody>
          <a:bodyPr/>
          <a:lstStyle/>
          <a:p>
            <a:r>
              <a:rPr lang="en-US" sz="1600" dirty="0">
                <a:sym typeface="Huawei Sans" panose="020C0503030203020204" pitchFamily="34" charset="0"/>
              </a:rPr>
              <a:t>If an SRv6 Policy is used to carry VPN traffic, the last-hop SRv6 device processes data in a way slightly different from that of a common SRv6 device.</a:t>
            </a:r>
          </a:p>
        </p:txBody>
      </p:sp>
      <p:sp>
        <p:nvSpPr>
          <p:cNvPr id="41" name="矩形 123"/>
          <p:cNvSpPr/>
          <p:nvPr/>
        </p:nvSpPr>
        <p:spPr bwMode="gray">
          <a:xfrm>
            <a:off x="3274244" y="3353984"/>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43" name="图片 125"/>
          <p:cNvPicPr/>
          <p:nvPr/>
        </p:nvPicPr>
        <p:blipFill>
          <a:blip r:embed="rId3" cstate="print">
            <a:extLst>
              <a:ext uri="{28A0092B-C50C-407E-A947-70E740481C1C}">
                <a14:useLocalDpi xmlns:a14="http://schemas.microsoft.com/office/drawing/2010/main" val="0"/>
              </a:ext>
            </a:extLst>
          </a:blip>
          <a:stretch>
            <a:fillRect/>
          </a:stretch>
        </p:blipFill>
        <p:spPr bwMode="gray">
          <a:xfrm>
            <a:off x="3254092" y="2915100"/>
            <a:ext cx="540000" cy="442800"/>
          </a:xfrm>
          <a:prstGeom prst="rect">
            <a:avLst/>
          </a:prstGeom>
        </p:spPr>
      </p:pic>
      <p:pic>
        <p:nvPicPr>
          <p:cNvPr id="44" name="图片 127"/>
          <p:cNvPicPr/>
          <p:nvPr/>
        </p:nvPicPr>
        <p:blipFill>
          <a:blip r:embed="rId3" cstate="print">
            <a:extLst>
              <a:ext uri="{28A0092B-C50C-407E-A947-70E740481C1C}">
                <a14:useLocalDpi xmlns:a14="http://schemas.microsoft.com/office/drawing/2010/main" val="0"/>
              </a:ext>
            </a:extLst>
          </a:blip>
          <a:stretch>
            <a:fillRect/>
          </a:stretch>
        </p:blipFill>
        <p:spPr bwMode="gray">
          <a:xfrm>
            <a:off x="1368964" y="2915100"/>
            <a:ext cx="540000" cy="442800"/>
          </a:xfrm>
          <a:prstGeom prst="rect">
            <a:avLst/>
          </a:prstGeom>
        </p:spPr>
      </p:pic>
      <p:sp>
        <p:nvSpPr>
          <p:cNvPr id="45" name="矩形 128"/>
          <p:cNvSpPr/>
          <p:nvPr/>
        </p:nvSpPr>
        <p:spPr bwMode="gray">
          <a:xfrm>
            <a:off x="1393388" y="3353984"/>
            <a:ext cx="50206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48" name="矩形 133"/>
          <p:cNvSpPr/>
          <p:nvPr/>
        </p:nvSpPr>
        <p:spPr bwMode="gray">
          <a:xfrm>
            <a:off x="5892555" y="3353984"/>
            <a:ext cx="39626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P1</a:t>
            </a:r>
          </a:p>
        </p:txBody>
      </p:sp>
      <p:pic>
        <p:nvPicPr>
          <p:cNvPr id="49" name="图片 134"/>
          <p:cNvPicPr/>
          <p:nvPr/>
        </p:nvPicPr>
        <p:blipFill>
          <a:blip r:embed="rId3" cstate="print">
            <a:extLst>
              <a:ext uri="{28A0092B-C50C-407E-A947-70E740481C1C}">
                <a14:useLocalDpi xmlns:a14="http://schemas.microsoft.com/office/drawing/2010/main" val="0"/>
              </a:ext>
            </a:extLst>
          </a:blip>
          <a:stretch>
            <a:fillRect/>
          </a:stretch>
        </p:blipFill>
        <p:spPr bwMode="gray">
          <a:xfrm>
            <a:off x="5826000" y="2915100"/>
            <a:ext cx="540000" cy="442800"/>
          </a:xfrm>
          <a:prstGeom prst="rect">
            <a:avLst/>
          </a:prstGeom>
        </p:spPr>
      </p:pic>
      <p:sp>
        <p:nvSpPr>
          <p:cNvPr id="52" name="矩形 138"/>
          <p:cNvSpPr/>
          <p:nvPr/>
        </p:nvSpPr>
        <p:spPr bwMode="gray">
          <a:xfrm>
            <a:off x="8143049" y="3353984"/>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3" name="图片 139"/>
          <p:cNvPicPr/>
          <p:nvPr/>
        </p:nvPicPr>
        <p:blipFill>
          <a:blip r:embed="rId3" cstate="print">
            <a:extLst>
              <a:ext uri="{28A0092B-C50C-407E-A947-70E740481C1C}">
                <a14:useLocalDpi xmlns:a14="http://schemas.microsoft.com/office/drawing/2010/main" val="0"/>
              </a:ext>
            </a:extLst>
          </a:blip>
          <a:stretch>
            <a:fillRect/>
          </a:stretch>
        </p:blipFill>
        <p:spPr bwMode="gray">
          <a:xfrm>
            <a:off x="8126988" y="2915100"/>
            <a:ext cx="540000" cy="442800"/>
          </a:xfrm>
          <a:prstGeom prst="rect">
            <a:avLst/>
          </a:prstGeom>
        </p:spPr>
      </p:pic>
      <p:pic>
        <p:nvPicPr>
          <p:cNvPr id="54" name="图片 140"/>
          <p:cNvPicPr/>
          <p:nvPr/>
        </p:nvPicPr>
        <p:blipFill>
          <a:blip r:embed="rId3" cstate="print">
            <a:extLst>
              <a:ext uri="{28A0092B-C50C-407E-A947-70E740481C1C}">
                <a14:useLocalDpi xmlns:a14="http://schemas.microsoft.com/office/drawing/2010/main" val="0"/>
              </a:ext>
            </a:extLst>
          </a:blip>
          <a:stretch>
            <a:fillRect/>
          </a:stretch>
        </p:blipFill>
        <p:spPr bwMode="gray">
          <a:xfrm>
            <a:off x="10038074" y="2915100"/>
            <a:ext cx="540000" cy="442800"/>
          </a:xfrm>
          <a:prstGeom prst="rect">
            <a:avLst/>
          </a:prstGeom>
        </p:spPr>
      </p:pic>
      <p:sp>
        <p:nvSpPr>
          <p:cNvPr id="55" name="矩形 141"/>
          <p:cNvSpPr/>
          <p:nvPr/>
        </p:nvSpPr>
        <p:spPr bwMode="gray">
          <a:xfrm>
            <a:off x="10057043" y="3353984"/>
            <a:ext cx="50206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cxnSp>
        <p:nvCxnSpPr>
          <p:cNvPr id="58" name="直接连接符 8"/>
          <p:cNvCxnSpPr>
            <a:stCxn id="44" idx="3"/>
            <a:endCxn id="43" idx="1"/>
          </p:cNvCxnSpPr>
          <p:nvPr/>
        </p:nvCxnSpPr>
        <p:spPr bwMode="gray">
          <a:xfrm>
            <a:off x="1908964" y="3136500"/>
            <a:ext cx="13451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8"/>
          <p:cNvCxnSpPr>
            <a:stCxn id="43" idx="3"/>
            <a:endCxn id="49" idx="1"/>
          </p:cNvCxnSpPr>
          <p:nvPr/>
        </p:nvCxnSpPr>
        <p:spPr bwMode="gray">
          <a:xfrm>
            <a:off x="3794092" y="3136500"/>
            <a:ext cx="20319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8"/>
          <p:cNvCxnSpPr>
            <a:stCxn id="49" idx="3"/>
            <a:endCxn id="53" idx="1"/>
          </p:cNvCxnSpPr>
          <p:nvPr/>
        </p:nvCxnSpPr>
        <p:spPr bwMode="gray">
          <a:xfrm>
            <a:off x="6366000" y="3136500"/>
            <a:ext cx="17609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8"/>
          <p:cNvCxnSpPr>
            <a:stCxn id="53" idx="3"/>
            <a:endCxn id="54" idx="1"/>
          </p:cNvCxnSpPr>
          <p:nvPr/>
        </p:nvCxnSpPr>
        <p:spPr bwMode="gray">
          <a:xfrm>
            <a:off x="8666988" y="3136500"/>
            <a:ext cx="13710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Freeform 159"/>
          <p:cNvSpPr/>
          <p:nvPr/>
        </p:nvSpPr>
        <p:spPr bwMode="gray">
          <a:xfrm flipH="1">
            <a:off x="4317289" y="2770985"/>
            <a:ext cx="973564" cy="5089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159"/>
          <p:cNvSpPr/>
          <p:nvPr/>
        </p:nvSpPr>
        <p:spPr bwMode="gray">
          <a:xfrm flipH="1">
            <a:off x="6794694" y="2770985"/>
            <a:ext cx="973564" cy="5089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142"/>
          <p:cNvSpPr/>
          <p:nvPr/>
        </p:nvSpPr>
        <p:spPr bwMode="gray">
          <a:xfrm>
            <a:off x="8715337" y="2952460"/>
            <a:ext cx="915492" cy="364164"/>
          </a:xfrm>
          <a:prstGeom prst="roundRect">
            <a:avLst>
              <a:gd name="adj" fmla="val 11436"/>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End.DT4</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FC03::300</a:t>
            </a:r>
          </a:p>
        </p:txBody>
      </p:sp>
      <p:sp>
        <p:nvSpPr>
          <p:cNvPr id="70" name="文本框 59"/>
          <p:cNvSpPr txBox="1"/>
          <p:nvPr/>
        </p:nvSpPr>
        <p:spPr bwMode="gray">
          <a:xfrm>
            <a:off x="648818" y="2982611"/>
            <a:ext cx="655949" cy="307777"/>
          </a:xfrm>
          <a:prstGeom prst="rect">
            <a:avLst/>
          </a:prstGeom>
          <a:noFill/>
        </p:spPr>
        <p:txBody>
          <a:bodyPr wrap="square" rtlCol="0">
            <a:spAutoFit/>
          </a:bodyPr>
          <a:lstStyle/>
          <a:p>
            <a:pP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VPNA</a:t>
            </a:r>
          </a:p>
        </p:txBody>
      </p:sp>
      <p:sp>
        <p:nvSpPr>
          <p:cNvPr id="71" name="文本框 59"/>
          <p:cNvSpPr txBox="1"/>
          <p:nvPr/>
        </p:nvSpPr>
        <p:spPr bwMode="gray">
          <a:xfrm>
            <a:off x="10576446" y="3136500"/>
            <a:ext cx="655949" cy="307777"/>
          </a:xfrm>
          <a:prstGeom prst="rect">
            <a:avLst/>
          </a:prstGeom>
          <a:noFill/>
        </p:spPr>
        <p:txBody>
          <a:bodyPr wrap="square" rtlCol="0">
            <a:spAutoFit/>
          </a:bodyPr>
          <a:lstStyle/>
          <a:p>
            <a:pP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VPNA</a:t>
            </a:r>
          </a:p>
        </p:txBody>
      </p:sp>
      <p:sp>
        <p:nvSpPr>
          <p:cNvPr id="72" name="文本框 59"/>
          <p:cNvSpPr txBox="1"/>
          <p:nvPr/>
        </p:nvSpPr>
        <p:spPr bwMode="gray">
          <a:xfrm>
            <a:off x="5757543" y="2152130"/>
            <a:ext cx="689612" cy="307777"/>
          </a:xfrm>
          <a:prstGeom prst="rect">
            <a:avLst/>
          </a:prstGeom>
          <a:noFill/>
        </p:spPr>
        <p:txBody>
          <a:bodyPr wrap="square" rtlCol="0">
            <a:spAutoFit/>
          </a:bodyPr>
          <a:lstStyle/>
          <a:p>
            <a:pP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65000</a:t>
            </a:r>
          </a:p>
        </p:txBody>
      </p:sp>
      <p:graphicFrame>
        <p:nvGraphicFramePr>
          <p:cNvPr id="74" name="Table 73"/>
          <p:cNvGraphicFramePr>
            <a:graphicFrameLocks noGrp="1"/>
          </p:cNvGraphicFramePr>
          <p:nvPr>
            <p:extLst/>
          </p:nvPr>
        </p:nvGraphicFramePr>
        <p:xfrm>
          <a:off x="1889340" y="3678245"/>
          <a:ext cx="1009675" cy="731520"/>
        </p:xfrm>
        <a:graphic>
          <a:graphicData uri="http://schemas.openxmlformats.org/drawingml/2006/table">
            <a:tbl>
              <a:tblPr firstRow="1" bandRow="1">
                <a:tableStyleId>{72833802-FEF1-4C79-8D5D-14CF1EAF98D9}</a:tableStyleId>
              </a:tblPr>
              <a:tblGrid>
                <a:gridCol w="1009675">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 Net2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 CE1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cxnSp>
        <p:nvCxnSpPr>
          <p:cNvPr id="77" name="直接箭头连接符 3"/>
          <p:cNvCxnSpPr/>
          <p:nvPr/>
        </p:nvCxnSpPr>
        <p:spPr bwMode="gray">
          <a:xfrm>
            <a:off x="3518724" y="3235445"/>
            <a:ext cx="5109101" cy="0"/>
          </a:xfrm>
          <a:prstGeom prst="straightConnector1">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78" name="Table 77"/>
          <p:cNvGraphicFramePr>
            <a:graphicFrameLocks noGrp="1"/>
          </p:cNvGraphicFramePr>
          <p:nvPr>
            <p:extLst/>
          </p:nvPr>
        </p:nvGraphicFramePr>
        <p:xfrm>
          <a:off x="3780440" y="3679083"/>
          <a:ext cx="1345061" cy="201168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25303">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FC03::300</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 Net2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 CE1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3"/>
                  </a:ext>
                </a:extLst>
              </a:tr>
            </a:tbl>
          </a:graphicData>
        </a:graphic>
      </p:graphicFrame>
      <p:graphicFrame>
        <p:nvGraphicFramePr>
          <p:cNvPr id="80" name="Table 79"/>
          <p:cNvGraphicFramePr>
            <a:graphicFrameLocks noGrp="1"/>
          </p:cNvGraphicFramePr>
          <p:nvPr>
            <p:extLst/>
          </p:nvPr>
        </p:nvGraphicFramePr>
        <p:xfrm>
          <a:off x="6351154" y="3679083"/>
          <a:ext cx="1345061" cy="201168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25303">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FC03::300</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FC03::3</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370840">
                <a:tc>
                  <a:txBody>
                    <a:bodyPr/>
                    <a:lstStyle/>
                    <a:p>
                      <a:pPr marL="0" marR="0" lvl="0" indent="0" algn="ctr" defTabSz="913765" rtl="0" eaLnBrk="1" fontAlgn="ctr" latinLnBrk="0" hangingPunct="1">
                        <a:lnSpc>
                          <a:spcPct val="100000"/>
                        </a:lnSpc>
                        <a:spcBef>
                          <a:spcPts val="0"/>
                        </a:spcBef>
                        <a:spcAft>
                          <a:spcPts val="0"/>
                        </a:spcAft>
                        <a:buClrTx/>
                        <a:buSzTx/>
                        <a:buFontTx/>
                        <a:buNone/>
                        <a:defRPr/>
                      </a:pP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 Net2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 CE1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3"/>
                  </a:ext>
                </a:extLst>
              </a:tr>
            </a:tbl>
          </a:graphicData>
        </a:graphic>
      </p:graphicFrame>
      <p:graphicFrame>
        <p:nvGraphicFramePr>
          <p:cNvPr id="81" name="Table 80"/>
          <p:cNvGraphicFramePr>
            <a:graphicFrameLocks noGrp="1"/>
          </p:cNvGraphicFramePr>
          <p:nvPr>
            <p:extLst/>
          </p:nvPr>
        </p:nvGraphicFramePr>
        <p:xfrm>
          <a:off x="7821923" y="3668346"/>
          <a:ext cx="1611805" cy="2011680"/>
        </p:xfrm>
        <a:graphic>
          <a:graphicData uri="http://schemas.openxmlformats.org/drawingml/2006/table">
            <a:tbl>
              <a:tblPr firstRow="1" bandRow="1">
                <a:tableStyleId>{72833802-FEF1-4C79-8D5D-14CF1EAF98D9}</a:tableStyleId>
              </a:tblPr>
              <a:tblGrid>
                <a:gridCol w="1611805">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FC03::300</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25303">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FC03::300</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FC03::3</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 Net2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 CE1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3"/>
                  </a:ext>
                </a:extLst>
              </a:tr>
            </a:tbl>
          </a:graphicData>
        </a:graphic>
      </p:graphicFrame>
      <p:graphicFrame>
        <p:nvGraphicFramePr>
          <p:cNvPr id="82" name="Table 81"/>
          <p:cNvGraphicFramePr>
            <a:graphicFrameLocks noGrp="1"/>
          </p:cNvGraphicFramePr>
          <p:nvPr>
            <p:extLst/>
          </p:nvPr>
        </p:nvGraphicFramePr>
        <p:xfrm>
          <a:off x="9523219" y="3661761"/>
          <a:ext cx="1009675" cy="731520"/>
        </p:xfrm>
        <a:graphic>
          <a:graphicData uri="http://schemas.openxmlformats.org/drawingml/2006/table">
            <a:tbl>
              <a:tblPr firstRow="1" bandRow="1">
                <a:tableStyleId>{72833802-FEF1-4C79-8D5D-14CF1EAF98D9}</a:tableStyleId>
              </a:tblPr>
              <a:tblGrid>
                <a:gridCol w="1009675">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 CE2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 CE1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cxnSp>
        <p:nvCxnSpPr>
          <p:cNvPr id="85" name="Elbow Connector 84"/>
          <p:cNvCxnSpPr/>
          <p:nvPr/>
        </p:nvCxnSpPr>
        <p:spPr bwMode="gray">
          <a:xfrm>
            <a:off x="2918878" y="4092109"/>
            <a:ext cx="857185" cy="1205098"/>
          </a:xfrm>
          <a:prstGeom prst="bentConnector3">
            <a:avLst>
              <a:gd name="adj1" fmla="val 50000"/>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9" name="Rectangular Callout 26"/>
          <p:cNvSpPr/>
          <p:nvPr/>
        </p:nvSpPr>
        <p:spPr bwMode="gray">
          <a:xfrm>
            <a:off x="1330324" y="4622426"/>
            <a:ext cx="1678532" cy="848207"/>
          </a:xfrm>
          <a:prstGeom prst="wedgeRectCallout">
            <a:avLst>
              <a:gd name="adj1" fmla="val 67232"/>
              <a:gd name="adj2" fmla="val 2083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Forwards the IP packet over the corresponding SRv6 Policy based on the color value.</a:t>
            </a:r>
          </a:p>
        </p:txBody>
      </p:sp>
      <p:sp>
        <p:nvSpPr>
          <p:cNvPr id="108" name="Rectangular Callout 26"/>
          <p:cNvSpPr/>
          <p:nvPr/>
        </p:nvSpPr>
        <p:spPr bwMode="gray">
          <a:xfrm>
            <a:off x="5176065" y="3693237"/>
            <a:ext cx="1162955" cy="700044"/>
          </a:xfrm>
          <a:prstGeom prst="wedgeRectCallout">
            <a:avLst>
              <a:gd name="adj1" fmla="val -60537"/>
              <a:gd name="adj2" fmla="val -2511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Forwards the packet based on the outer IPv6 header.</a:t>
            </a:r>
          </a:p>
        </p:txBody>
      </p:sp>
      <p:sp>
        <p:nvSpPr>
          <p:cNvPr id="109" name="Rectangular Callout 26"/>
          <p:cNvSpPr/>
          <p:nvPr/>
        </p:nvSpPr>
        <p:spPr bwMode="gray">
          <a:xfrm>
            <a:off x="10204779" y="4428044"/>
            <a:ext cx="1510855" cy="783335"/>
          </a:xfrm>
          <a:prstGeom prst="wedgeRectCallout">
            <a:avLst>
              <a:gd name="adj1" fmla="val -56109"/>
              <a:gd name="adj2" fmla="val -2084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Removes the outer IPv6 header and forwards the packet as a common IP one.</a:t>
            </a:r>
          </a:p>
        </p:txBody>
      </p:sp>
      <p:cxnSp>
        <p:nvCxnSpPr>
          <p:cNvPr id="110" name="Elbow Connector 109"/>
          <p:cNvCxnSpPr/>
          <p:nvPr/>
        </p:nvCxnSpPr>
        <p:spPr bwMode="gray">
          <a:xfrm flipV="1">
            <a:off x="9523219" y="4421037"/>
            <a:ext cx="549061" cy="790343"/>
          </a:xfrm>
          <a:prstGeom prst="bentConnector2">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5" name="Rectangular Callout 26"/>
          <p:cNvSpPr/>
          <p:nvPr/>
        </p:nvSpPr>
        <p:spPr bwMode="gray">
          <a:xfrm>
            <a:off x="5204578" y="5656622"/>
            <a:ext cx="2199156" cy="477379"/>
          </a:xfrm>
          <a:prstGeom prst="wedgeRectCallout">
            <a:avLst>
              <a:gd name="adj1" fmla="val 54153"/>
              <a:gd name="adj2" fmla="val -2008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The last-hop SRv6 router looks up the routing table twice.</a:t>
            </a:r>
          </a:p>
        </p:txBody>
      </p:sp>
      <p:sp>
        <p:nvSpPr>
          <p:cNvPr id="5" name="Freeform 4"/>
          <p:cNvSpPr/>
          <p:nvPr/>
        </p:nvSpPr>
        <p:spPr bwMode="gray">
          <a:xfrm>
            <a:off x="7466588" y="5708085"/>
            <a:ext cx="660400" cy="204652"/>
          </a:xfrm>
          <a:custGeom>
            <a:avLst/>
            <a:gdLst>
              <a:gd name="connsiteX0" fmla="*/ 0 w 660400"/>
              <a:gd name="connsiteY0" fmla="*/ 0 h 330200"/>
              <a:gd name="connsiteX1" fmla="*/ 336550 w 660400"/>
              <a:gd name="connsiteY1" fmla="*/ 330200 h 330200"/>
              <a:gd name="connsiteX2" fmla="*/ 660400 w 660400"/>
              <a:gd name="connsiteY2" fmla="*/ 0 h 330200"/>
            </a:gdLst>
            <a:ahLst/>
            <a:cxnLst>
              <a:cxn ang="0">
                <a:pos x="connsiteX0" y="connsiteY0"/>
              </a:cxn>
              <a:cxn ang="0">
                <a:pos x="connsiteX1" y="connsiteY1"/>
              </a:cxn>
              <a:cxn ang="0">
                <a:pos x="connsiteX2" y="connsiteY2"/>
              </a:cxn>
            </a:cxnLst>
            <a:rect l="l" t="t" r="r" b="b"/>
            <a:pathLst>
              <a:path w="660400" h="330200">
                <a:moveTo>
                  <a:pt x="0" y="0"/>
                </a:moveTo>
                <a:cubicBezTo>
                  <a:pt x="113241" y="165100"/>
                  <a:pt x="226483" y="330200"/>
                  <a:pt x="336550" y="330200"/>
                </a:cubicBezTo>
                <a:cubicBezTo>
                  <a:pt x="446617" y="330200"/>
                  <a:pt x="553508" y="165100"/>
                  <a:pt x="660400" y="0"/>
                </a:cubicBezTo>
              </a:path>
            </a:pathLst>
          </a:cu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ndParaRPr>
          </a:p>
        </p:txBody>
      </p:sp>
      <p:sp>
        <p:nvSpPr>
          <p:cNvPr id="57" name="圆角矩形 59"/>
          <p:cNvSpPr/>
          <p:nvPr/>
        </p:nvSpPr>
        <p:spPr bwMode="gray">
          <a:xfrm>
            <a:off x="3060002" y="2402459"/>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sp>
        <p:nvSpPr>
          <p:cNvPr id="61" name="圆角矩形 59"/>
          <p:cNvSpPr/>
          <p:nvPr/>
        </p:nvSpPr>
        <p:spPr bwMode="gray">
          <a:xfrm>
            <a:off x="3060002" y="2660140"/>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63" name="圆角矩形 59"/>
          <p:cNvSpPr/>
          <p:nvPr/>
        </p:nvSpPr>
        <p:spPr bwMode="gray">
          <a:xfrm>
            <a:off x="5616669" y="2402459"/>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 /96</a:t>
            </a:r>
          </a:p>
        </p:txBody>
      </p:sp>
      <p:sp>
        <p:nvSpPr>
          <p:cNvPr id="64" name="圆角矩形 59"/>
          <p:cNvSpPr/>
          <p:nvPr/>
        </p:nvSpPr>
        <p:spPr bwMode="gray">
          <a:xfrm>
            <a:off x="5616669" y="2660140"/>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73" name="圆角矩形 59"/>
          <p:cNvSpPr/>
          <p:nvPr/>
        </p:nvSpPr>
        <p:spPr bwMode="gray">
          <a:xfrm>
            <a:off x="7925052" y="2402459"/>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 /96</a:t>
            </a:r>
          </a:p>
        </p:txBody>
      </p:sp>
      <p:sp>
        <p:nvSpPr>
          <p:cNvPr id="76" name="圆角矩形 59"/>
          <p:cNvSpPr/>
          <p:nvPr/>
        </p:nvSpPr>
        <p:spPr bwMode="gray">
          <a:xfrm>
            <a:off x="7925052" y="2660140"/>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84" name="圆角矩形 59"/>
          <p:cNvSpPr/>
          <p:nvPr/>
        </p:nvSpPr>
        <p:spPr bwMode="gray">
          <a:xfrm>
            <a:off x="9727693" y="5644010"/>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sp>
        <p:nvSpPr>
          <p:cNvPr id="86" name="圆角矩形 59"/>
          <p:cNvSpPr/>
          <p:nvPr/>
        </p:nvSpPr>
        <p:spPr bwMode="gray">
          <a:xfrm>
            <a:off x="9727693" y="5900463"/>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87" name="矩形 46"/>
          <p:cNvSpPr/>
          <p:nvPr/>
        </p:nvSpPr>
        <p:spPr bwMode="gray">
          <a:xfrm>
            <a:off x="10628964" y="5621699"/>
            <a:ext cx="708848"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Locator</a:t>
            </a:r>
          </a:p>
        </p:txBody>
      </p:sp>
      <p:sp>
        <p:nvSpPr>
          <p:cNvPr id="88" name="矩形 46"/>
          <p:cNvSpPr/>
          <p:nvPr/>
        </p:nvSpPr>
        <p:spPr bwMode="gray">
          <a:xfrm>
            <a:off x="10616943" y="5878495"/>
            <a:ext cx="732894"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SID</a:t>
            </a:r>
          </a:p>
        </p:txBody>
      </p:sp>
      <p:sp>
        <p:nvSpPr>
          <p:cNvPr id="89" name="Freeform 88"/>
          <p:cNvSpPr/>
          <p:nvPr/>
        </p:nvSpPr>
        <p:spPr bwMode="gray">
          <a:xfrm>
            <a:off x="3589037" y="1844424"/>
            <a:ext cx="4752229" cy="524899"/>
          </a:xfrm>
          <a:custGeom>
            <a:avLst/>
            <a:gdLst>
              <a:gd name="connsiteX0" fmla="*/ 3883510 w 3883510"/>
              <a:gd name="connsiteY0" fmla="*/ 1409282 h 1441555"/>
              <a:gd name="connsiteX1" fmla="*/ 1979407 w 3883510"/>
              <a:gd name="connsiteY1" fmla="*/ 30 h 1441555"/>
              <a:gd name="connsiteX2" fmla="*/ 0 w 3883510"/>
              <a:gd name="connsiteY2" fmla="*/ 1441555 h 1441555"/>
            </a:gdLst>
            <a:ahLst/>
            <a:cxnLst>
              <a:cxn ang="0">
                <a:pos x="connsiteX0" y="connsiteY0"/>
              </a:cxn>
              <a:cxn ang="0">
                <a:pos x="connsiteX1" y="connsiteY1"/>
              </a:cxn>
              <a:cxn ang="0">
                <a:pos x="connsiteX2" y="connsiteY2"/>
              </a:cxn>
            </a:cxnLst>
            <a:rect l="l" t="t" r="r" b="b"/>
            <a:pathLst>
              <a:path w="3883510" h="1441555">
                <a:moveTo>
                  <a:pt x="3883510" y="1409282"/>
                </a:moveTo>
                <a:cubicBezTo>
                  <a:pt x="3255084" y="701966"/>
                  <a:pt x="2626659" y="-5349"/>
                  <a:pt x="1979407" y="30"/>
                </a:cubicBezTo>
                <a:cubicBezTo>
                  <a:pt x="1332155" y="5409"/>
                  <a:pt x="666077" y="723482"/>
                  <a:pt x="0" y="1441555"/>
                </a:cubicBezTo>
              </a:path>
            </a:pathLst>
          </a:custGeom>
          <a:noFill/>
          <a:ln w="19050">
            <a:prstDash val="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pSp>
        <p:nvGrpSpPr>
          <p:cNvPr id="90" name="组合 17"/>
          <p:cNvGrpSpPr/>
          <p:nvPr/>
        </p:nvGrpSpPr>
        <p:grpSpPr bwMode="gray">
          <a:xfrm>
            <a:off x="4728172" y="1460991"/>
            <a:ext cx="2760419" cy="743484"/>
            <a:chOff x="756082" y="2270097"/>
            <a:chExt cx="2760419" cy="475627"/>
          </a:xfrm>
        </p:grpSpPr>
        <p:sp>
          <p:nvSpPr>
            <p:cNvPr id="91" name="矩形: 圆角 52"/>
            <p:cNvSpPr/>
            <p:nvPr/>
          </p:nvSpPr>
          <p:spPr bwMode="gray">
            <a:xfrm>
              <a:off x="756082" y="2270097"/>
              <a:ext cx="2760419" cy="475627"/>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MP-BGP Route</a:t>
              </a:r>
            </a:p>
          </p:txBody>
        </p:sp>
        <p:sp>
          <p:nvSpPr>
            <p:cNvPr id="92" name="TextBox 120"/>
            <p:cNvSpPr txBox="1"/>
            <p:nvPr/>
          </p:nvSpPr>
          <p:spPr bwMode="gray">
            <a:xfrm>
              <a:off x="810659" y="2417231"/>
              <a:ext cx="2654486" cy="301052"/>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 Ext-Community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Net2   PE2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FC03::300 + 0:15 + RT</a:t>
              </a:r>
            </a:p>
          </p:txBody>
        </p:sp>
      </p:grpSp>
      <p:sp>
        <p:nvSpPr>
          <p:cNvPr id="93" name="Freeform 92"/>
          <p:cNvSpPr/>
          <p:nvPr/>
        </p:nvSpPr>
        <p:spPr bwMode="gray">
          <a:xfrm>
            <a:off x="8882905" y="2535353"/>
            <a:ext cx="1326929" cy="374698"/>
          </a:xfrm>
          <a:custGeom>
            <a:avLst/>
            <a:gdLst>
              <a:gd name="connsiteX0" fmla="*/ 3883510 w 3883510"/>
              <a:gd name="connsiteY0" fmla="*/ 1409282 h 1441555"/>
              <a:gd name="connsiteX1" fmla="*/ 1979407 w 3883510"/>
              <a:gd name="connsiteY1" fmla="*/ 30 h 1441555"/>
              <a:gd name="connsiteX2" fmla="*/ 0 w 3883510"/>
              <a:gd name="connsiteY2" fmla="*/ 1441555 h 1441555"/>
            </a:gdLst>
            <a:ahLst/>
            <a:cxnLst>
              <a:cxn ang="0">
                <a:pos x="connsiteX0" y="connsiteY0"/>
              </a:cxn>
              <a:cxn ang="0">
                <a:pos x="connsiteX1" y="connsiteY1"/>
              </a:cxn>
              <a:cxn ang="0">
                <a:pos x="connsiteX2" y="connsiteY2"/>
              </a:cxn>
            </a:cxnLst>
            <a:rect l="l" t="t" r="r" b="b"/>
            <a:pathLst>
              <a:path w="3883510" h="1441555">
                <a:moveTo>
                  <a:pt x="3883510" y="1409282"/>
                </a:moveTo>
                <a:cubicBezTo>
                  <a:pt x="3255084" y="701966"/>
                  <a:pt x="2626659" y="-5349"/>
                  <a:pt x="1979407" y="30"/>
                </a:cubicBezTo>
                <a:cubicBezTo>
                  <a:pt x="1332155" y="5409"/>
                  <a:pt x="666077" y="723482"/>
                  <a:pt x="0" y="1441555"/>
                </a:cubicBezTo>
              </a:path>
            </a:pathLst>
          </a:custGeom>
          <a:noFill/>
          <a:ln w="19050">
            <a:prstDash val="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pSp>
        <p:nvGrpSpPr>
          <p:cNvPr id="94" name="组合 17"/>
          <p:cNvGrpSpPr/>
          <p:nvPr/>
        </p:nvGrpSpPr>
        <p:grpSpPr bwMode="gray">
          <a:xfrm>
            <a:off x="9058414" y="1930103"/>
            <a:ext cx="1210060" cy="755373"/>
            <a:chOff x="746169" y="2262490"/>
            <a:chExt cx="1210060" cy="483233"/>
          </a:xfrm>
        </p:grpSpPr>
        <p:sp>
          <p:nvSpPr>
            <p:cNvPr id="95" name="矩形: 圆角 52"/>
            <p:cNvSpPr/>
            <p:nvPr/>
          </p:nvSpPr>
          <p:spPr bwMode="gray">
            <a:xfrm>
              <a:off x="746169" y="2262490"/>
              <a:ext cx="1210060" cy="48323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IGP Route</a:t>
              </a:r>
            </a:p>
          </p:txBody>
        </p:sp>
        <p:sp>
          <p:nvSpPr>
            <p:cNvPr id="96" name="TextBox 120"/>
            <p:cNvSpPr txBox="1"/>
            <p:nvPr/>
          </p:nvSpPr>
          <p:spPr bwMode="gray">
            <a:xfrm>
              <a:off x="788358" y="2418648"/>
              <a:ext cx="1112567" cy="301053"/>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Net2    CE2</a:t>
              </a:r>
            </a:p>
          </p:txBody>
        </p:sp>
      </p:grpSp>
      <p:sp>
        <p:nvSpPr>
          <p:cNvPr id="97" name="Freeform 96"/>
          <p:cNvSpPr/>
          <p:nvPr/>
        </p:nvSpPr>
        <p:spPr bwMode="gray">
          <a:xfrm>
            <a:off x="1762986" y="2541991"/>
            <a:ext cx="1326929" cy="374698"/>
          </a:xfrm>
          <a:custGeom>
            <a:avLst/>
            <a:gdLst>
              <a:gd name="connsiteX0" fmla="*/ 3883510 w 3883510"/>
              <a:gd name="connsiteY0" fmla="*/ 1409282 h 1441555"/>
              <a:gd name="connsiteX1" fmla="*/ 1979407 w 3883510"/>
              <a:gd name="connsiteY1" fmla="*/ 30 h 1441555"/>
              <a:gd name="connsiteX2" fmla="*/ 0 w 3883510"/>
              <a:gd name="connsiteY2" fmla="*/ 1441555 h 1441555"/>
            </a:gdLst>
            <a:ahLst/>
            <a:cxnLst>
              <a:cxn ang="0">
                <a:pos x="connsiteX0" y="connsiteY0"/>
              </a:cxn>
              <a:cxn ang="0">
                <a:pos x="connsiteX1" y="connsiteY1"/>
              </a:cxn>
              <a:cxn ang="0">
                <a:pos x="connsiteX2" y="connsiteY2"/>
              </a:cxn>
            </a:cxnLst>
            <a:rect l="l" t="t" r="r" b="b"/>
            <a:pathLst>
              <a:path w="3883510" h="1441555">
                <a:moveTo>
                  <a:pt x="3883510" y="1409282"/>
                </a:moveTo>
                <a:cubicBezTo>
                  <a:pt x="3255084" y="701966"/>
                  <a:pt x="2626659" y="-5349"/>
                  <a:pt x="1979407" y="30"/>
                </a:cubicBezTo>
                <a:cubicBezTo>
                  <a:pt x="1332155" y="5409"/>
                  <a:pt x="666077" y="723482"/>
                  <a:pt x="0" y="1441555"/>
                </a:cubicBezTo>
              </a:path>
            </a:pathLst>
          </a:custGeom>
          <a:noFill/>
          <a:ln w="19050">
            <a:prstDash val="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pSp>
        <p:nvGrpSpPr>
          <p:cNvPr id="98" name="组合 17"/>
          <p:cNvGrpSpPr/>
          <p:nvPr/>
        </p:nvGrpSpPr>
        <p:grpSpPr bwMode="gray">
          <a:xfrm>
            <a:off x="1771545" y="1931285"/>
            <a:ext cx="1210060" cy="755373"/>
            <a:chOff x="746169" y="2262490"/>
            <a:chExt cx="1210060" cy="483233"/>
          </a:xfrm>
        </p:grpSpPr>
        <p:sp>
          <p:nvSpPr>
            <p:cNvPr id="100" name="矩形: 圆角 52"/>
            <p:cNvSpPr/>
            <p:nvPr/>
          </p:nvSpPr>
          <p:spPr bwMode="gray">
            <a:xfrm>
              <a:off x="746169" y="2262490"/>
              <a:ext cx="1210060" cy="48323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IGP Route</a:t>
              </a:r>
            </a:p>
          </p:txBody>
        </p:sp>
        <p:sp>
          <p:nvSpPr>
            <p:cNvPr id="101" name="TextBox 120"/>
            <p:cNvSpPr txBox="1"/>
            <p:nvPr/>
          </p:nvSpPr>
          <p:spPr bwMode="gray">
            <a:xfrm>
              <a:off x="788358" y="2418648"/>
              <a:ext cx="1112567" cy="301053"/>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Net2   PE1</a:t>
              </a:r>
            </a:p>
          </p:txBody>
        </p:sp>
      </p:grpSp>
      <p:sp>
        <p:nvSpPr>
          <p:cNvPr id="102" name="Freeform 159"/>
          <p:cNvSpPr/>
          <p:nvPr/>
        </p:nvSpPr>
        <p:spPr bwMode="gray">
          <a:xfrm flipH="1">
            <a:off x="10442957" y="2666488"/>
            <a:ext cx="753503" cy="3938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Net2</a:t>
            </a:r>
          </a:p>
        </p:txBody>
      </p:sp>
      <p:sp>
        <p:nvSpPr>
          <p:cNvPr id="103" name="矩形 133"/>
          <p:cNvSpPr/>
          <p:nvPr/>
        </p:nvSpPr>
        <p:spPr bwMode="gray">
          <a:xfrm>
            <a:off x="4967470" y="3231959"/>
            <a:ext cx="907621" cy="307777"/>
          </a:xfrm>
          <a:prstGeom prst="rect">
            <a:avLst/>
          </a:prstGeom>
        </p:spPr>
        <p:txBody>
          <a:bodyPr wrap="square">
            <a:sp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Color 15</a:t>
            </a:r>
          </a:p>
        </p:txBody>
      </p:sp>
    </p:spTree>
    <p:extLst>
      <p:ext uri="{BB962C8B-B14F-4D97-AF65-F5344CB8AC3E}">
        <p14:creationId xmlns:p14="http://schemas.microsoft.com/office/powerpoint/2010/main" val="11261121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21025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a:sym typeface="Huawei Sans" panose="020C0503030203020204" pitchFamily="34" charset="0"/>
              </a:rPr>
              <a:t>SRv6 Overview</a:t>
            </a:r>
          </a:p>
          <a:p>
            <a:r>
              <a:rPr lang="en-US">
                <a:solidFill>
                  <a:schemeClr val="bg1">
                    <a:lumMod val="50000"/>
                  </a:schemeClr>
                </a:solidFill>
                <a:sym typeface="Huawei Sans" panose="020C0503030203020204" pitchFamily="34" charset="0"/>
              </a:rPr>
              <a:t>SRv6 Fundamentals</a:t>
            </a:r>
          </a:p>
          <a:p>
            <a:r>
              <a:rPr lang="en-US">
                <a:solidFill>
                  <a:schemeClr val="bg1">
                    <a:lumMod val="50000"/>
                  </a:schemeClr>
                </a:solidFill>
                <a:sym typeface="Huawei Sans" panose="020C0503030203020204" pitchFamily="34" charset="0"/>
              </a:rPr>
              <a:t>SRv6 High Reliability</a:t>
            </a:r>
          </a:p>
          <a:p>
            <a:r>
              <a:rPr lang="en-US">
                <a:solidFill>
                  <a:schemeClr val="bg1">
                    <a:lumMod val="50000"/>
                  </a:schemeClr>
                </a:solidFill>
                <a:sym typeface="Huawei Sans" panose="020C0503030203020204" pitchFamily="34" charset="0"/>
              </a:rPr>
              <a:t>Basic SRv6 Configuration</a:t>
            </a:r>
          </a:p>
          <a:p>
            <a:r>
              <a:rPr lang="en-US">
                <a:solidFill>
                  <a:schemeClr val="bg1">
                    <a:lumMod val="50000"/>
                  </a:schemeClr>
                </a:solidFill>
                <a:sym typeface="Huawei Sans" panose="020C0503030203020204" pitchFamily="34" charset="0"/>
              </a:rPr>
              <a:t>SRv6 Deployment Using iMaster NCE-IP</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5873241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L3VPN over SRv6 BE</a:t>
            </a:r>
            <a:endParaRPr lang="en-US" dirty="0"/>
          </a:p>
        </p:txBody>
      </p:sp>
      <p:sp>
        <p:nvSpPr>
          <p:cNvPr id="36" name="文本占位符 35"/>
          <p:cNvSpPr>
            <a:spLocks noGrp="1"/>
          </p:cNvSpPr>
          <p:nvPr>
            <p:ph type="body" sz="quarter" idx="10"/>
          </p:nvPr>
        </p:nvSpPr>
        <p:spPr bwMode="gray"/>
        <p:txBody>
          <a:bodyPr/>
          <a:lstStyle/>
          <a:p>
            <a:r>
              <a:rPr lang="en-US" sz="1800" dirty="0">
                <a:sym typeface="Huawei Sans" panose="020C0503030203020204" pitchFamily="34" charset="0"/>
              </a:rPr>
              <a:t>When SRv6 BE is used to carry VPN traffic, the P between PEs does not function as an endpoint.</a:t>
            </a:r>
          </a:p>
        </p:txBody>
      </p:sp>
      <p:sp>
        <p:nvSpPr>
          <p:cNvPr id="7" name="矩形 36"/>
          <p:cNvSpPr/>
          <p:nvPr/>
        </p:nvSpPr>
        <p:spPr bwMode="gray">
          <a:xfrm>
            <a:off x="617308" y="3218337"/>
            <a:ext cx="2698614" cy="998104"/>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36"/>
          <p:cNvSpPr/>
          <p:nvPr/>
        </p:nvSpPr>
        <p:spPr bwMode="gray">
          <a:xfrm>
            <a:off x="8594614" y="3244818"/>
            <a:ext cx="2698614" cy="998104"/>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36"/>
          <p:cNvSpPr/>
          <p:nvPr/>
        </p:nvSpPr>
        <p:spPr bwMode="gray">
          <a:xfrm>
            <a:off x="3388296" y="2621163"/>
            <a:ext cx="5130863" cy="1623445"/>
          </a:xfrm>
          <a:prstGeom prst="roundRect">
            <a:avLst>
              <a:gd name="adj" fmla="val 5979"/>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123"/>
          <p:cNvSpPr/>
          <p:nvPr/>
        </p:nvSpPr>
        <p:spPr bwMode="gray">
          <a:xfrm>
            <a:off x="3274244" y="3936831"/>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25"/>
          <p:cNvPicPr/>
          <p:nvPr/>
        </p:nvPicPr>
        <p:blipFill>
          <a:blip r:embed="rId3" cstate="print">
            <a:extLst>
              <a:ext uri="{28A0092B-C50C-407E-A947-70E740481C1C}">
                <a14:useLocalDpi xmlns:a14="http://schemas.microsoft.com/office/drawing/2010/main" val="0"/>
              </a:ext>
            </a:extLst>
          </a:blip>
          <a:stretch>
            <a:fillRect/>
          </a:stretch>
        </p:blipFill>
        <p:spPr bwMode="gray">
          <a:xfrm>
            <a:off x="3254092" y="3497947"/>
            <a:ext cx="540000" cy="442800"/>
          </a:xfrm>
          <a:prstGeom prst="rect">
            <a:avLst/>
          </a:prstGeom>
        </p:spPr>
      </p:pic>
      <p:pic>
        <p:nvPicPr>
          <p:cNvPr id="13" name="图片 127"/>
          <p:cNvPicPr/>
          <p:nvPr/>
        </p:nvPicPr>
        <p:blipFill>
          <a:blip r:embed="rId3" cstate="print">
            <a:extLst>
              <a:ext uri="{28A0092B-C50C-407E-A947-70E740481C1C}">
                <a14:useLocalDpi xmlns:a14="http://schemas.microsoft.com/office/drawing/2010/main" val="0"/>
              </a:ext>
            </a:extLst>
          </a:blip>
          <a:stretch>
            <a:fillRect/>
          </a:stretch>
        </p:blipFill>
        <p:spPr bwMode="gray">
          <a:xfrm>
            <a:off x="1368964" y="3497947"/>
            <a:ext cx="540000" cy="442800"/>
          </a:xfrm>
          <a:prstGeom prst="rect">
            <a:avLst/>
          </a:prstGeom>
        </p:spPr>
      </p:pic>
      <p:sp>
        <p:nvSpPr>
          <p:cNvPr id="14" name="矩形 128"/>
          <p:cNvSpPr/>
          <p:nvPr/>
        </p:nvSpPr>
        <p:spPr bwMode="gray">
          <a:xfrm>
            <a:off x="1393388" y="3936831"/>
            <a:ext cx="50206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5" name="矩形 133"/>
          <p:cNvSpPr/>
          <p:nvPr/>
        </p:nvSpPr>
        <p:spPr bwMode="gray">
          <a:xfrm>
            <a:off x="5892555" y="3936831"/>
            <a:ext cx="39626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P1</a:t>
            </a:r>
          </a:p>
        </p:txBody>
      </p:sp>
      <p:pic>
        <p:nvPicPr>
          <p:cNvPr id="16" name="图片 134"/>
          <p:cNvPicPr/>
          <p:nvPr/>
        </p:nvPicPr>
        <p:blipFill>
          <a:blip r:embed="rId3" cstate="print">
            <a:extLst>
              <a:ext uri="{28A0092B-C50C-407E-A947-70E740481C1C}">
                <a14:useLocalDpi xmlns:a14="http://schemas.microsoft.com/office/drawing/2010/main" val="0"/>
              </a:ext>
            </a:extLst>
          </a:blip>
          <a:stretch>
            <a:fillRect/>
          </a:stretch>
        </p:blipFill>
        <p:spPr bwMode="gray">
          <a:xfrm>
            <a:off x="5826000" y="3497947"/>
            <a:ext cx="540000" cy="442800"/>
          </a:xfrm>
          <a:prstGeom prst="rect">
            <a:avLst/>
          </a:prstGeom>
        </p:spPr>
      </p:pic>
      <p:sp>
        <p:nvSpPr>
          <p:cNvPr id="19" name="矩形 138"/>
          <p:cNvSpPr/>
          <p:nvPr/>
        </p:nvSpPr>
        <p:spPr bwMode="gray">
          <a:xfrm>
            <a:off x="8143049" y="3936831"/>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20" name="图片 139"/>
          <p:cNvPicPr/>
          <p:nvPr/>
        </p:nvPicPr>
        <p:blipFill>
          <a:blip r:embed="rId3" cstate="print">
            <a:extLst>
              <a:ext uri="{28A0092B-C50C-407E-A947-70E740481C1C}">
                <a14:useLocalDpi xmlns:a14="http://schemas.microsoft.com/office/drawing/2010/main" val="0"/>
              </a:ext>
            </a:extLst>
          </a:blip>
          <a:stretch>
            <a:fillRect/>
          </a:stretch>
        </p:blipFill>
        <p:spPr bwMode="gray">
          <a:xfrm>
            <a:off x="8126988" y="3497947"/>
            <a:ext cx="540000" cy="442800"/>
          </a:xfrm>
          <a:prstGeom prst="rect">
            <a:avLst/>
          </a:prstGeom>
        </p:spPr>
      </p:pic>
      <p:pic>
        <p:nvPicPr>
          <p:cNvPr id="21" name="图片 140"/>
          <p:cNvPicPr/>
          <p:nvPr/>
        </p:nvPicPr>
        <p:blipFill>
          <a:blip r:embed="rId3" cstate="print">
            <a:extLst>
              <a:ext uri="{28A0092B-C50C-407E-A947-70E740481C1C}">
                <a14:useLocalDpi xmlns:a14="http://schemas.microsoft.com/office/drawing/2010/main" val="0"/>
              </a:ext>
            </a:extLst>
          </a:blip>
          <a:stretch>
            <a:fillRect/>
          </a:stretch>
        </p:blipFill>
        <p:spPr bwMode="gray">
          <a:xfrm>
            <a:off x="10038074" y="3497947"/>
            <a:ext cx="540000" cy="442800"/>
          </a:xfrm>
          <a:prstGeom prst="rect">
            <a:avLst/>
          </a:prstGeom>
        </p:spPr>
      </p:pic>
      <p:sp>
        <p:nvSpPr>
          <p:cNvPr id="22" name="矩形 141"/>
          <p:cNvSpPr/>
          <p:nvPr/>
        </p:nvSpPr>
        <p:spPr bwMode="gray">
          <a:xfrm>
            <a:off x="10057043" y="3936831"/>
            <a:ext cx="50206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cxnSp>
        <p:nvCxnSpPr>
          <p:cNvPr id="23" name="直接连接符 8"/>
          <p:cNvCxnSpPr>
            <a:stCxn id="13" idx="3"/>
            <a:endCxn id="12" idx="1"/>
          </p:cNvCxnSpPr>
          <p:nvPr/>
        </p:nvCxnSpPr>
        <p:spPr bwMode="gray">
          <a:xfrm>
            <a:off x="1908964" y="3719347"/>
            <a:ext cx="13451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8"/>
          <p:cNvCxnSpPr>
            <a:stCxn id="12" idx="3"/>
            <a:endCxn id="16" idx="1"/>
          </p:cNvCxnSpPr>
          <p:nvPr/>
        </p:nvCxnSpPr>
        <p:spPr bwMode="gray">
          <a:xfrm>
            <a:off x="3794092" y="3719347"/>
            <a:ext cx="20319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8"/>
          <p:cNvCxnSpPr>
            <a:stCxn id="16" idx="3"/>
            <a:endCxn id="20" idx="1"/>
          </p:cNvCxnSpPr>
          <p:nvPr/>
        </p:nvCxnSpPr>
        <p:spPr bwMode="gray">
          <a:xfrm>
            <a:off x="6366000" y="3719347"/>
            <a:ext cx="17609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8"/>
          <p:cNvCxnSpPr>
            <a:stCxn id="20" idx="3"/>
            <a:endCxn id="21" idx="1"/>
          </p:cNvCxnSpPr>
          <p:nvPr/>
        </p:nvCxnSpPr>
        <p:spPr bwMode="gray">
          <a:xfrm>
            <a:off x="8666988" y="3719347"/>
            <a:ext cx="13710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Freeform 159"/>
          <p:cNvSpPr/>
          <p:nvPr/>
        </p:nvSpPr>
        <p:spPr bwMode="gray">
          <a:xfrm flipH="1">
            <a:off x="4317289" y="3353832"/>
            <a:ext cx="973564" cy="5089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159"/>
          <p:cNvSpPr/>
          <p:nvPr/>
        </p:nvSpPr>
        <p:spPr bwMode="gray">
          <a:xfrm flipH="1">
            <a:off x="6794694" y="3353832"/>
            <a:ext cx="973564" cy="5089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142"/>
          <p:cNvSpPr/>
          <p:nvPr/>
        </p:nvSpPr>
        <p:spPr bwMode="gray">
          <a:xfrm>
            <a:off x="8715337" y="3535307"/>
            <a:ext cx="915492" cy="364164"/>
          </a:xfrm>
          <a:prstGeom prst="roundRect">
            <a:avLst>
              <a:gd name="adj" fmla="val 11436"/>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End.DT4</a:t>
            </a:r>
          </a:p>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FC03::300</a:t>
            </a:r>
          </a:p>
        </p:txBody>
      </p:sp>
      <p:sp>
        <p:nvSpPr>
          <p:cNvPr id="30" name="文本框 59"/>
          <p:cNvSpPr txBox="1"/>
          <p:nvPr/>
        </p:nvSpPr>
        <p:spPr bwMode="gray">
          <a:xfrm>
            <a:off x="664110" y="3565458"/>
            <a:ext cx="655949" cy="307777"/>
          </a:xfrm>
          <a:prstGeom prst="rect">
            <a:avLst/>
          </a:prstGeom>
          <a:noFill/>
        </p:spPr>
        <p:txBody>
          <a:bodyPr wrap="square" rtlCol="0">
            <a:spAutoFit/>
          </a:bodyPr>
          <a:lstStyle/>
          <a:p>
            <a:pP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VPNA</a:t>
            </a:r>
          </a:p>
        </p:txBody>
      </p:sp>
      <p:sp>
        <p:nvSpPr>
          <p:cNvPr id="31" name="文本框 59"/>
          <p:cNvSpPr txBox="1"/>
          <p:nvPr/>
        </p:nvSpPr>
        <p:spPr bwMode="gray">
          <a:xfrm>
            <a:off x="10552765" y="3696340"/>
            <a:ext cx="655949" cy="307777"/>
          </a:xfrm>
          <a:prstGeom prst="rect">
            <a:avLst/>
          </a:prstGeom>
          <a:noFill/>
        </p:spPr>
        <p:txBody>
          <a:bodyPr wrap="square" rtlCol="0">
            <a:spAutoFit/>
          </a:bodyPr>
          <a:lstStyle/>
          <a:p>
            <a:pP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VPNA</a:t>
            </a:r>
          </a:p>
        </p:txBody>
      </p:sp>
      <p:sp>
        <p:nvSpPr>
          <p:cNvPr id="32" name="文本框 59"/>
          <p:cNvSpPr txBox="1"/>
          <p:nvPr/>
        </p:nvSpPr>
        <p:spPr bwMode="gray">
          <a:xfrm>
            <a:off x="5745879" y="2616526"/>
            <a:ext cx="689612" cy="307777"/>
          </a:xfrm>
          <a:prstGeom prst="rect">
            <a:avLst/>
          </a:prstGeom>
          <a:noFill/>
        </p:spPr>
        <p:txBody>
          <a:bodyPr wrap="square" rtlCol="0">
            <a:spAutoFit/>
          </a:bodyPr>
          <a:lstStyle/>
          <a:p>
            <a:pP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65000</a:t>
            </a:r>
          </a:p>
        </p:txBody>
      </p:sp>
      <p:graphicFrame>
        <p:nvGraphicFramePr>
          <p:cNvPr id="33" name="Table 32"/>
          <p:cNvGraphicFramePr>
            <a:graphicFrameLocks noGrp="1"/>
          </p:cNvGraphicFramePr>
          <p:nvPr>
            <p:extLst/>
          </p:nvPr>
        </p:nvGraphicFramePr>
        <p:xfrm>
          <a:off x="1889340" y="4261092"/>
          <a:ext cx="1009675" cy="731520"/>
        </p:xfrm>
        <a:graphic>
          <a:graphicData uri="http://schemas.openxmlformats.org/drawingml/2006/table">
            <a:tbl>
              <a:tblPr firstRow="1" bandRow="1">
                <a:tableStyleId>{72833802-FEF1-4C79-8D5D-14CF1EAF98D9}</a:tableStyleId>
              </a:tblPr>
              <a:tblGrid>
                <a:gridCol w="1009675">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 Net2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 CE1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cxnSp>
        <p:nvCxnSpPr>
          <p:cNvPr id="37" name="直接箭头连接符 3"/>
          <p:cNvCxnSpPr/>
          <p:nvPr/>
        </p:nvCxnSpPr>
        <p:spPr bwMode="gray">
          <a:xfrm>
            <a:off x="1908964" y="3818292"/>
            <a:ext cx="554836"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
          <p:cNvCxnSpPr/>
          <p:nvPr/>
        </p:nvCxnSpPr>
        <p:spPr bwMode="gray">
          <a:xfrm>
            <a:off x="3794092" y="3818292"/>
            <a:ext cx="554836"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39" name="Table 38"/>
          <p:cNvGraphicFramePr>
            <a:graphicFrameLocks noGrp="1"/>
          </p:cNvGraphicFramePr>
          <p:nvPr>
            <p:extLst/>
          </p:nvPr>
        </p:nvGraphicFramePr>
        <p:xfrm>
          <a:off x="3780440" y="4261930"/>
          <a:ext cx="1510413" cy="1188720"/>
        </p:xfrm>
        <a:graphic>
          <a:graphicData uri="http://schemas.openxmlformats.org/drawingml/2006/table">
            <a:tbl>
              <a:tblPr firstRow="1" bandRow="1">
                <a:tableStyleId>{72833802-FEF1-4C79-8D5D-14CF1EAF98D9}</a:tableStyleId>
              </a:tblPr>
              <a:tblGrid>
                <a:gridCol w="1510413">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FC03::300</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 Net2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 CE1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cxnSp>
        <p:nvCxnSpPr>
          <p:cNvPr id="40" name="直接箭头连接符 3"/>
          <p:cNvCxnSpPr/>
          <p:nvPr/>
        </p:nvCxnSpPr>
        <p:spPr bwMode="gray">
          <a:xfrm>
            <a:off x="6364806" y="3818292"/>
            <a:ext cx="554836"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43" name="Table 42"/>
          <p:cNvGraphicFramePr>
            <a:graphicFrameLocks noGrp="1"/>
          </p:cNvGraphicFramePr>
          <p:nvPr>
            <p:extLst/>
          </p:nvPr>
        </p:nvGraphicFramePr>
        <p:xfrm>
          <a:off x="8715337" y="4264208"/>
          <a:ext cx="1009675" cy="731520"/>
        </p:xfrm>
        <a:graphic>
          <a:graphicData uri="http://schemas.openxmlformats.org/drawingml/2006/table">
            <a:tbl>
              <a:tblPr firstRow="1" bandRow="1">
                <a:tableStyleId>{72833802-FEF1-4C79-8D5D-14CF1EAF98D9}</a:tableStyleId>
              </a:tblPr>
              <a:tblGrid>
                <a:gridCol w="1009675">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 Net2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 CE1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cxnSp>
        <p:nvCxnSpPr>
          <p:cNvPr id="44" name="直接箭头连接符 3"/>
          <p:cNvCxnSpPr/>
          <p:nvPr/>
        </p:nvCxnSpPr>
        <p:spPr bwMode="gray">
          <a:xfrm>
            <a:off x="8715337" y="3941044"/>
            <a:ext cx="554836"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5" name="Elbow Connector 44"/>
          <p:cNvCxnSpPr/>
          <p:nvPr/>
        </p:nvCxnSpPr>
        <p:spPr bwMode="gray">
          <a:xfrm>
            <a:off x="2918878" y="4674956"/>
            <a:ext cx="852618" cy="328928"/>
          </a:xfrm>
          <a:prstGeom prst="bentConnector3">
            <a:avLst>
              <a:gd name="adj1" fmla="val 50000"/>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6" name="Rectangular Callout 26"/>
          <p:cNvSpPr/>
          <p:nvPr/>
        </p:nvSpPr>
        <p:spPr bwMode="gray">
          <a:xfrm>
            <a:off x="2158175" y="5086677"/>
            <a:ext cx="1162955" cy="655459"/>
          </a:xfrm>
          <a:prstGeom prst="wedgeRectCallout">
            <a:avLst>
              <a:gd name="adj1" fmla="val 45990"/>
              <a:gd name="adj2" fmla="val -7642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Forwards the IP packet over an SRv6 Policy.</a:t>
            </a:r>
          </a:p>
        </p:txBody>
      </p:sp>
      <p:sp>
        <p:nvSpPr>
          <p:cNvPr id="48" name="Rectangular Callout 26"/>
          <p:cNvSpPr/>
          <p:nvPr/>
        </p:nvSpPr>
        <p:spPr bwMode="gray">
          <a:xfrm>
            <a:off x="8231153" y="5102189"/>
            <a:ext cx="1399676" cy="953630"/>
          </a:xfrm>
          <a:prstGeom prst="wedgeRectCallout">
            <a:avLst>
              <a:gd name="adj1" fmla="val -42407"/>
              <a:gd name="adj2" fmla="val -701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PE2 removes the outer IPv6 header and forwards the packet as a common IP one.</a:t>
            </a:r>
          </a:p>
        </p:txBody>
      </p:sp>
      <p:cxnSp>
        <p:nvCxnSpPr>
          <p:cNvPr id="49" name="Elbow Connector 48"/>
          <p:cNvCxnSpPr>
            <a:endCxn id="43" idx="1"/>
          </p:cNvCxnSpPr>
          <p:nvPr/>
        </p:nvCxnSpPr>
        <p:spPr bwMode="gray">
          <a:xfrm flipV="1">
            <a:off x="7902648" y="4629968"/>
            <a:ext cx="812689" cy="392056"/>
          </a:xfrm>
          <a:prstGeom prst="bentConnector3">
            <a:avLst>
              <a:gd name="adj1" fmla="val 50000"/>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51" name="Table 50"/>
          <p:cNvGraphicFramePr>
            <a:graphicFrameLocks noGrp="1"/>
          </p:cNvGraphicFramePr>
          <p:nvPr>
            <p:extLst/>
          </p:nvPr>
        </p:nvGraphicFramePr>
        <p:xfrm>
          <a:off x="6376174" y="4261930"/>
          <a:ext cx="1510413" cy="1188720"/>
        </p:xfrm>
        <a:graphic>
          <a:graphicData uri="http://schemas.openxmlformats.org/drawingml/2006/table">
            <a:tbl>
              <a:tblPr firstRow="1" bandRow="1">
                <a:tableStyleId>{72833802-FEF1-4C79-8D5D-14CF1EAF98D9}</a:tableStyleId>
              </a:tblPr>
              <a:tblGrid>
                <a:gridCol w="1510413">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FC03::300</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 Net2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 CE1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47" name="Rectangular Callout 26"/>
          <p:cNvSpPr/>
          <p:nvPr/>
        </p:nvSpPr>
        <p:spPr bwMode="gray">
          <a:xfrm>
            <a:off x="5145531" y="4586046"/>
            <a:ext cx="1162955" cy="744238"/>
          </a:xfrm>
          <a:prstGeom prst="wedgeRectCallout">
            <a:avLst>
              <a:gd name="adj1" fmla="val -48112"/>
              <a:gd name="adj2" fmla="val -7489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Forwards the packet based on the outer IPv6 header.</a:t>
            </a:r>
          </a:p>
        </p:txBody>
      </p:sp>
      <p:sp>
        <p:nvSpPr>
          <p:cNvPr id="50" name="圆角矩形 59"/>
          <p:cNvSpPr/>
          <p:nvPr/>
        </p:nvSpPr>
        <p:spPr bwMode="gray">
          <a:xfrm>
            <a:off x="10028601" y="5448083"/>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sp>
        <p:nvSpPr>
          <p:cNvPr id="52" name="圆角矩形 59"/>
          <p:cNvSpPr/>
          <p:nvPr/>
        </p:nvSpPr>
        <p:spPr bwMode="gray">
          <a:xfrm>
            <a:off x="10028601" y="5743864"/>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53" name="矩形 46"/>
          <p:cNvSpPr/>
          <p:nvPr/>
        </p:nvSpPr>
        <p:spPr bwMode="gray">
          <a:xfrm>
            <a:off x="10929872" y="5425772"/>
            <a:ext cx="708848"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Locator</a:t>
            </a:r>
          </a:p>
        </p:txBody>
      </p:sp>
      <p:sp>
        <p:nvSpPr>
          <p:cNvPr id="54" name="矩形 46"/>
          <p:cNvSpPr/>
          <p:nvPr/>
        </p:nvSpPr>
        <p:spPr bwMode="gray">
          <a:xfrm>
            <a:off x="10917851" y="5721896"/>
            <a:ext cx="732894"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SID</a:t>
            </a:r>
          </a:p>
        </p:txBody>
      </p:sp>
      <p:sp>
        <p:nvSpPr>
          <p:cNvPr id="55" name="圆角矩形 59"/>
          <p:cNvSpPr/>
          <p:nvPr/>
        </p:nvSpPr>
        <p:spPr bwMode="gray">
          <a:xfrm>
            <a:off x="3075604" y="2983450"/>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sp>
        <p:nvSpPr>
          <p:cNvPr id="56" name="圆角矩形 59"/>
          <p:cNvSpPr/>
          <p:nvPr/>
        </p:nvSpPr>
        <p:spPr bwMode="gray">
          <a:xfrm>
            <a:off x="3075604" y="3241131"/>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57" name="圆角矩形 59"/>
          <p:cNvSpPr/>
          <p:nvPr/>
        </p:nvSpPr>
        <p:spPr bwMode="gray">
          <a:xfrm>
            <a:off x="5659246" y="2983450"/>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 /96</a:t>
            </a:r>
          </a:p>
        </p:txBody>
      </p:sp>
      <p:sp>
        <p:nvSpPr>
          <p:cNvPr id="58" name="圆角矩形 59"/>
          <p:cNvSpPr/>
          <p:nvPr/>
        </p:nvSpPr>
        <p:spPr bwMode="gray">
          <a:xfrm>
            <a:off x="5659246" y="3241131"/>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59" name="圆角矩形 59"/>
          <p:cNvSpPr/>
          <p:nvPr/>
        </p:nvSpPr>
        <p:spPr bwMode="gray">
          <a:xfrm>
            <a:off x="7918403" y="2983450"/>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 /96</a:t>
            </a:r>
          </a:p>
        </p:txBody>
      </p:sp>
      <p:sp>
        <p:nvSpPr>
          <p:cNvPr id="60" name="圆角矩形 59"/>
          <p:cNvSpPr/>
          <p:nvPr/>
        </p:nvSpPr>
        <p:spPr bwMode="gray">
          <a:xfrm>
            <a:off x="7918403" y="3241131"/>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63" name="Freeform 62"/>
          <p:cNvSpPr/>
          <p:nvPr/>
        </p:nvSpPr>
        <p:spPr bwMode="gray">
          <a:xfrm>
            <a:off x="3556763" y="2411534"/>
            <a:ext cx="4752229" cy="524899"/>
          </a:xfrm>
          <a:custGeom>
            <a:avLst/>
            <a:gdLst>
              <a:gd name="connsiteX0" fmla="*/ 3883510 w 3883510"/>
              <a:gd name="connsiteY0" fmla="*/ 1409282 h 1441555"/>
              <a:gd name="connsiteX1" fmla="*/ 1979407 w 3883510"/>
              <a:gd name="connsiteY1" fmla="*/ 30 h 1441555"/>
              <a:gd name="connsiteX2" fmla="*/ 0 w 3883510"/>
              <a:gd name="connsiteY2" fmla="*/ 1441555 h 1441555"/>
            </a:gdLst>
            <a:ahLst/>
            <a:cxnLst>
              <a:cxn ang="0">
                <a:pos x="connsiteX0" y="connsiteY0"/>
              </a:cxn>
              <a:cxn ang="0">
                <a:pos x="connsiteX1" y="connsiteY1"/>
              </a:cxn>
              <a:cxn ang="0">
                <a:pos x="connsiteX2" y="connsiteY2"/>
              </a:cxn>
            </a:cxnLst>
            <a:rect l="l" t="t" r="r" b="b"/>
            <a:pathLst>
              <a:path w="3883510" h="1441555">
                <a:moveTo>
                  <a:pt x="3883510" y="1409282"/>
                </a:moveTo>
                <a:cubicBezTo>
                  <a:pt x="3255084" y="701966"/>
                  <a:pt x="2626659" y="-5349"/>
                  <a:pt x="1979407" y="30"/>
                </a:cubicBezTo>
                <a:cubicBezTo>
                  <a:pt x="1332155" y="5409"/>
                  <a:pt x="666077" y="723482"/>
                  <a:pt x="0" y="1441555"/>
                </a:cubicBezTo>
              </a:path>
            </a:pathLst>
          </a:custGeom>
          <a:noFill/>
          <a:ln w="19050">
            <a:prstDash val="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pSp>
        <p:nvGrpSpPr>
          <p:cNvPr id="64" name="组合 17"/>
          <p:cNvGrpSpPr/>
          <p:nvPr/>
        </p:nvGrpSpPr>
        <p:grpSpPr bwMode="gray">
          <a:xfrm>
            <a:off x="4943089" y="1770239"/>
            <a:ext cx="2349758" cy="743484"/>
            <a:chOff x="756083" y="2270097"/>
            <a:chExt cx="2349758" cy="475627"/>
          </a:xfrm>
        </p:grpSpPr>
        <p:sp>
          <p:nvSpPr>
            <p:cNvPr id="65" name="矩形: 圆角 52"/>
            <p:cNvSpPr/>
            <p:nvPr/>
          </p:nvSpPr>
          <p:spPr bwMode="gray">
            <a:xfrm>
              <a:off x="756083" y="2270097"/>
              <a:ext cx="2349758" cy="475627"/>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MP-BGP Route</a:t>
              </a:r>
            </a:p>
          </p:txBody>
        </p:sp>
        <p:sp>
          <p:nvSpPr>
            <p:cNvPr id="66" name="TextBox 120"/>
            <p:cNvSpPr txBox="1"/>
            <p:nvPr/>
          </p:nvSpPr>
          <p:spPr bwMode="gray">
            <a:xfrm>
              <a:off x="788357" y="2417231"/>
              <a:ext cx="2274453" cy="301053"/>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 Ext-Community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Net2   PE2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FC03::300 + RT</a:t>
              </a:r>
            </a:p>
          </p:txBody>
        </p:sp>
      </p:grpSp>
      <p:sp>
        <p:nvSpPr>
          <p:cNvPr id="67" name="Freeform 66"/>
          <p:cNvSpPr/>
          <p:nvPr/>
        </p:nvSpPr>
        <p:spPr bwMode="gray">
          <a:xfrm>
            <a:off x="8850631" y="3102463"/>
            <a:ext cx="1326929" cy="374698"/>
          </a:xfrm>
          <a:custGeom>
            <a:avLst/>
            <a:gdLst>
              <a:gd name="connsiteX0" fmla="*/ 3883510 w 3883510"/>
              <a:gd name="connsiteY0" fmla="*/ 1409282 h 1441555"/>
              <a:gd name="connsiteX1" fmla="*/ 1979407 w 3883510"/>
              <a:gd name="connsiteY1" fmla="*/ 30 h 1441555"/>
              <a:gd name="connsiteX2" fmla="*/ 0 w 3883510"/>
              <a:gd name="connsiteY2" fmla="*/ 1441555 h 1441555"/>
            </a:gdLst>
            <a:ahLst/>
            <a:cxnLst>
              <a:cxn ang="0">
                <a:pos x="connsiteX0" y="connsiteY0"/>
              </a:cxn>
              <a:cxn ang="0">
                <a:pos x="connsiteX1" y="connsiteY1"/>
              </a:cxn>
              <a:cxn ang="0">
                <a:pos x="connsiteX2" y="connsiteY2"/>
              </a:cxn>
            </a:cxnLst>
            <a:rect l="l" t="t" r="r" b="b"/>
            <a:pathLst>
              <a:path w="3883510" h="1441555">
                <a:moveTo>
                  <a:pt x="3883510" y="1409282"/>
                </a:moveTo>
                <a:cubicBezTo>
                  <a:pt x="3255084" y="701966"/>
                  <a:pt x="2626659" y="-5349"/>
                  <a:pt x="1979407" y="30"/>
                </a:cubicBezTo>
                <a:cubicBezTo>
                  <a:pt x="1332155" y="5409"/>
                  <a:pt x="666077" y="723482"/>
                  <a:pt x="0" y="1441555"/>
                </a:cubicBezTo>
              </a:path>
            </a:pathLst>
          </a:custGeom>
          <a:noFill/>
          <a:ln w="19050">
            <a:prstDash val="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pSp>
        <p:nvGrpSpPr>
          <p:cNvPr id="68" name="组合 17"/>
          <p:cNvGrpSpPr/>
          <p:nvPr/>
        </p:nvGrpSpPr>
        <p:grpSpPr bwMode="gray">
          <a:xfrm>
            <a:off x="9045674" y="2466819"/>
            <a:ext cx="1210060" cy="755373"/>
            <a:chOff x="746169" y="2262490"/>
            <a:chExt cx="1210060" cy="483233"/>
          </a:xfrm>
        </p:grpSpPr>
        <p:sp>
          <p:nvSpPr>
            <p:cNvPr id="69" name="矩形: 圆角 52"/>
            <p:cNvSpPr/>
            <p:nvPr/>
          </p:nvSpPr>
          <p:spPr bwMode="gray">
            <a:xfrm>
              <a:off x="746169" y="2262490"/>
              <a:ext cx="1210060" cy="48323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IGP Route</a:t>
              </a:r>
            </a:p>
          </p:txBody>
        </p:sp>
        <p:sp>
          <p:nvSpPr>
            <p:cNvPr id="70" name="TextBox 120"/>
            <p:cNvSpPr txBox="1"/>
            <p:nvPr/>
          </p:nvSpPr>
          <p:spPr bwMode="gray">
            <a:xfrm>
              <a:off x="788358" y="2418648"/>
              <a:ext cx="1112567" cy="301053"/>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Net2    CE2</a:t>
              </a:r>
            </a:p>
          </p:txBody>
        </p:sp>
      </p:grpSp>
      <p:sp>
        <p:nvSpPr>
          <p:cNvPr id="74" name="Freeform 73"/>
          <p:cNvSpPr/>
          <p:nvPr/>
        </p:nvSpPr>
        <p:spPr bwMode="gray">
          <a:xfrm>
            <a:off x="1730712" y="3109101"/>
            <a:ext cx="1326929" cy="374698"/>
          </a:xfrm>
          <a:custGeom>
            <a:avLst/>
            <a:gdLst>
              <a:gd name="connsiteX0" fmla="*/ 3883510 w 3883510"/>
              <a:gd name="connsiteY0" fmla="*/ 1409282 h 1441555"/>
              <a:gd name="connsiteX1" fmla="*/ 1979407 w 3883510"/>
              <a:gd name="connsiteY1" fmla="*/ 30 h 1441555"/>
              <a:gd name="connsiteX2" fmla="*/ 0 w 3883510"/>
              <a:gd name="connsiteY2" fmla="*/ 1441555 h 1441555"/>
            </a:gdLst>
            <a:ahLst/>
            <a:cxnLst>
              <a:cxn ang="0">
                <a:pos x="connsiteX0" y="connsiteY0"/>
              </a:cxn>
              <a:cxn ang="0">
                <a:pos x="connsiteX1" y="connsiteY1"/>
              </a:cxn>
              <a:cxn ang="0">
                <a:pos x="connsiteX2" y="connsiteY2"/>
              </a:cxn>
            </a:cxnLst>
            <a:rect l="l" t="t" r="r" b="b"/>
            <a:pathLst>
              <a:path w="3883510" h="1441555">
                <a:moveTo>
                  <a:pt x="3883510" y="1409282"/>
                </a:moveTo>
                <a:cubicBezTo>
                  <a:pt x="3255084" y="701966"/>
                  <a:pt x="2626659" y="-5349"/>
                  <a:pt x="1979407" y="30"/>
                </a:cubicBezTo>
                <a:cubicBezTo>
                  <a:pt x="1332155" y="5409"/>
                  <a:pt x="666077" y="723482"/>
                  <a:pt x="0" y="1441555"/>
                </a:cubicBezTo>
              </a:path>
            </a:pathLst>
          </a:custGeom>
          <a:noFill/>
          <a:ln w="19050">
            <a:prstDash val="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75" name="Freeform 159"/>
          <p:cNvSpPr/>
          <p:nvPr/>
        </p:nvSpPr>
        <p:spPr bwMode="gray">
          <a:xfrm flipH="1">
            <a:off x="10454764" y="3255899"/>
            <a:ext cx="753503" cy="3938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Net2</a:t>
            </a:r>
          </a:p>
        </p:txBody>
      </p:sp>
      <p:grpSp>
        <p:nvGrpSpPr>
          <p:cNvPr id="71" name="组合 17"/>
          <p:cNvGrpSpPr/>
          <p:nvPr/>
        </p:nvGrpSpPr>
        <p:grpSpPr bwMode="gray">
          <a:xfrm>
            <a:off x="1748815" y="2441044"/>
            <a:ext cx="1210060" cy="755373"/>
            <a:chOff x="746169" y="2262490"/>
            <a:chExt cx="1210060" cy="483233"/>
          </a:xfrm>
        </p:grpSpPr>
        <p:sp>
          <p:nvSpPr>
            <p:cNvPr id="72" name="矩形: 圆角 52"/>
            <p:cNvSpPr/>
            <p:nvPr/>
          </p:nvSpPr>
          <p:spPr bwMode="gray">
            <a:xfrm>
              <a:off x="746169" y="2262490"/>
              <a:ext cx="1210060" cy="48323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IGP Route</a:t>
              </a:r>
            </a:p>
          </p:txBody>
        </p:sp>
        <p:sp>
          <p:nvSpPr>
            <p:cNvPr id="73" name="TextBox 120"/>
            <p:cNvSpPr txBox="1"/>
            <p:nvPr/>
          </p:nvSpPr>
          <p:spPr bwMode="gray">
            <a:xfrm>
              <a:off x="788358" y="2418648"/>
              <a:ext cx="1112567" cy="301053"/>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Net2   PE1</a:t>
              </a:r>
            </a:p>
          </p:txBody>
        </p:sp>
      </p:grpSp>
    </p:spTree>
    <p:extLst>
      <p:ext uri="{BB962C8B-B14F-4D97-AF65-F5344CB8AC3E}">
        <p14:creationId xmlns:p14="http://schemas.microsoft.com/office/powerpoint/2010/main" val="16731814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38785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36"/>
          <p:cNvSpPr/>
          <p:nvPr/>
        </p:nvSpPr>
        <p:spPr bwMode="gray">
          <a:xfrm>
            <a:off x="617308" y="2769311"/>
            <a:ext cx="2698614" cy="998104"/>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36"/>
          <p:cNvSpPr/>
          <p:nvPr/>
        </p:nvSpPr>
        <p:spPr bwMode="gray">
          <a:xfrm>
            <a:off x="8594614" y="2795792"/>
            <a:ext cx="2698614" cy="998104"/>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36"/>
          <p:cNvSpPr/>
          <p:nvPr/>
        </p:nvSpPr>
        <p:spPr bwMode="gray">
          <a:xfrm>
            <a:off x="3388296" y="2328993"/>
            <a:ext cx="5130863" cy="1466589"/>
          </a:xfrm>
          <a:prstGeom prst="roundRect">
            <a:avLst>
              <a:gd name="adj" fmla="val 5979"/>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a:t>Native IPv6 over SRv6 Policy</a:t>
            </a:r>
            <a:endParaRPr lang="en-US" dirty="0"/>
          </a:p>
        </p:txBody>
      </p:sp>
      <p:sp>
        <p:nvSpPr>
          <p:cNvPr id="36" name="文本占位符 35"/>
          <p:cNvSpPr>
            <a:spLocks noGrp="1"/>
          </p:cNvSpPr>
          <p:nvPr>
            <p:ph type="body" sz="quarter" idx="10"/>
          </p:nvPr>
        </p:nvSpPr>
        <p:spPr bwMode="gray"/>
        <p:txBody>
          <a:bodyPr/>
          <a:lstStyle/>
          <a:p>
            <a:r>
              <a:rPr lang="en-US" sz="1800" dirty="0">
                <a:sym typeface="Huawei Sans" panose="020C0503030203020204" pitchFamily="34" charset="0"/>
              </a:rPr>
              <a:t>Common IPv6 data can also be carried using SRv6.</a:t>
            </a:r>
          </a:p>
        </p:txBody>
      </p:sp>
      <p:sp>
        <p:nvSpPr>
          <p:cNvPr id="41" name="矩形 123"/>
          <p:cNvSpPr/>
          <p:nvPr/>
        </p:nvSpPr>
        <p:spPr bwMode="gray">
          <a:xfrm>
            <a:off x="3274244" y="3487805"/>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43" name="图片 125"/>
          <p:cNvPicPr/>
          <p:nvPr/>
        </p:nvPicPr>
        <p:blipFill>
          <a:blip r:embed="rId3" cstate="print">
            <a:extLst>
              <a:ext uri="{28A0092B-C50C-407E-A947-70E740481C1C}">
                <a14:useLocalDpi xmlns:a14="http://schemas.microsoft.com/office/drawing/2010/main" val="0"/>
              </a:ext>
            </a:extLst>
          </a:blip>
          <a:stretch>
            <a:fillRect/>
          </a:stretch>
        </p:blipFill>
        <p:spPr bwMode="gray">
          <a:xfrm>
            <a:off x="3254092" y="3048921"/>
            <a:ext cx="540000" cy="442800"/>
          </a:xfrm>
          <a:prstGeom prst="rect">
            <a:avLst/>
          </a:prstGeom>
        </p:spPr>
      </p:pic>
      <p:pic>
        <p:nvPicPr>
          <p:cNvPr id="44" name="图片 127"/>
          <p:cNvPicPr/>
          <p:nvPr/>
        </p:nvPicPr>
        <p:blipFill>
          <a:blip r:embed="rId3" cstate="print">
            <a:extLst>
              <a:ext uri="{28A0092B-C50C-407E-A947-70E740481C1C}">
                <a14:useLocalDpi xmlns:a14="http://schemas.microsoft.com/office/drawing/2010/main" val="0"/>
              </a:ext>
            </a:extLst>
          </a:blip>
          <a:stretch>
            <a:fillRect/>
          </a:stretch>
        </p:blipFill>
        <p:spPr bwMode="gray">
          <a:xfrm>
            <a:off x="1368964" y="3048921"/>
            <a:ext cx="540000" cy="442800"/>
          </a:xfrm>
          <a:prstGeom prst="rect">
            <a:avLst/>
          </a:prstGeom>
        </p:spPr>
      </p:pic>
      <p:sp>
        <p:nvSpPr>
          <p:cNvPr id="45" name="矩形 128"/>
          <p:cNvSpPr/>
          <p:nvPr/>
        </p:nvSpPr>
        <p:spPr bwMode="gray">
          <a:xfrm>
            <a:off x="1393388" y="3487805"/>
            <a:ext cx="50206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48" name="矩形 133"/>
          <p:cNvSpPr/>
          <p:nvPr/>
        </p:nvSpPr>
        <p:spPr bwMode="gray">
          <a:xfrm>
            <a:off x="5892555" y="3487805"/>
            <a:ext cx="39626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P1</a:t>
            </a:r>
          </a:p>
        </p:txBody>
      </p:sp>
      <p:pic>
        <p:nvPicPr>
          <p:cNvPr id="49" name="图片 134"/>
          <p:cNvPicPr/>
          <p:nvPr/>
        </p:nvPicPr>
        <p:blipFill>
          <a:blip r:embed="rId3" cstate="print">
            <a:extLst>
              <a:ext uri="{28A0092B-C50C-407E-A947-70E740481C1C}">
                <a14:useLocalDpi xmlns:a14="http://schemas.microsoft.com/office/drawing/2010/main" val="0"/>
              </a:ext>
            </a:extLst>
          </a:blip>
          <a:stretch>
            <a:fillRect/>
          </a:stretch>
        </p:blipFill>
        <p:spPr bwMode="gray">
          <a:xfrm>
            <a:off x="5826000" y="3048921"/>
            <a:ext cx="540000" cy="442800"/>
          </a:xfrm>
          <a:prstGeom prst="rect">
            <a:avLst/>
          </a:prstGeom>
        </p:spPr>
      </p:pic>
      <p:sp>
        <p:nvSpPr>
          <p:cNvPr id="52" name="矩形 138"/>
          <p:cNvSpPr/>
          <p:nvPr/>
        </p:nvSpPr>
        <p:spPr bwMode="gray">
          <a:xfrm>
            <a:off x="8143049" y="3487805"/>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3" name="图片 139"/>
          <p:cNvPicPr/>
          <p:nvPr/>
        </p:nvPicPr>
        <p:blipFill>
          <a:blip r:embed="rId3" cstate="print">
            <a:extLst>
              <a:ext uri="{28A0092B-C50C-407E-A947-70E740481C1C}">
                <a14:useLocalDpi xmlns:a14="http://schemas.microsoft.com/office/drawing/2010/main" val="0"/>
              </a:ext>
            </a:extLst>
          </a:blip>
          <a:stretch>
            <a:fillRect/>
          </a:stretch>
        </p:blipFill>
        <p:spPr bwMode="gray">
          <a:xfrm>
            <a:off x="8126988" y="3048921"/>
            <a:ext cx="540000" cy="442800"/>
          </a:xfrm>
          <a:prstGeom prst="rect">
            <a:avLst/>
          </a:prstGeom>
        </p:spPr>
      </p:pic>
      <p:pic>
        <p:nvPicPr>
          <p:cNvPr id="54" name="图片 140"/>
          <p:cNvPicPr/>
          <p:nvPr/>
        </p:nvPicPr>
        <p:blipFill>
          <a:blip r:embed="rId3" cstate="print">
            <a:extLst>
              <a:ext uri="{28A0092B-C50C-407E-A947-70E740481C1C}">
                <a14:useLocalDpi xmlns:a14="http://schemas.microsoft.com/office/drawing/2010/main" val="0"/>
              </a:ext>
            </a:extLst>
          </a:blip>
          <a:stretch>
            <a:fillRect/>
          </a:stretch>
        </p:blipFill>
        <p:spPr bwMode="gray">
          <a:xfrm>
            <a:off x="10038074" y="3048921"/>
            <a:ext cx="540000" cy="442800"/>
          </a:xfrm>
          <a:prstGeom prst="rect">
            <a:avLst/>
          </a:prstGeom>
        </p:spPr>
      </p:pic>
      <p:sp>
        <p:nvSpPr>
          <p:cNvPr id="55" name="矩形 141"/>
          <p:cNvSpPr/>
          <p:nvPr/>
        </p:nvSpPr>
        <p:spPr bwMode="gray">
          <a:xfrm>
            <a:off x="10057043" y="3487805"/>
            <a:ext cx="50206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cxnSp>
        <p:nvCxnSpPr>
          <p:cNvPr id="58" name="直接连接符 8"/>
          <p:cNvCxnSpPr>
            <a:stCxn id="44" idx="3"/>
            <a:endCxn id="43" idx="1"/>
          </p:cNvCxnSpPr>
          <p:nvPr/>
        </p:nvCxnSpPr>
        <p:spPr bwMode="gray">
          <a:xfrm>
            <a:off x="1908964" y="3270321"/>
            <a:ext cx="13451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8"/>
          <p:cNvCxnSpPr>
            <a:stCxn id="43" idx="3"/>
            <a:endCxn id="49" idx="1"/>
          </p:cNvCxnSpPr>
          <p:nvPr/>
        </p:nvCxnSpPr>
        <p:spPr bwMode="gray">
          <a:xfrm>
            <a:off x="3794092" y="3270321"/>
            <a:ext cx="20319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8"/>
          <p:cNvCxnSpPr>
            <a:stCxn id="49" idx="3"/>
            <a:endCxn id="53" idx="1"/>
          </p:cNvCxnSpPr>
          <p:nvPr/>
        </p:nvCxnSpPr>
        <p:spPr bwMode="gray">
          <a:xfrm>
            <a:off x="6366000" y="3270321"/>
            <a:ext cx="17609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8"/>
          <p:cNvCxnSpPr>
            <a:stCxn id="53" idx="3"/>
            <a:endCxn id="54" idx="1"/>
          </p:cNvCxnSpPr>
          <p:nvPr/>
        </p:nvCxnSpPr>
        <p:spPr bwMode="gray">
          <a:xfrm>
            <a:off x="8666988" y="3270321"/>
            <a:ext cx="13710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Freeform 159"/>
          <p:cNvSpPr/>
          <p:nvPr/>
        </p:nvSpPr>
        <p:spPr bwMode="gray">
          <a:xfrm flipH="1">
            <a:off x="4317289" y="2904806"/>
            <a:ext cx="973564" cy="5089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159"/>
          <p:cNvSpPr/>
          <p:nvPr/>
        </p:nvSpPr>
        <p:spPr bwMode="gray">
          <a:xfrm flipH="1">
            <a:off x="6794694" y="2904806"/>
            <a:ext cx="973564" cy="5089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59"/>
          <p:cNvSpPr txBox="1"/>
          <p:nvPr/>
        </p:nvSpPr>
        <p:spPr bwMode="gray">
          <a:xfrm>
            <a:off x="5757543" y="2285951"/>
            <a:ext cx="689612" cy="307777"/>
          </a:xfrm>
          <a:prstGeom prst="rect">
            <a:avLst/>
          </a:prstGeom>
          <a:noFill/>
        </p:spPr>
        <p:txBody>
          <a:bodyPr wrap="square" rtlCol="0">
            <a:spAutoFit/>
          </a:bodyPr>
          <a:lstStyle/>
          <a:p>
            <a:pPr font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65000</a:t>
            </a:r>
          </a:p>
        </p:txBody>
      </p:sp>
      <p:graphicFrame>
        <p:nvGraphicFramePr>
          <p:cNvPr id="74" name="Table 73"/>
          <p:cNvGraphicFramePr>
            <a:graphicFrameLocks noGrp="1"/>
          </p:cNvGraphicFramePr>
          <p:nvPr>
            <p:extLst/>
          </p:nvPr>
        </p:nvGraphicFramePr>
        <p:xfrm>
          <a:off x="1813734" y="3812066"/>
          <a:ext cx="1085282" cy="731520"/>
        </p:xfrm>
        <a:graphic>
          <a:graphicData uri="http://schemas.openxmlformats.org/drawingml/2006/table">
            <a:tbl>
              <a:tblPr firstRow="1" bandRow="1">
                <a:tableStyleId>{72833802-FEF1-4C79-8D5D-14CF1EAF98D9}</a:tableStyleId>
              </a:tblPr>
              <a:tblGrid>
                <a:gridCol w="1085282">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Net2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CE1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cxnSp>
        <p:nvCxnSpPr>
          <p:cNvPr id="77" name="直接箭头连接符 3"/>
          <p:cNvCxnSpPr/>
          <p:nvPr/>
        </p:nvCxnSpPr>
        <p:spPr bwMode="gray">
          <a:xfrm>
            <a:off x="3518724" y="3369266"/>
            <a:ext cx="5109101" cy="0"/>
          </a:xfrm>
          <a:prstGeom prst="straightConnector1">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78" name="Table 77"/>
          <p:cNvGraphicFramePr>
            <a:graphicFrameLocks noGrp="1"/>
          </p:cNvGraphicFramePr>
          <p:nvPr>
            <p:extLst/>
          </p:nvPr>
        </p:nvGraphicFramePr>
        <p:xfrm>
          <a:off x="3780440" y="3812904"/>
          <a:ext cx="1345061" cy="155448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CE1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25303">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Net2</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80" name="Table 79"/>
          <p:cNvGraphicFramePr>
            <a:graphicFrameLocks noGrp="1"/>
          </p:cNvGraphicFramePr>
          <p:nvPr>
            <p:extLst/>
          </p:nvPr>
        </p:nvGraphicFramePr>
        <p:xfrm>
          <a:off x="6351154" y="3812904"/>
          <a:ext cx="1345061" cy="155448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CE1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25303">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Net2</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FC03::3</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81" name="Table 80"/>
          <p:cNvGraphicFramePr>
            <a:graphicFrameLocks noGrp="1"/>
          </p:cNvGraphicFramePr>
          <p:nvPr>
            <p:extLst/>
          </p:nvPr>
        </p:nvGraphicFramePr>
        <p:xfrm>
          <a:off x="7969214" y="3812066"/>
          <a:ext cx="1342174" cy="1554480"/>
        </p:xfrm>
        <a:graphic>
          <a:graphicData uri="http://schemas.openxmlformats.org/drawingml/2006/table">
            <a:tbl>
              <a:tblPr firstRow="1" bandRow="1">
                <a:tableStyleId>{72833802-FEF1-4C79-8D5D-14CF1EAF98D9}</a:tableStyleId>
              </a:tblPr>
              <a:tblGrid>
                <a:gridCol w="1342174">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Net2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CE1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725303">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Net2</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FC03::3</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cxnSp>
        <p:nvCxnSpPr>
          <p:cNvPr id="85" name="Elbow Connector 84"/>
          <p:cNvCxnSpPr>
            <a:endCxn id="78" idx="1"/>
          </p:cNvCxnSpPr>
          <p:nvPr/>
        </p:nvCxnSpPr>
        <p:spPr bwMode="gray">
          <a:xfrm>
            <a:off x="2918878" y="4225930"/>
            <a:ext cx="861562" cy="364214"/>
          </a:xfrm>
          <a:prstGeom prst="bentConnector3">
            <a:avLst>
              <a:gd name="adj1" fmla="val 50000"/>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9" name="Rectangular Callout 26"/>
          <p:cNvSpPr/>
          <p:nvPr/>
        </p:nvSpPr>
        <p:spPr bwMode="gray">
          <a:xfrm>
            <a:off x="1813734" y="4698096"/>
            <a:ext cx="1625310" cy="949956"/>
          </a:xfrm>
          <a:prstGeom prst="wedgeRectCallout">
            <a:avLst>
              <a:gd name="adj1" fmla="val 40887"/>
              <a:gd name="adj2" fmla="val -7606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Forwards the IPv6 packet over the corresponding SRv6 Policy based on the color value.</a:t>
            </a:r>
          </a:p>
        </p:txBody>
      </p:sp>
      <p:sp>
        <p:nvSpPr>
          <p:cNvPr id="108" name="Rectangular Callout 26"/>
          <p:cNvSpPr/>
          <p:nvPr/>
        </p:nvSpPr>
        <p:spPr bwMode="gray">
          <a:xfrm>
            <a:off x="5176065" y="3827057"/>
            <a:ext cx="1162955" cy="763088"/>
          </a:xfrm>
          <a:prstGeom prst="wedgeRectCallout">
            <a:avLst>
              <a:gd name="adj1" fmla="val -60537"/>
              <a:gd name="adj2" fmla="val -2511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Forwards the packet based on the outer IPv6 header.</a:t>
            </a:r>
          </a:p>
        </p:txBody>
      </p:sp>
      <p:sp>
        <p:nvSpPr>
          <p:cNvPr id="109" name="Rectangular Callout 26"/>
          <p:cNvSpPr/>
          <p:nvPr/>
        </p:nvSpPr>
        <p:spPr bwMode="gray">
          <a:xfrm>
            <a:off x="10167871" y="4590145"/>
            <a:ext cx="1478417" cy="755056"/>
          </a:xfrm>
          <a:prstGeom prst="wedgeRectCallout">
            <a:avLst>
              <a:gd name="adj1" fmla="val -60537"/>
              <a:gd name="adj2" fmla="val -2511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Removes the SRH and forwards the packet as a common IPv6 one.</a:t>
            </a:r>
          </a:p>
        </p:txBody>
      </p:sp>
      <p:cxnSp>
        <p:nvCxnSpPr>
          <p:cNvPr id="110" name="Elbow Connector 109"/>
          <p:cNvCxnSpPr/>
          <p:nvPr/>
        </p:nvCxnSpPr>
        <p:spPr bwMode="gray">
          <a:xfrm flipV="1">
            <a:off x="9352531" y="4582098"/>
            <a:ext cx="632533" cy="640774"/>
          </a:xfrm>
          <a:prstGeom prst="bentConnector2">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7" name="圆角矩形 59"/>
          <p:cNvSpPr/>
          <p:nvPr/>
        </p:nvSpPr>
        <p:spPr bwMode="gray">
          <a:xfrm>
            <a:off x="3060002" y="2536280"/>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sp>
        <p:nvSpPr>
          <p:cNvPr id="61" name="圆角矩形 59"/>
          <p:cNvSpPr/>
          <p:nvPr/>
        </p:nvSpPr>
        <p:spPr bwMode="gray">
          <a:xfrm>
            <a:off x="3060002" y="2793961"/>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63" name="圆角矩形 59"/>
          <p:cNvSpPr/>
          <p:nvPr/>
        </p:nvSpPr>
        <p:spPr bwMode="gray">
          <a:xfrm>
            <a:off x="5616669" y="2536280"/>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 /96</a:t>
            </a:r>
          </a:p>
        </p:txBody>
      </p:sp>
      <p:sp>
        <p:nvSpPr>
          <p:cNvPr id="64" name="圆角矩形 59"/>
          <p:cNvSpPr/>
          <p:nvPr/>
        </p:nvSpPr>
        <p:spPr bwMode="gray">
          <a:xfrm>
            <a:off x="5616669" y="2793961"/>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73" name="圆角矩形 59"/>
          <p:cNvSpPr/>
          <p:nvPr/>
        </p:nvSpPr>
        <p:spPr bwMode="gray">
          <a:xfrm>
            <a:off x="7925052" y="2536280"/>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 /96</a:t>
            </a:r>
          </a:p>
        </p:txBody>
      </p:sp>
      <p:sp>
        <p:nvSpPr>
          <p:cNvPr id="76" name="圆角矩形 59"/>
          <p:cNvSpPr/>
          <p:nvPr/>
        </p:nvSpPr>
        <p:spPr bwMode="gray">
          <a:xfrm>
            <a:off x="7925052" y="2793961"/>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sp>
        <p:nvSpPr>
          <p:cNvPr id="84" name="圆角矩形 59"/>
          <p:cNvSpPr/>
          <p:nvPr/>
        </p:nvSpPr>
        <p:spPr bwMode="gray">
          <a:xfrm>
            <a:off x="9755662" y="5554243"/>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sp>
        <p:nvSpPr>
          <p:cNvPr id="86" name="圆角矩形 59"/>
          <p:cNvSpPr/>
          <p:nvPr/>
        </p:nvSpPr>
        <p:spPr bwMode="gray">
          <a:xfrm>
            <a:off x="9755662" y="5810696"/>
            <a:ext cx="917445"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87" name="矩形 46"/>
          <p:cNvSpPr/>
          <p:nvPr/>
        </p:nvSpPr>
        <p:spPr bwMode="gray">
          <a:xfrm>
            <a:off x="10656933" y="5531932"/>
            <a:ext cx="708848"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Locator</a:t>
            </a:r>
          </a:p>
        </p:txBody>
      </p:sp>
      <p:sp>
        <p:nvSpPr>
          <p:cNvPr id="88" name="矩形 46"/>
          <p:cNvSpPr/>
          <p:nvPr/>
        </p:nvSpPr>
        <p:spPr bwMode="gray">
          <a:xfrm>
            <a:off x="10644912" y="5788728"/>
            <a:ext cx="732894" cy="276999"/>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 SID</a:t>
            </a:r>
          </a:p>
        </p:txBody>
      </p:sp>
      <p:sp>
        <p:nvSpPr>
          <p:cNvPr id="89" name="Freeform 88"/>
          <p:cNvSpPr/>
          <p:nvPr/>
        </p:nvSpPr>
        <p:spPr bwMode="gray">
          <a:xfrm>
            <a:off x="3589037" y="1978245"/>
            <a:ext cx="4752229" cy="524899"/>
          </a:xfrm>
          <a:custGeom>
            <a:avLst/>
            <a:gdLst>
              <a:gd name="connsiteX0" fmla="*/ 3883510 w 3883510"/>
              <a:gd name="connsiteY0" fmla="*/ 1409282 h 1441555"/>
              <a:gd name="connsiteX1" fmla="*/ 1979407 w 3883510"/>
              <a:gd name="connsiteY1" fmla="*/ 30 h 1441555"/>
              <a:gd name="connsiteX2" fmla="*/ 0 w 3883510"/>
              <a:gd name="connsiteY2" fmla="*/ 1441555 h 1441555"/>
            </a:gdLst>
            <a:ahLst/>
            <a:cxnLst>
              <a:cxn ang="0">
                <a:pos x="connsiteX0" y="connsiteY0"/>
              </a:cxn>
              <a:cxn ang="0">
                <a:pos x="connsiteX1" y="connsiteY1"/>
              </a:cxn>
              <a:cxn ang="0">
                <a:pos x="connsiteX2" y="connsiteY2"/>
              </a:cxn>
            </a:cxnLst>
            <a:rect l="l" t="t" r="r" b="b"/>
            <a:pathLst>
              <a:path w="3883510" h="1441555">
                <a:moveTo>
                  <a:pt x="3883510" y="1409282"/>
                </a:moveTo>
                <a:cubicBezTo>
                  <a:pt x="3255084" y="701966"/>
                  <a:pt x="2626659" y="-5349"/>
                  <a:pt x="1979407" y="30"/>
                </a:cubicBezTo>
                <a:cubicBezTo>
                  <a:pt x="1332155" y="5409"/>
                  <a:pt x="666077" y="723482"/>
                  <a:pt x="0" y="1441555"/>
                </a:cubicBezTo>
              </a:path>
            </a:pathLst>
          </a:custGeom>
          <a:noFill/>
          <a:ln w="19050">
            <a:prstDash val="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pSp>
        <p:nvGrpSpPr>
          <p:cNvPr id="90" name="组合 17"/>
          <p:cNvGrpSpPr/>
          <p:nvPr/>
        </p:nvGrpSpPr>
        <p:grpSpPr bwMode="gray">
          <a:xfrm>
            <a:off x="4817381" y="1553537"/>
            <a:ext cx="2614386" cy="743484"/>
            <a:chOff x="756083" y="2270097"/>
            <a:chExt cx="2614386" cy="475627"/>
          </a:xfrm>
        </p:grpSpPr>
        <p:sp>
          <p:nvSpPr>
            <p:cNvPr id="91" name="矩形: 圆角 52"/>
            <p:cNvSpPr/>
            <p:nvPr/>
          </p:nvSpPr>
          <p:spPr bwMode="gray">
            <a:xfrm>
              <a:off x="756083" y="2270097"/>
              <a:ext cx="2614386" cy="475627"/>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Route</a:t>
              </a:r>
            </a:p>
          </p:txBody>
        </p:sp>
        <p:sp>
          <p:nvSpPr>
            <p:cNvPr id="92" name="TextBox 120"/>
            <p:cNvSpPr txBox="1"/>
            <p:nvPr/>
          </p:nvSpPr>
          <p:spPr bwMode="gray">
            <a:xfrm>
              <a:off x="788357" y="2417231"/>
              <a:ext cx="2539923" cy="301052"/>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 Ext-Community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Net2   PE2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0:15</a:t>
              </a:r>
            </a:p>
          </p:txBody>
        </p:sp>
      </p:grpSp>
      <p:sp>
        <p:nvSpPr>
          <p:cNvPr id="93" name="Freeform 92"/>
          <p:cNvSpPr/>
          <p:nvPr/>
        </p:nvSpPr>
        <p:spPr bwMode="gray">
          <a:xfrm>
            <a:off x="8882905" y="2669174"/>
            <a:ext cx="1326929" cy="374698"/>
          </a:xfrm>
          <a:custGeom>
            <a:avLst/>
            <a:gdLst>
              <a:gd name="connsiteX0" fmla="*/ 3883510 w 3883510"/>
              <a:gd name="connsiteY0" fmla="*/ 1409282 h 1441555"/>
              <a:gd name="connsiteX1" fmla="*/ 1979407 w 3883510"/>
              <a:gd name="connsiteY1" fmla="*/ 30 h 1441555"/>
              <a:gd name="connsiteX2" fmla="*/ 0 w 3883510"/>
              <a:gd name="connsiteY2" fmla="*/ 1441555 h 1441555"/>
            </a:gdLst>
            <a:ahLst/>
            <a:cxnLst>
              <a:cxn ang="0">
                <a:pos x="connsiteX0" y="connsiteY0"/>
              </a:cxn>
              <a:cxn ang="0">
                <a:pos x="connsiteX1" y="connsiteY1"/>
              </a:cxn>
              <a:cxn ang="0">
                <a:pos x="connsiteX2" y="connsiteY2"/>
              </a:cxn>
            </a:cxnLst>
            <a:rect l="l" t="t" r="r" b="b"/>
            <a:pathLst>
              <a:path w="3883510" h="1441555">
                <a:moveTo>
                  <a:pt x="3883510" y="1409282"/>
                </a:moveTo>
                <a:cubicBezTo>
                  <a:pt x="3255084" y="701966"/>
                  <a:pt x="2626659" y="-5349"/>
                  <a:pt x="1979407" y="30"/>
                </a:cubicBezTo>
                <a:cubicBezTo>
                  <a:pt x="1332155" y="5409"/>
                  <a:pt x="666077" y="723482"/>
                  <a:pt x="0" y="1441555"/>
                </a:cubicBezTo>
              </a:path>
            </a:pathLst>
          </a:custGeom>
          <a:noFill/>
          <a:ln w="19050">
            <a:prstDash val="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pSp>
        <p:nvGrpSpPr>
          <p:cNvPr id="94" name="组合 17"/>
          <p:cNvGrpSpPr/>
          <p:nvPr/>
        </p:nvGrpSpPr>
        <p:grpSpPr bwMode="gray">
          <a:xfrm>
            <a:off x="9058414" y="2063924"/>
            <a:ext cx="1210060" cy="755373"/>
            <a:chOff x="746169" y="2262490"/>
            <a:chExt cx="1210060" cy="483233"/>
          </a:xfrm>
        </p:grpSpPr>
        <p:sp>
          <p:nvSpPr>
            <p:cNvPr id="95" name="矩形: 圆角 52"/>
            <p:cNvSpPr/>
            <p:nvPr/>
          </p:nvSpPr>
          <p:spPr bwMode="gray">
            <a:xfrm>
              <a:off x="746169" y="2262490"/>
              <a:ext cx="1210060" cy="48323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IGP Route</a:t>
              </a:r>
            </a:p>
          </p:txBody>
        </p:sp>
        <p:sp>
          <p:nvSpPr>
            <p:cNvPr id="96" name="TextBox 120"/>
            <p:cNvSpPr txBox="1"/>
            <p:nvPr/>
          </p:nvSpPr>
          <p:spPr bwMode="gray">
            <a:xfrm>
              <a:off x="788358" y="2418648"/>
              <a:ext cx="1112567" cy="301053"/>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Net2    CE2</a:t>
              </a:r>
            </a:p>
          </p:txBody>
        </p:sp>
      </p:grpSp>
      <p:sp>
        <p:nvSpPr>
          <p:cNvPr id="97" name="Freeform 96"/>
          <p:cNvSpPr/>
          <p:nvPr/>
        </p:nvSpPr>
        <p:spPr bwMode="gray">
          <a:xfrm>
            <a:off x="1762986" y="2675812"/>
            <a:ext cx="1326929" cy="374698"/>
          </a:xfrm>
          <a:custGeom>
            <a:avLst/>
            <a:gdLst>
              <a:gd name="connsiteX0" fmla="*/ 3883510 w 3883510"/>
              <a:gd name="connsiteY0" fmla="*/ 1409282 h 1441555"/>
              <a:gd name="connsiteX1" fmla="*/ 1979407 w 3883510"/>
              <a:gd name="connsiteY1" fmla="*/ 30 h 1441555"/>
              <a:gd name="connsiteX2" fmla="*/ 0 w 3883510"/>
              <a:gd name="connsiteY2" fmla="*/ 1441555 h 1441555"/>
            </a:gdLst>
            <a:ahLst/>
            <a:cxnLst>
              <a:cxn ang="0">
                <a:pos x="connsiteX0" y="connsiteY0"/>
              </a:cxn>
              <a:cxn ang="0">
                <a:pos x="connsiteX1" y="connsiteY1"/>
              </a:cxn>
              <a:cxn ang="0">
                <a:pos x="connsiteX2" y="connsiteY2"/>
              </a:cxn>
            </a:cxnLst>
            <a:rect l="l" t="t" r="r" b="b"/>
            <a:pathLst>
              <a:path w="3883510" h="1441555">
                <a:moveTo>
                  <a:pt x="3883510" y="1409282"/>
                </a:moveTo>
                <a:cubicBezTo>
                  <a:pt x="3255084" y="701966"/>
                  <a:pt x="2626659" y="-5349"/>
                  <a:pt x="1979407" y="30"/>
                </a:cubicBezTo>
                <a:cubicBezTo>
                  <a:pt x="1332155" y="5409"/>
                  <a:pt x="666077" y="723482"/>
                  <a:pt x="0" y="1441555"/>
                </a:cubicBezTo>
              </a:path>
            </a:pathLst>
          </a:custGeom>
          <a:noFill/>
          <a:ln w="19050">
            <a:prstDash val="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pSp>
        <p:nvGrpSpPr>
          <p:cNvPr id="98" name="组合 17"/>
          <p:cNvGrpSpPr/>
          <p:nvPr/>
        </p:nvGrpSpPr>
        <p:grpSpPr bwMode="gray">
          <a:xfrm>
            <a:off x="1771545" y="2065106"/>
            <a:ext cx="1210060" cy="755373"/>
            <a:chOff x="746169" y="2262490"/>
            <a:chExt cx="1210060" cy="483233"/>
          </a:xfrm>
        </p:grpSpPr>
        <p:sp>
          <p:nvSpPr>
            <p:cNvPr id="100" name="矩形: 圆角 52"/>
            <p:cNvSpPr/>
            <p:nvPr/>
          </p:nvSpPr>
          <p:spPr bwMode="gray">
            <a:xfrm>
              <a:off x="746169" y="2262490"/>
              <a:ext cx="1210060" cy="483233"/>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IGP Route</a:t>
              </a:r>
            </a:p>
          </p:txBody>
        </p:sp>
        <p:sp>
          <p:nvSpPr>
            <p:cNvPr id="101" name="TextBox 120"/>
            <p:cNvSpPr txBox="1"/>
            <p:nvPr/>
          </p:nvSpPr>
          <p:spPr bwMode="gray">
            <a:xfrm>
              <a:off x="788358" y="2418648"/>
              <a:ext cx="1112567" cy="301053"/>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Net2   PE1</a:t>
              </a:r>
            </a:p>
          </p:txBody>
        </p:sp>
      </p:grpSp>
      <p:sp>
        <p:nvSpPr>
          <p:cNvPr id="102" name="Freeform 159"/>
          <p:cNvSpPr/>
          <p:nvPr/>
        </p:nvSpPr>
        <p:spPr bwMode="gray">
          <a:xfrm flipH="1">
            <a:off x="10442957" y="2800309"/>
            <a:ext cx="753503" cy="3938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Net2</a:t>
            </a:r>
          </a:p>
        </p:txBody>
      </p:sp>
      <p:sp>
        <p:nvSpPr>
          <p:cNvPr id="103" name="矩形 133"/>
          <p:cNvSpPr/>
          <p:nvPr/>
        </p:nvSpPr>
        <p:spPr bwMode="gray">
          <a:xfrm>
            <a:off x="4967470" y="3365780"/>
            <a:ext cx="907621" cy="307777"/>
          </a:xfrm>
          <a:prstGeom prst="rect">
            <a:avLst/>
          </a:prstGeom>
        </p:spPr>
        <p:txBody>
          <a:bodyPr wrap="square">
            <a:sp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Color 15</a:t>
            </a:r>
          </a:p>
        </p:txBody>
      </p:sp>
      <p:graphicFrame>
        <p:nvGraphicFramePr>
          <p:cNvPr id="75" name="Table 74"/>
          <p:cNvGraphicFramePr>
            <a:graphicFrameLocks noGrp="1"/>
          </p:cNvGraphicFramePr>
          <p:nvPr>
            <p:extLst/>
          </p:nvPr>
        </p:nvGraphicFramePr>
        <p:xfrm>
          <a:off x="9612558" y="3793896"/>
          <a:ext cx="1085282" cy="731520"/>
        </p:xfrm>
        <a:graphic>
          <a:graphicData uri="http://schemas.openxmlformats.org/drawingml/2006/table">
            <a:tbl>
              <a:tblPr firstRow="1" bandRow="1">
                <a:tableStyleId>{72833802-FEF1-4C79-8D5D-14CF1EAF98D9}</a:tableStyleId>
              </a:tblPr>
              <a:tblGrid>
                <a:gridCol w="1085282">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Net2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CE1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36377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12224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SRv6 Overview</a:t>
            </a:r>
          </a:p>
          <a:p>
            <a:r>
              <a:rPr lang="en-US" dirty="0">
                <a:solidFill>
                  <a:schemeClr val="bg1">
                    <a:lumMod val="50000"/>
                  </a:schemeClr>
                </a:solidFill>
                <a:sym typeface="Huawei Sans" panose="020C0503030203020204" pitchFamily="34" charset="0"/>
              </a:rPr>
              <a:t>SRv6 Fundamentals</a:t>
            </a:r>
          </a:p>
          <a:p>
            <a:r>
              <a:rPr lang="en-US" b="1" dirty="0">
                <a:sym typeface="Huawei Sans" panose="020C0503030203020204" pitchFamily="34" charset="0"/>
              </a:rPr>
              <a:t>SRv6 High Reliability</a:t>
            </a:r>
          </a:p>
          <a:p>
            <a:pPr lvl="1">
              <a:buSzPct val="60000"/>
              <a:buFont typeface="Wingdings" panose="05000000000000000000" pitchFamily="2" charset="2"/>
              <a:buChar char="n"/>
            </a:pPr>
            <a:r>
              <a:rPr lang="en-US" sz="2000" dirty="0">
                <a:sym typeface="Huawei Sans" panose="020C0503030203020204" pitchFamily="34" charset="0"/>
              </a:rPr>
              <a:t>Overview of SRv6 High Reliability</a:t>
            </a:r>
          </a:p>
          <a:p>
            <a:pPr lvl="1"/>
            <a:r>
              <a:rPr lang="en-US" dirty="0">
                <a:solidFill>
                  <a:schemeClr val="bg1">
                    <a:lumMod val="50000"/>
                  </a:schemeClr>
                </a:solidFill>
                <a:sym typeface="Huawei Sans" panose="020C0503030203020204" pitchFamily="34" charset="0"/>
              </a:rPr>
              <a:t>SRv6 Tunnel Status Detection and Tunnel Protection</a:t>
            </a:r>
          </a:p>
          <a:p>
            <a:pPr lvl="1"/>
            <a:r>
              <a:rPr lang="en-US" dirty="0">
                <a:solidFill>
                  <a:schemeClr val="bg1">
                    <a:lumMod val="50000"/>
                  </a:schemeClr>
                </a:solidFill>
                <a:sym typeface="Huawei Sans" panose="020C0503030203020204" pitchFamily="34" charset="0"/>
              </a:rPr>
              <a:t>SRv6 Egress Protection and Access Protection</a:t>
            </a:r>
          </a:p>
          <a:p>
            <a:r>
              <a:rPr lang="en-US" dirty="0">
                <a:solidFill>
                  <a:schemeClr val="bg1">
                    <a:lumMod val="50000"/>
                  </a:schemeClr>
                </a:solidFill>
                <a:sym typeface="Huawei Sans" panose="020C0503030203020204" pitchFamily="34" charset="0"/>
              </a:rPr>
              <a:t>Basic SRv6 Configuration</a:t>
            </a:r>
          </a:p>
          <a:p>
            <a:r>
              <a:rPr lang="en-US" dirty="0">
                <a:solidFill>
                  <a:schemeClr val="bg1">
                    <a:lumMod val="50000"/>
                  </a:schemeClr>
                </a:solidFill>
                <a:sym typeface="Huawei Sans" panose="020C0503030203020204" pitchFamily="34" charset="0"/>
              </a:rPr>
              <a:t>SRv6 Deployment Using </a:t>
            </a:r>
            <a:r>
              <a:rPr lang="en-US" dirty="0" err="1">
                <a:solidFill>
                  <a:schemeClr val="bg1">
                    <a:lumMod val="50000"/>
                  </a:schemeClr>
                </a:solidFill>
                <a:sym typeface="Huawei Sans" panose="020C0503030203020204" pitchFamily="34" charset="0"/>
              </a:rPr>
              <a:t>iMaster</a:t>
            </a:r>
            <a:r>
              <a:rPr lang="en-US" dirty="0">
                <a:solidFill>
                  <a:schemeClr val="bg1">
                    <a:lumMod val="50000"/>
                  </a:schemeClr>
                </a:solidFill>
                <a:sym typeface="Huawei Sans" panose="020C0503030203020204" pitchFamily="34" charset="0"/>
              </a:rPr>
              <a:t> NCE-IP</a:t>
            </a:r>
          </a:p>
        </p:txBody>
      </p:sp>
    </p:spTree>
    <p:extLst>
      <p:ext uri="{BB962C8B-B14F-4D97-AF65-F5344CB8AC3E}">
        <p14:creationId xmlns:p14="http://schemas.microsoft.com/office/powerpoint/2010/main" val="38857921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r>
              <a:rPr lang="en-US"/>
              <a:t>WAN Bearer Networks' Requirements for High Reliability</a:t>
            </a:r>
            <a:endParaRPr lang="en-US" dirty="0"/>
          </a:p>
        </p:txBody>
      </p:sp>
      <p:sp>
        <p:nvSpPr>
          <p:cNvPr id="4" name="Text Placeholder 3"/>
          <p:cNvSpPr>
            <a:spLocks noGrp="1"/>
          </p:cNvSpPr>
          <p:nvPr>
            <p:ph type="body" sz="quarter" idx="10"/>
          </p:nvPr>
        </p:nvSpPr>
        <p:spPr bwMode="gray"/>
        <p:txBody>
          <a:bodyPr/>
          <a:lstStyle/>
          <a:p>
            <a:r>
              <a:rPr lang="en-US" sz="1600" dirty="0"/>
              <a:t>Fault recovery within 50 </a:t>
            </a:r>
            <a:r>
              <a:rPr lang="en-US" sz="1600" dirty="0" err="1"/>
              <a:t>ms</a:t>
            </a:r>
            <a:r>
              <a:rPr lang="en-US" sz="1600" dirty="0"/>
              <a:t> has become a basic requirement of WAN bearer networks.</a:t>
            </a:r>
          </a:p>
          <a:p>
            <a:pPr lvl="1"/>
            <a:r>
              <a:rPr lang="en-US" sz="1400" dirty="0"/>
              <a:t>Voice services: have high requirements for real-time performance. If fault recovery is completed within milliseconds, the fault is imperceptible or only slightly perceptible to users, without much impacts on services. However, if the fault recovery time reaches seconds, the corresponding session is interrupted.</a:t>
            </a:r>
          </a:p>
          <a:p>
            <a:pPr lvl="1"/>
            <a:r>
              <a:rPr lang="en-US" sz="1400" dirty="0"/>
              <a:t>IPTV services: If fault recovery is completed within milliseconds, IPTV services may encounter transient </a:t>
            </a:r>
            <a:r>
              <a:rPr lang="en-US" sz="1400" dirty="0" err="1"/>
              <a:t>pixelation</a:t>
            </a:r>
            <a:r>
              <a:rPr lang="en-US" sz="1400" dirty="0"/>
              <a:t>.</a:t>
            </a:r>
          </a:p>
        </p:txBody>
      </p:sp>
      <p:sp>
        <p:nvSpPr>
          <p:cNvPr id="6" name="AutoShape 23"/>
          <p:cNvSpPr>
            <a:spLocks noChangeArrowheads="1"/>
          </p:cNvSpPr>
          <p:nvPr/>
        </p:nvSpPr>
        <p:spPr bwMode="gray">
          <a:xfrm>
            <a:off x="2398385" y="4352620"/>
            <a:ext cx="1125922" cy="360362"/>
          </a:xfrm>
          <a:prstGeom prst="chevron">
            <a:avLst>
              <a:gd name="adj" fmla="val 49192"/>
            </a:avLst>
          </a:prstGeom>
          <a:solidFill>
            <a:srgbClr val="81C15F"/>
          </a:solidFill>
          <a:ln w="9525" algn="ctr">
            <a:noFill/>
            <a:miter lim="800000"/>
          </a:ln>
          <a:effectLst>
            <a:outerShdw dist="35921" dir="2700000" algn="ctr" rotWithShape="0">
              <a:schemeClr val="bg2"/>
            </a:outerShdw>
          </a:effectLst>
        </p:spPr>
        <p:txBody>
          <a:bodyPr wrap="square" lIns="0" tIns="41710" rIns="0" bIns="41710" anchor="ctr"/>
          <a:lstStyle/>
          <a:p>
            <a:pPr algn="ctr" defTabSz="835025" fontAlgn="ctr">
              <a:defRPr/>
            </a:pPr>
            <a:r>
              <a:rPr lang="en-US" sz="1200" dirty="0">
                <a:solidFill>
                  <a:schemeClr val="bg1"/>
                </a:solidFill>
                <a:latin typeface="Huawei Sans" panose="020C0503030203020204" pitchFamily="34" charset="0"/>
                <a:ea typeface="方正兰亭黑简体" panose="02000000000000000000" pitchFamily="2" charset="-122"/>
                <a:cs typeface="+mn-ea"/>
                <a:sym typeface="+mn-lt"/>
              </a:rPr>
              <a:t>Slightly perceptible</a:t>
            </a:r>
          </a:p>
        </p:txBody>
      </p:sp>
      <p:sp>
        <p:nvSpPr>
          <p:cNvPr id="7" name="AutoShape 24"/>
          <p:cNvSpPr>
            <a:spLocks noChangeArrowheads="1"/>
          </p:cNvSpPr>
          <p:nvPr/>
        </p:nvSpPr>
        <p:spPr bwMode="gray">
          <a:xfrm>
            <a:off x="3524307" y="4537259"/>
            <a:ext cx="1027341" cy="361950"/>
          </a:xfrm>
          <a:prstGeom prst="chevron">
            <a:avLst>
              <a:gd name="adj" fmla="val 28297"/>
            </a:avLst>
          </a:prstGeom>
          <a:solidFill>
            <a:srgbClr val="E28189"/>
          </a:solidFill>
          <a:ln w="9525" algn="ctr">
            <a:noFill/>
            <a:miter lim="800000"/>
          </a:ln>
          <a:effectLst>
            <a:outerShdw dist="35921" dir="2700000" algn="ctr" rotWithShape="0">
              <a:schemeClr val="bg2"/>
            </a:outerShdw>
          </a:effectLst>
        </p:spPr>
        <p:txBody>
          <a:bodyPr wrap="square" lIns="0" tIns="41710" rIns="0" bIns="41710" anchor="ctr"/>
          <a:lstStyle/>
          <a:p>
            <a:pPr algn="ctr" defTabSz="835025" fontAlgn="ctr">
              <a:defRPr/>
            </a:pPr>
            <a:r>
              <a:rPr lang="en-US" sz="1200" dirty="0">
                <a:solidFill>
                  <a:schemeClr val="bg1"/>
                </a:solidFill>
                <a:latin typeface="Huawei Sans" panose="020C0503030203020204" pitchFamily="34" charset="0"/>
                <a:ea typeface="方正兰亭黑简体" panose="02000000000000000000" pitchFamily="2" charset="-122"/>
                <a:cs typeface="+mn-ea"/>
                <a:sym typeface="+mn-lt"/>
              </a:rPr>
              <a:t>Obviously perceptible</a:t>
            </a:r>
          </a:p>
        </p:txBody>
      </p:sp>
      <p:sp>
        <p:nvSpPr>
          <p:cNvPr id="8" name="Line 25"/>
          <p:cNvSpPr>
            <a:spLocks noChangeShapeType="1"/>
          </p:cNvSpPr>
          <p:nvPr/>
        </p:nvSpPr>
        <p:spPr bwMode="gray">
          <a:xfrm flipH="1">
            <a:off x="1098220" y="5099219"/>
            <a:ext cx="4608512" cy="16989"/>
          </a:xfrm>
          <a:prstGeom prst="line">
            <a:avLst/>
          </a:prstGeom>
          <a:noFill/>
          <a:ln w="15875">
            <a:solidFill>
              <a:schemeClr val="tx1"/>
            </a:solidFill>
            <a:round/>
            <a:headEnd type="triangle" w="med" len="lg"/>
          </a:ln>
          <a:extLst>
            <a:ext uri="{909E8E84-426E-40DD-AFC4-6F175D3DCCD1}">
              <a14:hiddenFill xmlns:a14="http://schemas.microsoft.com/office/drawing/2010/main">
                <a:noFill/>
              </a14:hiddenFill>
            </a:ext>
          </a:extLst>
        </p:spPr>
        <p:txBody>
          <a:bodyPr wrap="square" anchor="ctr"/>
          <a:lstStyle/>
          <a:p>
            <a:pPr fontAlgn="ctr"/>
            <a:endParaRPr lang="en-US" altLang="zh-CN" dirty="0">
              <a:latin typeface="Huawei Sans" panose="020C0503030203020204" pitchFamily="34" charset="0"/>
              <a:ea typeface="方正兰亭黑简体" panose="02000000000000000000" pitchFamily="2" charset="-122"/>
              <a:cs typeface="+mn-ea"/>
              <a:sym typeface="+mn-lt"/>
            </a:endParaRPr>
          </a:p>
        </p:txBody>
      </p:sp>
      <p:sp>
        <p:nvSpPr>
          <p:cNvPr id="9" name="Line 26"/>
          <p:cNvSpPr>
            <a:spLocks noChangeShapeType="1"/>
          </p:cNvSpPr>
          <p:nvPr/>
        </p:nvSpPr>
        <p:spPr bwMode="gray">
          <a:xfrm flipH="1">
            <a:off x="1098221" y="3415995"/>
            <a:ext cx="7938" cy="1700212"/>
          </a:xfrm>
          <a:prstGeom prst="line">
            <a:avLst/>
          </a:prstGeom>
          <a:noFill/>
          <a:ln w="15875">
            <a:solidFill>
              <a:schemeClr val="tx1"/>
            </a:solidFill>
            <a:round/>
            <a:headEnd type="triangle" w="med" len="lg"/>
          </a:ln>
          <a:extLst>
            <a:ext uri="{909E8E84-426E-40DD-AFC4-6F175D3DCCD1}">
              <a14:hiddenFill xmlns:a14="http://schemas.microsoft.com/office/drawing/2010/main">
                <a:noFill/>
              </a14:hiddenFill>
            </a:ext>
          </a:extLst>
        </p:spPr>
        <p:txBody>
          <a:bodyPr wrap="square" anchor="ctr"/>
          <a:lstStyle/>
          <a:p>
            <a:pPr fontAlgn="ctr"/>
            <a:endParaRPr lang="en-US" altLang="zh-CN" dirty="0">
              <a:latin typeface="Huawei Sans" panose="020C0503030203020204" pitchFamily="34" charset="0"/>
              <a:ea typeface="方正兰亭黑简体" panose="02000000000000000000" pitchFamily="2" charset="-122"/>
              <a:cs typeface="+mn-ea"/>
              <a:sym typeface="+mn-lt"/>
            </a:endParaRPr>
          </a:p>
        </p:txBody>
      </p:sp>
      <p:sp>
        <p:nvSpPr>
          <p:cNvPr id="10" name="Text Box 27"/>
          <p:cNvSpPr txBox="1">
            <a:spLocks noChangeArrowheads="1"/>
          </p:cNvSpPr>
          <p:nvPr/>
        </p:nvSpPr>
        <p:spPr bwMode="gray">
          <a:xfrm>
            <a:off x="2090408" y="5127321"/>
            <a:ext cx="633741" cy="268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420" tIns="41710" rIns="83420" bIns="41710">
            <a:spAutoFit/>
          </a:bodyPr>
          <a:lstStyle>
            <a:lvl1pPr defTabSz="835025" eaLnBrk="0" hangingPunct="0">
              <a:defRPr sz="1400">
                <a:solidFill>
                  <a:schemeClr val="bg1"/>
                </a:solidFill>
                <a:latin typeface="FrutigerNext LT Regular" pitchFamily="34" charset="0"/>
                <a:ea typeface="MS PGothic" panose="020B0600070205080204" pitchFamily="34" charset="-128"/>
              </a:defRPr>
            </a:lvl1pPr>
            <a:lvl2pPr marL="742950" indent="-285750" defTabSz="835025" eaLnBrk="0" hangingPunct="0">
              <a:defRPr sz="1400">
                <a:solidFill>
                  <a:schemeClr val="bg1"/>
                </a:solidFill>
                <a:latin typeface="FrutigerNext LT Regular" pitchFamily="34" charset="0"/>
                <a:ea typeface="MS PGothic" panose="020B0600070205080204" pitchFamily="34" charset="-128"/>
              </a:defRPr>
            </a:lvl2pPr>
            <a:lvl3pPr marL="1143000" indent="-228600" defTabSz="835025" eaLnBrk="0" hangingPunct="0">
              <a:defRPr sz="1400">
                <a:solidFill>
                  <a:schemeClr val="bg1"/>
                </a:solidFill>
                <a:latin typeface="FrutigerNext LT Regular" pitchFamily="34" charset="0"/>
                <a:ea typeface="MS PGothic" panose="020B0600070205080204" pitchFamily="34" charset="-128"/>
              </a:defRPr>
            </a:lvl3pPr>
            <a:lvl4pPr marL="1600200" indent="-228600" defTabSz="835025" eaLnBrk="0" hangingPunct="0">
              <a:defRPr sz="1400">
                <a:solidFill>
                  <a:schemeClr val="bg1"/>
                </a:solidFill>
                <a:latin typeface="FrutigerNext LT Regular" pitchFamily="34" charset="0"/>
                <a:ea typeface="MS PGothic" panose="020B0600070205080204" pitchFamily="34" charset="-128"/>
              </a:defRPr>
            </a:lvl4pPr>
            <a:lvl5pPr marL="2057400" indent="-228600" defTabSz="835025" eaLnBrk="0" hangingPunct="0">
              <a:defRPr sz="1400">
                <a:solidFill>
                  <a:schemeClr val="bg1"/>
                </a:solidFill>
                <a:latin typeface="FrutigerNext LT Regular" pitchFamily="34" charset="0"/>
                <a:ea typeface="MS PGothic" panose="020B0600070205080204" pitchFamily="34" charset="-128"/>
              </a:defRPr>
            </a:lvl5pPr>
            <a:lvl6pPr marL="25146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6pPr>
            <a:lvl7pPr marL="29718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7pPr>
            <a:lvl8pPr marL="34290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8pPr>
            <a:lvl9pPr marL="38862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9pPr>
          </a:lstStyle>
          <a:p>
            <a:pPr eaLnBrk="1" fontAlgn="ctr" hangingPunct="1">
              <a:spcBef>
                <a:spcPct val="50000"/>
              </a:spcBef>
            </a:pPr>
            <a:r>
              <a:rPr lang="en-US" sz="1200" dirty="0">
                <a:solidFill>
                  <a:schemeClr val="tx1"/>
                </a:solidFill>
                <a:latin typeface="Huawei Sans" panose="020C0503030203020204" pitchFamily="34" charset="0"/>
                <a:ea typeface="方正兰亭黑简体" panose="02000000000000000000" pitchFamily="2" charset="-122"/>
                <a:cs typeface="+mn-ea"/>
                <a:sym typeface="+mn-lt"/>
              </a:rPr>
              <a:t>50 </a:t>
            </a:r>
            <a:r>
              <a:rPr lang="en-US" sz="1200" dirty="0" err="1">
                <a:solidFill>
                  <a:schemeClr val="tx1"/>
                </a:solidFill>
                <a:latin typeface="Huawei Sans" panose="020C0503030203020204" pitchFamily="34" charset="0"/>
                <a:ea typeface="方正兰亭黑简体" panose="02000000000000000000" pitchFamily="2" charset="-122"/>
                <a:cs typeface="+mn-ea"/>
                <a:sym typeface="+mn-lt"/>
              </a:rPr>
              <a:t>ms</a:t>
            </a:r>
            <a:endParaRPr lang="en-US" sz="1200" dirty="0">
              <a:solidFill>
                <a:schemeClr val="tx1"/>
              </a:solidFill>
              <a:latin typeface="Huawei Sans" panose="020C0503030203020204" pitchFamily="34" charset="0"/>
              <a:ea typeface="方正兰亭黑简体" panose="02000000000000000000" pitchFamily="2" charset="-122"/>
              <a:cs typeface="+mn-ea"/>
              <a:sym typeface="+mn-lt"/>
            </a:endParaRPr>
          </a:p>
        </p:txBody>
      </p:sp>
      <p:sp>
        <p:nvSpPr>
          <p:cNvPr id="11" name="Text Box 28"/>
          <p:cNvSpPr txBox="1">
            <a:spLocks noChangeArrowheads="1"/>
          </p:cNvSpPr>
          <p:nvPr/>
        </p:nvSpPr>
        <p:spPr bwMode="gray">
          <a:xfrm>
            <a:off x="670152" y="2976958"/>
            <a:ext cx="1033462" cy="453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420" tIns="41710" rIns="83420" bIns="41710">
            <a:spAutoFit/>
          </a:bodyPr>
          <a:lstStyle>
            <a:lvl1pPr defTabSz="835025" eaLnBrk="0" hangingPunct="0">
              <a:defRPr sz="1400">
                <a:solidFill>
                  <a:schemeClr val="bg1"/>
                </a:solidFill>
                <a:latin typeface="FrutigerNext LT Regular" pitchFamily="34" charset="0"/>
                <a:ea typeface="MS PGothic" panose="020B0600070205080204" pitchFamily="34" charset="-128"/>
              </a:defRPr>
            </a:lvl1pPr>
            <a:lvl2pPr marL="742950" indent="-285750" defTabSz="835025" eaLnBrk="0" hangingPunct="0">
              <a:defRPr sz="1400">
                <a:solidFill>
                  <a:schemeClr val="bg1"/>
                </a:solidFill>
                <a:latin typeface="FrutigerNext LT Regular" pitchFamily="34" charset="0"/>
                <a:ea typeface="MS PGothic" panose="020B0600070205080204" pitchFamily="34" charset="-128"/>
              </a:defRPr>
            </a:lvl2pPr>
            <a:lvl3pPr marL="1143000" indent="-228600" defTabSz="835025" eaLnBrk="0" hangingPunct="0">
              <a:defRPr sz="1400">
                <a:solidFill>
                  <a:schemeClr val="bg1"/>
                </a:solidFill>
                <a:latin typeface="FrutigerNext LT Regular" pitchFamily="34" charset="0"/>
                <a:ea typeface="MS PGothic" panose="020B0600070205080204" pitchFamily="34" charset="-128"/>
              </a:defRPr>
            </a:lvl3pPr>
            <a:lvl4pPr marL="1600200" indent="-228600" defTabSz="835025" eaLnBrk="0" hangingPunct="0">
              <a:defRPr sz="1400">
                <a:solidFill>
                  <a:schemeClr val="bg1"/>
                </a:solidFill>
                <a:latin typeface="FrutigerNext LT Regular" pitchFamily="34" charset="0"/>
                <a:ea typeface="MS PGothic" panose="020B0600070205080204" pitchFamily="34" charset="-128"/>
              </a:defRPr>
            </a:lvl4pPr>
            <a:lvl5pPr marL="2057400" indent="-228600" defTabSz="835025" eaLnBrk="0" hangingPunct="0">
              <a:defRPr sz="1400">
                <a:solidFill>
                  <a:schemeClr val="bg1"/>
                </a:solidFill>
                <a:latin typeface="FrutigerNext LT Regular" pitchFamily="34" charset="0"/>
                <a:ea typeface="MS PGothic" panose="020B0600070205080204" pitchFamily="34" charset="-128"/>
              </a:defRPr>
            </a:lvl5pPr>
            <a:lvl6pPr marL="25146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6pPr>
            <a:lvl7pPr marL="29718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7pPr>
            <a:lvl8pPr marL="34290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8pPr>
            <a:lvl9pPr marL="38862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9pPr>
          </a:lstStyle>
          <a:p>
            <a:pPr eaLnBrk="1" fontAlgn="ctr" hangingPunct="1">
              <a:spcBef>
                <a:spcPct val="50000"/>
              </a:spcBef>
            </a:pPr>
            <a:r>
              <a:rPr lang="en-US" sz="1200" dirty="0">
                <a:solidFill>
                  <a:schemeClr val="tx1"/>
                </a:solidFill>
                <a:latin typeface="Huawei Sans" panose="020C0503030203020204" pitchFamily="34" charset="0"/>
                <a:ea typeface="方正兰亭黑简体" panose="02000000000000000000" pitchFamily="2" charset="-122"/>
                <a:cs typeface="+mn-ea"/>
                <a:sym typeface="+mn-lt"/>
              </a:rPr>
              <a:t>Voice user experience</a:t>
            </a:r>
          </a:p>
        </p:txBody>
      </p:sp>
      <p:sp>
        <p:nvSpPr>
          <p:cNvPr id="12" name="AutoShape 29"/>
          <p:cNvSpPr>
            <a:spLocks noChangeArrowheads="1"/>
          </p:cNvSpPr>
          <p:nvPr/>
        </p:nvSpPr>
        <p:spPr bwMode="gray">
          <a:xfrm>
            <a:off x="1134734" y="3992258"/>
            <a:ext cx="1257300" cy="360363"/>
          </a:xfrm>
          <a:prstGeom prst="chevron">
            <a:avLst>
              <a:gd name="adj" fmla="val 31126"/>
            </a:avLst>
          </a:prstGeom>
          <a:solidFill>
            <a:srgbClr val="30B5C5"/>
          </a:solidFill>
          <a:ln w="9525" algn="ctr">
            <a:noFill/>
            <a:miter lim="800000"/>
          </a:ln>
          <a:effectLst>
            <a:outerShdw dist="35921" dir="2700000" algn="ctr" rotWithShape="0">
              <a:schemeClr val="bg2"/>
            </a:outerShdw>
          </a:effectLst>
        </p:spPr>
        <p:txBody>
          <a:bodyPr wrap="square" lIns="0" tIns="41710" rIns="0" bIns="41710" anchor="ctr"/>
          <a:lstStyle/>
          <a:p>
            <a:pPr algn="ctr" defTabSz="835025" fontAlgn="ctr">
              <a:defRPr/>
            </a:pPr>
            <a:r>
              <a:rPr lang="en-US" sz="1200" dirty="0">
                <a:solidFill>
                  <a:schemeClr val="bg1"/>
                </a:solidFill>
                <a:latin typeface="Huawei Sans" panose="020C0503030203020204" pitchFamily="34" charset="0"/>
                <a:ea typeface="方正兰亭黑简体" panose="02000000000000000000" pitchFamily="2" charset="-122"/>
                <a:cs typeface="+mn-ea"/>
                <a:sym typeface="+mn-lt"/>
              </a:rPr>
              <a:t>Imperceptible</a:t>
            </a:r>
          </a:p>
        </p:txBody>
      </p:sp>
      <p:sp>
        <p:nvSpPr>
          <p:cNvPr id="13" name="Line 30"/>
          <p:cNvSpPr>
            <a:spLocks noChangeShapeType="1"/>
          </p:cNvSpPr>
          <p:nvPr/>
        </p:nvSpPr>
        <p:spPr bwMode="gray">
          <a:xfrm flipH="1">
            <a:off x="2392035" y="4063695"/>
            <a:ext cx="1588" cy="1024411"/>
          </a:xfrm>
          <a:prstGeom prst="line">
            <a:avLst/>
          </a:prstGeom>
          <a:noFill/>
          <a:ln w="15875">
            <a:solidFill>
              <a:schemeClr val="tx1"/>
            </a:solidFill>
            <a:prstDash val="dashDot"/>
            <a:round/>
          </a:ln>
          <a:extLst>
            <a:ext uri="{909E8E84-426E-40DD-AFC4-6F175D3DCCD1}">
              <a14:hiddenFill xmlns:a14="http://schemas.microsoft.com/office/drawing/2010/main">
                <a:noFill/>
              </a14:hiddenFill>
            </a:ext>
          </a:extLst>
        </p:spPr>
        <p:txBody>
          <a:bodyPr wrap="square"/>
          <a:lstStyle/>
          <a:p>
            <a:pPr fontAlgn="ctr"/>
            <a:endParaRPr lang="en-US" altLang="zh-CN" dirty="0">
              <a:latin typeface="Huawei Sans" panose="020C0503030203020204" pitchFamily="34" charset="0"/>
              <a:ea typeface="方正兰亭黑简体" panose="02000000000000000000" pitchFamily="2" charset="-122"/>
              <a:cs typeface="+mn-ea"/>
              <a:sym typeface="+mn-lt"/>
            </a:endParaRPr>
          </a:p>
        </p:txBody>
      </p:sp>
      <p:sp>
        <p:nvSpPr>
          <p:cNvPr id="14" name="Line 31"/>
          <p:cNvSpPr>
            <a:spLocks noChangeShapeType="1"/>
          </p:cNvSpPr>
          <p:nvPr/>
        </p:nvSpPr>
        <p:spPr bwMode="gray">
          <a:xfrm flipV="1">
            <a:off x="3513888" y="4383873"/>
            <a:ext cx="5526" cy="732333"/>
          </a:xfrm>
          <a:prstGeom prst="line">
            <a:avLst/>
          </a:prstGeom>
          <a:noFill/>
          <a:ln w="15875">
            <a:solidFill>
              <a:schemeClr val="tx1"/>
            </a:solidFill>
            <a:prstDash val="dashDot"/>
            <a:round/>
          </a:ln>
          <a:extLst>
            <a:ext uri="{909E8E84-426E-40DD-AFC4-6F175D3DCCD1}">
              <a14:hiddenFill xmlns:a14="http://schemas.microsoft.com/office/drawing/2010/main">
                <a:noFill/>
              </a14:hiddenFill>
            </a:ext>
          </a:extLst>
        </p:spPr>
        <p:txBody>
          <a:bodyPr wrap="square"/>
          <a:lstStyle/>
          <a:p>
            <a:pPr fontAlgn="ctr"/>
            <a:endParaRPr lang="en-US" altLang="zh-CN" dirty="0">
              <a:latin typeface="Huawei Sans" panose="020C0503030203020204" pitchFamily="34" charset="0"/>
              <a:ea typeface="方正兰亭黑简体" panose="02000000000000000000" pitchFamily="2" charset="-122"/>
              <a:cs typeface="+mn-ea"/>
              <a:sym typeface="+mn-lt"/>
            </a:endParaRPr>
          </a:p>
        </p:txBody>
      </p:sp>
      <p:sp>
        <p:nvSpPr>
          <p:cNvPr id="15" name="Text Box 33"/>
          <p:cNvSpPr txBox="1">
            <a:spLocks noChangeArrowheads="1"/>
          </p:cNvSpPr>
          <p:nvPr/>
        </p:nvSpPr>
        <p:spPr bwMode="gray">
          <a:xfrm>
            <a:off x="1098222" y="5127321"/>
            <a:ext cx="161925" cy="268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420" tIns="41710" rIns="83420" bIns="41710">
            <a:spAutoFit/>
          </a:bodyPr>
          <a:lstStyle>
            <a:lvl1pPr defTabSz="835025" eaLnBrk="0" hangingPunct="0">
              <a:defRPr sz="1400">
                <a:solidFill>
                  <a:schemeClr val="bg1"/>
                </a:solidFill>
                <a:latin typeface="FrutigerNext LT Regular" pitchFamily="34" charset="0"/>
                <a:ea typeface="MS PGothic" panose="020B0600070205080204" pitchFamily="34" charset="-128"/>
              </a:defRPr>
            </a:lvl1pPr>
            <a:lvl2pPr marL="742950" indent="-285750" defTabSz="835025" eaLnBrk="0" hangingPunct="0">
              <a:defRPr sz="1400">
                <a:solidFill>
                  <a:schemeClr val="bg1"/>
                </a:solidFill>
                <a:latin typeface="FrutigerNext LT Regular" pitchFamily="34" charset="0"/>
                <a:ea typeface="MS PGothic" panose="020B0600070205080204" pitchFamily="34" charset="-128"/>
              </a:defRPr>
            </a:lvl2pPr>
            <a:lvl3pPr marL="1143000" indent="-228600" defTabSz="835025" eaLnBrk="0" hangingPunct="0">
              <a:defRPr sz="1400">
                <a:solidFill>
                  <a:schemeClr val="bg1"/>
                </a:solidFill>
                <a:latin typeface="FrutigerNext LT Regular" pitchFamily="34" charset="0"/>
                <a:ea typeface="MS PGothic" panose="020B0600070205080204" pitchFamily="34" charset="-128"/>
              </a:defRPr>
            </a:lvl3pPr>
            <a:lvl4pPr marL="1600200" indent="-228600" defTabSz="835025" eaLnBrk="0" hangingPunct="0">
              <a:defRPr sz="1400">
                <a:solidFill>
                  <a:schemeClr val="bg1"/>
                </a:solidFill>
                <a:latin typeface="FrutigerNext LT Regular" pitchFamily="34" charset="0"/>
                <a:ea typeface="MS PGothic" panose="020B0600070205080204" pitchFamily="34" charset="-128"/>
              </a:defRPr>
            </a:lvl4pPr>
            <a:lvl5pPr marL="2057400" indent="-228600" defTabSz="835025" eaLnBrk="0" hangingPunct="0">
              <a:defRPr sz="1400">
                <a:solidFill>
                  <a:schemeClr val="bg1"/>
                </a:solidFill>
                <a:latin typeface="FrutigerNext LT Regular" pitchFamily="34" charset="0"/>
                <a:ea typeface="MS PGothic" panose="020B0600070205080204" pitchFamily="34" charset="-128"/>
              </a:defRPr>
            </a:lvl5pPr>
            <a:lvl6pPr marL="25146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6pPr>
            <a:lvl7pPr marL="29718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7pPr>
            <a:lvl8pPr marL="34290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8pPr>
            <a:lvl9pPr marL="38862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9pPr>
          </a:lstStyle>
          <a:p>
            <a:pPr eaLnBrk="1" fontAlgn="ctr" hangingPunct="1">
              <a:spcBef>
                <a:spcPct val="50000"/>
              </a:spcBef>
            </a:pPr>
            <a:r>
              <a:rPr lang="en-US" sz="1200" dirty="0">
                <a:solidFill>
                  <a:schemeClr val="tx1"/>
                </a:solidFill>
                <a:latin typeface="Huawei Sans" panose="020C0503030203020204" pitchFamily="34" charset="0"/>
                <a:ea typeface="方正兰亭黑简体" panose="02000000000000000000" pitchFamily="2" charset="-122"/>
                <a:cs typeface="+mn-ea"/>
                <a:sym typeface="+mn-lt"/>
              </a:rPr>
              <a:t>0</a:t>
            </a:r>
          </a:p>
        </p:txBody>
      </p:sp>
      <p:sp>
        <p:nvSpPr>
          <p:cNvPr id="16" name="Text Box 34"/>
          <p:cNvSpPr txBox="1">
            <a:spLocks noChangeArrowheads="1"/>
          </p:cNvSpPr>
          <p:nvPr/>
        </p:nvSpPr>
        <p:spPr bwMode="gray">
          <a:xfrm>
            <a:off x="3093906" y="5116208"/>
            <a:ext cx="719138" cy="268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420" tIns="41710" rIns="83420" bIns="41710">
            <a:spAutoFit/>
          </a:bodyPr>
          <a:lstStyle>
            <a:lvl1pPr defTabSz="835025" eaLnBrk="0" hangingPunct="0">
              <a:defRPr sz="1400">
                <a:solidFill>
                  <a:schemeClr val="bg1"/>
                </a:solidFill>
                <a:latin typeface="FrutigerNext LT Regular" pitchFamily="34" charset="0"/>
                <a:ea typeface="MS PGothic" panose="020B0600070205080204" pitchFamily="34" charset="-128"/>
              </a:defRPr>
            </a:lvl1pPr>
            <a:lvl2pPr marL="742950" indent="-285750" defTabSz="835025" eaLnBrk="0" hangingPunct="0">
              <a:defRPr sz="1400">
                <a:solidFill>
                  <a:schemeClr val="bg1"/>
                </a:solidFill>
                <a:latin typeface="FrutigerNext LT Regular" pitchFamily="34" charset="0"/>
                <a:ea typeface="MS PGothic" panose="020B0600070205080204" pitchFamily="34" charset="-128"/>
              </a:defRPr>
            </a:lvl2pPr>
            <a:lvl3pPr marL="1143000" indent="-228600" defTabSz="835025" eaLnBrk="0" hangingPunct="0">
              <a:defRPr sz="1400">
                <a:solidFill>
                  <a:schemeClr val="bg1"/>
                </a:solidFill>
                <a:latin typeface="FrutigerNext LT Regular" pitchFamily="34" charset="0"/>
                <a:ea typeface="MS PGothic" panose="020B0600070205080204" pitchFamily="34" charset="-128"/>
              </a:defRPr>
            </a:lvl3pPr>
            <a:lvl4pPr marL="1600200" indent="-228600" defTabSz="835025" eaLnBrk="0" hangingPunct="0">
              <a:defRPr sz="1400">
                <a:solidFill>
                  <a:schemeClr val="bg1"/>
                </a:solidFill>
                <a:latin typeface="FrutigerNext LT Regular" pitchFamily="34" charset="0"/>
                <a:ea typeface="MS PGothic" panose="020B0600070205080204" pitchFamily="34" charset="-128"/>
              </a:defRPr>
            </a:lvl4pPr>
            <a:lvl5pPr marL="2057400" indent="-228600" defTabSz="835025" eaLnBrk="0" hangingPunct="0">
              <a:defRPr sz="1400">
                <a:solidFill>
                  <a:schemeClr val="bg1"/>
                </a:solidFill>
                <a:latin typeface="FrutigerNext LT Regular" pitchFamily="34" charset="0"/>
                <a:ea typeface="MS PGothic" panose="020B0600070205080204" pitchFamily="34" charset="-128"/>
              </a:defRPr>
            </a:lvl5pPr>
            <a:lvl6pPr marL="25146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6pPr>
            <a:lvl7pPr marL="29718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7pPr>
            <a:lvl8pPr marL="34290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8pPr>
            <a:lvl9pPr marL="38862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9pPr>
          </a:lstStyle>
          <a:p>
            <a:pPr eaLnBrk="1" fontAlgn="ctr" hangingPunct="1">
              <a:spcBef>
                <a:spcPct val="50000"/>
              </a:spcBef>
            </a:pPr>
            <a:r>
              <a:rPr lang="en-US" sz="1200" dirty="0">
                <a:solidFill>
                  <a:schemeClr val="tx1"/>
                </a:solidFill>
                <a:latin typeface="Huawei Sans" panose="020C0503030203020204" pitchFamily="34" charset="0"/>
                <a:ea typeface="方正兰亭黑简体" panose="02000000000000000000" pitchFamily="2" charset="-122"/>
                <a:cs typeface="+mn-ea"/>
                <a:sym typeface="+mn-lt"/>
              </a:rPr>
              <a:t>500 </a:t>
            </a:r>
            <a:r>
              <a:rPr lang="en-US" sz="1200" dirty="0" err="1">
                <a:solidFill>
                  <a:schemeClr val="tx1"/>
                </a:solidFill>
                <a:latin typeface="Huawei Sans" panose="020C0503030203020204" pitchFamily="34" charset="0"/>
                <a:ea typeface="方正兰亭黑简体" panose="02000000000000000000" pitchFamily="2" charset="-122"/>
                <a:cs typeface="+mn-ea"/>
                <a:sym typeface="+mn-lt"/>
              </a:rPr>
              <a:t>ms</a:t>
            </a:r>
            <a:endParaRPr lang="en-US" sz="1200" dirty="0">
              <a:solidFill>
                <a:schemeClr val="tx1"/>
              </a:solidFill>
              <a:latin typeface="Huawei Sans" panose="020C0503030203020204" pitchFamily="34" charset="0"/>
              <a:ea typeface="方正兰亭黑简体" panose="02000000000000000000" pitchFamily="2" charset="-122"/>
              <a:cs typeface="+mn-ea"/>
              <a:sym typeface="+mn-lt"/>
            </a:endParaRPr>
          </a:p>
        </p:txBody>
      </p:sp>
      <p:sp>
        <p:nvSpPr>
          <p:cNvPr id="17" name="Rectangle 35"/>
          <p:cNvSpPr>
            <a:spLocks noChangeArrowheads="1"/>
          </p:cNvSpPr>
          <p:nvPr/>
        </p:nvSpPr>
        <p:spPr bwMode="gray">
          <a:xfrm>
            <a:off x="2138034" y="3257224"/>
            <a:ext cx="4106540" cy="295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9200" tIns="39600" rIns="79200" bIns="39600">
            <a:spAutoFit/>
          </a:bodyPr>
          <a:lstStyle>
            <a:lvl1pPr defTabSz="802005" eaLnBrk="0" hangingPunct="0">
              <a:defRPr sz="1400">
                <a:solidFill>
                  <a:schemeClr val="bg1"/>
                </a:solidFill>
                <a:latin typeface="FrutigerNext LT Regular" pitchFamily="34" charset="0"/>
                <a:ea typeface="MS PGothic" panose="020B0600070205080204" pitchFamily="34" charset="-128"/>
              </a:defRPr>
            </a:lvl1pPr>
            <a:lvl2pPr marL="742950" indent="-285750" defTabSz="802005" eaLnBrk="0" hangingPunct="0">
              <a:defRPr sz="1400">
                <a:solidFill>
                  <a:schemeClr val="bg1"/>
                </a:solidFill>
                <a:latin typeface="FrutigerNext LT Regular" pitchFamily="34" charset="0"/>
                <a:ea typeface="MS PGothic" panose="020B0600070205080204" pitchFamily="34" charset="-128"/>
              </a:defRPr>
            </a:lvl2pPr>
            <a:lvl3pPr marL="1143000" indent="-228600" defTabSz="802005" eaLnBrk="0" hangingPunct="0">
              <a:defRPr sz="1400">
                <a:solidFill>
                  <a:schemeClr val="bg1"/>
                </a:solidFill>
                <a:latin typeface="FrutigerNext LT Regular" pitchFamily="34" charset="0"/>
                <a:ea typeface="MS PGothic" panose="020B0600070205080204" pitchFamily="34" charset="-128"/>
              </a:defRPr>
            </a:lvl3pPr>
            <a:lvl4pPr marL="1600200" indent="-228600" defTabSz="802005" eaLnBrk="0" hangingPunct="0">
              <a:defRPr sz="1400">
                <a:solidFill>
                  <a:schemeClr val="bg1"/>
                </a:solidFill>
                <a:latin typeface="FrutigerNext LT Regular" pitchFamily="34" charset="0"/>
                <a:ea typeface="MS PGothic" panose="020B0600070205080204" pitchFamily="34" charset="-128"/>
              </a:defRPr>
            </a:lvl4pPr>
            <a:lvl5pPr marL="2057400" indent="-228600" defTabSz="802005" eaLnBrk="0" hangingPunct="0">
              <a:defRPr sz="1400">
                <a:solidFill>
                  <a:schemeClr val="bg1"/>
                </a:solidFill>
                <a:latin typeface="FrutigerNext LT Regular" pitchFamily="34" charset="0"/>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9pPr>
          </a:lstStyle>
          <a:p>
            <a:pPr eaLnBrk="1" fontAlgn="ctr" hangingPunct="1"/>
            <a:r>
              <a:rPr lang="en-US" dirty="0">
                <a:solidFill>
                  <a:schemeClr val="tx1"/>
                </a:solidFill>
                <a:latin typeface="Huawei Sans" panose="020C0503030203020204" pitchFamily="34" charset="0"/>
                <a:ea typeface="方正兰亭黑简体" panose="02000000000000000000" pitchFamily="2" charset="-122"/>
                <a:cs typeface="+mn-ea"/>
                <a:sym typeface="+mn-lt"/>
              </a:rPr>
              <a:t>Impact of network faults on voice services</a:t>
            </a:r>
          </a:p>
        </p:txBody>
      </p:sp>
      <p:sp>
        <p:nvSpPr>
          <p:cNvPr id="18" name="Rectangle 36"/>
          <p:cNvSpPr>
            <a:spLocks noChangeArrowheads="1"/>
          </p:cNvSpPr>
          <p:nvPr/>
        </p:nvSpPr>
        <p:spPr bwMode="gray">
          <a:xfrm>
            <a:off x="1041361" y="5408012"/>
            <a:ext cx="4942189" cy="449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9200" tIns="39600" rIns="79200" bIns="39600">
            <a:spAutoFit/>
          </a:bodyPr>
          <a:lstStyle>
            <a:lvl1pPr defTabSz="802005" eaLnBrk="0" hangingPunct="0">
              <a:defRPr sz="1400">
                <a:solidFill>
                  <a:schemeClr val="bg1"/>
                </a:solidFill>
                <a:latin typeface="FrutigerNext LT Regular" pitchFamily="34" charset="0"/>
                <a:ea typeface="MS PGothic" panose="020B0600070205080204" pitchFamily="34" charset="-128"/>
              </a:defRPr>
            </a:lvl1pPr>
            <a:lvl2pPr marL="742950" indent="-285750" defTabSz="802005" eaLnBrk="0" hangingPunct="0">
              <a:defRPr sz="1400">
                <a:solidFill>
                  <a:schemeClr val="bg1"/>
                </a:solidFill>
                <a:latin typeface="FrutigerNext LT Regular" pitchFamily="34" charset="0"/>
                <a:ea typeface="MS PGothic" panose="020B0600070205080204" pitchFamily="34" charset="-128"/>
              </a:defRPr>
            </a:lvl2pPr>
            <a:lvl3pPr marL="1143000" indent="-228600" defTabSz="802005" eaLnBrk="0" hangingPunct="0">
              <a:defRPr sz="1400">
                <a:solidFill>
                  <a:schemeClr val="bg1"/>
                </a:solidFill>
                <a:latin typeface="FrutigerNext LT Regular" pitchFamily="34" charset="0"/>
                <a:ea typeface="MS PGothic" panose="020B0600070205080204" pitchFamily="34" charset="-128"/>
              </a:defRPr>
            </a:lvl3pPr>
            <a:lvl4pPr marL="1600200" indent="-228600" defTabSz="802005" eaLnBrk="0" hangingPunct="0">
              <a:defRPr sz="1400">
                <a:solidFill>
                  <a:schemeClr val="bg1"/>
                </a:solidFill>
                <a:latin typeface="FrutigerNext LT Regular" pitchFamily="34" charset="0"/>
                <a:ea typeface="MS PGothic" panose="020B0600070205080204" pitchFamily="34" charset="-128"/>
              </a:defRPr>
            </a:lvl4pPr>
            <a:lvl5pPr marL="2057400" indent="-228600" defTabSz="802005" eaLnBrk="0" hangingPunct="0">
              <a:defRPr sz="1400">
                <a:solidFill>
                  <a:schemeClr val="bg1"/>
                </a:solidFill>
                <a:latin typeface="FrutigerNext LT Regular" pitchFamily="34" charset="0"/>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9pPr>
          </a:lstStyle>
          <a:p>
            <a:pPr eaLnBrk="1" fontAlgn="ctr" hangingPunct="1"/>
            <a:r>
              <a:rPr lang="en-US" sz="1200" b="1" dirty="0">
                <a:solidFill>
                  <a:schemeClr val="tx1"/>
                </a:solidFill>
                <a:latin typeface="Huawei Sans" panose="020C0503030203020204" pitchFamily="34" charset="0"/>
                <a:ea typeface="方正兰亭黑简体" panose="02000000000000000000" pitchFamily="2" charset="-122"/>
                <a:cs typeface="+mn-ea"/>
                <a:sym typeface="+mn-lt"/>
              </a:rPr>
              <a:t>Reference standard:</a:t>
            </a:r>
          </a:p>
          <a:p>
            <a:pPr eaLnBrk="1" fontAlgn="ctr" hangingPunct="1"/>
            <a:r>
              <a:rPr lang="en-US" sz="1200" b="1" dirty="0">
                <a:solidFill>
                  <a:schemeClr val="tx1"/>
                </a:solidFill>
                <a:latin typeface="Huawei Sans" panose="020C0503030203020204" pitchFamily="34" charset="0"/>
                <a:ea typeface="方正兰亭黑简体" panose="02000000000000000000" pitchFamily="2" charset="-122"/>
                <a:cs typeface="+mn-ea"/>
                <a:sym typeface="+mn-lt"/>
              </a:rPr>
              <a:t>YD/T 1071-2000 &lt;IP Telephone Gateway technical specification&gt;</a:t>
            </a:r>
          </a:p>
        </p:txBody>
      </p:sp>
      <p:sp>
        <p:nvSpPr>
          <p:cNvPr id="19" name="Text Box 34"/>
          <p:cNvSpPr txBox="1">
            <a:spLocks noChangeArrowheads="1"/>
          </p:cNvSpPr>
          <p:nvPr/>
        </p:nvSpPr>
        <p:spPr bwMode="gray">
          <a:xfrm>
            <a:off x="4343092" y="5138479"/>
            <a:ext cx="376312" cy="268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420" tIns="41710" rIns="83420" bIns="41710">
            <a:spAutoFit/>
          </a:bodyPr>
          <a:lstStyle>
            <a:lvl1pPr defTabSz="835025" eaLnBrk="0" hangingPunct="0">
              <a:defRPr sz="1400">
                <a:solidFill>
                  <a:schemeClr val="bg1"/>
                </a:solidFill>
                <a:latin typeface="FrutigerNext LT Regular" pitchFamily="34" charset="0"/>
                <a:ea typeface="MS PGothic" panose="020B0600070205080204" pitchFamily="34" charset="-128"/>
              </a:defRPr>
            </a:lvl1pPr>
            <a:lvl2pPr marL="742950" indent="-285750" defTabSz="835025" eaLnBrk="0" hangingPunct="0">
              <a:defRPr sz="1400">
                <a:solidFill>
                  <a:schemeClr val="bg1"/>
                </a:solidFill>
                <a:latin typeface="FrutigerNext LT Regular" pitchFamily="34" charset="0"/>
                <a:ea typeface="MS PGothic" panose="020B0600070205080204" pitchFamily="34" charset="-128"/>
              </a:defRPr>
            </a:lvl2pPr>
            <a:lvl3pPr marL="1143000" indent="-228600" defTabSz="835025" eaLnBrk="0" hangingPunct="0">
              <a:defRPr sz="1400">
                <a:solidFill>
                  <a:schemeClr val="bg1"/>
                </a:solidFill>
                <a:latin typeface="FrutigerNext LT Regular" pitchFamily="34" charset="0"/>
                <a:ea typeface="MS PGothic" panose="020B0600070205080204" pitchFamily="34" charset="-128"/>
              </a:defRPr>
            </a:lvl3pPr>
            <a:lvl4pPr marL="1600200" indent="-228600" defTabSz="835025" eaLnBrk="0" hangingPunct="0">
              <a:defRPr sz="1400">
                <a:solidFill>
                  <a:schemeClr val="bg1"/>
                </a:solidFill>
                <a:latin typeface="FrutigerNext LT Regular" pitchFamily="34" charset="0"/>
                <a:ea typeface="MS PGothic" panose="020B0600070205080204" pitchFamily="34" charset="-128"/>
              </a:defRPr>
            </a:lvl4pPr>
            <a:lvl5pPr marL="2057400" indent="-228600" defTabSz="835025" eaLnBrk="0" hangingPunct="0">
              <a:defRPr sz="1400">
                <a:solidFill>
                  <a:schemeClr val="bg1"/>
                </a:solidFill>
                <a:latin typeface="FrutigerNext LT Regular" pitchFamily="34" charset="0"/>
                <a:ea typeface="MS PGothic" panose="020B0600070205080204" pitchFamily="34" charset="-128"/>
              </a:defRPr>
            </a:lvl5pPr>
            <a:lvl6pPr marL="25146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6pPr>
            <a:lvl7pPr marL="29718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7pPr>
            <a:lvl8pPr marL="34290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8pPr>
            <a:lvl9pPr marL="3886200" indent="-228600" defTabSz="83502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9pPr>
          </a:lstStyle>
          <a:p>
            <a:pPr eaLnBrk="1" fontAlgn="ctr" hangingPunct="1">
              <a:spcBef>
                <a:spcPct val="50000"/>
              </a:spcBef>
            </a:pPr>
            <a:r>
              <a:rPr lang="en-US" sz="1200" dirty="0">
                <a:solidFill>
                  <a:schemeClr val="tx1"/>
                </a:solidFill>
                <a:latin typeface="Huawei Sans" panose="020C0503030203020204" pitchFamily="34" charset="0"/>
                <a:ea typeface="方正兰亭黑简体" panose="02000000000000000000" pitchFamily="2" charset="-122"/>
                <a:cs typeface="+mn-ea"/>
                <a:sym typeface="+mn-lt"/>
              </a:rPr>
              <a:t>2s</a:t>
            </a:r>
          </a:p>
        </p:txBody>
      </p:sp>
      <p:sp>
        <p:nvSpPr>
          <p:cNvPr id="20" name="Line 31"/>
          <p:cNvSpPr>
            <a:spLocks noChangeShapeType="1"/>
          </p:cNvSpPr>
          <p:nvPr/>
        </p:nvSpPr>
        <p:spPr bwMode="gray">
          <a:xfrm flipH="1" flipV="1">
            <a:off x="4545987" y="4524380"/>
            <a:ext cx="0" cy="583332"/>
          </a:xfrm>
          <a:prstGeom prst="line">
            <a:avLst/>
          </a:prstGeom>
          <a:noFill/>
          <a:ln w="15875">
            <a:solidFill>
              <a:schemeClr val="tx1"/>
            </a:solidFill>
            <a:prstDash val="dashDot"/>
            <a:round/>
          </a:ln>
          <a:extLst>
            <a:ext uri="{909E8E84-426E-40DD-AFC4-6F175D3DCCD1}">
              <a14:hiddenFill xmlns:a14="http://schemas.microsoft.com/office/drawing/2010/main">
                <a:noFill/>
              </a14:hiddenFill>
            </a:ext>
          </a:extLst>
        </p:spPr>
        <p:txBody>
          <a:bodyPr wrap="square"/>
          <a:lstStyle/>
          <a:p>
            <a:pPr fontAlgn="ctr"/>
            <a:endParaRPr lang="en-US" altLang="zh-CN" dirty="0">
              <a:latin typeface="Huawei Sans" panose="020C0503030203020204" pitchFamily="34" charset="0"/>
              <a:ea typeface="方正兰亭黑简体" panose="02000000000000000000" pitchFamily="2" charset="-122"/>
              <a:cs typeface="+mn-ea"/>
              <a:sym typeface="+mn-lt"/>
            </a:endParaRPr>
          </a:p>
        </p:txBody>
      </p:sp>
      <p:sp>
        <p:nvSpPr>
          <p:cNvPr id="21" name="AutoShape 24"/>
          <p:cNvSpPr>
            <a:spLocks noChangeArrowheads="1"/>
          </p:cNvSpPr>
          <p:nvPr/>
        </p:nvSpPr>
        <p:spPr bwMode="gray">
          <a:xfrm>
            <a:off x="4575925" y="4698096"/>
            <a:ext cx="1053350" cy="361950"/>
          </a:xfrm>
          <a:prstGeom prst="chevron">
            <a:avLst>
              <a:gd name="adj" fmla="val 28297"/>
            </a:avLst>
          </a:prstGeom>
          <a:solidFill>
            <a:srgbClr val="C7000B"/>
          </a:solidFill>
          <a:ln w="9525" algn="ctr">
            <a:noFill/>
            <a:miter lim="800000"/>
          </a:ln>
          <a:effectLst>
            <a:outerShdw dist="35921" dir="2700000" algn="ctr" rotWithShape="0">
              <a:schemeClr val="bg2"/>
            </a:outerShdw>
          </a:effectLst>
        </p:spPr>
        <p:txBody>
          <a:bodyPr wrap="square" lIns="0" tIns="41710" rIns="0" bIns="41710" anchor="ctr"/>
          <a:lstStyle/>
          <a:p>
            <a:pPr algn="ctr" defTabSz="835025" fontAlgn="ctr">
              <a:defRPr/>
            </a:pPr>
            <a:r>
              <a:rPr lang="en-US" sz="1200" dirty="0">
                <a:solidFill>
                  <a:schemeClr val="bg1"/>
                </a:solidFill>
                <a:latin typeface="Huawei Sans" panose="020C0503030203020204" pitchFamily="34" charset="0"/>
                <a:ea typeface="方正兰亭黑简体" panose="02000000000000000000" pitchFamily="2" charset="-122"/>
                <a:cs typeface="+mn-ea"/>
                <a:sym typeface="+mn-lt"/>
              </a:rPr>
              <a:t>Session interrupted</a:t>
            </a:r>
          </a:p>
        </p:txBody>
      </p:sp>
      <p:grpSp>
        <p:nvGrpSpPr>
          <p:cNvPr id="22" name="组合 21"/>
          <p:cNvGrpSpPr/>
          <p:nvPr/>
        </p:nvGrpSpPr>
        <p:grpSpPr bwMode="gray">
          <a:xfrm>
            <a:off x="6792044" y="3648215"/>
            <a:ext cx="4329851" cy="1430587"/>
            <a:chOff x="6240000" y="3664175"/>
            <a:chExt cx="4468509" cy="1430586"/>
          </a:xfrm>
        </p:grpSpPr>
        <p:sp>
          <p:nvSpPr>
            <p:cNvPr id="23" name="AutoShape 17"/>
            <p:cNvSpPr>
              <a:spLocks noChangeArrowheads="1"/>
            </p:cNvSpPr>
            <p:nvPr/>
          </p:nvSpPr>
          <p:spPr bwMode="gray">
            <a:xfrm rot="5400000">
              <a:off x="9984990" y="4371243"/>
              <a:ext cx="808679" cy="638358"/>
            </a:xfrm>
            <a:prstGeom prst="parallelogram">
              <a:avLst>
                <a:gd name="adj" fmla="val 30556"/>
              </a:avLst>
            </a:prstGeom>
            <a:solidFill>
              <a:srgbClr val="C00000"/>
            </a:solidFill>
            <a:ln w="9525">
              <a:solidFill>
                <a:srgbClr val="000000">
                  <a:lumMod val="75000"/>
                  <a:lumOff val="25000"/>
                </a:srgbClr>
              </a:solidFill>
              <a:miter lim="800000"/>
            </a:ln>
            <a:effectLst/>
          </p:spPr>
          <p:txBody>
            <a:bodyPr wrap="square" anchor="ctr"/>
            <a:lstStyle/>
            <a:p>
              <a:pPr fontAlgn="ctr">
                <a:defRPr/>
              </a:pPr>
              <a:endParaRPr lang="en-US" altLang="zh-CN" sz="1200" kern="0" dirty="0">
                <a:solidFill>
                  <a:srgbClr val="000000"/>
                </a:solidFill>
                <a:latin typeface="Huawei Sans" panose="020C0503030203020204" pitchFamily="34" charset="0"/>
                <a:ea typeface="华文细黑" panose="02010600040101010101" pitchFamily="2" charset="-122"/>
              </a:endParaRPr>
            </a:p>
          </p:txBody>
        </p:sp>
        <p:sp>
          <p:nvSpPr>
            <p:cNvPr id="24" name="AutoShape 18"/>
            <p:cNvSpPr>
              <a:spLocks noChangeArrowheads="1"/>
            </p:cNvSpPr>
            <p:nvPr/>
          </p:nvSpPr>
          <p:spPr bwMode="gray">
            <a:xfrm rot="5400000">
              <a:off x="9559417" y="4371243"/>
              <a:ext cx="808679" cy="638358"/>
            </a:xfrm>
            <a:prstGeom prst="parallelogram">
              <a:avLst>
                <a:gd name="adj" fmla="val 30556"/>
              </a:avLst>
            </a:prstGeom>
            <a:solidFill>
              <a:srgbClr val="558ED5"/>
            </a:solidFill>
            <a:ln w="9525">
              <a:solidFill>
                <a:srgbClr val="000000">
                  <a:lumMod val="75000"/>
                  <a:lumOff val="25000"/>
                </a:srgbClr>
              </a:solidFill>
              <a:miter lim="800000"/>
            </a:ln>
            <a:effectLst/>
          </p:spPr>
          <p:txBody>
            <a:bodyPr wrap="square" anchor="ctr"/>
            <a:lstStyle/>
            <a:p>
              <a:pPr fontAlgn="ctr">
                <a:defRPr/>
              </a:pPr>
              <a:endParaRPr lang="en-US" altLang="zh-CN" sz="1200" kern="0" dirty="0">
                <a:solidFill>
                  <a:srgbClr val="000000"/>
                </a:solidFill>
                <a:latin typeface="Huawei Sans" panose="020C0503030203020204" pitchFamily="34" charset="0"/>
                <a:ea typeface="华文细黑" panose="02010600040101010101" pitchFamily="2" charset="-122"/>
              </a:endParaRPr>
            </a:p>
          </p:txBody>
        </p:sp>
        <p:sp>
          <p:nvSpPr>
            <p:cNvPr id="25" name="AutoShape 19"/>
            <p:cNvSpPr>
              <a:spLocks noChangeArrowheads="1"/>
            </p:cNvSpPr>
            <p:nvPr/>
          </p:nvSpPr>
          <p:spPr bwMode="gray">
            <a:xfrm rot="5400000">
              <a:off x="9133846" y="4371243"/>
              <a:ext cx="808679" cy="638358"/>
            </a:xfrm>
            <a:prstGeom prst="parallelogram">
              <a:avLst>
                <a:gd name="adj" fmla="val 30556"/>
              </a:avLst>
            </a:prstGeom>
            <a:solidFill>
              <a:srgbClr val="558ED5"/>
            </a:solidFill>
            <a:ln w="9525">
              <a:solidFill>
                <a:srgbClr val="000000">
                  <a:lumMod val="75000"/>
                  <a:lumOff val="25000"/>
                </a:srgbClr>
              </a:solidFill>
              <a:miter lim="800000"/>
            </a:ln>
            <a:effectLst/>
          </p:spPr>
          <p:txBody>
            <a:bodyPr wrap="square" anchor="ctr"/>
            <a:lstStyle/>
            <a:p>
              <a:pPr fontAlgn="ctr">
                <a:defRPr/>
              </a:pPr>
              <a:endParaRPr lang="en-US" altLang="zh-CN" sz="1200" kern="0" dirty="0">
                <a:solidFill>
                  <a:srgbClr val="000000"/>
                </a:solidFill>
                <a:latin typeface="Huawei Sans" panose="020C0503030203020204" pitchFamily="34" charset="0"/>
                <a:ea typeface="华文细黑" panose="02010600040101010101" pitchFamily="2" charset="-122"/>
              </a:endParaRPr>
            </a:p>
          </p:txBody>
        </p:sp>
        <p:sp>
          <p:nvSpPr>
            <p:cNvPr id="26" name="AutoShape 20"/>
            <p:cNvSpPr>
              <a:spLocks noChangeArrowheads="1"/>
            </p:cNvSpPr>
            <p:nvPr/>
          </p:nvSpPr>
          <p:spPr bwMode="gray">
            <a:xfrm rot="5400000">
              <a:off x="8708273" y="4371243"/>
              <a:ext cx="808679" cy="638358"/>
            </a:xfrm>
            <a:prstGeom prst="parallelogram">
              <a:avLst>
                <a:gd name="adj" fmla="val 30556"/>
              </a:avLst>
            </a:prstGeom>
            <a:solidFill>
              <a:srgbClr val="00B050"/>
            </a:solidFill>
            <a:ln w="9525">
              <a:solidFill>
                <a:srgbClr val="000000">
                  <a:lumMod val="75000"/>
                  <a:lumOff val="25000"/>
                </a:srgbClr>
              </a:solidFill>
              <a:miter lim="800000"/>
            </a:ln>
            <a:effectLst/>
          </p:spPr>
          <p:txBody>
            <a:bodyPr wrap="square" anchor="ctr"/>
            <a:lstStyle/>
            <a:p>
              <a:pPr fontAlgn="ctr">
                <a:defRPr/>
              </a:pPr>
              <a:endParaRPr lang="en-US" altLang="zh-CN" sz="1200" kern="0" dirty="0">
                <a:solidFill>
                  <a:srgbClr val="000000"/>
                </a:solidFill>
                <a:latin typeface="Huawei Sans" panose="020C0503030203020204" pitchFamily="34" charset="0"/>
                <a:ea typeface="华文细黑" panose="02010600040101010101" pitchFamily="2" charset="-122"/>
              </a:endParaRPr>
            </a:p>
          </p:txBody>
        </p:sp>
        <p:sp>
          <p:nvSpPr>
            <p:cNvPr id="27" name="AutoShape 21"/>
            <p:cNvSpPr>
              <a:spLocks noChangeArrowheads="1"/>
            </p:cNvSpPr>
            <p:nvPr/>
          </p:nvSpPr>
          <p:spPr bwMode="gray">
            <a:xfrm rot="5400000">
              <a:off x="8282701" y="4371243"/>
              <a:ext cx="808679" cy="638358"/>
            </a:xfrm>
            <a:prstGeom prst="parallelogram">
              <a:avLst>
                <a:gd name="adj" fmla="val 30556"/>
              </a:avLst>
            </a:prstGeom>
            <a:solidFill>
              <a:srgbClr val="558ED5"/>
            </a:solidFill>
            <a:ln w="9525">
              <a:solidFill>
                <a:srgbClr val="000000">
                  <a:lumMod val="75000"/>
                  <a:lumOff val="25000"/>
                </a:srgbClr>
              </a:solidFill>
              <a:miter lim="800000"/>
            </a:ln>
            <a:effectLst/>
          </p:spPr>
          <p:txBody>
            <a:bodyPr wrap="square" anchor="ctr"/>
            <a:lstStyle/>
            <a:p>
              <a:pPr fontAlgn="ctr">
                <a:defRPr/>
              </a:pPr>
              <a:endParaRPr lang="en-US" altLang="zh-CN" sz="1200" kern="0" dirty="0">
                <a:solidFill>
                  <a:srgbClr val="000000"/>
                </a:solidFill>
                <a:latin typeface="Huawei Sans" panose="020C0503030203020204" pitchFamily="34" charset="0"/>
                <a:ea typeface="华文细黑" panose="02010600040101010101" pitchFamily="2" charset="-122"/>
              </a:endParaRPr>
            </a:p>
          </p:txBody>
        </p:sp>
        <p:sp>
          <p:nvSpPr>
            <p:cNvPr id="28" name="AutoShape 22"/>
            <p:cNvSpPr>
              <a:spLocks noChangeArrowheads="1"/>
            </p:cNvSpPr>
            <p:nvPr/>
          </p:nvSpPr>
          <p:spPr bwMode="gray">
            <a:xfrm rot="5400000">
              <a:off x="7857128" y="4371243"/>
              <a:ext cx="808679" cy="638358"/>
            </a:xfrm>
            <a:prstGeom prst="parallelogram">
              <a:avLst>
                <a:gd name="adj" fmla="val 30556"/>
              </a:avLst>
            </a:prstGeom>
            <a:solidFill>
              <a:srgbClr val="558ED5"/>
            </a:solidFill>
            <a:ln w="9525">
              <a:solidFill>
                <a:srgbClr val="000000">
                  <a:lumMod val="75000"/>
                  <a:lumOff val="25000"/>
                </a:srgbClr>
              </a:solidFill>
              <a:miter lim="800000"/>
            </a:ln>
            <a:effectLst/>
          </p:spPr>
          <p:txBody>
            <a:bodyPr wrap="square" anchor="ctr"/>
            <a:lstStyle/>
            <a:p>
              <a:pPr fontAlgn="ctr">
                <a:defRPr/>
              </a:pPr>
              <a:endParaRPr lang="en-US" altLang="zh-CN" sz="1200" kern="0" dirty="0">
                <a:solidFill>
                  <a:srgbClr val="000000"/>
                </a:solidFill>
                <a:latin typeface="Huawei Sans" panose="020C0503030203020204" pitchFamily="34" charset="0"/>
                <a:ea typeface="华文细黑" panose="02010600040101010101" pitchFamily="2" charset="-122"/>
              </a:endParaRPr>
            </a:p>
          </p:txBody>
        </p:sp>
        <p:sp>
          <p:nvSpPr>
            <p:cNvPr id="29" name="AutoShape 23"/>
            <p:cNvSpPr>
              <a:spLocks noChangeArrowheads="1"/>
            </p:cNvSpPr>
            <p:nvPr/>
          </p:nvSpPr>
          <p:spPr bwMode="gray">
            <a:xfrm rot="5400000">
              <a:off x="7431556" y="4371243"/>
              <a:ext cx="808679" cy="638358"/>
            </a:xfrm>
            <a:prstGeom prst="parallelogram">
              <a:avLst>
                <a:gd name="adj" fmla="val 30556"/>
              </a:avLst>
            </a:prstGeom>
            <a:solidFill>
              <a:srgbClr val="00B050"/>
            </a:solidFill>
            <a:ln w="9525">
              <a:solidFill>
                <a:srgbClr val="000000">
                  <a:lumMod val="75000"/>
                  <a:lumOff val="25000"/>
                </a:srgbClr>
              </a:solidFill>
              <a:miter lim="800000"/>
            </a:ln>
            <a:effectLst/>
          </p:spPr>
          <p:txBody>
            <a:bodyPr wrap="square" anchor="ctr"/>
            <a:lstStyle/>
            <a:p>
              <a:pPr fontAlgn="ctr">
                <a:defRPr/>
              </a:pPr>
              <a:endParaRPr lang="en-US" altLang="zh-CN" sz="1200" kern="0" dirty="0">
                <a:solidFill>
                  <a:srgbClr val="000000"/>
                </a:solidFill>
                <a:latin typeface="Huawei Sans" panose="020C0503030203020204" pitchFamily="34" charset="0"/>
                <a:ea typeface="华文细黑" panose="02010600040101010101" pitchFamily="2" charset="-122"/>
              </a:endParaRPr>
            </a:p>
          </p:txBody>
        </p:sp>
        <p:sp>
          <p:nvSpPr>
            <p:cNvPr id="30" name="AutoShape 24"/>
            <p:cNvSpPr>
              <a:spLocks noChangeArrowheads="1"/>
            </p:cNvSpPr>
            <p:nvPr/>
          </p:nvSpPr>
          <p:spPr bwMode="gray">
            <a:xfrm rot="5400000">
              <a:off x="7005985" y="4371243"/>
              <a:ext cx="808679" cy="638358"/>
            </a:xfrm>
            <a:prstGeom prst="parallelogram">
              <a:avLst>
                <a:gd name="adj" fmla="val 30556"/>
              </a:avLst>
            </a:prstGeom>
            <a:solidFill>
              <a:srgbClr val="558ED5"/>
            </a:solidFill>
            <a:ln w="9525">
              <a:solidFill>
                <a:srgbClr val="000000">
                  <a:lumMod val="75000"/>
                  <a:lumOff val="25000"/>
                </a:srgbClr>
              </a:solidFill>
              <a:miter lim="800000"/>
            </a:ln>
            <a:effectLst/>
          </p:spPr>
          <p:txBody>
            <a:bodyPr wrap="square" anchor="ctr"/>
            <a:lstStyle/>
            <a:p>
              <a:pPr fontAlgn="ctr">
                <a:defRPr/>
              </a:pPr>
              <a:endParaRPr lang="en-US" altLang="zh-CN" sz="1200" kern="0" dirty="0">
                <a:solidFill>
                  <a:srgbClr val="000000"/>
                </a:solidFill>
                <a:latin typeface="Huawei Sans" panose="020C0503030203020204" pitchFamily="34" charset="0"/>
                <a:ea typeface="华文细黑" panose="02010600040101010101" pitchFamily="2" charset="-122"/>
              </a:endParaRPr>
            </a:p>
          </p:txBody>
        </p:sp>
        <p:sp>
          <p:nvSpPr>
            <p:cNvPr id="31" name="AutoShape 25"/>
            <p:cNvSpPr>
              <a:spLocks noChangeArrowheads="1"/>
            </p:cNvSpPr>
            <p:nvPr/>
          </p:nvSpPr>
          <p:spPr bwMode="gray">
            <a:xfrm rot="5400000">
              <a:off x="6580412" y="4371243"/>
              <a:ext cx="808679" cy="638358"/>
            </a:xfrm>
            <a:prstGeom prst="parallelogram">
              <a:avLst>
                <a:gd name="adj" fmla="val 30556"/>
              </a:avLst>
            </a:prstGeom>
            <a:solidFill>
              <a:srgbClr val="558ED5"/>
            </a:solidFill>
            <a:ln w="9525">
              <a:solidFill>
                <a:srgbClr val="000000">
                  <a:lumMod val="75000"/>
                  <a:lumOff val="25000"/>
                </a:srgbClr>
              </a:solidFill>
              <a:miter lim="800000"/>
            </a:ln>
            <a:effectLst/>
          </p:spPr>
          <p:txBody>
            <a:bodyPr wrap="square" anchor="ctr"/>
            <a:lstStyle/>
            <a:p>
              <a:pPr fontAlgn="ctr">
                <a:defRPr/>
              </a:pPr>
              <a:endParaRPr lang="en-US" altLang="zh-CN" sz="1200" kern="0" dirty="0">
                <a:solidFill>
                  <a:srgbClr val="000000"/>
                </a:solidFill>
                <a:latin typeface="Huawei Sans" panose="020C0503030203020204" pitchFamily="34" charset="0"/>
                <a:ea typeface="华文细黑" panose="02010600040101010101" pitchFamily="2" charset="-122"/>
              </a:endParaRPr>
            </a:p>
          </p:txBody>
        </p:sp>
        <p:sp>
          <p:nvSpPr>
            <p:cNvPr id="32" name="AutoShape 26"/>
            <p:cNvSpPr>
              <a:spLocks noChangeArrowheads="1"/>
            </p:cNvSpPr>
            <p:nvPr/>
          </p:nvSpPr>
          <p:spPr bwMode="gray">
            <a:xfrm rot="5400000">
              <a:off x="6154839" y="4371243"/>
              <a:ext cx="808679" cy="638358"/>
            </a:xfrm>
            <a:prstGeom prst="parallelogram">
              <a:avLst>
                <a:gd name="adj" fmla="val 30556"/>
              </a:avLst>
            </a:prstGeom>
            <a:solidFill>
              <a:srgbClr val="C00000"/>
            </a:solidFill>
            <a:ln w="9525">
              <a:solidFill>
                <a:srgbClr val="000000">
                  <a:lumMod val="75000"/>
                  <a:lumOff val="25000"/>
                </a:srgbClr>
              </a:solidFill>
              <a:miter lim="800000"/>
            </a:ln>
            <a:effectLst/>
          </p:spPr>
          <p:txBody>
            <a:bodyPr wrap="square" anchor="ctr"/>
            <a:lstStyle/>
            <a:p>
              <a:pPr fontAlgn="ctr">
                <a:defRPr/>
              </a:pPr>
              <a:endParaRPr lang="en-US" altLang="zh-CN" sz="1200" kern="0" dirty="0">
                <a:solidFill>
                  <a:srgbClr val="000000"/>
                </a:solidFill>
                <a:latin typeface="Huawei Sans" panose="020C0503030203020204" pitchFamily="34" charset="0"/>
                <a:ea typeface="华文细黑" panose="02010600040101010101" pitchFamily="2" charset="-122"/>
              </a:endParaRPr>
            </a:p>
          </p:txBody>
        </p:sp>
        <p:sp>
          <p:nvSpPr>
            <p:cNvPr id="33" name="Text Box 27"/>
            <p:cNvSpPr txBox="1">
              <a:spLocks noChangeArrowheads="1"/>
            </p:cNvSpPr>
            <p:nvPr/>
          </p:nvSpPr>
          <p:spPr bwMode="gray">
            <a:xfrm>
              <a:off x="6576911" y="4486088"/>
              <a:ext cx="230284" cy="276999"/>
            </a:xfrm>
            <a:prstGeom prst="rect">
              <a:avLst/>
            </a:prstGeom>
            <a:noFill/>
            <a:ln w="9525">
              <a:noFill/>
              <a:miter lim="800000"/>
            </a:ln>
            <a:effectLst/>
          </p:spPr>
          <p:txBody>
            <a:bodyPr wrap="square" anchor="ctr">
              <a:spAutoFit/>
            </a:bodyPr>
            <a:lstStyle/>
            <a:p>
              <a:pPr fontAlgn="ctr">
                <a:buClrTx/>
                <a:buFontTx/>
                <a:buNone/>
              </a:pPr>
              <a:r>
                <a:rPr lang="en-US" sz="1200" dirty="0">
                  <a:solidFill>
                    <a:schemeClr val="bg1"/>
                  </a:solidFill>
                  <a:latin typeface="Huawei Sans" panose="020C0503030203020204" pitchFamily="34" charset="0"/>
                  <a:ea typeface="华文细黑" panose="02010600040101010101" pitchFamily="2" charset="-122"/>
                </a:rPr>
                <a:t>I</a:t>
              </a:r>
            </a:p>
          </p:txBody>
        </p:sp>
        <p:sp>
          <p:nvSpPr>
            <p:cNvPr id="34" name="Text Box 28"/>
            <p:cNvSpPr txBox="1">
              <a:spLocks noChangeArrowheads="1"/>
            </p:cNvSpPr>
            <p:nvPr/>
          </p:nvSpPr>
          <p:spPr bwMode="gray">
            <a:xfrm>
              <a:off x="10407061" y="4486088"/>
              <a:ext cx="230284" cy="276999"/>
            </a:xfrm>
            <a:prstGeom prst="rect">
              <a:avLst/>
            </a:prstGeom>
            <a:noFill/>
            <a:ln w="9525">
              <a:noFill/>
              <a:miter lim="800000"/>
            </a:ln>
            <a:effectLst/>
          </p:spPr>
          <p:txBody>
            <a:bodyPr wrap="square" anchor="ctr">
              <a:spAutoFit/>
            </a:bodyPr>
            <a:lstStyle/>
            <a:p>
              <a:pPr fontAlgn="ctr">
                <a:buClrTx/>
                <a:buFontTx/>
                <a:buNone/>
              </a:pPr>
              <a:r>
                <a:rPr lang="en-US" sz="1200" dirty="0">
                  <a:solidFill>
                    <a:schemeClr val="bg1"/>
                  </a:solidFill>
                  <a:latin typeface="Huawei Sans" panose="020C0503030203020204" pitchFamily="34" charset="0"/>
                  <a:ea typeface="华文细黑" panose="02010600040101010101" pitchFamily="2" charset="-122"/>
                </a:rPr>
                <a:t>I</a:t>
              </a:r>
            </a:p>
          </p:txBody>
        </p:sp>
        <p:sp>
          <p:nvSpPr>
            <p:cNvPr id="35" name="Text Box 29"/>
            <p:cNvSpPr txBox="1">
              <a:spLocks noChangeArrowheads="1"/>
            </p:cNvSpPr>
            <p:nvPr/>
          </p:nvSpPr>
          <p:spPr bwMode="gray">
            <a:xfrm>
              <a:off x="6949288" y="4470535"/>
              <a:ext cx="273296" cy="276999"/>
            </a:xfrm>
            <a:prstGeom prst="rect">
              <a:avLst/>
            </a:prstGeom>
            <a:noFill/>
            <a:ln w="9525">
              <a:noFill/>
              <a:miter lim="800000"/>
            </a:ln>
            <a:effectLst/>
          </p:spPr>
          <p:txBody>
            <a:bodyPr wrap="square" anchor="ctr">
              <a:spAutoFit/>
            </a:bodyPr>
            <a:lstStyle/>
            <a:p>
              <a:pPr fontAlgn="ctr">
                <a:buClrTx/>
                <a:buFontTx/>
                <a:buNone/>
              </a:pPr>
              <a:r>
                <a:rPr lang="en-US" sz="1200" dirty="0">
                  <a:solidFill>
                    <a:srgbClr val="000000"/>
                  </a:solidFill>
                  <a:latin typeface="Huawei Sans" panose="020C0503030203020204" pitchFamily="34" charset="0"/>
                  <a:ea typeface="华文细黑" panose="02010600040101010101" pitchFamily="2" charset="-122"/>
                </a:rPr>
                <a:t>B</a:t>
              </a:r>
            </a:p>
          </p:txBody>
        </p:sp>
        <p:sp>
          <p:nvSpPr>
            <p:cNvPr id="36" name="Text Box 30"/>
            <p:cNvSpPr txBox="1">
              <a:spLocks noChangeArrowheads="1"/>
            </p:cNvSpPr>
            <p:nvPr/>
          </p:nvSpPr>
          <p:spPr bwMode="gray">
            <a:xfrm>
              <a:off x="7374860" y="4470535"/>
              <a:ext cx="273296" cy="276999"/>
            </a:xfrm>
            <a:prstGeom prst="rect">
              <a:avLst/>
            </a:prstGeom>
            <a:noFill/>
            <a:ln w="9525">
              <a:noFill/>
              <a:miter lim="800000"/>
            </a:ln>
            <a:effectLst/>
          </p:spPr>
          <p:txBody>
            <a:bodyPr wrap="square" anchor="ctr">
              <a:spAutoFit/>
            </a:bodyPr>
            <a:lstStyle/>
            <a:p>
              <a:pPr fontAlgn="ctr">
                <a:buClrTx/>
                <a:buFontTx/>
                <a:buNone/>
              </a:pPr>
              <a:r>
                <a:rPr lang="en-US" sz="1200" dirty="0">
                  <a:solidFill>
                    <a:srgbClr val="000000"/>
                  </a:solidFill>
                  <a:latin typeface="Huawei Sans" panose="020C0503030203020204" pitchFamily="34" charset="0"/>
                  <a:ea typeface="华文细黑" panose="02010600040101010101" pitchFamily="2" charset="-122"/>
                </a:rPr>
                <a:t>B</a:t>
              </a:r>
            </a:p>
          </p:txBody>
        </p:sp>
        <p:sp>
          <p:nvSpPr>
            <p:cNvPr id="37" name="Text Box 31"/>
            <p:cNvSpPr txBox="1">
              <a:spLocks noChangeArrowheads="1"/>
            </p:cNvSpPr>
            <p:nvPr/>
          </p:nvSpPr>
          <p:spPr bwMode="gray">
            <a:xfrm>
              <a:off x="8226004" y="4470535"/>
              <a:ext cx="273296" cy="276999"/>
            </a:xfrm>
            <a:prstGeom prst="rect">
              <a:avLst/>
            </a:prstGeom>
            <a:noFill/>
            <a:ln w="9525">
              <a:noFill/>
              <a:miter lim="800000"/>
            </a:ln>
            <a:effectLst/>
          </p:spPr>
          <p:txBody>
            <a:bodyPr wrap="square" anchor="ctr">
              <a:spAutoFit/>
            </a:bodyPr>
            <a:lstStyle/>
            <a:p>
              <a:pPr fontAlgn="ctr">
                <a:buClrTx/>
                <a:buFontTx/>
                <a:buNone/>
              </a:pPr>
              <a:r>
                <a:rPr lang="en-US" sz="1200" dirty="0">
                  <a:solidFill>
                    <a:srgbClr val="000000"/>
                  </a:solidFill>
                  <a:latin typeface="Huawei Sans" panose="020C0503030203020204" pitchFamily="34" charset="0"/>
                  <a:ea typeface="华文细黑" panose="02010600040101010101" pitchFamily="2" charset="-122"/>
                </a:rPr>
                <a:t>B</a:t>
              </a:r>
            </a:p>
          </p:txBody>
        </p:sp>
        <p:sp>
          <p:nvSpPr>
            <p:cNvPr id="38" name="Text Box 32"/>
            <p:cNvSpPr txBox="1">
              <a:spLocks noChangeArrowheads="1"/>
            </p:cNvSpPr>
            <p:nvPr/>
          </p:nvSpPr>
          <p:spPr bwMode="gray">
            <a:xfrm>
              <a:off x="8651575" y="4470535"/>
              <a:ext cx="273296" cy="276999"/>
            </a:xfrm>
            <a:prstGeom prst="rect">
              <a:avLst/>
            </a:prstGeom>
            <a:noFill/>
            <a:ln w="9525">
              <a:noFill/>
              <a:miter lim="800000"/>
            </a:ln>
            <a:effectLst/>
          </p:spPr>
          <p:txBody>
            <a:bodyPr wrap="square" anchor="ctr">
              <a:spAutoFit/>
            </a:bodyPr>
            <a:lstStyle/>
            <a:p>
              <a:pPr fontAlgn="ctr">
                <a:buClrTx/>
                <a:buFontTx/>
                <a:buNone/>
              </a:pPr>
              <a:r>
                <a:rPr lang="en-US" sz="1200" dirty="0">
                  <a:solidFill>
                    <a:srgbClr val="000000"/>
                  </a:solidFill>
                  <a:latin typeface="Huawei Sans" panose="020C0503030203020204" pitchFamily="34" charset="0"/>
                  <a:ea typeface="华文细黑" panose="02010600040101010101" pitchFamily="2" charset="-122"/>
                </a:rPr>
                <a:t>B</a:t>
              </a:r>
            </a:p>
          </p:txBody>
        </p:sp>
        <p:sp>
          <p:nvSpPr>
            <p:cNvPr id="39" name="Text Box 33"/>
            <p:cNvSpPr txBox="1">
              <a:spLocks noChangeArrowheads="1"/>
            </p:cNvSpPr>
            <p:nvPr/>
          </p:nvSpPr>
          <p:spPr bwMode="gray">
            <a:xfrm>
              <a:off x="9502722" y="4470535"/>
              <a:ext cx="273296" cy="276999"/>
            </a:xfrm>
            <a:prstGeom prst="rect">
              <a:avLst/>
            </a:prstGeom>
            <a:noFill/>
            <a:ln w="9525">
              <a:noFill/>
              <a:miter lim="800000"/>
            </a:ln>
            <a:effectLst/>
          </p:spPr>
          <p:txBody>
            <a:bodyPr wrap="square" anchor="ctr">
              <a:spAutoFit/>
            </a:bodyPr>
            <a:lstStyle/>
            <a:p>
              <a:pPr fontAlgn="ctr">
                <a:buClrTx/>
                <a:buFontTx/>
                <a:buNone/>
              </a:pPr>
              <a:r>
                <a:rPr lang="en-US" sz="1200" dirty="0">
                  <a:solidFill>
                    <a:srgbClr val="000000"/>
                  </a:solidFill>
                  <a:latin typeface="Huawei Sans" panose="020C0503030203020204" pitchFamily="34" charset="0"/>
                  <a:ea typeface="华文细黑" panose="02010600040101010101" pitchFamily="2" charset="-122"/>
                </a:rPr>
                <a:t>B</a:t>
              </a:r>
            </a:p>
          </p:txBody>
        </p:sp>
        <p:sp>
          <p:nvSpPr>
            <p:cNvPr id="40" name="Text Box 34"/>
            <p:cNvSpPr txBox="1">
              <a:spLocks noChangeArrowheads="1"/>
            </p:cNvSpPr>
            <p:nvPr/>
          </p:nvSpPr>
          <p:spPr bwMode="gray">
            <a:xfrm>
              <a:off x="9928295" y="4470535"/>
              <a:ext cx="273296" cy="276999"/>
            </a:xfrm>
            <a:prstGeom prst="rect">
              <a:avLst/>
            </a:prstGeom>
            <a:noFill/>
            <a:ln w="9525">
              <a:noFill/>
              <a:miter lim="800000"/>
            </a:ln>
            <a:effectLst/>
          </p:spPr>
          <p:txBody>
            <a:bodyPr wrap="square" anchor="ctr">
              <a:spAutoFit/>
            </a:bodyPr>
            <a:lstStyle/>
            <a:p>
              <a:pPr fontAlgn="ctr">
                <a:buClrTx/>
                <a:buFontTx/>
                <a:buNone/>
              </a:pPr>
              <a:r>
                <a:rPr lang="en-US" sz="1200" dirty="0">
                  <a:solidFill>
                    <a:srgbClr val="000000"/>
                  </a:solidFill>
                  <a:latin typeface="Huawei Sans" panose="020C0503030203020204" pitchFamily="34" charset="0"/>
                  <a:ea typeface="华文细黑" panose="02010600040101010101" pitchFamily="2" charset="-122"/>
                </a:rPr>
                <a:t>B</a:t>
              </a:r>
            </a:p>
          </p:txBody>
        </p:sp>
        <p:sp>
          <p:nvSpPr>
            <p:cNvPr id="41" name="Text Box 35"/>
            <p:cNvSpPr txBox="1">
              <a:spLocks noChangeArrowheads="1"/>
            </p:cNvSpPr>
            <p:nvPr/>
          </p:nvSpPr>
          <p:spPr bwMode="gray">
            <a:xfrm>
              <a:off x="9118523" y="4470535"/>
              <a:ext cx="273296" cy="276999"/>
            </a:xfrm>
            <a:prstGeom prst="rect">
              <a:avLst/>
            </a:prstGeom>
            <a:noFill/>
            <a:ln w="9525">
              <a:noFill/>
              <a:miter lim="800000"/>
            </a:ln>
            <a:effectLst/>
          </p:spPr>
          <p:txBody>
            <a:bodyPr wrap="square" anchor="ctr">
              <a:spAutoFit/>
            </a:bodyPr>
            <a:lstStyle/>
            <a:p>
              <a:pPr fontAlgn="ctr">
                <a:buClrTx/>
                <a:buFontTx/>
                <a:buNone/>
              </a:pPr>
              <a:r>
                <a:rPr lang="en-US" sz="1200" dirty="0">
                  <a:solidFill>
                    <a:srgbClr val="000000"/>
                  </a:solidFill>
                  <a:latin typeface="Huawei Sans" panose="020C0503030203020204" pitchFamily="34" charset="0"/>
                  <a:ea typeface="华文细黑" panose="02010600040101010101" pitchFamily="2" charset="-122"/>
                </a:rPr>
                <a:t>P</a:t>
              </a:r>
            </a:p>
          </p:txBody>
        </p:sp>
        <p:sp>
          <p:nvSpPr>
            <p:cNvPr id="42" name="Text Box 36"/>
            <p:cNvSpPr txBox="1">
              <a:spLocks noChangeArrowheads="1"/>
            </p:cNvSpPr>
            <p:nvPr/>
          </p:nvSpPr>
          <p:spPr bwMode="gray">
            <a:xfrm>
              <a:off x="7841806" y="4470535"/>
              <a:ext cx="273296" cy="276999"/>
            </a:xfrm>
            <a:prstGeom prst="rect">
              <a:avLst/>
            </a:prstGeom>
            <a:noFill/>
            <a:ln w="9525">
              <a:noFill/>
              <a:miter lim="800000"/>
            </a:ln>
            <a:effectLst/>
          </p:spPr>
          <p:txBody>
            <a:bodyPr wrap="square" anchor="ctr">
              <a:spAutoFit/>
            </a:bodyPr>
            <a:lstStyle/>
            <a:p>
              <a:pPr fontAlgn="ctr">
                <a:buClrTx/>
                <a:buFontTx/>
                <a:buNone/>
              </a:pPr>
              <a:r>
                <a:rPr lang="en-US" sz="1200" dirty="0">
                  <a:solidFill>
                    <a:srgbClr val="000000"/>
                  </a:solidFill>
                  <a:latin typeface="Huawei Sans" panose="020C0503030203020204" pitchFamily="34" charset="0"/>
                  <a:ea typeface="华文细黑" panose="02010600040101010101" pitchFamily="2" charset="-122"/>
                </a:rPr>
                <a:t>P</a:t>
              </a:r>
            </a:p>
          </p:txBody>
        </p:sp>
        <p:sp>
          <p:nvSpPr>
            <p:cNvPr id="43" name="AutoShape 41"/>
            <p:cNvSpPr/>
            <p:nvPr/>
          </p:nvSpPr>
          <p:spPr bwMode="gray">
            <a:xfrm rot="5400000" flipH="1">
              <a:off x="8032272" y="2241087"/>
              <a:ext cx="293901" cy="3781854"/>
            </a:xfrm>
            <a:prstGeom prst="rightBrace">
              <a:avLst>
                <a:gd name="adj1" fmla="val 107176"/>
                <a:gd name="adj2" fmla="val 50000"/>
              </a:avLst>
            </a:prstGeom>
            <a:noFill/>
            <a:ln w="19050">
              <a:solidFill>
                <a:schemeClr val="tx1"/>
              </a:solidFill>
              <a:round/>
            </a:ln>
            <a:effectLst/>
          </p:spPr>
          <p:txBody>
            <a:bodyPr wrap="square" lIns="82260" tIns="41130" rIns="82260" bIns="41130" anchor="ctr"/>
            <a:lstStyle/>
            <a:p>
              <a:pPr fontAlgn="ctr">
                <a:defRPr/>
              </a:pPr>
              <a:endParaRPr lang="en-US" sz="1200" kern="0" dirty="0">
                <a:solidFill>
                  <a:srgbClr val="000000"/>
                </a:solidFill>
                <a:latin typeface="Huawei Sans" panose="020C0503030203020204" pitchFamily="34" charset="0"/>
                <a:ea typeface="微软雅黑" panose="020B0503020204020204" charset="-122"/>
                <a:cs typeface="Arial" panose="020B0604020202020204" pitchFamily="34" charset="0"/>
              </a:endParaRPr>
            </a:p>
          </p:txBody>
        </p:sp>
        <p:sp>
          <p:nvSpPr>
            <p:cNvPr id="44" name="矩形 43"/>
            <p:cNvSpPr/>
            <p:nvPr/>
          </p:nvSpPr>
          <p:spPr bwMode="gray">
            <a:xfrm>
              <a:off x="7753650" y="3664175"/>
              <a:ext cx="851145" cy="386327"/>
            </a:xfrm>
            <a:prstGeom prst="rect">
              <a:avLst/>
            </a:prstGeom>
            <a:noFill/>
            <a:ln w="9525" cap="flat" cmpd="sng" algn="ctr">
              <a:noFill/>
              <a:prstDash val="solid"/>
              <a:round/>
              <a:headEnd type="none" w="med" len="med"/>
              <a:tailEnd type="none" w="med" len="med"/>
            </a:ln>
            <a:effectLst/>
          </p:spPr>
          <p:txBody>
            <a:bodyPr vert="horz" wrap="square" lIns="87086" tIns="43543" rIns="87086" bIns="43543" numCol="1" rtlCol="0" anchor="ctr" anchorCtr="0" compatLnSpc="1"/>
            <a:lstStyle/>
            <a:p>
              <a:pPr algn="ctr" fontAlgn="ctr">
                <a:buFontTx/>
                <a:buNone/>
              </a:pPr>
              <a:r>
                <a:rPr lang="en-US" sz="1400" dirty="0">
                  <a:solidFill>
                    <a:srgbClr val="000000"/>
                  </a:solidFill>
                  <a:latin typeface="Huawei Sans" panose="020C0503030203020204" pitchFamily="34" charset="0"/>
                  <a:ea typeface="华文楷体" panose="02010600040101010101" pitchFamily="2" charset="-122"/>
                </a:rPr>
                <a:t>GOP</a:t>
              </a:r>
            </a:p>
          </p:txBody>
        </p:sp>
      </p:grpSp>
      <p:sp>
        <p:nvSpPr>
          <p:cNvPr id="45" name="矩形 44"/>
          <p:cNvSpPr/>
          <p:nvPr/>
        </p:nvSpPr>
        <p:spPr bwMode="gray">
          <a:xfrm>
            <a:off x="6179830" y="5408792"/>
            <a:ext cx="5602816" cy="276999"/>
          </a:xfrm>
          <a:prstGeom prst="rect">
            <a:avLst/>
          </a:prstGeom>
        </p:spPr>
        <p:txBody>
          <a:bodyPr wrap="square">
            <a:spAutoFit/>
          </a:bodyPr>
          <a:lstStyle/>
          <a:p>
            <a:pPr algn="ctr" fontAlgn="ctr">
              <a:buClrTx/>
              <a:buFontTx/>
              <a:buNone/>
            </a:pPr>
            <a:r>
              <a:rPr lang="en-US" sz="1200" b="1" dirty="0">
                <a:latin typeface="Huawei Sans" panose="020C0503030203020204" pitchFamily="34" charset="0"/>
                <a:cs typeface="+mn-ea"/>
              </a:rPr>
              <a:t>I-frame damage caused by packet loss is the key cause of erratic display.</a:t>
            </a:r>
          </a:p>
        </p:txBody>
      </p:sp>
      <p:sp>
        <p:nvSpPr>
          <p:cNvPr id="46" name="Rectangle 35"/>
          <p:cNvSpPr>
            <a:spLocks noChangeArrowheads="1"/>
          </p:cNvSpPr>
          <p:nvPr/>
        </p:nvSpPr>
        <p:spPr bwMode="gray">
          <a:xfrm>
            <a:off x="6678994" y="3257224"/>
            <a:ext cx="4050435" cy="295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9200" tIns="39600" rIns="79200" bIns="39600">
            <a:spAutoFit/>
          </a:bodyPr>
          <a:lstStyle>
            <a:lvl1pPr defTabSz="802005" eaLnBrk="0" hangingPunct="0">
              <a:defRPr sz="1400">
                <a:solidFill>
                  <a:schemeClr val="bg1"/>
                </a:solidFill>
                <a:latin typeface="FrutigerNext LT Regular" pitchFamily="34" charset="0"/>
                <a:ea typeface="MS PGothic" panose="020B0600070205080204" pitchFamily="34" charset="-128"/>
              </a:defRPr>
            </a:lvl1pPr>
            <a:lvl2pPr marL="742950" indent="-285750" defTabSz="802005" eaLnBrk="0" hangingPunct="0">
              <a:defRPr sz="1400">
                <a:solidFill>
                  <a:schemeClr val="bg1"/>
                </a:solidFill>
                <a:latin typeface="FrutigerNext LT Regular" pitchFamily="34" charset="0"/>
                <a:ea typeface="MS PGothic" panose="020B0600070205080204" pitchFamily="34" charset="-128"/>
              </a:defRPr>
            </a:lvl2pPr>
            <a:lvl3pPr marL="1143000" indent="-228600" defTabSz="802005" eaLnBrk="0" hangingPunct="0">
              <a:defRPr sz="1400">
                <a:solidFill>
                  <a:schemeClr val="bg1"/>
                </a:solidFill>
                <a:latin typeface="FrutigerNext LT Regular" pitchFamily="34" charset="0"/>
                <a:ea typeface="MS PGothic" panose="020B0600070205080204" pitchFamily="34" charset="-128"/>
              </a:defRPr>
            </a:lvl3pPr>
            <a:lvl4pPr marL="1600200" indent="-228600" defTabSz="802005" eaLnBrk="0" hangingPunct="0">
              <a:defRPr sz="1400">
                <a:solidFill>
                  <a:schemeClr val="bg1"/>
                </a:solidFill>
                <a:latin typeface="FrutigerNext LT Regular" pitchFamily="34" charset="0"/>
                <a:ea typeface="MS PGothic" panose="020B0600070205080204" pitchFamily="34" charset="-128"/>
              </a:defRPr>
            </a:lvl4pPr>
            <a:lvl5pPr marL="2057400" indent="-228600" defTabSz="802005" eaLnBrk="0" hangingPunct="0">
              <a:defRPr sz="1400">
                <a:solidFill>
                  <a:schemeClr val="bg1"/>
                </a:solidFill>
                <a:latin typeface="FrutigerNext LT Regular" pitchFamily="34" charset="0"/>
                <a:ea typeface="MS PGothic" panose="020B0600070205080204" pitchFamily="34" charset="-128"/>
              </a:defRPr>
            </a:lvl5pPr>
            <a:lvl6pPr marL="2514600" indent="-228600" defTabSz="80200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6pPr>
            <a:lvl7pPr marL="2971800" indent="-228600" defTabSz="80200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7pPr>
            <a:lvl8pPr marL="3429000" indent="-228600" defTabSz="80200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8pPr>
            <a:lvl9pPr marL="3886200" indent="-228600" defTabSz="802005" eaLnBrk="0" fontAlgn="base" hangingPunct="0">
              <a:spcBef>
                <a:spcPct val="0"/>
              </a:spcBef>
              <a:spcAft>
                <a:spcPct val="0"/>
              </a:spcAft>
              <a:defRPr sz="1400">
                <a:solidFill>
                  <a:schemeClr val="bg1"/>
                </a:solidFill>
                <a:latin typeface="FrutigerNext LT Regular" pitchFamily="34" charset="0"/>
                <a:ea typeface="MS PGothic" panose="020B0600070205080204" pitchFamily="34" charset="-128"/>
              </a:defRPr>
            </a:lvl9pPr>
          </a:lstStyle>
          <a:p>
            <a:pPr eaLnBrk="1" fontAlgn="ctr" hangingPunct="1"/>
            <a:r>
              <a:rPr lang="en-US" dirty="0">
                <a:solidFill>
                  <a:schemeClr val="tx1"/>
                </a:solidFill>
                <a:latin typeface="Huawei Sans" panose="020C0503030203020204" pitchFamily="34" charset="0"/>
                <a:ea typeface="+mn-ea"/>
                <a:cs typeface="+mn-ea"/>
                <a:sym typeface="+mn-lt"/>
              </a:rPr>
              <a:t>Impact of network faults on IPTV services</a:t>
            </a:r>
          </a:p>
        </p:txBody>
      </p:sp>
    </p:spTree>
    <p:extLst>
      <p:ext uri="{BB962C8B-B14F-4D97-AF65-F5344CB8AC3E}">
        <p14:creationId xmlns:p14="http://schemas.microsoft.com/office/powerpoint/2010/main" val="14560601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梯形 41"/>
          <p:cNvSpPr/>
          <p:nvPr/>
        </p:nvSpPr>
        <p:spPr bwMode="gray">
          <a:xfrm>
            <a:off x="721221" y="2060974"/>
            <a:ext cx="6532856" cy="1135945"/>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梯形 41"/>
          <p:cNvSpPr/>
          <p:nvPr/>
        </p:nvSpPr>
        <p:spPr bwMode="gray">
          <a:xfrm>
            <a:off x="721221" y="3468993"/>
            <a:ext cx="6532856" cy="1135945"/>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梯形 41"/>
          <p:cNvSpPr/>
          <p:nvPr/>
        </p:nvSpPr>
        <p:spPr bwMode="gray">
          <a:xfrm>
            <a:off x="721221" y="4807347"/>
            <a:ext cx="6532856" cy="1135945"/>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bwMode="gray"/>
        <p:txBody>
          <a:bodyPr/>
          <a:lstStyle/>
          <a:p>
            <a:r>
              <a:rPr lang="en-US"/>
              <a:t>Overview of Multi-Layer Reliability Solutions</a:t>
            </a:r>
            <a:endParaRPr lang="en-US" dirty="0"/>
          </a:p>
        </p:txBody>
      </p:sp>
      <p:sp>
        <p:nvSpPr>
          <p:cNvPr id="3" name="Text Placeholder 2"/>
          <p:cNvSpPr>
            <a:spLocks noGrp="1"/>
          </p:cNvSpPr>
          <p:nvPr>
            <p:ph type="body" sz="quarter" idx="10"/>
          </p:nvPr>
        </p:nvSpPr>
        <p:spPr bwMode="gray"/>
        <p:txBody>
          <a:bodyPr/>
          <a:lstStyle/>
          <a:p>
            <a:r>
              <a:rPr lang="en-US" sz="1800" dirty="0"/>
              <a:t>WAN bearer networks require high reliability to be provided at device, network, and service layers to achieve E2E high availability of 99.999% and fast protection switching of all services within 50 </a:t>
            </a:r>
            <a:r>
              <a:rPr lang="en-US" sz="1800" dirty="0" err="1"/>
              <a:t>ms.</a:t>
            </a:r>
            <a:endParaRPr lang="en-US" sz="1800" dirty="0"/>
          </a:p>
        </p:txBody>
      </p:sp>
      <p:cxnSp>
        <p:nvCxnSpPr>
          <p:cNvPr id="130" name="直接连接符 152"/>
          <p:cNvCxnSpPr/>
          <p:nvPr/>
        </p:nvCxnSpPr>
        <p:spPr bwMode="gray">
          <a:xfrm flipV="1">
            <a:off x="2007761" y="4237482"/>
            <a:ext cx="4014584" cy="1"/>
          </a:xfrm>
          <a:prstGeom prst="line">
            <a:avLst/>
          </a:prstGeom>
          <a:ln w="19050">
            <a:solidFill>
              <a:schemeClr val="tx1">
                <a:lumMod val="50000"/>
              </a:schemeClr>
            </a:solidFill>
            <a:prstDash val="dash"/>
            <a:headEnd type="stealth"/>
            <a:tailEnd type="stealth"/>
          </a:ln>
        </p:spPr>
        <p:style>
          <a:lnRef idx="1">
            <a:schemeClr val="accent1"/>
          </a:lnRef>
          <a:fillRef idx="0">
            <a:schemeClr val="accent1"/>
          </a:fillRef>
          <a:effectRef idx="0">
            <a:schemeClr val="accent1"/>
          </a:effectRef>
          <a:fontRef idx="minor">
            <a:schemeClr val="tx1"/>
          </a:fontRef>
        </p:style>
      </p:cxnSp>
      <p:cxnSp>
        <p:nvCxnSpPr>
          <p:cNvPr id="132" name="直接连接符 154"/>
          <p:cNvCxnSpPr>
            <a:stCxn id="147" idx="0"/>
          </p:cNvCxnSpPr>
          <p:nvPr/>
        </p:nvCxnSpPr>
        <p:spPr bwMode="gray">
          <a:xfrm flipH="1" flipV="1">
            <a:off x="2004190" y="2152953"/>
            <a:ext cx="19625" cy="2991111"/>
          </a:xfrm>
          <a:prstGeom prst="line">
            <a:avLst/>
          </a:prstGeom>
          <a:ln w="6350">
            <a:solidFill>
              <a:schemeClr val="tx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5" name="直接连接符 157"/>
          <p:cNvCxnSpPr>
            <a:stCxn id="146" idx="0"/>
          </p:cNvCxnSpPr>
          <p:nvPr/>
        </p:nvCxnSpPr>
        <p:spPr bwMode="gray">
          <a:xfrm flipH="1" flipV="1">
            <a:off x="6022345" y="2157933"/>
            <a:ext cx="784" cy="2986131"/>
          </a:xfrm>
          <a:prstGeom prst="line">
            <a:avLst/>
          </a:prstGeom>
          <a:ln w="6350">
            <a:solidFill>
              <a:schemeClr val="tx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6" name="直接连接符 158"/>
          <p:cNvCxnSpPr/>
          <p:nvPr/>
        </p:nvCxnSpPr>
        <p:spPr bwMode="gray">
          <a:xfrm>
            <a:off x="2023091" y="2638400"/>
            <a:ext cx="3999254" cy="0"/>
          </a:xfrm>
          <a:prstGeom prst="line">
            <a:avLst/>
          </a:prstGeom>
          <a:ln w="19050">
            <a:solidFill>
              <a:schemeClr val="tx1">
                <a:lumMod val="50000"/>
              </a:schemeClr>
            </a:solidFill>
            <a:prstDash val="dash"/>
            <a:headEnd type="stealth"/>
            <a:tailEnd type="stealth"/>
          </a:ln>
        </p:spPr>
        <p:style>
          <a:lnRef idx="1">
            <a:schemeClr val="accent1"/>
          </a:lnRef>
          <a:fillRef idx="0">
            <a:schemeClr val="accent1"/>
          </a:fillRef>
          <a:effectRef idx="0">
            <a:schemeClr val="accent1"/>
          </a:effectRef>
          <a:fontRef idx="minor">
            <a:schemeClr val="tx1"/>
          </a:fontRef>
        </p:style>
      </p:cxnSp>
      <p:sp>
        <p:nvSpPr>
          <p:cNvPr id="137" name="TextBox 149"/>
          <p:cNvSpPr txBox="1"/>
          <p:nvPr/>
        </p:nvSpPr>
        <p:spPr bwMode="gray">
          <a:xfrm>
            <a:off x="3373538" y="2353531"/>
            <a:ext cx="1239442" cy="307777"/>
          </a:xfrm>
          <a:prstGeom prst="rect">
            <a:avLst/>
          </a:prstGeom>
          <a:noFill/>
        </p:spPr>
        <p:txBody>
          <a:bodyPr wrap="square">
            <a:spAutoFit/>
          </a:bodyPr>
          <a:lstStyle>
            <a:defPPr>
              <a:defRPr lang="zh-CN"/>
            </a:defPPr>
            <a:lvl1pPr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1pPr>
            <a:lvl2pPr marL="609600" indent="-1524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2pPr>
            <a:lvl3pPr marL="1219200" indent="-3048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3pPr>
            <a:lvl4pPr marL="1828800" indent="-4572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4pPr>
            <a:lvl5pPr marL="2438400" indent="-6096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5pPr>
            <a:lvl6pPr marL="22860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6pPr>
            <a:lvl7pPr marL="27432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7pPr>
            <a:lvl8pPr marL="32004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8pPr>
            <a:lvl9pPr marL="36576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9pPr>
          </a:lstStyle>
          <a:p>
            <a:pPr defTabSz="965835" eaLnBrk="1" fontAlgn="ctr" hangingPunct="1">
              <a:spcBef>
                <a:spcPts val="0"/>
              </a:spcBef>
              <a:spcAft>
                <a:spcPts val="0"/>
              </a:spcAft>
              <a:defRPr/>
            </a:pPr>
            <a:r>
              <a:rPr lang="en-US" sz="1400" dirty="0">
                <a:solidFill>
                  <a:prstClr val="black"/>
                </a:solidFill>
                <a:latin typeface="Huawei Sans" panose="020C0503030203020204" pitchFamily="34" charset="0"/>
                <a:ea typeface="+mn-ea"/>
                <a:cs typeface="+mn-ea"/>
                <a:sym typeface="+mn-lt"/>
              </a:rPr>
              <a:t>EVPN L3VPN</a:t>
            </a:r>
          </a:p>
        </p:txBody>
      </p:sp>
      <p:sp>
        <p:nvSpPr>
          <p:cNvPr id="138" name="文本框 160"/>
          <p:cNvSpPr txBox="1"/>
          <p:nvPr/>
        </p:nvSpPr>
        <p:spPr bwMode="gray">
          <a:xfrm>
            <a:off x="7431649" y="4416794"/>
            <a:ext cx="4317439" cy="1815882"/>
          </a:xfrm>
          <a:prstGeom prst="rect">
            <a:avLst/>
          </a:prstGeom>
          <a:noFill/>
        </p:spPr>
        <p:txBody>
          <a:bodyPr wrap="square" rtlCol="0">
            <a:spAutoFit/>
          </a:bodyPr>
          <a:lstStyle/>
          <a:p>
            <a:pPr marL="171450" indent="-171450" fontAlgn="ctr">
              <a:buFont typeface="Arial" panose="020B0604020202020204" pitchFamily="34" charset="0"/>
              <a:buChar char="•"/>
            </a:pPr>
            <a:r>
              <a:rPr lang="en-US" sz="1400" dirty="0">
                <a:latin typeface="Huawei Sans" panose="020C0503030203020204" pitchFamily="34" charset="0"/>
                <a:cs typeface="+mn-ea"/>
                <a:sym typeface="+mn-lt"/>
              </a:rPr>
              <a:t>Highly reliable hardware architecture: Key components, such as main control boards, SFUs, interface boards, power supply modules, and fans, adopt redundancy design.</a:t>
            </a:r>
          </a:p>
          <a:p>
            <a:pPr marL="171450" indent="-171450" fontAlgn="ctr">
              <a:buFont typeface="Arial" panose="020B0604020202020204" pitchFamily="34" charset="0"/>
              <a:buChar char="•"/>
            </a:pPr>
            <a:r>
              <a:rPr lang="en-US" sz="1400" dirty="0">
                <a:latin typeface="Huawei Sans" panose="020C0503030203020204" pitchFamily="34" charset="0"/>
                <a:cs typeface="+mn-ea"/>
                <a:sym typeface="+mn-lt"/>
              </a:rPr>
              <a:t>Highly reliable networking architecture: effective redundant paths, reliable networking mode (e.g. ring, spine-leaf, or dual-plane networking), and sufficient protection bandwidth reserved.</a:t>
            </a:r>
          </a:p>
        </p:txBody>
      </p:sp>
      <p:sp>
        <p:nvSpPr>
          <p:cNvPr id="141" name="文本框 163"/>
          <p:cNvSpPr txBox="1"/>
          <p:nvPr/>
        </p:nvSpPr>
        <p:spPr bwMode="gray">
          <a:xfrm>
            <a:off x="7431649" y="3471479"/>
            <a:ext cx="3402129" cy="523220"/>
          </a:xfrm>
          <a:prstGeom prst="rect">
            <a:avLst/>
          </a:prstGeom>
          <a:noFill/>
        </p:spPr>
        <p:txBody>
          <a:bodyPr wrap="square" rtlCol="0">
            <a:spAutoFit/>
          </a:bodyPr>
          <a:lstStyle/>
          <a:p>
            <a:pPr marL="171450" indent="-171450" fontAlgn="ctr">
              <a:buFont typeface="Arial" panose="020B0604020202020204" pitchFamily="34" charset="0"/>
              <a:buChar char="•"/>
            </a:pPr>
            <a:r>
              <a:rPr lang="en-US" sz="1400" dirty="0">
                <a:latin typeface="Huawei Sans" panose="020C0503030203020204" pitchFamily="34" charset="0"/>
                <a:cs typeface="+mn-ea"/>
                <a:sym typeface="+mn-lt"/>
              </a:rPr>
              <a:t>TI-LFA, midpoint protection (TE FRR), and candidate path protection (HSB)</a:t>
            </a:r>
          </a:p>
        </p:txBody>
      </p:sp>
      <p:sp>
        <p:nvSpPr>
          <p:cNvPr id="142" name="文本框 164"/>
          <p:cNvSpPr txBox="1"/>
          <p:nvPr/>
        </p:nvSpPr>
        <p:spPr bwMode="gray">
          <a:xfrm>
            <a:off x="7431649" y="2060974"/>
            <a:ext cx="3401894" cy="307777"/>
          </a:xfrm>
          <a:prstGeom prst="rect">
            <a:avLst/>
          </a:prstGeom>
          <a:noFill/>
        </p:spPr>
        <p:txBody>
          <a:bodyPr wrap="square" rtlCol="0">
            <a:spAutoFit/>
          </a:bodyPr>
          <a:lstStyle/>
          <a:p>
            <a:pPr marL="171450" indent="-171450" fontAlgn="ctr">
              <a:buFont typeface="Arial" panose="020B0604020202020204" pitchFamily="34" charset="0"/>
              <a:buChar char="•"/>
            </a:pPr>
            <a:r>
              <a:rPr lang="en-US" sz="1400" dirty="0">
                <a:latin typeface="Huawei Sans" panose="020C0503030203020204" pitchFamily="34" charset="0"/>
                <a:cs typeface="+mn-ea"/>
                <a:sym typeface="+mn-lt"/>
              </a:rPr>
              <a:t>VPN FRR</a:t>
            </a:r>
          </a:p>
        </p:txBody>
      </p:sp>
      <p:pic>
        <p:nvPicPr>
          <p:cNvPr id="146" name="图片 13"/>
          <p:cNvPicPr/>
          <p:nvPr/>
        </p:nvPicPr>
        <p:blipFill>
          <a:blip r:embed="rId3" cstate="print">
            <a:extLst>
              <a:ext uri="{28A0092B-C50C-407E-A947-70E740481C1C}">
                <a14:useLocalDpi xmlns:a14="http://schemas.microsoft.com/office/drawing/2010/main" val="0"/>
              </a:ext>
            </a:extLst>
          </a:blip>
          <a:stretch>
            <a:fillRect/>
          </a:stretch>
        </p:blipFill>
        <p:spPr bwMode="gray">
          <a:xfrm>
            <a:off x="5753129" y="5144064"/>
            <a:ext cx="540000" cy="442800"/>
          </a:xfrm>
          <a:prstGeom prst="rect">
            <a:avLst/>
          </a:prstGeom>
        </p:spPr>
      </p:pic>
      <p:pic>
        <p:nvPicPr>
          <p:cNvPr id="147" name="图片 16"/>
          <p:cNvPicPr/>
          <p:nvPr/>
        </p:nvPicPr>
        <p:blipFill>
          <a:blip r:embed="rId3" cstate="print">
            <a:extLst>
              <a:ext uri="{28A0092B-C50C-407E-A947-70E740481C1C}">
                <a14:useLocalDpi xmlns:a14="http://schemas.microsoft.com/office/drawing/2010/main" val="0"/>
              </a:ext>
            </a:extLst>
          </a:blip>
          <a:stretch>
            <a:fillRect/>
          </a:stretch>
        </p:blipFill>
        <p:spPr bwMode="gray">
          <a:xfrm>
            <a:off x="1753815" y="5144064"/>
            <a:ext cx="540000" cy="442800"/>
          </a:xfrm>
          <a:prstGeom prst="rect">
            <a:avLst/>
          </a:prstGeom>
        </p:spPr>
      </p:pic>
      <p:pic>
        <p:nvPicPr>
          <p:cNvPr id="148" name="图片 16"/>
          <p:cNvPicPr/>
          <p:nvPr/>
        </p:nvPicPr>
        <p:blipFill>
          <a:blip r:embed="rId3" cstate="print">
            <a:extLst>
              <a:ext uri="{28A0092B-C50C-407E-A947-70E740481C1C}">
                <a14:useLocalDpi xmlns:a14="http://schemas.microsoft.com/office/drawing/2010/main" val="0"/>
              </a:ext>
            </a:extLst>
          </a:blip>
          <a:stretch>
            <a:fillRect/>
          </a:stretch>
        </p:blipFill>
        <p:spPr bwMode="gray">
          <a:xfrm>
            <a:off x="3086920" y="5144064"/>
            <a:ext cx="540000" cy="442800"/>
          </a:xfrm>
          <a:prstGeom prst="rect">
            <a:avLst/>
          </a:prstGeom>
        </p:spPr>
      </p:pic>
      <p:pic>
        <p:nvPicPr>
          <p:cNvPr id="149" name="图片 16"/>
          <p:cNvPicPr/>
          <p:nvPr/>
        </p:nvPicPr>
        <p:blipFill>
          <a:blip r:embed="rId3" cstate="print">
            <a:extLst>
              <a:ext uri="{28A0092B-C50C-407E-A947-70E740481C1C}">
                <a14:useLocalDpi xmlns:a14="http://schemas.microsoft.com/office/drawing/2010/main" val="0"/>
              </a:ext>
            </a:extLst>
          </a:blip>
          <a:stretch>
            <a:fillRect/>
          </a:stretch>
        </p:blipFill>
        <p:spPr bwMode="gray">
          <a:xfrm>
            <a:off x="4420025" y="5144064"/>
            <a:ext cx="540000" cy="442800"/>
          </a:xfrm>
          <a:prstGeom prst="rect">
            <a:avLst/>
          </a:prstGeom>
        </p:spPr>
      </p:pic>
      <p:cxnSp>
        <p:nvCxnSpPr>
          <p:cNvPr id="150" name="Straight Connector 149"/>
          <p:cNvCxnSpPr>
            <a:stCxn id="148" idx="1"/>
            <a:endCxn id="147" idx="3"/>
          </p:cNvCxnSpPr>
          <p:nvPr/>
        </p:nvCxnSpPr>
        <p:spPr bwMode="gray">
          <a:xfrm flipH="1">
            <a:off x="2293815" y="5365464"/>
            <a:ext cx="79310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a:stCxn id="149" idx="1"/>
            <a:endCxn id="148" idx="3"/>
          </p:cNvCxnSpPr>
          <p:nvPr/>
        </p:nvCxnSpPr>
        <p:spPr bwMode="gray">
          <a:xfrm flipH="1">
            <a:off x="3626920" y="5365464"/>
            <a:ext cx="79310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a:stCxn id="146" idx="1"/>
            <a:endCxn id="149" idx="3"/>
          </p:cNvCxnSpPr>
          <p:nvPr/>
        </p:nvCxnSpPr>
        <p:spPr bwMode="gray">
          <a:xfrm flipH="1">
            <a:off x="4960025" y="5365464"/>
            <a:ext cx="79310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3" name="TextBox 162"/>
          <p:cNvSpPr txBox="1"/>
          <p:nvPr/>
        </p:nvSpPr>
        <p:spPr bwMode="gray">
          <a:xfrm>
            <a:off x="830847" y="5635515"/>
            <a:ext cx="1289135" cy="307777"/>
          </a:xfrm>
          <a:prstGeom prst="rect">
            <a:avLst/>
          </a:prstGeom>
          <a:noFill/>
        </p:spPr>
        <p:txBody>
          <a:bodyPr wrap="square" rtlCol="0">
            <a:spAutoFit/>
          </a:bodyPr>
          <a:lstStyle/>
          <a:p>
            <a:pPr fontAlgn="ctr"/>
            <a:r>
              <a:rPr lang="en-US" sz="1400" dirty="0">
                <a:latin typeface="Huawei Sans" panose="020C0503030203020204" pitchFamily="34" charset="0"/>
              </a:rPr>
              <a:t>Physical layer</a:t>
            </a:r>
          </a:p>
        </p:txBody>
      </p:sp>
      <p:sp>
        <p:nvSpPr>
          <p:cNvPr id="164" name="TextBox 163"/>
          <p:cNvSpPr txBox="1"/>
          <p:nvPr/>
        </p:nvSpPr>
        <p:spPr bwMode="gray">
          <a:xfrm>
            <a:off x="830847" y="4321356"/>
            <a:ext cx="1199367" cy="307777"/>
          </a:xfrm>
          <a:prstGeom prst="rect">
            <a:avLst/>
          </a:prstGeom>
          <a:noFill/>
        </p:spPr>
        <p:txBody>
          <a:bodyPr wrap="square" rtlCol="0">
            <a:spAutoFit/>
          </a:bodyPr>
          <a:lstStyle/>
          <a:p>
            <a:pPr fontAlgn="ctr"/>
            <a:r>
              <a:rPr lang="en-US" sz="1400" dirty="0">
                <a:latin typeface="Huawei Sans" panose="020C0503030203020204" pitchFamily="34" charset="0"/>
              </a:rPr>
              <a:t>Tunnel layer</a:t>
            </a:r>
          </a:p>
        </p:txBody>
      </p:sp>
      <p:sp>
        <p:nvSpPr>
          <p:cNvPr id="165" name="TextBox 164"/>
          <p:cNvSpPr txBox="1"/>
          <p:nvPr/>
        </p:nvSpPr>
        <p:spPr bwMode="gray">
          <a:xfrm>
            <a:off x="830847" y="2900488"/>
            <a:ext cx="1208985" cy="307777"/>
          </a:xfrm>
          <a:prstGeom prst="rect">
            <a:avLst/>
          </a:prstGeom>
          <a:noFill/>
        </p:spPr>
        <p:txBody>
          <a:bodyPr wrap="square" rtlCol="0">
            <a:spAutoFit/>
          </a:bodyPr>
          <a:lstStyle/>
          <a:p>
            <a:pPr fontAlgn="ctr"/>
            <a:r>
              <a:rPr lang="en-US" sz="1400" dirty="0">
                <a:latin typeface="Huawei Sans" panose="020C0503030203020204" pitchFamily="34" charset="0"/>
              </a:rPr>
              <a:t>Service layer</a:t>
            </a:r>
          </a:p>
        </p:txBody>
      </p:sp>
      <p:sp>
        <p:nvSpPr>
          <p:cNvPr id="167" name="Can 41"/>
          <p:cNvSpPr/>
          <p:nvPr/>
        </p:nvSpPr>
        <p:spPr bwMode="gray">
          <a:xfrm rot="5400000">
            <a:off x="3857376" y="1879917"/>
            <a:ext cx="311782" cy="399853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TextBox 149"/>
          <p:cNvSpPr txBox="1"/>
          <p:nvPr/>
        </p:nvSpPr>
        <p:spPr bwMode="gray">
          <a:xfrm>
            <a:off x="3520257" y="3713131"/>
            <a:ext cx="1159292" cy="307777"/>
          </a:xfrm>
          <a:prstGeom prst="rect">
            <a:avLst/>
          </a:prstGeom>
          <a:noFill/>
        </p:spPr>
        <p:txBody>
          <a:bodyPr wrap="square">
            <a:spAutoFit/>
          </a:bodyPr>
          <a:lstStyle>
            <a:defPPr>
              <a:defRPr lang="zh-CN"/>
            </a:defPPr>
            <a:lvl1pPr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1pPr>
            <a:lvl2pPr marL="609600" indent="-1524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2pPr>
            <a:lvl3pPr marL="1219200" indent="-3048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3pPr>
            <a:lvl4pPr marL="1828800" indent="-4572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4pPr>
            <a:lvl5pPr marL="2438400" indent="-6096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5pPr>
            <a:lvl6pPr marL="22860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6pPr>
            <a:lvl7pPr marL="27432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7pPr>
            <a:lvl8pPr marL="32004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8pPr>
            <a:lvl9pPr marL="36576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9pPr>
          </a:lstStyle>
          <a:p>
            <a:pPr defTabSz="965835" eaLnBrk="1" fontAlgn="ctr" hangingPunct="1">
              <a:spcBef>
                <a:spcPts val="0"/>
              </a:spcBef>
              <a:spcAft>
                <a:spcPts val="0"/>
              </a:spcAft>
              <a:defRPr/>
            </a:pPr>
            <a:r>
              <a:rPr lang="en-US" sz="1400" dirty="0">
                <a:solidFill>
                  <a:prstClr val="black"/>
                </a:solidFill>
                <a:latin typeface="Huawei Sans" panose="020C0503030203020204" pitchFamily="34" charset="0"/>
                <a:ea typeface="+mn-ea"/>
                <a:cs typeface="+mn-ea"/>
                <a:sym typeface="+mn-lt"/>
              </a:rPr>
              <a:t>SRv6 tunnel</a:t>
            </a:r>
          </a:p>
        </p:txBody>
      </p:sp>
      <p:sp>
        <p:nvSpPr>
          <p:cNvPr id="169" name="TextBox 149"/>
          <p:cNvSpPr txBox="1"/>
          <p:nvPr/>
        </p:nvSpPr>
        <p:spPr bwMode="gray">
          <a:xfrm>
            <a:off x="3755898" y="4234982"/>
            <a:ext cx="466794" cy="307777"/>
          </a:xfrm>
          <a:prstGeom prst="rect">
            <a:avLst/>
          </a:prstGeom>
          <a:noFill/>
        </p:spPr>
        <p:txBody>
          <a:bodyPr wrap="square">
            <a:spAutoFit/>
          </a:bodyPr>
          <a:lstStyle>
            <a:defPPr>
              <a:defRPr lang="zh-CN"/>
            </a:defPPr>
            <a:lvl1pPr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1pPr>
            <a:lvl2pPr marL="609600" indent="-1524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2pPr>
            <a:lvl3pPr marL="1219200" indent="-3048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3pPr>
            <a:lvl4pPr marL="1828800" indent="-4572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4pPr>
            <a:lvl5pPr marL="2438400" indent="-6096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5pPr>
            <a:lvl6pPr marL="22860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6pPr>
            <a:lvl7pPr marL="27432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7pPr>
            <a:lvl8pPr marL="32004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8pPr>
            <a:lvl9pPr marL="36576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9pPr>
          </a:lstStyle>
          <a:p>
            <a:pPr defTabSz="965835" eaLnBrk="1" fontAlgn="ctr" hangingPunct="1">
              <a:spcBef>
                <a:spcPts val="0"/>
              </a:spcBef>
              <a:spcAft>
                <a:spcPts val="0"/>
              </a:spcAft>
              <a:defRPr/>
            </a:pPr>
            <a:r>
              <a:rPr lang="en-US" sz="1400" dirty="0">
                <a:solidFill>
                  <a:prstClr val="black"/>
                </a:solidFill>
                <a:latin typeface="Huawei Sans" panose="020C0503030203020204" pitchFamily="34" charset="0"/>
                <a:ea typeface="+mn-ea"/>
                <a:cs typeface="+mn-ea"/>
                <a:sym typeface="+mn-lt"/>
              </a:rPr>
              <a:t>IGP</a:t>
            </a:r>
          </a:p>
        </p:txBody>
      </p:sp>
    </p:spTree>
    <p:extLst>
      <p:ext uri="{BB962C8B-B14F-4D97-AF65-F5344CB8AC3E}">
        <p14:creationId xmlns:p14="http://schemas.microsoft.com/office/powerpoint/2010/main" val="370206002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Overview of Reliability Technologies for Multi-Layer Networks</a:t>
            </a:r>
            <a:endParaRPr lang="en-US" dirty="0"/>
          </a:p>
        </p:txBody>
      </p:sp>
      <p:sp>
        <p:nvSpPr>
          <p:cNvPr id="5" name="矩形 52"/>
          <p:cNvSpPr/>
          <p:nvPr/>
        </p:nvSpPr>
        <p:spPr bwMode="gray">
          <a:xfrm>
            <a:off x="2510518" y="5417656"/>
            <a:ext cx="1535348" cy="595714"/>
          </a:xfrm>
          <a:prstGeom prst="roundRect">
            <a:avLst/>
          </a:prstGeom>
          <a:solidFill>
            <a:srgbClr val="56C4D2"/>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568" tIns="48284" rIns="96568" bIns="48284" numCol="1" spcCol="0" rtlCol="0" fromWordArt="0" anchor="ctr" anchorCtr="0" forceAA="0" compatLnSpc="1">
            <a:noAutofit/>
          </a:bodyPr>
          <a:lstStyle/>
          <a:p>
            <a:pPr algn="ctr" defTabSz="965835" fontAlgn="ctr"/>
            <a:r>
              <a:rPr lang="en-US" sz="1400" b="1" dirty="0">
                <a:solidFill>
                  <a:schemeClr val="bg1"/>
                </a:solidFill>
                <a:latin typeface="Huawei Sans" panose="020C0503030203020204" pitchFamily="34" charset="0"/>
                <a:ea typeface="微软雅黑" panose="020B0503020204020204" charset="-122"/>
                <a:cs typeface="+mn-ea"/>
                <a:sym typeface="Huawei Sans" panose="020C0503030203020204" pitchFamily="34" charset="0"/>
              </a:rPr>
              <a:t>Physical link</a:t>
            </a:r>
          </a:p>
        </p:txBody>
      </p:sp>
      <p:sp>
        <p:nvSpPr>
          <p:cNvPr id="6" name="矩形 53"/>
          <p:cNvSpPr/>
          <p:nvPr/>
        </p:nvSpPr>
        <p:spPr bwMode="gray">
          <a:xfrm>
            <a:off x="2495121" y="4321135"/>
            <a:ext cx="1535348" cy="595714"/>
          </a:xfrm>
          <a:prstGeom prst="roundRect">
            <a:avLst/>
          </a:prstGeom>
          <a:solidFill>
            <a:srgbClr val="56C4D2"/>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568" tIns="48284" rIns="96568" bIns="48284" numCol="1" spcCol="0" rtlCol="0" fromWordArt="0" anchor="ctr" anchorCtr="0" forceAA="0" compatLnSpc="1">
            <a:noAutofit/>
          </a:bodyPr>
          <a:lstStyle/>
          <a:p>
            <a:pPr algn="ctr" defTabSz="965835" fontAlgn="ctr"/>
            <a:r>
              <a:rPr lang="en-US" sz="1400" b="1" dirty="0">
                <a:solidFill>
                  <a:schemeClr val="bg1"/>
                </a:solidFill>
                <a:latin typeface="Huawei Sans" panose="020C0503030203020204" pitchFamily="34" charset="0"/>
                <a:ea typeface="微软雅黑" panose="020B0503020204020204" charset="-122"/>
                <a:cs typeface="+mn-ea"/>
                <a:sym typeface="Huawei Sans" panose="020C0503030203020204" pitchFamily="34" charset="0"/>
              </a:rPr>
              <a:t>IGP</a:t>
            </a:r>
          </a:p>
        </p:txBody>
      </p:sp>
      <p:sp>
        <p:nvSpPr>
          <p:cNvPr id="7" name="矩形 56"/>
          <p:cNvSpPr/>
          <p:nvPr/>
        </p:nvSpPr>
        <p:spPr bwMode="gray">
          <a:xfrm>
            <a:off x="2494408" y="3182794"/>
            <a:ext cx="1535348" cy="595714"/>
          </a:xfrm>
          <a:prstGeom prst="roundRect">
            <a:avLst/>
          </a:prstGeom>
          <a:solidFill>
            <a:srgbClr val="56C4D2"/>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568" tIns="48284" rIns="96568" bIns="48284" numCol="1" spcCol="0" rtlCol="0" fromWordArt="0" anchor="ctr" anchorCtr="0" forceAA="0" compatLnSpc="1">
            <a:noAutofit/>
          </a:bodyPr>
          <a:lstStyle/>
          <a:p>
            <a:pPr algn="ctr" defTabSz="965835" fontAlgn="ctr"/>
            <a:r>
              <a:rPr lang="en-US" sz="1400" b="1" dirty="0">
                <a:solidFill>
                  <a:schemeClr val="bg1"/>
                </a:solidFill>
                <a:latin typeface="Huawei Sans" panose="020C0503030203020204" pitchFamily="34" charset="0"/>
                <a:ea typeface="微软雅黑" panose="020B0503020204020204" charset="-122"/>
                <a:cs typeface="+mn-ea"/>
                <a:sym typeface="Huawei Sans" panose="020C0503030203020204" pitchFamily="34" charset="0"/>
              </a:rPr>
              <a:t>LSP</a:t>
            </a:r>
          </a:p>
        </p:txBody>
      </p:sp>
      <p:sp>
        <p:nvSpPr>
          <p:cNvPr id="8" name="矩形 57"/>
          <p:cNvSpPr/>
          <p:nvPr/>
        </p:nvSpPr>
        <p:spPr bwMode="gray">
          <a:xfrm>
            <a:off x="7973324" y="2853745"/>
            <a:ext cx="1619982" cy="332548"/>
          </a:xfrm>
          <a:prstGeom prst="roundRect">
            <a:avLst/>
          </a:prstGeom>
          <a:solidFill>
            <a:srgbClr val="81C15F"/>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568" tIns="48284" rIns="96568" bIns="48284" numCol="1" spcCol="0" rtlCol="0" fromWordArt="0" anchor="ctr" anchorCtr="0" forceAA="0" compatLnSpc="1">
            <a:noAutofit/>
          </a:bodyPr>
          <a:lstStyle/>
          <a:p>
            <a:pPr algn="ctr" defTabSz="965835" fontAlgn="ctr"/>
            <a:r>
              <a:rPr lang="en-US" sz="1400" b="1" dirty="0">
                <a:solidFill>
                  <a:schemeClr val="bg1"/>
                </a:solidFill>
                <a:latin typeface="Huawei Sans" panose="020C0503030203020204" pitchFamily="34" charset="0"/>
                <a:ea typeface="微软雅黑" panose="020B0503020204020204" charset="-122"/>
                <a:cs typeface="+mn-ea"/>
                <a:sym typeface="Huawei Sans" panose="020C0503030203020204" pitchFamily="34" charset="0"/>
              </a:rPr>
              <a:t>HSB</a:t>
            </a:r>
          </a:p>
        </p:txBody>
      </p:sp>
      <p:sp>
        <p:nvSpPr>
          <p:cNvPr id="9" name="矩形 58"/>
          <p:cNvSpPr/>
          <p:nvPr/>
        </p:nvSpPr>
        <p:spPr bwMode="gray">
          <a:xfrm>
            <a:off x="2510518" y="2201428"/>
            <a:ext cx="1535348" cy="595714"/>
          </a:xfrm>
          <a:prstGeom prst="roundRect">
            <a:avLst/>
          </a:prstGeom>
          <a:solidFill>
            <a:srgbClr val="56C4D2"/>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568" tIns="48284" rIns="96568" bIns="48284" numCol="1" spcCol="0" rtlCol="0" fromWordArt="0" anchor="ctr" anchorCtr="0" forceAA="0" compatLnSpc="1">
            <a:noAutofit/>
          </a:bodyPr>
          <a:lstStyle/>
          <a:p>
            <a:pPr algn="ctr" defTabSz="965835" fontAlgn="ctr"/>
            <a:r>
              <a:rPr lang="en-US" sz="1400" b="1" dirty="0">
                <a:solidFill>
                  <a:schemeClr val="bg1"/>
                </a:solidFill>
                <a:latin typeface="Huawei Sans" panose="020C0503030203020204" pitchFamily="34" charset="0"/>
                <a:ea typeface="微软雅黑" panose="020B0503020204020204" charset="-122"/>
                <a:cs typeface="+mn-ea"/>
                <a:sym typeface="Huawei Sans" panose="020C0503030203020204" pitchFamily="34" charset="0"/>
              </a:rPr>
              <a:t>VPN</a:t>
            </a:r>
          </a:p>
        </p:txBody>
      </p:sp>
      <p:sp>
        <p:nvSpPr>
          <p:cNvPr id="11" name="矩形 60"/>
          <p:cNvSpPr/>
          <p:nvPr/>
        </p:nvSpPr>
        <p:spPr bwMode="gray">
          <a:xfrm>
            <a:off x="7989434" y="4941765"/>
            <a:ext cx="1618722" cy="337657"/>
          </a:xfrm>
          <a:prstGeom prst="roundRect">
            <a:avLst/>
          </a:prstGeom>
          <a:solidFill>
            <a:srgbClr val="81C15F"/>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568" tIns="48284" rIns="96568" bIns="48284" numCol="1" spcCol="0" rtlCol="0" fromWordArt="0" anchor="ctr" anchorCtr="0" forceAA="0" compatLnSpc="1">
            <a:noAutofit/>
          </a:bodyPr>
          <a:lstStyle/>
          <a:p>
            <a:pPr algn="ctr" defTabSz="965835" fontAlgn="ctr"/>
            <a:r>
              <a:rPr lang="en-US" sz="1400" b="1" dirty="0">
                <a:solidFill>
                  <a:schemeClr val="bg1"/>
                </a:solidFill>
                <a:latin typeface="Huawei Sans" panose="020C0503030203020204" pitchFamily="34" charset="0"/>
                <a:ea typeface="微软雅黑" panose="020B0503020204020204" charset="-122"/>
                <a:cs typeface="+mn-ea"/>
                <a:sym typeface="Huawei Sans" panose="020C0503030203020204" pitchFamily="34" charset="0"/>
              </a:rPr>
              <a:t>TI-LFA</a:t>
            </a:r>
          </a:p>
        </p:txBody>
      </p:sp>
      <p:cxnSp>
        <p:nvCxnSpPr>
          <p:cNvPr id="12" name="直接箭头连接符 61"/>
          <p:cNvCxnSpPr>
            <a:stCxn id="5" idx="3"/>
            <a:endCxn id="16" idx="1"/>
          </p:cNvCxnSpPr>
          <p:nvPr/>
        </p:nvCxnSpPr>
        <p:spPr bwMode="gray">
          <a:xfrm flipV="1">
            <a:off x="4045866" y="5706159"/>
            <a:ext cx="1245799" cy="9354"/>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62"/>
          <p:cNvCxnSpPr>
            <a:stCxn id="6" idx="3"/>
            <a:endCxn id="17" idx="1"/>
          </p:cNvCxnSpPr>
          <p:nvPr/>
        </p:nvCxnSpPr>
        <p:spPr bwMode="gray">
          <a:xfrm flipV="1">
            <a:off x="4030469" y="4605434"/>
            <a:ext cx="1245800" cy="13558"/>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63"/>
          <p:cNvCxnSpPr>
            <a:stCxn id="7" idx="3"/>
            <a:endCxn id="19" idx="1"/>
          </p:cNvCxnSpPr>
          <p:nvPr/>
        </p:nvCxnSpPr>
        <p:spPr bwMode="gray">
          <a:xfrm flipV="1">
            <a:off x="4029756" y="3448248"/>
            <a:ext cx="1261909" cy="32403"/>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64"/>
          <p:cNvCxnSpPr>
            <a:stCxn id="9" idx="3"/>
            <a:endCxn id="18" idx="1"/>
          </p:cNvCxnSpPr>
          <p:nvPr/>
        </p:nvCxnSpPr>
        <p:spPr bwMode="gray">
          <a:xfrm>
            <a:off x="4045866" y="2499285"/>
            <a:ext cx="1245799" cy="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矩形 65"/>
          <p:cNvSpPr/>
          <p:nvPr/>
        </p:nvSpPr>
        <p:spPr bwMode="gray">
          <a:xfrm>
            <a:off x="5291665" y="5408302"/>
            <a:ext cx="1535348" cy="595714"/>
          </a:xfrm>
          <a:prstGeom prst="roundRect">
            <a:avLst/>
          </a:prstGeom>
          <a:solidFill>
            <a:srgbClr val="F28944"/>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568" tIns="48284" rIns="96568" bIns="48284" numCol="1" spcCol="0" rtlCol="0" fromWordArt="0" anchor="ctr" anchorCtr="0" forceAA="0" compatLnSpc="1">
            <a:noAutofit/>
          </a:bodyPr>
          <a:lstStyle/>
          <a:p>
            <a:pPr algn="ctr" defTabSz="965835" fontAlgn="ctr"/>
            <a:r>
              <a:rPr lang="en-US" sz="1400" b="1" dirty="0">
                <a:solidFill>
                  <a:schemeClr val="bg1"/>
                </a:solidFill>
                <a:latin typeface="Huawei Sans" panose="020C0503030203020204" pitchFamily="34" charset="0"/>
                <a:ea typeface="微软雅黑" panose="020B0503020204020204" charset="-122"/>
                <a:cs typeface="+mn-ea"/>
                <a:sym typeface="Huawei Sans" panose="020C0503030203020204" pitchFamily="34" charset="0"/>
              </a:rPr>
              <a:t>BFD for interface</a:t>
            </a:r>
          </a:p>
        </p:txBody>
      </p:sp>
      <p:sp>
        <p:nvSpPr>
          <p:cNvPr id="17" name="矩形 66"/>
          <p:cNvSpPr/>
          <p:nvPr/>
        </p:nvSpPr>
        <p:spPr bwMode="gray">
          <a:xfrm>
            <a:off x="5276269" y="4307577"/>
            <a:ext cx="1535348" cy="595714"/>
          </a:xfrm>
          <a:prstGeom prst="roundRect">
            <a:avLst/>
          </a:prstGeom>
          <a:solidFill>
            <a:srgbClr val="F28944"/>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568" tIns="48284" rIns="96568" bIns="48284" numCol="1" spcCol="0" rtlCol="0" fromWordArt="0" anchor="ctr" anchorCtr="0" forceAA="0" compatLnSpc="1">
            <a:noAutofit/>
          </a:bodyPr>
          <a:lstStyle/>
          <a:p>
            <a:pPr algn="ctr" defTabSz="965835" fontAlgn="ctr"/>
            <a:r>
              <a:rPr lang="en-US" sz="1400" b="1" dirty="0">
                <a:solidFill>
                  <a:schemeClr val="bg1"/>
                </a:solidFill>
                <a:latin typeface="Huawei Sans" panose="020C0503030203020204" pitchFamily="34" charset="0"/>
                <a:ea typeface="微软雅黑" panose="020B0503020204020204" charset="-122"/>
                <a:cs typeface="+mn-ea"/>
                <a:sym typeface="Huawei Sans" panose="020C0503030203020204" pitchFamily="34" charset="0"/>
              </a:rPr>
              <a:t>BFD for IGP</a:t>
            </a:r>
          </a:p>
        </p:txBody>
      </p:sp>
      <p:sp>
        <p:nvSpPr>
          <p:cNvPr id="18" name="矩形 67"/>
          <p:cNvSpPr/>
          <p:nvPr/>
        </p:nvSpPr>
        <p:spPr bwMode="gray">
          <a:xfrm>
            <a:off x="5291665" y="2201428"/>
            <a:ext cx="1535348" cy="595714"/>
          </a:xfrm>
          <a:prstGeom prst="roundRect">
            <a:avLst/>
          </a:prstGeom>
          <a:solidFill>
            <a:srgbClr val="F28944"/>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568" tIns="48284" rIns="96568" bIns="48284" numCol="1" spcCol="0" rtlCol="0" fromWordArt="0" anchor="ctr" anchorCtr="0" forceAA="0" compatLnSpc="1">
            <a:noAutofit/>
          </a:bodyPr>
          <a:lstStyle/>
          <a:p>
            <a:pPr algn="ctr" defTabSz="965835" fontAlgn="ctr"/>
            <a:r>
              <a:rPr lang="en-US" sz="1400" b="1" dirty="0">
                <a:solidFill>
                  <a:schemeClr val="bg1"/>
                </a:solidFill>
                <a:latin typeface="Huawei Sans" panose="020C0503030203020204" pitchFamily="34" charset="0"/>
                <a:ea typeface="微软雅黑" panose="020B0503020204020204" charset="-122"/>
                <a:cs typeface="+mn-ea"/>
                <a:sym typeface="Huawei Sans" panose="020C0503030203020204" pitchFamily="34" charset="0"/>
              </a:rPr>
              <a:t>BFD for locator</a:t>
            </a:r>
          </a:p>
        </p:txBody>
      </p:sp>
      <p:sp>
        <p:nvSpPr>
          <p:cNvPr id="19" name="矩形 68"/>
          <p:cNvSpPr/>
          <p:nvPr/>
        </p:nvSpPr>
        <p:spPr bwMode="gray">
          <a:xfrm>
            <a:off x="5291665" y="3107201"/>
            <a:ext cx="1535348" cy="682094"/>
          </a:xfrm>
          <a:prstGeom prst="roundRect">
            <a:avLst/>
          </a:prstGeom>
          <a:solidFill>
            <a:srgbClr val="F28944"/>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568" tIns="48284" rIns="96568" bIns="48284" numCol="1" spcCol="0" rtlCol="0" fromWordArt="0" anchor="ctr" anchorCtr="0" forceAA="0" compatLnSpc="1">
            <a:noAutofit/>
          </a:bodyPr>
          <a:lstStyle/>
          <a:p>
            <a:pPr algn="ctr" defTabSz="965835" fontAlgn="ctr"/>
            <a:r>
              <a:rPr lang="en-US" sz="1400" b="1" dirty="0">
                <a:solidFill>
                  <a:schemeClr val="bg1"/>
                </a:solidFill>
                <a:latin typeface="Huawei Sans" panose="020C0503030203020204" pitchFamily="34" charset="0"/>
                <a:ea typeface="微软雅黑" panose="020B0503020204020204" charset="-122"/>
                <a:cs typeface="+mn-ea"/>
                <a:sym typeface="Huawei Sans" panose="020C0503030203020204" pitchFamily="34" charset="0"/>
              </a:rPr>
              <a:t>SBFD for </a:t>
            </a:r>
          </a:p>
          <a:p>
            <a:pPr algn="ctr" defTabSz="965835" fontAlgn="ctr"/>
            <a:r>
              <a:rPr lang="en-US" sz="1400" b="1" dirty="0">
                <a:solidFill>
                  <a:schemeClr val="bg1"/>
                </a:solidFill>
                <a:latin typeface="Huawei Sans" panose="020C0503030203020204" pitchFamily="34" charset="0"/>
                <a:ea typeface="微软雅黑" panose="020B0503020204020204" charset="-122"/>
                <a:cs typeface="+mn-ea"/>
                <a:sym typeface="Huawei Sans" panose="020C0503030203020204" pitchFamily="34" charset="0"/>
              </a:rPr>
              <a:t>SRv6 Policy</a:t>
            </a:r>
          </a:p>
        </p:txBody>
      </p:sp>
      <p:cxnSp>
        <p:nvCxnSpPr>
          <p:cNvPr id="20" name="直接箭头连接符 69"/>
          <p:cNvCxnSpPr>
            <a:stCxn id="9" idx="3"/>
            <a:endCxn id="19" idx="1"/>
          </p:cNvCxnSpPr>
          <p:nvPr/>
        </p:nvCxnSpPr>
        <p:spPr bwMode="gray">
          <a:xfrm>
            <a:off x="4045866" y="2499285"/>
            <a:ext cx="1245799" cy="948963"/>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矩形 70"/>
          <p:cNvSpPr/>
          <p:nvPr/>
        </p:nvSpPr>
        <p:spPr bwMode="gray">
          <a:xfrm>
            <a:off x="7989436" y="2201428"/>
            <a:ext cx="1618723" cy="375370"/>
          </a:xfrm>
          <a:prstGeom prst="roundRect">
            <a:avLst/>
          </a:prstGeom>
          <a:solidFill>
            <a:srgbClr val="81C15F"/>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568" tIns="48284" rIns="96568" bIns="48284" numCol="1" spcCol="0" rtlCol="0" fromWordArt="0" anchor="ctr" anchorCtr="0" forceAA="0" compatLnSpc="1">
            <a:noAutofit/>
          </a:bodyPr>
          <a:lstStyle/>
          <a:p>
            <a:pPr algn="ctr" defTabSz="965835" fontAlgn="ctr"/>
            <a:r>
              <a:rPr lang="en-US" sz="1400" b="1" dirty="0">
                <a:solidFill>
                  <a:schemeClr val="bg1"/>
                </a:solidFill>
                <a:latin typeface="Huawei Sans" panose="020C0503030203020204" pitchFamily="34" charset="0"/>
                <a:ea typeface="微软雅黑" panose="020B0503020204020204" charset="-122"/>
                <a:cs typeface="+mn-ea"/>
                <a:sym typeface="Huawei Sans" panose="020C0503030203020204" pitchFamily="34" charset="0"/>
              </a:rPr>
              <a:t>VPN FRR</a:t>
            </a:r>
          </a:p>
        </p:txBody>
      </p:sp>
      <p:cxnSp>
        <p:nvCxnSpPr>
          <p:cNvPr id="22" name="直接箭头连接符 71"/>
          <p:cNvCxnSpPr>
            <a:stCxn id="16" idx="3"/>
            <a:endCxn id="11" idx="1"/>
          </p:cNvCxnSpPr>
          <p:nvPr/>
        </p:nvCxnSpPr>
        <p:spPr bwMode="gray">
          <a:xfrm flipV="1">
            <a:off x="6827013" y="5110594"/>
            <a:ext cx="1162421" cy="595565"/>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72"/>
          <p:cNvCxnSpPr>
            <a:stCxn id="18" idx="3"/>
            <a:endCxn id="21" idx="1"/>
          </p:cNvCxnSpPr>
          <p:nvPr/>
        </p:nvCxnSpPr>
        <p:spPr bwMode="gray">
          <a:xfrm flipV="1">
            <a:off x="6827013" y="2389113"/>
            <a:ext cx="1162423" cy="110172"/>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73"/>
          <p:cNvCxnSpPr>
            <a:stCxn id="17" idx="3"/>
            <a:endCxn id="11" idx="1"/>
          </p:cNvCxnSpPr>
          <p:nvPr/>
        </p:nvCxnSpPr>
        <p:spPr bwMode="gray">
          <a:xfrm>
            <a:off x="6811617" y="4605434"/>
            <a:ext cx="1177817" cy="50516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76"/>
          <p:cNvCxnSpPr>
            <a:stCxn id="19" idx="3"/>
            <a:endCxn id="21" idx="1"/>
          </p:cNvCxnSpPr>
          <p:nvPr/>
        </p:nvCxnSpPr>
        <p:spPr bwMode="gray">
          <a:xfrm flipV="1">
            <a:off x="6827013" y="2389113"/>
            <a:ext cx="1162423" cy="1059135"/>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矩形 81"/>
          <p:cNvSpPr/>
          <p:nvPr/>
        </p:nvSpPr>
        <p:spPr bwMode="gray">
          <a:xfrm>
            <a:off x="7999654" y="4159240"/>
            <a:ext cx="1608504" cy="522000"/>
          </a:xfrm>
          <a:prstGeom prst="roundRect">
            <a:avLst/>
          </a:prstGeom>
          <a:solidFill>
            <a:srgbClr val="81C15F"/>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568" tIns="48284" rIns="96568" bIns="48284" numCol="1" spcCol="0" rtlCol="0" fromWordArt="0" anchor="ctr" anchorCtr="0" forceAA="0" compatLnSpc="1">
            <a:noAutofit/>
          </a:bodyPr>
          <a:lstStyle/>
          <a:p>
            <a:pPr algn="ctr" defTabSz="965835" fontAlgn="ctr"/>
            <a:r>
              <a:rPr lang="en-US" sz="1400" b="1" dirty="0">
                <a:solidFill>
                  <a:schemeClr val="bg1"/>
                </a:solidFill>
                <a:latin typeface="Huawei Sans" panose="020C0503030203020204" pitchFamily="34" charset="0"/>
                <a:ea typeface="微软雅黑" panose="020B0503020204020204" charset="-122"/>
                <a:cs typeface="+mn-ea"/>
                <a:sym typeface="Huawei Sans" panose="020C0503030203020204" pitchFamily="34" charset="0"/>
              </a:rPr>
              <a:t>Midpoint protection</a:t>
            </a:r>
          </a:p>
        </p:txBody>
      </p:sp>
      <p:cxnSp>
        <p:nvCxnSpPr>
          <p:cNvPr id="31" name="直接箭头连接符 82"/>
          <p:cNvCxnSpPr>
            <a:stCxn id="17" idx="3"/>
            <a:endCxn id="30" idx="1"/>
          </p:cNvCxnSpPr>
          <p:nvPr/>
        </p:nvCxnSpPr>
        <p:spPr bwMode="gray">
          <a:xfrm flipV="1">
            <a:off x="6811617" y="4420240"/>
            <a:ext cx="1188037" cy="185194"/>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83"/>
          <p:cNvCxnSpPr>
            <a:stCxn id="16" idx="3"/>
            <a:endCxn id="30" idx="1"/>
          </p:cNvCxnSpPr>
          <p:nvPr/>
        </p:nvCxnSpPr>
        <p:spPr bwMode="gray">
          <a:xfrm flipV="1">
            <a:off x="6827013" y="4420240"/>
            <a:ext cx="1172641" cy="1285919"/>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3" name="矩形 84"/>
          <p:cNvSpPr/>
          <p:nvPr/>
        </p:nvSpPr>
        <p:spPr bwMode="gray">
          <a:xfrm>
            <a:off x="7988177" y="3481222"/>
            <a:ext cx="1619982" cy="383090"/>
          </a:xfrm>
          <a:prstGeom prst="roundRect">
            <a:avLst/>
          </a:prstGeom>
          <a:solidFill>
            <a:srgbClr val="81C15F"/>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568" tIns="48284" rIns="96568" bIns="48284" numCol="1" spcCol="0" rtlCol="0" fromWordArt="0" anchor="ctr" anchorCtr="0" forceAA="0" compatLnSpc="1">
            <a:noAutofit/>
          </a:bodyPr>
          <a:lstStyle/>
          <a:p>
            <a:pPr fontAlgn="ctr">
              <a:lnSpc>
                <a:spcPct val="120000"/>
              </a:lnSpc>
            </a:pPr>
            <a:r>
              <a:rPr lang="en-US" sz="1400" b="1" dirty="0">
                <a:solidFill>
                  <a:schemeClr val="bg1"/>
                </a:solidFill>
                <a:latin typeface="Huawei Sans" panose="020C0503030203020204" pitchFamily="34" charset="0"/>
                <a:ea typeface="微软雅黑" panose="020B0503020204020204" charset="-122"/>
                <a:cs typeface="+mn-ea"/>
                <a:sym typeface="Huawei Sans" panose="020C0503030203020204" pitchFamily="34" charset="0"/>
              </a:rPr>
              <a:t>Mixed VPN FRR</a:t>
            </a:r>
          </a:p>
        </p:txBody>
      </p:sp>
      <p:cxnSp>
        <p:nvCxnSpPr>
          <p:cNvPr id="34" name="直接箭头连接符 85"/>
          <p:cNvCxnSpPr>
            <a:stCxn id="19" idx="3"/>
            <a:endCxn id="8" idx="1"/>
          </p:cNvCxnSpPr>
          <p:nvPr/>
        </p:nvCxnSpPr>
        <p:spPr bwMode="gray">
          <a:xfrm flipV="1">
            <a:off x="6827013" y="3020019"/>
            <a:ext cx="1146311" cy="428229"/>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86"/>
          <p:cNvCxnSpPr>
            <a:stCxn id="16" idx="3"/>
            <a:endCxn id="33" idx="1"/>
          </p:cNvCxnSpPr>
          <p:nvPr/>
        </p:nvCxnSpPr>
        <p:spPr bwMode="gray">
          <a:xfrm flipV="1">
            <a:off x="6827013" y="3672767"/>
            <a:ext cx="1161164" cy="2033392"/>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矩形 107"/>
          <p:cNvSpPr/>
          <p:nvPr/>
        </p:nvSpPr>
        <p:spPr bwMode="gray">
          <a:xfrm>
            <a:off x="7994545" y="5545773"/>
            <a:ext cx="1618722" cy="521651"/>
          </a:xfrm>
          <a:prstGeom prst="roundRect">
            <a:avLst/>
          </a:prstGeom>
          <a:solidFill>
            <a:srgbClr val="81C15F"/>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568" tIns="48284" rIns="96568" bIns="48284" numCol="1" spcCol="0" rtlCol="0" fromWordArt="0" anchor="ctr" anchorCtr="0" forceAA="0" compatLnSpc="1">
            <a:noAutofit/>
          </a:bodyPr>
          <a:lstStyle/>
          <a:p>
            <a:pPr algn="ctr" defTabSz="965835" fontAlgn="ctr"/>
            <a:r>
              <a:rPr lang="en-US" sz="1400" b="1" dirty="0" err="1">
                <a:solidFill>
                  <a:schemeClr val="bg1"/>
                </a:solidFill>
                <a:latin typeface="Huawei Sans" panose="020C0503030203020204" pitchFamily="34" charset="0"/>
                <a:cs typeface="+mn-ea"/>
                <a:sym typeface="+mn-lt"/>
              </a:rPr>
              <a:t>Microloop</a:t>
            </a:r>
            <a:r>
              <a:rPr lang="en-US" sz="1400" b="1" dirty="0">
                <a:solidFill>
                  <a:schemeClr val="bg1"/>
                </a:solidFill>
                <a:latin typeface="Huawei Sans" panose="020C0503030203020204" pitchFamily="34" charset="0"/>
                <a:cs typeface="+mn-ea"/>
                <a:sym typeface="+mn-lt"/>
              </a:rPr>
              <a:t> avoidance</a:t>
            </a:r>
          </a:p>
        </p:txBody>
      </p:sp>
      <p:sp>
        <p:nvSpPr>
          <p:cNvPr id="42" name="矩形 25"/>
          <p:cNvSpPr/>
          <p:nvPr/>
        </p:nvSpPr>
        <p:spPr bwMode="gray">
          <a:xfrm>
            <a:off x="2350694" y="1681249"/>
            <a:ext cx="1854995" cy="338554"/>
          </a:xfrm>
          <a:prstGeom prst="rect">
            <a:avLst/>
          </a:prstGeom>
        </p:spPr>
        <p:txBody>
          <a:bodyPr wrap="square">
            <a:spAutoFit/>
          </a:bodyPr>
          <a:lstStyle/>
          <a:p>
            <a:pPr algn="ctr" defTabSz="965835" fontAlgn="ctr"/>
            <a:r>
              <a:rPr lang="en-US" sz="1600" b="1" dirty="0">
                <a:latin typeface="Huawei Sans" panose="020C0503030203020204" pitchFamily="34" charset="0"/>
                <a:ea typeface="微软雅黑" panose="020B0503020204020204" charset="-122"/>
                <a:cs typeface="+mn-ea"/>
                <a:sym typeface="+mn-lt"/>
              </a:rPr>
              <a:t>Detection Object</a:t>
            </a:r>
          </a:p>
        </p:txBody>
      </p:sp>
      <p:sp>
        <p:nvSpPr>
          <p:cNvPr id="43" name="矩形 26"/>
          <p:cNvSpPr/>
          <p:nvPr/>
        </p:nvSpPr>
        <p:spPr bwMode="gray">
          <a:xfrm>
            <a:off x="5161969" y="1513654"/>
            <a:ext cx="1746366" cy="584775"/>
          </a:xfrm>
          <a:prstGeom prst="rect">
            <a:avLst/>
          </a:prstGeom>
        </p:spPr>
        <p:txBody>
          <a:bodyPr wrap="square">
            <a:spAutoFit/>
          </a:bodyPr>
          <a:lstStyle/>
          <a:p>
            <a:pPr algn="ctr" defTabSz="965835" fontAlgn="ctr"/>
            <a:r>
              <a:rPr lang="en-US" sz="1600" b="1" dirty="0">
                <a:latin typeface="Huawei Sans" panose="020C0503030203020204" pitchFamily="34" charset="0"/>
                <a:cs typeface="+mn-ea"/>
                <a:sym typeface="+mn-lt"/>
              </a:rPr>
              <a:t>Detection Technology</a:t>
            </a:r>
          </a:p>
        </p:txBody>
      </p:sp>
      <p:sp>
        <p:nvSpPr>
          <p:cNvPr id="44" name="矩形 27"/>
          <p:cNvSpPr/>
          <p:nvPr/>
        </p:nvSpPr>
        <p:spPr bwMode="gray">
          <a:xfrm>
            <a:off x="8145336" y="1513654"/>
            <a:ext cx="1317139" cy="584775"/>
          </a:xfrm>
          <a:prstGeom prst="rect">
            <a:avLst/>
          </a:prstGeom>
        </p:spPr>
        <p:txBody>
          <a:bodyPr wrap="square">
            <a:spAutoFit/>
          </a:bodyPr>
          <a:lstStyle/>
          <a:p>
            <a:pPr algn="ctr" defTabSz="965835" fontAlgn="ctr"/>
            <a:r>
              <a:rPr lang="en-US" sz="1600" b="1" dirty="0">
                <a:latin typeface="Huawei Sans" panose="020C0503030203020204" pitchFamily="34" charset="0"/>
                <a:cs typeface="+mn-ea"/>
                <a:sym typeface="+mn-lt"/>
              </a:rPr>
              <a:t>Protection Technology</a:t>
            </a:r>
          </a:p>
        </p:txBody>
      </p:sp>
      <p:cxnSp>
        <p:nvCxnSpPr>
          <p:cNvPr id="46" name="直接箭头连接符 73"/>
          <p:cNvCxnSpPr>
            <a:stCxn id="17" idx="3"/>
            <a:endCxn id="37" idx="1"/>
          </p:cNvCxnSpPr>
          <p:nvPr/>
        </p:nvCxnSpPr>
        <p:spPr bwMode="gray">
          <a:xfrm>
            <a:off x="6811617" y="4605434"/>
            <a:ext cx="1182928" cy="1201165"/>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66292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Usage Scenarios of Reliability Technologies for Multi-Layer Networks</a:t>
            </a:r>
            <a:endParaRPr lang="en-US" dirty="0"/>
          </a:p>
        </p:txBody>
      </p:sp>
      <p:graphicFrame>
        <p:nvGraphicFramePr>
          <p:cNvPr id="4" name="表格 226"/>
          <p:cNvGraphicFramePr>
            <a:graphicFrameLocks noGrp="1"/>
          </p:cNvGraphicFramePr>
          <p:nvPr>
            <p:extLst>
              <p:ext uri="{D42A27DB-BD31-4B8C-83A1-F6EECF244321}">
                <p14:modId xmlns:p14="http://schemas.microsoft.com/office/powerpoint/2010/main" val="3909845083"/>
              </p:ext>
            </p:extLst>
          </p:nvPr>
        </p:nvGraphicFramePr>
        <p:xfrm>
          <a:off x="526638" y="3878026"/>
          <a:ext cx="11138624" cy="2286000"/>
        </p:xfrm>
        <a:graphic>
          <a:graphicData uri="http://schemas.openxmlformats.org/drawingml/2006/table">
            <a:tbl>
              <a:tblPr firstRow="1" bandRow="1">
                <a:tableStyleId>{912C8C85-51F0-491E-9774-3900AFEF0FD7}</a:tableStyleId>
              </a:tblPr>
              <a:tblGrid>
                <a:gridCol w="1253890">
                  <a:extLst>
                    <a:ext uri="{9D8B030D-6E8A-4147-A177-3AD203B41FA5}">
                      <a16:colId xmlns:a16="http://schemas.microsoft.com/office/drawing/2014/main" val="20000"/>
                    </a:ext>
                  </a:extLst>
                </a:gridCol>
                <a:gridCol w="1253711">
                  <a:extLst>
                    <a:ext uri="{9D8B030D-6E8A-4147-A177-3AD203B41FA5}">
                      <a16:colId xmlns:a16="http://schemas.microsoft.com/office/drawing/2014/main" val="20001"/>
                    </a:ext>
                  </a:extLst>
                </a:gridCol>
                <a:gridCol w="1157779">
                  <a:extLst>
                    <a:ext uri="{9D8B030D-6E8A-4147-A177-3AD203B41FA5}">
                      <a16:colId xmlns:a16="http://schemas.microsoft.com/office/drawing/2014/main" val="20002"/>
                    </a:ext>
                  </a:extLst>
                </a:gridCol>
                <a:gridCol w="1530274">
                  <a:extLst>
                    <a:ext uri="{9D8B030D-6E8A-4147-A177-3AD203B41FA5}">
                      <a16:colId xmlns:a16="http://schemas.microsoft.com/office/drawing/2014/main" val="20003"/>
                    </a:ext>
                  </a:extLst>
                </a:gridCol>
                <a:gridCol w="1859241">
                  <a:extLst>
                    <a:ext uri="{9D8B030D-6E8A-4147-A177-3AD203B41FA5}">
                      <a16:colId xmlns:a16="http://schemas.microsoft.com/office/drawing/2014/main" val="20004"/>
                    </a:ext>
                  </a:extLst>
                </a:gridCol>
                <a:gridCol w="2695839">
                  <a:extLst>
                    <a:ext uri="{9D8B030D-6E8A-4147-A177-3AD203B41FA5}">
                      <a16:colId xmlns:a16="http://schemas.microsoft.com/office/drawing/2014/main" val="20005"/>
                    </a:ext>
                  </a:extLst>
                </a:gridCol>
                <a:gridCol w="1387890">
                  <a:extLst>
                    <a:ext uri="{9D8B030D-6E8A-4147-A177-3AD203B41FA5}">
                      <a16:colId xmlns:a16="http://schemas.microsoft.com/office/drawing/2014/main" val="20006"/>
                    </a:ext>
                  </a:extLst>
                </a:gridCol>
              </a:tblGrid>
              <a:tr h="358284">
                <a:tc>
                  <a:txBody>
                    <a:bodyPr/>
                    <a:lstStyle/>
                    <a:p>
                      <a:pPr algn="ctr" fontAlgn="ctr"/>
                      <a:r>
                        <a:rPr lang="en-US" sz="1200" dirty="0">
                          <a:solidFill>
                            <a:schemeClr val="tx1"/>
                          </a:solidFill>
                          <a:latin typeface="Huawei Sans" panose="020C0503030203020204" pitchFamily="34" charset="0"/>
                        </a:rPr>
                        <a:t>Service Category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a:solidFill>
                            <a:schemeClr val="tx1"/>
                          </a:solidFill>
                          <a:latin typeface="Huawei Sans" panose="020C0503030203020204" pitchFamily="34" charset="0"/>
                        </a:rPr>
                        <a:t>Protection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a:solidFill>
                            <a:schemeClr val="tx1"/>
                          </a:solidFill>
                          <a:latin typeface="Huawei Sans" panose="020C0503030203020204" pitchFamily="34" charset="0"/>
                        </a:rPr>
                        <a:t>Tunnel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a:solidFill>
                            <a:schemeClr val="tx1"/>
                          </a:solidFill>
                          <a:latin typeface="Huawei Sans" panose="020C0503030203020204" pitchFamily="34" charset="0"/>
                        </a:rPr>
                        <a:t>Failure Point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a:solidFill>
                            <a:schemeClr val="tx1"/>
                          </a:solidFill>
                          <a:latin typeface="Huawei Sans" panose="020C0503030203020204" pitchFamily="34" charset="0"/>
                        </a:rPr>
                        <a:t>Detection Technology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a:solidFill>
                            <a:schemeClr val="tx1"/>
                          </a:solidFill>
                          <a:latin typeface="Huawei Sans" panose="020C0503030203020204" pitchFamily="34" charset="0"/>
                        </a:rPr>
                        <a:t>Protection Technology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a:solidFill>
                            <a:schemeClr val="tx1"/>
                          </a:solidFill>
                          <a:latin typeface="Huawei Sans" panose="020C0503030203020204" pitchFamily="34" charset="0"/>
                        </a:rPr>
                        <a:t>Specification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58284">
                <a:tc rowSpan="3">
                  <a:txBody>
                    <a:bodyPr/>
                    <a:lstStyle/>
                    <a:p>
                      <a:pPr fontAlgn="ctr"/>
                      <a:r>
                        <a:rPr lang="en-US" sz="1200" dirty="0">
                          <a:latin typeface="Huawei Sans" panose="020C0503030203020204" pitchFamily="34" charset="0"/>
                          <a:ea typeface="+mn-ea"/>
                          <a:cs typeface="+mn-ea"/>
                          <a:sym typeface="+mn-lt"/>
                        </a:rPr>
                        <a:t>Common services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0" marR="0" lvl="0" indent="0" algn="l" defTabSz="913765" rtl="0" eaLnBrk="1" fontAlgn="ctr" latinLnBrk="0" hangingPunct="1">
                        <a:lnSpc>
                          <a:spcPct val="100000"/>
                        </a:lnSpc>
                        <a:spcBef>
                          <a:spcPts val="0"/>
                        </a:spcBef>
                        <a:spcAft>
                          <a:spcPts val="0"/>
                        </a:spcAft>
                        <a:buClrTx/>
                        <a:buSzTx/>
                        <a:buFontTx/>
                        <a:buNone/>
                        <a:defRPr/>
                      </a:pPr>
                      <a:r>
                        <a:rPr lang="en-US" sz="1200" dirty="0">
                          <a:latin typeface="Huawei Sans" panose="020C0503030203020204" pitchFamily="34" charset="0"/>
                        </a:rPr>
                        <a:t>Local protection, E2E protection</a:t>
                      </a:r>
                    </a:p>
                    <a:p>
                      <a:pPr fontAlgn="ct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marL="0" marR="0" lvl="0" indent="0" algn="l" defTabSz="913765" rtl="0" eaLnBrk="1" fontAlgn="ctr" latinLnBrk="0" hangingPunct="1">
                        <a:lnSpc>
                          <a:spcPct val="100000"/>
                        </a:lnSpc>
                        <a:spcBef>
                          <a:spcPts val="0"/>
                        </a:spcBef>
                        <a:spcAft>
                          <a:spcPts val="0"/>
                        </a:spcAft>
                        <a:buClrTx/>
                        <a:buSzTx/>
                        <a:buFontTx/>
                        <a:buNone/>
                        <a:defRPr/>
                      </a:pPr>
                      <a:r>
                        <a:rPr lang="en-US" sz="1200" dirty="0">
                          <a:latin typeface="Huawei Sans" panose="020C0503030203020204" pitchFamily="34" charset="0"/>
                        </a:rPr>
                        <a:t>SRv6 BE, SRv6 Policy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4910" rtl="0" eaLnBrk="1" fontAlgn="ctr" latinLnBrk="0" hangingPunct="1">
                        <a:lnSpc>
                          <a:spcPct val="100000"/>
                        </a:lnSpc>
                        <a:spcBef>
                          <a:spcPts val="0"/>
                        </a:spcBef>
                        <a:spcAft>
                          <a:spcPts val="0"/>
                        </a:spcAft>
                        <a:buClrTx/>
                        <a:buSzTx/>
                        <a:buFontTx/>
                        <a:buNone/>
                        <a:defRPr/>
                      </a:pPr>
                      <a:r>
                        <a:rPr lang="en-US" sz="1200" b="0" dirty="0">
                          <a:latin typeface="Huawei Sans" panose="020C0503030203020204" pitchFamily="34" charset="0"/>
                          <a:ea typeface="+mn-ea"/>
                          <a:cs typeface="+mn-ea"/>
                          <a:sym typeface="+mn-lt"/>
                        </a:rPr>
                        <a:t>4 to 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4910" rtl="0" eaLnBrk="1" fontAlgn="ctr" latinLnBrk="0" hangingPunct="1">
                        <a:lnSpc>
                          <a:spcPct val="100000"/>
                        </a:lnSpc>
                        <a:spcBef>
                          <a:spcPts val="0"/>
                        </a:spcBef>
                        <a:spcAft>
                          <a:spcPts val="0"/>
                        </a:spcAft>
                        <a:buClrTx/>
                        <a:buSzTx/>
                        <a:buFontTx/>
                        <a:buNone/>
                        <a:defRPr/>
                      </a:pPr>
                      <a:r>
                        <a:rPr lang="en-US" sz="1200" b="0" dirty="0">
                          <a:latin typeface="Huawei Sans" panose="020C0503030203020204" pitchFamily="34" charset="0"/>
                          <a:ea typeface="+mn-ea"/>
                          <a:cs typeface="+mn-ea"/>
                          <a:sym typeface="+mn-lt"/>
                        </a:rPr>
                        <a:t>BFD for interface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4910" rtl="0" eaLnBrk="1" fontAlgn="ctr" latinLnBrk="0" hangingPunct="1">
                        <a:lnSpc>
                          <a:spcPct val="100000"/>
                        </a:lnSpc>
                        <a:spcBef>
                          <a:spcPts val="0"/>
                        </a:spcBef>
                        <a:spcAft>
                          <a:spcPts val="0"/>
                        </a:spcAft>
                        <a:buClrTx/>
                        <a:buSzTx/>
                        <a:buFontTx/>
                        <a:buNone/>
                        <a:defRPr/>
                      </a:pPr>
                      <a:r>
                        <a:rPr lang="en-US" sz="1200" b="0" dirty="0">
                          <a:latin typeface="Huawei Sans" panose="020C0503030203020204" pitchFamily="34" charset="0"/>
                          <a:ea typeface="+mn-ea"/>
                          <a:cs typeface="+mn-ea"/>
                          <a:sym typeface="+mn-lt"/>
                        </a:rPr>
                        <a:t>1. TI-LFA (SRv6 BE + SRv6 Policy)</a:t>
                      </a:r>
                    </a:p>
                    <a:p>
                      <a:pPr marL="0" marR="0" lvl="0" indent="0" algn="l" defTabSz="1184910" rtl="0" eaLnBrk="1" fontAlgn="ctr" latinLnBrk="0" hangingPunct="1">
                        <a:lnSpc>
                          <a:spcPct val="100000"/>
                        </a:lnSpc>
                        <a:spcBef>
                          <a:spcPts val="0"/>
                        </a:spcBef>
                        <a:spcAft>
                          <a:spcPts val="0"/>
                        </a:spcAft>
                        <a:buClrTx/>
                        <a:buSzTx/>
                        <a:buFontTx/>
                        <a:buNone/>
                        <a:defRPr/>
                      </a:pPr>
                      <a:r>
                        <a:rPr lang="en-US" sz="1200" b="0" dirty="0">
                          <a:latin typeface="Huawei Sans" panose="020C0503030203020204" pitchFamily="34" charset="0"/>
                          <a:ea typeface="+mn-ea"/>
                          <a:cs typeface="+mn-ea"/>
                          <a:sym typeface="+mn-lt"/>
                        </a:rPr>
                        <a:t>2. Midpoint TI-LFA (SRv6 Policy)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50 </a:t>
                      </a:r>
                      <a:r>
                        <a:rPr lang="en-US" sz="1200" dirty="0" err="1">
                          <a:latin typeface="Huawei Sans" panose="020C0503030203020204" pitchFamily="34" charset="0"/>
                        </a:rPr>
                        <a:t>ms</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14971">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4910" rtl="0" eaLnBrk="1" fontAlgn="ctr" latinLnBrk="0" hangingPunct="1">
                        <a:lnSpc>
                          <a:spcPct val="100000"/>
                        </a:lnSpc>
                        <a:spcBef>
                          <a:spcPts val="0"/>
                        </a:spcBef>
                        <a:spcAft>
                          <a:spcPts val="0"/>
                        </a:spcAft>
                        <a:buClrTx/>
                        <a:buSzTx/>
                        <a:buFontTx/>
                        <a:buNone/>
                        <a:defRPr/>
                      </a:pPr>
                      <a:r>
                        <a:rPr lang="en-US" sz="1200" b="0" dirty="0">
                          <a:latin typeface="Huawei Sans" panose="020C0503030203020204" pitchFamily="34" charset="0"/>
                          <a:ea typeface="+mn-ea"/>
                          <a:cs typeface="+mn-ea"/>
                          <a:sym typeface="+mn-lt"/>
                        </a:rPr>
                        <a:t>3 and 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4910" rtl="0" eaLnBrk="1" fontAlgn="ctr" latinLnBrk="0" hangingPunct="1">
                        <a:lnSpc>
                          <a:spcPct val="100000"/>
                        </a:lnSpc>
                        <a:spcBef>
                          <a:spcPts val="0"/>
                        </a:spcBef>
                        <a:spcAft>
                          <a:spcPts val="0"/>
                        </a:spcAft>
                        <a:buClrTx/>
                        <a:buSzTx/>
                        <a:buFontTx/>
                        <a:buNone/>
                        <a:defRPr/>
                      </a:pPr>
                      <a:r>
                        <a:rPr lang="en-US" sz="1200" b="0" dirty="0">
                          <a:latin typeface="Huawei Sans" panose="020C0503030203020204" pitchFamily="34" charset="0"/>
                          <a:ea typeface="+mn-ea"/>
                          <a:cs typeface="+mn-ea"/>
                          <a:sym typeface="+mn-lt"/>
                        </a:rPr>
                        <a:t>BFD for locator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4910" rtl="0" eaLnBrk="1" fontAlgn="ctr" latinLnBrk="0" hangingPunct="1">
                        <a:lnSpc>
                          <a:spcPct val="100000"/>
                        </a:lnSpc>
                        <a:spcBef>
                          <a:spcPts val="0"/>
                        </a:spcBef>
                        <a:spcAft>
                          <a:spcPts val="0"/>
                        </a:spcAft>
                        <a:buClrTx/>
                        <a:buSzTx/>
                        <a:buFontTx/>
                        <a:buNone/>
                        <a:defRPr/>
                      </a:pPr>
                      <a:r>
                        <a:rPr lang="en-US" sz="1200" b="0" dirty="0">
                          <a:latin typeface="Huawei Sans" panose="020C0503030203020204" pitchFamily="34" charset="0"/>
                          <a:ea typeface="+mn-ea"/>
                          <a:cs typeface="+mn-ea"/>
                          <a:sym typeface="+mn-lt"/>
                        </a:rPr>
                        <a:t>VPN FRR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50 </a:t>
                      </a:r>
                      <a:r>
                        <a:rPr lang="en-US" sz="1200" dirty="0" err="1">
                          <a:latin typeface="Huawei Sans" panose="020C0503030203020204" pitchFamily="34" charset="0"/>
                        </a:rPr>
                        <a:t>ms</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14971">
                <a:tc vMerge="1">
                  <a:txBody>
                    <a:bodyPr/>
                    <a:lstStyle/>
                    <a:p>
                      <a:endParaRPr lang="zh-CN"/>
                    </a:p>
                  </a:txBody>
                  <a:tcPr/>
                </a:tc>
                <a:tc vMerge="1">
                  <a:txBody>
                    <a:bodyPr/>
                    <a:lstStyle/>
                    <a:p>
                      <a:endParaRPr lang="zh-CN"/>
                    </a:p>
                  </a:txBody>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4910" rtl="0" eaLnBrk="1" fontAlgn="ctr" latinLnBrk="0" hangingPunct="1">
                        <a:lnSpc>
                          <a:spcPct val="100000"/>
                        </a:lnSpc>
                        <a:spcBef>
                          <a:spcPts val="0"/>
                        </a:spcBef>
                        <a:spcAft>
                          <a:spcPts val="0"/>
                        </a:spcAft>
                        <a:buClrTx/>
                        <a:buSzTx/>
                        <a:buFontTx/>
                        <a:buNone/>
                        <a:defRPr/>
                      </a:pPr>
                      <a:r>
                        <a:rPr lang="en-US" sz="1200" b="0" dirty="0">
                          <a:latin typeface="Huawei Sans" panose="020C0503030203020204" pitchFamily="34" charset="0"/>
                          <a:ea typeface="+mn-ea"/>
                          <a:cs typeface="+mn-ea"/>
                          <a:sym typeface="+mn-lt"/>
                        </a:rPr>
                        <a:t>1, 2, 10, and 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4910" rtl="0" eaLnBrk="1" fontAlgn="ctr" latinLnBrk="0" hangingPunct="1">
                        <a:lnSpc>
                          <a:spcPct val="100000"/>
                        </a:lnSpc>
                        <a:spcBef>
                          <a:spcPts val="0"/>
                        </a:spcBef>
                        <a:spcAft>
                          <a:spcPts val="0"/>
                        </a:spcAft>
                        <a:buClrTx/>
                        <a:buSzTx/>
                        <a:buFontTx/>
                        <a:buNone/>
                        <a:defRPr/>
                      </a:pPr>
                      <a:r>
                        <a:rPr lang="en-US" sz="1200" b="0" dirty="0">
                          <a:latin typeface="Huawei Sans" panose="020C0503030203020204" pitchFamily="34" charset="0"/>
                          <a:ea typeface="+mn-ea"/>
                          <a:cs typeface="+mn-ea"/>
                          <a:sym typeface="+mn-lt"/>
                        </a:rPr>
                        <a:t>BFD for interface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4910" rtl="0" eaLnBrk="1" fontAlgn="ctr" latinLnBrk="0" hangingPunct="1">
                        <a:lnSpc>
                          <a:spcPct val="100000"/>
                        </a:lnSpc>
                        <a:spcBef>
                          <a:spcPts val="0"/>
                        </a:spcBef>
                        <a:spcAft>
                          <a:spcPts val="0"/>
                        </a:spcAft>
                        <a:buClrTx/>
                        <a:buSzTx/>
                        <a:buFontTx/>
                        <a:buNone/>
                        <a:defRPr/>
                      </a:pPr>
                      <a:r>
                        <a:rPr lang="en-US" sz="1200" dirty="0">
                          <a:latin typeface="Huawei Sans" panose="020C0503030203020204" pitchFamily="34" charset="0"/>
                          <a:cs typeface="+mn-ea"/>
                          <a:sym typeface="+mn-lt"/>
                        </a:rPr>
                        <a:t>VPN mixed FRR, IP FRR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3765" rtl="0" eaLnBrk="1" fontAlgn="ctr" latinLnBrk="0" hangingPunct="1">
                        <a:lnSpc>
                          <a:spcPct val="100000"/>
                        </a:lnSpc>
                        <a:spcBef>
                          <a:spcPts val="0"/>
                        </a:spcBef>
                        <a:spcAft>
                          <a:spcPts val="0"/>
                        </a:spcAft>
                        <a:buClrTx/>
                        <a:buSzTx/>
                        <a:buFontTx/>
                        <a:buNone/>
                        <a:defRPr/>
                      </a:pPr>
                      <a:r>
                        <a:rPr lang="en-US" sz="1200" dirty="0">
                          <a:latin typeface="Huawei Sans" panose="020C0503030203020204" pitchFamily="34" charset="0"/>
                        </a:rPr>
                        <a:t>50 </a:t>
                      </a:r>
                      <a:r>
                        <a:rPr lang="en-US" sz="1200" dirty="0" err="1">
                          <a:latin typeface="Huawei Sans" panose="020C0503030203020204" pitchFamily="34" charset="0"/>
                        </a:rPr>
                        <a:t>ms</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14971">
                <a:tc rowSpan="3">
                  <a:txBody>
                    <a:bodyPr/>
                    <a:lstStyle/>
                    <a:p>
                      <a:pPr fontAlgn="ctr"/>
                      <a:r>
                        <a:rPr lang="en-US" sz="1200" dirty="0">
                          <a:latin typeface="Huawei Sans" panose="020C0503030203020204" pitchFamily="34" charset="0"/>
                          <a:cs typeface="+mn-ea"/>
                          <a:sym typeface="+mn-lt"/>
                        </a:rPr>
                        <a:t>Services with high SLA requirements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rowSpan="3">
                  <a:txBody>
                    <a:bodyPr/>
                    <a:lstStyle/>
                    <a:p>
                      <a:pPr marL="0" marR="0" lvl="0" indent="0" algn="l" defTabSz="913765" rtl="0" eaLnBrk="1" fontAlgn="ctr" latinLnBrk="0" hangingPunct="1">
                        <a:lnSpc>
                          <a:spcPct val="100000"/>
                        </a:lnSpc>
                        <a:spcBef>
                          <a:spcPts val="0"/>
                        </a:spcBef>
                        <a:spcAft>
                          <a:spcPts val="0"/>
                        </a:spcAft>
                        <a:buClrTx/>
                        <a:buSzTx/>
                        <a:buFontTx/>
                        <a:buNone/>
                        <a:defRPr/>
                      </a:pPr>
                      <a:r>
                        <a:rPr lang="en-US" sz="1200" dirty="0">
                          <a:latin typeface="Huawei Sans" panose="020C0503030203020204" pitchFamily="34" charset="0"/>
                        </a:rPr>
                        <a:t>Local protection, E2E protection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rowSpan="3">
                  <a:txBody>
                    <a:bodyPr/>
                    <a:lstStyle/>
                    <a:p>
                      <a:pPr marL="0" marR="0" lvl="0" indent="0" algn="l" defTabSz="1184910" rtl="0" eaLnBrk="1" fontAlgn="ctr" latinLnBrk="0" hangingPunct="1">
                        <a:lnSpc>
                          <a:spcPct val="100000"/>
                        </a:lnSpc>
                        <a:spcBef>
                          <a:spcPts val="0"/>
                        </a:spcBef>
                        <a:spcAft>
                          <a:spcPts val="0"/>
                        </a:spcAft>
                        <a:buClrTx/>
                        <a:buSzTx/>
                        <a:buFontTx/>
                        <a:buNone/>
                        <a:defRPr/>
                      </a:pPr>
                      <a:r>
                        <a:rPr lang="en-US" sz="1200" dirty="0">
                          <a:latin typeface="Huawei Sans" panose="020C0503030203020204" pitchFamily="34" charset="0"/>
                        </a:rPr>
                        <a:t>SRv6 Policy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l" defTabSz="1184910" rtl="0" eaLnBrk="1" fontAlgn="ctr" latinLnBrk="0" hangingPunct="1">
                        <a:lnSpc>
                          <a:spcPct val="100000"/>
                        </a:lnSpc>
                        <a:spcBef>
                          <a:spcPts val="0"/>
                        </a:spcBef>
                        <a:spcAft>
                          <a:spcPts val="0"/>
                        </a:spcAft>
                        <a:buClrTx/>
                        <a:buSzTx/>
                        <a:buFontTx/>
                        <a:buNone/>
                        <a:defRPr/>
                      </a:pPr>
                      <a:r>
                        <a:rPr lang="en-US" sz="1200" b="0" dirty="0">
                          <a:latin typeface="Huawei Sans" panose="020C0503030203020204" pitchFamily="34" charset="0"/>
                          <a:ea typeface="+mn-ea"/>
                          <a:cs typeface="+mn-ea"/>
                          <a:sym typeface="+mn-lt"/>
                        </a:rPr>
                        <a:t>4 to 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SBFD</a:t>
                      </a:r>
                      <a:r>
                        <a:rPr lang="en-US" sz="1200" baseline="0" dirty="0">
                          <a:latin typeface="Huawei Sans" panose="020C0503030203020204" pitchFamily="34" charset="0"/>
                        </a:rPr>
                        <a:t> for SRv6 Policy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HSB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latin typeface="Huawei Sans" panose="020C0503030203020204" pitchFamily="34" charset="0"/>
                        </a:rPr>
                        <a:t>50 </a:t>
                      </a:r>
                      <a:r>
                        <a:rPr lang="en-US" sz="1200" dirty="0" err="1">
                          <a:latin typeface="Huawei Sans" panose="020C0503030203020204" pitchFamily="34" charset="0"/>
                        </a:rPr>
                        <a:t>ms</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14971">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l" defTabSz="1184910" rtl="0" eaLnBrk="1" fontAlgn="ctr" latinLnBrk="0" hangingPunct="1">
                        <a:lnSpc>
                          <a:spcPct val="100000"/>
                        </a:lnSpc>
                        <a:spcBef>
                          <a:spcPts val="0"/>
                        </a:spcBef>
                        <a:spcAft>
                          <a:spcPts val="0"/>
                        </a:spcAft>
                        <a:buClrTx/>
                        <a:buSzTx/>
                        <a:buFontTx/>
                        <a:buNone/>
                        <a:defRPr/>
                      </a:pPr>
                      <a:r>
                        <a:rPr lang="en-US" sz="1200" b="0" dirty="0">
                          <a:latin typeface="Huawei Sans" panose="020C0503030203020204" pitchFamily="34" charset="0"/>
                          <a:ea typeface="+mn-ea"/>
                          <a:cs typeface="+mn-ea"/>
                          <a:sym typeface="+mn-lt"/>
                        </a:rPr>
                        <a:t>3 and 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4910" rtl="0" eaLnBrk="1" fontAlgn="ctr" latinLnBrk="0" hangingPunct="1">
                        <a:lnSpc>
                          <a:spcPct val="100000"/>
                        </a:lnSpc>
                        <a:spcBef>
                          <a:spcPts val="0"/>
                        </a:spcBef>
                        <a:spcAft>
                          <a:spcPts val="0"/>
                        </a:spcAft>
                        <a:buClrTx/>
                        <a:buSzTx/>
                        <a:buFontTx/>
                        <a:buNone/>
                        <a:defRPr/>
                      </a:pPr>
                      <a:r>
                        <a:rPr lang="en-US" sz="1200" dirty="0">
                          <a:latin typeface="Huawei Sans" panose="020C0503030203020204" pitchFamily="34" charset="0"/>
                        </a:rPr>
                        <a:t>SBFD</a:t>
                      </a:r>
                      <a:r>
                        <a:rPr lang="en-US" sz="1200" baseline="0" dirty="0">
                          <a:latin typeface="Huawei Sans" panose="020C0503030203020204" pitchFamily="34" charset="0"/>
                        </a:rPr>
                        <a:t> for SRv6 Policy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solidFill>
                            <a:schemeClr val="tx1"/>
                          </a:solidFill>
                          <a:latin typeface="Huawei Sans" panose="020C0503030203020204" pitchFamily="34" charset="0"/>
                          <a:ea typeface="+mn-ea"/>
                          <a:cs typeface="+mn-cs"/>
                        </a:rPr>
                        <a:t>VPN FRR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r>
                        <a:rPr lang="en-US" sz="1200" dirty="0">
                          <a:solidFill>
                            <a:schemeClr val="tx1"/>
                          </a:solidFill>
                          <a:latin typeface="Huawei Sans" panose="020C0503030203020204" pitchFamily="34" charset="0"/>
                          <a:ea typeface="+mn-ea"/>
                          <a:cs typeface="+mn-cs"/>
                        </a:rPr>
                        <a:t>200 </a:t>
                      </a:r>
                      <a:r>
                        <a:rPr lang="en-US" sz="1200" dirty="0" err="1">
                          <a:solidFill>
                            <a:schemeClr val="tx1"/>
                          </a:solidFill>
                          <a:latin typeface="Huawei Sans" panose="020C0503030203020204" pitchFamily="34" charset="0"/>
                          <a:ea typeface="+mn-ea"/>
                          <a:cs typeface="+mn-cs"/>
                        </a:rPr>
                        <a:t>ms</a:t>
                      </a:r>
                      <a:r>
                        <a:rPr lang="en-US" sz="1200" dirty="0">
                          <a:solidFill>
                            <a:schemeClr val="tx1"/>
                          </a:solidFill>
                          <a:latin typeface="Huawei Sans" panose="020C0503030203020204" pitchFamily="34" charset="0"/>
                          <a:ea typeface="+mn-ea"/>
                          <a:cs typeface="+mn-cs"/>
                        </a:rPr>
                        <a:t>/50 </a:t>
                      </a:r>
                      <a:r>
                        <a:rPr lang="en-US" sz="1200" dirty="0" err="1">
                          <a:solidFill>
                            <a:schemeClr val="tx1"/>
                          </a:solidFill>
                          <a:latin typeface="Huawei Sans" panose="020C0503030203020204" pitchFamily="34" charset="0"/>
                          <a:ea typeface="+mn-ea"/>
                          <a:cs typeface="+mn-cs"/>
                        </a:rPr>
                        <a:t>ms</a:t>
                      </a:r>
                      <a:endParaRPr lang="en-US" sz="1200" dirty="0">
                        <a:solidFill>
                          <a:schemeClr val="tx1"/>
                        </a:solidFill>
                        <a:latin typeface="Huawei Sans" panose="020C0503030203020204" pitchFamily="34" charset="0"/>
                        <a:ea typeface="+mn-ea"/>
                        <a:cs typeface="+mn-cs"/>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14971">
                <a:tc vMerge="1">
                  <a:txBody>
                    <a:bodyPr/>
                    <a:lstStyle/>
                    <a:p>
                      <a:endParaRPr lang="zh-CN"/>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l" defTabSz="913765" rtl="0" eaLnBrk="1" fontAlgn="ctr" latinLnBrk="0" hangingPunct="1">
                        <a:lnSpc>
                          <a:spcPct val="100000"/>
                        </a:lnSpc>
                        <a:spcBef>
                          <a:spcPts val="0"/>
                        </a:spcBef>
                        <a:spcAft>
                          <a:spcPts val="0"/>
                        </a:spcAft>
                        <a:buClrTx/>
                        <a:buSzTx/>
                        <a:buFontTx/>
                        <a:buNone/>
                        <a:defRPr/>
                      </a:pPr>
                      <a:r>
                        <a:rPr lang="en-US" sz="1200" b="0" dirty="0">
                          <a:latin typeface="Huawei Sans" panose="020C0503030203020204" pitchFamily="34" charset="0"/>
                          <a:ea typeface="+mn-ea"/>
                          <a:cs typeface="+mn-ea"/>
                          <a:sym typeface="+mn-lt"/>
                        </a:rPr>
                        <a:t>1, 2, 10, and 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l" defTabSz="1184910" rtl="0" eaLnBrk="1" fontAlgn="ctr" latinLnBrk="0" hangingPunct="1">
                        <a:lnSpc>
                          <a:spcPct val="100000"/>
                        </a:lnSpc>
                        <a:spcBef>
                          <a:spcPts val="0"/>
                        </a:spcBef>
                        <a:spcAft>
                          <a:spcPts val="0"/>
                        </a:spcAft>
                        <a:buClrTx/>
                        <a:buSzTx/>
                        <a:buFontTx/>
                        <a:buNone/>
                        <a:defRPr/>
                      </a:pPr>
                      <a:r>
                        <a:rPr lang="en-US" sz="1200" b="0" dirty="0">
                          <a:latin typeface="Huawei Sans" panose="020C0503030203020204" pitchFamily="34" charset="0"/>
                          <a:ea typeface="+mn-ea"/>
                          <a:cs typeface="+mn-ea"/>
                          <a:sym typeface="+mn-lt"/>
                        </a:rPr>
                        <a:t>BFD for interface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l" defTabSz="913765" rtl="0" eaLnBrk="1" fontAlgn="ctr" latinLnBrk="0" hangingPunct="1">
                        <a:lnSpc>
                          <a:spcPct val="100000"/>
                        </a:lnSpc>
                        <a:spcBef>
                          <a:spcPts val="0"/>
                        </a:spcBef>
                        <a:spcAft>
                          <a:spcPts val="0"/>
                        </a:spcAft>
                        <a:buClrTx/>
                        <a:buSzTx/>
                        <a:buFontTx/>
                        <a:buNone/>
                        <a:defRPr/>
                      </a:pPr>
                      <a:r>
                        <a:rPr lang="en-US" sz="1200" dirty="0">
                          <a:latin typeface="Huawei Sans" panose="020C0503030203020204" pitchFamily="34" charset="0"/>
                          <a:cs typeface="+mn-ea"/>
                          <a:sym typeface="+mn-lt"/>
                        </a:rPr>
                        <a:t>VPN mixed FRR, IP FRR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l" defTabSz="913765" rtl="0" eaLnBrk="1" fontAlgn="ctr" latinLnBrk="0" hangingPunct="1">
                        <a:lnSpc>
                          <a:spcPct val="100000"/>
                        </a:lnSpc>
                        <a:spcBef>
                          <a:spcPts val="0"/>
                        </a:spcBef>
                        <a:spcAft>
                          <a:spcPts val="0"/>
                        </a:spcAft>
                        <a:buClrTx/>
                        <a:buSzTx/>
                        <a:buFontTx/>
                        <a:buNone/>
                        <a:defRPr/>
                      </a:pPr>
                      <a:r>
                        <a:rPr lang="en-US" sz="1200" dirty="0">
                          <a:latin typeface="Huawei Sans" panose="020C0503030203020204" pitchFamily="34" charset="0"/>
                        </a:rPr>
                        <a:t>50 </a:t>
                      </a:r>
                      <a:r>
                        <a:rPr lang="en-US" sz="1200" dirty="0" err="1">
                          <a:latin typeface="Huawei Sans" panose="020C0503030203020204" pitchFamily="34" charset="0"/>
                        </a:rPr>
                        <a:t>ms</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pic>
        <p:nvPicPr>
          <p:cNvPr id="6"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13950" y="1887310"/>
            <a:ext cx="378863" cy="310667"/>
          </a:xfrm>
          <a:prstGeom prst="rect">
            <a:avLst/>
          </a:prstGeom>
        </p:spPr>
      </p:pic>
      <p:pic>
        <p:nvPicPr>
          <p:cNvPr id="7"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13950" y="2899571"/>
            <a:ext cx="378863" cy="310667"/>
          </a:xfrm>
          <a:prstGeom prst="rect">
            <a:avLst/>
          </a:prstGeom>
        </p:spPr>
      </p:pic>
      <p:pic>
        <p:nvPicPr>
          <p:cNvPr id="8"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50062" y="1888990"/>
            <a:ext cx="378863" cy="310667"/>
          </a:xfrm>
          <a:prstGeom prst="rect">
            <a:avLst/>
          </a:prstGeom>
        </p:spPr>
      </p:pic>
      <p:pic>
        <p:nvPicPr>
          <p:cNvPr id="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450062" y="2901251"/>
            <a:ext cx="378863" cy="310667"/>
          </a:xfrm>
          <a:prstGeom prst="rect">
            <a:avLst/>
          </a:prstGeom>
        </p:spPr>
      </p:pic>
      <p:pic>
        <p:nvPicPr>
          <p:cNvPr id="10"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97204" y="1890670"/>
            <a:ext cx="378863" cy="310667"/>
          </a:xfrm>
          <a:prstGeom prst="rect">
            <a:avLst/>
          </a:prstGeom>
        </p:spPr>
      </p:pic>
      <p:pic>
        <p:nvPicPr>
          <p:cNvPr id="11"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597204" y="2902931"/>
            <a:ext cx="378863" cy="310667"/>
          </a:xfrm>
          <a:prstGeom prst="rect">
            <a:avLst/>
          </a:prstGeom>
        </p:spPr>
      </p:pic>
      <p:sp>
        <p:nvSpPr>
          <p:cNvPr id="12" name="圆角矩形 75"/>
          <p:cNvSpPr/>
          <p:nvPr/>
        </p:nvSpPr>
        <p:spPr bwMode="gray">
          <a:xfrm>
            <a:off x="4058318" y="1521397"/>
            <a:ext cx="4160547" cy="2017581"/>
          </a:xfrm>
          <a:prstGeom prst="roundRect">
            <a:avLst>
              <a:gd name="adj" fmla="val 2420"/>
            </a:avLst>
          </a:prstGeom>
          <a:noFill/>
          <a:ln w="19050" cap="flat" cmpd="sng" algn="ctr">
            <a:solidFill>
              <a:srgbClr val="30B5C5"/>
            </a:solidFill>
            <a:prstDash val="dash"/>
            <a:miter lim="800000"/>
          </a:ln>
          <a:effectLst/>
        </p:spPr>
        <p:txBody>
          <a:bodyPr wrap="square" lIns="108000" tIns="108000" rIns="108000" bIns="108000" rtlCol="0" anchor="ctr" anchorCtr="0">
            <a:noAutofit/>
          </a:bodyPr>
          <a:lstStyle/>
          <a:p>
            <a:pPr marL="0" marR="0" lvl="0" indent="0" algn="just" defTabSz="914400" eaLnBrk="1" fontAlgn="ctr" latinLnBrk="0" hangingPunct="1">
              <a:lnSpc>
                <a:spcPts val="1800"/>
              </a:lnSpc>
              <a:spcBef>
                <a:spcPts val="0"/>
              </a:spcBef>
              <a:spcAft>
                <a:spcPts val="300"/>
              </a:spcAft>
              <a:buClrTx/>
              <a:buSzTx/>
              <a:buFontTx/>
              <a:buNone/>
              <a:defRPr/>
            </a:pPr>
            <a:endParaRPr kumimoji="0" lang="en-US" altLang="zh-CN"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3" name="Straight Connector 12"/>
          <p:cNvCxnSpPr>
            <a:stCxn id="7" idx="0"/>
            <a:endCxn id="6" idx="2"/>
          </p:cNvCxnSpPr>
          <p:nvPr/>
        </p:nvCxnSpPr>
        <p:spPr bwMode="gray">
          <a:xfrm flipV="1">
            <a:off x="4503382" y="219797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48" idx="1"/>
            <a:endCxn id="6" idx="3"/>
          </p:cNvCxnSpPr>
          <p:nvPr/>
        </p:nvCxnSpPr>
        <p:spPr bwMode="gray">
          <a:xfrm flipH="1" flipV="1">
            <a:off x="4692813" y="2042644"/>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10" idx="1"/>
            <a:endCxn id="8" idx="3"/>
          </p:cNvCxnSpPr>
          <p:nvPr/>
        </p:nvCxnSpPr>
        <p:spPr bwMode="gray">
          <a:xfrm flipH="1" flipV="1">
            <a:off x="6828925" y="2044324"/>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1" idx="1"/>
            <a:endCxn id="9" idx="3"/>
          </p:cNvCxnSpPr>
          <p:nvPr/>
        </p:nvCxnSpPr>
        <p:spPr bwMode="gray">
          <a:xfrm flipH="1" flipV="1">
            <a:off x="6828925" y="3056585"/>
            <a:ext cx="768279" cy="1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49" idx="1"/>
            <a:endCxn id="7" idx="3"/>
          </p:cNvCxnSpPr>
          <p:nvPr/>
        </p:nvCxnSpPr>
        <p:spPr bwMode="gray">
          <a:xfrm flipH="1" flipV="1">
            <a:off x="4692813" y="3054905"/>
            <a:ext cx="689909" cy="51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9" idx="0"/>
            <a:endCxn id="8" idx="2"/>
          </p:cNvCxnSpPr>
          <p:nvPr/>
        </p:nvCxnSpPr>
        <p:spPr bwMode="gray">
          <a:xfrm flipV="1">
            <a:off x="6639494" y="219965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11" idx="0"/>
            <a:endCxn id="10" idx="2"/>
          </p:cNvCxnSpPr>
          <p:nvPr/>
        </p:nvCxnSpPr>
        <p:spPr bwMode="gray">
          <a:xfrm flipV="1">
            <a:off x="7786636" y="2201337"/>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21" idx="3"/>
            <a:endCxn id="6" idx="1"/>
          </p:cNvCxnSpPr>
          <p:nvPr/>
        </p:nvCxnSpPr>
        <p:spPr bwMode="gray">
          <a:xfrm>
            <a:off x="3397548" y="2042643"/>
            <a:ext cx="916402"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1"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18685" y="1887309"/>
            <a:ext cx="378863" cy="310667"/>
          </a:xfrm>
          <a:prstGeom prst="rect">
            <a:avLst/>
          </a:prstGeom>
        </p:spPr>
      </p:pic>
      <p:pic>
        <p:nvPicPr>
          <p:cNvPr id="22"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18685" y="2901369"/>
            <a:ext cx="378863" cy="310667"/>
          </a:xfrm>
          <a:prstGeom prst="rect">
            <a:avLst/>
          </a:prstGeom>
        </p:spPr>
      </p:pic>
      <p:cxnSp>
        <p:nvCxnSpPr>
          <p:cNvPr id="23" name="Straight Connector 22"/>
          <p:cNvCxnSpPr>
            <a:stCxn id="22" idx="3"/>
            <a:endCxn id="7" idx="1"/>
          </p:cNvCxnSpPr>
          <p:nvPr/>
        </p:nvCxnSpPr>
        <p:spPr bwMode="gray">
          <a:xfrm flipV="1">
            <a:off x="3397548" y="3054905"/>
            <a:ext cx="916402" cy="17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4"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74465" y="1890670"/>
            <a:ext cx="378863" cy="310667"/>
          </a:xfrm>
          <a:prstGeom prst="rect">
            <a:avLst/>
          </a:prstGeom>
        </p:spPr>
      </p:pic>
      <p:pic>
        <p:nvPicPr>
          <p:cNvPr id="25"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74465" y="2904730"/>
            <a:ext cx="378863" cy="310667"/>
          </a:xfrm>
          <a:prstGeom prst="rect">
            <a:avLst/>
          </a:prstGeom>
        </p:spPr>
      </p:pic>
      <p:cxnSp>
        <p:nvCxnSpPr>
          <p:cNvPr id="26" name="Straight Connector 25"/>
          <p:cNvCxnSpPr>
            <a:stCxn id="11" idx="3"/>
            <a:endCxn id="25" idx="1"/>
          </p:cNvCxnSpPr>
          <p:nvPr/>
        </p:nvCxnSpPr>
        <p:spPr bwMode="gray">
          <a:xfrm>
            <a:off x="7976067" y="3058265"/>
            <a:ext cx="798398" cy="179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10" idx="3"/>
            <a:endCxn id="24" idx="1"/>
          </p:cNvCxnSpPr>
          <p:nvPr/>
        </p:nvCxnSpPr>
        <p:spPr bwMode="gray">
          <a:xfrm>
            <a:off x="7976067" y="2046004"/>
            <a:ext cx="798398"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TextBox 271"/>
          <p:cNvSpPr txBox="1"/>
          <p:nvPr/>
        </p:nvSpPr>
        <p:spPr bwMode="gray">
          <a:xfrm>
            <a:off x="4324702" y="1677788"/>
            <a:ext cx="357790"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29" name="TextBox 271"/>
          <p:cNvSpPr txBox="1"/>
          <p:nvPr/>
        </p:nvSpPr>
        <p:spPr bwMode="gray">
          <a:xfrm>
            <a:off x="4324702" y="3170705"/>
            <a:ext cx="357790"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30" name="TextBox 271"/>
          <p:cNvSpPr txBox="1"/>
          <p:nvPr/>
        </p:nvSpPr>
        <p:spPr bwMode="gray">
          <a:xfrm>
            <a:off x="7614662" y="3170705"/>
            <a:ext cx="357790"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31" name="TextBox 271"/>
          <p:cNvSpPr txBox="1"/>
          <p:nvPr/>
        </p:nvSpPr>
        <p:spPr bwMode="gray">
          <a:xfrm>
            <a:off x="6352433" y="1670158"/>
            <a:ext cx="565429" cy="276999"/>
          </a:xfrm>
          <a:prstGeom prst="rect">
            <a:avLst/>
          </a:prstGeom>
          <a:noFill/>
        </p:spPr>
        <p:txBody>
          <a:bodyPr wrap="square" rtlCol="0">
            <a:spAutoFit/>
          </a:bodyPr>
          <a:lstStyle/>
          <a:p>
            <a:pPr algn="ct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32" name="TextBox 271"/>
          <p:cNvSpPr txBox="1"/>
          <p:nvPr/>
        </p:nvSpPr>
        <p:spPr bwMode="gray">
          <a:xfrm>
            <a:off x="6362901" y="3168561"/>
            <a:ext cx="529519" cy="276999"/>
          </a:xfrm>
          <a:prstGeom prst="rect">
            <a:avLst/>
          </a:prstGeom>
          <a:noFill/>
        </p:spPr>
        <p:txBody>
          <a:bodyPr wrap="square" rtlCol="0">
            <a:spAutoFit/>
          </a:bodyPr>
          <a:lstStyle/>
          <a:p>
            <a:pPr algn="ct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33" name="TextBox 271"/>
          <p:cNvSpPr txBox="1"/>
          <p:nvPr/>
        </p:nvSpPr>
        <p:spPr bwMode="gray">
          <a:xfrm>
            <a:off x="3018684" y="3176583"/>
            <a:ext cx="378863"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4" name="TextBox 271"/>
          <p:cNvSpPr txBox="1"/>
          <p:nvPr/>
        </p:nvSpPr>
        <p:spPr bwMode="gray">
          <a:xfrm>
            <a:off x="3018684" y="1668582"/>
            <a:ext cx="378863"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5" name="TextBox 271"/>
          <p:cNvSpPr txBox="1"/>
          <p:nvPr/>
        </p:nvSpPr>
        <p:spPr bwMode="gray">
          <a:xfrm>
            <a:off x="8769935" y="1683167"/>
            <a:ext cx="378863"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6" name="TextBox 271"/>
          <p:cNvSpPr txBox="1"/>
          <p:nvPr/>
        </p:nvSpPr>
        <p:spPr bwMode="gray">
          <a:xfrm>
            <a:off x="8769935" y="3176583"/>
            <a:ext cx="378863"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37" name="TextBox 271"/>
          <p:cNvSpPr txBox="1"/>
          <p:nvPr/>
        </p:nvSpPr>
        <p:spPr bwMode="gray">
          <a:xfrm>
            <a:off x="7603835" y="1667292"/>
            <a:ext cx="357790" cy="276999"/>
          </a:xfrm>
          <a:prstGeom prst="rect">
            <a:avLst/>
          </a:prstGeom>
          <a:noFill/>
        </p:spPr>
        <p:txBody>
          <a:bodyPr wrap="square" rtlCol="0">
            <a:spAutoFit/>
          </a:bodyPr>
          <a:lstStyle/>
          <a:p>
            <a:pP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38" name="TextBox 271"/>
          <p:cNvSpPr txBox="1"/>
          <p:nvPr/>
        </p:nvSpPr>
        <p:spPr bwMode="gray">
          <a:xfrm>
            <a:off x="4141744" y="3531073"/>
            <a:ext cx="1443024" cy="307777"/>
          </a:xfrm>
          <a:prstGeom prst="rect">
            <a:avLst/>
          </a:prstGeom>
          <a:solidFill>
            <a:srgbClr val="56C4D2"/>
          </a:solidFill>
        </p:spPr>
        <p:txBody>
          <a:bodyPr wrap="square" rtlCol="0">
            <a:spAutoFit/>
          </a:bodyPr>
          <a:lstStyle/>
          <a:p>
            <a:pPr fontAlgn="ctr">
              <a:buFont typeface="Wingdings" panose="05000000000000000000"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Bearer network</a:t>
            </a:r>
          </a:p>
        </p:txBody>
      </p:sp>
      <p:cxnSp>
        <p:nvCxnSpPr>
          <p:cNvPr id="41" name="Straight Connector 40"/>
          <p:cNvCxnSpPr>
            <a:stCxn id="21" idx="2"/>
            <a:endCxn id="22" idx="0"/>
          </p:cNvCxnSpPr>
          <p:nvPr/>
        </p:nvCxnSpPr>
        <p:spPr bwMode="gray">
          <a:xfrm>
            <a:off x="3208117" y="2197976"/>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24" idx="2"/>
            <a:endCxn id="25" idx="0"/>
          </p:cNvCxnSpPr>
          <p:nvPr/>
        </p:nvCxnSpPr>
        <p:spPr bwMode="gray">
          <a:xfrm>
            <a:off x="8963897" y="2201337"/>
            <a:ext cx="0" cy="70339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3" name="Oval 42"/>
          <p:cNvSpPr>
            <a:spLocks noChangeAspect="1"/>
          </p:cNvSpPr>
          <p:nvPr/>
        </p:nvSpPr>
        <p:spPr bwMode="gray">
          <a:xfrm>
            <a:off x="3241287" y="2073850"/>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44" name="Oval 43"/>
          <p:cNvSpPr>
            <a:spLocks noChangeAspect="1"/>
          </p:cNvSpPr>
          <p:nvPr/>
        </p:nvSpPr>
        <p:spPr bwMode="gray">
          <a:xfrm>
            <a:off x="3773779" y="1940890"/>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45" name="Oval 44"/>
          <p:cNvSpPr>
            <a:spLocks noChangeAspect="1"/>
          </p:cNvSpPr>
          <p:nvPr/>
        </p:nvSpPr>
        <p:spPr bwMode="gray">
          <a:xfrm>
            <a:off x="4279828" y="2093290"/>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48"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82722" y="1887824"/>
            <a:ext cx="378863" cy="310667"/>
          </a:xfrm>
          <a:prstGeom prst="rect">
            <a:avLst/>
          </a:prstGeom>
        </p:spPr>
      </p:pic>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382722" y="2900085"/>
            <a:ext cx="378863" cy="310667"/>
          </a:xfrm>
          <a:prstGeom prst="rect">
            <a:avLst/>
          </a:prstGeom>
        </p:spPr>
      </p:pic>
      <p:cxnSp>
        <p:nvCxnSpPr>
          <p:cNvPr id="50" name="Straight Connector 49"/>
          <p:cNvCxnSpPr>
            <a:stCxn id="49" idx="0"/>
            <a:endCxn id="48" idx="2"/>
          </p:cNvCxnSpPr>
          <p:nvPr/>
        </p:nvCxnSpPr>
        <p:spPr bwMode="gray">
          <a:xfrm flipV="1">
            <a:off x="5572154" y="2198491"/>
            <a:ext cx="0" cy="7015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1" name="TextBox 271"/>
          <p:cNvSpPr txBox="1"/>
          <p:nvPr/>
        </p:nvSpPr>
        <p:spPr bwMode="gray">
          <a:xfrm>
            <a:off x="5285093" y="1668992"/>
            <a:ext cx="565429" cy="276999"/>
          </a:xfrm>
          <a:prstGeom prst="rect">
            <a:avLst/>
          </a:prstGeom>
          <a:noFill/>
        </p:spPr>
        <p:txBody>
          <a:bodyPr wrap="square" rtlCol="0">
            <a:spAutoFit/>
          </a:bodyPr>
          <a:lstStyle/>
          <a:p>
            <a:pPr algn="ct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52" name="TextBox 271"/>
          <p:cNvSpPr txBox="1"/>
          <p:nvPr/>
        </p:nvSpPr>
        <p:spPr bwMode="gray">
          <a:xfrm>
            <a:off x="5295561" y="3167395"/>
            <a:ext cx="529519" cy="276999"/>
          </a:xfrm>
          <a:prstGeom prst="rect">
            <a:avLst/>
          </a:prstGeom>
          <a:noFill/>
        </p:spPr>
        <p:txBody>
          <a:bodyPr wrap="square" rtlCol="0">
            <a:spAutoFit/>
          </a:bodyPr>
          <a:lstStyle/>
          <a:p>
            <a:pPr algn="ctr" fontAlgn="ctr">
              <a:buFont typeface="Wingdings" panose="05000000000000000000" pitchFamily="2" charset="2"/>
              <a:buNone/>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
            </a:r>
          </a:p>
        </p:txBody>
      </p:sp>
      <p:cxnSp>
        <p:nvCxnSpPr>
          <p:cNvPr id="53" name="Straight Connector 52"/>
          <p:cNvCxnSpPr>
            <a:stCxn id="8" idx="1"/>
            <a:endCxn id="48" idx="3"/>
          </p:cNvCxnSpPr>
          <p:nvPr/>
        </p:nvCxnSpPr>
        <p:spPr bwMode="gray">
          <a:xfrm flipH="1" flipV="1">
            <a:off x="5761585" y="2043158"/>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9" idx="1"/>
            <a:endCxn id="49" idx="3"/>
          </p:cNvCxnSpPr>
          <p:nvPr/>
        </p:nvCxnSpPr>
        <p:spPr bwMode="gray">
          <a:xfrm flipH="1" flipV="1">
            <a:off x="5761585" y="3055419"/>
            <a:ext cx="688477"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Oval 55"/>
          <p:cNvSpPr>
            <a:spLocks noChangeAspect="1"/>
          </p:cNvSpPr>
          <p:nvPr/>
        </p:nvSpPr>
        <p:spPr bwMode="gray">
          <a:xfrm>
            <a:off x="5347167" y="2097611"/>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5</a:t>
            </a:r>
          </a:p>
        </p:txBody>
      </p:sp>
      <p:sp>
        <p:nvSpPr>
          <p:cNvPr id="57" name="Oval 56"/>
          <p:cNvSpPr>
            <a:spLocks noChangeAspect="1"/>
          </p:cNvSpPr>
          <p:nvPr/>
        </p:nvSpPr>
        <p:spPr bwMode="gray">
          <a:xfrm>
            <a:off x="4939195" y="1940890"/>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58" name="Oval 57"/>
          <p:cNvSpPr>
            <a:spLocks noChangeAspect="1"/>
          </p:cNvSpPr>
          <p:nvPr/>
        </p:nvSpPr>
        <p:spPr bwMode="gray">
          <a:xfrm>
            <a:off x="6423837" y="2090836"/>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7</a:t>
            </a:r>
          </a:p>
        </p:txBody>
      </p:sp>
      <p:sp>
        <p:nvSpPr>
          <p:cNvPr id="59" name="Oval 58"/>
          <p:cNvSpPr>
            <a:spLocks noChangeAspect="1"/>
          </p:cNvSpPr>
          <p:nvPr/>
        </p:nvSpPr>
        <p:spPr bwMode="gray">
          <a:xfrm>
            <a:off x="6015865" y="1934115"/>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6</a:t>
            </a:r>
          </a:p>
        </p:txBody>
      </p:sp>
      <p:sp>
        <p:nvSpPr>
          <p:cNvPr id="60" name="Oval 59"/>
          <p:cNvSpPr>
            <a:spLocks noChangeAspect="1"/>
          </p:cNvSpPr>
          <p:nvPr/>
        </p:nvSpPr>
        <p:spPr bwMode="gray">
          <a:xfrm>
            <a:off x="7872087" y="2063076"/>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9</a:t>
            </a:r>
          </a:p>
        </p:txBody>
      </p:sp>
      <p:sp>
        <p:nvSpPr>
          <p:cNvPr id="61" name="Oval 60"/>
          <p:cNvSpPr>
            <a:spLocks noChangeAspect="1"/>
          </p:cNvSpPr>
          <p:nvPr/>
        </p:nvSpPr>
        <p:spPr bwMode="gray">
          <a:xfrm>
            <a:off x="7121475" y="1935991"/>
            <a:ext cx="200729" cy="200729"/>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8</a:t>
            </a:r>
          </a:p>
        </p:txBody>
      </p:sp>
      <p:sp>
        <p:nvSpPr>
          <p:cNvPr id="62" name="Oval 61"/>
          <p:cNvSpPr>
            <a:spLocks noChangeAspect="1"/>
          </p:cNvSpPr>
          <p:nvPr/>
        </p:nvSpPr>
        <p:spPr bwMode="gray">
          <a:xfrm>
            <a:off x="8712348" y="2088275"/>
            <a:ext cx="189347" cy="194756"/>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11</a:t>
            </a:r>
          </a:p>
        </p:txBody>
      </p:sp>
      <p:sp>
        <p:nvSpPr>
          <p:cNvPr id="63" name="Oval 62"/>
          <p:cNvSpPr>
            <a:spLocks noChangeAspect="1"/>
          </p:cNvSpPr>
          <p:nvPr/>
        </p:nvSpPr>
        <p:spPr bwMode="gray">
          <a:xfrm>
            <a:off x="8304376" y="1931554"/>
            <a:ext cx="189347" cy="194756"/>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a:t>
            </a:r>
          </a:p>
        </p:txBody>
      </p:sp>
      <p:sp>
        <p:nvSpPr>
          <p:cNvPr id="64" name="Rectangle 63"/>
          <p:cNvSpPr/>
          <p:nvPr/>
        </p:nvSpPr>
        <p:spPr bwMode="gray">
          <a:xfrm>
            <a:off x="2840792" y="1633672"/>
            <a:ext cx="1300499" cy="1810721"/>
          </a:xfrm>
          <a:prstGeom prst="rect">
            <a:avLst/>
          </a:prstGeom>
          <a:noFill/>
          <a:ln w="19050" cap="flat" cmpd="sng" algn="ctr">
            <a:solidFill>
              <a:srgbClr val="E28189"/>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pPr>
            <a:endParaRPr lang="en-US" sz="1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65" name="TextBox 271"/>
          <p:cNvSpPr txBox="1"/>
          <p:nvPr/>
        </p:nvSpPr>
        <p:spPr bwMode="gray">
          <a:xfrm rot="16200000">
            <a:off x="1974007" y="2404354"/>
            <a:ext cx="1438214" cy="307777"/>
          </a:xfrm>
          <a:prstGeom prst="rect">
            <a:avLst/>
          </a:prstGeom>
          <a:solidFill>
            <a:srgbClr val="E28189"/>
          </a:solidFill>
          <a:ln>
            <a:noFill/>
          </a:ln>
        </p:spPr>
        <p:txBody>
          <a:bodyPr wrap="square" rtlCol="0">
            <a:spAutoFit/>
          </a:bodyPr>
          <a:lstStyle/>
          <a:p>
            <a:pPr fontAlgn="ctr">
              <a:buFont typeface="Wingdings" panose="05000000000000000000"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Access network</a:t>
            </a:r>
          </a:p>
        </p:txBody>
      </p:sp>
      <p:sp>
        <p:nvSpPr>
          <p:cNvPr id="66" name="Rectangle 65"/>
          <p:cNvSpPr/>
          <p:nvPr/>
        </p:nvSpPr>
        <p:spPr bwMode="gray">
          <a:xfrm>
            <a:off x="4245029" y="1637343"/>
            <a:ext cx="3864226" cy="1807051"/>
          </a:xfrm>
          <a:prstGeom prst="rect">
            <a:avLst/>
          </a:prstGeom>
          <a:noFill/>
          <a:ln w="19050" cap="flat" cmpd="sng" algn="ctr">
            <a:solidFill>
              <a:srgbClr val="E28189"/>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pPr>
            <a:endParaRPr lang="en-US" sz="1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67" name="TextBox 271"/>
          <p:cNvSpPr txBox="1"/>
          <p:nvPr/>
        </p:nvSpPr>
        <p:spPr bwMode="gray">
          <a:xfrm>
            <a:off x="6947911" y="3430307"/>
            <a:ext cx="1960793" cy="307777"/>
          </a:xfrm>
          <a:prstGeom prst="rect">
            <a:avLst/>
          </a:prstGeom>
          <a:solidFill>
            <a:srgbClr val="E28189"/>
          </a:solidFill>
          <a:ln>
            <a:noFill/>
          </a:ln>
        </p:spPr>
        <p:txBody>
          <a:bodyPr wrap="square" rtlCol="0">
            <a:spAutoFit/>
          </a:bodyPr>
          <a:lstStyle/>
          <a:p>
            <a:pPr fontAlgn="ctr">
              <a:buFont typeface="Wingdings" panose="05000000000000000000"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Intermediate network</a:t>
            </a:r>
          </a:p>
        </p:txBody>
      </p:sp>
      <p:sp>
        <p:nvSpPr>
          <p:cNvPr id="68" name="Rectangle 67"/>
          <p:cNvSpPr/>
          <p:nvPr/>
        </p:nvSpPr>
        <p:spPr bwMode="gray">
          <a:xfrm>
            <a:off x="8181108" y="1637343"/>
            <a:ext cx="1606950" cy="1807050"/>
          </a:xfrm>
          <a:prstGeom prst="rect">
            <a:avLst/>
          </a:prstGeom>
          <a:noFill/>
          <a:ln w="19050" cap="flat" cmpd="sng" algn="ctr">
            <a:solidFill>
              <a:srgbClr val="E28189"/>
            </a:solidFill>
            <a:prstDash val="dash"/>
            <a:miter lim="800000"/>
          </a:ln>
          <a:effectLst/>
        </p:spPr>
        <p:txBody>
          <a:bodyPr wrap="square" lIns="108000" tIns="108000" rIns="108000" bIns="108000" rtlCol="0" anchor="ctr" anchorCtr="0">
            <a:noAutofit/>
          </a:bodyPr>
          <a:lstStyle/>
          <a:p>
            <a:pPr algn="just" defTabSz="914400" fontAlgn="ctr">
              <a:lnSpc>
                <a:spcPts val="1800"/>
              </a:lnSpc>
              <a:spcAft>
                <a:spcPts val="300"/>
              </a:spcAft>
            </a:pPr>
            <a:endParaRPr lang="en-US" sz="1400" kern="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69" name="TextBox 271"/>
          <p:cNvSpPr txBox="1"/>
          <p:nvPr/>
        </p:nvSpPr>
        <p:spPr bwMode="gray">
          <a:xfrm rot="16200000">
            <a:off x="9210190" y="2351107"/>
            <a:ext cx="1438214" cy="307777"/>
          </a:xfrm>
          <a:prstGeom prst="rect">
            <a:avLst/>
          </a:prstGeom>
          <a:solidFill>
            <a:srgbClr val="E28189"/>
          </a:solidFill>
          <a:ln>
            <a:noFill/>
          </a:ln>
        </p:spPr>
        <p:txBody>
          <a:bodyPr wrap="square" rtlCol="0">
            <a:spAutoFit/>
          </a:bodyPr>
          <a:lstStyle/>
          <a:p>
            <a:pPr fontAlgn="ctr">
              <a:buFont typeface="Wingdings" panose="05000000000000000000" pitchFamily="2" charset="2"/>
              <a:buNone/>
              <a:defRPr/>
            </a:pP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Access network</a:t>
            </a:r>
          </a:p>
        </p:txBody>
      </p:sp>
    </p:spTree>
    <p:extLst>
      <p:ext uri="{BB962C8B-B14F-4D97-AF65-F5344CB8AC3E}">
        <p14:creationId xmlns:p14="http://schemas.microsoft.com/office/powerpoint/2010/main" val="36040261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solidFill>
                  <a:schemeClr val="bg1">
                    <a:lumMod val="50000"/>
                  </a:schemeClr>
                </a:solidFill>
                <a:sym typeface="Huawei Sans" panose="020C0503030203020204" pitchFamily="34" charset="0"/>
              </a:rPr>
              <a:t>SRv6 Overview</a:t>
            </a:r>
          </a:p>
          <a:p>
            <a:r>
              <a:rPr lang="en-US">
                <a:solidFill>
                  <a:schemeClr val="bg1">
                    <a:lumMod val="50000"/>
                  </a:schemeClr>
                </a:solidFill>
                <a:sym typeface="Huawei Sans" panose="020C0503030203020204" pitchFamily="34" charset="0"/>
              </a:rPr>
              <a:t>SRv6 Fundamentals</a:t>
            </a:r>
          </a:p>
          <a:p>
            <a:r>
              <a:rPr lang="en-US" b="1">
                <a:sym typeface="Huawei Sans" panose="020C0503030203020204" pitchFamily="34" charset="0"/>
              </a:rPr>
              <a:t>SRv6 High Reliability</a:t>
            </a:r>
          </a:p>
          <a:p>
            <a:pPr lvl="1"/>
            <a:r>
              <a:rPr lang="en-US">
                <a:solidFill>
                  <a:schemeClr val="bg1">
                    <a:lumMod val="50000"/>
                  </a:schemeClr>
                </a:solidFill>
                <a:sym typeface="Huawei Sans" panose="020C0503030203020204" pitchFamily="34" charset="0"/>
              </a:rPr>
              <a:t>Overview of SRv6 High Reliability</a:t>
            </a:r>
          </a:p>
          <a:p>
            <a:pPr lvl="1">
              <a:buSzPct val="60000"/>
              <a:buFont typeface="Wingdings" panose="05000000000000000000" pitchFamily="2" charset="2"/>
              <a:buChar char="n"/>
            </a:pPr>
            <a:r>
              <a:rPr lang="en-US" sz="2000">
                <a:sym typeface="Huawei Sans" panose="020C0503030203020204" pitchFamily="34" charset="0"/>
              </a:rPr>
              <a:t>SRv6 Tunnel Status Detection and Tunnel Protection</a:t>
            </a:r>
          </a:p>
          <a:p>
            <a:pPr lvl="1"/>
            <a:r>
              <a:rPr lang="en-US">
                <a:solidFill>
                  <a:schemeClr val="bg1">
                    <a:lumMod val="50000"/>
                  </a:schemeClr>
                </a:solidFill>
                <a:sym typeface="Huawei Sans" panose="020C0503030203020204" pitchFamily="34" charset="0"/>
              </a:rPr>
              <a:t>SRv6 Egress Protection and Access Protection</a:t>
            </a:r>
          </a:p>
          <a:p>
            <a:r>
              <a:rPr lang="en-US">
                <a:solidFill>
                  <a:schemeClr val="bg1">
                    <a:lumMod val="50000"/>
                  </a:schemeClr>
                </a:solidFill>
                <a:sym typeface="Huawei Sans" panose="020C0503030203020204" pitchFamily="34" charset="0"/>
              </a:rPr>
              <a:t>Basic SRv6 Configuration</a:t>
            </a:r>
          </a:p>
          <a:p>
            <a:r>
              <a:rPr lang="en-US">
                <a:solidFill>
                  <a:schemeClr val="bg1">
                    <a:lumMod val="50000"/>
                  </a:schemeClr>
                </a:solidFill>
                <a:sym typeface="Huawei Sans" panose="020C0503030203020204" pitchFamily="34" charset="0"/>
              </a:rPr>
              <a:t>SRv6 Deployment Using iMaster NCE-IP</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246542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IP/MPLS Network Introduction</a:t>
            </a:r>
            <a:endParaRPr lang="en-US" dirty="0"/>
          </a:p>
        </p:txBody>
      </p:sp>
      <p:sp>
        <p:nvSpPr>
          <p:cNvPr id="3" name="文本占位符 2"/>
          <p:cNvSpPr>
            <a:spLocks noGrp="1"/>
          </p:cNvSpPr>
          <p:nvPr>
            <p:ph type="body" sz="quarter" idx="10"/>
          </p:nvPr>
        </p:nvSpPr>
        <p:spPr bwMode="gray"/>
        <p:txBody>
          <a:bodyPr/>
          <a:lstStyle/>
          <a:p>
            <a:r>
              <a:rPr lang="en-US" sz="1400" dirty="0">
                <a:sym typeface="Huawei Sans" panose="020C0503030203020204" pitchFamily="34" charset="0"/>
              </a:rPr>
              <a:t>As a Layer 2.5 technology that runs between Layer 2 and Layer 3, MPLS adds connection-oriented attributes to connectionless IP networks. Traditional MPLS label-based forwarding improves the forwarding efficiency of IP networks. However, as hardware capabilities continue to improve, MPLS no longer features distinct advantages in forwarding efficiency. Nevertheless, MPLS provides good </a:t>
            </a:r>
            <a:r>
              <a:rPr lang="en-US" sz="1400" dirty="0" err="1">
                <a:sym typeface="Huawei Sans" panose="020C0503030203020204" pitchFamily="34" charset="0"/>
              </a:rPr>
              <a:t>QoS</a:t>
            </a:r>
            <a:r>
              <a:rPr lang="en-US" sz="1400" dirty="0">
                <a:sym typeface="Huawei Sans" panose="020C0503030203020204" pitchFamily="34" charset="0"/>
              </a:rPr>
              <a:t> guarantee for IP networks through connection-oriented label forwarding and also supports TE, VPN, and FRR.</a:t>
            </a:r>
          </a:p>
          <a:p>
            <a:r>
              <a:rPr lang="en-US" sz="1400" dirty="0">
                <a:sym typeface="Huawei Sans" panose="020C0503030203020204" pitchFamily="34" charset="0"/>
              </a:rPr>
              <a:t>IP/MPLS networks have gradually replaced dedicated networks, such as ATM, frame relay (FR), and X.25. Ultimately, MPLS is applied to various networks, including IP backbone, metro, and mobile transport, to support multi-service transport and implement the Internet's all-IP transformation.</a:t>
            </a:r>
            <a:endParaRPr lang="en-US" altLang="zh-CN" sz="1400" dirty="0">
              <a:sym typeface="Huawei Sans" panose="020C0503030203020204" pitchFamily="34" charset="0"/>
            </a:endParaRPr>
          </a:p>
        </p:txBody>
      </p:sp>
      <p:sp>
        <p:nvSpPr>
          <p:cNvPr id="4" name="Rounded Rectangle 36"/>
          <p:cNvSpPr/>
          <p:nvPr/>
        </p:nvSpPr>
        <p:spPr bwMode="gray">
          <a:xfrm>
            <a:off x="3520580" y="3434401"/>
            <a:ext cx="5057297" cy="2115776"/>
          </a:xfrm>
          <a:prstGeom prst="roundRect">
            <a:avLst>
              <a:gd name="adj" fmla="val 5020"/>
            </a:avLst>
          </a:prstGeom>
          <a:solidFill>
            <a:srgbClr val="ECF9FA"/>
          </a:solidFill>
          <a:ln w="19050" cap="flat" cmpd="sng" algn="ctr">
            <a:solidFill>
              <a:srgbClr val="94DAE2"/>
            </a:solidFill>
            <a:prstDash val="solid"/>
            <a:miter lim="800000"/>
          </a:ln>
          <a:effectLst/>
        </p:spPr>
        <p:txBody>
          <a:bodyPr wrap="square" rtlCol="0" anchor="ct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p:nvPr/>
        </p:nvCxnSpPr>
        <p:spPr bwMode="gray">
          <a:xfrm>
            <a:off x="2175852" y="4797041"/>
            <a:ext cx="7900319"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rot="10800000" flipH="1">
            <a:off x="3635506" y="4361969"/>
            <a:ext cx="2050788"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接连接符 55"/>
          <p:cNvCxnSpPr/>
          <p:nvPr/>
        </p:nvCxnSpPr>
        <p:spPr bwMode="gray">
          <a:xfrm rot="10800000" flipH="1">
            <a:off x="2227451" y="4361969"/>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连接符 55"/>
          <p:cNvCxnSpPr/>
          <p:nvPr/>
        </p:nvCxnSpPr>
        <p:spPr bwMode="gray">
          <a:xfrm rot="10800000" flipH="1">
            <a:off x="6211167" y="4361969"/>
            <a:ext cx="2064464"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连接符 55"/>
          <p:cNvCxnSpPr/>
          <p:nvPr/>
        </p:nvCxnSpPr>
        <p:spPr bwMode="gray">
          <a:xfrm rot="10800000" flipH="1">
            <a:off x="8653895" y="4361969"/>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10" name="图片 9"/>
          <p:cNvPicPr/>
          <p:nvPr/>
        </p:nvPicPr>
        <p:blipFill>
          <a:blip r:embed="rId3" cstate="print">
            <a:extLst>
              <a:ext uri="{28A0092B-C50C-407E-A947-70E740481C1C}">
                <a14:useLocalDpi xmlns:a14="http://schemas.microsoft.com/office/drawing/2010/main" val="0"/>
              </a:ext>
            </a:extLst>
          </a:blip>
          <a:stretch>
            <a:fillRect/>
          </a:stretch>
        </p:blipFill>
        <p:spPr bwMode="gray">
          <a:xfrm>
            <a:off x="3252469" y="4572010"/>
            <a:ext cx="540000" cy="442800"/>
          </a:xfrm>
          <a:prstGeom prst="rect">
            <a:avLst/>
          </a:prstGeom>
        </p:spPr>
      </p:pic>
      <p:pic>
        <p:nvPicPr>
          <p:cNvPr id="11" name="图片 10"/>
          <p:cNvPicPr/>
          <p:nvPr/>
        </p:nvPicPr>
        <p:blipFill>
          <a:blip r:embed="rId3" cstate="print">
            <a:extLst>
              <a:ext uri="{28A0092B-C50C-407E-A947-70E740481C1C}">
                <a14:useLocalDpi xmlns:a14="http://schemas.microsoft.com/office/drawing/2010/main" val="0"/>
              </a:ext>
            </a:extLst>
          </a:blip>
          <a:stretch>
            <a:fillRect/>
          </a:stretch>
        </p:blipFill>
        <p:spPr bwMode="gray">
          <a:xfrm>
            <a:off x="5780145" y="4582135"/>
            <a:ext cx="540000" cy="442800"/>
          </a:xfrm>
          <a:prstGeom prst="rect">
            <a:avLst/>
          </a:prstGeom>
        </p:spPr>
      </p:pic>
      <p:pic>
        <p:nvPicPr>
          <p:cNvPr id="12" name="图片 11"/>
          <p:cNvPicPr/>
          <p:nvPr/>
        </p:nvPicPr>
        <p:blipFill>
          <a:blip r:embed="rId3" cstate="print">
            <a:extLst>
              <a:ext uri="{28A0092B-C50C-407E-A947-70E740481C1C}">
                <a14:useLocalDpi xmlns:a14="http://schemas.microsoft.com/office/drawing/2010/main" val="0"/>
              </a:ext>
            </a:extLst>
          </a:blip>
          <a:stretch>
            <a:fillRect/>
          </a:stretch>
        </p:blipFill>
        <p:spPr bwMode="gray">
          <a:xfrm>
            <a:off x="8342500" y="4568226"/>
            <a:ext cx="540000" cy="442800"/>
          </a:xfrm>
          <a:prstGeom prst="rect">
            <a:avLst/>
          </a:prstGeom>
        </p:spPr>
      </p:pic>
      <p:grpSp>
        <p:nvGrpSpPr>
          <p:cNvPr id="13" name="组合 12"/>
          <p:cNvGrpSpPr/>
          <p:nvPr/>
        </p:nvGrpSpPr>
        <p:grpSpPr bwMode="gray">
          <a:xfrm>
            <a:off x="6581050" y="3609524"/>
            <a:ext cx="1080000" cy="216000"/>
            <a:chOff x="336883" y="4110450"/>
            <a:chExt cx="1080000" cy="216000"/>
          </a:xfrm>
        </p:grpSpPr>
        <p:sp>
          <p:nvSpPr>
            <p:cNvPr id="14" name="任意多边形 35"/>
            <p:cNvSpPr/>
            <p:nvPr/>
          </p:nvSpPr>
          <p:spPr bwMode="gray">
            <a:xfrm>
              <a:off x="336883" y="4110450"/>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任意多边形 37"/>
            <p:cNvSpPr/>
            <p:nvPr/>
          </p:nvSpPr>
          <p:spPr bwMode="gray">
            <a:xfrm>
              <a:off x="696883" y="4110450"/>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chemeClr val="accent2"/>
            </a:solidFill>
            <a:ln w="127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任意多边形 43"/>
            <p:cNvSpPr/>
            <p:nvPr/>
          </p:nvSpPr>
          <p:spPr bwMode="gray">
            <a:xfrm>
              <a:off x="1056883" y="4110450"/>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 name="组合 16"/>
          <p:cNvGrpSpPr/>
          <p:nvPr/>
        </p:nvGrpSpPr>
        <p:grpSpPr bwMode="gray">
          <a:xfrm>
            <a:off x="2273796" y="3609524"/>
            <a:ext cx="720000" cy="216000"/>
            <a:chOff x="144379" y="4810003"/>
            <a:chExt cx="720000" cy="216000"/>
          </a:xfrm>
        </p:grpSpPr>
        <p:sp>
          <p:nvSpPr>
            <p:cNvPr id="18" name="任意多边形 46"/>
            <p:cNvSpPr/>
            <p:nvPr/>
          </p:nvSpPr>
          <p:spPr bwMode="gray">
            <a:xfrm>
              <a:off x="144379" y="4810003"/>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任意多边形 51"/>
            <p:cNvSpPr/>
            <p:nvPr/>
          </p:nvSpPr>
          <p:spPr bwMode="gray">
            <a:xfrm>
              <a:off x="504379" y="4810003"/>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0" name="组合 19"/>
          <p:cNvGrpSpPr/>
          <p:nvPr/>
        </p:nvGrpSpPr>
        <p:grpSpPr bwMode="gray">
          <a:xfrm>
            <a:off x="4060739" y="3609524"/>
            <a:ext cx="1080000" cy="216000"/>
            <a:chOff x="336883" y="4110450"/>
            <a:chExt cx="1080000" cy="216000"/>
          </a:xfrm>
        </p:grpSpPr>
        <p:sp>
          <p:nvSpPr>
            <p:cNvPr id="21" name="任意多边形 56"/>
            <p:cNvSpPr/>
            <p:nvPr/>
          </p:nvSpPr>
          <p:spPr bwMode="gray">
            <a:xfrm>
              <a:off x="336883" y="4110450"/>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任意多边形 57"/>
            <p:cNvSpPr/>
            <p:nvPr/>
          </p:nvSpPr>
          <p:spPr bwMode="gray">
            <a:xfrm>
              <a:off x="696883" y="4110450"/>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EC7061"/>
            </a:solidFill>
            <a:ln w="127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60"/>
            <p:cNvSpPr/>
            <p:nvPr/>
          </p:nvSpPr>
          <p:spPr bwMode="gray">
            <a:xfrm>
              <a:off x="1056883" y="4110450"/>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4" name="组合 23"/>
          <p:cNvGrpSpPr/>
          <p:nvPr/>
        </p:nvGrpSpPr>
        <p:grpSpPr bwMode="gray">
          <a:xfrm>
            <a:off x="8909957" y="3566492"/>
            <a:ext cx="720000" cy="216000"/>
            <a:chOff x="144379" y="4810003"/>
            <a:chExt cx="720000" cy="216000"/>
          </a:xfrm>
        </p:grpSpPr>
        <p:sp>
          <p:nvSpPr>
            <p:cNvPr id="25" name="任意多边形 65"/>
            <p:cNvSpPr/>
            <p:nvPr/>
          </p:nvSpPr>
          <p:spPr bwMode="gray">
            <a:xfrm>
              <a:off x="144379" y="4810003"/>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任意多边形 66"/>
            <p:cNvSpPr/>
            <p:nvPr/>
          </p:nvSpPr>
          <p:spPr bwMode="gray">
            <a:xfrm>
              <a:off x="504379" y="4810003"/>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7" name="文本框 26"/>
          <p:cNvSpPr txBox="1"/>
          <p:nvPr/>
        </p:nvSpPr>
        <p:spPr bwMode="gray">
          <a:xfrm>
            <a:off x="1806380" y="3845243"/>
            <a:ext cx="1713760" cy="523220"/>
          </a:xfrm>
          <a:prstGeom prst="rect">
            <a:avLst/>
          </a:prstGeom>
          <a:noFill/>
        </p:spPr>
        <p:txBody>
          <a:bodyPr wrap="square" rtlCol="0">
            <a:sp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 header-based forwarding</a:t>
            </a:r>
          </a:p>
        </p:txBody>
      </p:sp>
      <p:sp>
        <p:nvSpPr>
          <p:cNvPr id="28" name="文本框 27"/>
          <p:cNvSpPr txBox="1"/>
          <p:nvPr/>
        </p:nvSpPr>
        <p:spPr bwMode="gray">
          <a:xfrm>
            <a:off x="3697219" y="3845965"/>
            <a:ext cx="1807652" cy="523220"/>
          </a:xfrm>
          <a:prstGeom prst="rect">
            <a:avLst/>
          </a:prstGeom>
          <a:noFill/>
        </p:spPr>
        <p:txBody>
          <a:bodyPr wrap="square" rtlCol="0">
            <a:sp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label-based forwarding</a:t>
            </a:r>
          </a:p>
        </p:txBody>
      </p:sp>
      <p:sp>
        <p:nvSpPr>
          <p:cNvPr id="29" name="文本框 28"/>
          <p:cNvSpPr txBox="1"/>
          <p:nvPr/>
        </p:nvSpPr>
        <p:spPr bwMode="gray">
          <a:xfrm>
            <a:off x="6211166" y="3849654"/>
            <a:ext cx="1807652" cy="523220"/>
          </a:xfrm>
          <a:prstGeom prst="rect">
            <a:avLst/>
          </a:prstGeom>
          <a:noFill/>
        </p:spPr>
        <p:txBody>
          <a:bodyPr wrap="square" rtlCol="0">
            <a:sp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label-based forwarding</a:t>
            </a:r>
          </a:p>
        </p:txBody>
      </p:sp>
      <p:sp>
        <p:nvSpPr>
          <p:cNvPr id="30" name="文本框 29"/>
          <p:cNvSpPr txBox="1"/>
          <p:nvPr/>
        </p:nvSpPr>
        <p:spPr bwMode="gray">
          <a:xfrm>
            <a:off x="8413077" y="3793887"/>
            <a:ext cx="1713760" cy="523220"/>
          </a:xfrm>
          <a:prstGeom prst="rect">
            <a:avLst/>
          </a:prstGeom>
          <a:noFill/>
        </p:spPr>
        <p:txBody>
          <a:bodyPr wrap="square" rtlCol="0">
            <a:sp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 header-based forwarding</a:t>
            </a:r>
          </a:p>
        </p:txBody>
      </p:sp>
      <p:grpSp>
        <p:nvGrpSpPr>
          <p:cNvPr id="31" name="组合 30"/>
          <p:cNvGrpSpPr/>
          <p:nvPr/>
        </p:nvGrpSpPr>
        <p:grpSpPr bwMode="gray">
          <a:xfrm>
            <a:off x="804929" y="4294810"/>
            <a:ext cx="1377387" cy="720000"/>
            <a:chOff x="833949" y="4172890"/>
            <a:chExt cx="1377387" cy="720000"/>
          </a:xfrm>
        </p:grpSpPr>
        <p:sp>
          <p:nvSpPr>
            <p:cNvPr id="32" name="Freeform 159"/>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931848" y="4446306"/>
              <a:ext cx="1194558" cy="338554"/>
            </a:xfrm>
            <a:prstGeom prst="rect">
              <a:avLst/>
            </a:prstGeom>
            <a:no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grpSp>
        <p:nvGrpSpPr>
          <p:cNvPr id="34" name="组合 33"/>
          <p:cNvGrpSpPr/>
          <p:nvPr/>
        </p:nvGrpSpPr>
        <p:grpSpPr bwMode="gray">
          <a:xfrm>
            <a:off x="9655586" y="4322214"/>
            <a:ext cx="1377387" cy="757913"/>
            <a:chOff x="833949" y="4172890"/>
            <a:chExt cx="1377387" cy="757913"/>
          </a:xfrm>
        </p:grpSpPr>
        <p:sp>
          <p:nvSpPr>
            <p:cNvPr id="35" name="Freeform 159"/>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963462" y="4376805"/>
              <a:ext cx="1194559" cy="553998"/>
            </a:xfrm>
            <a:prstGeom prst="rect">
              <a:avLst/>
            </a:prstGeom>
            <a:noFill/>
          </p:spPr>
          <p:txBody>
            <a:bodyPr wrap="square" rtlCol="0">
              <a:sp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10.1.1.0/24</a:t>
              </a:r>
            </a:p>
          </p:txBody>
        </p:sp>
      </p:grpSp>
      <p:sp>
        <p:nvSpPr>
          <p:cNvPr id="37" name="矩形 32"/>
          <p:cNvSpPr/>
          <p:nvPr/>
        </p:nvSpPr>
        <p:spPr bwMode="gray">
          <a:xfrm>
            <a:off x="10509020" y="5711414"/>
            <a:ext cx="898817" cy="410785"/>
          </a:xfrm>
          <a:prstGeom prst="rect">
            <a:avLst/>
          </a:prstGeom>
          <a:solidFill>
            <a:srgbClr val="FFF2CC"/>
          </a:solidFill>
          <a:ln w="12700" cap="flat" cmpd="sng" algn="ctr">
            <a:solidFill>
              <a:schemeClr val="tx1"/>
            </a:solidFill>
            <a:prstDash val="solid"/>
            <a:miter lim="800000"/>
          </a:ln>
          <a:effectLst/>
        </p:spPr>
        <p:txBody>
          <a:bodyPr wrap="square" rtlCol="0" anchor="ctr"/>
          <a:lstStyle/>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a:t>
            </a:r>
          </a:p>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38" name="矩形 33"/>
          <p:cNvSpPr/>
          <p:nvPr/>
        </p:nvSpPr>
        <p:spPr bwMode="gray">
          <a:xfrm>
            <a:off x="9385907" y="5711414"/>
            <a:ext cx="898817" cy="410785"/>
          </a:xfrm>
          <a:prstGeom prst="rect">
            <a:avLst/>
          </a:prstGeom>
          <a:solidFill>
            <a:schemeClr val="accent2"/>
          </a:solidFill>
          <a:ln w="127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p>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39" name="矩形 33"/>
          <p:cNvSpPr/>
          <p:nvPr/>
        </p:nvSpPr>
        <p:spPr bwMode="gray">
          <a:xfrm>
            <a:off x="8262794" y="5711414"/>
            <a:ext cx="898817" cy="410785"/>
          </a:xfrm>
          <a:prstGeom prst="rect">
            <a:avLst/>
          </a:prstGeom>
          <a:solidFill>
            <a:srgbClr val="00B0F0"/>
          </a:solidFill>
          <a:ln w="12700" cap="flat" cmpd="sng" algn="ctr">
            <a:solidFill>
              <a:schemeClr val="tx1"/>
            </a:solidFill>
            <a:prstDash val="solid"/>
            <a:miter lim="800000"/>
          </a:ln>
          <a:effectLst/>
        </p:spPr>
        <p:txBody>
          <a:bodyPr wrap="square" rtlCol="0" anchor="ct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a:t>
            </a:r>
          </a:p>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40" name="文本框 39"/>
          <p:cNvSpPr txBox="1"/>
          <p:nvPr/>
        </p:nvSpPr>
        <p:spPr bwMode="gray">
          <a:xfrm>
            <a:off x="2101368" y="4328946"/>
            <a:ext cx="1222857" cy="523220"/>
          </a:xfrm>
          <a:prstGeom prst="rect">
            <a:avLst/>
          </a:prstGeom>
          <a:noFill/>
        </p:spPr>
        <p:txBody>
          <a:bodyPr wrap="square" rtlCol="0">
            <a:sp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Destination: 10.1.1.1</a:t>
            </a:r>
          </a:p>
        </p:txBody>
      </p:sp>
      <p:sp>
        <p:nvSpPr>
          <p:cNvPr id="41" name="文本框 40"/>
          <p:cNvSpPr txBox="1"/>
          <p:nvPr/>
        </p:nvSpPr>
        <p:spPr bwMode="gray">
          <a:xfrm>
            <a:off x="5247084" y="5114624"/>
            <a:ext cx="1794081" cy="338554"/>
          </a:xfrm>
          <a:prstGeom prst="rect">
            <a:avLst/>
          </a:prstGeom>
          <a:noFill/>
        </p:spPr>
        <p:txBody>
          <a:bodyPr wrap="square" rtlCol="0">
            <a:spAutoFit/>
          </a:bodyPr>
          <a:lstStyle/>
          <a:p>
            <a:pP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IP/MPLS network</a:t>
            </a:r>
          </a:p>
        </p:txBody>
      </p:sp>
    </p:spTree>
    <p:extLst>
      <p:ext uri="{BB962C8B-B14F-4D97-AF65-F5344CB8AC3E}">
        <p14:creationId xmlns:p14="http://schemas.microsoft.com/office/powerpoint/2010/main" val="271710510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20"/>
          <p:cNvSpPr/>
          <p:nvPr/>
        </p:nvSpPr>
        <p:spPr bwMode="gray">
          <a:xfrm>
            <a:off x="632197" y="2250392"/>
            <a:ext cx="5297710" cy="386465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lstStyle/>
          <a:p>
            <a:pPr marL="285750" indent="-200025" fontAlgn="ctr">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SBFD can be used to detect tunnel connectivity in an E2E manner.</a:t>
            </a:r>
          </a:p>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However, SBFD cannot detect the specific fault location on the network. As such, it is usually used with HSB or VPN FRR.</a:t>
            </a:r>
          </a:p>
        </p:txBody>
      </p:sp>
      <p:sp>
        <p:nvSpPr>
          <p:cNvPr id="3" name="Title 2"/>
          <p:cNvSpPr>
            <a:spLocks noGrp="1"/>
          </p:cNvSpPr>
          <p:nvPr>
            <p:ph type="title"/>
          </p:nvPr>
        </p:nvSpPr>
        <p:spPr bwMode="gray"/>
        <p:txBody>
          <a:bodyPr/>
          <a:lstStyle/>
          <a:p>
            <a:r>
              <a:rPr lang="en-US"/>
              <a:t>SRv6 Tunnel Detection Technologies</a:t>
            </a:r>
            <a:endParaRPr lang="en-US" dirty="0"/>
          </a:p>
        </p:txBody>
      </p:sp>
      <p:sp>
        <p:nvSpPr>
          <p:cNvPr id="4" name="Text Placeholder 3"/>
          <p:cNvSpPr>
            <a:spLocks noGrp="1"/>
          </p:cNvSpPr>
          <p:nvPr>
            <p:ph type="body" sz="quarter" idx="10"/>
          </p:nvPr>
        </p:nvSpPr>
        <p:spPr bwMode="gray"/>
        <p:txBody>
          <a:bodyPr/>
          <a:lstStyle/>
          <a:p>
            <a:r>
              <a:rPr lang="en-US" sz="1800" dirty="0"/>
              <a:t>SRv6 tunnel connectivity can be detected using multiple technologies, such as SBFD, ping, and </a:t>
            </a:r>
            <a:r>
              <a:rPr lang="en-US" sz="1800" dirty="0" err="1"/>
              <a:t>tracert</a:t>
            </a:r>
            <a:r>
              <a:rPr lang="en-US" sz="1800" dirty="0"/>
              <a:t>.</a:t>
            </a:r>
          </a:p>
        </p:txBody>
      </p:sp>
      <p:pic>
        <p:nvPicPr>
          <p:cNvPr id="5" name="图片 4"/>
          <p:cNvPicPr/>
          <p:nvPr/>
        </p:nvPicPr>
        <p:blipFill>
          <a:blip r:embed="rId3" cstate="print">
            <a:extLst>
              <a:ext uri="{28A0092B-C50C-407E-A947-70E740481C1C}">
                <a14:useLocalDpi xmlns:a14="http://schemas.microsoft.com/office/drawing/2010/main" val="0"/>
              </a:ext>
            </a:extLst>
          </a:blip>
          <a:stretch>
            <a:fillRect/>
          </a:stretch>
        </p:blipFill>
        <p:spPr bwMode="gray">
          <a:xfrm>
            <a:off x="1079376" y="3423828"/>
            <a:ext cx="472108" cy="381818"/>
          </a:xfrm>
          <a:prstGeom prst="rect">
            <a:avLst/>
          </a:prstGeom>
        </p:spPr>
      </p:pic>
      <p:pic>
        <p:nvPicPr>
          <p:cNvPr id="6" name="图片 4"/>
          <p:cNvPicPr/>
          <p:nvPr/>
        </p:nvPicPr>
        <p:blipFill>
          <a:blip r:embed="rId3" cstate="print">
            <a:extLst>
              <a:ext uri="{28A0092B-C50C-407E-A947-70E740481C1C}">
                <a14:useLocalDpi xmlns:a14="http://schemas.microsoft.com/office/drawing/2010/main" val="0"/>
              </a:ext>
            </a:extLst>
          </a:blip>
          <a:stretch>
            <a:fillRect/>
          </a:stretch>
        </p:blipFill>
        <p:spPr bwMode="gray">
          <a:xfrm>
            <a:off x="4990976" y="3423828"/>
            <a:ext cx="472108" cy="381818"/>
          </a:xfrm>
          <a:prstGeom prst="rect">
            <a:avLst/>
          </a:prstGeom>
        </p:spPr>
      </p:pic>
      <p:cxnSp>
        <p:nvCxnSpPr>
          <p:cNvPr id="8" name="Straight Connector 7"/>
          <p:cNvCxnSpPr>
            <a:stCxn id="5" idx="3"/>
            <a:endCxn id="6" idx="1"/>
          </p:cNvCxnSpPr>
          <p:nvPr/>
        </p:nvCxnSpPr>
        <p:spPr bwMode="gray">
          <a:xfrm>
            <a:off x="1551484" y="3614737"/>
            <a:ext cx="343949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Freeform 159"/>
          <p:cNvSpPr/>
          <p:nvPr/>
        </p:nvSpPr>
        <p:spPr bwMode="gray">
          <a:xfrm flipH="1">
            <a:off x="2472268" y="3037769"/>
            <a:ext cx="1590544" cy="83142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Can 41"/>
          <p:cNvSpPr/>
          <p:nvPr/>
        </p:nvSpPr>
        <p:spPr bwMode="gray">
          <a:xfrm rot="5400000">
            <a:off x="3160616" y="1898678"/>
            <a:ext cx="221228" cy="3439492"/>
          </a:xfrm>
          <a:prstGeom prst="can">
            <a:avLst>
              <a:gd name="adj" fmla="val 35068"/>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49"/>
          <p:cNvSpPr txBox="1"/>
          <p:nvPr/>
        </p:nvSpPr>
        <p:spPr bwMode="gray">
          <a:xfrm>
            <a:off x="2788568" y="3471264"/>
            <a:ext cx="1159292" cy="307777"/>
          </a:xfrm>
          <a:prstGeom prst="rect">
            <a:avLst/>
          </a:prstGeom>
          <a:noFill/>
        </p:spPr>
        <p:txBody>
          <a:bodyPr wrap="square">
            <a:spAutoFit/>
          </a:bodyPr>
          <a:lstStyle>
            <a:defPPr>
              <a:defRPr lang="zh-CN"/>
            </a:defPPr>
            <a:lvl1pPr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1pPr>
            <a:lvl2pPr marL="609600" indent="-1524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2pPr>
            <a:lvl3pPr marL="1219200" indent="-3048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3pPr>
            <a:lvl4pPr marL="1828800" indent="-4572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4pPr>
            <a:lvl5pPr marL="2438400" indent="-6096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5pPr>
            <a:lvl6pPr marL="22860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6pPr>
            <a:lvl7pPr marL="27432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7pPr>
            <a:lvl8pPr marL="32004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8pPr>
            <a:lvl9pPr marL="36576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9pPr>
          </a:lstStyle>
          <a:p>
            <a:pPr defTabSz="965835" eaLnBrk="1" fontAlgn="ctr" hangingPunct="1">
              <a:spcBef>
                <a:spcPts val="0"/>
              </a:spcBef>
              <a:spcAft>
                <a:spcPts val="0"/>
              </a:spcAft>
              <a:defRPr/>
            </a:pPr>
            <a:r>
              <a:rPr lang="en-US" sz="1400" dirty="0">
                <a:solidFill>
                  <a:prstClr val="black"/>
                </a:solidFill>
                <a:latin typeface="Huawei Sans" panose="020C0503030203020204" pitchFamily="34" charset="0"/>
                <a:ea typeface="+mn-ea"/>
                <a:cs typeface="+mn-ea"/>
                <a:sym typeface="+mn-lt"/>
              </a:rPr>
              <a:t>SRv6 tunnel</a:t>
            </a:r>
          </a:p>
        </p:txBody>
      </p:sp>
      <p:sp>
        <p:nvSpPr>
          <p:cNvPr id="18" name="Rectangular Callout 26"/>
          <p:cNvSpPr/>
          <p:nvPr/>
        </p:nvSpPr>
        <p:spPr bwMode="gray">
          <a:xfrm>
            <a:off x="932268" y="2990495"/>
            <a:ext cx="856088" cy="306777"/>
          </a:xfrm>
          <a:prstGeom prst="wedgeRectCallout">
            <a:avLst>
              <a:gd name="adj1" fmla="val 24914"/>
              <a:gd name="adj2" fmla="val 8166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SBFD</a:t>
            </a:r>
          </a:p>
        </p:txBody>
      </p:sp>
      <p:sp>
        <p:nvSpPr>
          <p:cNvPr id="19" name="圆角矩形 19"/>
          <p:cNvSpPr/>
          <p:nvPr/>
        </p:nvSpPr>
        <p:spPr bwMode="gray">
          <a:xfrm>
            <a:off x="632197" y="1788976"/>
            <a:ext cx="5297710"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SBFD</a:t>
            </a:r>
          </a:p>
        </p:txBody>
      </p:sp>
      <p:sp>
        <p:nvSpPr>
          <p:cNvPr id="21" name="圆角矩形 19"/>
          <p:cNvSpPr/>
          <p:nvPr/>
        </p:nvSpPr>
        <p:spPr bwMode="gray">
          <a:xfrm>
            <a:off x="6246207" y="1788976"/>
            <a:ext cx="5297710"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Ping/</a:t>
            </a:r>
            <a:r>
              <a:rPr lang="en-US" sz="1600" dirty="0" err="1">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Tracert</a:t>
            </a:r>
            <a:endPar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0"/>
          <p:cNvSpPr/>
          <p:nvPr/>
        </p:nvSpPr>
        <p:spPr bwMode="gray">
          <a:xfrm>
            <a:off x="6246207" y="2250392"/>
            <a:ext cx="5297710" cy="386465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lstStyle/>
          <a:p>
            <a:pPr marL="285750" indent="-200025" fontAlgn="ctr">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SRv6 SID ping is mainly used to check network connectivity and host reachability.</a:t>
            </a:r>
          </a:p>
          <a:p>
            <a:pPr marL="654685" lvl="1" indent="-252095" defTabSz="913765" fontAlgn="ctr">
              <a:spcAft>
                <a:spcPts val="600"/>
              </a:spcAft>
              <a:buSzPct val="50000"/>
              <a:buFont typeface="Wingdings" panose="05000000000000000000" pitchFamily="2" charset="2"/>
              <a:buChar char="p"/>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Ping tests are classified into segment-by-segment tests and non-segment-by-segment tests.</a:t>
            </a:r>
          </a:p>
          <a:p>
            <a:pPr marL="285750" indent="-200025" fontAlgn="ctr">
              <a:spcAft>
                <a:spcPts val="600"/>
              </a:spcAft>
              <a:buFont typeface="Arial" panose="020B0604020202020204" pitchFamily="34" charset="0"/>
              <a:buChar cha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In addition to checking network connectivity and host reachability, SRv6 SID </a:t>
            </a:r>
            <a:r>
              <a:rPr lang="en-US" sz="1400" dirty="0" err="1">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tracert</a:t>
            </a: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 can be used to analyze the specific fault location on the network.</a:t>
            </a:r>
          </a:p>
        </p:txBody>
      </p:sp>
      <p:pic>
        <p:nvPicPr>
          <p:cNvPr id="23" name="图片 4"/>
          <p:cNvPicPr/>
          <p:nvPr/>
        </p:nvPicPr>
        <p:blipFill>
          <a:blip r:embed="rId3" cstate="print">
            <a:extLst>
              <a:ext uri="{28A0092B-C50C-407E-A947-70E740481C1C}">
                <a14:useLocalDpi xmlns:a14="http://schemas.microsoft.com/office/drawing/2010/main" val="0"/>
              </a:ext>
            </a:extLst>
          </a:blip>
          <a:stretch>
            <a:fillRect/>
          </a:stretch>
        </p:blipFill>
        <p:spPr bwMode="gray">
          <a:xfrm>
            <a:off x="6658022" y="3072837"/>
            <a:ext cx="472108" cy="381818"/>
          </a:xfrm>
          <a:prstGeom prst="rect">
            <a:avLst/>
          </a:prstGeom>
        </p:spPr>
      </p:pic>
      <p:pic>
        <p:nvPicPr>
          <p:cNvPr id="24" name="图片 4"/>
          <p:cNvPicPr/>
          <p:nvPr/>
        </p:nvPicPr>
        <p:blipFill>
          <a:blip r:embed="rId3" cstate="print">
            <a:extLst>
              <a:ext uri="{28A0092B-C50C-407E-A947-70E740481C1C}">
                <a14:useLocalDpi xmlns:a14="http://schemas.microsoft.com/office/drawing/2010/main" val="0"/>
              </a:ext>
            </a:extLst>
          </a:blip>
          <a:stretch>
            <a:fillRect/>
          </a:stretch>
        </p:blipFill>
        <p:spPr bwMode="gray">
          <a:xfrm>
            <a:off x="10569622" y="3072837"/>
            <a:ext cx="472108" cy="381818"/>
          </a:xfrm>
          <a:prstGeom prst="rect">
            <a:avLst/>
          </a:prstGeom>
        </p:spPr>
      </p:pic>
      <p:cxnSp>
        <p:nvCxnSpPr>
          <p:cNvPr id="25" name="Straight Connector 24"/>
          <p:cNvCxnSpPr>
            <a:stCxn id="23" idx="3"/>
            <a:endCxn id="24" idx="1"/>
          </p:cNvCxnSpPr>
          <p:nvPr/>
        </p:nvCxnSpPr>
        <p:spPr bwMode="gray">
          <a:xfrm>
            <a:off x="7130130" y="3263746"/>
            <a:ext cx="343949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6" name="Freeform 159"/>
          <p:cNvSpPr/>
          <p:nvPr/>
        </p:nvSpPr>
        <p:spPr bwMode="gray">
          <a:xfrm flipH="1">
            <a:off x="8050914" y="2686778"/>
            <a:ext cx="1590544" cy="83142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Rectangular Callout 26"/>
          <p:cNvSpPr/>
          <p:nvPr/>
        </p:nvSpPr>
        <p:spPr bwMode="gray">
          <a:xfrm>
            <a:off x="6878526" y="2523209"/>
            <a:ext cx="1014238" cy="240097"/>
          </a:xfrm>
          <a:prstGeom prst="wedgeRectCallout">
            <a:avLst>
              <a:gd name="adj1" fmla="val 11140"/>
              <a:gd name="adj2" fmla="val 7901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err="1">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Tracert</a:t>
            </a:r>
            <a:endPar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3" name="图片 4"/>
          <p:cNvPicPr/>
          <p:nvPr/>
        </p:nvPicPr>
        <p:blipFill>
          <a:blip r:embed="rId3" cstate="print">
            <a:extLst>
              <a:ext uri="{28A0092B-C50C-407E-A947-70E740481C1C}">
                <a14:useLocalDpi xmlns:a14="http://schemas.microsoft.com/office/drawing/2010/main" val="0"/>
              </a:ext>
            </a:extLst>
          </a:blip>
          <a:stretch>
            <a:fillRect/>
          </a:stretch>
        </p:blipFill>
        <p:spPr bwMode="gray">
          <a:xfrm>
            <a:off x="7788846" y="3072837"/>
            <a:ext cx="472108" cy="381818"/>
          </a:xfrm>
          <a:prstGeom prst="rect">
            <a:avLst/>
          </a:prstGeom>
        </p:spPr>
      </p:pic>
      <p:pic>
        <p:nvPicPr>
          <p:cNvPr id="34" name="图片 4"/>
          <p:cNvPicPr/>
          <p:nvPr/>
        </p:nvPicPr>
        <p:blipFill>
          <a:blip r:embed="rId3" cstate="print">
            <a:extLst>
              <a:ext uri="{28A0092B-C50C-407E-A947-70E740481C1C}">
                <a14:useLocalDpi xmlns:a14="http://schemas.microsoft.com/office/drawing/2010/main" val="0"/>
              </a:ext>
            </a:extLst>
          </a:blip>
          <a:stretch>
            <a:fillRect/>
          </a:stretch>
        </p:blipFill>
        <p:spPr bwMode="gray">
          <a:xfrm>
            <a:off x="9429877" y="3072837"/>
            <a:ext cx="472108" cy="381818"/>
          </a:xfrm>
          <a:prstGeom prst="rect">
            <a:avLst/>
          </a:prstGeom>
        </p:spPr>
      </p:pic>
      <p:sp>
        <p:nvSpPr>
          <p:cNvPr id="35" name="Can 41"/>
          <p:cNvSpPr/>
          <p:nvPr/>
        </p:nvSpPr>
        <p:spPr bwMode="gray">
          <a:xfrm rot="5400000">
            <a:off x="8759022" y="1548679"/>
            <a:ext cx="181708" cy="3439492"/>
          </a:xfrm>
          <a:prstGeom prst="can">
            <a:avLst>
              <a:gd name="adj" fmla="val 35068"/>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149"/>
          <p:cNvSpPr txBox="1"/>
          <p:nvPr/>
        </p:nvSpPr>
        <p:spPr bwMode="gray">
          <a:xfrm>
            <a:off x="8430077" y="3140290"/>
            <a:ext cx="1019831" cy="276999"/>
          </a:xfrm>
          <a:prstGeom prst="rect">
            <a:avLst/>
          </a:prstGeom>
          <a:noFill/>
        </p:spPr>
        <p:txBody>
          <a:bodyPr wrap="square">
            <a:spAutoFit/>
          </a:bodyPr>
          <a:lstStyle>
            <a:defPPr>
              <a:defRPr lang="zh-CN"/>
            </a:defPPr>
            <a:lvl1pPr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1pPr>
            <a:lvl2pPr marL="609600" indent="-1524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2pPr>
            <a:lvl3pPr marL="1219200" indent="-3048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3pPr>
            <a:lvl4pPr marL="1828800" indent="-4572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4pPr>
            <a:lvl5pPr marL="2438400" indent="-609600" algn="l" defTabSz="121920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charset="-122"/>
                <a:cs typeface="+mn-cs"/>
              </a:defRPr>
            </a:lvl5pPr>
            <a:lvl6pPr marL="22860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6pPr>
            <a:lvl7pPr marL="27432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7pPr>
            <a:lvl8pPr marL="32004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8pPr>
            <a:lvl9pPr marL="3657600" algn="l" defTabSz="914400" rtl="0" eaLnBrk="1" latinLnBrk="0" hangingPunct="1">
              <a:defRPr sz="2400" kern="1200">
                <a:solidFill>
                  <a:schemeClr val="tx1"/>
                </a:solidFill>
                <a:latin typeface="Arial" panose="020B0604020202020204" pitchFamily="34" charset="0"/>
                <a:ea typeface="微软雅黑" panose="020B0503020204020204" charset="-122"/>
                <a:cs typeface="+mn-cs"/>
              </a:defRPr>
            </a:lvl9pPr>
          </a:lstStyle>
          <a:p>
            <a:pPr defTabSz="965835" eaLnBrk="1" fontAlgn="ctr" hangingPunct="1">
              <a:spcBef>
                <a:spcPts val="0"/>
              </a:spcBef>
              <a:spcAft>
                <a:spcPts val="0"/>
              </a:spcAft>
              <a:defRPr/>
            </a:pPr>
            <a:r>
              <a:rPr lang="en-US" sz="1200" dirty="0">
                <a:solidFill>
                  <a:prstClr val="black"/>
                </a:solidFill>
                <a:latin typeface="Huawei Sans" panose="020C0503030203020204" pitchFamily="34" charset="0"/>
                <a:ea typeface="+mn-ea"/>
                <a:cs typeface="+mn-ea"/>
                <a:sym typeface="+mn-lt"/>
              </a:rPr>
              <a:t>SRv6 tunnel</a:t>
            </a:r>
          </a:p>
        </p:txBody>
      </p:sp>
      <p:sp>
        <p:nvSpPr>
          <p:cNvPr id="37" name="Freeform 36"/>
          <p:cNvSpPr/>
          <p:nvPr/>
        </p:nvSpPr>
        <p:spPr bwMode="gray">
          <a:xfrm>
            <a:off x="7060914" y="2858838"/>
            <a:ext cx="831850" cy="190536"/>
          </a:xfrm>
          <a:custGeom>
            <a:avLst/>
            <a:gdLst>
              <a:gd name="connsiteX0" fmla="*/ 0 w 831850"/>
              <a:gd name="connsiteY0" fmla="*/ 190536 h 190536"/>
              <a:gd name="connsiteX1" fmla="*/ 438150 w 831850"/>
              <a:gd name="connsiteY1" fmla="*/ 36 h 190536"/>
              <a:gd name="connsiteX2" fmla="*/ 831850 w 831850"/>
              <a:gd name="connsiteY2" fmla="*/ 177836 h 190536"/>
            </a:gdLst>
            <a:ahLst/>
            <a:cxnLst>
              <a:cxn ang="0">
                <a:pos x="connsiteX0" y="connsiteY0"/>
              </a:cxn>
              <a:cxn ang="0">
                <a:pos x="connsiteX1" y="connsiteY1"/>
              </a:cxn>
              <a:cxn ang="0">
                <a:pos x="connsiteX2" y="connsiteY2"/>
              </a:cxn>
            </a:cxnLst>
            <a:rect l="l" t="t" r="r" b="b"/>
            <a:pathLst>
              <a:path w="831850" h="190536">
                <a:moveTo>
                  <a:pt x="0" y="190536"/>
                </a:moveTo>
                <a:cubicBezTo>
                  <a:pt x="149754" y="96344"/>
                  <a:pt x="299508" y="2153"/>
                  <a:pt x="438150" y="36"/>
                </a:cubicBezTo>
                <a:cubicBezTo>
                  <a:pt x="576792" y="-2081"/>
                  <a:pt x="704321" y="87877"/>
                  <a:pt x="831850" y="177836"/>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38" name="Freeform 37"/>
          <p:cNvSpPr/>
          <p:nvPr/>
        </p:nvSpPr>
        <p:spPr bwMode="gray">
          <a:xfrm>
            <a:off x="8154832" y="2839214"/>
            <a:ext cx="1414436" cy="190536"/>
          </a:xfrm>
          <a:custGeom>
            <a:avLst/>
            <a:gdLst>
              <a:gd name="connsiteX0" fmla="*/ 0 w 831850"/>
              <a:gd name="connsiteY0" fmla="*/ 190536 h 190536"/>
              <a:gd name="connsiteX1" fmla="*/ 438150 w 831850"/>
              <a:gd name="connsiteY1" fmla="*/ 36 h 190536"/>
              <a:gd name="connsiteX2" fmla="*/ 831850 w 831850"/>
              <a:gd name="connsiteY2" fmla="*/ 177836 h 190536"/>
            </a:gdLst>
            <a:ahLst/>
            <a:cxnLst>
              <a:cxn ang="0">
                <a:pos x="connsiteX0" y="connsiteY0"/>
              </a:cxn>
              <a:cxn ang="0">
                <a:pos x="connsiteX1" y="connsiteY1"/>
              </a:cxn>
              <a:cxn ang="0">
                <a:pos x="connsiteX2" y="connsiteY2"/>
              </a:cxn>
            </a:cxnLst>
            <a:rect l="l" t="t" r="r" b="b"/>
            <a:pathLst>
              <a:path w="831850" h="190536">
                <a:moveTo>
                  <a:pt x="0" y="190536"/>
                </a:moveTo>
                <a:cubicBezTo>
                  <a:pt x="149754" y="96344"/>
                  <a:pt x="299508" y="2153"/>
                  <a:pt x="438150" y="36"/>
                </a:cubicBezTo>
                <a:cubicBezTo>
                  <a:pt x="576792" y="-2081"/>
                  <a:pt x="704321" y="87877"/>
                  <a:pt x="831850" y="177836"/>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39" name="Freeform 38"/>
          <p:cNvSpPr/>
          <p:nvPr/>
        </p:nvSpPr>
        <p:spPr bwMode="gray">
          <a:xfrm>
            <a:off x="9690596" y="2839214"/>
            <a:ext cx="1015322" cy="190536"/>
          </a:xfrm>
          <a:custGeom>
            <a:avLst/>
            <a:gdLst>
              <a:gd name="connsiteX0" fmla="*/ 0 w 831850"/>
              <a:gd name="connsiteY0" fmla="*/ 190536 h 190536"/>
              <a:gd name="connsiteX1" fmla="*/ 438150 w 831850"/>
              <a:gd name="connsiteY1" fmla="*/ 36 h 190536"/>
              <a:gd name="connsiteX2" fmla="*/ 831850 w 831850"/>
              <a:gd name="connsiteY2" fmla="*/ 177836 h 190536"/>
            </a:gdLst>
            <a:ahLst/>
            <a:cxnLst>
              <a:cxn ang="0">
                <a:pos x="connsiteX0" y="connsiteY0"/>
              </a:cxn>
              <a:cxn ang="0">
                <a:pos x="connsiteX1" y="connsiteY1"/>
              </a:cxn>
              <a:cxn ang="0">
                <a:pos x="connsiteX2" y="connsiteY2"/>
              </a:cxn>
            </a:cxnLst>
            <a:rect l="l" t="t" r="r" b="b"/>
            <a:pathLst>
              <a:path w="831850" h="190536">
                <a:moveTo>
                  <a:pt x="0" y="190536"/>
                </a:moveTo>
                <a:cubicBezTo>
                  <a:pt x="149754" y="96344"/>
                  <a:pt x="299508" y="2153"/>
                  <a:pt x="438150" y="36"/>
                </a:cubicBezTo>
                <a:cubicBezTo>
                  <a:pt x="576792" y="-2081"/>
                  <a:pt x="704321" y="87877"/>
                  <a:pt x="831850" y="177836"/>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40" name="Freeform 39"/>
          <p:cNvSpPr/>
          <p:nvPr/>
        </p:nvSpPr>
        <p:spPr bwMode="gray">
          <a:xfrm flipV="1">
            <a:off x="6894076" y="3521359"/>
            <a:ext cx="3957114" cy="599874"/>
          </a:xfrm>
          <a:custGeom>
            <a:avLst/>
            <a:gdLst>
              <a:gd name="connsiteX0" fmla="*/ 0 w 831850"/>
              <a:gd name="connsiteY0" fmla="*/ 190536 h 190536"/>
              <a:gd name="connsiteX1" fmla="*/ 438150 w 831850"/>
              <a:gd name="connsiteY1" fmla="*/ 36 h 190536"/>
              <a:gd name="connsiteX2" fmla="*/ 831850 w 831850"/>
              <a:gd name="connsiteY2" fmla="*/ 177836 h 190536"/>
            </a:gdLst>
            <a:ahLst/>
            <a:cxnLst>
              <a:cxn ang="0">
                <a:pos x="connsiteX0" y="connsiteY0"/>
              </a:cxn>
              <a:cxn ang="0">
                <a:pos x="connsiteX1" y="connsiteY1"/>
              </a:cxn>
              <a:cxn ang="0">
                <a:pos x="connsiteX2" y="connsiteY2"/>
              </a:cxn>
            </a:cxnLst>
            <a:rect l="l" t="t" r="r" b="b"/>
            <a:pathLst>
              <a:path w="831850" h="190536">
                <a:moveTo>
                  <a:pt x="0" y="190536"/>
                </a:moveTo>
                <a:cubicBezTo>
                  <a:pt x="149754" y="96344"/>
                  <a:pt x="299508" y="2153"/>
                  <a:pt x="438150" y="36"/>
                </a:cubicBezTo>
                <a:cubicBezTo>
                  <a:pt x="576792" y="-2081"/>
                  <a:pt x="704321" y="87877"/>
                  <a:pt x="831850" y="177836"/>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41" name="Rectangular Callout 26"/>
          <p:cNvSpPr/>
          <p:nvPr/>
        </p:nvSpPr>
        <p:spPr bwMode="gray">
          <a:xfrm>
            <a:off x="6658022" y="3881136"/>
            <a:ext cx="1014238" cy="240097"/>
          </a:xfrm>
          <a:prstGeom prst="wedgeRectCallout">
            <a:avLst>
              <a:gd name="adj1" fmla="val 19592"/>
              <a:gd name="adj2" fmla="val -13124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Ping</a:t>
            </a:r>
          </a:p>
        </p:txBody>
      </p:sp>
      <p:sp>
        <p:nvSpPr>
          <p:cNvPr id="42" name="Freeform 41"/>
          <p:cNvSpPr/>
          <p:nvPr/>
        </p:nvSpPr>
        <p:spPr bwMode="gray">
          <a:xfrm flipV="1">
            <a:off x="7060914" y="3495110"/>
            <a:ext cx="831850" cy="190536"/>
          </a:xfrm>
          <a:custGeom>
            <a:avLst/>
            <a:gdLst>
              <a:gd name="connsiteX0" fmla="*/ 0 w 831850"/>
              <a:gd name="connsiteY0" fmla="*/ 190536 h 190536"/>
              <a:gd name="connsiteX1" fmla="*/ 438150 w 831850"/>
              <a:gd name="connsiteY1" fmla="*/ 36 h 190536"/>
              <a:gd name="connsiteX2" fmla="*/ 831850 w 831850"/>
              <a:gd name="connsiteY2" fmla="*/ 177836 h 190536"/>
            </a:gdLst>
            <a:ahLst/>
            <a:cxnLst>
              <a:cxn ang="0">
                <a:pos x="connsiteX0" y="connsiteY0"/>
              </a:cxn>
              <a:cxn ang="0">
                <a:pos x="connsiteX1" y="connsiteY1"/>
              </a:cxn>
              <a:cxn ang="0">
                <a:pos x="connsiteX2" y="connsiteY2"/>
              </a:cxn>
            </a:cxnLst>
            <a:rect l="l" t="t" r="r" b="b"/>
            <a:pathLst>
              <a:path w="831850" h="190536">
                <a:moveTo>
                  <a:pt x="0" y="190536"/>
                </a:moveTo>
                <a:cubicBezTo>
                  <a:pt x="149754" y="96344"/>
                  <a:pt x="299508" y="2153"/>
                  <a:pt x="438150" y="36"/>
                </a:cubicBezTo>
                <a:cubicBezTo>
                  <a:pt x="576792" y="-2081"/>
                  <a:pt x="704321" y="87877"/>
                  <a:pt x="831850" y="177836"/>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43" name="Freeform 42"/>
          <p:cNvSpPr/>
          <p:nvPr/>
        </p:nvSpPr>
        <p:spPr bwMode="gray">
          <a:xfrm flipV="1">
            <a:off x="8154832" y="3475486"/>
            <a:ext cx="1414436" cy="190536"/>
          </a:xfrm>
          <a:custGeom>
            <a:avLst/>
            <a:gdLst>
              <a:gd name="connsiteX0" fmla="*/ 0 w 831850"/>
              <a:gd name="connsiteY0" fmla="*/ 190536 h 190536"/>
              <a:gd name="connsiteX1" fmla="*/ 438150 w 831850"/>
              <a:gd name="connsiteY1" fmla="*/ 36 h 190536"/>
              <a:gd name="connsiteX2" fmla="*/ 831850 w 831850"/>
              <a:gd name="connsiteY2" fmla="*/ 177836 h 190536"/>
            </a:gdLst>
            <a:ahLst/>
            <a:cxnLst>
              <a:cxn ang="0">
                <a:pos x="connsiteX0" y="connsiteY0"/>
              </a:cxn>
              <a:cxn ang="0">
                <a:pos x="connsiteX1" y="connsiteY1"/>
              </a:cxn>
              <a:cxn ang="0">
                <a:pos x="connsiteX2" y="connsiteY2"/>
              </a:cxn>
            </a:cxnLst>
            <a:rect l="l" t="t" r="r" b="b"/>
            <a:pathLst>
              <a:path w="831850" h="190536">
                <a:moveTo>
                  <a:pt x="0" y="190536"/>
                </a:moveTo>
                <a:cubicBezTo>
                  <a:pt x="149754" y="96344"/>
                  <a:pt x="299508" y="2153"/>
                  <a:pt x="438150" y="36"/>
                </a:cubicBezTo>
                <a:cubicBezTo>
                  <a:pt x="576792" y="-2081"/>
                  <a:pt x="704321" y="87877"/>
                  <a:pt x="831850" y="177836"/>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44" name="Freeform 43"/>
          <p:cNvSpPr/>
          <p:nvPr/>
        </p:nvSpPr>
        <p:spPr bwMode="gray">
          <a:xfrm flipV="1">
            <a:off x="9690596" y="3475486"/>
            <a:ext cx="1015322" cy="190536"/>
          </a:xfrm>
          <a:custGeom>
            <a:avLst/>
            <a:gdLst>
              <a:gd name="connsiteX0" fmla="*/ 0 w 831850"/>
              <a:gd name="connsiteY0" fmla="*/ 190536 h 190536"/>
              <a:gd name="connsiteX1" fmla="*/ 438150 w 831850"/>
              <a:gd name="connsiteY1" fmla="*/ 36 h 190536"/>
              <a:gd name="connsiteX2" fmla="*/ 831850 w 831850"/>
              <a:gd name="connsiteY2" fmla="*/ 177836 h 190536"/>
            </a:gdLst>
            <a:ahLst/>
            <a:cxnLst>
              <a:cxn ang="0">
                <a:pos x="connsiteX0" y="connsiteY0"/>
              </a:cxn>
              <a:cxn ang="0">
                <a:pos x="connsiteX1" y="connsiteY1"/>
              </a:cxn>
              <a:cxn ang="0">
                <a:pos x="connsiteX2" y="connsiteY2"/>
              </a:cxn>
            </a:cxnLst>
            <a:rect l="l" t="t" r="r" b="b"/>
            <a:pathLst>
              <a:path w="831850" h="190536">
                <a:moveTo>
                  <a:pt x="0" y="190536"/>
                </a:moveTo>
                <a:cubicBezTo>
                  <a:pt x="149754" y="96344"/>
                  <a:pt x="299508" y="2153"/>
                  <a:pt x="438150" y="36"/>
                </a:cubicBezTo>
                <a:cubicBezTo>
                  <a:pt x="576792" y="-2081"/>
                  <a:pt x="704321" y="87877"/>
                  <a:pt x="831850" y="177836"/>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45" name="任意多边形 2"/>
          <p:cNvSpPr/>
          <p:nvPr/>
        </p:nvSpPr>
        <p:spPr bwMode="gray">
          <a:xfrm>
            <a:off x="1430156" y="3439068"/>
            <a:ext cx="3666087" cy="355214"/>
          </a:xfrm>
          <a:custGeom>
            <a:avLst/>
            <a:gdLst>
              <a:gd name="connsiteX0" fmla="*/ 0 w 3505113"/>
              <a:gd name="connsiteY0" fmla="*/ 33347 h 577788"/>
              <a:gd name="connsiteX1" fmla="*/ 3037668 w 3505113"/>
              <a:gd name="connsiteY1" fmla="*/ 17849 h 577788"/>
              <a:gd name="connsiteX2" fmla="*/ 3332135 w 3505113"/>
              <a:gd name="connsiteY2" fmla="*/ 250323 h 577788"/>
              <a:gd name="connsiteX3" fmla="*/ 3223647 w 3505113"/>
              <a:gd name="connsiteY3" fmla="*/ 529293 h 577788"/>
              <a:gd name="connsiteX4" fmla="*/ 77491 w 3505113"/>
              <a:gd name="connsiteY4" fmla="*/ 575788 h 577788"/>
              <a:gd name="connsiteX0-1" fmla="*/ 0 w 3536296"/>
              <a:gd name="connsiteY0-2" fmla="*/ 33347 h 577788"/>
              <a:gd name="connsiteX1-3" fmla="*/ 3037668 w 3536296"/>
              <a:gd name="connsiteY1-4" fmla="*/ 17849 h 577788"/>
              <a:gd name="connsiteX2-5" fmla="*/ 3401985 w 3536296"/>
              <a:gd name="connsiteY2-6" fmla="*/ 250323 h 577788"/>
              <a:gd name="connsiteX3-7" fmla="*/ 3223647 w 3536296"/>
              <a:gd name="connsiteY3-8" fmla="*/ 529293 h 577788"/>
              <a:gd name="connsiteX4-9" fmla="*/ 77491 w 3536296"/>
              <a:gd name="connsiteY4-10" fmla="*/ 575788 h 577788"/>
              <a:gd name="connsiteX0-11" fmla="*/ 0 w 3530217"/>
              <a:gd name="connsiteY0-12" fmla="*/ 33347 h 577788"/>
              <a:gd name="connsiteX1-13" fmla="*/ 3037668 w 3530217"/>
              <a:gd name="connsiteY1-14" fmla="*/ 17849 h 577788"/>
              <a:gd name="connsiteX2-15" fmla="*/ 3401985 w 3530217"/>
              <a:gd name="connsiteY2-16" fmla="*/ 250323 h 577788"/>
              <a:gd name="connsiteX3-17" fmla="*/ 3223647 w 3530217"/>
              <a:gd name="connsiteY3-18" fmla="*/ 529293 h 577788"/>
              <a:gd name="connsiteX4-19" fmla="*/ 77491 w 3530217"/>
              <a:gd name="connsiteY4-20" fmla="*/ 575788 h 577788"/>
              <a:gd name="connsiteX0-21" fmla="*/ 0 w 3437980"/>
              <a:gd name="connsiteY0-22" fmla="*/ 33347 h 587138"/>
              <a:gd name="connsiteX1-23" fmla="*/ 3037668 w 3437980"/>
              <a:gd name="connsiteY1-24" fmla="*/ 17849 h 587138"/>
              <a:gd name="connsiteX2-25" fmla="*/ 3401985 w 3437980"/>
              <a:gd name="connsiteY2-26" fmla="*/ 250323 h 587138"/>
              <a:gd name="connsiteX3-27" fmla="*/ 3026797 w 3437980"/>
              <a:gd name="connsiteY3-28" fmla="*/ 554693 h 587138"/>
              <a:gd name="connsiteX4-29" fmla="*/ 77491 w 3437980"/>
              <a:gd name="connsiteY4-30" fmla="*/ 575788 h 587138"/>
              <a:gd name="connsiteX0-31" fmla="*/ 0 w 3432439"/>
              <a:gd name="connsiteY0-32" fmla="*/ 53399 h 607190"/>
              <a:gd name="connsiteX1-33" fmla="*/ 3024968 w 3432439"/>
              <a:gd name="connsiteY1-34" fmla="*/ 12501 h 607190"/>
              <a:gd name="connsiteX2-35" fmla="*/ 3401985 w 3432439"/>
              <a:gd name="connsiteY2-36" fmla="*/ 270375 h 607190"/>
              <a:gd name="connsiteX3-37" fmla="*/ 3026797 w 3432439"/>
              <a:gd name="connsiteY3-38" fmla="*/ 574745 h 607190"/>
              <a:gd name="connsiteX4-39" fmla="*/ 77491 w 3432439"/>
              <a:gd name="connsiteY4-40" fmla="*/ 595840 h 607190"/>
              <a:gd name="connsiteX0-41" fmla="*/ 0 w 3432439"/>
              <a:gd name="connsiteY0-42" fmla="*/ 18434 h 572225"/>
              <a:gd name="connsiteX1-43" fmla="*/ 3024968 w 3432439"/>
              <a:gd name="connsiteY1-44" fmla="*/ 28336 h 572225"/>
              <a:gd name="connsiteX2-45" fmla="*/ 3401985 w 3432439"/>
              <a:gd name="connsiteY2-46" fmla="*/ 235410 h 572225"/>
              <a:gd name="connsiteX3-47" fmla="*/ 3026797 w 3432439"/>
              <a:gd name="connsiteY3-48" fmla="*/ 539780 h 572225"/>
              <a:gd name="connsiteX4-49" fmla="*/ 77491 w 3432439"/>
              <a:gd name="connsiteY4-50" fmla="*/ 560875 h 572225"/>
              <a:gd name="connsiteX0-51" fmla="*/ 0 w 3429658"/>
              <a:gd name="connsiteY0-52" fmla="*/ 16335 h 570126"/>
              <a:gd name="connsiteX1-53" fmla="*/ 3024968 w 3429658"/>
              <a:gd name="connsiteY1-54" fmla="*/ 26237 h 570126"/>
              <a:gd name="connsiteX2-55" fmla="*/ 3401985 w 3429658"/>
              <a:gd name="connsiteY2-56" fmla="*/ 233311 h 570126"/>
              <a:gd name="connsiteX3-57" fmla="*/ 3026797 w 3429658"/>
              <a:gd name="connsiteY3-58" fmla="*/ 537681 h 570126"/>
              <a:gd name="connsiteX4-59" fmla="*/ 77491 w 3429658"/>
              <a:gd name="connsiteY4-60" fmla="*/ 558776 h 570126"/>
              <a:gd name="connsiteX0-61" fmla="*/ 0 w 3401985"/>
              <a:gd name="connsiteY0-62" fmla="*/ 16335 h 561442"/>
              <a:gd name="connsiteX1-63" fmla="*/ 3024968 w 3401985"/>
              <a:gd name="connsiteY1-64" fmla="*/ 26237 h 561442"/>
              <a:gd name="connsiteX2-65" fmla="*/ 3401985 w 3401985"/>
              <a:gd name="connsiteY2-66" fmla="*/ 233311 h 561442"/>
              <a:gd name="connsiteX3-67" fmla="*/ 3026797 w 3401985"/>
              <a:gd name="connsiteY3-68" fmla="*/ 537681 h 561442"/>
              <a:gd name="connsiteX4-69" fmla="*/ 77491 w 3401985"/>
              <a:gd name="connsiteY4-70" fmla="*/ 558776 h 561442"/>
              <a:gd name="connsiteX0-71" fmla="*/ 0 w 3401986"/>
              <a:gd name="connsiteY0-72" fmla="*/ 22418 h 567525"/>
              <a:gd name="connsiteX1-73" fmla="*/ 3031318 w 3401986"/>
              <a:gd name="connsiteY1-74" fmla="*/ 19620 h 567525"/>
              <a:gd name="connsiteX2-75" fmla="*/ 3401985 w 3401986"/>
              <a:gd name="connsiteY2-76" fmla="*/ 239394 h 567525"/>
              <a:gd name="connsiteX3-77" fmla="*/ 3026797 w 3401986"/>
              <a:gd name="connsiteY3-78" fmla="*/ 543764 h 567525"/>
              <a:gd name="connsiteX4-79" fmla="*/ 77491 w 3401986"/>
              <a:gd name="connsiteY4-80" fmla="*/ 564859 h 567525"/>
              <a:gd name="connsiteX0-81" fmla="*/ 0 w 3402070"/>
              <a:gd name="connsiteY0-82" fmla="*/ 22418 h 567525"/>
              <a:gd name="connsiteX1-83" fmla="*/ 3031318 w 3402070"/>
              <a:gd name="connsiteY1-84" fmla="*/ 19620 h 567525"/>
              <a:gd name="connsiteX2-85" fmla="*/ 3401985 w 3402070"/>
              <a:gd name="connsiteY2-86" fmla="*/ 239394 h 567525"/>
              <a:gd name="connsiteX3-87" fmla="*/ 3026797 w 3402070"/>
              <a:gd name="connsiteY3-88" fmla="*/ 543764 h 567525"/>
              <a:gd name="connsiteX4-89" fmla="*/ 77491 w 3402070"/>
              <a:gd name="connsiteY4-90" fmla="*/ 564859 h 567525"/>
              <a:gd name="connsiteX0-91" fmla="*/ 0 w 3423915"/>
              <a:gd name="connsiteY0-92" fmla="*/ 27234 h 578951"/>
              <a:gd name="connsiteX1-93" fmla="*/ 3031318 w 3423915"/>
              <a:gd name="connsiteY1-94" fmla="*/ 24436 h 578951"/>
              <a:gd name="connsiteX2-95" fmla="*/ 3389285 w 3423915"/>
              <a:gd name="connsiteY2-96" fmla="*/ 275960 h 578951"/>
              <a:gd name="connsiteX3-97" fmla="*/ 3026797 w 3423915"/>
              <a:gd name="connsiteY3-98" fmla="*/ 548580 h 578951"/>
              <a:gd name="connsiteX4-99" fmla="*/ 77491 w 3423915"/>
              <a:gd name="connsiteY4-100" fmla="*/ 569675 h 578951"/>
              <a:gd name="connsiteX0-101" fmla="*/ 0 w 3423088"/>
              <a:gd name="connsiteY0-102" fmla="*/ 27234 h 578951"/>
              <a:gd name="connsiteX1-103" fmla="*/ 3031318 w 3423088"/>
              <a:gd name="connsiteY1-104" fmla="*/ 24436 h 578951"/>
              <a:gd name="connsiteX2-105" fmla="*/ 3389285 w 3423088"/>
              <a:gd name="connsiteY2-106" fmla="*/ 275960 h 578951"/>
              <a:gd name="connsiteX3-107" fmla="*/ 3026797 w 3423088"/>
              <a:gd name="connsiteY3-108" fmla="*/ 548580 h 578951"/>
              <a:gd name="connsiteX4-109" fmla="*/ 77491 w 3423088"/>
              <a:gd name="connsiteY4-110" fmla="*/ 569675 h 578951"/>
              <a:gd name="connsiteX0-111" fmla="*/ 0 w 3389428"/>
              <a:gd name="connsiteY0-112" fmla="*/ 27234 h 578951"/>
              <a:gd name="connsiteX1-113" fmla="*/ 3031318 w 3389428"/>
              <a:gd name="connsiteY1-114" fmla="*/ 24436 h 578951"/>
              <a:gd name="connsiteX2-115" fmla="*/ 3389285 w 3389428"/>
              <a:gd name="connsiteY2-116" fmla="*/ 275960 h 578951"/>
              <a:gd name="connsiteX3-117" fmla="*/ 3026797 w 3389428"/>
              <a:gd name="connsiteY3-118" fmla="*/ 548580 h 578951"/>
              <a:gd name="connsiteX4-119" fmla="*/ 77491 w 3389428"/>
              <a:gd name="connsiteY4-120" fmla="*/ 569675 h 578951"/>
              <a:gd name="connsiteX0-121" fmla="*/ 0 w 3389413"/>
              <a:gd name="connsiteY0-122" fmla="*/ 27234 h 572596"/>
              <a:gd name="connsiteX1-123" fmla="*/ 3031318 w 3389413"/>
              <a:gd name="connsiteY1-124" fmla="*/ 24436 h 572596"/>
              <a:gd name="connsiteX2-125" fmla="*/ 3389285 w 3389413"/>
              <a:gd name="connsiteY2-126" fmla="*/ 275960 h 572596"/>
              <a:gd name="connsiteX3-127" fmla="*/ 3026797 w 3389413"/>
              <a:gd name="connsiteY3-128" fmla="*/ 548580 h 572596"/>
              <a:gd name="connsiteX4-129" fmla="*/ 77491 w 3389413"/>
              <a:gd name="connsiteY4-130" fmla="*/ 569675 h 572596"/>
              <a:gd name="connsiteX0-131" fmla="*/ 0 w 3426550"/>
              <a:gd name="connsiteY0-132" fmla="*/ 27234 h 575718"/>
              <a:gd name="connsiteX1-133" fmla="*/ 3031318 w 3426550"/>
              <a:gd name="connsiteY1-134" fmla="*/ 24436 h 575718"/>
              <a:gd name="connsiteX2-135" fmla="*/ 3389285 w 3426550"/>
              <a:gd name="connsiteY2-136" fmla="*/ 275960 h 575718"/>
              <a:gd name="connsiteX3-137" fmla="*/ 3026797 w 3426550"/>
              <a:gd name="connsiteY3-138" fmla="*/ 548580 h 575718"/>
              <a:gd name="connsiteX4-139" fmla="*/ 7641 w 3426550"/>
              <a:gd name="connsiteY4-140" fmla="*/ 563325 h 575718"/>
              <a:gd name="connsiteX0-141" fmla="*/ 0 w 3389397"/>
              <a:gd name="connsiteY0-142" fmla="*/ 27234 h 570610"/>
              <a:gd name="connsiteX1-143" fmla="*/ 3031318 w 3389397"/>
              <a:gd name="connsiteY1-144" fmla="*/ 24436 h 570610"/>
              <a:gd name="connsiteX2-145" fmla="*/ 3389285 w 3389397"/>
              <a:gd name="connsiteY2-146" fmla="*/ 275960 h 570610"/>
              <a:gd name="connsiteX3-147" fmla="*/ 3026797 w 3389397"/>
              <a:gd name="connsiteY3-148" fmla="*/ 548580 h 570610"/>
              <a:gd name="connsiteX4-149" fmla="*/ 7641 w 3389397"/>
              <a:gd name="connsiteY4-150" fmla="*/ 563325 h 570610"/>
              <a:gd name="connsiteX0-151" fmla="*/ 0 w 3389291"/>
              <a:gd name="connsiteY0-152" fmla="*/ 27234 h 570610"/>
              <a:gd name="connsiteX1-153" fmla="*/ 3018618 w 3389291"/>
              <a:gd name="connsiteY1-154" fmla="*/ 24436 h 570610"/>
              <a:gd name="connsiteX2-155" fmla="*/ 3389285 w 3389291"/>
              <a:gd name="connsiteY2-156" fmla="*/ 275960 h 570610"/>
              <a:gd name="connsiteX3-157" fmla="*/ 3026797 w 3389291"/>
              <a:gd name="connsiteY3-158" fmla="*/ 548580 h 570610"/>
              <a:gd name="connsiteX4-159" fmla="*/ 7641 w 3389291"/>
              <a:gd name="connsiteY4-160" fmla="*/ 563325 h 570610"/>
              <a:gd name="connsiteX0-161" fmla="*/ 0 w 3389291"/>
              <a:gd name="connsiteY0-162" fmla="*/ 27234 h 570610"/>
              <a:gd name="connsiteX1-163" fmla="*/ 3018618 w 3389291"/>
              <a:gd name="connsiteY1-164" fmla="*/ 24436 h 570610"/>
              <a:gd name="connsiteX2-165" fmla="*/ 3389285 w 3389291"/>
              <a:gd name="connsiteY2-166" fmla="*/ 275960 h 570610"/>
              <a:gd name="connsiteX3-167" fmla="*/ 3026797 w 3389291"/>
              <a:gd name="connsiteY3-168" fmla="*/ 548580 h 570610"/>
              <a:gd name="connsiteX4-169" fmla="*/ 7641 w 3389291"/>
              <a:gd name="connsiteY4-170" fmla="*/ 563325 h 570610"/>
              <a:gd name="connsiteX0-171" fmla="*/ 0 w 3389291"/>
              <a:gd name="connsiteY0-172" fmla="*/ 27234 h 570610"/>
              <a:gd name="connsiteX1-173" fmla="*/ 3018618 w 3389291"/>
              <a:gd name="connsiteY1-174" fmla="*/ 24436 h 570610"/>
              <a:gd name="connsiteX2-175" fmla="*/ 3389285 w 3389291"/>
              <a:gd name="connsiteY2-176" fmla="*/ 275960 h 570610"/>
              <a:gd name="connsiteX3-177" fmla="*/ 3026797 w 3389291"/>
              <a:gd name="connsiteY3-178" fmla="*/ 548580 h 570610"/>
              <a:gd name="connsiteX4-179" fmla="*/ 7641 w 3389291"/>
              <a:gd name="connsiteY4-180" fmla="*/ 563325 h 570610"/>
              <a:gd name="connsiteX0-181" fmla="*/ 0 w 3389291"/>
              <a:gd name="connsiteY0-182" fmla="*/ 27234 h 570610"/>
              <a:gd name="connsiteX1-183" fmla="*/ 3018618 w 3389291"/>
              <a:gd name="connsiteY1-184" fmla="*/ 24436 h 570610"/>
              <a:gd name="connsiteX2-185" fmla="*/ 3389285 w 3389291"/>
              <a:gd name="connsiteY2-186" fmla="*/ 275960 h 570610"/>
              <a:gd name="connsiteX3-187" fmla="*/ 3026797 w 3389291"/>
              <a:gd name="connsiteY3-188" fmla="*/ 548580 h 570610"/>
              <a:gd name="connsiteX4-189" fmla="*/ 7641 w 3389291"/>
              <a:gd name="connsiteY4-190" fmla="*/ 563325 h 57061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89291" h="570610">
                <a:moveTo>
                  <a:pt x="0" y="27234"/>
                </a:moveTo>
                <a:cubicBezTo>
                  <a:pt x="1241156" y="1403"/>
                  <a:pt x="2847437" y="-17018"/>
                  <a:pt x="3018618" y="24436"/>
                </a:cubicBezTo>
                <a:cubicBezTo>
                  <a:pt x="3189799" y="65890"/>
                  <a:pt x="3387922" y="61603"/>
                  <a:pt x="3389285" y="275960"/>
                </a:cubicBezTo>
                <a:cubicBezTo>
                  <a:pt x="3390648" y="490317"/>
                  <a:pt x="3190354" y="513386"/>
                  <a:pt x="3026797" y="548580"/>
                </a:cubicBezTo>
                <a:cubicBezTo>
                  <a:pt x="2863240" y="583774"/>
                  <a:pt x="1309498" y="567199"/>
                  <a:pt x="7641" y="563325"/>
                </a:cubicBezTo>
              </a:path>
            </a:pathLst>
          </a:custGeom>
          <a:ln w="38100">
            <a:solidFill>
              <a:srgbClr val="E28189"/>
            </a:solidFill>
            <a:tailEnd type="stealth"/>
          </a:ln>
        </p:spPr>
        <p:style>
          <a:lnRef idx="1">
            <a:schemeClr val="accent6"/>
          </a:lnRef>
          <a:fillRef idx="0">
            <a:schemeClr val="accent6"/>
          </a:fillRef>
          <a:effectRef idx="0">
            <a:schemeClr val="accent6"/>
          </a:effectRef>
          <a:fontRef idx="minor">
            <a:schemeClr val="tx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95203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SBFD Implementation</a:t>
            </a:r>
            <a:endParaRPr lang="en-US" dirty="0"/>
          </a:p>
        </p:txBody>
      </p:sp>
      <p:cxnSp>
        <p:nvCxnSpPr>
          <p:cNvPr id="4" name="直接连接符 3"/>
          <p:cNvCxnSpPr>
            <a:stCxn id="5" idx="2"/>
          </p:cNvCxnSpPr>
          <p:nvPr/>
        </p:nvCxnSpPr>
        <p:spPr bwMode="gray">
          <a:xfrm>
            <a:off x="2049208" y="2516526"/>
            <a:ext cx="0" cy="209701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 name="图片 4"/>
          <p:cNvPicPr/>
          <p:nvPr/>
        </p:nvPicPr>
        <p:blipFill>
          <a:blip r:embed="rId3" cstate="print">
            <a:extLst>
              <a:ext uri="{28A0092B-C50C-407E-A947-70E740481C1C}">
                <a14:useLocalDpi xmlns:a14="http://schemas.microsoft.com/office/drawing/2010/main" val="0"/>
              </a:ext>
            </a:extLst>
          </a:blip>
          <a:stretch>
            <a:fillRect/>
          </a:stretch>
        </p:blipFill>
        <p:spPr bwMode="gray">
          <a:xfrm>
            <a:off x="1813154" y="2134708"/>
            <a:ext cx="472108" cy="381818"/>
          </a:xfrm>
          <a:prstGeom prst="rect">
            <a:avLst/>
          </a:prstGeom>
        </p:spPr>
      </p:pic>
      <p:cxnSp>
        <p:nvCxnSpPr>
          <p:cNvPr id="6" name="直接连接符 5"/>
          <p:cNvCxnSpPr>
            <a:stCxn id="7" idx="2"/>
          </p:cNvCxnSpPr>
          <p:nvPr/>
        </p:nvCxnSpPr>
        <p:spPr bwMode="gray">
          <a:xfrm>
            <a:off x="5039975" y="2516526"/>
            <a:ext cx="8856" cy="2097017"/>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 name="图片 6"/>
          <p:cNvPicPr/>
          <p:nvPr/>
        </p:nvPicPr>
        <p:blipFill>
          <a:blip r:embed="rId3" cstate="print">
            <a:extLst>
              <a:ext uri="{28A0092B-C50C-407E-A947-70E740481C1C}">
                <a14:useLocalDpi xmlns:a14="http://schemas.microsoft.com/office/drawing/2010/main" val="0"/>
              </a:ext>
            </a:extLst>
          </a:blip>
          <a:stretch>
            <a:fillRect/>
          </a:stretch>
        </p:blipFill>
        <p:spPr bwMode="gray">
          <a:xfrm>
            <a:off x="4803921" y="2134708"/>
            <a:ext cx="472108" cy="381818"/>
          </a:xfrm>
          <a:prstGeom prst="rect">
            <a:avLst/>
          </a:prstGeom>
        </p:spPr>
      </p:pic>
      <p:sp>
        <p:nvSpPr>
          <p:cNvPr id="10" name="文本框 9"/>
          <p:cNvSpPr txBox="1"/>
          <p:nvPr/>
        </p:nvSpPr>
        <p:spPr bwMode="gray">
          <a:xfrm>
            <a:off x="1217405" y="1531523"/>
            <a:ext cx="1687742" cy="523220"/>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Detection end</a:t>
            </a:r>
          </a:p>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(Initiator)</a:t>
            </a:r>
          </a:p>
        </p:txBody>
      </p:sp>
      <p:sp>
        <p:nvSpPr>
          <p:cNvPr id="11" name="文本框 10"/>
          <p:cNvSpPr txBox="1"/>
          <p:nvPr/>
        </p:nvSpPr>
        <p:spPr bwMode="gray">
          <a:xfrm>
            <a:off x="4551982" y="1665262"/>
            <a:ext cx="1039193"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Reflector</a:t>
            </a:r>
          </a:p>
        </p:txBody>
      </p:sp>
      <p:sp>
        <p:nvSpPr>
          <p:cNvPr id="12" name="右箭头 22"/>
          <p:cNvSpPr/>
          <p:nvPr/>
        </p:nvSpPr>
        <p:spPr bwMode="gray">
          <a:xfrm>
            <a:off x="2220057" y="2595709"/>
            <a:ext cx="2009244" cy="524056"/>
          </a:xfrm>
          <a:prstGeom prst="rightArrow">
            <a:avLst>
              <a:gd name="adj1" fmla="val 50000"/>
              <a:gd name="adj2" fmla="val 65571"/>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SBFD Control packet</a:t>
            </a:r>
          </a:p>
        </p:txBody>
      </p:sp>
      <p:sp>
        <p:nvSpPr>
          <p:cNvPr id="14" name="右箭头 23"/>
          <p:cNvSpPr/>
          <p:nvPr/>
        </p:nvSpPr>
        <p:spPr bwMode="gray">
          <a:xfrm flipH="1">
            <a:off x="2794704" y="3793568"/>
            <a:ext cx="2050821" cy="472891"/>
          </a:xfrm>
          <a:prstGeom prst="rightArrow">
            <a:avLst>
              <a:gd name="adj1" fmla="val 50000"/>
              <a:gd name="adj2" fmla="val 65571"/>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SBFD Control packet</a:t>
            </a:r>
          </a:p>
        </p:txBody>
      </p:sp>
      <p:sp>
        <p:nvSpPr>
          <p:cNvPr id="15" name="矩形: 圆角 14"/>
          <p:cNvSpPr/>
          <p:nvPr/>
        </p:nvSpPr>
        <p:spPr bwMode="gray">
          <a:xfrm>
            <a:off x="849219" y="2734165"/>
            <a:ext cx="1135403" cy="1105341"/>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1071294" y="2796193"/>
            <a:ext cx="849443"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a:t>
            </a:r>
          </a:p>
        </p:txBody>
      </p:sp>
      <p:sp>
        <p:nvSpPr>
          <p:cNvPr id="17" name="文本框 16"/>
          <p:cNvSpPr txBox="1"/>
          <p:nvPr/>
        </p:nvSpPr>
        <p:spPr bwMode="gray">
          <a:xfrm>
            <a:off x="871437" y="3405330"/>
            <a:ext cx="1323809"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 -&gt; Up</a:t>
            </a:r>
          </a:p>
        </p:txBody>
      </p:sp>
      <p:sp>
        <p:nvSpPr>
          <p:cNvPr id="19" name="任意多边形 2"/>
          <p:cNvSpPr/>
          <p:nvPr/>
        </p:nvSpPr>
        <p:spPr bwMode="gray">
          <a:xfrm>
            <a:off x="2185101" y="3149647"/>
            <a:ext cx="2801481" cy="564894"/>
          </a:xfrm>
          <a:custGeom>
            <a:avLst/>
            <a:gdLst>
              <a:gd name="connsiteX0" fmla="*/ 0 w 3505113"/>
              <a:gd name="connsiteY0" fmla="*/ 33347 h 577788"/>
              <a:gd name="connsiteX1" fmla="*/ 3037668 w 3505113"/>
              <a:gd name="connsiteY1" fmla="*/ 17849 h 577788"/>
              <a:gd name="connsiteX2" fmla="*/ 3332135 w 3505113"/>
              <a:gd name="connsiteY2" fmla="*/ 250323 h 577788"/>
              <a:gd name="connsiteX3" fmla="*/ 3223647 w 3505113"/>
              <a:gd name="connsiteY3" fmla="*/ 529293 h 577788"/>
              <a:gd name="connsiteX4" fmla="*/ 77491 w 3505113"/>
              <a:gd name="connsiteY4" fmla="*/ 575788 h 577788"/>
              <a:gd name="connsiteX0-1" fmla="*/ 0 w 3536296"/>
              <a:gd name="connsiteY0-2" fmla="*/ 33347 h 577788"/>
              <a:gd name="connsiteX1-3" fmla="*/ 3037668 w 3536296"/>
              <a:gd name="connsiteY1-4" fmla="*/ 17849 h 577788"/>
              <a:gd name="connsiteX2-5" fmla="*/ 3401985 w 3536296"/>
              <a:gd name="connsiteY2-6" fmla="*/ 250323 h 577788"/>
              <a:gd name="connsiteX3-7" fmla="*/ 3223647 w 3536296"/>
              <a:gd name="connsiteY3-8" fmla="*/ 529293 h 577788"/>
              <a:gd name="connsiteX4-9" fmla="*/ 77491 w 3536296"/>
              <a:gd name="connsiteY4-10" fmla="*/ 575788 h 577788"/>
              <a:gd name="connsiteX0-11" fmla="*/ 0 w 3530217"/>
              <a:gd name="connsiteY0-12" fmla="*/ 33347 h 577788"/>
              <a:gd name="connsiteX1-13" fmla="*/ 3037668 w 3530217"/>
              <a:gd name="connsiteY1-14" fmla="*/ 17849 h 577788"/>
              <a:gd name="connsiteX2-15" fmla="*/ 3401985 w 3530217"/>
              <a:gd name="connsiteY2-16" fmla="*/ 250323 h 577788"/>
              <a:gd name="connsiteX3-17" fmla="*/ 3223647 w 3530217"/>
              <a:gd name="connsiteY3-18" fmla="*/ 529293 h 577788"/>
              <a:gd name="connsiteX4-19" fmla="*/ 77491 w 3530217"/>
              <a:gd name="connsiteY4-20" fmla="*/ 575788 h 577788"/>
              <a:gd name="connsiteX0-21" fmla="*/ 0 w 3437980"/>
              <a:gd name="connsiteY0-22" fmla="*/ 33347 h 587138"/>
              <a:gd name="connsiteX1-23" fmla="*/ 3037668 w 3437980"/>
              <a:gd name="connsiteY1-24" fmla="*/ 17849 h 587138"/>
              <a:gd name="connsiteX2-25" fmla="*/ 3401985 w 3437980"/>
              <a:gd name="connsiteY2-26" fmla="*/ 250323 h 587138"/>
              <a:gd name="connsiteX3-27" fmla="*/ 3026797 w 3437980"/>
              <a:gd name="connsiteY3-28" fmla="*/ 554693 h 587138"/>
              <a:gd name="connsiteX4-29" fmla="*/ 77491 w 3437980"/>
              <a:gd name="connsiteY4-30" fmla="*/ 575788 h 587138"/>
              <a:gd name="connsiteX0-31" fmla="*/ 0 w 3432439"/>
              <a:gd name="connsiteY0-32" fmla="*/ 53399 h 607190"/>
              <a:gd name="connsiteX1-33" fmla="*/ 3024968 w 3432439"/>
              <a:gd name="connsiteY1-34" fmla="*/ 12501 h 607190"/>
              <a:gd name="connsiteX2-35" fmla="*/ 3401985 w 3432439"/>
              <a:gd name="connsiteY2-36" fmla="*/ 270375 h 607190"/>
              <a:gd name="connsiteX3-37" fmla="*/ 3026797 w 3432439"/>
              <a:gd name="connsiteY3-38" fmla="*/ 574745 h 607190"/>
              <a:gd name="connsiteX4-39" fmla="*/ 77491 w 3432439"/>
              <a:gd name="connsiteY4-40" fmla="*/ 595840 h 607190"/>
              <a:gd name="connsiteX0-41" fmla="*/ 0 w 3432439"/>
              <a:gd name="connsiteY0-42" fmla="*/ 18434 h 572225"/>
              <a:gd name="connsiteX1-43" fmla="*/ 3024968 w 3432439"/>
              <a:gd name="connsiteY1-44" fmla="*/ 28336 h 572225"/>
              <a:gd name="connsiteX2-45" fmla="*/ 3401985 w 3432439"/>
              <a:gd name="connsiteY2-46" fmla="*/ 235410 h 572225"/>
              <a:gd name="connsiteX3-47" fmla="*/ 3026797 w 3432439"/>
              <a:gd name="connsiteY3-48" fmla="*/ 539780 h 572225"/>
              <a:gd name="connsiteX4-49" fmla="*/ 77491 w 3432439"/>
              <a:gd name="connsiteY4-50" fmla="*/ 560875 h 572225"/>
              <a:gd name="connsiteX0-51" fmla="*/ 0 w 3429658"/>
              <a:gd name="connsiteY0-52" fmla="*/ 16335 h 570126"/>
              <a:gd name="connsiteX1-53" fmla="*/ 3024968 w 3429658"/>
              <a:gd name="connsiteY1-54" fmla="*/ 26237 h 570126"/>
              <a:gd name="connsiteX2-55" fmla="*/ 3401985 w 3429658"/>
              <a:gd name="connsiteY2-56" fmla="*/ 233311 h 570126"/>
              <a:gd name="connsiteX3-57" fmla="*/ 3026797 w 3429658"/>
              <a:gd name="connsiteY3-58" fmla="*/ 537681 h 570126"/>
              <a:gd name="connsiteX4-59" fmla="*/ 77491 w 3429658"/>
              <a:gd name="connsiteY4-60" fmla="*/ 558776 h 570126"/>
              <a:gd name="connsiteX0-61" fmla="*/ 0 w 3401985"/>
              <a:gd name="connsiteY0-62" fmla="*/ 16335 h 561442"/>
              <a:gd name="connsiteX1-63" fmla="*/ 3024968 w 3401985"/>
              <a:gd name="connsiteY1-64" fmla="*/ 26237 h 561442"/>
              <a:gd name="connsiteX2-65" fmla="*/ 3401985 w 3401985"/>
              <a:gd name="connsiteY2-66" fmla="*/ 233311 h 561442"/>
              <a:gd name="connsiteX3-67" fmla="*/ 3026797 w 3401985"/>
              <a:gd name="connsiteY3-68" fmla="*/ 537681 h 561442"/>
              <a:gd name="connsiteX4-69" fmla="*/ 77491 w 3401985"/>
              <a:gd name="connsiteY4-70" fmla="*/ 558776 h 561442"/>
              <a:gd name="connsiteX0-71" fmla="*/ 0 w 3401986"/>
              <a:gd name="connsiteY0-72" fmla="*/ 22418 h 567525"/>
              <a:gd name="connsiteX1-73" fmla="*/ 3031318 w 3401986"/>
              <a:gd name="connsiteY1-74" fmla="*/ 19620 h 567525"/>
              <a:gd name="connsiteX2-75" fmla="*/ 3401985 w 3401986"/>
              <a:gd name="connsiteY2-76" fmla="*/ 239394 h 567525"/>
              <a:gd name="connsiteX3-77" fmla="*/ 3026797 w 3401986"/>
              <a:gd name="connsiteY3-78" fmla="*/ 543764 h 567525"/>
              <a:gd name="connsiteX4-79" fmla="*/ 77491 w 3401986"/>
              <a:gd name="connsiteY4-80" fmla="*/ 564859 h 567525"/>
              <a:gd name="connsiteX0-81" fmla="*/ 0 w 3402070"/>
              <a:gd name="connsiteY0-82" fmla="*/ 22418 h 567525"/>
              <a:gd name="connsiteX1-83" fmla="*/ 3031318 w 3402070"/>
              <a:gd name="connsiteY1-84" fmla="*/ 19620 h 567525"/>
              <a:gd name="connsiteX2-85" fmla="*/ 3401985 w 3402070"/>
              <a:gd name="connsiteY2-86" fmla="*/ 239394 h 567525"/>
              <a:gd name="connsiteX3-87" fmla="*/ 3026797 w 3402070"/>
              <a:gd name="connsiteY3-88" fmla="*/ 543764 h 567525"/>
              <a:gd name="connsiteX4-89" fmla="*/ 77491 w 3402070"/>
              <a:gd name="connsiteY4-90" fmla="*/ 564859 h 567525"/>
              <a:gd name="connsiteX0-91" fmla="*/ 0 w 3423915"/>
              <a:gd name="connsiteY0-92" fmla="*/ 27234 h 578951"/>
              <a:gd name="connsiteX1-93" fmla="*/ 3031318 w 3423915"/>
              <a:gd name="connsiteY1-94" fmla="*/ 24436 h 578951"/>
              <a:gd name="connsiteX2-95" fmla="*/ 3389285 w 3423915"/>
              <a:gd name="connsiteY2-96" fmla="*/ 275960 h 578951"/>
              <a:gd name="connsiteX3-97" fmla="*/ 3026797 w 3423915"/>
              <a:gd name="connsiteY3-98" fmla="*/ 548580 h 578951"/>
              <a:gd name="connsiteX4-99" fmla="*/ 77491 w 3423915"/>
              <a:gd name="connsiteY4-100" fmla="*/ 569675 h 578951"/>
              <a:gd name="connsiteX0-101" fmla="*/ 0 w 3423088"/>
              <a:gd name="connsiteY0-102" fmla="*/ 27234 h 578951"/>
              <a:gd name="connsiteX1-103" fmla="*/ 3031318 w 3423088"/>
              <a:gd name="connsiteY1-104" fmla="*/ 24436 h 578951"/>
              <a:gd name="connsiteX2-105" fmla="*/ 3389285 w 3423088"/>
              <a:gd name="connsiteY2-106" fmla="*/ 275960 h 578951"/>
              <a:gd name="connsiteX3-107" fmla="*/ 3026797 w 3423088"/>
              <a:gd name="connsiteY3-108" fmla="*/ 548580 h 578951"/>
              <a:gd name="connsiteX4-109" fmla="*/ 77491 w 3423088"/>
              <a:gd name="connsiteY4-110" fmla="*/ 569675 h 578951"/>
              <a:gd name="connsiteX0-111" fmla="*/ 0 w 3389428"/>
              <a:gd name="connsiteY0-112" fmla="*/ 27234 h 578951"/>
              <a:gd name="connsiteX1-113" fmla="*/ 3031318 w 3389428"/>
              <a:gd name="connsiteY1-114" fmla="*/ 24436 h 578951"/>
              <a:gd name="connsiteX2-115" fmla="*/ 3389285 w 3389428"/>
              <a:gd name="connsiteY2-116" fmla="*/ 275960 h 578951"/>
              <a:gd name="connsiteX3-117" fmla="*/ 3026797 w 3389428"/>
              <a:gd name="connsiteY3-118" fmla="*/ 548580 h 578951"/>
              <a:gd name="connsiteX4-119" fmla="*/ 77491 w 3389428"/>
              <a:gd name="connsiteY4-120" fmla="*/ 569675 h 578951"/>
              <a:gd name="connsiteX0-121" fmla="*/ 0 w 3389413"/>
              <a:gd name="connsiteY0-122" fmla="*/ 27234 h 572596"/>
              <a:gd name="connsiteX1-123" fmla="*/ 3031318 w 3389413"/>
              <a:gd name="connsiteY1-124" fmla="*/ 24436 h 572596"/>
              <a:gd name="connsiteX2-125" fmla="*/ 3389285 w 3389413"/>
              <a:gd name="connsiteY2-126" fmla="*/ 275960 h 572596"/>
              <a:gd name="connsiteX3-127" fmla="*/ 3026797 w 3389413"/>
              <a:gd name="connsiteY3-128" fmla="*/ 548580 h 572596"/>
              <a:gd name="connsiteX4-129" fmla="*/ 77491 w 3389413"/>
              <a:gd name="connsiteY4-130" fmla="*/ 569675 h 572596"/>
              <a:gd name="connsiteX0-131" fmla="*/ 0 w 3426550"/>
              <a:gd name="connsiteY0-132" fmla="*/ 27234 h 575718"/>
              <a:gd name="connsiteX1-133" fmla="*/ 3031318 w 3426550"/>
              <a:gd name="connsiteY1-134" fmla="*/ 24436 h 575718"/>
              <a:gd name="connsiteX2-135" fmla="*/ 3389285 w 3426550"/>
              <a:gd name="connsiteY2-136" fmla="*/ 275960 h 575718"/>
              <a:gd name="connsiteX3-137" fmla="*/ 3026797 w 3426550"/>
              <a:gd name="connsiteY3-138" fmla="*/ 548580 h 575718"/>
              <a:gd name="connsiteX4-139" fmla="*/ 7641 w 3426550"/>
              <a:gd name="connsiteY4-140" fmla="*/ 563325 h 575718"/>
              <a:gd name="connsiteX0-141" fmla="*/ 0 w 3389397"/>
              <a:gd name="connsiteY0-142" fmla="*/ 27234 h 570610"/>
              <a:gd name="connsiteX1-143" fmla="*/ 3031318 w 3389397"/>
              <a:gd name="connsiteY1-144" fmla="*/ 24436 h 570610"/>
              <a:gd name="connsiteX2-145" fmla="*/ 3389285 w 3389397"/>
              <a:gd name="connsiteY2-146" fmla="*/ 275960 h 570610"/>
              <a:gd name="connsiteX3-147" fmla="*/ 3026797 w 3389397"/>
              <a:gd name="connsiteY3-148" fmla="*/ 548580 h 570610"/>
              <a:gd name="connsiteX4-149" fmla="*/ 7641 w 3389397"/>
              <a:gd name="connsiteY4-150" fmla="*/ 563325 h 570610"/>
              <a:gd name="connsiteX0-151" fmla="*/ 0 w 3389291"/>
              <a:gd name="connsiteY0-152" fmla="*/ 27234 h 570610"/>
              <a:gd name="connsiteX1-153" fmla="*/ 3018618 w 3389291"/>
              <a:gd name="connsiteY1-154" fmla="*/ 24436 h 570610"/>
              <a:gd name="connsiteX2-155" fmla="*/ 3389285 w 3389291"/>
              <a:gd name="connsiteY2-156" fmla="*/ 275960 h 570610"/>
              <a:gd name="connsiteX3-157" fmla="*/ 3026797 w 3389291"/>
              <a:gd name="connsiteY3-158" fmla="*/ 548580 h 570610"/>
              <a:gd name="connsiteX4-159" fmla="*/ 7641 w 3389291"/>
              <a:gd name="connsiteY4-160" fmla="*/ 563325 h 570610"/>
              <a:gd name="connsiteX0-161" fmla="*/ 0 w 3389291"/>
              <a:gd name="connsiteY0-162" fmla="*/ 27234 h 570610"/>
              <a:gd name="connsiteX1-163" fmla="*/ 3018618 w 3389291"/>
              <a:gd name="connsiteY1-164" fmla="*/ 24436 h 570610"/>
              <a:gd name="connsiteX2-165" fmla="*/ 3389285 w 3389291"/>
              <a:gd name="connsiteY2-166" fmla="*/ 275960 h 570610"/>
              <a:gd name="connsiteX3-167" fmla="*/ 3026797 w 3389291"/>
              <a:gd name="connsiteY3-168" fmla="*/ 548580 h 570610"/>
              <a:gd name="connsiteX4-169" fmla="*/ 7641 w 3389291"/>
              <a:gd name="connsiteY4-170" fmla="*/ 563325 h 570610"/>
              <a:gd name="connsiteX0-171" fmla="*/ 0 w 3389291"/>
              <a:gd name="connsiteY0-172" fmla="*/ 27234 h 570610"/>
              <a:gd name="connsiteX1-173" fmla="*/ 3018618 w 3389291"/>
              <a:gd name="connsiteY1-174" fmla="*/ 24436 h 570610"/>
              <a:gd name="connsiteX2-175" fmla="*/ 3389285 w 3389291"/>
              <a:gd name="connsiteY2-176" fmla="*/ 275960 h 570610"/>
              <a:gd name="connsiteX3-177" fmla="*/ 3026797 w 3389291"/>
              <a:gd name="connsiteY3-178" fmla="*/ 548580 h 570610"/>
              <a:gd name="connsiteX4-179" fmla="*/ 7641 w 3389291"/>
              <a:gd name="connsiteY4-180" fmla="*/ 563325 h 570610"/>
              <a:gd name="connsiteX0-181" fmla="*/ 0 w 3389291"/>
              <a:gd name="connsiteY0-182" fmla="*/ 27234 h 570610"/>
              <a:gd name="connsiteX1-183" fmla="*/ 3018618 w 3389291"/>
              <a:gd name="connsiteY1-184" fmla="*/ 24436 h 570610"/>
              <a:gd name="connsiteX2-185" fmla="*/ 3389285 w 3389291"/>
              <a:gd name="connsiteY2-186" fmla="*/ 275960 h 570610"/>
              <a:gd name="connsiteX3-187" fmla="*/ 3026797 w 3389291"/>
              <a:gd name="connsiteY3-188" fmla="*/ 548580 h 570610"/>
              <a:gd name="connsiteX4-189" fmla="*/ 7641 w 3389291"/>
              <a:gd name="connsiteY4-190" fmla="*/ 563325 h 57061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89291" h="570610">
                <a:moveTo>
                  <a:pt x="0" y="27234"/>
                </a:moveTo>
                <a:cubicBezTo>
                  <a:pt x="1241156" y="1403"/>
                  <a:pt x="2847437" y="-17018"/>
                  <a:pt x="3018618" y="24436"/>
                </a:cubicBezTo>
                <a:cubicBezTo>
                  <a:pt x="3189799" y="65890"/>
                  <a:pt x="3387922" y="61603"/>
                  <a:pt x="3389285" y="275960"/>
                </a:cubicBezTo>
                <a:cubicBezTo>
                  <a:pt x="3390648" y="490317"/>
                  <a:pt x="3190354" y="513386"/>
                  <a:pt x="3026797" y="548580"/>
                </a:cubicBezTo>
                <a:cubicBezTo>
                  <a:pt x="2863240" y="583774"/>
                  <a:pt x="1309498" y="567199"/>
                  <a:pt x="7641" y="563325"/>
                </a:cubicBezTo>
              </a:path>
            </a:pathLst>
          </a:custGeom>
          <a:ln w="38100">
            <a:solidFill>
              <a:srgbClr val="E28189"/>
            </a:solidFill>
            <a:tailEnd type="stealth"/>
          </a:ln>
        </p:spPr>
        <p:style>
          <a:lnRef idx="1">
            <a:schemeClr val="accent6"/>
          </a:lnRef>
          <a:fillRef idx="0">
            <a:schemeClr val="accent6"/>
          </a:fillRef>
          <a:effectRef idx="0">
            <a:schemeClr val="accent6"/>
          </a:effectRef>
          <a:fontRef idx="minor">
            <a:schemeClr val="tx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422254" y="4818207"/>
            <a:ext cx="5713012" cy="1292662"/>
          </a:xfrm>
          <a:prstGeom prst="rect">
            <a:avLst/>
          </a:prstGeom>
          <a:noFill/>
        </p:spPr>
        <p:txBody>
          <a:bodyPr wrap="square">
            <a:spAutoFit/>
          </a:bodyPr>
          <a:lstStyle/>
          <a:p>
            <a:pPr marL="285750" indent="-285750" fontAlgn="ctr">
              <a:lnSpc>
                <a:spcPct val="13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Before link detection, an SBFD initiator and an SBFD reflector exchange SBFD Control packets to notify each other of SBFD parameters (for example, discriminators). In link detection, the initiator proactively sends an SBFD packet, and the reflector loops this packet back. The initiator then determines the local status based on the looped packet.</a:t>
            </a:r>
          </a:p>
        </p:txBody>
      </p:sp>
      <p:sp>
        <p:nvSpPr>
          <p:cNvPr id="37" name="矩形 36"/>
          <p:cNvSpPr/>
          <p:nvPr/>
        </p:nvSpPr>
        <p:spPr bwMode="gray">
          <a:xfrm>
            <a:off x="7249615" y="3015405"/>
            <a:ext cx="915806" cy="611624"/>
          </a:xfrm>
          <a:prstGeom prst="rect">
            <a:avLst/>
          </a:prstGeom>
          <a:solidFill>
            <a:srgbClr val="F6B78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Down</a:t>
            </a:r>
          </a:p>
        </p:txBody>
      </p:sp>
      <p:sp>
        <p:nvSpPr>
          <p:cNvPr id="38" name="矩形 37"/>
          <p:cNvSpPr/>
          <p:nvPr/>
        </p:nvSpPr>
        <p:spPr bwMode="gray">
          <a:xfrm>
            <a:off x="9751515" y="3015405"/>
            <a:ext cx="915806" cy="611624"/>
          </a:xfrm>
          <a:prstGeom prst="rect">
            <a:avLst/>
          </a:prstGeom>
          <a:solidFill>
            <a:srgbClr val="AFD89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Up</a:t>
            </a:r>
          </a:p>
        </p:txBody>
      </p:sp>
      <p:sp>
        <p:nvSpPr>
          <p:cNvPr id="40" name="弧形 39"/>
          <p:cNvSpPr/>
          <p:nvPr/>
        </p:nvSpPr>
        <p:spPr bwMode="gray">
          <a:xfrm>
            <a:off x="6643012" y="2447257"/>
            <a:ext cx="952836" cy="952836"/>
          </a:xfrm>
          <a:prstGeom prst="arc">
            <a:avLst>
              <a:gd name="adj1" fmla="val 5326009"/>
              <a:gd name="adj2" fmla="val 0"/>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弧形 40"/>
          <p:cNvSpPr/>
          <p:nvPr/>
        </p:nvSpPr>
        <p:spPr bwMode="gray">
          <a:xfrm flipH="1">
            <a:off x="10268340" y="2477135"/>
            <a:ext cx="915806" cy="952836"/>
          </a:xfrm>
          <a:prstGeom prst="arc">
            <a:avLst>
              <a:gd name="adj1" fmla="val 5326009"/>
              <a:gd name="adj2" fmla="val 0"/>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箭头连接符 42"/>
          <p:cNvCxnSpPr/>
          <p:nvPr/>
        </p:nvCxnSpPr>
        <p:spPr bwMode="gray">
          <a:xfrm>
            <a:off x="8165421" y="3227450"/>
            <a:ext cx="158609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bwMode="gray">
          <a:xfrm flipH="1">
            <a:off x="8165421" y="3422817"/>
            <a:ext cx="158609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bwMode="gray">
          <a:xfrm>
            <a:off x="8631426" y="2856687"/>
            <a:ext cx="798606"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Up</a:t>
            </a:r>
          </a:p>
        </p:txBody>
      </p:sp>
      <p:sp>
        <p:nvSpPr>
          <p:cNvPr id="47" name="文本框 46"/>
          <p:cNvSpPr txBox="1"/>
          <p:nvPr/>
        </p:nvSpPr>
        <p:spPr bwMode="gray">
          <a:xfrm>
            <a:off x="8351012" y="3553851"/>
            <a:ext cx="1264611" cy="523220"/>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Admin Down</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(Timer)</a:t>
            </a:r>
          </a:p>
        </p:txBody>
      </p:sp>
      <p:sp>
        <p:nvSpPr>
          <p:cNvPr id="48" name="文本框 47"/>
          <p:cNvSpPr txBox="1"/>
          <p:nvPr/>
        </p:nvSpPr>
        <p:spPr bwMode="gray">
          <a:xfrm>
            <a:off x="6352446" y="1849836"/>
            <a:ext cx="1264611" cy="523220"/>
          </a:xfrm>
          <a:prstGeom prst="rect">
            <a:avLst/>
          </a:prstGeom>
          <a:noFill/>
        </p:spPr>
        <p:txBody>
          <a:bodyPr wrap="square" rtlCol="0">
            <a:sp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Admin Down</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(Timer)</a:t>
            </a:r>
          </a:p>
        </p:txBody>
      </p:sp>
      <p:sp>
        <p:nvSpPr>
          <p:cNvPr id="49" name="文本框 48"/>
          <p:cNvSpPr txBox="1"/>
          <p:nvPr/>
        </p:nvSpPr>
        <p:spPr bwMode="gray">
          <a:xfrm>
            <a:off x="10450347" y="1982335"/>
            <a:ext cx="798606"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Up</a:t>
            </a:r>
          </a:p>
        </p:txBody>
      </p:sp>
      <p:sp>
        <p:nvSpPr>
          <p:cNvPr id="50" name="文本框 49"/>
          <p:cNvSpPr txBox="1"/>
          <p:nvPr/>
        </p:nvSpPr>
        <p:spPr bwMode="gray">
          <a:xfrm>
            <a:off x="6279092" y="4368304"/>
            <a:ext cx="5201703" cy="1772793"/>
          </a:xfrm>
          <a:prstGeom prst="rect">
            <a:avLst/>
          </a:prstGeom>
          <a:noFill/>
        </p:spPr>
        <p:txBody>
          <a:bodyPr wrap="square">
            <a:spAutoFit/>
          </a:bodyPr>
          <a:lstStyle/>
          <a:p>
            <a:pPr marL="285750" indent="-285750" fontAlgn="ctr">
              <a:lnSpc>
                <a:spcPct val="13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loopback packet constructed by the reflector carries the Admin Down or Up field.</a:t>
            </a:r>
          </a:p>
          <a:p>
            <a:pPr marL="285750" indent="-285750" fontAlgn="ctr">
              <a:lnSpc>
                <a:spcPct val="13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After receiving a reflected packet carrying the Up state, the initiator sets the local state to Up. After receiving a reflected packet carrying the Admin Down state, it sets the local state to Down. It also sets the local state to Down if it does not receive any reflected packet before the timer expires.</a:t>
            </a:r>
          </a:p>
        </p:txBody>
      </p:sp>
      <p:sp>
        <p:nvSpPr>
          <p:cNvPr id="51" name="文本框 50"/>
          <p:cNvSpPr txBox="1"/>
          <p:nvPr/>
        </p:nvSpPr>
        <p:spPr bwMode="gray">
          <a:xfrm>
            <a:off x="8085723" y="1459747"/>
            <a:ext cx="2045247" cy="523220"/>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SBFD State Machine on the Initiator</a:t>
            </a:r>
          </a:p>
        </p:txBody>
      </p:sp>
    </p:spTree>
    <p:extLst>
      <p:ext uri="{BB962C8B-B14F-4D97-AF65-F5344CB8AC3E}">
        <p14:creationId xmlns:p14="http://schemas.microsoft.com/office/powerpoint/2010/main" val="40095091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Introduction to SRv6 Ping and Tracert</a:t>
            </a:r>
            <a:endParaRPr lang="en-US" dirty="0"/>
          </a:p>
        </p:txBody>
      </p:sp>
      <p:graphicFrame>
        <p:nvGraphicFramePr>
          <p:cNvPr id="47" name="表格 49"/>
          <p:cNvGraphicFramePr>
            <a:graphicFrameLocks noGrp="1"/>
          </p:cNvGraphicFramePr>
          <p:nvPr>
            <p:extLst/>
          </p:nvPr>
        </p:nvGraphicFramePr>
        <p:xfrm>
          <a:off x="2956512" y="1631520"/>
          <a:ext cx="5714758" cy="4129871"/>
        </p:xfrm>
        <a:graphic>
          <a:graphicData uri="http://schemas.openxmlformats.org/drawingml/2006/table">
            <a:tbl>
              <a:tblPr/>
              <a:tblGrid>
                <a:gridCol w="696387">
                  <a:extLst>
                    <a:ext uri="{9D8B030D-6E8A-4147-A177-3AD203B41FA5}">
                      <a16:colId xmlns:a16="http://schemas.microsoft.com/office/drawing/2014/main" val="20000"/>
                    </a:ext>
                  </a:extLst>
                </a:gridCol>
                <a:gridCol w="732304">
                  <a:extLst>
                    <a:ext uri="{9D8B030D-6E8A-4147-A177-3AD203B41FA5}">
                      <a16:colId xmlns:a16="http://schemas.microsoft.com/office/drawing/2014/main" val="20001"/>
                    </a:ext>
                  </a:extLst>
                </a:gridCol>
                <a:gridCol w="744886">
                  <a:extLst>
                    <a:ext uri="{9D8B030D-6E8A-4147-A177-3AD203B41FA5}">
                      <a16:colId xmlns:a16="http://schemas.microsoft.com/office/drawing/2014/main" val="20002"/>
                    </a:ext>
                  </a:extLst>
                </a:gridCol>
                <a:gridCol w="683801">
                  <a:extLst>
                    <a:ext uri="{9D8B030D-6E8A-4147-A177-3AD203B41FA5}">
                      <a16:colId xmlns:a16="http://schemas.microsoft.com/office/drawing/2014/main" val="20003"/>
                    </a:ext>
                  </a:extLst>
                </a:gridCol>
                <a:gridCol w="1428691">
                  <a:extLst>
                    <a:ext uri="{9D8B030D-6E8A-4147-A177-3AD203B41FA5}">
                      <a16:colId xmlns:a16="http://schemas.microsoft.com/office/drawing/2014/main" val="20004"/>
                    </a:ext>
                  </a:extLst>
                </a:gridCol>
                <a:gridCol w="1428689">
                  <a:extLst>
                    <a:ext uri="{9D8B030D-6E8A-4147-A177-3AD203B41FA5}">
                      <a16:colId xmlns:a16="http://schemas.microsoft.com/office/drawing/2014/main" val="20005"/>
                    </a:ext>
                  </a:extLst>
                </a:gridCol>
              </a:tblGrid>
              <a:tr h="431437">
                <a:tc>
                  <a:txBody>
                    <a:bodyPr/>
                    <a:lstStyle>
                      <a:lvl1pPr marL="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1pPr>
                      <a:lvl2pPr marL="57594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2pPr>
                      <a:lvl3pPr marL="115189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3pPr>
                      <a:lvl4pPr marL="172783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4pPr>
                      <a:lvl5pPr marL="230378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5pPr>
                      <a:lvl6pPr marL="287972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6pPr>
                      <a:lvl7pPr marL="345567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7pPr>
                      <a:lvl8pPr marL="403161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8pPr>
                      <a:lvl9pPr marL="460756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9pPr>
                    </a:lstStyle>
                    <a:p>
                      <a:pPr algn="l" fontAlgn="ctr"/>
                      <a:r>
                        <a:rPr lang="en-US" sz="1200" b="0" i="0" u="none" strike="noStrike"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Version</a:t>
                      </a:r>
                    </a:p>
                  </a:txBody>
                  <a:tcPr marL="9525" marR="9525" marT="9525"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gridSpan="2">
                  <a:txBody>
                    <a:bodyPr/>
                    <a:lstStyle/>
                    <a:p>
                      <a:pPr algn="l" fontAlgn="ctr"/>
                      <a:r>
                        <a:rPr lang="en-US" sz="1200" b="0" i="0" u="none" strike="noStrike"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Traffic Class</a:t>
                      </a:r>
                    </a:p>
                  </a:txBody>
                  <a:tcPr marL="9525" marR="9525" marT="9525"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hMerge="1">
                  <a:txBody>
                    <a:bodyPr/>
                    <a:lstStyle/>
                    <a:p>
                      <a:endParaRPr lang="zh-CN"/>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2D050"/>
                    </a:solidFill>
                  </a:tcPr>
                </a:tc>
                <a:tc gridSpan="3">
                  <a:txBody>
                    <a:bodyPr/>
                    <a:lstStyle/>
                    <a:p>
                      <a:pPr algn="l" fontAlgn="ctr"/>
                      <a:r>
                        <a:rPr lang="en-US" sz="1200" b="0" i="0" u="none" strike="noStrike"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Flow Label</a:t>
                      </a:r>
                    </a:p>
                  </a:txBody>
                  <a:tcPr marL="9525" marR="9525" marT="9525"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hMerge="1">
                  <a:txBody>
                    <a:bodyPr/>
                    <a:lstStyle/>
                    <a:p>
                      <a:endParaRPr lang="zh-CN"/>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2D050"/>
                    </a:solidFill>
                  </a:tcPr>
                </a:tc>
                <a:tc hMerge="1">
                  <a:txBody>
                    <a:bodyPr/>
                    <a:lstStyle/>
                    <a:p>
                      <a:endParaRPr lang="zh-CN"/>
                    </a:p>
                  </a:txBody>
                  <a:tcPr marL="9525" marR="9525" marT="9525" marB="0" anchor="ctr" anchorCtr="1">
                    <a:solidFill>
                      <a:srgbClr val="92D050"/>
                    </a:solidFill>
                  </a:tcPr>
                </a:tc>
                <a:extLst>
                  <a:ext uri="{0D108BD9-81ED-4DB2-BD59-A6C34878D82A}">
                    <a16:rowId xmlns:a16="http://schemas.microsoft.com/office/drawing/2014/main" val="10000"/>
                  </a:ext>
                </a:extLst>
              </a:tr>
              <a:tr h="431437">
                <a:tc gridSpan="4">
                  <a:txBody>
                    <a:bodyPr/>
                    <a:lstStyle>
                      <a:lvl1pPr marL="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1pPr>
                      <a:lvl2pPr marL="57594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2pPr>
                      <a:lvl3pPr marL="115189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3pPr>
                      <a:lvl4pPr marL="172783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4pPr>
                      <a:lvl5pPr marL="230378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5pPr>
                      <a:lvl6pPr marL="287972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6pPr>
                      <a:lvl7pPr marL="345567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7pPr>
                      <a:lvl8pPr marL="403161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8pPr>
                      <a:lvl9pPr marL="460756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9pPr>
                    </a:lstStyle>
                    <a:p>
                      <a:pPr algn="l" fontAlgn="ctr"/>
                      <a:r>
                        <a:rPr lang="en-US" sz="1200" b="0" i="0" u="none" strike="noStrike"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Payload</a:t>
                      </a:r>
                      <a:r>
                        <a:rPr lang="en-US" sz="1200" b="0" i="0" u="none" strike="noStrike" baseline="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 Length</a:t>
                      </a:r>
                    </a:p>
                  </a:txBody>
                  <a:tcPr marL="9525" marR="9525" marT="9525"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hMerge="1">
                  <a:txBody>
                    <a:bodyPr/>
                    <a:lstStyle/>
                    <a:p>
                      <a:endParaRPr lang="zh-CN"/>
                    </a:p>
                  </a:txBody>
                  <a:tcPr/>
                </a:tc>
                <a:tc hMerge="1">
                  <a:txBody>
                    <a:bodyPr/>
                    <a:lstStyle/>
                    <a:p>
                      <a:endParaRPr lang="zh-CN"/>
                    </a:p>
                  </a:txBody>
                  <a:tcPr marL="9525" marR="9525" marT="9525" marB="0" anchor="ctr" anchorCtr="1">
                    <a:solidFill>
                      <a:srgbClr val="92D050"/>
                    </a:solidFill>
                  </a:tcPr>
                </a:tc>
                <a:tc hMerge="1">
                  <a:txBody>
                    <a:bodyPr/>
                    <a:lstStyle/>
                    <a:p>
                      <a:endParaRPr lang="zh-CN"/>
                    </a:p>
                  </a:txBody>
                  <a:tcPr/>
                </a:tc>
                <a:tc>
                  <a:txBody>
                    <a:bodyPr/>
                    <a:lstStyle/>
                    <a:p>
                      <a:pPr marL="0" algn="l" defTabSz="1151890" rtl="0" eaLnBrk="1" fontAlgn="ctr" latinLnBrk="0" hangingPunct="1"/>
                      <a:r>
                        <a:rPr lang="en-US" sz="1200" b="0" i="0" u="none" strike="noStrike"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Next Header=43</a:t>
                      </a:r>
                    </a:p>
                  </a:txBody>
                  <a:tcPr marL="9525" marR="9525" marT="9525" marB="0" anchor="ctr" anchorCtr="1">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lvl1pPr marL="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1pPr>
                      <a:lvl2pPr marL="57594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2pPr>
                      <a:lvl3pPr marL="115189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3pPr>
                      <a:lvl4pPr marL="172783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4pPr>
                      <a:lvl5pPr marL="230378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5pPr>
                      <a:lvl6pPr marL="287972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6pPr>
                      <a:lvl7pPr marL="345567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7pPr>
                      <a:lvl8pPr marL="403161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8pPr>
                      <a:lvl9pPr marL="460756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9pPr>
                    </a:lstStyle>
                    <a:p>
                      <a:pPr algn="l" fontAlgn="ctr"/>
                      <a:r>
                        <a:rPr lang="en-US" sz="1200" b="0" i="0" u="none" strike="noStrike"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Hop Limit</a:t>
                      </a:r>
                    </a:p>
                  </a:txBody>
                  <a:tcPr marL="9525" marR="9525" marT="9525" marB="0" anchor="ctr" anchorCtr="1">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r h="354445">
                <a:tc gridSpan="6">
                  <a:txBody>
                    <a:bodyPr/>
                    <a:lstStyle>
                      <a:lvl1pPr marL="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1pPr>
                      <a:lvl2pPr marL="57594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2pPr>
                      <a:lvl3pPr marL="115189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3pPr>
                      <a:lvl4pPr marL="172783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4pPr>
                      <a:lvl5pPr marL="230378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5pPr>
                      <a:lvl6pPr marL="287972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6pPr>
                      <a:lvl7pPr marL="345567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7pPr>
                      <a:lvl8pPr marL="403161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8pPr>
                      <a:lvl9pPr marL="460756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9pPr>
                    </a:lstStyle>
                    <a:p>
                      <a:pPr algn="l" fontAlgn="ctr"/>
                      <a:r>
                        <a:rPr lang="en-US" sz="1200" b="0" i="0" u="none" strike="noStrike"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IPv6 source address (SA)</a:t>
                      </a:r>
                    </a:p>
                  </a:txBody>
                  <a:tcPr marL="9525" marR="9525" marT="9525"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hMerge="1">
                  <a:txBody>
                    <a:bodyPr/>
                    <a:lstStyle/>
                    <a:p>
                      <a:endParaRPr lang="zh-CN"/>
                    </a:p>
                  </a:txBody>
                  <a:tcPr/>
                </a:tc>
                <a:tc hMerge="1">
                  <a:txBody>
                    <a:bodyPr/>
                    <a:lstStyle/>
                    <a:p>
                      <a:endParaRPr lang="zh-CN"/>
                    </a:p>
                  </a:txBody>
                  <a:tcPr marL="9525" marR="9525" marT="9525" marB="0" anchor="ctr" anchorCtr="1">
                    <a:solidFill>
                      <a:srgbClr val="92D050"/>
                    </a:solidFill>
                  </a:tcPr>
                </a:tc>
                <a:tc hMerge="1">
                  <a:txBody>
                    <a:bodyPr/>
                    <a:lstStyle/>
                    <a:p>
                      <a:endParaRPr lang="zh-CN"/>
                    </a:p>
                  </a:txBody>
                  <a:tcPr/>
                </a:tc>
                <a:tc hMerge="1">
                  <a:txBody>
                    <a:bodyPr/>
                    <a:lstStyle/>
                    <a:p>
                      <a:endParaRPr lang="zh-CN"/>
                    </a:p>
                  </a:txBody>
                  <a:tcPr marL="9525" marR="9525" marT="9525" marB="0" anchor="ctr" anchorCtr="1">
                    <a:solidFill>
                      <a:srgbClr val="92D050"/>
                    </a:solidFill>
                  </a:tcPr>
                </a:tc>
                <a:tc hMerge="1">
                  <a:txBody>
                    <a:bodyPr/>
                    <a:lstStyle/>
                    <a:p>
                      <a:endParaRPr lang="zh-CN"/>
                    </a:p>
                  </a:txBody>
                  <a:tcPr marL="9525" marR="9525" marT="9525" marB="0" anchor="ctr" anchorCtr="1">
                    <a:solidFill>
                      <a:srgbClr val="92D050"/>
                    </a:solidFill>
                  </a:tcPr>
                </a:tc>
                <a:extLst>
                  <a:ext uri="{0D108BD9-81ED-4DB2-BD59-A6C34878D82A}">
                    <a16:rowId xmlns:a16="http://schemas.microsoft.com/office/drawing/2014/main" val="10002"/>
                  </a:ext>
                </a:extLst>
              </a:tr>
              <a:tr h="354445">
                <a:tc gridSpan="6">
                  <a:txBody>
                    <a:bodyPr/>
                    <a:lstStyle>
                      <a:lvl1pPr marL="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1pPr>
                      <a:lvl2pPr marL="57594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2pPr>
                      <a:lvl3pPr marL="115189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3pPr>
                      <a:lvl4pPr marL="172783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4pPr>
                      <a:lvl5pPr marL="230378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5pPr>
                      <a:lvl6pPr marL="287972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6pPr>
                      <a:lvl7pPr marL="345567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7pPr>
                      <a:lvl8pPr marL="403161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8pPr>
                      <a:lvl9pPr marL="460756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9pPr>
                    </a:lstStyle>
                    <a:p>
                      <a:pPr algn="l" fontAlgn="ctr"/>
                      <a:r>
                        <a:rPr lang="en-US" sz="1200" b="0" i="0" u="none" strike="noStrike"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IPv6 destination address (DA)</a:t>
                      </a:r>
                    </a:p>
                  </a:txBody>
                  <a:tcPr marL="9525" marR="9525" marT="9525"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hMerge="1">
                  <a:txBody>
                    <a:bodyPr/>
                    <a:lstStyle/>
                    <a:p>
                      <a:endParaRPr lang="zh-CN"/>
                    </a:p>
                  </a:txBody>
                  <a:tcPr/>
                </a:tc>
                <a:tc hMerge="1">
                  <a:txBody>
                    <a:bodyPr/>
                    <a:lstStyle/>
                    <a:p>
                      <a:endParaRPr lang="zh-CN"/>
                    </a:p>
                  </a:txBody>
                  <a:tcPr marL="9525" marR="9525" marT="9525" marB="0" anchor="ctr" anchorCtr="1">
                    <a:solidFill>
                      <a:srgbClr val="92D050"/>
                    </a:solidFill>
                  </a:tcPr>
                </a:tc>
                <a:tc hMerge="1">
                  <a:txBody>
                    <a:bodyPr/>
                    <a:lstStyle/>
                    <a:p>
                      <a:endParaRPr lang="zh-CN"/>
                    </a:p>
                  </a:txBody>
                  <a:tcPr/>
                </a:tc>
                <a:tc hMerge="1">
                  <a:txBody>
                    <a:bodyPr/>
                    <a:lstStyle/>
                    <a:p>
                      <a:endParaRPr lang="zh-CN"/>
                    </a:p>
                  </a:txBody>
                  <a:tcPr marL="9525" marR="9525" marT="9525" marB="0" anchor="ctr" anchorCtr="1">
                    <a:solidFill>
                      <a:srgbClr val="92D050"/>
                    </a:solidFill>
                  </a:tcPr>
                </a:tc>
                <a:tc hMerge="1">
                  <a:txBody>
                    <a:bodyPr/>
                    <a:lstStyle/>
                    <a:p>
                      <a:endParaRPr lang="zh-CN"/>
                    </a:p>
                  </a:txBody>
                  <a:tcPr marL="9525" marR="9525" marT="9525" marB="0" anchor="ctr" anchorCtr="1">
                    <a:solidFill>
                      <a:srgbClr val="92D050"/>
                    </a:solidFill>
                  </a:tcPr>
                </a:tc>
                <a:extLst>
                  <a:ext uri="{0D108BD9-81ED-4DB2-BD59-A6C34878D82A}">
                    <a16:rowId xmlns:a16="http://schemas.microsoft.com/office/drawing/2014/main" val="10003"/>
                  </a:ext>
                </a:extLst>
              </a:tr>
              <a:tr h="431437">
                <a:tc gridSpan="2">
                  <a:txBody>
                    <a:bodyPr/>
                    <a:lstStyle>
                      <a:lvl1pPr marL="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1pPr>
                      <a:lvl2pPr marL="57594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2pPr>
                      <a:lvl3pPr marL="115189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3pPr>
                      <a:lvl4pPr marL="172783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4pPr>
                      <a:lvl5pPr marL="230378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5pPr>
                      <a:lvl6pPr marL="287972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6pPr>
                      <a:lvl7pPr marL="345567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7pPr>
                      <a:lvl8pPr marL="403161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8pPr>
                      <a:lvl9pPr marL="460756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9pPr>
                    </a:lstStyle>
                    <a:p>
                      <a:pPr algn="l" fontAlgn="ctr"/>
                      <a:r>
                        <a:rPr lang="en-US" sz="1200" b="0" i="0" u="none" strike="noStrike"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Next Header</a:t>
                      </a:r>
                    </a:p>
                  </a:txBody>
                  <a:tcPr marL="9525" marR="9525" marT="9525"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endParaRPr lang="zh-CN"/>
                    </a:p>
                  </a:txBody>
                  <a:tcPr/>
                </a:tc>
                <a:tc gridSpan="2">
                  <a:txBody>
                    <a:bodyPr/>
                    <a:lstStyle>
                      <a:lvl1pPr marL="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1pPr>
                      <a:lvl2pPr marL="57594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2pPr>
                      <a:lvl3pPr marL="115189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3pPr>
                      <a:lvl4pPr marL="172783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4pPr>
                      <a:lvl5pPr marL="230378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5pPr>
                      <a:lvl6pPr marL="287972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6pPr>
                      <a:lvl7pPr marL="345567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7pPr>
                      <a:lvl8pPr marL="403161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8pPr>
                      <a:lvl9pPr marL="460756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9pPr>
                    </a:lstStyle>
                    <a:p>
                      <a:pPr marL="0" algn="l" defTabSz="911225" rtl="0" eaLnBrk="1" fontAlgn="ctr" latinLnBrk="0" hangingPunct="1"/>
                      <a:r>
                        <a:rPr lang="en-US" sz="1200" b="0" i="0" u="none" strike="noStrike" dirty="0" err="1">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Hdr</a:t>
                      </a:r>
                      <a:r>
                        <a:rPr lang="en-US" sz="1200" b="0" i="0" u="none" strike="noStrike"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 Ext Len</a:t>
                      </a:r>
                    </a:p>
                  </a:txBody>
                  <a:tcPr marL="9525" marR="9525" marT="9525"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endParaRPr lang="zh-CN"/>
                    </a:p>
                  </a:txBody>
                  <a:tcPr/>
                </a:tc>
                <a:tc>
                  <a:txBody>
                    <a:bodyPr/>
                    <a:lstStyle>
                      <a:lvl1pPr marL="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1pPr>
                      <a:lvl2pPr marL="57594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2pPr>
                      <a:lvl3pPr marL="115189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3pPr>
                      <a:lvl4pPr marL="172783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4pPr>
                      <a:lvl5pPr marL="230378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5pPr>
                      <a:lvl6pPr marL="287972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6pPr>
                      <a:lvl7pPr marL="345567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7pPr>
                      <a:lvl8pPr marL="403161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8pPr>
                      <a:lvl9pPr marL="460756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9pPr>
                    </a:lstStyle>
                    <a:p>
                      <a:pPr marL="0" algn="l" defTabSz="1151890" rtl="0" eaLnBrk="1" fontAlgn="ctr" latinLnBrk="0" hangingPunct="1"/>
                      <a:r>
                        <a:rPr lang="en-US" sz="1200" b="0" i="0" u="none" strike="noStrike"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Routing Type=4 </a:t>
                      </a:r>
                    </a:p>
                  </a:txBody>
                  <a:tcPr marL="9525" marR="9525" marT="9525"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a:txBody>
                    <a:bodyPr/>
                    <a:lstStyle>
                      <a:lvl1pPr marL="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1pPr>
                      <a:lvl2pPr marL="57594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2pPr>
                      <a:lvl3pPr marL="115189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3pPr>
                      <a:lvl4pPr marL="172783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4pPr>
                      <a:lvl5pPr marL="230378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5pPr>
                      <a:lvl6pPr marL="287972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6pPr>
                      <a:lvl7pPr marL="345567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7pPr>
                      <a:lvl8pPr marL="403161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8pPr>
                      <a:lvl9pPr marL="460756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9pPr>
                    </a:lstStyle>
                    <a:p>
                      <a:pPr marL="0" algn="l" defTabSz="911225" rtl="0" eaLnBrk="1" fontAlgn="ctr" latinLnBrk="0" hangingPunct="1"/>
                      <a:r>
                        <a:rPr lang="en-US" sz="1200" b="0" i="0" u="none" strike="noStrike"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Segments Left=2</a:t>
                      </a:r>
                    </a:p>
                  </a:txBody>
                  <a:tcPr marL="9525" marR="9525" marT="9525" marB="0" anchor="ctr" anchorCtr="1">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4"/>
                  </a:ext>
                </a:extLst>
              </a:tr>
              <a:tr h="354445">
                <a:tc gridSpan="2">
                  <a:txBody>
                    <a:bodyPr/>
                    <a:lstStyle>
                      <a:lvl1pPr marL="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1pPr>
                      <a:lvl2pPr marL="57594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2pPr>
                      <a:lvl3pPr marL="115189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3pPr>
                      <a:lvl4pPr marL="172783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4pPr>
                      <a:lvl5pPr marL="230378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5pPr>
                      <a:lvl6pPr marL="287972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6pPr>
                      <a:lvl7pPr marL="345567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7pPr>
                      <a:lvl8pPr marL="403161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8pPr>
                      <a:lvl9pPr marL="460756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9pPr>
                    </a:lstStyle>
                    <a:p>
                      <a:pPr marL="0" algn="l" defTabSz="911225" rtl="0" eaLnBrk="1" fontAlgn="ctr" latinLnBrk="0" hangingPunct="1"/>
                      <a:r>
                        <a:rPr lang="en-US" sz="1200" b="0" i="0" u="none" strike="noStrike"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Last Entry</a:t>
                      </a:r>
                    </a:p>
                  </a:txBody>
                  <a:tcPr marL="9525" marR="9525" marT="9525"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endParaRPr lang="zh-CN"/>
                    </a:p>
                  </a:txBody>
                  <a:tcPr/>
                </a:tc>
                <a:tc gridSpan="2">
                  <a:txBody>
                    <a:bodyPr/>
                    <a:lstStyle>
                      <a:lvl1pPr marL="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1pPr>
                      <a:lvl2pPr marL="57594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2pPr>
                      <a:lvl3pPr marL="115189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3pPr>
                      <a:lvl4pPr marL="172783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4pPr>
                      <a:lvl5pPr marL="230378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5pPr>
                      <a:lvl6pPr marL="287972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6pPr>
                      <a:lvl7pPr marL="345567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7pPr>
                      <a:lvl8pPr marL="403161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8pPr>
                      <a:lvl9pPr marL="460756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9pPr>
                    </a:lstStyle>
                    <a:p>
                      <a:pPr marL="0" algn="l" defTabSz="911225" rtl="0" eaLnBrk="1" fontAlgn="ctr" latinLnBrk="0" hangingPunct="1"/>
                      <a:r>
                        <a:rPr lang="en-US" sz="1200" b="1" i="0" u="none" strike="noStrike"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rPr>
                        <a:t>Flags </a:t>
                      </a:r>
                    </a:p>
                  </a:txBody>
                  <a:tcPr marL="9525" marR="9525" marT="9525"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endParaRPr lang="zh-CN"/>
                    </a:p>
                  </a:txBody>
                  <a:tcPr/>
                </a:tc>
                <a:tc gridSpan="2">
                  <a:txBody>
                    <a:bodyPr/>
                    <a:lstStyle>
                      <a:lvl1pPr marL="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1pPr>
                      <a:lvl2pPr marL="57594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2pPr>
                      <a:lvl3pPr marL="115189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3pPr>
                      <a:lvl4pPr marL="172783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4pPr>
                      <a:lvl5pPr marL="230378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5pPr>
                      <a:lvl6pPr marL="287972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6pPr>
                      <a:lvl7pPr marL="345567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7pPr>
                      <a:lvl8pPr marL="403161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8pPr>
                      <a:lvl9pPr marL="460756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9pPr>
                    </a:lstStyle>
                    <a:p>
                      <a:pPr marL="0" algn="l" defTabSz="911225" rtl="0" eaLnBrk="1" fontAlgn="ctr" latinLnBrk="0" hangingPunct="1"/>
                      <a:r>
                        <a:rPr lang="en-US" sz="1200" b="0" i="0" u="none" strike="noStrike"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Tag </a:t>
                      </a:r>
                    </a:p>
                  </a:txBody>
                  <a:tcPr marL="9525" marR="9525" marT="9525"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endParaRPr lang="zh-CN"/>
                    </a:p>
                  </a:txBody>
                  <a:tcPr marL="9525" marR="9525" marT="9525" marB="0" anchor="ctr" anchorCtr="1">
                    <a:solidFill>
                      <a:schemeClr val="accent6">
                        <a:lumMod val="75000"/>
                      </a:schemeClr>
                    </a:solidFill>
                  </a:tcPr>
                </a:tc>
                <a:extLst>
                  <a:ext uri="{0D108BD9-81ED-4DB2-BD59-A6C34878D82A}">
                    <a16:rowId xmlns:a16="http://schemas.microsoft.com/office/drawing/2014/main" val="10005"/>
                  </a:ext>
                </a:extLst>
              </a:tr>
              <a:tr h="354445">
                <a:tc gridSpan="6">
                  <a:txBody>
                    <a:bodyPr/>
                    <a:lstStyle>
                      <a:lvl1pPr marL="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1pPr>
                      <a:lvl2pPr marL="57594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2pPr>
                      <a:lvl3pPr marL="115189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3pPr>
                      <a:lvl4pPr marL="172783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4pPr>
                      <a:lvl5pPr marL="230378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5pPr>
                      <a:lvl6pPr marL="287972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6pPr>
                      <a:lvl7pPr marL="345567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7pPr>
                      <a:lvl8pPr marL="403161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8pPr>
                      <a:lvl9pPr marL="460756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9pPr>
                    </a:lstStyle>
                    <a:p>
                      <a:pPr marL="0" algn="l" defTabSz="911225" rtl="0" eaLnBrk="1" fontAlgn="ctr" latinLnBrk="0" hangingPunct="1"/>
                      <a:r>
                        <a:rPr lang="en-US" sz="1200" b="1" i="0" u="none" strike="noStrike"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rPr>
                        <a:t>Segment List [0]</a:t>
                      </a:r>
                    </a:p>
                  </a:txBody>
                  <a:tcPr marL="9525" marR="9525" marT="9525"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endParaRPr lang="zh-CN"/>
                    </a:p>
                  </a:txBody>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marL="9525" marR="9525" marT="9525" marB="0" anchor="ctr" anchorCtr="1">
                    <a:solidFill>
                      <a:schemeClr val="accent6">
                        <a:lumMod val="75000"/>
                      </a:schemeClr>
                    </a:solidFill>
                  </a:tcPr>
                </a:tc>
                <a:extLst>
                  <a:ext uri="{0D108BD9-81ED-4DB2-BD59-A6C34878D82A}">
                    <a16:rowId xmlns:a16="http://schemas.microsoft.com/office/drawing/2014/main" val="10006"/>
                  </a:ext>
                </a:extLst>
              </a:tr>
              <a:tr h="354445">
                <a:tc gridSpan="6">
                  <a:txBody>
                    <a:bodyPr/>
                    <a:lstStyle>
                      <a:lvl1pPr marL="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1pPr>
                      <a:lvl2pPr marL="57594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2pPr>
                      <a:lvl3pPr marL="115189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3pPr>
                      <a:lvl4pPr marL="172783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4pPr>
                      <a:lvl5pPr marL="230378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5pPr>
                      <a:lvl6pPr marL="287972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6pPr>
                      <a:lvl7pPr marL="345567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7pPr>
                      <a:lvl8pPr marL="403161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8pPr>
                      <a:lvl9pPr marL="460756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9pPr>
                    </a:lstStyle>
                    <a:p>
                      <a:pPr marL="0" marR="0" lvl="0" indent="0" algn="l" defTabSz="911225" rtl="0" eaLnBrk="1" fontAlgn="ctr" latinLnBrk="0" hangingPunct="1">
                        <a:lnSpc>
                          <a:spcPct val="100000"/>
                        </a:lnSpc>
                        <a:spcBef>
                          <a:spcPts val="0"/>
                        </a:spcBef>
                        <a:spcAft>
                          <a:spcPts val="0"/>
                        </a:spcAft>
                        <a:buClrTx/>
                        <a:buSzTx/>
                        <a:buFontTx/>
                        <a:buNone/>
                        <a:defRPr/>
                      </a:pPr>
                      <a:r>
                        <a:rPr lang="en-US" sz="1200" b="1" i="0" u="none" strike="noStrike"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rPr>
                        <a:t>Segment List [1]</a:t>
                      </a:r>
                    </a:p>
                  </a:txBody>
                  <a:tcPr marL="9525" marR="9525" marT="9525"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endParaRPr lang="zh-CN"/>
                    </a:p>
                  </a:txBody>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marL="9525" marR="9525" marT="9525" marB="0" anchor="ctr" anchorCtr="1">
                    <a:solidFill>
                      <a:schemeClr val="accent6">
                        <a:lumMod val="75000"/>
                      </a:schemeClr>
                    </a:solidFill>
                  </a:tcPr>
                </a:tc>
                <a:extLst>
                  <a:ext uri="{0D108BD9-81ED-4DB2-BD59-A6C34878D82A}">
                    <a16:rowId xmlns:a16="http://schemas.microsoft.com/office/drawing/2014/main" val="10007"/>
                  </a:ext>
                </a:extLst>
              </a:tr>
              <a:tr h="354445">
                <a:tc gridSpan="6">
                  <a:txBody>
                    <a:bodyPr/>
                    <a:lstStyle>
                      <a:lvl1pPr marL="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1pPr>
                      <a:lvl2pPr marL="57594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2pPr>
                      <a:lvl3pPr marL="115189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3pPr>
                      <a:lvl4pPr marL="172783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4pPr>
                      <a:lvl5pPr marL="230378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5pPr>
                      <a:lvl6pPr marL="287972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6pPr>
                      <a:lvl7pPr marL="345567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7pPr>
                      <a:lvl8pPr marL="403161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8pPr>
                      <a:lvl9pPr marL="460756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9pPr>
                    </a:lstStyle>
                    <a:p>
                      <a:pPr marL="0" marR="0" lvl="0" indent="0" algn="l" defTabSz="911225" rtl="0" eaLnBrk="1" fontAlgn="ctr" latinLnBrk="0" hangingPunct="1">
                        <a:lnSpc>
                          <a:spcPct val="100000"/>
                        </a:lnSpc>
                        <a:spcBef>
                          <a:spcPts val="0"/>
                        </a:spcBef>
                        <a:spcAft>
                          <a:spcPts val="0"/>
                        </a:spcAft>
                        <a:buClrTx/>
                        <a:buSzTx/>
                        <a:buFontTx/>
                        <a:buNone/>
                        <a:defRPr/>
                      </a:pPr>
                      <a:r>
                        <a:rPr lang="en-US" sz="1200" b="1" i="0" u="none" strike="noStrike"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rPr>
                        <a:t>Segment List [2] </a:t>
                      </a:r>
                    </a:p>
                  </a:txBody>
                  <a:tcPr marL="9525" marR="9525" marT="9525"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endParaRPr lang="zh-CN"/>
                    </a:p>
                  </a:txBody>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marL="9525" marR="9525" marT="9525" marB="0" anchor="ctr" anchorCtr="1">
                    <a:solidFill>
                      <a:schemeClr val="accent6">
                        <a:lumMod val="75000"/>
                      </a:schemeClr>
                    </a:solidFill>
                  </a:tcPr>
                </a:tc>
                <a:extLst>
                  <a:ext uri="{0D108BD9-81ED-4DB2-BD59-A6C34878D82A}">
                    <a16:rowId xmlns:a16="http://schemas.microsoft.com/office/drawing/2014/main" val="10008"/>
                  </a:ext>
                </a:extLst>
              </a:tr>
              <a:tr h="354445">
                <a:tc gridSpan="6">
                  <a:txBody>
                    <a:bodyPr/>
                    <a:lstStyle>
                      <a:lvl1pPr marL="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1pPr>
                      <a:lvl2pPr marL="57594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2pPr>
                      <a:lvl3pPr marL="115189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3pPr>
                      <a:lvl4pPr marL="172783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4pPr>
                      <a:lvl5pPr marL="230378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5pPr>
                      <a:lvl6pPr marL="287972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6pPr>
                      <a:lvl7pPr marL="345567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7pPr>
                      <a:lvl8pPr marL="403161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8pPr>
                      <a:lvl9pPr marL="460756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9pPr>
                    </a:lstStyle>
                    <a:p>
                      <a:pPr marL="0" marR="0" lvl="0" indent="0" algn="l" defTabSz="911225" rtl="0" eaLnBrk="1" fontAlgn="ctr" latinLnBrk="0" hangingPunct="1">
                        <a:lnSpc>
                          <a:spcPct val="100000"/>
                        </a:lnSpc>
                        <a:spcBef>
                          <a:spcPts val="0"/>
                        </a:spcBef>
                        <a:spcAft>
                          <a:spcPts val="0"/>
                        </a:spcAft>
                        <a:buClrTx/>
                        <a:buSzTx/>
                        <a:buFontTx/>
                        <a:buNone/>
                        <a:defRPr/>
                      </a:pPr>
                      <a:r>
                        <a:rPr lang="en-US" sz="1200" b="0" i="0" u="none" strike="noStrike"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Optional TLV objects</a:t>
                      </a:r>
                    </a:p>
                  </a:txBody>
                  <a:tcPr marL="9525" marR="9525" marT="9525"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9"/>
                  </a:ext>
                </a:extLst>
              </a:tr>
              <a:tr h="354445">
                <a:tc gridSpan="6">
                  <a:txBody>
                    <a:bodyPr/>
                    <a:lstStyle>
                      <a:lvl1pPr marL="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1pPr>
                      <a:lvl2pPr marL="57594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2pPr>
                      <a:lvl3pPr marL="115189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3pPr>
                      <a:lvl4pPr marL="172783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4pPr>
                      <a:lvl5pPr marL="230378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5pPr>
                      <a:lvl6pPr marL="287972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6pPr>
                      <a:lvl7pPr marL="345567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7pPr>
                      <a:lvl8pPr marL="4031615"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8pPr>
                      <a:lvl9pPr marL="4607560" algn="l" defTabSz="1151890" rtl="0" eaLnBrk="1" latinLnBrk="0" hangingPunct="1">
                        <a:defRPr sz="2300" kern="1200">
                          <a:solidFill>
                            <a:schemeClr val="dk1"/>
                          </a:solidFill>
                          <a:latin typeface="FrutigerNext LT Medium"/>
                          <a:ea typeface="微软雅黑" panose="020B0503020204020204" charset="-122"/>
                          <a:cs typeface="宋体" panose="02010600030101010101" pitchFamily="2" charset="-122"/>
                        </a:defRPr>
                      </a:lvl9pPr>
                    </a:lstStyle>
                    <a:p>
                      <a:pPr algn="l" fontAlgn="ctr"/>
                      <a:r>
                        <a:rPr lang="en-US" sz="1200" b="0" i="0" u="none" strike="noStrike"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L2/L3 Payload</a:t>
                      </a:r>
                    </a:p>
                  </a:txBody>
                  <a:tcPr marL="9525" marR="9525" marT="9525"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hMerge="1">
                  <a:txBody>
                    <a:bodyPr/>
                    <a:lstStyle/>
                    <a:p>
                      <a:endParaRPr lang="zh-CN"/>
                    </a:p>
                  </a:txBody>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a:tc>
                <a:tc hMerge="1">
                  <a:txBody>
                    <a:bodyPr/>
                    <a:lstStyle/>
                    <a:p>
                      <a:endParaRPr lang="zh-CN"/>
                    </a:p>
                  </a:txBody>
                  <a:tcPr marL="9525" marR="9525" marT="9525" marB="0" anchor="ctr" anchorCtr="1">
                    <a:solidFill>
                      <a:schemeClr val="accent6">
                        <a:lumMod val="75000"/>
                      </a:schemeClr>
                    </a:solidFill>
                  </a:tcPr>
                </a:tc>
                <a:tc hMerge="1">
                  <a:txBody>
                    <a:bodyPr/>
                    <a:lstStyle/>
                    <a:p>
                      <a:endParaRPr lang="zh-CN"/>
                    </a:p>
                  </a:txBody>
                  <a:tcPr marL="9525" marR="9525" marT="9525" marB="0" anchor="ctr" anchorCtr="1">
                    <a:solidFill>
                      <a:schemeClr val="accent6">
                        <a:lumMod val="75000"/>
                      </a:schemeClr>
                    </a:solidFill>
                  </a:tcPr>
                </a:tc>
                <a:extLst>
                  <a:ext uri="{0D108BD9-81ED-4DB2-BD59-A6C34878D82A}">
                    <a16:rowId xmlns:a16="http://schemas.microsoft.com/office/drawing/2014/main" val="10010"/>
                  </a:ext>
                </a:extLst>
              </a:tr>
            </a:tbl>
          </a:graphicData>
        </a:graphic>
      </p:graphicFrame>
      <p:sp>
        <p:nvSpPr>
          <p:cNvPr id="49" name="矩形 1"/>
          <p:cNvSpPr/>
          <p:nvPr/>
        </p:nvSpPr>
        <p:spPr bwMode="gray">
          <a:xfrm>
            <a:off x="888343" y="2354176"/>
            <a:ext cx="172016" cy="3259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50" name="矩形 57"/>
          <p:cNvSpPr/>
          <p:nvPr/>
        </p:nvSpPr>
        <p:spPr bwMode="gray">
          <a:xfrm>
            <a:off x="1060359" y="2354176"/>
            <a:ext cx="172016" cy="3259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53" name="矩形 58"/>
          <p:cNvSpPr/>
          <p:nvPr/>
        </p:nvSpPr>
        <p:spPr bwMode="gray">
          <a:xfrm>
            <a:off x="1227967" y="2354176"/>
            <a:ext cx="172016" cy="3259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600" b="1" dirty="0">
                <a:solidFill>
                  <a:srgbClr val="C7000B"/>
                </a:solidFill>
                <a:latin typeface="Huawei Sans" panose="020C0503030203020204" pitchFamily="34" charset="0"/>
                <a:ea typeface="方正兰亭黑简体" panose="02000000000000000000" pitchFamily="2" charset="-122"/>
              </a:rPr>
              <a:t>O</a:t>
            </a:r>
          </a:p>
        </p:txBody>
      </p:sp>
      <p:sp>
        <p:nvSpPr>
          <p:cNvPr id="54" name="矩形 59"/>
          <p:cNvSpPr/>
          <p:nvPr/>
        </p:nvSpPr>
        <p:spPr bwMode="gray">
          <a:xfrm>
            <a:off x="1399983" y="2354176"/>
            <a:ext cx="851264" cy="3259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tx1"/>
                </a:solidFill>
                <a:latin typeface="Huawei Sans" panose="020C0503030203020204" pitchFamily="34" charset="0"/>
                <a:ea typeface="方正兰亭黑简体" panose="02000000000000000000" pitchFamily="2" charset="-122"/>
              </a:rPr>
              <a:t>Reserved</a:t>
            </a:r>
          </a:p>
        </p:txBody>
      </p:sp>
      <p:cxnSp>
        <p:nvCxnSpPr>
          <p:cNvPr id="55" name="直接箭头连接符 4"/>
          <p:cNvCxnSpPr>
            <a:endCxn id="54" idx="3"/>
          </p:cNvCxnSpPr>
          <p:nvPr/>
        </p:nvCxnSpPr>
        <p:spPr bwMode="gray">
          <a:xfrm flipH="1" flipV="1">
            <a:off x="2251247" y="2517139"/>
            <a:ext cx="2535357" cy="1199262"/>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58" name="矩形 5"/>
          <p:cNvSpPr/>
          <p:nvPr/>
        </p:nvSpPr>
        <p:spPr bwMode="gray">
          <a:xfrm>
            <a:off x="598311" y="3074290"/>
            <a:ext cx="2255566" cy="2689136"/>
          </a:xfrm>
          <a:prstGeom prst="roundRect">
            <a:avLst>
              <a:gd name="adj" fmla="val 3487"/>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400" b="1" dirty="0">
                <a:solidFill>
                  <a:srgbClr val="000000"/>
                </a:solidFill>
                <a:latin typeface="Huawei Sans" panose="020C0503030203020204" pitchFamily="34" charset="0"/>
                <a:ea typeface="方正兰亭黑简体" panose="02000000000000000000" pitchFamily="2" charset="-122"/>
              </a:rPr>
              <a:t>Solution 1: </a:t>
            </a:r>
            <a:br>
              <a:rPr lang="en-US" sz="1400" b="1" dirty="0">
                <a:solidFill>
                  <a:srgbClr val="000000"/>
                </a:solidFill>
                <a:latin typeface="Huawei Sans" panose="020C0503030203020204" pitchFamily="34" charset="0"/>
                <a:ea typeface="方正兰亭黑简体" panose="02000000000000000000" pitchFamily="2" charset="-122"/>
              </a:rPr>
            </a:br>
            <a:r>
              <a:rPr lang="en-US" sz="1400" b="1" dirty="0">
                <a:solidFill>
                  <a:srgbClr val="000000"/>
                </a:solidFill>
                <a:latin typeface="Huawei Sans" panose="020C0503030203020204" pitchFamily="34" charset="0"/>
                <a:ea typeface="方正兰亭黑简体" panose="02000000000000000000" pitchFamily="2" charset="-122"/>
              </a:rPr>
              <a:t>O-bit in the SRH</a:t>
            </a:r>
          </a:p>
          <a:p>
            <a:pPr fontAlgn="ctr"/>
            <a:r>
              <a:rPr lang="en-US" sz="1400" dirty="0">
                <a:solidFill>
                  <a:srgbClr val="000000"/>
                </a:solidFill>
                <a:latin typeface="Huawei Sans" panose="020C0503030203020204" pitchFamily="34" charset="0"/>
                <a:ea typeface="方正兰亭黑简体" panose="02000000000000000000" pitchFamily="2" charset="-122"/>
              </a:rPr>
              <a:t>Because the O-bit is carried in the SRH, each SRv6 endpoint node needs to process and respond to ICMPv6 ping and </a:t>
            </a:r>
            <a:r>
              <a:rPr lang="en-US" sz="1400" dirty="0" err="1">
                <a:solidFill>
                  <a:srgbClr val="000000"/>
                </a:solidFill>
                <a:latin typeface="Huawei Sans" panose="020C0503030203020204" pitchFamily="34" charset="0"/>
                <a:ea typeface="方正兰亭黑简体" panose="02000000000000000000" pitchFamily="2" charset="-122"/>
              </a:rPr>
              <a:t>tracert</a:t>
            </a:r>
            <a:r>
              <a:rPr lang="en-US" sz="1400" dirty="0">
                <a:solidFill>
                  <a:srgbClr val="000000"/>
                </a:solidFill>
                <a:latin typeface="Huawei Sans" panose="020C0503030203020204" pitchFamily="34" charset="0"/>
                <a:ea typeface="方正兰亭黑简体" panose="02000000000000000000" pitchFamily="2" charset="-122"/>
              </a:rPr>
              <a:t> requests. Therefore, </a:t>
            </a:r>
            <a:r>
              <a:rPr lang="en-US" sz="1400" b="1" dirty="0">
                <a:solidFill>
                  <a:srgbClr val="C7000B"/>
                </a:solidFill>
                <a:latin typeface="Huawei Sans" panose="020C0503030203020204" pitchFamily="34" charset="0"/>
                <a:ea typeface="方正兰亭黑简体" panose="02000000000000000000" pitchFamily="2" charset="-122"/>
              </a:rPr>
              <a:t>segment-by-segment tests</a:t>
            </a:r>
            <a:r>
              <a:rPr lang="en-US" sz="1400" dirty="0">
                <a:solidFill>
                  <a:srgbClr val="000000"/>
                </a:solidFill>
                <a:latin typeface="Huawei Sans" panose="020C0503030203020204" pitchFamily="34" charset="0"/>
                <a:ea typeface="方正兰亭黑简体" panose="02000000000000000000" pitchFamily="2" charset="-122"/>
              </a:rPr>
              <a:t> can be implemented based on the O-bit.</a:t>
            </a:r>
          </a:p>
        </p:txBody>
      </p:sp>
      <p:sp>
        <p:nvSpPr>
          <p:cNvPr id="59" name="矩形 68"/>
          <p:cNvSpPr/>
          <p:nvPr/>
        </p:nvSpPr>
        <p:spPr bwMode="gray">
          <a:xfrm>
            <a:off x="618589" y="1744705"/>
            <a:ext cx="1905536" cy="584775"/>
          </a:xfrm>
          <a:prstGeom prst="rect">
            <a:avLst/>
          </a:prstGeom>
        </p:spPr>
        <p:txBody>
          <a:bodyPr wrap="square">
            <a:spAutoFit/>
          </a:bodyPr>
          <a:lstStyle/>
          <a:p>
            <a:pPr algn="ctr" fontAlgn="ctr"/>
            <a:r>
              <a:rPr lang="en-US" sz="1600" b="1" dirty="0">
                <a:latin typeface="Huawei Sans" panose="020C0503030203020204" pitchFamily="34" charset="0"/>
                <a:ea typeface="方正兰亭黑简体" panose="02000000000000000000" pitchFamily="2" charset="-122"/>
              </a:rPr>
              <a:t>Format of the Flags Field</a:t>
            </a:r>
          </a:p>
        </p:txBody>
      </p:sp>
      <p:cxnSp>
        <p:nvCxnSpPr>
          <p:cNvPr id="60" name="直接箭头连接符 69"/>
          <p:cNvCxnSpPr/>
          <p:nvPr/>
        </p:nvCxnSpPr>
        <p:spPr bwMode="gray">
          <a:xfrm flipV="1">
            <a:off x="6682757" y="2680101"/>
            <a:ext cx="2085844" cy="1475333"/>
          </a:xfrm>
          <a:prstGeom prst="straightConnector1">
            <a:avLst/>
          </a:prstGeom>
          <a:ln w="28575">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61" name="矩形 73"/>
          <p:cNvSpPr/>
          <p:nvPr/>
        </p:nvSpPr>
        <p:spPr bwMode="gray">
          <a:xfrm>
            <a:off x="8768601" y="2184562"/>
            <a:ext cx="2980487" cy="3576829"/>
          </a:xfrm>
          <a:prstGeom prst="roundRect">
            <a:avLst>
              <a:gd name="adj" fmla="val 1895"/>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fontAlgn="ctr"/>
            <a:r>
              <a:rPr lang="en-US" sz="14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Solution 2: </a:t>
            </a:r>
            <a:r>
              <a:rPr lang="en-US" sz="1400" b="1" dirty="0" err="1">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End.OP</a:t>
            </a:r>
            <a:r>
              <a:rPr lang="en-US" sz="14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 SID</a:t>
            </a:r>
          </a:p>
          <a:p>
            <a:pPr fontAlgn="ctr"/>
            <a:r>
              <a:rPr lang="en-US" sz="1400" dirty="0">
                <a:solidFill>
                  <a:srgbClr val="000000"/>
                </a:solidFill>
                <a:latin typeface="Huawei Sans" panose="020C0503030203020204" pitchFamily="34" charset="0"/>
                <a:ea typeface="方正兰亭黑简体" panose="02000000000000000000" pitchFamily="2" charset="-122"/>
              </a:rPr>
              <a:t>The </a:t>
            </a:r>
            <a:r>
              <a:rPr lang="en-US" sz="1400" dirty="0" err="1">
                <a:solidFill>
                  <a:srgbClr val="000000"/>
                </a:solidFill>
                <a:latin typeface="Huawei Sans" panose="020C0503030203020204" pitchFamily="34" charset="0"/>
                <a:ea typeface="方正兰亭黑简体" panose="02000000000000000000" pitchFamily="2" charset="-122"/>
              </a:rPr>
              <a:t>End.OP</a:t>
            </a:r>
            <a:r>
              <a:rPr lang="en-US" sz="1400" dirty="0">
                <a:solidFill>
                  <a:srgbClr val="000000"/>
                </a:solidFill>
                <a:latin typeface="Huawei Sans" panose="020C0503030203020204" pitchFamily="34" charset="0"/>
                <a:ea typeface="方正兰亭黑简体" panose="02000000000000000000" pitchFamily="2" charset="-122"/>
              </a:rPr>
              <a:t> SID can instruct data packets to be sent to the control plane for OAM processing.</a:t>
            </a:r>
          </a:p>
          <a:p>
            <a:pPr fontAlgn="ctr"/>
            <a:endParaRPr lang="en-US" altLang="zh-CN" sz="1400" dirty="0">
              <a:solidFill>
                <a:srgbClr val="000000"/>
              </a:solidFill>
              <a:latin typeface="Huawei Sans" panose="020C0503030203020204" pitchFamily="34" charset="0"/>
              <a:ea typeface="方正兰亭黑简体" panose="02000000000000000000" pitchFamily="2" charset="-122"/>
            </a:endParaRPr>
          </a:p>
          <a:p>
            <a:pPr fontAlgn="ctr"/>
            <a:r>
              <a:rPr lang="en-US" sz="1400" dirty="0">
                <a:solidFill>
                  <a:srgbClr val="000000"/>
                </a:solidFill>
                <a:latin typeface="Huawei Sans" panose="020C0503030203020204" pitchFamily="34" charset="0"/>
                <a:ea typeface="方正兰亭黑简体" panose="02000000000000000000" pitchFamily="2" charset="-122"/>
              </a:rPr>
              <a:t>In the case of an SRv6 Policy test, the </a:t>
            </a:r>
            <a:r>
              <a:rPr lang="en-US" sz="1400" dirty="0" err="1">
                <a:solidFill>
                  <a:srgbClr val="000000"/>
                </a:solidFill>
                <a:latin typeface="Huawei Sans" panose="020C0503030203020204" pitchFamily="34" charset="0"/>
                <a:ea typeface="方正兰亭黑简体" panose="02000000000000000000" pitchFamily="2" charset="-122"/>
              </a:rPr>
              <a:t>headend</a:t>
            </a:r>
            <a:r>
              <a:rPr lang="en-US" sz="1400" dirty="0">
                <a:solidFill>
                  <a:srgbClr val="000000"/>
                </a:solidFill>
                <a:latin typeface="Huawei Sans" panose="020C0503030203020204" pitchFamily="34" charset="0"/>
                <a:ea typeface="方正兰亭黑简体" panose="02000000000000000000" pitchFamily="2" charset="-122"/>
              </a:rPr>
              <a:t> encodes an </a:t>
            </a:r>
            <a:r>
              <a:rPr lang="en-US" sz="1400" dirty="0" err="1">
                <a:solidFill>
                  <a:srgbClr val="000000"/>
                </a:solidFill>
                <a:latin typeface="Huawei Sans" panose="020C0503030203020204" pitchFamily="34" charset="0"/>
                <a:ea typeface="方正兰亭黑简体" panose="02000000000000000000" pitchFamily="2" charset="-122"/>
              </a:rPr>
              <a:t>End.OP</a:t>
            </a:r>
            <a:r>
              <a:rPr lang="en-US" sz="1400" dirty="0">
                <a:solidFill>
                  <a:srgbClr val="000000"/>
                </a:solidFill>
                <a:latin typeface="Huawei Sans" panose="020C0503030203020204" pitchFamily="34" charset="0"/>
                <a:ea typeface="方正兰亭黑简体" panose="02000000000000000000" pitchFamily="2" charset="-122"/>
              </a:rPr>
              <a:t> SID into the segment list.</a:t>
            </a:r>
          </a:p>
          <a:p>
            <a:pPr fontAlgn="ctr"/>
            <a:endParaRPr lang="en-US" altLang="zh-CN" sz="1400" dirty="0">
              <a:solidFill>
                <a:schemeClr val="tx1"/>
              </a:solidFill>
              <a:latin typeface="Huawei Sans" panose="020C0503030203020204" pitchFamily="34" charset="0"/>
              <a:ea typeface="方正兰亭黑简体" panose="02000000000000000000" pitchFamily="2" charset="-122"/>
            </a:endParaRPr>
          </a:p>
          <a:p>
            <a:pPr fontAlgn="ctr"/>
            <a:r>
              <a:rPr lang="en-US" sz="1400" dirty="0">
                <a:solidFill>
                  <a:schemeClr val="tx1"/>
                </a:solidFill>
                <a:latin typeface="Huawei Sans" panose="020C0503030203020204" pitchFamily="34" charset="0"/>
                <a:ea typeface="方正兰亭黑简体" panose="02000000000000000000" pitchFamily="2" charset="-122"/>
              </a:rPr>
              <a:t>Because only the SRv6 endpoint that has generated an </a:t>
            </a:r>
            <a:r>
              <a:rPr lang="en-US" sz="1400" dirty="0" err="1">
                <a:solidFill>
                  <a:schemeClr val="tx1"/>
                </a:solidFill>
                <a:latin typeface="Huawei Sans" panose="020C0503030203020204" pitchFamily="34" charset="0"/>
                <a:ea typeface="方正兰亭黑简体" panose="02000000000000000000" pitchFamily="2" charset="-122"/>
              </a:rPr>
              <a:t>End.OP</a:t>
            </a:r>
            <a:r>
              <a:rPr lang="en-US" sz="1400" dirty="0">
                <a:solidFill>
                  <a:schemeClr val="tx1"/>
                </a:solidFill>
                <a:latin typeface="Huawei Sans" panose="020C0503030203020204" pitchFamily="34" charset="0"/>
                <a:ea typeface="方正兰亭黑简体" panose="02000000000000000000" pitchFamily="2" charset="-122"/>
              </a:rPr>
              <a:t> SID can process ICMPv6 ping and </a:t>
            </a:r>
            <a:r>
              <a:rPr lang="en-US" sz="1400" dirty="0" err="1">
                <a:solidFill>
                  <a:schemeClr val="tx1"/>
                </a:solidFill>
                <a:latin typeface="Huawei Sans" panose="020C0503030203020204" pitchFamily="34" charset="0"/>
                <a:ea typeface="方正兰亭黑简体" panose="02000000000000000000" pitchFamily="2" charset="-122"/>
              </a:rPr>
              <a:t>tracert</a:t>
            </a:r>
            <a:r>
              <a:rPr lang="en-US" sz="1400" dirty="0">
                <a:solidFill>
                  <a:schemeClr val="tx1"/>
                </a:solidFill>
                <a:latin typeface="Huawei Sans" panose="020C0503030203020204" pitchFamily="34" charset="0"/>
                <a:ea typeface="方正兰亭黑简体" panose="02000000000000000000" pitchFamily="2" charset="-122"/>
              </a:rPr>
              <a:t> request packets, </a:t>
            </a:r>
            <a:r>
              <a:rPr lang="en-US" sz="1400" b="1" dirty="0">
                <a:solidFill>
                  <a:srgbClr val="C7000B"/>
                </a:solidFill>
                <a:latin typeface="Huawei Sans" panose="020C0503030203020204" pitchFamily="34" charset="0"/>
                <a:ea typeface="方正兰亭黑简体" panose="02000000000000000000" pitchFamily="2" charset="-122"/>
              </a:rPr>
              <a:t>E2E tests </a:t>
            </a:r>
            <a:r>
              <a:rPr lang="en-US" sz="1400" dirty="0">
                <a:solidFill>
                  <a:schemeClr val="tx1"/>
                </a:solidFill>
                <a:latin typeface="Huawei Sans" panose="020C0503030203020204" pitchFamily="34" charset="0"/>
                <a:ea typeface="方正兰亭黑简体" panose="02000000000000000000" pitchFamily="2" charset="-122"/>
              </a:rPr>
              <a:t>can be implemented based on </a:t>
            </a:r>
            <a:r>
              <a:rPr lang="en-US" sz="1400" dirty="0" err="1">
                <a:solidFill>
                  <a:schemeClr val="tx1"/>
                </a:solidFill>
                <a:latin typeface="Huawei Sans" panose="020C0503030203020204" pitchFamily="34" charset="0"/>
                <a:ea typeface="方正兰亭黑简体" panose="02000000000000000000" pitchFamily="2" charset="-122"/>
              </a:rPr>
              <a:t>End.OP</a:t>
            </a:r>
            <a:r>
              <a:rPr lang="en-US" sz="1400" dirty="0">
                <a:solidFill>
                  <a:schemeClr val="tx1"/>
                </a:solidFill>
                <a:latin typeface="Huawei Sans" panose="020C0503030203020204" pitchFamily="34" charset="0"/>
                <a:ea typeface="方正兰亭黑简体" panose="02000000000000000000" pitchFamily="2" charset="-122"/>
              </a:rPr>
              <a:t> SIDs.</a:t>
            </a:r>
          </a:p>
        </p:txBody>
      </p:sp>
      <p:sp>
        <p:nvSpPr>
          <p:cNvPr id="62" name="矩形 12"/>
          <p:cNvSpPr/>
          <p:nvPr/>
        </p:nvSpPr>
        <p:spPr bwMode="gray">
          <a:xfrm>
            <a:off x="788277" y="2612625"/>
            <a:ext cx="1556836" cy="461665"/>
          </a:xfrm>
          <a:prstGeom prst="rect">
            <a:avLst/>
          </a:prstGeom>
        </p:spPr>
        <p:txBody>
          <a:bodyPr wrap="square">
            <a:spAutoFit/>
          </a:bodyPr>
          <a:lstStyle/>
          <a:p>
            <a:pPr fontAlgn="ctr"/>
            <a:r>
              <a:rPr lang="en-US" sz="2400" dirty="0">
                <a:latin typeface="Huawei Sans" panose="020C0503030203020204" pitchFamily="34" charset="0"/>
                <a:ea typeface="方正兰亭黑简体" panose="02000000000000000000" pitchFamily="2" charset="-122"/>
              </a:rPr>
              <a:t>00</a:t>
            </a:r>
            <a:r>
              <a:rPr lang="en-US" sz="2400" dirty="0">
                <a:solidFill>
                  <a:srgbClr val="0000FF"/>
                </a:solidFill>
                <a:latin typeface="Huawei Sans" panose="020C0503030203020204" pitchFamily="34" charset="0"/>
                <a:ea typeface="方正兰亭黑简体" panose="02000000000000000000" pitchFamily="2" charset="-122"/>
              </a:rPr>
              <a:t>1</a:t>
            </a:r>
            <a:r>
              <a:rPr lang="en-US" sz="2400" dirty="0">
                <a:latin typeface="Huawei Sans" panose="020C0503030203020204" pitchFamily="34" charset="0"/>
                <a:ea typeface="方正兰亭黑简体" panose="02000000000000000000" pitchFamily="2" charset="-122"/>
              </a:rPr>
              <a:t>00000</a:t>
            </a:r>
          </a:p>
        </p:txBody>
      </p:sp>
    </p:spTree>
    <p:extLst>
      <p:ext uri="{BB962C8B-B14F-4D97-AF65-F5344CB8AC3E}">
        <p14:creationId xmlns:p14="http://schemas.microsoft.com/office/powerpoint/2010/main" val="126422058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SRv6 Ping Implementation</a:t>
            </a:r>
            <a:endParaRPr lang="en-US" dirty="0"/>
          </a:p>
        </p:txBody>
      </p:sp>
      <p:sp>
        <p:nvSpPr>
          <p:cNvPr id="3" name="Text Placeholder 2"/>
          <p:cNvSpPr>
            <a:spLocks noGrp="1"/>
          </p:cNvSpPr>
          <p:nvPr>
            <p:ph type="body" sz="quarter" idx="10"/>
          </p:nvPr>
        </p:nvSpPr>
        <p:spPr bwMode="gray"/>
        <p:txBody>
          <a:bodyPr/>
          <a:lstStyle/>
          <a:p>
            <a:r>
              <a:rPr lang="en-US" sz="2000" dirty="0"/>
              <a:t>SRv6 ping can be classified into segment-by-segment ping and non-segment-by-segment ping.</a:t>
            </a:r>
          </a:p>
        </p:txBody>
      </p:sp>
      <p:pic>
        <p:nvPicPr>
          <p:cNvPr id="4"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46476" y="2478755"/>
            <a:ext cx="378863" cy="310667"/>
          </a:xfrm>
          <a:prstGeom prst="rect">
            <a:avLst/>
          </a:prstGeom>
        </p:spPr>
      </p:pic>
      <p:pic>
        <p:nvPicPr>
          <p:cNvPr id="5"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185330" y="2478755"/>
            <a:ext cx="378863" cy="310667"/>
          </a:xfrm>
          <a:prstGeom prst="rect">
            <a:avLst/>
          </a:prstGeom>
        </p:spPr>
      </p:pic>
      <p:pic>
        <p:nvPicPr>
          <p:cNvPr id="6"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65903" y="2477589"/>
            <a:ext cx="378863" cy="310667"/>
          </a:xfrm>
          <a:prstGeom prst="rect">
            <a:avLst/>
          </a:prstGeom>
        </p:spPr>
      </p:pic>
      <p:cxnSp>
        <p:nvCxnSpPr>
          <p:cNvPr id="7" name="Straight Connector 6"/>
          <p:cNvCxnSpPr>
            <a:stCxn id="4" idx="3"/>
            <a:endCxn id="6" idx="1"/>
          </p:cNvCxnSpPr>
          <p:nvPr/>
        </p:nvCxnSpPr>
        <p:spPr bwMode="gray">
          <a:xfrm flipV="1">
            <a:off x="1925339" y="2632923"/>
            <a:ext cx="940564"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6" idx="3"/>
            <a:endCxn id="5" idx="1"/>
          </p:cNvCxnSpPr>
          <p:nvPr/>
        </p:nvCxnSpPr>
        <p:spPr bwMode="gray">
          <a:xfrm>
            <a:off x="3244766" y="2632923"/>
            <a:ext cx="940564"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文本框 9"/>
          <p:cNvSpPr txBox="1"/>
          <p:nvPr/>
        </p:nvSpPr>
        <p:spPr bwMode="gray">
          <a:xfrm>
            <a:off x="1483715" y="1961193"/>
            <a:ext cx="509852"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4" name="文本框 9"/>
          <p:cNvSpPr txBox="1"/>
          <p:nvPr/>
        </p:nvSpPr>
        <p:spPr bwMode="gray">
          <a:xfrm>
            <a:off x="2800408" y="1962906"/>
            <a:ext cx="509852"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15" name="文本框 9"/>
          <p:cNvSpPr txBox="1"/>
          <p:nvPr/>
        </p:nvSpPr>
        <p:spPr bwMode="gray">
          <a:xfrm>
            <a:off x="4119834" y="1962906"/>
            <a:ext cx="509852"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cxnSp>
        <p:nvCxnSpPr>
          <p:cNvPr id="16" name="直接箭头连接符 3"/>
          <p:cNvCxnSpPr/>
          <p:nvPr/>
        </p:nvCxnSpPr>
        <p:spPr bwMode="gray">
          <a:xfrm>
            <a:off x="1219602" y="3580329"/>
            <a:ext cx="4771818" cy="0"/>
          </a:xfrm>
          <a:prstGeom prst="straightConnector1">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19" name="圆角矩形 59"/>
          <p:cNvSpPr/>
          <p:nvPr/>
        </p:nvSpPr>
        <p:spPr bwMode="gray">
          <a:xfrm>
            <a:off x="1381801" y="2243238"/>
            <a:ext cx="705712"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20" name="圆角矩形 59"/>
          <p:cNvSpPr/>
          <p:nvPr/>
        </p:nvSpPr>
        <p:spPr bwMode="gray">
          <a:xfrm>
            <a:off x="2702478" y="2242419"/>
            <a:ext cx="705712"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21" name="圆角矩形 59"/>
          <p:cNvSpPr/>
          <p:nvPr/>
        </p:nvSpPr>
        <p:spPr bwMode="gray">
          <a:xfrm>
            <a:off x="4023155" y="2242419"/>
            <a:ext cx="705712"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graphicFrame>
        <p:nvGraphicFramePr>
          <p:cNvPr id="26" name="Table 25"/>
          <p:cNvGraphicFramePr>
            <a:graphicFrameLocks noGrp="1"/>
          </p:cNvGraphicFramePr>
          <p:nvPr>
            <p:extLst>
              <p:ext uri="{D42A27DB-BD31-4B8C-83A1-F6EECF244321}">
                <p14:modId xmlns:p14="http://schemas.microsoft.com/office/powerpoint/2010/main" val="517195557"/>
              </p:ext>
            </p:extLst>
          </p:nvPr>
        </p:nvGraphicFramePr>
        <p:xfrm>
          <a:off x="1710534" y="2840071"/>
          <a:ext cx="1345061" cy="137160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283025">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44899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69815">
                <a:tc>
                  <a:txBody>
                    <a:bodyPr/>
                    <a:lstStyle/>
                    <a:p>
                      <a:pPr algn="ctr" fontAlgn="ctr"/>
                      <a:r>
                        <a:rPr lang="en-US" sz="1200" dirty="0">
                          <a:solidFill>
                            <a:schemeClr val="bg1"/>
                          </a:solidFill>
                          <a:latin typeface="Huawei Sans" panose="020C0503030203020204" pitchFamily="34" charset="0"/>
                        </a:rPr>
                        <a:t>ICMPv6 Request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27" name="Table 26"/>
          <p:cNvGraphicFramePr>
            <a:graphicFrameLocks noGrp="1"/>
          </p:cNvGraphicFramePr>
          <p:nvPr>
            <p:extLst>
              <p:ext uri="{D42A27DB-BD31-4B8C-83A1-F6EECF244321}">
                <p14:modId xmlns:p14="http://schemas.microsoft.com/office/powerpoint/2010/main" val="1433554791"/>
              </p:ext>
            </p:extLst>
          </p:nvPr>
        </p:nvGraphicFramePr>
        <p:xfrm>
          <a:off x="3195887" y="2838954"/>
          <a:ext cx="1345061" cy="137160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283025">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44899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FC03::3</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69815">
                <a:tc>
                  <a:txBody>
                    <a:bodyPr/>
                    <a:lstStyle/>
                    <a:p>
                      <a:pPr algn="ctr" fontAlgn="ctr"/>
                      <a:r>
                        <a:rPr lang="en-US" sz="1200" dirty="0">
                          <a:solidFill>
                            <a:schemeClr val="bg1"/>
                          </a:solidFill>
                          <a:latin typeface="Huawei Sans" panose="020C0503030203020204" pitchFamily="34" charset="0"/>
                        </a:rPr>
                        <a:t>ICMPv6 Request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30" name="Table 29"/>
          <p:cNvGraphicFramePr>
            <a:graphicFrameLocks noGrp="1"/>
          </p:cNvGraphicFramePr>
          <p:nvPr>
            <p:extLst>
              <p:ext uri="{D42A27DB-BD31-4B8C-83A1-F6EECF244321}">
                <p14:modId xmlns:p14="http://schemas.microsoft.com/office/powerpoint/2010/main" val="2960408343"/>
              </p:ext>
            </p:extLst>
          </p:nvPr>
        </p:nvGraphicFramePr>
        <p:xfrm>
          <a:off x="2063129" y="4304315"/>
          <a:ext cx="1345061" cy="73152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FC01::1</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ICMPv6 Reply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cxnSp>
        <p:nvCxnSpPr>
          <p:cNvPr id="31" name="直接箭头连接符 3"/>
          <p:cNvCxnSpPr>
            <a:stCxn id="30" idx="1"/>
          </p:cNvCxnSpPr>
          <p:nvPr/>
        </p:nvCxnSpPr>
        <p:spPr bwMode="gray">
          <a:xfrm flipH="1">
            <a:off x="1381801" y="4670075"/>
            <a:ext cx="681328" cy="0"/>
          </a:xfrm>
          <a:prstGeom prst="straightConnector1">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56" name="文本框 50"/>
          <p:cNvSpPr txBox="1"/>
          <p:nvPr/>
        </p:nvSpPr>
        <p:spPr bwMode="gray">
          <a:xfrm>
            <a:off x="367438" y="5611518"/>
            <a:ext cx="2432970" cy="584775"/>
          </a:xfrm>
          <a:prstGeom prst="rect">
            <a:avLst/>
          </a:prstGeom>
          <a:noFill/>
        </p:spPr>
        <p:txBody>
          <a:bodyPr wrap="square" rtlCol="0">
            <a:sp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Segment-by-segment ping test</a:t>
            </a:r>
          </a:p>
        </p:txBody>
      </p:sp>
      <p:sp>
        <p:nvSpPr>
          <p:cNvPr id="57" name="文本框 50"/>
          <p:cNvSpPr txBox="1"/>
          <p:nvPr/>
        </p:nvSpPr>
        <p:spPr bwMode="gray">
          <a:xfrm>
            <a:off x="6087263" y="5611518"/>
            <a:ext cx="2902505" cy="584775"/>
          </a:xfrm>
          <a:prstGeom prst="rect">
            <a:avLst/>
          </a:prstGeom>
          <a:noFill/>
        </p:spPr>
        <p:txBody>
          <a:bodyPr wrap="square" rtlCol="0">
            <a:sp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Non-segment-by-segment ping test</a:t>
            </a:r>
          </a:p>
        </p:txBody>
      </p:sp>
      <p:pic>
        <p:nvPicPr>
          <p:cNvPr id="47"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128055" y="2478755"/>
            <a:ext cx="378863" cy="310667"/>
          </a:xfrm>
          <a:prstGeom prst="rect">
            <a:avLst/>
          </a:prstGeom>
        </p:spPr>
      </p:pic>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6909" y="2478755"/>
            <a:ext cx="378863" cy="310667"/>
          </a:xfrm>
          <a:prstGeom prst="rect">
            <a:avLst/>
          </a:prstGeom>
        </p:spPr>
      </p:pic>
      <p:pic>
        <p:nvPicPr>
          <p:cNvPr id="50"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47482" y="2477589"/>
            <a:ext cx="378863" cy="310667"/>
          </a:xfrm>
          <a:prstGeom prst="rect">
            <a:avLst/>
          </a:prstGeom>
        </p:spPr>
      </p:pic>
      <p:cxnSp>
        <p:nvCxnSpPr>
          <p:cNvPr id="53" name="Straight Connector 52"/>
          <p:cNvCxnSpPr>
            <a:stCxn id="47" idx="3"/>
            <a:endCxn id="50" idx="1"/>
          </p:cNvCxnSpPr>
          <p:nvPr/>
        </p:nvCxnSpPr>
        <p:spPr bwMode="gray">
          <a:xfrm flipV="1">
            <a:off x="7506918" y="2632923"/>
            <a:ext cx="940564"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50" idx="3"/>
            <a:endCxn id="49" idx="1"/>
          </p:cNvCxnSpPr>
          <p:nvPr/>
        </p:nvCxnSpPr>
        <p:spPr bwMode="gray">
          <a:xfrm>
            <a:off x="8826345" y="2632923"/>
            <a:ext cx="940564"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5" name="文本框 9"/>
          <p:cNvSpPr txBox="1"/>
          <p:nvPr/>
        </p:nvSpPr>
        <p:spPr bwMode="gray">
          <a:xfrm>
            <a:off x="7065294" y="1961193"/>
            <a:ext cx="509852"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58" name="文本框 9"/>
          <p:cNvSpPr txBox="1"/>
          <p:nvPr/>
        </p:nvSpPr>
        <p:spPr bwMode="gray">
          <a:xfrm>
            <a:off x="8381987" y="1962906"/>
            <a:ext cx="509852"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59" name="文本框 9"/>
          <p:cNvSpPr txBox="1"/>
          <p:nvPr/>
        </p:nvSpPr>
        <p:spPr bwMode="gray">
          <a:xfrm>
            <a:off x="9701413" y="1962906"/>
            <a:ext cx="509852"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cxnSp>
        <p:nvCxnSpPr>
          <p:cNvPr id="60" name="直接箭头连接符 3"/>
          <p:cNvCxnSpPr/>
          <p:nvPr/>
        </p:nvCxnSpPr>
        <p:spPr bwMode="gray">
          <a:xfrm>
            <a:off x="6801181" y="3580329"/>
            <a:ext cx="4771818" cy="0"/>
          </a:xfrm>
          <a:prstGeom prst="straightConnector1">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61" name="圆角矩形 59"/>
          <p:cNvSpPr/>
          <p:nvPr/>
        </p:nvSpPr>
        <p:spPr bwMode="gray">
          <a:xfrm>
            <a:off x="6963380" y="2243238"/>
            <a:ext cx="705712"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62" name="圆角矩形 59"/>
          <p:cNvSpPr/>
          <p:nvPr/>
        </p:nvSpPr>
        <p:spPr bwMode="gray">
          <a:xfrm>
            <a:off x="8284057" y="2242419"/>
            <a:ext cx="705712"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63" name="圆角矩形 59"/>
          <p:cNvSpPr/>
          <p:nvPr/>
        </p:nvSpPr>
        <p:spPr bwMode="gray">
          <a:xfrm>
            <a:off x="9604734" y="2242419"/>
            <a:ext cx="705712"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graphicFrame>
        <p:nvGraphicFramePr>
          <p:cNvPr id="64" name="Table 63"/>
          <p:cNvGraphicFramePr>
            <a:graphicFrameLocks noGrp="1"/>
          </p:cNvGraphicFramePr>
          <p:nvPr>
            <p:extLst>
              <p:ext uri="{D42A27DB-BD31-4B8C-83A1-F6EECF244321}">
                <p14:modId xmlns:p14="http://schemas.microsoft.com/office/powerpoint/2010/main" val="3113960639"/>
              </p:ext>
            </p:extLst>
          </p:nvPr>
        </p:nvGraphicFramePr>
        <p:xfrm>
          <a:off x="7292113" y="2840071"/>
          <a:ext cx="1345061" cy="137160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283025">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44899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69815">
                <a:tc>
                  <a:txBody>
                    <a:bodyPr/>
                    <a:lstStyle/>
                    <a:p>
                      <a:pPr algn="ctr" fontAlgn="ctr"/>
                      <a:r>
                        <a:rPr lang="en-US" sz="1200" dirty="0">
                          <a:solidFill>
                            <a:schemeClr val="bg1"/>
                          </a:solidFill>
                          <a:latin typeface="Huawei Sans" panose="020C0503030203020204" pitchFamily="34" charset="0"/>
                        </a:rPr>
                        <a:t>ICMPv6 Request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65" name="Table 64"/>
          <p:cNvGraphicFramePr>
            <a:graphicFrameLocks noGrp="1"/>
          </p:cNvGraphicFramePr>
          <p:nvPr>
            <p:extLst>
              <p:ext uri="{D42A27DB-BD31-4B8C-83A1-F6EECF244321}">
                <p14:modId xmlns:p14="http://schemas.microsoft.com/office/powerpoint/2010/main" val="383924905"/>
              </p:ext>
            </p:extLst>
          </p:nvPr>
        </p:nvGraphicFramePr>
        <p:xfrm>
          <a:off x="8777466" y="2838954"/>
          <a:ext cx="1345061" cy="137160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283025">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44899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FC03::3</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69815">
                <a:tc>
                  <a:txBody>
                    <a:bodyPr/>
                    <a:lstStyle/>
                    <a:p>
                      <a:pPr algn="ctr" fontAlgn="ctr"/>
                      <a:r>
                        <a:rPr lang="en-US" sz="1200" dirty="0">
                          <a:solidFill>
                            <a:schemeClr val="bg1"/>
                          </a:solidFill>
                          <a:latin typeface="Huawei Sans" panose="020C0503030203020204" pitchFamily="34" charset="0"/>
                        </a:rPr>
                        <a:t>ICMPv6 Request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66" name="Table 65"/>
          <p:cNvGraphicFramePr>
            <a:graphicFrameLocks noGrp="1"/>
          </p:cNvGraphicFramePr>
          <p:nvPr>
            <p:extLst>
              <p:ext uri="{D42A27DB-BD31-4B8C-83A1-F6EECF244321}">
                <p14:modId xmlns:p14="http://schemas.microsoft.com/office/powerpoint/2010/main" val="438985134"/>
              </p:ext>
            </p:extLst>
          </p:nvPr>
        </p:nvGraphicFramePr>
        <p:xfrm>
          <a:off x="8932203" y="4356897"/>
          <a:ext cx="1345061" cy="73152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FC01::1</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FC03::3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ICMPv6 Reply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cxnSp>
        <p:nvCxnSpPr>
          <p:cNvPr id="67" name="直接箭头连接符 3"/>
          <p:cNvCxnSpPr>
            <a:stCxn id="66" idx="1"/>
          </p:cNvCxnSpPr>
          <p:nvPr/>
        </p:nvCxnSpPr>
        <p:spPr bwMode="gray">
          <a:xfrm flipH="1">
            <a:off x="7716285" y="4722657"/>
            <a:ext cx="1215918" cy="0"/>
          </a:xfrm>
          <a:prstGeom prst="straightConnector1">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68" name="Table 67"/>
          <p:cNvGraphicFramePr>
            <a:graphicFrameLocks noGrp="1"/>
          </p:cNvGraphicFramePr>
          <p:nvPr>
            <p:extLst>
              <p:ext uri="{D42A27DB-BD31-4B8C-83A1-F6EECF244321}">
                <p14:modId xmlns:p14="http://schemas.microsoft.com/office/powerpoint/2010/main" val="4086282124"/>
              </p:ext>
            </p:extLst>
          </p:nvPr>
        </p:nvGraphicFramePr>
        <p:xfrm>
          <a:off x="3350624" y="5210042"/>
          <a:ext cx="1345061" cy="73152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FC01::1</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FC03::3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ICMPv6 Reply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cxnSp>
        <p:nvCxnSpPr>
          <p:cNvPr id="69" name="直接箭头连接符 3"/>
          <p:cNvCxnSpPr>
            <a:stCxn id="68" idx="1"/>
          </p:cNvCxnSpPr>
          <p:nvPr/>
        </p:nvCxnSpPr>
        <p:spPr bwMode="gray">
          <a:xfrm flipH="1">
            <a:off x="2134706" y="5575802"/>
            <a:ext cx="1215918" cy="0"/>
          </a:xfrm>
          <a:prstGeom prst="straightConnector1">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31891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SRv6 Tracert Implementation</a:t>
            </a:r>
            <a:endParaRPr lang="en-US" dirty="0"/>
          </a:p>
        </p:txBody>
      </p:sp>
      <p:sp>
        <p:nvSpPr>
          <p:cNvPr id="3" name="Text Placeholder 2"/>
          <p:cNvSpPr>
            <a:spLocks noGrp="1"/>
          </p:cNvSpPr>
          <p:nvPr>
            <p:ph type="body" sz="quarter" idx="10"/>
          </p:nvPr>
        </p:nvSpPr>
        <p:spPr bwMode="gray"/>
        <p:txBody>
          <a:bodyPr/>
          <a:lstStyle/>
          <a:p>
            <a:r>
              <a:rPr lang="en-US" sz="1600" dirty="0"/>
              <a:t>SRv6 </a:t>
            </a:r>
            <a:r>
              <a:rPr lang="en-US" sz="1600" dirty="0" err="1"/>
              <a:t>tracert</a:t>
            </a:r>
            <a:r>
              <a:rPr lang="en-US" sz="1600" dirty="0"/>
              <a:t> can be classified into overlay </a:t>
            </a:r>
            <a:r>
              <a:rPr lang="en-US" sz="1600" dirty="0" err="1"/>
              <a:t>tracert</a:t>
            </a:r>
            <a:r>
              <a:rPr lang="en-US" sz="1600" dirty="0"/>
              <a:t> and non-overlay </a:t>
            </a:r>
            <a:r>
              <a:rPr lang="en-US" sz="1600" dirty="0" err="1"/>
              <a:t>tracert</a:t>
            </a:r>
            <a:r>
              <a:rPr lang="en-US" sz="1600" dirty="0"/>
              <a:t>.</a:t>
            </a:r>
          </a:p>
        </p:txBody>
      </p:sp>
      <p:pic>
        <p:nvPicPr>
          <p:cNvPr id="4"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565272" y="2242284"/>
            <a:ext cx="378863" cy="310667"/>
          </a:xfrm>
          <a:prstGeom prst="rect">
            <a:avLst/>
          </a:prstGeom>
        </p:spPr>
      </p:pic>
      <p:pic>
        <p:nvPicPr>
          <p:cNvPr id="5"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04126" y="2242284"/>
            <a:ext cx="378863" cy="310667"/>
          </a:xfrm>
          <a:prstGeom prst="rect">
            <a:avLst/>
          </a:prstGeom>
        </p:spPr>
      </p:pic>
      <p:pic>
        <p:nvPicPr>
          <p:cNvPr id="6"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84699" y="2241118"/>
            <a:ext cx="378863" cy="310667"/>
          </a:xfrm>
          <a:prstGeom prst="rect">
            <a:avLst/>
          </a:prstGeom>
        </p:spPr>
      </p:pic>
      <p:cxnSp>
        <p:nvCxnSpPr>
          <p:cNvPr id="7" name="Straight Connector 6"/>
          <p:cNvCxnSpPr>
            <a:stCxn id="4" idx="3"/>
            <a:endCxn id="6" idx="1"/>
          </p:cNvCxnSpPr>
          <p:nvPr/>
        </p:nvCxnSpPr>
        <p:spPr bwMode="gray">
          <a:xfrm flipV="1">
            <a:off x="1944135" y="2396452"/>
            <a:ext cx="940564"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6" idx="3"/>
            <a:endCxn id="5" idx="1"/>
          </p:cNvCxnSpPr>
          <p:nvPr/>
        </p:nvCxnSpPr>
        <p:spPr bwMode="gray">
          <a:xfrm>
            <a:off x="3263562" y="2396452"/>
            <a:ext cx="940564"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文本框 9"/>
          <p:cNvSpPr txBox="1"/>
          <p:nvPr/>
        </p:nvSpPr>
        <p:spPr bwMode="gray">
          <a:xfrm>
            <a:off x="1502511" y="1724722"/>
            <a:ext cx="509852"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4" name="文本框 9"/>
          <p:cNvSpPr txBox="1"/>
          <p:nvPr/>
        </p:nvSpPr>
        <p:spPr bwMode="gray">
          <a:xfrm>
            <a:off x="2819204" y="1726435"/>
            <a:ext cx="509852"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15" name="文本框 9"/>
          <p:cNvSpPr txBox="1"/>
          <p:nvPr/>
        </p:nvSpPr>
        <p:spPr bwMode="gray">
          <a:xfrm>
            <a:off x="4138630" y="1726435"/>
            <a:ext cx="509852"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cxnSp>
        <p:nvCxnSpPr>
          <p:cNvPr id="16" name="直接箭头连接符 3"/>
          <p:cNvCxnSpPr/>
          <p:nvPr/>
        </p:nvCxnSpPr>
        <p:spPr bwMode="gray">
          <a:xfrm>
            <a:off x="1238398" y="3343858"/>
            <a:ext cx="4771818" cy="0"/>
          </a:xfrm>
          <a:prstGeom prst="straightConnector1">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19" name="圆角矩形 59"/>
          <p:cNvSpPr/>
          <p:nvPr/>
        </p:nvSpPr>
        <p:spPr bwMode="gray">
          <a:xfrm>
            <a:off x="1400597" y="2006767"/>
            <a:ext cx="705712"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20" name="圆角矩形 59"/>
          <p:cNvSpPr/>
          <p:nvPr/>
        </p:nvSpPr>
        <p:spPr bwMode="gray">
          <a:xfrm>
            <a:off x="2721274" y="2005948"/>
            <a:ext cx="705712"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21" name="圆角矩形 59"/>
          <p:cNvSpPr/>
          <p:nvPr/>
        </p:nvSpPr>
        <p:spPr bwMode="gray">
          <a:xfrm>
            <a:off x="4041951" y="2005948"/>
            <a:ext cx="705712"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graphicFrame>
        <p:nvGraphicFramePr>
          <p:cNvPr id="26" name="Table 25"/>
          <p:cNvGraphicFramePr>
            <a:graphicFrameLocks noGrp="1"/>
          </p:cNvGraphicFramePr>
          <p:nvPr>
            <p:extLst/>
          </p:nvPr>
        </p:nvGraphicFramePr>
        <p:xfrm>
          <a:off x="1729330" y="2603600"/>
          <a:ext cx="1345061" cy="155448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283025">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TTL=63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44899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69815">
                <a:tc>
                  <a:txBody>
                    <a:bodyPr/>
                    <a:lstStyle/>
                    <a:p>
                      <a:pPr algn="ctr" fontAlgn="ctr"/>
                      <a:r>
                        <a:rPr lang="en-US" sz="1200" dirty="0">
                          <a:solidFill>
                            <a:schemeClr val="bg1"/>
                          </a:solidFill>
                          <a:latin typeface="Huawei Sans" panose="020C0503030203020204" pitchFamily="34" charset="0"/>
                        </a:rPr>
                        <a:t>UDP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27" name="Table 26"/>
          <p:cNvGraphicFramePr>
            <a:graphicFrameLocks noGrp="1"/>
          </p:cNvGraphicFramePr>
          <p:nvPr>
            <p:extLst/>
          </p:nvPr>
        </p:nvGraphicFramePr>
        <p:xfrm>
          <a:off x="3214683" y="2602483"/>
          <a:ext cx="1345061" cy="155448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283025">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TTL=62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44899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FC03::3</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69815">
                <a:tc>
                  <a:txBody>
                    <a:bodyPr/>
                    <a:lstStyle/>
                    <a:p>
                      <a:pPr algn="ctr" fontAlgn="ctr"/>
                      <a:r>
                        <a:rPr lang="en-US" sz="1200" dirty="0">
                          <a:solidFill>
                            <a:schemeClr val="bg1"/>
                          </a:solidFill>
                          <a:latin typeface="Huawei Sans" panose="020C0503030203020204" pitchFamily="34" charset="0"/>
                        </a:rPr>
                        <a:t>UDP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30" name="Table 29"/>
          <p:cNvGraphicFramePr>
            <a:graphicFrameLocks noGrp="1"/>
          </p:cNvGraphicFramePr>
          <p:nvPr>
            <p:extLst/>
          </p:nvPr>
        </p:nvGraphicFramePr>
        <p:xfrm>
          <a:off x="2081925" y="4269947"/>
          <a:ext cx="1835319" cy="731520"/>
        </p:xfrm>
        <a:graphic>
          <a:graphicData uri="http://schemas.openxmlformats.org/drawingml/2006/table">
            <a:tbl>
              <a:tblPr firstRow="1" bandRow="1">
                <a:tableStyleId>{72833802-FEF1-4C79-8D5D-14CF1EAF98D9}</a:tableStyleId>
              </a:tblPr>
              <a:tblGrid>
                <a:gridCol w="1835319">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FC01::1</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ICMP</a:t>
                      </a:r>
                      <a:r>
                        <a:rPr lang="en-US" sz="1200" baseline="0" dirty="0">
                          <a:solidFill>
                            <a:schemeClr val="bg1"/>
                          </a:solidFill>
                          <a:latin typeface="Huawei Sans" panose="020C0503030203020204" pitchFamily="34" charset="0"/>
                        </a:rPr>
                        <a:t> Port-Unreachable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cxnSp>
        <p:nvCxnSpPr>
          <p:cNvPr id="31" name="直接箭头连接符 3"/>
          <p:cNvCxnSpPr>
            <a:stCxn id="30" idx="1"/>
          </p:cNvCxnSpPr>
          <p:nvPr/>
        </p:nvCxnSpPr>
        <p:spPr bwMode="gray">
          <a:xfrm flipH="1">
            <a:off x="1251129" y="4635707"/>
            <a:ext cx="830796" cy="0"/>
          </a:xfrm>
          <a:prstGeom prst="straightConnector1">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pic>
        <p:nvPicPr>
          <p:cNvPr id="35"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36833" y="1840272"/>
            <a:ext cx="378863" cy="310667"/>
          </a:xfrm>
          <a:prstGeom prst="rect">
            <a:avLst/>
          </a:prstGeom>
        </p:spPr>
      </p:pic>
      <p:pic>
        <p:nvPicPr>
          <p:cNvPr id="36"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075687" y="1840272"/>
            <a:ext cx="378863" cy="310667"/>
          </a:xfrm>
          <a:prstGeom prst="rect">
            <a:avLst/>
          </a:prstGeom>
        </p:spPr>
      </p:pic>
      <p:pic>
        <p:nvPicPr>
          <p:cNvPr id="37"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756260" y="1839106"/>
            <a:ext cx="378863" cy="310667"/>
          </a:xfrm>
          <a:prstGeom prst="rect">
            <a:avLst/>
          </a:prstGeom>
        </p:spPr>
      </p:pic>
      <p:cxnSp>
        <p:nvCxnSpPr>
          <p:cNvPr id="38" name="Straight Connector 37"/>
          <p:cNvCxnSpPr>
            <a:stCxn id="35" idx="3"/>
            <a:endCxn id="37" idx="1"/>
          </p:cNvCxnSpPr>
          <p:nvPr/>
        </p:nvCxnSpPr>
        <p:spPr bwMode="gray">
          <a:xfrm flipV="1">
            <a:off x="7815696" y="1994440"/>
            <a:ext cx="940564"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37" idx="3"/>
            <a:endCxn id="36" idx="1"/>
          </p:cNvCxnSpPr>
          <p:nvPr/>
        </p:nvCxnSpPr>
        <p:spPr bwMode="gray">
          <a:xfrm>
            <a:off x="9135123" y="1994440"/>
            <a:ext cx="940564" cy="116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文本框 9"/>
          <p:cNvSpPr txBox="1"/>
          <p:nvPr/>
        </p:nvSpPr>
        <p:spPr bwMode="gray">
          <a:xfrm>
            <a:off x="7374072" y="1374226"/>
            <a:ext cx="509852"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41" name="文本框 9"/>
          <p:cNvSpPr txBox="1"/>
          <p:nvPr/>
        </p:nvSpPr>
        <p:spPr bwMode="gray">
          <a:xfrm>
            <a:off x="8690765" y="1375939"/>
            <a:ext cx="509852"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42" name="文本框 9"/>
          <p:cNvSpPr txBox="1"/>
          <p:nvPr/>
        </p:nvSpPr>
        <p:spPr bwMode="gray">
          <a:xfrm>
            <a:off x="10010191" y="1375939"/>
            <a:ext cx="509852" cy="307777"/>
          </a:xfrm>
          <a:prstGeom prst="rect">
            <a:avLst/>
          </a:prstGeom>
          <a:noFill/>
        </p:spPr>
        <p:txBody>
          <a:bodyPr wrap="square" rtlCol="0">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cxnSp>
        <p:nvCxnSpPr>
          <p:cNvPr id="43" name="直接箭头连接符 3"/>
          <p:cNvCxnSpPr>
            <a:stCxn id="48" idx="3"/>
          </p:cNvCxnSpPr>
          <p:nvPr/>
        </p:nvCxnSpPr>
        <p:spPr bwMode="gray">
          <a:xfrm>
            <a:off x="8708883" y="2967540"/>
            <a:ext cx="1215918" cy="0"/>
          </a:xfrm>
          <a:prstGeom prst="straightConnector1">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44" name="圆角矩形 59"/>
          <p:cNvSpPr/>
          <p:nvPr/>
        </p:nvSpPr>
        <p:spPr bwMode="gray">
          <a:xfrm>
            <a:off x="7272158" y="1604755"/>
            <a:ext cx="705712"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FC01::1</a:t>
            </a:r>
          </a:p>
        </p:txBody>
      </p:sp>
      <p:sp>
        <p:nvSpPr>
          <p:cNvPr id="45" name="圆角矩形 59"/>
          <p:cNvSpPr/>
          <p:nvPr/>
        </p:nvSpPr>
        <p:spPr bwMode="gray">
          <a:xfrm>
            <a:off x="8592835" y="1603936"/>
            <a:ext cx="705712"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FC02::2</a:t>
            </a:r>
          </a:p>
        </p:txBody>
      </p:sp>
      <p:sp>
        <p:nvSpPr>
          <p:cNvPr id="46" name="圆角矩形 59"/>
          <p:cNvSpPr/>
          <p:nvPr/>
        </p:nvSpPr>
        <p:spPr bwMode="gray">
          <a:xfrm>
            <a:off x="9913512" y="1603936"/>
            <a:ext cx="705712" cy="221690"/>
          </a:xfrm>
          <a:prstGeom prst="roundRect">
            <a:avLst>
              <a:gd name="adj" fmla="val 13019"/>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FC03::3</a:t>
            </a:r>
          </a:p>
        </p:txBody>
      </p:sp>
      <p:graphicFrame>
        <p:nvGraphicFramePr>
          <p:cNvPr id="48" name="Table 47"/>
          <p:cNvGraphicFramePr>
            <a:graphicFrameLocks noGrp="1"/>
          </p:cNvGraphicFramePr>
          <p:nvPr>
            <p:extLst>
              <p:ext uri="{D42A27DB-BD31-4B8C-83A1-F6EECF244321}">
                <p14:modId xmlns:p14="http://schemas.microsoft.com/office/powerpoint/2010/main" val="3925103861"/>
              </p:ext>
            </p:extLst>
          </p:nvPr>
        </p:nvGraphicFramePr>
        <p:xfrm>
          <a:off x="7363822" y="2190300"/>
          <a:ext cx="1345061" cy="155448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30532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TTL=0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305320">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30852">
                <a:tc>
                  <a:txBody>
                    <a:bodyPr/>
                    <a:lstStyle/>
                    <a:p>
                      <a:pPr algn="ctr" fontAlgn="ctr"/>
                      <a:r>
                        <a:rPr lang="en-US" sz="1200" dirty="0">
                          <a:solidFill>
                            <a:schemeClr val="bg1"/>
                          </a:solidFill>
                          <a:latin typeface="Huawei Sans" panose="020C0503030203020204" pitchFamily="34" charset="0"/>
                        </a:rPr>
                        <a:t>UDP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51" name="Table 50"/>
          <p:cNvGraphicFramePr>
            <a:graphicFrameLocks noGrp="1"/>
          </p:cNvGraphicFramePr>
          <p:nvPr>
            <p:extLst>
              <p:ext uri="{D42A27DB-BD31-4B8C-83A1-F6EECF244321}">
                <p14:modId xmlns:p14="http://schemas.microsoft.com/office/powerpoint/2010/main" val="544251564"/>
              </p:ext>
            </p:extLst>
          </p:nvPr>
        </p:nvGraphicFramePr>
        <p:xfrm>
          <a:off x="8575636" y="3436154"/>
          <a:ext cx="1944407" cy="731520"/>
        </p:xfrm>
        <a:graphic>
          <a:graphicData uri="http://schemas.openxmlformats.org/drawingml/2006/table">
            <a:tbl>
              <a:tblPr firstRow="1" bandRow="1">
                <a:tableStyleId>{72833802-FEF1-4C79-8D5D-14CF1EAF98D9}</a:tableStyleId>
              </a:tblPr>
              <a:tblGrid>
                <a:gridCol w="1944407">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FC01::1</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ICMPv6 Time Exceeded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cxnSp>
        <p:nvCxnSpPr>
          <p:cNvPr id="52" name="直接箭头连接符 3"/>
          <p:cNvCxnSpPr>
            <a:stCxn id="51" idx="1"/>
          </p:cNvCxnSpPr>
          <p:nvPr/>
        </p:nvCxnSpPr>
        <p:spPr bwMode="gray">
          <a:xfrm flipH="1">
            <a:off x="7359718" y="3801914"/>
            <a:ext cx="1215918" cy="0"/>
          </a:xfrm>
          <a:prstGeom prst="straightConnector1">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56" name="文本框 50"/>
          <p:cNvSpPr txBox="1"/>
          <p:nvPr/>
        </p:nvSpPr>
        <p:spPr bwMode="gray">
          <a:xfrm>
            <a:off x="455613" y="5645376"/>
            <a:ext cx="1309159" cy="584775"/>
          </a:xfrm>
          <a:prstGeom prst="rect">
            <a:avLst/>
          </a:prstGeom>
          <a:noFill/>
        </p:spPr>
        <p:txBody>
          <a:bodyPr wrap="square" rtlCol="0">
            <a:sp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Overlay </a:t>
            </a:r>
            <a:r>
              <a:rPr lang="en-US" sz="1600" b="1" dirty="0" err="1">
                <a:latin typeface="Huawei Sans" panose="020C0503030203020204" pitchFamily="34" charset="0"/>
                <a:ea typeface="方正兰亭黑简体" panose="02000000000000000000" pitchFamily="2" charset="-122"/>
                <a:sym typeface="Huawei Sans" panose="020C0503030203020204" pitchFamily="34" charset="0"/>
              </a:rPr>
              <a:t>tracert</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 test</a:t>
            </a:r>
          </a:p>
        </p:txBody>
      </p:sp>
      <p:sp>
        <p:nvSpPr>
          <p:cNvPr id="57" name="文本框 50"/>
          <p:cNvSpPr txBox="1"/>
          <p:nvPr/>
        </p:nvSpPr>
        <p:spPr bwMode="gray">
          <a:xfrm>
            <a:off x="5746001" y="5645376"/>
            <a:ext cx="1667760" cy="584775"/>
          </a:xfrm>
          <a:prstGeom prst="rect">
            <a:avLst/>
          </a:prstGeom>
          <a:noFill/>
        </p:spPr>
        <p:txBody>
          <a:bodyPr wrap="square" rtlCol="0">
            <a:sp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Non-overlay </a:t>
            </a:r>
            <a:r>
              <a:rPr lang="en-US" sz="1600" b="1" dirty="0" err="1">
                <a:latin typeface="Huawei Sans" panose="020C0503030203020204" pitchFamily="34" charset="0"/>
                <a:ea typeface="方正兰亭黑简体" panose="02000000000000000000" pitchFamily="2" charset="-122"/>
                <a:sym typeface="Huawei Sans" panose="020C0503030203020204" pitchFamily="34" charset="0"/>
              </a:rPr>
              <a:t>tracert</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 test</a:t>
            </a:r>
          </a:p>
        </p:txBody>
      </p:sp>
      <p:graphicFrame>
        <p:nvGraphicFramePr>
          <p:cNvPr id="47" name="Table 46"/>
          <p:cNvGraphicFramePr>
            <a:graphicFrameLocks noGrp="1"/>
          </p:cNvGraphicFramePr>
          <p:nvPr>
            <p:extLst/>
          </p:nvPr>
        </p:nvGraphicFramePr>
        <p:xfrm>
          <a:off x="3209724" y="5083051"/>
          <a:ext cx="1835319" cy="731520"/>
        </p:xfrm>
        <a:graphic>
          <a:graphicData uri="http://schemas.openxmlformats.org/drawingml/2006/table">
            <a:tbl>
              <a:tblPr firstRow="1" bandRow="1">
                <a:tableStyleId>{72833802-FEF1-4C79-8D5D-14CF1EAF98D9}</a:tableStyleId>
              </a:tblPr>
              <a:tblGrid>
                <a:gridCol w="1835319">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FC01::1</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FC03::3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ICMP</a:t>
                      </a:r>
                      <a:r>
                        <a:rPr lang="en-US" sz="1200" baseline="0" dirty="0">
                          <a:solidFill>
                            <a:schemeClr val="bg1"/>
                          </a:solidFill>
                          <a:latin typeface="Huawei Sans" panose="020C0503030203020204" pitchFamily="34" charset="0"/>
                        </a:rPr>
                        <a:t> Port-Unreachable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cxnSp>
        <p:nvCxnSpPr>
          <p:cNvPr id="49" name="直接箭头连接符 3"/>
          <p:cNvCxnSpPr>
            <a:stCxn id="47" idx="1"/>
          </p:cNvCxnSpPr>
          <p:nvPr/>
        </p:nvCxnSpPr>
        <p:spPr bwMode="gray">
          <a:xfrm flipH="1">
            <a:off x="2378928" y="5448811"/>
            <a:ext cx="830796" cy="0"/>
          </a:xfrm>
          <a:prstGeom prst="straightConnector1">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3"/>
          <p:cNvCxnSpPr/>
          <p:nvPr/>
        </p:nvCxnSpPr>
        <p:spPr bwMode="gray">
          <a:xfrm>
            <a:off x="6877567" y="4920731"/>
            <a:ext cx="4321008" cy="0"/>
          </a:xfrm>
          <a:prstGeom prst="straightConnector1">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59" name="Table 58"/>
          <p:cNvGraphicFramePr>
            <a:graphicFrameLocks noGrp="1"/>
          </p:cNvGraphicFramePr>
          <p:nvPr>
            <p:extLst>
              <p:ext uri="{D42A27DB-BD31-4B8C-83A1-F6EECF244321}">
                <p14:modId xmlns:p14="http://schemas.microsoft.com/office/powerpoint/2010/main" val="3493618390"/>
              </p:ext>
            </p:extLst>
          </p:nvPr>
        </p:nvGraphicFramePr>
        <p:xfrm>
          <a:off x="7368499" y="4180473"/>
          <a:ext cx="1345061" cy="155448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283025">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TTL=1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44899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69815">
                <a:tc>
                  <a:txBody>
                    <a:bodyPr/>
                    <a:lstStyle/>
                    <a:p>
                      <a:pPr algn="ctr" fontAlgn="ctr"/>
                      <a:r>
                        <a:rPr lang="en-US" sz="1200" dirty="0">
                          <a:solidFill>
                            <a:schemeClr val="bg1"/>
                          </a:solidFill>
                          <a:latin typeface="Huawei Sans" panose="020C0503030203020204" pitchFamily="34" charset="0"/>
                        </a:rPr>
                        <a:t>UDP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60" name="Table 59"/>
          <p:cNvGraphicFramePr>
            <a:graphicFrameLocks noGrp="1"/>
          </p:cNvGraphicFramePr>
          <p:nvPr>
            <p:extLst>
              <p:ext uri="{D42A27DB-BD31-4B8C-83A1-F6EECF244321}">
                <p14:modId xmlns:p14="http://schemas.microsoft.com/office/powerpoint/2010/main" val="2801135363"/>
              </p:ext>
            </p:extLst>
          </p:nvPr>
        </p:nvGraphicFramePr>
        <p:xfrm>
          <a:off x="8853852" y="4179356"/>
          <a:ext cx="1345061" cy="1554480"/>
        </p:xfrm>
        <a:graphic>
          <a:graphicData uri="http://schemas.openxmlformats.org/drawingml/2006/table">
            <a:tbl>
              <a:tblPr firstRow="1" bandRow="1">
                <a:tableStyleId>{72833802-FEF1-4C79-8D5D-14CF1EAF98D9}</a:tableStyleId>
              </a:tblPr>
              <a:tblGrid>
                <a:gridCol w="1345061">
                  <a:extLst>
                    <a:ext uri="{9D8B030D-6E8A-4147-A177-3AD203B41FA5}">
                      <a16:colId xmlns:a16="http://schemas.microsoft.com/office/drawing/2014/main" val="20000"/>
                    </a:ext>
                  </a:extLst>
                </a:gridCol>
              </a:tblGrid>
              <a:tr h="283025">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TTL=0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44899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FC03::3</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FC02::2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69815">
                <a:tc>
                  <a:txBody>
                    <a:bodyPr/>
                    <a:lstStyle/>
                    <a:p>
                      <a:pPr algn="ctr" fontAlgn="ctr"/>
                      <a:r>
                        <a:rPr lang="en-US" sz="1200" dirty="0">
                          <a:solidFill>
                            <a:schemeClr val="bg1"/>
                          </a:solidFill>
                          <a:latin typeface="Huawei Sans" panose="020C0503030203020204" pitchFamily="34" charset="0"/>
                        </a:rPr>
                        <a:t>UDP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61" name="Table 60"/>
          <p:cNvGraphicFramePr>
            <a:graphicFrameLocks noGrp="1"/>
          </p:cNvGraphicFramePr>
          <p:nvPr>
            <p:extLst>
              <p:ext uri="{D42A27DB-BD31-4B8C-83A1-F6EECF244321}">
                <p14:modId xmlns:p14="http://schemas.microsoft.com/office/powerpoint/2010/main" val="1705017832"/>
              </p:ext>
            </p:extLst>
          </p:nvPr>
        </p:nvGraphicFramePr>
        <p:xfrm>
          <a:off x="9857067" y="5439217"/>
          <a:ext cx="1835319" cy="731520"/>
        </p:xfrm>
        <a:graphic>
          <a:graphicData uri="http://schemas.openxmlformats.org/drawingml/2006/table">
            <a:tbl>
              <a:tblPr firstRow="1" bandRow="1">
                <a:tableStyleId>{72833802-FEF1-4C79-8D5D-14CF1EAF98D9}</a:tableStyleId>
              </a:tblPr>
              <a:tblGrid>
                <a:gridCol w="1835319">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FC01::1</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FC03::3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ICMP</a:t>
                      </a:r>
                      <a:r>
                        <a:rPr lang="en-US" sz="1200" baseline="0" dirty="0">
                          <a:solidFill>
                            <a:schemeClr val="bg1"/>
                          </a:solidFill>
                          <a:latin typeface="Huawei Sans" panose="020C0503030203020204" pitchFamily="34" charset="0"/>
                        </a:rPr>
                        <a:t> Port-Unreachable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cxnSp>
        <p:nvCxnSpPr>
          <p:cNvPr id="62" name="直接箭头连接符 3"/>
          <p:cNvCxnSpPr>
            <a:stCxn id="61" idx="1"/>
          </p:cNvCxnSpPr>
          <p:nvPr/>
        </p:nvCxnSpPr>
        <p:spPr bwMode="gray">
          <a:xfrm flipH="1">
            <a:off x="9026271" y="5804977"/>
            <a:ext cx="830796" cy="0"/>
          </a:xfrm>
          <a:prstGeom prst="straightConnector1">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839611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3753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Overview of Tunnel Protection Technologies</a:t>
            </a:r>
            <a:endParaRPr lang="en-US" dirty="0"/>
          </a:p>
        </p:txBody>
      </p:sp>
      <p:sp>
        <p:nvSpPr>
          <p:cNvPr id="3" name="Text Placeholder 2"/>
          <p:cNvSpPr>
            <a:spLocks noGrp="1"/>
          </p:cNvSpPr>
          <p:nvPr>
            <p:ph type="body" sz="quarter" idx="10"/>
          </p:nvPr>
        </p:nvSpPr>
        <p:spPr bwMode="gray"/>
        <p:txBody>
          <a:bodyPr/>
          <a:lstStyle/>
          <a:p>
            <a:r>
              <a:rPr lang="en-US" sz="1800" dirty="0"/>
              <a:t>SRv6 tunnel protection can be classified into local protection and E2E protection.</a:t>
            </a:r>
          </a:p>
        </p:txBody>
      </p:sp>
      <p:sp>
        <p:nvSpPr>
          <p:cNvPr id="4" name="文本框 1"/>
          <p:cNvSpPr txBox="1"/>
          <p:nvPr/>
        </p:nvSpPr>
        <p:spPr bwMode="gray">
          <a:xfrm>
            <a:off x="718424" y="2283358"/>
            <a:ext cx="1927793" cy="369332"/>
          </a:xfrm>
          <a:prstGeom prst="rect">
            <a:avLst/>
          </a:prstGeom>
          <a:solidFill>
            <a:srgbClr val="56C4D2"/>
          </a:solidFill>
        </p:spPr>
        <p:txBody>
          <a:bodyPr wrap="square" rtlCol="0">
            <a:spAutoFit/>
          </a:body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Local Protection</a:t>
            </a:r>
          </a:p>
        </p:txBody>
      </p:sp>
      <p:sp>
        <p:nvSpPr>
          <p:cNvPr id="5" name="文本框 4"/>
          <p:cNvSpPr txBox="1"/>
          <p:nvPr/>
        </p:nvSpPr>
        <p:spPr bwMode="gray">
          <a:xfrm>
            <a:off x="718424" y="4066672"/>
            <a:ext cx="1719918" cy="369332"/>
          </a:xfrm>
          <a:prstGeom prst="rect">
            <a:avLst/>
          </a:prstGeom>
          <a:solidFill>
            <a:srgbClr val="56C4D2"/>
          </a:solidFill>
        </p:spPr>
        <p:txBody>
          <a:bodyPr wrap="square" rtlCol="0">
            <a:spAutoFit/>
          </a:bodyPr>
          <a:lstStyle/>
          <a:p>
            <a:pP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E2E protection</a:t>
            </a:r>
          </a:p>
        </p:txBody>
      </p:sp>
      <p:cxnSp>
        <p:nvCxnSpPr>
          <p:cNvPr id="6" name="直接连接符 6"/>
          <p:cNvCxnSpPr>
            <a:stCxn id="19" idx="0"/>
            <a:endCxn id="18" idx="2"/>
          </p:cNvCxnSpPr>
          <p:nvPr/>
        </p:nvCxnSpPr>
        <p:spPr bwMode="gray">
          <a:xfrm flipV="1">
            <a:off x="7858610" y="2215594"/>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9"/>
          <p:cNvCxnSpPr>
            <a:stCxn id="15" idx="0"/>
            <a:endCxn id="14" idx="2"/>
          </p:cNvCxnSpPr>
          <p:nvPr/>
        </p:nvCxnSpPr>
        <p:spPr bwMode="gray">
          <a:xfrm flipV="1">
            <a:off x="4708052" y="2215594"/>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11"/>
          <p:cNvCxnSpPr/>
          <p:nvPr/>
        </p:nvCxnSpPr>
        <p:spPr bwMode="gray">
          <a:xfrm>
            <a:off x="3780998" y="2716378"/>
            <a:ext cx="911125" cy="7099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12"/>
          <p:cNvCxnSpPr/>
          <p:nvPr/>
        </p:nvCxnSpPr>
        <p:spPr bwMode="gray">
          <a:xfrm flipV="1">
            <a:off x="3819803" y="2029519"/>
            <a:ext cx="911125" cy="7024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13"/>
          <p:cNvCxnSpPr/>
          <p:nvPr/>
        </p:nvCxnSpPr>
        <p:spPr bwMode="gray">
          <a:xfrm flipH="1">
            <a:off x="4742824" y="2029516"/>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4"/>
          <p:cNvCxnSpPr/>
          <p:nvPr/>
        </p:nvCxnSpPr>
        <p:spPr bwMode="gray">
          <a:xfrm flipH="1">
            <a:off x="4742824" y="3497048"/>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5"/>
          <p:cNvCxnSpPr/>
          <p:nvPr/>
        </p:nvCxnSpPr>
        <p:spPr bwMode="gray">
          <a:xfrm flipV="1">
            <a:off x="6284738" y="2029517"/>
            <a:ext cx="0" cy="13967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7"/>
          <p:cNvPicPr/>
          <p:nvPr/>
        </p:nvPicPr>
        <p:blipFill>
          <a:blip r:embed="rId3" cstate="print">
            <a:extLst>
              <a:ext uri="{28A0092B-C50C-407E-A947-70E740481C1C}">
                <a14:useLocalDpi xmlns:a14="http://schemas.microsoft.com/office/drawing/2010/main" val="0"/>
              </a:ext>
            </a:extLst>
          </a:blip>
          <a:stretch>
            <a:fillRect/>
          </a:stretch>
        </p:blipFill>
        <p:spPr bwMode="gray">
          <a:xfrm>
            <a:off x="3585644" y="2530680"/>
            <a:ext cx="468318" cy="383051"/>
          </a:xfrm>
          <a:prstGeom prst="rect">
            <a:avLst/>
          </a:prstGeom>
        </p:spPr>
      </p:pic>
      <p:pic>
        <p:nvPicPr>
          <p:cNvPr id="1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473893" y="1832543"/>
            <a:ext cx="468318" cy="383051"/>
          </a:xfrm>
          <a:prstGeom prst="rect">
            <a:avLst/>
          </a:prstGeom>
        </p:spPr>
      </p:pic>
      <p:pic>
        <p:nvPicPr>
          <p:cNvPr id="15" name="图片 19"/>
          <p:cNvPicPr/>
          <p:nvPr/>
        </p:nvPicPr>
        <p:blipFill>
          <a:blip r:embed="rId3" cstate="print">
            <a:extLst>
              <a:ext uri="{28A0092B-C50C-407E-A947-70E740481C1C}">
                <a14:useLocalDpi xmlns:a14="http://schemas.microsoft.com/office/drawing/2010/main" val="0"/>
              </a:ext>
            </a:extLst>
          </a:blip>
          <a:stretch>
            <a:fillRect/>
          </a:stretch>
        </p:blipFill>
        <p:spPr bwMode="gray">
          <a:xfrm>
            <a:off x="4473893" y="3256112"/>
            <a:ext cx="468318" cy="383051"/>
          </a:xfrm>
          <a:prstGeom prst="rect">
            <a:avLst/>
          </a:prstGeom>
        </p:spPr>
      </p:pic>
      <p:pic>
        <p:nvPicPr>
          <p:cNvPr id="16" name="图片 20"/>
          <p:cNvPicPr/>
          <p:nvPr/>
        </p:nvPicPr>
        <p:blipFill>
          <a:blip r:embed="rId3" cstate="print">
            <a:extLst>
              <a:ext uri="{28A0092B-C50C-407E-A947-70E740481C1C}">
                <a14:useLocalDpi xmlns:a14="http://schemas.microsoft.com/office/drawing/2010/main" val="0"/>
              </a:ext>
            </a:extLst>
          </a:blip>
          <a:stretch>
            <a:fillRect/>
          </a:stretch>
        </p:blipFill>
        <p:spPr bwMode="gray">
          <a:xfrm>
            <a:off x="6057967" y="1832543"/>
            <a:ext cx="468318" cy="383051"/>
          </a:xfrm>
          <a:prstGeom prst="rect">
            <a:avLst/>
          </a:prstGeom>
        </p:spPr>
      </p:pic>
      <p:pic>
        <p:nvPicPr>
          <p:cNvPr id="17" name="图片 21"/>
          <p:cNvPicPr/>
          <p:nvPr/>
        </p:nvPicPr>
        <p:blipFill>
          <a:blip r:embed="rId3" cstate="print">
            <a:extLst>
              <a:ext uri="{28A0092B-C50C-407E-A947-70E740481C1C}">
                <a14:useLocalDpi xmlns:a14="http://schemas.microsoft.com/office/drawing/2010/main" val="0"/>
              </a:ext>
            </a:extLst>
          </a:blip>
          <a:stretch>
            <a:fillRect/>
          </a:stretch>
        </p:blipFill>
        <p:spPr bwMode="gray">
          <a:xfrm>
            <a:off x="6057967" y="3256112"/>
            <a:ext cx="468318" cy="383051"/>
          </a:xfrm>
          <a:prstGeom prst="rect">
            <a:avLst/>
          </a:prstGeom>
        </p:spPr>
      </p:pic>
      <p:pic>
        <p:nvPicPr>
          <p:cNvPr id="18" name="图片 22"/>
          <p:cNvPicPr/>
          <p:nvPr/>
        </p:nvPicPr>
        <p:blipFill>
          <a:blip r:embed="rId3" cstate="print">
            <a:extLst>
              <a:ext uri="{28A0092B-C50C-407E-A947-70E740481C1C}">
                <a14:useLocalDpi xmlns:a14="http://schemas.microsoft.com/office/drawing/2010/main" val="0"/>
              </a:ext>
            </a:extLst>
          </a:blip>
          <a:stretch>
            <a:fillRect/>
          </a:stretch>
        </p:blipFill>
        <p:spPr bwMode="gray">
          <a:xfrm>
            <a:off x="7624451" y="1832543"/>
            <a:ext cx="468318" cy="383051"/>
          </a:xfrm>
          <a:prstGeom prst="rect">
            <a:avLst/>
          </a:prstGeom>
        </p:spPr>
      </p:pic>
      <p:pic>
        <p:nvPicPr>
          <p:cNvPr id="19" name="图片 23"/>
          <p:cNvPicPr/>
          <p:nvPr/>
        </p:nvPicPr>
        <p:blipFill>
          <a:blip r:embed="rId3" cstate="print">
            <a:extLst>
              <a:ext uri="{28A0092B-C50C-407E-A947-70E740481C1C}">
                <a14:useLocalDpi xmlns:a14="http://schemas.microsoft.com/office/drawing/2010/main" val="0"/>
              </a:ext>
            </a:extLst>
          </a:blip>
          <a:stretch>
            <a:fillRect/>
          </a:stretch>
        </p:blipFill>
        <p:spPr bwMode="gray">
          <a:xfrm>
            <a:off x="7624451" y="3256112"/>
            <a:ext cx="468318" cy="383051"/>
          </a:xfrm>
          <a:prstGeom prst="rect">
            <a:avLst/>
          </a:prstGeom>
        </p:spPr>
      </p:pic>
      <p:sp>
        <p:nvSpPr>
          <p:cNvPr id="20" name="文本框 26"/>
          <p:cNvSpPr txBox="1"/>
          <p:nvPr/>
        </p:nvSpPr>
        <p:spPr bwMode="gray">
          <a:xfrm>
            <a:off x="3399655" y="2886257"/>
            <a:ext cx="840295" cy="338554"/>
          </a:xfrm>
          <a:prstGeom prst="rect">
            <a:avLst/>
          </a:prstGeom>
          <a:no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21" name="文本框 27"/>
          <p:cNvSpPr txBox="1"/>
          <p:nvPr/>
        </p:nvSpPr>
        <p:spPr bwMode="gray">
          <a:xfrm>
            <a:off x="8029234" y="1877633"/>
            <a:ext cx="774571" cy="338554"/>
          </a:xfrm>
          <a:prstGeom prst="rect">
            <a:avLst/>
          </a:prstGeom>
          <a:no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22" name="任意多边形: 形状 56"/>
          <p:cNvSpPr/>
          <p:nvPr/>
        </p:nvSpPr>
        <p:spPr bwMode="gray">
          <a:xfrm>
            <a:off x="3464534" y="1743590"/>
            <a:ext cx="4355271" cy="1011738"/>
          </a:xfrm>
          <a:custGeom>
            <a:avLst/>
            <a:gdLst>
              <a:gd name="connsiteX0" fmla="*/ 0 w 4817660"/>
              <a:gd name="connsiteY0" fmla="*/ 1011738 h 1011738"/>
              <a:gd name="connsiteX1" fmla="*/ 914400 w 4817660"/>
              <a:gd name="connsiteY1" fmla="*/ 424884 h 1011738"/>
              <a:gd name="connsiteX2" fmla="*/ 1187355 w 4817660"/>
              <a:gd name="connsiteY2" fmla="*/ 138281 h 1011738"/>
              <a:gd name="connsiteX3" fmla="*/ 2156346 w 4817660"/>
              <a:gd name="connsiteY3" fmla="*/ 1804 h 1011738"/>
              <a:gd name="connsiteX4" fmla="*/ 2893325 w 4817660"/>
              <a:gd name="connsiteY4" fmla="*/ 56395 h 1011738"/>
              <a:gd name="connsiteX5" fmla="*/ 3889612 w 4817660"/>
              <a:gd name="connsiteY5" fmla="*/ 1804 h 1011738"/>
              <a:gd name="connsiteX6" fmla="*/ 4817660 w 4817660"/>
              <a:gd name="connsiteY6" fmla="*/ 124633 h 101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660" h="1011738">
                <a:moveTo>
                  <a:pt x="0" y="1011738"/>
                </a:moveTo>
                <a:cubicBezTo>
                  <a:pt x="358254" y="791099"/>
                  <a:pt x="716508" y="570460"/>
                  <a:pt x="914400" y="424884"/>
                </a:cubicBezTo>
                <a:cubicBezTo>
                  <a:pt x="1112292" y="279308"/>
                  <a:pt x="980364" y="208794"/>
                  <a:pt x="1187355" y="138281"/>
                </a:cubicBezTo>
                <a:cubicBezTo>
                  <a:pt x="1394346" y="67768"/>
                  <a:pt x="1872018" y="15452"/>
                  <a:pt x="2156346" y="1804"/>
                </a:cubicBezTo>
                <a:cubicBezTo>
                  <a:pt x="2440674" y="-11844"/>
                  <a:pt x="2604447" y="56395"/>
                  <a:pt x="2893325" y="56395"/>
                </a:cubicBezTo>
                <a:cubicBezTo>
                  <a:pt x="3182203" y="56395"/>
                  <a:pt x="3568890" y="-9569"/>
                  <a:pt x="3889612" y="1804"/>
                </a:cubicBezTo>
                <a:cubicBezTo>
                  <a:pt x="4210334" y="13177"/>
                  <a:pt x="4635690" y="104162"/>
                  <a:pt x="4817660" y="124633"/>
                </a:cubicBezTo>
              </a:path>
            </a:pathLst>
          </a:custGeom>
          <a:noFill/>
          <a:ln w="38100">
            <a:solidFill>
              <a:schemeClr val="accent6">
                <a:lumMod val="60000"/>
                <a:lumOff val="4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67"/>
          <p:cNvGrpSpPr/>
          <p:nvPr/>
        </p:nvGrpSpPr>
        <p:grpSpPr bwMode="gray">
          <a:xfrm>
            <a:off x="5357364" y="1856626"/>
            <a:ext cx="288000" cy="288000"/>
            <a:chOff x="856677" y="2615810"/>
            <a:chExt cx="288000" cy="288000"/>
          </a:xfrm>
        </p:grpSpPr>
        <p:sp>
          <p:nvSpPr>
            <p:cNvPr id="24" name="椭圆 68"/>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 name="组合 69"/>
            <p:cNvGrpSpPr/>
            <p:nvPr/>
          </p:nvGrpSpPr>
          <p:grpSpPr bwMode="gray">
            <a:xfrm>
              <a:off x="923444" y="2692169"/>
              <a:ext cx="144001" cy="144002"/>
              <a:chOff x="898853" y="2657982"/>
              <a:chExt cx="203649" cy="203652"/>
            </a:xfrm>
          </p:grpSpPr>
          <p:cxnSp>
            <p:nvCxnSpPr>
              <p:cNvPr id="26" name="直接连接符 70"/>
              <p:cNvCxnSpPr>
                <a:stCxn id="24" idx="3"/>
                <a:endCxn id="24"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27" name="直接连接符 71"/>
              <p:cNvCxnSpPr>
                <a:stCxn id="24" idx="1"/>
                <a:endCxn id="24"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28" name="任意多边形: 形状 85"/>
          <p:cNvSpPr/>
          <p:nvPr/>
        </p:nvSpPr>
        <p:spPr bwMode="gray">
          <a:xfrm rot="21216772">
            <a:off x="4740213" y="2203482"/>
            <a:ext cx="1511708" cy="1245001"/>
          </a:xfrm>
          <a:custGeom>
            <a:avLst/>
            <a:gdLst>
              <a:gd name="connsiteX0" fmla="*/ 237666 w 1629737"/>
              <a:gd name="connsiteY0" fmla="*/ 0 h 1605289"/>
              <a:gd name="connsiteX1" fmla="*/ 73893 w 1629737"/>
              <a:gd name="connsiteY1" fmla="*/ 1269242 h 1605289"/>
              <a:gd name="connsiteX2" fmla="*/ 1288543 w 1629737"/>
              <a:gd name="connsiteY2" fmla="*/ 1528550 h 1605289"/>
              <a:gd name="connsiteX3" fmla="*/ 1629737 w 1629737"/>
              <a:gd name="connsiteY3" fmla="*/ 122830 h 1605289"/>
            </a:gdLst>
            <a:ahLst/>
            <a:cxnLst>
              <a:cxn ang="0">
                <a:pos x="connsiteX0" y="connsiteY0"/>
              </a:cxn>
              <a:cxn ang="0">
                <a:pos x="connsiteX1" y="connsiteY1"/>
              </a:cxn>
              <a:cxn ang="0">
                <a:pos x="connsiteX2" y="connsiteY2"/>
              </a:cxn>
              <a:cxn ang="0">
                <a:pos x="connsiteX3" y="connsiteY3"/>
              </a:cxn>
            </a:cxnLst>
            <a:rect l="l" t="t" r="r" b="b"/>
            <a:pathLst>
              <a:path w="1629737" h="1605289">
                <a:moveTo>
                  <a:pt x="237666" y="0"/>
                </a:moveTo>
                <a:cubicBezTo>
                  <a:pt x="68206" y="507242"/>
                  <a:pt x="-101253" y="1014484"/>
                  <a:pt x="73893" y="1269242"/>
                </a:cubicBezTo>
                <a:cubicBezTo>
                  <a:pt x="249039" y="1524000"/>
                  <a:pt x="1029236" y="1719619"/>
                  <a:pt x="1288543" y="1528550"/>
                </a:cubicBezTo>
                <a:cubicBezTo>
                  <a:pt x="1547850" y="1337481"/>
                  <a:pt x="1588793" y="730155"/>
                  <a:pt x="1629737" y="122830"/>
                </a:cubicBezTo>
              </a:path>
            </a:pathLst>
          </a:custGeom>
          <a:noFill/>
          <a:ln w="38100">
            <a:solidFill>
              <a:srgbClr val="FCC8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97"/>
          <p:cNvCxnSpPr>
            <a:stCxn id="42" idx="0"/>
            <a:endCxn id="41" idx="2"/>
          </p:cNvCxnSpPr>
          <p:nvPr/>
        </p:nvCxnSpPr>
        <p:spPr bwMode="gray">
          <a:xfrm flipV="1">
            <a:off x="7858610" y="4604822"/>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98"/>
          <p:cNvCxnSpPr>
            <a:stCxn id="38" idx="0"/>
            <a:endCxn id="37" idx="2"/>
          </p:cNvCxnSpPr>
          <p:nvPr/>
        </p:nvCxnSpPr>
        <p:spPr bwMode="gray">
          <a:xfrm flipV="1">
            <a:off x="4708052" y="4604822"/>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99"/>
          <p:cNvCxnSpPr/>
          <p:nvPr/>
        </p:nvCxnSpPr>
        <p:spPr bwMode="gray">
          <a:xfrm>
            <a:off x="3780998" y="5105606"/>
            <a:ext cx="911125" cy="7099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100"/>
          <p:cNvCxnSpPr/>
          <p:nvPr/>
        </p:nvCxnSpPr>
        <p:spPr bwMode="gray">
          <a:xfrm flipV="1">
            <a:off x="3819803" y="4418747"/>
            <a:ext cx="911125" cy="7024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101"/>
          <p:cNvCxnSpPr/>
          <p:nvPr/>
        </p:nvCxnSpPr>
        <p:spPr bwMode="gray">
          <a:xfrm flipH="1">
            <a:off x="4742824" y="4418744"/>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102"/>
          <p:cNvCxnSpPr/>
          <p:nvPr/>
        </p:nvCxnSpPr>
        <p:spPr bwMode="gray">
          <a:xfrm flipH="1">
            <a:off x="4669947" y="5886276"/>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103"/>
          <p:cNvCxnSpPr/>
          <p:nvPr/>
        </p:nvCxnSpPr>
        <p:spPr bwMode="gray">
          <a:xfrm flipV="1">
            <a:off x="6284738" y="4418745"/>
            <a:ext cx="0" cy="14675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6" name="图片 104"/>
          <p:cNvPicPr/>
          <p:nvPr/>
        </p:nvPicPr>
        <p:blipFill>
          <a:blip r:embed="rId3" cstate="print">
            <a:extLst>
              <a:ext uri="{28A0092B-C50C-407E-A947-70E740481C1C}">
                <a14:useLocalDpi xmlns:a14="http://schemas.microsoft.com/office/drawing/2010/main" val="0"/>
              </a:ext>
            </a:extLst>
          </a:blip>
          <a:stretch>
            <a:fillRect/>
          </a:stretch>
        </p:blipFill>
        <p:spPr bwMode="gray">
          <a:xfrm>
            <a:off x="3585644" y="4919908"/>
            <a:ext cx="468318" cy="383051"/>
          </a:xfrm>
          <a:prstGeom prst="rect">
            <a:avLst/>
          </a:prstGeom>
        </p:spPr>
      </p:pic>
      <p:pic>
        <p:nvPicPr>
          <p:cNvPr id="37" name="图片 105"/>
          <p:cNvPicPr/>
          <p:nvPr/>
        </p:nvPicPr>
        <p:blipFill>
          <a:blip r:embed="rId3" cstate="print">
            <a:extLst>
              <a:ext uri="{28A0092B-C50C-407E-A947-70E740481C1C}">
                <a14:useLocalDpi xmlns:a14="http://schemas.microsoft.com/office/drawing/2010/main" val="0"/>
              </a:ext>
            </a:extLst>
          </a:blip>
          <a:stretch>
            <a:fillRect/>
          </a:stretch>
        </p:blipFill>
        <p:spPr bwMode="gray">
          <a:xfrm>
            <a:off x="4473893" y="4221771"/>
            <a:ext cx="468318" cy="383051"/>
          </a:xfrm>
          <a:prstGeom prst="rect">
            <a:avLst/>
          </a:prstGeom>
        </p:spPr>
      </p:pic>
      <p:pic>
        <p:nvPicPr>
          <p:cNvPr id="38" name="图片 106"/>
          <p:cNvPicPr/>
          <p:nvPr/>
        </p:nvPicPr>
        <p:blipFill>
          <a:blip r:embed="rId3" cstate="print">
            <a:extLst>
              <a:ext uri="{28A0092B-C50C-407E-A947-70E740481C1C}">
                <a14:useLocalDpi xmlns:a14="http://schemas.microsoft.com/office/drawing/2010/main" val="0"/>
              </a:ext>
            </a:extLst>
          </a:blip>
          <a:stretch>
            <a:fillRect/>
          </a:stretch>
        </p:blipFill>
        <p:spPr bwMode="gray">
          <a:xfrm>
            <a:off x="4473893" y="5645340"/>
            <a:ext cx="468318" cy="383051"/>
          </a:xfrm>
          <a:prstGeom prst="rect">
            <a:avLst/>
          </a:prstGeom>
        </p:spPr>
      </p:pic>
      <p:pic>
        <p:nvPicPr>
          <p:cNvPr id="39" name="图片 107"/>
          <p:cNvPicPr/>
          <p:nvPr/>
        </p:nvPicPr>
        <p:blipFill>
          <a:blip r:embed="rId3" cstate="print">
            <a:extLst>
              <a:ext uri="{28A0092B-C50C-407E-A947-70E740481C1C}">
                <a14:useLocalDpi xmlns:a14="http://schemas.microsoft.com/office/drawing/2010/main" val="0"/>
              </a:ext>
            </a:extLst>
          </a:blip>
          <a:stretch>
            <a:fillRect/>
          </a:stretch>
        </p:blipFill>
        <p:spPr bwMode="gray">
          <a:xfrm>
            <a:off x="6057967" y="4221771"/>
            <a:ext cx="468318" cy="383051"/>
          </a:xfrm>
          <a:prstGeom prst="rect">
            <a:avLst/>
          </a:prstGeom>
        </p:spPr>
      </p:pic>
      <p:pic>
        <p:nvPicPr>
          <p:cNvPr id="40" name="图片 108"/>
          <p:cNvPicPr/>
          <p:nvPr/>
        </p:nvPicPr>
        <p:blipFill>
          <a:blip r:embed="rId3" cstate="print">
            <a:extLst>
              <a:ext uri="{28A0092B-C50C-407E-A947-70E740481C1C}">
                <a14:useLocalDpi xmlns:a14="http://schemas.microsoft.com/office/drawing/2010/main" val="0"/>
              </a:ext>
            </a:extLst>
          </a:blip>
          <a:stretch>
            <a:fillRect/>
          </a:stretch>
        </p:blipFill>
        <p:spPr bwMode="gray">
          <a:xfrm>
            <a:off x="6057967" y="5645340"/>
            <a:ext cx="468318" cy="383051"/>
          </a:xfrm>
          <a:prstGeom prst="rect">
            <a:avLst/>
          </a:prstGeom>
        </p:spPr>
      </p:pic>
      <p:pic>
        <p:nvPicPr>
          <p:cNvPr id="41" name="图片 109"/>
          <p:cNvPicPr/>
          <p:nvPr/>
        </p:nvPicPr>
        <p:blipFill>
          <a:blip r:embed="rId3" cstate="print">
            <a:extLst>
              <a:ext uri="{28A0092B-C50C-407E-A947-70E740481C1C}">
                <a14:useLocalDpi xmlns:a14="http://schemas.microsoft.com/office/drawing/2010/main" val="0"/>
              </a:ext>
            </a:extLst>
          </a:blip>
          <a:stretch>
            <a:fillRect/>
          </a:stretch>
        </p:blipFill>
        <p:spPr bwMode="gray">
          <a:xfrm>
            <a:off x="7624451" y="4221771"/>
            <a:ext cx="468318" cy="383051"/>
          </a:xfrm>
          <a:prstGeom prst="rect">
            <a:avLst/>
          </a:prstGeom>
        </p:spPr>
      </p:pic>
      <p:pic>
        <p:nvPicPr>
          <p:cNvPr id="42" name="图片 110"/>
          <p:cNvPicPr/>
          <p:nvPr/>
        </p:nvPicPr>
        <p:blipFill>
          <a:blip r:embed="rId3" cstate="print">
            <a:extLst>
              <a:ext uri="{28A0092B-C50C-407E-A947-70E740481C1C}">
                <a14:useLocalDpi xmlns:a14="http://schemas.microsoft.com/office/drawing/2010/main" val="0"/>
              </a:ext>
            </a:extLst>
          </a:blip>
          <a:stretch>
            <a:fillRect/>
          </a:stretch>
        </p:blipFill>
        <p:spPr bwMode="gray">
          <a:xfrm>
            <a:off x="7624451" y="5645340"/>
            <a:ext cx="468318" cy="383051"/>
          </a:xfrm>
          <a:prstGeom prst="rect">
            <a:avLst/>
          </a:prstGeom>
        </p:spPr>
      </p:pic>
      <p:sp>
        <p:nvSpPr>
          <p:cNvPr id="43" name="文本框 111"/>
          <p:cNvSpPr txBox="1"/>
          <p:nvPr/>
        </p:nvSpPr>
        <p:spPr bwMode="gray">
          <a:xfrm>
            <a:off x="3399935" y="5368661"/>
            <a:ext cx="840295" cy="338554"/>
          </a:xfrm>
          <a:prstGeom prst="rect">
            <a:avLst/>
          </a:prstGeom>
          <a:no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44" name="文本框 112"/>
          <p:cNvSpPr txBox="1"/>
          <p:nvPr/>
        </p:nvSpPr>
        <p:spPr bwMode="gray">
          <a:xfrm>
            <a:off x="8029234" y="4266861"/>
            <a:ext cx="774571" cy="338554"/>
          </a:xfrm>
          <a:prstGeom prst="rect">
            <a:avLst/>
          </a:prstGeom>
          <a:noFill/>
        </p:spPr>
        <p:txBody>
          <a:bodyPr wrap="square" rtlCol="0">
            <a:sp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45" name="任意多边形: 形状 113"/>
          <p:cNvSpPr/>
          <p:nvPr/>
        </p:nvSpPr>
        <p:spPr bwMode="gray">
          <a:xfrm>
            <a:off x="3464534" y="4132818"/>
            <a:ext cx="4355271" cy="1011738"/>
          </a:xfrm>
          <a:custGeom>
            <a:avLst/>
            <a:gdLst>
              <a:gd name="connsiteX0" fmla="*/ 0 w 4817660"/>
              <a:gd name="connsiteY0" fmla="*/ 1011738 h 1011738"/>
              <a:gd name="connsiteX1" fmla="*/ 914400 w 4817660"/>
              <a:gd name="connsiteY1" fmla="*/ 424884 h 1011738"/>
              <a:gd name="connsiteX2" fmla="*/ 1187355 w 4817660"/>
              <a:gd name="connsiteY2" fmla="*/ 138281 h 1011738"/>
              <a:gd name="connsiteX3" fmla="*/ 2156346 w 4817660"/>
              <a:gd name="connsiteY3" fmla="*/ 1804 h 1011738"/>
              <a:gd name="connsiteX4" fmla="*/ 2893325 w 4817660"/>
              <a:gd name="connsiteY4" fmla="*/ 56395 h 1011738"/>
              <a:gd name="connsiteX5" fmla="*/ 3889612 w 4817660"/>
              <a:gd name="connsiteY5" fmla="*/ 1804 h 1011738"/>
              <a:gd name="connsiteX6" fmla="*/ 4817660 w 4817660"/>
              <a:gd name="connsiteY6" fmla="*/ 124633 h 101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660" h="1011738">
                <a:moveTo>
                  <a:pt x="0" y="1011738"/>
                </a:moveTo>
                <a:cubicBezTo>
                  <a:pt x="358254" y="791099"/>
                  <a:pt x="716508" y="570460"/>
                  <a:pt x="914400" y="424884"/>
                </a:cubicBezTo>
                <a:cubicBezTo>
                  <a:pt x="1112292" y="279308"/>
                  <a:pt x="980364" y="208794"/>
                  <a:pt x="1187355" y="138281"/>
                </a:cubicBezTo>
                <a:cubicBezTo>
                  <a:pt x="1394346" y="67768"/>
                  <a:pt x="1872018" y="15452"/>
                  <a:pt x="2156346" y="1804"/>
                </a:cubicBezTo>
                <a:cubicBezTo>
                  <a:pt x="2440674" y="-11844"/>
                  <a:pt x="2604447" y="56395"/>
                  <a:pt x="2893325" y="56395"/>
                </a:cubicBezTo>
                <a:cubicBezTo>
                  <a:pt x="3182203" y="56395"/>
                  <a:pt x="3568890" y="-9569"/>
                  <a:pt x="3889612" y="1804"/>
                </a:cubicBezTo>
                <a:cubicBezTo>
                  <a:pt x="4210334" y="13177"/>
                  <a:pt x="4635690" y="104162"/>
                  <a:pt x="4817660" y="124633"/>
                </a:cubicBezTo>
              </a:path>
            </a:pathLst>
          </a:custGeom>
          <a:noFill/>
          <a:ln w="38100">
            <a:solidFill>
              <a:schemeClr val="accent6">
                <a:lumMod val="60000"/>
                <a:lumOff val="4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6" name="组合 114"/>
          <p:cNvGrpSpPr/>
          <p:nvPr/>
        </p:nvGrpSpPr>
        <p:grpSpPr bwMode="gray">
          <a:xfrm>
            <a:off x="5357364" y="4245854"/>
            <a:ext cx="288000" cy="288000"/>
            <a:chOff x="856677" y="2615810"/>
            <a:chExt cx="288000" cy="288000"/>
          </a:xfrm>
        </p:grpSpPr>
        <p:sp>
          <p:nvSpPr>
            <p:cNvPr id="47" name="椭圆 115"/>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8" name="组合 116"/>
            <p:cNvGrpSpPr/>
            <p:nvPr/>
          </p:nvGrpSpPr>
          <p:grpSpPr bwMode="gray">
            <a:xfrm>
              <a:off x="923444" y="2692169"/>
              <a:ext cx="144001" cy="144002"/>
              <a:chOff x="898853" y="2657982"/>
              <a:chExt cx="203649" cy="203652"/>
            </a:xfrm>
          </p:grpSpPr>
          <p:cxnSp>
            <p:nvCxnSpPr>
              <p:cNvPr id="49" name="直接连接符 117"/>
              <p:cNvCxnSpPr>
                <a:stCxn id="47" idx="3"/>
                <a:endCxn id="4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0" name="直接连接符 118"/>
              <p:cNvCxnSpPr>
                <a:stCxn id="47" idx="1"/>
                <a:endCxn id="4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51" name="任意多边形: 形状 84"/>
          <p:cNvSpPr/>
          <p:nvPr/>
        </p:nvSpPr>
        <p:spPr bwMode="gray">
          <a:xfrm>
            <a:off x="3651138" y="4701350"/>
            <a:ext cx="4273382" cy="1266064"/>
          </a:xfrm>
          <a:custGeom>
            <a:avLst/>
            <a:gdLst>
              <a:gd name="connsiteX0" fmla="*/ 0 w 4148919"/>
              <a:gd name="connsiteY0" fmla="*/ 573206 h 1555885"/>
              <a:gd name="connsiteX1" fmla="*/ 955343 w 4148919"/>
              <a:gd name="connsiteY1" fmla="*/ 1282890 h 1555885"/>
              <a:gd name="connsiteX2" fmla="*/ 1269242 w 4148919"/>
              <a:gd name="connsiteY2" fmla="*/ 1419367 h 1555885"/>
              <a:gd name="connsiteX3" fmla="*/ 2210937 w 4148919"/>
              <a:gd name="connsiteY3" fmla="*/ 1555845 h 1555885"/>
              <a:gd name="connsiteX4" fmla="*/ 2906973 w 4148919"/>
              <a:gd name="connsiteY4" fmla="*/ 1405719 h 1555885"/>
              <a:gd name="connsiteX5" fmla="*/ 3698543 w 4148919"/>
              <a:gd name="connsiteY5" fmla="*/ 1446663 h 1555885"/>
              <a:gd name="connsiteX6" fmla="*/ 4148919 w 4148919"/>
              <a:gd name="connsiteY6" fmla="*/ 0 h 1555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8919" h="1555885">
                <a:moveTo>
                  <a:pt x="0" y="573206"/>
                </a:moveTo>
                <a:cubicBezTo>
                  <a:pt x="371901" y="857534"/>
                  <a:pt x="743803" y="1141863"/>
                  <a:pt x="955343" y="1282890"/>
                </a:cubicBezTo>
                <a:cubicBezTo>
                  <a:pt x="1166883" y="1423917"/>
                  <a:pt x="1059976" y="1373875"/>
                  <a:pt x="1269242" y="1419367"/>
                </a:cubicBezTo>
                <a:cubicBezTo>
                  <a:pt x="1478508" y="1464859"/>
                  <a:pt x="1937982" y="1558120"/>
                  <a:pt x="2210937" y="1555845"/>
                </a:cubicBezTo>
                <a:cubicBezTo>
                  <a:pt x="2483892" y="1553570"/>
                  <a:pt x="2659039" y="1423916"/>
                  <a:pt x="2906973" y="1405719"/>
                </a:cubicBezTo>
                <a:cubicBezTo>
                  <a:pt x="3154907" y="1387522"/>
                  <a:pt x="3491552" y="1680950"/>
                  <a:pt x="3698543" y="1446663"/>
                </a:cubicBezTo>
                <a:cubicBezTo>
                  <a:pt x="3905534" y="1212376"/>
                  <a:pt x="4064758" y="257033"/>
                  <a:pt x="4148919" y="0"/>
                </a:cubicBezTo>
              </a:path>
            </a:pathLst>
          </a:custGeom>
          <a:noFill/>
          <a:ln w="38100">
            <a:solidFill>
              <a:srgbClr val="FCC8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122"/>
          <p:cNvSpPr txBox="1"/>
          <p:nvPr/>
        </p:nvSpPr>
        <p:spPr bwMode="gray">
          <a:xfrm>
            <a:off x="718424" y="2715439"/>
            <a:ext cx="2124418" cy="830997"/>
          </a:xfrm>
          <a:prstGeom prst="rect">
            <a:avLst/>
          </a:prstGeom>
          <a:noFill/>
        </p:spPr>
        <p:txBody>
          <a:bodyPr wrap="square" rtlCol="0">
            <a:spAutoFit/>
          </a:bodyPr>
          <a:lstStyle/>
          <a:p>
            <a:pPr marL="285750" indent="-285750" fontAlgn="ctr">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Fast switching</a:t>
            </a:r>
          </a:p>
          <a:p>
            <a:pPr marL="285750" indent="-285750" fontAlgn="ctr">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Only links and nodes protected</a:t>
            </a:r>
          </a:p>
        </p:txBody>
      </p:sp>
      <p:sp>
        <p:nvSpPr>
          <p:cNvPr id="53" name="文本框 123"/>
          <p:cNvSpPr txBox="1"/>
          <p:nvPr/>
        </p:nvSpPr>
        <p:spPr bwMode="gray">
          <a:xfrm>
            <a:off x="718424" y="4517322"/>
            <a:ext cx="2452067" cy="830997"/>
          </a:xfrm>
          <a:prstGeom prst="rect">
            <a:avLst/>
          </a:prstGeom>
          <a:noFill/>
        </p:spPr>
        <p:txBody>
          <a:bodyPr wrap="square" rtlCol="0">
            <a:spAutoFit/>
          </a:bodyPr>
          <a:lstStyle/>
          <a:p>
            <a:pPr marL="285750" indent="-285750" fontAlgn="ctr">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Detection-dependent fast switching</a:t>
            </a:r>
          </a:p>
          <a:p>
            <a:pPr marL="285750" indent="-285750" fontAlgn="ctr">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E2E paths protected</a:t>
            </a:r>
          </a:p>
        </p:txBody>
      </p:sp>
      <p:sp>
        <p:nvSpPr>
          <p:cNvPr id="54" name="文本框 124"/>
          <p:cNvSpPr txBox="1"/>
          <p:nvPr/>
        </p:nvSpPr>
        <p:spPr bwMode="gray">
          <a:xfrm>
            <a:off x="8881134" y="1982676"/>
            <a:ext cx="2259624" cy="338554"/>
          </a:xfrm>
          <a:prstGeom prst="rect">
            <a:avLst/>
          </a:prstGeom>
          <a:solidFill>
            <a:srgbClr val="E28189"/>
          </a:solidFill>
        </p:spPr>
        <p:txBody>
          <a:bodyPr wrap="square" rtlCol="0">
            <a:sp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TI-LFA FRR</a:t>
            </a:r>
          </a:p>
        </p:txBody>
      </p:sp>
      <p:sp>
        <p:nvSpPr>
          <p:cNvPr id="55" name="文本框 125"/>
          <p:cNvSpPr txBox="1"/>
          <p:nvPr/>
        </p:nvSpPr>
        <p:spPr bwMode="gray">
          <a:xfrm>
            <a:off x="8893965" y="4565178"/>
            <a:ext cx="1934761" cy="338554"/>
          </a:xfrm>
          <a:prstGeom prst="rect">
            <a:avLst/>
          </a:prstGeom>
          <a:solidFill>
            <a:srgbClr val="E28189"/>
          </a:solidFill>
        </p:spPr>
        <p:txBody>
          <a:bodyPr wrap="square" rtlCol="0">
            <a:spAutoFit/>
          </a:bodyPr>
          <a:lstStyle>
            <a:defPPr>
              <a:defRPr lang="en-US"/>
            </a:defPPr>
            <a:lvl1pPr>
              <a:defRPr sz="16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HSB</a:t>
            </a:r>
          </a:p>
        </p:txBody>
      </p:sp>
      <p:sp>
        <p:nvSpPr>
          <p:cNvPr id="57" name="文本框 124"/>
          <p:cNvSpPr txBox="1"/>
          <p:nvPr/>
        </p:nvSpPr>
        <p:spPr bwMode="gray">
          <a:xfrm>
            <a:off x="8885567" y="2354615"/>
            <a:ext cx="2259624" cy="338554"/>
          </a:xfrm>
          <a:prstGeom prst="rect">
            <a:avLst/>
          </a:prstGeom>
          <a:solidFill>
            <a:srgbClr val="E28189"/>
          </a:solidFill>
        </p:spPr>
        <p:txBody>
          <a:bodyPr wrap="square" rtlCol="0">
            <a:sp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Midpoint TI-LFA FRR</a:t>
            </a:r>
          </a:p>
        </p:txBody>
      </p:sp>
      <p:sp>
        <p:nvSpPr>
          <p:cNvPr id="58" name="文本框 126"/>
          <p:cNvSpPr txBox="1"/>
          <p:nvPr/>
        </p:nvSpPr>
        <p:spPr bwMode="gray">
          <a:xfrm>
            <a:off x="8885568" y="2735481"/>
            <a:ext cx="2259622" cy="338554"/>
          </a:xfrm>
          <a:prstGeom prst="rect">
            <a:avLst/>
          </a:prstGeom>
          <a:solidFill>
            <a:srgbClr val="E28189"/>
          </a:solidFill>
        </p:spPr>
        <p:txBody>
          <a:bodyPr wrap="square" rtlCol="0">
            <a:spAutoFit/>
          </a:bodyPr>
          <a:lstStyle>
            <a:defPPr>
              <a:defRPr lang="en-US"/>
            </a:defPPr>
            <a:lvl1pPr>
              <a:defRPr sz="1600">
                <a:solidFill>
                  <a:schemeClr val="bg1"/>
                </a:solidFill>
                <a:latin typeface="Huawei Sans" panose="020C0503030203020204" pitchFamily="34" charset="0"/>
                <a:ea typeface="方正兰亭黑简体" panose="02000000000000000000" pitchFamily="2" charset="-122"/>
              </a:defRPr>
            </a:lvl1pPr>
          </a:lstStyle>
          <a:p>
            <a:pPr fontAlgn="ctr"/>
            <a:r>
              <a:rPr lang="en-US" dirty="0" err="1">
                <a:latin typeface="Huawei Sans" panose="020C0503030203020204" pitchFamily="34" charset="0"/>
              </a:rPr>
              <a:t>Microloop</a:t>
            </a:r>
            <a:r>
              <a:rPr lang="en-US" dirty="0">
                <a:latin typeface="Huawei Sans" panose="020C0503030203020204" pitchFamily="34" charset="0"/>
              </a:rPr>
              <a:t> avoidance</a:t>
            </a:r>
          </a:p>
        </p:txBody>
      </p:sp>
      <p:sp>
        <p:nvSpPr>
          <p:cNvPr id="59" name="文本框 125"/>
          <p:cNvSpPr txBox="1"/>
          <p:nvPr/>
        </p:nvSpPr>
        <p:spPr bwMode="gray">
          <a:xfrm>
            <a:off x="8893965" y="4940044"/>
            <a:ext cx="1934761" cy="338554"/>
          </a:xfrm>
          <a:prstGeom prst="rect">
            <a:avLst/>
          </a:prstGeom>
          <a:solidFill>
            <a:srgbClr val="E28189"/>
          </a:solidFill>
        </p:spPr>
        <p:txBody>
          <a:bodyPr wrap="square" rtlCol="0">
            <a:spAutoFit/>
          </a:bodyPr>
          <a:lstStyle>
            <a:defPPr>
              <a:defRPr lang="en-US"/>
            </a:defPPr>
            <a:lvl1pPr>
              <a:defRPr sz="16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ECMP</a:t>
            </a:r>
          </a:p>
        </p:txBody>
      </p:sp>
      <p:sp>
        <p:nvSpPr>
          <p:cNvPr id="60" name="文本框 125"/>
          <p:cNvSpPr txBox="1"/>
          <p:nvPr/>
        </p:nvSpPr>
        <p:spPr bwMode="gray">
          <a:xfrm>
            <a:off x="8893965" y="5320353"/>
            <a:ext cx="1934761" cy="338554"/>
          </a:xfrm>
          <a:prstGeom prst="rect">
            <a:avLst/>
          </a:prstGeom>
          <a:solidFill>
            <a:srgbClr val="E28189"/>
          </a:solidFill>
        </p:spPr>
        <p:txBody>
          <a:bodyPr wrap="square" rtlCol="0">
            <a:spAutoFit/>
          </a:bodyPr>
          <a:lstStyle>
            <a:defPPr>
              <a:defRPr lang="en-US"/>
            </a:defPPr>
            <a:lvl1pPr>
              <a:defRPr sz="16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Best-effort path</a:t>
            </a:r>
          </a:p>
        </p:txBody>
      </p:sp>
    </p:spTree>
    <p:extLst>
      <p:ext uri="{BB962C8B-B14F-4D97-AF65-F5344CB8AC3E}">
        <p14:creationId xmlns:p14="http://schemas.microsoft.com/office/powerpoint/2010/main" val="122290508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29"/>
          <p:cNvSpPr/>
          <p:nvPr/>
        </p:nvSpPr>
        <p:spPr bwMode="gray">
          <a:xfrm>
            <a:off x="3959113" y="2613250"/>
            <a:ext cx="484682" cy="2243331"/>
          </a:xfrm>
          <a:prstGeom prst="round2SameRect">
            <a:avLst>
              <a:gd name="adj1" fmla="val 16667"/>
              <a:gd name="adj2" fmla="val 14389"/>
            </a:avLst>
          </a:prstGeom>
          <a:solidFill>
            <a:srgbClr val="56C4D2">
              <a:alpha val="30196"/>
            </a:srgbClr>
          </a:solidFill>
          <a:ln w="12700" cap="flat" cmpd="sng" algn="ctr">
            <a:noFill/>
            <a:prstDash val="solid"/>
            <a:miter lim="800000"/>
          </a:ln>
          <a:effectLst/>
        </p:spPr>
        <p:txBody>
          <a:bodyPr wrap="square" rtlCol="0" anchor="ctr"/>
          <a:lstStyle/>
          <a:p>
            <a:pPr algn="ctr" defTabSz="914400" fontAlgn="ctr">
              <a:defRPr/>
            </a:pPr>
            <a:endParaRPr lang="en-US" sz="4000" kern="0" dirty="0">
              <a:solidFill>
                <a:prstClr val="white"/>
              </a:solidFill>
              <a:latin typeface="Huawei Sans" panose="020C0503030203020204" pitchFamily="34" charset="0"/>
              <a:cs typeface="+mn-ea"/>
              <a:sym typeface="+mn-lt"/>
            </a:endParaRPr>
          </a:p>
        </p:txBody>
      </p:sp>
      <p:sp>
        <p:nvSpPr>
          <p:cNvPr id="7" name="Round Same Side Corner Rectangle 28"/>
          <p:cNvSpPr/>
          <p:nvPr/>
        </p:nvSpPr>
        <p:spPr bwMode="gray">
          <a:xfrm rot="5400000">
            <a:off x="1438024" y="3480845"/>
            <a:ext cx="2219868" cy="484682"/>
          </a:xfrm>
          <a:prstGeom prst="round2SameRect">
            <a:avLst>
              <a:gd name="adj1" fmla="val 11333"/>
              <a:gd name="adj2" fmla="val 17112"/>
            </a:avLst>
          </a:prstGeom>
          <a:solidFill>
            <a:srgbClr val="92D050">
              <a:alpha val="30196"/>
            </a:srgbClr>
          </a:solidFill>
          <a:ln w="12700" cap="flat" cmpd="sng" algn="ctr">
            <a:noFill/>
            <a:prstDash val="solid"/>
            <a:miter lim="800000"/>
          </a:ln>
          <a:effectLst/>
        </p:spPr>
        <p:txBody>
          <a:bodyPr wrap="square" rtlCol="0" anchor="ctr"/>
          <a:lstStyle/>
          <a:p>
            <a:pPr algn="ctr" defTabSz="914400" fontAlgn="ctr">
              <a:defRPr/>
            </a:pPr>
            <a:endParaRPr lang="en-US" sz="4000" kern="0" dirty="0">
              <a:solidFill>
                <a:prstClr val="white"/>
              </a:solidFill>
              <a:latin typeface="Huawei Sans" panose="020C0503030203020204" pitchFamily="34" charset="0"/>
              <a:cs typeface="+mn-ea"/>
              <a:sym typeface="+mn-lt"/>
            </a:endParaRPr>
          </a:p>
        </p:txBody>
      </p:sp>
      <p:sp>
        <p:nvSpPr>
          <p:cNvPr id="2" name="Title 1"/>
          <p:cNvSpPr>
            <a:spLocks noGrp="1"/>
          </p:cNvSpPr>
          <p:nvPr>
            <p:ph type="title"/>
          </p:nvPr>
        </p:nvSpPr>
        <p:spPr bwMode="gray"/>
        <p:txBody>
          <a:bodyPr/>
          <a:lstStyle/>
          <a:p>
            <a:r>
              <a:rPr lang="en-US"/>
              <a:t>TI-LFA FRR</a:t>
            </a:r>
            <a:endParaRPr lang="en-US" dirty="0"/>
          </a:p>
        </p:txBody>
      </p:sp>
      <p:sp>
        <p:nvSpPr>
          <p:cNvPr id="3" name="Text Placeholder 2"/>
          <p:cNvSpPr>
            <a:spLocks noGrp="1"/>
          </p:cNvSpPr>
          <p:nvPr>
            <p:ph type="body" sz="quarter" idx="10"/>
          </p:nvPr>
        </p:nvSpPr>
        <p:spPr bwMode="gray"/>
        <p:txBody>
          <a:bodyPr/>
          <a:lstStyle/>
          <a:p>
            <a:r>
              <a:rPr lang="en-US" sz="1600" dirty="0"/>
              <a:t>TI-LFA FRR provides link and node protection for SRv6 tunnels. It enables traffic to be rapidly switched to the backup path if a link or node failure occurs.</a:t>
            </a:r>
          </a:p>
          <a:p>
            <a:endParaRPr lang="en-US" altLang="zh-CN" sz="1600" dirty="0"/>
          </a:p>
        </p:txBody>
      </p:sp>
      <p:sp>
        <p:nvSpPr>
          <p:cNvPr id="4" name="矩形 91"/>
          <p:cNvSpPr/>
          <p:nvPr/>
        </p:nvSpPr>
        <p:spPr bwMode="gray">
          <a:xfrm>
            <a:off x="6096000" y="1685798"/>
            <a:ext cx="5653087" cy="4514056"/>
          </a:xfrm>
          <a:prstGeom prst="rect">
            <a:avLst/>
          </a:prstGeom>
        </p:spPr>
        <p:txBody>
          <a:bodyPr wrap="square">
            <a:spAutoFit/>
          </a:bodyPr>
          <a:lstStyle/>
          <a:p>
            <a:pPr marL="161925" indent="-161925" algn="just" defTabSz="913765" fontAlgn="ctr">
              <a:spcBef>
                <a:spcPts val="790"/>
              </a:spcBef>
              <a:buSzPct val="50000"/>
              <a:buFont typeface="Wingdings" panose="05000000000000000000" pitchFamily="2" charset="2"/>
              <a:buChar char="l"/>
            </a:pPr>
            <a:r>
              <a:rPr lang="en-US" sz="1200" dirty="0">
                <a:latin typeface="Huawei Sans" panose="020C0503030203020204" pitchFamily="34" charset="0"/>
                <a:ea typeface="方正兰亭黑简体" panose="02000000000000000000" pitchFamily="2" charset="-122"/>
                <a:cs typeface="Huawei Sans" panose="020C0503030203020204" pitchFamily="34" charset="0"/>
              </a:rPr>
              <a:t>As shown in the figure, the shortest path from PE1 to PE2 is PE1 -&gt; P1 -&gt; P4 -&gt; PE2, which is the primary path. P1 needs to compute a TI-LFA backup path to PE2 through the following operations:</a:t>
            </a:r>
          </a:p>
          <a:p>
            <a:pPr marL="361950" lvl="1" indent="-190500" defTabSz="913765" fontAlgn="ctr">
              <a:spcBef>
                <a:spcPts val="720"/>
              </a:spcBef>
              <a:buSzPct val="100000"/>
              <a:buFont typeface="+mj-lt"/>
              <a:buAutoNum type="arabicPeriod"/>
            </a:pPr>
            <a:r>
              <a:rPr lang="en-US" sz="1200" dirty="0">
                <a:latin typeface="Huawei Sans" panose="020C0503030203020204" pitchFamily="34" charset="0"/>
                <a:ea typeface="方正兰亭黑简体" panose="02000000000000000000" pitchFamily="2" charset="-122"/>
              </a:rPr>
              <a:t>Excludes the primary next hop (link P1 -&gt; P4) and computes the post-convergence shortest path: P1 -&gt; P2 -&gt; P3 -&gt; P4 -&gt; PE2.</a:t>
            </a:r>
          </a:p>
          <a:p>
            <a:pPr marL="361950" lvl="1" indent="-190500" defTabSz="913765" fontAlgn="ctr">
              <a:spcBef>
                <a:spcPts val="720"/>
              </a:spcBef>
              <a:buSzPct val="100000"/>
              <a:buFont typeface="+mj-lt"/>
              <a:buAutoNum type="arabicPeriod"/>
            </a:pPr>
            <a:r>
              <a:rPr lang="en-US" sz="1200" dirty="0">
                <a:latin typeface="Huawei Sans" panose="020C0503030203020204" pitchFamily="34" charset="0"/>
                <a:ea typeface="方正兰亭黑简体" panose="02000000000000000000" pitchFamily="2" charset="-122"/>
              </a:rPr>
              <a:t>Computes the P space and Q space, which are (P1, P2) and (P3, P4, PE2), respectively.</a:t>
            </a:r>
          </a:p>
          <a:p>
            <a:pPr marL="361950" lvl="1" indent="-190500" defTabSz="913765" fontAlgn="ctr">
              <a:spcBef>
                <a:spcPts val="720"/>
              </a:spcBef>
              <a:buSzPct val="100000"/>
              <a:buFont typeface="+mj-lt"/>
              <a:buAutoNum type="arabicPeriod"/>
            </a:pPr>
            <a:r>
              <a:rPr lang="en-US" sz="1200" dirty="0">
                <a:latin typeface="Huawei Sans" panose="020C0503030203020204" pitchFamily="34" charset="0"/>
                <a:ea typeface="方正兰亭黑简体" panose="02000000000000000000" pitchFamily="2" charset="-122"/>
              </a:rPr>
              <a:t>Computes the TI-LFA backup path. In this case, any path can be represented as a multi-segment path (source node &lt;-&gt; P &lt;-&gt; Q &lt;-&gt; destination node). Both the segments from the source node to the P node and from the Q node to the destination node are loop-free. The P-to-Q path is expressed using a strict explicit path (</a:t>
            </a:r>
            <a:r>
              <a:rPr lang="en-US" sz="1200" dirty="0" err="1">
                <a:latin typeface="Huawei Sans" panose="020C0503030203020204" pitchFamily="34" charset="0"/>
                <a:ea typeface="方正兰亭黑简体" panose="02000000000000000000" pitchFamily="2" charset="-122"/>
              </a:rPr>
              <a:t>End.X</a:t>
            </a:r>
            <a:r>
              <a:rPr lang="en-US" sz="1200" dirty="0">
                <a:latin typeface="Huawei Sans" panose="020C0503030203020204" pitchFamily="34" charset="0"/>
                <a:ea typeface="方正兰亭黑简体" panose="02000000000000000000" pitchFamily="2" charset="-122"/>
              </a:rPr>
              <a:t> SID), ensuring that the entire TI-LFA strict explicit path is loop-free. To simplify repair path computation, P2 (which is farthest from the source node and resides in the P space), P3 (which is farthest from the destination node and resides in the Q space), and a link between the P and Q spaces are selected.</a:t>
            </a:r>
          </a:p>
          <a:p>
            <a:pPr marL="361950" lvl="1" indent="-190500" defTabSz="913765" fontAlgn="ctr">
              <a:spcBef>
                <a:spcPts val="720"/>
              </a:spcBef>
              <a:buSzPct val="100000"/>
              <a:buFont typeface="+mj-lt"/>
              <a:buAutoNum type="arabicPeriod"/>
            </a:pPr>
            <a:r>
              <a:rPr lang="en-US" sz="1200" dirty="0">
                <a:latin typeface="Huawei Sans" panose="020C0503030203020204" pitchFamily="34" charset="0"/>
                <a:ea typeface="方正兰亭黑简体" panose="02000000000000000000" pitchFamily="2" charset="-122"/>
              </a:rPr>
              <a:t>After detecting that the P1-to-PE2 link goes down, P1 uses backup forwarding entries and encapsulates a new SRH into the packet, with the segment list being &lt;FC03::C4, FC06::6&gt;. In addition, the node changes the IPv6 destination address to FC03::C4 and then forwards the packet to the backup outbound interface in the B-to-C direction.</a:t>
            </a:r>
          </a:p>
        </p:txBody>
      </p:sp>
      <p:sp>
        <p:nvSpPr>
          <p:cNvPr id="8" name="TextBox 16"/>
          <p:cNvSpPr txBox="1"/>
          <p:nvPr/>
        </p:nvSpPr>
        <p:spPr bwMode="gray">
          <a:xfrm>
            <a:off x="2501758" y="3000739"/>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cxnSp>
        <p:nvCxnSpPr>
          <p:cNvPr id="10" name="直接连接符 22"/>
          <p:cNvCxnSpPr>
            <a:stCxn id="91" idx="3"/>
            <a:endCxn id="101" idx="1"/>
          </p:cNvCxnSpPr>
          <p:nvPr/>
        </p:nvCxnSpPr>
        <p:spPr bwMode="gray">
          <a:xfrm flipV="1">
            <a:off x="2781865" y="2838725"/>
            <a:ext cx="1184174" cy="627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1" name="直接连接符 22"/>
          <p:cNvCxnSpPr>
            <a:stCxn id="91" idx="2"/>
            <a:endCxn id="97" idx="0"/>
          </p:cNvCxnSpPr>
          <p:nvPr/>
        </p:nvCxnSpPr>
        <p:spPr bwMode="gray">
          <a:xfrm>
            <a:off x="2547706" y="3036520"/>
            <a:ext cx="0" cy="1122381"/>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2" name="直接连接符 22"/>
          <p:cNvCxnSpPr>
            <a:stCxn id="97" idx="3"/>
            <a:endCxn id="105" idx="1"/>
          </p:cNvCxnSpPr>
          <p:nvPr/>
        </p:nvCxnSpPr>
        <p:spPr bwMode="gray">
          <a:xfrm>
            <a:off x="2781865" y="4350427"/>
            <a:ext cx="1189223" cy="626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3" name="直接连接符 19"/>
          <p:cNvCxnSpPr>
            <a:stCxn id="91" idx="0"/>
            <a:endCxn id="89" idx="2"/>
          </p:cNvCxnSpPr>
          <p:nvPr/>
        </p:nvCxnSpPr>
        <p:spPr bwMode="gray">
          <a:xfrm flipV="1">
            <a:off x="2547706" y="2319314"/>
            <a:ext cx="0" cy="334155"/>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9" name="直接连接符 50"/>
          <p:cNvCxnSpPr>
            <a:stCxn id="101" idx="0"/>
            <a:endCxn id="99" idx="2"/>
          </p:cNvCxnSpPr>
          <p:nvPr/>
        </p:nvCxnSpPr>
        <p:spPr bwMode="gray">
          <a:xfrm flipV="1">
            <a:off x="4200198" y="2325599"/>
            <a:ext cx="5049" cy="32160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20" name="Freeform 34"/>
          <p:cNvSpPr/>
          <p:nvPr/>
        </p:nvSpPr>
        <p:spPr bwMode="gray">
          <a:xfrm>
            <a:off x="2352017" y="2272714"/>
            <a:ext cx="74930" cy="389034"/>
          </a:xfrm>
          <a:custGeom>
            <a:avLst/>
            <a:gdLst>
              <a:gd name="connsiteX0" fmla="*/ 454855 w 482990"/>
              <a:gd name="connsiteY0" fmla="*/ 0 h 2180492"/>
              <a:gd name="connsiteX1" fmla="*/ 4689 w 482990"/>
              <a:gd name="connsiteY1" fmla="*/ 1069144 h 2180492"/>
              <a:gd name="connsiteX2" fmla="*/ 482990 w 482990"/>
              <a:gd name="connsiteY2" fmla="*/ 2180492 h 2180492"/>
              <a:gd name="connsiteX0-1" fmla="*/ 249982 w 278117"/>
              <a:gd name="connsiteY0-2" fmla="*/ 0 h 2180492"/>
              <a:gd name="connsiteX1-3" fmla="*/ 471 w 278117"/>
              <a:gd name="connsiteY1-4" fmla="*/ 1124005 h 2180492"/>
              <a:gd name="connsiteX2-5" fmla="*/ 278117 w 278117"/>
              <a:gd name="connsiteY2-6" fmla="*/ 2180492 h 2180492"/>
            </a:gdLst>
            <a:ahLst/>
            <a:cxnLst>
              <a:cxn ang="0">
                <a:pos x="connsiteX0-1" y="connsiteY0-2"/>
              </a:cxn>
              <a:cxn ang="0">
                <a:pos x="connsiteX1-3" y="connsiteY1-4"/>
              </a:cxn>
              <a:cxn ang="0">
                <a:pos x="connsiteX2-5" y="connsiteY2-6"/>
              </a:cxn>
            </a:cxnLst>
            <a:rect l="l" t="t" r="r" b="b"/>
            <a:pathLst>
              <a:path w="278117" h="2180492">
                <a:moveTo>
                  <a:pt x="249982" y="0"/>
                </a:moveTo>
                <a:cubicBezTo>
                  <a:pt x="22554" y="352864"/>
                  <a:pt x="-4218" y="760590"/>
                  <a:pt x="471" y="1124005"/>
                </a:cubicBezTo>
                <a:cubicBezTo>
                  <a:pt x="5160" y="1487420"/>
                  <a:pt x="41311" y="1806525"/>
                  <a:pt x="278117" y="2180492"/>
                </a:cubicBezTo>
              </a:path>
            </a:pathLst>
          </a:custGeom>
          <a:noFill/>
          <a:ln w="28575" cap="flat" cmpd="sng" algn="ctr">
            <a:solidFill>
              <a:schemeClr val="accent6"/>
            </a:solidFill>
            <a:prstDash val="solid"/>
            <a:round/>
            <a:headEnd type="none" w="med" len="med"/>
            <a:tailEnd type="triangle" w="med" len="med"/>
          </a:ln>
          <a:effectLst/>
        </p:spPr>
        <p:txBody>
          <a:bodyPr vert="horz" wrap="square" lIns="91238" tIns="45619" rIns="91238" bIns="45619" numCol="1" rtlCol="0" anchor="t" anchorCtr="0" compatLnSpc="1"/>
          <a:lstStyle/>
          <a:p>
            <a:pPr fontAlgn="ctr">
              <a:buClr>
                <a:srgbClr val="CC9900"/>
              </a:buClr>
              <a:buFont typeface="Wingdings" panose="05000000000000000000" pitchFamily="2" charset="2"/>
              <a:buChar char="n"/>
            </a:pPr>
            <a:endParaRPr lang="en-US" sz="4800" b="1" dirty="0">
              <a:latin typeface="Huawei Sans" panose="020C0503030203020204" pitchFamily="34" charset="0"/>
              <a:cs typeface="+mn-ea"/>
              <a:sym typeface="+mn-lt"/>
            </a:endParaRPr>
          </a:p>
        </p:txBody>
      </p:sp>
      <p:sp>
        <p:nvSpPr>
          <p:cNvPr id="21" name="Freeform 34"/>
          <p:cNvSpPr/>
          <p:nvPr/>
        </p:nvSpPr>
        <p:spPr bwMode="gray">
          <a:xfrm>
            <a:off x="2242183" y="2968571"/>
            <a:ext cx="164442" cy="1190330"/>
          </a:xfrm>
          <a:custGeom>
            <a:avLst/>
            <a:gdLst>
              <a:gd name="connsiteX0" fmla="*/ 454855 w 482990"/>
              <a:gd name="connsiteY0" fmla="*/ 0 h 2180492"/>
              <a:gd name="connsiteX1" fmla="*/ 4689 w 482990"/>
              <a:gd name="connsiteY1" fmla="*/ 1069144 h 2180492"/>
              <a:gd name="connsiteX2" fmla="*/ 482990 w 482990"/>
              <a:gd name="connsiteY2" fmla="*/ 2180492 h 2180492"/>
            </a:gdLst>
            <a:ahLst/>
            <a:cxnLst>
              <a:cxn ang="0">
                <a:pos x="connsiteX0" y="connsiteY0"/>
              </a:cxn>
              <a:cxn ang="0">
                <a:pos x="connsiteX1" y="connsiteY1"/>
              </a:cxn>
              <a:cxn ang="0">
                <a:pos x="connsiteX2" y="connsiteY2"/>
              </a:cxn>
            </a:cxnLst>
            <a:rect l="l" t="t" r="r" b="b"/>
            <a:pathLst>
              <a:path w="482990" h="2180492">
                <a:moveTo>
                  <a:pt x="454855" y="0"/>
                </a:moveTo>
                <a:cubicBezTo>
                  <a:pt x="227427" y="352864"/>
                  <a:pt x="0" y="705729"/>
                  <a:pt x="4689" y="1069144"/>
                </a:cubicBezTo>
                <a:cubicBezTo>
                  <a:pt x="9378" y="1432559"/>
                  <a:pt x="246184" y="1806525"/>
                  <a:pt x="482990" y="2180492"/>
                </a:cubicBezTo>
              </a:path>
            </a:pathLst>
          </a:custGeom>
          <a:noFill/>
          <a:ln w="28575" cap="flat" cmpd="sng" algn="ctr">
            <a:solidFill>
              <a:schemeClr val="accent6"/>
            </a:solidFill>
            <a:prstDash val="solid"/>
            <a:round/>
            <a:headEnd type="none" w="med" len="med"/>
            <a:tailEnd type="triangle" w="med" len="med"/>
          </a:ln>
          <a:effectLst/>
        </p:spPr>
        <p:txBody>
          <a:bodyPr vert="horz" wrap="square" lIns="91238" tIns="45619" rIns="91238" bIns="45619" numCol="1" rtlCol="0" anchor="t" anchorCtr="0" compatLnSpc="1"/>
          <a:lstStyle/>
          <a:p>
            <a:pPr fontAlgn="ctr">
              <a:buClr>
                <a:srgbClr val="CC9900"/>
              </a:buClr>
              <a:buFont typeface="Wingdings" panose="05000000000000000000" pitchFamily="2" charset="2"/>
              <a:buChar char="n"/>
            </a:pPr>
            <a:endParaRPr lang="en-US" sz="4800" b="1" dirty="0">
              <a:latin typeface="Huawei Sans" panose="020C0503030203020204" pitchFamily="34" charset="0"/>
              <a:cs typeface="+mn-ea"/>
              <a:sym typeface="+mn-lt"/>
            </a:endParaRPr>
          </a:p>
        </p:txBody>
      </p:sp>
      <p:sp>
        <p:nvSpPr>
          <p:cNvPr id="29" name="Freeform 34"/>
          <p:cNvSpPr/>
          <p:nvPr/>
        </p:nvSpPr>
        <p:spPr bwMode="gray">
          <a:xfrm rot="10800000">
            <a:off x="4468864" y="2117784"/>
            <a:ext cx="96047" cy="566014"/>
          </a:xfrm>
          <a:custGeom>
            <a:avLst/>
            <a:gdLst>
              <a:gd name="connsiteX0" fmla="*/ 454855 w 482990"/>
              <a:gd name="connsiteY0" fmla="*/ 0 h 2180492"/>
              <a:gd name="connsiteX1" fmla="*/ 4689 w 482990"/>
              <a:gd name="connsiteY1" fmla="*/ 1069144 h 2180492"/>
              <a:gd name="connsiteX2" fmla="*/ 482990 w 482990"/>
              <a:gd name="connsiteY2" fmla="*/ 2180492 h 2180492"/>
            </a:gdLst>
            <a:ahLst/>
            <a:cxnLst>
              <a:cxn ang="0">
                <a:pos x="connsiteX0" y="connsiteY0"/>
              </a:cxn>
              <a:cxn ang="0">
                <a:pos x="connsiteX1" y="connsiteY1"/>
              </a:cxn>
              <a:cxn ang="0">
                <a:pos x="connsiteX2" y="connsiteY2"/>
              </a:cxn>
            </a:cxnLst>
            <a:rect l="l" t="t" r="r" b="b"/>
            <a:pathLst>
              <a:path w="482990" h="2180492">
                <a:moveTo>
                  <a:pt x="454855" y="0"/>
                </a:moveTo>
                <a:cubicBezTo>
                  <a:pt x="227427" y="352864"/>
                  <a:pt x="0" y="705729"/>
                  <a:pt x="4689" y="1069144"/>
                </a:cubicBezTo>
                <a:cubicBezTo>
                  <a:pt x="9378" y="1432559"/>
                  <a:pt x="246184" y="1806525"/>
                  <a:pt x="482990" y="2180492"/>
                </a:cubicBezTo>
              </a:path>
            </a:pathLst>
          </a:custGeom>
          <a:noFill/>
          <a:ln w="28575" cap="flat" cmpd="sng" algn="ctr">
            <a:solidFill>
              <a:schemeClr val="accent6"/>
            </a:solidFill>
            <a:prstDash val="solid"/>
            <a:round/>
            <a:headEnd type="none" w="med" len="med"/>
            <a:tailEnd type="triangle" w="med" len="med"/>
          </a:ln>
          <a:effectLst/>
        </p:spPr>
        <p:txBody>
          <a:bodyPr vert="horz" wrap="square" lIns="91238" tIns="45619" rIns="91238" bIns="45619" numCol="1" rtlCol="0" anchor="t" anchorCtr="0" compatLnSpc="1"/>
          <a:lstStyle/>
          <a:p>
            <a:pPr fontAlgn="ctr">
              <a:buClr>
                <a:srgbClr val="CC9900"/>
              </a:buClr>
              <a:buFont typeface="Wingdings" panose="05000000000000000000" pitchFamily="2" charset="2"/>
              <a:buChar char="n"/>
            </a:pPr>
            <a:endParaRPr lang="en-US" sz="4800" b="1" dirty="0">
              <a:latin typeface="Huawei Sans" panose="020C0503030203020204" pitchFamily="34" charset="0"/>
              <a:cs typeface="+mn-ea"/>
              <a:sym typeface="+mn-lt"/>
            </a:endParaRPr>
          </a:p>
        </p:txBody>
      </p:sp>
      <p:sp>
        <p:nvSpPr>
          <p:cNvPr id="30" name="Freeform 34"/>
          <p:cNvSpPr/>
          <p:nvPr/>
        </p:nvSpPr>
        <p:spPr bwMode="gray">
          <a:xfrm rot="10800000">
            <a:off x="4470813" y="2914335"/>
            <a:ext cx="144398" cy="1415667"/>
          </a:xfrm>
          <a:custGeom>
            <a:avLst/>
            <a:gdLst>
              <a:gd name="connsiteX0" fmla="*/ 454855 w 482990"/>
              <a:gd name="connsiteY0" fmla="*/ 0 h 2180492"/>
              <a:gd name="connsiteX1" fmla="*/ 4689 w 482990"/>
              <a:gd name="connsiteY1" fmla="*/ 1069144 h 2180492"/>
              <a:gd name="connsiteX2" fmla="*/ 482990 w 482990"/>
              <a:gd name="connsiteY2" fmla="*/ 2180492 h 2180492"/>
            </a:gdLst>
            <a:ahLst/>
            <a:cxnLst>
              <a:cxn ang="0">
                <a:pos x="connsiteX0" y="connsiteY0"/>
              </a:cxn>
              <a:cxn ang="0">
                <a:pos x="connsiteX1" y="connsiteY1"/>
              </a:cxn>
              <a:cxn ang="0">
                <a:pos x="connsiteX2" y="connsiteY2"/>
              </a:cxn>
            </a:cxnLst>
            <a:rect l="l" t="t" r="r" b="b"/>
            <a:pathLst>
              <a:path w="482990" h="2180492">
                <a:moveTo>
                  <a:pt x="454855" y="0"/>
                </a:moveTo>
                <a:cubicBezTo>
                  <a:pt x="227427" y="352864"/>
                  <a:pt x="0" y="705729"/>
                  <a:pt x="4689" y="1069144"/>
                </a:cubicBezTo>
                <a:cubicBezTo>
                  <a:pt x="9378" y="1432559"/>
                  <a:pt x="246184" y="1806525"/>
                  <a:pt x="482990" y="2180492"/>
                </a:cubicBezTo>
              </a:path>
            </a:pathLst>
          </a:custGeom>
          <a:noFill/>
          <a:ln w="28575" cap="flat" cmpd="sng" algn="ctr">
            <a:solidFill>
              <a:schemeClr val="accent6"/>
            </a:solidFill>
            <a:prstDash val="solid"/>
            <a:round/>
            <a:headEnd type="none" w="med" len="med"/>
            <a:tailEnd type="triangle" w="med" len="med"/>
          </a:ln>
          <a:effectLst/>
        </p:spPr>
        <p:txBody>
          <a:bodyPr vert="horz" wrap="square" lIns="91238" tIns="45619" rIns="91238" bIns="45619" numCol="1" rtlCol="0" anchor="t" anchorCtr="0" compatLnSpc="1"/>
          <a:lstStyle/>
          <a:p>
            <a:pPr fontAlgn="ctr">
              <a:buClr>
                <a:srgbClr val="CC9900"/>
              </a:buClr>
              <a:buFont typeface="Wingdings" panose="05000000000000000000" pitchFamily="2" charset="2"/>
              <a:buChar char="n"/>
            </a:pPr>
            <a:endParaRPr lang="en-US" sz="4800" b="1" dirty="0">
              <a:latin typeface="Huawei Sans" panose="020C0503030203020204" pitchFamily="34" charset="0"/>
              <a:cs typeface="+mn-ea"/>
              <a:sym typeface="+mn-lt"/>
            </a:endParaRPr>
          </a:p>
        </p:txBody>
      </p:sp>
      <p:sp>
        <p:nvSpPr>
          <p:cNvPr id="31" name="TextBox 16"/>
          <p:cNvSpPr txBox="1"/>
          <p:nvPr/>
        </p:nvSpPr>
        <p:spPr bwMode="gray">
          <a:xfrm>
            <a:off x="2313903" y="1705773"/>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32" name="TextBox 16"/>
          <p:cNvSpPr txBox="1"/>
          <p:nvPr/>
        </p:nvSpPr>
        <p:spPr bwMode="gray">
          <a:xfrm>
            <a:off x="3966039" y="1712179"/>
            <a:ext cx="495582"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33" name="Freeform 34"/>
          <p:cNvSpPr/>
          <p:nvPr/>
        </p:nvSpPr>
        <p:spPr bwMode="gray">
          <a:xfrm rot="16200000" flipH="1">
            <a:off x="3383322" y="3669693"/>
            <a:ext cx="52717" cy="1194033"/>
          </a:xfrm>
          <a:custGeom>
            <a:avLst/>
            <a:gdLst>
              <a:gd name="connsiteX0" fmla="*/ 454855 w 482990"/>
              <a:gd name="connsiteY0" fmla="*/ 0 h 2180492"/>
              <a:gd name="connsiteX1" fmla="*/ 4689 w 482990"/>
              <a:gd name="connsiteY1" fmla="*/ 1069144 h 2180492"/>
              <a:gd name="connsiteX2" fmla="*/ 482990 w 482990"/>
              <a:gd name="connsiteY2" fmla="*/ 2180492 h 2180492"/>
            </a:gdLst>
            <a:ahLst/>
            <a:cxnLst>
              <a:cxn ang="0">
                <a:pos x="connsiteX0" y="connsiteY0"/>
              </a:cxn>
              <a:cxn ang="0">
                <a:pos x="connsiteX1" y="connsiteY1"/>
              </a:cxn>
              <a:cxn ang="0">
                <a:pos x="connsiteX2" y="connsiteY2"/>
              </a:cxn>
            </a:cxnLst>
            <a:rect l="l" t="t" r="r" b="b"/>
            <a:pathLst>
              <a:path w="482990" h="2180492">
                <a:moveTo>
                  <a:pt x="454855" y="0"/>
                </a:moveTo>
                <a:cubicBezTo>
                  <a:pt x="227427" y="352864"/>
                  <a:pt x="0" y="705729"/>
                  <a:pt x="4689" y="1069144"/>
                </a:cubicBezTo>
                <a:cubicBezTo>
                  <a:pt x="9378" y="1432559"/>
                  <a:pt x="246184" y="1806525"/>
                  <a:pt x="482990" y="2180492"/>
                </a:cubicBezTo>
              </a:path>
            </a:pathLst>
          </a:custGeom>
          <a:noFill/>
          <a:ln w="28575" cap="flat" cmpd="sng" algn="ctr">
            <a:solidFill>
              <a:schemeClr val="accent6"/>
            </a:solidFill>
            <a:prstDash val="solid"/>
            <a:round/>
            <a:headEnd type="none" w="med" len="med"/>
            <a:tailEnd type="triangle" w="med" len="med"/>
          </a:ln>
          <a:effectLst/>
        </p:spPr>
        <p:txBody>
          <a:bodyPr vert="horz" wrap="square" lIns="91238" tIns="45619" rIns="91238" bIns="45619" numCol="1" rtlCol="0" anchor="t" anchorCtr="0" compatLnSpc="1"/>
          <a:lstStyle/>
          <a:p>
            <a:pPr fontAlgn="ctr">
              <a:buClr>
                <a:srgbClr val="CC9900"/>
              </a:buClr>
              <a:buFont typeface="Wingdings" panose="05000000000000000000" pitchFamily="2" charset="2"/>
              <a:buChar char="n"/>
            </a:pPr>
            <a:endParaRPr lang="en-US" sz="4800" b="1" dirty="0">
              <a:latin typeface="Huawei Sans" panose="020C0503030203020204" pitchFamily="34" charset="0"/>
              <a:cs typeface="+mn-ea"/>
              <a:sym typeface="+mn-lt"/>
            </a:endParaRPr>
          </a:p>
        </p:txBody>
      </p:sp>
      <p:sp>
        <p:nvSpPr>
          <p:cNvPr id="34" name="Text Box 15"/>
          <p:cNvSpPr txBox="1">
            <a:spLocks noChangeArrowheads="1"/>
          </p:cNvSpPr>
          <p:nvPr/>
        </p:nvSpPr>
        <p:spPr bwMode="gray">
          <a:xfrm>
            <a:off x="3830062" y="4548221"/>
            <a:ext cx="731359" cy="267590"/>
          </a:xfrm>
          <a:prstGeom prst="rect">
            <a:avLst/>
          </a:prstGeom>
          <a:noFill/>
          <a:ln w="3175" cap="rnd" algn="ctr">
            <a:noFill/>
            <a:prstDash val="sysDot"/>
            <a:miter lim="800000"/>
          </a:ln>
        </p:spPr>
        <p:txBody>
          <a:bodyPr wrap="square" lIns="82124" tIns="41061" rIns="82124" bIns="41061">
            <a:spAutoFit/>
          </a:bodyPr>
          <a:lstStyle/>
          <a:p>
            <a:pPr algn="ctr" defTabSz="610870" fontAlgn="ctr">
              <a:spcBef>
                <a:spcPct val="50000"/>
              </a:spcBef>
            </a:pPr>
            <a:r>
              <a:rPr lang="en-US" sz="1200" dirty="0">
                <a:solidFill>
                  <a:srgbClr val="000000"/>
                </a:solidFill>
                <a:latin typeface="Huawei Sans" panose="020C0503030203020204" pitchFamily="34" charset="0"/>
                <a:cs typeface="+mn-ea"/>
                <a:sym typeface="+mn-lt"/>
              </a:rPr>
              <a:t>Q space</a:t>
            </a:r>
          </a:p>
        </p:txBody>
      </p:sp>
      <p:sp>
        <p:nvSpPr>
          <p:cNvPr id="35" name="Text Box 15"/>
          <p:cNvSpPr txBox="1">
            <a:spLocks noChangeArrowheads="1"/>
          </p:cNvSpPr>
          <p:nvPr/>
        </p:nvSpPr>
        <p:spPr bwMode="gray">
          <a:xfrm>
            <a:off x="2170527" y="4526976"/>
            <a:ext cx="723277" cy="267590"/>
          </a:xfrm>
          <a:prstGeom prst="rect">
            <a:avLst/>
          </a:prstGeom>
          <a:noFill/>
          <a:ln w="3175" cap="rnd" algn="ctr">
            <a:noFill/>
            <a:prstDash val="sysDot"/>
            <a:miter lim="800000"/>
          </a:ln>
        </p:spPr>
        <p:txBody>
          <a:bodyPr wrap="square" lIns="82124" tIns="41061" rIns="82124" bIns="41061">
            <a:spAutoFit/>
          </a:bodyPr>
          <a:lstStyle/>
          <a:p>
            <a:pPr algn="ctr" defTabSz="610870" fontAlgn="ctr">
              <a:spcBef>
                <a:spcPct val="50000"/>
              </a:spcBef>
            </a:pPr>
            <a:r>
              <a:rPr lang="en-US" sz="1200" dirty="0">
                <a:solidFill>
                  <a:srgbClr val="000000"/>
                </a:solidFill>
                <a:latin typeface="Huawei Sans" panose="020C0503030203020204" pitchFamily="34" charset="0"/>
                <a:cs typeface="+mn-ea"/>
                <a:sym typeface="+mn-lt"/>
              </a:rPr>
              <a:t>P space</a:t>
            </a:r>
          </a:p>
        </p:txBody>
      </p:sp>
      <p:sp>
        <p:nvSpPr>
          <p:cNvPr id="36" name="TextBox 33"/>
          <p:cNvSpPr txBox="1"/>
          <p:nvPr/>
        </p:nvSpPr>
        <p:spPr bwMode="gray">
          <a:xfrm>
            <a:off x="2781865" y="4363926"/>
            <a:ext cx="938595" cy="476413"/>
          </a:xfrm>
          <a:prstGeom prst="rect">
            <a:avLst/>
          </a:prstGeom>
          <a:noFill/>
        </p:spPr>
        <p:txBody>
          <a:bodyPr wrap="square" rtlCol="0">
            <a:spAutoFit/>
          </a:bodyPr>
          <a:lstStyle/>
          <a:p>
            <a:pPr fontAlgn="ctr"/>
            <a:r>
              <a:rPr lang="en-US" sz="1200" dirty="0" err="1">
                <a:solidFill>
                  <a:srgbClr val="C7000B"/>
                </a:solidFill>
                <a:latin typeface="Huawei Sans" panose="020C0503030203020204" pitchFamily="34" charset="0"/>
                <a:cs typeface="+mn-ea"/>
                <a:sym typeface="+mn-lt"/>
              </a:rPr>
              <a:t>End.X</a:t>
            </a:r>
            <a:r>
              <a:rPr lang="en-US" sz="1200" dirty="0">
                <a:solidFill>
                  <a:srgbClr val="C7000B"/>
                </a:solidFill>
                <a:latin typeface="Huawei Sans" panose="020C0503030203020204" pitchFamily="34" charset="0"/>
                <a:cs typeface="+mn-ea"/>
                <a:sym typeface="+mn-lt"/>
              </a:rPr>
              <a:t> </a:t>
            </a:r>
            <a:r>
              <a:rPr lang="en-US" sz="1200" b="1" dirty="0">
                <a:solidFill>
                  <a:srgbClr val="C7000B"/>
                </a:solidFill>
                <a:latin typeface="Huawei Sans" panose="020C0503030203020204" pitchFamily="34" charset="0"/>
                <a:cs typeface="+mn-ea"/>
                <a:sym typeface="+mn-lt"/>
              </a:rPr>
              <a:t>FC03::C4</a:t>
            </a:r>
          </a:p>
        </p:txBody>
      </p:sp>
      <p:sp>
        <p:nvSpPr>
          <p:cNvPr id="37" name="Freeform 26"/>
          <p:cNvSpPr/>
          <p:nvPr/>
        </p:nvSpPr>
        <p:spPr bwMode="gray">
          <a:xfrm>
            <a:off x="2598877" y="2242423"/>
            <a:ext cx="1564799" cy="489810"/>
          </a:xfrm>
          <a:custGeom>
            <a:avLst/>
            <a:gdLst>
              <a:gd name="connsiteX0" fmla="*/ 69850 w 1222375"/>
              <a:gd name="connsiteY0" fmla="*/ 0 h 1012825"/>
              <a:gd name="connsiteX1" fmla="*/ 165100 w 1222375"/>
              <a:gd name="connsiteY1" fmla="*/ 819150 h 1012825"/>
              <a:gd name="connsiteX2" fmla="*/ 1060450 w 1222375"/>
              <a:gd name="connsiteY2" fmla="*/ 895350 h 1012825"/>
              <a:gd name="connsiteX3" fmla="*/ 1136650 w 1222375"/>
              <a:gd name="connsiteY3" fmla="*/ 114300 h 1012825"/>
            </a:gdLst>
            <a:ahLst/>
            <a:cxnLst>
              <a:cxn ang="0">
                <a:pos x="connsiteX0" y="connsiteY0"/>
              </a:cxn>
              <a:cxn ang="0">
                <a:pos x="connsiteX1" y="connsiteY1"/>
              </a:cxn>
              <a:cxn ang="0">
                <a:pos x="connsiteX2" y="connsiteY2"/>
              </a:cxn>
              <a:cxn ang="0">
                <a:pos x="connsiteX3" y="connsiteY3"/>
              </a:cxn>
            </a:cxnLst>
            <a:rect l="l" t="t" r="r" b="b"/>
            <a:pathLst>
              <a:path w="1222375" h="1012825">
                <a:moveTo>
                  <a:pt x="69850" y="0"/>
                </a:moveTo>
                <a:cubicBezTo>
                  <a:pt x="34925" y="334962"/>
                  <a:pt x="0" y="669925"/>
                  <a:pt x="165100" y="819150"/>
                </a:cubicBezTo>
                <a:cubicBezTo>
                  <a:pt x="330200" y="968375"/>
                  <a:pt x="898525" y="1012825"/>
                  <a:pt x="1060450" y="895350"/>
                </a:cubicBezTo>
                <a:cubicBezTo>
                  <a:pt x="1222375" y="777875"/>
                  <a:pt x="1179512" y="446087"/>
                  <a:pt x="1136650" y="114300"/>
                </a:cubicBezTo>
              </a:path>
            </a:pathLst>
          </a:custGeom>
          <a:noFill/>
          <a:ln w="28575" cap="flat" cmpd="sng" algn="ctr">
            <a:solidFill>
              <a:srgbClr val="EC7061"/>
            </a:solidFill>
            <a:prstDash val="solid"/>
            <a:round/>
            <a:headEnd type="none" w="med" len="med"/>
            <a:tailEnd type="triangle" w="med" len="med"/>
          </a:ln>
          <a:effectLst/>
        </p:spPr>
        <p:txBody>
          <a:bodyPr vert="horz" wrap="square" lIns="91440" tIns="45720" rIns="91440" bIns="45720" numCol="1" rtlCol="0" anchor="t" anchorCtr="0" compatLnSpc="1"/>
          <a:lstStyle/>
          <a:p>
            <a:pPr fontAlgn="ctr">
              <a:buClr>
                <a:srgbClr val="CC9900"/>
              </a:buClr>
              <a:buFont typeface="Wingdings" panose="05000000000000000000" pitchFamily="2" charset="2"/>
              <a:buChar char="n"/>
            </a:pPr>
            <a:endParaRPr lang="en-US" sz="3600" b="1" dirty="0">
              <a:latin typeface="Huawei Sans" panose="020C0503030203020204" pitchFamily="34" charset="0"/>
              <a:cs typeface="+mn-ea"/>
              <a:sym typeface="+mn-lt"/>
            </a:endParaRPr>
          </a:p>
        </p:txBody>
      </p:sp>
      <p:cxnSp>
        <p:nvCxnSpPr>
          <p:cNvPr id="43" name="直接连接符 22"/>
          <p:cNvCxnSpPr>
            <a:stCxn id="101" idx="2"/>
            <a:endCxn id="105" idx="0"/>
          </p:cNvCxnSpPr>
          <p:nvPr/>
        </p:nvCxnSpPr>
        <p:spPr bwMode="gray">
          <a:xfrm>
            <a:off x="4200198" y="3030250"/>
            <a:ext cx="5049" cy="113492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44" name="TextBox 24"/>
          <p:cNvSpPr txBox="1"/>
          <p:nvPr/>
        </p:nvSpPr>
        <p:spPr bwMode="gray">
          <a:xfrm>
            <a:off x="2694787" y="1810207"/>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FC01::1</a:t>
            </a:r>
          </a:p>
        </p:txBody>
      </p:sp>
      <p:sp>
        <p:nvSpPr>
          <p:cNvPr id="45" name="TextBox 24"/>
          <p:cNvSpPr txBox="1"/>
          <p:nvPr/>
        </p:nvSpPr>
        <p:spPr bwMode="gray">
          <a:xfrm>
            <a:off x="2717648" y="2892626"/>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FC02::2</a:t>
            </a:r>
          </a:p>
        </p:txBody>
      </p:sp>
      <p:sp>
        <p:nvSpPr>
          <p:cNvPr id="46" name="TextBox 24"/>
          <p:cNvSpPr txBox="1"/>
          <p:nvPr/>
        </p:nvSpPr>
        <p:spPr bwMode="gray">
          <a:xfrm>
            <a:off x="2731225" y="3958176"/>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FC03::3</a:t>
            </a:r>
          </a:p>
        </p:txBody>
      </p:sp>
      <p:sp>
        <p:nvSpPr>
          <p:cNvPr id="47" name="TextBox 24"/>
          <p:cNvSpPr txBox="1"/>
          <p:nvPr/>
        </p:nvSpPr>
        <p:spPr bwMode="gray">
          <a:xfrm>
            <a:off x="3328742" y="3962639"/>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FC04::4</a:t>
            </a:r>
          </a:p>
        </p:txBody>
      </p:sp>
      <p:sp>
        <p:nvSpPr>
          <p:cNvPr id="48" name="TextBox 24"/>
          <p:cNvSpPr txBox="1"/>
          <p:nvPr/>
        </p:nvSpPr>
        <p:spPr bwMode="gray">
          <a:xfrm>
            <a:off x="3307832" y="2887450"/>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FC05::5</a:t>
            </a:r>
          </a:p>
        </p:txBody>
      </p:sp>
      <p:sp>
        <p:nvSpPr>
          <p:cNvPr id="49" name="TextBox 24"/>
          <p:cNvSpPr txBox="1"/>
          <p:nvPr/>
        </p:nvSpPr>
        <p:spPr bwMode="gray">
          <a:xfrm>
            <a:off x="3338871" y="1818824"/>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FC06::6</a:t>
            </a:r>
          </a:p>
        </p:txBody>
      </p:sp>
      <p:pic>
        <p:nvPicPr>
          <p:cNvPr id="89"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313547" y="1936263"/>
            <a:ext cx="468318" cy="383051"/>
          </a:xfrm>
          <a:prstGeom prst="rect">
            <a:avLst/>
          </a:prstGeom>
        </p:spPr>
      </p:pic>
      <p:pic>
        <p:nvPicPr>
          <p:cNvPr id="91"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313547" y="2653469"/>
            <a:ext cx="468318" cy="383051"/>
          </a:xfrm>
          <a:prstGeom prst="rect">
            <a:avLst/>
          </a:prstGeom>
        </p:spPr>
      </p:pic>
      <p:pic>
        <p:nvPicPr>
          <p:cNvPr id="97"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313547" y="4158901"/>
            <a:ext cx="468318" cy="383051"/>
          </a:xfrm>
          <a:prstGeom prst="rect">
            <a:avLst/>
          </a:prstGeom>
        </p:spPr>
      </p:pic>
      <p:pic>
        <p:nvPicPr>
          <p:cNvPr id="99"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3971088" y="1942548"/>
            <a:ext cx="468318" cy="383051"/>
          </a:xfrm>
          <a:prstGeom prst="rect">
            <a:avLst/>
          </a:prstGeom>
        </p:spPr>
      </p:pic>
      <p:pic>
        <p:nvPicPr>
          <p:cNvPr id="101"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3966039" y="2647199"/>
            <a:ext cx="468318" cy="383051"/>
          </a:xfrm>
          <a:prstGeom prst="rect">
            <a:avLst/>
          </a:prstGeom>
        </p:spPr>
      </p:pic>
      <p:pic>
        <p:nvPicPr>
          <p:cNvPr id="105"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3971088" y="4165170"/>
            <a:ext cx="468318" cy="383051"/>
          </a:xfrm>
          <a:prstGeom prst="rect">
            <a:avLst/>
          </a:prstGeom>
        </p:spPr>
      </p:pic>
      <p:sp>
        <p:nvSpPr>
          <p:cNvPr id="108" name="TextBox 16"/>
          <p:cNvSpPr txBox="1"/>
          <p:nvPr/>
        </p:nvSpPr>
        <p:spPr bwMode="gray">
          <a:xfrm>
            <a:off x="2510107" y="3922376"/>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109" name="TextBox 16"/>
          <p:cNvSpPr txBox="1"/>
          <p:nvPr/>
        </p:nvSpPr>
        <p:spPr bwMode="gray">
          <a:xfrm>
            <a:off x="3881157" y="3922376"/>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P3</a:t>
            </a:r>
          </a:p>
        </p:txBody>
      </p:sp>
      <p:sp>
        <p:nvSpPr>
          <p:cNvPr id="110" name="TextBox 16"/>
          <p:cNvSpPr txBox="1"/>
          <p:nvPr/>
        </p:nvSpPr>
        <p:spPr bwMode="gray">
          <a:xfrm>
            <a:off x="3896778" y="3000055"/>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P4</a:t>
            </a:r>
          </a:p>
        </p:txBody>
      </p:sp>
      <p:sp>
        <p:nvSpPr>
          <p:cNvPr id="112" name="Plus Sign 75"/>
          <p:cNvSpPr/>
          <p:nvPr/>
        </p:nvSpPr>
        <p:spPr bwMode="gray">
          <a:xfrm rot="2700000">
            <a:off x="3219990" y="2707537"/>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ndParaRPr>
          </a:p>
        </p:txBody>
      </p:sp>
      <p:sp>
        <p:nvSpPr>
          <p:cNvPr id="113" name="Oval 41"/>
          <p:cNvSpPr>
            <a:spLocks noChangeAspect="1"/>
          </p:cNvSpPr>
          <p:nvPr/>
        </p:nvSpPr>
        <p:spPr bwMode="gray">
          <a:xfrm>
            <a:off x="2692599" y="427535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a typeface="方正兰亭黑简体" panose="02000000000000000000" pitchFamily="2" charset="-122"/>
            </a:endParaRPr>
          </a:p>
        </p:txBody>
      </p:sp>
      <p:graphicFrame>
        <p:nvGraphicFramePr>
          <p:cNvPr id="56" name="Table 55"/>
          <p:cNvGraphicFramePr>
            <a:graphicFrameLocks noGrp="1"/>
          </p:cNvGraphicFramePr>
          <p:nvPr>
            <p:extLst/>
          </p:nvPr>
        </p:nvGraphicFramePr>
        <p:xfrm>
          <a:off x="610669" y="3712103"/>
          <a:ext cx="1420143" cy="1828800"/>
        </p:xfrm>
        <a:graphic>
          <a:graphicData uri="http://schemas.openxmlformats.org/drawingml/2006/table">
            <a:tbl>
              <a:tblPr firstRow="1" bandRow="1">
                <a:tableStyleId>{72833802-FEF1-4C79-8D5D-14CF1EAF98D9}</a:tableStyleId>
              </a:tblPr>
              <a:tblGrid>
                <a:gridCol w="1420143">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FC03::C4</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38636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FC03::C4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38636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FC06::6</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FC05::5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2"/>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3"/>
                  </a:ext>
                </a:extLst>
              </a:tr>
            </a:tbl>
          </a:graphicData>
        </a:graphic>
      </p:graphicFrame>
      <p:graphicFrame>
        <p:nvGraphicFramePr>
          <p:cNvPr id="64" name="Table 63"/>
          <p:cNvGraphicFramePr>
            <a:graphicFrameLocks noGrp="1"/>
          </p:cNvGraphicFramePr>
          <p:nvPr>
            <p:extLst/>
          </p:nvPr>
        </p:nvGraphicFramePr>
        <p:xfrm>
          <a:off x="633550" y="1880515"/>
          <a:ext cx="1420143" cy="1371600"/>
        </p:xfrm>
        <a:graphic>
          <a:graphicData uri="http://schemas.openxmlformats.org/drawingml/2006/table">
            <a:tbl>
              <a:tblPr firstRow="1" bandRow="1">
                <a:tableStyleId>{72833802-FEF1-4C79-8D5D-14CF1EAF98D9}</a:tableStyleId>
              </a:tblPr>
              <a:tblGrid>
                <a:gridCol w="1420143">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FC05::5</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38636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FC06::6</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FC05::5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65" name="Table 64"/>
          <p:cNvGraphicFramePr>
            <a:graphicFrameLocks noGrp="1"/>
          </p:cNvGraphicFramePr>
          <p:nvPr>
            <p:extLst/>
          </p:nvPr>
        </p:nvGraphicFramePr>
        <p:xfrm>
          <a:off x="2658891" y="4802165"/>
          <a:ext cx="1420143" cy="1371600"/>
        </p:xfrm>
        <a:graphic>
          <a:graphicData uri="http://schemas.openxmlformats.org/drawingml/2006/table">
            <a:tbl>
              <a:tblPr firstRow="1" bandRow="1">
                <a:tableStyleId>{72833802-FEF1-4C79-8D5D-14CF1EAF98D9}</a:tableStyleId>
              </a:tblPr>
              <a:tblGrid>
                <a:gridCol w="1420143">
                  <a:extLst>
                    <a:ext uri="{9D8B030D-6E8A-4147-A177-3AD203B41FA5}">
                      <a16:colId xmlns:a16="http://schemas.microsoft.com/office/drawing/2014/main" val="20000"/>
                    </a:ext>
                  </a:extLst>
                </a:gridCol>
              </a:tblGrid>
              <a:tr h="203073">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FC05::5</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28430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FC06::6</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FC05::5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21844">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66" name="Table 65"/>
          <p:cNvGraphicFramePr>
            <a:graphicFrameLocks noGrp="1"/>
          </p:cNvGraphicFramePr>
          <p:nvPr>
            <p:extLst/>
          </p:nvPr>
        </p:nvGraphicFramePr>
        <p:xfrm>
          <a:off x="4595112" y="3487652"/>
          <a:ext cx="1420143" cy="1371600"/>
        </p:xfrm>
        <a:graphic>
          <a:graphicData uri="http://schemas.openxmlformats.org/drawingml/2006/table">
            <a:tbl>
              <a:tblPr firstRow="1" bandRow="1">
                <a:tableStyleId>{72833802-FEF1-4C79-8D5D-14CF1EAF98D9}</a:tableStyleId>
              </a:tblPr>
              <a:tblGrid>
                <a:gridCol w="1420143">
                  <a:extLst>
                    <a:ext uri="{9D8B030D-6E8A-4147-A177-3AD203B41FA5}">
                      <a16:colId xmlns:a16="http://schemas.microsoft.com/office/drawing/2014/main" val="20000"/>
                    </a:ext>
                  </a:extLst>
                </a:gridCol>
              </a:tblGrid>
              <a:tr h="203073">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FC05::5</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28430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FC06::6</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FC05::5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21844">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67" name="Table 66"/>
          <p:cNvGraphicFramePr>
            <a:graphicFrameLocks noGrp="1"/>
          </p:cNvGraphicFramePr>
          <p:nvPr>
            <p:extLst/>
          </p:nvPr>
        </p:nvGraphicFramePr>
        <p:xfrm>
          <a:off x="4598138" y="1847622"/>
          <a:ext cx="1420143" cy="1371600"/>
        </p:xfrm>
        <a:graphic>
          <a:graphicData uri="http://schemas.openxmlformats.org/drawingml/2006/table">
            <a:tbl>
              <a:tblPr firstRow="1" bandRow="1">
                <a:tableStyleId>{72833802-FEF1-4C79-8D5D-14CF1EAF98D9}</a:tableStyleId>
              </a:tblPr>
              <a:tblGrid>
                <a:gridCol w="1420143">
                  <a:extLst>
                    <a:ext uri="{9D8B030D-6E8A-4147-A177-3AD203B41FA5}">
                      <a16:colId xmlns:a16="http://schemas.microsoft.com/office/drawing/2014/main" val="20000"/>
                    </a:ext>
                  </a:extLst>
                </a:gridCol>
              </a:tblGrid>
              <a:tr h="203073">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FC06::6</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28430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FC06::6</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FC05::5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21844">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50" name="五边形 2"/>
          <p:cNvSpPr/>
          <p:nvPr/>
        </p:nvSpPr>
        <p:spPr bwMode="gray">
          <a:xfrm>
            <a:off x="6953690" y="122127"/>
            <a:ext cx="2460488"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Local Protection Technology</a:t>
            </a:r>
          </a:p>
        </p:txBody>
      </p:sp>
      <p:sp>
        <p:nvSpPr>
          <p:cNvPr id="51" name="燕尾形 3"/>
          <p:cNvSpPr/>
          <p:nvPr/>
        </p:nvSpPr>
        <p:spPr bwMode="gray">
          <a:xfrm>
            <a:off x="9322999" y="122127"/>
            <a:ext cx="2425977"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E2E Protection Technology</a:t>
            </a:r>
          </a:p>
        </p:txBody>
      </p:sp>
    </p:spTree>
    <p:extLst>
      <p:ext uri="{BB962C8B-B14F-4D97-AF65-F5344CB8AC3E}">
        <p14:creationId xmlns:p14="http://schemas.microsoft.com/office/powerpoint/2010/main" val="25675241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674357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Limitations of TI-LFA FRR</a:t>
            </a:r>
            <a:endParaRPr lang="en-US" dirty="0"/>
          </a:p>
        </p:txBody>
      </p:sp>
      <p:sp>
        <p:nvSpPr>
          <p:cNvPr id="3" name="Text Placeholder 2"/>
          <p:cNvSpPr>
            <a:spLocks noGrp="1"/>
          </p:cNvSpPr>
          <p:nvPr>
            <p:ph type="body" sz="quarter" idx="10"/>
          </p:nvPr>
        </p:nvSpPr>
        <p:spPr bwMode="gray"/>
        <p:txBody>
          <a:bodyPr/>
          <a:lstStyle/>
          <a:p>
            <a:r>
              <a:rPr lang="en-US" sz="1600" dirty="0"/>
              <a:t>In SRv6 Policy scenarios, the forwarding path of data packets usually needs to be constrained by specifying the nodes or links they need to traverse. However, if some nodes or links that must be traversed are faulty, TI-LFA FRR cannot provide protection.</a:t>
            </a:r>
          </a:p>
        </p:txBody>
      </p:sp>
      <p:pic>
        <p:nvPicPr>
          <p:cNvPr id="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892100" y="3684667"/>
            <a:ext cx="468318" cy="383051"/>
          </a:xfrm>
          <a:prstGeom prst="rect">
            <a:avLst/>
          </a:prstGeom>
        </p:spPr>
      </p:pic>
      <p:pic>
        <p:nvPicPr>
          <p:cNvPr id="5"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894020" y="3684667"/>
            <a:ext cx="468318" cy="383051"/>
          </a:xfrm>
          <a:prstGeom prst="rect">
            <a:avLst/>
          </a:prstGeom>
        </p:spPr>
      </p:pic>
      <p:pic>
        <p:nvPicPr>
          <p:cNvPr id="6"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6895940" y="3684666"/>
            <a:ext cx="468318" cy="383051"/>
          </a:xfrm>
          <a:prstGeom prst="rect">
            <a:avLst/>
          </a:prstGeom>
        </p:spPr>
      </p:pic>
      <p:pic>
        <p:nvPicPr>
          <p:cNvPr id="7"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894020" y="5422904"/>
            <a:ext cx="468318" cy="383051"/>
          </a:xfrm>
          <a:prstGeom prst="rect">
            <a:avLst/>
          </a:prstGeom>
        </p:spPr>
      </p:pic>
      <p:pic>
        <p:nvPicPr>
          <p:cNvPr id="8"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6895940" y="5422903"/>
            <a:ext cx="468318" cy="383051"/>
          </a:xfrm>
          <a:prstGeom prst="rect">
            <a:avLst/>
          </a:prstGeom>
        </p:spPr>
      </p:pic>
      <p:pic>
        <p:nvPicPr>
          <p:cNvPr id="9"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897860" y="5422903"/>
            <a:ext cx="468318" cy="383051"/>
          </a:xfrm>
          <a:prstGeom prst="rect">
            <a:avLst/>
          </a:prstGeom>
        </p:spPr>
      </p:pic>
      <p:cxnSp>
        <p:nvCxnSpPr>
          <p:cNvPr id="10" name="直接连接符 19"/>
          <p:cNvCxnSpPr>
            <a:stCxn id="5" idx="1"/>
            <a:endCxn id="4" idx="3"/>
          </p:cNvCxnSpPr>
          <p:nvPr/>
        </p:nvCxnSpPr>
        <p:spPr bwMode="gray">
          <a:xfrm flipH="1">
            <a:off x="3360418" y="3876193"/>
            <a:ext cx="1533602"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3" name="直接连接符 19"/>
          <p:cNvCxnSpPr>
            <a:stCxn id="6" idx="1"/>
            <a:endCxn id="5" idx="3"/>
          </p:cNvCxnSpPr>
          <p:nvPr/>
        </p:nvCxnSpPr>
        <p:spPr bwMode="gray">
          <a:xfrm flipH="1">
            <a:off x="5362338" y="3876192"/>
            <a:ext cx="1533602" cy="1"/>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6" name="直接连接符 19"/>
          <p:cNvCxnSpPr>
            <a:stCxn id="7" idx="0"/>
            <a:endCxn id="5" idx="2"/>
          </p:cNvCxnSpPr>
          <p:nvPr/>
        </p:nvCxnSpPr>
        <p:spPr bwMode="gray">
          <a:xfrm flipV="1">
            <a:off x="5128179" y="4067718"/>
            <a:ext cx="0" cy="1355186"/>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9" name="直接连接符 19"/>
          <p:cNvCxnSpPr>
            <a:stCxn id="8" idx="0"/>
            <a:endCxn id="6" idx="2"/>
          </p:cNvCxnSpPr>
          <p:nvPr/>
        </p:nvCxnSpPr>
        <p:spPr bwMode="gray">
          <a:xfrm flipV="1">
            <a:off x="7130099" y="4067717"/>
            <a:ext cx="0" cy="1355186"/>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2" name="直接连接符 19"/>
          <p:cNvCxnSpPr>
            <a:stCxn id="8" idx="1"/>
            <a:endCxn id="7" idx="3"/>
          </p:cNvCxnSpPr>
          <p:nvPr/>
        </p:nvCxnSpPr>
        <p:spPr bwMode="gray">
          <a:xfrm flipH="1">
            <a:off x="5362338" y="5614429"/>
            <a:ext cx="1533602" cy="1"/>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5" name="直接连接符 19"/>
          <p:cNvCxnSpPr>
            <a:stCxn id="9" idx="1"/>
            <a:endCxn id="8" idx="3"/>
          </p:cNvCxnSpPr>
          <p:nvPr/>
        </p:nvCxnSpPr>
        <p:spPr bwMode="gray">
          <a:xfrm flipH="1">
            <a:off x="7364258" y="5614429"/>
            <a:ext cx="1533602"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28" name="TextBox 16"/>
          <p:cNvSpPr txBox="1"/>
          <p:nvPr/>
        </p:nvSpPr>
        <p:spPr bwMode="gray">
          <a:xfrm>
            <a:off x="2873877" y="3431867"/>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29" name="TextBox 16"/>
          <p:cNvSpPr txBox="1"/>
          <p:nvPr/>
        </p:nvSpPr>
        <p:spPr bwMode="gray">
          <a:xfrm>
            <a:off x="4884492" y="3445767"/>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30" name="TextBox 16"/>
          <p:cNvSpPr txBox="1"/>
          <p:nvPr/>
        </p:nvSpPr>
        <p:spPr bwMode="gray">
          <a:xfrm>
            <a:off x="6898777" y="3431866"/>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31" name="TextBox 16"/>
          <p:cNvSpPr txBox="1"/>
          <p:nvPr/>
        </p:nvSpPr>
        <p:spPr bwMode="gray">
          <a:xfrm>
            <a:off x="4884492" y="5781755"/>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P3</a:t>
            </a:r>
          </a:p>
        </p:txBody>
      </p:sp>
      <p:sp>
        <p:nvSpPr>
          <p:cNvPr id="32" name="TextBox 16"/>
          <p:cNvSpPr txBox="1"/>
          <p:nvPr/>
        </p:nvSpPr>
        <p:spPr bwMode="gray">
          <a:xfrm>
            <a:off x="6902596" y="5781755"/>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P4</a:t>
            </a:r>
          </a:p>
        </p:txBody>
      </p:sp>
      <p:sp>
        <p:nvSpPr>
          <p:cNvPr id="33" name="TextBox 16"/>
          <p:cNvSpPr txBox="1"/>
          <p:nvPr/>
        </p:nvSpPr>
        <p:spPr bwMode="gray">
          <a:xfrm>
            <a:off x="8920700" y="5781755"/>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34" name="TextBox 24"/>
          <p:cNvSpPr txBox="1"/>
          <p:nvPr/>
        </p:nvSpPr>
        <p:spPr bwMode="gray">
          <a:xfrm>
            <a:off x="2292799" y="3513123"/>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FC01::1</a:t>
            </a:r>
          </a:p>
        </p:txBody>
      </p:sp>
      <p:sp>
        <p:nvSpPr>
          <p:cNvPr id="35" name="TextBox 24"/>
          <p:cNvSpPr txBox="1"/>
          <p:nvPr/>
        </p:nvSpPr>
        <p:spPr bwMode="gray">
          <a:xfrm>
            <a:off x="4305249" y="3513123"/>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FC02::2</a:t>
            </a:r>
          </a:p>
        </p:txBody>
      </p:sp>
      <p:sp>
        <p:nvSpPr>
          <p:cNvPr id="37" name="TextBox 24"/>
          <p:cNvSpPr txBox="1"/>
          <p:nvPr/>
        </p:nvSpPr>
        <p:spPr bwMode="gray">
          <a:xfrm>
            <a:off x="6307169" y="3540698"/>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FC03::3</a:t>
            </a:r>
          </a:p>
        </p:txBody>
      </p:sp>
      <p:sp>
        <p:nvSpPr>
          <p:cNvPr id="38" name="TextBox 24"/>
          <p:cNvSpPr txBox="1"/>
          <p:nvPr/>
        </p:nvSpPr>
        <p:spPr bwMode="gray">
          <a:xfrm>
            <a:off x="4447169" y="5195257"/>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FC04::4</a:t>
            </a:r>
          </a:p>
        </p:txBody>
      </p:sp>
      <p:sp>
        <p:nvSpPr>
          <p:cNvPr id="39" name="TextBox 24"/>
          <p:cNvSpPr txBox="1"/>
          <p:nvPr/>
        </p:nvSpPr>
        <p:spPr bwMode="gray">
          <a:xfrm>
            <a:off x="6457676" y="5195257"/>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FC05::5</a:t>
            </a:r>
          </a:p>
        </p:txBody>
      </p:sp>
      <p:sp>
        <p:nvSpPr>
          <p:cNvPr id="40" name="TextBox 24"/>
          <p:cNvSpPr txBox="1"/>
          <p:nvPr/>
        </p:nvSpPr>
        <p:spPr bwMode="gray">
          <a:xfrm>
            <a:off x="8329518" y="5199499"/>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FC06::6</a:t>
            </a:r>
          </a:p>
        </p:txBody>
      </p:sp>
      <p:graphicFrame>
        <p:nvGraphicFramePr>
          <p:cNvPr id="41" name="Table 40"/>
          <p:cNvGraphicFramePr>
            <a:graphicFrameLocks noGrp="1"/>
          </p:cNvGraphicFramePr>
          <p:nvPr>
            <p:extLst>
              <p:ext uri="{D42A27DB-BD31-4B8C-83A1-F6EECF244321}">
                <p14:modId xmlns:p14="http://schemas.microsoft.com/office/powerpoint/2010/main" val="670501250"/>
              </p:ext>
            </p:extLst>
          </p:nvPr>
        </p:nvGraphicFramePr>
        <p:xfrm>
          <a:off x="1508988" y="2182697"/>
          <a:ext cx="1420143" cy="1371600"/>
        </p:xfrm>
        <a:graphic>
          <a:graphicData uri="http://schemas.openxmlformats.org/drawingml/2006/table">
            <a:tbl>
              <a:tblPr firstRow="1" bandRow="1">
                <a:tableStyleId>{72833802-FEF1-4C79-8D5D-14CF1EAF98D9}</a:tableStyleId>
              </a:tblPr>
              <a:tblGrid>
                <a:gridCol w="1420143">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38636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FC06::6</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42" name="Freeform 41"/>
          <p:cNvSpPr/>
          <p:nvPr/>
        </p:nvSpPr>
        <p:spPr bwMode="gray">
          <a:xfrm rot="10800000">
            <a:off x="3407637" y="3792928"/>
            <a:ext cx="5532804" cy="1749157"/>
          </a:xfrm>
          <a:custGeom>
            <a:avLst/>
            <a:gdLst>
              <a:gd name="connsiteX0" fmla="*/ 0 w 5615354"/>
              <a:gd name="connsiteY0" fmla="*/ 0 h 1535723"/>
              <a:gd name="connsiteX1" fmla="*/ 1547446 w 5615354"/>
              <a:gd name="connsiteY1" fmla="*/ 0 h 1535723"/>
              <a:gd name="connsiteX2" fmla="*/ 1547446 w 5615354"/>
              <a:gd name="connsiteY2" fmla="*/ 1535723 h 1535723"/>
              <a:gd name="connsiteX3" fmla="*/ 5615354 w 5615354"/>
              <a:gd name="connsiteY3" fmla="*/ 1535723 h 1535723"/>
              <a:gd name="connsiteX0-1" fmla="*/ 0 w 5710604"/>
              <a:gd name="connsiteY0-2" fmla="*/ 0 h 1535723"/>
              <a:gd name="connsiteX1-3" fmla="*/ 1642696 w 5710604"/>
              <a:gd name="connsiteY1-4" fmla="*/ 0 h 1535723"/>
              <a:gd name="connsiteX2-5" fmla="*/ 1642696 w 5710604"/>
              <a:gd name="connsiteY2-6" fmla="*/ 1535723 h 1535723"/>
              <a:gd name="connsiteX3-7" fmla="*/ 5710604 w 5710604"/>
              <a:gd name="connsiteY3-8" fmla="*/ 1535723 h 1535723"/>
              <a:gd name="connsiteX0-9" fmla="*/ 0 w 5532804"/>
              <a:gd name="connsiteY0-10" fmla="*/ 0 h 1535723"/>
              <a:gd name="connsiteX1-11" fmla="*/ 1642696 w 5532804"/>
              <a:gd name="connsiteY1-12" fmla="*/ 0 h 1535723"/>
              <a:gd name="connsiteX2-13" fmla="*/ 1642696 w 5532804"/>
              <a:gd name="connsiteY2-14" fmla="*/ 1535723 h 1535723"/>
              <a:gd name="connsiteX3-15" fmla="*/ 5532804 w 5532804"/>
              <a:gd name="connsiteY3-16" fmla="*/ 1530148 h 1535723"/>
            </a:gdLst>
            <a:ahLst/>
            <a:cxnLst>
              <a:cxn ang="0">
                <a:pos x="connsiteX0-1" y="connsiteY0-2"/>
              </a:cxn>
              <a:cxn ang="0">
                <a:pos x="connsiteX1-3" y="connsiteY1-4"/>
              </a:cxn>
              <a:cxn ang="0">
                <a:pos x="connsiteX2-5" y="connsiteY2-6"/>
              </a:cxn>
              <a:cxn ang="0">
                <a:pos x="connsiteX3-7" y="connsiteY3-8"/>
              </a:cxn>
            </a:cxnLst>
            <a:rect l="l" t="t" r="r" b="b"/>
            <a:pathLst>
              <a:path w="5532804" h="1535723">
                <a:moveTo>
                  <a:pt x="0" y="0"/>
                </a:moveTo>
                <a:lnTo>
                  <a:pt x="1642696" y="0"/>
                </a:lnTo>
                <a:lnTo>
                  <a:pt x="1642696" y="1535723"/>
                </a:lnTo>
                <a:lnTo>
                  <a:pt x="5532804" y="1530148"/>
                </a:lnTo>
              </a:path>
            </a:pathLst>
          </a:custGeom>
          <a:noFill/>
          <a:ln w="28575">
            <a:solidFill>
              <a:srgbClr val="E28189"/>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43" name="TextBox 16"/>
          <p:cNvSpPr txBox="1"/>
          <p:nvPr/>
        </p:nvSpPr>
        <p:spPr bwMode="gray">
          <a:xfrm>
            <a:off x="5724138" y="5340510"/>
            <a:ext cx="898481"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Cost: 100</a:t>
            </a:r>
          </a:p>
        </p:txBody>
      </p:sp>
      <p:sp>
        <p:nvSpPr>
          <p:cNvPr id="44" name="TextBox 16"/>
          <p:cNvSpPr txBox="1"/>
          <p:nvPr/>
        </p:nvSpPr>
        <p:spPr bwMode="gray">
          <a:xfrm>
            <a:off x="5704857" y="3874269"/>
            <a:ext cx="891073"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Cost: 10</a:t>
            </a:r>
          </a:p>
        </p:txBody>
      </p:sp>
      <p:sp>
        <p:nvSpPr>
          <p:cNvPr id="45" name="TextBox 16"/>
          <p:cNvSpPr txBox="1"/>
          <p:nvPr/>
        </p:nvSpPr>
        <p:spPr bwMode="gray">
          <a:xfrm>
            <a:off x="6261135" y="4604797"/>
            <a:ext cx="891073"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Cost: 10</a:t>
            </a:r>
          </a:p>
        </p:txBody>
      </p:sp>
      <p:sp>
        <p:nvSpPr>
          <p:cNvPr id="46" name="TextBox 16"/>
          <p:cNvSpPr txBox="1"/>
          <p:nvPr/>
        </p:nvSpPr>
        <p:spPr bwMode="gray">
          <a:xfrm>
            <a:off x="5131223" y="4606811"/>
            <a:ext cx="891073"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Cost: 10</a:t>
            </a:r>
          </a:p>
        </p:txBody>
      </p:sp>
      <p:sp>
        <p:nvSpPr>
          <p:cNvPr id="47" name="Plus Sign 75"/>
          <p:cNvSpPr/>
          <p:nvPr/>
        </p:nvSpPr>
        <p:spPr bwMode="gray">
          <a:xfrm rot="2700000">
            <a:off x="6876766" y="3784319"/>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ndParaRPr>
          </a:p>
        </p:txBody>
      </p:sp>
      <p:sp>
        <p:nvSpPr>
          <p:cNvPr id="48" name="Rectangular Callout 26"/>
          <p:cNvSpPr/>
          <p:nvPr/>
        </p:nvSpPr>
        <p:spPr bwMode="gray">
          <a:xfrm>
            <a:off x="3751951" y="2565729"/>
            <a:ext cx="1714261" cy="808020"/>
          </a:xfrm>
          <a:prstGeom prst="wedgeRectCallout">
            <a:avLst>
              <a:gd name="adj1" fmla="val 19332"/>
              <a:gd name="adj2" fmla="val 779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Using TI-LFA, P1 computes the backup path to P3: P1 -&gt; P2 -&gt; P4 -&gt; P3.</a:t>
            </a:r>
          </a:p>
        </p:txBody>
      </p:sp>
      <p:sp>
        <p:nvSpPr>
          <p:cNvPr id="49" name="Freeform 48"/>
          <p:cNvSpPr/>
          <p:nvPr/>
        </p:nvSpPr>
        <p:spPr bwMode="gray">
          <a:xfrm rot="16200000" flipH="1">
            <a:off x="5260274" y="3834644"/>
            <a:ext cx="1821898" cy="1905000"/>
          </a:xfrm>
          <a:custGeom>
            <a:avLst/>
            <a:gdLst>
              <a:gd name="connsiteX0" fmla="*/ 0 w 2105025"/>
              <a:gd name="connsiteY0" fmla="*/ 0 h 1905000"/>
              <a:gd name="connsiteX1" fmla="*/ 2105025 w 2105025"/>
              <a:gd name="connsiteY1" fmla="*/ 0 h 1905000"/>
              <a:gd name="connsiteX2" fmla="*/ 2105025 w 2105025"/>
              <a:gd name="connsiteY2" fmla="*/ 1905000 h 1905000"/>
              <a:gd name="connsiteX3" fmla="*/ 257175 w 2105025"/>
              <a:gd name="connsiteY3" fmla="*/ 1905000 h 1905000"/>
            </a:gdLst>
            <a:ahLst/>
            <a:cxnLst>
              <a:cxn ang="0">
                <a:pos x="connsiteX0" y="connsiteY0"/>
              </a:cxn>
              <a:cxn ang="0">
                <a:pos x="connsiteX1" y="connsiteY1"/>
              </a:cxn>
              <a:cxn ang="0">
                <a:pos x="connsiteX2" y="connsiteY2"/>
              </a:cxn>
              <a:cxn ang="0">
                <a:pos x="connsiteX3" y="connsiteY3"/>
              </a:cxn>
            </a:cxnLst>
            <a:rect l="l" t="t" r="r" b="b"/>
            <a:pathLst>
              <a:path w="2105025" h="1905000">
                <a:moveTo>
                  <a:pt x="0" y="0"/>
                </a:moveTo>
                <a:lnTo>
                  <a:pt x="2105025" y="0"/>
                </a:lnTo>
                <a:lnTo>
                  <a:pt x="2105025" y="1905000"/>
                </a:lnTo>
                <a:lnTo>
                  <a:pt x="257175" y="1905000"/>
                </a:lnTo>
              </a:path>
            </a:pathLst>
          </a:custGeom>
          <a:noFill/>
          <a:ln w="28575">
            <a:solidFill>
              <a:srgbClr val="56C4D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3486462347"/>
              </p:ext>
            </p:extLst>
          </p:nvPr>
        </p:nvGraphicFramePr>
        <p:xfrm>
          <a:off x="2942193" y="4140707"/>
          <a:ext cx="1420143" cy="2011680"/>
        </p:xfrm>
        <a:graphic>
          <a:graphicData uri="http://schemas.openxmlformats.org/drawingml/2006/table">
            <a:tbl>
              <a:tblPr firstRow="1" bandRow="1">
                <a:tableStyleId>{72833802-FEF1-4C79-8D5D-14CF1EAF98D9}</a:tableStyleId>
              </a:tblPr>
              <a:tblGrid>
                <a:gridCol w="1420143">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FC04::C4</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38636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FC04::C4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38636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FC06::6</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2"/>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3"/>
                  </a:ext>
                </a:extLst>
              </a:tr>
            </a:tbl>
          </a:graphicData>
        </a:graphic>
      </p:graphicFrame>
      <p:sp>
        <p:nvSpPr>
          <p:cNvPr id="51" name="TextBox 33"/>
          <p:cNvSpPr txBox="1"/>
          <p:nvPr/>
        </p:nvSpPr>
        <p:spPr bwMode="gray">
          <a:xfrm>
            <a:off x="5305661" y="5708456"/>
            <a:ext cx="1316958" cy="276999"/>
          </a:xfrm>
          <a:prstGeom prst="rect">
            <a:avLst/>
          </a:prstGeom>
          <a:noFill/>
        </p:spPr>
        <p:txBody>
          <a:bodyPr wrap="square" rtlCol="0">
            <a:spAutoFit/>
          </a:bodyPr>
          <a:lstStyle/>
          <a:p>
            <a:pPr fontAlgn="ctr"/>
            <a:r>
              <a:rPr lang="en-US" sz="1200" dirty="0" err="1">
                <a:solidFill>
                  <a:srgbClr val="C7000B"/>
                </a:solidFill>
                <a:latin typeface="Huawei Sans" panose="020C0503030203020204" pitchFamily="34" charset="0"/>
                <a:cs typeface="+mn-ea"/>
                <a:sym typeface="+mn-lt"/>
              </a:rPr>
              <a:t>End.X</a:t>
            </a:r>
            <a:r>
              <a:rPr lang="en-US" sz="1200" dirty="0">
                <a:solidFill>
                  <a:srgbClr val="C7000B"/>
                </a:solidFill>
                <a:latin typeface="Huawei Sans" panose="020C0503030203020204" pitchFamily="34" charset="0"/>
                <a:cs typeface="+mn-ea"/>
                <a:sym typeface="+mn-lt"/>
              </a:rPr>
              <a:t> </a:t>
            </a:r>
            <a:r>
              <a:rPr lang="en-US" sz="1200" b="1" dirty="0">
                <a:solidFill>
                  <a:srgbClr val="C7000B"/>
                </a:solidFill>
                <a:latin typeface="Huawei Sans" panose="020C0503030203020204" pitchFamily="34" charset="0"/>
                <a:cs typeface="+mn-ea"/>
                <a:sym typeface="+mn-lt"/>
              </a:rPr>
              <a:t>FC04::C4</a:t>
            </a:r>
          </a:p>
        </p:txBody>
      </p:sp>
      <p:sp>
        <p:nvSpPr>
          <p:cNvPr id="52" name="Rectangular Callout 26"/>
          <p:cNvSpPr/>
          <p:nvPr/>
        </p:nvSpPr>
        <p:spPr bwMode="gray">
          <a:xfrm>
            <a:off x="6000474" y="2737833"/>
            <a:ext cx="1390926" cy="652002"/>
          </a:xfrm>
          <a:prstGeom prst="wedgeRectCallout">
            <a:avLst>
              <a:gd name="adj1" fmla="val 18066"/>
              <a:gd name="adj2" fmla="val 845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P2 fails, causing a data forwarding failure.</a:t>
            </a:r>
          </a:p>
        </p:txBody>
      </p:sp>
      <p:cxnSp>
        <p:nvCxnSpPr>
          <p:cNvPr id="54" name="Straight Arrow Connector 53"/>
          <p:cNvCxnSpPr/>
          <p:nvPr/>
        </p:nvCxnSpPr>
        <p:spPr bwMode="gray">
          <a:xfrm>
            <a:off x="9848850" y="5497729"/>
            <a:ext cx="666750" cy="0"/>
          </a:xfrm>
          <a:prstGeom prst="straightConnector1">
            <a:avLst/>
          </a:prstGeom>
          <a:noFill/>
          <a:ln w="28575">
            <a:solidFill>
              <a:srgbClr val="56C4D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55" name="Straight Arrow Connector 54"/>
          <p:cNvCxnSpPr/>
          <p:nvPr/>
        </p:nvCxnSpPr>
        <p:spPr bwMode="gray">
          <a:xfrm>
            <a:off x="9848850" y="5831104"/>
            <a:ext cx="666750" cy="0"/>
          </a:xfrm>
          <a:prstGeom prst="straightConnector1">
            <a:avLst/>
          </a:pr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6" name="TextBox 16"/>
          <p:cNvSpPr txBox="1"/>
          <p:nvPr/>
        </p:nvSpPr>
        <p:spPr bwMode="gray">
          <a:xfrm>
            <a:off x="10435947" y="5359229"/>
            <a:ext cx="1391102"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Backup path</a:t>
            </a:r>
          </a:p>
        </p:txBody>
      </p:sp>
      <p:sp>
        <p:nvSpPr>
          <p:cNvPr id="57" name="TextBox 16"/>
          <p:cNvSpPr txBox="1"/>
          <p:nvPr/>
        </p:nvSpPr>
        <p:spPr bwMode="gray">
          <a:xfrm>
            <a:off x="10435947" y="5692604"/>
            <a:ext cx="1127402"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Primary path</a:t>
            </a:r>
          </a:p>
        </p:txBody>
      </p:sp>
      <p:sp>
        <p:nvSpPr>
          <p:cNvPr id="53" name="五边形 2"/>
          <p:cNvSpPr/>
          <p:nvPr/>
        </p:nvSpPr>
        <p:spPr bwMode="gray">
          <a:xfrm>
            <a:off x="6953690" y="122127"/>
            <a:ext cx="2460488"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Local Protection Technology</a:t>
            </a:r>
          </a:p>
        </p:txBody>
      </p:sp>
      <p:sp>
        <p:nvSpPr>
          <p:cNvPr id="58" name="燕尾形 3"/>
          <p:cNvSpPr/>
          <p:nvPr/>
        </p:nvSpPr>
        <p:spPr bwMode="gray">
          <a:xfrm>
            <a:off x="9322999" y="122127"/>
            <a:ext cx="2425977"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E2E Protection Technology</a:t>
            </a:r>
          </a:p>
        </p:txBody>
      </p:sp>
    </p:spTree>
    <p:extLst>
      <p:ext uri="{BB962C8B-B14F-4D97-AF65-F5344CB8AC3E}">
        <p14:creationId xmlns:p14="http://schemas.microsoft.com/office/powerpoint/2010/main" val="37235533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213128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Overview of Midpoint Protection</a:t>
            </a:r>
            <a:endParaRPr lang="en-US" dirty="0"/>
          </a:p>
        </p:txBody>
      </p:sp>
      <p:sp>
        <p:nvSpPr>
          <p:cNvPr id="3" name="Text Placeholder 2"/>
          <p:cNvSpPr>
            <a:spLocks noGrp="1"/>
          </p:cNvSpPr>
          <p:nvPr>
            <p:ph type="body" sz="quarter" idx="10"/>
          </p:nvPr>
        </p:nvSpPr>
        <p:spPr bwMode="gray"/>
        <p:txBody>
          <a:bodyPr/>
          <a:lstStyle/>
          <a:p>
            <a:r>
              <a:rPr lang="en-US" sz="1400" dirty="0"/>
              <a:t>In SRv6 Policy scenarios, strict node constraints may result in a TI-LFA FRR protection failure. To resolve this issue, a proxy forwarding node (a node upstream to the failed midpoint) takes over from the failed midpoint to complete the forwarding.</a:t>
            </a:r>
          </a:p>
          <a:p>
            <a:r>
              <a:rPr lang="en-US" sz="1400" dirty="0"/>
              <a:t>Specifically, after detecting that the next-hop interface of the packet fails, the next-hop address is the destination address of the packet, and the SL value is greater than 0, the proxy forwarding node performs the End behavior on behalf of the midpoint. The behavior involves decrementing the SL value by 1, copying the next SID to the DA field in the outer IPv6 header, and then forwarding the packet according to the instruction bound to the SID. In this way, the failed midpoint is bypassed, achieving SRv6 midpoint protection.</a:t>
            </a:r>
          </a:p>
        </p:txBody>
      </p:sp>
      <p:graphicFrame>
        <p:nvGraphicFramePr>
          <p:cNvPr id="28" name="Table 27"/>
          <p:cNvGraphicFramePr>
            <a:graphicFrameLocks noGrp="1"/>
          </p:cNvGraphicFramePr>
          <p:nvPr>
            <p:extLst>
              <p:ext uri="{D42A27DB-BD31-4B8C-83A1-F6EECF244321}">
                <p14:modId xmlns:p14="http://schemas.microsoft.com/office/powerpoint/2010/main" val="646562772"/>
              </p:ext>
            </p:extLst>
          </p:nvPr>
        </p:nvGraphicFramePr>
        <p:xfrm>
          <a:off x="2846886" y="3733636"/>
          <a:ext cx="1420143" cy="1371600"/>
        </p:xfrm>
        <a:graphic>
          <a:graphicData uri="http://schemas.openxmlformats.org/drawingml/2006/table">
            <a:tbl>
              <a:tblPr firstRow="1" bandRow="1">
                <a:tableStyleId>{72833802-FEF1-4C79-8D5D-14CF1EAF98D9}</a:tableStyleId>
              </a:tblPr>
              <a:tblGrid>
                <a:gridCol w="1420143">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38636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FC06::6</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41" name="Rectangular Callout 26"/>
          <p:cNvSpPr/>
          <p:nvPr/>
        </p:nvSpPr>
        <p:spPr bwMode="gray">
          <a:xfrm>
            <a:off x="3687326" y="5204865"/>
            <a:ext cx="1342768" cy="458842"/>
          </a:xfrm>
          <a:prstGeom prst="wedgeRectCallout">
            <a:avLst>
              <a:gd name="adj1" fmla="val 66773"/>
              <a:gd name="adj2" fmla="val -2735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Proxy forwarding node</a:t>
            </a:r>
          </a:p>
        </p:txBody>
      </p:sp>
      <p:sp>
        <p:nvSpPr>
          <p:cNvPr id="42" name="Rectangular Callout 26"/>
          <p:cNvSpPr/>
          <p:nvPr/>
        </p:nvSpPr>
        <p:spPr bwMode="gray">
          <a:xfrm>
            <a:off x="5737313" y="5485451"/>
            <a:ext cx="1434349" cy="644300"/>
          </a:xfrm>
          <a:prstGeom prst="wedgeRectCallout">
            <a:avLst>
              <a:gd name="adj1" fmla="val -21515"/>
              <a:gd name="adj2" fmla="val -7224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The backup path does not pass through P2.</a:t>
            </a:r>
          </a:p>
        </p:txBody>
      </p:sp>
      <p:cxnSp>
        <p:nvCxnSpPr>
          <p:cNvPr id="43" name="Straight Arrow Connector 42"/>
          <p:cNvCxnSpPr/>
          <p:nvPr/>
        </p:nvCxnSpPr>
        <p:spPr bwMode="gray">
          <a:xfrm>
            <a:off x="9773422" y="5024507"/>
            <a:ext cx="666750" cy="0"/>
          </a:xfrm>
          <a:prstGeom prst="straightConnector1">
            <a:avLst/>
          </a:prstGeom>
          <a:noFill/>
          <a:ln w="28575">
            <a:solidFill>
              <a:srgbClr val="56C4D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44" name="Straight Arrow Connector 43"/>
          <p:cNvCxnSpPr/>
          <p:nvPr/>
        </p:nvCxnSpPr>
        <p:spPr bwMode="gray">
          <a:xfrm>
            <a:off x="9773422" y="5357882"/>
            <a:ext cx="666750" cy="0"/>
          </a:xfrm>
          <a:prstGeom prst="straightConnector1">
            <a:avLst/>
          </a:pr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5" name="TextBox 16"/>
          <p:cNvSpPr txBox="1"/>
          <p:nvPr/>
        </p:nvSpPr>
        <p:spPr bwMode="gray">
          <a:xfrm>
            <a:off x="10379569" y="4886007"/>
            <a:ext cx="1402855"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Backup path</a:t>
            </a:r>
          </a:p>
        </p:txBody>
      </p:sp>
      <p:sp>
        <p:nvSpPr>
          <p:cNvPr id="46" name="TextBox 16"/>
          <p:cNvSpPr txBox="1"/>
          <p:nvPr/>
        </p:nvSpPr>
        <p:spPr bwMode="gray">
          <a:xfrm>
            <a:off x="10379569" y="5219382"/>
            <a:ext cx="1136927"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Primary path</a:t>
            </a:r>
          </a:p>
        </p:txBody>
      </p:sp>
      <p:pic>
        <p:nvPicPr>
          <p:cNvPr id="49"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3171789" y="3289620"/>
            <a:ext cx="468318" cy="383051"/>
          </a:xfrm>
          <a:prstGeom prst="rect">
            <a:avLst/>
          </a:prstGeom>
        </p:spPr>
      </p:pic>
      <p:pic>
        <p:nvPicPr>
          <p:cNvPr id="5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5173709" y="3289620"/>
            <a:ext cx="468318" cy="383051"/>
          </a:xfrm>
          <a:prstGeom prst="rect">
            <a:avLst/>
          </a:prstGeom>
        </p:spPr>
      </p:pic>
      <p:pic>
        <p:nvPicPr>
          <p:cNvPr id="51"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7175629" y="3289619"/>
            <a:ext cx="468318" cy="383051"/>
          </a:xfrm>
          <a:prstGeom prst="rect">
            <a:avLst/>
          </a:prstGeom>
        </p:spPr>
      </p:pic>
      <p:pic>
        <p:nvPicPr>
          <p:cNvPr id="52"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5173709" y="5027857"/>
            <a:ext cx="468318" cy="383051"/>
          </a:xfrm>
          <a:prstGeom prst="rect">
            <a:avLst/>
          </a:prstGeom>
        </p:spPr>
      </p:pic>
      <p:pic>
        <p:nvPicPr>
          <p:cNvPr id="53"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7175629" y="5027856"/>
            <a:ext cx="468318" cy="383051"/>
          </a:xfrm>
          <a:prstGeom prst="rect">
            <a:avLst/>
          </a:prstGeom>
        </p:spPr>
      </p:pic>
      <p:pic>
        <p:nvPicPr>
          <p:cNvPr id="5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9177549" y="5027856"/>
            <a:ext cx="468318" cy="383051"/>
          </a:xfrm>
          <a:prstGeom prst="rect">
            <a:avLst/>
          </a:prstGeom>
        </p:spPr>
      </p:pic>
      <p:cxnSp>
        <p:nvCxnSpPr>
          <p:cNvPr id="55" name="直接连接符 19"/>
          <p:cNvCxnSpPr>
            <a:stCxn id="50" idx="1"/>
            <a:endCxn id="49" idx="3"/>
          </p:cNvCxnSpPr>
          <p:nvPr/>
        </p:nvCxnSpPr>
        <p:spPr bwMode="gray">
          <a:xfrm flipH="1">
            <a:off x="3640107" y="3481146"/>
            <a:ext cx="1533602"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6" name="直接连接符 19"/>
          <p:cNvCxnSpPr>
            <a:stCxn id="51" idx="1"/>
            <a:endCxn id="50" idx="3"/>
          </p:cNvCxnSpPr>
          <p:nvPr/>
        </p:nvCxnSpPr>
        <p:spPr bwMode="gray">
          <a:xfrm flipH="1">
            <a:off x="5642027" y="3481145"/>
            <a:ext cx="1533602" cy="1"/>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7" name="直接连接符 19"/>
          <p:cNvCxnSpPr>
            <a:stCxn id="52" idx="0"/>
            <a:endCxn id="50" idx="2"/>
          </p:cNvCxnSpPr>
          <p:nvPr/>
        </p:nvCxnSpPr>
        <p:spPr bwMode="gray">
          <a:xfrm flipV="1">
            <a:off x="5407868" y="3672671"/>
            <a:ext cx="0" cy="1355186"/>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8" name="直接连接符 19"/>
          <p:cNvCxnSpPr>
            <a:stCxn id="53" idx="0"/>
            <a:endCxn id="51" idx="2"/>
          </p:cNvCxnSpPr>
          <p:nvPr/>
        </p:nvCxnSpPr>
        <p:spPr bwMode="gray">
          <a:xfrm flipV="1">
            <a:off x="7409788" y="3672670"/>
            <a:ext cx="0" cy="1355186"/>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9" name="直接连接符 19"/>
          <p:cNvCxnSpPr>
            <a:stCxn id="53" idx="1"/>
            <a:endCxn id="52" idx="3"/>
          </p:cNvCxnSpPr>
          <p:nvPr/>
        </p:nvCxnSpPr>
        <p:spPr bwMode="gray">
          <a:xfrm flipH="1">
            <a:off x="5642027" y="5219382"/>
            <a:ext cx="1533602" cy="1"/>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60" name="直接连接符 19"/>
          <p:cNvCxnSpPr>
            <a:stCxn id="54" idx="1"/>
            <a:endCxn id="53" idx="3"/>
          </p:cNvCxnSpPr>
          <p:nvPr/>
        </p:nvCxnSpPr>
        <p:spPr bwMode="gray">
          <a:xfrm flipH="1">
            <a:off x="7643947" y="5219382"/>
            <a:ext cx="1533602"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61" name="TextBox 16"/>
          <p:cNvSpPr txBox="1"/>
          <p:nvPr/>
        </p:nvSpPr>
        <p:spPr bwMode="gray">
          <a:xfrm>
            <a:off x="3153566" y="3036820"/>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62" name="TextBox 16"/>
          <p:cNvSpPr txBox="1"/>
          <p:nvPr/>
        </p:nvSpPr>
        <p:spPr bwMode="gray">
          <a:xfrm>
            <a:off x="5164181" y="3050720"/>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63" name="TextBox 16"/>
          <p:cNvSpPr txBox="1"/>
          <p:nvPr/>
        </p:nvSpPr>
        <p:spPr bwMode="gray">
          <a:xfrm>
            <a:off x="7178466" y="3036819"/>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64" name="TextBox 16"/>
          <p:cNvSpPr txBox="1"/>
          <p:nvPr/>
        </p:nvSpPr>
        <p:spPr bwMode="gray">
          <a:xfrm>
            <a:off x="5164181" y="5386708"/>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P3</a:t>
            </a:r>
          </a:p>
        </p:txBody>
      </p:sp>
      <p:sp>
        <p:nvSpPr>
          <p:cNvPr id="65" name="TextBox 16"/>
          <p:cNvSpPr txBox="1"/>
          <p:nvPr/>
        </p:nvSpPr>
        <p:spPr bwMode="gray">
          <a:xfrm>
            <a:off x="7182285" y="5386708"/>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P4</a:t>
            </a:r>
          </a:p>
        </p:txBody>
      </p:sp>
      <p:sp>
        <p:nvSpPr>
          <p:cNvPr id="66" name="TextBox 16"/>
          <p:cNvSpPr txBox="1"/>
          <p:nvPr/>
        </p:nvSpPr>
        <p:spPr bwMode="gray">
          <a:xfrm>
            <a:off x="9200389" y="5386708"/>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67" name="TextBox 24"/>
          <p:cNvSpPr txBox="1"/>
          <p:nvPr/>
        </p:nvSpPr>
        <p:spPr bwMode="gray">
          <a:xfrm>
            <a:off x="2556722" y="3118076"/>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FC01::1</a:t>
            </a:r>
          </a:p>
        </p:txBody>
      </p:sp>
      <p:sp>
        <p:nvSpPr>
          <p:cNvPr id="68" name="TextBox 24"/>
          <p:cNvSpPr txBox="1"/>
          <p:nvPr/>
        </p:nvSpPr>
        <p:spPr bwMode="gray">
          <a:xfrm>
            <a:off x="4553406" y="3118076"/>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FC02::2</a:t>
            </a:r>
          </a:p>
        </p:txBody>
      </p:sp>
      <p:sp>
        <p:nvSpPr>
          <p:cNvPr id="69" name="TextBox 24"/>
          <p:cNvSpPr txBox="1"/>
          <p:nvPr/>
        </p:nvSpPr>
        <p:spPr bwMode="gray">
          <a:xfrm>
            <a:off x="6555326" y="3145651"/>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FC03::3</a:t>
            </a:r>
          </a:p>
        </p:txBody>
      </p:sp>
      <p:sp>
        <p:nvSpPr>
          <p:cNvPr id="70" name="TextBox 24"/>
          <p:cNvSpPr txBox="1"/>
          <p:nvPr/>
        </p:nvSpPr>
        <p:spPr bwMode="gray">
          <a:xfrm>
            <a:off x="4726858" y="4800210"/>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FC04::4</a:t>
            </a:r>
          </a:p>
        </p:txBody>
      </p:sp>
      <p:sp>
        <p:nvSpPr>
          <p:cNvPr id="71" name="TextBox 24"/>
          <p:cNvSpPr txBox="1"/>
          <p:nvPr/>
        </p:nvSpPr>
        <p:spPr bwMode="gray">
          <a:xfrm>
            <a:off x="6737365" y="4800210"/>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FC05::5</a:t>
            </a:r>
          </a:p>
        </p:txBody>
      </p:sp>
      <p:sp>
        <p:nvSpPr>
          <p:cNvPr id="72" name="TextBox 24"/>
          <p:cNvSpPr txBox="1"/>
          <p:nvPr/>
        </p:nvSpPr>
        <p:spPr bwMode="gray">
          <a:xfrm>
            <a:off x="8609207" y="4804452"/>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FC06::6</a:t>
            </a:r>
          </a:p>
        </p:txBody>
      </p:sp>
      <p:sp>
        <p:nvSpPr>
          <p:cNvPr id="73" name="Freeform 72"/>
          <p:cNvSpPr/>
          <p:nvPr/>
        </p:nvSpPr>
        <p:spPr bwMode="gray">
          <a:xfrm rot="10800000">
            <a:off x="3687326" y="3397881"/>
            <a:ext cx="5532804" cy="1749157"/>
          </a:xfrm>
          <a:custGeom>
            <a:avLst/>
            <a:gdLst>
              <a:gd name="connsiteX0" fmla="*/ 0 w 5615354"/>
              <a:gd name="connsiteY0" fmla="*/ 0 h 1535723"/>
              <a:gd name="connsiteX1" fmla="*/ 1547446 w 5615354"/>
              <a:gd name="connsiteY1" fmla="*/ 0 h 1535723"/>
              <a:gd name="connsiteX2" fmla="*/ 1547446 w 5615354"/>
              <a:gd name="connsiteY2" fmla="*/ 1535723 h 1535723"/>
              <a:gd name="connsiteX3" fmla="*/ 5615354 w 5615354"/>
              <a:gd name="connsiteY3" fmla="*/ 1535723 h 1535723"/>
              <a:gd name="connsiteX0-1" fmla="*/ 0 w 5710604"/>
              <a:gd name="connsiteY0-2" fmla="*/ 0 h 1535723"/>
              <a:gd name="connsiteX1-3" fmla="*/ 1642696 w 5710604"/>
              <a:gd name="connsiteY1-4" fmla="*/ 0 h 1535723"/>
              <a:gd name="connsiteX2-5" fmla="*/ 1642696 w 5710604"/>
              <a:gd name="connsiteY2-6" fmla="*/ 1535723 h 1535723"/>
              <a:gd name="connsiteX3-7" fmla="*/ 5710604 w 5710604"/>
              <a:gd name="connsiteY3-8" fmla="*/ 1535723 h 1535723"/>
              <a:gd name="connsiteX0-9" fmla="*/ 0 w 5532804"/>
              <a:gd name="connsiteY0-10" fmla="*/ 0 h 1535723"/>
              <a:gd name="connsiteX1-11" fmla="*/ 1642696 w 5532804"/>
              <a:gd name="connsiteY1-12" fmla="*/ 0 h 1535723"/>
              <a:gd name="connsiteX2-13" fmla="*/ 1642696 w 5532804"/>
              <a:gd name="connsiteY2-14" fmla="*/ 1535723 h 1535723"/>
              <a:gd name="connsiteX3-15" fmla="*/ 5532804 w 5532804"/>
              <a:gd name="connsiteY3-16" fmla="*/ 1530148 h 1535723"/>
            </a:gdLst>
            <a:ahLst/>
            <a:cxnLst>
              <a:cxn ang="0">
                <a:pos x="connsiteX0-1" y="connsiteY0-2"/>
              </a:cxn>
              <a:cxn ang="0">
                <a:pos x="connsiteX1-3" y="connsiteY1-4"/>
              </a:cxn>
              <a:cxn ang="0">
                <a:pos x="connsiteX2-5" y="connsiteY2-6"/>
              </a:cxn>
              <a:cxn ang="0">
                <a:pos x="connsiteX3-7" y="connsiteY3-8"/>
              </a:cxn>
            </a:cxnLst>
            <a:rect l="l" t="t" r="r" b="b"/>
            <a:pathLst>
              <a:path w="5532804" h="1535723">
                <a:moveTo>
                  <a:pt x="0" y="0"/>
                </a:moveTo>
                <a:lnTo>
                  <a:pt x="1642696" y="0"/>
                </a:lnTo>
                <a:lnTo>
                  <a:pt x="1642696" y="1535723"/>
                </a:lnTo>
                <a:lnTo>
                  <a:pt x="5532804" y="1530148"/>
                </a:lnTo>
              </a:path>
            </a:pathLst>
          </a:custGeom>
          <a:noFill/>
          <a:ln w="28575">
            <a:solidFill>
              <a:srgbClr val="E28189"/>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74" name="TextBox 16"/>
          <p:cNvSpPr txBox="1"/>
          <p:nvPr/>
        </p:nvSpPr>
        <p:spPr bwMode="gray">
          <a:xfrm>
            <a:off x="6003827" y="4945463"/>
            <a:ext cx="898481"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Cost: 100</a:t>
            </a:r>
          </a:p>
        </p:txBody>
      </p:sp>
      <p:sp>
        <p:nvSpPr>
          <p:cNvPr id="75" name="TextBox 16"/>
          <p:cNvSpPr txBox="1"/>
          <p:nvPr/>
        </p:nvSpPr>
        <p:spPr bwMode="gray">
          <a:xfrm>
            <a:off x="5984546" y="3479222"/>
            <a:ext cx="891073"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Cost: 10</a:t>
            </a:r>
          </a:p>
        </p:txBody>
      </p:sp>
      <p:sp>
        <p:nvSpPr>
          <p:cNvPr id="76" name="TextBox 16"/>
          <p:cNvSpPr txBox="1"/>
          <p:nvPr/>
        </p:nvSpPr>
        <p:spPr bwMode="gray">
          <a:xfrm>
            <a:off x="6588122" y="4209750"/>
            <a:ext cx="891073"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Cost: 10</a:t>
            </a:r>
          </a:p>
        </p:txBody>
      </p:sp>
      <p:sp>
        <p:nvSpPr>
          <p:cNvPr id="77" name="TextBox 16"/>
          <p:cNvSpPr txBox="1"/>
          <p:nvPr/>
        </p:nvSpPr>
        <p:spPr bwMode="gray">
          <a:xfrm>
            <a:off x="5379195" y="4211764"/>
            <a:ext cx="891073"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Cost: 10</a:t>
            </a:r>
          </a:p>
        </p:txBody>
      </p:sp>
      <p:sp>
        <p:nvSpPr>
          <p:cNvPr id="78" name="Plus Sign 75"/>
          <p:cNvSpPr/>
          <p:nvPr/>
        </p:nvSpPr>
        <p:spPr bwMode="gray">
          <a:xfrm rot="2700000">
            <a:off x="7156455" y="3389272"/>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ndParaRPr>
          </a:p>
        </p:txBody>
      </p:sp>
      <p:sp>
        <p:nvSpPr>
          <p:cNvPr id="79" name="Freeform 78"/>
          <p:cNvSpPr/>
          <p:nvPr/>
        </p:nvSpPr>
        <p:spPr bwMode="gray">
          <a:xfrm rot="16200000" flipH="1">
            <a:off x="6447166" y="2532394"/>
            <a:ext cx="1829236" cy="3726744"/>
          </a:xfrm>
          <a:custGeom>
            <a:avLst/>
            <a:gdLst>
              <a:gd name="connsiteX0" fmla="*/ 0 w 2105025"/>
              <a:gd name="connsiteY0" fmla="*/ 0 h 1905000"/>
              <a:gd name="connsiteX1" fmla="*/ 2105025 w 2105025"/>
              <a:gd name="connsiteY1" fmla="*/ 0 h 1905000"/>
              <a:gd name="connsiteX2" fmla="*/ 2105025 w 2105025"/>
              <a:gd name="connsiteY2" fmla="*/ 1905000 h 1905000"/>
              <a:gd name="connsiteX3" fmla="*/ 257175 w 2105025"/>
              <a:gd name="connsiteY3" fmla="*/ 1905000 h 1905000"/>
              <a:gd name="connsiteX0-1" fmla="*/ 0 w 2403339"/>
              <a:gd name="connsiteY0-2" fmla="*/ 0 h 3598333"/>
              <a:gd name="connsiteX1-3" fmla="*/ 2105025 w 2403339"/>
              <a:gd name="connsiteY1-4" fmla="*/ 0 h 3598333"/>
              <a:gd name="connsiteX2-5" fmla="*/ 2105025 w 2403339"/>
              <a:gd name="connsiteY2-6" fmla="*/ 1905000 h 3598333"/>
              <a:gd name="connsiteX3-7" fmla="*/ 2239743 w 2403339"/>
              <a:gd name="connsiteY3-8" fmla="*/ 3598333 h 3598333"/>
              <a:gd name="connsiteX0-9" fmla="*/ 0 w 2105025"/>
              <a:gd name="connsiteY0-10" fmla="*/ 0 h 1905000"/>
              <a:gd name="connsiteX1-11" fmla="*/ 2105025 w 2105025"/>
              <a:gd name="connsiteY1-12" fmla="*/ 0 h 1905000"/>
              <a:gd name="connsiteX2-13" fmla="*/ 2105025 w 2105025"/>
              <a:gd name="connsiteY2-14" fmla="*/ 1905000 h 1905000"/>
              <a:gd name="connsiteX0-15" fmla="*/ 0 w 2131112"/>
              <a:gd name="connsiteY0-16" fmla="*/ 0 h 3688644"/>
              <a:gd name="connsiteX1-17" fmla="*/ 2105025 w 2131112"/>
              <a:gd name="connsiteY1-18" fmla="*/ 0 h 3688644"/>
              <a:gd name="connsiteX2-19" fmla="*/ 2131112 w 2131112"/>
              <a:gd name="connsiteY2-20" fmla="*/ 3688644 h 3688644"/>
              <a:gd name="connsiteX0-21" fmla="*/ 0 w 2113504"/>
              <a:gd name="connsiteY0-22" fmla="*/ 0 h 3703884"/>
              <a:gd name="connsiteX1-23" fmla="*/ 2105025 w 2113504"/>
              <a:gd name="connsiteY1-24" fmla="*/ 0 h 3703884"/>
              <a:gd name="connsiteX2-25" fmla="*/ 2113504 w 2113504"/>
              <a:gd name="connsiteY2-26" fmla="*/ 3703884 h 3703884"/>
              <a:gd name="connsiteX0-27" fmla="*/ 0 w 2113504"/>
              <a:gd name="connsiteY0-28" fmla="*/ 0 h 3726744"/>
              <a:gd name="connsiteX1-29" fmla="*/ 2105025 w 2113504"/>
              <a:gd name="connsiteY1-30" fmla="*/ 0 h 3726744"/>
              <a:gd name="connsiteX2-31" fmla="*/ 2113504 w 2113504"/>
              <a:gd name="connsiteY2-32" fmla="*/ 3726744 h 3726744"/>
            </a:gdLst>
            <a:ahLst/>
            <a:cxnLst>
              <a:cxn ang="0">
                <a:pos x="connsiteX0-1" y="connsiteY0-2"/>
              </a:cxn>
              <a:cxn ang="0">
                <a:pos x="connsiteX1-3" y="connsiteY1-4"/>
              </a:cxn>
              <a:cxn ang="0">
                <a:pos x="connsiteX2-5" y="connsiteY2-6"/>
              </a:cxn>
            </a:cxnLst>
            <a:rect l="l" t="t" r="r" b="b"/>
            <a:pathLst>
              <a:path w="2113504" h="3726744">
                <a:moveTo>
                  <a:pt x="0" y="0"/>
                </a:moveTo>
                <a:lnTo>
                  <a:pt x="2105025" y="0"/>
                </a:lnTo>
                <a:cubicBezTo>
                  <a:pt x="2107851" y="1234628"/>
                  <a:pt x="2110678" y="2492116"/>
                  <a:pt x="2113504" y="3726744"/>
                </a:cubicBezTo>
              </a:path>
            </a:pathLst>
          </a:custGeom>
          <a:noFill/>
          <a:ln w="28575">
            <a:solidFill>
              <a:srgbClr val="56C4D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47" name="五边形 2"/>
          <p:cNvSpPr/>
          <p:nvPr/>
        </p:nvSpPr>
        <p:spPr bwMode="gray">
          <a:xfrm>
            <a:off x="6953690" y="122127"/>
            <a:ext cx="2460488"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Local Protection Technology</a:t>
            </a:r>
          </a:p>
        </p:txBody>
      </p:sp>
      <p:sp>
        <p:nvSpPr>
          <p:cNvPr id="48" name="燕尾形 3"/>
          <p:cNvSpPr/>
          <p:nvPr/>
        </p:nvSpPr>
        <p:spPr bwMode="gray">
          <a:xfrm>
            <a:off x="9322999" y="122127"/>
            <a:ext cx="2425977"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E2E Protection Technology</a:t>
            </a:r>
          </a:p>
        </p:txBody>
      </p:sp>
    </p:spTree>
    <p:extLst>
      <p:ext uri="{BB962C8B-B14F-4D97-AF65-F5344CB8AC3E}">
        <p14:creationId xmlns:p14="http://schemas.microsoft.com/office/powerpoint/2010/main" val="14343671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Midpoint Protection Implementation</a:t>
            </a:r>
            <a:endParaRPr lang="en-US" dirty="0"/>
          </a:p>
        </p:txBody>
      </p:sp>
      <p:sp>
        <p:nvSpPr>
          <p:cNvPr id="3" name="Text Placeholder 2"/>
          <p:cNvSpPr>
            <a:spLocks noGrp="1"/>
          </p:cNvSpPr>
          <p:nvPr>
            <p:ph type="body" sz="quarter" idx="10"/>
          </p:nvPr>
        </p:nvSpPr>
        <p:spPr bwMode="gray">
          <a:xfrm>
            <a:off x="6089616" y="1052514"/>
            <a:ext cx="5659472" cy="4875042"/>
          </a:xfrm>
        </p:spPr>
        <p:txBody>
          <a:bodyPr/>
          <a:lstStyle/>
          <a:p>
            <a:pPr>
              <a:lnSpc>
                <a:spcPct val="100000"/>
              </a:lnSpc>
            </a:pPr>
            <a:r>
              <a:rPr lang="en-US" sz="1400" dirty="0"/>
              <a:t>Midpoint protection is implemented as follows:</a:t>
            </a:r>
          </a:p>
          <a:p>
            <a:pPr lvl="1">
              <a:lnSpc>
                <a:spcPct val="100000"/>
              </a:lnSpc>
            </a:pPr>
            <a:r>
              <a:rPr lang="en-US" sz="1200" dirty="0"/>
              <a:t>Typically, P1 computes the shortest IGP path and TI-LFA backup path to each node, such as PE2.</a:t>
            </a:r>
          </a:p>
          <a:p>
            <a:pPr lvl="1">
              <a:lnSpc>
                <a:spcPct val="100000"/>
              </a:lnSpc>
            </a:pPr>
            <a:r>
              <a:rPr lang="en-US" sz="1200" dirty="0"/>
              <a:t>After midpoint TI-LFA is configured for P1 and P2 fails, P1 detects that the outbound interface of P2 is faulty. The destination address of the packet is P2, which is a neighbor directly connected to P1. In addition, the SL value in the SRH is greater than 0. In this case, the midpoint TI-LFA action is triggered.</a:t>
            </a:r>
          </a:p>
          <a:p>
            <a:pPr lvl="1">
              <a:lnSpc>
                <a:spcPct val="100000"/>
              </a:lnSpc>
            </a:pPr>
            <a:r>
              <a:rPr lang="en-US" sz="1200" dirty="0"/>
              <a:t>P1 performs proxy forwarding. Specifically, it decrements the SL value by 1, copies the next SID FC06::6 to the IPv6 destination address, and forwards the traffic to PE2 based on the destination address. In this way, the traffic can successfully reach PE2 through the P1 -&gt; P3 -&gt; P4 path.</a:t>
            </a:r>
          </a:p>
          <a:p>
            <a:pPr lvl="1">
              <a:lnSpc>
                <a:spcPct val="100000"/>
              </a:lnSpc>
            </a:pPr>
            <a:r>
              <a:rPr lang="en-US" sz="1200" dirty="0"/>
              <a:t>If P1 finds that the next hop to PE2 is still P2 after performing proxy forwarding, P1 forwards the traffic to the TI-LFA backup path. In other words, after implementing midpoint TI-LFA, P1 implements basic TI-LFA processing to enable the traffic to be switched to the correct backup path.</a:t>
            </a:r>
          </a:p>
          <a:p>
            <a:pPr lvl="1">
              <a:lnSpc>
                <a:spcPct val="100000"/>
              </a:lnSpc>
            </a:pPr>
            <a:r>
              <a:rPr lang="en-US" sz="1200" dirty="0"/>
              <a:t>After completing IGP convergence, PE1 deletes the FIB entries destined for P2. In this case, if </a:t>
            </a:r>
            <a:r>
              <a:rPr lang="en-US" sz="1200" dirty="0" err="1"/>
              <a:t>iMaster</a:t>
            </a:r>
            <a:r>
              <a:rPr lang="en-US" sz="1200" dirty="0"/>
              <a:t> NCE-IP delivers the segment list of a new policy, PE2 also performs proxy forwarding: decrementing the SL value by 1, using the next SID FC06::6 as the IPv6 destination address, and forwarding the traffic to PE2.</a:t>
            </a:r>
          </a:p>
        </p:txBody>
      </p:sp>
      <p:pic>
        <p:nvPicPr>
          <p:cNvPr id="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1490449" y="2264621"/>
            <a:ext cx="468318" cy="383051"/>
          </a:xfrm>
          <a:prstGeom prst="rect">
            <a:avLst/>
          </a:prstGeom>
        </p:spPr>
      </p:pic>
      <p:pic>
        <p:nvPicPr>
          <p:cNvPr id="5"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3492369" y="2264621"/>
            <a:ext cx="468318" cy="383051"/>
          </a:xfrm>
          <a:prstGeom prst="rect">
            <a:avLst/>
          </a:prstGeom>
        </p:spPr>
      </p:pic>
      <p:pic>
        <p:nvPicPr>
          <p:cNvPr id="6"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5494289" y="2264620"/>
            <a:ext cx="468318" cy="383051"/>
          </a:xfrm>
          <a:prstGeom prst="rect">
            <a:avLst/>
          </a:prstGeom>
        </p:spPr>
      </p:pic>
      <p:pic>
        <p:nvPicPr>
          <p:cNvPr id="7"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3492369" y="4002858"/>
            <a:ext cx="468318" cy="383051"/>
          </a:xfrm>
          <a:prstGeom prst="rect">
            <a:avLst/>
          </a:prstGeom>
        </p:spPr>
      </p:pic>
      <p:pic>
        <p:nvPicPr>
          <p:cNvPr id="8"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5494289" y="4002857"/>
            <a:ext cx="468318" cy="383051"/>
          </a:xfrm>
          <a:prstGeom prst="rect">
            <a:avLst/>
          </a:prstGeom>
        </p:spPr>
      </p:pic>
      <p:pic>
        <p:nvPicPr>
          <p:cNvPr id="9"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5493093" y="5297351"/>
            <a:ext cx="468318" cy="383051"/>
          </a:xfrm>
          <a:prstGeom prst="rect">
            <a:avLst/>
          </a:prstGeom>
        </p:spPr>
      </p:pic>
      <p:cxnSp>
        <p:nvCxnSpPr>
          <p:cNvPr id="10" name="直接连接符 19"/>
          <p:cNvCxnSpPr>
            <a:stCxn id="5" idx="1"/>
            <a:endCxn id="4" idx="3"/>
          </p:cNvCxnSpPr>
          <p:nvPr/>
        </p:nvCxnSpPr>
        <p:spPr bwMode="gray">
          <a:xfrm flipH="1">
            <a:off x="1958767" y="2456147"/>
            <a:ext cx="1533602"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1" name="直接连接符 19"/>
          <p:cNvCxnSpPr>
            <a:stCxn id="6" idx="1"/>
            <a:endCxn id="5" idx="3"/>
          </p:cNvCxnSpPr>
          <p:nvPr/>
        </p:nvCxnSpPr>
        <p:spPr bwMode="gray">
          <a:xfrm flipH="1">
            <a:off x="3960687" y="2456146"/>
            <a:ext cx="1533602" cy="1"/>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2" name="直接连接符 19"/>
          <p:cNvCxnSpPr>
            <a:stCxn id="7" idx="0"/>
            <a:endCxn id="5" idx="2"/>
          </p:cNvCxnSpPr>
          <p:nvPr/>
        </p:nvCxnSpPr>
        <p:spPr bwMode="gray">
          <a:xfrm flipV="1">
            <a:off x="3726528" y="2647672"/>
            <a:ext cx="0" cy="1355186"/>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3" name="直接连接符 19"/>
          <p:cNvCxnSpPr>
            <a:stCxn id="8" idx="0"/>
            <a:endCxn id="6" idx="2"/>
          </p:cNvCxnSpPr>
          <p:nvPr/>
        </p:nvCxnSpPr>
        <p:spPr bwMode="gray">
          <a:xfrm flipV="1">
            <a:off x="5728448" y="2647671"/>
            <a:ext cx="0" cy="1355186"/>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4" name="直接连接符 19"/>
          <p:cNvCxnSpPr>
            <a:stCxn id="8" idx="1"/>
            <a:endCxn id="7" idx="3"/>
          </p:cNvCxnSpPr>
          <p:nvPr/>
        </p:nvCxnSpPr>
        <p:spPr bwMode="gray">
          <a:xfrm flipH="1">
            <a:off x="3960687" y="4194383"/>
            <a:ext cx="1533602" cy="1"/>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5" name="直接连接符 19"/>
          <p:cNvCxnSpPr>
            <a:stCxn id="9" idx="0"/>
            <a:endCxn id="8" idx="2"/>
          </p:cNvCxnSpPr>
          <p:nvPr/>
        </p:nvCxnSpPr>
        <p:spPr bwMode="gray">
          <a:xfrm flipV="1">
            <a:off x="5727252" y="4385908"/>
            <a:ext cx="1196" cy="911443"/>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16" name="TextBox 16"/>
          <p:cNvSpPr txBox="1"/>
          <p:nvPr/>
        </p:nvSpPr>
        <p:spPr bwMode="gray">
          <a:xfrm>
            <a:off x="1472226" y="2011821"/>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17" name="TextBox 16"/>
          <p:cNvSpPr txBox="1"/>
          <p:nvPr/>
        </p:nvSpPr>
        <p:spPr bwMode="gray">
          <a:xfrm>
            <a:off x="3482841" y="2025721"/>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18" name="TextBox 16"/>
          <p:cNvSpPr txBox="1"/>
          <p:nvPr/>
        </p:nvSpPr>
        <p:spPr bwMode="gray">
          <a:xfrm>
            <a:off x="5497126" y="2011820"/>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19" name="TextBox 16"/>
          <p:cNvSpPr txBox="1"/>
          <p:nvPr/>
        </p:nvSpPr>
        <p:spPr bwMode="gray">
          <a:xfrm>
            <a:off x="3482841" y="4361709"/>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P3</a:t>
            </a:r>
          </a:p>
        </p:txBody>
      </p:sp>
      <p:sp>
        <p:nvSpPr>
          <p:cNvPr id="20" name="TextBox 16"/>
          <p:cNvSpPr txBox="1"/>
          <p:nvPr/>
        </p:nvSpPr>
        <p:spPr bwMode="gray">
          <a:xfrm>
            <a:off x="5673301" y="4344846"/>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P4</a:t>
            </a:r>
          </a:p>
        </p:txBody>
      </p:sp>
      <p:sp>
        <p:nvSpPr>
          <p:cNvPr id="21" name="TextBox 16"/>
          <p:cNvSpPr txBox="1"/>
          <p:nvPr/>
        </p:nvSpPr>
        <p:spPr bwMode="gray">
          <a:xfrm>
            <a:off x="5673301" y="5055283"/>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22" name="TextBox 24"/>
          <p:cNvSpPr txBox="1"/>
          <p:nvPr/>
        </p:nvSpPr>
        <p:spPr bwMode="gray">
          <a:xfrm>
            <a:off x="891148" y="2093077"/>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FC01::1</a:t>
            </a:r>
          </a:p>
        </p:txBody>
      </p:sp>
      <p:sp>
        <p:nvSpPr>
          <p:cNvPr id="23" name="TextBox 24"/>
          <p:cNvSpPr txBox="1"/>
          <p:nvPr/>
        </p:nvSpPr>
        <p:spPr bwMode="gray">
          <a:xfrm>
            <a:off x="3715584" y="2612357"/>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FC02::2</a:t>
            </a:r>
          </a:p>
        </p:txBody>
      </p:sp>
      <p:sp>
        <p:nvSpPr>
          <p:cNvPr id="24" name="TextBox 24"/>
          <p:cNvSpPr txBox="1"/>
          <p:nvPr/>
        </p:nvSpPr>
        <p:spPr bwMode="gray">
          <a:xfrm>
            <a:off x="5048293" y="2612357"/>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FC03::3</a:t>
            </a:r>
          </a:p>
        </p:txBody>
      </p:sp>
      <p:sp>
        <p:nvSpPr>
          <p:cNvPr id="25" name="TextBox 24"/>
          <p:cNvSpPr txBox="1"/>
          <p:nvPr/>
        </p:nvSpPr>
        <p:spPr bwMode="gray">
          <a:xfrm>
            <a:off x="3701733" y="3768596"/>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FC04::4</a:t>
            </a:r>
          </a:p>
        </p:txBody>
      </p:sp>
      <p:sp>
        <p:nvSpPr>
          <p:cNvPr id="26" name="TextBox 24"/>
          <p:cNvSpPr txBox="1"/>
          <p:nvPr/>
        </p:nvSpPr>
        <p:spPr bwMode="gray">
          <a:xfrm>
            <a:off x="5044395" y="3766920"/>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FC05::5</a:t>
            </a:r>
          </a:p>
        </p:txBody>
      </p:sp>
      <p:sp>
        <p:nvSpPr>
          <p:cNvPr id="27" name="TextBox 24"/>
          <p:cNvSpPr txBox="1"/>
          <p:nvPr/>
        </p:nvSpPr>
        <p:spPr bwMode="gray">
          <a:xfrm>
            <a:off x="5548584" y="5695525"/>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FC06::6</a:t>
            </a:r>
          </a:p>
        </p:txBody>
      </p:sp>
      <p:graphicFrame>
        <p:nvGraphicFramePr>
          <p:cNvPr id="28" name="Table 27"/>
          <p:cNvGraphicFramePr>
            <a:graphicFrameLocks noGrp="1"/>
          </p:cNvGraphicFramePr>
          <p:nvPr>
            <p:extLst/>
          </p:nvPr>
        </p:nvGraphicFramePr>
        <p:xfrm>
          <a:off x="2025512" y="1141969"/>
          <a:ext cx="1420143" cy="1205280"/>
        </p:xfrm>
        <a:graphic>
          <a:graphicData uri="http://schemas.openxmlformats.org/drawingml/2006/table">
            <a:tbl>
              <a:tblPr firstRow="1" bandRow="1">
                <a:tableStyleId>{72833802-FEF1-4C79-8D5D-14CF1EAF98D9}</a:tableStyleId>
              </a:tblPr>
              <a:tblGrid>
                <a:gridCol w="1420143">
                  <a:extLst>
                    <a:ext uri="{9D8B030D-6E8A-4147-A177-3AD203B41FA5}">
                      <a16:colId xmlns:a16="http://schemas.microsoft.com/office/drawing/2014/main" val="20000"/>
                    </a:ext>
                  </a:extLst>
                </a:gridCol>
              </a:tblGrid>
              <a:tr h="346416">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marT="18000" marB="1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48498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FC06::6</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FC03::3</a:t>
                      </a:r>
                    </a:p>
                  </a:txBody>
                  <a:tcPr marT="18000" marB="1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207850">
                <a:tc>
                  <a:txBody>
                    <a:bodyPr/>
                    <a:lstStyle/>
                    <a:p>
                      <a:pPr algn="ctr" fontAlgn="ctr"/>
                      <a:r>
                        <a:rPr lang="en-US" sz="1200" dirty="0">
                          <a:solidFill>
                            <a:schemeClr val="bg1"/>
                          </a:solidFill>
                          <a:latin typeface="Huawei Sans" panose="020C0503030203020204" pitchFamily="34" charset="0"/>
                        </a:rPr>
                        <a:t>Payload</a:t>
                      </a:r>
                    </a:p>
                  </a:txBody>
                  <a:tcPr marT="18000" marB="1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34" name="Plus Sign 75"/>
          <p:cNvSpPr/>
          <p:nvPr/>
        </p:nvSpPr>
        <p:spPr bwMode="gray">
          <a:xfrm rot="2700000">
            <a:off x="5639018" y="2265921"/>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ndParaRPr>
          </a:p>
        </p:txBody>
      </p:sp>
      <p:cxnSp>
        <p:nvCxnSpPr>
          <p:cNvPr id="38" name="Straight Arrow Connector 37"/>
          <p:cNvCxnSpPr/>
          <p:nvPr/>
        </p:nvCxnSpPr>
        <p:spPr bwMode="gray">
          <a:xfrm>
            <a:off x="4277319" y="1389718"/>
            <a:ext cx="666750" cy="0"/>
          </a:xfrm>
          <a:prstGeom prst="straightConnector1">
            <a:avLst/>
          </a:prstGeom>
          <a:noFill/>
          <a:ln w="28575">
            <a:solidFill>
              <a:srgbClr val="56C4D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39" name="Straight Arrow Connector 38"/>
          <p:cNvCxnSpPr/>
          <p:nvPr/>
        </p:nvCxnSpPr>
        <p:spPr bwMode="gray">
          <a:xfrm>
            <a:off x="4277319" y="1723093"/>
            <a:ext cx="666750" cy="0"/>
          </a:xfrm>
          <a:prstGeom prst="straightConnector1">
            <a:avLst/>
          </a:pr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0" name="TextBox 16"/>
          <p:cNvSpPr txBox="1"/>
          <p:nvPr/>
        </p:nvSpPr>
        <p:spPr bwMode="gray">
          <a:xfrm>
            <a:off x="4890525" y="1251218"/>
            <a:ext cx="1342270"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Backup path</a:t>
            </a:r>
          </a:p>
        </p:txBody>
      </p:sp>
      <p:sp>
        <p:nvSpPr>
          <p:cNvPr id="41" name="TextBox 16"/>
          <p:cNvSpPr txBox="1"/>
          <p:nvPr/>
        </p:nvSpPr>
        <p:spPr bwMode="gray">
          <a:xfrm>
            <a:off x="4890525" y="1584593"/>
            <a:ext cx="1087827"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Primary path</a:t>
            </a:r>
          </a:p>
        </p:txBody>
      </p:sp>
      <p:graphicFrame>
        <p:nvGraphicFramePr>
          <p:cNvPr id="46" name="Table 45"/>
          <p:cNvGraphicFramePr>
            <a:graphicFrameLocks noGrp="1"/>
          </p:cNvGraphicFramePr>
          <p:nvPr>
            <p:extLst/>
          </p:nvPr>
        </p:nvGraphicFramePr>
        <p:xfrm>
          <a:off x="2025511" y="2611655"/>
          <a:ext cx="1420143" cy="1371600"/>
        </p:xfrm>
        <a:graphic>
          <a:graphicData uri="http://schemas.openxmlformats.org/drawingml/2006/table">
            <a:tbl>
              <a:tblPr firstRow="1" bandRow="1">
                <a:tableStyleId>{72833802-FEF1-4C79-8D5D-14CF1EAF98D9}</a:tableStyleId>
              </a:tblPr>
              <a:tblGrid>
                <a:gridCol w="1420143">
                  <a:extLst>
                    <a:ext uri="{9D8B030D-6E8A-4147-A177-3AD203B41FA5}">
                      <a16:colId xmlns:a16="http://schemas.microsoft.com/office/drawing/2014/main" val="20000"/>
                    </a:ext>
                  </a:extLst>
                </a:gridCol>
              </a:tblGrid>
              <a:tr h="262766">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FC06::6</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36787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FC06::6</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FC03::3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5766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47" name="Table 46"/>
          <p:cNvGraphicFramePr>
            <a:graphicFrameLocks noGrp="1"/>
          </p:cNvGraphicFramePr>
          <p:nvPr>
            <p:extLst/>
          </p:nvPr>
        </p:nvGraphicFramePr>
        <p:xfrm>
          <a:off x="2014632" y="4168113"/>
          <a:ext cx="1420143" cy="2011680"/>
        </p:xfrm>
        <a:graphic>
          <a:graphicData uri="http://schemas.openxmlformats.org/drawingml/2006/table">
            <a:tbl>
              <a:tblPr firstRow="1" bandRow="1">
                <a:tableStyleId>{72833802-FEF1-4C79-8D5D-14CF1EAF98D9}</a:tableStyleId>
              </a:tblPr>
              <a:tblGrid>
                <a:gridCol w="1420143">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FC06::6</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38636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FC06::6</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FC04::C4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38636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FC06::6</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FC03::3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2"/>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3"/>
                  </a:ext>
                </a:extLst>
              </a:tr>
            </a:tbl>
          </a:graphicData>
        </a:graphic>
      </p:graphicFrame>
      <p:graphicFrame>
        <p:nvGraphicFramePr>
          <p:cNvPr id="49" name="Table 48"/>
          <p:cNvGraphicFramePr>
            <a:graphicFrameLocks noGrp="1"/>
          </p:cNvGraphicFramePr>
          <p:nvPr>
            <p:extLst/>
          </p:nvPr>
        </p:nvGraphicFramePr>
        <p:xfrm>
          <a:off x="4056267" y="4559725"/>
          <a:ext cx="1420143" cy="1371600"/>
        </p:xfrm>
        <a:graphic>
          <a:graphicData uri="http://schemas.openxmlformats.org/drawingml/2006/table">
            <a:tbl>
              <a:tblPr firstRow="1" bandRow="1">
                <a:tableStyleId>{72833802-FEF1-4C79-8D5D-14CF1EAF98D9}</a:tableStyleId>
              </a:tblPr>
              <a:tblGrid>
                <a:gridCol w="1420143">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FC06::6</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38636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FC06::6</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FC03::3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50" name="Freeform 49"/>
          <p:cNvSpPr/>
          <p:nvPr/>
        </p:nvSpPr>
        <p:spPr bwMode="gray">
          <a:xfrm>
            <a:off x="1899920" y="2369672"/>
            <a:ext cx="3857221" cy="3108960"/>
          </a:xfrm>
          <a:custGeom>
            <a:avLst/>
            <a:gdLst>
              <a:gd name="connsiteX0" fmla="*/ 0 w 3942080"/>
              <a:gd name="connsiteY0" fmla="*/ 0 h 3108960"/>
              <a:gd name="connsiteX1" fmla="*/ 3942080 w 3942080"/>
              <a:gd name="connsiteY1" fmla="*/ 0 h 3108960"/>
              <a:gd name="connsiteX2" fmla="*/ 3942080 w 3942080"/>
              <a:gd name="connsiteY2" fmla="*/ 3108960 h 3108960"/>
            </a:gdLst>
            <a:ahLst/>
            <a:cxnLst>
              <a:cxn ang="0">
                <a:pos x="connsiteX0" y="connsiteY0"/>
              </a:cxn>
              <a:cxn ang="0">
                <a:pos x="connsiteX1" y="connsiteY1"/>
              </a:cxn>
              <a:cxn ang="0">
                <a:pos x="connsiteX2" y="connsiteY2"/>
              </a:cxn>
            </a:cxnLst>
            <a:rect l="l" t="t" r="r" b="b"/>
            <a:pathLst>
              <a:path w="3942080" h="3108960">
                <a:moveTo>
                  <a:pt x="0" y="0"/>
                </a:moveTo>
                <a:lnTo>
                  <a:pt x="3942080" y="0"/>
                </a:lnTo>
                <a:lnTo>
                  <a:pt x="3942080" y="3108960"/>
                </a:ln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51" name="Freeform 50"/>
          <p:cNvSpPr/>
          <p:nvPr/>
        </p:nvSpPr>
        <p:spPr bwMode="gray">
          <a:xfrm>
            <a:off x="3637280" y="2471272"/>
            <a:ext cx="1971040" cy="3007360"/>
          </a:xfrm>
          <a:custGeom>
            <a:avLst/>
            <a:gdLst>
              <a:gd name="connsiteX0" fmla="*/ 0 w 1971040"/>
              <a:gd name="connsiteY0" fmla="*/ 0 h 2895600"/>
              <a:gd name="connsiteX1" fmla="*/ 0 w 1971040"/>
              <a:gd name="connsiteY1" fmla="*/ 1757680 h 2895600"/>
              <a:gd name="connsiteX2" fmla="*/ 1971040 w 1971040"/>
              <a:gd name="connsiteY2" fmla="*/ 1757680 h 2895600"/>
              <a:gd name="connsiteX3" fmla="*/ 1971040 w 1971040"/>
              <a:gd name="connsiteY3" fmla="*/ 2895600 h 2895600"/>
            </a:gdLst>
            <a:ahLst/>
            <a:cxnLst>
              <a:cxn ang="0">
                <a:pos x="connsiteX0" y="connsiteY0"/>
              </a:cxn>
              <a:cxn ang="0">
                <a:pos x="connsiteX1" y="connsiteY1"/>
              </a:cxn>
              <a:cxn ang="0">
                <a:pos x="connsiteX2" y="connsiteY2"/>
              </a:cxn>
              <a:cxn ang="0">
                <a:pos x="connsiteX3" y="connsiteY3"/>
              </a:cxn>
            </a:cxnLst>
            <a:rect l="l" t="t" r="r" b="b"/>
            <a:pathLst>
              <a:path w="1971040" h="2895600">
                <a:moveTo>
                  <a:pt x="0" y="0"/>
                </a:moveTo>
                <a:lnTo>
                  <a:pt x="0" y="1757680"/>
                </a:lnTo>
                <a:lnTo>
                  <a:pt x="1971040" y="1757680"/>
                </a:lnTo>
                <a:lnTo>
                  <a:pt x="1971040" y="2895600"/>
                </a:lnTo>
              </a:path>
            </a:pathLst>
          </a:custGeom>
          <a:noFill/>
          <a:ln w="28575">
            <a:solidFill>
              <a:srgbClr val="56C4D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52" name="Freeform 51"/>
          <p:cNvSpPr/>
          <p:nvPr/>
        </p:nvSpPr>
        <p:spPr bwMode="gray">
          <a:xfrm>
            <a:off x="1690234" y="3568552"/>
            <a:ext cx="270645" cy="1259840"/>
          </a:xfrm>
          <a:custGeom>
            <a:avLst/>
            <a:gdLst>
              <a:gd name="connsiteX0" fmla="*/ 467445 w 467445"/>
              <a:gd name="connsiteY0" fmla="*/ 0 h 660400"/>
              <a:gd name="connsiteX1" fmla="*/ 85 w 467445"/>
              <a:gd name="connsiteY1" fmla="*/ 325120 h 660400"/>
              <a:gd name="connsiteX2" fmla="*/ 436965 w 467445"/>
              <a:gd name="connsiteY2" fmla="*/ 660400 h 660400"/>
            </a:gdLst>
            <a:ahLst/>
            <a:cxnLst>
              <a:cxn ang="0">
                <a:pos x="connsiteX0" y="connsiteY0"/>
              </a:cxn>
              <a:cxn ang="0">
                <a:pos x="connsiteX1" y="connsiteY1"/>
              </a:cxn>
              <a:cxn ang="0">
                <a:pos x="connsiteX2" y="connsiteY2"/>
              </a:cxn>
            </a:cxnLst>
            <a:rect l="l" t="t" r="r" b="b"/>
            <a:pathLst>
              <a:path w="467445" h="660400">
                <a:moveTo>
                  <a:pt x="467445" y="0"/>
                </a:moveTo>
                <a:cubicBezTo>
                  <a:pt x="236305" y="107526"/>
                  <a:pt x="5165" y="215053"/>
                  <a:pt x="85" y="325120"/>
                </a:cubicBezTo>
                <a:cubicBezTo>
                  <a:pt x="-4995" y="435187"/>
                  <a:pt x="215985" y="547793"/>
                  <a:pt x="436965" y="660400"/>
                </a:cubicBezTo>
              </a:path>
            </a:pathLst>
          </a:custGeom>
          <a:noFill/>
          <a:ln w="28575">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53" name="Rectangular Callout 26"/>
          <p:cNvSpPr/>
          <p:nvPr/>
        </p:nvSpPr>
        <p:spPr bwMode="gray">
          <a:xfrm>
            <a:off x="455614" y="3720970"/>
            <a:ext cx="1045384" cy="593113"/>
          </a:xfrm>
          <a:prstGeom prst="wedgeRectCallout">
            <a:avLst>
              <a:gd name="adj1" fmla="val 63925"/>
              <a:gd name="adj2" fmla="val 2386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TI-LFA is implemented again.</a:t>
            </a:r>
          </a:p>
        </p:txBody>
      </p:sp>
      <p:sp>
        <p:nvSpPr>
          <p:cNvPr id="43" name="五边形 2"/>
          <p:cNvSpPr/>
          <p:nvPr/>
        </p:nvSpPr>
        <p:spPr bwMode="gray">
          <a:xfrm>
            <a:off x="6953690" y="122127"/>
            <a:ext cx="2460488"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Local Protection Technology</a:t>
            </a:r>
          </a:p>
        </p:txBody>
      </p:sp>
      <p:sp>
        <p:nvSpPr>
          <p:cNvPr id="48" name="燕尾形 3"/>
          <p:cNvSpPr/>
          <p:nvPr/>
        </p:nvSpPr>
        <p:spPr bwMode="gray">
          <a:xfrm>
            <a:off x="9322999" y="122127"/>
            <a:ext cx="2425977"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E2E Protection Technology</a:t>
            </a:r>
          </a:p>
        </p:txBody>
      </p:sp>
    </p:spTree>
    <p:extLst>
      <p:ext uri="{BB962C8B-B14F-4D97-AF65-F5344CB8AC3E}">
        <p14:creationId xmlns:p14="http://schemas.microsoft.com/office/powerpoint/2010/main" val="168000616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Microloop Introduction</a:t>
            </a:r>
            <a:endParaRPr lang="en-US" dirty="0"/>
          </a:p>
        </p:txBody>
      </p:sp>
      <p:sp>
        <p:nvSpPr>
          <p:cNvPr id="3" name="Text Placeholder 2"/>
          <p:cNvSpPr>
            <a:spLocks noGrp="1"/>
          </p:cNvSpPr>
          <p:nvPr>
            <p:ph type="body" sz="quarter" idx="10"/>
          </p:nvPr>
        </p:nvSpPr>
        <p:spPr bwMode="gray"/>
        <p:txBody>
          <a:bodyPr/>
          <a:lstStyle/>
          <a:p>
            <a:r>
              <a:rPr lang="en-US" sz="1600" dirty="0"/>
              <a:t>TI-LFA FRR and midpoint protection can maintain data forwarding for a short time before IGP convergence is complete. After IGP convergence, however, data is forwarded through IGP routes instead of FRR (tunnel mode).</a:t>
            </a:r>
          </a:p>
          <a:p>
            <a:r>
              <a:rPr lang="en-US" sz="1600" dirty="0"/>
              <a:t>However, the convergence speed of devices on the live network may be different. As a result, a temporary loop, which is called a </a:t>
            </a:r>
            <a:r>
              <a:rPr lang="en-US" sz="1600" dirty="0" err="1"/>
              <a:t>microloop</a:t>
            </a:r>
            <a:r>
              <a:rPr lang="en-US" sz="1600" dirty="0"/>
              <a:t>, may be generated. The loop disappears only after all routers on the forwarding path complete convergence.</a:t>
            </a:r>
          </a:p>
        </p:txBody>
      </p:sp>
      <p:pic>
        <p:nvPicPr>
          <p:cNvPr id="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711721" y="4318790"/>
            <a:ext cx="468318" cy="383051"/>
          </a:xfrm>
          <a:prstGeom prst="rect">
            <a:avLst/>
          </a:prstGeom>
        </p:spPr>
      </p:pic>
      <p:cxnSp>
        <p:nvCxnSpPr>
          <p:cNvPr id="5" name="直接连接符 19"/>
          <p:cNvCxnSpPr>
            <a:stCxn id="8" idx="1"/>
            <a:endCxn id="4" idx="3"/>
          </p:cNvCxnSpPr>
          <p:nvPr/>
        </p:nvCxnSpPr>
        <p:spPr bwMode="gray">
          <a:xfrm flipH="1">
            <a:off x="1180039" y="3693504"/>
            <a:ext cx="1340000" cy="816812"/>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pic>
        <p:nvPicPr>
          <p:cNvPr id="8"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520039" y="3501978"/>
            <a:ext cx="468318" cy="383051"/>
          </a:xfrm>
          <a:prstGeom prst="rect">
            <a:avLst/>
          </a:prstGeom>
        </p:spPr>
      </p:pic>
      <p:pic>
        <p:nvPicPr>
          <p:cNvPr id="9"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520039" y="4318790"/>
            <a:ext cx="468318" cy="383051"/>
          </a:xfrm>
          <a:prstGeom prst="rect">
            <a:avLst/>
          </a:prstGeom>
        </p:spPr>
      </p:pic>
      <p:pic>
        <p:nvPicPr>
          <p:cNvPr id="1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520039" y="5173615"/>
            <a:ext cx="468318" cy="383051"/>
          </a:xfrm>
          <a:prstGeom prst="rect">
            <a:avLst/>
          </a:prstGeom>
        </p:spPr>
      </p:pic>
      <p:cxnSp>
        <p:nvCxnSpPr>
          <p:cNvPr id="11" name="直接连接符 19"/>
          <p:cNvCxnSpPr>
            <a:stCxn id="9" idx="1"/>
            <a:endCxn id="4" idx="3"/>
          </p:cNvCxnSpPr>
          <p:nvPr/>
        </p:nvCxnSpPr>
        <p:spPr bwMode="gray">
          <a:xfrm flipH="1">
            <a:off x="1180039" y="4510316"/>
            <a:ext cx="1340000"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5" name="直接连接符 19"/>
          <p:cNvCxnSpPr>
            <a:stCxn id="10" idx="1"/>
            <a:endCxn id="4" idx="3"/>
          </p:cNvCxnSpPr>
          <p:nvPr/>
        </p:nvCxnSpPr>
        <p:spPr bwMode="gray">
          <a:xfrm flipH="1" flipV="1">
            <a:off x="1180039" y="4510316"/>
            <a:ext cx="1340000" cy="854825"/>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20" name="TextBox 19"/>
          <p:cNvSpPr txBox="1"/>
          <p:nvPr/>
        </p:nvSpPr>
        <p:spPr bwMode="gray">
          <a:xfrm rot="19763779">
            <a:off x="1180003" y="3852341"/>
            <a:ext cx="1247457" cy="307777"/>
          </a:xfrm>
          <a:prstGeom prst="rect">
            <a:avLst/>
          </a:prstGeom>
          <a:noFill/>
        </p:spPr>
        <p:txBody>
          <a:bodyPr wrap="square" rtlCol="0">
            <a:spAutoFit/>
          </a:bodyPr>
          <a:lstStyle/>
          <a:p>
            <a:pPr fontAlgn="ctr"/>
            <a:r>
              <a:rPr lang="en-US" sz="1400" dirty="0">
                <a:latin typeface="Huawei Sans" panose="020C0503030203020204" pitchFamily="34" charset="0"/>
              </a:rPr>
              <a:t>Primary path</a:t>
            </a:r>
          </a:p>
        </p:txBody>
      </p:sp>
      <p:sp>
        <p:nvSpPr>
          <p:cNvPr id="21" name="TextBox 20"/>
          <p:cNvSpPr txBox="1"/>
          <p:nvPr/>
        </p:nvSpPr>
        <p:spPr bwMode="gray">
          <a:xfrm>
            <a:off x="1469711" y="4248444"/>
            <a:ext cx="926857" cy="307777"/>
          </a:xfrm>
          <a:prstGeom prst="rect">
            <a:avLst/>
          </a:prstGeom>
          <a:noFill/>
        </p:spPr>
        <p:txBody>
          <a:bodyPr wrap="square" rtlCol="0">
            <a:spAutoFit/>
          </a:bodyPr>
          <a:lstStyle/>
          <a:p>
            <a:pPr fontAlgn="ctr"/>
            <a:r>
              <a:rPr lang="en-US" sz="1400" dirty="0">
                <a:latin typeface="Huawei Sans" panose="020C0503030203020204" pitchFamily="34" charset="0"/>
              </a:rPr>
              <a:t>FRR path</a:t>
            </a:r>
          </a:p>
        </p:txBody>
      </p:sp>
      <p:sp>
        <p:nvSpPr>
          <p:cNvPr id="22" name="TextBox 21"/>
          <p:cNvSpPr txBox="1"/>
          <p:nvPr/>
        </p:nvSpPr>
        <p:spPr bwMode="gray">
          <a:xfrm rot="1971900">
            <a:off x="689764" y="4930387"/>
            <a:ext cx="2151191" cy="523220"/>
          </a:xfrm>
          <a:prstGeom prst="rect">
            <a:avLst/>
          </a:prstGeom>
          <a:noFill/>
        </p:spPr>
        <p:txBody>
          <a:bodyPr wrap="square" rtlCol="0">
            <a:spAutoFit/>
          </a:bodyPr>
          <a:lstStyle/>
          <a:p>
            <a:pPr algn="ctr" fontAlgn="ctr"/>
            <a:r>
              <a:rPr lang="en-US" sz="1400" dirty="0">
                <a:latin typeface="Huawei Sans" panose="020C0503030203020204" pitchFamily="34" charset="0"/>
              </a:rPr>
              <a:t>Post-convergence primary path</a:t>
            </a:r>
          </a:p>
        </p:txBody>
      </p:sp>
      <p:sp>
        <p:nvSpPr>
          <p:cNvPr id="24" name="Freeform 23"/>
          <p:cNvSpPr/>
          <p:nvPr/>
        </p:nvSpPr>
        <p:spPr bwMode="gray">
          <a:xfrm>
            <a:off x="2130940" y="3929810"/>
            <a:ext cx="189695" cy="563880"/>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25" name="Freeform 24"/>
          <p:cNvSpPr/>
          <p:nvPr/>
        </p:nvSpPr>
        <p:spPr bwMode="gray">
          <a:xfrm rot="2925471">
            <a:off x="2165484" y="4533789"/>
            <a:ext cx="321103" cy="612408"/>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26" name="Rectangular Callout 26"/>
          <p:cNvSpPr/>
          <p:nvPr/>
        </p:nvSpPr>
        <p:spPr bwMode="gray">
          <a:xfrm>
            <a:off x="4567302" y="4742545"/>
            <a:ext cx="1300837" cy="939164"/>
          </a:xfrm>
          <a:prstGeom prst="wedgeRectCallout">
            <a:avLst>
              <a:gd name="adj1" fmla="val -62676"/>
              <a:gd name="adj2" fmla="val -2532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After IGP convergence, data is forwarded along the primary path.</a:t>
            </a:r>
          </a:p>
        </p:txBody>
      </p:sp>
      <p:graphicFrame>
        <p:nvGraphicFramePr>
          <p:cNvPr id="28" name="Table 27"/>
          <p:cNvGraphicFramePr>
            <a:graphicFrameLocks noGrp="1"/>
          </p:cNvGraphicFramePr>
          <p:nvPr>
            <p:extLst/>
          </p:nvPr>
        </p:nvGraphicFramePr>
        <p:xfrm>
          <a:off x="3213742" y="3716532"/>
          <a:ext cx="1022408" cy="1371600"/>
        </p:xfrm>
        <a:graphic>
          <a:graphicData uri="http://schemas.openxmlformats.org/drawingml/2006/table">
            <a:tbl>
              <a:tblPr firstRow="1" bandRow="1">
                <a:tableStyleId>{72833802-FEF1-4C79-8D5D-14CF1EAF98D9}</a:tableStyleId>
              </a:tblPr>
              <a:tblGrid>
                <a:gridCol w="1022408">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A</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38636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D</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C</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29" name="Table 28"/>
          <p:cNvGraphicFramePr>
            <a:graphicFrameLocks noGrp="1"/>
          </p:cNvGraphicFramePr>
          <p:nvPr>
            <p:extLst/>
          </p:nvPr>
        </p:nvGraphicFramePr>
        <p:xfrm>
          <a:off x="3213742" y="2870712"/>
          <a:ext cx="1022407" cy="731520"/>
        </p:xfrm>
        <a:graphic>
          <a:graphicData uri="http://schemas.openxmlformats.org/drawingml/2006/table">
            <a:tbl>
              <a:tblPr firstRow="1" bandRow="1">
                <a:tableStyleId>{72833802-FEF1-4C79-8D5D-14CF1EAF98D9}</a:tableStyleId>
              </a:tblPr>
              <a:tblGrid>
                <a:gridCol w="1022407">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 A</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 B</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graphicFrame>
        <p:nvGraphicFramePr>
          <p:cNvPr id="30" name="Table 29"/>
          <p:cNvGraphicFramePr>
            <a:graphicFrameLocks noGrp="1"/>
          </p:cNvGraphicFramePr>
          <p:nvPr>
            <p:extLst/>
          </p:nvPr>
        </p:nvGraphicFramePr>
        <p:xfrm>
          <a:off x="3213742" y="5202699"/>
          <a:ext cx="1022407" cy="731520"/>
        </p:xfrm>
        <a:graphic>
          <a:graphicData uri="http://schemas.openxmlformats.org/drawingml/2006/table">
            <a:tbl>
              <a:tblPr firstRow="1" bandRow="1">
                <a:tableStyleId>{72833802-FEF1-4C79-8D5D-14CF1EAF98D9}</a:tableStyleId>
              </a:tblPr>
              <a:tblGrid>
                <a:gridCol w="1022407">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 A</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 B</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sp>
        <p:nvSpPr>
          <p:cNvPr id="31" name="Freeform 30"/>
          <p:cNvSpPr/>
          <p:nvPr/>
        </p:nvSpPr>
        <p:spPr bwMode="gray">
          <a:xfrm rot="1294434">
            <a:off x="4192807" y="3443649"/>
            <a:ext cx="189695" cy="563880"/>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32" name="Freeform 31"/>
          <p:cNvSpPr/>
          <p:nvPr/>
        </p:nvSpPr>
        <p:spPr bwMode="gray">
          <a:xfrm rot="1743281">
            <a:off x="4127102" y="4812675"/>
            <a:ext cx="321103" cy="612408"/>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33" name="Rectangular Callout 26"/>
          <p:cNvSpPr/>
          <p:nvPr/>
        </p:nvSpPr>
        <p:spPr bwMode="gray">
          <a:xfrm>
            <a:off x="4537024" y="3327759"/>
            <a:ext cx="1368672" cy="939164"/>
          </a:xfrm>
          <a:prstGeom prst="wedgeRectCallout">
            <a:avLst>
              <a:gd name="adj1" fmla="val -58739"/>
              <a:gd name="adj2" fmla="val -2255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If the primary path fails, traffic is forwarded along the FRR path.</a:t>
            </a:r>
          </a:p>
        </p:txBody>
      </p:sp>
      <p:cxnSp>
        <p:nvCxnSpPr>
          <p:cNvPr id="35" name="直接连接符 22"/>
          <p:cNvCxnSpPr>
            <a:stCxn id="41" idx="3"/>
            <a:endCxn id="44" idx="1"/>
          </p:cNvCxnSpPr>
          <p:nvPr/>
        </p:nvCxnSpPr>
        <p:spPr bwMode="gray">
          <a:xfrm flipV="1">
            <a:off x="8385740" y="3847170"/>
            <a:ext cx="1805611" cy="627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36" name="直接连接符 22"/>
          <p:cNvCxnSpPr>
            <a:stCxn id="41" idx="2"/>
            <a:endCxn id="42" idx="0"/>
          </p:cNvCxnSpPr>
          <p:nvPr/>
        </p:nvCxnSpPr>
        <p:spPr bwMode="gray">
          <a:xfrm>
            <a:off x="8151581" y="4044965"/>
            <a:ext cx="0" cy="1122381"/>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37" name="直接连接符 22"/>
          <p:cNvCxnSpPr>
            <a:stCxn id="42" idx="3"/>
            <a:endCxn id="45" idx="1"/>
          </p:cNvCxnSpPr>
          <p:nvPr/>
        </p:nvCxnSpPr>
        <p:spPr bwMode="gray">
          <a:xfrm>
            <a:off x="8385740" y="5358872"/>
            <a:ext cx="1810660" cy="626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38" name="直接连接符 19"/>
          <p:cNvCxnSpPr>
            <a:stCxn id="41" idx="0"/>
            <a:endCxn id="40" idx="2"/>
          </p:cNvCxnSpPr>
          <p:nvPr/>
        </p:nvCxnSpPr>
        <p:spPr bwMode="gray">
          <a:xfrm flipV="1">
            <a:off x="8151581" y="3327759"/>
            <a:ext cx="0" cy="334155"/>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39" name="直接连接符 22"/>
          <p:cNvCxnSpPr>
            <a:stCxn id="44" idx="2"/>
            <a:endCxn id="45" idx="0"/>
          </p:cNvCxnSpPr>
          <p:nvPr/>
        </p:nvCxnSpPr>
        <p:spPr bwMode="gray">
          <a:xfrm>
            <a:off x="10425510" y="4038695"/>
            <a:ext cx="5049" cy="113492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pic>
        <p:nvPicPr>
          <p:cNvPr id="4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7917422" y="2944708"/>
            <a:ext cx="468318" cy="383051"/>
          </a:xfrm>
          <a:prstGeom prst="rect">
            <a:avLst/>
          </a:prstGeom>
        </p:spPr>
      </p:pic>
      <p:pic>
        <p:nvPicPr>
          <p:cNvPr id="41"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7917422" y="3661914"/>
            <a:ext cx="468318" cy="383051"/>
          </a:xfrm>
          <a:prstGeom prst="rect">
            <a:avLst/>
          </a:prstGeom>
        </p:spPr>
      </p:pic>
      <p:pic>
        <p:nvPicPr>
          <p:cNvPr id="42"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7917422" y="5167346"/>
            <a:ext cx="468318" cy="383051"/>
          </a:xfrm>
          <a:prstGeom prst="rect">
            <a:avLst/>
          </a:prstGeom>
        </p:spPr>
      </p:pic>
      <p:pic>
        <p:nvPicPr>
          <p:cNvPr id="43"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10196400" y="2950993"/>
            <a:ext cx="468318" cy="383051"/>
          </a:xfrm>
          <a:prstGeom prst="rect">
            <a:avLst/>
          </a:prstGeom>
        </p:spPr>
      </p:pic>
      <p:pic>
        <p:nvPicPr>
          <p:cNvPr id="4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10191351" y="3655644"/>
            <a:ext cx="468318" cy="383051"/>
          </a:xfrm>
          <a:prstGeom prst="rect">
            <a:avLst/>
          </a:prstGeom>
        </p:spPr>
      </p:pic>
      <p:pic>
        <p:nvPicPr>
          <p:cNvPr id="45"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10196400" y="5173615"/>
            <a:ext cx="468318" cy="383051"/>
          </a:xfrm>
          <a:prstGeom prst="rect">
            <a:avLst/>
          </a:prstGeom>
        </p:spPr>
      </p:pic>
      <p:cxnSp>
        <p:nvCxnSpPr>
          <p:cNvPr id="46" name="直接连接符 22"/>
          <p:cNvCxnSpPr>
            <a:stCxn id="43" idx="2"/>
            <a:endCxn id="44" idx="0"/>
          </p:cNvCxnSpPr>
          <p:nvPr/>
        </p:nvCxnSpPr>
        <p:spPr bwMode="gray">
          <a:xfrm flipH="1">
            <a:off x="10425510" y="3334044"/>
            <a:ext cx="5049" cy="32160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49" name="TextBox 16"/>
          <p:cNvSpPr txBox="1"/>
          <p:nvPr/>
        </p:nvSpPr>
        <p:spPr bwMode="gray">
          <a:xfrm>
            <a:off x="7604105" y="3708669"/>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50" name="TextBox 16"/>
          <p:cNvSpPr txBox="1"/>
          <p:nvPr/>
        </p:nvSpPr>
        <p:spPr bwMode="gray">
          <a:xfrm>
            <a:off x="7929992" y="2717355"/>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51" name="TextBox 16"/>
          <p:cNvSpPr txBox="1"/>
          <p:nvPr/>
        </p:nvSpPr>
        <p:spPr bwMode="gray">
          <a:xfrm>
            <a:off x="10203565" y="2723761"/>
            <a:ext cx="495582"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52" name="TextBox 16"/>
          <p:cNvSpPr txBox="1"/>
          <p:nvPr/>
        </p:nvSpPr>
        <p:spPr bwMode="gray">
          <a:xfrm>
            <a:off x="7604105" y="5229654"/>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53" name="TextBox 16"/>
          <p:cNvSpPr txBox="1"/>
          <p:nvPr/>
        </p:nvSpPr>
        <p:spPr bwMode="gray">
          <a:xfrm>
            <a:off x="10596867" y="5229653"/>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P3</a:t>
            </a:r>
          </a:p>
        </p:txBody>
      </p:sp>
      <p:sp>
        <p:nvSpPr>
          <p:cNvPr id="54" name="TextBox 16"/>
          <p:cNvSpPr txBox="1"/>
          <p:nvPr/>
        </p:nvSpPr>
        <p:spPr bwMode="gray">
          <a:xfrm>
            <a:off x="10608002" y="3716338"/>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P4</a:t>
            </a:r>
          </a:p>
        </p:txBody>
      </p:sp>
      <p:graphicFrame>
        <p:nvGraphicFramePr>
          <p:cNvPr id="55" name="Table 54"/>
          <p:cNvGraphicFramePr>
            <a:graphicFrameLocks noGrp="1"/>
          </p:cNvGraphicFramePr>
          <p:nvPr>
            <p:extLst/>
          </p:nvPr>
        </p:nvGraphicFramePr>
        <p:xfrm>
          <a:off x="6855716" y="4248444"/>
          <a:ext cx="1022407" cy="731520"/>
        </p:xfrm>
        <a:graphic>
          <a:graphicData uri="http://schemas.openxmlformats.org/drawingml/2006/table">
            <a:tbl>
              <a:tblPr firstRow="1" bandRow="1">
                <a:tableStyleId>{72833802-FEF1-4C79-8D5D-14CF1EAF98D9}</a:tableStyleId>
              </a:tblPr>
              <a:tblGrid>
                <a:gridCol w="1022407">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 PE2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 PE1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cxnSp>
        <p:nvCxnSpPr>
          <p:cNvPr id="57" name="Straight Arrow Connector 56"/>
          <p:cNvCxnSpPr/>
          <p:nvPr/>
        </p:nvCxnSpPr>
        <p:spPr bwMode="gray">
          <a:xfrm>
            <a:off x="8037207" y="4101910"/>
            <a:ext cx="0" cy="1016969"/>
          </a:xfrm>
          <a:prstGeom prst="straightConnector1">
            <a:avLst/>
          </a:pr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8" name="Plus Sign 75"/>
          <p:cNvSpPr/>
          <p:nvPr/>
        </p:nvSpPr>
        <p:spPr bwMode="gray">
          <a:xfrm rot="2700000">
            <a:off x="9232932" y="3697701"/>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ndParaRPr>
          </a:p>
        </p:txBody>
      </p:sp>
      <p:cxnSp>
        <p:nvCxnSpPr>
          <p:cNvPr id="59" name="Straight Arrow Connector 58"/>
          <p:cNvCxnSpPr/>
          <p:nvPr/>
        </p:nvCxnSpPr>
        <p:spPr bwMode="gray">
          <a:xfrm flipV="1">
            <a:off x="8317172" y="4114601"/>
            <a:ext cx="0" cy="983108"/>
          </a:xfrm>
          <a:prstGeom prst="straightConnector1">
            <a:avLst/>
          </a:pr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61" name="TextBox 16"/>
          <p:cNvSpPr txBox="1"/>
          <p:nvPr/>
        </p:nvSpPr>
        <p:spPr bwMode="gray">
          <a:xfrm>
            <a:off x="8492138" y="5126232"/>
            <a:ext cx="101096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Cost: 1000</a:t>
            </a:r>
          </a:p>
        </p:txBody>
      </p:sp>
      <p:sp>
        <p:nvSpPr>
          <p:cNvPr id="62" name="Rectangular Callout 26"/>
          <p:cNvSpPr/>
          <p:nvPr/>
        </p:nvSpPr>
        <p:spPr bwMode="gray">
          <a:xfrm>
            <a:off x="6096000" y="3067050"/>
            <a:ext cx="1361164" cy="980077"/>
          </a:xfrm>
          <a:prstGeom prst="wedgeRectCallout">
            <a:avLst>
              <a:gd name="adj1" fmla="val 66097"/>
              <a:gd name="adj2" fmla="val 1961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P1 completes IGP convergence and does not forward traffic based on FRR.</a:t>
            </a:r>
          </a:p>
        </p:txBody>
      </p:sp>
      <p:sp>
        <p:nvSpPr>
          <p:cNvPr id="63" name="Rectangular Callout 26"/>
          <p:cNvSpPr/>
          <p:nvPr/>
        </p:nvSpPr>
        <p:spPr bwMode="gray">
          <a:xfrm>
            <a:off x="5983550" y="5024354"/>
            <a:ext cx="1499763" cy="1110118"/>
          </a:xfrm>
          <a:prstGeom prst="wedgeRectCallout">
            <a:avLst>
              <a:gd name="adj1" fmla="val 64457"/>
              <a:gd name="adj2" fmla="val -2186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P2 does not complete IGP convergence and forwards data based on the original routing table.</a:t>
            </a:r>
          </a:p>
        </p:txBody>
      </p:sp>
      <p:sp>
        <p:nvSpPr>
          <p:cNvPr id="64" name="Rectangular Callout 26"/>
          <p:cNvSpPr/>
          <p:nvPr/>
        </p:nvSpPr>
        <p:spPr bwMode="gray">
          <a:xfrm>
            <a:off x="8453224" y="4019344"/>
            <a:ext cx="1857912" cy="1133711"/>
          </a:xfrm>
          <a:prstGeom prst="wedgeRectCallout">
            <a:avLst>
              <a:gd name="adj1" fmla="val -57575"/>
              <a:gd name="adj2" fmla="val -2359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P1 considers that the packet destined for PE2 should be sent to P2, but P2 considers that the packet destined for PE2 should be sent to P1.</a:t>
            </a:r>
          </a:p>
        </p:txBody>
      </p:sp>
      <p:sp>
        <p:nvSpPr>
          <p:cNvPr id="56" name="五边形 2"/>
          <p:cNvSpPr/>
          <p:nvPr/>
        </p:nvSpPr>
        <p:spPr bwMode="gray">
          <a:xfrm>
            <a:off x="6953690" y="122127"/>
            <a:ext cx="2460488"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Local Protection Technology</a:t>
            </a:r>
          </a:p>
        </p:txBody>
      </p:sp>
      <p:sp>
        <p:nvSpPr>
          <p:cNvPr id="60" name="燕尾形 3"/>
          <p:cNvSpPr/>
          <p:nvPr/>
        </p:nvSpPr>
        <p:spPr bwMode="gray">
          <a:xfrm>
            <a:off x="9322999" y="122127"/>
            <a:ext cx="2425977"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E2E Protection Technology</a:t>
            </a:r>
          </a:p>
        </p:txBody>
      </p:sp>
    </p:spTree>
    <p:extLst>
      <p:ext uri="{BB962C8B-B14F-4D97-AF65-F5344CB8AC3E}">
        <p14:creationId xmlns:p14="http://schemas.microsoft.com/office/powerpoint/2010/main" val="106593302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Local Microloop in a Traffic Switchover Scenario</a:t>
            </a:r>
            <a:endParaRPr lang="en-US" dirty="0"/>
          </a:p>
        </p:txBody>
      </p:sp>
      <p:sp>
        <p:nvSpPr>
          <p:cNvPr id="3" name="Text Placeholder 2"/>
          <p:cNvSpPr>
            <a:spLocks noGrp="1"/>
          </p:cNvSpPr>
          <p:nvPr>
            <p:ph type="body" sz="quarter" idx="10"/>
          </p:nvPr>
        </p:nvSpPr>
        <p:spPr bwMode="gray">
          <a:xfrm>
            <a:off x="6096000" y="1052514"/>
            <a:ext cx="5653088" cy="4875042"/>
          </a:xfrm>
        </p:spPr>
        <p:txBody>
          <a:bodyPr/>
          <a:lstStyle/>
          <a:p>
            <a:r>
              <a:rPr lang="en-US" sz="1600" dirty="0"/>
              <a:t>In a traffic switchover scenario, a local </a:t>
            </a:r>
            <a:r>
              <a:rPr lang="en-US" sz="1600" dirty="0" err="1"/>
              <a:t>microloop</a:t>
            </a:r>
            <a:r>
              <a:rPr lang="en-US" sz="1600" dirty="0"/>
              <a:t> occurs when a node adjacent to the failed node converges earlier than the other nodes on the network.</a:t>
            </a:r>
          </a:p>
          <a:p>
            <a:pPr lvl="1"/>
            <a:r>
              <a:rPr lang="en-US" sz="1400" dirty="0"/>
              <a:t>When the link between P1 and P4 fails, traffic is first forwarded along the TI-LFA backup path.</a:t>
            </a:r>
          </a:p>
          <a:p>
            <a:pPr lvl="1"/>
            <a:r>
              <a:rPr lang="en-US" sz="1400" dirty="0"/>
              <a:t>After P1 completes convergence, the next hop becomes P2, so that P1 forwards the traffic to P2 along the post-convergence path.</a:t>
            </a:r>
          </a:p>
          <a:p>
            <a:pPr lvl="1"/>
            <a:r>
              <a:rPr lang="en-US" sz="1400" dirty="0"/>
              <a:t>Because P2 and other nodes on the network have not converged, the next hop for the traffic from P2 to PE2 is still P1. In this case, a loop is formed between P1 and P2 until P2 completes convergence.</a:t>
            </a:r>
          </a:p>
        </p:txBody>
      </p:sp>
      <p:cxnSp>
        <p:nvCxnSpPr>
          <p:cNvPr id="4" name="直接连接符 22"/>
          <p:cNvCxnSpPr>
            <a:stCxn id="10" idx="3"/>
            <a:endCxn id="13" idx="1"/>
          </p:cNvCxnSpPr>
          <p:nvPr/>
        </p:nvCxnSpPr>
        <p:spPr bwMode="gray">
          <a:xfrm flipV="1">
            <a:off x="2914975" y="3145619"/>
            <a:ext cx="1912150" cy="627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 name="直接连接符 22"/>
          <p:cNvCxnSpPr>
            <a:stCxn id="10" idx="2"/>
            <a:endCxn id="11" idx="0"/>
          </p:cNvCxnSpPr>
          <p:nvPr/>
        </p:nvCxnSpPr>
        <p:spPr bwMode="gray">
          <a:xfrm>
            <a:off x="2680816" y="3343414"/>
            <a:ext cx="0" cy="1122381"/>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6" name="直接连接符 22"/>
          <p:cNvCxnSpPr>
            <a:stCxn id="11" idx="3"/>
            <a:endCxn id="14" idx="1"/>
          </p:cNvCxnSpPr>
          <p:nvPr/>
        </p:nvCxnSpPr>
        <p:spPr bwMode="gray">
          <a:xfrm>
            <a:off x="2914975" y="4657321"/>
            <a:ext cx="1917199" cy="626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7" name="直接连接符 19"/>
          <p:cNvCxnSpPr>
            <a:stCxn id="10" idx="0"/>
            <a:endCxn id="9" idx="2"/>
          </p:cNvCxnSpPr>
          <p:nvPr/>
        </p:nvCxnSpPr>
        <p:spPr bwMode="gray">
          <a:xfrm flipV="1">
            <a:off x="2680816" y="2626208"/>
            <a:ext cx="0" cy="334155"/>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8" name="直接连接符 22"/>
          <p:cNvCxnSpPr>
            <a:stCxn id="13" idx="2"/>
            <a:endCxn id="14" idx="0"/>
          </p:cNvCxnSpPr>
          <p:nvPr/>
        </p:nvCxnSpPr>
        <p:spPr bwMode="gray">
          <a:xfrm>
            <a:off x="5061284" y="3337144"/>
            <a:ext cx="5049" cy="113492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pic>
        <p:nvPicPr>
          <p:cNvPr id="9"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446657" y="2243157"/>
            <a:ext cx="468318" cy="383051"/>
          </a:xfrm>
          <a:prstGeom prst="rect">
            <a:avLst/>
          </a:prstGeom>
        </p:spPr>
      </p:pic>
      <p:pic>
        <p:nvPicPr>
          <p:cNvPr id="1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446657" y="2960363"/>
            <a:ext cx="468318" cy="383051"/>
          </a:xfrm>
          <a:prstGeom prst="rect">
            <a:avLst/>
          </a:prstGeom>
        </p:spPr>
      </p:pic>
      <p:pic>
        <p:nvPicPr>
          <p:cNvPr id="11"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446657" y="4465795"/>
            <a:ext cx="468318" cy="383051"/>
          </a:xfrm>
          <a:prstGeom prst="rect">
            <a:avLst/>
          </a:prstGeom>
        </p:spPr>
      </p:pic>
      <p:pic>
        <p:nvPicPr>
          <p:cNvPr id="12"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832174" y="2249442"/>
            <a:ext cx="468318" cy="383051"/>
          </a:xfrm>
          <a:prstGeom prst="rect">
            <a:avLst/>
          </a:prstGeom>
        </p:spPr>
      </p:pic>
      <p:pic>
        <p:nvPicPr>
          <p:cNvPr id="13"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827125" y="2954093"/>
            <a:ext cx="468318" cy="383051"/>
          </a:xfrm>
          <a:prstGeom prst="rect">
            <a:avLst/>
          </a:prstGeom>
        </p:spPr>
      </p:pic>
      <p:pic>
        <p:nvPicPr>
          <p:cNvPr id="1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832174" y="4472064"/>
            <a:ext cx="468318" cy="383051"/>
          </a:xfrm>
          <a:prstGeom prst="rect">
            <a:avLst/>
          </a:prstGeom>
        </p:spPr>
      </p:pic>
      <p:cxnSp>
        <p:nvCxnSpPr>
          <p:cNvPr id="15" name="直接连接符 22"/>
          <p:cNvCxnSpPr>
            <a:stCxn id="12" idx="2"/>
            <a:endCxn id="13" idx="0"/>
          </p:cNvCxnSpPr>
          <p:nvPr/>
        </p:nvCxnSpPr>
        <p:spPr bwMode="gray">
          <a:xfrm flipH="1">
            <a:off x="5061284" y="2632493"/>
            <a:ext cx="5049" cy="32160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16" name="TextBox 16"/>
          <p:cNvSpPr txBox="1"/>
          <p:nvPr/>
        </p:nvSpPr>
        <p:spPr bwMode="gray">
          <a:xfrm>
            <a:off x="2133340" y="3007118"/>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17" name="TextBox 16"/>
          <p:cNvSpPr txBox="1"/>
          <p:nvPr/>
        </p:nvSpPr>
        <p:spPr bwMode="gray">
          <a:xfrm>
            <a:off x="2459227" y="2015804"/>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18" name="TextBox 16"/>
          <p:cNvSpPr txBox="1"/>
          <p:nvPr/>
        </p:nvSpPr>
        <p:spPr bwMode="gray">
          <a:xfrm>
            <a:off x="4839339" y="2022210"/>
            <a:ext cx="495582"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19" name="TextBox 16"/>
          <p:cNvSpPr txBox="1"/>
          <p:nvPr/>
        </p:nvSpPr>
        <p:spPr bwMode="gray">
          <a:xfrm>
            <a:off x="2133340" y="4528103"/>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20" name="TextBox 16"/>
          <p:cNvSpPr txBox="1"/>
          <p:nvPr/>
        </p:nvSpPr>
        <p:spPr bwMode="gray">
          <a:xfrm>
            <a:off x="5232641" y="4528102"/>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P3</a:t>
            </a:r>
          </a:p>
        </p:txBody>
      </p:sp>
      <p:sp>
        <p:nvSpPr>
          <p:cNvPr id="21" name="TextBox 16"/>
          <p:cNvSpPr txBox="1"/>
          <p:nvPr/>
        </p:nvSpPr>
        <p:spPr bwMode="gray">
          <a:xfrm>
            <a:off x="5243776" y="3014787"/>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P4</a:t>
            </a:r>
          </a:p>
        </p:txBody>
      </p:sp>
      <p:graphicFrame>
        <p:nvGraphicFramePr>
          <p:cNvPr id="22" name="Table 21"/>
          <p:cNvGraphicFramePr>
            <a:graphicFrameLocks noGrp="1"/>
          </p:cNvGraphicFramePr>
          <p:nvPr>
            <p:extLst/>
          </p:nvPr>
        </p:nvGraphicFramePr>
        <p:xfrm>
          <a:off x="1384951" y="3546893"/>
          <a:ext cx="1022407" cy="731520"/>
        </p:xfrm>
        <a:graphic>
          <a:graphicData uri="http://schemas.openxmlformats.org/drawingml/2006/table">
            <a:tbl>
              <a:tblPr firstRow="1" bandRow="1">
                <a:tableStyleId>{72833802-FEF1-4C79-8D5D-14CF1EAF98D9}</a:tableStyleId>
              </a:tblPr>
              <a:tblGrid>
                <a:gridCol w="1022407">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 PE2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 PE1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cxnSp>
        <p:nvCxnSpPr>
          <p:cNvPr id="23" name="Straight Arrow Connector 22"/>
          <p:cNvCxnSpPr/>
          <p:nvPr/>
        </p:nvCxnSpPr>
        <p:spPr bwMode="gray">
          <a:xfrm>
            <a:off x="2566442" y="3400359"/>
            <a:ext cx="0" cy="1016969"/>
          </a:xfrm>
          <a:prstGeom prst="straightConnector1">
            <a:avLst/>
          </a:pr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24" name="Plus Sign 75"/>
          <p:cNvSpPr/>
          <p:nvPr/>
        </p:nvSpPr>
        <p:spPr bwMode="gray">
          <a:xfrm rot="2700000">
            <a:off x="3641246" y="2996150"/>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ndParaRPr>
          </a:p>
        </p:txBody>
      </p:sp>
      <p:cxnSp>
        <p:nvCxnSpPr>
          <p:cNvPr id="25" name="Straight Arrow Connector 24"/>
          <p:cNvCxnSpPr/>
          <p:nvPr/>
        </p:nvCxnSpPr>
        <p:spPr bwMode="gray">
          <a:xfrm flipV="1">
            <a:off x="2846407" y="3413050"/>
            <a:ext cx="0" cy="983108"/>
          </a:xfrm>
          <a:prstGeom prst="straightConnector1">
            <a:avLst/>
          </a:pr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26" name="TextBox 16"/>
          <p:cNvSpPr txBox="1"/>
          <p:nvPr/>
        </p:nvSpPr>
        <p:spPr bwMode="gray">
          <a:xfrm>
            <a:off x="3331626" y="4633826"/>
            <a:ext cx="101096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Cost: 1000</a:t>
            </a:r>
          </a:p>
        </p:txBody>
      </p:sp>
      <p:sp>
        <p:nvSpPr>
          <p:cNvPr id="27" name="Rectangular Callout 26"/>
          <p:cNvSpPr/>
          <p:nvPr/>
        </p:nvSpPr>
        <p:spPr bwMode="gray">
          <a:xfrm>
            <a:off x="798250" y="2379216"/>
            <a:ext cx="1161286" cy="976463"/>
          </a:xfrm>
          <a:prstGeom prst="wedgeRectCallout">
            <a:avLst>
              <a:gd name="adj1" fmla="val 66097"/>
              <a:gd name="adj2" fmla="val 1961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P1 completes IGP convergence and does not forward traffic based on FRR.</a:t>
            </a:r>
          </a:p>
        </p:txBody>
      </p:sp>
      <p:sp>
        <p:nvSpPr>
          <p:cNvPr id="28" name="Rectangular Callout 26"/>
          <p:cNvSpPr/>
          <p:nvPr/>
        </p:nvSpPr>
        <p:spPr bwMode="gray">
          <a:xfrm>
            <a:off x="506024" y="4403114"/>
            <a:ext cx="1479661" cy="1145429"/>
          </a:xfrm>
          <a:prstGeom prst="wedgeRectCallout">
            <a:avLst>
              <a:gd name="adj1" fmla="val 64457"/>
              <a:gd name="adj2" fmla="val -2186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P2 does not complete IGP convergence and forwards data based on the original routing table.</a:t>
            </a:r>
          </a:p>
        </p:txBody>
      </p:sp>
      <p:sp>
        <p:nvSpPr>
          <p:cNvPr id="29" name="Rectangular Callout 26"/>
          <p:cNvSpPr/>
          <p:nvPr/>
        </p:nvSpPr>
        <p:spPr bwMode="gray">
          <a:xfrm>
            <a:off x="3062797" y="3285239"/>
            <a:ext cx="1776542" cy="1155941"/>
          </a:xfrm>
          <a:prstGeom prst="wedgeRectCallout">
            <a:avLst>
              <a:gd name="adj1" fmla="val -62277"/>
              <a:gd name="adj2" fmla="val -1360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P1 considers that the packet destined for PE2 should be sent to P2, but P2 considers that the packet destined for PE2 should be sent to P1.</a:t>
            </a:r>
          </a:p>
        </p:txBody>
      </p:sp>
      <p:sp>
        <p:nvSpPr>
          <p:cNvPr id="34" name="五边形 2"/>
          <p:cNvSpPr/>
          <p:nvPr/>
        </p:nvSpPr>
        <p:spPr bwMode="gray">
          <a:xfrm>
            <a:off x="6953690" y="122127"/>
            <a:ext cx="2460488"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Local Protection Technology</a:t>
            </a:r>
          </a:p>
        </p:txBody>
      </p:sp>
      <p:sp>
        <p:nvSpPr>
          <p:cNvPr id="35" name="燕尾形 3"/>
          <p:cNvSpPr/>
          <p:nvPr/>
        </p:nvSpPr>
        <p:spPr bwMode="gray">
          <a:xfrm>
            <a:off x="9322999" y="122127"/>
            <a:ext cx="2425977"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E2E Protection Technology</a:t>
            </a:r>
          </a:p>
        </p:txBody>
      </p:sp>
    </p:spTree>
    <p:extLst>
      <p:ext uri="{BB962C8B-B14F-4D97-AF65-F5344CB8AC3E}">
        <p14:creationId xmlns:p14="http://schemas.microsoft.com/office/powerpoint/2010/main" val="172725567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Local Microloop Avoidance in a Traffic Switchover Scenario</a:t>
            </a:r>
            <a:endParaRPr lang="en-US" dirty="0"/>
          </a:p>
        </p:txBody>
      </p:sp>
      <p:sp>
        <p:nvSpPr>
          <p:cNvPr id="3" name="Text Placeholder 2"/>
          <p:cNvSpPr>
            <a:spLocks noGrp="1"/>
          </p:cNvSpPr>
          <p:nvPr>
            <p:ph type="body" sz="quarter" idx="10"/>
          </p:nvPr>
        </p:nvSpPr>
        <p:spPr bwMode="gray">
          <a:xfrm>
            <a:off x="5821518" y="1052514"/>
            <a:ext cx="5927569" cy="4875042"/>
          </a:xfrm>
        </p:spPr>
        <p:txBody>
          <a:bodyPr/>
          <a:lstStyle/>
          <a:p>
            <a:r>
              <a:rPr lang="en-US" sz="1400" dirty="0"/>
              <a:t>The </a:t>
            </a:r>
            <a:r>
              <a:rPr lang="en-US" sz="1400" dirty="0" err="1"/>
              <a:t>microloop</a:t>
            </a:r>
            <a:r>
              <a:rPr lang="en-US" sz="1400" dirty="0"/>
              <a:t> avoidance measure is to deliver the corresponding forwarding path after the involved node has already completed convergence for a period of time. This prevents the loop caused by IGP convergence on the node adjacent to the failed node. The detailed process is as follows:</a:t>
            </a:r>
          </a:p>
          <a:p>
            <a:pPr lvl="1"/>
            <a:r>
              <a:rPr lang="en-US" sz="1200" dirty="0"/>
              <a:t>After P1 detects the fault of the link connected to P4, it enters the TI-LFA process and forwards the packet to PE2 along the TI-LFA backup path.</a:t>
            </a:r>
          </a:p>
          <a:p>
            <a:pPr lvl="1"/>
            <a:r>
              <a:rPr lang="en-US" sz="1200" dirty="0"/>
              <a:t>P1 starts a timer. Before the timer expires, the forwarding table retains unchanged, and the TI-LFA backup path continues to be used for packet forwarding.</a:t>
            </a:r>
          </a:p>
          <a:p>
            <a:pPr lvl="1"/>
            <a:r>
              <a:rPr lang="en-US" sz="1200" dirty="0"/>
              <a:t>When the timer expires, other nodes on the network have completed convergence. P1 can now perform convergence and then forward the packet along the post-convergence path.</a:t>
            </a:r>
          </a:p>
          <a:p>
            <a:r>
              <a:rPr lang="en-US" sz="1400" dirty="0"/>
              <a:t>Because each TI-LFA backup path is loop-free, the packet can be forwarded along a TI-LFA backup path for a period of time, and then the TI-LFA process can exit after the other nodes complete convergence.</a:t>
            </a:r>
          </a:p>
        </p:txBody>
      </p:sp>
      <p:cxnSp>
        <p:nvCxnSpPr>
          <p:cNvPr id="4" name="直接连接符 22"/>
          <p:cNvCxnSpPr>
            <a:stCxn id="10" idx="3"/>
            <a:endCxn id="13" idx="1"/>
          </p:cNvCxnSpPr>
          <p:nvPr/>
        </p:nvCxnSpPr>
        <p:spPr bwMode="gray">
          <a:xfrm flipV="1">
            <a:off x="2646937" y="3145619"/>
            <a:ext cx="1458494" cy="627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 name="直接连接符 22"/>
          <p:cNvCxnSpPr>
            <a:stCxn id="10" idx="2"/>
            <a:endCxn id="11" idx="0"/>
          </p:cNvCxnSpPr>
          <p:nvPr/>
        </p:nvCxnSpPr>
        <p:spPr bwMode="gray">
          <a:xfrm>
            <a:off x="2412778" y="3343414"/>
            <a:ext cx="0" cy="1122381"/>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6" name="直接连接符 22"/>
          <p:cNvCxnSpPr>
            <a:stCxn id="11" idx="3"/>
            <a:endCxn id="14" idx="1"/>
          </p:cNvCxnSpPr>
          <p:nvPr/>
        </p:nvCxnSpPr>
        <p:spPr bwMode="gray">
          <a:xfrm>
            <a:off x="2646937" y="4657321"/>
            <a:ext cx="1463543" cy="626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7" name="直接连接符 19"/>
          <p:cNvCxnSpPr>
            <a:stCxn id="10" idx="0"/>
            <a:endCxn id="9" idx="2"/>
          </p:cNvCxnSpPr>
          <p:nvPr/>
        </p:nvCxnSpPr>
        <p:spPr bwMode="gray">
          <a:xfrm flipV="1">
            <a:off x="2412778" y="2146148"/>
            <a:ext cx="0" cy="814215"/>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8" name="直接连接符 22"/>
          <p:cNvCxnSpPr>
            <a:stCxn id="13" idx="2"/>
            <a:endCxn id="14" idx="0"/>
          </p:cNvCxnSpPr>
          <p:nvPr/>
        </p:nvCxnSpPr>
        <p:spPr bwMode="gray">
          <a:xfrm>
            <a:off x="4339590" y="3337144"/>
            <a:ext cx="5049" cy="113492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pic>
        <p:nvPicPr>
          <p:cNvPr id="9"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178619" y="1763097"/>
            <a:ext cx="468318" cy="383051"/>
          </a:xfrm>
          <a:prstGeom prst="rect">
            <a:avLst/>
          </a:prstGeom>
        </p:spPr>
      </p:pic>
      <p:pic>
        <p:nvPicPr>
          <p:cNvPr id="1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178619" y="2960363"/>
            <a:ext cx="468318" cy="383051"/>
          </a:xfrm>
          <a:prstGeom prst="rect">
            <a:avLst/>
          </a:prstGeom>
        </p:spPr>
      </p:pic>
      <p:pic>
        <p:nvPicPr>
          <p:cNvPr id="11"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178619" y="4465795"/>
            <a:ext cx="468318" cy="383051"/>
          </a:xfrm>
          <a:prstGeom prst="rect">
            <a:avLst/>
          </a:prstGeom>
        </p:spPr>
      </p:pic>
      <p:pic>
        <p:nvPicPr>
          <p:cNvPr id="12"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110480" y="1769382"/>
            <a:ext cx="468318" cy="383051"/>
          </a:xfrm>
          <a:prstGeom prst="rect">
            <a:avLst/>
          </a:prstGeom>
        </p:spPr>
      </p:pic>
      <p:pic>
        <p:nvPicPr>
          <p:cNvPr id="13"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105431" y="2954093"/>
            <a:ext cx="468318" cy="383051"/>
          </a:xfrm>
          <a:prstGeom prst="rect">
            <a:avLst/>
          </a:prstGeom>
        </p:spPr>
      </p:pic>
      <p:pic>
        <p:nvPicPr>
          <p:cNvPr id="1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110480" y="4472064"/>
            <a:ext cx="468318" cy="383051"/>
          </a:xfrm>
          <a:prstGeom prst="rect">
            <a:avLst/>
          </a:prstGeom>
        </p:spPr>
      </p:pic>
      <p:cxnSp>
        <p:nvCxnSpPr>
          <p:cNvPr id="15" name="直接连接符 22"/>
          <p:cNvCxnSpPr>
            <a:stCxn id="12" idx="2"/>
            <a:endCxn id="13" idx="0"/>
          </p:cNvCxnSpPr>
          <p:nvPr/>
        </p:nvCxnSpPr>
        <p:spPr bwMode="gray">
          <a:xfrm flipH="1">
            <a:off x="4339590" y="2152433"/>
            <a:ext cx="5049" cy="80166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16" name="TextBox 16"/>
          <p:cNvSpPr txBox="1"/>
          <p:nvPr/>
        </p:nvSpPr>
        <p:spPr bwMode="gray">
          <a:xfrm>
            <a:off x="1904193" y="3020189"/>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17" name="TextBox 16"/>
          <p:cNvSpPr txBox="1"/>
          <p:nvPr/>
        </p:nvSpPr>
        <p:spPr bwMode="gray">
          <a:xfrm>
            <a:off x="2191189" y="1535744"/>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18" name="TextBox 16"/>
          <p:cNvSpPr txBox="1"/>
          <p:nvPr/>
        </p:nvSpPr>
        <p:spPr bwMode="gray">
          <a:xfrm>
            <a:off x="4117645" y="1542150"/>
            <a:ext cx="495582"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19" name="TextBox 16"/>
          <p:cNvSpPr txBox="1"/>
          <p:nvPr/>
        </p:nvSpPr>
        <p:spPr bwMode="gray">
          <a:xfrm>
            <a:off x="1865302" y="4528103"/>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20" name="TextBox 16"/>
          <p:cNvSpPr txBox="1"/>
          <p:nvPr/>
        </p:nvSpPr>
        <p:spPr bwMode="gray">
          <a:xfrm>
            <a:off x="4510947" y="4528102"/>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P3</a:t>
            </a:r>
          </a:p>
        </p:txBody>
      </p:sp>
      <p:sp>
        <p:nvSpPr>
          <p:cNvPr id="21" name="TextBox 16"/>
          <p:cNvSpPr txBox="1"/>
          <p:nvPr/>
        </p:nvSpPr>
        <p:spPr bwMode="gray">
          <a:xfrm>
            <a:off x="4522082" y="3014787"/>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P4</a:t>
            </a:r>
          </a:p>
        </p:txBody>
      </p:sp>
      <p:graphicFrame>
        <p:nvGraphicFramePr>
          <p:cNvPr id="22" name="Table 21"/>
          <p:cNvGraphicFramePr>
            <a:graphicFrameLocks noGrp="1"/>
          </p:cNvGraphicFramePr>
          <p:nvPr>
            <p:extLst/>
          </p:nvPr>
        </p:nvGraphicFramePr>
        <p:xfrm>
          <a:off x="563880" y="2132308"/>
          <a:ext cx="1334529" cy="731520"/>
        </p:xfrm>
        <a:graphic>
          <a:graphicData uri="http://schemas.openxmlformats.org/drawingml/2006/table">
            <a:tbl>
              <a:tblPr firstRow="1" bandRow="1">
                <a:tableStyleId>{72833802-FEF1-4C79-8D5D-14CF1EAF98D9}</a:tableStyleId>
              </a:tblPr>
              <a:tblGrid>
                <a:gridCol w="1334529">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FC06::6</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sp>
        <p:nvSpPr>
          <p:cNvPr id="24" name="Plus Sign 75"/>
          <p:cNvSpPr/>
          <p:nvPr/>
        </p:nvSpPr>
        <p:spPr bwMode="gray">
          <a:xfrm rot="2700000">
            <a:off x="3230212" y="2996150"/>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ndParaRPr>
          </a:p>
        </p:txBody>
      </p:sp>
      <p:graphicFrame>
        <p:nvGraphicFramePr>
          <p:cNvPr id="30" name="Table 29"/>
          <p:cNvGraphicFramePr>
            <a:graphicFrameLocks noGrp="1"/>
          </p:cNvGraphicFramePr>
          <p:nvPr>
            <p:extLst/>
          </p:nvPr>
        </p:nvGraphicFramePr>
        <p:xfrm>
          <a:off x="563880" y="3226846"/>
          <a:ext cx="1340313" cy="1371600"/>
        </p:xfrm>
        <a:graphic>
          <a:graphicData uri="http://schemas.openxmlformats.org/drawingml/2006/table">
            <a:tbl>
              <a:tblPr firstRow="1" bandRow="1">
                <a:tableStyleId>{72833802-FEF1-4C79-8D5D-14CF1EAF98D9}</a:tableStyleId>
              </a:tblPr>
              <a:tblGrid>
                <a:gridCol w="1340313">
                  <a:extLst>
                    <a:ext uri="{9D8B030D-6E8A-4147-A177-3AD203B41FA5}">
                      <a16:colId xmlns:a16="http://schemas.microsoft.com/office/drawing/2014/main" val="20000"/>
                    </a:ext>
                  </a:extLst>
                </a:gridCol>
              </a:tblGrid>
              <a:tr h="262766">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FC03::C4</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36787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FC06::6</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FC03::C4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5766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31" name="TextBox 24"/>
          <p:cNvSpPr txBox="1"/>
          <p:nvPr/>
        </p:nvSpPr>
        <p:spPr bwMode="gray">
          <a:xfrm>
            <a:off x="2578369" y="1805272"/>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FC01::1</a:t>
            </a:r>
          </a:p>
        </p:txBody>
      </p:sp>
      <p:sp>
        <p:nvSpPr>
          <p:cNvPr id="32" name="TextBox 24"/>
          <p:cNvSpPr txBox="1"/>
          <p:nvPr/>
        </p:nvSpPr>
        <p:spPr bwMode="gray">
          <a:xfrm>
            <a:off x="3455291" y="1812890"/>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FC06::6</a:t>
            </a:r>
          </a:p>
        </p:txBody>
      </p:sp>
      <p:sp>
        <p:nvSpPr>
          <p:cNvPr id="33" name="TextBox 24"/>
          <p:cNvSpPr txBox="1"/>
          <p:nvPr/>
        </p:nvSpPr>
        <p:spPr bwMode="gray">
          <a:xfrm>
            <a:off x="2565795" y="2890726"/>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FC02::2</a:t>
            </a:r>
          </a:p>
        </p:txBody>
      </p:sp>
      <p:sp>
        <p:nvSpPr>
          <p:cNvPr id="34" name="TextBox 24"/>
          <p:cNvSpPr txBox="1"/>
          <p:nvPr/>
        </p:nvSpPr>
        <p:spPr bwMode="gray">
          <a:xfrm>
            <a:off x="2568269" y="4313637"/>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FC03::3</a:t>
            </a:r>
          </a:p>
        </p:txBody>
      </p:sp>
      <p:sp>
        <p:nvSpPr>
          <p:cNvPr id="35" name="TextBox 24"/>
          <p:cNvSpPr txBox="1"/>
          <p:nvPr/>
        </p:nvSpPr>
        <p:spPr bwMode="gray">
          <a:xfrm>
            <a:off x="3488215" y="4308754"/>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FC04::4</a:t>
            </a:r>
          </a:p>
        </p:txBody>
      </p:sp>
      <p:sp>
        <p:nvSpPr>
          <p:cNvPr id="36" name="TextBox 24"/>
          <p:cNvSpPr txBox="1"/>
          <p:nvPr/>
        </p:nvSpPr>
        <p:spPr bwMode="gray">
          <a:xfrm>
            <a:off x="3494086" y="2890726"/>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FC05::5</a:t>
            </a:r>
          </a:p>
        </p:txBody>
      </p:sp>
      <p:sp>
        <p:nvSpPr>
          <p:cNvPr id="37" name="TextBox 33"/>
          <p:cNvSpPr txBox="1"/>
          <p:nvPr/>
        </p:nvSpPr>
        <p:spPr bwMode="gray">
          <a:xfrm>
            <a:off x="2568269" y="4643662"/>
            <a:ext cx="1435295" cy="276999"/>
          </a:xfrm>
          <a:prstGeom prst="rect">
            <a:avLst/>
          </a:prstGeom>
          <a:noFill/>
        </p:spPr>
        <p:txBody>
          <a:bodyPr wrap="square" rtlCol="0">
            <a:spAutoFit/>
          </a:bodyPr>
          <a:lstStyle/>
          <a:p>
            <a:pPr fontAlgn="ctr"/>
            <a:r>
              <a:rPr lang="en-US" sz="1200" dirty="0" err="1">
                <a:solidFill>
                  <a:srgbClr val="C7000B"/>
                </a:solidFill>
                <a:latin typeface="Huawei Sans" panose="020C0503030203020204" pitchFamily="34" charset="0"/>
                <a:cs typeface="+mn-ea"/>
                <a:sym typeface="+mn-lt"/>
              </a:rPr>
              <a:t>End.X</a:t>
            </a:r>
            <a:r>
              <a:rPr lang="en-US" sz="1200" dirty="0">
                <a:solidFill>
                  <a:srgbClr val="C7000B"/>
                </a:solidFill>
                <a:latin typeface="Huawei Sans" panose="020C0503030203020204" pitchFamily="34" charset="0"/>
                <a:cs typeface="+mn-ea"/>
                <a:sym typeface="+mn-lt"/>
              </a:rPr>
              <a:t> </a:t>
            </a:r>
            <a:r>
              <a:rPr lang="en-US" sz="1200" b="1" dirty="0">
                <a:solidFill>
                  <a:srgbClr val="C7000B"/>
                </a:solidFill>
                <a:latin typeface="Huawei Sans" panose="020C0503030203020204" pitchFamily="34" charset="0"/>
                <a:cs typeface="+mn-ea"/>
                <a:sym typeface="+mn-lt"/>
              </a:rPr>
              <a:t>FC03::C4</a:t>
            </a:r>
          </a:p>
        </p:txBody>
      </p:sp>
      <p:graphicFrame>
        <p:nvGraphicFramePr>
          <p:cNvPr id="38" name="Table 37"/>
          <p:cNvGraphicFramePr>
            <a:graphicFrameLocks noGrp="1"/>
          </p:cNvGraphicFramePr>
          <p:nvPr>
            <p:extLst/>
          </p:nvPr>
        </p:nvGraphicFramePr>
        <p:xfrm>
          <a:off x="2669035" y="5097909"/>
          <a:ext cx="1334529" cy="731520"/>
        </p:xfrm>
        <a:graphic>
          <a:graphicData uri="http://schemas.openxmlformats.org/drawingml/2006/table">
            <a:tbl>
              <a:tblPr firstRow="1" bandRow="1">
                <a:tableStyleId>{72833802-FEF1-4C79-8D5D-14CF1EAF98D9}</a:tableStyleId>
              </a:tblPr>
              <a:tblGrid>
                <a:gridCol w="1334529">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FC06::6</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graphicFrame>
        <p:nvGraphicFramePr>
          <p:cNvPr id="39" name="Table 38"/>
          <p:cNvGraphicFramePr>
            <a:graphicFrameLocks noGrp="1"/>
          </p:cNvGraphicFramePr>
          <p:nvPr>
            <p:extLst/>
          </p:nvPr>
        </p:nvGraphicFramePr>
        <p:xfrm>
          <a:off x="4667610" y="3487652"/>
          <a:ext cx="1334529" cy="731520"/>
        </p:xfrm>
        <a:graphic>
          <a:graphicData uri="http://schemas.openxmlformats.org/drawingml/2006/table">
            <a:tbl>
              <a:tblPr firstRow="1" bandRow="1">
                <a:tableStyleId>{72833802-FEF1-4C79-8D5D-14CF1EAF98D9}</a:tableStyleId>
              </a:tblPr>
              <a:tblGrid>
                <a:gridCol w="1334529">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FC06::6</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graphicFrame>
        <p:nvGraphicFramePr>
          <p:cNvPr id="40" name="Table 39"/>
          <p:cNvGraphicFramePr>
            <a:graphicFrameLocks noGrp="1"/>
          </p:cNvGraphicFramePr>
          <p:nvPr>
            <p:extLst/>
          </p:nvPr>
        </p:nvGraphicFramePr>
        <p:xfrm>
          <a:off x="4667610" y="2132308"/>
          <a:ext cx="1334529" cy="731520"/>
        </p:xfrm>
        <a:graphic>
          <a:graphicData uri="http://schemas.openxmlformats.org/drawingml/2006/table">
            <a:tbl>
              <a:tblPr firstRow="1" bandRow="1">
                <a:tableStyleId>{72833802-FEF1-4C79-8D5D-14CF1EAF98D9}</a:tableStyleId>
              </a:tblPr>
              <a:tblGrid>
                <a:gridCol w="1334529">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FC06::6</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sp>
        <p:nvSpPr>
          <p:cNvPr id="41" name="Rectangular Callout 40"/>
          <p:cNvSpPr/>
          <p:nvPr/>
        </p:nvSpPr>
        <p:spPr bwMode="gray">
          <a:xfrm>
            <a:off x="2646937" y="3350456"/>
            <a:ext cx="1415471" cy="931123"/>
          </a:xfrm>
          <a:prstGeom prst="wedgeRectCallout">
            <a:avLst>
              <a:gd name="adj1" fmla="val -46415"/>
              <a:gd name="adj2" fmla="val -6764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The P1 continues to forward traffic along the TI-LFA backup path before the timer expires.</a:t>
            </a:r>
          </a:p>
        </p:txBody>
      </p:sp>
      <p:sp>
        <p:nvSpPr>
          <p:cNvPr id="42" name="Freeform 41"/>
          <p:cNvSpPr/>
          <p:nvPr/>
        </p:nvSpPr>
        <p:spPr bwMode="gray">
          <a:xfrm>
            <a:off x="2486025" y="2000250"/>
            <a:ext cx="1743075" cy="2562225"/>
          </a:xfrm>
          <a:custGeom>
            <a:avLst/>
            <a:gdLst>
              <a:gd name="connsiteX0" fmla="*/ 0 w 1743075"/>
              <a:gd name="connsiteY0" fmla="*/ 0 h 2562225"/>
              <a:gd name="connsiteX1" fmla="*/ 0 w 1743075"/>
              <a:gd name="connsiteY1" fmla="*/ 2562225 h 2562225"/>
              <a:gd name="connsiteX2" fmla="*/ 1743075 w 1743075"/>
              <a:gd name="connsiteY2" fmla="*/ 2562225 h 2562225"/>
              <a:gd name="connsiteX3" fmla="*/ 1743075 w 1743075"/>
              <a:gd name="connsiteY3" fmla="*/ 38100 h 2562225"/>
            </a:gdLst>
            <a:ahLst/>
            <a:cxnLst>
              <a:cxn ang="0">
                <a:pos x="connsiteX0" y="connsiteY0"/>
              </a:cxn>
              <a:cxn ang="0">
                <a:pos x="connsiteX1" y="connsiteY1"/>
              </a:cxn>
              <a:cxn ang="0">
                <a:pos x="connsiteX2" y="connsiteY2"/>
              </a:cxn>
              <a:cxn ang="0">
                <a:pos x="connsiteX3" y="connsiteY3"/>
              </a:cxn>
            </a:cxnLst>
            <a:rect l="l" t="t" r="r" b="b"/>
            <a:pathLst>
              <a:path w="1743075" h="2562225">
                <a:moveTo>
                  <a:pt x="0" y="0"/>
                </a:moveTo>
                <a:lnTo>
                  <a:pt x="0" y="2562225"/>
                </a:lnTo>
                <a:lnTo>
                  <a:pt x="1743075" y="2562225"/>
                </a:lnTo>
                <a:lnTo>
                  <a:pt x="1743075" y="38100"/>
                </a:ln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43" name="五边形 2"/>
          <p:cNvSpPr/>
          <p:nvPr/>
        </p:nvSpPr>
        <p:spPr bwMode="gray">
          <a:xfrm>
            <a:off x="6953690" y="122127"/>
            <a:ext cx="2460488"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Local Protection Technology</a:t>
            </a:r>
          </a:p>
        </p:txBody>
      </p:sp>
      <p:sp>
        <p:nvSpPr>
          <p:cNvPr id="44" name="燕尾形 3"/>
          <p:cNvSpPr/>
          <p:nvPr/>
        </p:nvSpPr>
        <p:spPr bwMode="gray">
          <a:xfrm>
            <a:off x="9322999" y="122127"/>
            <a:ext cx="2425977"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E2E Protection Technology</a:t>
            </a:r>
          </a:p>
        </p:txBody>
      </p:sp>
    </p:spTree>
    <p:extLst>
      <p:ext uri="{BB962C8B-B14F-4D97-AF65-F5344CB8AC3E}">
        <p14:creationId xmlns:p14="http://schemas.microsoft.com/office/powerpoint/2010/main" val="80408336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Remote Microloop in a Traffic Switchover Scenario</a:t>
            </a:r>
            <a:endParaRPr lang="en-US" dirty="0"/>
          </a:p>
        </p:txBody>
      </p:sp>
      <p:sp>
        <p:nvSpPr>
          <p:cNvPr id="3" name="Text Placeholder 2"/>
          <p:cNvSpPr>
            <a:spLocks noGrp="1"/>
          </p:cNvSpPr>
          <p:nvPr>
            <p:ph type="body" sz="quarter" idx="10"/>
          </p:nvPr>
        </p:nvSpPr>
        <p:spPr bwMode="gray">
          <a:xfrm>
            <a:off x="4928660" y="1052514"/>
            <a:ext cx="6820428" cy="4875042"/>
          </a:xfrm>
        </p:spPr>
        <p:txBody>
          <a:bodyPr/>
          <a:lstStyle/>
          <a:p>
            <a:r>
              <a:rPr lang="en-US" sz="1600" dirty="0"/>
              <a:t>If a remote fault occurs, a loop may also be formed between nodes.</a:t>
            </a:r>
          </a:p>
          <a:p>
            <a:r>
              <a:rPr lang="en-US" sz="1600" dirty="0"/>
              <a:t>A loop may occur if the node closer to the failure point converges earlier than the node farther from the failure point on the packet forwarding path.</a:t>
            </a:r>
          </a:p>
          <a:p>
            <a:pPr lvl="1"/>
            <a:r>
              <a:rPr lang="en-US" sz="1400" dirty="0"/>
              <a:t>After detecting a fault on the P3 -&gt; P4 link, a node (for example, P3) performs delayed convergence and forwards traffic along a TI-LFA backup path. In this case, only P3 performs delayed convergence, and the other nodes on the network still perform normal IGP convergence.</a:t>
            </a:r>
          </a:p>
          <a:p>
            <a:pPr lvl="1"/>
            <a:r>
              <a:rPr lang="en-US" sz="1400" dirty="0"/>
              <a:t>P2 converges first and computes the P2 -&gt; P1 -&gt; P5 -&gt; PE2 path as the new path to PE2. As such, after arriving at P2, the traffic is sent back to P1 instead of being forwarded to P3.</a:t>
            </a:r>
          </a:p>
          <a:p>
            <a:pPr lvl="1"/>
            <a:r>
              <a:rPr lang="en-US" sz="1400" dirty="0"/>
              <a:t>Because P1 has not completed convergence, it still forwards the traffic along the P1 -&gt; P2 -&gt; P3 -&gt; P4 -&gt; P5 -&gt; PE2 path. As a result, the traffic is sent back to P2, forming a loop.</a:t>
            </a:r>
          </a:p>
          <a:p>
            <a:endParaRPr lang="en-US" altLang="zh-CN" sz="1600" dirty="0"/>
          </a:p>
        </p:txBody>
      </p:sp>
      <p:cxnSp>
        <p:nvCxnSpPr>
          <p:cNvPr id="4" name="直接连接符 22"/>
          <p:cNvCxnSpPr>
            <a:stCxn id="10" idx="3"/>
            <a:endCxn id="13" idx="1"/>
          </p:cNvCxnSpPr>
          <p:nvPr/>
        </p:nvCxnSpPr>
        <p:spPr bwMode="gray">
          <a:xfrm flipV="1">
            <a:off x="3007580" y="3003860"/>
            <a:ext cx="1184174" cy="627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 name="直接连接符 22"/>
          <p:cNvCxnSpPr>
            <a:stCxn id="10" idx="2"/>
            <a:endCxn id="30" idx="0"/>
          </p:cNvCxnSpPr>
          <p:nvPr/>
        </p:nvCxnSpPr>
        <p:spPr bwMode="gray">
          <a:xfrm flipH="1">
            <a:off x="2772090" y="3201655"/>
            <a:ext cx="1331" cy="785014"/>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6" name="直接连接符 22"/>
          <p:cNvCxnSpPr>
            <a:stCxn id="11" idx="3"/>
            <a:endCxn id="14" idx="1"/>
          </p:cNvCxnSpPr>
          <p:nvPr/>
        </p:nvCxnSpPr>
        <p:spPr bwMode="gray">
          <a:xfrm>
            <a:off x="3007580" y="4858462"/>
            <a:ext cx="1189223" cy="626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7" name="直接连接符 19"/>
          <p:cNvCxnSpPr>
            <a:stCxn id="10" idx="0"/>
            <a:endCxn id="9" idx="2"/>
          </p:cNvCxnSpPr>
          <p:nvPr/>
        </p:nvCxnSpPr>
        <p:spPr bwMode="gray">
          <a:xfrm flipV="1">
            <a:off x="2773421" y="2484449"/>
            <a:ext cx="0" cy="334155"/>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8" name="直接连接符 22"/>
          <p:cNvCxnSpPr>
            <a:stCxn id="13" idx="2"/>
            <a:endCxn id="14" idx="0"/>
          </p:cNvCxnSpPr>
          <p:nvPr/>
        </p:nvCxnSpPr>
        <p:spPr bwMode="gray">
          <a:xfrm>
            <a:off x="4425913" y="3195385"/>
            <a:ext cx="5049" cy="147782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pic>
        <p:nvPicPr>
          <p:cNvPr id="9"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539262" y="2101398"/>
            <a:ext cx="468318" cy="383051"/>
          </a:xfrm>
          <a:prstGeom prst="rect">
            <a:avLst/>
          </a:prstGeom>
        </p:spPr>
      </p:pic>
      <p:pic>
        <p:nvPicPr>
          <p:cNvPr id="1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539262" y="2818604"/>
            <a:ext cx="468318" cy="383051"/>
          </a:xfrm>
          <a:prstGeom prst="rect">
            <a:avLst/>
          </a:prstGeom>
        </p:spPr>
      </p:pic>
      <p:pic>
        <p:nvPicPr>
          <p:cNvPr id="11"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539262" y="4666936"/>
            <a:ext cx="468318" cy="383051"/>
          </a:xfrm>
          <a:prstGeom prst="rect">
            <a:avLst/>
          </a:prstGeom>
        </p:spPr>
      </p:pic>
      <p:pic>
        <p:nvPicPr>
          <p:cNvPr id="12"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196803" y="2107683"/>
            <a:ext cx="468318" cy="383051"/>
          </a:xfrm>
          <a:prstGeom prst="rect">
            <a:avLst/>
          </a:prstGeom>
        </p:spPr>
      </p:pic>
      <p:pic>
        <p:nvPicPr>
          <p:cNvPr id="13"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191754" y="2812334"/>
            <a:ext cx="468318" cy="383051"/>
          </a:xfrm>
          <a:prstGeom prst="rect">
            <a:avLst/>
          </a:prstGeom>
        </p:spPr>
      </p:pic>
      <p:pic>
        <p:nvPicPr>
          <p:cNvPr id="1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196803" y="4673205"/>
            <a:ext cx="468318" cy="383051"/>
          </a:xfrm>
          <a:prstGeom prst="rect">
            <a:avLst/>
          </a:prstGeom>
        </p:spPr>
      </p:pic>
      <p:cxnSp>
        <p:nvCxnSpPr>
          <p:cNvPr id="15" name="直接连接符 22"/>
          <p:cNvCxnSpPr>
            <a:stCxn id="12" idx="2"/>
            <a:endCxn id="13" idx="0"/>
          </p:cNvCxnSpPr>
          <p:nvPr/>
        </p:nvCxnSpPr>
        <p:spPr bwMode="gray">
          <a:xfrm flipH="1">
            <a:off x="4425913" y="2490734"/>
            <a:ext cx="5049" cy="32160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16" name="TextBox 16"/>
          <p:cNvSpPr txBox="1"/>
          <p:nvPr/>
        </p:nvSpPr>
        <p:spPr bwMode="gray">
          <a:xfrm>
            <a:off x="2225945" y="2865359"/>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17" name="TextBox 16"/>
          <p:cNvSpPr txBox="1"/>
          <p:nvPr/>
        </p:nvSpPr>
        <p:spPr bwMode="gray">
          <a:xfrm>
            <a:off x="2551832" y="1874045"/>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18" name="TextBox 16"/>
          <p:cNvSpPr txBox="1"/>
          <p:nvPr/>
        </p:nvSpPr>
        <p:spPr bwMode="gray">
          <a:xfrm>
            <a:off x="4203968" y="1880451"/>
            <a:ext cx="495582"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19" name="TextBox 16"/>
          <p:cNvSpPr txBox="1"/>
          <p:nvPr/>
        </p:nvSpPr>
        <p:spPr bwMode="gray">
          <a:xfrm>
            <a:off x="2237883" y="4039694"/>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20" name="TextBox 16"/>
          <p:cNvSpPr txBox="1"/>
          <p:nvPr/>
        </p:nvSpPr>
        <p:spPr bwMode="gray">
          <a:xfrm>
            <a:off x="4597270" y="4729243"/>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P4</a:t>
            </a:r>
          </a:p>
        </p:txBody>
      </p:sp>
      <p:sp>
        <p:nvSpPr>
          <p:cNvPr id="21" name="TextBox 16"/>
          <p:cNvSpPr txBox="1"/>
          <p:nvPr/>
        </p:nvSpPr>
        <p:spPr bwMode="gray">
          <a:xfrm>
            <a:off x="4608405" y="2873028"/>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P5</a:t>
            </a:r>
          </a:p>
        </p:txBody>
      </p:sp>
      <p:graphicFrame>
        <p:nvGraphicFramePr>
          <p:cNvPr id="22" name="Table 21"/>
          <p:cNvGraphicFramePr>
            <a:graphicFrameLocks noGrp="1"/>
          </p:cNvGraphicFramePr>
          <p:nvPr>
            <p:extLst>
              <p:ext uri="{D42A27DB-BD31-4B8C-83A1-F6EECF244321}">
                <p14:modId xmlns:p14="http://schemas.microsoft.com/office/powerpoint/2010/main" val="2226538584"/>
              </p:ext>
            </p:extLst>
          </p:nvPr>
        </p:nvGraphicFramePr>
        <p:xfrm>
          <a:off x="1316896" y="3211950"/>
          <a:ext cx="1022407" cy="731520"/>
        </p:xfrm>
        <a:graphic>
          <a:graphicData uri="http://schemas.openxmlformats.org/drawingml/2006/table">
            <a:tbl>
              <a:tblPr firstRow="1" bandRow="1">
                <a:tableStyleId>{72833802-FEF1-4C79-8D5D-14CF1EAF98D9}</a:tableStyleId>
              </a:tblPr>
              <a:tblGrid>
                <a:gridCol w="1022407">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 PE2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 PE1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sp>
        <p:nvSpPr>
          <p:cNvPr id="24" name="Plus Sign 75"/>
          <p:cNvSpPr/>
          <p:nvPr/>
        </p:nvSpPr>
        <p:spPr bwMode="gray">
          <a:xfrm rot="2700000">
            <a:off x="3450198" y="4708993"/>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ndParaRPr>
          </a:p>
        </p:txBody>
      </p:sp>
      <p:sp>
        <p:nvSpPr>
          <p:cNvPr id="27" name="Rectangular Callout 26"/>
          <p:cNvSpPr/>
          <p:nvPr/>
        </p:nvSpPr>
        <p:spPr bwMode="gray">
          <a:xfrm>
            <a:off x="573106" y="4060788"/>
            <a:ext cx="1669586" cy="1150404"/>
          </a:xfrm>
          <a:prstGeom prst="wedgeRectCallout">
            <a:avLst>
              <a:gd name="adj1" fmla="val 65557"/>
              <a:gd name="adj2" fmla="val -2833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P2 completes IGP convergence and forwards data based on the post-convergence routing table.</a:t>
            </a:r>
          </a:p>
        </p:txBody>
      </p:sp>
      <p:sp>
        <p:nvSpPr>
          <p:cNvPr id="28" name="Rectangular Callout 26"/>
          <p:cNvSpPr/>
          <p:nvPr/>
        </p:nvSpPr>
        <p:spPr bwMode="gray">
          <a:xfrm>
            <a:off x="565842" y="2101398"/>
            <a:ext cx="1699578" cy="915871"/>
          </a:xfrm>
          <a:prstGeom prst="wedgeRectCallout">
            <a:avLst>
              <a:gd name="adj1" fmla="val 59104"/>
              <a:gd name="adj2" fmla="val 3672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P1 does not complete IGP convergence and forwards data based on the original routing table.</a:t>
            </a:r>
          </a:p>
        </p:txBody>
      </p:sp>
      <p:pic>
        <p:nvPicPr>
          <p:cNvPr id="3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537931" y="3986669"/>
            <a:ext cx="468318" cy="383051"/>
          </a:xfrm>
          <a:prstGeom prst="rect">
            <a:avLst/>
          </a:prstGeom>
        </p:spPr>
      </p:pic>
      <p:cxnSp>
        <p:nvCxnSpPr>
          <p:cNvPr id="34" name="直接连接符 22"/>
          <p:cNvCxnSpPr>
            <a:stCxn id="11" idx="0"/>
            <a:endCxn id="30" idx="2"/>
          </p:cNvCxnSpPr>
          <p:nvPr/>
        </p:nvCxnSpPr>
        <p:spPr bwMode="gray">
          <a:xfrm flipH="1" flipV="1">
            <a:off x="2772090" y="4369720"/>
            <a:ext cx="1331" cy="297216"/>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39" name="TextBox 16"/>
          <p:cNvSpPr txBox="1"/>
          <p:nvPr/>
        </p:nvSpPr>
        <p:spPr bwMode="gray">
          <a:xfrm>
            <a:off x="2237883" y="4729243"/>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P3</a:t>
            </a:r>
          </a:p>
        </p:txBody>
      </p:sp>
      <p:sp>
        <p:nvSpPr>
          <p:cNvPr id="43" name="TextBox 16"/>
          <p:cNvSpPr txBox="1"/>
          <p:nvPr/>
        </p:nvSpPr>
        <p:spPr bwMode="gray">
          <a:xfrm>
            <a:off x="3063709" y="3012824"/>
            <a:ext cx="101096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Cost: 1000</a:t>
            </a:r>
          </a:p>
        </p:txBody>
      </p:sp>
      <p:sp>
        <p:nvSpPr>
          <p:cNvPr id="32" name="五边形 2"/>
          <p:cNvSpPr/>
          <p:nvPr/>
        </p:nvSpPr>
        <p:spPr bwMode="gray">
          <a:xfrm>
            <a:off x="6953690" y="122127"/>
            <a:ext cx="2460488"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Local Protection Technology</a:t>
            </a:r>
          </a:p>
        </p:txBody>
      </p:sp>
      <p:sp>
        <p:nvSpPr>
          <p:cNvPr id="36" name="燕尾形 3"/>
          <p:cNvSpPr/>
          <p:nvPr/>
        </p:nvSpPr>
        <p:spPr bwMode="gray">
          <a:xfrm>
            <a:off x="9322999" y="122127"/>
            <a:ext cx="2425977"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E2E Protection Technology</a:t>
            </a:r>
          </a:p>
        </p:txBody>
      </p:sp>
    </p:spTree>
    <p:extLst>
      <p:ext uri="{BB962C8B-B14F-4D97-AF65-F5344CB8AC3E}">
        <p14:creationId xmlns:p14="http://schemas.microsoft.com/office/powerpoint/2010/main" val="362594142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Autofit/>
          </a:bodyPr>
          <a:lstStyle/>
          <a:p>
            <a:r>
              <a:rPr lang="en-US" dirty="0"/>
              <a:t>Remote </a:t>
            </a:r>
            <a:r>
              <a:rPr lang="en-US" dirty="0" err="1"/>
              <a:t>Microloop</a:t>
            </a:r>
            <a:r>
              <a:rPr lang="en-US" dirty="0"/>
              <a:t> Avoidance in a Traffic Switchover Scenario</a:t>
            </a:r>
          </a:p>
        </p:txBody>
      </p:sp>
      <p:sp>
        <p:nvSpPr>
          <p:cNvPr id="3" name="Text Placeholder 2"/>
          <p:cNvSpPr>
            <a:spLocks noGrp="1"/>
          </p:cNvSpPr>
          <p:nvPr>
            <p:ph type="body" sz="quarter" idx="10"/>
          </p:nvPr>
        </p:nvSpPr>
        <p:spPr bwMode="gray"/>
        <p:txBody>
          <a:bodyPr/>
          <a:lstStyle/>
          <a:p>
            <a:r>
              <a:rPr lang="en-US" sz="1200" dirty="0"/>
              <a:t>A network node can pre-compute a loop-free backup path only when a directly connected link or node fails. That is, no loop-free path can be pre-computed against any other potential fault on the network. As such, a loop-free path needs to be computed after node convergence is completed, thereby resolving the </a:t>
            </a:r>
            <a:r>
              <a:rPr lang="en-US" sz="1200" dirty="0" err="1"/>
              <a:t>microloop</a:t>
            </a:r>
            <a:r>
              <a:rPr lang="en-US" sz="1200" dirty="0"/>
              <a:t> issue.</a:t>
            </a:r>
          </a:p>
          <a:p>
            <a:r>
              <a:rPr lang="en-US" sz="1200" dirty="0"/>
              <a:t>As shown in the following figures, the loop-free TI-LFA path P2 -&gt; P1 -&gt; P5 -&gt; PE2 is computed after P2 converges. The loop-free path computed by P3 can be either a strict explicit one or a loose one.</a:t>
            </a:r>
          </a:p>
        </p:txBody>
      </p:sp>
      <p:cxnSp>
        <p:nvCxnSpPr>
          <p:cNvPr id="4" name="直接连接符 22"/>
          <p:cNvCxnSpPr>
            <a:stCxn id="10" idx="3"/>
            <a:endCxn id="13" idx="1"/>
          </p:cNvCxnSpPr>
          <p:nvPr/>
        </p:nvCxnSpPr>
        <p:spPr bwMode="gray">
          <a:xfrm flipV="1">
            <a:off x="3282512" y="4004778"/>
            <a:ext cx="1184174" cy="627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 name="直接连接符 22"/>
          <p:cNvCxnSpPr>
            <a:stCxn id="10" idx="2"/>
            <a:endCxn id="26" idx="0"/>
          </p:cNvCxnSpPr>
          <p:nvPr/>
        </p:nvCxnSpPr>
        <p:spPr bwMode="gray">
          <a:xfrm flipH="1">
            <a:off x="3047022" y="4202573"/>
            <a:ext cx="1331" cy="785014"/>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6" name="直接连接符 22"/>
          <p:cNvCxnSpPr>
            <a:stCxn id="11" idx="3"/>
            <a:endCxn id="14" idx="1"/>
          </p:cNvCxnSpPr>
          <p:nvPr/>
        </p:nvCxnSpPr>
        <p:spPr bwMode="gray">
          <a:xfrm>
            <a:off x="3282512" y="5757780"/>
            <a:ext cx="1189223" cy="626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7" name="直接连接符 19"/>
          <p:cNvCxnSpPr>
            <a:stCxn id="10" idx="0"/>
            <a:endCxn id="9" idx="2"/>
          </p:cNvCxnSpPr>
          <p:nvPr/>
        </p:nvCxnSpPr>
        <p:spPr bwMode="gray">
          <a:xfrm flipV="1">
            <a:off x="3048353" y="3485367"/>
            <a:ext cx="0" cy="334155"/>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8" name="直接连接符 22"/>
          <p:cNvCxnSpPr>
            <a:stCxn id="13" idx="2"/>
            <a:endCxn id="14" idx="0"/>
          </p:cNvCxnSpPr>
          <p:nvPr/>
        </p:nvCxnSpPr>
        <p:spPr bwMode="gray">
          <a:xfrm>
            <a:off x="4700845" y="4196303"/>
            <a:ext cx="5049" cy="137622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pic>
        <p:nvPicPr>
          <p:cNvPr id="9"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814194" y="3102316"/>
            <a:ext cx="468318" cy="383051"/>
          </a:xfrm>
          <a:prstGeom prst="rect">
            <a:avLst/>
          </a:prstGeom>
        </p:spPr>
      </p:pic>
      <p:pic>
        <p:nvPicPr>
          <p:cNvPr id="1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814194" y="3819522"/>
            <a:ext cx="468318" cy="383051"/>
          </a:xfrm>
          <a:prstGeom prst="rect">
            <a:avLst/>
          </a:prstGeom>
        </p:spPr>
      </p:pic>
      <p:pic>
        <p:nvPicPr>
          <p:cNvPr id="11"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814194" y="5566254"/>
            <a:ext cx="468318" cy="383051"/>
          </a:xfrm>
          <a:prstGeom prst="rect">
            <a:avLst/>
          </a:prstGeom>
        </p:spPr>
      </p:pic>
      <p:pic>
        <p:nvPicPr>
          <p:cNvPr id="12"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471735" y="3108601"/>
            <a:ext cx="468318" cy="383051"/>
          </a:xfrm>
          <a:prstGeom prst="rect">
            <a:avLst/>
          </a:prstGeom>
        </p:spPr>
      </p:pic>
      <p:pic>
        <p:nvPicPr>
          <p:cNvPr id="13"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466686" y="3813252"/>
            <a:ext cx="468318" cy="383051"/>
          </a:xfrm>
          <a:prstGeom prst="rect">
            <a:avLst/>
          </a:prstGeom>
        </p:spPr>
      </p:pic>
      <p:pic>
        <p:nvPicPr>
          <p:cNvPr id="1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471735" y="5572523"/>
            <a:ext cx="468318" cy="383051"/>
          </a:xfrm>
          <a:prstGeom prst="rect">
            <a:avLst/>
          </a:prstGeom>
        </p:spPr>
      </p:pic>
      <p:cxnSp>
        <p:nvCxnSpPr>
          <p:cNvPr id="15" name="直接连接符 22"/>
          <p:cNvCxnSpPr>
            <a:stCxn id="12" idx="2"/>
            <a:endCxn id="13" idx="0"/>
          </p:cNvCxnSpPr>
          <p:nvPr/>
        </p:nvCxnSpPr>
        <p:spPr bwMode="gray">
          <a:xfrm flipH="1">
            <a:off x="4700845" y="3491652"/>
            <a:ext cx="5049" cy="32160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16" name="TextBox 16"/>
          <p:cNvSpPr txBox="1"/>
          <p:nvPr/>
        </p:nvSpPr>
        <p:spPr bwMode="gray">
          <a:xfrm>
            <a:off x="2500877" y="3866277"/>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17" name="TextBox 16"/>
          <p:cNvSpPr txBox="1"/>
          <p:nvPr/>
        </p:nvSpPr>
        <p:spPr bwMode="gray">
          <a:xfrm>
            <a:off x="2826764" y="2874963"/>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18" name="TextBox 16"/>
          <p:cNvSpPr txBox="1"/>
          <p:nvPr/>
        </p:nvSpPr>
        <p:spPr bwMode="gray">
          <a:xfrm>
            <a:off x="4478900" y="2881369"/>
            <a:ext cx="495582"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19" name="TextBox 16"/>
          <p:cNvSpPr txBox="1"/>
          <p:nvPr/>
        </p:nvSpPr>
        <p:spPr bwMode="gray">
          <a:xfrm>
            <a:off x="2512815" y="4902113"/>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20" name="TextBox 16"/>
          <p:cNvSpPr txBox="1"/>
          <p:nvPr/>
        </p:nvSpPr>
        <p:spPr bwMode="gray">
          <a:xfrm>
            <a:off x="4872202" y="5628561"/>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P4</a:t>
            </a:r>
          </a:p>
        </p:txBody>
      </p:sp>
      <p:sp>
        <p:nvSpPr>
          <p:cNvPr id="21" name="TextBox 16"/>
          <p:cNvSpPr txBox="1"/>
          <p:nvPr/>
        </p:nvSpPr>
        <p:spPr bwMode="gray">
          <a:xfrm>
            <a:off x="4883337" y="3873946"/>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P5</a:t>
            </a:r>
          </a:p>
        </p:txBody>
      </p:sp>
      <p:sp>
        <p:nvSpPr>
          <p:cNvPr id="23" name="Plus Sign 75"/>
          <p:cNvSpPr/>
          <p:nvPr/>
        </p:nvSpPr>
        <p:spPr bwMode="gray">
          <a:xfrm rot="2700000">
            <a:off x="3725130" y="5608311"/>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ndParaRPr>
          </a:p>
        </p:txBody>
      </p:sp>
      <p:pic>
        <p:nvPicPr>
          <p:cNvPr id="26"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812863" y="4987587"/>
            <a:ext cx="468318" cy="383051"/>
          </a:xfrm>
          <a:prstGeom prst="rect">
            <a:avLst/>
          </a:prstGeom>
        </p:spPr>
      </p:pic>
      <p:cxnSp>
        <p:nvCxnSpPr>
          <p:cNvPr id="27" name="直接连接符 22"/>
          <p:cNvCxnSpPr>
            <a:stCxn id="11" idx="0"/>
            <a:endCxn id="26" idx="2"/>
          </p:cNvCxnSpPr>
          <p:nvPr/>
        </p:nvCxnSpPr>
        <p:spPr bwMode="gray">
          <a:xfrm flipH="1" flipV="1">
            <a:off x="3047022" y="5370638"/>
            <a:ext cx="1331" cy="195616"/>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28" name="TextBox 16"/>
          <p:cNvSpPr txBox="1"/>
          <p:nvPr/>
        </p:nvSpPr>
        <p:spPr bwMode="gray">
          <a:xfrm>
            <a:off x="2512815" y="5628561"/>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P3</a:t>
            </a:r>
          </a:p>
        </p:txBody>
      </p:sp>
      <p:sp>
        <p:nvSpPr>
          <p:cNvPr id="30" name="TextBox 24"/>
          <p:cNvSpPr txBox="1"/>
          <p:nvPr/>
        </p:nvSpPr>
        <p:spPr bwMode="gray">
          <a:xfrm>
            <a:off x="3182907" y="2963816"/>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FC01::1</a:t>
            </a:r>
          </a:p>
        </p:txBody>
      </p:sp>
      <p:sp>
        <p:nvSpPr>
          <p:cNvPr id="31" name="TextBox 24"/>
          <p:cNvSpPr txBox="1"/>
          <p:nvPr/>
        </p:nvSpPr>
        <p:spPr bwMode="gray">
          <a:xfrm>
            <a:off x="3042459" y="3574220"/>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FC02::2</a:t>
            </a:r>
          </a:p>
        </p:txBody>
      </p:sp>
      <p:sp>
        <p:nvSpPr>
          <p:cNvPr id="32" name="TextBox 24"/>
          <p:cNvSpPr txBox="1"/>
          <p:nvPr/>
        </p:nvSpPr>
        <p:spPr bwMode="gray">
          <a:xfrm>
            <a:off x="3199662" y="5040612"/>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FC03::3</a:t>
            </a:r>
          </a:p>
        </p:txBody>
      </p:sp>
      <p:sp>
        <p:nvSpPr>
          <p:cNvPr id="33" name="TextBox 24"/>
          <p:cNvSpPr txBox="1"/>
          <p:nvPr/>
        </p:nvSpPr>
        <p:spPr bwMode="gray">
          <a:xfrm>
            <a:off x="3195160" y="5434023"/>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FC04::4</a:t>
            </a:r>
          </a:p>
        </p:txBody>
      </p:sp>
      <p:sp>
        <p:nvSpPr>
          <p:cNvPr id="34" name="TextBox 24"/>
          <p:cNvSpPr txBox="1"/>
          <p:nvPr/>
        </p:nvSpPr>
        <p:spPr bwMode="gray">
          <a:xfrm>
            <a:off x="3858534" y="5434023"/>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FC05::5</a:t>
            </a:r>
          </a:p>
        </p:txBody>
      </p:sp>
      <p:sp>
        <p:nvSpPr>
          <p:cNvPr id="35" name="TextBox 24"/>
          <p:cNvSpPr txBox="1"/>
          <p:nvPr/>
        </p:nvSpPr>
        <p:spPr bwMode="gray">
          <a:xfrm>
            <a:off x="4028391" y="3574220"/>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FC06::6</a:t>
            </a:r>
          </a:p>
        </p:txBody>
      </p:sp>
      <p:sp>
        <p:nvSpPr>
          <p:cNvPr id="36" name="TextBox 24"/>
          <p:cNvSpPr txBox="1"/>
          <p:nvPr/>
        </p:nvSpPr>
        <p:spPr bwMode="gray">
          <a:xfrm>
            <a:off x="3858534" y="2963816"/>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FC07::7</a:t>
            </a:r>
          </a:p>
        </p:txBody>
      </p:sp>
      <p:graphicFrame>
        <p:nvGraphicFramePr>
          <p:cNvPr id="37" name="Table 36"/>
          <p:cNvGraphicFramePr>
            <a:graphicFrameLocks noGrp="1"/>
          </p:cNvGraphicFramePr>
          <p:nvPr>
            <p:extLst>
              <p:ext uri="{D42A27DB-BD31-4B8C-83A1-F6EECF244321}">
                <p14:modId xmlns:p14="http://schemas.microsoft.com/office/powerpoint/2010/main" val="2452949690"/>
              </p:ext>
            </p:extLst>
          </p:nvPr>
        </p:nvGraphicFramePr>
        <p:xfrm>
          <a:off x="1119212" y="3105676"/>
          <a:ext cx="1334529" cy="731520"/>
        </p:xfrm>
        <a:graphic>
          <a:graphicData uri="http://schemas.openxmlformats.org/drawingml/2006/table">
            <a:tbl>
              <a:tblPr firstRow="1" bandRow="1">
                <a:tableStyleId>{72833802-FEF1-4C79-8D5D-14CF1EAF98D9}</a:tableStyleId>
              </a:tblPr>
              <a:tblGrid>
                <a:gridCol w="1334529">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FC07::7</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graphicFrame>
        <p:nvGraphicFramePr>
          <p:cNvPr id="38" name="Table 37"/>
          <p:cNvGraphicFramePr>
            <a:graphicFrameLocks noGrp="1"/>
          </p:cNvGraphicFramePr>
          <p:nvPr>
            <p:extLst>
              <p:ext uri="{D42A27DB-BD31-4B8C-83A1-F6EECF244321}">
                <p14:modId xmlns:p14="http://schemas.microsoft.com/office/powerpoint/2010/main" val="2433624677"/>
              </p:ext>
            </p:extLst>
          </p:nvPr>
        </p:nvGraphicFramePr>
        <p:xfrm>
          <a:off x="1125193" y="4186399"/>
          <a:ext cx="1340313" cy="1554480"/>
        </p:xfrm>
        <a:graphic>
          <a:graphicData uri="http://schemas.openxmlformats.org/drawingml/2006/table">
            <a:tbl>
              <a:tblPr firstRow="1" bandRow="1">
                <a:tableStyleId>{72833802-FEF1-4C79-8D5D-14CF1EAF98D9}</a:tableStyleId>
              </a:tblPr>
              <a:tblGrid>
                <a:gridCol w="1340313">
                  <a:extLst>
                    <a:ext uri="{9D8B030D-6E8A-4147-A177-3AD203B41FA5}">
                      <a16:colId xmlns:a16="http://schemas.microsoft.com/office/drawing/2014/main" val="20000"/>
                    </a:ext>
                  </a:extLst>
                </a:gridCol>
              </a:tblGrid>
              <a:tr h="262766">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FC03::C4</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36787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FC07::7</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FC02::C4</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FC03::C4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5766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39" name="Freeform 38"/>
          <p:cNvSpPr/>
          <p:nvPr/>
        </p:nvSpPr>
        <p:spPr bwMode="gray">
          <a:xfrm rot="19998445" flipH="1">
            <a:off x="2400880" y="3318735"/>
            <a:ext cx="768840" cy="1580380"/>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40" name="Freeform 39"/>
          <p:cNvSpPr/>
          <p:nvPr/>
        </p:nvSpPr>
        <p:spPr bwMode="gray">
          <a:xfrm rot="9332277" flipH="1">
            <a:off x="3118680" y="4231816"/>
            <a:ext cx="327663" cy="720255"/>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41" name="Freeform 40"/>
          <p:cNvSpPr/>
          <p:nvPr/>
        </p:nvSpPr>
        <p:spPr bwMode="gray">
          <a:xfrm rot="14875022" flipH="1">
            <a:off x="3656956" y="3646150"/>
            <a:ext cx="437635" cy="1065387"/>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42" name="Freeform 41"/>
          <p:cNvSpPr/>
          <p:nvPr/>
        </p:nvSpPr>
        <p:spPr bwMode="gray">
          <a:xfrm rot="9652180" flipH="1">
            <a:off x="4872425" y="3314065"/>
            <a:ext cx="197451" cy="548900"/>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43" name="TextBox 33"/>
          <p:cNvSpPr txBox="1"/>
          <p:nvPr/>
        </p:nvSpPr>
        <p:spPr bwMode="gray">
          <a:xfrm rot="16200000">
            <a:off x="2571219" y="4366139"/>
            <a:ext cx="938595" cy="476413"/>
          </a:xfrm>
          <a:prstGeom prst="rect">
            <a:avLst/>
          </a:prstGeom>
          <a:noFill/>
        </p:spPr>
        <p:txBody>
          <a:bodyPr wrap="square" rtlCol="0">
            <a:spAutoFit/>
          </a:bodyPr>
          <a:lstStyle/>
          <a:p>
            <a:pPr fontAlgn="ctr"/>
            <a:r>
              <a:rPr lang="en-US" sz="1200" dirty="0" err="1">
                <a:solidFill>
                  <a:srgbClr val="C7000B"/>
                </a:solidFill>
                <a:latin typeface="Huawei Sans" panose="020C0503030203020204" pitchFamily="34" charset="0"/>
                <a:cs typeface="+mn-ea"/>
                <a:sym typeface="+mn-lt"/>
              </a:rPr>
              <a:t>End.X</a:t>
            </a:r>
            <a:r>
              <a:rPr lang="en-US" sz="1200" dirty="0">
                <a:solidFill>
                  <a:srgbClr val="C7000B"/>
                </a:solidFill>
                <a:latin typeface="Huawei Sans" panose="020C0503030203020204" pitchFamily="34" charset="0"/>
                <a:cs typeface="+mn-ea"/>
                <a:sym typeface="+mn-lt"/>
              </a:rPr>
              <a:t> </a:t>
            </a:r>
            <a:r>
              <a:rPr lang="en-US" sz="1200" b="1" dirty="0">
                <a:solidFill>
                  <a:srgbClr val="C7000B"/>
                </a:solidFill>
                <a:latin typeface="Huawei Sans" panose="020C0503030203020204" pitchFamily="34" charset="0"/>
                <a:cs typeface="+mn-ea"/>
                <a:sym typeface="+mn-lt"/>
              </a:rPr>
              <a:t>FC03::C4</a:t>
            </a:r>
          </a:p>
        </p:txBody>
      </p:sp>
      <p:sp>
        <p:nvSpPr>
          <p:cNvPr id="44" name="TextBox 33"/>
          <p:cNvSpPr txBox="1"/>
          <p:nvPr/>
        </p:nvSpPr>
        <p:spPr bwMode="gray">
          <a:xfrm>
            <a:off x="3199662" y="3774019"/>
            <a:ext cx="1267024" cy="276999"/>
          </a:xfrm>
          <a:prstGeom prst="rect">
            <a:avLst/>
          </a:prstGeom>
          <a:noFill/>
        </p:spPr>
        <p:txBody>
          <a:bodyPr wrap="square" rtlCol="0">
            <a:spAutoFit/>
          </a:bodyPr>
          <a:lstStyle/>
          <a:p>
            <a:pPr fontAlgn="ctr"/>
            <a:r>
              <a:rPr lang="en-US" sz="1200" dirty="0" err="1">
                <a:solidFill>
                  <a:srgbClr val="C7000B"/>
                </a:solidFill>
                <a:latin typeface="Huawei Sans" panose="020C0503030203020204" pitchFamily="34" charset="0"/>
                <a:cs typeface="+mn-ea"/>
                <a:sym typeface="+mn-lt"/>
              </a:rPr>
              <a:t>End.X</a:t>
            </a:r>
            <a:r>
              <a:rPr lang="en-US" sz="1200" dirty="0">
                <a:solidFill>
                  <a:srgbClr val="C7000B"/>
                </a:solidFill>
                <a:latin typeface="Huawei Sans" panose="020C0503030203020204" pitchFamily="34" charset="0"/>
                <a:cs typeface="+mn-ea"/>
                <a:sym typeface="+mn-lt"/>
              </a:rPr>
              <a:t> </a:t>
            </a:r>
            <a:r>
              <a:rPr lang="en-US" sz="1200" b="1" dirty="0">
                <a:solidFill>
                  <a:srgbClr val="C7000B"/>
                </a:solidFill>
                <a:latin typeface="Huawei Sans" panose="020C0503030203020204" pitchFamily="34" charset="0"/>
                <a:cs typeface="+mn-ea"/>
                <a:sym typeface="+mn-lt"/>
              </a:rPr>
              <a:t>FC02::C4</a:t>
            </a:r>
          </a:p>
        </p:txBody>
      </p:sp>
      <p:cxnSp>
        <p:nvCxnSpPr>
          <p:cNvPr id="46" name="Straight Arrow Connector 45"/>
          <p:cNvCxnSpPr/>
          <p:nvPr/>
        </p:nvCxnSpPr>
        <p:spPr bwMode="gray">
          <a:xfrm flipV="1">
            <a:off x="2394264" y="4295933"/>
            <a:ext cx="871606" cy="141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接连接符 22"/>
          <p:cNvCxnSpPr>
            <a:stCxn id="55" idx="3"/>
            <a:endCxn id="58" idx="1"/>
          </p:cNvCxnSpPr>
          <p:nvPr/>
        </p:nvCxnSpPr>
        <p:spPr bwMode="gray">
          <a:xfrm flipV="1">
            <a:off x="8905450" y="3846179"/>
            <a:ext cx="1184174" cy="627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0" name="直接连接符 22"/>
          <p:cNvCxnSpPr>
            <a:stCxn id="55" idx="2"/>
            <a:endCxn id="68" idx="0"/>
          </p:cNvCxnSpPr>
          <p:nvPr/>
        </p:nvCxnSpPr>
        <p:spPr bwMode="gray">
          <a:xfrm flipH="1">
            <a:off x="8669960" y="4043974"/>
            <a:ext cx="1331" cy="785014"/>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1" name="直接连接符 22"/>
          <p:cNvCxnSpPr>
            <a:stCxn id="56" idx="3"/>
            <a:endCxn id="59" idx="1"/>
          </p:cNvCxnSpPr>
          <p:nvPr/>
        </p:nvCxnSpPr>
        <p:spPr bwMode="gray">
          <a:xfrm>
            <a:off x="8905450" y="5700781"/>
            <a:ext cx="1189223" cy="626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2" name="直接连接符 19"/>
          <p:cNvCxnSpPr>
            <a:stCxn id="55" idx="0"/>
            <a:endCxn id="54" idx="2"/>
          </p:cNvCxnSpPr>
          <p:nvPr/>
        </p:nvCxnSpPr>
        <p:spPr bwMode="gray">
          <a:xfrm flipV="1">
            <a:off x="8671291" y="3326768"/>
            <a:ext cx="0" cy="334155"/>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3" name="直接连接符 22"/>
          <p:cNvCxnSpPr>
            <a:stCxn id="58" idx="2"/>
            <a:endCxn id="59" idx="0"/>
          </p:cNvCxnSpPr>
          <p:nvPr/>
        </p:nvCxnSpPr>
        <p:spPr bwMode="gray">
          <a:xfrm>
            <a:off x="10323783" y="4037704"/>
            <a:ext cx="5049" cy="147782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pic>
        <p:nvPicPr>
          <p:cNvPr id="5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437132" y="2943717"/>
            <a:ext cx="468318" cy="383051"/>
          </a:xfrm>
          <a:prstGeom prst="rect">
            <a:avLst/>
          </a:prstGeom>
        </p:spPr>
      </p:pic>
      <p:pic>
        <p:nvPicPr>
          <p:cNvPr id="55"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437132" y="3660923"/>
            <a:ext cx="468318" cy="383051"/>
          </a:xfrm>
          <a:prstGeom prst="rect">
            <a:avLst/>
          </a:prstGeom>
        </p:spPr>
      </p:pic>
      <p:pic>
        <p:nvPicPr>
          <p:cNvPr id="56"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437132" y="5509255"/>
            <a:ext cx="468318" cy="383051"/>
          </a:xfrm>
          <a:prstGeom prst="rect">
            <a:avLst/>
          </a:prstGeom>
        </p:spPr>
      </p:pic>
      <p:pic>
        <p:nvPicPr>
          <p:cNvPr id="57"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10094673" y="2950002"/>
            <a:ext cx="468318" cy="383051"/>
          </a:xfrm>
          <a:prstGeom prst="rect">
            <a:avLst/>
          </a:prstGeom>
        </p:spPr>
      </p:pic>
      <p:pic>
        <p:nvPicPr>
          <p:cNvPr id="58"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10089624" y="3654653"/>
            <a:ext cx="468318" cy="383051"/>
          </a:xfrm>
          <a:prstGeom prst="rect">
            <a:avLst/>
          </a:prstGeom>
        </p:spPr>
      </p:pic>
      <p:pic>
        <p:nvPicPr>
          <p:cNvPr id="59"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10094673" y="5515524"/>
            <a:ext cx="468318" cy="383051"/>
          </a:xfrm>
          <a:prstGeom prst="rect">
            <a:avLst/>
          </a:prstGeom>
        </p:spPr>
      </p:pic>
      <p:cxnSp>
        <p:nvCxnSpPr>
          <p:cNvPr id="60" name="直接连接符 22"/>
          <p:cNvCxnSpPr>
            <a:stCxn id="57" idx="2"/>
            <a:endCxn id="58" idx="0"/>
          </p:cNvCxnSpPr>
          <p:nvPr/>
        </p:nvCxnSpPr>
        <p:spPr bwMode="gray">
          <a:xfrm flipH="1">
            <a:off x="10323783" y="3333053"/>
            <a:ext cx="5049" cy="32160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61" name="TextBox 16"/>
          <p:cNvSpPr txBox="1"/>
          <p:nvPr/>
        </p:nvSpPr>
        <p:spPr bwMode="gray">
          <a:xfrm>
            <a:off x="8123815" y="3707678"/>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62" name="TextBox 61"/>
          <p:cNvSpPr txBox="1"/>
          <p:nvPr/>
        </p:nvSpPr>
        <p:spPr bwMode="gray">
          <a:xfrm>
            <a:off x="8449702" y="2716364"/>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63" name="TextBox 16"/>
          <p:cNvSpPr txBox="1"/>
          <p:nvPr/>
        </p:nvSpPr>
        <p:spPr bwMode="gray">
          <a:xfrm>
            <a:off x="10101838" y="2722770"/>
            <a:ext cx="495582"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64" name="TextBox 16"/>
          <p:cNvSpPr txBox="1"/>
          <p:nvPr/>
        </p:nvSpPr>
        <p:spPr bwMode="gray">
          <a:xfrm>
            <a:off x="8135753" y="4743514"/>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65" name="TextBox 16"/>
          <p:cNvSpPr txBox="1"/>
          <p:nvPr/>
        </p:nvSpPr>
        <p:spPr bwMode="gray">
          <a:xfrm>
            <a:off x="10495140" y="5571562"/>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P4</a:t>
            </a:r>
          </a:p>
        </p:txBody>
      </p:sp>
      <p:sp>
        <p:nvSpPr>
          <p:cNvPr id="66" name="TextBox 16"/>
          <p:cNvSpPr txBox="1"/>
          <p:nvPr/>
        </p:nvSpPr>
        <p:spPr bwMode="gray">
          <a:xfrm>
            <a:off x="10506275" y="3715347"/>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P5</a:t>
            </a:r>
          </a:p>
        </p:txBody>
      </p:sp>
      <p:sp>
        <p:nvSpPr>
          <p:cNvPr id="67" name="Plus Sign 75"/>
          <p:cNvSpPr/>
          <p:nvPr/>
        </p:nvSpPr>
        <p:spPr bwMode="gray">
          <a:xfrm rot="2700000">
            <a:off x="9348068" y="5551312"/>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ndParaRPr>
          </a:p>
        </p:txBody>
      </p:sp>
      <p:pic>
        <p:nvPicPr>
          <p:cNvPr id="68"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435801" y="4828988"/>
            <a:ext cx="468318" cy="383051"/>
          </a:xfrm>
          <a:prstGeom prst="rect">
            <a:avLst/>
          </a:prstGeom>
        </p:spPr>
      </p:pic>
      <p:cxnSp>
        <p:nvCxnSpPr>
          <p:cNvPr id="69" name="直接连接符 22"/>
          <p:cNvCxnSpPr>
            <a:stCxn id="56" idx="0"/>
            <a:endCxn id="68" idx="2"/>
          </p:cNvCxnSpPr>
          <p:nvPr/>
        </p:nvCxnSpPr>
        <p:spPr bwMode="gray">
          <a:xfrm flipH="1" flipV="1">
            <a:off x="8669960" y="5212039"/>
            <a:ext cx="1331" cy="297216"/>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70" name="TextBox 16"/>
          <p:cNvSpPr txBox="1"/>
          <p:nvPr/>
        </p:nvSpPr>
        <p:spPr bwMode="gray">
          <a:xfrm>
            <a:off x="8135753" y="5571562"/>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P3</a:t>
            </a:r>
          </a:p>
        </p:txBody>
      </p:sp>
      <p:sp>
        <p:nvSpPr>
          <p:cNvPr id="71" name="TextBox 24"/>
          <p:cNvSpPr txBox="1"/>
          <p:nvPr/>
        </p:nvSpPr>
        <p:spPr bwMode="gray">
          <a:xfrm>
            <a:off x="8805845" y="2805217"/>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FC01::1</a:t>
            </a:r>
          </a:p>
        </p:txBody>
      </p:sp>
      <p:sp>
        <p:nvSpPr>
          <p:cNvPr id="72" name="TextBox 24"/>
          <p:cNvSpPr txBox="1"/>
          <p:nvPr/>
        </p:nvSpPr>
        <p:spPr bwMode="gray">
          <a:xfrm>
            <a:off x="8665397" y="3415621"/>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FC02::2</a:t>
            </a:r>
          </a:p>
        </p:txBody>
      </p:sp>
      <p:sp>
        <p:nvSpPr>
          <p:cNvPr id="73" name="TextBox 24"/>
          <p:cNvSpPr txBox="1"/>
          <p:nvPr/>
        </p:nvSpPr>
        <p:spPr bwMode="gray">
          <a:xfrm>
            <a:off x="8822600" y="4882013"/>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FC03::3</a:t>
            </a:r>
          </a:p>
        </p:txBody>
      </p:sp>
      <p:sp>
        <p:nvSpPr>
          <p:cNvPr id="74" name="TextBox 24"/>
          <p:cNvSpPr txBox="1"/>
          <p:nvPr/>
        </p:nvSpPr>
        <p:spPr bwMode="gray">
          <a:xfrm>
            <a:off x="8818098" y="5377024"/>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FC04::4</a:t>
            </a:r>
          </a:p>
        </p:txBody>
      </p:sp>
      <p:sp>
        <p:nvSpPr>
          <p:cNvPr id="75" name="TextBox 24"/>
          <p:cNvSpPr txBox="1"/>
          <p:nvPr/>
        </p:nvSpPr>
        <p:spPr bwMode="gray">
          <a:xfrm>
            <a:off x="9481472" y="5377024"/>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FC05::5</a:t>
            </a:r>
          </a:p>
        </p:txBody>
      </p:sp>
      <p:sp>
        <p:nvSpPr>
          <p:cNvPr id="76" name="TextBox 24"/>
          <p:cNvSpPr txBox="1"/>
          <p:nvPr/>
        </p:nvSpPr>
        <p:spPr bwMode="gray">
          <a:xfrm>
            <a:off x="9651329" y="3415621"/>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FC06::6</a:t>
            </a:r>
          </a:p>
        </p:txBody>
      </p:sp>
      <p:sp>
        <p:nvSpPr>
          <p:cNvPr id="77" name="TextBox 24"/>
          <p:cNvSpPr txBox="1"/>
          <p:nvPr/>
        </p:nvSpPr>
        <p:spPr bwMode="gray">
          <a:xfrm>
            <a:off x="9481472" y="2805217"/>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FC07::7</a:t>
            </a:r>
          </a:p>
        </p:txBody>
      </p:sp>
      <p:graphicFrame>
        <p:nvGraphicFramePr>
          <p:cNvPr id="78" name="Table 77"/>
          <p:cNvGraphicFramePr>
            <a:graphicFrameLocks noGrp="1"/>
          </p:cNvGraphicFramePr>
          <p:nvPr>
            <p:extLst>
              <p:ext uri="{D42A27DB-BD31-4B8C-83A1-F6EECF244321}">
                <p14:modId xmlns:p14="http://schemas.microsoft.com/office/powerpoint/2010/main" val="1935297648"/>
              </p:ext>
            </p:extLst>
          </p:nvPr>
        </p:nvGraphicFramePr>
        <p:xfrm>
          <a:off x="6742150" y="2947077"/>
          <a:ext cx="1334529" cy="731520"/>
        </p:xfrm>
        <a:graphic>
          <a:graphicData uri="http://schemas.openxmlformats.org/drawingml/2006/table">
            <a:tbl>
              <a:tblPr firstRow="1" bandRow="1">
                <a:tableStyleId>{72833802-FEF1-4C79-8D5D-14CF1EAF98D9}</a:tableStyleId>
              </a:tblPr>
              <a:tblGrid>
                <a:gridCol w="1334529">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FC07::7</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graphicFrame>
        <p:nvGraphicFramePr>
          <p:cNvPr id="79" name="Table 78"/>
          <p:cNvGraphicFramePr>
            <a:graphicFrameLocks noGrp="1"/>
          </p:cNvGraphicFramePr>
          <p:nvPr>
            <p:extLst>
              <p:ext uri="{D42A27DB-BD31-4B8C-83A1-F6EECF244321}">
                <p14:modId xmlns:p14="http://schemas.microsoft.com/office/powerpoint/2010/main" val="2487348458"/>
              </p:ext>
            </p:extLst>
          </p:nvPr>
        </p:nvGraphicFramePr>
        <p:xfrm>
          <a:off x="6748131" y="4027800"/>
          <a:ext cx="1340313" cy="1371600"/>
        </p:xfrm>
        <a:graphic>
          <a:graphicData uri="http://schemas.openxmlformats.org/drawingml/2006/table">
            <a:tbl>
              <a:tblPr firstRow="1" bandRow="1">
                <a:tableStyleId>{72833802-FEF1-4C79-8D5D-14CF1EAF98D9}</a:tableStyleId>
              </a:tblPr>
              <a:tblGrid>
                <a:gridCol w="1340313">
                  <a:extLst>
                    <a:ext uri="{9D8B030D-6E8A-4147-A177-3AD203B41FA5}">
                      <a16:colId xmlns:a16="http://schemas.microsoft.com/office/drawing/2014/main" val="20000"/>
                    </a:ext>
                  </a:extLst>
                </a:gridCol>
              </a:tblGrid>
              <a:tr h="262766">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FC03::C4</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36787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FC07::7</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FC02::C4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5766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80" name="Freeform 79"/>
          <p:cNvSpPr/>
          <p:nvPr/>
        </p:nvSpPr>
        <p:spPr bwMode="gray">
          <a:xfrm rot="19998445" flipH="1">
            <a:off x="8023818" y="3160136"/>
            <a:ext cx="768840" cy="1580380"/>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81" name="Freeform 80"/>
          <p:cNvSpPr/>
          <p:nvPr/>
        </p:nvSpPr>
        <p:spPr bwMode="gray">
          <a:xfrm rot="9332277" flipH="1">
            <a:off x="8741618" y="4073217"/>
            <a:ext cx="327663" cy="720255"/>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82" name="Freeform 81"/>
          <p:cNvSpPr/>
          <p:nvPr/>
        </p:nvSpPr>
        <p:spPr bwMode="gray">
          <a:xfrm rot="14875022" flipH="1">
            <a:off x="9279894" y="3487551"/>
            <a:ext cx="437635" cy="1065387"/>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83" name="Freeform 82"/>
          <p:cNvSpPr/>
          <p:nvPr/>
        </p:nvSpPr>
        <p:spPr bwMode="gray">
          <a:xfrm rot="9652180" flipH="1">
            <a:off x="10495363" y="3155466"/>
            <a:ext cx="197451" cy="548900"/>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85" name="TextBox 33"/>
          <p:cNvSpPr txBox="1"/>
          <p:nvPr/>
        </p:nvSpPr>
        <p:spPr bwMode="gray">
          <a:xfrm>
            <a:off x="8822600" y="3615420"/>
            <a:ext cx="1267024" cy="276999"/>
          </a:xfrm>
          <a:prstGeom prst="rect">
            <a:avLst/>
          </a:prstGeom>
          <a:noFill/>
        </p:spPr>
        <p:txBody>
          <a:bodyPr wrap="square" rtlCol="0">
            <a:spAutoFit/>
          </a:bodyPr>
          <a:lstStyle/>
          <a:p>
            <a:pPr fontAlgn="ctr"/>
            <a:r>
              <a:rPr lang="en-US" sz="1200" dirty="0" err="1">
                <a:solidFill>
                  <a:srgbClr val="C7000B"/>
                </a:solidFill>
                <a:latin typeface="Huawei Sans" panose="020C0503030203020204" pitchFamily="34" charset="0"/>
                <a:cs typeface="+mn-ea"/>
                <a:sym typeface="+mn-lt"/>
              </a:rPr>
              <a:t>End.X</a:t>
            </a:r>
            <a:r>
              <a:rPr lang="en-US" sz="1200" dirty="0">
                <a:solidFill>
                  <a:srgbClr val="C7000B"/>
                </a:solidFill>
                <a:latin typeface="Huawei Sans" panose="020C0503030203020204" pitchFamily="34" charset="0"/>
                <a:cs typeface="+mn-ea"/>
                <a:sym typeface="+mn-lt"/>
              </a:rPr>
              <a:t> </a:t>
            </a:r>
            <a:r>
              <a:rPr lang="en-US" sz="1200" b="1" dirty="0">
                <a:solidFill>
                  <a:srgbClr val="C7000B"/>
                </a:solidFill>
                <a:latin typeface="Huawei Sans" panose="020C0503030203020204" pitchFamily="34" charset="0"/>
                <a:cs typeface="+mn-ea"/>
                <a:sym typeface="+mn-lt"/>
              </a:rPr>
              <a:t>FC02::C4</a:t>
            </a:r>
          </a:p>
        </p:txBody>
      </p:sp>
      <p:cxnSp>
        <p:nvCxnSpPr>
          <p:cNvPr id="86" name="Straight Arrow Connector 85"/>
          <p:cNvCxnSpPr/>
          <p:nvPr/>
        </p:nvCxnSpPr>
        <p:spPr bwMode="gray">
          <a:xfrm flipV="1">
            <a:off x="8017202" y="4137334"/>
            <a:ext cx="871606" cy="141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7" name="TextBox 16"/>
          <p:cNvSpPr txBox="1"/>
          <p:nvPr/>
        </p:nvSpPr>
        <p:spPr bwMode="gray">
          <a:xfrm>
            <a:off x="2980790" y="5930263"/>
            <a:ext cx="1785024" cy="307777"/>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400" dirty="0">
                <a:solidFill>
                  <a:srgbClr val="000000"/>
                </a:solidFill>
                <a:latin typeface="Huawei Sans" panose="020C0503030203020204" pitchFamily="34" charset="0"/>
                <a:cs typeface="+mn-ea"/>
                <a:sym typeface="+mn-lt"/>
              </a:rPr>
              <a:t>Strict explicit path</a:t>
            </a:r>
          </a:p>
        </p:txBody>
      </p:sp>
      <p:sp>
        <p:nvSpPr>
          <p:cNvPr id="88" name="TextBox 16"/>
          <p:cNvSpPr txBox="1"/>
          <p:nvPr/>
        </p:nvSpPr>
        <p:spPr bwMode="gray">
          <a:xfrm>
            <a:off x="8805845" y="5892163"/>
            <a:ext cx="1371976" cy="307777"/>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400" dirty="0">
                <a:solidFill>
                  <a:srgbClr val="000000"/>
                </a:solidFill>
                <a:latin typeface="Huawei Sans" panose="020C0503030203020204" pitchFamily="34" charset="0"/>
                <a:cs typeface="+mn-ea"/>
                <a:sym typeface="+mn-lt"/>
              </a:rPr>
              <a:t>Loose path</a:t>
            </a:r>
          </a:p>
        </p:txBody>
      </p:sp>
      <p:sp>
        <p:nvSpPr>
          <p:cNvPr id="84" name="五边形 2"/>
          <p:cNvSpPr/>
          <p:nvPr/>
        </p:nvSpPr>
        <p:spPr bwMode="gray">
          <a:xfrm>
            <a:off x="6953690" y="122127"/>
            <a:ext cx="2460488"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Local Protection Technology</a:t>
            </a:r>
          </a:p>
        </p:txBody>
      </p:sp>
      <p:sp>
        <p:nvSpPr>
          <p:cNvPr id="89" name="燕尾形 3"/>
          <p:cNvSpPr/>
          <p:nvPr/>
        </p:nvSpPr>
        <p:spPr bwMode="gray">
          <a:xfrm>
            <a:off x="9322999" y="122127"/>
            <a:ext cx="2425977"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E2E Protection Technology</a:t>
            </a:r>
          </a:p>
        </p:txBody>
      </p:sp>
    </p:spTree>
    <p:extLst>
      <p:ext uri="{BB962C8B-B14F-4D97-AF65-F5344CB8AC3E}">
        <p14:creationId xmlns:p14="http://schemas.microsoft.com/office/powerpoint/2010/main" val="287214472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Microloop in a Traffic Switchback Scenario</a:t>
            </a:r>
            <a:endParaRPr lang="en-US" dirty="0"/>
          </a:p>
        </p:txBody>
      </p:sp>
      <p:sp>
        <p:nvSpPr>
          <p:cNvPr id="3" name="Text Placeholder 2"/>
          <p:cNvSpPr>
            <a:spLocks noGrp="1"/>
          </p:cNvSpPr>
          <p:nvPr>
            <p:ph type="body" sz="quarter" idx="10"/>
          </p:nvPr>
        </p:nvSpPr>
        <p:spPr bwMode="gray">
          <a:xfrm>
            <a:off x="5288020" y="1052514"/>
            <a:ext cx="6461068" cy="4875042"/>
          </a:xfrm>
        </p:spPr>
        <p:txBody>
          <a:bodyPr/>
          <a:lstStyle/>
          <a:p>
            <a:r>
              <a:rPr lang="en-US" sz="1800" dirty="0"/>
              <a:t>Due to the lack of a convergence order in distributed computing, a </a:t>
            </a:r>
            <a:r>
              <a:rPr lang="en-US" sz="1800" dirty="0" err="1"/>
              <a:t>microloop</a:t>
            </a:r>
            <a:r>
              <a:rPr lang="en-US" sz="1800" dirty="0"/>
              <a:t> may occur in a traffic switchback scenario.</a:t>
            </a:r>
          </a:p>
          <a:p>
            <a:pPr lvl="1"/>
            <a:r>
              <a:rPr lang="en-US" sz="1600" dirty="0"/>
              <a:t>Assume that the link between P1 and P4 fails, and the path from PE1 to PE2 is PE1 -&gt; P1 -&gt; P2 -&gt; P3 -&gt; P4 -&gt; PE2.</a:t>
            </a:r>
          </a:p>
          <a:p>
            <a:pPr lvl="1"/>
            <a:r>
              <a:rPr lang="en-US" sz="1600" dirty="0"/>
              <a:t>If the link between P1 and P4 recovers and P2 completes convergence, the path from P2 to PE2 is P2 -&gt; P1 -&gt; P4 -&gt; PE2. In this case, P2 forwards traffic to P1.</a:t>
            </a:r>
          </a:p>
          <a:p>
            <a:pPr lvl="1"/>
            <a:r>
              <a:rPr lang="en-US" sz="1600" dirty="0"/>
              <a:t>If P1 has not completed IGP convergence due to some reasons, for example, a large number of services are running or CPU usage is high, the node still forwards the traffic back to P2 through the original path, forming a loop.</a:t>
            </a:r>
          </a:p>
        </p:txBody>
      </p:sp>
      <p:cxnSp>
        <p:nvCxnSpPr>
          <p:cNvPr id="31" name="直接连接符 22"/>
          <p:cNvCxnSpPr>
            <a:stCxn id="38" idx="3"/>
            <a:endCxn id="42" idx="1"/>
          </p:cNvCxnSpPr>
          <p:nvPr/>
        </p:nvCxnSpPr>
        <p:spPr bwMode="gray">
          <a:xfrm flipV="1">
            <a:off x="3434594" y="3145619"/>
            <a:ext cx="1184174" cy="627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32" name="直接连接符 22"/>
          <p:cNvCxnSpPr>
            <a:stCxn id="38" idx="2"/>
            <a:endCxn id="40" idx="0"/>
          </p:cNvCxnSpPr>
          <p:nvPr/>
        </p:nvCxnSpPr>
        <p:spPr bwMode="gray">
          <a:xfrm>
            <a:off x="3200435" y="3343414"/>
            <a:ext cx="0" cy="1122381"/>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33" name="直接连接符 22"/>
          <p:cNvCxnSpPr>
            <a:stCxn id="40" idx="3"/>
            <a:endCxn id="44" idx="1"/>
          </p:cNvCxnSpPr>
          <p:nvPr/>
        </p:nvCxnSpPr>
        <p:spPr bwMode="gray">
          <a:xfrm>
            <a:off x="3434594" y="4657321"/>
            <a:ext cx="1189223" cy="626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35" name="直接连接符 19"/>
          <p:cNvCxnSpPr>
            <a:stCxn id="38" idx="0"/>
            <a:endCxn id="37" idx="2"/>
          </p:cNvCxnSpPr>
          <p:nvPr/>
        </p:nvCxnSpPr>
        <p:spPr bwMode="gray">
          <a:xfrm flipV="1">
            <a:off x="3200435" y="2626208"/>
            <a:ext cx="0" cy="334155"/>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36" name="直接连接符 22"/>
          <p:cNvCxnSpPr>
            <a:stCxn id="42" idx="2"/>
            <a:endCxn id="44" idx="0"/>
          </p:cNvCxnSpPr>
          <p:nvPr/>
        </p:nvCxnSpPr>
        <p:spPr bwMode="gray">
          <a:xfrm>
            <a:off x="4852927" y="3337144"/>
            <a:ext cx="5049" cy="113492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pic>
        <p:nvPicPr>
          <p:cNvPr id="37"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966276" y="2243157"/>
            <a:ext cx="468318" cy="383051"/>
          </a:xfrm>
          <a:prstGeom prst="rect">
            <a:avLst/>
          </a:prstGeom>
        </p:spPr>
      </p:pic>
      <p:pic>
        <p:nvPicPr>
          <p:cNvPr id="38"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966276" y="2960363"/>
            <a:ext cx="468318" cy="383051"/>
          </a:xfrm>
          <a:prstGeom prst="rect">
            <a:avLst/>
          </a:prstGeom>
        </p:spPr>
      </p:pic>
      <p:pic>
        <p:nvPicPr>
          <p:cNvPr id="4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966276" y="4465795"/>
            <a:ext cx="468318" cy="383051"/>
          </a:xfrm>
          <a:prstGeom prst="rect">
            <a:avLst/>
          </a:prstGeom>
        </p:spPr>
      </p:pic>
      <p:pic>
        <p:nvPicPr>
          <p:cNvPr id="41"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623817" y="2249442"/>
            <a:ext cx="468318" cy="383051"/>
          </a:xfrm>
          <a:prstGeom prst="rect">
            <a:avLst/>
          </a:prstGeom>
        </p:spPr>
      </p:pic>
      <p:pic>
        <p:nvPicPr>
          <p:cNvPr id="42"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618768" y="2954093"/>
            <a:ext cx="468318" cy="383051"/>
          </a:xfrm>
          <a:prstGeom prst="rect">
            <a:avLst/>
          </a:prstGeom>
        </p:spPr>
      </p:pic>
      <p:pic>
        <p:nvPicPr>
          <p:cNvPr id="4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623817" y="4472064"/>
            <a:ext cx="468318" cy="383051"/>
          </a:xfrm>
          <a:prstGeom prst="rect">
            <a:avLst/>
          </a:prstGeom>
        </p:spPr>
      </p:pic>
      <p:cxnSp>
        <p:nvCxnSpPr>
          <p:cNvPr id="45" name="直接连接符 22"/>
          <p:cNvCxnSpPr>
            <a:stCxn id="41" idx="2"/>
            <a:endCxn id="42" idx="0"/>
          </p:cNvCxnSpPr>
          <p:nvPr/>
        </p:nvCxnSpPr>
        <p:spPr bwMode="gray">
          <a:xfrm flipH="1">
            <a:off x="4852927" y="2632493"/>
            <a:ext cx="5049" cy="32160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46" name="TextBox 16"/>
          <p:cNvSpPr txBox="1"/>
          <p:nvPr/>
        </p:nvSpPr>
        <p:spPr bwMode="gray">
          <a:xfrm>
            <a:off x="2652959" y="3007118"/>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47" name="TextBox 46"/>
          <p:cNvSpPr txBox="1"/>
          <p:nvPr/>
        </p:nvSpPr>
        <p:spPr bwMode="gray">
          <a:xfrm>
            <a:off x="2978846" y="2015804"/>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48" name="TextBox 16"/>
          <p:cNvSpPr txBox="1"/>
          <p:nvPr/>
        </p:nvSpPr>
        <p:spPr bwMode="gray">
          <a:xfrm>
            <a:off x="4630982" y="2022210"/>
            <a:ext cx="495582"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49" name="TextBox 16"/>
          <p:cNvSpPr txBox="1"/>
          <p:nvPr/>
        </p:nvSpPr>
        <p:spPr bwMode="gray">
          <a:xfrm>
            <a:off x="2652959" y="4528103"/>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50" name="TextBox 16"/>
          <p:cNvSpPr txBox="1"/>
          <p:nvPr/>
        </p:nvSpPr>
        <p:spPr bwMode="gray">
          <a:xfrm>
            <a:off x="5024284" y="4528102"/>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P3</a:t>
            </a:r>
          </a:p>
        </p:txBody>
      </p:sp>
      <p:sp>
        <p:nvSpPr>
          <p:cNvPr id="51" name="TextBox 16"/>
          <p:cNvSpPr txBox="1"/>
          <p:nvPr/>
        </p:nvSpPr>
        <p:spPr bwMode="gray">
          <a:xfrm>
            <a:off x="5035419" y="3014787"/>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P4</a:t>
            </a:r>
          </a:p>
        </p:txBody>
      </p:sp>
      <p:sp>
        <p:nvSpPr>
          <p:cNvPr id="56" name="TextBox 16"/>
          <p:cNvSpPr txBox="1"/>
          <p:nvPr/>
        </p:nvSpPr>
        <p:spPr bwMode="gray">
          <a:xfrm>
            <a:off x="3540992" y="4386581"/>
            <a:ext cx="101096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Cost: 1000</a:t>
            </a:r>
          </a:p>
        </p:txBody>
      </p:sp>
      <p:sp>
        <p:nvSpPr>
          <p:cNvPr id="57" name="Rectangular Callout 56"/>
          <p:cNvSpPr/>
          <p:nvPr/>
        </p:nvSpPr>
        <p:spPr bwMode="gray">
          <a:xfrm>
            <a:off x="3559732" y="2272575"/>
            <a:ext cx="947425" cy="623462"/>
          </a:xfrm>
          <a:prstGeom prst="wedgeRectCallout">
            <a:avLst>
              <a:gd name="adj1" fmla="val -11542"/>
              <a:gd name="adj2" fmla="val 7033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The faulty link recovers.</a:t>
            </a:r>
          </a:p>
        </p:txBody>
      </p:sp>
      <p:sp>
        <p:nvSpPr>
          <p:cNvPr id="58" name="Rectangular Callout 26"/>
          <p:cNvSpPr/>
          <p:nvPr/>
        </p:nvSpPr>
        <p:spPr bwMode="gray">
          <a:xfrm>
            <a:off x="827881" y="4443997"/>
            <a:ext cx="1704287" cy="962504"/>
          </a:xfrm>
          <a:prstGeom prst="wedgeRectCallout">
            <a:avLst>
              <a:gd name="adj1" fmla="val 64457"/>
              <a:gd name="adj2" fmla="val -2186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P2 completes convergence and considers that the traffic destined for PE2 should be sent to P1.</a:t>
            </a:r>
          </a:p>
        </p:txBody>
      </p:sp>
      <p:sp>
        <p:nvSpPr>
          <p:cNvPr id="62" name="Rectangular Callout 26"/>
          <p:cNvSpPr/>
          <p:nvPr/>
        </p:nvSpPr>
        <p:spPr bwMode="gray">
          <a:xfrm>
            <a:off x="830175" y="2399017"/>
            <a:ext cx="1691567" cy="1058503"/>
          </a:xfrm>
          <a:prstGeom prst="wedgeRectCallout">
            <a:avLst>
              <a:gd name="adj1" fmla="val 61833"/>
              <a:gd name="adj2" fmla="val 2115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P1 does not complete convergence and considers that the traffic destined for PE2 should be sent to P2.</a:t>
            </a:r>
          </a:p>
        </p:txBody>
      </p:sp>
      <p:sp>
        <p:nvSpPr>
          <p:cNvPr id="63" name="Freeform 62"/>
          <p:cNvSpPr/>
          <p:nvPr/>
        </p:nvSpPr>
        <p:spPr bwMode="gray">
          <a:xfrm rot="19998445" flipH="1">
            <a:off x="2770770" y="2431623"/>
            <a:ext cx="298510" cy="646347"/>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64" name="Freeform 63"/>
          <p:cNvSpPr/>
          <p:nvPr/>
        </p:nvSpPr>
        <p:spPr bwMode="gray">
          <a:xfrm rot="19998445" flipH="1">
            <a:off x="2616543" y="3309619"/>
            <a:ext cx="636205" cy="1209987"/>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aphicFrame>
        <p:nvGraphicFramePr>
          <p:cNvPr id="52" name="Table 51"/>
          <p:cNvGraphicFramePr>
            <a:graphicFrameLocks noGrp="1"/>
          </p:cNvGraphicFramePr>
          <p:nvPr>
            <p:extLst>
              <p:ext uri="{D42A27DB-BD31-4B8C-83A1-F6EECF244321}">
                <p14:modId xmlns:p14="http://schemas.microsoft.com/office/powerpoint/2010/main" val="3426057478"/>
              </p:ext>
            </p:extLst>
          </p:nvPr>
        </p:nvGraphicFramePr>
        <p:xfrm>
          <a:off x="1641635" y="3556063"/>
          <a:ext cx="1022407" cy="731520"/>
        </p:xfrm>
        <a:graphic>
          <a:graphicData uri="http://schemas.openxmlformats.org/drawingml/2006/table">
            <a:tbl>
              <a:tblPr firstRow="1" bandRow="1">
                <a:tableStyleId>{72833802-FEF1-4C79-8D5D-14CF1EAF98D9}</a:tableStyleId>
              </a:tblPr>
              <a:tblGrid>
                <a:gridCol w="1022407">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 PE2</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 PE1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sp>
        <p:nvSpPr>
          <p:cNvPr id="65" name="Freeform 64"/>
          <p:cNvSpPr/>
          <p:nvPr/>
        </p:nvSpPr>
        <p:spPr bwMode="gray">
          <a:xfrm rot="9332277" flipH="1">
            <a:off x="3120704" y="3416455"/>
            <a:ext cx="414596" cy="979284"/>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66" name="Freeform 65"/>
          <p:cNvSpPr/>
          <p:nvPr/>
        </p:nvSpPr>
        <p:spPr bwMode="gray">
          <a:xfrm rot="9332277" flipV="1">
            <a:off x="2884132" y="3440497"/>
            <a:ext cx="414596" cy="979284"/>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67" name="Rectangular Callout 26"/>
          <p:cNvSpPr/>
          <p:nvPr/>
        </p:nvSpPr>
        <p:spPr bwMode="gray">
          <a:xfrm>
            <a:off x="3668854" y="3471411"/>
            <a:ext cx="962128" cy="816172"/>
          </a:xfrm>
          <a:prstGeom prst="wedgeRectCallout">
            <a:avLst>
              <a:gd name="adj1" fmla="val -66219"/>
              <a:gd name="adj2" fmla="val -2186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 loop is formed between P1 and P2.</a:t>
            </a:r>
          </a:p>
        </p:txBody>
      </p:sp>
      <p:grpSp>
        <p:nvGrpSpPr>
          <p:cNvPr id="55" name="Group 22"/>
          <p:cNvGrpSpPr/>
          <p:nvPr/>
        </p:nvGrpSpPr>
        <p:grpSpPr bwMode="gray">
          <a:xfrm>
            <a:off x="3869779" y="3031926"/>
            <a:ext cx="261329" cy="239925"/>
            <a:chOff x="10252441" y="2822364"/>
            <a:chExt cx="261329" cy="239925"/>
          </a:xfrm>
        </p:grpSpPr>
        <p:sp>
          <p:nvSpPr>
            <p:cNvPr id="59" name="Block Arc 59">
              <a:extLst>
                <a:ext uri="{FF2B5EF4-FFF2-40B4-BE49-F238E27FC236}">
                  <a16:creationId xmlns:a16="http://schemas.microsoft.com/office/drawing/2014/main" id="{99209064-B152-4DD0-9EAB-01950D23D521}"/>
                </a:ext>
              </a:extLst>
            </p:cNvPr>
            <p:cNvSpPr/>
            <p:nvPr/>
          </p:nvSpPr>
          <p:spPr bwMode="gray">
            <a:xfrm rot="4421949">
              <a:off x="10271563" y="2820083"/>
              <a:ext cx="239925" cy="244488"/>
            </a:xfrm>
            <a:prstGeom prst="blockArc">
              <a:avLst>
                <a:gd name="adj1" fmla="val 5499945"/>
                <a:gd name="adj2" fmla="val 1743281"/>
                <a:gd name="adj3" fmla="val 22920"/>
              </a:avLst>
            </a:prstGeom>
            <a:solidFill>
              <a:srgbClr val="EC7061"/>
            </a:solidFill>
            <a:ln>
              <a:solidFill>
                <a:srgbClr val="EC7061"/>
              </a:solidFill>
            </a:ln>
          </p:spPr>
          <p:txBody>
            <a:bodyPr wrap="square" rtlCol="0" anchor="ctr">
              <a:sp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
          <p:nvSpPr>
            <p:cNvPr id="68" name="Right Arrow 13">
              <a:extLst>
                <a:ext uri="{FF2B5EF4-FFF2-40B4-BE49-F238E27FC236}">
                  <a16:creationId xmlns:a16="http://schemas.microsoft.com/office/drawing/2014/main" id="{A445894A-BA58-4C44-9D55-46570583A2AA}"/>
                </a:ext>
              </a:extLst>
            </p:cNvPr>
            <p:cNvSpPr/>
            <p:nvPr/>
          </p:nvSpPr>
          <p:spPr bwMode="gray">
            <a:xfrm rot="4421949">
              <a:off x="10274119" y="2914717"/>
              <a:ext cx="71994" cy="115349"/>
            </a:xfrm>
            <a:prstGeom prst="rightArrow">
              <a:avLst>
                <a:gd name="adj1" fmla="val 45250"/>
                <a:gd name="adj2" fmla="val 80445"/>
              </a:avLst>
            </a:prstGeom>
            <a:solidFill>
              <a:srgbClr val="EC7061"/>
            </a:solidFill>
            <a:ln>
              <a:solidFill>
                <a:srgbClr val="EC7061"/>
              </a:solidFill>
            </a:ln>
          </p:spPr>
          <p:txBody>
            <a:bodyPr wrap="square" rtlCol="0" anchor="ctr">
              <a:sp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grpSp>
      <p:sp>
        <p:nvSpPr>
          <p:cNvPr id="39" name="五边形 2"/>
          <p:cNvSpPr/>
          <p:nvPr/>
        </p:nvSpPr>
        <p:spPr bwMode="gray">
          <a:xfrm>
            <a:off x="6953690" y="122127"/>
            <a:ext cx="2460488"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Local Protection Technology</a:t>
            </a:r>
          </a:p>
        </p:txBody>
      </p:sp>
      <p:sp>
        <p:nvSpPr>
          <p:cNvPr id="43" name="燕尾形 3"/>
          <p:cNvSpPr/>
          <p:nvPr/>
        </p:nvSpPr>
        <p:spPr bwMode="gray">
          <a:xfrm>
            <a:off x="9322999" y="122127"/>
            <a:ext cx="2425977"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E2E Protection Technology</a:t>
            </a:r>
          </a:p>
        </p:txBody>
      </p:sp>
    </p:spTree>
    <p:extLst>
      <p:ext uri="{BB962C8B-B14F-4D97-AF65-F5344CB8AC3E}">
        <p14:creationId xmlns:p14="http://schemas.microsoft.com/office/powerpoint/2010/main" val="341001775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Microloop Avoidance in a Traffic Switchback Scenario</a:t>
            </a:r>
            <a:endParaRPr lang="en-US" dirty="0"/>
          </a:p>
        </p:txBody>
      </p:sp>
      <p:sp>
        <p:nvSpPr>
          <p:cNvPr id="3" name="Text Placeholder 2"/>
          <p:cNvSpPr>
            <a:spLocks noGrp="1"/>
          </p:cNvSpPr>
          <p:nvPr>
            <p:ph type="body" sz="quarter" idx="10"/>
          </p:nvPr>
        </p:nvSpPr>
        <p:spPr bwMode="gray"/>
        <p:txBody>
          <a:bodyPr/>
          <a:lstStyle/>
          <a:p>
            <a:r>
              <a:rPr lang="en-US" sz="1400" dirty="0"/>
              <a:t>The method of </a:t>
            </a:r>
            <a:r>
              <a:rPr lang="en-US" sz="1400" dirty="0" err="1"/>
              <a:t>microloop</a:t>
            </a:r>
            <a:r>
              <a:rPr lang="en-US" sz="1400" dirty="0"/>
              <a:t> avoidance in a traffic switchback scenario is similar to that of remote </a:t>
            </a:r>
            <a:r>
              <a:rPr lang="en-US" sz="1400" dirty="0" err="1"/>
              <a:t>microloop</a:t>
            </a:r>
            <a:r>
              <a:rPr lang="en-US" sz="1400" dirty="0"/>
              <a:t> avoidance in a traffic switchover scenario.</a:t>
            </a:r>
          </a:p>
          <a:p>
            <a:r>
              <a:rPr lang="en-US" sz="1400" dirty="0"/>
              <a:t>As shown in the following figures, after P2 completes convergence, it encapsulates a new SRH into the packet, enabling traffic to be forwarded along the post-convergence path (which is a strict explicit path) to the destination address. After P1 converges, it forwards the traffic to PE2 along the post-convergence path.</a:t>
            </a:r>
            <a:endParaRPr lang="en-US" altLang="zh-CN" sz="1400" dirty="0"/>
          </a:p>
        </p:txBody>
      </p:sp>
      <p:cxnSp>
        <p:nvCxnSpPr>
          <p:cNvPr id="4" name="直接连接符 22"/>
          <p:cNvCxnSpPr>
            <a:stCxn id="10" idx="3"/>
            <a:endCxn id="13" idx="1"/>
          </p:cNvCxnSpPr>
          <p:nvPr/>
        </p:nvCxnSpPr>
        <p:spPr bwMode="gray">
          <a:xfrm flipV="1">
            <a:off x="3289677" y="3864133"/>
            <a:ext cx="1555649" cy="627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 name="直接连接符 22"/>
          <p:cNvCxnSpPr>
            <a:stCxn id="10" idx="2"/>
            <a:endCxn id="11" idx="0"/>
          </p:cNvCxnSpPr>
          <p:nvPr/>
        </p:nvCxnSpPr>
        <p:spPr bwMode="gray">
          <a:xfrm>
            <a:off x="3055518" y="4061928"/>
            <a:ext cx="0" cy="1465281"/>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6" name="直接连接符 22"/>
          <p:cNvCxnSpPr>
            <a:stCxn id="11" idx="3"/>
            <a:endCxn id="14" idx="1"/>
          </p:cNvCxnSpPr>
          <p:nvPr/>
        </p:nvCxnSpPr>
        <p:spPr bwMode="gray">
          <a:xfrm>
            <a:off x="3289677" y="5718735"/>
            <a:ext cx="1560698" cy="626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7" name="直接连接符 19"/>
          <p:cNvCxnSpPr>
            <a:stCxn id="10" idx="0"/>
            <a:endCxn id="9" idx="2"/>
          </p:cNvCxnSpPr>
          <p:nvPr/>
        </p:nvCxnSpPr>
        <p:spPr bwMode="gray">
          <a:xfrm flipV="1">
            <a:off x="3055518" y="3344722"/>
            <a:ext cx="0" cy="334155"/>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8" name="直接连接符 22"/>
          <p:cNvCxnSpPr>
            <a:stCxn id="13" idx="2"/>
            <a:endCxn id="14" idx="0"/>
          </p:cNvCxnSpPr>
          <p:nvPr/>
        </p:nvCxnSpPr>
        <p:spPr bwMode="gray">
          <a:xfrm>
            <a:off x="5079485" y="4055658"/>
            <a:ext cx="5049" cy="147782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pic>
        <p:nvPicPr>
          <p:cNvPr id="9"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821359" y="2961671"/>
            <a:ext cx="468318" cy="383051"/>
          </a:xfrm>
          <a:prstGeom prst="rect">
            <a:avLst/>
          </a:prstGeom>
        </p:spPr>
      </p:pic>
      <p:pic>
        <p:nvPicPr>
          <p:cNvPr id="1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821359" y="3678877"/>
            <a:ext cx="468318" cy="383051"/>
          </a:xfrm>
          <a:prstGeom prst="rect">
            <a:avLst/>
          </a:prstGeom>
        </p:spPr>
      </p:pic>
      <p:pic>
        <p:nvPicPr>
          <p:cNvPr id="11"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821359" y="5527209"/>
            <a:ext cx="468318" cy="383051"/>
          </a:xfrm>
          <a:prstGeom prst="rect">
            <a:avLst/>
          </a:prstGeom>
        </p:spPr>
      </p:pic>
      <p:pic>
        <p:nvPicPr>
          <p:cNvPr id="12"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850375" y="2967956"/>
            <a:ext cx="468318" cy="383051"/>
          </a:xfrm>
          <a:prstGeom prst="rect">
            <a:avLst/>
          </a:prstGeom>
        </p:spPr>
      </p:pic>
      <p:pic>
        <p:nvPicPr>
          <p:cNvPr id="13"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845326" y="3672607"/>
            <a:ext cx="468318" cy="383051"/>
          </a:xfrm>
          <a:prstGeom prst="rect">
            <a:avLst/>
          </a:prstGeom>
        </p:spPr>
      </p:pic>
      <p:pic>
        <p:nvPicPr>
          <p:cNvPr id="1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850375" y="5533478"/>
            <a:ext cx="468318" cy="383051"/>
          </a:xfrm>
          <a:prstGeom prst="rect">
            <a:avLst/>
          </a:prstGeom>
        </p:spPr>
      </p:pic>
      <p:cxnSp>
        <p:nvCxnSpPr>
          <p:cNvPr id="15" name="直接连接符 22"/>
          <p:cNvCxnSpPr>
            <a:stCxn id="12" idx="2"/>
            <a:endCxn id="13" idx="0"/>
          </p:cNvCxnSpPr>
          <p:nvPr/>
        </p:nvCxnSpPr>
        <p:spPr bwMode="gray">
          <a:xfrm flipH="1">
            <a:off x="5079485" y="3351007"/>
            <a:ext cx="5049" cy="32160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16" name="TextBox 16"/>
          <p:cNvSpPr txBox="1"/>
          <p:nvPr/>
        </p:nvSpPr>
        <p:spPr bwMode="gray">
          <a:xfrm>
            <a:off x="2508042" y="3725632"/>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17" name="TextBox 16"/>
          <p:cNvSpPr txBox="1"/>
          <p:nvPr/>
        </p:nvSpPr>
        <p:spPr bwMode="gray">
          <a:xfrm>
            <a:off x="2833929" y="2734318"/>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18" name="TextBox 16"/>
          <p:cNvSpPr txBox="1"/>
          <p:nvPr/>
        </p:nvSpPr>
        <p:spPr bwMode="gray">
          <a:xfrm>
            <a:off x="4857540" y="2740724"/>
            <a:ext cx="495582"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20" name="TextBox 16"/>
          <p:cNvSpPr txBox="1"/>
          <p:nvPr/>
        </p:nvSpPr>
        <p:spPr bwMode="gray">
          <a:xfrm>
            <a:off x="5250842" y="5589516"/>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P3</a:t>
            </a:r>
          </a:p>
        </p:txBody>
      </p:sp>
      <p:sp>
        <p:nvSpPr>
          <p:cNvPr id="21" name="TextBox 16"/>
          <p:cNvSpPr txBox="1"/>
          <p:nvPr/>
        </p:nvSpPr>
        <p:spPr bwMode="gray">
          <a:xfrm>
            <a:off x="5261977" y="3733301"/>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P4</a:t>
            </a:r>
          </a:p>
        </p:txBody>
      </p:sp>
      <p:sp>
        <p:nvSpPr>
          <p:cNvPr id="25" name="TextBox 16"/>
          <p:cNvSpPr txBox="1"/>
          <p:nvPr/>
        </p:nvSpPr>
        <p:spPr bwMode="gray">
          <a:xfrm>
            <a:off x="2519980" y="5589516"/>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26" name="TextBox 24"/>
          <p:cNvSpPr txBox="1"/>
          <p:nvPr/>
        </p:nvSpPr>
        <p:spPr bwMode="gray">
          <a:xfrm>
            <a:off x="3190072" y="2823171"/>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FC01::1</a:t>
            </a:r>
          </a:p>
        </p:txBody>
      </p:sp>
      <p:sp>
        <p:nvSpPr>
          <p:cNvPr id="27" name="TextBox 24"/>
          <p:cNvSpPr txBox="1"/>
          <p:nvPr/>
        </p:nvSpPr>
        <p:spPr bwMode="gray">
          <a:xfrm>
            <a:off x="3049624" y="3433575"/>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FC02::2</a:t>
            </a:r>
          </a:p>
        </p:txBody>
      </p:sp>
      <p:sp>
        <p:nvSpPr>
          <p:cNvPr id="29" name="TextBox 24"/>
          <p:cNvSpPr txBox="1"/>
          <p:nvPr/>
        </p:nvSpPr>
        <p:spPr bwMode="gray">
          <a:xfrm>
            <a:off x="3202325" y="5394978"/>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FC03::3</a:t>
            </a:r>
          </a:p>
        </p:txBody>
      </p:sp>
      <p:sp>
        <p:nvSpPr>
          <p:cNvPr id="30" name="TextBox 24"/>
          <p:cNvSpPr txBox="1"/>
          <p:nvPr/>
        </p:nvSpPr>
        <p:spPr bwMode="gray">
          <a:xfrm>
            <a:off x="4219948" y="5394978"/>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FC04::4</a:t>
            </a:r>
          </a:p>
        </p:txBody>
      </p:sp>
      <p:sp>
        <p:nvSpPr>
          <p:cNvPr id="31" name="TextBox 24"/>
          <p:cNvSpPr txBox="1"/>
          <p:nvPr/>
        </p:nvSpPr>
        <p:spPr bwMode="gray">
          <a:xfrm>
            <a:off x="4407031" y="3433575"/>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FC05::5</a:t>
            </a:r>
          </a:p>
        </p:txBody>
      </p:sp>
      <p:sp>
        <p:nvSpPr>
          <p:cNvPr id="32" name="TextBox 24"/>
          <p:cNvSpPr txBox="1"/>
          <p:nvPr/>
        </p:nvSpPr>
        <p:spPr bwMode="gray">
          <a:xfrm>
            <a:off x="4237174" y="2823171"/>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FC06::6</a:t>
            </a:r>
          </a:p>
        </p:txBody>
      </p:sp>
      <p:graphicFrame>
        <p:nvGraphicFramePr>
          <p:cNvPr id="33" name="Table 32"/>
          <p:cNvGraphicFramePr>
            <a:graphicFrameLocks noGrp="1"/>
          </p:cNvGraphicFramePr>
          <p:nvPr>
            <p:extLst>
              <p:ext uri="{D42A27DB-BD31-4B8C-83A1-F6EECF244321}">
                <p14:modId xmlns:p14="http://schemas.microsoft.com/office/powerpoint/2010/main" val="3935975180"/>
              </p:ext>
            </p:extLst>
          </p:nvPr>
        </p:nvGraphicFramePr>
        <p:xfrm>
          <a:off x="1126377" y="2965031"/>
          <a:ext cx="1334529" cy="731520"/>
        </p:xfrm>
        <a:graphic>
          <a:graphicData uri="http://schemas.openxmlformats.org/drawingml/2006/table">
            <a:tbl>
              <a:tblPr firstRow="1" bandRow="1">
                <a:tableStyleId>{72833802-FEF1-4C79-8D5D-14CF1EAF98D9}</a:tableStyleId>
              </a:tblPr>
              <a:tblGrid>
                <a:gridCol w="1334529">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FC06::6</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graphicFrame>
        <p:nvGraphicFramePr>
          <p:cNvPr id="34" name="Table 33"/>
          <p:cNvGraphicFramePr>
            <a:graphicFrameLocks noGrp="1"/>
          </p:cNvGraphicFramePr>
          <p:nvPr>
            <p:extLst>
              <p:ext uri="{D42A27DB-BD31-4B8C-83A1-F6EECF244321}">
                <p14:modId xmlns:p14="http://schemas.microsoft.com/office/powerpoint/2010/main" val="4097555712"/>
              </p:ext>
            </p:extLst>
          </p:nvPr>
        </p:nvGraphicFramePr>
        <p:xfrm>
          <a:off x="1009601" y="4071570"/>
          <a:ext cx="1340313" cy="1554480"/>
        </p:xfrm>
        <a:graphic>
          <a:graphicData uri="http://schemas.openxmlformats.org/drawingml/2006/table">
            <a:tbl>
              <a:tblPr firstRow="1" bandRow="1">
                <a:tableStyleId>{72833802-FEF1-4C79-8D5D-14CF1EAF98D9}</a:tableStyleId>
              </a:tblPr>
              <a:tblGrid>
                <a:gridCol w="1340313">
                  <a:extLst>
                    <a:ext uri="{9D8B030D-6E8A-4147-A177-3AD203B41FA5}">
                      <a16:colId xmlns:a16="http://schemas.microsoft.com/office/drawing/2014/main" val="20000"/>
                    </a:ext>
                  </a:extLst>
                </a:gridCol>
              </a:tblGrid>
              <a:tr h="262766">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FC03::C4</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36787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FC06::6</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FC02::C4</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FC03::C4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5766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35" name="Freeform 34"/>
          <p:cNvSpPr/>
          <p:nvPr/>
        </p:nvSpPr>
        <p:spPr bwMode="gray">
          <a:xfrm rot="20447093" flipH="1">
            <a:off x="2381012" y="3276472"/>
            <a:ext cx="802284" cy="2233853"/>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36" name="Freeform 35"/>
          <p:cNvSpPr/>
          <p:nvPr/>
        </p:nvSpPr>
        <p:spPr bwMode="gray">
          <a:xfrm rot="9332277" flipH="1">
            <a:off x="2900268" y="4113020"/>
            <a:ext cx="625056" cy="1345143"/>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37" name="Freeform 36"/>
          <p:cNvSpPr/>
          <p:nvPr/>
        </p:nvSpPr>
        <p:spPr bwMode="gray">
          <a:xfrm rot="14875022" flipH="1">
            <a:off x="3784779" y="3326343"/>
            <a:ext cx="587876" cy="1426988"/>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38" name="Freeform 37"/>
          <p:cNvSpPr/>
          <p:nvPr/>
        </p:nvSpPr>
        <p:spPr bwMode="gray">
          <a:xfrm rot="9652180" flipH="1">
            <a:off x="5251065" y="3173420"/>
            <a:ext cx="197451" cy="548900"/>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39" name="TextBox 33"/>
          <p:cNvSpPr txBox="1"/>
          <p:nvPr/>
        </p:nvSpPr>
        <p:spPr bwMode="gray">
          <a:xfrm rot="16200000">
            <a:off x="2584940" y="4858633"/>
            <a:ext cx="938595" cy="476413"/>
          </a:xfrm>
          <a:prstGeom prst="rect">
            <a:avLst/>
          </a:prstGeom>
          <a:noFill/>
        </p:spPr>
        <p:txBody>
          <a:bodyPr wrap="square" rtlCol="0">
            <a:spAutoFit/>
          </a:bodyPr>
          <a:lstStyle/>
          <a:p>
            <a:pPr fontAlgn="ctr"/>
            <a:r>
              <a:rPr lang="en-US" sz="1200" dirty="0" err="1">
                <a:solidFill>
                  <a:srgbClr val="C7000B"/>
                </a:solidFill>
                <a:latin typeface="Huawei Sans" panose="020C0503030203020204" pitchFamily="34" charset="0"/>
                <a:cs typeface="+mn-ea"/>
                <a:sym typeface="+mn-lt"/>
              </a:rPr>
              <a:t>End.X</a:t>
            </a:r>
            <a:r>
              <a:rPr lang="en-US" sz="1200" dirty="0">
                <a:solidFill>
                  <a:srgbClr val="C7000B"/>
                </a:solidFill>
                <a:latin typeface="Huawei Sans" panose="020C0503030203020204" pitchFamily="34" charset="0"/>
                <a:cs typeface="+mn-ea"/>
                <a:sym typeface="+mn-lt"/>
              </a:rPr>
              <a:t> </a:t>
            </a:r>
            <a:r>
              <a:rPr lang="en-US" sz="1200" b="1" dirty="0">
                <a:solidFill>
                  <a:srgbClr val="C7000B"/>
                </a:solidFill>
                <a:latin typeface="Huawei Sans" panose="020C0503030203020204" pitchFamily="34" charset="0"/>
                <a:cs typeface="+mn-ea"/>
                <a:sym typeface="+mn-lt"/>
              </a:rPr>
              <a:t>FC03::C4</a:t>
            </a:r>
          </a:p>
        </p:txBody>
      </p:sp>
      <p:sp>
        <p:nvSpPr>
          <p:cNvPr id="40" name="TextBox 33"/>
          <p:cNvSpPr txBox="1"/>
          <p:nvPr/>
        </p:nvSpPr>
        <p:spPr bwMode="gray">
          <a:xfrm>
            <a:off x="3206827" y="3633593"/>
            <a:ext cx="938595" cy="476413"/>
          </a:xfrm>
          <a:prstGeom prst="rect">
            <a:avLst/>
          </a:prstGeom>
          <a:noFill/>
        </p:spPr>
        <p:txBody>
          <a:bodyPr wrap="square" rtlCol="0">
            <a:spAutoFit/>
          </a:bodyPr>
          <a:lstStyle/>
          <a:p>
            <a:pPr fontAlgn="ctr"/>
            <a:r>
              <a:rPr lang="en-US" sz="1200" dirty="0" err="1">
                <a:solidFill>
                  <a:srgbClr val="C7000B"/>
                </a:solidFill>
                <a:latin typeface="Huawei Sans" panose="020C0503030203020204" pitchFamily="34" charset="0"/>
                <a:cs typeface="+mn-ea"/>
                <a:sym typeface="+mn-lt"/>
              </a:rPr>
              <a:t>End.X</a:t>
            </a:r>
            <a:r>
              <a:rPr lang="en-US" sz="1200" dirty="0">
                <a:solidFill>
                  <a:srgbClr val="C7000B"/>
                </a:solidFill>
                <a:latin typeface="Huawei Sans" panose="020C0503030203020204" pitchFamily="34" charset="0"/>
                <a:cs typeface="+mn-ea"/>
                <a:sym typeface="+mn-lt"/>
              </a:rPr>
              <a:t> </a:t>
            </a:r>
            <a:r>
              <a:rPr lang="en-US" sz="1200" b="1" dirty="0">
                <a:solidFill>
                  <a:srgbClr val="C7000B"/>
                </a:solidFill>
                <a:latin typeface="Huawei Sans" panose="020C0503030203020204" pitchFamily="34" charset="0"/>
                <a:cs typeface="+mn-ea"/>
                <a:sym typeface="+mn-lt"/>
              </a:rPr>
              <a:t>FC02::C4</a:t>
            </a:r>
          </a:p>
        </p:txBody>
      </p:sp>
      <p:cxnSp>
        <p:nvCxnSpPr>
          <p:cNvPr id="41" name="Straight Arrow Connector 40"/>
          <p:cNvCxnSpPr/>
          <p:nvPr/>
        </p:nvCxnSpPr>
        <p:spPr bwMode="gray">
          <a:xfrm flipV="1">
            <a:off x="2350643" y="4645492"/>
            <a:ext cx="995606" cy="13468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16"/>
          <p:cNvSpPr txBox="1"/>
          <p:nvPr/>
        </p:nvSpPr>
        <p:spPr bwMode="gray">
          <a:xfrm>
            <a:off x="3190072" y="5888536"/>
            <a:ext cx="1703588" cy="307777"/>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400" dirty="0">
                <a:solidFill>
                  <a:srgbClr val="000000"/>
                </a:solidFill>
                <a:latin typeface="Huawei Sans" panose="020C0503030203020204" pitchFamily="34" charset="0"/>
                <a:cs typeface="+mn-ea"/>
                <a:sym typeface="+mn-lt"/>
              </a:rPr>
              <a:t>Strict explicit path</a:t>
            </a:r>
          </a:p>
        </p:txBody>
      </p:sp>
      <p:cxnSp>
        <p:nvCxnSpPr>
          <p:cNvPr id="45" name="直接连接符 22"/>
          <p:cNvCxnSpPr>
            <a:stCxn id="51" idx="3"/>
            <a:endCxn id="54" idx="1"/>
          </p:cNvCxnSpPr>
          <p:nvPr/>
        </p:nvCxnSpPr>
        <p:spPr bwMode="gray">
          <a:xfrm flipV="1">
            <a:off x="8905291" y="3864133"/>
            <a:ext cx="1784249" cy="627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46" name="直接连接符 22"/>
          <p:cNvCxnSpPr>
            <a:stCxn id="51" idx="2"/>
            <a:endCxn id="52" idx="0"/>
          </p:cNvCxnSpPr>
          <p:nvPr/>
        </p:nvCxnSpPr>
        <p:spPr bwMode="gray">
          <a:xfrm>
            <a:off x="8671132" y="4061928"/>
            <a:ext cx="0" cy="1465281"/>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47" name="直接连接符 22"/>
          <p:cNvCxnSpPr>
            <a:stCxn id="52" idx="3"/>
            <a:endCxn id="55" idx="1"/>
          </p:cNvCxnSpPr>
          <p:nvPr/>
        </p:nvCxnSpPr>
        <p:spPr bwMode="gray">
          <a:xfrm>
            <a:off x="8905291" y="5718735"/>
            <a:ext cx="1789298" cy="626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48" name="直接连接符 19"/>
          <p:cNvCxnSpPr>
            <a:stCxn id="51" idx="0"/>
            <a:endCxn id="50" idx="2"/>
          </p:cNvCxnSpPr>
          <p:nvPr/>
        </p:nvCxnSpPr>
        <p:spPr bwMode="gray">
          <a:xfrm flipV="1">
            <a:off x="8671132" y="3344722"/>
            <a:ext cx="0" cy="334155"/>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49" name="直接连接符 22"/>
          <p:cNvCxnSpPr>
            <a:stCxn id="54" idx="2"/>
            <a:endCxn id="55" idx="0"/>
          </p:cNvCxnSpPr>
          <p:nvPr/>
        </p:nvCxnSpPr>
        <p:spPr bwMode="gray">
          <a:xfrm>
            <a:off x="10923699" y="4055658"/>
            <a:ext cx="5049" cy="147782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pic>
        <p:nvPicPr>
          <p:cNvPr id="5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436973" y="2961671"/>
            <a:ext cx="468318" cy="383051"/>
          </a:xfrm>
          <a:prstGeom prst="rect">
            <a:avLst/>
          </a:prstGeom>
        </p:spPr>
      </p:pic>
      <p:pic>
        <p:nvPicPr>
          <p:cNvPr id="51"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436973" y="3678877"/>
            <a:ext cx="468318" cy="383051"/>
          </a:xfrm>
          <a:prstGeom prst="rect">
            <a:avLst/>
          </a:prstGeom>
        </p:spPr>
      </p:pic>
      <p:pic>
        <p:nvPicPr>
          <p:cNvPr id="52"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436973" y="5527209"/>
            <a:ext cx="468318" cy="383051"/>
          </a:xfrm>
          <a:prstGeom prst="rect">
            <a:avLst/>
          </a:prstGeom>
        </p:spPr>
      </p:pic>
      <p:pic>
        <p:nvPicPr>
          <p:cNvPr id="53"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10694589" y="2967956"/>
            <a:ext cx="468318" cy="383051"/>
          </a:xfrm>
          <a:prstGeom prst="rect">
            <a:avLst/>
          </a:prstGeom>
        </p:spPr>
      </p:pic>
      <p:pic>
        <p:nvPicPr>
          <p:cNvPr id="5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10689540" y="3672607"/>
            <a:ext cx="468318" cy="383051"/>
          </a:xfrm>
          <a:prstGeom prst="rect">
            <a:avLst/>
          </a:prstGeom>
        </p:spPr>
      </p:pic>
      <p:pic>
        <p:nvPicPr>
          <p:cNvPr id="55"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10694589" y="5533478"/>
            <a:ext cx="468318" cy="383051"/>
          </a:xfrm>
          <a:prstGeom prst="rect">
            <a:avLst/>
          </a:prstGeom>
        </p:spPr>
      </p:pic>
      <p:cxnSp>
        <p:nvCxnSpPr>
          <p:cNvPr id="56" name="直接连接符 22"/>
          <p:cNvCxnSpPr>
            <a:stCxn id="53" idx="2"/>
            <a:endCxn id="54" idx="0"/>
          </p:cNvCxnSpPr>
          <p:nvPr/>
        </p:nvCxnSpPr>
        <p:spPr bwMode="gray">
          <a:xfrm flipH="1">
            <a:off x="10923699" y="3351007"/>
            <a:ext cx="5049" cy="32160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57" name="TextBox 16"/>
          <p:cNvSpPr txBox="1"/>
          <p:nvPr/>
        </p:nvSpPr>
        <p:spPr bwMode="gray">
          <a:xfrm>
            <a:off x="8123656" y="3725632"/>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58" name="TextBox 57"/>
          <p:cNvSpPr txBox="1"/>
          <p:nvPr/>
        </p:nvSpPr>
        <p:spPr bwMode="gray">
          <a:xfrm>
            <a:off x="8449543" y="2734318"/>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59" name="TextBox 16"/>
          <p:cNvSpPr txBox="1"/>
          <p:nvPr/>
        </p:nvSpPr>
        <p:spPr bwMode="gray">
          <a:xfrm>
            <a:off x="10701754" y="2740724"/>
            <a:ext cx="495582"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60" name="TextBox 16"/>
          <p:cNvSpPr txBox="1"/>
          <p:nvPr/>
        </p:nvSpPr>
        <p:spPr bwMode="gray">
          <a:xfrm>
            <a:off x="11095056" y="5589516"/>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P3</a:t>
            </a:r>
          </a:p>
        </p:txBody>
      </p:sp>
      <p:sp>
        <p:nvSpPr>
          <p:cNvPr id="61" name="TextBox 16"/>
          <p:cNvSpPr txBox="1"/>
          <p:nvPr/>
        </p:nvSpPr>
        <p:spPr bwMode="gray">
          <a:xfrm>
            <a:off x="11106191" y="3733301"/>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P4</a:t>
            </a:r>
          </a:p>
        </p:txBody>
      </p:sp>
      <p:sp>
        <p:nvSpPr>
          <p:cNvPr id="63" name="TextBox 16"/>
          <p:cNvSpPr txBox="1"/>
          <p:nvPr/>
        </p:nvSpPr>
        <p:spPr bwMode="gray">
          <a:xfrm>
            <a:off x="8135594" y="5589516"/>
            <a:ext cx="364984"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64" name="TextBox 24"/>
          <p:cNvSpPr txBox="1"/>
          <p:nvPr/>
        </p:nvSpPr>
        <p:spPr bwMode="gray">
          <a:xfrm>
            <a:off x="8805686" y="2823171"/>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FC01::1</a:t>
            </a:r>
          </a:p>
        </p:txBody>
      </p:sp>
      <p:sp>
        <p:nvSpPr>
          <p:cNvPr id="65" name="TextBox 24"/>
          <p:cNvSpPr txBox="1"/>
          <p:nvPr/>
        </p:nvSpPr>
        <p:spPr bwMode="gray">
          <a:xfrm>
            <a:off x="8665238" y="3433575"/>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FC02::2</a:t>
            </a:r>
          </a:p>
        </p:txBody>
      </p:sp>
      <p:sp>
        <p:nvSpPr>
          <p:cNvPr id="66" name="TextBox 24"/>
          <p:cNvSpPr txBox="1"/>
          <p:nvPr/>
        </p:nvSpPr>
        <p:spPr bwMode="gray">
          <a:xfrm>
            <a:off x="8817939" y="5394978"/>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FC03::3</a:t>
            </a:r>
          </a:p>
        </p:txBody>
      </p:sp>
      <p:sp>
        <p:nvSpPr>
          <p:cNvPr id="67" name="TextBox 24"/>
          <p:cNvSpPr txBox="1"/>
          <p:nvPr/>
        </p:nvSpPr>
        <p:spPr bwMode="gray">
          <a:xfrm>
            <a:off x="10081388" y="5394978"/>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FC04::4</a:t>
            </a:r>
          </a:p>
        </p:txBody>
      </p:sp>
      <p:sp>
        <p:nvSpPr>
          <p:cNvPr id="68" name="TextBox 24"/>
          <p:cNvSpPr txBox="1"/>
          <p:nvPr/>
        </p:nvSpPr>
        <p:spPr bwMode="gray">
          <a:xfrm>
            <a:off x="10251245" y="3433575"/>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FC05::5</a:t>
            </a:r>
          </a:p>
        </p:txBody>
      </p:sp>
      <p:sp>
        <p:nvSpPr>
          <p:cNvPr id="69" name="TextBox 24"/>
          <p:cNvSpPr txBox="1"/>
          <p:nvPr/>
        </p:nvSpPr>
        <p:spPr bwMode="gray">
          <a:xfrm>
            <a:off x="10081388" y="2823171"/>
            <a:ext cx="70884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b="1" dirty="0">
                <a:latin typeface="Huawei Sans" panose="020C0503030203020204" pitchFamily="34" charset="0"/>
                <a:cs typeface="+mn-ea"/>
                <a:sym typeface="+mn-lt"/>
              </a:rPr>
              <a:t>FC06::6</a:t>
            </a:r>
          </a:p>
        </p:txBody>
      </p:sp>
      <p:graphicFrame>
        <p:nvGraphicFramePr>
          <p:cNvPr id="70" name="Table 69"/>
          <p:cNvGraphicFramePr>
            <a:graphicFrameLocks noGrp="1"/>
          </p:cNvGraphicFramePr>
          <p:nvPr>
            <p:extLst>
              <p:ext uri="{D42A27DB-BD31-4B8C-83A1-F6EECF244321}">
                <p14:modId xmlns:p14="http://schemas.microsoft.com/office/powerpoint/2010/main" val="1836107903"/>
              </p:ext>
            </p:extLst>
          </p:nvPr>
        </p:nvGraphicFramePr>
        <p:xfrm>
          <a:off x="6741991" y="2965031"/>
          <a:ext cx="1334529" cy="731520"/>
        </p:xfrm>
        <a:graphic>
          <a:graphicData uri="http://schemas.openxmlformats.org/drawingml/2006/table">
            <a:tbl>
              <a:tblPr firstRow="1" bandRow="1">
                <a:tableStyleId>{72833802-FEF1-4C79-8D5D-14CF1EAF98D9}</a:tableStyleId>
              </a:tblPr>
              <a:tblGrid>
                <a:gridCol w="1334529">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FC06::6</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graphicFrame>
        <p:nvGraphicFramePr>
          <p:cNvPr id="71" name="Table 70"/>
          <p:cNvGraphicFramePr>
            <a:graphicFrameLocks noGrp="1"/>
          </p:cNvGraphicFramePr>
          <p:nvPr>
            <p:extLst>
              <p:ext uri="{D42A27DB-BD31-4B8C-83A1-F6EECF244321}">
                <p14:modId xmlns:p14="http://schemas.microsoft.com/office/powerpoint/2010/main" val="4048924785"/>
              </p:ext>
            </p:extLst>
          </p:nvPr>
        </p:nvGraphicFramePr>
        <p:xfrm>
          <a:off x="6625215" y="4071570"/>
          <a:ext cx="1340313" cy="1371600"/>
        </p:xfrm>
        <a:graphic>
          <a:graphicData uri="http://schemas.openxmlformats.org/drawingml/2006/table">
            <a:tbl>
              <a:tblPr firstRow="1" bandRow="1">
                <a:tableStyleId>{72833802-FEF1-4C79-8D5D-14CF1EAF98D9}</a:tableStyleId>
              </a:tblPr>
              <a:tblGrid>
                <a:gridCol w="1340313">
                  <a:extLst>
                    <a:ext uri="{9D8B030D-6E8A-4147-A177-3AD203B41FA5}">
                      <a16:colId xmlns:a16="http://schemas.microsoft.com/office/drawing/2014/main" val="20000"/>
                    </a:ext>
                  </a:extLst>
                </a:gridCol>
              </a:tblGrid>
              <a:tr h="262766">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FC03::C4</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367872">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FC06::6</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FC02::C4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5766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sp>
        <p:nvSpPr>
          <p:cNvPr id="72" name="Freeform 71"/>
          <p:cNvSpPr/>
          <p:nvPr/>
        </p:nvSpPr>
        <p:spPr bwMode="gray">
          <a:xfrm rot="20447093" flipH="1">
            <a:off x="7996626" y="3276472"/>
            <a:ext cx="802284" cy="2233853"/>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73" name="Freeform 72"/>
          <p:cNvSpPr/>
          <p:nvPr/>
        </p:nvSpPr>
        <p:spPr bwMode="gray">
          <a:xfrm rot="9332277" flipH="1">
            <a:off x="8515882" y="4113020"/>
            <a:ext cx="625056" cy="1345143"/>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74" name="Freeform 73"/>
          <p:cNvSpPr/>
          <p:nvPr/>
        </p:nvSpPr>
        <p:spPr bwMode="gray">
          <a:xfrm rot="14875022" flipH="1">
            <a:off x="9470147" y="3222767"/>
            <a:ext cx="671920" cy="1634139"/>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75" name="Freeform 74"/>
          <p:cNvSpPr/>
          <p:nvPr/>
        </p:nvSpPr>
        <p:spPr bwMode="gray">
          <a:xfrm rot="9652180" flipH="1">
            <a:off x="11095279" y="3173420"/>
            <a:ext cx="197451" cy="548900"/>
          </a:xfrm>
          <a:custGeom>
            <a:avLst/>
            <a:gdLst>
              <a:gd name="connsiteX0" fmla="*/ 0 w 189695"/>
              <a:gd name="connsiteY0" fmla="*/ 0 h 563880"/>
              <a:gd name="connsiteX1" fmla="*/ 167640 w 189695"/>
              <a:gd name="connsiteY1" fmla="*/ 259080 h 563880"/>
              <a:gd name="connsiteX2" fmla="*/ 182880 w 189695"/>
              <a:gd name="connsiteY2" fmla="*/ 563880 h 563880"/>
            </a:gdLst>
            <a:ahLst/>
            <a:cxnLst>
              <a:cxn ang="0">
                <a:pos x="connsiteX0" y="connsiteY0"/>
              </a:cxn>
              <a:cxn ang="0">
                <a:pos x="connsiteX1" y="connsiteY1"/>
              </a:cxn>
              <a:cxn ang="0">
                <a:pos x="connsiteX2" y="connsiteY2"/>
              </a:cxn>
            </a:cxnLst>
            <a:rect l="l" t="t" r="r" b="b"/>
            <a:pathLst>
              <a:path w="189695" h="563880">
                <a:moveTo>
                  <a:pt x="0" y="0"/>
                </a:moveTo>
                <a:cubicBezTo>
                  <a:pt x="68580" y="82550"/>
                  <a:pt x="137160" y="165100"/>
                  <a:pt x="167640" y="259080"/>
                </a:cubicBezTo>
                <a:cubicBezTo>
                  <a:pt x="198120" y="353060"/>
                  <a:pt x="190500" y="458470"/>
                  <a:pt x="182880" y="563880"/>
                </a:cubicBezTo>
              </a:path>
            </a:pathLst>
          </a:custGeom>
          <a:noFill/>
          <a:ln w="28575">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77" name="TextBox 33"/>
          <p:cNvSpPr txBox="1"/>
          <p:nvPr/>
        </p:nvSpPr>
        <p:spPr bwMode="gray">
          <a:xfrm>
            <a:off x="8822441" y="3633593"/>
            <a:ext cx="938595" cy="476413"/>
          </a:xfrm>
          <a:prstGeom prst="rect">
            <a:avLst/>
          </a:prstGeom>
          <a:noFill/>
        </p:spPr>
        <p:txBody>
          <a:bodyPr wrap="square" rtlCol="0">
            <a:spAutoFit/>
          </a:bodyPr>
          <a:lstStyle/>
          <a:p>
            <a:pPr fontAlgn="ctr"/>
            <a:r>
              <a:rPr lang="en-US" sz="1200" dirty="0" err="1">
                <a:solidFill>
                  <a:srgbClr val="C7000B"/>
                </a:solidFill>
                <a:latin typeface="Huawei Sans" panose="020C0503030203020204" pitchFamily="34" charset="0"/>
                <a:cs typeface="+mn-ea"/>
                <a:sym typeface="+mn-lt"/>
              </a:rPr>
              <a:t>End.X</a:t>
            </a:r>
            <a:r>
              <a:rPr lang="en-US" sz="1200" dirty="0">
                <a:solidFill>
                  <a:srgbClr val="C7000B"/>
                </a:solidFill>
                <a:latin typeface="Huawei Sans" panose="020C0503030203020204" pitchFamily="34" charset="0"/>
                <a:cs typeface="+mn-ea"/>
                <a:sym typeface="+mn-lt"/>
              </a:rPr>
              <a:t> </a:t>
            </a:r>
            <a:r>
              <a:rPr lang="en-US" sz="1200" b="1" dirty="0">
                <a:solidFill>
                  <a:srgbClr val="C7000B"/>
                </a:solidFill>
                <a:latin typeface="Huawei Sans" panose="020C0503030203020204" pitchFamily="34" charset="0"/>
                <a:cs typeface="+mn-ea"/>
                <a:sym typeface="+mn-lt"/>
              </a:rPr>
              <a:t>FC02::C4</a:t>
            </a:r>
          </a:p>
        </p:txBody>
      </p:sp>
      <p:cxnSp>
        <p:nvCxnSpPr>
          <p:cNvPr id="78" name="Straight Arrow Connector 77"/>
          <p:cNvCxnSpPr/>
          <p:nvPr/>
        </p:nvCxnSpPr>
        <p:spPr bwMode="gray">
          <a:xfrm flipV="1">
            <a:off x="7966257" y="4645492"/>
            <a:ext cx="995606" cy="13468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9" name="TextBox 16"/>
          <p:cNvSpPr txBox="1"/>
          <p:nvPr/>
        </p:nvSpPr>
        <p:spPr bwMode="gray">
          <a:xfrm>
            <a:off x="9107222" y="5893467"/>
            <a:ext cx="1371976" cy="307777"/>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400" dirty="0">
                <a:solidFill>
                  <a:srgbClr val="000000"/>
                </a:solidFill>
                <a:latin typeface="Huawei Sans" panose="020C0503030203020204" pitchFamily="34" charset="0"/>
                <a:cs typeface="+mn-ea"/>
                <a:sym typeface="+mn-lt"/>
              </a:rPr>
              <a:t>Loose path</a:t>
            </a:r>
          </a:p>
        </p:txBody>
      </p:sp>
      <p:grpSp>
        <p:nvGrpSpPr>
          <p:cNvPr id="92" name="Group 80"/>
          <p:cNvGrpSpPr/>
          <p:nvPr/>
        </p:nvGrpSpPr>
        <p:grpSpPr bwMode="gray">
          <a:xfrm>
            <a:off x="3943799" y="3715418"/>
            <a:ext cx="261329" cy="239925"/>
            <a:chOff x="10252441" y="2822364"/>
            <a:chExt cx="261329" cy="239925"/>
          </a:xfrm>
        </p:grpSpPr>
        <p:sp>
          <p:nvSpPr>
            <p:cNvPr id="93" name="Block Arc 81">
              <a:extLst>
                <a:ext uri="{FF2B5EF4-FFF2-40B4-BE49-F238E27FC236}">
                  <a16:creationId xmlns:a16="http://schemas.microsoft.com/office/drawing/2014/main" id="{99209064-B152-4DD0-9EAB-01950D23D521}"/>
                </a:ext>
              </a:extLst>
            </p:cNvPr>
            <p:cNvSpPr/>
            <p:nvPr/>
          </p:nvSpPr>
          <p:spPr bwMode="gray">
            <a:xfrm rot="4421949">
              <a:off x="10271563" y="2820083"/>
              <a:ext cx="239925" cy="244488"/>
            </a:xfrm>
            <a:prstGeom prst="blockArc">
              <a:avLst>
                <a:gd name="adj1" fmla="val 5499945"/>
                <a:gd name="adj2" fmla="val 1743281"/>
                <a:gd name="adj3" fmla="val 22920"/>
              </a:avLst>
            </a:prstGeom>
            <a:solidFill>
              <a:srgbClr val="EC7061"/>
            </a:solidFill>
            <a:ln>
              <a:solidFill>
                <a:srgbClr val="EC7061"/>
              </a:solidFill>
            </a:ln>
          </p:spPr>
          <p:txBody>
            <a:bodyPr wrap="square" rtlCol="0" anchor="ctr">
              <a:sp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
          <p:nvSpPr>
            <p:cNvPr id="94" name="Right Arrow 13">
              <a:extLst>
                <a:ext uri="{FF2B5EF4-FFF2-40B4-BE49-F238E27FC236}">
                  <a16:creationId xmlns:a16="http://schemas.microsoft.com/office/drawing/2014/main" id="{A445894A-BA58-4C44-9D55-46570583A2AA}"/>
                </a:ext>
              </a:extLst>
            </p:cNvPr>
            <p:cNvSpPr/>
            <p:nvPr/>
          </p:nvSpPr>
          <p:spPr bwMode="gray">
            <a:xfrm rot="4421949">
              <a:off x="10274119" y="2914717"/>
              <a:ext cx="71994" cy="115349"/>
            </a:xfrm>
            <a:prstGeom prst="rightArrow">
              <a:avLst>
                <a:gd name="adj1" fmla="val 45250"/>
                <a:gd name="adj2" fmla="val 80445"/>
              </a:avLst>
            </a:prstGeom>
            <a:solidFill>
              <a:srgbClr val="EC7061"/>
            </a:solidFill>
            <a:ln>
              <a:solidFill>
                <a:srgbClr val="EC7061"/>
              </a:solidFill>
            </a:ln>
          </p:spPr>
          <p:txBody>
            <a:bodyPr wrap="square" rtlCol="0" anchor="ctr">
              <a:sp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grpSp>
      <p:grpSp>
        <p:nvGrpSpPr>
          <p:cNvPr id="95" name="Group 84"/>
          <p:cNvGrpSpPr/>
          <p:nvPr/>
        </p:nvGrpSpPr>
        <p:grpSpPr bwMode="gray">
          <a:xfrm>
            <a:off x="9687066" y="3724665"/>
            <a:ext cx="261329" cy="239925"/>
            <a:chOff x="10252441" y="2822364"/>
            <a:chExt cx="261329" cy="239925"/>
          </a:xfrm>
        </p:grpSpPr>
        <p:sp>
          <p:nvSpPr>
            <p:cNvPr id="96" name="Block Arc 85">
              <a:extLst>
                <a:ext uri="{FF2B5EF4-FFF2-40B4-BE49-F238E27FC236}">
                  <a16:creationId xmlns:a16="http://schemas.microsoft.com/office/drawing/2014/main" id="{99209064-B152-4DD0-9EAB-01950D23D521}"/>
                </a:ext>
              </a:extLst>
            </p:cNvPr>
            <p:cNvSpPr/>
            <p:nvPr/>
          </p:nvSpPr>
          <p:spPr bwMode="gray">
            <a:xfrm rot="4421949">
              <a:off x="10271563" y="2820083"/>
              <a:ext cx="239925" cy="244488"/>
            </a:xfrm>
            <a:prstGeom prst="blockArc">
              <a:avLst>
                <a:gd name="adj1" fmla="val 5499945"/>
                <a:gd name="adj2" fmla="val 1743281"/>
                <a:gd name="adj3" fmla="val 22920"/>
              </a:avLst>
            </a:prstGeom>
            <a:solidFill>
              <a:srgbClr val="EC7061"/>
            </a:solidFill>
            <a:ln>
              <a:solidFill>
                <a:srgbClr val="EC7061"/>
              </a:solidFill>
            </a:ln>
          </p:spPr>
          <p:txBody>
            <a:bodyPr wrap="square" rtlCol="0" anchor="ctr">
              <a:sp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sp>
          <p:nvSpPr>
            <p:cNvPr id="97" name="Right Arrow 13">
              <a:extLst>
                <a:ext uri="{FF2B5EF4-FFF2-40B4-BE49-F238E27FC236}">
                  <a16:creationId xmlns:a16="http://schemas.microsoft.com/office/drawing/2014/main" id="{A445894A-BA58-4C44-9D55-46570583A2AA}"/>
                </a:ext>
              </a:extLst>
            </p:cNvPr>
            <p:cNvSpPr/>
            <p:nvPr/>
          </p:nvSpPr>
          <p:spPr bwMode="gray">
            <a:xfrm rot="4421949">
              <a:off x="10274119" y="2914717"/>
              <a:ext cx="71994" cy="115349"/>
            </a:xfrm>
            <a:prstGeom prst="rightArrow">
              <a:avLst>
                <a:gd name="adj1" fmla="val 45250"/>
                <a:gd name="adj2" fmla="val 80445"/>
              </a:avLst>
            </a:prstGeom>
            <a:solidFill>
              <a:srgbClr val="EC7061"/>
            </a:solidFill>
            <a:ln>
              <a:solidFill>
                <a:srgbClr val="EC7061"/>
              </a:solidFill>
            </a:ln>
          </p:spPr>
          <p:txBody>
            <a:bodyPr wrap="square" rtlCol="0" anchor="ctr">
              <a:spAutoFit/>
            </a:bodyPr>
            <a:lstStyle/>
            <a:p>
              <a:pPr marL="342900" indent="-342900" algn="ctr" fontAlgn="auto">
                <a:buFont typeface="+mj-lt"/>
                <a:buAutoNum type="arabicPeriod"/>
              </a:pPr>
              <a:endParaRPr lang="zh-CN" altLang="en-US" sz="1800">
                <a:latin typeface="+mj-lt"/>
                <a:ea typeface="+mn-ea"/>
                <a:cs typeface="Courier New" panose="02070309020205020404" pitchFamily="49" charset="0"/>
              </a:endParaRPr>
            </a:p>
          </p:txBody>
        </p:sp>
      </p:grpSp>
      <p:sp>
        <p:nvSpPr>
          <p:cNvPr id="80" name="Rectangular Callout 79"/>
          <p:cNvSpPr/>
          <p:nvPr/>
        </p:nvSpPr>
        <p:spPr bwMode="gray">
          <a:xfrm>
            <a:off x="3589812" y="3088491"/>
            <a:ext cx="991902" cy="384682"/>
          </a:xfrm>
          <a:prstGeom prst="wedgeRectCallout">
            <a:avLst>
              <a:gd name="adj1" fmla="val -6540"/>
              <a:gd name="adj2" fmla="val 11121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The faulty link recovers.</a:t>
            </a:r>
          </a:p>
        </p:txBody>
      </p:sp>
      <p:sp>
        <p:nvSpPr>
          <p:cNvPr id="84" name="Rectangular Callout 83"/>
          <p:cNvSpPr/>
          <p:nvPr/>
        </p:nvSpPr>
        <p:spPr bwMode="gray">
          <a:xfrm>
            <a:off x="9334893" y="3176794"/>
            <a:ext cx="916633" cy="402823"/>
          </a:xfrm>
          <a:prstGeom prst="wedgeRectCallout">
            <a:avLst>
              <a:gd name="adj1" fmla="val -8865"/>
              <a:gd name="adj2" fmla="val 7541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The faulty link recovers.</a:t>
            </a:r>
          </a:p>
        </p:txBody>
      </p:sp>
      <p:sp>
        <p:nvSpPr>
          <p:cNvPr id="81" name="五边形 2"/>
          <p:cNvSpPr/>
          <p:nvPr/>
        </p:nvSpPr>
        <p:spPr bwMode="gray">
          <a:xfrm>
            <a:off x="6953690" y="122127"/>
            <a:ext cx="2460488" cy="218049"/>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Local Protection Technology</a:t>
            </a:r>
          </a:p>
        </p:txBody>
      </p:sp>
      <p:sp>
        <p:nvSpPr>
          <p:cNvPr id="82" name="燕尾形 3"/>
          <p:cNvSpPr/>
          <p:nvPr/>
        </p:nvSpPr>
        <p:spPr bwMode="gray">
          <a:xfrm>
            <a:off x="9322999" y="122127"/>
            <a:ext cx="2425977" cy="21804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E2E Protection Technology</a:t>
            </a:r>
          </a:p>
        </p:txBody>
      </p:sp>
    </p:spTree>
    <p:extLst>
      <p:ext uri="{BB962C8B-B14F-4D97-AF65-F5344CB8AC3E}">
        <p14:creationId xmlns:p14="http://schemas.microsoft.com/office/powerpoint/2010/main" val="388361663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SRv6 Policy HSB</a:t>
            </a:r>
            <a:endParaRPr lang="en-US" dirty="0"/>
          </a:p>
        </p:txBody>
      </p:sp>
      <p:sp>
        <p:nvSpPr>
          <p:cNvPr id="3" name="Text Placeholder 2"/>
          <p:cNvSpPr>
            <a:spLocks noGrp="1"/>
          </p:cNvSpPr>
          <p:nvPr>
            <p:ph type="body" sz="quarter" idx="10"/>
          </p:nvPr>
        </p:nvSpPr>
        <p:spPr bwMode="gray"/>
        <p:txBody>
          <a:bodyPr/>
          <a:lstStyle/>
          <a:p>
            <a:r>
              <a:rPr lang="en-US" sz="1400" dirty="0"/>
              <a:t>E2E SRv6 Policy protection can be implemented by configuring two candidate paths with different preferences for an SRv6 Policy. The path with a higher preference is the primary and that with a lower preference is the backup. SBFD is enabled for the two paths.</a:t>
            </a:r>
          </a:p>
          <a:p>
            <a:r>
              <a:rPr lang="en-US" sz="1400" dirty="0"/>
              <a:t>When SBFD on the primary path detects a fault, traffic is switched from the primary path to the backup path.</a:t>
            </a:r>
          </a:p>
          <a:p>
            <a:r>
              <a:rPr lang="en-US" sz="1400" dirty="0"/>
              <a:t>If some devices on an SRv6 network do not support SRv6, local protection cannot be implemented. In this case, HSB can be used to provide high reliability.</a:t>
            </a:r>
          </a:p>
        </p:txBody>
      </p:sp>
      <p:pic>
        <p:nvPicPr>
          <p:cNvPr id="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3478587" y="4253564"/>
            <a:ext cx="468318" cy="383051"/>
          </a:xfrm>
          <a:prstGeom prst="rect">
            <a:avLst/>
          </a:prstGeom>
        </p:spPr>
      </p:pic>
      <p:pic>
        <p:nvPicPr>
          <p:cNvPr id="5"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3478587" y="5529914"/>
            <a:ext cx="468318" cy="383051"/>
          </a:xfrm>
          <a:prstGeom prst="rect">
            <a:avLst/>
          </a:prstGeom>
        </p:spPr>
      </p:pic>
      <p:pic>
        <p:nvPicPr>
          <p:cNvPr id="6" name="图片 18"/>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059737" y="4253564"/>
            <a:ext cx="468318" cy="383051"/>
          </a:xfrm>
          <a:prstGeom prst="rect">
            <a:avLst/>
          </a:prstGeom>
        </p:spPr>
      </p:pic>
      <p:pic>
        <p:nvPicPr>
          <p:cNvPr id="7"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5059737" y="5529914"/>
            <a:ext cx="468318" cy="383051"/>
          </a:xfrm>
          <a:prstGeom prst="rect">
            <a:avLst/>
          </a:prstGeom>
        </p:spPr>
      </p:pic>
      <p:pic>
        <p:nvPicPr>
          <p:cNvPr id="8" name="图片 18"/>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637335" y="4253564"/>
            <a:ext cx="468318" cy="383051"/>
          </a:xfrm>
          <a:prstGeom prst="rect">
            <a:avLst/>
          </a:prstGeom>
        </p:spPr>
      </p:pic>
      <p:pic>
        <p:nvPicPr>
          <p:cNvPr id="9" name="图片 18"/>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637335" y="5529914"/>
            <a:ext cx="468318" cy="383051"/>
          </a:xfrm>
          <a:prstGeom prst="rect">
            <a:avLst/>
          </a:prstGeom>
        </p:spPr>
      </p:pic>
      <p:pic>
        <p:nvPicPr>
          <p:cNvPr id="1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214933" y="4253931"/>
            <a:ext cx="468318" cy="383051"/>
          </a:xfrm>
          <a:prstGeom prst="rect">
            <a:avLst/>
          </a:prstGeom>
        </p:spPr>
      </p:pic>
      <p:pic>
        <p:nvPicPr>
          <p:cNvPr id="11"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214933" y="5530281"/>
            <a:ext cx="468318" cy="383051"/>
          </a:xfrm>
          <a:prstGeom prst="rect">
            <a:avLst/>
          </a:prstGeom>
        </p:spPr>
      </p:pic>
      <p:pic>
        <p:nvPicPr>
          <p:cNvPr id="12"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202237" y="4878379"/>
            <a:ext cx="468318" cy="383051"/>
          </a:xfrm>
          <a:prstGeom prst="rect">
            <a:avLst/>
          </a:prstGeom>
        </p:spPr>
      </p:pic>
      <p:pic>
        <p:nvPicPr>
          <p:cNvPr id="13"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9641262" y="4878378"/>
            <a:ext cx="468318" cy="383051"/>
          </a:xfrm>
          <a:prstGeom prst="rect">
            <a:avLst/>
          </a:prstGeom>
        </p:spPr>
      </p:pic>
      <p:cxnSp>
        <p:nvCxnSpPr>
          <p:cNvPr id="14" name="直接连接符 22"/>
          <p:cNvCxnSpPr>
            <a:stCxn id="12" idx="0"/>
            <a:endCxn id="4" idx="1"/>
          </p:cNvCxnSpPr>
          <p:nvPr/>
        </p:nvCxnSpPr>
        <p:spPr bwMode="gray">
          <a:xfrm flipV="1">
            <a:off x="2436396" y="4445090"/>
            <a:ext cx="1042191" cy="43328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7" name="直接连接符 22"/>
          <p:cNvCxnSpPr>
            <a:stCxn id="12" idx="2"/>
            <a:endCxn id="5" idx="1"/>
          </p:cNvCxnSpPr>
          <p:nvPr/>
        </p:nvCxnSpPr>
        <p:spPr bwMode="gray">
          <a:xfrm>
            <a:off x="2436396" y="5261430"/>
            <a:ext cx="1042191" cy="46001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2" name="直接连接符 22"/>
          <p:cNvCxnSpPr>
            <a:stCxn id="4" idx="2"/>
            <a:endCxn id="5" idx="0"/>
          </p:cNvCxnSpPr>
          <p:nvPr/>
        </p:nvCxnSpPr>
        <p:spPr bwMode="gray">
          <a:xfrm>
            <a:off x="3712746" y="4636615"/>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5" name="直接连接符 22"/>
          <p:cNvCxnSpPr>
            <a:stCxn id="4" idx="3"/>
            <a:endCxn id="6" idx="1"/>
          </p:cNvCxnSpPr>
          <p:nvPr/>
        </p:nvCxnSpPr>
        <p:spPr bwMode="gray">
          <a:xfrm>
            <a:off x="3946905" y="4445090"/>
            <a:ext cx="1112832"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8" name="直接连接符 22"/>
          <p:cNvCxnSpPr>
            <a:stCxn id="5" idx="3"/>
            <a:endCxn id="7" idx="1"/>
          </p:cNvCxnSpPr>
          <p:nvPr/>
        </p:nvCxnSpPr>
        <p:spPr bwMode="gray">
          <a:xfrm>
            <a:off x="3946905" y="5721440"/>
            <a:ext cx="1112832"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31" name="直接连接符 22"/>
          <p:cNvCxnSpPr>
            <a:stCxn id="6" idx="3"/>
            <a:endCxn id="8" idx="1"/>
          </p:cNvCxnSpPr>
          <p:nvPr/>
        </p:nvCxnSpPr>
        <p:spPr bwMode="gray">
          <a:xfrm>
            <a:off x="5528055" y="4445090"/>
            <a:ext cx="1109280"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34" name="直接连接符 22"/>
          <p:cNvCxnSpPr>
            <a:stCxn id="7" idx="3"/>
            <a:endCxn id="9" idx="1"/>
          </p:cNvCxnSpPr>
          <p:nvPr/>
        </p:nvCxnSpPr>
        <p:spPr bwMode="gray">
          <a:xfrm>
            <a:off x="5528055" y="5721440"/>
            <a:ext cx="1109280"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37" name="直接连接符 22"/>
          <p:cNvCxnSpPr>
            <a:stCxn id="8" idx="3"/>
            <a:endCxn id="10" idx="1"/>
          </p:cNvCxnSpPr>
          <p:nvPr/>
        </p:nvCxnSpPr>
        <p:spPr bwMode="gray">
          <a:xfrm>
            <a:off x="7105653" y="4445090"/>
            <a:ext cx="1109280" cy="367"/>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40" name="直接连接符 22"/>
          <p:cNvCxnSpPr>
            <a:stCxn id="9" idx="3"/>
            <a:endCxn id="11" idx="1"/>
          </p:cNvCxnSpPr>
          <p:nvPr/>
        </p:nvCxnSpPr>
        <p:spPr bwMode="gray">
          <a:xfrm>
            <a:off x="7105653" y="5721440"/>
            <a:ext cx="1109280" cy="367"/>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45" name="直接连接符 22"/>
          <p:cNvCxnSpPr>
            <a:stCxn id="13" idx="0"/>
            <a:endCxn id="10" idx="3"/>
          </p:cNvCxnSpPr>
          <p:nvPr/>
        </p:nvCxnSpPr>
        <p:spPr bwMode="gray">
          <a:xfrm flipH="1" flipV="1">
            <a:off x="8683251" y="4445457"/>
            <a:ext cx="1192170" cy="432921"/>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48" name="直接连接符 22"/>
          <p:cNvCxnSpPr>
            <a:stCxn id="13" idx="2"/>
            <a:endCxn id="11" idx="3"/>
          </p:cNvCxnSpPr>
          <p:nvPr/>
        </p:nvCxnSpPr>
        <p:spPr bwMode="gray">
          <a:xfrm flipH="1">
            <a:off x="8683251" y="5261429"/>
            <a:ext cx="1192170" cy="460378"/>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1" name="直接连接符 22"/>
          <p:cNvCxnSpPr>
            <a:stCxn id="11" idx="0"/>
            <a:endCxn id="10" idx="2"/>
          </p:cNvCxnSpPr>
          <p:nvPr/>
        </p:nvCxnSpPr>
        <p:spPr bwMode="gray">
          <a:xfrm flipV="1">
            <a:off x="8449092" y="4636982"/>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4" name="直接连接符 22"/>
          <p:cNvCxnSpPr>
            <a:stCxn id="9" idx="0"/>
            <a:endCxn id="8" idx="2"/>
          </p:cNvCxnSpPr>
          <p:nvPr/>
        </p:nvCxnSpPr>
        <p:spPr bwMode="gray">
          <a:xfrm flipV="1">
            <a:off x="6871494" y="4636615"/>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7" name="直接连接符 22"/>
          <p:cNvCxnSpPr>
            <a:stCxn id="7" idx="0"/>
            <a:endCxn id="6" idx="2"/>
          </p:cNvCxnSpPr>
          <p:nvPr/>
        </p:nvCxnSpPr>
        <p:spPr bwMode="gray">
          <a:xfrm flipV="1">
            <a:off x="5293896" y="4636615"/>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60" name="TextBox 59"/>
          <p:cNvSpPr txBox="1"/>
          <p:nvPr/>
        </p:nvSpPr>
        <p:spPr bwMode="gray">
          <a:xfrm>
            <a:off x="1729156" y="4931403"/>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CE1</a:t>
            </a:r>
          </a:p>
        </p:txBody>
      </p:sp>
      <p:sp>
        <p:nvSpPr>
          <p:cNvPr id="61" name="TextBox 60"/>
          <p:cNvSpPr txBox="1"/>
          <p:nvPr/>
        </p:nvSpPr>
        <p:spPr bwMode="gray">
          <a:xfrm>
            <a:off x="3478587" y="3986582"/>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62" name="TextBox 61"/>
          <p:cNvSpPr txBox="1"/>
          <p:nvPr/>
        </p:nvSpPr>
        <p:spPr bwMode="gray">
          <a:xfrm>
            <a:off x="3478587" y="5914803"/>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63" name="TextBox 62"/>
          <p:cNvSpPr txBox="1"/>
          <p:nvPr/>
        </p:nvSpPr>
        <p:spPr bwMode="gray">
          <a:xfrm>
            <a:off x="5048433" y="3985357"/>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64" name="TextBox 63"/>
          <p:cNvSpPr txBox="1"/>
          <p:nvPr/>
        </p:nvSpPr>
        <p:spPr bwMode="gray">
          <a:xfrm>
            <a:off x="5048433" y="5918639"/>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65" name="TextBox 64"/>
          <p:cNvSpPr txBox="1"/>
          <p:nvPr/>
        </p:nvSpPr>
        <p:spPr bwMode="gray">
          <a:xfrm>
            <a:off x="6610719" y="3979683"/>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P3</a:t>
            </a:r>
          </a:p>
        </p:txBody>
      </p:sp>
      <p:sp>
        <p:nvSpPr>
          <p:cNvPr id="66" name="TextBox 65"/>
          <p:cNvSpPr txBox="1"/>
          <p:nvPr/>
        </p:nvSpPr>
        <p:spPr bwMode="gray">
          <a:xfrm>
            <a:off x="6610719" y="5912965"/>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P4</a:t>
            </a:r>
          </a:p>
        </p:txBody>
      </p:sp>
      <p:sp>
        <p:nvSpPr>
          <p:cNvPr id="69" name="TextBox 68"/>
          <p:cNvSpPr txBox="1"/>
          <p:nvPr/>
        </p:nvSpPr>
        <p:spPr bwMode="gray">
          <a:xfrm>
            <a:off x="8203583" y="3975990"/>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PE3</a:t>
            </a:r>
          </a:p>
        </p:txBody>
      </p:sp>
      <p:sp>
        <p:nvSpPr>
          <p:cNvPr id="70" name="TextBox 69"/>
          <p:cNvSpPr txBox="1"/>
          <p:nvPr/>
        </p:nvSpPr>
        <p:spPr bwMode="gray">
          <a:xfrm>
            <a:off x="8203583" y="5904211"/>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PE4</a:t>
            </a:r>
          </a:p>
        </p:txBody>
      </p:sp>
      <p:sp>
        <p:nvSpPr>
          <p:cNvPr id="71" name="TextBox 70"/>
          <p:cNvSpPr txBox="1"/>
          <p:nvPr/>
        </p:nvSpPr>
        <p:spPr bwMode="gray">
          <a:xfrm>
            <a:off x="10109580" y="4931403"/>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CE2</a:t>
            </a:r>
          </a:p>
        </p:txBody>
      </p:sp>
      <p:sp>
        <p:nvSpPr>
          <p:cNvPr id="72" name="Freeform 71"/>
          <p:cNvSpPr/>
          <p:nvPr/>
        </p:nvSpPr>
        <p:spPr bwMode="gray">
          <a:xfrm>
            <a:off x="3427903" y="4353769"/>
            <a:ext cx="5355249" cy="45719"/>
          </a:xfrm>
          <a:custGeom>
            <a:avLst/>
            <a:gdLst>
              <a:gd name="connsiteX0" fmla="*/ 0 w 5238750"/>
              <a:gd name="connsiteY0" fmla="*/ 0 h 0"/>
              <a:gd name="connsiteX1" fmla="*/ 5238750 w 5238750"/>
              <a:gd name="connsiteY1" fmla="*/ 0 h 0"/>
            </a:gdLst>
            <a:ahLst/>
            <a:cxnLst>
              <a:cxn ang="0">
                <a:pos x="connsiteX0" y="connsiteY0"/>
              </a:cxn>
              <a:cxn ang="0">
                <a:pos x="connsiteX1" y="connsiteY1"/>
              </a:cxn>
            </a:cxnLst>
            <a:rect l="l" t="t" r="r" b="b"/>
            <a:pathLst>
              <a:path w="5238750">
                <a:moveTo>
                  <a:pt x="0" y="0"/>
                </a:moveTo>
                <a:lnTo>
                  <a:pt x="5238750" y="0"/>
                </a:ln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73" name="Freeform 72"/>
          <p:cNvSpPr/>
          <p:nvPr/>
        </p:nvSpPr>
        <p:spPr bwMode="gray">
          <a:xfrm>
            <a:off x="3790953" y="4487120"/>
            <a:ext cx="4953000" cy="1143000"/>
          </a:xfrm>
          <a:custGeom>
            <a:avLst/>
            <a:gdLst>
              <a:gd name="connsiteX0" fmla="*/ 0 w 4953000"/>
              <a:gd name="connsiteY0" fmla="*/ 0 h 1143000"/>
              <a:gd name="connsiteX1" fmla="*/ 0 w 4953000"/>
              <a:gd name="connsiteY1" fmla="*/ 1143000 h 1143000"/>
              <a:gd name="connsiteX2" fmla="*/ 4543425 w 4953000"/>
              <a:gd name="connsiteY2" fmla="*/ 1143000 h 1143000"/>
              <a:gd name="connsiteX3" fmla="*/ 4543425 w 4953000"/>
              <a:gd name="connsiteY3" fmla="*/ 19050 h 1143000"/>
              <a:gd name="connsiteX4" fmla="*/ 4953000 w 4953000"/>
              <a:gd name="connsiteY4" fmla="*/ 1905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0" h="1143000">
                <a:moveTo>
                  <a:pt x="0" y="0"/>
                </a:moveTo>
                <a:lnTo>
                  <a:pt x="0" y="1143000"/>
                </a:lnTo>
                <a:lnTo>
                  <a:pt x="4543425" y="1143000"/>
                </a:lnTo>
                <a:lnTo>
                  <a:pt x="4543425" y="19050"/>
                </a:lnTo>
                <a:lnTo>
                  <a:pt x="4953000" y="19050"/>
                </a:lnTo>
              </a:path>
            </a:pathLst>
          </a:custGeom>
          <a:noFill/>
          <a:ln w="28575">
            <a:solidFill>
              <a:srgbClr val="E28189"/>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cxnSp>
        <p:nvCxnSpPr>
          <p:cNvPr id="75" name="Straight Arrow Connector 74"/>
          <p:cNvCxnSpPr/>
          <p:nvPr/>
        </p:nvCxnSpPr>
        <p:spPr bwMode="gray">
          <a:xfrm>
            <a:off x="9920676" y="5611680"/>
            <a:ext cx="666750" cy="0"/>
          </a:xfrm>
          <a:prstGeom prst="straightConnector1">
            <a:avLst/>
          </a:pr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76" name="Straight Arrow Connector 75"/>
          <p:cNvCxnSpPr/>
          <p:nvPr/>
        </p:nvCxnSpPr>
        <p:spPr bwMode="gray">
          <a:xfrm>
            <a:off x="9920676" y="5945055"/>
            <a:ext cx="666750" cy="0"/>
          </a:xfrm>
          <a:prstGeom prst="straightConnector1">
            <a:avLst/>
          </a:prstGeom>
          <a:noFill/>
          <a:ln w="28575">
            <a:solidFill>
              <a:srgbClr val="E28189"/>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77" name="TextBox 16"/>
          <p:cNvSpPr txBox="1"/>
          <p:nvPr/>
        </p:nvSpPr>
        <p:spPr bwMode="gray">
          <a:xfrm>
            <a:off x="10555398" y="5473180"/>
            <a:ext cx="1178803"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Primary path</a:t>
            </a:r>
          </a:p>
        </p:txBody>
      </p:sp>
      <p:sp>
        <p:nvSpPr>
          <p:cNvPr id="78" name="TextBox 16"/>
          <p:cNvSpPr txBox="1"/>
          <p:nvPr/>
        </p:nvSpPr>
        <p:spPr bwMode="gray">
          <a:xfrm>
            <a:off x="10555398" y="5806555"/>
            <a:ext cx="1178802"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Backup path</a:t>
            </a:r>
          </a:p>
        </p:txBody>
      </p:sp>
      <p:sp>
        <p:nvSpPr>
          <p:cNvPr id="79" name="Rectangular Callout 78"/>
          <p:cNvSpPr/>
          <p:nvPr/>
        </p:nvSpPr>
        <p:spPr bwMode="gray">
          <a:xfrm>
            <a:off x="5708702" y="4636615"/>
            <a:ext cx="902017" cy="375550"/>
          </a:xfrm>
          <a:prstGeom prst="wedgeRectCallout">
            <a:avLst>
              <a:gd name="adj1" fmla="val -79811"/>
              <a:gd name="adj2" fmla="val -4632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SRv6-incapable</a:t>
            </a:r>
          </a:p>
        </p:txBody>
      </p:sp>
      <p:sp>
        <p:nvSpPr>
          <p:cNvPr id="80" name="文本框 5"/>
          <p:cNvSpPr txBox="1"/>
          <p:nvPr/>
        </p:nvSpPr>
        <p:spPr bwMode="gray">
          <a:xfrm>
            <a:off x="498068" y="2822324"/>
            <a:ext cx="3831529" cy="1200329"/>
          </a:xfrm>
          <a:prstGeom prst="rect">
            <a:avLst/>
          </a:prstGeom>
          <a:solidFill>
            <a:schemeClr val="bg1">
              <a:lumMod val="85000"/>
            </a:schemeClr>
          </a:solidFill>
        </p:spPr>
        <p:txBody>
          <a:bodyPr wrap="square">
            <a:spAutoFit/>
          </a:bodyPr>
          <a:lstStyle>
            <a:defPPr>
              <a:defRPr lang="en-US"/>
            </a:defPPr>
            <a:lvl1pPr>
              <a:defRPr sz="1400"/>
            </a:lvl1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policy PE1toPE3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endpoint PE3 color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candidate-path preference 200 //Primary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segment-list &lt;PE1.End, PE3.End&gt;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candidate-path preference 100 //Backup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segment-list &lt;PE2.End, P2.End, PE4.End, PE3.End &gt;</a:t>
            </a:r>
          </a:p>
        </p:txBody>
      </p:sp>
      <p:sp>
        <p:nvSpPr>
          <p:cNvPr id="52" name="五边形 2"/>
          <p:cNvSpPr/>
          <p:nvPr/>
        </p:nvSpPr>
        <p:spPr bwMode="gray">
          <a:xfrm>
            <a:off x="6953690" y="122127"/>
            <a:ext cx="2460488" cy="21804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Local Protection Technology</a:t>
            </a:r>
          </a:p>
        </p:txBody>
      </p:sp>
      <p:sp>
        <p:nvSpPr>
          <p:cNvPr id="53" name="燕尾形 3"/>
          <p:cNvSpPr/>
          <p:nvPr/>
        </p:nvSpPr>
        <p:spPr bwMode="gray">
          <a:xfrm>
            <a:off x="9322999" y="122127"/>
            <a:ext cx="2425977" cy="218049"/>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E2E Protection Technology</a:t>
            </a:r>
          </a:p>
        </p:txBody>
      </p:sp>
    </p:spTree>
    <p:extLst>
      <p:ext uri="{BB962C8B-B14F-4D97-AF65-F5344CB8AC3E}">
        <p14:creationId xmlns:p14="http://schemas.microsoft.com/office/powerpoint/2010/main" val="30111094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6" name="直接连接符 95"/>
          <p:cNvCxnSpPr/>
          <p:nvPr/>
        </p:nvCxnSpPr>
        <p:spPr bwMode="gray">
          <a:xfrm rot="5400000">
            <a:off x="3842653" y="2939606"/>
            <a:ext cx="662814" cy="1266975"/>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bwMode="gray">
          <a:xfrm rot="16200000" flipH="1">
            <a:off x="3769315" y="1915616"/>
            <a:ext cx="662814" cy="1266974"/>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bwMode="gray">
          <a:xfrm rot="5400000">
            <a:off x="3777364" y="2682941"/>
            <a:ext cx="602558" cy="1151795"/>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rot="16200000" flipH="1">
            <a:off x="1957058" y="2585249"/>
            <a:ext cx="662814" cy="1266974"/>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rot="16200000">
            <a:off x="1852143" y="1544736"/>
            <a:ext cx="662814" cy="1266974"/>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p:txBody>
          <a:bodyPr/>
          <a:lstStyle/>
          <a:p>
            <a:r>
              <a:rPr lang="en-US"/>
              <a:t>Issues with MPLS LDP and RSVP-TE</a:t>
            </a:r>
            <a:endParaRPr lang="en-US" dirty="0"/>
          </a:p>
        </p:txBody>
      </p:sp>
      <p:grpSp>
        <p:nvGrpSpPr>
          <p:cNvPr id="11" name="组合 10"/>
          <p:cNvGrpSpPr/>
          <p:nvPr/>
        </p:nvGrpSpPr>
        <p:grpSpPr bwMode="gray">
          <a:xfrm rot="5400000">
            <a:off x="5250027" y="2711373"/>
            <a:ext cx="438911" cy="301085"/>
            <a:chOff x="674588" y="6196215"/>
            <a:chExt cx="399010" cy="226210"/>
          </a:xfrm>
        </p:grpSpPr>
        <p:cxnSp>
          <p:nvCxnSpPr>
            <p:cNvPr id="12" name="直接连接符 11"/>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bwMode="gray">
          <a:xfrm rot="16200000">
            <a:off x="1231463" y="2024068"/>
            <a:ext cx="1764410" cy="1686342"/>
            <a:chOff x="6600056" y="4353447"/>
            <a:chExt cx="1296144" cy="833967"/>
          </a:xfrm>
        </p:grpSpPr>
        <p:cxnSp>
          <p:nvCxnSpPr>
            <p:cNvPr id="15" name="直接连接符 14"/>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bwMode="gray">
          <a:xfrm rot="5400000">
            <a:off x="3388642" y="2024068"/>
            <a:ext cx="1764410" cy="1686342"/>
            <a:chOff x="6600056" y="4353447"/>
            <a:chExt cx="1296144" cy="833967"/>
          </a:xfrm>
        </p:grpSpPr>
        <p:cxnSp>
          <p:nvCxnSpPr>
            <p:cNvPr id="18" name="直接连接符 1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圆角矩形 19"/>
          <p:cNvSpPr/>
          <p:nvPr/>
        </p:nvSpPr>
        <p:spPr bwMode="gray">
          <a:xfrm>
            <a:off x="587041" y="1074078"/>
            <a:ext cx="5297710"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LDP</a:t>
            </a:r>
          </a:p>
        </p:txBody>
      </p:sp>
      <p:sp>
        <p:nvSpPr>
          <p:cNvPr id="21" name="圆角矩形 20"/>
          <p:cNvSpPr/>
          <p:nvPr/>
        </p:nvSpPr>
        <p:spPr bwMode="gray">
          <a:xfrm>
            <a:off x="587041" y="1529329"/>
            <a:ext cx="5297710" cy="455949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6325031" y="1074078"/>
            <a:ext cx="5299200"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RSVP-TE</a:t>
            </a:r>
          </a:p>
        </p:txBody>
      </p:sp>
      <p:sp>
        <p:nvSpPr>
          <p:cNvPr id="23" name="圆角矩形 22"/>
          <p:cNvSpPr/>
          <p:nvPr/>
        </p:nvSpPr>
        <p:spPr bwMode="gray">
          <a:xfrm>
            <a:off x="6325030" y="1529329"/>
            <a:ext cx="5299201" cy="455949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23"/>
          <p:cNvPicPr/>
          <p:nvPr/>
        </p:nvPicPr>
        <p:blipFill>
          <a:blip r:embed="rId3" cstate="print">
            <a:extLst>
              <a:ext uri="{28A0092B-C50C-407E-A947-70E740481C1C}">
                <a14:useLocalDpi xmlns:a14="http://schemas.microsoft.com/office/drawing/2010/main" val="0"/>
              </a:ext>
            </a:extLst>
          </a:blip>
          <a:stretch>
            <a:fillRect/>
          </a:stretch>
        </p:blipFill>
        <p:spPr bwMode="gray">
          <a:xfrm>
            <a:off x="1071961" y="2640516"/>
            <a:ext cx="540000" cy="442800"/>
          </a:xfrm>
          <a:prstGeom prst="rect">
            <a:avLst/>
          </a:prstGeom>
        </p:spPr>
      </p:pic>
      <p:grpSp>
        <p:nvGrpSpPr>
          <p:cNvPr id="25" name="组合 24"/>
          <p:cNvGrpSpPr/>
          <p:nvPr/>
        </p:nvGrpSpPr>
        <p:grpSpPr bwMode="gray">
          <a:xfrm>
            <a:off x="2944169" y="1740416"/>
            <a:ext cx="540000" cy="2243000"/>
            <a:chOff x="3071664" y="2780928"/>
            <a:chExt cx="540000" cy="2243000"/>
          </a:xfrm>
        </p:grpSpPr>
        <p:pic>
          <p:nvPicPr>
            <p:cNvPr id="26" name="图片 25"/>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27" name="图片 26"/>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28" name="图片 27"/>
          <p:cNvPicPr/>
          <p:nvPr/>
        </p:nvPicPr>
        <p:blipFill>
          <a:blip r:embed="rId3" cstate="print">
            <a:extLst>
              <a:ext uri="{28A0092B-C50C-407E-A947-70E740481C1C}">
                <a14:useLocalDpi xmlns:a14="http://schemas.microsoft.com/office/drawing/2010/main" val="0"/>
              </a:ext>
            </a:extLst>
          </a:blip>
          <a:stretch>
            <a:fillRect/>
          </a:stretch>
        </p:blipFill>
        <p:spPr bwMode="gray">
          <a:xfrm>
            <a:off x="4816377" y="2640516"/>
            <a:ext cx="540000" cy="442800"/>
          </a:xfrm>
          <a:prstGeom prst="rect">
            <a:avLst/>
          </a:prstGeom>
        </p:spPr>
      </p:pic>
      <p:sp>
        <p:nvSpPr>
          <p:cNvPr id="29" name="文本框 28"/>
          <p:cNvSpPr txBox="1"/>
          <p:nvPr/>
        </p:nvSpPr>
        <p:spPr bwMode="gray">
          <a:xfrm>
            <a:off x="678801" y="2708027"/>
            <a:ext cx="413896"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0" name="文本框 29"/>
          <p:cNvSpPr txBox="1"/>
          <p:nvPr/>
        </p:nvSpPr>
        <p:spPr bwMode="gray">
          <a:xfrm>
            <a:off x="3007221" y="2193863"/>
            <a:ext cx="413896"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1" name="文本框 30"/>
          <p:cNvSpPr txBox="1"/>
          <p:nvPr/>
        </p:nvSpPr>
        <p:spPr bwMode="gray">
          <a:xfrm>
            <a:off x="3007221" y="3201425"/>
            <a:ext cx="413896"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2" name="文本框 31"/>
          <p:cNvSpPr txBox="1"/>
          <p:nvPr/>
        </p:nvSpPr>
        <p:spPr bwMode="gray">
          <a:xfrm>
            <a:off x="4878021" y="3083316"/>
            <a:ext cx="413896"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6" name="文本框 35"/>
          <p:cNvSpPr txBox="1"/>
          <p:nvPr/>
        </p:nvSpPr>
        <p:spPr bwMode="gray">
          <a:xfrm rot="19912812">
            <a:off x="1899831" y="2103808"/>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42" name="文本框 41"/>
          <p:cNvSpPr txBox="1"/>
          <p:nvPr/>
        </p:nvSpPr>
        <p:spPr bwMode="gray">
          <a:xfrm>
            <a:off x="587041" y="4185563"/>
            <a:ext cx="5256750" cy="1815882"/>
          </a:xfrm>
          <a:prstGeom prst="rect">
            <a:avLst/>
          </a:prstGeom>
          <a:noFill/>
        </p:spPr>
        <p:txBody>
          <a:bodyPr wrap="square" rtlCol="0">
            <a:sp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LDP itself does not have the path computation capability and requires an IGP for path computation.</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Both the IGP and LDP need to be deployed for the control plane, and devices need to exchange a large number of packets to maintain neighbor relationships and path states, wasting link bandwidth and device resources.</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If LDP-IGP synchronization is not achieved, data forwarding may fail.</a:t>
            </a:r>
          </a:p>
        </p:txBody>
      </p:sp>
      <p:sp>
        <p:nvSpPr>
          <p:cNvPr id="72" name="文本框 71"/>
          <p:cNvSpPr txBox="1"/>
          <p:nvPr/>
        </p:nvSpPr>
        <p:spPr bwMode="gray">
          <a:xfrm>
            <a:off x="6325029" y="4021496"/>
            <a:ext cx="5299201" cy="2031325"/>
          </a:xfrm>
          <a:prstGeom prst="rect">
            <a:avLst/>
          </a:prstGeom>
          <a:noFill/>
        </p:spPr>
        <p:txBody>
          <a:bodyPr wrap="square" rtlCol="0">
            <a:sp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RSVP-TE configuration is complex and load balancing is not supported.</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To implement TE, devices need to exchange a large number of RSVP packets to maintain neighbor relationships and path states, wasting link bandwidth and device resources.</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RSVP-TE uses a distributed architecture, so that each device only knows its own state and needs to exchange signaling packets with other devices.</a:t>
            </a:r>
          </a:p>
        </p:txBody>
      </p:sp>
      <p:sp>
        <p:nvSpPr>
          <p:cNvPr id="80" name="文本框 79"/>
          <p:cNvSpPr txBox="1"/>
          <p:nvPr/>
        </p:nvSpPr>
        <p:spPr bwMode="gray">
          <a:xfrm rot="1670758">
            <a:off x="3834576" y="2442511"/>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sp>
        <p:nvSpPr>
          <p:cNvPr id="81" name="文本框 80"/>
          <p:cNvSpPr txBox="1"/>
          <p:nvPr/>
        </p:nvSpPr>
        <p:spPr bwMode="gray">
          <a:xfrm rot="1660865">
            <a:off x="2026513" y="3131184"/>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sp>
        <p:nvSpPr>
          <p:cNvPr id="82" name="文本框 81"/>
          <p:cNvSpPr txBox="1"/>
          <p:nvPr/>
        </p:nvSpPr>
        <p:spPr bwMode="gray">
          <a:xfrm rot="19997381">
            <a:off x="3815854" y="3190353"/>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86" name="直接连接符 85"/>
          <p:cNvCxnSpPr/>
          <p:nvPr/>
        </p:nvCxnSpPr>
        <p:spPr bwMode="gray">
          <a:xfrm rot="16200000">
            <a:off x="1986665" y="1919234"/>
            <a:ext cx="602558" cy="1151795"/>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bwMode="gray">
          <a:xfrm rot="19912812">
            <a:off x="2016948" y="2443463"/>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88" name="直接连接符 87"/>
          <p:cNvCxnSpPr/>
          <p:nvPr/>
        </p:nvCxnSpPr>
        <p:spPr bwMode="gray">
          <a:xfrm rot="16200000" flipH="1">
            <a:off x="1797603" y="2821183"/>
            <a:ext cx="729095" cy="1393671"/>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bwMode="gray">
          <a:xfrm rot="1679142">
            <a:off x="1863224" y="3444253"/>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97" name="文本框 96"/>
          <p:cNvSpPr txBox="1"/>
          <p:nvPr/>
        </p:nvSpPr>
        <p:spPr bwMode="gray">
          <a:xfrm rot="19882353">
            <a:off x="3939709" y="3481210"/>
            <a:ext cx="537807" cy="161866"/>
          </a:xfrm>
          <a:prstGeom prst="rect">
            <a:avLst/>
          </a:prstGeom>
          <a:solidFill>
            <a:schemeClr val="bg1"/>
          </a:solidFill>
        </p:spPr>
        <p:txBody>
          <a:bodyPr wrap="square" lIns="0" tIns="0" rIns="0" bIns="0" rtlCol="0" anchor="ctr" anchorCtr="0">
            <a:noAutofit/>
          </a:bodyPr>
          <a:lstStyle>
            <a:defPPr>
              <a:defRPr lang="zh-CN"/>
            </a:defPPr>
            <a:lvl1pPr algn="ctr">
              <a:defRPr sz="1400">
                <a:solidFill>
                  <a:srgbClr val="C00000"/>
                </a:solidFill>
              </a:defRPr>
            </a:lvl1pPr>
          </a:lstStyle>
          <a:p>
            <a:pPr fontAlgn="ctr"/>
            <a:r>
              <a:rPr lang="en-US"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cxnSp>
        <p:nvCxnSpPr>
          <p:cNvPr id="98" name="直接连接符 97"/>
          <p:cNvCxnSpPr/>
          <p:nvPr/>
        </p:nvCxnSpPr>
        <p:spPr bwMode="gray">
          <a:xfrm rot="16200000" flipH="1">
            <a:off x="3871776" y="1553699"/>
            <a:ext cx="662814" cy="1266974"/>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bwMode="gray">
          <a:xfrm rot="1670758">
            <a:off x="3940472" y="2128358"/>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grpSp>
        <p:nvGrpSpPr>
          <p:cNvPr id="113" name="组合 112"/>
          <p:cNvGrpSpPr/>
          <p:nvPr/>
        </p:nvGrpSpPr>
        <p:grpSpPr bwMode="gray">
          <a:xfrm rot="5400000">
            <a:off x="11149168" y="2711373"/>
            <a:ext cx="438911" cy="301085"/>
            <a:chOff x="674588" y="6196215"/>
            <a:chExt cx="399010" cy="226210"/>
          </a:xfrm>
        </p:grpSpPr>
        <p:cxnSp>
          <p:nvCxnSpPr>
            <p:cNvPr id="114" name="直接连接符 113"/>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6" name="组合 115"/>
          <p:cNvGrpSpPr/>
          <p:nvPr/>
        </p:nvGrpSpPr>
        <p:grpSpPr bwMode="gray">
          <a:xfrm rot="16200000">
            <a:off x="7130604" y="2024068"/>
            <a:ext cx="1764410" cy="1686342"/>
            <a:chOff x="6600056" y="4353447"/>
            <a:chExt cx="1296144" cy="833967"/>
          </a:xfrm>
        </p:grpSpPr>
        <p:cxnSp>
          <p:nvCxnSpPr>
            <p:cNvPr id="117" name="直接连接符 116"/>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9" name="组合 118"/>
          <p:cNvGrpSpPr/>
          <p:nvPr/>
        </p:nvGrpSpPr>
        <p:grpSpPr bwMode="gray">
          <a:xfrm rot="5400000">
            <a:off x="9287783" y="2024068"/>
            <a:ext cx="1764410" cy="1686342"/>
            <a:chOff x="6600056" y="4353447"/>
            <a:chExt cx="1296144" cy="833967"/>
          </a:xfrm>
        </p:grpSpPr>
        <p:cxnSp>
          <p:nvCxnSpPr>
            <p:cNvPr id="120" name="直接连接符 119"/>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22" name="图片 121"/>
          <p:cNvPicPr/>
          <p:nvPr/>
        </p:nvPicPr>
        <p:blipFill>
          <a:blip r:embed="rId3" cstate="print">
            <a:extLst>
              <a:ext uri="{28A0092B-C50C-407E-A947-70E740481C1C}">
                <a14:useLocalDpi xmlns:a14="http://schemas.microsoft.com/office/drawing/2010/main" val="0"/>
              </a:ext>
            </a:extLst>
          </a:blip>
          <a:stretch>
            <a:fillRect/>
          </a:stretch>
        </p:blipFill>
        <p:spPr bwMode="gray">
          <a:xfrm>
            <a:off x="6971102" y="2640516"/>
            <a:ext cx="540000" cy="442800"/>
          </a:xfrm>
          <a:prstGeom prst="rect">
            <a:avLst/>
          </a:prstGeom>
        </p:spPr>
      </p:pic>
      <p:grpSp>
        <p:nvGrpSpPr>
          <p:cNvPr id="123" name="组合 122"/>
          <p:cNvGrpSpPr/>
          <p:nvPr/>
        </p:nvGrpSpPr>
        <p:grpSpPr bwMode="gray">
          <a:xfrm>
            <a:off x="8843310" y="1740416"/>
            <a:ext cx="540000" cy="2243000"/>
            <a:chOff x="3071664" y="2780928"/>
            <a:chExt cx="540000" cy="2243000"/>
          </a:xfrm>
        </p:grpSpPr>
        <p:pic>
          <p:nvPicPr>
            <p:cNvPr id="124" name="图片 123"/>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125" name="图片 124"/>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126" name="图片 125"/>
          <p:cNvPicPr/>
          <p:nvPr/>
        </p:nvPicPr>
        <p:blipFill>
          <a:blip r:embed="rId3" cstate="print">
            <a:extLst>
              <a:ext uri="{28A0092B-C50C-407E-A947-70E740481C1C}">
                <a14:useLocalDpi xmlns:a14="http://schemas.microsoft.com/office/drawing/2010/main" val="0"/>
              </a:ext>
            </a:extLst>
          </a:blip>
          <a:stretch>
            <a:fillRect/>
          </a:stretch>
        </p:blipFill>
        <p:spPr bwMode="gray">
          <a:xfrm>
            <a:off x="10715518" y="2640516"/>
            <a:ext cx="540000" cy="442800"/>
          </a:xfrm>
          <a:prstGeom prst="rect">
            <a:avLst/>
          </a:prstGeom>
        </p:spPr>
      </p:pic>
      <p:sp>
        <p:nvSpPr>
          <p:cNvPr id="127" name="文本框 126"/>
          <p:cNvSpPr txBox="1"/>
          <p:nvPr/>
        </p:nvSpPr>
        <p:spPr bwMode="gray">
          <a:xfrm>
            <a:off x="6577942" y="2708027"/>
            <a:ext cx="413896"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28" name="文本框 127"/>
          <p:cNvSpPr txBox="1"/>
          <p:nvPr/>
        </p:nvSpPr>
        <p:spPr bwMode="gray">
          <a:xfrm>
            <a:off x="8906362" y="2193863"/>
            <a:ext cx="413896"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29" name="文本框 128"/>
          <p:cNvSpPr txBox="1"/>
          <p:nvPr/>
        </p:nvSpPr>
        <p:spPr bwMode="gray">
          <a:xfrm>
            <a:off x="8906362" y="3201425"/>
            <a:ext cx="413896"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30" name="文本框 129"/>
          <p:cNvSpPr txBox="1"/>
          <p:nvPr/>
        </p:nvSpPr>
        <p:spPr bwMode="gray">
          <a:xfrm>
            <a:off x="10777162" y="3083316"/>
            <a:ext cx="413896" cy="307777"/>
          </a:xfrm>
          <a:prstGeom prst="rect">
            <a:avLst/>
          </a:prstGeom>
          <a:noFill/>
        </p:spPr>
        <p:txBody>
          <a:bodyPr wrap="square" rtlCol="0">
            <a:sp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142" name="直接箭头连接符 141"/>
          <p:cNvCxnSpPr/>
          <p:nvPr/>
        </p:nvCxnSpPr>
        <p:spPr bwMode="gray">
          <a:xfrm>
            <a:off x="9447513" y="1835242"/>
            <a:ext cx="1382295" cy="719113"/>
          </a:xfrm>
          <a:prstGeom prst="straightConnector1">
            <a:avLst/>
          </a:prstGeom>
          <a:ln w="19050">
            <a:solidFill>
              <a:srgbClr val="C00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3" name="直接箭头连接符 142"/>
          <p:cNvCxnSpPr/>
          <p:nvPr/>
        </p:nvCxnSpPr>
        <p:spPr bwMode="gray">
          <a:xfrm flipV="1">
            <a:off x="7384441" y="1837570"/>
            <a:ext cx="1369969" cy="722993"/>
          </a:xfrm>
          <a:prstGeom prst="straightConnector1">
            <a:avLst/>
          </a:prstGeom>
          <a:ln w="19050">
            <a:solidFill>
              <a:srgbClr val="C00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46" name="文本框 145"/>
          <p:cNvSpPr txBox="1"/>
          <p:nvPr/>
        </p:nvSpPr>
        <p:spPr bwMode="gray">
          <a:xfrm rot="1670758">
            <a:off x="9653418" y="1952393"/>
            <a:ext cx="1318572" cy="204995"/>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response</a:t>
            </a:r>
          </a:p>
        </p:txBody>
      </p:sp>
      <p:sp>
        <p:nvSpPr>
          <p:cNvPr id="147" name="文本框 146"/>
          <p:cNvSpPr txBox="1"/>
          <p:nvPr/>
        </p:nvSpPr>
        <p:spPr bwMode="gray">
          <a:xfrm rot="20055180">
            <a:off x="7409349" y="1881046"/>
            <a:ext cx="1287374" cy="174265"/>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response</a:t>
            </a:r>
          </a:p>
        </p:txBody>
      </p:sp>
      <p:cxnSp>
        <p:nvCxnSpPr>
          <p:cNvPr id="74" name="直接箭头连接符 73"/>
          <p:cNvCxnSpPr/>
          <p:nvPr/>
        </p:nvCxnSpPr>
        <p:spPr bwMode="gray">
          <a:xfrm flipV="1">
            <a:off x="7560771" y="2236302"/>
            <a:ext cx="1245426" cy="657267"/>
          </a:xfrm>
          <a:prstGeom prst="straightConnector1">
            <a:avLst/>
          </a:prstGeom>
          <a:ln w="19050">
            <a:solidFill>
              <a:srgbClr val="C0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bwMode="gray">
          <a:xfrm>
            <a:off x="9324537" y="2199449"/>
            <a:ext cx="1256632" cy="653739"/>
          </a:xfrm>
          <a:prstGeom prst="straightConnector1">
            <a:avLst/>
          </a:prstGeom>
          <a:ln w="19050">
            <a:solidFill>
              <a:srgbClr val="C0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bwMode="gray">
          <a:xfrm rot="19941754">
            <a:off x="7649988" y="2580242"/>
            <a:ext cx="1227458" cy="181700"/>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request</a:t>
            </a:r>
          </a:p>
        </p:txBody>
      </p:sp>
      <p:sp>
        <p:nvSpPr>
          <p:cNvPr id="77" name="文本框 76"/>
          <p:cNvSpPr txBox="1"/>
          <p:nvPr/>
        </p:nvSpPr>
        <p:spPr bwMode="gray">
          <a:xfrm rot="1672281">
            <a:off x="9265364" y="2473757"/>
            <a:ext cx="1088347" cy="302998"/>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request</a:t>
            </a:r>
          </a:p>
        </p:txBody>
      </p:sp>
    </p:spTree>
    <p:extLst>
      <p:ext uri="{BB962C8B-B14F-4D97-AF65-F5344CB8AC3E}">
        <p14:creationId xmlns:p14="http://schemas.microsoft.com/office/powerpoint/2010/main" val="203317753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SRv6 Policy ECMP</a:t>
            </a:r>
            <a:endParaRPr lang="en-US" dirty="0"/>
          </a:p>
        </p:txBody>
      </p:sp>
      <p:sp>
        <p:nvSpPr>
          <p:cNvPr id="3" name="Text Placeholder 2"/>
          <p:cNvSpPr>
            <a:spLocks noGrp="1"/>
          </p:cNvSpPr>
          <p:nvPr>
            <p:ph type="body" sz="quarter" idx="10"/>
          </p:nvPr>
        </p:nvSpPr>
        <p:spPr bwMode="gray"/>
        <p:txBody>
          <a:bodyPr/>
          <a:lstStyle/>
          <a:p>
            <a:r>
              <a:rPr lang="en-US" sz="1800" dirty="0"/>
              <a:t>During SRv6 Policy deployment, two segment lists can be configured in a candidate path to implement SRv6 Policy load balancing. In this way, data is load balanced between two paths.</a:t>
            </a:r>
          </a:p>
          <a:p>
            <a:r>
              <a:rPr lang="en-US" sz="1800" dirty="0"/>
              <a:t>If one of the paths fails, data can still be forwarded over the other path.</a:t>
            </a:r>
            <a:endParaRPr lang="en-US" altLang="zh-CN" sz="1800" dirty="0"/>
          </a:p>
        </p:txBody>
      </p:sp>
      <p:pic>
        <p:nvPicPr>
          <p:cNvPr id="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3478587" y="3885609"/>
            <a:ext cx="468318" cy="383051"/>
          </a:xfrm>
          <a:prstGeom prst="rect">
            <a:avLst/>
          </a:prstGeom>
        </p:spPr>
      </p:pic>
      <p:pic>
        <p:nvPicPr>
          <p:cNvPr id="5"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3478587" y="5161959"/>
            <a:ext cx="468318" cy="383051"/>
          </a:xfrm>
          <a:prstGeom prst="rect">
            <a:avLst/>
          </a:prstGeom>
        </p:spPr>
      </p:pic>
      <p:pic>
        <p:nvPicPr>
          <p:cNvPr id="6" name="图片 18"/>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059737" y="3885609"/>
            <a:ext cx="468318" cy="383051"/>
          </a:xfrm>
          <a:prstGeom prst="rect">
            <a:avLst/>
          </a:prstGeom>
        </p:spPr>
      </p:pic>
      <p:pic>
        <p:nvPicPr>
          <p:cNvPr id="7"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5059737" y="5161959"/>
            <a:ext cx="468318" cy="383051"/>
          </a:xfrm>
          <a:prstGeom prst="rect">
            <a:avLst/>
          </a:prstGeom>
        </p:spPr>
      </p:pic>
      <p:pic>
        <p:nvPicPr>
          <p:cNvPr id="8" name="图片 18"/>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637335" y="3885609"/>
            <a:ext cx="468318" cy="383051"/>
          </a:xfrm>
          <a:prstGeom prst="rect">
            <a:avLst/>
          </a:prstGeom>
        </p:spPr>
      </p:pic>
      <p:pic>
        <p:nvPicPr>
          <p:cNvPr id="9" name="图片 18"/>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637335" y="5161959"/>
            <a:ext cx="468318" cy="383051"/>
          </a:xfrm>
          <a:prstGeom prst="rect">
            <a:avLst/>
          </a:prstGeom>
        </p:spPr>
      </p:pic>
      <p:pic>
        <p:nvPicPr>
          <p:cNvPr id="1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214933" y="3885976"/>
            <a:ext cx="468318" cy="383051"/>
          </a:xfrm>
          <a:prstGeom prst="rect">
            <a:avLst/>
          </a:prstGeom>
        </p:spPr>
      </p:pic>
      <p:pic>
        <p:nvPicPr>
          <p:cNvPr id="11"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214933" y="5162326"/>
            <a:ext cx="468318" cy="383051"/>
          </a:xfrm>
          <a:prstGeom prst="rect">
            <a:avLst/>
          </a:prstGeom>
        </p:spPr>
      </p:pic>
      <p:pic>
        <p:nvPicPr>
          <p:cNvPr id="12"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202237" y="4510424"/>
            <a:ext cx="468318" cy="383051"/>
          </a:xfrm>
          <a:prstGeom prst="rect">
            <a:avLst/>
          </a:prstGeom>
        </p:spPr>
      </p:pic>
      <p:pic>
        <p:nvPicPr>
          <p:cNvPr id="13"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9641262" y="4510423"/>
            <a:ext cx="468318" cy="383051"/>
          </a:xfrm>
          <a:prstGeom prst="rect">
            <a:avLst/>
          </a:prstGeom>
        </p:spPr>
      </p:pic>
      <p:cxnSp>
        <p:nvCxnSpPr>
          <p:cNvPr id="14" name="直接连接符 22"/>
          <p:cNvCxnSpPr>
            <a:stCxn id="12" idx="0"/>
            <a:endCxn id="4" idx="1"/>
          </p:cNvCxnSpPr>
          <p:nvPr/>
        </p:nvCxnSpPr>
        <p:spPr bwMode="gray">
          <a:xfrm flipV="1">
            <a:off x="2436396" y="4077135"/>
            <a:ext cx="1042191" cy="43328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7" name="直接连接符 22"/>
          <p:cNvCxnSpPr>
            <a:stCxn id="12" idx="2"/>
            <a:endCxn id="5" idx="1"/>
          </p:cNvCxnSpPr>
          <p:nvPr/>
        </p:nvCxnSpPr>
        <p:spPr bwMode="gray">
          <a:xfrm>
            <a:off x="2436396" y="4893475"/>
            <a:ext cx="1042191" cy="46001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2" name="直接连接符 22"/>
          <p:cNvCxnSpPr>
            <a:stCxn id="4" idx="2"/>
            <a:endCxn id="5" idx="0"/>
          </p:cNvCxnSpPr>
          <p:nvPr/>
        </p:nvCxnSpPr>
        <p:spPr bwMode="gray">
          <a:xfrm>
            <a:off x="3712746" y="4268660"/>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5" name="直接连接符 22"/>
          <p:cNvCxnSpPr>
            <a:stCxn id="4" idx="3"/>
            <a:endCxn id="6" idx="1"/>
          </p:cNvCxnSpPr>
          <p:nvPr/>
        </p:nvCxnSpPr>
        <p:spPr bwMode="gray">
          <a:xfrm>
            <a:off x="3946905" y="4077135"/>
            <a:ext cx="1112832"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8" name="直接连接符 22"/>
          <p:cNvCxnSpPr>
            <a:stCxn id="5" idx="3"/>
            <a:endCxn id="7" idx="1"/>
          </p:cNvCxnSpPr>
          <p:nvPr/>
        </p:nvCxnSpPr>
        <p:spPr bwMode="gray">
          <a:xfrm>
            <a:off x="3946905" y="5353485"/>
            <a:ext cx="1112832"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31" name="直接连接符 22"/>
          <p:cNvCxnSpPr>
            <a:stCxn id="6" idx="3"/>
            <a:endCxn id="8" idx="1"/>
          </p:cNvCxnSpPr>
          <p:nvPr/>
        </p:nvCxnSpPr>
        <p:spPr bwMode="gray">
          <a:xfrm>
            <a:off x="5528055" y="4077135"/>
            <a:ext cx="1109280"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34" name="直接连接符 22"/>
          <p:cNvCxnSpPr>
            <a:stCxn id="7" idx="3"/>
            <a:endCxn id="9" idx="1"/>
          </p:cNvCxnSpPr>
          <p:nvPr/>
        </p:nvCxnSpPr>
        <p:spPr bwMode="gray">
          <a:xfrm>
            <a:off x="5528055" y="5353485"/>
            <a:ext cx="1109280"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37" name="直接连接符 22"/>
          <p:cNvCxnSpPr>
            <a:stCxn id="8" idx="3"/>
            <a:endCxn id="10" idx="1"/>
          </p:cNvCxnSpPr>
          <p:nvPr/>
        </p:nvCxnSpPr>
        <p:spPr bwMode="gray">
          <a:xfrm>
            <a:off x="7105653" y="4077135"/>
            <a:ext cx="1109280" cy="367"/>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40" name="直接连接符 22"/>
          <p:cNvCxnSpPr>
            <a:stCxn id="9" idx="3"/>
            <a:endCxn id="11" idx="1"/>
          </p:cNvCxnSpPr>
          <p:nvPr/>
        </p:nvCxnSpPr>
        <p:spPr bwMode="gray">
          <a:xfrm>
            <a:off x="7105653" y="5353485"/>
            <a:ext cx="1109280" cy="367"/>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45" name="直接连接符 22"/>
          <p:cNvCxnSpPr>
            <a:stCxn id="13" idx="0"/>
            <a:endCxn id="10" idx="3"/>
          </p:cNvCxnSpPr>
          <p:nvPr/>
        </p:nvCxnSpPr>
        <p:spPr bwMode="gray">
          <a:xfrm flipH="1" flipV="1">
            <a:off x="8683251" y="4077502"/>
            <a:ext cx="1192170" cy="432921"/>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48" name="直接连接符 22"/>
          <p:cNvCxnSpPr>
            <a:stCxn id="13" idx="2"/>
            <a:endCxn id="11" idx="3"/>
          </p:cNvCxnSpPr>
          <p:nvPr/>
        </p:nvCxnSpPr>
        <p:spPr bwMode="gray">
          <a:xfrm flipH="1">
            <a:off x="8683251" y="4893474"/>
            <a:ext cx="1192170" cy="460378"/>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1" name="直接连接符 22"/>
          <p:cNvCxnSpPr>
            <a:stCxn id="11" idx="0"/>
            <a:endCxn id="10" idx="2"/>
          </p:cNvCxnSpPr>
          <p:nvPr/>
        </p:nvCxnSpPr>
        <p:spPr bwMode="gray">
          <a:xfrm flipV="1">
            <a:off x="8449092" y="4269027"/>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4" name="直接连接符 22"/>
          <p:cNvCxnSpPr>
            <a:stCxn id="9" idx="0"/>
            <a:endCxn id="8" idx="2"/>
          </p:cNvCxnSpPr>
          <p:nvPr/>
        </p:nvCxnSpPr>
        <p:spPr bwMode="gray">
          <a:xfrm flipV="1">
            <a:off x="6871494" y="4268660"/>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7" name="直接连接符 22"/>
          <p:cNvCxnSpPr>
            <a:stCxn id="7" idx="0"/>
            <a:endCxn id="6" idx="2"/>
          </p:cNvCxnSpPr>
          <p:nvPr/>
        </p:nvCxnSpPr>
        <p:spPr bwMode="gray">
          <a:xfrm flipV="1">
            <a:off x="5293896" y="4268660"/>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60" name="TextBox 59"/>
          <p:cNvSpPr txBox="1"/>
          <p:nvPr/>
        </p:nvSpPr>
        <p:spPr bwMode="gray">
          <a:xfrm>
            <a:off x="1729156" y="4563448"/>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CE1</a:t>
            </a:r>
          </a:p>
        </p:txBody>
      </p:sp>
      <p:sp>
        <p:nvSpPr>
          <p:cNvPr id="61" name="TextBox 60"/>
          <p:cNvSpPr txBox="1"/>
          <p:nvPr/>
        </p:nvSpPr>
        <p:spPr bwMode="gray">
          <a:xfrm>
            <a:off x="3478587" y="3618627"/>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62" name="TextBox 61"/>
          <p:cNvSpPr txBox="1"/>
          <p:nvPr/>
        </p:nvSpPr>
        <p:spPr bwMode="gray">
          <a:xfrm>
            <a:off x="3478587" y="5546848"/>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63" name="TextBox 62"/>
          <p:cNvSpPr txBox="1"/>
          <p:nvPr/>
        </p:nvSpPr>
        <p:spPr bwMode="gray">
          <a:xfrm>
            <a:off x="5048433" y="3617402"/>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64" name="TextBox 63"/>
          <p:cNvSpPr txBox="1"/>
          <p:nvPr/>
        </p:nvSpPr>
        <p:spPr bwMode="gray">
          <a:xfrm>
            <a:off x="5048433" y="5550684"/>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65" name="TextBox 64"/>
          <p:cNvSpPr txBox="1"/>
          <p:nvPr/>
        </p:nvSpPr>
        <p:spPr bwMode="gray">
          <a:xfrm>
            <a:off x="6610719" y="3611728"/>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P3</a:t>
            </a:r>
          </a:p>
        </p:txBody>
      </p:sp>
      <p:sp>
        <p:nvSpPr>
          <p:cNvPr id="66" name="TextBox 65"/>
          <p:cNvSpPr txBox="1"/>
          <p:nvPr/>
        </p:nvSpPr>
        <p:spPr bwMode="gray">
          <a:xfrm>
            <a:off x="6610719" y="5545010"/>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P4</a:t>
            </a:r>
          </a:p>
        </p:txBody>
      </p:sp>
      <p:sp>
        <p:nvSpPr>
          <p:cNvPr id="69" name="TextBox 68"/>
          <p:cNvSpPr txBox="1"/>
          <p:nvPr/>
        </p:nvSpPr>
        <p:spPr bwMode="gray">
          <a:xfrm>
            <a:off x="8203583" y="3608035"/>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PE3</a:t>
            </a:r>
          </a:p>
        </p:txBody>
      </p:sp>
      <p:sp>
        <p:nvSpPr>
          <p:cNvPr id="70" name="TextBox 69"/>
          <p:cNvSpPr txBox="1"/>
          <p:nvPr/>
        </p:nvSpPr>
        <p:spPr bwMode="gray">
          <a:xfrm>
            <a:off x="8203583" y="5536256"/>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PE4</a:t>
            </a:r>
          </a:p>
        </p:txBody>
      </p:sp>
      <p:sp>
        <p:nvSpPr>
          <p:cNvPr id="71" name="TextBox 70"/>
          <p:cNvSpPr txBox="1"/>
          <p:nvPr/>
        </p:nvSpPr>
        <p:spPr bwMode="gray">
          <a:xfrm>
            <a:off x="10109580" y="4563448"/>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CE2</a:t>
            </a:r>
          </a:p>
        </p:txBody>
      </p:sp>
      <p:sp>
        <p:nvSpPr>
          <p:cNvPr id="72" name="Freeform 71"/>
          <p:cNvSpPr/>
          <p:nvPr/>
        </p:nvSpPr>
        <p:spPr bwMode="gray">
          <a:xfrm>
            <a:off x="3427903" y="3985814"/>
            <a:ext cx="5355249" cy="45719"/>
          </a:xfrm>
          <a:custGeom>
            <a:avLst/>
            <a:gdLst>
              <a:gd name="connsiteX0" fmla="*/ 0 w 5238750"/>
              <a:gd name="connsiteY0" fmla="*/ 0 h 0"/>
              <a:gd name="connsiteX1" fmla="*/ 5238750 w 5238750"/>
              <a:gd name="connsiteY1" fmla="*/ 0 h 0"/>
            </a:gdLst>
            <a:ahLst/>
            <a:cxnLst>
              <a:cxn ang="0">
                <a:pos x="connsiteX0" y="connsiteY0"/>
              </a:cxn>
              <a:cxn ang="0">
                <a:pos x="connsiteX1" y="connsiteY1"/>
              </a:cxn>
            </a:cxnLst>
            <a:rect l="l" t="t" r="r" b="b"/>
            <a:pathLst>
              <a:path w="5238750">
                <a:moveTo>
                  <a:pt x="0" y="0"/>
                </a:moveTo>
                <a:lnTo>
                  <a:pt x="5238750" y="0"/>
                </a:ln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73" name="Freeform 72"/>
          <p:cNvSpPr/>
          <p:nvPr/>
        </p:nvSpPr>
        <p:spPr bwMode="gray">
          <a:xfrm>
            <a:off x="3790953" y="4119165"/>
            <a:ext cx="4953000" cy="1143000"/>
          </a:xfrm>
          <a:custGeom>
            <a:avLst/>
            <a:gdLst>
              <a:gd name="connsiteX0" fmla="*/ 0 w 4953000"/>
              <a:gd name="connsiteY0" fmla="*/ 0 h 1143000"/>
              <a:gd name="connsiteX1" fmla="*/ 0 w 4953000"/>
              <a:gd name="connsiteY1" fmla="*/ 1143000 h 1143000"/>
              <a:gd name="connsiteX2" fmla="*/ 4543425 w 4953000"/>
              <a:gd name="connsiteY2" fmla="*/ 1143000 h 1143000"/>
              <a:gd name="connsiteX3" fmla="*/ 4543425 w 4953000"/>
              <a:gd name="connsiteY3" fmla="*/ 19050 h 1143000"/>
              <a:gd name="connsiteX4" fmla="*/ 4953000 w 4953000"/>
              <a:gd name="connsiteY4" fmla="*/ 1905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0" h="1143000">
                <a:moveTo>
                  <a:pt x="0" y="0"/>
                </a:moveTo>
                <a:lnTo>
                  <a:pt x="0" y="1143000"/>
                </a:lnTo>
                <a:lnTo>
                  <a:pt x="4543425" y="1143000"/>
                </a:lnTo>
                <a:lnTo>
                  <a:pt x="4543425" y="19050"/>
                </a:lnTo>
                <a:lnTo>
                  <a:pt x="4953000" y="19050"/>
                </a:ln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cxnSp>
        <p:nvCxnSpPr>
          <p:cNvPr id="75" name="Straight Arrow Connector 74"/>
          <p:cNvCxnSpPr/>
          <p:nvPr/>
        </p:nvCxnSpPr>
        <p:spPr bwMode="gray">
          <a:xfrm>
            <a:off x="9801587" y="5462970"/>
            <a:ext cx="666750" cy="0"/>
          </a:xfrm>
          <a:prstGeom prst="straightConnector1">
            <a:avLst/>
          </a:pr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77" name="TextBox 16"/>
          <p:cNvSpPr txBox="1"/>
          <p:nvPr/>
        </p:nvSpPr>
        <p:spPr bwMode="gray">
          <a:xfrm>
            <a:off x="10436309" y="5324470"/>
            <a:ext cx="1098466"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ECMP path</a:t>
            </a:r>
          </a:p>
        </p:txBody>
      </p:sp>
      <p:sp>
        <p:nvSpPr>
          <p:cNvPr id="80" name="文本框 5"/>
          <p:cNvSpPr txBox="1"/>
          <p:nvPr/>
        </p:nvSpPr>
        <p:spPr bwMode="gray">
          <a:xfrm>
            <a:off x="836258" y="2609367"/>
            <a:ext cx="4457638" cy="1015663"/>
          </a:xfrm>
          <a:prstGeom prst="rect">
            <a:avLst/>
          </a:prstGeom>
          <a:solidFill>
            <a:schemeClr val="bg1">
              <a:lumMod val="85000"/>
            </a:schemeClr>
          </a:solidFill>
        </p:spPr>
        <p:txBody>
          <a:bodyPr wrap="square">
            <a:spAutoFit/>
          </a:bodyPr>
          <a:lstStyle>
            <a:defPPr>
              <a:defRPr lang="en-US"/>
            </a:defPPr>
            <a:lvl1pPr>
              <a:defRPr sz="1400"/>
            </a:lvl1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 policy PE1toPE3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endpoint PE3 color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candidate-path preference 200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segment-list &lt;PE1.End, PE3.End&gt; //ECMP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segment-list &lt;PE2.End, P2.End, PE4.End , PE3.End &gt; //ECMP</a:t>
            </a:r>
          </a:p>
        </p:txBody>
      </p:sp>
      <p:sp>
        <p:nvSpPr>
          <p:cNvPr id="49" name="五边形 2"/>
          <p:cNvSpPr/>
          <p:nvPr/>
        </p:nvSpPr>
        <p:spPr bwMode="gray">
          <a:xfrm>
            <a:off x="6953690" y="122127"/>
            <a:ext cx="2460488" cy="21804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Local Protection Technology</a:t>
            </a:r>
          </a:p>
        </p:txBody>
      </p:sp>
      <p:sp>
        <p:nvSpPr>
          <p:cNvPr id="50" name="燕尾形 3"/>
          <p:cNvSpPr/>
          <p:nvPr/>
        </p:nvSpPr>
        <p:spPr bwMode="gray">
          <a:xfrm>
            <a:off x="9322999" y="122127"/>
            <a:ext cx="2425977" cy="218049"/>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E2E Protection Technology</a:t>
            </a:r>
          </a:p>
        </p:txBody>
      </p:sp>
    </p:spTree>
    <p:extLst>
      <p:ext uri="{BB962C8B-B14F-4D97-AF65-F5344CB8AC3E}">
        <p14:creationId xmlns:p14="http://schemas.microsoft.com/office/powerpoint/2010/main" val="169783864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Best-Effort Paths for SRv6 Policies</a:t>
            </a:r>
            <a:endParaRPr lang="en-US" dirty="0"/>
          </a:p>
        </p:txBody>
      </p:sp>
      <p:sp>
        <p:nvSpPr>
          <p:cNvPr id="3" name="Text Placeholder 2"/>
          <p:cNvSpPr>
            <a:spLocks noGrp="1"/>
          </p:cNvSpPr>
          <p:nvPr>
            <p:ph type="body" sz="quarter" idx="10"/>
          </p:nvPr>
        </p:nvSpPr>
        <p:spPr bwMode="gray"/>
        <p:txBody>
          <a:bodyPr/>
          <a:lstStyle/>
          <a:p>
            <a:r>
              <a:rPr lang="en-US" sz="1800" dirty="0"/>
              <a:t>If SBFD on PE1 detects that both the primary and backup paths fail, PE1 forwards traffic over an SRv6 BE tunnel.</a:t>
            </a:r>
          </a:p>
          <a:p>
            <a:endParaRPr lang="en-US" altLang="zh-CN" dirty="0"/>
          </a:p>
        </p:txBody>
      </p:sp>
      <p:pic>
        <p:nvPicPr>
          <p:cNvPr id="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3476765" y="3067283"/>
            <a:ext cx="468318" cy="383051"/>
          </a:xfrm>
          <a:prstGeom prst="rect">
            <a:avLst/>
          </a:prstGeom>
        </p:spPr>
      </p:pic>
      <p:pic>
        <p:nvPicPr>
          <p:cNvPr id="5"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3476765" y="4343633"/>
            <a:ext cx="468318" cy="383051"/>
          </a:xfrm>
          <a:prstGeom prst="rect">
            <a:avLst/>
          </a:prstGeom>
        </p:spPr>
      </p:pic>
      <p:pic>
        <p:nvPicPr>
          <p:cNvPr id="6" name="图片 18"/>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057915" y="3067283"/>
            <a:ext cx="468318" cy="383051"/>
          </a:xfrm>
          <a:prstGeom prst="rect">
            <a:avLst/>
          </a:prstGeom>
        </p:spPr>
      </p:pic>
      <p:pic>
        <p:nvPicPr>
          <p:cNvPr id="7"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5057915" y="4343633"/>
            <a:ext cx="468318" cy="383051"/>
          </a:xfrm>
          <a:prstGeom prst="rect">
            <a:avLst/>
          </a:prstGeom>
        </p:spPr>
      </p:pic>
      <p:pic>
        <p:nvPicPr>
          <p:cNvPr id="8"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6635513" y="3067283"/>
            <a:ext cx="468318" cy="383051"/>
          </a:xfrm>
          <a:prstGeom prst="rect">
            <a:avLst/>
          </a:prstGeom>
        </p:spPr>
      </p:pic>
      <p:pic>
        <p:nvPicPr>
          <p:cNvPr id="9" name="图片 18"/>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635513" y="4343633"/>
            <a:ext cx="468318" cy="383051"/>
          </a:xfrm>
          <a:prstGeom prst="rect">
            <a:avLst/>
          </a:prstGeom>
        </p:spPr>
      </p:pic>
      <p:pic>
        <p:nvPicPr>
          <p:cNvPr id="1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213111" y="3067650"/>
            <a:ext cx="468318" cy="383051"/>
          </a:xfrm>
          <a:prstGeom prst="rect">
            <a:avLst/>
          </a:prstGeom>
        </p:spPr>
      </p:pic>
      <p:pic>
        <p:nvPicPr>
          <p:cNvPr id="11"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213111" y="4344000"/>
            <a:ext cx="468318" cy="383051"/>
          </a:xfrm>
          <a:prstGeom prst="rect">
            <a:avLst/>
          </a:prstGeom>
        </p:spPr>
      </p:pic>
      <p:pic>
        <p:nvPicPr>
          <p:cNvPr id="12"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200415" y="3692098"/>
            <a:ext cx="468318" cy="383051"/>
          </a:xfrm>
          <a:prstGeom prst="rect">
            <a:avLst/>
          </a:prstGeom>
        </p:spPr>
      </p:pic>
      <p:pic>
        <p:nvPicPr>
          <p:cNvPr id="13"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9639440" y="3692097"/>
            <a:ext cx="468318" cy="383051"/>
          </a:xfrm>
          <a:prstGeom prst="rect">
            <a:avLst/>
          </a:prstGeom>
        </p:spPr>
      </p:pic>
      <p:cxnSp>
        <p:nvCxnSpPr>
          <p:cNvPr id="14" name="直接连接符 22"/>
          <p:cNvCxnSpPr>
            <a:stCxn id="12" idx="0"/>
            <a:endCxn id="4" idx="1"/>
          </p:cNvCxnSpPr>
          <p:nvPr/>
        </p:nvCxnSpPr>
        <p:spPr bwMode="gray">
          <a:xfrm flipV="1">
            <a:off x="2434574" y="3258809"/>
            <a:ext cx="1042191" cy="43328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7" name="直接连接符 22"/>
          <p:cNvCxnSpPr>
            <a:stCxn id="12" idx="2"/>
            <a:endCxn id="5" idx="1"/>
          </p:cNvCxnSpPr>
          <p:nvPr/>
        </p:nvCxnSpPr>
        <p:spPr bwMode="gray">
          <a:xfrm>
            <a:off x="2434574" y="4075149"/>
            <a:ext cx="1042191" cy="46001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2" name="直接连接符 22"/>
          <p:cNvCxnSpPr>
            <a:stCxn id="4" idx="2"/>
            <a:endCxn id="5" idx="0"/>
          </p:cNvCxnSpPr>
          <p:nvPr/>
        </p:nvCxnSpPr>
        <p:spPr bwMode="gray">
          <a:xfrm>
            <a:off x="3710924" y="3450334"/>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5" name="直接连接符 22"/>
          <p:cNvCxnSpPr>
            <a:stCxn id="4" idx="3"/>
            <a:endCxn id="6" idx="1"/>
          </p:cNvCxnSpPr>
          <p:nvPr/>
        </p:nvCxnSpPr>
        <p:spPr bwMode="gray">
          <a:xfrm>
            <a:off x="3945083" y="3258809"/>
            <a:ext cx="1112832"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8" name="直接连接符 22"/>
          <p:cNvCxnSpPr>
            <a:stCxn id="5" idx="3"/>
            <a:endCxn id="7" idx="1"/>
          </p:cNvCxnSpPr>
          <p:nvPr/>
        </p:nvCxnSpPr>
        <p:spPr bwMode="gray">
          <a:xfrm>
            <a:off x="3945083" y="4535159"/>
            <a:ext cx="1112832"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31" name="直接连接符 22"/>
          <p:cNvCxnSpPr>
            <a:stCxn id="6" idx="3"/>
            <a:endCxn id="8" idx="1"/>
          </p:cNvCxnSpPr>
          <p:nvPr/>
        </p:nvCxnSpPr>
        <p:spPr bwMode="gray">
          <a:xfrm>
            <a:off x="5526233" y="3258809"/>
            <a:ext cx="1109280"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34" name="直接连接符 22"/>
          <p:cNvCxnSpPr>
            <a:stCxn id="7" idx="3"/>
            <a:endCxn id="9" idx="1"/>
          </p:cNvCxnSpPr>
          <p:nvPr/>
        </p:nvCxnSpPr>
        <p:spPr bwMode="gray">
          <a:xfrm>
            <a:off x="5526233" y="4535159"/>
            <a:ext cx="1109280"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37" name="直接连接符 22"/>
          <p:cNvCxnSpPr>
            <a:stCxn id="8" idx="3"/>
            <a:endCxn id="10" idx="1"/>
          </p:cNvCxnSpPr>
          <p:nvPr/>
        </p:nvCxnSpPr>
        <p:spPr bwMode="gray">
          <a:xfrm>
            <a:off x="7103831" y="3258809"/>
            <a:ext cx="1109280" cy="367"/>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40" name="直接连接符 22"/>
          <p:cNvCxnSpPr>
            <a:stCxn id="9" idx="3"/>
            <a:endCxn id="11" idx="1"/>
          </p:cNvCxnSpPr>
          <p:nvPr/>
        </p:nvCxnSpPr>
        <p:spPr bwMode="gray">
          <a:xfrm>
            <a:off x="7103831" y="4535159"/>
            <a:ext cx="1109280" cy="367"/>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45" name="直接连接符 22"/>
          <p:cNvCxnSpPr>
            <a:stCxn id="13" idx="0"/>
            <a:endCxn id="10" idx="3"/>
          </p:cNvCxnSpPr>
          <p:nvPr/>
        </p:nvCxnSpPr>
        <p:spPr bwMode="gray">
          <a:xfrm flipH="1" flipV="1">
            <a:off x="8681429" y="3259176"/>
            <a:ext cx="1192170" cy="432921"/>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48" name="直接连接符 22"/>
          <p:cNvCxnSpPr>
            <a:stCxn id="13" idx="2"/>
            <a:endCxn id="11" idx="3"/>
          </p:cNvCxnSpPr>
          <p:nvPr/>
        </p:nvCxnSpPr>
        <p:spPr bwMode="gray">
          <a:xfrm flipH="1">
            <a:off x="8681429" y="4075148"/>
            <a:ext cx="1192170" cy="460378"/>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1" name="直接连接符 22"/>
          <p:cNvCxnSpPr>
            <a:stCxn id="11" idx="0"/>
            <a:endCxn id="10" idx="2"/>
          </p:cNvCxnSpPr>
          <p:nvPr/>
        </p:nvCxnSpPr>
        <p:spPr bwMode="gray">
          <a:xfrm flipV="1">
            <a:off x="8447270" y="3450701"/>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4" name="直接连接符 22"/>
          <p:cNvCxnSpPr>
            <a:stCxn id="9" idx="0"/>
            <a:endCxn id="8" idx="2"/>
          </p:cNvCxnSpPr>
          <p:nvPr/>
        </p:nvCxnSpPr>
        <p:spPr bwMode="gray">
          <a:xfrm flipV="1">
            <a:off x="6869672" y="3450334"/>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57" name="直接连接符 22"/>
          <p:cNvCxnSpPr>
            <a:stCxn id="7" idx="0"/>
            <a:endCxn id="6" idx="2"/>
          </p:cNvCxnSpPr>
          <p:nvPr/>
        </p:nvCxnSpPr>
        <p:spPr bwMode="gray">
          <a:xfrm flipV="1">
            <a:off x="5292074" y="3450334"/>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60" name="TextBox 59"/>
          <p:cNvSpPr txBox="1"/>
          <p:nvPr/>
        </p:nvSpPr>
        <p:spPr bwMode="gray">
          <a:xfrm>
            <a:off x="1727334" y="3745122"/>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CE1</a:t>
            </a:r>
          </a:p>
        </p:txBody>
      </p:sp>
      <p:sp>
        <p:nvSpPr>
          <p:cNvPr id="61" name="TextBox 60"/>
          <p:cNvSpPr txBox="1"/>
          <p:nvPr/>
        </p:nvSpPr>
        <p:spPr bwMode="gray">
          <a:xfrm>
            <a:off x="3476765" y="2800301"/>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62" name="TextBox 61"/>
          <p:cNvSpPr txBox="1"/>
          <p:nvPr/>
        </p:nvSpPr>
        <p:spPr bwMode="gray">
          <a:xfrm>
            <a:off x="3476765" y="4728522"/>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63" name="TextBox 62"/>
          <p:cNvSpPr txBox="1"/>
          <p:nvPr/>
        </p:nvSpPr>
        <p:spPr bwMode="gray">
          <a:xfrm>
            <a:off x="5046611" y="2799076"/>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64" name="TextBox 63"/>
          <p:cNvSpPr txBox="1"/>
          <p:nvPr/>
        </p:nvSpPr>
        <p:spPr bwMode="gray">
          <a:xfrm>
            <a:off x="5046611" y="4732358"/>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65" name="TextBox 64"/>
          <p:cNvSpPr txBox="1"/>
          <p:nvPr/>
        </p:nvSpPr>
        <p:spPr bwMode="gray">
          <a:xfrm>
            <a:off x="6608897" y="2793402"/>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P3</a:t>
            </a:r>
          </a:p>
        </p:txBody>
      </p:sp>
      <p:sp>
        <p:nvSpPr>
          <p:cNvPr id="66" name="TextBox 65"/>
          <p:cNvSpPr txBox="1"/>
          <p:nvPr/>
        </p:nvSpPr>
        <p:spPr bwMode="gray">
          <a:xfrm>
            <a:off x="6608897" y="4726684"/>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P4</a:t>
            </a:r>
          </a:p>
        </p:txBody>
      </p:sp>
      <p:sp>
        <p:nvSpPr>
          <p:cNvPr id="69" name="TextBox 68"/>
          <p:cNvSpPr txBox="1"/>
          <p:nvPr/>
        </p:nvSpPr>
        <p:spPr bwMode="gray">
          <a:xfrm>
            <a:off x="8201761" y="2789709"/>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PE3</a:t>
            </a:r>
          </a:p>
        </p:txBody>
      </p:sp>
      <p:sp>
        <p:nvSpPr>
          <p:cNvPr id="70" name="TextBox 69"/>
          <p:cNvSpPr txBox="1"/>
          <p:nvPr/>
        </p:nvSpPr>
        <p:spPr bwMode="gray">
          <a:xfrm>
            <a:off x="8201761" y="4717930"/>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PE4</a:t>
            </a:r>
          </a:p>
        </p:txBody>
      </p:sp>
      <p:sp>
        <p:nvSpPr>
          <p:cNvPr id="71" name="TextBox 70"/>
          <p:cNvSpPr txBox="1"/>
          <p:nvPr/>
        </p:nvSpPr>
        <p:spPr bwMode="gray">
          <a:xfrm>
            <a:off x="10107758" y="3745122"/>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CE2</a:t>
            </a:r>
          </a:p>
        </p:txBody>
      </p:sp>
      <p:sp>
        <p:nvSpPr>
          <p:cNvPr id="72" name="Freeform 71"/>
          <p:cNvSpPr/>
          <p:nvPr/>
        </p:nvSpPr>
        <p:spPr bwMode="gray">
          <a:xfrm>
            <a:off x="3426081" y="3167488"/>
            <a:ext cx="5355249" cy="45719"/>
          </a:xfrm>
          <a:custGeom>
            <a:avLst/>
            <a:gdLst>
              <a:gd name="connsiteX0" fmla="*/ 0 w 5238750"/>
              <a:gd name="connsiteY0" fmla="*/ 0 h 0"/>
              <a:gd name="connsiteX1" fmla="*/ 5238750 w 5238750"/>
              <a:gd name="connsiteY1" fmla="*/ 0 h 0"/>
            </a:gdLst>
            <a:ahLst/>
            <a:cxnLst>
              <a:cxn ang="0">
                <a:pos x="connsiteX0" y="connsiteY0"/>
              </a:cxn>
              <a:cxn ang="0">
                <a:pos x="connsiteX1" y="connsiteY1"/>
              </a:cxn>
            </a:cxnLst>
            <a:rect l="l" t="t" r="r" b="b"/>
            <a:pathLst>
              <a:path w="5238750">
                <a:moveTo>
                  <a:pt x="0" y="0"/>
                </a:moveTo>
                <a:lnTo>
                  <a:pt x="5238750" y="0"/>
                </a:ln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20" name="Freeform 19"/>
          <p:cNvSpPr/>
          <p:nvPr/>
        </p:nvSpPr>
        <p:spPr bwMode="gray">
          <a:xfrm>
            <a:off x="3798653" y="3298788"/>
            <a:ext cx="4982677" cy="1123950"/>
          </a:xfrm>
          <a:custGeom>
            <a:avLst/>
            <a:gdLst>
              <a:gd name="connsiteX0" fmla="*/ 0 w 4943475"/>
              <a:gd name="connsiteY0" fmla="*/ 0 h 1123950"/>
              <a:gd name="connsiteX1" fmla="*/ 0 w 4943475"/>
              <a:gd name="connsiteY1" fmla="*/ 1123950 h 1123950"/>
              <a:gd name="connsiteX2" fmla="*/ 2981325 w 4943475"/>
              <a:gd name="connsiteY2" fmla="*/ 1123950 h 1123950"/>
              <a:gd name="connsiteX3" fmla="*/ 2981325 w 4943475"/>
              <a:gd name="connsiteY3" fmla="*/ 47625 h 1123950"/>
              <a:gd name="connsiteX4" fmla="*/ 4943475 w 4943475"/>
              <a:gd name="connsiteY4" fmla="*/ 47625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3475" h="1123950">
                <a:moveTo>
                  <a:pt x="0" y="0"/>
                </a:moveTo>
                <a:lnTo>
                  <a:pt x="0" y="1123950"/>
                </a:lnTo>
                <a:lnTo>
                  <a:pt x="2981325" y="1123950"/>
                </a:lnTo>
                <a:lnTo>
                  <a:pt x="2981325" y="47625"/>
                </a:lnTo>
                <a:lnTo>
                  <a:pt x="4943475" y="47625"/>
                </a:lnTo>
              </a:path>
            </a:pathLst>
          </a:custGeom>
          <a:noFill/>
          <a:ln w="28575">
            <a:solidFill>
              <a:srgbClr val="E28189"/>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cxnSp>
        <p:nvCxnSpPr>
          <p:cNvPr id="55" name="Straight Arrow Connector 54"/>
          <p:cNvCxnSpPr/>
          <p:nvPr/>
        </p:nvCxnSpPr>
        <p:spPr bwMode="gray">
          <a:xfrm>
            <a:off x="9724134" y="4688439"/>
            <a:ext cx="666750" cy="0"/>
          </a:xfrm>
          <a:prstGeom prst="straightConnector1">
            <a:avLst/>
          </a:pr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56" name="Straight Arrow Connector 55"/>
          <p:cNvCxnSpPr/>
          <p:nvPr/>
        </p:nvCxnSpPr>
        <p:spPr bwMode="gray">
          <a:xfrm>
            <a:off x="9724134" y="5021814"/>
            <a:ext cx="666750" cy="0"/>
          </a:xfrm>
          <a:prstGeom prst="straightConnector1">
            <a:avLst/>
          </a:prstGeom>
          <a:noFill/>
          <a:ln w="28575">
            <a:solidFill>
              <a:srgbClr val="E28189"/>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8" name="TextBox 16"/>
          <p:cNvSpPr txBox="1"/>
          <p:nvPr/>
        </p:nvSpPr>
        <p:spPr bwMode="gray">
          <a:xfrm>
            <a:off x="10358856" y="4549939"/>
            <a:ext cx="1356334"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Primary path</a:t>
            </a:r>
          </a:p>
        </p:txBody>
      </p:sp>
      <p:sp>
        <p:nvSpPr>
          <p:cNvPr id="59" name="TextBox 16"/>
          <p:cNvSpPr txBox="1"/>
          <p:nvPr/>
        </p:nvSpPr>
        <p:spPr bwMode="gray">
          <a:xfrm>
            <a:off x="10358856" y="4883314"/>
            <a:ext cx="1356332"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Backup path</a:t>
            </a:r>
          </a:p>
        </p:txBody>
      </p:sp>
      <p:sp>
        <p:nvSpPr>
          <p:cNvPr id="67" name="Plus Sign 75"/>
          <p:cNvSpPr/>
          <p:nvPr/>
        </p:nvSpPr>
        <p:spPr bwMode="gray">
          <a:xfrm rot="2700000">
            <a:off x="5967244" y="3045233"/>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ndParaRPr>
          </a:p>
        </p:txBody>
      </p:sp>
      <p:sp>
        <p:nvSpPr>
          <p:cNvPr id="68" name="Plus Sign 75"/>
          <p:cNvSpPr/>
          <p:nvPr/>
        </p:nvSpPr>
        <p:spPr bwMode="gray">
          <a:xfrm rot="2700000">
            <a:off x="6702219" y="3807034"/>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ndParaRPr>
          </a:p>
        </p:txBody>
      </p:sp>
      <p:sp>
        <p:nvSpPr>
          <p:cNvPr id="74" name="Rectangular Callout 73"/>
          <p:cNvSpPr/>
          <p:nvPr/>
        </p:nvSpPr>
        <p:spPr bwMode="gray">
          <a:xfrm>
            <a:off x="5524458" y="3508071"/>
            <a:ext cx="893986" cy="375550"/>
          </a:xfrm>
          <a:prstGeom prst="wedgeRectCallout">
            <a:avLst>
              <a:gd name="adj1" fmla="val 8537"/>
              <a:gd name="adj2" fmla="val -9959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The primary path fails.</a:t>
            </a:r>
          </a:p>
        </p:txBody>
      </p:sp>
      <p:sp>
        <p:nvSpPr>
          <p:cNvPr id="76" name="Rectangular Callout 75"/>
          <p:cNvSpPr/>
          <p:nvPr/>
        </p:nvSpPr>
        <p:spPr bwMode="gray">
          <a:xfrm>
            <a:off x="7155940" y="3709208"/>
            <a:ext cx="836992" cy="375550"/>
          </a:xfrm>
          <a:prstGeom prst="wedgeRectCallout">
            <a:avLst>
              <a:gd name="adj1" fmla="val -75795"/>
              <a:gd name="adj2" fmla="val 1961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The backup path fails.</a:t>
            </a:r>
          </a:p>
        </p:txBody>
      </p:sp>
      <p:sp>
        <p:nvSpPr>
          <p:cNvPr id="21" name="Freeform 20"/>
          <p:cNvSpPr/>
          <p:nvPr/>
        </p:nvSpPr>
        <p:spPr bwMode="gray">
          <a:xfrm>
            <a:off x="3608153" y="3289263"/>
            <a:ext cx="5172075" cy="1323975"/>
          </a:xfrm>
          <a:custGeom>
            <a:avLst/>
            <a:gdLst>
              <a:gd name="connsiteX0" fmla="*/ 0 w 5172075"/>
              <a:gd name="connsiteY0" fmla="*/ 0 h 1323975"/>
              <a:gd name="connsiteX1" fmla="*/ 0 w 5172075"/>
              <a:gd name="connsiteY1" fmla="*/ 1323975 h 1323975"/>
              <a:gd name="connsiteX2" fmla="*/ 4943475 w 5172075"/>
              <a:gd name="connsiteY2" fmla="*/ 1323975 h 1323975"/>
              <a:gd name="connsiteX3" fmla="*/ 4943475 w 5172075"/>
              <a:gd name="connsiteY3" fmla="*/ 152400 h 1323975"/>
              <a:gd name="connsiteX4" fmla="*/ 5172075 w 5172075"/>
              <a:gd name="connsiteY4" fmla="*/ 152400 h 1323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075" h="1323975">
                <a:moveTo>
                  <a:pt x="0" y="0"/>
                </a:moveTo>
                <a:lnTo>
                  <a:pt x="0" y="1323975"/>
                </a:lnTo>
                <a:lnTo>
                  <a:pt x="4943475" y="1323975"/>
                </a:lnTo>
                <a:lnTo>
                  <a:pt x="4943475" y="152400"/>
                </a:lnTo>
                <a:lnTo>
                  <a:pt x="5172075" y="152400"/>
                </a:lnTo>
              </a:path>
            </a:pathLst>
          </a:custGeom>
          <a:noFill/>
          <a:ln w="28575">
            <a:solidFill>
              <a:srgbClr val="F28944"/>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cxnSp>
        <p:nvCxnSpPr>
          <p:cNvPr id="78" name="Straight Arrow Connector 77"/>
          <p:cNvCxnSpPr/>
          <p:nvPr/>
        </p:nvCxnSpPr>
        <p:spPr bwMode="gray">
          <a:xfrm>
            <a:off x="9724134" y="5362834"/>
            <a:ext cx="666750" cy="0"/>
          </a:xfrm>
          <a:prstGeom prst="straightConnector1">
            <a:avLst/>
          </a:prstGeom>
          <a:noFill/>
          <a:ln w="28575">
            <a:solidFill>
              <a:srgbClr val="F28944"/>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79" name="TextBox 16"/>
          <p:cNvSpPr txBox="1"/>
          <p:nvPr/>
        </p:nvSpPr>
        <p:spPr bwMode="gray">
          <a:xfrm>
            <a:off x="10358856" y="5224334"/>
            <a:ext cx="1356332"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Best-effort path</a:t>
            </a:r>
          </a:p>
        </p:txBody>
      </p:sp>
      <p:sp>
        <p:nvSpPr>
          <p:cNvPr id="81" name="Rectangular Callout 80"/>
          <p:cNvSpPr/>
          <p:nvPr/>
        </p:nvSpPr>
        <p:spPr bwMode="gray">
          <a:xfrm>
            <a:off x="7018708" y="4778512"/>
            <a:ext cx="1160035" cy="450341"/>
          </a:xfrm>
          <a:prstGeom prst="wedgeRectCallout">
            <a:avLst>
              <a:gd name="adj1" fmla="val -23590"/>
              <a:gd name="adj2" fmla="val -8183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Traffic is carried over SRv6 BE.</a:t>
            </a:r>
          </a:p>
        </p:txBody>
      </p:sp>
      <p:sp>
        <p:nvSpPr>
          <p:cNvPr id="73" name="文本框 5"/>
          <p:cNvSpPr txBox="1"/>
          <p:nvPr/>
        </p:nvSpPr>
        <p:spPr bwMode="gray">
          <a:xfrm>
            <a:off x="829468" y="2099903"/>
            <a:ext cx="3972809" cy="646331"/>
          </a:xfrm>
          <a:prstGeom prst="rect">
            <a:avLst/>
          </a:prstGeom>
          <a:solidFill>
            <a:schemeClr val="bg1">
              <a:lumMod val="85000"/>
            </a:schemeClr>
          </a:solidFill>
        </p:spPr>
        <p:txBody>
          <a:bodyPr wrap="square">
            <a:spAutoFit/>
          </a:bodyPr>
          <a:lstStyle>
            <a:defPPr>
              <a:defRPr lang="en-US"/>
            </a:defPPr>
            <a:lvl1pPr>
              <a:defRPr sz="1400"/>
            </a:lvl1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ipv6-family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vpn1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segment-routing ipv6 traffic-engineer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best-effort</a:t>
            </a:r>
          </a:p>
        </p:txBody>
      </p:sp>
      <p:sp>
        <p:nvSpPr>
          <p:cNvPr id="80" name="五边形 2"/>
          <p:cNvSpPr/>
          <p:nvPr/>
        </p:nvSpPr>
        <p:spPr bwMode="gray">
          <a:xfrm>
            <a:off x="6953690" y="122127"/>
            <a:ext cx="2460488" cy="218049"/>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Local Protection Technology</a:t>
            </a:r>
          </a:p>
        </p:txBody>
      </p:sp>
      <p:sp>
        <p:nvSpPr>
          <p:cNvPr id="82" name="燕尾形 3"/>
          <p:cNvSpPr/>
          <p:nvPr/>
        </p:nvSpPr>
        <p:spPr bwMode="gray">
          <a:xfrm>
            <a:off x="9322999" y="122127"/>
            <a:ext cx="2425977" cy="218049"/>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E2E Protection Technology</a:t>
            </a:r>
          </a:p>
        </p:txBody>
      </p:sp>
    </p:spTree>
    <p:extLst>
      <p:ext uri="{BB962C8B-B14F-4D97-AF65-F5344CB8AC3E}">
        <p14:creationId xmlns:p14="http://schemas.microsoft.com/office/powerpoint/2010/main" val="130140794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SRv6 Overview</a:t>
            </a:r>
          </a:p>
          <a:p>
            <a:r>
              <a:rPr lang="en-US" dirty="0">
                <a:solidFill>
                  <a:schemeClr val="bg1">
                    <a:lumMod val="50000"/>
                  </a:schemeClr>
                </a:solidFill>
                <a:sym typeface="Huawei Sans" panose="020C0503030203020204" pitchFamily="34" charset="0"/>
              </a:rPr>
              <a:t>SRv6 Fundamentals</a:t>
            </a:r>
          </a:p>
          <a:p>
            <a:r>
              <a:rPr lang="en-US" b="1" dirty="0">
                <a:sym typeface="Huawei Sans" panose="020C0503030203020204" pitchFamily="34" charset="0"/>
              </a:rPr>
              <a:t>SRv6 High Reliability</a:t>
            </a:r>
          </a:p>
          <a:p>
            <a:pPr lvl="1"/>
            <a:r>
              <a:rPr lang="en-US" dirty="0">
                <a:solidFill>
                  <a:schemeClr val="bg1">
                    <a:lumMod val="50000"/>
                  </a:schemeClr>
                </a:solidFill>
                <a:sym typeface="Huawei Sans" panose="020C0503030203020204" pitchFamily="34" charset="0"/>
              </a:rPr>
              <a:t>Overview of SRv6 High Reliability</a:t>
            </a:r>
          </a:p>
          <a:p>
            <a:pPr lvl="1"/>
            <a:r>
              <a:rPr lang="en-US" dirty="0">
                <a:solidFill>
                  <a:schemeClr val="bg1">
                    <a:lumMod val="50000"/>
                  </a:schemeClr>
                </a:solidFill>
                <a:sym typeface="Huawei Sans" panose="020C0503030203020204" pitchFamily="34" charset="0"/>
              </a:rPr>
              <a:t>SRv6 Tunnel Status Detection and Tunnel Protection</a:t>
            </a:r>
          </a:p>
          <a:p>
            <a:pPr lvl="1">
              <a:buSzPct val="60000"/>
              <a:buFont typeface="Wingdings" panose="05000000000000000000" pitchFamily="2" charset="2"/>
              <a:buChar char="n"/>
            </a:pPr>
            <a:r>
              <a:rPr lang="en-US" sz="2000" dirty="0">
                <a:sym typeface="Huawei Sans" panose="020C0503030203020204" pitchFamily="34" charset="0"/>
              </a:rPr>
              <a:t>SRv6 Egress Protection and Access Protection</a:t>
            </a:r>
          </a:p>
          <a:p>
            <a:r>
              <a:rPr lang="en-US" dirty="0">
                <a:solidFill>
                  <a:schemeClr val="bg1">
                    <a:lumMod val="50000"/>
                  </a:schemeClr>
                </a:solidFill>
                <a:sym typeface="Huawei Sans" panose="020C0503030203020204" pitchFamily="34" charset="0"/>
              </a:rPr>
              <a:t>Basic SRv6 Configuration</a:t>
            </a:r>
          </a:p>
          <a:p>
            <a:r>
              <a:rPr lang="en-US" dirty="0">
                <a:solidFill>
                  <a:schemeClr val="bg1">
                    <a:lumMod val="50000"/>
                  </a:schemeClr>
                </a:solidFill>
                <a:sym typeface="Huawei Sans" panose="020C0503030203020204" pitchFamily="34" charset="0"/>
              </a:rPr>
              <a:t>SRv6 Deployment Using </a:t>
            </a:r>
            <a:r>
              <a:rPr lang="en-US" dirty="0" err="1">
                <a:solidFill>
                  <a:schemeClr val="bg1">
                    <a:lumMod val="50000"/>
                  </a:schemeClr>
                </a:solidFill>
                <a:sym typeface="Huawei Sans" panose="020C0503030203020204" pitchFamily="34" charset="0"/>
              </a:rPr>
              <a:t>iMaster</a:t>
            </a:r>
            <a:r>
              <a:rPr lang="en-US" dirty="0">
                <a:solidFill>
                  <a:schemeClr val="bg1">
                    <a:lumMod val="50000"/>
                  </a:schemeClr>
                </a:solidFill>
                <a:sym typeface="Huawei Sans" panose="020C0503030203020204" pitchFamily="34" charset="0"/>
              </a:rPr>
              <a:t> NCE-IP</a:t>
            </a:r>
          </a:p>
        </p:txBody>
      </p:sp>
    </p:spTree>
    <p:extLst>
      <p:ext uri="{BB962C8B-B14F-4D97-AF65-F5344CB8AC3E}">
        <p14:creationId xmlns:p14="http://schemas.microsoft.com/office/powerpoint/2010/main" val="186653873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r>
              <a:rPr lang="en-US"/>
              <a:t>Overview of SRv6 Egress Protection</a:t>
            </a:r>
            <a:endParaRPr lang="en-US" dirty="0"/>
          </a:p>
        </p:txBody>
      </p:sp>
      <p:sp>
        <p:nvSpPr>
          <p:cNvPr id="4" name="Text Placeholder 3"/>
          <p:cNvSpPr>
            <a:spLocks noGrp="1"/>
          </p:cNvSpPr>
          <p:nvPr>
            <p:ph type="body" sz="quarter" idx="10"/>
          </p:nvPr>
        </p:nvSpPr>
        <p:spPr bwMode="gray"/>
        <p:txBody>
          <a:bodyPr/>
          <a:lstStyle/>
          <a:p>
            <a:r>
              <a:rPr lang="en-US" sz="1400" dirty="0"/>
              <a:t>The tunnels of an SRv6 Policy have the same headend. In this case, the specific tunnel is determined using &lt;Color, Endpoint&gt;. If the endpoint of the tunnel fails, data cannot be sent to the destination network segment.</a:t>
            </a:r>
          </a:p>
          <a:p>
            <a:r>
              <a:rPr lang="en-US" sz="1400" dirty="0"/>
              <a:t>As such, local protection and E2E protection technologies commonly used for SRv6 tunnels can protect only the source PE and transit nodes (Ps), but not the SRv6 endpoint.</a:t>
            </a:r>
          </a:p>
          <a:p>
            <a:r>
              <a:rPr lang="en-US" sz="1400" dirty="0"/>
              <a:t>If a fault occurs on the endpoint, it is mainly rectified through VPN FRR. In addition, it can also be rectified through </a:t>
            </a:r>
            <a:r>
              <a:rPr lang="en-US" sz="1400" dirty="0" err="1"/>
              <a:t>anycast</a:t>
            </a:r>
            <a:r>
              <a:rPr lang="en-US" sz="1400" dirty="0"/>
              <a:t> FRR or mirror protection.</a:t>
            </a:r>
          </a:p>
        </p:txBody>
      </p:sp>
      <p:pic>
        <p:nvPicPr>
          <p:cNvPr id="5"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3450149" y="3934668"/>
            <a:ext cx="468318" cy="383051"/>
          </a:xfrm>
          <a:prstGeom prst="rect">
            <a:avLst/>
          </a:prstGeom>
        </p:spPr>
      </p:pic>
      <p:pic>
        <p:nvPicPr>
          <p:cNvPr id="6"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3450149" y="5211018"/>
            <a:ext cx="468318" cy="383051"/>
          </a:xfrm>
          <a:prstGeom prst="rect">
            <a:avLst/>
          </a:prstGeom>
        </p:spPr>
      </p:pic>
      <p:pic>
        <p:nvPicPr>
          <p:cNvPr id="7"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5031299" y="3934668"/>
            <a:ext cx="468318" cy="383051"/>
          </a:xfrm>
          <a:prstGeom prst="rect">
            <a:avLst/>
          </a:prstGeom>
        </p:spPr>
      </p:pic>
      <p:pic>
        <p:nvPicPr>
          <p:cNvPr id="8"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5031299" y="5211018"/>
            <a:ext cx="468318" cy="383051"/>
          </a:xfrm>
          <a:prstGeom prst="rect">
            <a:avLst/>
          </a:prstGeom>
        </p:spPr>
      </p:pic>
      <p:pic>
        <p:nvPicPr>
          <p:cNvPr id="9"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6608897" y="3934668"/>
            <a:ext cx="468318" cy="383051"/>
          </a:xfrm>
          <a:prstGeom prst="rect">
            <a:avLst/>
          </a:prstGeom>
        </p:spPr>
      </p:pic>
      <p:pic>
        <p:nvPicPr>
          <p:cNvPr id="1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6608897" y="5211018"/>
            <a:ext cx="468318" cy="383051"/>
          </a:xfrm>
          <a:prstGeom prst="rect">
            <a:avLst/>
          </a:prstGeom>
        </p:spPr>
      </p:pic>
      <p:pic>
        <p:nvPicPr>
          <p:cNvPr id="11"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186495" y="3935035"/>
            <a:ext cx="468318" cy="383051"/>
          </a:xfrm>
          <a:prstGeom prst="rect">
            <a:avLst/>
          </a:prstGeom>
        </p:spPr>
      </p:pic>
      <p:pic>
        <p:nvPicPr>
          <p:cNvPr id="12"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186495" y="5211385"/>
            <a:ext cx="468318" cy="383051"/>
          </a:xfrm>
          <a:prstGeom prst="rect">
            <a:avLst/>
          </a:prstGeom>
        </p:spPr>
      </p:pic>
      <p:pic>
        <p:nvPicPr>
          <p:cNvPr id="13"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2173799" y="4559483"/>
            <a:ext cx="468318" cy="383051"/>
          </a:xfrm>
          <a:prstGeom prst="rect">
            <a:avLst/>
          </a:prstGeom>
        </p:spPr>
      </p:pic>
      <p:pic>
        <p:nvPicPr>
          <p:cNvPr id="1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9612824" y="4559482"/>
            <a:ext cx="468318" cy="383051"/>
          </a:xfrm>
          <a:prstGeom prst="rect">
            <a:avLst/>
          </a:prstGeom>
        </p:spPr>
      </p:pic>
      <p:cxnSp>
        <p:nvCxnSpPr>
          <p:cNvPr id="15" name="直接连接符 22"/>
          <p:cNvCxnSpPr>
            <a:stCxn id="13" idx="0"/>
            <a:endCxn id="5" idx="1"/>
          </p:cNvCxnSpPr>
          <p:nvPr/>
        </p:nvCxnSpPr>
        <p:spPr bwMode="gray">
          <a:xfrm flipV="1">
            <a:off x="2407958" y="4126194"/>
            <a:ext cx="1042191" cy="43328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6" name="直接连接符 22"/>
          <p:cNvCxnSpPr>
            <a:stCxn id="13" idx="2"/>
            <a:endCxn id="6" idx="1"/>
          </p:cNvCxnSpPr>
          <p:nvPr/>
        </p:nvCxnSpPr>
        <p:spPr bwMode="gray">
          <a:xfrm>
            <a:off x="2407958" y="4942534"/>
            <a:ext cx="1042191" cy="46001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7" name="直接连接符 22"/>
          <p:cNvCxnSpPr>
            <a:stCxn id="5" idx="2"/>
            <a:endCxn id="6" idx="0"/>
          </p:cNvCxnSpPr>
          <p:nvPr/>
        </p:nvCxnSpPr>
        <p:spPr bwMode="gray">
          <a:xfrm>
            <a:off x="3684308" y="4317719"/>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8" name="直接连接符 22"/>
          <p:cNvCxnSpPr>
            <a:stCxn id="5" idx="3"/>
            <a:endCxn id="7" idx="1"/>
          </p:cNvCxnSpPr>
          <p:nvPr/>
        </p:nvCxnSpPr>
        <p:spPr bwMode="gray">
          <a:xfrm>
            <a:off x="3918467" y="4126194"/>
            <a:ext cx="1112832"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9" name="直接连接符 22"/>
          <p:cNvCxnSpPr>
            <a:stCxn id="6" idx="3"/>
            <a:endCxn id="8" idx="1"/>
          </p:cNvCxnSpPr>
          <p:nvPr/>
        </p:nvCxnSpPr>
        <p:spPr bwMode="gray">
          <a:xfrm>
            <a:off x="3918467" y="5402544"/>
            <a:ext cx="1112832"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0" name="直接连接符 22"/>
          <p:cNvCxnSpPr>
            <a:stCxn id="7" idx="3"/>
            <a:endCxn id="9" idx="1"/>
          </p:cNvCxnSpPr>
          <p:nvPr/>
        </p:nvCxnSpPr>
        <p:spPr bwMode="gray">
          <a:xfrm>
            <a:off x="5499617" y="4126194"/>
            <a:ext cx="1109280"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1" name="直接连接符 22"/>
          <p:cNvCxnSpPr>
            <a:stCxn id="8" idx="3"/>
            <a:endCxn id="10" idx="1"/>
          </p:cNvCxnSpPr>
          <p:nvPr/>
        </p:nvCxnSpPr>
        <p:spPr bwMode="gray">
          <a:xfrm>
            <a:off x="5499617" y="5402544"/>
            <a:ext cx="1109280"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2" name="直接连接符 22"/>
          <p:cNvCxnSpPr>
            <a:stCxn id="9" idx="3"/>
            <a:endCxn id="11" idx="1"/>
          </p:cNvCxnSpPr>
          <p:nvPr/>
        </p:nvCxnSpPr>
        <p:spPr bwMode="gray">
          <a:xfrm>
            <a:off x="7077215" y="4126194"/>
            <a:ext cx="1109280" cy="367"/>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3" name="直接连接符 22"/>
          <p:cNvCxnSpPr>
            <a:stCxn id="10" idx="3"/>
            <a:endCxn id="12" idx="1"/>
          </p:cNvCxnSpPr>
          <p:nvPr/>
        </p:nvCxnSpPr>
        <p:spPr bwMode="gray">
          <a:xfrm>
            <a:off x="7077215" y="5402544"/>
            <a:ext cx="1109280" cy="367"/>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4" name="直接连接符 22"/>
          <p:cNvCxnSpPr>
            <a:stCxn id="14" idx="0"/>
            <a:endCxn id="11" idx="3"/>
          </p:cNvCxnSpPr>
          <p:nvPr/>
        </p:nvCxnSpPr>
        <p:spPr bwMode="gray">
          <a:xfrm flipH="1" flipV="1">
            <a:off x="8654813" y="4126561"/>
            <a:ext cx="1192170" cy="432921"/>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5" name="直接连接符 22"/>
          <p:cNvCxnSpPr>
            <a:stCxn id="14" idx="2"/>
            <a:endCxn id="12" idx="3"/>
          </p:cNvCxnSpPr>
          <p:nvPr/>
        </p:nvCxnSpPr>
        <p:spPr bwMode="gray">
          <a:xfrm flipH="1">
            <a:off x="8654813" y="4942533"/>
            <a:ext cx="1192170" cy="460378"/>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6" name="直接连接符 22"/>
          <p:cNvCxnSpPr>
            <a:stCxn id="12" idx="0"/>
            <a:endCxn id="11" idx="2"/>
          </p:cNvCxnSpPr>
          <p:nvPr/>
        </p:nvCxnSpPr>
        <p:spPr bwMode="gray">
          <a:xfrm flipV="1">
            <a:off x="8420654" y="4318086"/>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7" name="直接连接符 22"/>
          <p:cNvCxnSpPr>
            <a:stCxn id="10" idx="0"/>
            <a:endCxn id="9" idx="2"/>
          </p:cNvCxnSpPr>
          <p:nvPr/>
        </p:nvCxnSpPr>
        <p:spPr bwMode="gray">
          <a:xfrm flipV="1">
            <a:off x="6843056" y="4317719"/>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8" name="直接连接符 22"/>
          <p:cNvCxnSpPr>
            <a:stCxn id="8" idx="0"/>
            <a:endCxn id="7" idx="2"/>
          </p:cNvCxnSpPr>
          <p:nvPr/>
        </p:nvCxnSpPr>
        <p:spPr bwMode="gray">
          <a:xfrm flipV="1">
            <a:off x="5265458" y="4317719"/>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29" name="TextBox 28"/>
          <p:cNvSpPr txBox="1"/>
          <p:nvPr/>
        </p:nvSpPr>
        <p:spPr bwMode="gray">
          <a:xfrm>
            <a:off x="1700718" y="4612507"/>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CE1</a:t>
            </a:r>
          </a:p>
        </p:txBody>
      </p:sp>
      <p:sp>
        <p:nvSpPr>
          <p:cNvPr id="30" name="TextBox 29"/>
          <p:cNvSpPr txBox="1"/>
          <p:nvPr/>
        </p:nvSpPr>
        <p:spPr bwMode="gray">
          <a:xfrm>
            <a:off x="3450149" y="3667686"/>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31" name="TextBox 30"/>
          <p:cNvSpPr txBox="1"/>
          <p:nvPr/>
        </p:nvSpPr>
        <p:spPr bwMode="gray">
          <a:xfrm>
            <a:off x="3450149" y="5595907"/>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32" name="TextBox 31"/>
          <p:cNvSpPr txBox="1"/>
          <p:nvPr/>
        </p:nvSpPr>
        <p:spPr bwMode="gray">
          <a:xfrm>
            <a:off x="5019995" y="3666461"/>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33" name="TextBox 32"/>
          <p:cNvSpPr txBox="1"/>
          <p:nvPr/>
        </p:nvSpPr>
        <p:spPr bwMode="gray">
          <a:xfrm>
            <a:off x="5019995" y="5599743"/>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34" name="TextBox 33"/>
          <p:cNvSpPr txBox="1"/>
          <p:nvPr/>
        </p:nvSpPr>
        <p:spPr bwMode="gray">
          <a:xfrm>
            <a:off x="6582281" y="3660787"/>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P3</a:t>
            </a:r>
          </a:p>
        </p:txBody>
      </p:sp>
      <p:sp>
        <p:nvSpPr>
          <p:cNvPr id="35" name="TextBox 34"/>
          <p:cNvSpPr txBox="1"/>
          <p:nvPr/>
        </p:nvSpPr>
        <p:spPr bwMode="gray">
          <a:xfrm>
            <a:off x="6582281" y="5594069"/>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P4</a:t>
            </a:r>
          </a:p>
        </p:txBody>
      </p:sp>
      <p:sp>
        <p:nvSpPr>
          <p:cNvPr id="36" name="TextBox 35"/>
          <p:cNvSpPr txBox="1"/>
          <p:nvPr/>
        </p:nvSpPr>
        <p:spPr bwMode="gray">
          <a:xfrm>
            <a:off x="8175145" y="3657094"/>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PE3</a:t>
            </a:r>
          </a:p>
        </p:txBody>
      </p:sp>
      <p:sp>
        <p:nvSpPr>
          <p:cNvPr id="37" name="TextBox 36"/>
          <p:cNvSpPr txBox="1"/>
          <p:nvPr/>
        </p:nvSpPr>
        <p:spPr bwMode="gray">
          <a:xfrm>
            <a:off x="8175145" y="5585315"/>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PE4</a:t>
            </a:r>
          </a:p>
        </p:txBody>
      </p:sp>
      <p:sp>
        <p:nvSpPr>
          <p:cNvPr id="38" name="TextBox 37"/>
          <p:cNvSpPr txBox="1"/>
          <p:nvPr/>
        </p:nvSpPr>
        <p:spPr bwMode="gray">
          <a:xfrm>
            <a:off x="10081142" y="4612507"/>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CE2</a:t>
            </a:r>
          </a:p>
        </p:txBody>
      </p:sp>
      <p:sp>
        <p:nvSpPr>
          <p:cNvPr id="39" name="Freeform 38"/>
          <p:cNvSpPr/>
          <p:nvPr/>
        </p:nvSpPr>
        <p:spPr bwMode="gray">
          <a:xfrm>
            <a:off x="3399465" y="4034873"/>
            <a:ext cx="5355249" cy="45719"/>
          </a:xfrm>
          <a:custGeom>
            <a:avLst/>
            <a:gdLst>
              <a:gd name="connsiteX0" fmla="*/ 0 w 5238750"/>
              <a:gd name="connsiteY0" fmla="*/ 0 h 0"/>
              <a:gd name="connsiteX1" fmla="*/ 5238750 w 5238750"/>
              <a:gd name="connsiteY1" fmla="*/ 0 h 0"/>
            </a:gdLst>
            <a:ahLst/>
            <a:cxnLst>
              <a:cxn ang="0">
                <a:pos x="connsiteX0" y="connsiteY0"/>
              </a:cxn>
              <a:cxn ang="0">
                <a:pos x="connsiteX1" y="connsiteY1"/>
              </a:cxn>
            </a:cxnLst>
            <a:rect l="l" t="t" r="r" b="b"/>
            <a:pathLst>
              <a:path w="5238750">
                <a:moveTo>
                  <a:pt x="0" y="0"/>
                </a:moveTo>
                <a:lnTo>
                  <a:pt x="5238750" y="0"/>
                </a:ln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41" name="Plus Sign 75"/>
          <p:cNvSpPr/>
          <p:nvPr/>
        </p:nvSpPr>
        <p:spPr bwMode="gray">
          <a:xfrm rot="2700000">
            <a:off x="5910682" y="4039223"/>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ndParaRPr>
          </a:p>
        </p:txBody>
      </p:sp>
      <p:sp>
        <p:nvSpPr>
          <p:cNvPr id="45" name="Freeform 44"/>
          <p:cNvSpPr/>
          <p:nvPr/>
        </p:nvSpPr>
        <p:spPr bwMode="gray">
          <a:xfrm>
            <a:off x="3581537" y="4034874"/>
            <a:ext cx="5172075" cy="1445750"/>
          </a:xfrm>
          <a:custGeom>
            <a:avLst/>
            <a:gdLst>
              <a:gd name="connsiteX0" fmla="*/ 0 w 5172075"/>
              <a:gd name="connsiteY0" fmla="*/ 0 h 1323975"/>
              <a:gd name="connsiteX1" fmla="*/ 0 w 5172075"/>
              <a:gd name="connsiteY1" fmla="*/ 1323975 h 1323975"/>
              <a:gd name="connsiteX2" fmla="*/ 4943475 w 5172075"/>
              <a:gd name="connsiteY2" fmla="*/ 1323975 h 1323975"/>
              <a:gd name="connsiteX3" fmla="*/ 4943475 w 5172075"/>
              <a:gd name="connsiteY3" fmla="*/ 152400 h 1323975"/>
              <a:gd name="connsiteX4" fmla="*/ 5172075 w 5172075"/>
              <a:gd name="connsiteY4" fmla="*/ 152400 h 1323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075" h="1323975">
                <a:moveTo>
                  <a:pt x="0" y="0"/>
                </a:moveTo>
                <a:lnTo>
                  <a:pt x="0" y="1323975"/>
                </a:lnTo>
                <a:lnTo>
                  <a:pt x="4943475" y="1323975"/>
                </a:lnTo>
                <a:lnTo>
                  <a:pt x="4943475" y="152400"/>
                </a:lnTo>
                <a:lnTo>
                  <a:pt x="5172075" y="152400"/>
                </a:lnTo>
              </a:path>
            </a:pathLst>
          </a:custGeom>
          <a:noFill/>
          <a:ln w="28575">
            <a:solidFill>
              <a:srgbClr val="E28189"/>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60" name="Freeform 59"/>
          <p:cNvSpPr/>
          <p:nvPr/>
        </p:nvSpPr>
        <p:spPr bwMode="gray">
          <a:xfrm>
            <a:off x="5329084" y="4027975"/>
            <a:ext cx="1406013" cy="1249972"/>
          </a:xfrm>
          <a:custGeom>
            <a:avLst/>
            <a:gdLst>
              <a:gd name="connsiteX0" fmla="*/ 0 w 1406013"/>
              <a:gd name="connsiteY0" fmla="*/ 0 h 1111045"/>
              <a:gd name="connsiteX1" fmla="*/ 0 w 1406013"/>
              <a:gd name="connsiteY1" fmla="*/ 1111045 h 1111045"/>
              <a:gd name="connsiteX2" fmla="*/ 1406013 w 1406013"/>
              <a:gd name="connsiteY2" fmla="*/ 1111045 h 1111045"/>
              <a:gd name="connsiteX3" fmla="*/ 1406013 w 1406013"/>
              <a:gd name="connsiteY3" fmla="*/ 19665 h 1111045"/>
            </a:gdLst>
            <a:ahLst/>
            <a:cxnLst>
              <a:cxn ang="0">
                <a:pos x="connsiteX0" y="connsiteY0"/>
              </a:cxn>
              <a:cxn ang="0">
                <a:pos x="connsiteX1" y="connsiteY1"/>
              </a:cxn>
              <a:cxn ang="0">
                <a:pos x="connsiteX2" y="connsiteY2"/>
              </a:cxn>
              <a:cxn ang="0">
                <a:pos x="connsiteX3" y="connsiteY3"/>
              </a:cxn>
            </a:cxnLst>
            <a:rect l="l" t="t" r="r" b="b"/>
            <a:pathLst>
              <a:path w="1406013" h="1111045">
                <a:moveTo>
                  <a:pt x="0" y="0"/>
                </a:moveTo>
                <a:lnTo>
                  <a:pt x="0" y="1111045"/>
                </a:lnTo>
                <a:lnTo>
                  <a:pt x="1406013" y="1111045"/>
                </a:lnTo>
                <a:lnTo>
                  <a:pt x="1406013" y="19665"/>
                </a:lnTo>
              </a:path>
            </a:pathLst>
          </a:custGeom>
          <a:noFill/>
          <a:ln w="28575">
            <a:solidFill>
              <a:srgbClr val="56C4D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61" name="Rectangular Callout 60"/>
          <p:cNvSpPr/>
          <p:nvPr/>
        </p:nvSpPr>
        <p:spPr bwMode="gray">
          <a:xfrm>
            <a:off x="7069487" y="4332680"/>
            <a:ext cx="1115726" cy="505301"/>
          </a:xfrm>
          <a:prstGeom prst="wedgeRectCallout">
            <a:avLst>
              <a:gd name="adj1" fmla="val -75795"/>
              <a:gd name="adj2" fmla="val 1961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Local protection path</a:t>
            </a:r>
          </a:p>
        </p:txBody>
      </p:sp>
      <p:sp>
        <p:nvSpPr>
          <p:cNvPr id="62" name="Rectangular Callout 61"/>
          <p:cNvSpPr/>
          <p:nvPr/>
        </p:nvSpPr>
        <p:spPr bwMode="gray">
          <a:xfrm>
            <a:off x="5517552" y="5526226"/>
            <a:ext cx="1020080" cy="466499"/>
          </a:xfrm>
          <a:prstGeom prst="wedgeRectCallout">
            <a:avLst>
              <a:gd name="adj1" fmla="val -17999"/>
              <a:gd name="adj2" fmla="val -9367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E2E protection path</a:t>
            </a:r>
          </a:p>
        </p:txBody>
      </p:sp>
      <p:sp>
        <p:nvSpPr>
          <p:cNvPr id="63" name="Rectangular Callout 62"/>
          <p:cNvSpPr/>
          <p:nvPr/>
        </p:nvSpPr>
        <p:spPr bwMode="gray">
          <a:xfrm>
            <a:off x="4636394" y="3030045"/>
            <a:ext cx="2423733" cy="624036"/>
          </a:xfrm>
          <a:prstGeom prst="wedgeRectCallout">
            <a:avLst>
              <a:gd name="adj1" fmla="val 8771"/>
              <a:gd name="adj2" fmla="val 1203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 fault on a transit link or node can be rectified through both local protection and E2E protection.</a:t>
            </a:r>
          </a:p>
        </p:txBody>
      </p:sp>
      <p:cxnSp>
        <p:nvCxnSpPr>
          <p:cNvPr id="64" name="Straight Arrow Connector 63"/>
          <p:cNvCxnSpPr/>
          <p:nvPr/>
        </p:nvCxnSpPr>
        <p:spPr bwMode="gray">
          <a:xfrm>
            <a:off x="9372400" y="5227036"/>
            <a:ext cx="666750" cy="0"/>
          </a:xfrm>
          <a:prstGeom prst="straightConnector1">
            <a:avLst/>
          </a:pr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65" name="Straight Arrow Connector 64"/>
          <p:cNvCxnSpPr/>
          <p:nvPr/>
        </p:nvCxnSpPr>
        <p:spPr bwMode="gray">
          <a:xfrm>
            <a:off x="9372400" y="5560411"/>
            <a:ext cx="666750" cy="0"/>
          </a:xfrm>
          <a:prstGeom prst="straightConnector1">
            <a:avLst/>
          </a:prstGeom>
          <a:noFill/>
          <a:ln w="28575">
            <a:solidFill>
              <a:srgbClr val="56C4D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66" name="TextBox 16"/>
          <p:cNvSpPr txBox="1"/>
          <p:nvPr/>
        </p:nvSpPr>
        <p:spPr bwMode="gray">
          <a:xfrm>
            <a:off x="10007122" y="5088536"/>
            <a:ext cx="110760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Primary path</a:t>
            </a:r>
          </a:p>
        </p:txBody>
      </p:sp>
      <p:sp>
        <p:nvSpPr>
          <p:cNvPr id="67" name="TextBox 16"/>
          <p:cNvSpPr txBox="1"/>
          <p:nvPr/>
        </p:nvSpPr>
        <p:spPr bwMode="gray">
          <a:xfrm>
            <a:off x="10007121" y="5421911"/>
            <a:ext cx="1741965"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Local protection path</a:t>
            </a:r>
          </a:p>
        </p:txBody>
      </p:sp>
      <p:sp>
        <p:nvSpPr>
          <p:cNvPr id="69" name="TextBox 16"/>
          <p:cNvSpPr txBox="1"/>
          <p:nvPr/>
        </p:nvSpPr>
        <p:spPr bwMode="gray">
          <a:xfrm>
            <a:off x="10007122" y="5745135"/>
            <a:ext cx="1784828"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E2E protection path</a:t>
            </a:r>
          </a:p>
        </p:txBody>
      </p:sp>
      <p:cxnSp>
        <p:nvCxnSpPr>
          <p:cNvPr id="70" name="Straight Arrow Connector 69"/>
          <p:cNvCxnSpPr/>
          <p:nvPr/>
        </p:nvCxnSpPr>
        <p:spPr bwMode="gray">
          <a:xfrm>
            <a:off x="9372400" y="5870127"/>
            <a:ext cx="666750" cy="0"/>
          </a:xfrm>
          <a:prstGeom prst="straightConnector1">
            <a:avLst/>
          </a:prstGeom>
          <a:noFill/>
          <a:ln w="28575">
            <a:solidFill>
              <a:srgbClr val="E28189"/>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71" name="Plus Sign 75"/>
          <p:cNvSpPr/>
          <p:nvPr/>
        </p:nvSpPr>
        <p:spPr bwMode="gray">
          <a:xfrm rot="2700000">
            <a:off x="8501439" y="3754631"/>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ndParaRPr>
          </a:p>
        </p:txBody>
      </p:sp>
      <p:sp>
        <p:nvSpPr>
          <p:cNvPr id="72" name="Rectangular Callout 71"/>
          <p:cNvSpPr/>
          <p:nvPr/>
        </p:nvSpPr>
        <p:spPr bwMode="gray">
          <a:xfrm>
            <a:off x="8982538" y="3207690"/>
            <a:ext cx="1858654" cy="769620"/>
          </a:xfrm>
          <a:prstGeom prst="wedgeRectCallout">
            <a:avLst>
              <a:gd name="adj1" fmla="val -62504"/>
              <a:gd name="adj2" fmla="val 3299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A fault on the endpoint cannot be rectified through local protection or E2E protection.</a:t>
            </a:r>
          </a:p>
        </p:txBody>
      </p:sp>
    </p:spTree>
    <p:extLst>
      <p:ext uri="{BB962C8B-B14F-4D97-AF65-F5344CB8AC3E}">
        <p14:creationId xmlns:p14="http://schemas.microsoft.com/office/powerpoint/2010/main" val="331608236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VPN FRR</a:t>
            </a:r>
            <a:endParaRPr lang="en-US" dirty="0"/>
          </a:p>
        </p:txBody>
      </p:sp>
      <p:sp>
        <p:nvSpPr>
          <p:cNvPr id="3" name="Text Placeholder 2"/>
          <p:cNvSpPr>
            <a:spLocks noGrp="1"/>
          </p:cNvSpPr>
          <p:nvPr>
            <p:ph type="body" sz="quarter" idx="10"/>
          </p:nvPr>
        </p:nvSpPr>
        <p:spPr bwMode="gray"/>
        <p:txBody>
          <a:bodyPr/>
          <a:lstStyle/>
          <a:p>
            <a:r>
              <a:rPr lang="en-US" sz="1600" dirty="0"/>
              <a:t>VPN FRR helps rectify endpoint faults by directly forming VPN backup routes. It is implemented as follows:</a:t>
            </a:r>
          </a:p>
          <a:p>
            <a:pPr lvl="1"/>
            <a:r>
              <a:rPr lang="en-US" sz="1400" dirty="0"/>
              <a:t>The source PE pre-computes primary and backup routes based on the two learned VPN routes with different next-hop PEs and then delivers the computed routes to the FIB table. In addition, after detecting a remote PE fault through BFD, the source PE switches VPN traffic to the backup path before VPN route convergence.</a:t>
            </a:r>
          </a:p>
        </p:txBody>
      </p:sp>
      <p:pic>
        <p:nvPicPr>
          <p:cNvPr id="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350442" y="4047307"/>
            <a:ext cx="468318" cy="383051"/>
          </a:xfrm>
          <a:prstGeom prst="rect">
            <a:avLst/>
          </a:prstGeom>
        </p:spPr>
      </p:pic>
      <p:pic>
        <p:nvPicPr>
          <p:cNvPr id="6"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5857161" y="3428922"/>
            <a:ext cx="468318" cy="383051"/>
          </a:xfrm>
          <a:prstGeom prst="rect">
            <a:avLst/>
          </a:prstGeom>
        </p:spPr>
      </p:pic>
      <p:pic>
        <p:nvPicPr>
          <p:cNvPr id="7"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5857161" y="4705272"/>
            <a:ext cx="468318" cy="383051"/>
          </a:xfrm>
          <a:prstGeom prst="rect">
            <a:avLst/>
          </a:prstGeom>
        </p:spPr>
      </p:pic>
      <p:pic>
        <p:nvPicPr>
          <p:cNvPr id="8"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7444344" y="3432624"/>
            <a:ext cx="468318" cy="383051"/>
          </a:xfrm>
          <a:prstGeom prst="rect">
            <a:avLst/>
          </a:prstGeom>
        </p:spPr>
      </p:pic>
      <p:pic>
        <p:nvPicPr>
          <p:cNvPr id="9"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7445725" y="4705639"/>
            <a:ext cx="468318" cy="383051"/>
          </a:xfrm>
          <a:prstGeom prst="rect">
            <a:avLst/>
          </a:prstGeom>
        </p:spPr>
      </p:pic>
      <p:pic>
        <p:nvPicPr>
          <p:cNvPr id="1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3045470" y="4047307"/>
            <a:ext cx="468318" cy="383051"/>
          </a:xfrm>
          <a:prstGeom prst="rect">
            <a:avLst/>
          </a:prstGeom>
        </p:spPr>
      </p:pic>
      <p:cxnSp>
        <p:nvCxnSpPr>
          <p:cNvPr id="12" name="直接连接符 22"/>
          <p:cNvCxnSpPr>
            <a:stCxn id="10" idx="3"/>
            <a:endCxn id="4" idx="1"/>
          </p:cNvCxnSpPr>
          <p:nvPr/>
        </p:nvCxnSpPr>
        <p:spPr bwMode="gray">
          <a:xfrm>
            <a:off x="3513788" y="4238833"/>
            <a:ext cx="836654"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5" name="直接连接符 22"/>
          <p:cNvCxnSpPr>
            <a:stCxn id="4" idx="0"/>
            <a:endCxn id="6" idx="1"/>
          </p:cNvCxnSpPr>
          <p:nvPr/>
        </p:nvCxnSpPr>
        <p:spPr bwMode="gray">
          <a:xfrm flipV="1">
            <a:off x="4584601" y="3620448"/>
            <a:ext cx="1272560" cy="42685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7" name="直接连接符 22"/>
          <p:cNvCxnSpPr>
            <a:stCxn id="6" idx="3"/>
            <a:endCxn id="8" idx="1"/>
          </p:cNvCxnSpPr>
          <p:nvPr/>
        </p:nvCxnSpPr>
        <p:spPr bwMode="gray">
          <a:xfrm>
            <a:off x="6325479" y="3620448"/>
            <a:ext cx="1118865" cy="3702"/>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8" name="直接连接符 22"/>
          <p:cNvCxnSpPr>
            <a:stCxn id="7" idx="3"/>
            <a:endCxn id="9" idx="1"/>
          </p:cNvCxnSpPr>
          <p:nvPr/>
        </p:nvCxnSpPr>
        <p:spPr bwMode="gray">
          <a:xfrm>
            <a:off x="6325479" y="4896798"/>
            <a:ext cx="1120246" cy="367"/>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9" name="直接连接符 22"/>
          <p:cNvCxnSpPr>
            <a:stCxn id="11" idx="0"/>
            <a:endCxn id="8" idx="3"/>
          </p:cNvCxnSpPr>
          <p:nvPr/>
        </p:nvCxnSpPr>
        <p:spPr bwMode="gray">
          <a:xfrm flipH="1" flipV="1">
            <a:off x="7912662" y="3624150"/>
            <a:ext cx="564393" cy="43174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0" name="直接连接符 22"/>
          <p:cNvCxnSpPr>
            <a:stCxn id="11" idx="2"/>
            <a:endCxn id="9" idx="3"/>
          </p:cNvCxnSpPr>
          <p:nvPr/>
        </p:nvCxnSpPr>
        <p:spPr bwMode="gray">
          <a:xfrm flipH="1">
            <a:off x="7914043" y="4438950"/>
            <a:ext cx="563012" cy="458215"/>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1" name="直接连接符 22"/>
          <p:cNvCxnSpPr>
            <a:stCxn id="9" idx="0"/>
            <a:endCxn id="8" idx="2"/>
          </p:cNvCxnSpPr>
          <p:nvPr/>
        </p:nvCxnSpPr>
        <p:spPr bwMode="gray">
          <a:xfrm flipH="1" flipV="1">
            <a:off x="7678503" y="3815675"/>
            <a:ext cx="1381" cy="889964"/>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2" name="直接连接符 22"/>
          <p:cNvCxnSpPr>
            <a:stCxn id="7" idx="0"/>
            <a:endCxn id="6" idx="2"/>
          </p:cNvCxnSpPr>
          <p:nvPr/>
        </p:nvCxnSpPr>
        <p:spPr bwMode="gray">
          <a:xfrm flipV="1">
            <a:off x="6091320" y="3811973"/>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23" name="TextBox 22"/>
          <p:cNvSpPr txBox="1"/>
          <p:nvPr/>
        </p:nvSpPr>
        <p:spPr bwMode="gray">
          <a:xfrm>
            <a:off x="3040706" y="4386579"/>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CE1</a:t>
            </a:r>
          </a:p>
        </p:txBody>
      </p:sp>
      <p:sp>
        <p:nvSpPr>
          <p:cNvPr id="24" name="TextBox 23"/>
          <p:cNvSpPr txBox="1"/>
          <p:nvPr/>
        </p:nvSpPr>
        <p:spPr bwMode="gray">
          <a:xfrm>
            <a:off x="4752933" y="4100278"/>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26" name="TextBox 25"/>
          <p:cNvSpPr txBox="1"/>
          <p:nvPr/>
        </p:nvSpPr>
        <p:spPr bwMode="gray">
          <a:xfrm>
            <a:off x="5725790" y="3770308"/>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27" name="TextBox 26"/>
          <p:cNvSpPr txBox="1"/>
          <p:nvPr/>
        </p:nvSpPr>
        <p:spPr bwMode="gray">
          <a:xfrm>
            <a:off x="5721898" y="4485243"/>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28" name="TextBox 27"/>
          <p:cNvSpPr txBox="1"/>
          <p:nvPr/>
        </p:nvSpPr>
        <p:spPr bwMode="gray">
          <a:xfrm>
            <a:off x="7256858" y="4487205"/>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PE3</a:t>
            </a:r>
          </a:p>
        </p:txBody>
      </p:sp>
      <p:sp>
        <p:nvSpPr>
          <p:cNvPr id="29" name="TextBox 28"/>
          <p:cNvSpPr txBox="1"/>
          <p:nvPr/>
        </p:nvSpPr>
        <p:spPr bwMode="gray">
          <a:xfrm>
            <a:off x="8341982" y="4396030"/>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CE2</a:t>
            </a:r>
          </a:p>
        </p:txBody>
      </p:sp>
      <p:sp>
        <p:nvSpPr>
          <p:cNvPr id="30" name="TextBox 29"/>
          <p:cNvSpPr txBox="1"/>
          <p:nvPr/>
        </p:nvSpPr>
        <p:spPr bwMode="gray">
          <a:xfrm>
            <a:off x="7256858" y="3760692"/>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40" name="Freeform 39"/>
          <p:cNvSpPr/>
          <p:nvPr/>
        </p:nvSpPr>
        <p:spPr bwMode="gray">
          <a:xfrm rot="20993364">
            <a:off x="4464563" y="3232570"/>
            <a:ext cx="3095320" cy="442092"/>
          </a:xfrm>
          <a:custGeom>
            <a:avLst/>
            <a:gdLst>
              <a:gd name="connsiteX0" fmla="*/ 3883510 w 3883510"/>
              <a:gd name="connsiteY0" fmla="*/ 1409282 h 1441555"/>
              <a:gd name="connsiteX1" fmla="*/ 1979407 w 3883510"/>
              <a:gd name="connsiteY1" fmla="*/ 30 h 1441555"/>
              <a:gd name="connsiteX2" fmla="*/ 0 w 3883510"/>
              <a:gd name="connsiteY2" fmla="*/ 1441555 h 1441555"/>
            </a:gdLst>
            <a:ahLst/>
            <a:cxnLst>
              <a:cxn ang="0">
                <a:pos x="connsiteX0" y="connsiteY0"/>
              </a:cxn>
              <a:cxn ang="0">
                <a:pos x="connsiteX1" y="connsiteY1"/>
              </a:cxn>
              <a:cxn ang="0">
                <a:pos x="connsiteX2" y="connsiteY2"/>
              </a:cxn>
            </a:cxnLst>
            <a:rect l="l" t="t" r="r" b="b"/>
            <a:pathLst>
              <a:path w="3883510" h="1441555">
                <a:moveTo>
                  <a:pt x="3883510" y="1409282"/>
                </a:moveTo>
                <a:cubicBezTo>
                  <a:pt x="3255084" y="701966"/>
                  <a:pt x="2626659" y="-5349"/>
                  <a:pt x="1979407" y="30"/>
                </a:cubicBezTo>
                <a:cubicBezTo>
                  <a:pt x="1332155" y="5409"/>
                  <a:pt x="666077" y="723482"/>
                  <a:pt x="0" y="1441555"/>
                </a:cubicBezTo>
              </a:path>
            </a:pathLst>
          </a:custGeom>
          <a:noFill/>
          <a:ln w="19050">
            <a:solidFill>
              <a:schemeClr val="bg1">
                <a:lumMod val="50000"/>
              </a:schemeClr>
            </a:solidFill>
            <a:prstDash val="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pSp>
        <p:nvGrpSpPr>
          <p:cNvPr id="41" name="组合 17"/>
          <p:cNvGrpSpPr/>
          <p:nvPr/>
        </p:nvGrpSpPr>
        <p:grpSpPr bwMode="gray">
          <a:xfrm>
            <a:off x="5521797" y="2631753"/>
            <a:ext cx="1204420" cy="743484"/>
            <a:chOff x="756083" y="2270097"/>
            <a:chExt cx="1204420" cy="475627"/>
          </a:xfrm>
        </p:grpSpPr>
        <p:sp>
          <p:nvSpPr>
            <p:cNvPr id="42" name="矩形: 圆角 52"/>
            <p:cNvSpPr/>
            <p:nvPr/>
          </p:nvSpPr>
          <p:spPr bwMode="gray">
            <a:xfrm>
              <a:off x="756083" y="2270097"/>
              <a:ext cx="1204420" cy="475627"/>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Route</a:t>
              </a:r>
            </a:p>
          </p:txBody>
        </p:sp>
        <p:sp>
          <p:nvSpPr>
            <p:cNvPr id="43" name="TextBox 120"/>
            <p:cNvSpPr txBox="1"/>
            <p:nvPr/>
          </p:nvSpPr>
          <p:spPr bwMode="gray">
            <a:xfrm>
              <a:off x="791532" y="2417231"/>
              <a:ext cx="1126359" cy="301052"/>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Net2   PE2</a:t>
              </a:r>
            </a:p>
          </p:txBody>
        </p:sp>
      </p:grpSp>
      <p:sp>
        <p:nvSpPr>
          <p:cNvPr id="44" name="Freeform 159"/>
          <p:cNvSpPr/>
          <p:nvPr/>
        </p:nvSpPr>
        <p:spPr bwMode="gray">
          <a:xfrm flipH="1">
            <a:off x="8580905" y="3917439"/>
            <a:ext cx="973564" cy="5089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Net2</a:t>
            </a:r>
          </a:p>
        </p:txBody>
      </p:sp>
      <p:pic>
        <p:nvPicPr>
          <p:cNvPr id="11"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242896" y="4055899"/>
            <a:ext cx="468318" cy="383051"/>
          </a:xfrm>
          <a:prstGeom prst="rect">
            <a:avLst/>
          </a:prstGeom>
        </p:spPr>
      </p:pic>
      <p:cxnSp>
        <p:nvCxnSpPr>
          <p:cNvPr id="53" name="直接连接符 22"/>
          <p:cNvCxnSpPr>
            <a:stCxn id="4" idx="2"/>
            <a:endCxn id="7" idx="1"/>
          </p:cNvCxnSpPr>
          <p:nvPr/>
        </p:nvCxnSpPr>
        <p:spPr bwMode="gray">
          <a:xfrm>
            <a:off x="4584601" y="4430358"/>
            <a:ext cx="1272560" cy="46644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58" name="Freeform 57"/>
          <p:cNvSpPr/>
          <p:nvPr/>
        </p:nvSpPr>
        <p:spPr bwMode="gray">
          <a:xfrm>
            <a:off x="4421257" y="3518593"/>
            <a:ext cx="3405500" cy="525780"/>
          </a:xfrm>
          <a:custGeom>
            <a:avLst/>
            <a:gdLst>
              <a:gd name="connsiteX0" fmla="*/ 0 w 3299460"/>
              <a:gd name="connsiteY0" fmla="*/ 525780 h 525780"/>
              <a:gd name="connsiteX1" fmla="*/ 1539240 w 3299460"/>
              <a:gd name="connsiteY1" fmla="*/ 0 h 525780"/>
              <a:gd name="connsiteX2" fmla="*/ 3299460 w 3299460"/>
              <a:gd name="connsiteY2" fmla="*/ 0 h 525780"/>
            </a:gdLst>
            <a:ahLst/>
            <a:cxnLst>
              <a:cxn ang="0">
                <a:pos x="connsiteX0" y="connsiteY0"/>
              </a:cxn>
              <a:cxn ang="0">
                <a:pos x="connsiteX1" y="connsiteY1"/>
              </a:cxn>
              <a:cxn ang="0">
                <a:pos x="connsiteX2" y="connsiteY2"/>
              </a:cxn>
            </a:cxnLst>
            <a:rect l="l" t="t" r="r" b="b"/>
            <a:pathLst>
              <a:path w="3299460" h="525780">
                <a:moveTo>
                  <a:pt x="0" y="525780"/>
                </a:moveTo>
                <a:lnTo>
                  <a:pt x="1539240" y="0"/>
                </a:lnTo>
                <a:lnTo>
                  <a:pt x="3299460" y="0"/>
                </a:ln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59" name="Freeform 58"/>
          <p:cNvSpPr/>
          <p:nvPr/>
        </p:nvSpPr>
        <p:spPr bwMode="gray">
          <a:xfrm flipV="1">
            <a:off x="4421256" y="4426349"/>
            <a:ext cx="3389185" cy="578908"/>
          </a:xfrm>
          <a:custGeom>
            <a:avLst/>
            <a:gdLst>
              <a:gd name="connsiteX0" fmla="*/ 0 w 3299460"/>
              <a:gd name="connsiteY0" fmla="*/ 525780 h 525780"/>
              <a:gd name="connsiteX1" fmla="*/ 1539240 w 3299460"/>
              <a:gd name="connsiteY1" fmla="*/ 0 h 525780"/>
              <a:gd name="connsiteX2" fmla="*/ 3299460 w 3299460"/>
              <a:gd name="connsiteY2" fmla="*/ 0 h 525780"/>
            </a:gdLst>
            <a:ahLst/>
            <a:cxnLst>
              <a:cxn ang="0">
                <a:pos x="connsiteX0" y="connsiteY0"/>
              </a:cxn>
              <a:cxn ang="0">
                <a:pos x="connsiteX1" y="connsiteY1"/>
              </a:cxn>
              <a:cxn ang="0">
                <a:pos x="connsiteX2" y="connsiteY2"/>
              </a:cxn>
            </a:cxnLst>
            <a:rect l="l" t="t" r="r" b="b"/>
            <a:pathLst>
              <a:path w="3299460" h="525780">
                <a:moveTo>
                  <a:pt x="0" y="525780"/>
                </a:moveTo>
                <a:lnTo>
                  <a:pt x="1539240" y="0"/>
                </a:lnTo>
                <a:lnTo>
                  <a:pt x="3299460" y="0"/>
                </a:lnTo>
              </a:path>
            </a:pathLst>
          </a:custGeom>
          <a:noFill/>
          <a:ln w="28575">
            <a:solidFill>
              <a:srgbClr val="E28189"/>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60" name="Freeform 59"/>
          <p:cNvSpPr/>
          <p:nvPr/>
        </p:nvSpPr>
        <p:spPr bwMode="gray">
          <a:xfrm rot="606636" flipV="1">
            <a:off x="4436027" y="4817262"/>
            <a:ext cx="3095320" cy="442092"/>
          </a:xfrm>
          <a:custGeom>
            <a:avLst/>
            <a:gdLst>
              <a:gd name="connsiteX0" fmla="*/ 3883510 w 3883510"/>
              <a:gd name="connsiteY0" fmla="*/ 1409282 h 1441555"/>
              <a:gd name="connsiteX1" fmla="*/ 1979407 w 3883510"/>
              <a:gd name="connsiteY1" fmla="*/ 30 h 1441555"/>
              <a:gd name="connsiteX2" fmla="*/ 0 w 3883510"/>
              <a:gd name="connsiteY2" fmla="*/ 1441555 h 1441555"/>
            </a:gdLst>
            <a:ahLst/>
            <a:cxnLst>
              <a:cxn ang="0">
                <a:pos x="connsiteX0" y="connsiteY0"/>
              </a:cxn>
              <a:cxn ang="0">
                <a:pos x="connsiteX1" y="connsiteY1"/>
              </a:cxn>
              <a:cxn ang="0">
                <a:pos x="connsiteX2" y="connsiteY2"/>
              </a:cxn>
            </a:cxnLst>
            <a:rect l="l" t="t" r="r" b="b"/>
            <a:pathLst>
              <a:path w="3883510" h="1441555">
                <a:moveTo>
                  <a:pt x="3883510" y="1409282"/>
                </a:moveTo>
                <a:cubicBezTo>
                  <a:pt x="3255084" y="701966"/>
                  <a:pt x="2626659" y="-5349"/>
                  <a:pt x="1979407" y="30"/>
                </a:cubicBezTo>
                <a:cubicBezTo>
                  <a:pt x="1332155" y="5409"/>
                  <a:pt x="666077" y="723482"/>
                  <a:pt x="0" y="1441555"/>
                </a:cubicBezTo>
              </a:path>
            </a:pathLst>
          </a:custGeom>
          <a:noFill/>
          <a:ln w="19050">
            <a:solidFill>
              <a:schemeClr val="bg1">
                <a:lumMod val="50000"/>
              </a:schemeClr>
            </a:solidFill>
            <a:prstDash val="dash"/>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pSp>
        <p:nvGrpSpPr>
          <p:cNvPr id="61" name="组合 17"/>
          <p:cNvGrpSpPr/>
          <p:nvPr/>
        </p:nvGrpSpPr>
        <p:grpSpPr bwMode="gray">
          <a:xfrm>
            <a:off x="5521797" y="5152720"/>
            <a:ext cx="1204420" cy="743484"/>
            <a:chOff x="756083" y="2270097"/>
            <a:chExt cx="1204420" cy="475627"/>
          </a:xfrm>
        </p:grpSpPr>
        <p:sp>
          <p:nvSpPr>
            <p:cNvPr id="62" name="矩形: 圆角 52"/>
            <p:cNvSpPr/>
            <p:nvPr/>
          </p:nvSpPr>
          <p:spPr bwMode="gray">
            <a:xfrm>
              <a:off x="756083" y="2270097"/>
              <a:ext cx="1204420" cy="475627"/>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Route</a:t>
              </a:r>
            </a:p>
          </p:txBody>
        </p:sp>
        <p:sp>
          <p:nvSpPr>
            <p:cNvPr id="63" name="TextBox 120"/>
            <p:cNvSpPr txBox="1"/>
            <p:nvPr/>
          </p:nvSpPr>
          <p:spPr bwMode="gray">
            <a:xfrm>
              <a:off x="791532" y="2417231"/>
              <a:ext cx="1126359" cy="301052"/>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Net2   PE3</a:t>
              </a:r>
            </a:p>
          </p:txBody>
        </p:sp>
      </p:grpSp>
      <p:grpSp>
        <p:nvGrpSpPr>
          <p:cNvPr id="64" name="组合 17"/>
          <p:cNvGrpSpPr/>
          <p:nvPr/>
        </p:nvGrpSpPr>
        <p:grpSpPr bwMode="gray">
          <a:xfrm>
            <a:off x="2807687" y="3001375"/>
            <a:ext cx="1653301" cy="950169"/>
            <a:chOff x="756082" y="2199988"/>
            <a:chExt cx="1653301" cy="607849"/>
          </a:xfrm>
        </p:grpSpPr>
        <p:sp>
          <p:nvSpPr>
            <p:cNvPr id="65" name="矩形: 圆角 52"/>
            <p:cNvSpPr/>
            <p:nvPr/>
          </p:nvSpPr>
          <p:spPr bwMode="gray">
            <a:xfrm>
              <a:off x="756082" y="2199988"/>
              <a:ext cx="1653301" cy="607849"/>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PE1's BGP Route</a:t>
              </a:r>
            </a:p>
          </p:txBody>
        </p:sp>
        <p:sp>
          <p:nvSpPr>
            <p:cNvPr id="66" name="TextBox 120"/>
            <p:cNvSpPr txBox="1"/>
            <p:nvPr/>
          </p:nvSpPr>
          <p:spPr bwMode="gray">
            <a:xfrm>
              <a:off x="791532" y="2357021"/>
              <a:ext cx="1575185" cy="421473"/>
            </a:xfrm>
            <a:prstGeom prst="roundRect">
              <a:avLst>
                <a:gd name="adj" fmla="val 3880"/>
              </a:avLst>
            </a:prstGeom>
            <a:noFill/>
            <a:ln w="12700">
              <a:solidFill>
                <a:srgbClr val="56C4D2"/>
              </a:solidFill>
            </a:ln>
          </p:spPr>
          <p:txBody>
            <a:bodyPr wrap="square" rtlCol="0" anchor="ctr">
              <a:sp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Net2      PE2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Backup  PE3</a:t>
              </a:r>
            </a:p>
          </p:txBody>
        </p:sp>
      </p:grpSp>
      <p:cxnSp>
        <p:nvCxnSpPr>
          <p:cNvPr id="67" name="Straight Arrow Connector 66"/>
          <p:cNvCxnSpPr/>
          <p:nvPr/>
        </p:nvCxnSpPr>
        <p:spPr bwMode="gray">
          <a:xfrm>
            <a:off x="9036426" y="5340000"/>
            <a:ext cx="666750" cy="0"/>
          </a:xfrm>
          <a:prstGeom prst="straightConnector1">
            <a:avLst/>
          </a:pr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68" name="TextBox 16"/>
          <p:cNvSpPr txBox="1"/>
          <p:nvPr/>
        </p:nvSpPr>
        <p:spPr bwMode="gray">
          <a:xfrm>
            <a:off x="9661623" y="5201500"/>
            <a:ext cx="1215786"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Primary path</a:t>
            </a:r>
          </a:p>
        </p:txBody>
      </p:sp>
      <p:sp>
        <p:nvSpPr>
          <p:cNvPr id="69" name="TextBox 16"/>
          <p:cNvSpPr txBox="1"/>
          <p:nvPr/>
        </p:nvSpPr>
        <p:spPr bwMode="gray">
          <a:xfrm>
            <a:off x="9661623" y="5534875"/>
            <a:ext cx="1263552"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Backup path</a:t>
            </a:r>
          </a:p>
        </p:txBody>
      </p:sp>
      <p:cxnSp>
        <p:nvCxnSpPr>
          <p:cNvPr id="70" name="Straight Arrow Connector 69"/>
          <p:cNvCxnSpPr/>
          <p:nvPr/>
        </p:nvCxnSpPr>
        <p:spPr bwMode="gray">
          <a:xfrm>
            <a:off x="9036426" y="5673374"/>
            <a:ext cx="666750" cy="0"/>
          </a:xfrm>
          <a:prstGeom prst="straightConnector1">
            <a:avLst/>
          </a:prstGeom>
          <a:noFill/>
          <a:ln w="28575">
            <a:solidFill>
              <a:srgbClr val="E28189"/>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36787019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Anycast FRR</a:t>
            </a:r>
            <a:endParaRPr lang="en-US" dirty="0"/>
          </a:p>
        </p:txBody>
      </p:sp>
      <p:sp>
        <p:nvSpPr>
          <p:cNvPr id="3" name="Text Placeholder 2"/>
          <p:cNvSpPr>
            <a:spLocks noGrp="1"/>
          </p:cNvSpPr>
          <p:nvPr>
            <p:ph type="body" sz="quarter" idx="10"/>
          </p:nvPr>
        </p:nvSpPr>
        <p:spPr bwMode="gray"/>
        <p:txBody>
          <a:bodyPr/>
          <a:lstStyle/>
          <a:p>
            <a:r>
              <a:rPr lang="en-US" sz="1800" dirty="0" err="1"/>
              <a:t>Anycast</a:t>
            </a:r>
            <a:r>
              <a:rPr lang="en-US" sz="1800" dirty="0"/>
              <a:t> FRR implements SRv6 egress protection by deploying the same locator and VPN SID on the PEs to which a CE is dual-homed.</a:t>
            </a:r>
            <a:endParaRPr lang="en-US" altLang="zh-CN" sz="1800" dirty="0"/>
          </a:p>
        </p:txBody>
      </p:sp>
      <p:pic>
        <p:nvPicPr>
          <p:cNvPr id="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291598" y="2889033"/>
            <a:ext cx="468318" cy="383051"/>
          </a:xfrm>
          <a:prstGeom prst="rect">
            <a:avLst/>
          </a:prstGeom>
        </p:spPr>
      </p:pic>
      <p:pic>
        <p:nvPicPr>
          <p:cNvPr id="5"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291598" y="4165383"/>
            <a:ext cx="468318" cy="383051"/>
          </a:xfrm>
          <a:prstGeom prst="rect">
            <a:avLst/>
          </a:prstGeom>
        </p:spPr>
      </p:pic>
      <p:pic>
        <p:nvPicPr>
          <p:cNvPr id="6"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5872748" y="2889033"/>
            <a:ext cx="468318" cy="383051"/>
          </a:xfrm>
          <a:prstGeom prst="rect">
            <a:avLst/>
          </a:prstGeom>
        </p:spPr>
      </p:pic>
      <p:pic>
        <p:nvPicPr>
          <p:cNvPr id="7"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5872748" y="4165383"/>
            <a:ext cx="468318" cy="383051"/>
          </a:xfrm>
          <a:prstGeom prst="rect">
            <a:avLst/>
          </a:prstGeom>
        </p:spPr>
      </p:pic>
      <p:pic>
        <p:nvPicPr>
          <p:cNvPr id="1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7459931" y="2892735"/>
            <a:ext cx="468318" cy="383051"/>
          </a:xfrm>
          <a:prstGeom prst="rect">
            <a:avLst/>
          </a:prstGeom>
        </p:spPr>
      </p:pic>
      <p:pic>
        <p:nvPicPr>
          <p:cNvPr id="11"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7461312" y="4165750"/>
            <a:ext cx="468318" cy="383051"/>
          </a:xfrm>
          <a:prstGeom prst="rect">
            <a:avLst/>
          </a:prstGeom>
        </p:spPr>
      </p:pic>
      <p:pic>
        <p:nvPicPr>
          <p:cNvPr id="12"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3015248" y="3513848"/>
            <a:ext cx="468318" cy="383051"/>
          </a:xfrm>
          <a:prstGeom prst="rect">
            <a:avLst/>
          </a:prstGeom>
        </p:spPr>
      </p:pic>
      <p:pic>
        <p:nvPicPr>
          <p:cNvPr id="13"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8649008" y="3516010"/>
            <a:ext cx="468318" cy="383051"/>
          </a:xfrm>
          <a:prstGeom prst="rect">
            <a:avLst/>
          </a:prstGeom>
        </p:spPr>
      </p:pic>
      <p:cxnSp>
        <p:nvCxnSpPr>
          <p:cNvPr id="14" name="直接连接符 22"/>
          <p:cNvCxnSpPr>
            <a:stCxn id="12" idx="0"/>
            <a:endCxn id="4" idx="1"/>
          </p:cNvCxnSpPr>
          <p:nvPr/>
        </p:nvCxnSpPr>
        <p:spPr bwMode="gray">
          <a:xfrm flipV="1">
            <a:off x="3249407" y="3080559"/>
            <a:ext cx="1042191" cy="43328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5" name="直接连接符 22"/>
          <p:cNvCxnSpPr>
            <a:stCxn id="12" idx="2"/>
            <a:endCxn id="5" idx="1"/>
          </p:cNvCxnSpPr>
          <p:nvPr/>
        </p:nvCxnSpPr>
        <p:spPr bwMode="gray">
          <a:xfrm>
            <a:off x="3249407" y="3896899"/>
            <a:ext cx="1042191" cy="46001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6" name="直接连接符 22"/>
          <p:cNvCxnSpPr>
            <a:stCxn id="4" idx="2"/>
            <a:endCxn id="5" idx="0"/>
          </p:cNvCxnSpPr>
          <p:nvPr/>
        </p:nvCxnSpPr>
        <p:spPr bwMode="gray">
          <a:xfrm>
            <a:off x="4525757" y="3272084"/>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7" name="直接连接符 22"/>
          <p:cNvCxnSpPr>
            <a:stCxn id="4" idx="3"/>
            <a:endCxn id="6" idx="1"/>
          </p:cNvCxnSpPr>
          <p:nvPr/>
        </p:nvCxnSpPr>
        <p:spPr bwMode="gray">
          <a:xfrm>
            <a:off x="4759916" y="3080559"/>
            <a:ext cx="1112832"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8" name="直接连接符 22"/>
          <p:cNvCxnSpPr>
            <a:stCxn id="5" idx="3"/>
            <a:endCxn id="7" idx="1"/>
          </p:cNvCxnSpPr>
          <p:nvPr/>
        </p:nvCxnSpPr>
        <p:spPr bwMode="gray">
          <a:xfrm>
            <a:off x="4759916" y="4356909"/>
            <a:ext cx="1112832"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9" name="直接连接符 22"/>
          <p:cNvCxnSpPr>
            <a:stCxn id="6" idx="3"/>
            <a:endCxn id="10" idx="1"/>
          </p:cNvCxnSpPr>
          <p:nvPr/>
        </p:nvCxnSpPr>
        <p:spPr bwMode="gray">
          <a:xfrm>
            <a:off x="6341066" y="3080559"/>
            <a:ext cx="1118865" cy="3702"/>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0" name="直接连接符 22"/>
          <p:cNvCxnSpPr>
            <a:stCxn id="7" idx="3"/>
            <a:endCxn id="11" idx="1"/>
          </p:cNvCxnSpPr>
          <p:nvPr/>
        </p:nvCxnSpPr>
        <p:spPr bwMode="gray">
          <a:xfrm>
            <a:off x="6341066" y="4356909"/>
            <a:ext cx="1120246" cy="367"/>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3" name="直接连接符 22"/>
          <p:cNvCxnSpPr>
            <a:stCxn id="13" idx="0"/>
            <a:endCxn id="10" idx="3"/>
          </p:cNvCxnSpPr>
          <p:nvPr/>
        </p:nvCxnSpPr>
        <p:spPr bwMode="gray">
          <a:xfrm flipH="1" flipV="1">
            <a:off x="7928249" y="3084261"/>
            <a:ext cx="954918" cy="43174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4" name="直接连接符 22"/>
          <p:cNvCxnSpPr>
            <a:stCxn id="13" idx="2"/>
            <a:endCxn id="11" idx="3"/>
          </p:cNvCxnSpPr>
          <p:nvPr/>
        </p:nvCxnSpPr>
        <p:spPr bwMode="gray">
          <a:xfrm flipH="1">
            <a:off x="7929630" y="3899061"/>
            <a:ext cx="953537" cy="458215"/>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5" name="直接连接符 22"/>
          <p:cNvCxnSpPr>
            <a:stCxn id="11" idx="0"/>
            <a:endCxn id="10" idx="2"/>
          </p:cNvCxnSpPr>
          <p:nvPr/>
        </p:nvCxnSpPr>
        <p:spPr bwMode="gray">
          <a:xfrm flipH="1" flipV="1">
            <a:off x="7694090" y="3275786"/>
            <a:ext cx="1381" cy="889964"/>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27" name="直接连接符 22"/>
          <p:cNvCxnSpPr>
            <a:stCxn id="7" idx="0"/>
            <a:endCxn id="6" idx="2"/>
          </p:cNvCxnSpPr>
          <p:nvPr/>
        </p:nvCxnSpPr>
        <p:spPr bwMode="gray">
          <a:xfrm flipV="1">
            <a:off x="6106907" y="3272084"/>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28" name="TextBox 27"/>
          <p:cNvSpPr txBox="1"/>
          <p:nvPr/>
        </p:nvSpPr>
        <p:spPr bwMode="gray">
          <a:xfrm>
            <a:off x="2578428" y="3566872"/>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CE1</a:t>
            </a:r>
          </a:p>
        </p:txBody>
      </p:sp>
      <p:sp>
        <p:nvSpPr>
          <p:cNvPr id="29" name="TextBox 28"/>
          <p:cNvSpPr txBox="1"/>
          <p:nvPr/>
        </p:nvSpPr>
        <p:spPr bwMode="gray">
          <a:xfrm>
            <a:off x="4291598" y="2622051"/>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30" name="TextBox 29"/>
          <p:cNvSpPr txBox="1"/>
          <p:nvPr/>
        </p:nvSpPr>
        <p:spPr bwMode="gray">
          <a:xfrm>
            <a:off x="4291598" y="4550272"/>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31" name="TextBox 30"/>
          <p:cNvSpPr txBox="1"/>
          <p:nvPr/>
        </p:nvSpPr>
        <p:spPr bwMode="gray">
          <a:xfrm>
            <a:off x="5861444" y="2620826"/>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32" name="TextBox 31"/>
          <p:cNvSpPr txBox="1"/>
          <p:nvPr/>
        </p:nvSpPr>
        <p:spPr bwMode="gray">
          <a:xfrm>
            <a:off x="5871000" y="4554660"/>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35" name="TextBox 34"/>
          <p:cNvSpPr txBox="1"/>
          <p:nvPr/>
        </p:nvSpPr>
        <p:spPr bwMode="gray">
          <a:xfrm>
            <a:off x="7450403" y="2415781"/>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PE3</a:t>
            </a:r>
          </a:p>
        </p:txBody>
      </p:sp>
      <p:sp>
        <p:nvSpPr>
          <p:cNvPr id="36" name="TextBox 35"/>
          <p:cNvSpPr txBox="1"/>
          <p:nvPr/>
        </p:nvSpPr>
        <p:spPr bwMode="gray">
          <a:xfrm>
            <a:off x="7450402" y="4764839"/>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PE4</a:t>
            </a:r>
          </a:p>
        </p:txBody>
      </p:sp>
      <p:sp>
        <p:nvSpPr>
          <p:cNvPr id="37" name="TextBox 36"/>
          <p:cNvSpPr txBox="1"/>
          <p:nvPr/>
        </p:nvSpPr>
        <p:spPr bwMode="gray">
          <a:xfrm>
            <a:off x="9058327" y="3569035"/>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CE2</a:t>
            </a:r>
          </a:p>
        </p:txBody>
      </p:sp>
      <p:cxnSp>
        <p:nvCxnSpPr>
          <p:cNvPr id="44" name="Straight Arrow Connector 43"/>
          <p:cNvCxnSpPr/>
          <p:nvPr/>
        </p:nvCxnSpPr>
        <p:spPr bwMode="gray">
          <a:xfrm>
            <a:off x="8984166" y="5482564"/>
            <a:ext cx="666750" cy="0"/>
          </a:xfrm>
          <a:prstGeom prst="straightConnector1">
            <a:avLst/>
          </a:pr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6" name="TextBox 16"/>
          <p:cNvSpPr txBox="1"/>
          <p:nvPr/>
        </p:nvSpPr>
        <p:spPr bwMode="gray">
          <a:xfrm>
            <a:off x="9618888" y="5344064"/>
            <a:ext cx="1282684"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Primary path</a:t>
            </a:r>
          </a:p>
        </p:txBody>
      </p:sp>
      <p:sp>
        <p:nvSpPr>
          <p:cNvPr id="47" name="TextBox 16"/>
          <p:cNvSpPr txBox="1"/>
          <p:nvPr/>
        </p:nvSpPr>
        <p:spPr bwMode="gray">
          <a:xfrm>
            <a:off x="9618888" y="5677439"/>
            <a:ext cx="1773012"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Local protection path</a:t>
            </a:r>
          </a:p>
        </p:txBody>
      </p:sp>
      <p:cxnSp>
        <p:nvCxnSpPr>
          <p:cNvPr id="49" name="Straight Arrow Connector 48"/>
          <p:cNvCxnSpPr/>
          <p:nvPr/>
        </p:nvCxnSpPr>
        <p:spPr bwMode="gray">
          <a:xfrm>
            <a:off x="8984166" y="5815938"/>
            <a:ext cx="666750" cy="0"/>
          </a:xfrm>
          <a:prstGeom prst="straightConnector1">
            <a:avLst/>
          </a:prstGeom>
          <a:noFill/>
          <a:ln w="28575">
            <a:solidFill>
              <a:srgbClr val="E28189"/>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1" name="Rectangular Callout 50"/>
          <p:cNvSpPr/>
          <p:nvPr/>
        </p:nvSpPr>
        <p:spPr bwMode="gray">
          <a:xfrm>
            <a:off x="5789957" y="1730701"/>
            <a:ext cx="1602518" cy="805670"/>
          </a:xfrm>
          <a:prstGeom prst="wedgeRectCallout">
            <a:avLst>
              <a:gd name="adj1" fmla="val -23972"/>
              <a:gd name="adj2" fmla="val 7681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P1 where TI-LFA is deployed pre-computes a backup path to FC05:: /96.</a:t>
            </a:r>
          </a:p>
        </p:txBody>
      </p:sp>
      <p:sp>
        <p:nvSpPr>
          <p:cNvPr id="62" name="圆角矩形 59"/>
          <p:cNvSpPr/>
          <p:nvPr/>
        </p:nvSpPr>
        <p:spPr bwMode="gray">
          <a:xfrm>
            <a:off x="7230603" y="2645647"/>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FC05:: /96</a:t>
            </a:r>
          </a:p>
        </p:txBody>
      </p:sp>
      <p:sp>
        <p:nvSpPr>
          <p:cNvPr id="63" name="圆角矩形 59"/>
          <p:cNvSpPr/>
          <p:nvPr/>
        </p:nvSpPr>
        <p:spPr bwMode="gray">
          <a:xfrm>
            <a:off x="7230602" y="4560104"/>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FC05:: /96</a:t>
            </a:r>
          </a:p>
        </p:txBody>
      </p:sp>
      <p:sp>
        <p:nvSpPr>
          <p:cNvPr id="64" name="矩形 142"/>
          <p:cNvSpPr/>
          <p:nvPr/>
        </p:nvSpPr>
        <p:spPr bwMode="gray">
          <a:xfrm rot="1396246">
            <a:off x="7854346" y="3057018"/>
            <a:ext cx="885548" cy="364164"/>
          </a:xfrm>
          <a:prstGeom prst="roundRect">
            <a:avLst>
              <a:gd name="adj" fmla="val 11436"/>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End.DT4</a:t>
            </a:r>
          </a:p>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FC05::100</a:t>
            </a:r>
          </a:p>
        </p:txBody>
      </p:sp>
      <p:sp>
        <p:nvSpPr>
          <p:cNvPr id="65" name="矩形 142"/>
          <p:cNvSpPr/>
          <p:nvPr/>
        </p:nvSpPr>
        <p:spPr bwMode="gray">
          <a:xfrm rot="20029008">
            <a:off x="7828174" y="4012196"/>
            <a:ext cx="885548" cy="364164"/>
          </a:xfrm>
          <a:prstGeom prst="roundRect">
            <a:avLst>
              <a:gd name="adj" fmla="val 11436"/>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End.DT4</a:t>
            </a:r>
          </a:p>
          <a:p>
            <a:pPr algn="ct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FC05::100</a:t>
            </a:r>
          </a:p>
        </p:txBody>
      </p:sp>
      <p:cxnSp>
        <p:nvCxnSpPr>
          <p:cNvPr id="67" name="Straight Arrow Connector 66"/>
          <p:cNvCxnSpPr/>
          <p:nvPr/>
        </p:nvCxnSpPr>
        <p:spPr bwMode="gray">
          <a:xfrm>
            <a:off x="4327574" y="2983252"/>
            <a:ext cx="3564697" cy="0"/>
          </a:xfrm>
          <a:prstGeom prst="straightConnector1">
            <a:avLst/>
          </a:pr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69" name="Plus Sign 75"/>
          <p:cNvSpPr/>
          <p:nvPr/>
        </p:nvSpPr>
        <p:spPr bwMode="gray">
          <a:xfrm rot="2700000">
            <a:off x="7364141" y="3100472"/>
            <a:ext cx="298938" cy="298938"/>
          </a:xfrm>
          <a:prstGeom prst="mathPlus">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dirty="0">
              <a:latin typeface="Huawei Sans" panose="020C0503030203020204" pitchFamily="34" charset="0"/>
            </a:endParaRPr>
          </a:p>
        </p:txBody>
      </p:sp>
      <p:sp>
        <p:nvSpPr>
          <p:cNvPr id="70" name="Freeform 69"/>
          <p:cNvSpPr/>
          <p:nvPr/>
        </p:nvSpPr>
        <p:spPr bwMode="gray">
          <a:xfrm>
            <a:off x="6181725" y="3097124"/>
            <a:ext cx="1710546" cy="1200150"/>
          </a:xfrm>
          <a:custGeom>
            <a:avLst/>
            <a:gdLst>
              <a:gd name="connsiteX0" fmla="*/ 0 w 1600200"/>
              <a:gd name="connsiteY0" fmla="*/ 0 h 1200150"/>
              <a:gd name="connsiteX1" fmla="*/ 0 w 1600200"/>
              <a:gd name="connsiteY1" fmla="*/ 1200150 h 1200150"/>
              <a:gd name="connsiteX2" fmla="*/ 1600200 w 1600200"/>
              <a:gd name="connsiteY2" fmla="*/ 1200150 h 1200150"/>
            </a:gdLst>
            <a:ahLst/>
            <a:cxnLst>
              <a:cxn ang="0">
                <a:pos x="connsiteX0" y="connsiteY0"/>
              </a:cxn>
              <a:cxn ang="0">
                <a:pos x="connsiteX1" y="connsiteY1"/>
              </a:cxn>
              <a:cxn ang="0">
                <a:pos x="connsiteX2" y="connsiteY2"/>
              </a:cxn>
            </a:cxnLst>
            <a:rect l="l" t="t" r="r" b="b"/>
            <a:pathLst>
              <a:path w="1600200" h="1200150">
                <a:moveTo>
                  <a:pt x="0" y="0"/>
                </a:moveTo>
                <a:lnTo>
                  <a:pt x="0" y="1200150"/>
                </a:lnTo>
                <a:lnTo>
                  <a:pt x="1600200" y="1200150"/>
                </a:lnTo>
              </a:path>
            </a:pathLst>
          </a:custGeom>
          <a:noFill/>
          <a:ln w="28575">
            <a:solidFill>
              <a:srgbClr val="E28189"/>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graphicFrame>
        <p:nvGraphicFramePr>
          <p:cNvPr id="71" name="Table 70"/>
          <p:cNvGraphicFramePr>
            <a:graphicFrameLocks noGrp="1"/>
          </p:cNvGraphicFramePr>
          <p:nvPr>
            <p:extLst>
              <p:ext uri="{D42A27DB-BD31-4B8C-83A1-F6EECF244321}">
                <p14:modId xmlns:p14="http://schemas.microsoft.com/office/powerpoint/2010/main" val="4209121907"/>
              </p:ext>
            </p:extLst>
          </p:nvPr>
        </p:nvGraphicFramePr>
        <p:xfrm>
          <a:off x="4123186" y="1900519"/>
          <a:ext cx="1446971" cy="731520"/>
        </p:xfrm>
        <a:graphic>
          <a:graphicData uri="http://schemas.openxmlformats.org/drawingml/2006/table">
            <a:tbl>
              <a:tblPr firstRow="1" bandRow="1">
                <a:tableStyleId>{72833802-FEF1-4C79-8D5D-14CF1EAF98D9}</a:tableStyleId>
              </a:tblPr>
              <a:tblGrid>
                <a:gridCol w="1446971">
                  <a:extLst>
                    <a:ext uri="{9D8B030D-6E8A-4147-A177-3AD203B41FA5}">
                      <a16:colId xmlns:a16="http://schemas.microsoft.com/office/drawing/2014/main" val="20000"/>
                    </a:ext>
                  </a:extLst>
                </a:gridCol>
              </a:tblGrid>
              <a:tr h="370840">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FC05::100</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0">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1"/>
                  </a:ext>
                </a:extLst>
              </a:tr>
            </a:tbl>
          </a:graphicData>
        </a:graphic>
      </p:graphicFrame>
      <p:sp>
        <p:nvSpPr>
          <p:cNvPr id="72" name="圆角矩形 59"/>
          <p:cNvSpPr/>
          <p:nvPr/>
        </p:nvSpPr>
        <p:spPr bwMode="gray">
          <a:xfrm>
            <a:off x="6264260" y="4380036"/>
            <a:ext cx="917445" cy="361676"/>
          </a:xfrm>
          <a:prstGeom prst="roundRect">
            <a:avLst>
              <a:gd name="adj" fmla="val 13019"/>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fontAlgn="ctr"/>
            <a:r>
              <a:rPr lang="en-US" sz="1200" dirty="0" err="1">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End.X</a:t>
            </a:r>
            <a:endPar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rPr>
              <a:t>FC04::C4</a:t>
            </a:r>
          </a:p>
        </p:txBody>
      </p:sp>
      <p:graphicFrame>
        <p:nvGraphicFramePr>
          <p:cNvPr id="74" name="Table 73"/>
          <p:cNvGraphicFramePr>
            <a:graphicFrameLocks noGrp="1"/>
          </p:cNvGraphicFramePr>
          <p:nvPr>
            <p:extLst>
              <p:ext uri="{D42A27DB-BD31-4B8C-83A1-F6EECF244321}">
                <p14:modId xmlns:p14="http://schemas.microsoft.com/office/powerpoint/2010/main" val="3043007356"/>
              </p:ext>
            </p:extLst>
          </p:nvPr>
        </p:nvGraphicFramePr>
        <p:xfrm>
          <a:off x="2112422" y="3970441"/>
          <a:ext cx="1210049" cy="457200"/>
        </p:xfrm>
        <a:graphic>
          <a:graphicData uri="http://schemas.openxmlformats.org/drawingml/2006/table">
            <a:tbl>
              <a:tblPr firstRow="1" bandRow="1">
                <a:tableStyleId>{72833802-FEF1-4C79-8D5D-14CF1EAF98D9}</a:tableStyleId>
              </a:tblPr>
              <a:tblGrid>
                <a:gridCol w="1210049">
                  <a:extLst>
                    <a:ext uri="{9D8B030D-6E8A-4147-A177-3AD203B41FA5}">
                      <a16:colId xmlns:a16="http://schemas.microsoft.com/office/drawing/2014/main" val="20000"/>
                    </a:ext>
                  </a:extLst>
                </a:gridCol>
              </a:tblGrid>
              <a:tr h="0">
                <a:tc>
                  <a:txBody>
                    <a:bodyPr/>
                    <a:lstStyle/>
                    <a:p>
                      <a:pPr algn="ctr" fontAlgn="ctr"/>
                      <a:r>
                        <a:rPr lang="en-US" sz="1200" b="0" dirty="0">
                          <a:solidFill>
                            <a:schemeClr val="bg1"/>
                          </a:solidFill>
                          <a:latin typeface="Huawei Sans" panose="020C0503030203020204" pitchFamily="34" charset="0"/>
                        </a:rPr>
                        <a:t>Payload:</a:t>
                      </a:r>
                    </a:p>
                    <a:p>
                      <a:pPr algn="ctr" fontAlgn="ctr"/>
                      <a:r>
                        <a:rPr lang="en-US" sz="1200" b="0" dirty="0">
                          <a:solidFill>
                            <a:schemeClr val="bg1"/>
                          </a:solidFill>
                          <a:latin typeface="Huawei Sans" panose="020C0503030203020204" pitchFamily="34" charset="0"/>
                        </a:rPr>
                        <a:t>CE1 -&gt; CE2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0"/>
                  </a:ext>
                </a:extLst>
              </a:tr>
            </a:tbl>
          </a:graphicData>
        </a:graphic>
      </p:graphicFrame>
      <p:sp>
        <p:nvSpPr>
          <p:cNvPr id="75" name="圆角矩形 59"/>
          <p:cNvSpPr/>
          <p:nvPr/>
        </p:nvSpPr>
        <p:spPr bwMode="gray">
          <a:xfrm>
            <a:off x="3336168" y="2816869"/>
            <a:ext cx="917445" cy="221690"/>
          </a:xfrm>
          <a:prstGeom prst="roundRect">
            <a:avLst>
              <a:gd name="adj" fmla="val 13019"/>
            </a:avLst>
          </a:prstGeom>
          <a:solidFill>
            <a:srgbClr val="D3394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FC01:: /96</a:t>
            </a:r>
          </a:p>
        </p:txBody>
      </p:sp>
      <p:graphicFrame>
        <p:nvGraphicFramePr>
          <p:cNvPr id="77" name="Table 76"/>
          <p:cNvGraphicFramePr>
            <a:graphicFrameLocks noGrp="1"/>
          </p:cNvGraphicFramePr>
          <p:nvPr>
            <p:extLst>
              <p:ext uri="{D42A27DB-BD31-4B8C-83A1-F6EECF244321}">
                <p14:modId xmlns:p14="http://schemas.microsoft.com/office/powerpoint/2010/main" val="1838456844"/>
              </p:ext>
            </p:extLst>
          </p:nvPr>
        </p:nvGraphicFramePr>
        <p:xfrm>
          <a:off x="6027678" y="4818542"/>
          <a:ext cx="1340313" cy="1371600"/>
        </p:xfrm>
        <a:graphic>
          <a:graphicData uri="http://schemas.openxmlformats.org/drawingml/2006/table">
            <a:tbl>
              <a:tblPr firstRow="1" bandRow="1">
                <a:tableStyleId>{72833802-FEF1-4C79-8D5D-14CF1EAF98D9}</a:tableStyleId>
              </a:tblPr>
              <a:tblGrid>
                <a:gridCol w="1340313">
                  <a:extLst>
                    <a:ext uri="{9D8B030D-6E8A-4147-A177-3AD203B41FA5}">
                      <a16:colId xmlns:a16="http://schemas.microsoft.com/office/drawing/2014/main" val="20000"/>
                    </a:ext>
                  </a:extLst>
                </a:gridCol>
              </a:tblGrid>
              <a:tr h="286955">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DIPv6: FC04::C4</a:t>
                      </a:r>
                    </a:p>
                    <a:p>
                      <a:pPr algn="ctr" fontAlgn="ctr"/>
                      <a:r>
                        <a:rPr lang="en-US" sz="12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SIPv6: FC01::1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val="10000"/>
                  </a:ext>
                </a:extLst>
              </a:tr>
              <a:tr h="401737">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SRH (SL =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a:t>
                      </a: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0" algn="ctr" defTabSz="913765"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FC05::100</a:t>
                      </a:r>
                    </a:p>
                    <a:p>
                      <a:pPr marL="0" algn="ctr" defTabSz="913765" rtl="0" eaLnBrk="1" fontAlgn="ctr" latinLnBrk="0" hangingPunct="1"/>
                      <a:r>
                        <a:rPr lang="en-US" sz="1200" b="1" dirty="0">
                          <a:solidFill>
                            <a:srgbClr val="C7000B"/>
                          </a:solidFill>
                          <a:latin typeface="Huawei Sans" panose="020C0503030203020204" pitchFamily="34" charset="0"/>
                          <a:ea typeface="方正兰亭黑简体" panose="02000000000000000000" pitchFamily="2" charset="-122"/>
                          <a:cs typeface="+mn-cs"/>
                          <a:sym typeface="Huawei Sans" panose="020C0503030203020204" pitchFamily="34" charset="0"/>
                        </a:rPr>
                        <a:t>FC04::C4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EEC1"/>
                    </a:solidFill>
                  </a:tcPr>
                </a:tc>
                <a:extLst>
                  <a:ext uri="{0D108BD9-81ED-4DB2-BD59-A6C34878D82A}">
                    <a16:rowId xmlns:a16="http://schemas.microsoft.com/office/drawing/2014/main" val="10001"/>
                  </a:ext>
                </a:extLst>
              </a:tr>
              <a:tr h="172173">
                <a:tc>
                  <a:txBody>
                    <a:bodyPr/>
                    <a:lstStyle/>
                    <a:p>
                      <a:pPr algn="ctr" fontAlgn="ctr"/>
                      <a:r>
                        <a:rPr lang="en-US" sz="1200" dirty="0">
                          <a:solidFill>
                            <a:schemeClr val="bg1"/>
                          </a:solidFill>
                          <a:latin typeface="Huawei Sans" panose="020C0503030203020204" pitchFamily="34" charset="0"/>
                        </a:rPr>
                        <a:t>Payload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2"/>
                  </a:ext>
                </a:extLst>
              </a:tr>
            </a:tbl>
          </a:graphicData>
        </a:graphic>
      </p:graphicFrame>
      <p:graphicFrame>
        <p:nvGraphicFramePr>
          <p:cNvPr id="78" name="Table 77"/>
          <p:cNvGraphicFramePr>
            <a:graphicFrameLocks noGrp="1"/>
          </p:cNvGraphicFramePr>
          <p:nvPr>
            <p:extLst>
              <p:ext uri="{D42A27DB-BD31-4B8C-83A1-F6EECF244321}">
                <p14:modId xmlns:p14="http://schemas.microsoft.com/office/powerpoint/2010/main" val="3499257968"/>
              </p:ext>
            </p:extLst>
          </p:nvPr>
        </p:nvGraphicFramePr>
        <p:xfrm>
          <a:off x="8892684" y="3970441"/>
          <a:ext cx="1210049" cy="457200"/>
        </p:xfrm>
        <a:graphic>
          <a:graphicData uri="http://schemas.openxmlformats.org/drawingml/2006/table">
            <a:tbl>
              <a:tblPr firstRow="1" bandRow="1">
                <a:tableStyleId>{72833802-FEF1-4C79-8D5D-14CF1EAF98D9}</a:tableStyleId>
              </a:tblPr>
              <a:tblGrid>
                <a:gridCol w="1210049">
                  <a:extLst>
                    <a:ext uri="{9D8B030D-6E8A-4147-A177-3AD203B41FA5}">
                      <a16:colId xmlns:a16="http://schemas.microsoft.com/office/drawing/2014/main" val="20000"/>
                    </a:ext>
                  </a:extLst>
                </a:gridCol>
              </a:tblGrid>
              <a:tr h="0">
                <a:tc>
                  <a:txBody>
                    <a:bodyPr/>
                    <a:lstStyle/>
                    <a:p>
                      <a:pPr algn="ctr" fontAlgn="ctr"/>
                      <a:r>
                        <a:rPr lang="en-US" sz="1200" b="0" dirty="0">
                          <a:solidFill>
                            <a:schemeClr val="bg1"/>
                          </a:solidFill>
                          <a:latin typeface="Huawei Sans" panose="020C0503030203020204" pitchFamily="34" charset="0"/>
                        </a:rPr>
                        <a:t>Payload:</a:t>
                      </a:r>
                    </a:p>
                    <a:p>
                      <a:pPr algn="ctr" fontAlgn="ctr"/>
                      <a:r>
                        <a:rPr lang="en-US" sz="1200" b="0" dirty="0">
                          <a:solidFill>
                            <a:schemeClr val="bg1"/>
                          </a:solidFill>
                          <a:latin typeface="Huawei Sans" panose="020C0503030203020204" pitchFamily="34" charset="0"/>
                        </a:rPr>
                        <a:t>CE1 -&gt; CE2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0200991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SRv6 Access Protection</a:t>
            </a:r>
            <a:endParaRPr lang="en-US" dirty="0"/>
          </a:p>
        </p:txBody>
      </p:sp>
      <p:sp>
        <p:nvSpPr>
          <p:cNvPr id="3" name="Text Placeholder 2"/>
          <p:cNvSpPr>
            <a:spLocks noGrp="1"/>
          </p:cNvSpPr>
          <p:nvPr>
            <p:ph type="body" sz="quarter" idx="10"/>
          </p:nvPr>
        </p:nvSpPr>
        <p:spPr bwMode="gray"/>
        <p:txBody>
          <a:bodyPr/>
          <a:lstStyle/>
          <a:p>
            <a:r>
              <a:rPr lang="en-US" sz="1600" dirty="0"/>
              <a:t>When a CE is dual-homed to PEs, if the link between the CE and endpoint PE fails, traffic may be lost. In this case, mixed FRR can be used to resolve this problem.</a:t>
            </a:r>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a:p>
            <a:r>
              <a:rPr lang="en-US" sz="1600" dirty="0"/>
              <a:t>PE2 receives a VPN route from CE2 and another VPN route from PE3, forming FRR protection. When the link between PE2 and CE2 fails, PE2 detects the fault and steers all relevant traffic to the backup path to PE3. In this case, the next hop of the primary path is an access interface and the backup path is an SRv6 tunnel, forming mixed FRR protection.</a:t>
            </a:r>
          </a:p>
        </p:txBody>
      </p:sp>
      <p:pic>
        <p:nvPicPr>
          <p:cNvPr id="4"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3099376" y="3492746"/>
            <a:ext cx="468318" cy="383051"/>
          </a:xfrm>
          <a:prstGeom prst="rect">
            <a:avLst/>
          </a:prstGeom>
        </p:spPr>
      </p:pic>
      <p:pic>
        <p:nvPicPr>
          <p:cNvPr id="5"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606095" y="2874361"/>
            <a:ext cx="468318" cy="383051"/>
          </a:xfrm>
          <a:prstGeom prst="rect">
            <a:avLst/>
          </a:prstGeom>
        </p:spPr>
      </p:pic>
      <p:pic>
        <p:nvPicPr>
          <p:cNvPr id="6"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4606095" y="4150711"/>
            <a:ext cx="468318" cy="383051"/>
          </a:xfrm>
          <a:prstGeom prst="rect">
            <a:avLst/>
          </a:prstGeom>
        </p:spPr>
      </p:pic>
      <p:pic>
        <p:nvPicPr>
          <p:cNvPr id="7"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6193278" y="2878063"/>
            <a:ext cx="468318" cy="383051"/>
          </a:xfrm>
          <a:prstGeom prst="rect">
            <a:avLst/>
          </a:prstGeom>
        </p:spPr>
      </p:pic>
      <p:pic>
        <p:nvPicPr>
          <p:cNvPr id="8"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6194659" y="4151078"/>
            <a:ext cx="468318" cy="383051"/>
          </a:xfrm>
          <a:prstGeom prst="rect">
            <a:avLst/>
          </a:prstGeom>
        </p:spPr>
      </p:pic>
      <p:pic>
        <p:nvPicPr>
          <p:cNvPr id="9"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1794404" y="3492746"/>
            <a:ext cx="468318" cy="383051"/>
          </a:xfrm>
          <a:prstGeom prst="rect">
            <a:avLst/>
          </a:prstGeom>
        </p:spPr>
      </p:pic>
      <p:cxnSp>
        <p:nvCxnSpPr>
          <p:cNvPr id="10" name="直接连接符 22"/>
          <p:cNvCxnSpPr>
            <a:stCxn id="9" idx="3"/>
            <a:endCxn id="4" idx="1"/>
          </p:cNvCxnSpPr>
          <p:nvPr/>
        </p:nvCxnSpPr>
        <p:spPr bwMode="gray">
          <a:xfrm>
            <a:off x="2262722" y="3684272"/>
            <a:ext cx="836654" cy="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1" name="直接连接符 22"/>
          <p:cNvCxnSpPr>
            <a:stCxn id="4" idx="0"/>
            <a:endCxn id="5" idx="1"/>
          </p:cNvCxnSpPr>
          <p:nvPr/>
        </p:nvCxnSpPr>
        <p:spPr bwMode="gray">
          <a:xfrm flipV="1">
            <a:off x="3333535" y="3065887"/>
            <a:ext cx="1272560" cy="42685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2" name="直接连接符 22"/>
          <p:cNvCxnSpPr>
            <a:stCxn id="5" idx="3"/>
            <a:endCxn id="7" idx="1"/>
          </p:cNvCxnSpPr>
          <p:nvPr/>
        </p:nvCxnSpPr>
        <p:spPr bwMode="gray">
          <a:xfrm>
            <a:off x="5074413" y="3065887"/>
            <a:ext cx="1118865" cy="3702"/>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3" name="直接连接符 22"/>
          <p:cNvCxnSpPr>
            <a:stCxn id="6" idx="3"/>
            <a:endCxn id="8" idx="1"/>
          </p:cNvCxnSpPr>
          <p:nvPr/>
        </p:nvCxnSpPr>
        <p:spPr bwMode="gray">
          <a:xfrm>
            <a:off x="5074413" y="4342237"/>
            <a:ext cx="1120246" cy="367"/>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4" name="直接连接符 22"/>
          <p:cNvCxnSpPr>
            <a:stCxn id="30" idx="0"/>
            <a:endCxn id="7" idx="3"/>
          </p:cNvCxnSpPr>
          <p:nvPr/>
        </p:nvCxnSpPr>
        <p:spPr bwMode="gray">
          <a:xfrm flipH="1" flipV="1">
            <a:off x="6661596" y="3069589"/>
            <a:ext cx="869193" cy="43174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5" name="直接连接符 22"/>
          <p:cNvCxnSpPr>
            <a:stCxn id="30" idx="2"/>
            <a:endCxn id="8" idx="3"/>
          </p:cNvCxnSpPr>
          <p:nvPr/>
        </p:nvCxnSpPr>
        <p:spPr bwMode="gray">
          <a:xfrm flipH="1">
            <a:off x="6662977" y="3884389"/>
            <a:ext cx="867812" cy="458215"/>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6" name="直接连接符 22"/>
          <p:cNvCxnSpPr>
            <a:stCxn id="8" idx="0"/>
            <a:endCxn id="7" idx="2"/>
          </p:cNvCxnSpPr>
          <p:nvPr/>
        </p:nvCxnSpPr>
        <p:spPr bwMode="gray">
          <a:xfrm flipH="1" flipV="1">
            <a:off x="6427437" y="3261114"/>
            <a:ext cx="1381" cy="889964"/>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cxnSp>
        <p:nvCxnSpPr>
          <p:cNvPr id="17" name="直接连接符 22"/>
          <p:cNvCxnSpPr>
            <a:stCxn id="6" idx="0"/>
            <a:endCxn id="5" idx="2"/>
          </p:cNvCxnSpPr>
          <p:nvPr/>
        </p:nvCxnSpPr>
        <p:spPr bwMode="gray">
          <a:xfrm flipV="1">
            <a:off x="4840254" y="3257412"/>
            <a:ext cx="0" cy="893299"/>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18" name="TextBox 17"/>
          <p:cNvSpPr txBox="1"/>
          <p:nvPr/>
        </p:nvSpPr>
        <p:spPr bwMode="gray">
          <a:xfrm>
            <a:off x="1388909" y="3545716"/>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CE1</a:t>
            </a:r>
          </a:p>
        </p:txBody>
      </p:sp>
      <p:sp>
        <p:nvSpPr>
          <p:cNvPr id="19" name="TextBox 18"/>
          <p:cNvSpPr txBox="1"/>
          <p:nvPr/>
        </p:nvSpPr>
        <p:spPr bwMode="gray">
          <a:xfrm>
            <a:off x="3501867" y="3545717"/>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PE1</a:t>
            </a:r>
          </a:p>
        </p:txBody>
      </p:sp>
      <p:sp>
        <p:nvSpPr>
          <p:cNvPr id="20" name="TextBox 19"/>
          <p:cNvSpPr txBox="1"/>
          <p:nvPr/>
        </p:nvSpPr>
        <p:spPr bwMode="gray">
          <a:xfrm>
            <a:off x="4474724" y="3215747"/>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P1</a:t>
            </a:r>
          </a:p>
        </p:txBody>
      </p:sp>
      <p:sp>
        <p:nvSpPr>
          <p:cNvPr id="21" name="TextBox 20"/>
          <p:cNvSpPr txBox="1"/>
          <p:nvPr/>
        </p:nvSpPr>
        <p:spPr bwMode="gray">
          <a:xfrm>
            <a:off x="4470832" y="3930682"/>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P2</a:t>
            </a:r>
          </a:p>
        </p:txBody>
      </p:sp>
      <p:sp>
        <p:nvSpPr>
          <p:cNvPr id="22" name="TextBox 21"/>
          <p:cNvSpPr txBox="1"/>
          <p:nvPr/>
        </p:nvSpPr>
        <p:spPr bwMode="gray">
          <a:xfrm>
            <a:off x="6005792" y="3932644"/>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PE3</a:t>
            </a:r>
          </a:p>
        </p:txBody>
      </p:sp>
      <p:sp>
        <p:nvSpPr>
          <p:cNvPr id="23" name="TextBox 22"/>
          <p:cNvSpPr txBox="1"/>
          <p:nvPr/>
        </p:nvSpPr>
        <p:spPr bwMode="gray">
          <a:xfrm>
            <a:off x="7395716" y="3841469"/>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CE2</a:t>
            </a:r>
          </a:p>
        </p:txBody>
      </p:sp>
      <p:sp>
        <p:nvSpPr>
          <p:cNvPr id="24" name="TextBox 23"/>
          <p:cNvSpPr txBox="1"/>
          <p:nvPr/>
        </p:nvSpPr>
        <p:spPr bwMode="gray">
          <a:xfrm>
            <a:off x="6005792" y="3206131"/>
            <a:ext cx="477846" cy="276999"/>
          </a:xfrm>
          <a:prstGeom prst="rect">
            <a:avLst/>
          </a:prstGeom>
          <a:noFill/>
        </p:spPr>
        <p:txBody>
          <a:bodyPr wrap="square" rtlCol="0">
            <a:spAutoFit/>
          </a:bodyPr>
          <a:lstStyle/>
          <a:p>
            <a:pPr algn="ct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PE2</a:t>
            </a:r>
          </a:p>
        </p:txBody>
      </p:sp>
      <p:sp>
        <p:nvSpPr>
          <p:cNvPr id="29" name="Freeform 159"/>
          <p:cNvSpPr/>
          <p:nvPr/>
        </p:nvSpPr>
        <p:spPr bwMode="gray">
          <a:xfrm flipH="1">
            <a:off x="7634639" y="3362878"/>
            <a:ext cx="973564" cy="5089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Net2</a:t>
            </a:r>
          </a:p>
        </p:txBody>
      </p:sp>
      <p:pic>
        <p:nvPicPr>
          <p:cNvPr id="30" name="图片 18"/>
          <p:cNvPicPr/>
          <p:nvPr/>
        </p:nvPicPr>
        <p:blipFill>
          <a:blip r:embed="rId3" cstate="print">
            <a:extLst>
              <a:ext uri="{28A0092B-C50C-407E-A947-70E740481C1C}">
                <a14:useLocalDpi xmlns:a14="http://schemas.microsoft.com/office/drawing/2010/main" val="0"/>
              </a:ext>
            </a:extLst>
          </a:blip>
          <a:stretch>
            <a:fillRect/>
          </a:stretch>
        </p:blipFill>
        <p:spPr bwMode="gray">
          <a:xfrm>
            <a:off x="7296630" y="3501338"/>
            <a:ext cx="468318" cy="383051"/>
          </a:xfrm>
          <a:prstGeom prst="rect">
            <a:avLst/>
          </a:prstGeom>
        </p:spPr>
      </p:pic>
      <p:cxnSp>
        <p:nvCxnSpPr>
          <p:cNvPr id="31" name="直接连接符 22"/>
          <p:cNvCxnSpPr>
            <a:stCxn id="4" idx="2"/>
            <a:endCxn id="6" idx="1"/>
          </p:cNvCxnSpPr>
          <p:nvPr/>
        </p:nvCxnSpPr>
        <p:spPr bwMode="gray">
          <a:xfrm>
            <a:off x="3333535" y="3875797"/>
            <a:ext cx="1272560" cy="466440"/>
          </a:xfrm>
          <a:prstGeom prst="line">
            <a:avLst/>
          </a:prstGeom>
          <a:noFill/>
          <a:ln w="19050" algn="ctr">
            <a:solidFill>
              <a:schemeClr val="bg1">
                <a:lumMod val="50000"/>
              </a:schemeClr>
            </a:solidFill>
            <a:round/>
          </a:ln>
          <a:extLst>
            <a:ext uri="{909E8E84-426E-40DD-AFC4-6F175D3DCCD1}">
              <a14:hiddenFill xmlns:a14="http://schemas.microsoft.com/office/drawing/2010/main">
                <a:noFill/>
              </a14:hiddenFill>
            </a:ext>
          </a:extLst>
        </p:spPr>
      </p:cxnSp>
      <p:sp>
        <p:nvSpPr>
          <p:cNvPr id="50" name="Freeform 49"/>
          <p:cNvSpPr/>
          <p:nvPr/>
        </p:nvSpPr>
        <p:spPr bwMode="gray">
          <a:xfrm flipV="1">
            <a:off x="5926835" y="3181704"/>
            <a:ext cx="232318" cy="1048418"/>
          </a:xfrm>
          <a:custGeom>
            <a:avLst/>
            <a:gdLst>
              <a:gd name="connsiteX0" fmla="*/ 342900 w 342900"/>
              <a:gd name="connsiteY0" fmla="*/ 0 h 790575"/>
              <a:gd name="connsiteX1" fmla="*/ 0 w 342900"/>
              <a:gd name="connsiteY1" fmla="*/ 428625 h 790575"/>
              <a:gd name="connsiteX2" fmla="*/ 342900 w 342900"/>
              <a:gd name="connsiteY2" fmla="*/ 790575 h 790575"/>
            </a:gdLst>
            <a:ahLst/>
            <a:cxnLst>
              <a:cxn ang="0">
                <a:pos x="connsiteX0" y="connsiteY0"/>
              </a:cxn>
              <a:cxn ang="0">
                <a:pos x="connsiteX1" y="connsiteY1"/>
              </a:cxn>
              <a:cxn ang="0">
                <a:pos x="connsiteX2" y="connsiteY2"/>
              </a:cxn>
            </a:cxnLst>
            <a:rect l="l" t="t" r="r" b="b"/>
            <a:pathLst>
              <a:path w="342900" h="790575">
                <a:moveTo>
                  <a:pt x="342900" y="0"/>
                </a:moveTo>
                <a:cubicBezTo>
                  <a:pt x="171450" y="148431"/>
                  <a:pt x="0" y="296863"/>
                  <a:pt x="0" y="428625"/>
                </a:cubicBezTo>
                <a:cubicBezTo>
                  <a:pt x="0" y="560387"/>
                  <a:pt x="171450" y="675481"/>
                  <a:pt x="342900" y="790575"/>
                </a:cubicBezTo>
              </a:path>
            </a:pathLst>
          </a:custGeom>
          <a:noFill/>
          <a:ln w="28575">
            <a:solidFill>
              <a:schemeClr val="bg1">
                <a:lumMod val="50000"/>
              </a:schemeClr>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51" name="Rectangular Callout 50"/>
          <p:cNvSpPr/>
          <p:nvPr/>
        </p:nvSpPr>
        <p:spPr bwMode="gray">
          <a:xfrm>
            <a:off x="4884644" y="3318488"/>
            <a:ext cx="913850" cy="772838"/>
          </a:xfrm>
          <a:prstGeom prst="wedgeRectCallout">
            <a:avLst>
              <a:gd name="adj1" fmla="val 62526"/>
              <a:gd name="adj2" fmla="val -2507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PE3 advertises a VPN route to PE2.</a:t>
            </a:r>
          </a:p>
        </p:txBody>
      </p:sp>
      <p:sp>
        <p:nvSpPr>
          <p:cNvPr id="52" name="Freeform 51"/>
          <p:cNvSpPr/>
          <p:nvPr/>
        </p:nvSpPr>
        <p:spPr bwMode="gray">
          <a:xfrm rot="14884938" flipV="1">
            <a:off x="7082536" y="3826170"/>
            <a:ext cx="232318" cy="1048418"/>
          </a:xfrm>
          <a:custGeom>
            <a:avLst/>
            <a:gdLst>
              <a:gd name="connsiteX0" fmla="*/ 342900 w 342900"/>
              <a:gd name="connsiteY0" fmla="*/ 0 h 790575"/>
              <a:gd name="connsiteX1" fmla="*/ 0 w 342900"/>
              <a:gd name="connsiteY1" fmla="*/ 428625 h 790575"/>
              <a:gd name="connsiteX2" fmla="*/ 342900 w 342900"/>
              <a:gd name="connsiteY2" fmla="*/ 790575 h 790575"/>
            </a:gdLst>
            <a:ahLst/>
            <a:cxnLst>
              <a:cxn ang="0">
                <a:pos x="connsiteX0" y="connsiteY0"/>
              </a:cxn>
              <a:cxn ang="0">
                <a:pos x="connsiteX1" y="connsiteY1"/>
              </a:cxn>
              <a:cxn ang="0">
                <a:pos x="connsiteX2" y="connsiteY2"/>
              </a:cxn>
            </a:cxnLst>
            <a:rect l="l" t="t" r="r" b="b"/>
            <a:pathLst>
              <a:path w="342900" h="790575">
                <a:moveTo>
                  <a:pt x="342900" y="0"/>
                </a:moveTo>
                <a:cubicBezTo>
                  <a:pt x="171450" y="148431"/>
                  <a:pt x="0" y="296863"/>
                  <a:pt x="0" y="428625"/>
                </a:cubicBezTo>
                <a:cubicBezTo>
                  <a:pt x="0" y="560387"/>
                  <a:pt x="171450" y="675481"/>
                  <a:pt x="342900" y="790575"/>
                </a:cubicBezTo>
              </a:path>
            </a:pathLst>
          </a:custGeom>
          <a:noFill/>
          <a:ln w="28575">
            <a:solidFill>
              <a:schemeClr val="bg1">
                <a:lumMod val="50000"/>
              </a:schemeClr>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53" name="Freeform 52"/>
          <p:cNvSpPr/>
          <p:nvPr/>
        </p:nvSpPr>
        <p:spPr bwMode="gray">
          <a:xfrm rot="6940476">
            <a:off x="7102342" y="2636728"/>
            <a:ext cx="232318" cy="1048418"/>
          </a:xfrm>
          <a:custGeom>
            <a:avLst/>
            <a:gdLst>
              <a:gd name="connsiteX0" fmla="*/ 342900 w 342900"/>
              <a:gd name="connsiteY0" fmla="*/ 0 h 790575"/>
              <a:gd name="connsiteX1" fmla="*/ 0 w 342900"/>
              <a:gd name="connsiteY1" fmla="*/ 428625 h 790575"/>
              <a:gd name="connsiteX2" fmla="*/ 342900 w 342900"/>
              <a:gd name="connsiteY2" fmla="*/ 790575 h 790575"/>
            </a:gdLst>
            <a:ahLst/>
            <a:cxnLst>
              <a:cxn ang="0">
                <a:pos x="connsiteX0" y="connsiteY0"/>
              </a:cxn>
              <a:cxn ang="0">
                <a:pos x="connsiteX1" y="connsiteY1"/>
              </a:cxn>
              <a:cxn ang="0">
                <a:pos x="connsiteX2" y="connsiteY2"/>
              </a:cxn>
            </a:cxnLst>
            <a:rect l="l" t="t" r="r" b="b"/>
            <a:pathLst>
              <a:path w="342900" h="790575">
                <a:moveTo>
                  <a:pt x="342900" y="0"/>
                </a:moveTo>
                <a:cubicBezTo>
                  <a:pt x="171450" y="148431"/>
                  <a:pt x="0" y="296863"/>
                  <a:pt x="0" y="428625"/>
                </a:cubicBezTo>
                <a:cubicBezTo>
                  <a:pt x="0" y="560387"/>
                  <a:pt x="171450" y="675481"/>
                  <a:pt x="342900" y="790575"/>
                </a:cubicBezTo>
              </a:path>
            </a:pathLst>
          </a:custGeom>
          <a:noFill/>
          <a:ln w="28575">
            <a:solidFill>
              <a:schemeClr val="bg1">
                <a:lumMod val="50000"/>
              </a:schemeClr>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
        <p:nvSpPr>
          <p:cNvPr id="54" name="Rectangular Callout 53"/>
          <p:cNvSpPr/>
          <p:nvPr/>
        </p:nvSpPr>
        <p:spPr bwMode="gray">
          <a:xfrm>
            <a:off x="7827460" y="3956140"/>
            <a:ext cx="1302986" cy="617232"/>
          </a:xfrm>
          <a:prstGeom prst="wedgeRectCallout">
            <a:avLst>
              <a:gd name="adj1" fmla="val -79919"/>
              <a:gd name="adj2" fmla="val 911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CE2 advertises common routes to PE2 and PE3.</a:t>
            </a:r>
          </a:p>
        </p:txBody>
      </p:sp>
      <p:grpSp>
        <p:nvGrpSpPr>
          <p:cNvPr id="55" name="组合 17"/>
          <p:cNvGrpSpPr/>
          <p:nvPr/>
        </p:nvGrpSpPr>
        <p:grpSpPr bwMode="gray">
          <a:xfrm>
            <a:off x="4698361" y="1792064"/>
            <a:ext cx="3275298" cy="1030014"/>
            <a:chOff x="756083" y="2148910"/>
            <a:chExt cx="2544836" cy="658928"/>
          </a:xfrm>
        </p:grpSpPr>
        <p:sp>
          <p:nvSpPr>
            <p:cNvPr id="56" name="矩形: 圆角 52"/>
            <p:cNvSpPr/>
            <p:nvPr/>
          </p:nvSpPr>
          <p:spPr bwMode="gray">
            <a:xfrm>
              <a:off x="756083" y="2148910"/>
              <a:ext cx="2544836" cy="658928"/>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PE2's BGP Route</a:t>
              </a:r>
            </a:p>
          </p:txBody>
        </p:sp>
        <p:sp>
          <p:nvSpPr>
            <p:cNvPr id="57" name="TextBox 120"/>
            <p:cNvSpPr txBox="1"/>
            <p:nvPr/>
          </p:nvSpPr>
          <p:spPr bwMode="gray">
            <a:xfrm>
              <a:off x="791532" y="2321001"/>
              <a:ext cx="2420048" cy="437573"/>
            </a:xfrm>
            <a:prstGeom prst="roundRect">
              <a:avLst>
                <a:gd name="adj" fmla="val 3880"/>
              </a:avLst>
            </a:prstGeom>
            <a:noFill/>
            <a:ln w="12700">
              <a:solidFill>
                <a:srgbClr val="56C4D2"/>
              </a:solidFill>
            </a:ln>
          </p:spPr>
          <p:txBody>
            <a:bodyPr wrap="square" rtlCol="0" anchor="ctr">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NHP    Out-</a:t>
              </a:r>
              <a:r>
                <a:rPr lang="en-US" sz="1200"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a:t>
              </a: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Net2     CE2     PE2 -&gt; CE2 link interface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Backup PE3      SRv6 Tunnel</a:t>
              </a:r>
            </a:p>
          </p:txBody>
        </p:sp>
      </p:grpSp>
      <p:sp>
        <p:nvSpPr>
          <p:cNvPr id="58" name="Rectangular Callout 57"/>
          <p:cNvSpPr/>
          <p:nvPr/>
        </p:nvSpPr>
        <p:spPr bwMode="gray">
          <a:xfrm>
            <a:off x="7880304" y="2393161"/>
            <a:ext cx="1893396" cy="771630"/>
          </a:xfrm>
          <a:prstGeom prst="wedgeRectCallout">
            <a:avLst>
              <a:gd name="adj1" fmla="val -66081"/>
              <a:gd name="adj2" fmla="val -2636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When the path from PE2 to CE2 fails, the forwarding path becomes PE2 -&gt; PE3 -&gt; CE2.</a:t>
            </a:r>
          </a:p>
        </p:txBody>
      </p:sp>
      <p:sp>
        <p:nvSpPr>
          <p:cNvPr id="60" name="Freeform 59"/>
          <p:cNvSpPr/>
          <p:nvPr/>
        </p:nvSpPr>
        <p:spPr bwMode="gray">
          <a:xfrm>
            <a:off x="3262664" y="2945629"/>
            <a:ext cx="4371975" cy="552450"/>
          </a:xfrm>
          <a:custGeom>
            <a:avLst/>
            <a:gdLst>
              <a:gd name="connsiteX0" fmla="*/ 0 w 4371975"/>
              <a:gd name="connsiteY0" fmla="*/ 523875 h 552450"/>
              <a:gd name="connsiteX1" fmla="*/ 1562100 w 4371975"/>
              <a:gd name="connsiteY1" fmla="*/ 0 h 552450"/>
              <a:gd name="connsiteX2" fmla="*/ 3238500 w 4371975"/>
              <a:gd name="connsiteY2" fmla="*/ 0 h 552450"/>
              <a:gd name="connsiteX3" fmla="*/ 4371975 w 4371975"/>
              <a:gd name="connsiteY3" fmla="*/ 552450 h 552450"/>
            </a:gdLst>
            <a:ahLst/>
            <a:cxnLst>
              <a:cxn ang="0">
                <a:pos x="connsiteX0" y="connsiteY0"/>
              </a:cxn>
              <a:cxn ang="0">
                <a:pos x="connsiteX1" y="connsiteY1"/>
              </a:cxn>
              <a:cxn ang="0">
                <a:pos x="connsiteX2" y="connsiteY2"/>
              </a:cxn>
              <a:cxn ang="0">
                <a:pos x="connsiteX3" y="connsiteY3"/>
              </a:cxn>
            </a:cxnLst>
            <a:rect l="l" t="t" r="r" b="b"/>
            <a:pathLst>
              <a:path w="4371975" h="552450">
                <a:moveTo>
                  <a:pt x="0" y="523875"/>
                </a:moveTo>
                <a:lnTo>
                  <a:pt x="1562100" y="0"/>
                </a:lnTo>
                <a:lnTo>
                  <a:pt x="3238500" y="0"/>
                </a:lnTo>
                <a:lnTo>
                  <a:pt x="4371975" y="552450"/>
                </a:ln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cxnSp>
        <p:nvCxnSpPr>
          <p:cNvPr id="61" name="Straight Arrow Connector 60"/>
          <p:cNvCxnSpPr/>
          <p:nvPr/>
        </p:nvCxnSpPr>
        <p:spPr bwMode="gray">
          <a:xfrm>
            <a:off x="9456001" y="4101498"/>
            <a:ext cx="666750" cy="0"/>
          </a:xfrm>
          <a:prstGeom prst="straightConnector1">
            <a:avLst/>
          </a:pr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62" name="TextBox 16"/>
          <p:cNvSpPr txBox="1"/>
          <p:nvPr/>
        </p:nvSpPr>
        <p:spPr bwMode="gray">
          <a:xfrm>
            <a:off x="10090723" y="3962998"/>
            <a:ext cx="1196402"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Primary path</a:t>
            </a:r>
          </a:p>
        </p:txBody>
      </p:sp>
      <p:sp>
        <p:nvSpPr>
          <p:cNvPr id="63" name="TextBox 16"/>
          <p:cNvSpPr txBox="1"/>
          <p:nvPr/>
        </p:nvSpPr>
        <p:spPr bwMode="gray">
          <a:xfrm>
            <a:off x="10090723" y="4296373"/>
            <a:ext cx="1243406" cy="276999"/>
          </a:xfrm>
          <a:prstGeom prst="rect">
            <a:avLst/>
          </a:prstGeom>
          <a:noFill/>
        </p:spPr>
        <p:txBody>
          <a:bodyPr wrap="square" rtlCol="0">
            <a:spAutoFit/>
          </a:bodyPr>
          <a:lstStyle/>
          <a:p>
            <a:pPr fontAlgn="ctr">
              <a:buClr>
                <a:srgbClr val="CC9900"/>
              </a:buClr>
              <a:buFont typeface="Wingdings" panose="05000000000000000000" pitchFamily="2" charset="2"/>
              <a:buNone/>
            </a:pPr>
            <a:r>
              <a:rPr lang="en-US" sz="1200" dirty="0">
                <a:solidFill>
                  <a:srgbClr val="000000"/>
                </a:solidFill>
                <a:latin typeface="Huawei Sans" panose="020C0503030203020204" pitchFamily="34" charset="0"/>
                <a:cs typeface="+mn-ea"/>
                <a:sym typeface="+mn-lt"/>
              </a:rPr>
              <a:t>Backup path</a:t>
            </a:r>
          </a:p>
        </p:txBody>
      </p:sp>
      <p:cxnSp>
        <p:nvCxnSpPr>
          <p:cNvPr id="64" name="Straight Arrow Connector 63"/>
          <p:cNvCxnSpPr/>
          <p:nvPr/>
        </p:nvCxnSpPr>
        <p:spPr bwMode="gray">
          <a:xfrm>
            <a:off x="9456001" y="4434872"/>
            <a:ext cx="666750" cy="0"/>
          </a:xfrm>
          <a:prstGeom prst="straightConnector1">
            <a:avLst/>
          </a:prstGeom>
          <a:noFill/>
          <a:ln w="28575">
            <a:solidFill>
              <a:srgbClr val="E28189"/>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65" name="Freeform 64"/>
          <p:cNvSpPr/>
          <p:nvPr/>
        </p:nvSpPr>
        <p:spPr bwMode="gray">
          <a:xfrm>
            <a:off x="6515100" y="3117079"/>
            <a:ext cx="981075" cy="1123950"/>
          </a:xfrm>
          <a:custGeom>
            <a:avLst/>
            <a:gdLst>
              <a:gd name="connsiteX0" fmla="*/ 0 w 981075"/>
              <a:gd name="connsiteY0" fmla="*/ 0 h 1123950"/>
              <a:gd name="connsiteX1" fmla="*/ 0 w 981075"/>
              <a:gd name="connsiteY1" fmla="*/ 1123950 h 1123950"/>
              <a:gd name="connsiteX2" fmla="*/ 981075 w 981075"/>
              <a:gd name="connsiteY2" fmla="*/ 666750 h 1123950"/>
            </a:gdLst>
            <a:ahLst/>
            <a:cxnLst>
              <a:cxn ang="0">
                <a:pos x="connsiteX0" y="connsiteY0"/>
              </a:cxn>
              <a:cxn ang="0">
                <a:pos x="connsiteX1" y="connsiteY1"/>
              </a:cxn>
              <a:cxn ang="0">
                <a:pos x="connsiteX2" y="connsiteY2"/>
              </a:cxn>
            </a:cxnLst>
            <a:rect l="l" t="t" r="r" b="b"/>
            <a:pathLst>
              <a:path w="981075" h="1123950">
                <a:moveTo>
                  <a:pt x="0" y="0"/>
                </a:moveTo>
                <a:lnTo>
                  <a:pt x="0" y="1123950"/>
                </a:lnTo>
                <a:lnTo>
                  <a:pt x="981075" y="666750"/>
                </a:lnTo>
              </a:path>
            </a:pathLst>
          </a:custGeom>
          <a:noFill/>
          <a:ln w="28575">
            <a:solidFill>
              <a:srgbClr val="E28189"/>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150015166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SRv6 Overview</a:t>
            </a:r>
          </a:p>
          <a:p>
            <a:r>
              <a:rPr lang="en-US" dirty="0">
                <a:solidFill>
                  <a:schemeClr val="bg1">
                    <a:lumMod val="50000"/>
                  </a:schemeClr>
                </a:solidFill>
                <a:sym typeface="Huawei Sans" panose="020C0503030203020204" pitchFamily="34" charset="0"/>
              </a:rPr>
              <a:t>SRv6 Fundamentals</a:t>
            </a:r>
          </a:p>
          <a:p>
            <a:r>
              <a:rPr lang="en-US" dirty="0">
                <a:solidFill>
                  <a:schemeClr val="bg1">
                    <a:lumMod val="50000"/>
                  </a:schemeClr>
                </a:solidFill>
                <a:sym typeface="Huawei Sans" panose="020C0503030203020204" pitchFamily="34" charset="0"/>
              </a:rPr>
              <a:t>SRv6 High Reliability</a:t>
            </a:r>
          </a:p>
          <a:p>
            <a:r>
              <a:rPr lang="en-US" b="1" dirty="0">
                <a:sym typeface="Huawei Sans" panose="020C0503030203020204" pitchFamily="34" charset="0"/>
              </a:rPr>
              <a:t>Basic SRv6 Configuration</a:t>
            </a:r>
          </a:p>
          <a:p>
            <a:pPr lvl="1">
              <a:buSzPct val="60000"/>
              <a:buFont typeface="Wingdings" panose="05000000000000000000" pitchFamily="2" charset="2"/>
              <a:buChar char="n"/>
            </a:pPr>
            <a:r>
              <a:rPr lang="en-US" sz="2000" dirty="0"/>
              <a:t>SRv6 BE</a:t>
            </a:r>
          </a:p>
          <a:p>
            <a:pPr lvl="1"/>
            <a:r>
              <a:rPr lang="en-US" dirty="0">
                <a:solidFill>
                  <a:schemeClr val="bg1">
                    <a:lumMod val="50000"/>
                  </a:schemeClr>
                </a:solidFill>
                <a:sym typeface="Huawei Sans" panose="020C0503030203020204" pitchFamily="34" charset="0"/>
              </a:rPr>
              <a:t>SRv6 Policy</a:t>
            </a:r>
          </a:p>
          <a:p>
            <a:r>
              <a:rPr lang="en-US" dirty="0">
                <a:solidFill>
                  <a:schemeClr val="bg1">
                    <a:lumMod val="50000"/>
                  </a:schemeClr>
                </a:solidFill>
                <a:sym typeface="Huawei Sans" panose="020C0503030203020204" pitchFamily="34" charset="0"/>
              </a:rPr>
              <a:t>SRv6 Deployment Using </a:t>
            </a:r>
            <a:r>
              <a:rPr lang="en-US" dirty="0" err="1">
                <a:solidFill>
                  <a:schemeClr val="bg1">
                    <a:lumMod val="50000"/>
                  </a:schemeClr>
                </a:solidFill>
                <a:sym typeface="Huawei Sans" panose="020C0503030203020204" pitchFamily="34" charset="0"/>
              </a:rPr>
              <a:t>iMaster</a:t>
            </a:r>
            <a:r>
              <a:rPr lang="en-US" dirty="0">
                <a:solidFill>
                  <a:schemeClr val="bg1">
                    <a:lumMod val="50000"/>
                  </a:schemeClr>
                </a:solidFill>
                <a:sym typeface="Huawei Sans" panose="020C0503030203020204" pitchFamily="34" charset="0"/>
              </a:rPr>
              <a:t> NCE-IP</a:t>
            </a:r>
          </a:p>
        </p:txBody>
      </p:sp>
    </p:spTree>
    <p:extLst>
      <p:ext uri="{BB962C8B-B14F-4D97-AF65-F5344CB8AC3E}">
        <p14:creationId xmlns:p14="http://schemas.microsoft.com/office/powerpoint/2010/main" val="140430748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a:t>L3VPNv4 over SRv6 BE (1)</a:t>
            </a:r>
          </a:p>
        </p:txBody>
      </p:sp>
      <p:sp>
        <p:nvSpPr>
          <p:cNvPr id="5" name="矩形 4"/>
          <p:cNvSpPr/>
          <p:nvPr/>
        </p:nvSpPr>
        <p:spPr bwMode="gray">
          <a:xfrm>
            <a:off x="4190770"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484312"/>
            <a:ext cx="5494550" cy="124122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p:nvPr/>
        </p:nvSpPr>
        <p:spPr bwMode="gray">
          <a:xfrm>
            <a:off x="452438" y="447468"/>
            <a:ext cx="11296649" cy="497095"/>
          </a:xfrm>
          <a:prstGeom prst="rect">
            <a:avLst/>
          </a:prstGeom>
        </p:spPr>
        <p:txBody>
          <a:bodyPr wrap="square" lIns="0" tIns="0" rIns="0" bIns="0" anchor="t">
            <a:normAutofit/>
          </a:bodyPr>
          <a:lstStyle>
            <a:lvl1pPr algn="l" defTabSz="913765"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sp>
        <p:nvSpPr>
          <p:cNvPr id="9" name="矩形 8"/>
          <p:cNvSpPr/>
          <p:nvPr/>
        </p:nvSpPr>
        <p:spPr bwMode="gray">
          <a:xfrm>
            <a:off x="6286841" y="1958350"/>
            <a:ext cx="5462245" cy="3170099"/>
          </a:xfrm>
          <a:prstGeom prst="rect">
            <a:avLst/>
          </a:prstGeom>
          <a:ln>
            <a:noFill/>
          </a:ln>
        </p:spPr>
        <p:txBody>
          <a:bodyPr wrap="square">
            <a:sp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530" indent="-176530"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530" indent="-176530"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530" indent="-176530"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BE path on the backbone network.</a:t>
            </a:r>
          </a:p>
          <a:p>
            <a:pPr marL="176530" indent="-176530"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530" indent="-176530"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 for them to exchange routing information.</a:t>
            </a:r>
          </a:p>
          <a:p>
            <a:pPr marL="176530" indent="-176530"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cxnSp>
        <p:nvCxnSpPr>
          <p:cNvPr id="10" name="直接连接符 9"/>
          <p:cNvCxnSpPr>
            <a:stCxn id="12" idx="3"/>
            <a:endCxn id="1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13" name="矩形 12"/>
          <p:cNvSpPr/>
          <p:nvPr/>
        </p:nvSpPr>
        <p:spPr bwMode="gray">
          <a:xfrm>
            <a:off x="3117922" y="1996788"/>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15" name="矩形 14"/>
          <p:cNvSpPr/>
          <p:nvPr/>
        </p:nvSpPr>
        <p:spPr bwMode="gray">
          <a:xfrm>
            <a:off x="5283807"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17" name="矩形 16"/>
          <p:cNvSpPr/>
          <p:nvPr/>
        </p:nvSpPr>
        <p:spPr bwMode="gray">
          <a:xfrm>
            <a:off x="1401461"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7904"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23" name="文本框 22"/>
          <p:cNvSpPr txBox="1"/>
          <p:nvPr/>
        </p:nvSpPr>
        <p:spPr bwMode="gray">
          <a:xfrm>
            <a:off x="425173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4" name="矩形 23"/>
          <p:cNvSpPr/>
          <p:nvPr/>
        </p:nvSpPr>
        <p:spPr bwMode="gray">
          <a:xfrm>
            <a:off x="575271" y="3815029"/>
            <a:ext cx="5136046" cy="2092881"/>
          </a:xfrm>
          <a:prstGeom prst="rect">
            <a:avLst/>
          </a:prstGeom>
          <a:ln>
            <a:noFill/>
          </a:ln>
        </p:spPr>
        <p:txBody>
          <a:bodyPr wrap="square">
            <a:spAutoFit/>
          </a:bodyPr>
          <a:lstStyle/>
          <a:p>
            <a:pPr fontAlgn="ctr">
              <a:lnSpc>
                <a:spcPts val="2400"/>
              </a:lnSpc>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Networking requirements:</a:t>
            </a:r>
          </a:p>
          <a:p>
            <a:pPr marL="176530" indent="-176530"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Connect PE1 and PE2 to different CEs that belong to VPN instance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marL="176530" indent="-176530"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Deploy L3VPN service recursion to SRv6 BE paths on the backbone network to enable CE1 and CE2 to communicate through Loopback1.</a:t>
            </a:r>
          </a:p>
        </p:txBody>
      </p:sp>
      <p:sp>
        <p:nvSpPr>
          <p:cNvPr id="25" name="矩形 24"/>
          <p:cNvSpPr/>
          <p:nvPr/>
        </p:nvSpPr>
        <p:spPr bwMode="gray">
          <a:xfrm>
            <a:off x="119933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66484"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247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31" name="直接连接符 30"/>
          <p:cNvCxnSpPr>
            <a:stCxn id="12"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442542"/>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81403" y="3453700"/>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427904"/>
            <a:ext cx="675185"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556409"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43" name="矩形 42"/>
          <p:cNvSpPr/>
          <p:nvPr/>
        </p:nvSpPr>
        <p:spPr bwMode="gray">
          <a:xfrm>
            <a:off x="4630687"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44" name="矩形 43"/>
          <p:cNvSpPr/>
          <p:nvPr/>
        </p:nvSpPr>
        <p:spPr bwMode="gray">
          <a:xfrm>
            <a:off x="3694397"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2001:DB88:23::/96</a:t>
            </a:r>
          </a:p>
        </p:txBody>
      </p:sp>
    </p:spTree>
    <p:extLst>
      <p:ext uri="{BB962C8B-B14F-4D97-AF65-F5344CB8AC3E}">
        <p14:creationId xmlns:p14="http://schemas.microsoft.com/office/powerpoint/2010/main" val="27047532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a:t>L3VPNv4 over SRv6 BE (2)</a:t>
            </a:r>
          </a:p>
        </p:txBody>
      </p:sp>
      <p:sp>
        <p:nvSpPr>
          <p:cNvPr id="5" name="矩形 4"/>
          <p:cNvSpPr/>
          <p:nvPr/>
        </p:nvSpPr>
        <p:spPr bwMode="gray">
          <a:xfrm>
            <a:off x="4190770"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487150"/>
            <a:ext cx="5494550" cy="12383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p:nvPr/>
        </p:nvSpPr>
        <p:spPr bwMode="gray">
          <a:xfrm>
            <a:off x="452438" y="447468"/>
            <a:ext cx="11296649" cy="497095"/>
          </a:xfrm>
          <a:prstGeom prst="rect">
            <a:avLst/>
          </a:prstGeom>
        </p:spPr>
        <p:txBody>
          <a:bodyPr wrap="square" lIns="0" tIns="0" rIns="0" bIns="0" anchor="t">
            <a:normAutofit/>
          </a:bodyPr>
          <a:lstStyle>
            <a:lvl1pPr algn="l" defTabSz="913765"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10" name="直接连接符 9"/>
          <p:cNvCxnSpPr>
            <a:stCxn id="12" idx="3"/>
            <a:endCxn id="1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13" name="矩形 12"/>
          <p:cNvSpPr/>
          <p:nvPr/>
        </p:nvSpPr>
        <p:spPr bwMode="gray">
          <a:xfrm>
            <a:off x="3120543" y="1996788"/>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15" name="矩形 14"/>
          <p:cNvSpPr/>
          <p:nvPr/>
        </p:nvSpPr>
        <p:spPr bwMode="gray">
          <a:xfrm>
            <a:off x="5283807"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17" name="矩形 16"/>
          <p:cNvSpPr/>
          <p:nvPr/>
        </p:nvSpPr>
        <p:spPr bwMode="gray">
          <a:xfrm>
            <a:off x="1401461"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7904"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23" name="文本框 22"/>
          <p:cNvSpPr txBox="1"/>
          <p:nvPr/>
        </p:nvSpPr>
        <p:spPr bwMode="gray">
          <a:xfrm>
            <a:off x="425173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5" name="矩形 24"/>
          <p:cNvSpPr/>
          <p:nvPr/>
        </p:nvSpPr>
        <p:spPr bwMode="gray">
          <a:xfrm>
            <a:off x="119933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563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247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31" name="直接连接符 30"/>
          <p:cNvCxnSpPr>
            <a:stCxn id="12"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453492"/>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52828" y="3463017"/>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427904"/>
            <a:ext cx="675185"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556409"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43" name="矩形 42"/>
          <p:cNvSpPr/>
          <p:nvPr/>
        </p:nvSpPr>
        <p:spPr bwMode="gray">
          <a:xfrm>
            <a:off x="4630687"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44" name="矩形 43"/>
          <p:cNvSpPr/>
          <p:nvPr/>
        </p:nvSpPr>
        <p:spPr bwMode="gray">
          <a:xfrm>
            <a:off x="3694397"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2001:DB88:23::/96</a:t>
            </a:r>
          </a:p>
        </p:txBody>
      </p:sp>
      <p:sp>
        <p:nvSpPr>
          <p:cNvPr id="45" name="文本框 44"/>
          <p:cNvSpPr txBox="1"/>
          <p:nvPr/>
        </p:nvSpPr>
        <p:spPr bwMode="gray">
          <a:xfrm>
            <a:off x="6191389" y="1479036"/>
            <a:ext cx="5086211" cy="523220"/>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 The configuration on PE1 is used as an example.</a:t>
            </a:r>
          </a:p>
        </p:txBody>
      </p:sp>
      <p:sp>
        <p:nvSpPr>
          <p:cNvPr id="46" name="文本框 45"/>
          <p:cNvSpPr txBox="1"/>
          <p:nvPr/>
        </p:nvSpPr>
        <p:spPr bwMode="gray">
          <a:xfrm>
            <a:off x="6278213" y="2116863"/>
            <a:ext cx="5195653" cy="1569660"/>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2001:DB8:3::3 as-number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2001:DB8:3::3 connect-interface loopback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vpnv4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2001:DB8:3::3 enable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p:txBody>
      </p:sp>
      <p:sp>
        <p:nvSpPr>
          <p:cNvPr id="48" name="矩形 47"/>
          <p:cNvSpPr/>
          <p:nvPr/>
        </p:nvSpPr>
        <p:spPr bwMode="gray">
          <a:xfrm>
            <a:off x="522291" y="3909314"/>
            <a:ext cx="5669097" cy="2246769"/>
          </a:xfrm>
          <a:prstGeom prst="rect">
            <a:avLst/>
          </a:prstGeom>
          <a:ln>
            <a:noFill/>
          </a:ln>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530" indent="-176530"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SR and establish an SRv6 BE path on the backbone network.</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 for them to exchange routing information.</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9" name="文本框 48"/>
          <p:cNvSpPr txBox="1"/>
          <p:nvPr/>
        </p:nvSpPr>
        <p:spPr bwMode="gray">
          <a:xfrm>
            <a:off x="6191389" y="3801305"/>
            <a:ext cx="3688830"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the VPNv4 peer relationship on PE1.</a:t>
            </a:r>
          </a:p>
        </p:txBody>
      </p:sp>
      <p:sp>
        <p:nvSpPr>
          <p:cNvPr id="50" name="文本框 49"/>
          <p:cNvSpPr txBox="1"/>
          <p:nvPr/>
        </p:nvSpPr>
        <p:spPr bwMode="gray">
          <a:xfrm>
            <a:off x="6278213" y="4093694"/>
            <a:ext cx="5195653" cy="1569660"/>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vpnv4 all peer</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local router ID : 10.0.1.1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Local AS number :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Total number of peers : 1                 Peers in established state : 1</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Peer                V       AS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MsgRcvd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MsgSent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Up/Down       State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2001:DB8:3::3   4       100        3        4              00:00:04  Established        </a:t>
            </a:r>
          </a:p>
        </p:txBody>
      </p:sp>
    </p:spTree>
    <p:extLst>
      <p:ext uri="{BB962C8B-B14F-4D97-AF65-F5344CB8AC3E}">
        <p14:creationId xmlns:p14="http://schemas.microsoft.com/office/powerpoint/2010/main" val="23049603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t>SR Origin and Solution</a:t>
            </a:r>
            <a:endParaRPr lang="en-US" dirty="0"/>
          </a:p>
        </p:txBody>
      </p:sp>
      <p:sp>
        <p:nvSpPr>
          <p:cNvPr id="6" name="文本占位符 5"/>
          <p:cNvSpPr>
            <a:spLocks noGrp="1"/>
          </p:cNvSpPr>
          <p:nvPr>
            <p:ph type="body" sz="quarter" idx="10"/>
          </p:nvPr>
        </p:nvSpPr>
        <p:spPr bwMode="gray"/>
        <p:txBody>
          <a:bodyPr/>
          <a:lstStyle/>
          <a:p>
            <a:r>
              <a:rPr lang="en-US" sz="1600" dirty="0">
                <a:sym typeface="Huawei Sans" panose="020C0503030203020204" pitchFamily="34" charset="0"/>
              </a:rPr>
              <a:t>The SDN concept has a great impact on the network industry, and many protocols used for SDN implementation emerge in the industry, including </a:t>
            </a:r>
            <a:r>
              <a:rPr lang="en-US" sz="1600" dirty="0" err="1">
                <a:sym typeface="Huawei Sans" panose="020C0503030203020204" pitchFamily="34" charset="0"/>
              </a:rPr>
              <a:t>OpenFlow</a:t>
            </a:r>
            <a:r>
              <a:rPr lang="en-US" sz="1600" dirty="0">
                <a:sym typeface="Huawei Sans" panose="020C0503030203020204" pitchFamily="34" charset="0"/>
              </a:rPr>
              <a:t>, Protocol Oblivious Forwarding (POF), Programming Protocol-independent Packet Processors (P4), and SR. Compared with revolutionary protocols, SR considers compatibility with the existing network and smooth evolution, and also provides programmability. It is a de facto SDN standard.</a:t>
            </a:r>
          </a:p>
          <a:p>
            <a:endParaRPr lang="en-US" altLang="zh-CN" dirty="0">
              <a:sym typeface="Huawei Sans" panose="020C0503030203020204" pitchFamily="34" charset="0"/>
            </a:endParaRPr>
          </a:p>
        </p:txBody>
      </p:sp>
      <p:grpSp>
        <p:nvGrpSpPr>
          <p:cNvPr id="7" name="组合 6"/>
          <p:cNvGrpSpPr/>
          <p:nvPr/>
        </p:nvGrpSpPr>
        <p:grpSpPr bwMode="gray">
          <a:xfrm>
            <a:off x="181851" y="2592529"/>
            <a:ext cx="10860146" cy="3301611"/>
            <a:chOff x="181851" y="2592529"/>
            <a:chExt cx="10860146" cy="3301611"/>
          </a:xfrm>
        </p:grpSpPr>
        <p:sp>
          <p:nvSpPr>
            <p:cNvPr id="70" name="标题 1"/>
            <p:cNvSpPr txBox="1"/>
            <p:nvPr/>
          </p:nvSpPr>
          <p:spPr bwMode="gray">
            <a:xfrm>
              <a:off x="181851" y="2592529"/>
              <a:ext cx="2203330" cy="481444"/>
            </a:xfrm>
            <a:prstGeom prst="rect">
              <a:avLst/>
            </a:prstGeom>
          </p:spPr>
          <p:txBody>
            <a:bodyPr wrap="square">
              <a:noAutofit/>
            </a:bodyPr>
            <a:lstStyle>
              <a:lvl1pPr marL="0" marR="0" indent="0" algn="l" defTabSz="1087755" rtl="0" eaLnBrk="1" fontAlgn="auto" latinLnBrk="0" hangingPunct="1">
                <a:lnSpc>
                  <a:spcPct val="100000"/>
                </a:lnSpc>
                <a:spcBef>
                  <a:spcPct val="0"/>
                </a:spcBef>
                <a:spcAft>
                  <a:spcPts val="0"/>
                </a:spcAft>
                <a:buClrTx/>
                <a:buSzTx/>
                <a:buFontTx/>
                <a:buNone/>
                <a:defRPr sz="2900" b="1">
                  <a:solidFill>
                    <a:srgbClr val="C00000"/>
                  </a:solidFill>
                  <a:latin typeface="微软雅黑" panose="020B0503020204020204" charset="-122"/>
                  <a:ea typeface="微软雅黑" panose="020B0503020204020204" charset="-122"/>
                  <a:cs typeface="+mj-cs"/>
                </a:defRPr>
              </a:lvl1pPr>
              <a:lvl2pPr algn="l" rtl="0" eaLnBrk="0" fontAlgn="base" hangingPunct="0">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2pPr>
              <a:lvl3pPr algn="l" rtl="0" eaLnBrk="0" fontAlgn="base" hangingPunct="0">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3pPr>
              <a:lvl4pPr algn="l" rtl="0" eaLnBrk="0" fontAlgn="base" hangingPunct="0">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4pPr>
              <a:lvl5pPr algn="l" rtl="0" eaLnBrk="0" fontAlgn="base" hangingPunct="0">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5pPr>
              <a:lvl6pPr marL="482600" algn="l" rtl="0" eaLnBrk="1" fontAlgn="base" hangingPunct="1">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6pPr>
              <a:lvl7pPr marL="965835" algn="l" rtl="0" eaLnBrk="1" fontAlgn="base" hangingPunct="1">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7pPr>
              <a:lvl8pPr marL="1448435" algn="l" rtl="0" eaLnBrk="1" fontAlgn="base" hangingPunct="1">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8pPr>
              <a:lvl9pPr marL="1931035" algn="l" rtl="0" eaLnBrk="1" fontAlgn="base" hangingPunct="1">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9pPr>
            </a:lstStyle>
            <a:p>
              <a:pPr marL="456565" lvl="1" defTabSz="798195" eaLnBrk="1" fontAlgn="ctr" hangingPunct="1">
                <a:lnSpc>
                  <a:spcPts val="3585"/>
                </a:lnSpc>
                <a:buClr>
                  <a:srgbClr val="CC9900"/>
                </a:buClr>
                <a:defRPr/>
              </a:pPr>
              <a:r>
                <a:rPr lang="en-US" sz="1800" dirty="0">
                  <a:solidFill>
                    <a:schemeClr val="tx1">
                      <a:lumMod val="65000"/>
                      <a:lumOff val="35000"/>
                    </a:schemeClr>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Advantages</a:t>
              </a:r>
            </a:p>
          </p:txBody>
        </p:sp>
        <p:pic>
          <p:nvPicPr>
            <p:cNvPr id="69" name="图片 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rot="16200000">
              <a:off x="6337399" y="4104651"/>
              <a:ext cx="902070" cy="686810"/>
            </a:xfrm>
            <a:prstGeom prst="rect">
              <a:avLst/>
            </a:prstGeom>
          </p:spPr>
        </p:pic>
        <p:sp>
          <p:nvSpPr>
            <p:cNvPr id="71" name="标题 1"/>
            <p:cNvSpPr txBox="1"/>
            <p:nvPr/>
          </p:nvSpPr>
          <p:spPr bwMode="gray">
            <a:xfrm>
              <a:off x="3953550" y="2614908"/>
              <a:ext cx="2360534" cy="481444"/>
            </a:xfrm>
            <a:prstGeom prst="rect">
              <a:avLst/>
            </a:prstGeom>
          </p:spPr>
          <p:txBody>
            <a:bodyPr wrap="square">
              <a:noAutofit/>
            </a:bodyPr>
            <a:lstStyle>
              <a:lvl1pPr marL="0" marR="0" indent="0" algn="l" defTabSz="1087755" rtl="0" eaLnBrk="1" fontAlgn="auto" latinLnBrk="0" hangingPunct="1">
                <a:lnSpc>
                  <a:spcPct val="100000"/>
                </a:lnSpc>
                <a:spcBef>
                  <a:spcPct val="0"/>
                </a:spcBef>
                <a:spcAft>
                  <a:spcPts val="0"/>
                </a:spcAft>
                <a:buClrTx/>
                <a:buSzTx/>
                <a:buFontTx/>
                <a:buNone/>
                <a:defRPr sz="2900" b="1">
                  <a:solidFill>
                    <a:srgbClr val="C00000"/>
                  </a:solidFill>
                  <a:latin typeface="微软雅黑" panose="020B0503020204020204" charset="-122"/>
                  <a:ea typeface="微软雅黑" panose="020B0503020204020204" charset="-122"/>
                  <a:cs typeface="+mj-cs"/>
                </a:defRPr>
              </a:lvl1pPr>
              <a:lvl2pPr algn="l" rtl="0" eaLnBrk="0" fontAlgn="base" hangingPunct="0">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2pPr>
              <a:lvl3pPr algn="l" rtl="0" eaLnBrk="0" fontAlgn="base" hangingPunct="0">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3pPr>
              <a:lvl4pPr algn="l" rtl="0" eaLnBrk="0" fontAlgn="base" hangingPunct="0">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4pPr>
              <a:lvl5pPr algn="l" rtl="0" eaLnBrk="0" fontAlgn="base" hangingPunct="0">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5pPr>
              <a:lvl6pPr marL="482600" algn="l" rtl="0" eaLnBrk="1" fontAlgn="base" hangingPunct="1">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6pPr>
              <a:lvl7pPr marL="965835" algn="l" rtl="0" eaLnBrk="1" fontAlgn="base" hangingPunct="1">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7pPr>
              <a:lvl8pPr marL="1448435" algn="l" rtl="0" eaLnBrk="1" fontAlgn="base" hangingPunct="1">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8pPr>
              <a:lvl9pPr marL="1931035" algn="l" rtl="0" eaLnBrk="1" fontAlgn="base" hangingPunct="1">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9pPr>
            </a:lstStyle>
            <a:p>
              <a:pPr marL="456565" lvl="1" defTabSz="798195" eaLnBrk="1" fontAlgn="ctr" hangingPunct="1">
                <a:lnSpc>
                  <a:spcPts val="3585"/>
                </a:lnSpc>
                <a:buClr>
                  <a:srgbClr val="CC9900"/>
                </a:buClr>
                <a:defRPr/>
              </a:pPr>
              <a:r>
                <a:rPr lang="en-US" sz="1800" dirty="0">
                  <a:solidFill>
                    <a:schemeClr val="tx1">
                      <a:lumMod val="65000"/>
                      <a:lumOff val="35000"/>
                    </a:schemeClr>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Disadvantages</a:t>
              </a:r>
            </a:p>
          </p:txBody>
        </p:sp>
        <p:sp>
          <p:nvSpPr>
            <p:cNvPr id="73" name="矩形 72"/>
            <p:cNvSpPr/>
            <p:nvPr/>
          </p:nvSpPr>
          <p:spPr bwMode="gray">
            <a:xfrm>
              <a:off x="8232361" y="5060902"/>
              <a:ext cx="2410736" cy="830997"/>
            </a:xfrm>
            <a:prstGeom prst="rect">
              <a:avLst/>
            </a:prstGeom>
          </p:spPr>
          <p:txBody>
            <a:bodyPr wrap="square" lIns="91440" tIns="45720" rIns="91440" bIns="45720">
              <a:spAutoFit/>
            </a:bodyPr>
            <a:lstStyle/>
            <a:p>
              <a:pPr algn="ctr" defTabSz="457200" fontAlgn="ctr">
                <a:spcBef>
                  <a:spcPts val="0"/>
                </a:spcBef>
                <a:spcAft>
                  <a:spcPts val="0"/>
                </a:spcAft>
              </a:pPr>
              <a:r>
                <a:rPr lang="en-US" sz="2000" b="1" dirty="0">
                  <a:solidFill>
                    <a:srgbClr val="FFC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SR</a:t>
              </a:r>
              <a:r>
                <a:rPr lang="en-US" sz="2000" b="1" dirty="0">
                  <a:solidFill>
                    <a:srgbClr val="00B05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v6</a:t>
              </a:r>
            </a:p>
            <a:p>
              <a:pPr algn="ctr" defTabSz="457200" fontAlgn="ctr">
                <a:spcBef>
                  <a:spcPts val="0"/>
                </a:spcBef>
                <a:spcAft>
                  <a:spcPts val="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Extension based on the IPv6 Routing header</a:t>
              </a:r>
            </a:p>
          </p:txBody>
        </p:sp>
        <p:sp>
          <p:nvSpPr>
            <p:cNvPr id="78" name="矩形 77"/>
            <p:cNvSpPr/>
            <p:nvPr/>
          </p:nvSpPr>
          <p:spPr bwMode="gray">
            <a:xfrm>
              <a:off x="7833461" y="3380724"/>
              <a:ext cx="3208536" cy="830997"/>
            </a:xfrm>
            <a:prstGeom prst="rect">
              <a:avLst/>
            </a:prstGeom>
          </p:spPr>
          <p:txBody>
            <a:bodyPr wrap="square" lIns="91440" tIns="45720" rIns="91440" bIns="45720">
              <a:spAutoFit/>
            </a:bodyPr>
            <a:lstStyle/>
            <a:p>
              <a:pPr algn="ctr" defTabSz="457200" fontAlgn="ctr">
                <a:spcBef>
                  <a:spcPts val="0"/>
                </a:spcBef>
                <a:spcAft>
                  <a:spcPts val="0"/>
                </a:spcAft>
              </a:pPr>
              <a:r>
                <a:rPr lang="en-US" sz="2000" b="1" dirty="0">
                  <a:solidFill>
                    <a:srgbClr val="FFC00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SR</a:t>
              </a:r>
              <a:r>
                <a:rPr lang="en-US" sz="2000" b="1" dirty="0">
                  <a:solidFill>
                    <a:srgbClr val="00B050"/>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-MPLS</a:t>
              </a:r>
            </a:p>
            <a:p>
              <a:pPr algn="ctr" defTabSz="457200" fontAlgn="ctr">
                <a:spcBef>
                  <a:spcPts val="0"/>
                </a:spcBef>
                <a:spcAft>
                  <a:spcPts val="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Incremental deployment on the existing IP/MPLS network</a:t>
              </a:r>
            </a:p>
          </p:txBody>
        </p:sp>
        <p:sp>
          <p:nvSpPr>
            <p:cNvPr id="79" name="左大括号 78"/>
            <p:cNvSpPr/>
            <p:nvPr/>
          </p:nvSpPr>
          <p:spPr bwMode="gray">
            <a:xfrm>
              <a:off x="7372735" y="3680512"/>
              <a:ext cx="353448" cy="2074106"/>
            </a:xfrm>
            <a:prstGeom prst="leftBrac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标题 1"/>
            <p:cNvSpPr txBox="1"/>
            <p:nvPr/>
          </p:nvSpPr>
          <p:spPr bwMode="gray">
            <a:xfrm>
              <a:off x="7518501" y="2616497"/>
              <a:ext cx="3385154" cy="481444"/>
            </a:xfrm>
            <a:prstGeom prst="rect">
              <a:avLst/>
            </a:prstGeom>
          </p:spPr>
          <p:txBody>
            <a:bodyPr wrap="square">
              <a:noAutofit/>
            </a:bodyPr>
            <a:lstStyle>
              <a:lvl1pPr marL="0" marR="0" indent="0" algn="l" defTabSz="1087755" rtl="0" eaLnBrk="1" fontAlgn="auto" latinLnBrk="0" hangingPunct="1">
                <a:lnSpc>
                  <a:spcPct val="100000"/>
                </a:lnSpc>
                <a:spcBef>
                  <a:spcPct val="0"/>
                </a:spcBef>
                <a:spcAft>
                  <a:spcPts val="0"/>
                </a:spcAft>
                <a:buClrTx/>
                <a:buSzTx/>
                <a:buFontTx/>
                <a:buNone/>
                <a:defRPr sz="2900" b="1">
                  <a:solidFill>
                    <a:srgbClr val="C00000"/>
                  </a:solidFill>
                  <a:latin typeface="微软雅黑" panose="020B0503020204020204" charset="-122"/>
                  <a:ea typeface="微软雅黑" panose="020B0503020204020204" charset="-122"/>
                  <a:cs typeface="+mj-cs"/>
                </a:defRPr>
              </a:lvl1pPr>
              <a:lvl2pPr algn="l" rtl="0" eaLnBrk="0" fontAlgn="base" hangingPunct="0">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2pPr>
              <a:lvl3pPr algn="l" rtl="0" eaLnBrk="0" fontAlgn="base" hangingPunct="0">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3pPr>
              <a:lvl4pPr algn="l" rtl="0" eaLnBrk="0" fontAlgn="base" hangingPunct="0">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4pPr>
              <a:lvl5pPr algn="l" rtl="0" eaLnBrk="0" fontAlgn="base" hangingPunct="0">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5pPr>
              <a:lvl6pPr marL="482600" algn="l" rtl="0" eaLnBrk="1" fontAlgn="base" hangingPunct="1">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6pPr>
              <a:lvl7pPr marL="965835" algn="l" rtl="0" eaLnBrk="1" fontAlgn="base" hangingPunct="1">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7pPr>
              <a:lvl8pPr marL="1448435" algn="l" rtl="0" eaLnBrk="1" fontAlgn="base" hangingPunct="1">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8pPr>
              <a:lvl9pPr marL="1931035" algn="l" rtl="0" eaLnBrk="1" fontAlgn="base" hangingPunct="1">
                <a:spcBef>
                  <a:spcPct val="0"/>
                </a:spcBef>
                <a:spcAft>
                  <a:spcPct val="0"/>
                </a:spcAft>
                <a:defRPr sz="3330" b="1">
                  <a:solidFill>
                    <a:srgbClr val="990000"/>
                  </a:solidFill>
                  <a:latin typeface="FrutigerNext LT Medium" pitchFamily="34" charset="0"/>
                  <a:ea typeface="华文细黑" panose="02010600040101010101" pitchFamily="2" charset="-122"/>
                  <a:cs typeface="宋体" panose="02010600030101010101" pitchFamily="2" charset="-122"/>
                </a:defRPr>
              </a:lvl9pPr>
            </a:lstStyle>
            <a:p>
              <a:pPr marL="456565" lvl="1" algn="ctr" defTabSz="798195" eaLnBrk="1" fontAlgn="ctr" hangingPunct="1">
                <a:lnSpc>
                  <a:spcPts val="3585"/>
                </a:lnSpc>
                <a:buClr>
                  <a:srgbClr val="CC9900"/>
                </a:buClr>
                <a:defRPr/>
              </a:pPr>
              <a:r>
                <a:rPr lang="en-US" sz="1800" dirty="0">
                  <a:solidFill>
                    <a:srgbClr val="C7000B"/>
                  </a:solidFill>
                  <a:latin typeface="Huawei Sans" panose="020C0503030203020204" pitchFamily="34" charset="0"/>
                  <a:ea typeface="方正兰亭黑简体" panose="02000000000000000000" pitchFamily="2" charset="-122"/>
                  <a:cs typeface="Calibri" panose="020F0502020204030204" pitchFamily="34" charset="0"/>
                  <a:sym typeface="Huawei Sans" panose="020C0503030203020204" pitchFamily="34" charset="0"/>
                </a:rPr>
                <a:t>Solutions</a:t>
              </a:r>
            </a:p>
          </p:txBody>
        </p:sp>
        <p:sp>
          <p:nvSpPr>
            <p:cNvPr id="91" name="圆角矩形 80"/>
            <p:cNvSpPr/>
            <p:nvPr/>
          </p:nvSpPr>
          <p:spPr bwMode="gray">
            <a:xfrm>
              <a:off x="2617971" y="3491200"/>
              <a:ext cx="932713" cy="307939"/>
            </a:xfrm>
            <a:prstGeom prst="roundRect">
              <a:avLst/>
            </a:prstGeom>
            <a:solidFill>
              <a:srgbClr val="ED6D00"/>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lstStyle/>
            <a:p>
              <a:pPr marL="0" marR="0" lvl="0" indent="0" algn="ctr" defTabSz="914400" eaLnBrk="1" fontAlgn="ctr" latinLnBrk="0" hangingPunct="1">
                <a:lnSpc>
                  <a:spcPct val="100000"/>
                </a:lnSpc>
                <a:spcBef>
                  <a:spcPts val="0"/>
                </a:spcBef>
                <a:spcAft>
                  <a:spcPts val="0"/>
                </a:spcAft>
                <a:buClr>
                  <a:srgbClr val="CC9900"/>
                </a:buClr>
                <a:buSzTx/>
                <a:buFontTx/>
                <a:buNone/>
                <a:defRPr/>
              </a:pPr>
              <a:r>
                <a:rPr kumimoji="0" lang="en-US" sz="14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IP</a:t>
              </a:r>
            </a:p>
          </p:txBody>
        </p:sp>
        <p:sp>
          <p:nvSpPr>
            <p:cNvPr id="93" name="圆角矩形 81"/>
            <p:cNvSpPr/>
            <p:nvPr/>
          </p:nvSpPr>
          <p:spPr bwMode="gray">
            <a:xfrm>
              <a:off x="2617971" y="4363044"/>
              <a:ext cx="921902" cy="307939"/>
            </a:xfrm>
            <a:prstGeom prst="roundRect">
              <a:avLst/>
            </a:prstGeom>
            <a:solidFill>
              <a:srgbClr val="ED6D00"/>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lstStyle/>
            <a:p>
              <a:pPr marL="0" marR="0" lvl="0" indent="0" algn="ctr" defTabSz="914400" eaLnBrk="1" fontAlgn="ctr" latinLnBrk="0" hangingPunct="1">
                <a:lnSpc>
                  <a:spcPct val="100000"/>
                </a:lnSpc>
                <a:spcBef>
                  <a:spcPts val="0"/>
                </a:spcBef>
                <a:spcAft>
                  <a:spcPts val="0"/>
                </a:spcAft>
                <a:buClr>
                  <a:srgbClr val="CC9900"/>
                </a:buClr>
                <a:buSzTx/>
                <a:buFontTx/>
                <a:buNone/>
                <a:defRPr/>
              </a:pPr>
              <a:r>
                <a:rPr kumimoji="0" lang="en-US" sz="14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LDP</a:t>
              </a:r>
            </a:p>
          </p:txBody>
        </p:sp>
        <p:sp>
          <p:nvSpPr>
            <p:cNvPr id="94" name="圆角矩形 82"/>
            <p:cNvSpPr/>
            <p:nvPr/>
          </p:nvSpPr>
          <p:spPr bwMode="gray">
            <a:xfrm>
              <a:off x="2617971" y="5234888"/>
              <a:ext cx="921902" cy="307939"/>
            </a:xfrm>
            <a:prstGeom prst="roundRect">
              <a:avLst/>
            </a:prstGeom>
            <a:solidFill>
              <a:srgbClr val="ED6D00"/>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lstStyle/>
            <a:p>
              <a:pPr marL="0" marR="0" lvl="0" indent="0" algn="ctr" defTabSz="914400" eaLnBrk="1" fontAlgn="ctr" latinLnBrk="0" hangingPunct="1">
                <a:lnSpc>
                  <a:spcPct val="100000"/>
                </a:lnSpc>
                <a:spcBef>
                  <a:spcPts val="0"/>
                </a:spcBef>
                <a:spcAft>
                  <a:spcPts val="0"/>
                </a:spcAft>
                <a:buClr>
                  <a:srgbClr val="CC9900"/>
                </a:buClr>
                <a:buSzTx/>
                <a:buFontTx/>
                <a:buNone/>
                <a:defRPr/>
              </a:pPr>
              <a:r>
                <a:rPr kumimoji="0" lang="en-US" sz="14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RSVP-TE</a:t>
              </a:r>
            </a:p>
          </p:txBody>
        </p:sp>
        <p:sp>
          <p:nvSpPr>
            <p:cNvPr id="95" name="圆角矩形 83"/>
            <p:cNvSpPr/>
            <p:nvPr/>
          </p:nvSpPr>
          <p:spPr bwMode="gray">
            <a:xfrm>
              <a:off x="590550" y="3267126"/>
              <a:ext cx="1432153" cy="468000"/>
            </a:xfrm>
            <a:prstGeom prst="roundRect">
              <a:avLst/>
            </a:prstGeom>
            <a:solidFill>
              <a:srgbClr val="30B5C5"/>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lstStyle/>
            <a:p>
              <a:pPr marL="0" marR="0" lvl="0" indent="0" algn="ctr" defTabSz="914400" eaLnBrk="1" fontAlgn="ctr" latinLnBrk="0" hangingPunct="1">
                <a:lnSpc>
                  <a:spcPct val="100000"/>
                </a:lnSpc>
                <a:spcBef>
                  <a:spcPts val="0"/>
                </a:spcBef>
                <a:spcAft>
                  <a:spcPts val="0"/>
                </a:spcAft>
                <a:buClr>
                  <a:srgbClr val="CC9900"/>
                </a:buClr>
                <a:buSzTx/>
                <a:buFontTx/>
                <a:buNone/>
                <a:defRPr/>
              </a:pPr>
              <a:r>
                <a:rPr kumimoji="0" lang="en-US" sz="14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ECMP</a:t>
              </a:r>
            </a:p>
          </p:txBody>
        </p:sp>
        <p:sp>
          <p:nvSpPr>
            <p:cNvPr id="100" name="圆角矩形 84"/>
            <p:cNvSpPr/>
            <p:nvPr/>
          </p:nvSpPr>
          <p:spPr bwMode="gray">
            <a:xfrm>
              <a:off x="590550" y="4346632"/>
              <a:ext cx="1432153" cy="468000"/>
            </a:xfrm>
            <a:prstGeom prst="roundRect">
              <a:avLst/>
            </a:prstGeom>
            <a:solidFill>
              <a:srgbClr val="30B5C5"/>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lstStyle/>
            <a:p>
              <a:pPr marL="0" marR="0" lvl="0" indent="0" algn="ctr" defTabSz="914400" eaLnBrk="1" fontAlgn="ctr" latinLnBrk="0" hangingPunct="1">
                <a:lnSpc>
                  <a:spcPct val="100000"/>
                </a:lnSpc>
                <a:spcBef>
                  <a:spcPts val="0"/>
                </a:spcBef>
                <a:spcAft>
                  <a:spcPts val="0"/>
                </a:spcAft>
                <a:buClr>
                  <a:srgbClr val="CC9900"/>
                </a:buClr>
                <a:buSzTx/>
                <a:buFontTx/>
                <a:buNone/>
                <a:defRPr/>
              </a:pPr>
              <a:r>
                <a:rPr kumimoji="0" lang="en-US" sz="14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Label-based forwarding</a:t>
              </a:r>
            </a:p>
          </p:txBody>
        </p:sp>
        <p:sp>
          <p:nvSpPr>
            <p:cNvPr id="101" name="圆角矩形 86"/>
            <p:cNvSpPr/>
            <p:nvPr/>
          </p:nvSpPr>
          <p:spPr bwMode="gray">
            <a:xfrm>
              <a:off x="590550" y="4886385"/>
              <a:ext cx="1432153" cy="468000"/>
            </a:xfrm>
            <a:prstGeom prst="roundRect">
              <a:avLst/>
            </a:prstGeom>
            <a:solidFill>
              <a:srgbClr val="30B5C5"/>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lstStyle/>
            <a:p>
              <a:pPr marL="0" marR="0" lvl="0" indent="0" algn="ctr" defTabSz="914400" eaLnBrk="1" fontAlgn="ctr" latinLnBrk="0" hangingPunct="1">
                <a:lnSpc>
                  <a:spcPct val="100000"/>
                </a:lnSpc>
                <a:spcBef>
                  <a:spcPts val="0"/>
                </a:spcBef>
                <a:spcAft>
                  <a:spcPts val="0"/>
                </a:spcAft>
                <a:buClr>
                  <a:srgbClr val="CC9900"/>
                </a:buClr>
                <a:buSzTx/>
                <a:buFontTx/>
                <a:buNone/>
                <a:defRPr/>
              </a:pPr>
              <a:r>
                <a:rPr kumimoji="0" lang="en-US" sz="14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Bandwidth reservation</a:t>
              </a:r>
            </a:p>
          </p:txBody>
        </p:sp>
        <p:sp>
          <p:nvSpPr>
            <p:cNvPr id="102" name="圆角矩形 87"/>
            <p:cNvSpPr/>
            <p:nvPr/>
          </p:nvSpPr>
          <p:spPr bwMode="gray">
            <a:xfrm>
              <a:off x="590550" y="5426140"/>
              <a:ext cx="1432153" cy="468000"/>
            </a:xfrm>
            <a:prstGeom prst="roundRect">
              <a:avLst/>
            </a:prstGeom>
            <a:solidFill>
              <a:srgbClr val="30B5C5"/>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lstStyle/>
            <a:p>
              <a:pPr marL="0" marR="0" lvl="0" indent="0" algn="ctr" defTabSz="914400" eaLnBrk="1" fontAlgn="ctr" latinLnBrk="0" hangingPunct="1">
                <a:lnSpc>
                  <a:spcPct val="100000"/>
                </a:lnSpc>
                <a:spcBef>
                  <a:spcPts val="0"/>
                </a:spcBef>
                <a:spcAft>
                  <a:spcPts val="0"/>
                </a:spcAft>
                <a:buClr>
                  <a:srgbClr val="CC9900"/>
                </a:buClr>
                <a:buSzTx/>
                <a:buFontTx/>
                <a:buNone/>
                <a:defRPr/>
              </a:pPr>
              <a:r>
                <a:rPr kumimoji="0" lang="en-US" sz="14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Path planning</a:t>
              </a:r>
            </a:p>
          </p:txBody>
        </p:sp>
        <p:cxnSp>
          <p:nvCxnSpPr>
            <p:cNvPr id="103" name="直接连接符 102"/>
            <p:cNvCxnSpPr>
              <a:stCxn id="91" idx="1"/>
              <a:endCxn id="95" idx="3"/>
            </p:cNvCxnSpPr>
            <p:nvPr/>
          </p:nvCxnSpPr>
          <p:spPr bwMode="gray">
            <a:xfrm flipH="1" flipV="1">
              <a:off x="2022703" y="3501126"/>
              <a:ext cx="595268" cy="144044"/>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4" name="直接连接符 103"/>
            <p:cNvCxnSpPr>
              <a:stCxn id="93" idx="1"/>
              <a:endCxn id="95" idx="3"/>
            </p:cNvCxnSpPr>
            <p:nvPr/>
          </p:nvCxnSpPr>
          <p:spPr bwMode="gray">
            <a:xfrm flipH="1" flipV="1">
              <a:off x="2022703" y="3501126"/>
              <a:ext cx="595268" cy="1015888"/>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5" name="直接连接符 104"/>
            <p:cNvCxnSpPr>
              <a:stCxn id="93" idx="1"/>
              <a:endCxn id="100" idx="3"/>
            </p:cNvCxnSpPr>
            <p:nvPr/>
          </p:nvCxnSpPr>
          <p:spPr bwMode="gray">
            <a:xfrm flipH="1">
              <a:off x="2022703" y="4517014"/>
              <a:ext cx="595268" cy="63618"/>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6" name="直接连接符 105"/>
            <p:cNvCxnSpPr>
              <a:stCxn id="94" idx="1"/>
              <a:endCxn id="101" idx="3"/>
            </p:cNvCxnSpPr>
            <p:nvPr/>
          </p:nvCxnSpPr>
          <p:spPr bwMode="gray">
            <a:xfrm flipH="1" flipV="1">
              <a:off x="2022703" y="5120385"/>
              <a:ext cx="595268" cy="268473"/>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7" name="直接连接符 106"/>
            <p:cNvCxnSpPr>
              <a:stCxn id="94" idx="1"/>
              <a:endCxn id="102" idx="3"/>
            </p:cNvCxnSpPr>
            <p:nvPr/>
          </p:nvCxnSpPr>
          <p:spPr bwMode="gray">
            <a:xfrm flipH="1">
              <a:off x="2022703" y="5388858"/>
              <a:ext cx="595268" cy="271282"/>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8" name="圆角矩形 94"/>
            <p:cNvSpPr/>
            <p:nvPr/>
          </p:nvSpPr>
          <p:spPr bwMode="gray">
            <a:xfrm>
              <a:off x="4102329" y="3389118"/>
              <a:ext cx="2206009" cy="410021"/>
            </a:xfrm>
            <a:prstGeom prst="roundRect">
              <a:avLst/>
            </a:prstGeom>
            <a:solidFill>
              <a:srgbClr val="7F0001"/>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lstStyle/>
            <a:p>
              <a:pPr marL="0" marR="0" lvl="0" indent="0" algn="ctr" defTabSz="914400" eaLnBrk="1" fontAlgn="ctr" latinLnBrk="0" hangingPunct="1">
                <a:lnSpc>
                  <a:spcPct val="100000"/>
                </a:lnSpc>
                <a:spcBef>
                  <a:spcPts val="0"/>
                </a:spcBef>
                <a:spcAft>
                  <a:spcPts val="0"/>
                </a:spcAft>
                <a:buClr>
                  <a:srgbClr val="CC9900"/>
                </a:buClr>
                <a:buSzTx/>
                <a:buFontTx/>
                <a:buNone/>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Lack of the path planning capability</a:t>
              </a:r>
            </a:p>
          </p:txBody>
        </p:sp>
        <p:cxnSp>
          <p:nvCxnSpPr>
            <p:cNvPr id="109" name="直接连接符 108"/>
            <p:cNvCxnSpPr>
              <a:stCxn id="108" idx="1"/>
              <a:endCxn id="91" idx="3"/>
            </p:cNvCxnSpPr>
            <p:nvPr/>
          </p:nvCxnSpPr>
          <p:spPr bwMode="gray">
            <a:xfrm flipH="1">
              <a:off x="3550684" y="3594129"/>
              <a:ext cx="551645" cy="51041"/>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0" name="直接连接符 109"/>
            <p:cNvCxnSpPr>
              <a:stCxn id="108" idx="1"/>
              <a:endCxn id="93" idx="3"/>
            </p:cNvCxnSpPr>
            <p:nvPr/>
          </p:nvCxnSpPr>
          <p:spPr bwMode="gray">
            <a:xfrm flipH="1">
              <a:off x="3539873" y="3594129"/>
              <a:ext cx="562456" cy="922885"/>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1" name="圆角矩形 97"/>
            <p:cNvSpPr/>
            <p:nvPr/>
          </p:nvSpPr>
          <p:spPr bwMode="gray">
            <a:xfrm>
              <a:off x="4119735" y="4976423"/>
              <a:ext cx="2195339" cy="388282"/>
            </a:xfrm>
            <a:prstGeom prst="roundRect">
              <a:avLst/>
            </a:prstGeom>
            <a:solidFill>
              <a:srgbClr val="7F0001"/>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lstStyle/>
            <a:p>
              <a:pPr marL="0" marR="0" lvl="0" indent="0" algn="ctr" defTabSz="914400" eaLnBrk="1" fontAlgn="ctr" latinLnBrk="0" hangingPunct="1">
                <a:lnSpc>
                  <a:spcPct val="100000"/>
                </a:lnSpc>
                <a:spcBef>
                  <a:spcPts val="0"/>
                </a:spcBef>
                <a:spcAft>
                  <a:spcPts val="0"/>
                </a:spcAft>
                <a:buClr>
                  <a:srgbClr val="CC9900"/>
                </a:buClr>
                <a:buSzTx/>
                <a:buFontTx/>
                <a:buNone/>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Complex configuration/maintenance</a:t>
              </a:r>
            </a:p>
          </p:txBody>
        </p:sp>
        <p:sp>
          <p:nvSpPr>
            <p:cNvPr id="112" name="圆角矩形 98"/>
            <p:cNvSpPr/>
            <p:nvPr/>
          </p:nvSpPr>
          <p:spPr bwMode="gray">
            <a:xfrm>
              <a:off x="4102328" y="4436567"/>
              <a:ext cx="2195339" cy="388282"/>
            </a:xfrm>
            <a:prstGeom prst="roundRect">
              <a:avLst/>
            </a:prstGeom>
            <a:solidFill>
              <a:srgbClr val="7F0001"/>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lstStyle/>
            <a:p>
              <a:pPr marL="0" marR="0" lvl="0" indent="0" algn="ctr" defTabSz="914400" eaLnBrk="1" fontAlgn="ctr" latinLnBrk="0" hangingPunct="1">
                <a:lnSpc>
                  <a:spcPct val="100000"/>
                </a:lnSpc>
                <a:spcBef>
                  <a:spcPts val="0"/>
                </a:spcBef>
                <a:spcAft>
                  <a:spcPts val="0"/>
                </a:spcAft>
                <a:buClr>
                  <a:srgbClr val="CC9900"/>
                </a:buClr>
                <a:buSzTx/>
                <a:buFontTx/>
                <a:buNone/>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Lack of the load balancing capability</a:t>
              </a:r>
            </a:p>
          </p:txBody>
        </p:sp>
        <p:sp>
          <p:nvSpPr>
            <p:cNvPr id="131" name="圆角矩形 99"/>
            <p:cNvSpPr/>
            <p:nvPr/>
          </p:nvSpPr>
          <p:spPr bwMode="gray">
            <a:xfrm>
              <a:off x="4119735" y="5491785"/>
              <a:ext cx="2195339" cy="388282"/>
            </a:xfrm>
            <a:prstGeom prst="roundRect">
              <a:avLst/>
            </a:prstGeom>
            <a:solidFill>
              <a:srgbClr val="7F0001"/>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lstStyle/>
            <a:p>
              <a:pPr marL="0" marR="0" lvl="0" indent="0" algn="ctr" defTabSz="914400" eaLnBrk="1" fontAlgn="ctr" latinLnBrk="0" hangingPunct="1">
                <a:lnSpc>
                  <a:spcPct val="100000"/>
                </a:lnSpc>
                <a:spcBef>
                  <a:spcPts val="0"/>
                </a:spcBef>
                <a:spcAft>
                  <a:spcPts val="0"/>
                </a:spcAft>
                <a:buClr>
                  <a:srgbClr val="CC9900"/>
                </a:buClr>
                <a:buSzTx/>
                <a:buFontTx/>
                <a:buNone/>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No support for large-scale deployment</a:t>
              </a:r>
            </a:p>
          </p:txBody>
        </p:sp>
        <p:cxnSp>
          <p:nvCxnSpPr>
            <p:cNvPr id="132" name="直接连接符 131"/>
            <p:cNvCxnSpPr>
              <a:stCxn id="112" idx="1"/>
              <a:endCxn id="94" idx="3"/>
            </p:cNvCxnSpPr>
            <p:nvPr/>
          </p:nvCxnSpPr>
          <p:spPr bwMode="gray">
            <a:xfrm flipH="1">
              <a:off x="3539873" y="4630708"/>
              <a:ext cx="562455" cy="758150"/>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 name="直接连接符 132"/>
            <p:cNvCxnSpPr>
              <a:stCxn id="111" idx="1"/>
              <a:endCxn id="94" idx="3"/>
            </p:cNvCxnSpPr>
            <p:nvPr/>
          </p:nvCxnSpPr>
          <p:spPr bwMode="gray">
            <a:xfrm flipH="1">
              <a:off x="3539873" y="5170564"/>
              <a:ext cx="579862" cy="218294"/>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4" name="直接连接符 133"/>
            <p:cNvCxnSpPr>
              <a:stCxn id="131" idx="1"/>
              <a:endCxn id="94" idx="3"/>
            </p:cNvCxnSpPr>
            <p:nvPr/>
          </p:nvCxnSpPr>
          <p:spPr bwMode="gray">
            <a:xfrm flipH="1" flipV="1">
              <a:off x="3539873" y="5388858"/>
              <a:ext cx="579862" cy="297068"/>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5" name="圆角矩形 103"/>
            <p:cNvSpPr/>
            <p:nvPr/>
          </p:nvSpPr>
          <p:spPr bwMode="gray">
            <a:xfrm>
              <a:off x="4102328" y="3894213"/>
              <a:ext cx="2206009" cy="410021"/>
            </a:xfrm>
            <a:prstGeom prst="roundRect">
              <a:avLst/>
            </a:prstGeom>
            <a:solidFill>
              <a:srgbClr val="7F0001"/>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lstStyle/>
            <a:p>
              <a:pPr marL="0" marR="0" lvl="0" indent="0" algn="ctr" defTabSz="914400" eaLnBrk="1" fontAlgn="ctr" latinLnBrk="0" hangingPunct="1">
                <a:lnSpc>
                  <a:spcPct val="100000"/>
                </a:lnSpc>
                <a:spcBef>
                  <a:spcPts val="0"/>
                </a:spcBef>
                <a:spcAft>
                  <a:spcPts val="0"/>
                </a:spcAft>
                <a:buClr>
                  <a:srgbClr val="CC9900"/>
                </a:buClr>
                <a:buSzTx/>
                <a:buFontTx/>
                <a:buNone/>
                <a:defRPr/>
              </a:pPr>
              <a:r>
                <a:rPr kumimoji="0" lang="en-US" sz="12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LDP-IGP synchronization issue</a:t>
              </a:r>
            </a:p>
          </p:txBody>
        </p:sp>
        <p:cxnSp>
          <p:nvCxnSpPr>
            <p:cNvPr id="136" name="直接连接符 135"/>
            <p:cNvCxnSpPr>
              <a:stCxn id="135" idx="1"/>
              <a:endCxn id="93" idx="3"/>
            </p:cNvCxnSpPr>
            <p:nvPr/>
          </p:nvCxnSpPr>
          <p:spPr bwMode="gray">
            <a:xfrm flipH="1">
              <a:off x="3539873" y="4099224"/>
              <a:ext cx="562455" cy="417790"/>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7" name="直接连接符 136"/>
            <p:cNvCxnSpPr>
              <a:stCxn id="94" idx="1"/>
              <a:endCxn id="100" idx="3"/>
            </p:cNvCxnSpPr>
            <p:nvPr/>
          </p:nvCxnSpPr>
          <p:spPr bwMode="gray">
            <a:xfrm flipH="1" flipV="1">
              <a:off x="2022703" y="4580632"/>
              <a:ext cx="595268" cy="808226"/>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8" name="圆角矩形 106"/>
            <p:cNvSpPr/>
            <p:nvPr/>
          </p:nvSpPr>
          <p:spPr bwMode="gray">
            <a:xfrm>
              <a:off x="600053" y="3806879"/>
              <a:ext cx="1432153" cy="468000"/>
            </a:xfrm>
            <a:prstGeom prst="roundRect">
              <a:avLst/>
            </a:prstGeom>
            <a:solidFill>
              <a:srgbClr val="30B5C5"/>
            </a:solidFill>
            <a:ln w="38100" cap="flat" cmpd="sng" algn="ctr">
              <a:noFill/>
              <a:prstDash val="solid"/>
            </a:ln>
            <a:effectLst>
              <a:glow rad="63500">
                <a:srgbClr val="C17529">
                  <a:tint val="30000"/>
                  <a:shade val="95000"/>
                  <a:satMod val="300000"/>
                  <a:alpha val="50000"/>
                </a:srgbClr>
              </a:glow>
            </a:effectLst>
          </p:spPr>
          <p:txBody>
            <a:bodyPr vert="horz" wrap="square" lIns="68580" tIns="34290" rIns="68580" bIns="34290" numCol="1" rtlCol="0" anchor="ctr" anchorCtr="0" compatLnSpc="1"/>
            <a:lstStyle/>
            <a:p>
              <a:pPr marL="0" marR="0" lvl="0" indent="0" algn="ctr" defTabSz="914400" eaLnBrk="1" fontAlgn="ctr" latinLnBrk="0" hangingPunct="1">
                <a:lnSpc>
                  <a:spcPct val="100000"/>
                </a:lnSpc>
                <a:spcBef>
                  <a:spcPts val="0"/>
                </a:spcBef>
                <a:spcAft>
                  <a:spcPts val="0"/>
                </a:spcAft>
                <a:buClr>
                  <a:srgbClr val="CC9900"/>
                </a:buClr>
                <a:buSzTx/>
                <a:buFontTx/>
                <a:buNone/>
                <a:defRPr/>
              </a:pPr>
              <a:r>
                <a:rPr kumimoji="0" lang="en-US" sz="1400" b="0"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cs typeface="+mn-ea"/>
                  <a:sym typeface="Huawei Sans" panose="020C0503030203020204" pitchFamily="34" charset="0"/>
                </a:rPr>
                <a:t>Simple configuration</a:t>
              </a:r>
            </a:p>
          </p:txBody>
        </p:sp>
        <p:cxnSp>
          <p:nvCxnSpPr>
            <p:cNvPr id="139" name="直接连接符 138"/>
            <p:cNvCxnSpPr>
              <a:stCxn id="91" idx="1"/>
              <a:endCxn id="138" idx="3"/>
            </p:cNvCxnSpPr>
            <p:nvPr/>
          </p:nvCxnSpPr>
          <p:spPr bwMode="gray">
            <a:xfrm flipH="1">
              <a:off x="2032206" y="3645170"/>
              <a:ext cx="585765" cy="395709"/>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0" name="直接连接符 139"/>
            <p:cNvCxnSpPr>
              <a:stCxn id="93" idx="1"/>
              <a:endCxn id="138" idx="3"/>
            </p:cNvCxnSpPr>
            <p:nvPr/>
          </p:nvCxnSpPr>
          <p:spPr bwMode="gray">
            <a:xfrm flipH="1" flipV="1">
              <a:off x="2032206" y="4040879"/>
              <a:ext cx="585765" cy="476135"/>
            </a:xfrm>
            <a:prstGeom prst="line">
              <a:avLst/>
            </a:prstGeom>
            <a:noFill/>
            <a:ln w="25400" cap="flat" cmpd="sng" algn="ctr">
              <a:solidFill>
                <a:srgbClr val="0070C0"/>
              </a:solidFill>
              <a:prstDash val="solid"/>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428569916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a:t>L3VPNv4 over SRv6 BE (3)</a:t>
            </a:r>
          </a:p>
        </p:txBody>
      </p:sp>
      <p:sp>
        <p:nvSpPr>
          <p:cNvPr id="5" name="矩形 4"/>
          <p:cNvSpPr/>
          <p:nvPr/>
        </p:nvSpPr>
        <p:spPr bwMode="gray">
          <a:xfrm>
            <a:off x="4190770"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487150"/>
            <a:ext cx="5494550" cy="12383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p:nvPr/>
        </p:nvSpPr>
        <p:spPr bwMode="gray">
          <a:xfrm>
            <a:off x="452438" y="447468"/>
            <a:ext cx="11296649" cy="497095"/>
          </a:xfrm>
          <a:prstGeom prst="rect">
            <a:avLst/>
          </a:prstGeom>
        </p:spPr>
        <p:txBody>
          <a:bodyPr wrap="square" lIns="0" tIns="0" rIns="0" bIns="0" anchor="t">
            <a:normAutofit/>
          </a:bodyPr>
          <a:lstStyle>
            <a:lvl1pPr algn="l" defTabSz="913765"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10" name="直接连接符 9"/>
          <p:cNvCxnSpPr>
            <a:stCxn id="12" idx="3"/>
            <a:endCxn id="1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13" name="矩形 12"/>
          <p:cNvSpPr/>
          <p:nvPr/>
        </p:nvSpPr>
        <p:spPr bwMode="gray">
          <a:xfrm>
            <a:off x="3138299" y="1996788"/>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15" name="矩形 14"/>
          <p:cNvSpPr/>
          <p:nvPr/>
        </p:nvSpPr>
        <p:spPr bwMode="gray">
          <a:xfrm>
            <a:off x="5283807"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17" name="矩形 16"/>
          <p:cNvSpPr/>
          <p:nvPr/>
        </p:nvSpPr>
        <p:spPr bwMode="gray">
          <a:xfrm>
            <a:off x="1401461"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7904"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23" name="文本框 22"/>
          <p:cNvSpPr txBox="1"/>
          <p:nvPr/>
        </p:nvSpPr>
        <p:spPr bwMode="gray">
          <a:xfrm>
            <a:off x="425173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5" name="矩形 24"/>
          <p:cNvSpPr/>
          <p:nvPr/>
        </p:nvSpPr>
        <p:spPr bwMode="gray">
          <a:xfrm>
            <a:off x="119933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47434"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247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31" name="直接连接符 30"/>
          <p:cNvCxnSpPr>
            <a:stCxn id="12"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429867"/>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81403" y="3429867"/>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427904"/>
            <a:ext cx="675185"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556409"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43" name="矩形 42"/>
          <p:cNvSpPr/>
          <p:nvPr/>
        </p:nvSpPr>
        <p:spPr bwMode="gray">
          <a:xfrm>
            <a:off x="4630687"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44" name="矩形 43"/>
          <p:cNvSpPr/>
          <p:nvPr/>
        </p:nvSpPr>
        <p:spPr bwMode="gray">
          <a:xfrm>
            <a:off x="3694397"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2001:DB88:23::/96</a:t>
            </a:r>
          </a:p>
        </p:txBody>
      </p:sp>
      <p:sp>
        <p:nvSpPr>
          <p:cNvPr id="45" name="矩形 44"/>
          <p:cNvSpPr/>
          <p:nvPr/>
        </p:nvSpPr>
        <p:spPr bwMode="gray">
          <a:xfrm>
            <a:off x="522292" y="3756914"/>
            <a:ext cx="5573708" cy="2246769"/>
          </a:xfrm>
          <a:prstGeom prst="rect">
            <a:avLst/>
          </a:prstGeom>
          <a:ln>
            <a:noFill/>
          </a:ln>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530" indent="-176530"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BE path on the backbone network.</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 for them to exchange routing information.</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6" name="文本框 45"/>
          <p:cNvSpPr txBox="1"/>
          <p:nvPr/>
        </p:nvSpPr>
        <p:spPr bwMode="gray">
          <a:xfrm>
            <a:off x="6191389" y="1479036"/>
            <a:ext cx="5710325" cy="738664"/>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SRv6 BE path between the PEs. PE1 configurations are as follows: (PE2 configurations are not provided here, and the P does not require such configurations.)</a:t>
            </a:r>
          </a:p>
        </p:txBody>
      </p:sp>
      <p:sp>
        <p:nvSpPr>
          <p:cNvPr id="47" name="文本框 46"/>
          <p:cNvSpPr txBox="1"/>
          <p:nvPr/>
        </p:nvSpPr>
        <p:spPr bwMode="gray">
          <a:xfrm>
            <a:off x="6278213" y="2266253"/>
            <a:ext cx="5195653" cy="3046988"/>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segment-routing ipv6</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encapsulation source-address 2001:DB8:1::1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locator as100 ipv6-prefix 2001:DB8:100:: 64 static 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[*PE1-segment-routing-ipv6-locator]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[*PE1-segment-routing-ipv6]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vpnv4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2001:DB8:3::3 prefix-</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isis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[~PE1-isis-1] segment-routing ipv6 locator as100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[*PE1-isis-1]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[~PE1-isis-1] quit</a:t>
            </a:r>
          </a:p>
        </p:txBody>
      </p:sp>
    </p:spTree>
    <p:extLst>
      <p:ext uri="{BB962C8B-B14F-4D97-AF65-F5344CB8AC3E}">
        <p14:creationId xmlns:p14="http://schemas.microsoft.com/office/powerpoint/2010/main" val="393860622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9717180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a:t>L3VPNv4 over SRv6 BE (4)</a:t>
            </a:r>
          </a:p>
        </p:txBody>
      </p:sp>
      <p:sp>
        <p:nvSpPr>
          <p:cNvPr id="5" name="矩形 4"/>
          <p:cNvSpPr/>
          <p:nvPr/>
        </p:nvSpPr>
        <p:spPr bwMode="gray">
          <a:xfrm>
            <a:off x="4190770"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487150"/>
            <a:ext cx="5494550" cy="12383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p:nvPr/>
        </p:nvSpPr>
        <p:spPr bwMode="gray">
          <a:xfrm>
            <a:off x="452438" y="447468"/>
            <a:ext cx="11296649" cy="497095"/>
          </a:xfrm>
          <a:prstGeom prst="rect">
            <a:avLst/>
          </a:prstGeom>
        </p:spPr>
        <p:txBody>
          <a:bodyPr wrap="square" lIns="0" tIns="0" rIns="0" bIns="0" anchor="t">
            <a:normAutofit/>
          </a:bodyPr>
          <a:lstStyle>
            <a:lvl1pPr algn="l" defTabSz="913765"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10" name="直接连接符 9"/>
          <p:cNvCxnSpPr>
            <a:stCxn id="12" idx="3"/>
            <a:endCxn id="1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13" name="矩形 12"/>
          <p:cNvSpPr/>
          <p:nvPr/>
        </p:nvSpPr>
        <p:spPr bwMode="gray">
          <a:xfrm>
            <a:off x="3138299" y="1996788"/>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15" name="矩形 14"/>
          <p:cNvSpPr/>
          <p:nvPr/>
        </p:nvSpPr>
        <p:spPr bwMode="gray">
          <a:xfrm>
            <a:off x="5283807"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17" name="矩形 16"/>
          <p:cNvSpPr/>
          <p:nvPr/>
        </p:nvSpPr>
        <p:spPr bwMode="gray">
          <a:xfrm>
            <a:off x="1401461"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7904"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23" name="文本框 22"/>
          <p:cNvSpPr txBox="1"/>
          <p:nvPr/>
        </p:nvSpPr>
        <p:spPr bwMode="gray">
          <a:xfrm>
            <a:off x="425173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5" name="矩形 24"/>
          <p:cNvSpPr/>
          <p:nvPr/>
        </p:nvSpPr>
        <p:spPr bwMode="gray">
          <a:xfrm>
            <a:off x="119933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47434"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247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31" name="直接连接符 30"/>
          <p:cNvCxnSpPr>
            <a:stCxn id="12"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81403"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427904"/>
            <a:ext cx="675185"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556409"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43" name="矩形 42"/>
          <p:cNvSpPr/>
          <p:nvPr/>
        </p:nvSpPr>
        <p:spPr bwMode="gray">
          <a:xfrm>
            <a:off x="4630687"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44" name="矩形 43"/>
          <p:cNvSpPr/>
          <p:nvPr/>
        </p:nvSpPr>
        <p:spPr bwMode="gray">
          <a:xfrm>
            <a:off x="3694397"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2001:DB88:23::/96</a:t>
            </a:r>
          </a:p>
        </p:txBody>
      </p:sp>
      <p:sp>
        <p:nvSpPr>
          <p:cNvPr id="45" name="矩形 44"/>
          <p:cNvSpPr/>
          <p:nvPr/>
        </p:nvSpPr>
        <p:spPr bwMode="gray">
          <a:xfrm>
            <a:off x="522291" y="3896614"/>
            <a:ext cx="5564243" cy="2246769"/>
          </a:xfrm>
          <a:prstGeom prst="rect">
            <a:avLst/>
          </a:prstGeom>
          <a:ln>
            <a:noFill/>
          </a:ln>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SR and establish an SRv6 BE path on the backbone network.</a:t>
            </a:r>
          </a:p>
          <a:p>
            <a:pPr marL="176530" indent="-176530"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530" indent="-176530"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 for them to exchange routing information.</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6" name="文本框 45"/>
          <p:cNvSpPr txBox="1"/>
          <p:nvPr/>
        </p:nvSpPr>
        <p:spPr bwMode="gray">
          <a:xfrm>
            <a:off x="6191390" y="1479036"/>
            <a:ext cx="4844910" cy="738664"/>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PE1 configurations are as follows: (PE2 configurations are not provided.)</a:t>
            </a:r>
          </a:p>
        </p:txBody>
      </p:sp>
      <p:sp>
        <p:nvSpPr>
          <p:cNvPr id="47" name="文本框 46"/>
          <p:cNvSpPr txBox="1"/>
          <p:nvPr/>
        </p:nvSpPr>
        <p:spPr bwMode="gray">
          <a:xfrm>
            <a:off x="6278213" y="2304565"/>
            <a:ext cx="5195653" cy="2677656"/>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route-distinguisher 100:1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-target 111:1 both</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peer 10.0.14.4 as-number 65000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segment-routing ipv6 best-effort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segment-routing ipv6 locator as100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p:txBody>
      </p:sp>
    </p:spTree>
    <p:extLst>
      <p:ext uri="{BB962C8B-B14F-4D97-AF65-F5344CB8AC3E}">
        <p14:creationId xmlns:p14="http://schemas.microsoft.com/office/powerpoint/2010/main" val="47593081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t>L3VPNv4 over SRv6 BE (5)</a:t>
            </a:r>
            <a:endParaRPr lang="en-US" dirty="0"/>
          </a:p>
        </p:txBody>
      </p:sp>
      <p:sp>
        <p:nvSpPr>
          <p:cNvPr id="5" name="矩形 4"/>
          <p:cNvSpPr/>
          <p:nvPr/>
        </p:nvSpPr>
        <p:spPr bwMode="gray">
          <a:xfrm>
            <a:off x="4190770"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487150"/>
            <a:ext cx="5494550" cy="12383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p:nvPr/>
        </p:nvSpPr>
        <p:spPr bwMode="gray">
          <a:xfrm>
            <a:off x="452438" y="447468"/>
            <a:ext cx="11296649" cy="497095"/>
          </a:xfrm>
          <a:prstGeom prst="rect">
            <a:avLst/>
          </a:prstGeom>
        </p:spPr>
        <p:txBody>
          <a:bodyPr wrap="square" lIns="0" tIns="0" rIns="0" bIns="0" anchor="t">
            <a:normAutofit/>
          </a:bodyPr>
          <a:lstStyle>
            <a:lvl1pPr algn="l" defTabSz="913765"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10" name="直接连接符 9"/>
          <p:cNvCxnSpPr>
            <a:stCxn id="12" idx="3"/>
            <a:endCxn id="1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13" name="矩形 12"/>
          <p:cNvSpPr/>
          <p:nvPr/>
        </p:nvSpPr>
        <p:spPr bwMode="gray">
          <a:xfrm>
            <a:off x="3138299" y="1996788"/>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15" name="矩形 14"/>
          <p:cNvSpPr/>
          <p:nvPr/>
        </p:nvSpPr>
        <p:spPr bwMode="gray">
          <a:xfrm>
            <a:off x="5283807"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17" name="矩形 16"/>
          <p:cNvSpPr/>
          <p:nvPr/>
        </p:nvSpPr>
        <p:spPr bwMode="gray">
          <a:xfrm>
            <a:off x="1401461"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7904"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23" name="文本框 22"/>
          <p:cNvSpPr txBox="1"/>
          <p:nvPr/>
        </p:nvSpPr>
        <p:spPr bwMode="gray">
          <a:xfrm>
            <a:off x="425173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5" name="矩形 24"/>
          <p:cNvSpPr/>
          <p:nvPr/>
        </p:nvSpPr>
        <p:spPr bwMode="gray">
          <a:xfrm>
            <a:off x="119933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47434"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247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31" name="直接连接符 30"/>
          <p:cNvCxnSpPr>
            <a:stCxn id="12"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81403"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427904"/>
            <a:ext cx="675185"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556409"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43" name="矩形 42"/>
          <p:cNvSpPr/>
          <p:nvPr/>
        </p:nvSpPr>
        <p:spPr bwMode="gray">
          <a:xfrm>
            <a:off x="4630687"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44" name="矩形 43"/>
          <p:cNvSpPr/>
          <p:nvPr/>
        </p:nvSpPr>
        <p:spPr bwMode="gray">
          <a:xfrm>
            <a:off x="3694397"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2001:DB88:23::/96</a:t>
            </a:r>
          </a:p>
        </p:txBody>
      </p:sp>
      <p:sp>
        <p:nvSpPr>
          <p:cNvPr id="45" name="文本框 44"/>
          <p:cNvSpPr txBox="1"/>
          <p:nvPr/>
        </p:nvSpPr>
        <p:spPr bwMode="gray">
          <a:xfrm>
            <a:off x="6225255" y="1514182"/>
            <a:ext cx="5633273" cy="307777"/>
          </a:xfrm>
          <a:prstGeom prst="rect">
            <a:avLst/>
          </a:prstGeom>
          <a:noFill/>
        </p:spPr>
        <p:txBody>
          <a:bodyPr wrap="square" rtlCol="0">
            <a:spAutoFit/>
          </a:bodyPr>
          <a:lstStyle/>
          <a:p>
            <a:pPr fontAlgn="ctr"/>
            <a:r>
              <a:rPr lang="en-US" sz="1400" dirty="0">
                <a:latin typeface="Huawei Sans" panose="020C0503030203020204" pitchFamily="34" charset="0"/>
              </a:rPr>
              <a:t>Check the local SID table containing all types of SRv6 SIDs on PE2.</a:t>
            </a:r>
          </a:p>
        </p:txBody>
      </p:sp>
      <p:sp>
        <p:nvSpPr>
          <p:cNvPr id="48" name="文本框 47"/>
          <p:cNvSpPr txBox="1"/>
          <p:nvPr/>
        </p:nvSpPr>
        <p:spPr bwMode="gray">
          <a:xfrm>
            <a:off x="6278213" y="1793013"/>
            <a:ext cx="5195653" cy="3416320"/>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&lt;PE2&gt;display segment-routing ipv6 local-</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forwarding</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My Local-SID Forwarding Table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SID        : 2001:DB8:300::1:0:0/128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FuncType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End</a:t>
            </a: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LocatorName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as100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SID        : 2001:DB8:300::1:0:1/128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FuncType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End</a:t>
            </a: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LocatorName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as100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SID        : 2001:DB8:300::1:0:2/128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FuncType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End.X</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LocatorName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as100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SID        : 2001:DB8:300::1:0:3/128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FuncType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End.X</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LocatorName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as100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SID        : 2001:DB8:300::1:0:20/128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FuncType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 End.DT4</a:t>
            </a: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LocatorName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as100</a:t>
            </a:r>
          </a:p>
        </p:txBody>
      </p:sp>
      <p:sp>
        <p:nvSpPr>
          <p:cNvPr id="50" name="文本框 49"/>
          <p:cNvSpPr txBox="1"/>
          <p:nvPr/>
        </p:nvSpPr>
        <p:spPr bwMode="gray">
          <a:xfrm>
            <a:off x="6335282" y="5384112"/>
            <a:ext cx="5138584" cy="523220"/>
          </a:xfrm>
          <a:prstGeom prst="rect">
            <a:avLst/>
          </a:prstGeom>
          <a:solidFill>
            <a:srgbClr val="BEE9EE"/>
          </a:solidFill>
          <a:ln>
            <a:solidFill>
              <a:srgbClr val="94DAE2"/>
            </a:solidFill>
          </a:ln>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 locally generates an End.DT4 SID and advertises the SID to PE1.</a:t>
            </a:r>
          </a:p>
        </p:txBody>
      </p:sp>
      <p:sp>
        <p:nvSpPr>
          <p:cNvPr id="52" name="矩形 51"/>
          <p:cNvSpPr/>
          <p:nvPr/>
        </p:nvSpPr>
        <p:spPr bwMode="gray">
          <a:xfrm>
            <a:off x="6339543" y="4746530"/>
            <a:ext cx="4887257"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肘形连接符 52"/>
          <p:cNvCxnSpPr>
            <a:stCxn id="52" idx="1"/>
            <a:endCxn id="50" idx="1"/>
          </p:cNvCxnSpPr>
          <p:nvPr/>
        </p:nvCxnSpPr>
        <p:spPr bwMode="gray">
          <a:xfrm rot="10800000" flipV="1">
            <a:off x="6335283" y="4849546"/>
            <a:ext cx="4261" cy="796175"/>
          </a:xfrm>
          <a:prstGeom prst="bentConnector3">
            <a:avLst>
              <a:gd name="adj1" fmla="val 5464938"/>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6" name="矩形 45"/>
          <p:cNvSpPr/>
          <p:nvPr/>
        </p:nvSpPr>
        <p:spPr bwMode="gray">
          <a:xfrm>
            <a:off x="522292" y="3871214"/>
            <a:ext cx="5494550" cy="2246769"/>
          </a:xfrm>
          <a:prstGeom prst="rect">
            <a:avLst/>
          </a:prstGeom>
          <a:ln>
            <a:noFill/>
          </a:ln>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SR and establish an SRv6 BE path on the backbone network.</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 for them to exchange routing information.</a:t>
            </a:r>
          </a:p>
          <a:p>
            <a:pPr marL="176530" indent="-176530"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Tree>
    <p:extLst>
      <p:ext uri="{BB962C8B-B14F-4D97-AF65-F5344CB8AC3E}">
        <p14:creationId xmlns:p14="http://schemas.microsoft.com/office/powerpoint/2010/main" val="86624964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a:t>L3VPNv4 over SRv6 BE (6)</a:t>
            </a:r>
          </a:p>
        </p:txBody>
      </p:sp>
      <p:sp>
        <p:nvSpPr>
          <p:cNvPr id="5" name="矩形 4"/>
          <p:cNvSpPr/>
          <p:nvPr/>
        </p:nvSpPr>
        <p:spPr bwMode="gray">
          <a:xfrm>
            <a:off x="4190770"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487150"/>
            <a:ext cx="5494550" cy="12383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p:nvPr/>
        </p:nvSpPr>
        <p:spPr bwMode="gray">
          <a:xfrm>
            <a:off x="452438" y="447468"/>
            <a:ext cx="11296649" cy="497095"/>
          </a:xfrm>
          <a:prstGeom prst="rect">
            <a:avLst/>
          </a:prstGeom>
        </p:spPr>
        <p:txBody>
          <a:bodyPr wrap="square" lIns="0" tIns="0" rIns="0" bIns="0" anchor="t">
            <a:normAutofit/>
          </a:bodyPr>
          <a:lstStyle>
            <a:lvl1pPr algn="l" defTabSz="913765"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10" name="直接连接符 9"/>
          <p:cNvCxnSpPr>
            <a:stCxn id="12" idx="3"/>
            <a:endCxn id="1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13" name="矩形 12"/>
          <p:cNvSpPr/>
          <p:nvPr/>
        </p:nvSpPr>
        <p:spPr bwMode="gray">
          <a:xfrm>
            <a:off x="3138299" y="1996788"/>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15" name="矩形 14"/>
          <p:cNvSpPr/>
          <p:nvPr/>
        </p:nvSpPr>
        <p:spPr bwMode="gray">
          <a:xfrm>
            <a:off x="5283807"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17" name="矩形 16"/>
          <p:cNvSpPr/>
          <p:nvPr/>
        </p:nvSpPr>
        <p:spPr bwMode="gray">
          <a:xfrm>
            <a:off x="1401461"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7904"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23" name="文本框 22"/>
          <p:cNvSpPr txBox="1"/>
          <p:nvPr/>
        </p:nvSpPr>
        <p:spPr bwMode="gray">
          <a:xfrm>
            <a:off x="425173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5" name="矩形 24"/>
          <p:cNvSpPr/>
          <p:nvPr/>
        </p:nvSpPr>
        <p:spPr bwMode="gray">
          <a:xfrm>
            <a:off x="119933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47434"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247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31" name="直接连接符 30"/>
          <p:cNvCxnSpPr>
            <a:stCxn id="12"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81403"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427904"/>
            <a:ext cx="675185"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556409"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43" name="矩形 42"/>
          <p:cNvSpPr/>
          <p:nvPr/>
        </p:nvSpPr>
        <p:spPr bwMode="gray">
          <a:xfrm>
            <a:off x="4630687"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44" name="矩形 43"/>
          <p:cNvSpPr/>
          <p:nvPr/>
        </p:nvSpPr>
        <p:spPr bwMode="gray">
          <a:xfrm>
            <a:off x="3694397"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2001:DB88:23::/96</a:t>
            </a:r>
          </a:p>
        </p:txBody>
      </p:sp>
      <p:sp>
        <p:nvSpPr>
          <p:cNvPr id="45" name="文本框 44"/>
          <p:cNvSpPr txBox="1"/>
          <p:nvPr/>
        </p:nvSpPr>
        <p:spPr bwMode="gray">
          <a:xfrm>
            <a:off x="6225255" y="1514182"/>
            <a:ext cx="3608680"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VPNv4 routing information on PE1.</a:t>
            </a:r>
          </a:p>
        </p:txBody>
      </p:sp>
      <p:sp>
        <p:nvSpPr>
          <p:cNvPr id="47" name="矩形 46"/>
          <p:cNvSpPr/>
          <p:nvPr/>
        </p:nvSpPr>
        <p:spPr bwMode="gray">
          <a:xfrm>
            <a:off x="522292" y="3871214"/>
            <a:ext cx="5494550" cy="2246769"/>
          </a:xfrm>
          <a:prstGeom prst="rect">
            <a:avLst/>
          </a:prstGeom>
          <a:ln>
            <a:noFill/>
          </a:ln>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SR and establish an SRv6 BE path on the backbone network.</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 for them to exchange routing information.</a:t>
            </a:r>
          </a:p>
          <a:p>
            <a:pPr marL="176530" indent="-176530"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8" name="文本框 47"/>
          <p:cNvSpPr txBox="1"/>
          <p:nvPr/>
        </p:nvSpPr>
        <p:spPr bwMode="gray">
          <a:xfrm>
            <a:off x="6278213" y="1793013"/>
            <a:ext cx="5195653" cy="3416320"/>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vpnv4 al routing-table 10.1.5.5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local router ID : 10.0.1.1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Local AS number :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Total routes of Route Distinguisher(100:1):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10.1.5.5/32: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information (Received/Applied): 3/NULL</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From: 2001:DB8:3::3 (10.0.3.3)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Route Duration: 0d00h15m54s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IP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FE80::DE99:14FF:FE7A:C301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IP Out-Interface: GigabitEthernet0/3/0.12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Tunnel Out-Interface: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information : 0x0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Ext-Community: RT &lt;111 : 1&gt;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Prefix-</a:t>
            </a:r>
            <a:r>
              <a:rPr lang="en-US" sz="1200" b="1" dirty="0" err="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sid</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2001:DB8:300::1:0:20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AS-path Nil, origin incomplete, MED 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localpref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 valid, internal, best, select, pre 255, IGP cost 20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p>
        </p:txBody>
      </p:sp>
      <p:sp>
        <p:nvSpPr>
          <p:cNvPr id="49" name="矩形 48"/>
          <p:cNvSpPr/>
          <p:nvPr/>
        </p:nvSpPr>
        <p:spPr bwMode="gray">
          <a:xfrm>
            <a:off x="6364943" y="2936435"/>
            <a:ext cx="2245657"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6335282" y="5384112"/>
            <a:ext cx="5138584" cy="523220"/>
          </a:xfrm>
          <a:prstGeom prst="rect">
            <a:avLst/>
          </a:prstGeom>
          <a:solidFill>
            <a:srgbClr val="BEE9EE"/>
          </a:solidFill>
          <a:ln>
            <a:solidFill>
              <a:srgbClr val="94DAE2"/>
            </a:solidFill>
          </a:ln>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IPv6 address of the peer; </a:t>
            </a: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SID corresponding to 10.1.5.5 (the same as that locally allocated on PE2)</a:t>
            </a:r>
          </a:p>
        </p:txBody>
      </p:sp>
      <p:cxnSp>
        <p:nvCxnSpPr>
          <p:cNvPr id="51" name="肘形连接符 50"/>
          <p:cNvCxnSpPr>
            <a:stCxn id="49" idx="1"/>
            <a:endCxn id="50" idx="1"/>
          </p:cNvCxnSpPr>
          <p:nvPr/>
        </p:nvCxnSpPr>
        <p:spPr bwMode="gray">
          <a:xfrm rot="10800000" flipV="1">
            <a:off x="6335283" y="3039452"/>
            <a:ext cx="29661" cy="2606270"/>
          </a:xfrm>
          <a:prstGeom prst="bentConnector3">
            <a:avLst>
              <a:gd name="adj1" fmla="val 870709"/>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2" name="矩形 51"/>
          <p:cNvSpPr/>
          <p:nvPr/>
        </p:nvSpPr>
        <p:spPr bwMode="gray">
          <a:xfrm>
            <a:off x="6364943" y="4378230"/>
            <a:ext cx="2398057"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肘形连接符 52"/>
          <p:cNvCxnSpPr>
            <a:stCxn id="52" idx="1"/>
            <a:endCxn id="50" idx="1"/>
          </p:cNvCxnSpPr>
          <p:nvPr/>
        </p:nvCxnSpPr>
        <p:spPr bwMode="gray">
          <a:xfrm rot="10800000" flipV="1">
            <a:off x="6335283" y="4481246"/>
            <a:ext cx="29661" cy="1164475"/>
          </a:xfrm>
          <a:prstGeom prst="bentConnector3">
            <a:avLst>
              <a:gd name="adj1" fmla="val 870709"/>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032005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a:t>L3VPNv4 over SRv6 BE (7)</a:t>
            </a:r>
          </a:p>
        </p:txBody>
      </p:sp>
      <p:sp>
        <p:nvSpPr>
          <p:cNvPr id="5" name="矩形 4"/>
          <p:cNvSpPr/>
          <p:nvPr/>
        </p:nvSpPr>
        <p:spPr bwMode="gray">
          <a:xfrm>
            <a:off x="4190770"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487150"/>
            <a:ext cx="5494550" cy="12383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p:nvPr/>
        </p:nvSpPr>
        <p:spPr bwMode="gray">
          <a:xfrm>
            <a:off x="452438" y="447468"/>
            <a:ext cx="11296649" cy="497095"/>
          </a:xfrm>
          <a:prstGeom prst="rect">
            <a:avLst/>
          </a:prstGeom>
        </p:spPr>
        <p:txBody>
          <a:bodyPr wrap="square" lIns="0" tIns="0" rIns="0" bIns="0" anchor="t">
            <a:normAutofit/>
          </a:bodyPr>
          <a:lstStyle>
            <a:lvl1pPr algn="l" defTabSz="913765"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10" name="直接连接符 9"/>
          <p:cNvCxnSpPr>
            <a:stCxn id="12" idx="3"/>
            <a:endCxn id="1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13" name="矩形 12"/>
          <p:cNvSpPr/>
          <p:nvPr/>
        </p:nvSpPr>
        <p:spPr bwMode="gray">
          <a:xfrm>
            <a:off x="3138299" y="1996788"/>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15" name="矩形 14"/>
          <p:cNvSpPr/>
          <p:nvPr/>
        </p:nvSpPr>
        <p:spPr bwMode="gray">
          <a:xfrm>
            <a:off x="5283807"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17" name="矩形 16"/>
          <p:cNvSpPr/>
          <p:nvPr/>
        </p:nvSpPr>
        <p:spPr bwMode="gray">
          <a:xfrm>
            <a:off x="1401461"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7904"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23" name="文本框 22"/>
          <p:cNvSpPr txBox="1"/>
          <p:nvPr/>
        </p:nvSpPr>
        <p:spPr bwMode="gray">
          <a:xfrm>
            <a:off x="425173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5" name="矩形 24"/>
          <p:cNvSpPr/>
          <p:nvPr/>
        </p:nvSpPr>
        <p:spPr bwMode="gray">
          <a:xfrm>
            <a:off x="119933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47434"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247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31" name="直接连接符 30"/>
          <p:cNvCxnSpPr>
            <a:stCxn id="12"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81403"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427904"/>
            <a:ext cx="675185"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556409"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43" name="矩形 42"/>
          <p:cNvSpPr/>
          <p:nvPr/>
        </p:nvSpPr>
        <p:spPr bwMode="gray">
          <a:xfrm>
            <a:off x="4630687"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44" name="矩形 43"/>
          <p:cNvSpPr/>
          <p:nvPr/>
        </p:nvSpPr>
        <p:spPr bwMode="gray">
          <a:xfrm>
            <a:off x="3694397"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2001:DB88:23::/96</a:t>
            </a:r>
          </a:p>
        </p:txBody>
      </p:sp>
      <p:sp>
        <p:nvSpPr>
          <p:cNvPr id="46" name="文本框 45"/>
          <p:cNvSpPr txBox="1"/>
          <p:nvPr/>
        </p:nvSpPr>
        <p:spPr bwMode="gray">
          <a:xfrm>
            <a:off x="6278213" y="1793013"/>
            <a:ext cx="5195653" cy="3231654"/>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 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routing-table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10.1.5.5 verbose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 Flags: R - relay, D - download to fib, T -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B - black hole route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Table :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Summary Count : 1</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10.1.5.5/32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Protocol: IBGP               Process ID: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Preference: 255                      Cost: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2001:DB8:300::1:0:20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Neighbour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State: Active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Adv</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Relied         Age: 00h17m40s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Tag: 0                    Priority: low</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QoSInfo</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IndirectID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0x1000177            Instance: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RelayNextHop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2001:DB8:300::1:0:20 Interface: SRv6 BE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TunnelID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0x0                     Flags: RD</a:t>
            </a:r>
          </a:p>
        </p:txBody>
      </p:sp>
      <p:sp>
        <p:nvSpPr>
          <p:cNvPr id="47" name="文本框 46"/>
          <p:cNvSpPr txBox="1"/>
          <p:nvPr/>
        </p:nvSpPr>
        <p:spPr bwMode="gray">
          <a:xfrm>
            <a:off x="6225255" y="1514182"/>
            <a:ext cx="3575018"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routing information on PE1.</a:t>
            </a:r>
          </a:p>
        </p:txBody>
      </p:sp>
      <p:sp>
        <p:nvSpPr>
          <p:cNvPr id="48" name="矩形 47"/>
          <p:cNvSpPr/>
          <p:nvPr/>
        </p:nvSpPr>
        <p:spPr bwMode="gray">
          <a:xfrm>
            <a:off x="6420261" y="3655244"/>
            <a:ext cx="2452970" cy="2052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6326854" y="5487129"/>
            <a:ext cx="5014246" cy="523220"/>
          </a:xfrm>
          <a:prstGeom prst="rect">
            <a:avLst/>
          </a:prstGeom>
          <a:solidFill>
            <a:srgbClr val="BEE9EE"/>
          </a:solidFill>
          <a:ln>
            <a:solidFill>
              <a:srgbClr val="94DAE2"/>
            </a:solidFill>
          </a:ln>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uses this IPv6 address as the next-hop address to forward packets destined for 10.1.5.5.</a:t>
            </a:r>
          </a:p>
        </p:txBody>
      </p:sp>
      <p:cxnSp>
        <p:nvCxnSpPr>
          <p:cNvPr id="51" name="肘形连接符 50"/>
          <p:cNvCxnSpPr>
            <a:stCxn id="48" idx="1"/>
            <a:endCxn id="50" idx="1"/>
          </p:cNvCxnSpPr>
          <p:nvPr/>
        </p:nvCxnSpPr>
        <p:spPr bwMode="gray">
          <a:xfrm rot="10800000" flipV="1">
            <a:off x="6326855" y="3757843"/>
            <a:ext cx="93407" cy="1990895"/>
          </a:xfrm>
          <a:prstGeom prst="bentConnector3">
            <a:avLst>
              <a:gd name="adj1" fmla="val 344735"/>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3" name="矩形 52"/>
          <p:cNvSpPr/>
          <p:nvPr/>
        </p:nvSpPr>
        <p:spPr bwMode="gray">
          <a:xfrm>
            <a:off x="522292" y="3858514"/>
            <a:ext cx="5395908" cy="2246769"/>
          </a:xfrm>
          <a:prstGeom prst="rect">
            <a:avLst/>
          </a:prstGeom>
          <a:ln>
            <a:noFill/>
          </a:ln>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SR and establish an SRv6 BE path on the backbone network.</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 for them to exchange routing information.</a:t>
            </a:r>
          </a:p>
          <a:p>
            <a:pPr marL="176530" indent="-176530"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5" name="矩形 44"/>
          <p:cNvSpPr/>
          <p:nvPr/>
        </p:nvSpPr>
        <p:spPr bwMode="gray">
          <a:xfrm>
            <a:off x="8942121" y="4565605"/>
            <a:ext cx="1425038" cy="2052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8526485" y="5127267"/>
            <a:ext cx="2125848" cy="307777"/>
          </a:xfrm>
          <a:prstGeom prst="rect">
            <a:avLst/>
          </a:prstGeom>
          <a:solidFill>
            <a:srgbClr val="BEE9EE"/>
          </a:solidFill>
          <a:ln>
            <a:solidFill>
              <a:srgbClr val="94DAE2"/>
            </a:solidFill>
          </a:ln>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Interface type: SRv6 BE</a:t>
            </a:r>
          </a:p>
        </p:txBody>
      </p:sp>
      <p:cxnSp>
        <p:nvCxnSpPr>
          <p:cNvPr id="52" name="肘形连接符 51"/>
          <p:cNvCxnSpPr>
            <a:stCxn id="45" idx="3"/>
            <a:endCxn id="49" idx="3"/>
          </p:cNvCxnSpPr>
          <p:nvPr/>
        </p:nvCxnSpPr>
        <p:spPr bwMode="gray">
          <a:xfrm>
            <a:off x="10367159" y="4668205"/>
            <a:ext cx="285174" cy="612951"/>
          </a:xfrm>
          <a:prstGeom prst="bentConnector3">
            <a:avLst>
              <a:gd name="adj1" fmla="val 180162"/>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249238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a:t>L3VPNv4 over SRv6 BE (8)</a:t>
            </a:r>
          </a:p>
        </p:txBody>
      </p:sp>
      <p:sp>
        <p:nvSpPr>
          <p:cNvPr id="5" name="矩形 4"/>
          <p:cNvSpPr/>
          <p:nvPr/>
        </p:nvSpPr>
        <p:spPr bwMode="gray">
          <a:xfrm>
            <a:off x="4190770"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487150"/>
            <a:ext cx="5494550" cy="12383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p:nvPr/>
        </p:nvSpPr>
        <p:spPr bwMode="gray">
          <a:xfrm>
            <a:off x="452438" y="447468"/>
            <a:ext cx="11296649" cy="497095"/>
          </a:xfrm>
          <a:prstGeom prst="rect">
            <a:avLst/>
          </a:prstGeom>
        </p:spPr>
        <p:txBody>
          <a:bodyPr wrap="square" lIns="0" tIns="0" rIns="0" bIns="0" anchor="t">
            <a:normAutofit/>
          </a:bodyPr>
          <a:lstStyle>
            <a:lvl1pPr algn="l" defTabSz="913765"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10" name="直接连接符 9"/>
          <p:cNvCxnSpPr>
            <a:stCxn id="12" idx="3"/>
            <a:endCxn id="1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13" name="矩形 12"/>
          <p:cNvSpPr/>
          <p:nvPr/>
        </p:nvSpPr>
        <p:spPr bwMode="gray">
          <a:xfrm>
            <a:off x="3138299" y="1996788"/>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15" name="矩形 14"/>
          <p:cNvSpPr/>
          <p:nvPr/>
        </p:nvSpPr>
        <p:spPr bwMode="gray">
          <a:xfrm>
            <a:off x="5283807"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17" name="矩形 16"/>
          <p:cNvSpPr/>
          <p:nvPr/>
        </p:nvSpPr>
        <p:spPr bwMode="gray">
          <a:xfrm>
            <a:off x="1401461"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7904"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23" name="文本框 22"/>
          <p:cNvSpPr txBox="1"/>
          <p:nvPr/>
        </p:nvSpPr>
        <p:spPr bwMode="gray">
          <a:xfrm>
            <a:off x="425173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5" name="矩形 24"/>
          <p:cNvSpPr/>
          <p:nvPr/>
        </p:nvSpPr>
        <p:spPr bwMode="gray">
          <a:xfrm>
            <a:off x="119933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47434"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247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31" name="直接连接符 30"/>
          <p:cNvCxnSpPr>
            <a:stCxn id="12"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81403"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427904"/>
            <a:ext cx="675185"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556409"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43" name="矩形 42"/>
          <p:cNvSpPr/>
          <p:nvPr/>
        </p:nvSpPr>
        <p:spPr bwMode="gray">
          <a:xfrm>
            <a:off x="4630687"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44" name="矩形 43"/>
          <p:cNvSpPr/>
          <p:nvPr/>
        </p:nvSpPr>
        <p:spPr bwMode="gray">
          <a:xfrm>
            <a:off x="3694397"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2001:DB88:23::/96</a:t>
            </a:r>
          </a:p>
        </p:txBody>
      </p:sp>
      <p:sp>
        <p:nvSpPr>
          <p:cNvPr id="57" name="文本框 56"/>
          <p:cNvSpPr txBox="1"/>
          <p:nvPr/>
        </p:nvSpPr>
        <p:spPr bwMode="gray">
          <a:xfrm>
            <a:off x="6278213" y="1932128"/>
            <a:ext cx="5195653" cy="1384995"/>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&lt;CE1&gt;ping -a 10.1.4.4 10.1.5.5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PING 10.1.5.5: 56  data bytes, press CTRL_C to break</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Sequence=5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6225255" y="1653297"/>
            <a:ext cx="2800767"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 on CE1.</a:t>
            </a:r>
          </a:p>
        </p:txBody>
      </p:sp>
      <p:sp>
        <p:nvSpPr>
          <p:cNvPr id="59" name="矩形 58"/>
          <p:cNvSpPr/>
          <p:nvPr/>
        </p:nvSpPr>
        <p:spPr bwMode="gray">
          <a:xfrm>
            <a:off x="522292" y="3820414"/>
            <a:ext cx="5494550" cy="2246769"/>
          </a:xfrm>
          <a:prstGeom prst="rect">
            <a:avLst/>
          </a:prstGeom>
          <a:ln>
            <a:noFill/>
          </a:ln>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SR and establish an SRv6 BE path on the backbone network.</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 for them to exchange routing information.</a:t>
            </a:r>
          </a:p>
          <a:p>
            <a:pPr marL="176530" indent="-176530"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Tree>
    <p:extLst>
      <p:ext uri="{BB962C8B-B14F-4D97-AF65-F5344CB8AC3E}">
        <p14:creationId xmlns:p14="http://schemas.microsoft.com/office/powerpoint/2010/main" val="383881268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SRv6 Overview</a:t>
            </a:r>
          </a:p>
          <a:p>
            <a:r>
              <a:rPr lang="en-US" dirty="0">
                <a:solidFill>
                  <a:schemeClr val="bg1">
                    <a:lumMod val="50000"/>
                  </a:schemeClr>
                </a:solidFill>
                <a:sym typeface="Huawei Sans" panose="020C0503030203020204" pitchFamily="34" charset="0"/>
              </a:rPr>
              <a:t>SRv6 Fundamentals</a:t>
            </a:r>
          </a:p>
          <a:p>
            <a:r>
              <a:rPr lang="en-US" dirty="0">
                <a:solidFill>
                  <a:schemeClr val="bg1">
                    <a:lumMod val="50000"/>
                  </a:schemeClr>
                </a:solidFill>
                <a:sym typeface="Huawei Sans" panose="020C0503030203020204" pitchFamily="34" charset="0"/>
              </a:rPr>
              <a:t>SRv6 High Reliability</a:t>
            </a:r>
          </a:p>
          <a:p>
            <a:r>
              <a:rPr lang="en-US" b="1" dirty="0">
                <a:sym typeface="Huawei Sans" panose="020C0503030203020204" pitchFamily="34" charset="0"/>
              </a:rPr>
              <a:t>Basic SRv6 Configuration</a:t>
            </a:r>
          </a:p>
          <a:p>
            <a:pPr lvl="1"/>
            <a:r>
              <a:rPr lang="en-US" dirty="0">
                <a:solidFill>
                  <a:schemeClr val="bg1">
                    <a:lumMod val="50000"/>
                  </a:schemeClr>
                </a:solidFill>
              </a:rPr>
              <a:t>SRv6 BE</a:t>
            </a:r>
          </a:p>
          <a:p>
            <a:pPr lvl="1">
              <a:buSzPct val="60000"/>
              <a:buFont typeface="Wingdings" panose="05000000000000000000" pitchFamily="2" charset="2"/>
              <a:buChar char="n"/>
            </a:pPr>
            <a:r>
              <a:rPr lang="en-US" sz="2000" dirty="0">
                <a:sym typeface="Huawei Sans" panose="020C0503030203020204" pitchFamily="34" charset="0"/>
              </a:rPr>
              <a:t>SRv6 Policy</a:t>
            </a:r>
          </a:p>
          <a:p>
            <a:r>
              <a:rPr lang="en-US" dirty="0">
                <a:solidFill>
                  <a:schemeClr val="bg1">
                    <a:lumMod val="50000"/>
                  </a:schemeClr>
                </a:solidFill>
                <a:sym typeface="Huawei Sans" panose="020C0503030203020204" pitchFamily="34" charset="0"/>
              </a:rPr>
              <a:t>SRv6 Deployment Using </a:t>
            </a:r>
            <a:r>
              <a:rPr lang="en-US" dirty="0" err="1">
                <a:solidFill>
                  <a:schemeClr val="bg1">
                    <a:lumMod val="50000"/>
                  </a:schemeClr>
                </a:solidFill>
                <a:sym typeface="Huawei Sans" panose="020C0503030203020204" pitchFamily="34" charset="0"/>
              </a:rPr>
              <a:t>iMaster</a:t>
            </a:r>
            <a:r>
              <a:rPr lang="en-US" dirty="0">
                <a:solidFill>
                  <a:schemeClr val="bg1">
                    <a:lumMod val="50000"/>
                  </a:schemeClr>
                </a:solidFill>
                <a:sym typeface="Huawei Sans" panose="020C0503030203020204" pitchFamily="34" charset="0"/>
              </a:rPr>
              <a:t> NCE-IP</a:t>
            </a:r>
          </a:p>
        </p:txBody>
      </p:sp>
    </p:spTree>
    <p:extLst>
      <p:ext uri="{BB962C8B-B14F-4D97-AF65-F5344CB8AC3E}">
        <p14:creationId xmlns:p14="http://schemas.microsoft.com/office/powerpoint/2010/main" val="224600110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a:t>L3VPNv4 over SRv6 Policy (1)</a:t>
            </a:r>
          </a:p>
        </p:txBody>
      </p:sp>
      <p:sp>
        <p:nvSpPr>
          <p:cNvPr id="43" name="矩形 42"/>
          <p:cNvSpPr/>
          <p:nvPr/>
        </p:nvSpPr>
        <p:spPr bwMode="gray">
          <a:xfrm>
            <a:off x="4190770"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522292"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522292" y="1487150"/>
            <a:ext cx="5494550" cy="12383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标题 1"/>
          <p:cNvSpPr txBox="1"/>
          <p:nvPr/>
        </p:nvSpPr>
        <p:spPr bwMode="gray">
          <a:xfrm>
            <a:off x="452438" y="447468"/>
            <a:ext cx="11296649" cy="497095"/>
          </a:xfrm>
          <a:prstGeom prst="rect">
            <a:avLst/>
          </a:prstGeom>
        </p:spPr>
        <p:txBody>
          <a:bodyPr wrap="square" lIns="0" tIns="0" rIns="0" bIns="0" anchor="t">
            <a:normAutofit/>
          </a:bodyPr>
          <a:lstStyle>
            <a:lvl1pPr algn="l" defTabSz="913765"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48" name="直接连接符 47"/>
          <p:cNvCxnSpPr>
            <a:stCxn id="50" idx="3"/>
            <a:endCxn id="54"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bwMode="gray">
          <a:xfrm>
            <a:off x="748992"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0" name="图片 49"/>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51" name="矩形 50"/>
          <p:cNvSpPr/>
          <p:nvPr/>
        </p:nvSpPr>
        <p:spPr bwMode="gray">
          <a:xfrm>
            <a:off x="3138299" y="1996788"/>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2" name="图片 51"/>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53" name="矩形 52"/>
          <p:cNvSpPr/>
          <p:nvPr/>
        </p:nvSpPr>
        <p:spPr bwMode="gray">
          <a:xfrm>
            <a:off x="5283807"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4" name="图片 53"/>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55" name="矩形 54"/>
          <p:cNvSpPr/>
          <p:nvPr/>
        </p:nvSpPr>
        <p:spPr bwMode="gray">
          <a:xfrm>
            <a:off x="1401461"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56" name="矩形 55"/>
          <p:cNvSpPr/>
          <p:nvPr/>
        </p:nvSpPr>
        <p:spPr bwMode="gray">
          <a:xfrm>
            <a:off x="437904"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2001:DB8:1::1/128</a:t>
            </a:r>
          </a:p>
        </p:txBody>
      </p:sp>
      <p:sp>
        <p:nvSpPr>
          <p:cNvPr id="57" name="文本框 56"/>
          <p:cNvSpPr txBox="1"/>
          <p:nvPr/>
        </p:nvSpPr>
        <p:spPr bwMode="gray">
          <a:xfrm>
            <a:off x="425173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58" name="矩形 57"/>
          <p:cNvSpPr/>
          <p:nvPr/>
        </p:nvSpPr>
        <p:spPr bwMode="gray">
          <a:xfrm>
            <a:off x="575270" y="3815029"/>
            <a:ext cx="5441571" cy="2092881"/>
          </a:xfrm>
          <a:prstGeom prst="rect">
            <a:avLst/>
          </a:prstGeom>
          <a:ln>
            <a:noFill/>
          </a:ln>
        </p:spPr>
        <p:txBody>
          <a:bodyPr wrap="square">
            <a:spAutoFit/>
          </a:bodyPr>
          <a:lstStyle/>
          <a:p>
            <a:pPr fontAlgn="ctr">
              <a:lnSpc>
                <a:spcPts val="2400"/>
              </a:lnSpc>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Networking requirements:</a:t>
            </a:r>
          </a:p>
          <a:p>
            <a:pPr marL="176530" indent="-176530"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Connect PE1 and PE2 to different CEs that belong to VPN instance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marL="176530" indent="-176530"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Deploy L3VPN service recursion to SRv6 Policies on the backbone network to enable CE1 and CE2 to communicate through Loopback1.</a:t>
            </a:r>
          </a:p>
        </p:txBody>
      </p:sp>
      <p:sp>
        <p:nvSpPr>
          <p:cNvPr id="59" name="矩形 58"/>
          <p:cNvSpPr/>
          <p:nvPr/>
        </p:nvSpPr>
        <p:spPr bwMode="gray">
          <a:xfrm>
            <a:off x="119933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0" name="矩形 59"/>
          <p:cNvSpPr/>
          <p:nvPr/>
        </p:nvSpPr>
        <p:spPr bwMode="gray">
          <a:xfrm>
            <a:off x="2764735"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1" name="矩形 60"/>
          <p:cNvSpPr/>
          <p:nvPr/>
        </p:nvSpPr>
        <p:spPr bwMode="gray">
          <a:xfrm>
            <a:off x="3447434"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2" name="矩形 61"/>
          <p:cNvSpPr/>
          <p:nvPr/>
        </p:nvSpPr>
        <p:spPr bwMode="gray">
          <a:xfrm>
            <a:off x="50247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63" name="图片 62"/>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64" name="图片 63"/>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65" name="直接连接符 64"/>
          <p:cNvCxnSpPr>
            <a:stCxn id="50" idx="2"/>
            <a:endCxn id="63"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54" idx="2"/>
            <a:endCxn id="64"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bwMode="gray">
          <a:xfrm>
            <a:off x="746588"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68" name="矩形 67"/>
          <p:cNvSpPr/>
          <p:nvPr/>
        </p:nvSpPr>
        <p:spPr bwMode="gray">
          <a:xfrm>
            <a:off x="5281403"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69" name="文本框 68"/>
          <p:cNvSpPr txBox="1"/>
          <p:nvPr/>
        </p:nvSpPr>
        <p:spPr bwMode="gray">
          <a:xfrm>
            <a:off x="129054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0" name="文本框 69"/>
          <p:cNvSpPr txBox="1"/>
          <p:nvPr/>
        </p:nvSpPr>
        <p:spPr bwMode="gray">
          <a:xfrm>
            <a:off x="1576705"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71" name="文本框 70"/>
          <p:cNvSpPr txBox="1"/>
          <p:nvPr/>
        </p:nvSpPr>
        <p:spPr bwMode="gray">
          <a:xfrm>
            <a:off x="4190770"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72" name="文本框 71"/>
          <p:cNvSpPr txBox="1"/>
          <p:nvPr/>
        </p:nvSpPr>
        <p:spPr bwMode="gray">
          <a:xfrm>
            <a:off x="542427" y="1427904"/>
            <a:ext cx="675185"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73" name="矩形 72"/>
          <p:cNvSpPr/>
          <p:nvPr/>
        </p:nvSpPr>
        <p:spPr bwMode="gray">
          <a:xfrm>
            <a:off x="942842"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4" name="矩形 73"/>
          <p:cNvSpPr/>
          <p:nvPr/>
        </p:nvSpPr>
        <p:spPr bwMode="gray">
          <a:xfrm>
            <a:off x="4397520"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75" name="矩形 74"/>
          <p:cNvSpPr/>
          <p:nvPr/>
        </p:nvSpPr>
        <p:spPr bwMode="gray">
          <a:xfrm>
            <a:off x="2556409"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2001:DB8:2::2/128</a:t>
            </a:r>
          </a:p>
        </p:txBody>
      </p:sp>
      <p:sp>
        <p:nvSpPr>
          <p:cNvPr id="76" name="矩形 75"/>
          <p:cNvSpPr/>
          <p:nvPr/>
        </p:nvSpPr>
        <p:spPr bwMode="gray">
          <a:xfrm>
            <a:off x="4630687" y="1564429"/>
            <a:ext cx="1455848" cy="461665"/>
          </a:xfrm>
          <a:prstGeom prst="rect">
            <a:avLst/>
          </a:prstGeom>
        </p:spPr>
        <p:txBody>
          <a:bodyPr wrap="square">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2001:DB8:3::3/128</a:t>
            </a:r>
          </a:p>
        </p:txBody>
      </p:sp>
      <p:sp>
        <p:nvSpPr>
          <p:cNvPr id="77" name="矩形 76"/>
          <p:cNvSpPr/>
          <p:nvPr/>
        </p:nvSpPr>
        <p:spPr bwMode="gray">
          <a:xfrm>
            <a:off x="3694397"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2001:DB88:23::/96</a:t>
            </a:r>
          </a:p>
        </p:txBody>
      </p:sp>
      <p:sp>
        <p:nvSpPr>
          <p:cNvPr id="38" name="矩形 37"/>
          <p:cNvSpPr/>
          <p:nvPr/>
        </p:nvSpPr>
        <p:spPr bwMode="gray">
          <a:xfrm>
            <a:off x="6639173" y="1704903"/>
            <a:ext cx="4914542" cy="3785652"/>
          </a:xfrm>
          <a:prstGeom prst="rect">
            <a:avLst/>
          </a:prstGeom>
          <a:ln>
            <a:noFill/>
          </a:ln>
        </p:spPr>
        <p:txBody>
          <a:bodyPr wrap="square">
            <a:sp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530" indent="-176530"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530" indent="-176530"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530" indent="-176530"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530" indent="-176530"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 for them to exchange routing information.</a:t>
            </a:r>
          </a:p>
          <a:p>
            <a:pPr marL="176530" indent="-176530"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530" indent="-176530"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Tree>
    <p:extLst>
      <p:ext uri="{BB962C8B-B14F-4D97-AF65-F5344CB8AC3E}">
        <p14:creationId xmlns:p14="http://schemas.microsoft.com/office/powerpoint/2010/main" val="309410322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a:t>L3VPNv4 over SRv6 Policy (2)</a:t>
            </a:r>
          </a:p>
        </p:txBody>
      </p:sp>
      <p:sp>
        <p:nvSpPr>
          <p:cNvPr id="5" name="矩形 4"/>
          <p:cNvSpPr/>
          <p:nvPr/>
        </p:nvSpPr>
        <p:spPr bwMode="gray">
          <a:xfrm>
            <a:off x="4190770"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522292" y="2950258"/>
            <a:ext cx="1826072" cy="780536"/>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522292" y="1487150"/>
            <a:ext cx="5494550" cy="1238390"/>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标题 1"/>
          <p:cNvSpPr txBox="1"/>
          <p:nvPr/>
        </p:nvSpPr>
        <p:spPr bwMode="gray">
          <a:xfrm>
            <a:off x="452438" y="447468"/>
            <a:ext cx="11296649" cy="497095"/>
          </a:xfrm>
          <a:prstGeom prst="rect">
            <a:avLst/>
          </a:prstGeom>
        </p:spPr>
        <p:txBody>
          <a:bodyPr wrap="square" lIns="0" tIns="0" rIns="0" bIns="0" anchor="t">
            <a:normAutofit/>
          </a:bodyPr>
          <a:lstStyle>
            <a:lvl1pPr algn="l" defTabSz="913765"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a:lstStyle>
          <a:p>
            <a:pPr fontAlgn="ctr"/>
            <a:endParaRPr lang="en-US" dirty="0">
              <a:latin typeface="Huawei Sans" panose="020C0503030203020204" pitchFamily="34" charset="0"/>
              <a:sym typeface="Huawei Sans" panose="020C0503030203020204" pitchFamily="34" charset="0"/>
            </a:endParaRPr>
          </a:p>
        </p:txBody>
      </p:sp>
      <p:cxnSp>
        <p:nvCxnSpPr>
          <p:cNvPr id="10" name="直接连接符 9"/>
          <p:cNvCxnSpPr>
            <a:stCxn id="12" idx="3"/>
            <a:endCxn id="16"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748992"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12" name="图片 11"/>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13" name="矩形 12"/>
          <p:cNvSpPr/>
          <p:nvPr/>
        </p:nvSpPr>
        <p:spPr bwMode="gray">
          <a:xfrm>
            <a:off x="3138299" y="1996788"/>
            <a:ext cx="292068"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14" name="图片 13"/>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15" name="矩形 14"/>
          <p:cNvSpPr/>
          <p:nvPr/>
        </p:nvSpPr>
        <p:spPr bwMode="gray">
          <a:xfrm>
            <a:off x="5283807" y="1996788"/>
            <a:ext cx="497252"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6" name="图片 15"/>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17" name="矩形 16"/>
          <p:cNvSpPr/>
          <p:nvPr/>
        </p:nvSpPr>
        <p:spPr bwMode="gray">
          <a:xfrm>
            <a:off x="1401461"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2001:DB88:12::/96</a:t>
            </a:r>
          </a:p>
        </p:txBody>
      </p:sp>
      <p:sp>
        <p:nvSpPr>
          <p:cNvPr id="18" name="矩形 17"/>
          <p:cNvSpPr/>
          <p:nvPr/>
        </p:nvSpPr>
        <p:spPr bwMode="gray">
          <a:xfrm>
            <a:off x="431928"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2001:DB8:1000::111</a:t>
            </a:r>
          </a:p>
        </p:txBody>
      </p:sp>
      <p:sp>
        <p:nvSpPr>
          <p:cNvPr id="23" name="文本框 22"/>
          <p:cNvSpPr txBox="1"/>
          <p:nvPr/>
        </p:nvSpPr>
        <p:spPr bwMode="gray">
          <a:xfrm>
            <a:off x="425173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25" name="矩形 24"/>
          <p:cNvSpPr/>
          <p:nvPr/>
        </p:nvSpPr>
        <p:spPr bwMode="gray">
          <a:xfrm>
            <a:off x="119933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6" name="矩形 25"/>
          <p:cNvSpPr/>
          <p:nvPr/>
        </p:nvSpPr>
        <p:spPr bwMode="gray">
          <a:xfrm>
            <a:off x="2764735"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7" name="矩形 26"/>
          <p:cNvSpPr/>
          <p:nvPr/>
        </p:nvSpPr>
        <p:spPr bwMode="gray">
          <a:xfrm>
            <a:off x="3447434"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p:cNvSpPr/>
          <p:nvPr/>
        </p:nvSpPr>
        <p:spPr bwMode="gray">
          <a:xfrm>
            <a:off x="5024712" y="2266253"/>
            <a:ext cx="306494"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31" name="直接连接符 30"/>
          <p:cNvCxnSpPr>
            <a:stCxn id="12"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6"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bwMode="gray">
          <a:xfrm>
            <a:off x="746588"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矩形 33"/>
          <p:cNvSpPr/>
          <p:nvPr/>
        </p:nvSpPr>
        <p:spPr bwMode="gray">
          <a:xfrm>
            <a:off x="5281403" y="3458085"/>
            <a:ext cx="502061" cy="307777"/>
          </a:xfrm>
          <a:prstGeom prst="rect">
            <a:avLst/>
          </a:prstGeom>
        </p:spPr>
        <p:txBody>
          <a:bodyPr wrap="square">
            <a:sp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5" name="文本框 34"/>
          <p:cNvSpPr txBox="1"/>
          <p:nvPr/>
        </p:nvSpPr>
        <p:spPr bwMode="gray">
          <a:xfrm>
            <a:off x="1290546" y="3039452"/>
            <a:ext cx="987770" cy="461665"/>
          </a:xfrm>
          <a:prstGeom prst="rect">
            <a:avLst/>
          </a:prstGeom>
          <a:noFill/>
          <a:ln>
            <a:noFill/>
          </a:ln>
        </p:spPr>
        <p:txBody>
          <a:bodyPr wrap="square" rtlCol="0">
            <a:sp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37" name="文本框 36"/>
          <p:cNvSpPr txBox="1"/>
          <p:nvPr/>
        </p:nvSpPr>
        <p:spPr bwMode="gray">
          <a:xfrm>
            <a:off x="1576705"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65000</a:t>
            </a:r>
          </a:p>
        </p:txBody>
      </p:sp>
      <p:sp>
        <p:nvSpPr>
          <p:cNvPr id="38" name="文本框 37"/>
          <p:cNvSpPr txBox="1"/>
          <p:nvPr/>
        </p:nvSpPr>
        <p:spPr bwMode="gray">
          <a:xfrm>
            <a:off x="4190770" y="3492845"/>
            <a:ext cx="848309"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39" name="文本框 38"/>
          <p:cNvSpPr txBox="1"/>
          <p:nvPr/>
        </p:nvSpPr>
        <p:spPr bwMode="gray">
          <a:xfrm>
            <a:off x="542427" y="1427904"/>
            <a:ext cx="675185" cy="276999"/>
          </a:xfrm>
          <a:prstGeom prst="rect">
            <a:avLst/>
          </a:prstGeom>
          <a:noFill/>
        </p:spPr>
        <p:txBody>
          <a:bodyPr wrap="square" rtlCol="0">
            <a:sp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sp>
        <p:nvSpPr>
          <p:cNvPr id="40" name="矩形 39"/>
          <p:cNvSpPr/>
          <p:nvPr/>
        </p:nvSpPr>
        <p:spPr bwMode="gray">
          <a:xfrm>
            <a:off x="942842"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41" name="矩形 40"/>
          <p:cNvSpPr/>
          <p:nvPr/>
        </p:nvSpPr>
        <p:spPr bwMode="gray">
          <a:xfrm>
            <a:off x="4397520" y="2695509"/>
            <a:ext cx="1186543" cy="307777"/>
          </a:xfrm>
          <a:prstGeom prst="rect">
            <a:avLst/>
          </a:prstGeom>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2" name="矩形 41"/>
          <p:cNvSpPr/>
          <p:nvPr/>
        </p:nvSpPr>
        <p:spPr bwMode="gray">
          <a:xfrm>
            <a:off x="2477863"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2001:DB8:2000::222</a:t>
            </a:r>
          </a:p>
        </p:txBody>
      </p:sp>
      <p:sp>
        <p:nvSpPr>
          <p:cNvPr id="43" name="矩形 42"/>
          <p:cNvSpPr/>
          <p:nvPr/>
        </p:nvSpPr>
        <p:spPr bwMode="gray">
          <a:xfrm>
            <a:off x="4494085" y="1564429"/>
            <a:ext cx="1612942" cy="461665"/>
          </a:xfrm>
          <a:prstGeom prst="rect">
            <a:avLst/>
          </a:prstGeom>
        </p:spPr>
        <p:txBody>
          <a:bodyPr wrap="square">
            <a:sp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End</a:t>
            </a:r>
          </a:p>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2001:DB8:3000::333</a:t>
            </a:r>
          </a:p>
        </p:txBody>
      </p:sp>
      <p:sp>
        <p:nvSpPr>
          <p:cNvPr id="44" name="矩形 43"/>
          <p:cNvSpPr/>
          <p:nvPr/>
        </p:nvSpPr>
        <p:spPr bwMode="gray">
          <a:xfrm>
            <a:off x="3694397" y="2245468"/>
            <a:ext cx="1455848" cy="276999"/>
          </a:xfrm>
          <a:prstGeom prst="rect">
            <a:avLst/>
          </a:prstGeom>
        </p:spPr>
        <p:txBody>
          <a:bodyPr wrap="square">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2001:DB88:23::/96</a:t>
            </a:r>
          </a:p>
        </p:txBody>
      </p:sp>
      <p:sp>
        <p:nvSpPr>
          <p:cNvPr id="45" name="文本框 44"/>
          <p:cNvSpPr txBox="1"/>
          <p:nvPr/>
        </p:nvSpPr>
        <p:spPr bwMode="gray">
          <a:xfrm>
            <a:off x="6356489" y="1479036"/>
            <a:ext cx="4830168"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p:txBody>
      </p:sp>
      <p:sp>
        <p:nvSpPr>
          <p:cNvPr id="46" name="文本框 45"/>
          <p:cNvSpPr txBox="1"/>
          <p:nvPr/>
        </p:nvSpPr>
        <p:spPr bwMode="gray">
          <a:xfrm>
            <a:off x="6443313" y="1793013"/>
            <a:ext cx="5195653" cy="1569660"/>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2001:DB8:3::3 as-number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2001:DB8:3::3 connect-interface loopback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vpnv4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2001:DB8:3::3 enable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p:txBody>
      </p:sp>
      <p:sp>
        <p:nvSpPr>
          <p:cNvPr id="49" name="文本框 48"/>
          <p:cNvSpPr txBox="1"/>
          <p:nvPr/>
        </p:nvSpPr>
        <p:spPr bwMode="gray">
          <a:xfrm>
            <a:off x="6356489" y="3477455"/>
            <a:ext cx="3688830" cy="307777"/>
          </a:xfrm>
          <a:prstGeom prst="rect">
            <a:avLst/>
          </a:prstGeom>
          <a:noFill/>
        </p:spPr>
        <p:txBody>
          <a:bodyPr wrap="square" rtlCol="0">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the VPNv4 peer relationship on PE1.</a:t>
            </a:r>
          </a:p>
        </p:txBody>
      </p:sp>
      <p:sp>
        <p:nvSpPr>
          <p:cNvPr id="50" name="文本框 49"/>
          <p:cNvSpPr txBox="1"/>
          <p:nvPr/>
        </p:nvSpPr>
        <p:spPr bwMode="gray">
          <a:xfrm>
            <a:off x="6443313" y="3769844"/>
            <a:ext cx="5195653" cy="1569660"/>
          </a:xfrm>
          <a:prstGeom prst="rect">
            <a:avLst/>
          </a:prstGeom>
          <a:solidFill>
            <a:schemeClr val="bg1">
              <a:lumMod val="85000"/>
            </a:schemeClr>
          </a:solidFill>
          <a:ln>
            <a:noFill/>
          </a:ln>
        </p:spPr>
        <p:txBody>
          <a:bodyPr wrap="square" rtlCol="0">
            <a:sp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vpnv4 all peer</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local router ID : 10.0.1.1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Local AS number :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Total number of peers : 1                 Peers in established state : 1</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Peer                V       AS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MsgRcvd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MsgSent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Up/Down       State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2001:DB8:3::3   4       100        3        4              00:00:04  Established        </a:t>
            </a:r>
          </a:p>
        </p:txBody>
      </p:sp>
      <p:sp>
        <p:nvSpPr>
          <p:cNvPr id="47" name="矩形 46"/>
          <p:cNvSpPr/>
          <p:nvPr/>
        </p:nvSpPr>
        <p:spPr bwMode="gray">
          <a:xfrm>
            <a:off x="455612" y="3773848"/>
            <a:ext cx="5669097" cy="2462213"/>
          </a:xfrm>
          <a:prstGeom prst="rect">
            <a:avLst/>
          </a:prstGeom>
          <a:ln>
            <a:noFill/>
          </a:ln>
        </p:spPr>
        <p:txBody>
          <a:bodyPr wrap="square">
            <a:sp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IPv6 addresses and IS-IS. (Configuration details are not provided.)</a:t>
            </a:r>
          </a:p>
          <a:p>
            <a:pPr marL="176530" indent="-176530"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SR and establish an SRv6 Policy on the backbone network.</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 and establish an MP-IBGP peer relationship between the PEs for them to exchange routing information.</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and import VPN traffic.</a:t>
            </a:r>
          </a:p>
          <a:p>
            <a:pPr marL="176530" indent="-176530"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Tree>
    <p:extLst>
      <p:ext uri="{BB962C8B-B14F-4D97-AF65-F5344CB8AC3E}">
        <p14:creationId xmlns:p14="http://schemas.microsoft.com/office/powerpoint/2010/main" val="1986080519"/>
      </p:ext>
    </p:extLst>
  </p:cSld>
  <p:clrMapOvr>
    <a:masterClrMapping/>
  </p:clrMapOvr>
</p:sld>
</file>

<file path=ppt/theme/theme1.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226774B8D87F4D92D9D1F6859ED44E" ma:contentTypeVersion="1" ma:contentTypeDescription="Create a new document." ma:contentTypeScope="" ma:versionID="192c310b45bae95d9fdbb51d5532622b">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87D6CA-B663-4267-B358-BD9BCC3E55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75f1e55-3009-46d8-9566-5d569a2b3a9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A5960F2-6186-408B-A0DC-5CA5E58B604F}">
  <ds:schemaRefs>
    <ds:schemaRef ds:uri="http://schemas.microsoft.com/office/2006/documentManagement/types"/>
    <ds:schemaRef ds:uri="http://purl.org/dc/elements/1.1/"/>
    <ds:schemaRef ds:uri="http://www.w3.org/XML/1998/namespace"/>
    <ds:schemaRef ds:uri="http://schemas.openxmlformats.org/package/2006/metadata/core-properties"/>
    <ds:schemaRef ds:uri="http://purl.org/dc/terms/"/>
    <ds:schemaRef ds:uri="http://purl.org/dc/dcmitype/"/>
    <ds:schemaRef ds:uri="http://schemas.microsoft.com/office/infopath/2007/PartnerControls"/>
    <ds:schemaRef ds:uri="475f1e55-3009-46d8-9566-5d569a2b3a98"/>
    <ds:schemaRef ds:uri="http://schemas.microsoft.com/office/2006/metadata/properties"/>
  </ds:schemaRefs>
</ds:datastoreItem>
</file>

<file path=customXml/itemProps3.xml><?xml version="1.0" encoding="utf-8"?>
<ds:datastoreItem xmlns:ds="http://schemas.openxmlformats.org/officeDocument/2006/customXml" ds:itemID="{FEDE263F-0510-4442-823E-69B63ECB61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7592</TotalTime>
  <Words>27922</Words>
  <Application>Microsoft Office PowerPoint</Application>
  <PresentationFormat>宽屏</PresentationFormat>
  <Paragraphs>3715</Paragraphs>
  <Slides>123</Slides>
  <Notes>123</Notes>
  <HiddenSlides>10</HiddenSlides>
  <MMClips>0</MMClips>
  <ScaleCrop>false</ScaleCrop>
  <HeadingPairs>
    <vt:vector size="6" baseType="variant">
      <vt:variant>
        <vt:lpstr>已用的字体</vt:lpstr>
      </vt:variant>
      <vt:variant>
        <vt:i4>11</vt:i4>
      </vt:variant>
      <vt:variant>
        <vt:lpstr>主题</vt:lpstr>
      </vt:variant>
      <vt:variant>
        <vt:i4>4</vt:i4>
      </vt:variant>
      <vt:variant>
        <vt:lpstr>幻灯片标题</vt:lpstr>
      </vt:variant>
      <vt:variant>
        <vt:i4>123</vt:i4>
      </vt:variant>
    </vt:vector>
  </HeadingPairs>
  <TitlesOfParts>
    <vt:vector size="138" baseType="lpstr">
      <vt:lpstr>Huawei Sans</vt:lpstr>
      <vt:lpstr>方正兰亭黑简体</vt:lpstr>
      <vt:lpstr>华文楷体</vt:lpstr>
      <vt:lpstr>华文细黑</vt:lpstr>
      <vt:lpstr>宋体</vt:lpstr>
      <vt:lpstr>微软雅黑</vt:lpstr>
      <vt:lpstr>微软雅黑</vt:lpstr>
      <vt:lpstr>Arial</vt:lpstr>
      <vt:lpstr>Calibri</vt:lpstr>
      <vt:lpstr>Courier New</vt:lpstr>
      <vt:lpstr>Wingdings</vt:lpstr>
      <vt:lpstr>2_自功能页模板</vt:lpstr>
      <vt:lpstr>2_标题页模板</vt:lpstr>
      <vt:lpstr>4_内容页模板</vt:lpstr>
      <vt:lpstr>5_感谢页模板</vt:lpstr>
      <vt:lpstr>PowerPoint 演示文稿</vt:lpstr>
      <vt:lpstr>SRv6 Fundamentals and Configuration</vt:lpstr>
      <vt:lpstr>PowerPoint 演示文稿</vt:lpstr>
      <vt:lpstr>PowerPoint 演示文稿</vt:lpstr>
      <vt:lpstr>PowerPoint 演示文稿</vt:lpstr>
      <vt:lpstr>IP/MPLS Network Introduction</vt:lpstr>
      <vt:lpstr>PowerPoint 演示文稿</vt:lpstr>
      <vt:lpstr>Issues with MPLS LDP and RSVP-TE</vt:lpstr>
      <vt:lpstr>SR Origin and Solution</vt:lpstr>
      <vt:lpstr>From MPLS to SRv6</vt:lpstr>
      <vt:lpstr>Technical Benefits of SRv6</vt:lpstr>
      <vt:lpstr>PowerPoint 演示文稿</vt:lpstr>
      <vt:lpstr>SRv6 Fundamentals</vt:lpstr>
      <vt:lpstr>IPv6 SRH</vt:lpstr>
      <vt:lpstr>SRv6 Segment</vt:lpstr>
      <vt:lpstr>SRv6 Segment: Locator </vt:lpstr>
      <vt:lpstr>SRv6 Segment: Function &amp; Arguments </vt:lpstr>
      <vt:lpstr>SRv6 Segment Types</vt:lpstr>
      <vt:lpstr>PowerPoint 演示文稿</vt:lpstr>
      <vt:lpstr>Naming Rules for SRv6 Segments</vt:lpstr>
      <vt:lpstr>SRv6 Segment Examples</vt:lpstr>
      <vt:lpstr>SRv6 Flavors</vt:lpstr>
      <vt:lpstr>SRv6 Locator Configuration Commands</vt:lpstr>
      <vt:lpstr>SRv6 SID Configuration Commands</vt:lpstr>
      <vt:lpstr>SRv6 Locator Configuration Example </vt:lpstr>
      <vt:lpstr>SRv6 Node</vt:lpstr>
      <vt:lpstr>SRv6 Source Node</vt:lpstr>
      <vt:lpstr>Source Node Behaviors</vt:lpstr>
      <vt:lpstr>Transit Node</vt:lpstr>
      <vt:lpstr>Endpoint Node</vt:lpstr>
      <vt:lpstr>SRv6 Forwarding Modes</vt:lpstr>
      <vt:lpstr>SRv6 Locator Information Propagation</vt:lpstr>
      <vt:lpstr>Forwarding in SRv6 BE Mode</vt:lpstr>
      <vt:lpstr>Forwarding in SRv6 Policy Mode</vt:lpstr>
      <vt:lpstr>PowerPoint 演示文稿</vt:lpstr>
      <vt:lpstr>SRv6 Policy Overview</vt:lpstr>
      <vt:lpstr>SRv6 Policy Identification</vt:lpstr>
      <vt:lpstr>SRv6 Policy Path Model</vt:lpstr>
      <vt:lpstr>Overview of SRv6 Policy Path Establishment</vt:lpstr>
      <vt:lpstr>Information Collection Through BGP-LS</vt:lpstr>
      <vt:lpstr>Path Delivery Through BGP IPv6 SR Policy</vt:lpstr>
      <vt:lpstr>Inter-AS SRv6 Policy Path Establishment</vt:lpstr>
      <vt:lpstr>SRv6 Policy Path Stitching (1)</vt:lpstr>
      <vt:lpstr>SRv6 Policy Path Stitching (2)</vt:lpstr>
      <vt:lpstr>Color-based Traffic Steering to SRv6 Policies</vt:lpstr>
      <vt:lpstr>DSCP-based Traffic Steering to SRv6 Policies</vt:lpstr>
      <vt:lpstr>PowerPoint 演示文稿</vt:lpstr>
      <vt:lpstr>L3VPN over SRv6 Policy</vt:lpstr>
      <vt:lpstr>PowerPoint 演示文稿</vt:lpstr>
      <vt:lpstr>L3VPN over SRv6 BE</vt:lpstr>
      <vt:lpstr>PowerPoint 演示文稿</vt:lpstr>
      <vt:lpstr>Native IPv6 over SRv6 Policy</vt:lpstr>
      <vt:lpstr>PowerPoint 演示文稿</vt:lpstr>
      <vt:lpstr>PowerPoint 演示文稿</vt:lpstr>
      <vt:lpstr>WAN Bearer Networks' Requirements for High Reliability</vt:lpstr>
      <vt:lpstr>Overview of Multi-Layer Reliability Solutions</vt:lpstr>
      <vt:lpstr>Overview of Reliability Technologies for Multi-Layer Networks</vt:lpstr>
      <vt:lpstr>Usage Scenarios of Reliability Technologies for Multi-Layer Networks</vt:lpstr>
      <vt:lpstr>PowerPoint 演示文稿</vt:lpstr>
      <vt:lpstr>SRv6 Tunnel Detection Technologies</vt:lpstr>
      <vt:lpstr>SBFD Implementation</vt:lpstr>
      <vt:lpstr>Introduction to SRv6 Ping and Tracert</vt:lpstr>
      <vt:lpstr>SRv6 Ping Implementation</vt:lpstr>
      <vt:lpstr>SRv6 Tracert Implementation</vt:lpstr>
      <vt:lpstr>PowerPoint 演示文稿</vt:lpstr>
      <vt:lpstr>Overview of Tunnel Protection Technologies</vt:lpstr>
      <vt:lpstr>TI-LFA FRR</vt:lpstr>
      <vt:lpstr>PowerPoint 演示文稿</vt:lpstr>
      <vt:lpstr>Limitations of TI-LFA FRR</vt:lpstr>
      <vt:lpstr>Overview of Midpoint Protection</vt:lpstr>
      <vt:lpstr>Midpoint Protection Implementation</vt:lpstr>
      <vt:lpstr>Microloop Introduction</vt:lpstr>
      <vt:lpstr>Local Microloop in a Traffic Switchover Scenario</vt:lpstr>
      <vt:lpstr>Local Microloop Avoidance in a Traffic Switchover Scenario</vt:lpstr>
      <vt:lpstr>Remote Microloop in a Traffic Switchover Scenario</vt:lpstr>
      <vt:lpstr>Remote Microloop Avoidance in a Traffic Switchover Scenario</vt:lpstr>
      <vt:lpstr>Microloop in a Traffic Switchback Scenario</vt:lpstr>
      <vt:lpstr>Microloop Avoidance in a Traffic Switchback Scenario</vt:lpstr>
      <vt:lpstr>SRv6 Policy HSB</vt:lpstr>
      <vt:lpstr>SRv6 Policy ECMP</vt:lpstr>
      <vt:lpstr>Best-Effort Paths for SRv6 Policies</vt:lpstr>
      <vt:lpstr>PowerPoint 演示文稿</vt:lpstr>
      <vt:lpstr>Overview of SRv6 Egress Protection</vt:lpstr>
      <vt:lpstr>VPN FRR</vt:lpstr>
      <vt:lpstr>Anycast FRR</vt:lpstr>
      <vt:lpstr>SRv6 Access Protection</vt:lpstr>
      <vt:lpstr>PowerPoint 演示文稿</vt:lpstr>
      <vt:lpstr>L3VPNv4 over SRv6 BE (1)</vt:lpstr>
      <vt:lpstr>L3VPNv4 over SRv6 BE (2)</vt:lpstr>
      <vt:lpstr>L3VPNv4 over SRv6 BE (3)</vt:lpstr>
      <vt:lpstr>PowerPoint 演示文稿</vt:lpstr>
      <vt:lpstr>L3VPNv4 over SRv6 BE (4)</vt:lpstr>
      <vt:lpstr>L3VPNv4 over SRv6 BE (5)</vt:lpstr>
      <vt:lpstr>L3VPNv4 over SRv6 BE (6)</vt:lpstr>
      <vt:lpstr>L3VPNv4 over SRv6 BE (7)</vt:lpstr>
      <vt:lpstr>L3VPNv4 over SRv6 BE (8)</vt:lpstr>
      <vt:lpstr>PowerPoint 演示文稿</vt:lpstr>
      <vt:lpstr>L3VPNv4 over SRv6 Policy (1)</vt:lpstr>
      <vt:lpstr>L3VPNv4 over SRv6 Policy (2)</vt:lpstr>
      <vt:lpstr>L3VPNv4 over SRv6 Policy (3)</vt:lpstr>
      <vt:lpstr>L3VPNv4 over SRv6 Policy (4)</vt:lpstr>
      <vt:lpstr>PowerPoint 演示文稿</vt:lpstr>
      <vt:lpstr>L3VPNv4 over SRv6 Policy (5)</vt:lpstr>
      <vt:lpstr>L3VPNv4 over SRv6 Policy (6)</vt:lpstr>
      <vt:lpstr>L3VPNv4 over SRv6 Policy (7)</vt:lpstr>
      <vt:lpstr>L3VPNv4 over SRv6 Policy (8)</vt:lpstr>
      <vt:lpstr>L3VPNv4 over SRv6 Policy (9)</vt:lpstr>
      <vt:lpstr>PowerPoint 演示文稿</vt:lpstr>
      <vt:lpstr>SRv6 Deployment Using iMaster NCE-IP</vt:lpstr>
      <vt:lpstr>SRv6 Policy Advertisement Process</vt:lpstr>
      <vt:lpstr>Key Information Required for SRv6 Policy Path Computation</vt:lpstr>
      <vt:lpstr>Basic IGP Configurations</vt:lpstr>
      <vt:lpstr>Topology Information Reporting to the Controller Through BGP-LS</vt:lpstr>
      <vt:lpstr>BGP-LS Deployment</vt:lpstr>
      <vt:lpstr>BGP-LS Peer Relationship Establishment</vt:lpstr>
      <vt:lpstr>SRv6 Policy Path Computation and Deployment</vt:lpstr>
      <vt:lpstr>BGP IPv6 SR Policy Deployment</vt:lpstr>
      <vt:lpstr>BGP IPv6 SR Policy Peer Relationship Establishment</vt:lpstr>
      <vt:lpstr>VPN Service Forwarding over SRv6 Policies</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552</cp:revision>
  <cp:lastPrinted>2020-07-31T09:33:18Z</cp:lastPrinted>
  <dcterms:created xsi:type="dcterms:W3CDTF">2018-11-29T10:16:29Z</dcterms:created>
  <dcterms:modified xsi:type="dcterms:W3CDTF">2021-12-20T06:07:29Z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(3)m5xgjDhrvDPPJF8/+RcySC097p2Z/6ZnihrgZPDZRJvJg/CCmgFDOSJQj/CiCga7vDq8IOqn
bT3kcXzGfrwrZ8qPan/7UP64WCJLLA3m61ZHAPOIKugOVKdonjk3cwTnPVDDCutm6HhKKZW1
zT7qIelXhF5RBK/mOXoVxQYJtZxAw2WQ3ofGVI2H4Z7n+HiYEaDFdnxRJYDEGmQjBIRKKdO9
m8IAtV8soTfYL8wk3s</vt:lpwstr>
  </property>
  <property fmtid="{D5CDD505-2E9C-101B-9397-08002B2CF9AE}" pid="3" name="_2015_ms_pID_7253431">
    <vt:lpwstr>3tb7xBKcrtMs70Q3RRO7wCezMLbIF7CGmHWrBzbLxAkUMCcdPhnhQ2
GTNWqGvhnkDm6vTVbc4LCEa+wt+wX43sSyQ5vEDNrXjL+BG0E9D0nCI1jIB0Fbmoqs9rNuYE
dCOMr4m8VtMprKmNsMNF2nC5SOx/nO0bGKjF6PfsMoN6M7qN9Qi5F0Is5rEnCApOL+2EjKT5
6/Acj57eCgGQ8opOCSWoNbDIwRW+TSPL4KYz</vt:lpwstr>
  </property>
  <property fmtid="{D5CDD505-2E9C-101B-9397-08002B2CF9AE}" pid="4" name="_2015_ms_pID_7253432">
    <vt:lpwstr>9a21hnUQGDez0HGI5Dv1NUs=</vt:lpwstr>
  </property>
  <property fmtid="{D5CDD505-2E9C-101B-9397-08002B2CF9AE}" pid="5" name="ContentTypeId">
    <vt:lpwstr>0x010100CC226774B8D87F4D92D9D1F6859ED44E</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1635985869</vt:lpwstr>
  </property>
</Properties>
</file>