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120"/>
  </p:notesMasterIdLst>
  <p:handoutMasterIdLst>
    <p:handoutMasterId r:id="rId121"/>
  </p:handoutMasterIdLst>
  <p:sldIdLst>
    <p:sldId id="287" r:id="rId8"/>
    <p:sldId id="288" r:id="rId9"/>
    <p:sldId id="289" r:id="rId10"/>
    <p:sldId id="290" r:id="rId11"/>
    <p:sldId id="291" r:id="rId12"/>
    <p:sldId id="292" r:id="rId13"/>
    <p:sldId id="293" r:id="rId14"/>
    <p:sldId id="294" r:id="rId15"/>
    <p:sldId id="295" r:id="rId16"/>
    <p:sldId id="296" r:id="rId17"/>
    <p:sldId id="297" r:id="rId18"/>
    <p:sldId id="298" r:id="rId19"/>
    <p:sldId id="299" r:id="rId20"/>
    <p:sldId id="300" r:id="rId21"/>
    <p:sldId id="301" r:id="rId22"/>
    <p:sldId id="302" r:id="rId23"/>
    <p:sldId id="303" r:id="rId24"/>
    <p:sldId id="304" r:id="rId25"/>
    <p:sldId id="305" r:id="rId26"/>
    <p:sldId id="306" r:id="rId27"/>
    <p:sldId id="307" r:id="rId28"/>
    <p:sldId id="308" r:id="rId29"/>
    <p:sldId id="309" r:id="rId30"/>
    <p:sldId id="310" r:id="rId31"/>
    <p:sldId id="311" r:id="rId32"/>
    <p:sldId id="312" r:id="rId33"/>
    <p:sldId id="313" r:id="rId34"/>
    <p:sldId id="314" r:id="rId35"/>
    <p:sldId id="315" r:id="rId36"/>
    <p:sldId id="316" r:id="rId37"/>
    <p:sldId id="317" r:id="rId38"/>
    <p:sldId id="318" r:id="rId39"/>
    <p:sldId id="319" r:id="rId40"/>
    <p:sldId id="320" r:id="rId41"/>
    <p:sldId id="321" r:id="rId42"/>
    <p:sldId id="322" r:id="rId43"/>
    <p:sldId id="323" r:id="rId44"/>
    <p:sldId id="324" r:id="rId45"/>
    <p:sldId id="325" r:id="rId46"/>
    <p:sldId id="326" r:id="rId47"/>
    <p:sldId id="327" r:id="rId48"/>
    <p:sldId id="328" r:id="rId49"/>
    <p:sldId id="329" r:id="rId50"/>
    <p:sldId id="330" r:id="rId51"/>
    <p:sldId id="331" r:id="rId52"/>
    <p:sldId id="332" r:id="rId53"/>
    <p:sldId id="333" r:id="rId54"/>
    <p:sldId id="334" r:id="rId55"/>
    <p:sldId id="335" r:id="rId56"/>
    <p:sldId id="336" r:id="rId57"/>
    <p:sldId id="337" r:id="rId58"/>
    <p:sldId id="338" r:id="rId59"/>
    <p:sldId id="339" r:id="rId60"/>
    <p:sldId id="340" r:id="rId61"/>
    <p:sldId id="341" r:id="rId62"/>
    <p:sldId id="342" r:id="rId63"/>
    <p:sldId id="343" r:id="rId64"/>
    <p:sldId id="344" r:id="rId65"/>
    <p:sldId id="345" r:id="rId66"/>
    <p:sldId id="346" r:id="rId67"/>
    <p:sldId id="347" r:id="rId68"/>
    <p:sldId id="348" r:id="rId69"/>
    <p:sldId id="349" r:id="rId70"/>
    <p:sldId id="350" r:id="rId71"/>
    <p:sldId id="351" r:id="rId72"/>
    <p:sldId id="352" r:id="rId73"/>
    <p:sldId id="353" r:id="rId74"/>
    <p:sldId id="354" r:id="rId75"/>
    <p:sldId id="355" r:id="rId76"/>
    <p:sldId id="356" r:id="rId77"/>
    <p:sldId id="357" r:id="rId78"/>
    <p:sldId id="358" r:id="rId79"/>
    <p:sldId id="359" r:id="rId80"/>
    <p:sldId id="360" r:id="rId81"/>
    <p:sldId id="361" r:id="rId82"/>
    <p:sldId id="362" r:id="rId83"/>
    <p:sldId id="363" r:id="rId84"/>
    <p:sldId id="364" r:id="rId85"/>
    <p:sldId id="365" r:id="rId86"/>
    <p:sldId id="366" r:id="rId87"/>
    <p:sldId id="367" r:id="rId88"/>
    <p:sldId id="368" r:id="rId89"/>
    <p:sldId id="369" r:id="rId90"/>
    <p:sldId id="370" r:id="rId91"/>
    <p:sldId id="371" r:id="rId92"/>
    <p:sldId id="372" r:id="rId93"/>
    <p:sldId id="373" r:id="rId94"/>
    <p:sldId id="374" r:id="rId95"/>
    <p:sldId id="375" r:id="rId96"/>
    <p:sldId id="376" r:id="rId97"/>
    <p:sldId id="377" r:id="rId98"/>
    <p:sldId id="378" r:id="rId99"/>
    <p:sldId id="379" r:id="rId100"/>
    <p:sldId id="380" r:id="rId101"/>
    <p:sldId id="381" r:id="rId102"/>
    <p:sldId id="382" r:id="rId103"/>
    <p:sldId id="383" r:id="rId104"/>
    <p:sldId id="384" r:id="rId105"/>
    <p:sldId id="385" r:id="rId106"/>
    <p:sldId id="386" r:id="rId107"/>
    <p:sldId id="387" r:id="rId108"/>
    <p:sldId id="388" r:id="rId109"/>
    <p:sldId id="389" r:id="rId110"/>
    <p:sldId id="390" r:id="rId111"/>
    <p:sldId id="391" r:id="rId112"/>
    <p:sldId id="392" r:id="rId113"/>
    <p:sldId id="393" r:id="rId114"/>
    <p:sldId id="394" r:id="rId115"/>
    <p:sldId id="395" r:id="rId116"/>
    <p:sldId id="396" r:id="rId117"/>
    <p:sldId id="397" r:id="rId118"/>
    <p:sldId id="286" r:id="rId119"/>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38" clrIdx="0">
    <p:extLst>
      <p:ext uri="{19B8F6BF-5375-455C-9EA6-DF929625EA0E}">
        <p15:presenceInfo xmlns:p15="http://schemas.microsoft.com/office/powerpoint/2012/main" userId="S-1-5-21-147214757-305610072-1517763936-5682676" providerId="AD"/>
      </p:ext>
    </p:extLst>
  </p:cmAuthor>
  <p:cmAuthor id="2" name="Wuyuezjhw (Monk)" initials="W(" lastIdx="5" clrIdx="1">
    <p:extLst>
      <p:ext uri="{19B8F6BF-5375-455C-9EA6-DF929625EA0E}">
        <p15:presenceInfo xmlns:p15="http://schemas.microsoft.com/office/powerpoint/2012/main" userId="S-1-5-21-147214757-305610072-1517763936-31936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DD351"/>
    <a:srgbClr val="56C4D2"/>
    <a:srgbClr val="62B230"/>
    <a:srgbClr val="BEE9EE"/>
    <a:srgbClr val="AFD89C"/>
    <a:srgbClr val="94DAE2"/>
    <a:srgbClr val="FDE397"/>
    <a:srgbClr val="81C15F"/>
    <a:srgbClr val="D9E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0487" autoAdjust="0"/>
  </p:normalViewPr>
  <p:slideViewPr>
    <p:cSldViewPr snapToGrid="0" snapToObjects="1">
      <p:cViewPr varScale="1">
        <p:scale>
          <a:sx n="68" d="100"/>
          <a:sy n="68" d="100"/>
        </p:scale>
        <p:origin x="48" y="6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5580" y="42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slide" Target="slides/slide105.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presProps" Target="presProps.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viewProps" Target="viewProps.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notesMaster" Target="notesMasters/notesMaster1.xml"/><Relationship Id="rId125" Type="http://schemas.openxmlformats.org/officeDocument/2006/relationships/theme" Target="theme/theme1.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handoutMaster" Target="handoutMasters/handoutMaster1.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11/2/2021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613355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729311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408951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7692037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5426221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2952602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502979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582492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2730888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051598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9431911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487644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4124016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A</a:t>
            </a:r>
          </a:p>
          <a:p>
            <a:pPr marL="228600" indent="-228600">
              <a:buFont typeface="+mj-lt"/>
              <a:buAutoNum type="arabicPeriod"/>
            </a:pPr>
            <a:r>
              <a:rPr lang="en-US" dirty="0" smtClean="0"/>
              <a:t>B</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5444708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537858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a:xfrm>
            <a:off x="731837" y="4300483"/>
            <a:ext cx="5580063" cy="2659117"/>
          </a:xfrm>
        </p:spPr>
        <p:txBody>
          <a:bodyPr/>
          <a:lstStyle/>
          <a:p>
            <a:endParaRPr lang="zh-CN" altLang="en-US"/>
          </a:p>
        </p:txBody>
      </p:sp>
    </p:spTree>
    <p:extLst>
      <p:ext uri="{BB962C8B-B14F-4D97-AF65-F5344CB8AC3E}">
        <p14:creationId xmlns:p14="http://schemas.microsoft.com/office/powerpoint/2010/main" val="3585083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8294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076378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For details about the terms, see RFC7432.</a:t>
            </a:r>
            <a:endParaRPr lang="en-US" altLang="zh-CN"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685150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736218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Currently, ESIs of Type 2, Type 3, Type 4 and Type 5 are not used on Huawei devices.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119118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686879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30301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86689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630873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86407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Up to now, 11 route types have been defined in the RFC and draft. Type 1 to Type 5 are relatively mature. Type 5 is in the draft phase. Type 6 to Type 11 are used for multicast traffic optimization and are not mature.</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371287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pPr lvl="0"/>
            <a:r>
              <a:rPr lang="en-US" smtClean="0"/>
              <a:t>The CE all-active access scenario uses Huawei NE series routers as an example. An Eth-Trunk is configured on CE1 to connect to PE1 and PE2, and an inter-device link aggregation enhanced trunk (E-Trunk) needs to be configured on PE1 and PE2. E-Trunk will not be marked in the following figures.</a:t>
            </a:r>
          </a:p>
          <a:p>
            <a:endParaRPr lang="en-US" altLang="zh-CN"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709710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540402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The backbone network consisting of P devices involves only outer tunnel forwarding, which will not be described in later sections.</a:t>
            </a:r>
            <a:endParaRPr lang="en-US" altLang="zh-CN"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846078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616705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518672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56940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413541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28060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62084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365900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DF election mode can be set to interface-based or VLAN-based DF election on Huawei devices. By default, interface-based DF election is enabled, which may cause traffic unbalance among multi-homing links. You can configure VLAN-based DF election so that BUM traffic from a PE to a CE can be evenly distributed to multi-homing links based on VLANs.</a:t>
            </a:r>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455271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814654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345742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393281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14914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data packets sent by the CEs do not carry any label. Therefore, the incoming label in the MAC-VRF table of PEs is NULL.</a:t>
            </a:r>
            <a:endParaRPr lang="en-US" altLang="zh-CN"/>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454625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219903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372140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130836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371189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983831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28850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PE1 forwards the ARP packet to all members based on the BUM traffic forwarding table.</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640224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Only the router that is elected as the DF forwards BUM traffic to CEs.</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316524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ESI labels are used to prevent CE traffic from being looped back.</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89374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56532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076147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647694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407665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PE3 searches the MAC-VRF table based on the destination MAC address (1-1-1) of the packet and finds that there are two next hops: PE1 and PE2. PE3 uses a load balancing algorithm to select an appropriate next hop (for example, PE1) for packet forwarding.</a:t>
            </a:r>
            <a:endParaRPr lang="en-US" altLang="zh-CN" smtClean="0"/>
          </a:p>
          <a:p>
            <a:r>
              <a:rPr lang="en-US" smtClean="0"/>
              <a:t>After receiving the ARP reply, PE1 searches the MAC-VRF table and sends the packet through Port1.</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44400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651936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32934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CE1 sends traffic to PE1 and PE2 over two active paths for load balancing. Because PE1 and PE2 each have established two paths to CE2, traffic can be load balanced between the two paths. Finally, four service data flows are sent to CE2 over different paths.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7403276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After receiving the Type 1 route, PE4 becomes a DF.</a:t>
            </a:r>
            <a:endParaRPr lang="en-US" altLang="zh-CN" smtClean="0"/>
          </a:p>
          <a:p>
            <a:r>
              <a:rPr lang="en-US" smtClean="0"/>
              <a:t>After receiving the Type 1 route, PE1 and PE2 update their MAC labels and withdraw the MAC routes to ES2. Traffic is automatically switched to PE4.</a:t>
            </a:r>
            <a:endParaRPr lang="en-US" altLang="zh-CN" smtClean="0"/>
          </a:p>
          <a:p>
            <a:r>
              <a:rPr lang="en-US" smtClean="0"/>
              <a:t>If a CE is connected to multiple PEs and a connectivity fault occurs between a specific PE and the CE, the PE must send an Ethernet A-D per ES route to withdraw all the MAC addresses previously advertised.</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4354337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564165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2408698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807022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114211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1320176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324998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54492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7651257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a peer PE receives a MAC/IP advertisement route, it needs to check whether the advertised MAC address is reachable through other PEs. Therefore, the PE checks the address reachability based on the Ethernet A-D per EVI route.</a:t>
            </a:r>
            <a:endParaRPr lang="en-US" altLang="zh-CN" smtClean="0"/>
          </a:p>
          <a:p>
            <a:r>
              <a:rPr lang="en-US" smtClean="0"/>
              <a:t>Note: The peer PE may first receive the Ethernet A-D per EVI route and then the Ethernet A-D per ES route. To prevent this problem, the peer PE forwards traffic only when it receives the Ethernet A-D per EVI route and Ethernet A-D per ES route at the same time.</a:t>
            </a:r>
            <a:endParaRPr lang="en-US" altLang="zh-CN" smtClean="0"/>
          </a:p>
          <a:p>
            <a:r>
              <a:rPr lang="en-US" smtClean="0"/>
              <a:t>When a CE is multi-homed to PEs in single-active mode, the PE establishes a backup path using the Ethernet A-D per EVI route and Ethernet A-D per ES route.</a:t>
            </a:r>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044420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511700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MAC address migration will be described based on VXLAN in the following sections.</a:t>
            </a:r>
            <a:endParaRPr lang="en-US" altLang="zh-CN"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28226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56938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2546970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2243076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257187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DF election rules:</a:t>
            </a:r>
            <a:endParaRPr lang="en-US" altLang="zh-CN" smtClean="0"/>
          </a:p>
          <a:p>
            <a:pPr lvl="1"/>
            <a:r>
              <a:rPr lang="en-US" smtClean="0"/>
              <a:t>A PE discovers the ES and ESI of the local connection and advertises the Type 4 route carrying the ES-Import.</a:t>
            </a:r>
            <a:endParaRPr lang="en-US" altLang="zh-CN" smtClean="0"/>
          </a:p>
          <a:p>
            <a:pPr lvl="1"/>
            <a:r>
              <a:rPr lang="en-US" smtClean="0"/>
              <a:t>The PE starts the timer. The default value of the timer is 3 seconds, within which ES routes can be received.</a:t>
            </a:r>
            <a:endParaRPr lang="en-US" altLang="zh-CN" smtClean="0"/>
          </a:p>
          <a:p>
            <a:pPr lvl="1"/>
            <a:r>
              <a:rPr lang="en-US" smtClean="0"/>
              <a:t>After the timeout, the PE generates an ordered list. The list contains the IP addresses of all PEs and information about their connections to the ES. The sequence number of the list starts from 0 in ascending order. The sequence number is used to determine the DF.</a:t>
            </a:r>
            <a:endParaRPr lang="en-US" altLang="zh-CN" smtClean="0"/>
          </a:p>
          <a:p>
            <a:pPr lvl="1"/>
            <a:r>
              <a:rPr lang="en-US" smtClean="0"/>
              <a:t>The PE elected as the DF forwards BUM traffic to CEs. When a link fault occurs, the PE withdraws its ES routes, which triggers a re-election process.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0826156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4499568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more details about Type 5 routes, see the RFC draft.</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26900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258672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461104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5692159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1422135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5950995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6170665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this service mode, the sub-interface, VLAN, BD, and EVI are exclusively used by a user to access the network, and a separate MAC forwarding table is used on the forwarding plane for each user. Although this mode effectively ensures service isolation, it consumes a large amount of EVI resources because each user requires one EVI.</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5429589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377151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EVPN peers send routes to each other, a BD tag is encapsulated into the Ethernet Tag ID field of Ethernet A-D route packets, MAC/IP advertisement route </a:t>
            </a:r>
            <a:r>
              <a:rPr lang="en-US" altLang="zh-CN" smtClean="0"/>
              <a:t>packets</a:t>
            </a:r>
            <a:r>
              <a:rPr lang="en-US" smtClean="0"/>
              <a:t>, and inclusive multicast route packets.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7907218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2536410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This course describes inter-AS EVPN L3VPN.</a:t>
            </a:r>
            <a:endParaRPr lang="en-US" altLang="zh-CN"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94259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0479624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1933788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3756802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1357364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456179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E-Line, E-Tree, and E-LAN are three types of Ethernet virtual connection (EVC), which are point-to-point EVC, multipoint-to-multipoint EVC, and rooted-multipoint EVC.</a:t>
            </a:r>
            <a:endParaRPr lang="en-US" altLang="zh-CN" smtClean="0"/>
          </a:p>
          <a:p>
            <a:pPr lvl="1"/>
            <a:r>
              <a:rPr lang="en-US" smtClean="0"/>
              <a:t>E-Line: A point-to-point EVC associates two user-network interfaces (UNIs).</a:t>
            </a:r>
          </a:p>
          <a:p>
            <a:pPr lvl="1"/>
            <a:r>
              <a:rPr lang="en-US" smtClean="0"/>
              <a:t>E-LAN: A multipoint-to-multipoint EVC can associate two or more UNIs. Users or carriers can add any number of UNIs to the EVC or delete some UNIs from the EVC without affecting other UNIs.</a:t>
            </a:r>
          </a:p>
          <a:p>
            <a:pPr lvl="1"/>
            <a:r>
              <a:rPr lang="en-US" smtClean="0"/>
              <a:t>E-Tree: This EVC is similar to the hub-spoke model in L3VPN. It consists of one or more root UNIs and several leaf UNIs. The root UNI can directly communicate with all UNIs in the EVC, whereas a leaf UNI can only directly communicate with the root UNI in the EVC. Two leaf UNIs cannot communicate with each other directly.</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4278746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9790196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5249121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6693246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0355298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This example </a:t>
            </a:r>
            <a:r>
              <a:rPr lang="en-US" altLang="zh-CN" smtClean="0"/>
              <a:t>describes </a:t>
            </a:r>
            <a:r>
              <a:rPr lang="en-US" smtClean="0"/>
              <a:t>the configuration commands on Huawei NE20E-S2 (V800R012C10) series routers. For the configuration commands of other models, see the corresponding product manuals.</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509502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Common VPLS PW creation modes:</a:t>
            </a:r>
            <a:endParaRPr lang="en-US" altLang="zh-CN" smtClean="0"/>
          </a:p>
          <a:p>
            <a:pPr lvl="1"/>
            <a:r>
              <a:rPr lang="en-US" smtClean="0"/>
              <a:t>Static configuration: A large number of manual configurations are required.</a:t>
            </a:r>
            <a:endParaRPr lang="en-US" altLang="zh-CN" smtClean="0"/>
          </a:p>
          <a:p>
            <a:pPr lvl="1"/>
            <a:r>
              <a:rPr lang="en-US" smtClean="0"/>
              <a:t>LDP signaling (Martini)</a:t>
            </a:r>
            <a:endParaRPr lang="en-US" altLang="zh-CN" smtClean="0"/>
          </a:p>
          <a:p>
            <a:pPr lvl="1"/>
            <a:r>
              <a:rPr lang="en-US" smtClean="0"/>
              <a:t>BGP signaling (Kompella)</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2870825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5978764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features required in an EVPN dual-homing scenario, such as fast convergence, split horizon, and DF election, all become invalid in a single-homing scenario. In such a scenario, configuring an ESI is optional on a single-homing PE.</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9478367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1859337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details about the E-Trunk configuration, see the corresponding product documentation.</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8313676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0609509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1347930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2379310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6923089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1764204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334671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0.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0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1.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4.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10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5.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10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6.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10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7.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10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8.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10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9.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8.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9.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0.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7.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0.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0.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8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1.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8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2.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85.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image" Target="../media/image7.png"/></Relationships>
</file>

<file path=ppt/slides/_rels/slide8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86.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7.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1.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2.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3.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9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4.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9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5.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6.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9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7.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9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8.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9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9.xml"/><Relationship Id="rId1" Type="http://schemas.openxmlformats.org/officeDocument/2006/relationships/slideLayout" Target="../slideLayouts/slideLayout13.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 name="文本占位符 24"/>
          <p:cNvSpPr>
            <a:spLocks noGrp="1"/>
          </p:cNvSpPr>
          <p:nvPr>
            <p:ph type="body" sz="quarter" idx="17"/>
          </p:nvPr>
        </p:nvSpPr>
        <p:spPr bwMode="gray"/>
        <p:txBody>
          <a:bodyPr/>
          <a:lstStyle/>
          <a:p>
            <a:pPr fontAlgn="ctr"/>
            <a:endParaRPr lang="en-US" altLang="zh-CN" dirty="0">
              <a:latin typeface="Huawei Sans" panose="020C0503030203020204" pitchFamily="34" charset="0"/>
              <a:sym typeface="Huawei Sans" panose="020C0503030203020204" pitchFamily="34" charset="0"/>
            </a:endParaRPr>
          </a:p>
        </p:txBody>
      </p:sp>
      <p:sp>
        <p:nvSpPr>
          <p:cNvPr id="42" name="文本占位符 25"/>
          <p:cNvSpPr>
            <a:spLocks noGrp="1"/>
          </p:cNvSpPr>
          <p:nvPr>
            <p:ph type="body" sz="quarter" idx="18"/>
          </p:nvPr>
        </p:nvSpPr>
        <p:spPr bwMode="gray"/>
        <p:txBody>
          <a:bodyPr/>
          <a:lstStyle/>
          <a:p>
            <a:pPr fontAlgn="ctr"/>
            <a:r>
              <a:rPr lang="en-US" altLang="zh-CN" dirty="0" smtClean="0">
                <a:sym typeface="Huawei Sans" panose="020C0503030203020204" pitchFamily="34" charset="0"/>
              </a:rPr>
              <a:t>Datacom</a:t>
            </a:r>
            <a:endParaRPr lang="en-US" altLang="zh-CN" dirty="0">
              <a:sym typeface="Huawei Sans" panose="020C0503030203020204" pitchFamily="34" charset="0"/>
            </a:endParaRPr>
          </a:p>
        </p:txBody>
      </p:sp>
      <p:sp>
        <p:nvSpPr>
          <p:cNvPr id="43" name="文本占位符 26"/>
          <p:cNvSpPr>
            <a:spLocks noGrp="1"/>
          </p:cNvSpPr>
          <p:nvPr>
            <p:ph type="body" sz="quarter" idx="19"/>
          </p:nvPr>
        </p:nvSpPr>
        <p:spPr bwMode="gray"/>
        <p:txBody>
          <a:bodyPr/>
          <a:lstStyle/>
          <a:p>
            <a:pPr fontAlgn="ctr"/>
            <a:r>
              <a:rPr lang="en-US" dirty="0"/>
              <a:t>General</a:t>
            </a:r>
          </a:p>
        </p:txBody>
      </p:sp>
      <p:sp>
        <p:nvSpPr>
          <p:cNvPr id="2" name="文本占位符 1"/>
          <p:cNvSpPr>
            <a:spLocks noGrp="1"/>
          </p:cNvSpPr>
          <p:nvPr>
            <p:ph type="body" sz="quarter" idx="20"/>
          </p:nvPr>
        </p:nvSpPr>
        <p:spPr bwMode="gray"/>
        <p:txBody>
          <a:bodyPr/>
          <a:lstStyle/>
          <a:p>
            <a:r>
              <a:rPr lang="en-US" altLang="zh-CN" dirty="0" smtClean="0"/>
              <a:t>V1.0</a:t>
            </a:r>
            <a:endParaRPr lang="zh-CN" altLang="en-US" dirty="0"/>
          </a:p>
        </p:txBody>
      </p:sp>
      <p:sp>
        <p:nvSpPr>
          <p:cNvPr id="44" name="文本占位符 73"/>
          <p:cNvSpPr>
            <a:spLocks noGrp="1"/>
          </p:cNvSpPr>
          <p:nvPr>
            <p:ph type="body" sz="quarter" idx="13"/>
          </p:nvPr>
        </p:nvSpPr>
        <p:spPr bwMode="gray"/>
        <p:txBody>
          <a:bodyPr/>
          <a:lstStyle/>
          <a:p>
            <a:pPr fontAlgn="ctr"/>
            <a:r>
              <a:rPr lang="en-US" dirty="0" smtClean="0">
                <a:latin typeface="Huawei Sans" panose="020C0503030203020204" pitchFamily="34" charset="0"/>
              </a:rPr>
              <a:t>He </a:t>
            </a:r>
            <a:r>
              <a:rPr lang="en-US" dirty="0" err="1" smtClean="0">
                <a:latin typeface="Huawei Sans" panose="020C0503030203020204" pitchFamily="34" charset="0"/>
              </a:rPr>
              <a:t>Junjian</a:t>
            </a:r>
            <a:r>
              <a:rPr lang="en-US" dirty="0" smtClean="0">
                <a:latin typeface="Huawei Sans" panose="020C0503030203020204" pitchFamily="34" charset="0"/>
              </a:rPr>
              <a:t>/WX580230</a:t>
            </a:r>
            <a:endParaRPr lang="en-US" altLang="zh-CN" dirty="0">
              <a:latin typeface="Huawei Sans" panose="020C0503030203020204" pitchFamily="34" charset="0"/>
              <a:sym typeface="Huawei Sans" panose="020C0503030203020204" pitchFamily="34" charset="0"/>
            </a:endParaRPr>
          </a:p>
        </p:txBody>
      </p:sp>
      <p:sp>
        <p:nvSpPr>
          <p:cNvPr id="45" name="文本占位符 74"/>
          <p:cNvSpPr>
            <a:spLocks noGrp="1"/>
          </p:cNvSpPr>
          <p:nvPr>
            <p:ph type="body" sz="quarter" idx="14"/>
          </p:nvPr>
        </p:nvSpPr>
        <p:spPr bwMode="gray"/>
        <p:txBody>
          <a:bodyPr/>
          <a:lstStyle/>
          <a:p>
            <a:r>
              <a:rPr lang="en-US" dirty="0" smtClean="0">
                <a:latin typeface="Huawei Sans" panose="020C0503030203020204" pitchFamily="34" charset="0"/>
              </a:rPr>
              <a:t>2021.08.02</a:t>
            </a:r>
            <a:endParaRPr lang="en-US" dirty="0">
              <a:latin typeface="Huawei Sans" panose="020C0503030203020204" pitchFamily="34" charset="0"/>
            </a:endParaRPr>
          </a:p>
        </p:txBody>
      </p:sp>
      <p:sp>
        <p:nvSpPr>
          <p:cNvPr id="46" name="文本占位符 21"/>
          <p:cNvSpPr>
            <a:spLocks noGrp="1"/>
          </p:cNvSpPr>
          <p:nvPr>
            <p:ph type="body" sz="quarter" idx="15"/>
          </p:nvPr>
        </p:nvSpPr>
        <p:spPr bwMode="gray"/>
        <p:txBody>
          <a:bodyPr/>
          <a:lstStyle/>
          <a:p>
            <a:pPr fontAlgn="ctr"/>
            <a:r>
              <a:rPr lang="en-US" dirty="0" smtClean="0">
                <a:latin typeface="Huawei Sans" panose="020C0503030203020204" pitchFamily="34" charset="0"/>
              </a:rPr>
              <a:t>Lu </a:t>
            </a:r>
            <a:r>
              <a:rPr lang="en-US" dirty="0" err="1" smtClean="0">
                <a:latin typeface="Huawei Sans" panose="020C0503030203020204" pitchFamily="34" charset="0"/>
              </a:rPr>
              <a:t>Yueyue</a:t>
            </a:r>
            <a:r>
              <a:rPr lang="en-US" dirty="0" smtClean="0">
                <a:latin typeface="Huawei Sans" panose="020C0503030203020204" pitchFamily="34" charset="0"/>
              </a:rPr>
              <a:t>/WX445705</a:t>
            </a:r>
            <a:endParaRPr lang="en-US" altLang="zh-CN" dirty="0">
              <a:latin typeface="Huawei Sans" panose="020C0503030203020204" pitchFamily="34" charset="0"/>
              <a:sym typeface="Huawei Sans" panose="020C0503030203020204" pitchFamily="34" charset="0"/>
            </a:endParaRPr>
          </a:p>
        </p:txBody>
      </p:sp>
      <p:sp>
        <p:nvSpPr>
          <p:cNvPr id="47" name="文本占位符 22"/>
          <p:cNvSpPr>
            <a:spLocks noGrp="1"/>
          </p:cNvSpPr>
          <p:nvPr>
            <p:ph type="body" sz="quarter" idx="16"/>
          </p:nvPr>
        </p:nvSpPr>
        <p:spPr bwMode="gray"/>
        <p:txBody>
          <a:bodyPr/>
          <a:lstStyle/>
          <a:p>
            <a:r>
              <a:rPr lang="en-US" dirty="0" smtClean="0">
                <a:latin typeface="Huawei Sans" panose="020C0503030203020204" pitchFamily="34" charset="0"/>
              </a:rPr>
              <a:t>New</a:t>
            </a:r>
            <a:endParaRPr lang="en-US" dirty="0">
              <a:latin typeface="Huawei Sans" panose="020C0503030203020204" pitchFamily="34" charset="0"/>
            </a:endParaRPr>
          </a:p>
        </p:txBody>
      </p:sp>
      <p:sp>
        <p:nvSpPr>
          <p:cNvPr id="3" name="文本占位符 2"/>
          <p:cNvSpPr>
            <a:spLocks noGrp="1"/>
          </p:cNvSpPr>
          <p:nvPr>
            <p:ph type="body" sz="quarter" idx="21"/>
          </p:nvPr>
        </p:nvSpPr>
        <p:spPr bwMode="gray"/>
        <p:txBody>
          <a:bodyPr/>
          <a:lstStyle/>
          <a:p>
            <a:endParaRPr lang="zh-CN" altLang="en-US"/>
          </a:p>
        </p:txBody>
      </p:sp>
      <p:sp>
        <p:nvSpPr>
          <p:cNvPr id="4" name="文本占位符 3"/>
          <p:cNvSpPr>
            <a:spLocks noGrp="1"/>
          </p:cNvSpPr>
          <p:nvPr>
            <p:ph type="body" sz="quarter" idx="22"/>
          </p:nvPr>
        </p:nvSpPr>
        <p:spPr bwMode="gray"/>
        <p:txBody>
          <a:bodyPr/>
          <a:lstStyle/>
          <a:p>
            <a:endParaRPr lang="zh-CN" altLang="en-US"/>
          </a:p>
        </p:txBody>
      </p:sp>
      <p:sp>
        <p:nvSpPr>
          <p:cNvPr id="5" name="文本占位符 4"/>
          <p:cNvSpPr>
            <a:spLocks noGrp="1"/>
          </p:cNvSpPr>
          <p:nvPr>
            <p:ph type="body" sz="quarter" idx="23"/>
          </p:nvPr>
        </p:nvSpPr>
        <p:spPr bwMode="gray"/>
        <p:txBody>
          <a:bodyPr/>
          <a:lstStyle/>
          <a:p>
            <a:endParaRPr lang="zh-CN" altLang="en-US"/>
          </a:p>
        </p:txBody>
      </p:sp>
      <p:sp>
        <p:nvSpPr>
          <p:cNvPr id="6" name="文本占位符 5"/>
          <p:cNvSpPr>
            <a:spLocks noGrp="1"/>
          </p:cNvSpPr>
          <p:nvPr>
            <p:ph type="body" sz="quarter" idx="24"/>
          </p:nvPr>
        </p:nvSpPr>
        <p:spPr bwMode="gray"/>
        <p:txBody>
          <a:bodyPr/>
          <a:lstStyle/>
          <a:p>
            <a:endParaRPr lang="zh-CN" altLang="en-US" dirty="0"/>
          </a:p>
        </p:txBody>
      </p:sp>
      <p:sp>
        <p:nvSpPr>
          <p:cNvPr id="7" name="文本占位符 6"/>
          <p:cNvSpPr>
            <a:spLocks noGrp="1"/>
          </p:cNvSpPr>
          <p:nvPr>
            <p:ph type="body" sz="quarter" idx="25"/>
          </p:nvPr>
        </p:nvSpPr>
        <p:spPr bwMode="gray"/>
        <p:txBody>
          <a:bodyPr/>
          <a:lstStyle/>
          <a:p>
            <a:endParaRPr lang="zh-CN" altLang="en-US"/>
          </a:p>
        </p:txBody>
      </p:sp>
      <p:sp>
        <p:nvSpPr>
          <p:cNvPr id="8" name="文本占位符 7"/>
          <p:cNvSpPr>
            <a:spLocks noGrp="1"/>
          </p:cNvSpPr>
          <p:nvPr>
            <p:ph type="body" sz="quarter" idx="26"/>
          </p:nvPr>
        </p:nvSpPr>
        <p:spPr bwMode="gray"/>
        <p:txBody>
          <a:bodyPr/>
          <a:lstStyle/>
          <a:p>
            <a:endParaRPr lang="zh-CN" altLang="en-US"/>
          </a:p>
        </p:txBody>
      </p:sp>
      <p:sp>
        <p:nvSpPr>
          <p:cNvPr id="9" name="文本占位符 8"/>
          <p:cNvSpPr>
            <a:spLocks noGrp="1"/>
          </p:cNvSpPr>
          <p:nvPr>
            <p:ph type="body" sz="quarter" idx="27"/>
          </p:nvPr>
        </p:nvSpPr>
        <p:spPr bwMode="gray"/>
        <p:txBody>
          <a:bodyPr/>
          <a:lstStyle/>
          <a:p>
            <a:endParaRPr lang="zh-CN" altLang="en-US"/>
          </a:p>
        </p:txBody>
      </p:sp>
      <p:sp>
        <p:nvSpPr>
          <p:cNvPr id="10" name="文本占位符 9"/>
          <p:cNvSpPr>
            <a:spLocks noGrp="1"/>
          </p:cNvSpPr>
          <p:nvPr>
            <p:ph type="body" sz="quarter" idx="28"/>
          </p:nvPr>
        </p:nvSpPr>
        <p:spPr bwMode="gray"/>
        <p:txBody>
          <a:bodyPr/>
          <a:lstStyle/>
          <a:p>
            <a:endParaRPr lang="zh-CN" altLang="en-US"/>
          </a:p>
        </p:txBody>
      </p:sp>
      <p:sp>
        <p:nvSpPr>
          <p:cNvPr id="11" name="文本占位符 10"/>
          <p:cNvSpPr>
            <a:spLocks noGrp="1"/>
          </p:cNvSpPr>
          <p:nvPr>
            <p:ph type="body" sz="quarter" idx="29"/>
          </p:nvPr>
        </p:nvSpPr>
        <p:spPr bwMode="gray"/>
        <p:txBody>
          <a:bodyPr/>
          <a:lstStyle/>
          <a:p>
            <a:endParaRPr lang="zh-CN" altLang="en-US"/>
          </a:p>
        </p:txBody>
      </p:sp>
      <p:sp>
        <p:nvSpPr>
          <p:cNvPr id="12" name="文本占位符 11"/>
          <p:cNvSpPr>
            <a:spLocks noGrp="1"/>
          </p:cNvSpPr>
          <p:nvPr>
            <p:ph type="body" sz="quarter" idx="30"/>
          </p:nvPr>
        </p:nvSpPr>
        <p:spPr bwMode="gray"/>
        <p:txBody>
          <a:bodyPr/>
          <a:lstStyle/>
          <a:p>
            <a:endParaRPr lang="zh-CN" altLang="en-US"/>
          </a:p>
        </p:txBody>
      </p:sp>
      <p:sp>
        <p:nvSpPr>
          <p:cNvPr id="13" name="文本占位符 12"/>
          <p:cNvSpPr>
            <a:spLocks noGrp="1"/>
          </p:cNvSpPr>
          <p:nvPr>
            <p:ph type="body" sz="quarter" idx="31"/>
          </p:nvPr>
        </p:nvSpPr>
        <p:spPr bwMode="gray"/>
        <p:txBody>
          <a:bodyPr/>
          <a:lstStyle/>
          <a:p>
            <a:endParaRPr lang="zh-CN" altLang="en-US"/>
          </a:p>
        </p:txBody>
      </p:sp>
      <p:sp>
        <p:nvSpPr>
          <p:cNvPr id="14" name="文本占位符 13"/>
          <p:cNvSpPr>
            <a:spLocks noGrp="1"/>
          </p:cNvSpPr>
          <p:nvPr>
            <p:ph type="body" sz="quarter" idx="32"/>
          </p:nvPr>
        </p:nvSpPr>
        <p:spPr bwMode="gray"/>
        <p:txBody>
          <a:bodyPr/>
          <a:lstStyle/>
          <a:p>
            <a:endParaRPr lang="zh-CN" altLang="en-US"/>
          </a:p>
        </p:txBody>
      </p:sp>
      <p:sp>
        <p:nvSpPr>
          <p:cNvPr id="15" name="文本占位符 14"/>
          <p:cNvSpPr>
            <a:spLocks noGrp="1"/>
          </p:cNvSpPr>
          <p:nvPr>
            <p:ph type="body" sz="quarter" idx="33"/>
          </p:nvPr>
        </p:nvSpPr>
        <p:spPr bwMode="gray"/>
        <p:txBody>
          <a:bodyPr/>
          <a:lstStyle/>
          <a:p>
            <a:endParaRPr lang="zh-CN" altLang="en-US"/>
          </a:p>
        </p:txBody>
      </p:sp>
      <p:sp>
        <p:nvSpPr>
          <p:cNvPr id="16" name="文本占位符 15"/>
          <p:cNvSpPr>
            <a:spLocks noGrp="1"/>
          </p:cNvSpPr>
          <p:nvPr>
            <p:ph type="body" sz="quarter" idx="34"/>
          </p:nvPr>
        </p:nvSpPr>
        <p:spPr bwMode="gray"/>
        <p:txBody>
          <a:bodyPr/>
          <a:lstStyle/>
          <a:p>
            <a:endParaRPr lang="zh-CN" altLang="en-US"/>
          </a:p>
        </p:txBody>
      </p:sp>
      <p:sp>
        <p:nvSpPr>
          <p:cNvPr id="17" name="文本占位符 16"/>
          <p:cNvSpPr>
            <a:spLocks noGrp="1"/>
          </p:cNvSpPr>
          <p:nvPr>
            <p:ph type="body" sz="quarter" idx="35"/>
          </p:nvPr>
        </p:nvSpPr>
        <p:spPr bwMode="gray"/>
        <p:txBody>
          <a:bodyPr/>
          <a:lstStyle/>
          <a:p>
            <a:endParaRPr lang="zh-CN" altLang="en-US"/>
          </a:p>
        </p:txBody>
      </p:sp>
      <p:sp>
        <p:nvSpPr>
          <p:cNvPr id="18" name="文本占位符 17"/>
          <p:cNvSpPr>
            <a:spLocks noGrp="1"/>
          </p:cNvSpPr>
          <p:nvPr>
            <p:ph type="body" sz="quarter" idx="36"/>
          </p:nvPr>
        </p:nvSpPr>
        <p:spPr bwMode="gray"/>
        <p:txBody>
          <a:bodyPr/>
          <a:lstStyle/>
          <a:p>
            <a:endParaRPr lang="zh-CN" altLang="en-US"/>
          </a:p>
        </p:txBody>
      </p:sp>
    </p:spTree>
    <p:extLst>
      <p:ext uri="{BB962C8B-B14F-4D97-AF65-F5344CB8AC3E}">
        <p14:creationId xmlns:p14="http://schemas.microsoft.com/office/powerpoint/2010/main" val="10177839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CCCEFF-98E0-4658-AFDA-44D371F1FEA1}"/>
              </a:ext>
            </a:extLst>
          </p:cNvPr>
          <p:cNvSpPr>
            <a:spLocks noGrp="1"/>
          </p:cNvSpPr>
          <p:nvPr>
            <p:ph type="title"/>
          </p:nvPr>
        </p:nvSpPr>
        <p:spPr bwMode="gray"/>
        <p:txBody>
          <a:bodyPr/>
          <a:lstStyle/>
          <a:p>
            <a:r>
              <a:rPr lang="en-US" dirty="0" smtClean="0">
                <a:sym typeface="Huawei Sans" panose="020C0503030203020204" pitchFamily="34" charset="0"/>
              </a:rPr>
              <a:t>VPLS Packet Forwarding</a:t>
            </a:r>
            <a:endParaRPr lang="en-US" altLang="zh-CN" dirty="0">
              <a:sym typeface="Huawei Sans" panose="020C0503030203020204" pitchFamily="34" charset="0"/>
            </a:endParaRPr>
          </a:p>
        </p:txBody>
      </p:sp>
      <p:sp>
        <p:nvSpPr>
          <p:cNvPr id="3" name="文本占位符 2">
            <a:extLst>
              <a:ext uri="{FF2B5EF4-FFF2-40B4-BE49-F238E27FC236}">
                <a16:creationId xmlns:a16="http://schemas.microsoft.com/office/drawing/2014/main" xmlns="" id="{2C53491C-1BE0-4FCA-9C68-5F77140AB93F}"/>
              </a:ext>
            </a:extLst>
          </p:cNvPr>
          <p:cNvSpPr>
            <a:spLocks noGrp="1"/>
          </p:cNvSpPr>
          <p:nvPr>
            <p:ph type="body" sz="quarter" idx="10"/>
          </p:nvPr>
        </p:nvSpPr>
        <p:spPr bwMode="gray"/>
        <p:txBody>
          <a:bodyPr/>
          <a:lstStyle/>
          <a:p>
            <a:pPr algn="l"/>
            <a:r>
              <a:rPr lang="en-US" sz="1400" dirty="0" smtClean="0">
                <a:sym typeface="Huawei Sans" panose="020C0503030203020204" pitchFamily="34" charset="0"/>
              </a:rPr>
              <a:t>VPLS emulates a switch. MAC address learning depends on flooding on the data plane without involving the control plane.</a:t>
            </a:r>
            <a:endParaRPr lang="en-US" altLang="zh-CN" sz="1400" dirty="0" smtClean="0">
              <a:sym typeface="Huawei Sans" panose="020C0503030203020204" pitchFamily="34" charset="0"/>
            </a:endParaRPr>
          </a:p>
          <a:p>
            <a:pPr algn="l"/>
            <a:r>
              <a:rPr lang="en-US" sz="1400" dirty="0" smtClean="0">
                <a:sym typeface="Huawei Sans" panose="020C0503030203020204" pitchFamily="34" charset="0"/>
              </a:rPr>
              <a:t>The forwarding behavior is determined by examining the MAC address table. If packets match an entry in the MAC address table, packets are forwarded according to the table. Otherwise, packets are flooded for forwarding.</a:t>
            </a:r>
            <a:endParaRPr lang="en-US" altLang="zh-CN" sz="1400" dirty="0">
              <a:sym typeface="Huawei Sans" panose="020C0503030203020204" pitchFamily="34" charset="0"/>
            </a:endParaRPr>
          </a:p>
        </p:txBody>
      </p:sp>
      <p:grpSp>
        <p:nvGrpSpPr>
          <p:cNvPr id="72" name="组合 71">
            <a:extLst>
              <a:ext uri="{FF2B5EF4-FFF2-40B4-BE49-F238E27FC236}">
                <a16:creationId xmlns:a16="http://schemas.microsoft.com/office/drawing/2014/main" xmlns="" id="{A29005FF-1826-4670-803E-0C187835C3EB}"/>
              </a:ext>
            </a:extLst>
          </p:cNvPr>
          <p:cNvGrpSpPr/>
          <p:nvPr/>
        </p:nvGrpSpPr>
        <p:grpSpPr bwMode="gray">
          <a:xfrm>
            <a:off x="1863231" y="4831621"/>
            <a:ext cx="1517950" cy="1235571"/>
            <a:chOff x="2509096" y="1452234"/>
            <a:chExt cx="633789" cy="600588"/>
          </a:xfrm>
          <a:solidFill>
            <a:schemeClr val="accent5"/>
          </a:solidFill>
        </p:grpSpPr>
        <p:sp>
          <p:nvSpPr>
            <p:cNvPr id="73" name="矩形 72">
              <a:extLst>
                <a:ext uri="{FF2B5EF4-FFF2-40B4-BE49-F238E27FC236}">
                  <a16:creationId xmlns:a16="http://schemas.microsoft.com/office/drawing/2014/main" xmlns="" id="{7E78222B-8BEA-45EA-92D9-F0BB40232D43}"/>
                </a:ext>
              </a:extLst>
            </p:cNvPr>
            <p:cNvSpPr/>
            <p:nvPr/>
          </p:nvSpPr>
          <p:spPr bwMode="gray">
            <a:xfrm>
              <a:off x="2509096" y="1885888"/>
              <a:ext cx="633789" cy="166934"/>
            </a:xfrm>
            <a:prstGeom prst="rect">
              <a:avLst/>
            </a:prstGeom>
            <a:noFill/>
            <a:ln w="63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ARP request</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a:extLst>
                <a:ext uri="{FF2B5EF4-FFF2-40B4-BE49-F238E27FC236}">
                  <a16:creationId xmlns:a16="http://schemas.microsoft.com/office/drawing/2014/main" xmlns="" id="{9AD555C7-0643-4856-A2CF-FDF83AED4387}"/>
                </a:ext>
              </a:extLst>
            </p:cNvPr>
            <p:cNvSpPr/>
            <p:nvPr/>
          </p:nvSpPr>
          <p:spPr bwMode="gray">
            <a:xfrm>
              <a:off x="2509096" y="1669633"/>
              <a:ext cx="633789" cy="218591"/>
            </a:xfrm>
            <a:prstGeom prst="rect">
              <a:avLst/>
            </a:prstGeom>
            <a:noFill/>
            <a:ln w="63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DIP 192.168.1.2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SIP 192.168.1.1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a:extLst>
                <a:ext uri="{FF2B5EF4-FFF2-40B4-BE49-F238E27FC236}">
                  <a16:creationId xmlns:a16="http://schemas.microsoft.com/office/drawing/2014/main" xmlns="" id="{943D4518-1BE7-4840-A86E-BD4A2C454E68}"/>
                </a:ext>
              </a:extLst>
            </p:cNvPr>
            <p:cNvSpPr/>
            <p:nvPr/>
          </p:nvSpPr>
          <p:spPr bwMode="gray">
            <a:xfrm>
              <a:off x="2509096" y="1452234"/>
              <a:ext cx="633789" cy="218591"/>
            </a:xfrm>
            <a:prstGeom prst="rect">
              <a:avLst/>
            </a:prstGeom>
            <a:noFill/>
            <a:ln w="63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DMAC ALL</a:t>
              </a:r>
            </a:p>
            <a:p>
              <a:pP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SMAC 1-1-1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5" name="直接箭头连接符 24">
            <a:extLst>
              <a:ext uri="{FF2B5EF4-FFF2-40B4-BE49-F238E27FC236}">
                <a16:creationId xmlns:a16="http://schemas.microsoft.com/office/drawing/2014/main" xmlns="" id="{A863CE9F-461C-4856-AA62-119BDD93A9C1}"/>
              </a:ext>
            </a:extLst>
          </p:cNvPr>
          <p:cNvCxnSpPr>
            <a:cxnSpLocks/>
          </p:cNvCxnSpPr>
          <p:nvPr/>
        </p:nvCxnSpPr>
        <p:spPr bwMode="gray">
          <a:xfrm>
            <a:off x="1860250" y="4707372"/>
            <a:ext cx="1520931"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12" name="Oval 4">
            <a:extLst>
              <a:ext uri="{FF2B5EF4-FFF2-40B4-BE49-F238E27FC236}">
                <a16:creationId xmlns:a16="http://schemas.microsoft.com/office/drawing/2014/main" xmlns="" id="{1C1C6FB1-F9EC-4203-9476-8E56D10B9404}"/>
              </a:ext>
            </a:extLst>
          </p:cNvPr>
          <p:cNvSpPr>
            <a:spLocks noChangeAspect="1"/>
          </p:cNvSpPr>
          <p:nvPr/>
        </p:nvSpPr>
        <p:spPr bwMode="gray">
          <a:xfrm>
            <a:off x="1797377" y="4378551"/>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矩形 112">
            <a:extLst>
              <a:ext uri="{FF2B5EF4-FFF2-40B4-BE49-F238E27FC236}">
                <a16:creationId xmlns:a16="http://schemas.microsoft.com/office/drawing/2014/main" xmlns="" id="{2C3286F9-96E8-4C2F-AC21-22B6F9FA0CF8}"/>
              </a:ext>
            </a:extLst>
          </p:cNvPr>
          <p:cNvSpPr/>
          <p:nvPr/>
        </p:nvSpPr>
        <p:spPr bwMode="gray">
          <a:xfrm>
            <a:off x="2049377" y="4135587"/>
            <a:ext cx="1344773" cy="523220"/>
          </a:xfrm>
          <a:prstGeom prst="rect">
            <a:avLst/>
          </a:prstGeom>
        </p:spPr>
        <p:txBody>
          <a:bodyPr wrap="square">
            <a:spAutoFit/>
          </a:bodyPr>
          <a:lstStyle/>
          <a:p>
            <a:pPr defTabSz="1077923"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 sends an ARP request.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2" name="组合 81">
            <a:extLst>
              <a:ext uri="{FF2B5EF4-FFF2-40B4-BE49-F238E27FC236}">
                <a16:creationId xmlns:a16="http://schemas.microsoft.com/office/drawing/2014/main" xmlns="" id="{DB862742-03D2-4CAD-8363-A50534AE4320}"/>
              </a:ext>
            </a:extLst>
          </p:cNvPr>
          <p:cNvGrpSpPr/>
          <p:nvPr/>
        </p:nvGrpSpPr>
        <p:grpSpPr bwMode="gray">
          <a:xfrm>
            <a:off x="3644526" y="4515367"/>
            <a:ext cx="1978269" cy="679144"/>
            <a:chOff x="3353023" y="1997902"/>
            <a:chExt cx="790220" cy="222151"/>
          </a:xfrm>
          <a:solidFill>
            <a:schemeClr val="accent5"/>
          </a:solidFill>
        </p:grpSpPr>
        <p:sp>
          <p:nvSpPr>
            <p:cNvPr id="83" name="矩形 82">
              <a:extLst>
                <a:ext uri="{FF2B5EF4-FFF2-40B4-BE49-F238E27FC236}">
                  <a16:creationId xmlns:a16="http://schemas.microsoft.com/office/drawing/2014/main" xmlns="" id="{F272BFD5-8727-41A7-85C9-DD1C6E2E3250}"/>
                </a:ext>
              </a:extLst>
            </p:cNvPr>
            <p:cNvSpPr/>
            <p:nvPr/>
          </p:nvSpPr>
          <p:spPr bwMode="gray">
            <a:xfrm>
              <a:off x="3353023" y="1997902"/>
              <a:ext cx="408932" cy="113721"/>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a:extLst>
                <a:ext uri="{FF2B5EF4-FFF2-40B4-BE49-F238E27FC236}">
                  <a16:creationId xmlns:a16="http://schemas.microsoft.com/office/drawing/2014/main" xmlns="" id="{6F982F34-EC5C-45AA-903C-ECD4C73FD8D1}"/>
                </a:ext>
              </a:extLst>
            </p:cNvPr>
            <p:cNvSpPr/>
            <p:nvPr/>
          </p:nvSpPr>
          <p:spPr bwMode="gray">
            <a:xfrm>
              <a:off x="3762674" y="1997902"/>
              <a:ext cx="380569" cy="113721"/>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Outbound Interface</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矩形 84">
              <a:extLst>
                <a:ext uri="{FF2B5EF4-FFF2-40B4-BE49-F238E27FC236}">
                  <a16:creationId xmlns:a16="http://schemas.microsoft.com/office/drawing/2014/main" xmlns="" id="{8083A340-4C93-464E-B43A-8A10CE60AEB5}"/>
                </a:ext>
              </a:extLst>
            </p:cNvPr>
            <p:cNvSpPr/>
            <p:nvPr/>
          </p:nvSpPr>
          <p:spPr bwMode="gray">
            <a:xfrm>
              <a:off x="3353023" y="2111623"/>
              <a:ext cx="408932" cy="108430"/>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a:extLst>
                <a:ext uri="{FF2B5EF4-FFF2-40B4-BE49-F238E27FC236}">
                  <a16:creationId xmlns:a16="http://schemas.microsoft.com/office/drawing/2014/main" xmlns="" id="{D3415C75-E0D9-4CA9-AAAE-D0DEE5E96801}"/>
                </a:ext>
              </a:extLst>
            </p:cNvPr>
            <p:cNvSpPr/>
            <p:nvPr/>
          </p:nvSpPr>
          <p:spPr bwMode="gray">
            <a:xfrm>
              <a:off x="3762674" y="2111623"/>
              <a:ext cx="380569" cy="108429"/>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4" name="Oval 4">
            <a:extLst>
              <a:ext uri="{FF2B5EF4-FFF2-40B4-BE49-F238E27FC236}">
                <a16:creationId xmlns:a16="http://schemas.microsoft.com/office/drawing/2014/main" xmlns="" id="{510D888A-952E-4F62-B5A9-6CD0ED8B235D}"/>
              </a:ext>
            </a:extLst>
          </p:cNvPr>
          <p:cNvSpPr>
            <a:spLocks noChangeAspect="1"/>
          </p:cNvSpPr>
          <p:nvPr/>
        </p:nvSpPr>
        <p:spPr bwMode="gray">
          <a:xfrm>
            <a:off x="3571422" y="5243221"/>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矩形 116">
            <a:extLst>
              <a:ext uri="{FF2B5EF4-FFF2-40B4-BE49-F238E27FC236}">
                <a16:creationId xmlns:a16="http://schemas.microsoft.com/office/drawing/2014/main" xmlns="" id="{C6AAFFBD-7D10-4452-B247-68ACD83E33A1}"/>
              </a:ext>
            </a:extLst>
          </p:cNvPr>
          <p:cNvSpPr/>
          <p:nvPr/>
        </p:nvSpPr>
        <p:spPr bwMode="gray">
          <a:xfrm>
            <a:off x="3784969" y="5149838"/>
            <a:ext cx="2509365" cy="954107"/>
          </a:xfrm>
          <a:prstGeom prst="rect">
            <a:avLst/>
          </a:prstGeom>
        </p:spPr>
        <p:txBody>
          <a:bodyPr wrap="square">
            <a:spAutoFit/>
          </a:bodyPr>
          <a:lstStyle/>
          <a:p>
            <a:pPr defTabSz="1077923"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generates a MAC address entry and floods the received ARP request to all the PWs bound the VSI.</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3" name="组合 92">
            <a:extLst>
              <a:ext uri="{FF2B5EF4-FFF2-40B4-BE49-F238E27FC236}">
                <a16:creationId xmlns:a16="http://schemas.microsoft.com/office/drawing/2014/main" xmlns="" id="{DF04DDA4-6CC6-4B53-9B3B-36472397477A}"/>
              </a:ext>
            </a:extLst>
          </p:cNvPr>
          <p:cNvGrpSpPr/>
          <p:nvPr/>
        </p:nvGrpSpPr>
        <p:grpSpPr bwMode="gray">
          <a:xfrm>
            <a:off x="6294334" y="4463102"/>
            <a:ext cx="1960234" cy="666731"/>
            <a:chOff x="5867354" y="2012993"/>
            <a:chExt cx="790220" cy="222152"/>
          </a:xfrm>
          <a:solidFill>
            <a:schemeClr val="accent5"/>
          </a:solidFill>
        </p:grpSpPr>
        <p:sp>
          <p:nvSpPr>
            <p:cNvPr id="94" name="矩形 93">
              <a:extLst>
                <a:ext uri="{FF2B5EF4-FFF2-40B4-BE49-F238E27FC236}">
                  <a16:creationId xmlns:a16="http://schemas.microsoft.com/office/drawing/2014/main" xmlns="" id="{F681C6DF-61DB-4C16-8589-2A02634B56CF}"/>
                </a:ext>
              </a:extLst>
            </p:cNvPr>
            <p:cNvSpPr/>
            <p:nvPr/>
          </p:nvSpPr>
          <p:spPr bwMode="gray">
            <a:xfrm>
              <a:off x="5867354" y="2012993"/>
              <a:ext cx="408932" cy="113721"/>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a:extLst>
                <a:ext uri="{FF2B5EF4-FFF2-40B4-BE49-F238E27FC236}">
                  <a16:creationId xmlns:a16="http://schemas.microsoft.com/office/drawing/2014/main" xmlns="" id="{C1F199C2-5060-4AF1-9B44-221D6E8E79CD}"/>
                </a:ext>
              </a:extLst>
            </p:cNvPr>
            <p:cNvSpPr/>
            <p:nvPr/>
          </p:nvSpPr>
          <p:spPr bwMode="gray">
            <a:xfrm>
              <a:off x="6277005" y="2012993"/>
              <a:ext cx="380569" cy="113721"/>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Outbound Interface</a:t>
              </a:r>
            </a:p>
          </p:txBody>
        </p:sp>
        <p:sp>
          <p:nvSpPr>
            <p:cNvPr id="96" name="矩形 95">
              <a:extLst>
                <a:ext uri="{FF2B5EF4-FFF2-40B4-BE49-F238E27FC236}">
                  <a16:creationId xmlns:a16="http://schemas.microsoft.com/office/drawing/2014/main" xmlns="" id="{E021AFE5-29C6-4890-A5E3-60A332A11DDE}"/>
                </a:ext>
              </a:extLst>
            </p:cNvPr>
            <p:cNvSpPr/>
            <p:nvPr/>
          </p:nvSpPr>
          <p:spPr bwMode="gray">
            <a:xfrm>
              <a:off x="5867354" y="2126714"/>
              <a:ext cx="408932" cy="108431"/>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矩形 96">
              <a:extLst>
                <a:ext uri="{FF2B5EF4-FFF2-40B4-BE49-F238E27FC236}">
                  <a16:creationId xmlns:a16="http://schemas.microsoft.com/office/drawing/2014/main" xmlns="" id="{67D9D659-3BCD-43FA-BD75-2C259ADEC6E0}"/>
                </a:ext>
              </a:extLst>
            </p:cNvPr>
            <p:cNvSpPr/>
            <p:nvPr/>
          </p:nvSpPr>
          <p:spPr bwMode="gray">
            <a:xfrm>
              <a:off x="6277005" y="2126714"/>
              <a:ext cx="380569" cy="108430"/>
            </a:xfrm>
            <a:prstGeom prst="rect">
              <a:avLst/>
            </a:prstGeom>
            <a:noFill/>
            <a:ln>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PWA</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9" name="矩形 118">
            <a:extLst>
              <a:ext uri="{FF2B5EF4-FFF2-40B4-BE49-F238E27FC236}">
                <a16:creationId xmlns:a16="http://schemas.microsoft.com/office/drawing/2014/main" xmlns="" id="{9C839500-04FC-4A79-9B05-0CD0A013C0F8}"/>
              </a:ext>
            </a:extLst>
          </p:cNvPr>
          <p:cNvSpPr/>
          <p:nvPr/>
        </p:nvSpPr>
        <p:spPr bwMode="gray">
          <a:xfrm>
            <a:off x="6408739" y="5137138"/>
            <a:ext cx="2130104" cy="954107"/>
          </a:xfrm>
          <a:prstGeom prst="rect">
            <a:avLst/>
          </a:prstGeom>
        </p:spPr>
        <p:txBody>
          <a:bodyPr wrap="square">
            <a:spAutoFit/>
          </a:bodyPr>
          <a:lstStyle/>
          <a:p>
            <a:pPr defTabSz="1077923"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 receives the ARP request and generates a MAC address entry in the VSI.</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2" name="组合 101">
            <a:extLst>
              <a:ext uri="{FF2B5EF4-FFF2-40B4-BE49-F238E27FC236}">
                <a16:creationId xmlns:a16="http://schemas.microsoft.com/office/drawing/2014/main" xmlns="" id="{E67315D2-1132-4C2D-8C75-A0A4ACA1E98F}"/>
              </a:ext>
            </a:extLst>
          </p:cNvPr>
          <p:cNvGrpSpPr/>
          <p:nvPr/>
        </p:nvGrpSpPr>
        <p:grpSpPr bwMode="gray">
          <a:xfrm>
            <a:off x="8548396" y="4831621"/>
            <a:ext cx="1517950" cy="1235571"/>
            <a:chOff x="2509096" y="1452234"/>
            <a:chExt cx="633789" cy="600588"/>
          </a:xfrm>
          <a:noFill/>
        </p:grpSpPr>
        <p:sp>
          <p:nvSpPr>
            <p:cNvPr id="103" name="矩形 102">
              <a:extLst>
                <a:ext uri="{FF2B5EF4-FFF2-40B4-BE49-F238E27FC236}">
                  <a16:creationId xmlns:a16="http://schemas.microsoft.com/office/drawing/2014/main" xmlns="" id="{9C912ACA-D8BF-4B4B-9F40-96EC5B0EAD5C}"/>
                </a:ext>
              </a:extLst>
            </p:cNvPr>
            <p:cNvSpPr/>
            <p:nvPr/>
          </p:nvSpPr>
          <p:spPr bwMode="gray">
            <a:xfrm>
              <a:off x="2509096" y="1885888"/>
              <a:ext cx="633789" cy="166934"/>
            </a:xfrm>
            <a:prstGeom prst="rect">
              <a:avLst/>
            </a:prstGeom>
            <a:grpFill/>
            <a:ln w="63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ARP request</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矩形 103">
              <a:extLst>
                <a:ext uri="{FF2B5EF4-FFF2-40B4-BE49-F238E27FC236}">
                  <a16:creationId xmlns:a16="http://schemas.microsoft.com/office/drawing/2014/main" xmlns="" id="{1E1B8EBF-FFA8-493B-A60B-D9A9AEB4DB73}"/>
                </a:ext>
              </a:extLst>
            </p:cNvPr>
            <p:cNvSpPr/>
            <p:nvPr/>
          </p:nvSpPr>
          <p:spPr bwMode="gray">
            <a:xfrm>
              <a:off x="2509096" y="1669633"/>
              <a:ext cx="633789" cy="218591"/>
            </a:xfrm>
            <a:prstGeom prst="rect">
              <a:avLst/>
            </a:prstGeom>
            <a:grpFill/>
            <a:ln w="63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DIP 192.168.1.2</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SIP 192.168.1.1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矩形 104">
              <a:extLst>
                <a:ext uri="{FF2B5EF4-FFF2-40B4-BE49-F238E27FC236}">
                  <a16:creationId xmlns:a16="http://schemas.microsoft.com/office/drawing/2014/main" xmlns="" id="{71D8DC42-8E5C-4187-BD81-F9B1158BF455}"/>
                </a:ext>
              </a:extLst>
            </p:cNvPr>
            <p:cNvSpPr/>
            <p:nvPr/>
          </p:nvSpPr>
          <p:spPr bwMode="gray">
            <a:xfrm>
              <a:off x="2509096" y="1452234"/>
              <a:ext cx="633789" cy="218591"/>
            </a:xfrm>
            <a:prstGeom prst="rect">
              <a:avLst/>
            </a:prstGeom>
            <a:grpFill/>
            <a:ln w="63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DMAC ALL</a:t>
              </a:r>
            </a:p>
            <a:p>
              <a:pP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SMAC 1-1-1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11" name="直接箭头连接符 110">
            <a:extLst>
              <a:ext uri="{FF2B5EF4-FFF2-40B4-BE49-F238E27FC236}">
                <a16:creationId xmlns:a16="http://schemas.microsoft.com/office/drawing/2014/main" xmlns="" id="{9ABFBAF7-ED1F-492B-B7EB-1EE3B0266B11}"/>
              </a:ext>
            </a:extLst>
          </p:cNvPr>
          <p:cNvCxnSpPr>
            <a:cxnSpLocks/>
          </p:cNvCxnSpPr>
          <p:nvPr/>
        </p:nvCxnSpPr>
        <p:spPr bwMode="gray">
          <a:xfrm>
            <a:off x="8545415" y="4707372"/>
            <a:ext cx="1520931" cy="0"/>
          </a:xfrm>
          <a:prstGeom prst="straightConnector1">
            <a:avLst/>
          </a:prstGeom>
          <a:solidFill>
            <a:srgbClr val="BEE9EE"/>
          </a:solidFill>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20" name="Oval 4">
            <a:extLst>
              <a:ext uri="{FF2B5EF4-FFF2-40B4-BE49-F238E27FC236}">
                <a16:creationId xmlns:a16="http://schemas.microsoft.com/office/drawing/2014/main" xmlns="" id="{49DB13A4-186A-4452-BC28-EAD0F325E91E}"/>
              </a:ext>
            </a:extLst>
          </p:cNvPr>
          <p:cNvSpPr>
            <a:spLocks noChangeAspect="1"/>
          </p:cNvSpPr>
          <p:nvPr/>
        </p:nvSpPr>
        <p:spPr bwMode="gray">
          <a:xfrm>
            <a:off x="8479126" y="4365851"/>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矩形 120">
            <a:extLst>
              <a:ext uri="{FF2B5EF4-FFF2-40B4-BE49-F238E27FC236}">
                <a16:creationId xmlns:a16="http://schemas.microsoft.com/office/drawing/2014/main" xmlns="" id="{0A480F81-D4E0-4EB9-A1C4-5484A76AD8A4}"/>
              </a:ext>
            </a:extLst>
          </p:cNvPr>
          <p:cNvSpPr/>
          <p:nvPr/>
        </p:nvSpPr>
        <p:spPr bwMode="gray">
          <a:xfrm>
            <a:off x="8731126" y="4135587"/>
            <a:ext cx="1626067" cy="523220"/>
          </a:xfrm>
          <a:prstGeom prst="rect">
            <a:avLst/>
          </a:prstGeom>
          <a:noFill/>
        </p:spPr>
        <p:txBody>
          <a:bodyPr wrap="square">
            <a:spAutoFit/>
          </a:bodyPr>
          <a:lstStyle/>
          <a:p>
            <a:pPr defTabSz="1077923"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 forwards the ARP request.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a:extLst>
              <a:ext uri="{FF2B5EF4-FFF2-40B4-BE49-F238E27FC236}">
                <a16:creationId xmlns:a16="http://schemas.microsoft.com/office/drawing/2014/main" xmlns="" id="{EF6F235B-370C-48D6-9A60-CA7333F2B938}"/>
              </a:ext>
            </a:extLst>
          </p:cNvPr>
          <p:cNvSpPr/>
          <p:nvPr/>
        </p:nvSpPr>
        <p:spPr bwMode="gray">
          <a:xfrm>
            <a:off x="1860250" y="2235686"/>
            <a:ext cx="8414049" cy="1775653"/>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1" name="图片 70">
            <a:extLst>
              <a:ext uri="{FF2B5EF4-FFF2-40B4-BE49-F238E27FC236}">
                <a16:creationId xmlns:a16="http://schemas.microsoft.com/office/drawing/2014/main" xmlns="" id="{51A8A3C0-9A2F-408E-9B85-9AAE95C4A76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2065" y="2686196"/>
            <a:ext cx="540000" cy="442800"/>
          </a:xfrm>
          <a:prstGeom prst="rect">
            <a:avLst/>
          </a:prstGeom>
        </p:spPr>
      </p:pic>
      <p:sp>
        <p:nvSpPr>
          <p:cNvPr id="74" name="Text Box 138">
            <a:extLst>
              <a:ext uri="{FF2B5EF4-FFF2-40B4-BE49-F238E27FC236}">
                <a16:creationId xmlns:a16="http://schemas.microsoft.com/office/drawing/2014/main" xmlns="" id="{D7E90DC7-F090-4656-A4E3-461358B85961}"/>
              </a:ext>
            </a:extLst>
          </p:cNvPr>
          <p:cNvSpPr txBox="1">
            <a:spLocks noChangeArrowheads="1"/>
          </p:cNvSpPr>
          <p:nvPr/>
        </p:nvSpPr>
        <p:spPr bwMode="gray">
          <a:xfrm>
            <a:off x="3885347" y="4183883"/>
            <a:ext cx="1114928" cy="442372"/>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kumimoji="0" lang="en-US" altLang="zh-CN" sz="140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75" name="直接连接符 74">
            <a:extLst>
              <a:ext uri="{FF2B5EF4-FFF2-40B4-BE49-F238E27FC236}">
                <a16:creationId xmlns:a16="http://schemas.microsoft.com/office/drawing/2014/main" xmlns="" id="{644D4792-BDAD-4923-861A-ABF58C96C90E}"/>
              </a:ext>
            </a:extLst>
          </p:cNvPr>
          <p:cNvCxnSpPr>
            <a:cxnSpLocks/>
            <a:stCxn id="89" idx="1"/>
            <a:endCxn id="71" idx="3"/>
          </p:cNvCxnSpPr>
          <p:nvPr/>
        </p:nvCxnSpPr>
        <p:spPr bwMode="gray">
          <a:xfrm flipH="1" flipV="1">
            <a:off x="2932065" y="2907596"/>
            <a:ext cx="1240746" cy="1075345"/>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直接连接符 76">
            <a:extLst>
              <a:ext uri="{FF2B5EF4-FFF2-40B4-BE49-F238E27FC236}">
                <a16:creationId xmlns:a16="http://schemas.microsoft.com/office/drawing/2014/main" xmlns="" id="{B0F76C40-D254-4D9B-A48F-0912FBBDFFA8}"/>
              </a:ext>
            </a:extLst>
          </p:cNvPr>
          <p:cNvCxnSpPr>
            <a:cxnSpLocks/>
            <a:stCxn id="88" idx="1"/>
            <a:endCxn id="90" idx="3"/>
          </p:cNvCxnSpPr>
          <p:nvPr/>
        </p:nvCxnSpPr>
        <p:spPr bwMode="gray">
          <a:xfrm flipH="1">
            <a:off x="7801839" y="2907596"/>
            <a:ext cx="1505532" cy="1075345"/>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 name="Text Box 138">
            <a:extLst>
              <a:ext uri="{FF2B5EF4-FFF2-40B4-BE49-F238E27FC236}">
                <a16:creationId xmlns:a16="http://schemas.microsoft.com/office/drawing/2014/main" xmlns="" id="{D0720AA3-3127-49BA-BEE1-503C1B838228}"/>
              </a:ext>
            </a:extLst>
          </p:cNvPr>
          <p:cNvSpPr txBox="1">
            <a:spLocks noChangeArrowheads="1"/>
          </p:cNvSpPr>
          <p:nvPr/>
        </p:nvSpPr>
        <p:spPr bwMode="gray">
          <a:xfrm>
            <a:off x="2151635" y="2205762"/>
            <a:ext cx="995460" cy="390011"/>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A CE1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 Box 138">
            <a:extLst>
              <a:ext uri="{FF2B5EF4-FFF2-40B4-BE49-F238E27FC236}">
                <a16:creationId xmlns:a16="http://schemas.microsoft.com/office/drawing/2014/main" xmlns="" id="{12055A70-7A7C-4436-AFF1-7CBD903B9466}"/>
              </a:ext>
            </a:extLst>
          </p:cNvPr>
          <p:cNvSpPr txBox="1">
            <a:spLocks noChangeArrowheads="1"/>
          </p:cNvSpPr>
          <p:nvPr/>
        </p:nvSpPr>
        <p:spPr bwMode="gray">
          <a:xfrm>
            <a:off x="9046827" y="2205762"/>
            <a:ext cx="1019520" cy="382120"/>
          </a:xfrm>
          <a:prstGeom prst="rect">
            <a:avLst/>
          </a:prstGeom>
          <a:noFill/>
          <a:ln w="9525" algn="ctr">
            <a:noFill/>
            <a:miter lim="800000"/>
            <a:headEnd/>
            <a:tailEnd/>
          </a:ln>
        </p:spPr>
        <p:txBody>
          <a:bodyPr wrap="square" lIns="77159" tIns="38579" rIns="77159" bIns="38579">
            <a:noAutofit/>
          </a:bodyPr>
          <a:lstStyle/>
          <a:p>
            <a:pPr lvl="0" algn="ctr" defTabSz="781004" fontAlgn="ctr">
              <a:spcBef>
                <a:spcPct val="0"/>
              </a:spcBef>
              <a:spcAft>
                <a:spcPct val="0"/>
              </a:spcAf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A CE2</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a:extLst>
              <a:ext uri="{FF2B5EF4-FFF2-40B4-BE49-F238E27FC236}">
                <a16:creationId xmlns:a16="http://schemas.microsoft.com/office/drawing/2014/main" xmlns="" id="{1BB743B8-84D7-48CE-8A5D-7B0563C7227B}"/>
              </a:ext>
            </a:extLst>
          </p:cNvPr>
          <p:cNvSpPr/>
          <p:nvPr/>
        </p:nvSpPr>
        <p:spPr bwMode="gray">
          <a:xfrm>
            <a:off x="2107008" y="3100069"/>
            <a:ext cx="1229422"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192.168.1.1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8" name="图片 87">
            <a:extLst>
              <a:ext uri="{FF2B5EF4-FFF2-40B4-BE49-F238E27FC236}">
                <a16:creationId xmlns:a16="http://schemas.microsoft.com/office/drawing/2014/main" xmlns="" id="{7128C9C7-6F5D-44F5-9778-89B761EBBF5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07371" y="2686196"/>
            <a:ext cx="540000" cy="442800"/>
          </a:xfrm>
          <a:prstGeom prst="rect">
            <a:avLst/>
          </a:prstGeom>
        </p:spPr>
      </p:pic>
      <p:pic>
        <p:nvPicPr>
          <p:cNvPr id="89" name="图片 88">
            <a:extLst>
              <a:ext uri="{FF2B5EF4-FFF2-40B4-BE49-F238E27FC236}">
                <a16:creationId xmlns:a16="http://schemas.microsoft.com/office/drawing/2014/main" xmlns="" id="{84C065E0-A613-4D2D-AF5F-C0FF5B680E6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72811" y="3761541"/>
            <a:ext cx="540000" cy="442800"/>
          </a:xfrm>
          <a:prstGeom prst="rect">
            <a:avLst/>
          </a:prstGeom>
        </p:spPr>
      </p:pic>
      <p:pic>
        <p:nvPicPr>
          <p:cNvPr id="90" name="图片 89">
            <a:extLst>
              <a:ext uri="{FF2B5EF4-FFF2-40B4-BE49-F238E27FC236}">
                <a16:creationId xmlns:a16="http://schemas.microsoft.com/office/drawing/2014/main" xmlns="" id="{E6D9D7C8-5BC9-43A2-A53D-89AFFAB8D21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61839" y="3761541"/>
            <a:ext cx="540000" cy="442800"/>
          </a:xfrm>
          <a:prstGeom prst="rect">
            <a:avLst/>
          </a:prstGeom>
        </p:spPr>
      </p:pic>
      <p:cxnSp>
        <p:nvCxnSpPr>
          <p:cNvPr id="91" name="直接连接符 90">
            <a:extLst>
              <a:ext uri="{FF2B5EF4-FFF2-40B4-BE49-F238E27FC236}">
                <a16:creationId xmlns:a16="http://schemas.microsoft.com/office/drawing/2014/main" xmlns="" id="{60D62929-E1C1-4364-989C-87A2E7980816}"/>
              </a:ext>
            </a:extLst>
          </p:cNvPr>
          <p:cNvCxnSpPr>
            <a:cxnSpLocks/>
            <a:stCxn id="90" idx="1"/>
            <a:endCxn id="89" idx="3"/>
          </p:cNvCxnSpPr>
          <p:nvPr/>
        </p:nvCxnSpPr>
        <p:spPr bwMode="gray">
          <a:xfrm flipH="1">
            <a:off x="4712811" y="3982941"/>
            <a:ext cx="2549028" cy="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Text Box 138">
            <a:extLst>
              <a:ext uri="{FF2B5EF4-FFF2-40B4-BE49-F238E27FC236}">
                <a16:creationId xmlns:a16="http://schemas.microsoft.com/office/drawing/2014/main" xmlns="" id="{51039C1C-1764-4834-8F16-D88CC929B67E}"/>
              </a:ext>
            </a:extLst>
          </p:cNvPr>
          <p:cNvSpPr txBox="1">
            <a:spLocks noChangeArrowheads="1"/>
          </p:cNvSpPr>
          <p:nvPr/>
        </p:nvSpPr>
        <p:spPr bwMode="gray">
          <a:xfrm>
            <a:off x="6980341" y="4177767"/>
            <a:ext cx="1114928" cy="448488"/>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kumimoji="0" lang="en-US" altLang="zh-CN" sz="140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8" name="矩形 97">
            <a:extLst>
              <a:ext uri="{FF2B5EF4-FFF2-40B4-BE49-F238E27FC236}">
                <a16:creationId xmlns:a16="http://schemas.microsoft.com/office/drawing/2014/main" xmlns="" id="{96EA1A7A-9532-421A-8DA8-E69B6C9BA7A4}"/>
              </a:ext>
            </a:extLst>
          </p:cNvPr>
          <p:cNvSpPr/>
          <p:nvPr/>
        </p:nvSpPr>
        <p:spPr bwMode="gray">
          <a:xfrm>
            <a:off x="8950934" y="3100069"/>
            <a:ext cx="118412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192.168.1.2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9" name="组合 98">
            <a:extLst>
              <a:ext uri="{FF2B5EF4-FFF2-40B4-BE49-F238E27FC236}">
                <a16:creationId xmlns:a16="http://schemas.microsoft.com/office/drawing/2014/main" xmlns="" id="{A386F5FB-57D1-4C10-BD17-62A70BCBEFFB}"/>
              </a:ext>
            </a:extLst>
          </p:cNvPr>
          <p:cNvGrpSpPr/>
          <p:nvPr/>
        </p:nvGrpSpPr>
        <p:grpSpPr bwMode="gray">
          <a:xfrm>
            <a:off x="7222075" y="3126480"/>
            <a:ext cx="718154" cy="531999"/>
            <a:chOff x="4028299" y="3596545"/>
            <a:chExt cx="718154" cy="531999"/>
          </a:xfrm>
          <a:solidFill>
            <a:srgbClr val="DD80AA"/>
          </a:solidFill>
        </p:grpSpPr>
        <p:sp>
          <p:nvSpPr>
            <p:cNvPr id="100" name="Text Box 138">
              <a:extLst>
                <a:ext uri="{FF2B5EF4-FFF2-40B4-BE49-F238E27FC236}">
                  <a16:creationId xmlns:a16="http://schemas.microsoft.com/office/drawing/2014/main" xmlns="" id="{5C054029-43C4-44EF-ACB9-294031B76147}"/>
                </a:ext>
              </a:extLst>
            </p:cNvPr>
            <p:cNvSpPr txBox="1">
              <a:spLocks noChangeArrowheads="1"/>
            </p:cNvSpPr>
            <p:nvPr/>
          </p:nvSpPr>
          <p:spPr bwMode="gray">
            <a:xfrm>
              <a:off x="4028299" y="3596545"/>
              <a:ext cx="718154" cy="531999"/>
            </a:xfrm>
            <a:prstGeom prst="rect">
              <a:avLst/>
            </a:prstGeom>
            <a:solidFill>
              <a:srgbClr val="EBB3CC"/>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VSI A</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Text Box 138">
              <a:extLst>
                <a:ext uri="{FF2B5EF4-FFF2-40B4-BE49-F238E27FC236}">
                  <a16:creationId xmlns:a16="http://schemas.microsoft.com/office/drawing/2014/main" xmlns="" id="{D413A2D0-1A58-43C6-BA39-850C398083D2}"/>
                </a:ext>
              </a:extLst>
            </p:cNvPr>
            <p:cNvSpPr txBox="1">
              <a:spLocks noChangeArrowheads="1"/>
            </p:cNvSpPr>
            <p:nvPr/>
          </p:nvSpPr>
          <p:spPr bwMode="gray">
            <a:xfrm>
              <a:off x="4063832" y="3867646"/>
              <a:ext cx="648393" cy="247206"/>
            </a:xfrm>
            <a:prstGeom prst="rect">
              <a:avLst/>
            </a:prstGeom>
            <a:solidFill>
              <a:srgbClr val="62B230"/>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MAC A</a:t>
              </a:r>
              <a:endPar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4" name="组合 123">
            <a:extLst>
              <a:ext uri="{FF2B5EF4-FFF2-40B4-BE49-F238E27FC236}">
                <a16:creationId xmlns:a16="http://schemas.microsoft.com/office/drawing/2014/main" xmlns="" id="{C7F5AFE0-5BF8-4853-B65E-BDE1642C5071}"/>
              </a:ext>
            </a:extLst>
          </p:cNvPr>
          <p:cNvGrpSpPr/>
          <p:nvPr/>
        </p:nvGrpSpPr>
        <p:grpSpPr bwMode="gray">
          <a:xfrm>
            <a:off x="4645773" y="3640587"/>
            <a:ext cx="649451" cy="276999"/>
            <a:chOff x="4688075" y="3846294"/>
            <a:chExt cx="649451" cy="276999"/>
          </a:xfrm>
          <a:solidFill>
            <a:srgbClr val="FAD3BB"/>
          </a:solidFill>
        </p:grpSpPr>
        <p:sp>
          <p:nvSpPr>
            <p:cNvPr id="125" name="Can 9">
              <a:extLst>
                <a:ext uri="{FF2B5EF4-FFF2-40B4-BE49-F238E27FC236}">
                  <a16:creationId xmlns:a16="http://schemas.microsoft.com/office/drawing/2014/main" xmlns="" id="{6E574B5C-1B7F-4CD9-B970-81C00D94F162}"/>
                </a:ext>
              </a:extLst>
            </p:cNvPr>
            <p:cNvSpPr/>
            <p:nvPr/>
          </p:nvSpPr>
          <p:spPr bwMode="gray">
            <a:xfrm rot="5400000">
              <a:off x="4886731" y="3665858"/>
              <a:ext cx="253196" cy="648394"/>
            </a:xfrm>
            <a:prstGeom prst="can">
              <a:avLst>
                <a:gd name="adj" fmla="val 4000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a:extLst>
                <a:ext uri="{FF2B5EF4-FFF2-40B4-BE49-F238E27FC236}">
                  <a16:creationId xmlns:a16="http://schemas.microsoft.com/office/drawing/2014/main" xmlns="" id="{4DEA65D5-9024-4898-8210-491BC5680038}"/>
                </a:ext>
              </a:extLst>
            </p:cNvPr>
            <p:cNvSpPr txBox="1"/>
            <p:nvPr/>
          </p:nvSpPr>
          <p:spPr bwMode="gray">
            <a:xfrm>
              <a:off x="4688075" y="3846294"/>
              <a:ext cx="581367" cy="276999"/>
            </a:xfrm>
            <a:prstGeom prst="rect">
              <a:avLst/>
            </a:prstGeom>
            <a:grpFill/>
            <a:ln>
              <a:noFill/>
            </a:ln>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PW 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0" name="矩形 139">
            <a:extLst>
              <a:ext uri="{FF2B5EF4-FFF2-40B4-BE49-F238E27FC236}">
                <a16:creationId xmlns:a16="http://schemas.microsoft.com/office/drawing/2014/main" xmlns="" id="{FDF5D7F5-3F0F-4D81-B903-28ED38C7CAB9}"/>
              </a:ext>
            </a:extLst>
          </p:cNvPr>
          <p:cNvSpPr/>
          <p:nvPr/>
        </p:nvSpPr>
        <p:spPr bwMode="gray">
          <a:xfrm>
            <a:off x="4283178" y="2657306"/>
            <a:ext cx="3568192" cy="276999"/>
          </a:xfrm>
          <a:prstGeom prst="rect">
            <a:avLst/>
          </a:prstGeom>
        </p:spPr>
        <p:txBody>
          <a:bodyPr wrap="square">
            <a:spAutoFit/>
          </a:bodyPr>
          <a:lstStyle/>
          <a:p>
            <a:pPr defTabSz="1077923"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Access from 192.168.1.1 to 192.168.1.2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9" name="组合 108">
            <a:extLst>
              <a:ext uri="{FF2B5EF4-FFF2-40B4-BE49-F238E27FC236}">
                <a16:creationId xmlns:a16="http://schemas.microsoft.com/office/drawing/2014/main" xmlns="" id="{3D386DD9-CC12-44E1-A196-BC1149D0557B}"/>
              </a:ext>
            </a:extLst>
          </p:cNvPr>
          <p:cNvGrpSpPr/>
          <p:nvPr/>
        </p:nvGrpSpPr>
        <p:grpSpPr bwMode="gray">
          <a:xfrm>
            <a:off x="5118754" y="3594053"/>
            <a:ext cx="1678827" cy="761101"/>
            <a:chOff x="5161056" y="3799760"/>
            <a:chExt cx="1678827" cy="761101"/>
          </a:xfrm>
          <a:solidFill>
            <a:srgbClr val="30B5C5"/>
          </a:solidFill>
        </p:grpSpPr>
        <p:sp>
          <p:nvSpPr>
            <p:cNvPr id="110" name="Can 225">
              <a:extLst>
                <a:ext uri="{FF2B5EF4-FFF2-40B4-BE49-F238E27FC236}">
                  <a16:creationId xmlns:a16="http://schemas.microsoft.com/office/drawing/2014/main" xmlns="" id="{76B5DCB5-97F8-4BEC-BEED-8E80ACC8A35F}"/>
                </a:ext>
              </a:extLst>
            </p:cNvPr>
            <p:cNvSpPr/>
            <p:nvPr/>
          </p:nvSpPr>
          <p:spPr bwMode="gray">
            <a:xfrm rot="5400000">
              <a:off x="5619919" y="3340897"/>
              <a:ext cx="761101" cy="1678827"/>
            </a:xfrm>
            <a:prstGeom prst="can">
              <a:avLst>
                <a:gd name="adj" fmla="val 40000"/>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矩形 122">
              <a:extLst>
                <a:ext uri="{FF2B5EF4-FFF2-40B4-BE49-F238E27FC236}">
                  <a16:creationId xmlns:a16="http://schemas.microsoft.com/office/drawing/2014/main" xmlns="" id="{38AAFC20-6A6F-4F25-90A8-3FCB58BEFC11}"/>
                </a:ext>
              </a:extLst>
            </p:cNvPr>
            <p:cNvSpPr/>
            <p:nvPr/>
          </p:nvSpPr>
          <p:spPr bwMode="gray">
            <a:xfrm>
              <a:off x="5538951" y="4011033"/>
              <a:ext cx="923036" cy="307777"/>
            </a:xfrm>
            <a:prstGeom prst="rect">
              <a:avLst/>
            </a:prstGeom>
            <a:grpFill/>
          </p:spPr>
          <p:txBody>
            <a:bodyPr wrap="square">
              <a:spAutoFit/>
            </a:bodyPr>
            <a:lstStyle/>
            <a:p>
              <a:pPr defTabSz="1077923"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7" name="组合 126">
            <a:extLst>
              <a:ext uri="{FF2B5EF4-FFF2-40B4-BE49-F238E27FC236}">
                <a16:creationId xmlns:a16="http://schemas.microsoft.com/office/drawing/2014/main" xmlns="" id="{049AE246-A98B-444A-8644-302DB2C94DC1}"/>
              </a:ext>
            </a:extLst>
          </p:cNvPr>
          <p:cNvGrpSpPr/>
          <p:nvPr/>
        </p:nvGrpSpPr>
        <p:grpSpPr bwMode="gray">
          <a:xfrm>
            <a:off x="6582699" y="3640587"/>
            <a:ext cx="649450" cy="276999"/>
            <a:chOff x="6625001" y="3846294"/>
            <a:chExt cx="649450" cy="276999"/>
          </a:xfrm>
          <a:solidFill>
            <a:srgbClr val="FAD3BB"/>
          </a:solidFill>
        </p:grpSpPr>
        <p:sp>
          <p:nvSpPr>
            <p:cNvPr id="128" name="Can 9">
              <a:extLst>
                <a:ext uri="{FF2B5EF4-FFF2-40B4-BE49-F238E27FC236}">
                  <a16:creationId xmlns:a16="http://schemas.microsoft.com/office/drawing/2014/main" xmlns="" id="{4BA08851-6C42-4BD9-8A68-D3AE802024BB}"/>
                </a:ext>
              </a:extLst>
            </p:cNvPr>
            <p:cNvSpPr/>
            <p:nvPr/>
          </p:nvSpPr>
          <p:spPr bwMode="gray">
            <a:xfrm rot="5400000">
              <a:off x="6823656" y="3665858"/>
              <a:ext cx="253196" cy="648394"/>
            </a:xfrm>
            <a:prstGeom prst="can">
              <a:avLst>
                <a:gd name="adj" fmla="val 4000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a:extLst>
                <a:ext uri="{FF2B5EF4-FFF2-40B4-BE49-F238E27FC236}">
                  <a16:creationId xmlns:a16="http://schemas.microsoft.com/office/drawing/2014/main" xmlns="" id="{E49E02DE-11BE-4D70-B6F3-EEA41D1AE249}"/>
                </a:ext>
              </a:extLst>
            </p:cNvPr>
            <p:cNvSpPr txBox="1"/>
            <p:nvPr/>
          </p:nvSpPr>
          <p:spPr bwMode="gray">
            <a:xfrm>
              <a:off x="6625001" y="3846294"/>
              <a:ext cx="581366" cy="276999"/>
            </a:xfrm>
            <a:prstGeom prst="rect">
              <a:avLst/>
            </a:prstGeom>
            <a:grpFill/>
            <a:ln>
              <a:noFill/>
            </a:ln>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PW 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7" name="组合 66">
            <a:extLst>
              <a:ext uri="{FF2B5EF4-FFF2-40B4-BE49-F238E27FC236}">
                <a16:creationId xmlns:a16="http://schemas.microsoft.com/office/drawing/2014/main" xmlns="" id="{A386F5FB-57D1-4C10-BD17-62A70BCBEFFB}"/>
              </a:ext>
            </a:extLst>
          </p:cNvPr>
          <p:cNvGrpSpPr/>
          <p:nvPr/>
        </p:nvGrpSpPr>
        <p:grpSpPr bwMode="gray">
          <a:xfrm>
            <a:off x="3938768" y="3126480"/>
            <a:ext cx="718154" cy="531999"/>
            <a:chOff x="4028299" y="3596545"/>
            <a:chExt cx="718154" cy="531999"/>
          </a:xfrm>
          <a:solidFill>
            <a:srgbClr val="DD80AA"/>
          </a:solidFill>
        </p:grpSpPr>
        <p:sp>
          <p:nvSpPr>
            <p:cNvPr id="68" name="Text Box 138">
              <a:extLst>
                <a:ext uri="{FF2B5EF4-FFF2-40B4-BE49-F238E27FC236}">
                  <a16:creationId xmlns:a16="http://schemas.microsoft.com/office/drawing/2014/main" xmlns="" id="{5C054029-43C4-44EF-ACB9-294031B76147}"/>
                </a:ext>
              </a:extLst>
            </p:cNvPr>
            <p:cNvSpPr txBox="1">
              <a:spLocks noChangeArrowheads="1"/>
            </p:cNvSpPr>
            <p:nvPr/>
          </p:nvSpPr>
          <p:spPr bwMode="gray">
            <a:xfrm>
              <a:off x="4028299" y="3596545"/>
              <a:ext cx="718154" cy="531999"/>
            </a:xfrm>
            <a:prstGeom prst="rect">
              <a:avLst/>
            </a:prstGeom>
            <a:solidFill>
              <a:srgbClr val="EBB3CC"/>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VSI A</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 Box 138">
              <a:extLst>
                <a:ext uri="{FF2B5EF4-FFF2-40B4-BE49-F238E27FC236}">
                  <a16:creationId xmlns:a16="http://schemas.microsoft.com/office/drawing/2014/main" xmlns="" id="{D413A2D0-1A58-43C6-BA39-850C398083D2}"/>
                </a:ext>
              </a:extLst>
            </p:cNvPr>
            <p:cNvSpPr txBox="1">
              <a:spLocks noChangeArrowheads="1"/>
            </p:cNvSpPr>
            <p:nvPr/>
          </p:nvSpPr>
          <p:spPr bwMode="gray">
            <a:xfrm>
              <a:off x="4063832" y="3867646"/>
              <a:ext cx="648393" cy="247206"/>
            </a:xfrm>
            <a:prstGeom prst="rect">
              <a:avLst/>
            </a:prstGeom>
            <a:solidFill>
              <a:srgbClr val="62B230"/>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MAC A</a:t>
              </a:r>
              <a:endPar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3" name="Oval 4">
            <a:extLst>
              <a:ext uri="{FF2B5EF4-FFF2-40B4-BE49-F238E27FC236}">
                <a16:creationId xmlns:a16="http://schemas.microsoft.com/office/drawing/2014/main" xmlns="" id="{510D888A-952E-4F62-B5A9-6CD0ED8B235D}"/>
              </a:ext>
            </a:extLst>
          </p:cNvPr>
          <p:cNvSpPr>
            <a:spLocks noChangeAspect="1"/>
          </p:cNvSpPr>
          <p:nvPr/>
        </p:nvSpPr>
        <p:spPr bwMode="gray">
          <a:xfrm>
            <a:off x="6219675" y="5243221"/>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7472935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sym typeface="Huawei Sans" panose="020C0503030203020204" pitchFamily="34" charset="0"/>
              </a:rPr>
              <a:t>Verifying the Configuration (4)</a:t>
            </a:r>
            <a:endParaRPr lang="en-US" altLang="zh-CN" dirty="0">
              <a:sym typeface="Huawei Sans" panose="020C0503030203020204" pitchFamily="34" charset="0"/>
            </a:endParaRPr>
          </a:p>
        </p:txBody>
      </p:sp>
      <p:grpSp>
        <p:nvGrpSpPr>
          <p:cNvPr id="4" name="组合 3"/>
          <p:cNvGrpSpPr/>
          <p:nvPr/>
        </p:nvGrpSpPr>
        <p:grpSpPr bwMode="gray">
          <a:xfrm>
            <a:off x="472972" y="1307407"/>
            <a:ext cx="5510043" cy="2408931"/>
            <a:chOff x="543931" y="1110557"/>
            <a:chExt cx="5510043" cy="2408931"/>
          </a:xfrm>
        </p:grpSpPr>
        <p:sp>
          <p:nvSpPr>
            <p:cNvPr id="5" name="矩形 4"/>
            <p:cNvSpPr/>
            <p:nvPr/>
          </p:nvSpPr>
          <p:spPr bwMode="gray">
            <a:xfrm>
              <a:off x="4888511"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637866"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2338" y="1949248"/>
              <a:ext cx="540000" cy="442800"/>
            </a:xfrm>
            <a:prstGeom prst="rect">
              <a:avLst/>
            </a:prstGeom>
          </p:spPr>
        </p:pic>
        <p:pic>
          <p:nvPicPr>
            <p:cNvPr id="8"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533164" y="1949248"/>
              <a:ext cx="540000" cy="441818"/>
            </a:xfrm>
            <a:prstGeom prst="rect">
              <a:avLst/>
            </a:prstGeom>
            <a:noFill/>
          </p:spPr>
        </p:pic>
        <p:pic>
          <p:nvPicPr>
            <p:cNvPr id="9" name="图片 8">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16376" y="1949248"/>
              <a:ext cx="540000" cy="442800"/>
            </a:xfrm>
            <a:prstGeom prst="rect">
              <a:avLst/>
            </a:prstGeom>
          </p:spPr>
        </p:pic>
        <p:cxnSp>
          <p:nvCxnSpPr>
            <p:cNvPr id="10" name="直接连接符 9"/>
            <p:cNvCxnSpPr>
              <a:stCxn id="7" idx="3"/>
              <a:endCxn id="28" idx="1"/>
            </p:cNvCxnSpPr>
            <p:nvPr/>
          </p:nvCxnSpPr>
          <p:spPr bwMode="gray">
            <a:xfrm flipV="1">
              <a:off x="1462338" y="13324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3"/>
              <a:endCxn id="30" idx="1"/>
            </p:cNvCxnSpPr>
            <p:nvPr/>
          </p:nvCxnSpPr>
          <p:spPr bwMode="gray">
            <a:xfrm>
              <a:off x="1462338" y="21706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28" idx="3"/>
              <a:endCxn id="8" idx="1"/>
            </p:cNvCxnSpPr>
            <p:nvPr/>
          </p:nvCxnSpPr>
          <p:spPr bwMode="gray">
            <a:xfrm>
              <a:off x="2767751" y="1332448"/>
              <a:ext cx="765413" cy="837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30" idx="3"/>
              <a:endCxn id="8" idx="1"/>
            </p:cNvCxnSpPr>
            <p:nvPr/>
          </p:nvCxnSpPr>
          <p:spPr bwMode="gray">
            <a:xfrm flipV="1">
              <a:off x="2767751" y="2170157"/>
              <a:ext cx="765413" cy="838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8" idx="3"/>
              <a:endCxn id="9" idx="1"/>
            </p:cNvCxnSpPr>
            <p:nvPr/>
          </p:nvCxnSpPr>
          <p:spPr bwMode="gray">
            <a:xfrm>
              <a:off x="4073164" y="2170157"/>
              <a:ext cx="943212"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bwMode="gray">
            <a:xfrm>
              <a:off x="543931" y="205416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3568172" y="239788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5499923" y="201675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17"/>
            <p:cNvGrpSpPr/>
            <p:nvPr/>
          </p:nvGrpSpPr>
          <p:grpSpPr bwMode="gray">
            <a:xfrm>
              <a:off x="2227751" y="2787939"/>
              <a:ext cx="540000" cy="731549"/>
              <a:chOff x="2227751" y="2660939"/>
              <a:chExt cx="540000" cy="731549"/>
            </a:xfrm>
          </p:grpSpPr>
          <p:pic>
            <p:nvPicPr>
              <p:cNvPr id="30"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2660939"/>
                <a:ext cx="540000" cy="441818"/>
              </a:xfrm>
              <a:prstGeom prst="rect">
                <a:avLst/>
              </a:prstGeom>
              <a:noFill/>
            </p:spPr>
          </p:pic>
          <p:sp>
            <p:nvSpPr>
              <p:cNvPr id="31" name="文本框 30"/>
              <p:cNvSpPr txBox="1"/>
              <p:nvPr/>
            </p:nvSpPr>
            <p:spPr bwMode="gray">
              <a:xfrm>
                <a:off x="2254736" y="308471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 name="组合 18"/>
            <p:cNvGrpSpPr/>
            <p:nvPr/>
          </p:nvGrpSpPr>
          <p:grpSpPr bwMode="gray">
            <a:xfrm>
              <a:off x="2227751" y="1111539"/>
              <a:ext cx="540000" cy="740572"/>
              <a:chOff x="2227751" y="1238539"/>
              <a:chExt cx="540000" cy="740572"/>
            </a:xfrm>
          </p:grpSpPr>
          <p:pic>
            <p:nvPicPr>
              <p:cNvPr id="28"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0" name="文本框 19"/>
            <p:cNvSpPr txBox="1"/>
            <p:nvPr/>
          </p:nvSpPr>
          <p:spPr bwMode="gray">
            <a:xfrm rot="18666283">
              <a:off x="1437774" y="1520716"/>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rot="2846470">
              <a:off x="1574047" y="24014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4166301" y="19347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2818649" y="1110557"/>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3400979" y="261197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1299025" y="297095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587932" y="2389768"/>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4838577" y="2362814"/>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192.168.1.2/24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6" name="文本框 35"/>
          <p:cNvSpPr txBox="1"/>
          <p:nvPr/>
        </p:nvSpPr>
        <p:spPr bwMode="gray">
          <a:xfrm>
            <a:off x="6110880" y="1387586"/>
            <a:ext cx="5638208" cy="3754874"/>
          </a:xfrm>
          <a:prstGeom prst="rect">
            <a:avLst/>
          </a:prstGeom>
          <a:solidFill>
            <a:srgbClr val="D9D9D9"/>
          </a:solid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&lt;PE3&gt;display bgp evpn  all routing-table ad-route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Local AS number : 100</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BGP Local router ID is 10.0.3.3</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EVPN address family:</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Number of A-D Routes: 5</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Route Distinguisher: 100:1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Network(ESI/EthTagId)                                  NextHop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*&gt;i   0000.1111.2222.1111.1111:0                             10.0.1.1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Route Distinguisher: 200:1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Network(ESI/EthTagId)                                  NextHop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*&gt;i   0000.1111.2222.1111.1111:0                             10.0.2.2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EVPN-Instance evpna:</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Number of A-D Routes: 4</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Network(ESI/EthTagId)                                   NextHop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*&gt;i   0000.1111.2222.1111.1111:0                            10.0.1.1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i                                                                         10.0.2.2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    014c.1fcc.f95d.e30a.3100:0                             127.0.0.1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6073397" y="1032142"/>
            <a:ext cx="2839239"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Check Type 1 routes on PE3.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6292087" y="5395416"/>
            <a:ext cx="4923314" cy="584775"/>
          </a:xfrm>
          <a:prstGeom prst="rect">
            <a:avLst/>
          </a:prstGeom>
          <a:solidFill>
            <a:srgbClr val="BEE9EE"/>
          </a:solid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PE1 and PE2 advertise Type 1 routes to implement split horizon.</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p:cNvSpPr/>
          <p:nvPr/>
        </p:nvSpPr>
        <p:spPr bwMode="gray">
          <a:xfrm>
            <a:off x="6219061" y="2910426"/>
            <a:ext cx="2842679" cy="236398"/>
          </a:xfrm>
          <a:prstGeom prst="rect">
            <a:avLst/>
          </a:prstGeom>
          <a:no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箭头连接符 42"/>
          <p:cNvCxnSpPr>
            <a:endCxn id="41" idx="1"/>
          </p:cNvCxnSpPr>
          <p:nvPr/>
        </p:nvCxnSpPr>
        <p:spPr bwMode="gray">
          <a:xfrm>
            <a:off x="6029587" y="3639793"/>
            <a:ext cx="189474" cy="0"/>
          </a:xfrm>
          <a:prstGeom prst="straightConnector1">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gray">
          <a:xfrm>
            <a:off x="6029587" y="3021329"/>
            <a:ext cx="0" cy="254336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a:endCxn id="38" idx="1"/>
          </p:cNvCxnSpPr>
          <p:nvPr/>
        </p:nvCxnSpPr>
        <p:spPr bwMode="gray">
          <a:xfrm>
            <a:off x="6029587" y="5564693"/>
            <a:ext cx="262500" cy="123111"/>
          </a:xfrm>
          <a:prstGeom prst="straightConnector1">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a:endCxn id="39" idx="1"/>
          </p:cNvCxnSpPr>
          <p:nvPr/>
        </p:nvCxnSpPr>
        <p:spPr bwMode="gray">
          <a:xfrm>
            <a:off x="6029587" y="3028625"/>
            <a:ext cx="189474" cy="0"/>
          </a:xfrm>
          <a:prstGeom prst="straightConnector1">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bwMode="gray">
          <a:xfrm>
            <a:off x="6219061" y="3521594"/>
            <a:ext cx="2842679" cy="236398"/>
          </a:xfrm>
          <a:prstGeom prst="rect">
            <a:avLst/>
          </a:prstGeom>
          <a:no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9857970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sym typeface="Huawei Sans" panose="020C0503030203020204" pitchFamily="34" charset="0"/>
              </a:rPr>
              <a:t>Verifying the Configuration (5)</a:t>
            </a:r>
            <a:endParaRPr lang="en-US" altLang="zh-CN" dirty="0">
              <a:sym typeface="Huawei Sans" panose="020C0503030203020204" pitchFamily="34" charset="0"/>
            </a:endParaRPr>
          </a:p>
        </p:txBody>
      </p:sp>
      <p:grpSp>
        <p:nvGrpSpPr>
          <p:cNvPr id="4" name="组合 3"/>
          <p:cNvGrpSpPr/>
          <p:nvPr/>
        </p:nvGrpSpPr>
        <p:grpSpPr bwMode="gray">
          <a:xfrm>
            <a:off x="472972" y="1307407"/>
            <a:ext cx="5510043" cy="2408931"/>
            <a:chOff x="543931" y="1110557"/>
            <a:chExt cx="5510043" cy="2408931"/>
          </a:xfrm>
        </p:grpSpPr>
        <p:sp>
          <p:nvSpPr>
            <p:cNvPr id="5" name="矩形 4"/>
            <p:cNvSpPr/>
            <p:nvPr/>
          </p:nvSpPr>
          <p:spPr bwMode="gray">
            <a:xfrm>
              <a:off x="4888511"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637866"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2338" y="1949248"/>
              <a:ext cx="540000" cy="442800"/>
            </a:xfrm>
            <a:prstGeom prst="rect">
              <a:avLst/>
            </a:prstGeom>
          </p:spPr>
        </p:pic>
        <p:pic>
          <p:nvPicPr>
            <p:cNvPr id="8"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533164" y="1949248"/>
              <a:ext cx="540000" cy="441818"/>
            </a:xfrm>
            <a:prstGeom prst="rect">
              <a:avLst/>
            </a:prstGeom>
            <a:noFill/>
          </p:spPr>
        </p:pic>
        <p:pic>
          <p:nvPicPr>
            <p:cNvPr id="9" name="图片 8">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16376" y="1949248"/>
              <a:ext cx="540000" cy="442800"/>
            </a:xfrm>
            <a:prstGeom prst="rect">
              <a:avLst/>
            </a:prstGeom>
          </p:spPr>
        </p:pic>
        <p:cxnSp>
          <p:nvCxnSpPr>
            <p:cNvPr id="10" name="直接连接符 9"/>
            <p:cNvCxnSpPr>
              <a:stCxn id="7" idx="3"/>
              <a:endCxn id="28" idx="1"/>
            </p:cNvCxnSpPr>
            <p:nvPr/>
          </p:nvCxnSpPr>
          <p:spPr bwMode="gray">
            <a:xfrm flipV="1">
              <a:off x="1462338" y="13324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3"/>
              <a:endCxn id="30" idx="1"/>
            </p:cNvCxnSpPr>
            <p:nvPr/>
          </p:nvCxnSpPr>
          <p:spPr bwMode="gray">
            <a:xfrm>
              <a:off x="1462338" y="21706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28" idx="3"/>
              <a:endCxn id="8" idx="1"/>
            </p:cNvCxnSpPr>
            <p:nvPr/>
          </p:nvCxnSpPr>
          <p:spPr bwMode="gray">
            <a:xfrm>
              <a:off x="2767751" y="1332448"/>
              <a:ext cx="765413" cy="837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30" idx="3"/>
              <a:endCxn id="8" idx="1"/>
            </p:cNvCxnSpPr>
            <p:nvPr/>
          </p:nvCxnSpPr>
          <p:spPr bwMode="gray">
            <a:xfrm flipV="1">
              <a:off x="2767751" y="2170157"/>
              <a:ext cx="765413" cy="838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8" idx="3"/>
              <a:endCxn id="9" idx="1"/>
            </p:cNvCxnSpPr>
            <p:nvPr/>
          </p:nvCxnSpPr>
          <p:spPr bwMode="gray">
            <a:xfrm>
              <a:off x="4073164" y="2170157"/>
              <a:ext cx="943212"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bwMode="gray">
            <a:xfrm>
              <a:off x="543931" y="205416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3568172" y="239788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5499923" y="201675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17"/>
            <p:cNvGrpSpPr/>
            <p:nvPr/>
          </p:nvGrpSpPr>
          <p:grpSpPr bwMode="gray">
            <a:xfrm>
              <a:off x="2227751" y="2787939"/>
              <a:ext cx="540000" cy="731549"/>
              <a:chOff x="2227751" y="2660939"/>
              <a:chExt cx="540000" cy="731549"/>
            </a:xfrm>
          </p:grpSpPr>
          <p:pic>
            <p:nvPicPr>
              <p:cNvPr id="30"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2660939"/>
                <a:ext cx="540000" cy="441818"/>
              </a:xfrm>
              <a:prstGeom prst="rect">
                <a:avLst/>
              </a:prstGeom>
              <a:noFill/>
            </p:spPr>
          </p:pic>
          <p:sp>
            <p:nvSpPr>
              <p:cNvPr id="31" name="文本框 30"/>
              <p:cNvSpPr txBox="1"/>
              <p:nvPr/>
            </p:nvSpPr>
            <p:spPr bwMode="gray">
              <a:xfrm>
                <a:off x="2254736" y="308471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 name="组合 18"/>
            <p:cNvGrpSpPr/>
            <p:nvPr/>
          </p:nvGrpSpPr>
          <p:grpSpPr bwMode="gray">
            <a:xfrm>
              <a:off x="2227751" y="1111539"/>
              <a:ext cx="540000" cy="740572"/>
              <a:chOff x="2227751" y="1238539"/>
              <a:chExt cx="540000" cy="740572"/>
            </a:xfrm>
          </p:grpSpPr>
          <p:pic>
            <p:nvPicPr>
              <p:cNvPr id="28"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0" name="文本框 19"/>
            <p:cNvSpPr txBox="1"/>
            <p:nvPr/>
          </p:nvSpPr>
          <p:spPr bwMode="gray">
            <a:xfrm rot="18666283">
              <a:off x="1437774" y="1520716"/>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rot="2846470">
              <a:off x="1574047" y="24014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4166301" y="19347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2818649" y="1110557"/>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3400979" y="261197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1299025" y="297095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587932" y="2389768"/>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4838577" y="2362814"/>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192.168.1.2/24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6" name="文本框 35"/>
          <p:cNvSpPr txBox="1"/>
          <p:nvPr/>
        </p:nvSpPr>
        <p:spPr bwMode="gray">
          <a:xfrm>
            <a:off x="6110880" y="1387586"/>
            <a:ext cx="5638208" cy="3600986"/>
          </a:xfrm>
          <a:prstGeom prst="rect">
            <a:avLst/>
          </a:prstGeom>
          <a:solidFill>
            <a:srgbClr val="D9D9D9"/>
          </a:solid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&lt;PE3&gt;display evpn mac routing-table evpn-instance evpna verbose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MAC Flag: D - download to fib</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-----------------------------------------------------------------------------EVPN name: evpna</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MACs: 2         Entries: 3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MAC Address: 4c1f-cccf-6675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Protocol: BGP                         VLAN/BD: 10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State: Active                          Age: 00h13m01s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Type: Dynamic                       Label: 48002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IndirectID: 0x1000080                    PeerIP: 10.0.1.1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Flag: D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TunnelID: 0x0000000001004c4b82      Interface: Ethernet1/0/0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MAC Address: 4c1f-cccf-6675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Protocol: BGP                         VLAN/BD: 10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State: Active                          Age: 00h13m01s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Type: Dynamic                       Label: 48002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IndirectID: 0x100007D                    PeerIP: 10.0.2.2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Flag: D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TunnelID: 0x0000000001004c4b81      Interface: Ethernet1/0/1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6073397" y="1032142"/>
            <a:ext cx="4610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Check the MAC address table of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evpna</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on PE3.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6110880" y="5082408"/>
            <a:ext cx="1676753" cy="584775"/>
          </a:xfrm>
          <a:prstGeom prst="rect">
            <a:avLst/>
          </a:prstGeom>
          <a:solidFill>
            <a:srgbClr val="BEE9EE"/>
          </a:solid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MAC address of CE1</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p:cNvCxnSpPr/>
          <p:nvPr/>
        </p:nvCxnSpPr>
        <p:spPr bwMode="gray">
          <a:xfrm>
            <a:off x="5991545" y="2439390"/>
            <a:ext cx="0" cy="2812295"/>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a:endCxn id="38" idx="1"/>
          </p:cNvCxnSpPr>
          <p:nvPr/>
        </p:nvCxnSpPr>
        <p:spPr bwMode="gray">
          <a:xfrm>
            <a:off x="5991545" y="5251685"/>
            <a:ext cx="119335" cy="123111"/>
          </a:xfrm>
          <a:prstGeom prst="straightConnector1">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a:endCxn id="41" idx="1"/>
          </p:cNvCxnSpPr>
          <p:nvPr/>
        </p:nvCxnSpPr>
        <p:spPr bwMode="gray">
          <a:xfrm>
            <a:off x="5991545" y="2439390"/>
            <a:ext cx="148216" cy="0"/>
          </a:xfrm>
          <a:prstGeom prst="straightConnector1">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bwMode="gray">
          <a:xfrm>
            <a:off x="6139761" y="2338047"/>
            <a:ext cx="2270709" cy="202685"/>
          </a:xfrm>
          <a:prstGeom prst="rect">
            <a:avLst/>
          </a:prstGeom>
          <a:no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354518" y="3759526"/>
            <a:ext cx="5097870"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Check the ARP table on CE2 and ping CE1 from CE2.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448435" y="4184084"/>
            <a:ext cx="5468178" cy="1754326"/>
          </a:xfrm>
          <a:prstGeom prst="rect">
            <a:avLst/>
          </a:prstGeom>
          <a:solidFill>
            <a:srgbClr val="D9D9D9"/>
          </a:solid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&lt;CE2&gt;display arp</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IP ADDRESS      MAC ADDRESS            INTERFACE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192.168.1.2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4c1f-ccf9-5de3</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Vlanif2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#MAC address of CE2</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4c1f-cccf-6675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Eth-Trunk10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#MAC address of CE1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&lt;CE2&gt;ping 192.168.1.1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PING 192.168.1.1: 56  data bytes, press CTRL_C to break</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Reply from 192.168.1.1: bytes=56 Sequence=1 ttl=255 time=10 ms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Reply from 192.168.1.1: bytes=56 Sequence=2 ttl=255 time=50 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p:cNvSpPr/>
          <p:nvPr/>
        </p:nvSpPr>
        <p:spPr bwMode="gray">
          <a:xfrm>
            <a:off x="1398462" y="4728298"/>
            <a:ext cx="1271600" cy="220309"/>
          </a:xfrm>
          <a:prstGeom prst="rect">
            <a:avLst/>
          </a:prstGeom>
          <a:no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1398462" y="4940127"/>
            <a:ext cx="1271600" cy="220309"/>
          </a:xfrm>
          <a:prstGeom prst="rect">
            <a:avLst/>
          </a:prstGeom>
          <a:no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8570082" y="2883446"/>
            <a:ext cx="2270709" cy="202685"/>
          </a:xfrm>
          <a:prstGeom prst="rect">
            <a:avLst/>
          </a:prstGeom>
          <a:no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箭头连接符 50"/>
          <p:cNvCxnSpPr>
            <a:stCxn id="49" idx="3"/>
          </p:cNvCxnSpPr>
          <p:nvPr/>
        </p:nvCxnSpPr>
        <p:spPr bwMode="gray">
          <a:xfrm>
            <a:off x="10840791" y="2984789"/>
            <a:ext cx="252659" cy="0"/>
          </a:xfrm>
          <a:prstGeom prst="straightConnector1">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bwMode="gray">
          <a:xfrm>
            <a:off x="11090595" y="2984789"/>
            <a:ext cx="0" cy="226689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bwMode="gray">
          <a:xfrm>
            <a:off x="8570082" y="5082408"/>
            <a:ext cx="2151251" cy="584775"/>
          </a:xfrm>
          <a:prstGeom prst="rect">
            <a:avLst/>
          </a:prstGeom>
          <a:solidFill>
            <a:srgbClr val="BEE9EE"/>
          </a:solid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Label allocated by PE1 to CE1</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箭头连接符 57"/>
          <p:cNvCxnSpPr>
            <a:endCxn id="57" idx="3"/>
          </p:cNvCxnSpPr>
          <p:nvPr/>
        </p:nvCxnSpPr>
        <p:spPr bwMode="gray">
          <a:xfrm flipH="1">
            <a:off x="10721333" y="5251685"/>
            <a:ext cx="372118" cy="123111"/>
          </a:xfrm>
          <a:prstGeom prst="straightConnector1">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140545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C179A15F-0C4B-4715-9EAA-8FA98732ECB8}"/>
              </a:ext>
            </a:extLst>
          </p:cNvPr>
          <p:cNvSpPr>
            <a:spLocks noGrp="1"/>
          </p:cNvSpPr>
          <p:nvPr>
            <p:ph type="body" sz="quarter" idx="10"/>
          </p:nvPr>
        </p:nvSpPr>
        <p:spPr bwMode="gray"/>
        <p:txBody>
          <a:bodyPr/>
          <a:lstStyle/>
          <a:p>
            <a:r>
              <a:rPr lang="en-US" dirty="0" smtClean="0">
                <a:solidFill>
                  <a:schemeClr val="bg1">
                    <a:lumMod val="50000"/>
                  </a:schemeClr>
                </a:solidFill>
                <a:sym typeface="Huawei Sans" panose="020C0503030203020204" pitchFamily="34" charset="0"/>
              </a:rPr>
              <a:t>EVPN Background and Terms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EVPN Fundamentals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Inter-AS EVPN</a:t>
            </a:r>
          </a:p>
          <a:p>
            <a:r>
              <a:rPr lang="en-US" dirty="0" smtClean="0">
                <a:solidFill>
                  <a:schemeClr val="bg1">
                    <a:lumMod val="50000"/>
                  </a:schemeClr>
                </a:solidFill>
                <a:sym typeface="Huawei Sans" panose="020C0503030203020204" pitchFamily="34" charset="0"/>
              </a:rPr>
              <a:t>Typical EVPN Application Scenarios</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Basic EVPN Configurations</a:t>
            </a:r>
            <a:endParaRPr lang="en-US" altLang="zh-CN" b="1" dirty="0" smtClean="0">
              <a:sym typeface="Huawei Sans" panose="020C0503030203020204" pitchFamily="34" charset="0"/>
            </a:endParaRPr>
          </a:p>
          <a:p>
            <a:pPr marL="722313" lvl="1" indent="-255588"/>
            <a:r>
              <a:rPr lang="en-US" dirty="0" smtClean="0">
                <a:solidFill>
                  <a:schemeClr val="bg1">
                    <a:lumMod val="50000"/>
                  </a:schemeClr>
                </a:solidFill>
                <a:sym typeface="Huawei Sans" panose="020C0503030203020204" pitchFamily="34" charset="0"/>
              </a:rPr>
              <a:t>Configuring an EVPN to Carry Layer 2 Services</a:t>
            </a:r>
            <a:endParaRPr lang="en-US" altLang="zh-CN" dirty="0" smtClean="0">
              <a:solidFill>
                <a:schemeClr val="bg1">
                  <a:lumMod val="50000"/>
                </a:schemeClr>
              </a:solidFill>
              <a:sym typeface="Huawei Sans" panose="020C0503030203020204" pitchFamily="34" charset="0"/>
            </a:endParaRPr>
          </a:p>
          <a:p>
            <a:pPr marL="809625" lvl="1" indent="-342900">
              <a:buSzPct val="60000"/>
              <a:buFont typeface="Wingdings" panose="05000000000000000000" pitchFamily="2" charset="2"/>
              <a:buChar char="n"/>
            </a:pPr>
            <a:r>
              <a:rPr lang="en-US" dirty="0" smtClean="0">
                <a:sym typeface="Huawei Sans" panose="020C0503030203020204" pitchFamily="34" charset="0"/>
              </a:rPr>
              <a:t>Configuring an EVPN to Carry Layer 3 Services</a:t>
            </a:r>
            <a:endParaRPr lang="en-US" altLang="zh-CN" dirty="0" smtClean="0">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261686713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a:xfrm>
            <a:off x="455613" y="458757"/>
            <a:ext cx="11293475" cy="497095"/>
          </a:xfrm>
        </p:spPr>
        <p:txBody>
          <a:bodyPr/>
          <a:lstStyle/>
          <a:p>
            <a:r>
              <a:rPr lang="en-US" dirty="0" smtClean="0">
                <a:sym typeface="Huawei Sans" panose="020C0503030203020204" pitchFamily="34" charset="0"/>
              </a:rPr>
              <a:t>Configuring an EVPN to Carry Layer 3 Services</a:t>
            </a:r>
            <a:endParaRPr lang="en-US" altLang="zh-CN" dirty="0">
              <a:sym typeface="Huawei Sans" panose="020C0503030203020204" pitchFamily="34" charset="0"/>
            </a:endParaRPr>
          </a:p>
        </p:txBody>
      </p:sp>
      <p:sp>
        <p:nvSpPr>
          <p:cNvPr id="5" name="矩形 4"/>
          <p:cNvSpPr/>
          <p:nvPr/>
        </p:nvSpPr>
        <p:spPr bwMode="gray">
          <a:xfrm>
            <a:off x="857250" y="1476201"/>
            <a:ext cx="10417179" cy="738664"/>
          </a:xfrm>
          <a:prstGeom prst="rect">
            <a:avLst/>
          </a:prstGeom>
          <a:solidFill>
            <a:schemeClr val="bg1">
              <a:lumMod val="85000"/>
            </a:schemeClr>
          </a:solidFill>
          <a:ln>
            <a:no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ip vpn-instance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vpna</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[Huawei-vpn-instance-vpna]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route-distinguisher </a:t>
            </a: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route-distinguisher</a:t>
            </a:r>
            <a:endParaRPr lang="en-US" altLang="zh-CN" sz="1400" i="1"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[Huawei-vpn-instance-vpna]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vpn-target</a:t>
            </a:r>
            <a:r>
              <a:rPr lang="en-US" sz="1400" i="1" dirty="0" smtClean="0">
                <a:latin typeface="Huawei Sans" panose="020C0503030203020204" pitchFamily="34" charset="0"/>
                <a:ea typeface="方正兰亭黑简体" panose="02000000000000000000" pitchFamily="2" charset="-122"/>
                <a:sym typeface="Huawei Sans" panose="020C0503030203020204" pitchFamily="34" charset="0"/>
              </a:rPr>
              <a:t> vpn-target &amp;&lt;1-8&gt;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both</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export-extcommunity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import-extcommunity</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evpn</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458234" y="1090851"/>
            <a:ext cx="11089232" cy="307777"/>
          </a:xfrm>
          <a:prstGeom prst="rect">
            <a:avLst/>
          </a:prstGeom>
        </p:spPr>
        <p:txBody>
          <a:bodyPr wrap="square">
            <a:spAutoFit/>
          </a:bodyPr>
          <a:lstStyle/>
          <a:p>
            <a:pPr marL="295275" indent="-295275" fontAlgn="ctr">
              <a:buFont typeface="+mj-lt"/>
              <a:buAutoNum type="arabicPeriod"/>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Configure an L3VPN instance.</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矩形 6"/>
          <p:cNvSpPr/>
          <p:nvPr/>
        </p:nvSpPr>
        <p:spPr bwMode="gray">
          <a:xfrm>
            <a:off x="791651" y="2154744"/>
            <a:ext cx="10047800" cy="605294"/>
          </a:xfrm>
          <a:prstGeom prst="rect">
            <a:avLst/>
          </a:prstGeom>
        </p:spPr>
        <p:txBody>
          <a:bodyPr wrap="square">
            <a:spAutoFit/>
          </a:bodyPr>
          <a:lstStyle/>
          <a:p>
            <a:pPr fontAlgn="ctr">
              <a:lnSpc>
                <a:spcPts val="2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Create an L3VPN instance named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vpna</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enter the L3VPN instance view, and configure an RD and an RT. The keyword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evpn</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needs to be appended to the RT.</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矩形 7"/>
          <p:cNvSpPr/>
          <p:nvPr/>
        </p:nvSpPr>
        <p:spPr bwMode="gray">
          <a:xfrm>
            <a:off x="857250" y="3368001"/>
            <a:ext cx="10417179" cy="307777"/>
          </a:xfrm>
          <a:prstGeom prst="rect">
            <a:avLst/>
          </a:prstGeom>
          <a:solidFill>
            <a:schemeClr val="bg1">
              <a:lumMod val="85000"/>
            </a:schemeClr>
          </a:solidFill>
          <a:ln>
            <a:no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[Huawei-vpn-instance-vpna]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evpn mpls routing-enable</a:t>
            </a:r>
            <a:endParaRPr lang="en-US" altLang="zh-CN"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 name="矩形 8"/>
          <p:cNvSpPr/>
          <p:nvPr/>
        </p:nvSpPr>
        <p:spPr bwMode="gray">
          <a:xfrm>
            <a:off x="458234" y="2982651"/>
            <a:ext cx="11089232" cy="307777"/>
          </a:xfrm>
          <a:prstGeom prst="rect">
            <a:avLst/>
          </a:prstGeom>
        </p:spPr>
        <p:txBody>
          <a:bodyPr wrap="square">
            <a:spAutoFit/>
          </a:bodyPr>
          <a:lstStyle/>
          <a:p>
            <a:pPr marL="295275" indent="-295275" fontAlgn="ctr">
              <a:buFont typeface="+mj-lt"/>
              <a:buAutoNum type="arabicPeriod" startAt="2"/>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Enable EVPN to generate and advertise IP prefix routes and IRB routes.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 name="矩形 9"/>
          <p:cNvSpPr/>
          <p:nvPr/>
        </p:nvSpPr>
        <p:spPr bwMode="gray">
          <a:xfrm>
            <a:off x="791650" y="3662010"/>
            <a:ext cx="10608699" cy="861774"/>
          </a:xfrm>
          <a:prstGeom prst="rect">
            <a:avLst/>
          </a:prstGeom>
        </p:spPr>
        <p:txBody>
          <a:bodyPr wrap="square">
            <a:spAutoFit/>
          </a:bodyPr>
          <a:lstStyle/>
          <a:p>
            <a:pPr fontAlgn="ctr">
              <a:lnSpc>
                <a:spcPts val="2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 an EVPN L3VPN scenario, when MPLS or SR-MPLS tunnels are used as public network tunnels, enable EVPN to generate and advertise IP prefix routes and IRB routes so that the local device can advertise IP prefix routes and IRB routes to EVPN peers. If non-MPLS tunnels, such as VXLAN and SRv6 tunnels, are used as public network tunnels, you do not need to run this command.</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 name="矩形 10"/>
          <p:cNvSpPr/>
          <p:nvPr/>
        </p:nvSpPr>
        <p:spPr bwMode="gray">
          <a:xfrm>
            <a:off x="857250" y="5038084"/>
            <a:ext cx="10417179" cy="307777"/>
          </a:xfrm>
          <a:prstGeom prst="rect">
            <a:avLst/>
          </a:prstGeom>
          <a:solidFill>
            <a:schemeClr val="bg1">
              <a:lumMod val="85000"/>
            </a:schemeClr>
          </a:solidFill>
          <a:ln>
            <a:no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[Huawei-bgp-vpna]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advertise l2vpn evpn</a:t>
            </a:r>
            <a:endParaRPr lang="en-US" altLang="zh-CN" sz="1400" i="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458234" y="4652734"/>
            <a:ext cx="11089232" cy="307777"/>
          </a:xfrm>
          <a:prstGeom prst="rect">
            <a:avLst/>
          </a:prstGeom>
        </p:spPr>
        <p:txBody>
          <a:bodyPr wrap="square">
            <a:spAutoFit/>
          </a:bodyPr>
          <a:lstStyle/>
          <a:p>
            <a:pPr marL="295275" indent="-295275" fontAlgn="ctr">
              <a:buFont typeface="+mj-lt"/>
              <a:buAutoNum type="arabicPeriod" startAt="3"/>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Configure IP prefix route advertisement.</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 name="矩形 12"/>
          <p:cNvSpPr/>
          <p:nvPr/>
        </p:nvSpPr>
        <p:spPr bwMode="gray">
          <a:xfrm>
            <a:off x="791650" y="5338538"/>
            <a:ext cx="10847900" cy="861774"/>
          </a:xfrm>
          <a:prstGeom prst="rect">
            <a:avLst/>
          </a:prstGeom>
        </p:spPr>
        <p:txBody>
          <a:bodyPr wrap="square">
            <a:spAutoFit/>
          </a:bodyPr>
          <a:lstStyle/>
          <a:p>
            <a:pPr fontAlgn="ctr">
              <a:lnSpc>
                <a:spcPts val="2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By default, locally leaked routes in a VPN instance are not sent to an EVPN instance. To support mutual access between different VPN instances, enable the function of advertising locally leaked routes from a VPN instance to an EVPN instance so that these routes can be sent to the remote device through a BGP EVPN peer relationship.</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38382409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sym typeface="Huawei Sans" panose="020C0503030203020204" pitchFamily="34" charset="0"/>
              </a:rPr>
              <a:t>Example for Configuring an EVPN to Carry Layer 3 Services: Requirement Description</a:t>
            </a:r>
            <a:endParaRPr lang="en-US" altLang="zh-CN" dirty="0">
              <a:sym typeface="Huawei Sans" panose="020C0503030203020204" pitchFamily="34" charset="0"/>
            </a:endParaRPr>
          </a:p>
        </p:txBody>
      </p:sp>
      <p:sp>
        <p:nvSpPr>
          <p:cNvPr id="40" name="矩形 39"/>
          <p:cNvSpPr/>
          <p:nvPr/>
        </p:nvSpPr>
        <p:spPr bwMode="gray">
          <a:xfrm>
            <a:off x="4817552" y="195083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566907" y="195083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1379" y="2146098"/>
            <a:ext cx="540000" cy="442800"/>
          </a:xfrm>
          <a:prstGeom prst="rect">
            <a:avLst/>
          </a:prstGeom>
        </p:spPr>
      </p:pic>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45417" y="2146098"/>
            <a:ext cx="540000" cy="442800"/>
          </a:xfrm>
          <a:prstGeom prst="rect">
            <a:avLst/>
          </a:prstGeom>
        </p:spPr>
      </p:pic>
      <p:cxnSp>
        <p:nvCxnSpPr>
          <p:cNvPr id="12" name="直接连接符 11"/>
          <p:cNvCxnSpPr>
            <a:stCxn id="3" idx="3"/>
            <a:endCxn id="4" idx="1"/>
          </p:cNvCxnSpPr>
          <p:nvPr/>
        </p:nvCxnSpPr>
        <p:spPr bwMode="gray">
          <a:xfrm>
            <a:off x="1391379" y="2367498"/>
            <a:ext cx="603060" cy="1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4" idx="3"/>
            <a:endCxn id="9" idx="1"/>
          </p:cNvCxnSpPr>
          <p:nvPr/>
        </p:nvCxnSpPr>
        <p:spPr bwMode="gray">
          <a:xfrm flipV="1">
            <a:off x="2534439" y="2367007"/>
            <a:ext cx="1146841" cy="6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9" idx="3"/>
            <a:endCxn id="7" idx="1"/>
          </p:cNvCxnSpPr>
          <p:nvPr/>
        </p:nvCxnSpPr>
        <p:spPr bwMode="gray">
          <a:xfrm>
            <a:off x="4221280" y="2367007"/>
            <a:ext cx="724137"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472972" y="225101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5428964" y="221360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1309156" y="2146098"/>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246629" y="213158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1786583" y="1662630"/>
            <a:ext cx="1799131" cy="1224673"/>
            <a:chOff x="1929458" y="1662630"/>
            <a:chExt cx="1799131" cy="1224673"/>
          </a:xfrm>
        </p:grpSpPr>
        <p:grpSp>
          <p:nvGrpSpPr>
            <p:cNvPr id="32" name="组合 31"/>
            <p:cNvGrpSpPr/>
            <p:nvPr/>
          </p:nvGrpSpPr>
          <p:grpSpPr bwMode="gray">
            <a:xfrm>
              <a:off x="2137314" y="2146731"/>
              <a:ext cx="540000" cy="740572"/>
              <a:chOff x="2227751" y="1238539"/>
              <a:chExt cx="540000" cy="740572"/>
            </a:xfrm>
          </p:grpSpPr>
          <p:pic>
            <p:nvPicPr>
              <p:cNvPr id="4"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5" name="文本框 34"/>
            <p:cNvSpPr txBox="1"/>
            <p:nvPr/>
          </p:nvSpPr>
          <p:spPr bwMode="gray">
            <a:xfrm>
              <a:off x="1929458"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2772878"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 name="组合 5"/>
          <p:cNvGrpSpPr/>
          <p:nvPr/>
        </p:nvGrpSpPr>
        <p:grpSpPr bwMode="gray">
          <a:xfrm>
            <a:off x="3473424" y="1662630"/>
            <a:ext cx="955711" cy="1239878"/>
            <a:chOff x="3254349" y="1662630"/>
            <a:chExt cx="955711" cy="1239878"/>
          </a:xfrm>
        </p:grpSpPr>
        <p:pic>
          <p:nvPicPr>
            <p:cNvPr id="9"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462205" y="2146098"/>
              <a:ext cx="540000" cy="441818"/>
            </a:xfrm>
            <a:prstGeom prst="rect">
              <a:avLst/>
            </a:prstGeom>
            <a:noFill/>
          </p:spPr>
        </p:pic>
        <p:sp>
          <p:nvSpPr>
            <p:cNvPr id="26" name="文本框 25"/>
            <p:cNvSpPr txBox="1"/>
            <p:nvPr/>
          </p:nvSpPr>
          <p:spPr bwMode="gray">
            <a:xfrm>
              <a:off x="3497213" y="259473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3254349"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 name="文本框 38"/>
          <p:cNvSpPr txBox="1"/>
          <p:nvPr/>
        </p:nvSpPr>
        <p:spPr bwMode="gray">
          <a:xfrm>
            <a:off x="516973" y="2586618"/>
            <a:ext cx="12153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767618" y="2559664"/>
            <a:ext cx="12153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192.168.2.1/24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444017" y="3385154"/>
            <a:ext cx="5653086" cy="2612464"/>
          </a:xfrm>
          <a:prstGeom prst="rect">
            <a:avLst/>
          </a:prstGeom>
        </p:spPr>
        <p:txBody>
          <a:bodyPr/>
          <a:lstStyle>
            <a:defPPr>
              <a:defRPr lang="en-US"/>
            </a:defPPr>
            <a:lvl1pPr marL="302279" indent="-302279" defTabSz="914034" fontAlgn="base">
              <a:lnSpc>
                <a:spcPct val="140000"/>
              </a:lnSpc>
              <a:spcBef>
                <a:spcPts val="792"/>
              </a:spcBef>
              <a:buSzPct val="50000"/>
              <a:buFont typeface="Wingdings" panose="05000000000000000000" pitchFamily="2" charset="2"/>
              <a:buChar char="l"/>
              <a:defRPr sz="1600" baseline="0">
                <a:latin typeface="Arial" panose="020C0503030203020204" pitchFamily="34" charset="0"/>
                <a:ea typeface="方正兰亭黑简体" panose="02000000000000000000" pitchFamily="2" charset="-122"/>
              </a:defRPr>
            </a:lvl1pPr>
            <a:lvl2pPr marL="654938" lvl="1" indent="-251899" defTabSz="914034" fontAlgn="base">
              <a:lnSpc>
                <a:spcPct val="140000"/>
              </a:lnSpc>
              <a:spcBef>
                <a:spcPts val="720"/>
              </a:spcBef>
              <a:buClrTx/>
              <a:buSzPct val="50000"/>
              <a:buFont typeface="Wingdings" panose="05000000000000000000" pitchFamily="2" charset="2"/>
              <a:buChar char="p"/>
              <a:defRPr sz="1400" baseline="0">
                <a:latin typeface="Arial" panose="020C0503030203020204" pitchFamily="34" charset="0"/>
                <a:ea typeface="方正兰亭黑简体" panose="02000000000000000000" pitchFamily="2" charset="-122"/>
              </a:defRPr>
            </a:lvl2pPr>
            <a:lvl3pPr marL="1003998" indent="-201519" defTabSz="914034" fontAlgn="base">
              <a:lnSpc>
                <a:spcPct val="140000"/>
              </a:lnSpc>
              <a:spcBef>
                <a:spcPts val="648"/>
              </a:spcBef>
              <a:buClrTx/>
              <a:buSzPct val="50000"/>
              <a:buFont typeface="Wingdings" panose="05000000000000000000" pitchFamily="2" charset="2"/>
              <a:buChar char="n"/>
              <a:defRPr sz="1799" baseline="0">
                <a:latin typeface="Arial" panose="020C0503030203020204" pitchFamily="34" charset="0"/>
                <a:ea typeface="方正兰亭黑简体" panose="02000000000000000000" pitchFamily="2" charset="-122"/>
              </a:defRPr>
            </a:lvl3pPr>
            <a:lvl4pPr marL="1399840" indent="-197921" defTabSz="914034" fontAlgn="base">
              <a:lnSpc>
                <a:spcPct val="140000"/>
              </a:lnSpc>
              <a:spcBef>
                <a:spcPts val="576"/>
              </a:spcBef>
              <a:buFont typeface="Huawei Sans" panose="020C0503030203020204" pitchFamily="34" charset="0"/>
              <a:buChar char="−"/>
              <a:defRPr sz="1599" baseline="0">
                <a:latin typeface="Arial" panose="020C0503030203020204" pitchFamily="34" charset="0"/>
                <a:ea typeface="方正兰亭黑简体" panose="02000000000000000000" pitchFamily="2" charset="-122"/>
              </a:defRPr>
            </a:lvl4pPr>
            <a:lvl5pPr marL="1802879" indent="-201519" defTabSz="914034" fontAlgn="base">
              <a:lnSpc>
                <a:spcPct val="140000"/>
              </a:lnSpc>
              <a:spcBef>
                <a:spcPts val="576"/>
              </a:spcBef>
              <a:buFont typeface="Huawei Sans" panose="020C0503030203020204" pitchFamily="34" charset="0"/>
              <a:buChar char="~"/>
              <a:defRPr sz="1399" baseline="0">
                <a:latin typeface="Arial"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r>
              <a:rPr lang="en-US" dirty="0" smtClean="0">
                <a:latin typeface="Huawei Sans" panose="020C0503030203020204" pitchFamily="34" charset="0"/>
                <a:sym typeface="Huawei Sans" panose="020C0503030203020204" pitchFamily="34" charset="0"/>
              </a:rPr>
              <a:t>Configure EVPN on the network to implement Layer 3 communication.</a:t>
            </a:r>
            <a:endParaRPr lang="en-US" altLang="zh-CN" dirty="0" smtClean="0">
              <a:latin typeface="Huawei Sans" panose="020C0503030203020204" pitchFamily="34" charset="0"/>
              <a:sym typeface="Huawei Sans" panose="020C0503030203020204" pitchFamily="34" charset="0"/>
            </a:endParaRPr>
          </a:p>
          <a:p>
            <a:pPr marL="542925" lvl="1" indent="-238125" fontAlgn="ctr"/>
            <a:r>
              <a:rPr lang="en-US" dirty="0" smtClean="0">
                <a:latin typeface="Huawei Sans" panose="020C0503030203020204" pitchFamily="34" charset="0"/>
                <a:sym typeface="Huawei Sans" panose="020C0503030203020204" pitchFamily="34" charset="0"/>
              </a:rPr>
              <a:t>The gateway address of CE1 is 192.168.1.254/24.</a:t>
            </a:r>
            <a:endParaRPr lang="en-US" altLang="zh-CN" dirty="0" smtClean="0">
              <a:latin typeface="Huawei Sans" panose="020C0503030203020204" pitchFamily="34" charset="0"/>
              <a:sym typeface="Huawei Sans" panose="020C0503030203020204" pitchFamily="34" charset="0"/>
            </a:endParaRPr>
          </a:p>
          <a:p>
            <a:pPr marL="542925" lvl="1" indent="-238125" fontAlgn="ctr"/>
            <a:r>
              <a:rPr lang="en-US" dirty="0" smtClean="0">
                <a:latin typeface="Huawei Sans" panose="020C0503030203020204" pitchFamily="34" charset="0"/>
                <a:sym typeface="Huawei Sans" panose="020C0503030203020204" pitchFamily="34" charset="0"/>
              </a:rPr>
              <a:t>The gateway address of CE2 is 192.168.2.254/24.</a:t>
            </a:r>
            <a:endParaRPr lang="en-US" altLang="zh-CN" dirty="0" smtClean="0">
              <a:latin typeface="Huawei Sans" panose="020C0503030203020204" pitchFamily="34" charset="0"/>
              <a:sym typeface="Huawei Sans" panose="020C0503030203020204" pitchFamily="34" charset="0"/>
            </a:endParaRPr>
          </a:p>
          <a:p>
            <a:pPr marL="542925" lvl="1" indent="-238125" fontAlgn="ctr"/>
            <a:r>
              <a:rPr lang="en-US" dirty="0" smtClean="0">
                <a:latin typeface="Huawei Sans" panose="020C0503030203020204" pitchFamily="34" charset="0"/>
                <a:sym typeface="Huawei Sans" panose="020C0503030203020204" pitchFamily="34" charset="0"/>
              </a:rPr>
              <a:t>The L3VPN instance name is </a:t>
            </a:r>
            <a:r>
              <a:rPr lang="en-US" b="1" dirty="0" smtClean="0">
                <a:latin typeface="Huawei Sans" panose="020C0503030203020204" pitchFamily="34" charset="0"/>
                <a:sym typeface="Huawei Sans" panose="020C0503030203020204" pitchFamily="34" charset="0"/>
              </a:rPr>
              <a:t>vpna</a:t>
            </a:r>
            <a:r>
              <a:rPr lang="en-US" dirty="0" smtClean="0">
                <a:latin typeface="Huawei Sans" panose="020C0503030203020204" pitchFamily="34" charset="0"/>
                <a:sym typeface="Huawei Sans" panose="020C0503030203020204" pitchFamily="34" charset="0"/>
              </a:rPr>
              <a:t>.</a:t>
            </a:r>
          </a:p>
          <a:p>
            <a:pPr marL="542925" lvl="1" indent="-238125" fontAlgn="ctr"/>
            <a:r>
              <a:rPr lang="en-US" dirty="0" smtClean="0">
                <a:latin typeface="Huawei Sans" panose="020C0503030203020204" pitchFamily="34" charset="0"/>
                <a:sym typeface="Huawei Sans" panose="020C0503030203020204" pitchFamily="34" charset="0"/>
              </a:rPr>
              <a:t>On PE1 and PE2, the RDs of the L3VPN instance </a:t>
            </a:r>
            <a:r>
              <a:rPr lang="en-US" b="1" dirty="0" smtClean="0">
                <a:latin typeface="Huawei Sans" panose="020C0503030203020204" pitchFamily="34" charset="0"/>
                <a:sym typeface="Huawei Sans" panose="020C0503030203020204" pitchFamily="34" charset="0"/>
              </a:rPr>
              <a:t>vpna</a:t>
            </a:r>
            <a:r>
              <a:rPr lang="en-US" dirty="0" smtClean="0">
                <a:latin typeface="Huawei Sans" panose="020C0503030203020204" pitchFamily="34" charset="0"/>
                <a:sym typeface="Huawei Sans" panose="020C0503030203020204" pitchFamily="34" charset="0"/>
              </a:rPr>
              <a:t> are 100:1 and 200:1 respectively and the RTs are 1:1.</a:t>
            </a:r>
            <a:endParaRPr lang="en-US" altLang="zh-CN" dirty="0">
              <a:latin typeface="Huawei Sans" panose="020C0503030203020204" pitchFamily="34" charset="0"/>
              <a:sym typeface="Huawei Sans" panose="020C0503030203020204" pitchFamily="34" charset="0"/>
            </a:endParaRPr>
          </a:p>
        </p:txBody>
      </p:sp>
      <p:sp>
        <p:nvSpPr>
          <p:cNvPr id="45" name="文本占位符 4"/>
          <p:cNvSpPr txBox="1">
            <a:spLocks/>
          </p:cNvSpPr>
          <p:nvPr/>
        </p:nvSpPr>
        <p:spPr bwMode="gray">
          <a:xfrm>
            <a:off x="6096000" y="1449388"/>
            <a:ext cx="5438775" cy="4879805"/>
          </a:xfrm>
          <a:prstGeom prst="rect">
            <a:avLst/>
          </a:prstGeom>
        </p:spPr>
        <p:txBody>
          <a:bodyPr/>
          <a:lstStyle>
            <a:lvl1pPr marL="302279" indent="-302279" algn="l" defTabSz="914034" rtl="0" eaLnBrk="1" fontAlgn="base"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600" dirty="0" smtClean="0">
                <a:latin typeface="Huawei Sans" panose="020C0503030203020204" pitchFamily="34" charset="0"/>
                <a:sym typeface="Huawei Sans" panose="020C0503030203020204" pitchFamily="34" charset="0"/>
              </a:rPr>
              <a:t>Configuration roadmap</a:t>
            </a:r>
            <a:endParaRPr lang="en-US" altLang="zh-CN" sz="1600" dirty="0" smtClean="0">
              <a:latin typeface="Huawei Sans" panose="020C0503030203020204" pitchFamily="34" charset="0"/>
              <a:sym typeface="Huawei Sans" panose="020C0503030203020204" pitchFamily="34" charset="0"/>
            </a:endParaRPr>
          </a:p>
          <a:p>
            <a:pPr marL="542925" lvl="1" indent="-238125" fontAlgn="ct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an IGP on the backbone network to allow the PEs to communicate. (The configuration details are not provided here.)</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a:p>
            <a:pPr marL="542925" lvl="1" indent="-238125" fontAlgn="ct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basic MPLS functions and enable MPLS LDP to establish MPLS LSPs on the backbone network. (The configuration details are not provided here.)</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a:p>
            <a:pPr marL="542925" lvl="1" indent="-238125" fontAlgn="ctr"/>
            <a:r>
              <a:rPr lang="en-US" sz="1400" dirty="0" smtClean="0">
                <a:latin typeface="Huawei Sans" panose="020C0503030203020204" pitchFamily="34" charset="0"/>
                <a:sym typeface="Huawei Sans" panose="020C0503030203020204" pitchFamily="34" charset="0"/>
              </a:rPr>
              <a:t>Configure an L3VPN instance on PEs.</a:t>
            </a:r>
          </a:p>
          <a:p>
            <a:pPr marL="542925" lvl="1" indent="-238125" fontAlgn="ctr"/>
            <a:r>
              <a:rPr lang="en-US" sz="1400" dirty="0" smtClean="0">
                <a:latin typeface="Huawei Sans" panose="020C0503030203020204" pitchFamily="34" charset="0"/>
                <a:sym typeface="Huawei Sans" panose="020C0503030203020204" pitchFamily="34" charset="0"/>
              </a:rPr>
              <a:t>Establish BGP EVPN peer relationships.</a:t>
            </a:r>
          </a:p>
          <a:p>
            <a:pPr marL="542925" lvl="1" indent="-238125" fontAlgn="ctr"/>
            <a:r>
              <a:rPr lang="en-US" sz="1400" dirty="0" smtClean="0">
                <a:latin typeface="Huawei Sans" panose="020C0503030203020204" pitchFamily="34" charset="0"/>
                <a:sym typeface="Huawei Sans" panose="020C0503030203020204" pitchFamily="34" charset="0"/>
              </a:rPr>
              <a:t>Configure CEs to access PEs and advertise routes.</a:t>
            </a:r>
            <a:endParaRPr lang="en-US" altLang="zh-CN" sz="1400" dirty="0" smtClean="0">
              <a:latin typeface="Huawei Sans" panose="020C0503030203020204" pitchFamily="34" charset="0"/>
              <a:sym typeface="Huawei Sans" panose="020C0503030203020204" pitchFamily="34" charset="0"/>
            </a:endParaRPr>
          </a:p>
          <a:p>
            <a:pPr marL="542925" lvl="1" indent="-238125" fontAlgn="ctr"/>
            <a:r>
              <a:rPr lang="en-US" sz="1400" dirty="0" smtClean="0">
                <a:latin typeface="Huawei Sans" panose="020C0503030203020204" pitchFamily="34" charset="0"/>
                <a:sym typeface="Huawei Sans" panose="020C0503030203020204" pitchFamily="34" charset="0"/>
              </a:rPr>
              <a:t>Verify the configuration.</a:t>
            </a:r>
            <a:endParaRPr lang="en-US" altLang="zh-CN" sz="1400" dirty="0" smtClean="0">
              <a:latin typeface="Huawei Sans" panose="020C0503030203020204" pitchFamily="34" charset="0"/>
              <a:sym typeface="Huawei Sans" panose="020C0503030203020204" pitchFamily="34" charset="0"/>
            </a:endParaRPr>
          </a:p>
        </p:txBody>
      </p:sp>
      <p:grpSp>
        <p:nvGrpSpPr>
          <p:cNvPr id="43" name="组合 42"/>
          <p:cNvGrpSpPr/>
          <p:nvPr/>
        </p:nvGrpSpPr>
        <p:grpSpPr bwMode="gray">
          <a:xfrm>
            <a:off x="2801943" y="2146731"/>
            <a:ext cx="540000" cy="740572"/>
            <a:chOff x="2227751" y="1238539"/>
            <a:chExt cx="540000" cy="740572"/>
          </a:xfrm>
        </p:grpSpPr>
        <p:pic>
          <p:nvPicPr>
            <p:cNvPr id="46"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duotone>
                <a:schemeClr val="bg2">
                  <a:shade val="45000"/>
                  <a:satMod val="135000"/>
                </a:schemeClr>
                <a:prstClr val="white"/>
              </a:duotone>
            </a:blip>
            <a:srcRect/>
            <a:stretch>
              <a:fillRect/>
            </a:stretch>
          </p:blipFill>
          <p:spPr bwMode="gray">
            <a:xfrm>
              <a:off x="2227751" y="1238539"/>
              <a:ext cx="540000" cy="441818"/>
            </a:xfrm>
            <a:prstGeom prst="rect">
              <a:avLst/>
            </a:prstGeom>
            <a:noFill/>
          </p:spPr>
        </p:pic>
        <p:sp>
          <p:nvSpPr>
            <p:cNvPr id="47" name="文本框 46"/>
            <p:cNvSpPr txBox="1"/>
            <p:nvPr/>
          </p:nvSpPr>
          <p:spPr bwMode="gray">
            <a:xfrm>
              <a:off x="2303627" y="1671334"/>
              <a:ext cx="388248"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79227158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452438" y="447468"/>
            <a:ext cx="11296649" cy="497095"/>
          </a:xfrm>
        </p:spPr>
        <p:txBody>
          <a:bodyPr>
            <a:normAutofit fontScale="90000"/>
          </a:bodyPr>
          <a:lstStyle/>
          <a:p>
            <a:pPr fontAlgn="ctr"/>
            <a:r>
              <a:rPr lang="en-US" dirty="0" smtClean="0">
                <a:sym typeface="Huawei Sans" panose="020C0503030203020204" pitchFamily="34" charset="0"/>
              </a:rPr>
              <a:t>Example for Configuring an EVPN to Carry Layer 3 Services (1)</a:t>
            </a:r>
            <a:endParaRPr lang="en-US" altLang="zh-CN" dirty="0">
              <a:sym typeface="Huawei Sans" panose="020C0503030203020204" pitchFamily="34" charset="0"/>
            </a:endParaRPr>
          </a:p>
        </p:txBody>
      </p:sp>
      <p:sp>
        <p:nvSpPr>
          <p:cNvPr id="40" name="矩形 39"/>
          <p:cNvSpPr/>
          <p:nvPr/>
        </p:nvSpPr>
        <p:spPr bwMode="gray">
          <a:xfrm>
            <a:off x="4817552" y="195083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566907" y="195083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1379" y="2146098"/>
            <a:ext cx="540000" cy="442800"/>
          </a:xfrm>
          <a:prstGeom prst="rect">
            <a:avLst/>
          </a:prstGeom>
        </p:spPr>
      </p:pic>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45417" y="2146098"/>
            <a:ext cx="540000" cy="442800"/>
          </a:xfrm>
          <a:prstGeom prst="rect">
            <a:avLst/>
          </a:prstGeom>
        </p:spPr>
      </p:pic>
      <p:cxnSp>
        <p:nvCxnSpPr>
          <p:cNvPr id="12" name="直接连接符 11"/>
          <p:cNvCxnSpPr>
            <a:stCxn id="3" idx="3"/>
            <a:endCxn id="4" idx="1"/>
          </p:cNvCxnSpPr>
          <p:nvPr/>
        </p:nvCxnSpPr>
        <p:spPr bwMode="gray">
          <a:xfrm>
            <a:off x="1391379" y="2367498"/>
            <a:ext cx="603060" cy="1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4" idx="3"/>
            <a:endCxn id="9" idx="1"/>
          </p:cNvCxnSpPr>
          <p:nvPr/>
        </p:nvCxnSpPr>
        <p:spPr bwMode="gray">
          <a:xfrm flipV="1">
            <a:off x="2534439" y="2367007"/>
            <a:ext cx="1146841" cy="6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9" idx="3"/>
            <a:endCxn id="7" idx="1"/>
          </p:cNvCxnSpPr>
          <p:nvPr/>
        </p:nvCxnSpPr>
        <p:spPr bwMode="gray">
          <a:xfrm>
            <a:off x="4221280" y="2367007"/>
            <a:ext cx="724137"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472972" y="225101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5428964" y="221360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1309156" y="2146098"/>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246629" y="213158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1786583" y="1662630"/>
            <a:ext cx="1799131" cy="1224673"/>
            <a:chOff x="1929458" y="1662630"/>
            <a:chExt cx="1799131" cy="1224673"/>
          </a:xfrm>
        </p:grpSpPr>
        <p:grpSp>
          <p:nvGrpSpPr>
            <p:cNvPr id="32" name="组合 31"/>
            <p:cNvGrpSpPr/>
            <p:nvPr/>
          </p:nvGrpSpPr>
          <p:grpSpPr bwMode="gray">
            <a:xfrm>
              <a:off x="2137314" y="2146731"/>
              <a:ext cx="540000" cy="740572"/>
              <a:chOff x="2227751" y="1238539"/>
              <a:chExt cx="540000" cy="740572"/>
            </a:xfrm>
          </p:grpSpPr>
          <p:pic>
            <p:nvPicPr>
              <p:cNvPr id="4"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5" name="文本框 34"/>
            <p:cNvSpPr txBox="1"/>
            <p:nvPr/>
          </p:nvSpPr>
          <p:spPr bwMode="gray">
            <a:xfrm>
              <a:off x="1929458"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2772878"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 name="组合 5"/>
          <p:cNvGrpSpPr/>
          <p:nvPr/>
        </p:nvGrpSpPr>
        <p:grpSpPr bwMode="gray">
          <a:xfrm>
            <a:off x="3473424" y="1662630"/>
            <a:ext cx="955711" cy="1239878"/>
            <a:chOff x="3254349" y="1662630"/>
            <a:chExt cx="955711" cy="1239878"/>
          </a:xfrm>
        </p:grpSpPr>
        <p:pic>
          <p:nvPicPr>
            <p:cNvPr id="9"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462205" y="2146098"/>
              <a:ext cx="540000" cy="441818"/>
            </a:xfrm>
            <a:prstGeom prst="rect">
              <a:avLst/>
            </a:prstGeom>
            <a:noFill/>
          </p:spPr>
        </p:pic>
        <p:sp>
          <p:nvSpPr>
            <p:cNvPr id="26" name="文本框 25"/>
            <p:cNvSpPr txBox="1"/>
            <p:nvPr/>
          </p:nvSpPr>
          <p:spPr bwMode="gray">
            <a:xfrm>
              <a:off x="3497213" y="259473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3254349"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 name="文本框 38"/>
          <p:cNvSpPr txBox="1"/>
          <p:nvPr/>
        </p:nvSpPr>
        <p:spPr bwMode="gray">
          <a:xfrm>
            <a:off x="516973" y="2586618"/>
            <a:ext cx="12153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767618" y="2559664"/>
            <a:ext cx="12153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192.168.2.1/24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占位符 4"/>
          <p:cNvSpPr txBox="1">
            <a:spLocks/>
          </p:cNvSpPr>
          <p:nvPr/>
        </p:nvSpPr>
        <p:spPr bwMode="gray">
          <a:xfrm>
            <a:off x="452438" y="3214140"/>
            <a:ext cx="5291137" cy="2770033"/>
          </a:xfrm>
          <a:prstGeom prst="rect">
            <a:avLst/>
          </a:prstGeom>
        </p:spPr>
        <p:txBody>
          <a:bodyPr/>
          <a:lstStyle>
            <a:lvl1pPr marL="302279" indent="-302279" algn="l" defTabSz="914034" rtl="0" eaLnBrk="1" fontAlgn="base"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an IGP on the backbone network to allow the PEs to communicate. (The configuration details are not provided here.)</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basic MPLS functions and enable MPLS LDP to establish MPLS LSPs on the backbone network.</a:t>
            </a:r>
          </a:p>
          <a:p>
            <a:pPr fontAlgn="ctr">
              <a:spcBef>
                <a:spcPts val="0"/>
              </a:spcBef>
            </a:pPr>
            <a:r>
              <a:rPr lang="en-US" sz="1400" b="1" dirty="0" smtClean="0">
                <a:latin typeface="Huawei Sans" panose="020C0503030203020204" pitchFamily="34" charset="0"/>
                <a:sym typeface="Huawei Sans" panose="020C0503030203020204" pitchFamily="34" charset="0"/>
              </a:rPr>
              <a:t>Configure an L3VPN instance on PEs.</a:t>
            </a:r>
          </a:p>
          <a:p>
            <a:pPr fontAlgn="ctr">
              <a:spcBef>
                <a:spcPts val="0"/>
              </a:spcBef>
            </a:pPr>
            <a:r>
              <a:rPr lang="en-US" sz="1400" b="1" dirty="0" smtClean="0">
                <a:latin typeface="Huawei Sans" panose="020C0503030203020204" pitchFamily="34" charset="0"/>
                <a:sym typeface="Huawei Sans" panose="020C0503030203020204" pitchFamily="34" charset="0"/>
              </a:rPr>
              <a:t>Establish BGP EVPN peer relationships.</a:t>
            </a: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CEs to access PEs and advertise routes.</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Verify the configuration.</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p:txBody>
      </p:sp>
      <p:grpSp>
        <p:nvGrpSpPr>
          <p:cNvPr id="43" name="组合 42"/>
          <p:cNvGrpSpPr/>
          <p:nvPr/>
        </p:nvGrpSpPr>
        <p:grpSpPr bwMode="gray">
          <a:xfrm>
            <a:off x="2801943" y="2146731"/>
            <a:ext cx="540000" cy="740572"/>
            <a:chOff x="2227751" y="1238539"/>
            <a:chExt cx="540000" cy="740572"/>
          </a:xfrm>
        </p:grpSpPr>
        <p:pic>
          <p:nvPicPr>
            <p:cNvPr id="46"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duotone>
                <a:schemeClr val="bg2">
                  <a:shade val="45000"/>
                  <a:satMod val="135000"/>
                </a:schemeClr>
                <a:prstClr val="white"/>
              </a:duotone>
            </a:blip>
            <a:srcRect/>
            <a:stretch>
              <a:fillRect/>
            </a:stretch>
          </p:blipFill>
          <p:spPr bwMode="gray">
            <a:xfrm>
              <a:off x="2227751" y="1238539"/>
              <a:ext cx="540000" cy="441818"/>
            </a:xfrm>
            <a:prstGeom prst="rect">
              <a:avLst/>
            </a:prstGeom>
            <a:noFill/>
          </p:spPr>
        </p:pic>
        <p:sp>
          <p:nvSpPr>
            <p:cNvPr id="47" name="文本框 46"/>
            <p:cNvSpPr txBox="1"/>
            <p:nvPr/>
          </p:nvSpPr>
          <p:spPr bwMode="gray">
            <a:xfrm>
              <a:off x="2303627" y="1671334"/>
              <a:ext cx="388248"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 name="组合 4"/>
          <p:cNvGrpSpPr/>
          <p:nvPr/>
        </p:nvGrpSpPr>
        <p:grpSpPr bwMode="gray">
          <a:xfrm>
            <a:off x="6049273" y="1211205"/>
            <a:ext cx="5699815" cy="4891937"/>
            <a:chOff x="6049272" y="622485"/>
            <a:chExt cx="5699815" cy="4891937"/>
          </a:xfrm>
        </p:grpSpPr>
        <p:sp>
          <p:nvSpPr>
            <p:cNvPr id="31" name="文本框 30"/>
            <p:cNvSpPr txBox="1"/>
            <p:nvPr/>
          </p:nvSpPr>
          <p:spPr bwMode="gray">
            <a:xfrm>
              <a:off x="6149970" y="1241437"/>
              <a:ext cx="5599117" cy="1815882"/>
            </a:xfrm>
            <a:prstGeom prst="rect">
              <a:avLst/>
            </a:prstGeom>
            <a:solidFill>
              <a:srgbClr val="D9D9D9"/>
            </a:solid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ip vpn-instance vpna</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[*PE1-vpn-instance-vpna] ipv4-family</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[*PE1-vpn-instance-vpna-af-ipv4] route-distinguisher 100:1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[*PE1-vpn-instance-vpna-af-ipv4]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vpn-target 1:1 both evpn</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[*PE1-vpn-instance-vpna-af-ipv4] evpn mpls routing-enable</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[*PE1-vpn-instance-vpna-af-ipv4] quit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[*PE1-vpn-instance-vpna] quit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commit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6049272" y="622485"/>
              <a:ext cx="5028302"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following uses PE1 as an example to configure an L3VPN instance.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6149970" y="3698540"/>
              <a:ext cx="5599117" cy="1815882"/>
            </a:xfrm>
            <a:prstGeom prst="rect">
              <a:avLst/>
            </a:prstGeom>
            <a:solidFill>
              <a:srgbClr val="D9D9D9"/>
            </a:solid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bgp 100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 peer 10.0.3.3 as-number 100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 peer 10.0.3.3 connect-interface loopback 0</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 l2vpn-family evpn</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[*PE1-bgp-af-evpn] peer 10.0.3.3 enable</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[*PE1-bgp-af-evpn] quit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 quit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commit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6049273" y="3115116"/>
              <a:ext cx="5668452"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following uses PE1 as an example to establish BGP EVPN peer relationships.</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145106641"/>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452438" y="447468"/>
            <a:ext cx="11296649" cy="497095"/>
          </a:xfrm>
        </p:spPr>
        <p:txBody>
          <a:bodyPr>
            <a:normAutofit fontScale="90000"/>
          </a:bodyPr>
          <a:lstStyle/>
          <a:p>
            <a:pPr fontAlgn="ctr"/>
            <a:r>
              <a:rPr lang="en-US" dirty="0" smtClean="0">
                <a:sym typeface="Huawei Sans" panose="020C0503030203020204" pitchFamily="34" charset="0"/>
              </a:rPr>
              <a:t>Example for Configuring an EVPN to Carry Layer 3 Services (2)</a:t>
            </a:r>
            <a:endParaRPr lang="en-US" altLang="zh-CN" dirty="0">
              <a:sym typeface="Huawei Sans" panose="020C0503030203020204" pitchFamily="34" charset="0"/>
            </a:endParaRPr>
          </a:p>
        </p:txBody>
      </p:sp>
      <p:sp>
        <p:nvSpPr>
          <p:cNvPr id="40" name="矩形 39"/>
          <p:cNvSpPr/>
          <p:nvPr/>
        </p:nvSpPr>
        <p:spPr bwMode="gray">
          <a:xfrm>
            <a:off x="4817552" y="195083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566907" y="195083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1379" y="2146098"/>
            <a:ext cx="540000" cy="442800"/>
          </a:xfrm>
          <a:prstGeom prst="rect">
            <a:avLst/>
          </a:prstGeom>
        </p:spPr>
      </p:pic>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45417" y="2146098"/>
            <a:ext cx="540000" cy="442800"/>
          </a:xfrm>
          <a:prstGeom prst="rect">
            <a:avLst/>
          </a:prstGeom>
        </p:spPr>
      </p:pic>
      <p:cxnSp>
        <p:nvCxnSpPr>
          <p:cNvPr id="12" name="直接连接符 11"/>
          <p:cNvCxnSpPr>
            <a:stCxn id="3" idx="3"/>
            <a:endCxn id="4" idx="1"/>
          </p:cNvCxnSpPr>
          <p:nvPr/>
        </p:nvCxnSpPr>
        <p:spPr bwMode="gray">
          <a:xfrm>
            <a:off x="1391379" y="2367498"/>
            <a:ext cx="603060" cy="1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4" idx="3"/>
            <a:endCxn id="9" idx="1"/>
          </p:cNvCxnSpPr>
          <p:nvPr/>
        </p:nvCxnSpPr>
        <p:spPr bwMode="gray">
          <a:xfrm flipV="1">
            <a:off x="2534439" y="2367007"/>
            <a:ext cx="1146841" cy="6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9" idx="3"/>
            <a:endCxn id="7" idx="1"/>
          </p:cNvCxnSpPr>
          <p:nvPr/>
        </p:nvCxnSpPr>
        <p:spPr bwMode="gray">
          <a:xfrm>
            <a:off x="4221280" y="2367007"/>
            <a:ext cx="724137"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472972" y="225101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5428964" y="221360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1309156" y="2146098"/>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246629" y="213158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1786583" y="1662630"/>
            <a:ext cx="1799131" cy="1224673"/>
            <a:chOff x="1929458" y="1662630"/>
            <a:chExt cx="1799131" cy="1224673"/>
          </a:xfrm>
        </p:grpSpPr>
        <p:grpSp>
          <p:nvGrpSpPr>
            <p:cNvPr id="32" name="组合 31"/>
            <p:cNvGrpSpPr/>
            <p:nvPr/>
          </p:nvGrpSpPr>
          <p:grpSpPr bwMode="gray">
            <a:xfrm>
              <a:off x="2137314" y="2146731"/>
              <a:ext cx="540000" cy="740572"/>
              <a:chOff x="2227751" y="1238539"/>
              <a:chExt cx="540000" cy="740572"/>
            </a:xfrm>
          </p:grpSpPr>
          <p:pic>
            <p:nvPicPr>
              <p:cNvPr id="4"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5" name="文本框 34"/>
            <p:cNvSpPr txBox="1"/>
            <p:nvPr/>
          </p:nvSpPr>
          <p:spPr bwMode="gray">
            <a:xfrm>
              <a:off x="1929458"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2772878"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 name="组合 5"/>
          <p:cNvGrpSpPr/>
          <p:nvPr/>
        </p:nvGrpSpPr>
        <p:grpSpPr bwMode="gray">
          <a:xfrm>
            <a:off x="3473424" y="1662630"/>
            <a:ext cx="955711" cy="1239878"/>
            <a:chOff x="3254349" y="1662630"/>
            <a:chExt cx="955711" cy="1239878"/>
          </a:xfrm>
        </p:grpSpPr>
        <p:pic>
          <p:nvPicPr>
            <p:cNvPr id="9"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462205" y="2146098"/>
              <a:ext cx="540000" cy="441818"/>
            </a:xfrm>
            <a:prstGeom prst="rect">
              <a:avLst/>
            </a:prstGeom>
            <a:noFill/>
          </p:spPr>
        </p:pic>
        <p:sp>
          <p:nvSpPr>
            <p:cNvPr id="26" name="文本框 25"/>
            <p:cNvSpPr txBox="1"/>
            <p:nvPr/>
          </p:nvSpPr>
          <p:spPr bwMode="gray">
            <a:xfrm>
              <a:off x="3497213" y="259473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3254349"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 name="文本框 38"/>
          <p:cNvSpPr txBox="1"/>
          <p:nvPr/>
        </p:nvSpPr>
        <p:spPr bwMode="gray">
          <a:xfrm>
            <a:off x="516973" y="2586618"/>
            <a:ext cx="12153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767618" y="2559664"/>
            <a:ext cx="12153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192.168.2.1/24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占位符 4"/>
          <p:cNvSpPr txBox="1">
            <a:spLocks/>
          </p:cNvSpPr>
          <p:nvPr/>
        </p:nvSpPr>
        <p:spPr bwMode="gray">
          <a:xfrm>
            <a:off x="452439" y="3214140"/>
            <a:ext cx="5226466" cy="2770033"/>
          </a:xfrm>
          <a:prstGeom prst="rect">
            <a:avLst/>
          </a:prstGeom>
        </p:spPr>
        <p:txBody>
          <a:bodyPr/>
          <a:lstStyle>
            <a:lvl1pPr marL="302279" indent="-302279" algn="l" defTabSz="914034" rtl="0" eaLnBrk="1" fontAlgn="base"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an IGP on the backbone network to allow the PEs to communicate. (The configuration details are not provided here.)</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basic MPLS functions and enable MPLS LDP to establish </a:t>
            </a:r>
            <a:r>
              <a:rPr lang="en-US" altLang="zh-CN" sz="1400" dirty="0">
                <a:solidFill>
                  <a:schemeClr val="bg1">
                    <a:lumMod val="50000"/>
                  </a:schemeClr>
                </a:solidFill>
                <a:latin typeface="Huawei Sans" panose="020C0503030203020204" pitchFamily="34" charset="0"/>
                <a:sym typeface="Huawei Sans" panose="020C0503030203020204" pitchFamily="34" charset="0"/>
              </a:rPr>
              <a:t>MPLS</a:t>
            </a:r>
            <a:r>
              <a:rPr lang="en-US" sz="1400" dirty="0" smtClean="0">
                <a:solidFill>
                  <a:schemeClr val="bg1">
                    <a:lumMod val="50000"/>
                  </a:schemeClr>
                </a:solidFill>
                <a:latin typeface="Huawei Sans" panose="020C0503030203020204" pitchFamily="34" charset="0"/>
                <a:sym typeface="Huawei Sans" panose="020C0503030203020204" pitchFamily="34" charset="0"/>
              </a:rPr>
              <a:t> LSPs on the backbone network.</a:t>
            </a: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an L3VPN instance on PEs.</a:t>
            </a: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Establish BGP EVPN peer relationships.</a:t>
            </a:r>
          </a:p>
          <a:p>
            <a:pPr fontAlgn="ctr">
              <a:spcBef>
                <a:spcPts val="0"/>
              </a:spcBef>
            </a:pPr>
            <a:r>
              <a:rPr lang="en-US" sz="1400" b="1" dirty="0" smtClean="0">
                <a:latin typeface="Huawei Sans" panose="020C0503030203020204" pitchFamily="34" charset="0"/>
                <a:sym typeface="Huawei Sans" panose="020C0503030203020204" pitchFamily="34" charset="0"/>
              </a:rPr>
              <a:t>Configure CEs to access PEs and advertise routes.</a:t>
            </a:r>
            <a:endParaRPr lang="en-US" altLang="zh-CN" sz="1400" b="1" dirty="0" smtClean="0">
              <a:latin typeface="Huawei Sans" panose="020C0503030203020204" pitchFamily="34" charset="0"/>
              <a:sym typeface="Huawei Sans" panose="020C0503030203020204" pitchFamily="34" charset="0"/>
            </a:endParaRP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Verify the configuration.</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p:txBody>
      </p:sp>
      <p:grpSp>
        <p:nvGrpSpPr>
          <p:cNvPr id="43" name="组合 42"/>
          <p:cNvGrpSpPr/>
          <p:nvPr/>
        </p:nvGrpSpPr>
        <p:grpSpPr bwMode="gray">
          <a:xfrm>
            <a:off x="2801943" y="2146731"/>
            <a:ext cx="540000" cy="740572"/>
            <a:chOff x="2227751" y="1238539"/>
            <a:chExt cx="540000" cy="740572"/>
          </a:xfrm>
        </p:grpSpPr>
        <p:pic>
          <p:nvPicPr>
            <p:cNvPr id="46"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duotone>
                <a:schemeClr val="bg2">
                  <a:shade val="45000"/>
                  <a:satMod val="135000"/>
                </a:schemeClr>
                <a:prstClr val="white"/>
              </a:duotone>
            </a:blip>
            <a:srcRect/>
            <a:stretch>
              <a:fillRect/>
            </a:stretch>
          </p:blipFill>
          <p:spPr bwMode="gray">
            <a:xfrm>
              <a:off x="2227751" y="1238539"/>
              <a:ext cx="540000" cy="441818"/>
            </a:xfrm>
            <a:prstGeom prst="rect">
              <a:avLst/>
            </a:prstGeom>
            <a:noFill/>
          </p:spPr>
        </p:pic>
        <p:sp>
          <p:nvSpPr>
            <p:cNvPr id="47" name="文本框 46"/>
            <p:cNvSpPr txBox="1"/>
            <p:nvPr/>
          </p:nvSpPr>
          <p:spPr bwMode="gray">
            <a:xfrm>
              <a:off x="2303627" y="1671334"/>
              <a:ext cx="388248"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 name="组合 4"/>
          <p:cNvGrpSpPr/>
          <p:nvPr/>
        </p:nvGrpSpPr>
        <p:grpSpPr bwMode="gray">
          <a:xfrm>
            <a:off x="6049273" y="1500388"/>
            <a:ext cx="5699815" cy="4349414"/>
            <a:chOff x="6049272" y="1066953"/>
            <a:chExt cx="5699815" cy="4349414"/>
          </a:xfrm>
        </p:grpSpPr>
        <p:sp>
          <p:nvSpPr>
            <p:cNvPr id="31" name="文本框 30"/>
            <p:cNvSpPr txBox="1"/>
            <p:nvPr/>
          </p:nvSpPr>
          <p:spPr bwMode="gray">
            <a:xfrm>
              <a:off x="6149970" y="1688276"/>
              <a:ext cx="5599117" cy="1384995"/>
            </a:xfrm>
            <a:prstGeom prst="rect">
              <a:avLst/>
            </a:prstGeom>
            <a:solidFill>
              <a:srgbClr val="D9D9D9"/>
            </a:solid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interface GigabitEthernet 0/1/0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[*PE1-GigabitEthernet0/1/0] ip binding vpn-instance vpna</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[*PE1-GigabitEthernet0/1/0] ip address 192.168.1.254 255.255.255.0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[*PE1-GigabitEthernet0/1/0] quit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commit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6049272" y="1066953"/>
              <a:ext cx="4935770"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following uses PE1 as an example to configure CEs to access PEs.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6149970" y="3754374"/>
              <a:ext cx="5599117" cy="1661993"/>
            </a:xfrm>
            <a:prstGeom prst="rect">
              <a:avLst/>
            </a:prstGeom>
            <a:solidFill>
              <a:srgbClr val="D9D9D9"/>
            </a:solid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bgp 100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 ipv4-family vpn-instance vpna</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[~PE1-bgp-vpna] import-route direct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[~PE1-bgp-vpna] advertise l2vpn evpn</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[~PE1-bgp-vpna] quit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 quit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commit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6049272" y="3169599"/>
              <a:ext cx="5699814"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following uses PE1 as an example to configure CE-side route advertisement.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7591880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sym typeface="Huawei Sans" panose="020C0503030203020204" pitchFamily="34" charset="0"/>
              </a:rPr>
              <a:t>Verifying the Configuration (1)</a:t>
            </a:r>
            <a:endParaRPr lang="en-US" altLang="zh-CN" dirty="0">
              <a:sym typeface="Huawei Sans" panose="020C0503030203020204" pitchFamily="34" charset="0"/>
            </a:endParaRPr>
          </a:p>
        </p:txBody>
      </p:sp>
      <p:sp>
        <p:nvSpPr>
          <p:cNvPr id="40" name="矩形 39"/>
          <p:cNvSpPr/>
          <p:nvPr/>
        </p:nvSpPr>
        <p:spPr bwMode="gray">
          <a:xfrm>
            <a:off x="4817552" y="195083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566907" y="195083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1379" y="2146098"/>
            <a:ext cx="540000" cy="442800"/>
          </a:xfrm>
          <a:prstGeom prst="rect">
            <a:avLst/>
          </a:prstGeom>
        </p:spPr>
      </p:pic>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45417" y="2146098"/>
            <a:ext cx="540000" cy="442800"/>
          </a:xfrm>
          <a:prstGeom prst="rect">
            <a:avLst/>
          </a:prstGeom>
        </p:spPr>
      </p:pic>
      <p:cxnSp>
        <p:nvCxnSpPr>
          <p:cNvPr id="12" name="直接连接符 11"/>
          <p:cNvCxnSpPr>
            <a:stCxn id="3" idx="3"/>
            <a:endCxn id="4" idx="1"/>
          </p:cNvCxnSpPr>
          <p:nvPr/>
        </p:nvCxnSpPr>
        <p:spPr bwMode="gray">
          <a:xfrm>
            <a:off x="1391379" y="2367498"/>
            <a:ext cx="603060" cy="1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4" idx="3"/>
            <a:endCxn id="9" idx="1"/>
          </p:cNvCxnSpPr>
          <p:nvPr/>
        </p:nvCxnSpPr>
        <p:spPr bwMode="gray">
          <a:xfrm flipV="1">
            <a:off x="2534439" y="2367007"/>
            <a:ext cx="1146841" cy="6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9" idx="3"/>
            <a:endCxn id="7" idx="1"/>
          </p:cNvCxnSpPr>
          <p:nvPr/>
        </p:nvCxnSpPr>
        <p:spPr bwMode="gray">
          <a:xfrm>
            <a:off x="4221280" y="2367007"/>
            <a:ext cx="724137"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472972" y="225101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5428964" y="221360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1309156" y="2146098"/>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246629" y="213158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1786583" y="1662630"/>
            <a:ext cx="1799131" cy="1224673"/>
            <a:chOff x="1929458" y="1662630"/>
            <a:chExt cx="1799131" cy="1224673"/>
          </a:xfrm>
        </p:grpSpPr>
        <p:grpSp>
          <p:nvGrpSpPr>
            <p:cNvPr id="32" name="组合 31"/>
            <p:cNvGrpSpPr/>
            <p:nvPr/>
          </p:nvGrpSpPr>
          <p:grpSpPr bwMode="gray">
            <a:xfrm>
              <a:off x="2137314" y="2146731"/>
              <a:ext cx="540000" cy="740572"/>
              <a:chOff x="2227751" y="1238539"/>
              <a:chExt cx="540000" cy="740572"/>
            </a:xfrm>
          </p:grpSpPr>
          <p:pic>
            <p:nvPicPr>
              <p:cNvPr id="4"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5" name="文本框 34"/>
            <p:cNvSpPr txBox="1"/>
            <p:nvPr/>
          </p:nvSpPr>
          <p:spPr bwMode="gray">
            <a:xfrm>
              <a:off x="1929458"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2772878"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 name="组合 5"/>
          <p:cNvGrpSpPr/>
          <p:nvPr/>
        </p:nvGrpSpPr>
        <p:grpSpPr bwMode="gray">
          <a:xfrm>
            <a:off x="3473424" y="1662630"/>
            <a:ext cx="955711" cy="1239878"/>
            <a:chOff x="3254349" y="1662630"/>
            <a:chExt cx="955711" cy="1239878"/>
          </a:xfrm>
        </p:grpSpPr>
        <p:pic>
          <p:nvPicPr>
            <p:cNvPr id="9"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462205" y="2146098"/>
              <a:ext cx="540000" cy="441818"/>
            </a:xfrm>
            <a:prstGeom prst="rect">
              <a:avLst/>
            </a:prstGeom>
            <a:noFill/>
          </p:spPr>
        </p:pic>
        <p:sp>
          <p:nvSpPr>
            <p:cNvPr id="26" name="文本框 25"/>
            <p:cNvSpPr txBox="1"/>
            <p:nvPr/>
          </p:nvSpPr>
          <p:spPr bwMode="gray">
            <a:xfrm>
              <a:off x="3497213" y="259473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3254349"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 name="文本框 38"/>
          <p:cNvSpPr txBox="1"/>
          <p:nvPr/>
        </p:nvSpPr>
        <p:spPr bwMode="gray">
          <a:xfrm>
            <a:off x="516973" y="2586618"/>
            <a:ext cx="12153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767618" y="2559664"/>
            <a:ext cx="12153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192.168.2.1/24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占位符 4"/>
          <p:cNvSpPr txBox="1">
            <a:spLocks/>
          </p:cNvSpPr>
          <p:nvPr/>
        </p:nvSpPr>
        <p:spPr bwMode="gray">
          <a:xfrm>
            <a:off x="452439" y="3218536"/>
            <a:ext cx="5314650" cy="2770033"/>
          </a:xfrm>
          <a:prstGeom prst="rect">
            <a:avLst/>
          </a:prstGeom>
        </p:spPr>
        <p:txBody>
          <a:bodyPr/>
          <a:lstStyle>
            <a:lvl1pPr marL="302279" indent="-302279" algn="l" defTabSz="914034" rtl="0" eaLnBrk="1" fontAlgn="base"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an IGP on the backbone network to allow the PEs to communicate. (The configuration details are not provided here.)</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basic MPLS functions and enable MPLS LDP to establish </a:t>
            </a:r>
            <a:r>
              <a:rPr lang="en-US" altLang="zh-CN" sz="1400" dirty="0">
                <a:solidFill>
                  <a:schemeClr val="bg1">
                    <a:lumMod val="50000"/>
                  </a:schemeClr>
                </a:solidFill>
                <a:latin typeface="Huawei Sans" panose="020C0503030203020204" pitchFamily="34" charset="0"/>
                <a:sym typeface="Huawei Sans" panose="020C0503030203020204" pitchFamily="34" charset="0"/>
              </a:rPr>
              <a:t>MPLS</a:t>
            </a:r>
            <a:r>
              <a:rPr lang="en-US" sz="1400" dirty="0" smtClean="0">
                <a:solidFill>
                  <a:schemeClr val="bg1">
                    <a:lumMod val="50000"/>
                  </a:schemeClr>
                </a:solidFill>
                <a:latin typeface="Huawei Sans" panose="020C0503030203020204" pitchFamily="34" charset="0"/>
                <a:sym typeface="Huawei Sans" panose="020C0503030203020204" pitchFamily="34" charset="0"/>
              </a:rPr>
              <a:t> LSPs on the backbone network.</a:t>
            </a: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an L3VPN instance on PEs.</a:t>
            </a: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Establish BGP EVPN peer relationships.</a:t>
            </a: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CEs to access PEs and advertise routes.</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a:p>
            <a:pPr fontAlgn="ctr">
              <a:spcBef>
                <a:spcPts val="0"/>
              </a:spcBef>
            </a:pPr>
            <a:r>
              <a:rPr lang="en-US" sz="1400" b="1" dirty="0" smtClean="0">
                <a:latin typeface="Huawei Sans" panose="020C0503030203020204" pitchFamily="34" charset="0"/>
                <a:sym typeface="Huawei Sans" panose="020C0503030203020204" pitchFamily="34" charset="0"/>
              </a:rPr>
              <a:t>Verify the configuration.</a:t>
            </a:r>
            <a:endParaRPr lang="en-US" altLang="zh-CN" sz="1400" b="1" dirty="0" smtClean="0">
              <a:latin typeface="Huawei Sans" panose="020C0503030203020204" pitchFamily="34" charset="0"/>
              <a:sym typeface="Huawei Sans" panose="020C0503030203020204" pitchFamily="34" charset="0"/>
            </a:endParaRPr>
          </a:p>
        </p:txBody>
      </p:sp>
      <p:grpSp>
        <p:nvGrpSpPr>
          <p:cNvPr id="43" name="组合 42"/>
          <p:cNvGrpSpPr/>
          <p:nvPr/>
        </p:nvGrpSpPr>
        <p:grpSpPr bwMode="gray">
          <a:xfrm>
            <a:off x="2801943" y="2146731"/>
            <a:ext cx="540000" cy="740572"/>
            <a:chOff x="2227751" y="1238539"/>
            <a:chExt cx="540000" cy="740572"/>
          </a:xfrm>
        </p:grpSpPr>
        <p:pic>
          <p:nvPicPr>
            <p:cNvPr id="46"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duotone>
                <a:schemeClr val="bg2">
                  <a:shade val="45000"/>
                  <a:satMod val="135000"/>
                </a:schemeClr>
                <a:prstClr val="white"/>
              </a:duotone>
            </a:blip>
            <a:srcRect/>
            <a:stretch>
              <a:fillRect/>
            </a:stretch>
          </p:blipFill>
          <p:spPr bwMode="gray">
            <a:xfrm>
              <a:off x="2227751" y="1238539"/>
              <a:ext cx="540000" cy="441818"/>
            </a:xfrm>
            <a:prstGeom prst="rect">
              <a:avLst/>
            </a:prstGeom>
            <a:noFill/>
          </p:spPr>
        </p:pic>
        <p:sp>
          <p:nvSpPr>
            <p:cNvPr id="47" name="文本框 46"/>
            <p:cNvSpPr txBox="1"/>
            <p:nvPr/>
          </p:nvSpPr>
          <p:spPr bwMode="gray">
            <a:xfrm>
              <a:off x="2303627" y="1671334"/>
              <a:ext cx="388248"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 name="组合 4"/>
          <p:cNvGrpSpPr/>
          <p:nvPr/>
        </p:nvGrpSpPr>
        <p:grpSpPr bwMode="gray">
          <a:xfrm>
            <a:off x="6049273" y="1500388"/>
            <a:ext cx="5699815" cy="2864241"/>
            <a:chOff x="6049272" y="1066953"/>
            <a:chExt cx="5699815" cy="2864241"/>
          </a:xfrm>
        </p:grpSpPr>
        <p:sp>
          <p:nvSpPr>
            <p:cNvPr id="31" name="文本框 30"/>
            <p:cNvSpPr txBox="1"/>
            <p:nvPr/>
          </p:nvSpPr>
          <p:spPr bwMode="gray">
            <a:xfrm>
              <a:off x="6149970" y="1468981"/>
              <a:ext cx="5599117" cy="2462213"/>
            </a:xfrm>
            <a:prstGeom prst="rect">
              <a:avLst/>
            </a:prstGeom>
            <a:solidFill>
              <a:srgbClr val="D9D9D9"/>
            </a:solid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&lt;PE1&gt;display bgp evpn all routing-table prefix-route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Local AS number : 100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BGP Local router ID is 10.0.1.1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EVPN address family:</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Number of Ip Prefix Routes: 2</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Route Distinguisher: 100:1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Network(EthTagId/IpPrefix/IpPrefixLen)      NextHop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    0:192.168.1.0:24                                       0.0.0.0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Route Distinguisher: 200:1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Network(EthTagId/IpPrefix/IpPrefixLen)      NextHop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*&gt;i   0:192.168.2.0:24                                       10.0.3.3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6049272" y="1066953"/>
              <a:ext cx="2839239"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Check Type 5 routes on PE1.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4" name="文本框 43"/>
          <p:cNvSpPr txBox="1"/>
          <p:nvPr/>
        </p:nvSpPr>
        <p:spPr bwMode="gray">
          <a:xfrm>
            <a:off x="6292087" y="4747716"/>
            <a:ext cx="3033068" cy="584775"/>
          </a:xfrm>
          <a:prstGeom prst="rect">
            <a:avLst/>
          </a:prstGeom>
          <a:solidFill>
            <a:srgbClr val="BEE9EE"/>
          </a:solid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This is the Type 5 route advertised by PE3.</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箭头连接符 48"/>
          <p:cNvCxnSpPr>
            <a:endCxn id="52" idx="1"/>
          </p:cNvCxnSpPr>
          <p:nvPr/>
        </p:nvCxnSpPr>
        <p:spPr bwMode="gray">
          <a:xfrm>
            <a:off x="6029587" y="4208486"/>
            <a:ext cx="166958" cy="0"/>
          </a:xfrm>
          <a:prstGeom prst="straightConnector1">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bwMode="gray">
          <a:xfrm>
            <a:off x="6029587" y="4208486"/>
            <a:ext cx="0" cy="708507"/>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endCxn id="44" idx="1"/>
          </p:cNvCxnSpPr>
          <p:nvPr/>
        </p:nvCxnSpPr>
        <p:spPr bwMode="gray">
          <a:xfrm>
            <a:off x="6029587" y="4916993"/>
            <a:ext cx="262500" cy="123111"/>
          </a:xfrm>
          <a:prstGeom prst="straightConnector1">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2" name="矩形 51"/>
          <p:cNvSpPr/>
          <p:nvPr/>
        </p:nvSpPr>
        <p:spPr bwMode="gray">
          <a:xfrm>
            <a:off x="6196545" y="4090287"/>
            <a:ext cx="2842679" cy="236398"/>
          </a:xfrm>
          <a:prstGeom prst="rect">
            <a:avLst/>
          </a:prstGeom>
          <a:no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242644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sym typeface="Huawei Sans" panose="020C0503030203020204" pitchFamily="34" charset="0"/>
              </a:rPr>
              <a:t>Verifying the Configuration (2)</a:t>
            </a:r>
            <a:endParaRPr lang="en-US" altLang="zh-CN" dirty="0">
              <a:sym typeface="Huawei Sans" panose="020C0503030203020204" pitchFamily="34" charset="0"/>
            </a:endParaRPr>
          </a:p>
        </p:txBody>
      </p:sp>
      <p:sp>
        <p:nvSpPr>
          <p:cNvPr id="40" name="矩形 39"/>
          <p:cNvSpPr/>
          <p:nvPr/>
        </p:nvSpPr>
        <p:spPr bwMode="gray">
          <a:xfrm>
            <a:off x="4817552" y="195083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566907" y="195083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1379" y="2146098"/>
            <a:ext cx="540000" cy="442800"/>
          </a:xfrm>
          <a:prstGeom prst="rect">
            <a:avLst/>
          </a:prstGeom>
        </p:spPr>
      </p:pic>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45417" y="2146098"/>
            <a:ext cx="540000" cy="442800"/>
          </a:xfrm>
          <a:prstGeom prst="rect">
            <a:avLst/>
          </a:prstGeom>
        </p:spPr>
      </p:pic>
      <p:cxnSp>
        <p:nvCxnSpPr>
          <p:cNvPr id="12" name="直接连接符 11"/>
          <p:cNvCxnSpPr>
            <a:stCxn id="3" idx="3"/>
            <a:endCxn id="4" idx="1"/>
          </p:cNvCxnSpPr>
          <p:nvPr/>
        </p:nvCxnSpPr>
        <p:spPr bwMode="gray">
          <a:xfrm>
            <a:off x="1391379" y="2367498"/>
            <a:ext cx="603060" cy="1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4" idx="3"/>
            <a:endCxn id="9" idx="1"/>
          </p:cNvCxnSpPr>
          <p:nvPr/>
        </p:nvCxnSpPr>
        <p:spPr bwMode="gray">
          <a:xfrm flipV="1">
            <a:off x="2534439" y="2367007"/>
            <a:ext cx="1146841" cy="6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9" idx="3"/>
            <a:endCxn id="7" idx="1"/>
          </p:cNvCxnSpPr>
          <p:nvPr/>
        </p:nvCxnSpPr>
        <p:spPr bwMode="gray">
          <a:xfrm>
            <a:off x="4221280" y="2367007"/>
            <a:ext cx="724137"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472972" y="225101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5428964" y="221360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1309156" y="2146098"/>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246629" y="213158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1786583" y="1662630"/>
            <a:ext cx="1799131" cy="1224673"/>
            <a:chOff x="1929458" y="1662630"/>
            <a:chExt cx="1799131" cy="1224673"/>
          </a:xfrm>
        </p:grpSpPr>
        <p:grpSp>
          <p:nvGrpSpPr>
            <p:cNvPr id="32" name="组合 31"/>
            <p:cNvGrpSpPr/>
            <p:nvPr/>
          </p:nvGrpSpPr>
          <p:grpSpPr bwMode="gray">
            <a:xfrm>
              <a:off x="2137314" y="2146731"/>
              <a:ext cx="540000" cy="740572"/>
              <a:chOff x="2227751" y="1238539"/>
              <a:chExt cx="540000" cy="740572"/>
            </a:xfrm>
          </p:grpSpPr>
          <p:pic>
            <p:nvPicPr>
              <p:cNvPr id="4"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5" name="文本框 34"/>
            <p:cNvSpPr txBox="1"/>
            <p:nvPr/>
          </p:nvSpPr>
          <p:spPr bwMode="gray">
            <a:xfrm>
              <a:off x="1929458"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2772878"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 name="组合 5"/>
          <p:cNvGrpSpPr/>
          <p:nvPr/>
        </p:nvGrpSpPr>
        <p:grpSpPr bwMode="gray">
          <a:xfrm>
            <a:off x="3473424" y="1662630"/>
            <a:ext cx="955711" cy="1239878"/>
            <a:chOff x="3254349" y="1662630"/>
            <a:chExt cx="955711" cy="1239878"/>
          </a:xfrm>
        </p:grpSpPr>
        <p:pic>
          <p:nvPicPr>
            <p:cNvPr id="9"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462205" y="2146098"/>
              <a:ext cx="540000" cy="441818"/>
            </a:xfrm>
            <a:prstGeom prst="rect">
              <a:avLst/>
            </a:prstGeom>
            <a:noFill/>
          </p:spPr>
        </p:pic>
        <p:sp>
          <p:nvSpPr>
            <p:cNvPr id="26" name="文本框 25"/>
            <p:cNvSpPr txBox="1"/>
            <p:nvPr/>
          </p:nvSpPr>
          <p:spPr bwMode="gray">
            <a:xfrm>
              <a:off x="3497213" y="259473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3254349"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 name="文本框 38"/>
          <p:cNvSpPr txBox="1"/>
          <p:nvPr/>
        </p:nvSpPr>
        <p:spPr bwMode="gray">
          <a:xfrm>
            <a:off x="516973" y="2586618"/>
            <a:ext cx="12153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767618" y="2559664"/>
            <a:ext cx="12153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192.168.2.1/24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占位符 4"/>
          <p:cNvSpPr txBox="1">
            <a:spLocks/>
          </p:cNvSpPr>
          <p:nvPr/>
        </p:nvSpPr>
        <p:spPr bwMode="gray">
          <a:xfrm>
            <a:off x="452439" y="3213100"/>
            <a:ext cx="5314650" cy="2770033"/>
          </a:xfrm>
          <a:prstGeom prst="rect">
            <a:avLst/>
          </a:prstGeom>
        </p:spPr>
        <p:txBody>
          <a:bodyPr/>
          <a:lstStyle>
            <a:lvl1pPr marL="302279" indent="-302279" algn="l" defTabSz="914034" rtl="0" eaLnBrk="1" fontAlgn="base"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an IGP on the backbone network to allow the PEs to communicate. (The configuration details are not provided here.)</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basic MPLS functions and enable MPLS LDP to establish </a:t>
            </a:r>
            <a:r>
              <a:rPr lang="en-US" altLang="zh-CN" sz="1400" dirty="0">
                <a:solidFill>
                  <a:schemeClr val="bg1">
                    <a:lumMod val="50000"/>
                  </a:schemeClr>
                </a:solidFill>
                <a:latin typeface="Huawei Sans" panose="020C0503030203020204" pitchFamily="34" charset="0"/>
                <a:sym typeface="Huawei Sans" panose="020C0503030203020204" pitchFamily="34" charset="0"/>
              </a:rPr>
              <a:t>MPLS</a:t>
            </a:r>
            <a:r>
              <a:rPr lang="en-US" sz="1400" dirty="0" smtClean="0">
                <a:solidFill>
                  <a:schemeClr val="bg1">
                    <a:lumMod val="50000"/>
                  </a:schemeClr>
                </a:solidFill>
                <a:latin typeface="Huawei Sans" panose="020C0503030203020204" pitchFamily="34" charset="0"/>
                <a:sym typeface="Huawei Sans" panose="020C0503030203020204" pitchFamily="34" charset="0"/>
              </a:rPr>
              <a:t> LSPs on the backbone network.</a:t>
            </a: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an L3VPN instance on PEs.</a:t>
            </a: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Establish BGP EVPN peer relationships.</a:t>
            </a: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CEs to access PEs and advertise routes.</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a:p>
            <a:pPr fontAlgn="ctr">
              <a:spcBef>
                <a:spcPts val="0"/>
              </a:spcBef>
            </a:pPr>
            <a:r>
              <a:rPr lang="en-US" sz="1400" b="1" dirty="0" smtClean="0">
                <a:latin typeface="Huawei Sans" panose="020C0503030203020204" pitchFamily="34" charset="0"/>
                <a:sym typeface="Huawei Sans" panose="020C0503030203020204" pitchFamily="34" charset="0"/>
              </a:rPr>
              <a:t>Verify the configuration.</a:t>
            </a:r>
            <a:endParaRPr lang="en-US" altLang="zh-CN" sz="1400" b="1" dirty="0" smtClean="0">
              <a:latin typeface="Huawei Sans" panose="020C0503030203020204" pitchFamily="34" charset="0"/>
              <a:sym typeface="Huawei Sans" panose="020C0503030203020204" pitchFamily="34" charset="0"/>
            </a:endParaRPr>
          </a:p>
        </p:txBody>
      </p:sp>
      <p:grpSp>
        <p:nvGrpSpPr>
          <p:cNvPr id="43" name="组合 42"/>
          <p:cNvGrpSpPr/>
          <p:nvPr/>
        </p:nvGrpSpPr>
        <p:grpSpPr bwMode="gray">
          <a:xfrm>
            <a:off x="2801943" y="2146731"/>
            <a:ext cx="540000" cy="740572"/>
            <a:chOff x="2227751" y="1238539"/>
            <a:chExt cx="540000" cy="740572"/>
          </a:xfrm>
        </p:grpSpPr>
        <p:pic>
          <p:nvPicPr>
            <p:cNvPr id="46"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duotone>
                <a:schemeClr val="bg2">
                  <a:shade val="45000"/>
                  <a:satMod val="135000"/>
                </a:schemeClr>
                <a:prstClr val="white"/>
              </a:duotone>
            </a:blip>
            <a:srcRect/>
            <a:stretch>
              <a:fillRect/>
            </a:stretch>
          </p:blipFill>
          <p:spPr bwMode="gray">
            <a:xfrm>
              <a:off x="2227751" y="1238539"/>
              <a:ext cx="540000" cy="441818"/>
            </a:xfrm>
            <a:prstGeom prst="rect">
              <a:avLst/>
            </a:prstGeom>
            <a:noFill/>
          </p:spPr>
        </p:pic>
        <p:sp>
          <p:nvSpPr>
            <p:cNvPr id="47" name="文本框 46"/>
            <p:cNvSpPr txBox="1"/>
            <p:nvPr/>
          </p:nvSpPr>
          <p:spPr bwMode="gray">
            <a:xfrm>
              <a:off x="2303627" y="1671334"/>
              <a:ext cx="388248"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 name="组合 4"/>
          <p:cNvGrpSpPr/>
          <p:nvPr/>
        </p:nvGrpSpPr>
        <p:grpSpPr bwMode="gray">
          <a:xfrm>
            <a:off x="6049273" y="1429138"/>
            <a:ext cx="5699815" cy="4348596"/>
            <a:chOff x="6049272" y="995703"/>
            <a:chExt cx="5699815" cy="4348596"/>
          </a:xfrm>
        </p:grpSpPr>
        <p:sp>
          <p:nvSpPr>
            <p:cNvPr id="31" name="文本框 30"/>
            <p:cNvSpPr txBox="1"/>
            <p:nvPr/>
          </p:nvSpPr>
          <p:spPr bwMode="gray">
            <a:xfrm>
              <a:off x="6149970" y="1373981"/>
              <a:ext cx="5599117" cy="3970318"/>
            </a:xfrm>
            <a:prstGeom prst="rect">
              <a:avLst/>
            </a:prstGeom>
            <a:solidFill>
              <a:srgbClr val="D9D9D9"/>
            </a:solid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[~PE1]display bgp evpn all routing-table prefix-route  0:192.168.2.0:24</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BGP local router ID : 10.0.1.1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Local AS number : 100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Total routes of Route Distinguisher(200:1): 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0:192.168.2.0:24:</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Label information (Received/Applied): 48005/NULL</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From: 10.0.3.3 (10.0.13.3)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Route Duration: 0d01h29m51s</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Relay IP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10.0.13.3</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Relay Tunnel Out-Interface: LDP LSP    #The outer tunnel is an LDP tunnel.</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Original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nexthop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10.0.3.3</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Qos</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information : 0x0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Ext-Community: RT &lt;1 : 1&gt;</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AS-path Nil, origin incomplete, MED 0,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localpref</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100,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pref-val</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 valid, intern</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al, best, select, pre 255, IGP cost 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Route Type: 5 (</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Ip</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Prefix Route)</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Ethernet Tag ID: 0, IP Prefix/Len: 192.168.2.0/24, ESI: 0000.0000.0000.0000.000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0, GW IP Address: 0.0.0.0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Not advertised to any peer yet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6049272" y="995703"/>
              <a:ext cx="5439310"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Check detailed information about Type 5 routes on PE1.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4" name="文本框 43"/>
          <p:cNvSpPr txBox="1"/>
          <p:nvPr/>
        </p:nvSpPr>
        <p:spPr bwMode="gray">
          <a:xfrm>
            <a:off x="6292087" y="5847127"/>
            <a:ext cx="2627626" cy="307777"/>
          </a:xfrm>
          <a:prstGeom prst="rect">
            <a:avLst/>
          </a:prstGeom>
          <a:solidFill>
            <a:srgbClr val="BEE9EE"/>
          </a:solid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This label is allocated by PE3.</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箭头连接符 48"/>
          <p:cNvCxnSpPr>
            <a:endCxn id="52" idx="1"/>
          </p:cNvCxnSpPr>
          <p:nvPr/>
        </p:nvCxnSpPr>
        <p:spPr bwMode="gray">
          <a:xfrm>
            <a:off x="6029587" y="2874538"/>
            <a:ext cx="166958" cy="0"/>
          </a:xfrm>
          <a:prstGeom prst="straightConnector1">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bwMode="gray">
          <a:xfrm>
            <a:off x="6029587" y="2874538"/>
            <a:ext cx="0" cy="2951366"/>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endCxn id="44" idx="1"/>
          </p:cNvCxnSpPr>
          <p:nvPr/>
        </p:nvCxnSpPr>
        <p:spPr bwMode="gray">
          <a:xfrm>
            <a:off x="6029587" y="5825904"/>
            <a:ext cx="262500" cy="175112"/>
          </a:xfrm>
          <a:prstGeom prst="straightConnector1">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2" name="矩形 51"/>
          <p:cNvSpPr/>
          <p:nvPr/>
        </p:nvSpPr>
        <p:spPr bwMode="gray">
          <a:xfrm>
            <a:off x="6196545" y="2756339"/>
            <a:ext cx="3723832" cy="236398"/>
          </a:xfrm>
          <a:prstGeom prst="rect">
            <a:avLst/>
          </a:prstGeom>
          <a:no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5833467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sym typeface="Huawei Sans" panose="020C0503030203020204" pitchFamily="34" charset="0"/>
              </a:rPr>
              <a:t>Verifying the Configuration (3)</a:t>
            </a:r>
            <a:endParaRPr lang="en-US" altLang="zh-CN" dirty="0">
              <a:sym typeface="Huawei Sans" panose="020C0503030203020204" pitchFamily="34" charset="0"/>
            </a:endParaRPr>
          </a:p>
        </p:txBody>
      </p:sp>
      <p:sp>
        <p:nvSpPr>
          <p:cNvPr id="40" name="矩形 39"/>
          <p:cNvSpPr/>
          <p:nvPr/>
        </p:nvSpPr>
        <p:spPr bwMode="gray">
          <a:xfrm>
            <a:off x="4817552" y="195083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566907" y="195083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1379" y="2146098"/>
            <a:ext cx="540000" cy="442800"/>
          </a:xfrm>
          <a:prstGeom prst="rect">
            <a:avLst/>
          </a:prstGeom>
        </p:spPr>
      </p:pic>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45417" y="2146098"/>
            <a:ext cx="540000" cy="442800"/>
          </a:xfrm>
          <a:prstGeom prst="rect">
            <a:avLst/>
          </a:prstGeom>
        </p:spPr>
      </p:pic>
      <p:cxnSp>
        <p:nvCxnSpPr>
          <p:cNvPr id="12" name="直接连接符 11"/>
          <p:cNvCxnSpPr>
            <a:stCxn id="3" idx="3"/>
            <a:endCxn id="4" idx="1"/>
          </p:cNvCxnSpPr>
          <p:nvPr/>
        </p:nvCxnSpPr>
        <p:spPr bwMode="gray">
          <a:xfrm>
            <a:off x="1391379" y="2367498"/>
            <a:ext cx="603060" cy="1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4" idx="3"/>
            <a:endCxn id="9" idx="1"/>
          </p:cNvCxnSpPr>
          <p:nvPr/>
        </p:nvCxnSpPr>
        <p:spPr bwMode="gray">
          <a:xfrm flipV="1">
            <a:off x="2534439" y="2367007"/>
            <a:ext cx="1146841" cy="6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9" idx="3"/>
            <a:endCxn id="7" idx="1"/>
          </p:cNvCxnSpPr>
          <p:nvPr/>
        </p:nvCxnSpPr>
        <p:spPr bwMode="gray">
          <a:xfrm>
            <a:off x="4221280" y="2367007"/>
            <a:ext cx="724137"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472972" y="225101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5428964" y="221360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1309156" y="2146098"/>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246629" y="213158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1786583" y="1662630"/>
            <a:ext cx="1799131" cy="1224673"/>
            <a:chOff x="1929458" y="1662630"/>
            <a:chExt cx="1799131" cy="1224673"/>
          </a:xfrm>
        </p:grpSpPr>
        <p:grpSp>
          <p:nvGrpSpPr>
            <p:cNvPr id="32" name="组合 31"/>
            <p:cNvGrpSpPr/>
            <p:nvPr/>
          </p:nvGrpSpPr>
          <p:grpSpPr bwMode="gray">
            <a:xfrm>
              <a:off x="2137314" y="2146731"/>
              <a:ext cx="540000" cy="740572"/>
              <a:chOff x="2227751" y="1238539"/>
              <a:chExt cx="540000" cy="740572"/>
            </a:xfrm>
          </p:grpSpPr>
          <p:pic>
            <p:nvPicPr>
              <p:cNvPr id="4"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5" name="文本框 34"/>
            <p:cNvSpPr txBox="1"/>
            <p:nvPr/>
          </p:nvSpPr>
          <p:spPr bwMode="gray">
            <a:xfrm>
              <a:off x="1929458"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2772878"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 name="组合 5"/>
          <p:cNvGrpSpPr/>
          <p:nvPr/>
        </p:nvGrpSpPr>
        <p:grpSpPr bwMode="gray">
          <a:xfrm>
            <a:off x="3473424" y="1662630"/>
            <a:ext cx="955711" cy="1239878"/>
            <a:chOff x="3254349" y="1662630"/>
            <a:chExt cx="955711" cy="1239878"/>
          </a:xfrm>
        </p:grpSpPr>
        <p:pic>
          <p:nvPicPr>
            <p:cNvPr id="9"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462205" y="2146098"/>
              <a:ext cx="540000" cy="441818"/>
            </a:xfrm>
            <a:prstGeom prst="rect">
              <a:avLst/>
            </a:prstGeom>
            <a:noFill/>
          </p:spPr>
        </p:pic>
        <p:sp>
          <p:nvSpPr>
            <p:cNvPr id="26" name="文本框 25"/>
            <p:cNvSpPr txBox="1"/>
            <p:nvPr/>
          </p:nvSpPr>
          <p:spPr bwMode="gray">
            <a:xfrm>
              <a:off x="3497213" y="259473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3254349" y="1662630"/>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 name="文本框 38"/>
          <p:cNvSpPr txBox="1"/>
          <p:nvPr/>
        </p:nvSpPr>
        <p:spPr bwMode="gray">
          <a:xfrm>
            <a:off x="516973" y="2586618"/>
            <a:ext cx="12153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767618" y="2559664"/>
            <a:ext cx="1215396"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192.168.2.1/24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占位符 4"/>
          <p:cNvSpPr txBox="1">
            <a:spLocks/>
          </p:cNvSpPr>
          <p:nvPr/>
        </p:nvSpPr>
        <p:spPr bwMode="gray">
          <a:xfrm>
            <a:off x="452438" y="3214140"/>
            <a:ext cx="5214937" cy="2770033"/>
          </a:xfrm>
          <a:prstGeom prst="rect">
            <a:avLst/>
          </a:prstGeom>
        </p:spPr>
        <p:txBody>
          <a:bodyPr/>
          <a:lstStyle>
            <a:lvl1pPr marL="302279" indent="-302279" algn="l" defTabSz="914034" rtl="0" eaLnBrk="1" fontAlgn="base"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an IGP on the backbone network to allow the PEs to communicate. (The configuration details are not provided here.)</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basic MPLS functions and enable MPLS LDP to establish LDP LSPs on the backbone network.</a:t>
            </a: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an L3VPN instance on PEs.</a:t>
            </a: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Establish BGP EVPN peer relationships.</a:t>
            </a:r>
          </a:p>
          <a:p>
            <a:pPr fontAlgn="ctr">
              <a:spcBef>
                <a:spcPts val="0"/>
              </a:spcBef>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CEs to access PEs and advertise routes.</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a:p>
            <a:pPr fontAlgn="ctr">
              <a:spcBef>
                <a:spcPts val="0"/>
              </a:spcBef>
            </a:pPr>
            <a:r>
              <a:rPr lang="en-US" sz="1400" b="1" dirty="0" smtClean="0">
                <a:latin typeface="Huawei Sans" panose="020C0503030203020204" pitchFamily="34" charset="0"/>
                <a:sym typeface="Huawei Sans" panose="020C0503030203020204" pitchFamily="34" charset="0"/>
              </a:rPr>
              <a:t>Verify the configuration.</a:t>
            </a:r>
            <a:endParaRPr lang="en-US" altLang="zh-CN" sz="1400" b="1" dirty="0" smtClean="0">
              <a:latin typeface="Huawei Sans" panose="020C0503030203020204" pitchFamily="34" charset="0"/>
              <a:sym typeface="Huawei Sans" panose="020C0503030203020204" pitchFamily="34" charset="0"/>
            </a:endParaRPr>
          </a:p>
        </p:txBody>
      </p:sp>
      <p:grpSp>
        <p:nvGrpSpPr>
          <p:cNvPr id="43" name="组合 42"/>
          <p:cNvGrpSpPr/>
          <p:nvPr/>
        </p:nvGrpSpPr>
        <p:grpSpPr bwMode="gray">
          <a:xfrm>
            <a:off x="2801943" y="2146731"/>
            <a:ext cx="540000" cy="740572"/>
            <a:chOff x="2227751" y="1238539"/>
            <a:chExt cx="540000" cy="740572"/>
          </a:xfrm>
        </p:grpSpPr>
        <p:pic>
          <p:nvPicPr>
            <p:cNvPr id="46"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duotone>
                <a:schemeClr val="bg2">
                  <a:shade val="45000"/>
                  <a:satMod val="135000"/>
                </a:schemeClr>
                <a:prstClr val="white"/>
              </a:duotone>
            </a:blip>
            <a:srcRect/>
            <a:stretch>
              <a:fillRect/>
            </a:stretch>
          </p:blipFill>
          <p:spPr bwMode="gray">
            <a:xfrm>
              <a:off x="2227751" y="1238539"/>
              <a:ext cx="540000" cy="441818"/>
            </a:xfrm>
            <a:prstGeom prst="rect">
              <a:avLst/>
            </a:prstGeom>
            <a:noFill/>
          </p:spPr>
        </p:pic>
        <p:sp>
          <p:nvSpPr>
            <p:cNvPr id="47" name="文本框 46"/>
            <p:cNvSpPr txBox="1"/>
            <p:nvPr/>
          </p:nvSpPr>
          <p:spPr bwMode="gray">
            <a:xfrm>
              <a:off x="2303627" y="1671334"/>
              <a:ext cx="388248"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1" name="文本框 30"/>
          <p:cNvSpPr txBox="1"/>
          <p:nvPr/>
        </p:nvSpPr>
        <p:spPr bwMode="gray">
          <a:xfrm>
            <a:off x="6149971" y="1867912"/>
            <a:ext cx="5599117" cy="1200329"/>
          </a:xfrm>
          <a:prstGeom prst="rect">
            <a:avLst/>
          </a:prstGeom>
          <a:solidFill>
            <a:srgbClr val="D9D9D9"/>
          </a:solid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&lt;PE1&gt;display ip routing-table vpn-instance vpna</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Routing Table : vpna</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Destination/Mask    Proto   NextHop           Interface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192.168.1.0/24        Direct  192.168.1.254   GigabitEthernet0/1/0      192.168.2.0/24        IBGP     10.0.3.3           GigabitEthernet0/2/0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6049273" y="1500388"/>
            <a:ext cx="3953326"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Check the routing table of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vpna</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on PE1.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6149971" y="3692929"/>
            <a:ext cx="5599117" cy="2308324"/>
          </a:xfrm>
          <a:prstGeom prst="rect">
            <a:avLst/>
          </a:prstGeom>
          <a:solidFill>
            <a:srgbClr val="D9D9D9"/>
          </a:solid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&lt;CE1&gt;ping 192.168.2.1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PING 192.168.2.1: 56  data bytes, press CTRL_C to break</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Reply from 192.168.2.1: bytes=56 Sequence=1 ttl=126 time=30 ms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Reply from 192.168.2.1: bytes=56 Sequence=2 ttl=126 time=10 ms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Reply from 192.168.2.1: bytes=56 Sequence=3 ttl=126 time=50 ms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Reply from 192.168.2.1: bytes=56 Sequence=4 ttl=126 time=40 ms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Reply from 192.168.2.1: bytes=56 Sequence=5 ttl=126 time=50 ms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--- 192.168.2.1 ping statistics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5 packet(s) transmitted</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5 packet(s) received</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0.00% packet loss</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round-trip min/</a:t>
            </a:r>
            <a:r>
              <a:rPr lang="en-US" sz="1200" dirty="0" err="1" smtClean="0">
                <a:latin typeface="Huawei Sans" panose="020C0503030203020204" pitchFamily="34" charset="0"/>
                <a:ea typeface="方正兰亭黑简体" panose="02000000000000000000" pitchFamily="2" charset="-122"/>
                <a:sym typeface="Huawei Sans" panose="020C0503030203020204" pitchFamily="34" charset="0"/>
              </a:rPr>
              <a:t>avg</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/max = 10/36/50 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6049273" y="3325405"/>
            <a:ext cx="2693366"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Ping 192.168.2.1 from CE1.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314922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smtClean="0">
                <a:sym typeface="Huawei Sans" panose="020C0503030203020204" pitchFamily="34" charset="0"/>
              </a:rPr>
              <a:t>VPLS Challenge 1: Uneven Load Balancing Due to Single-Active Access</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bwMode="gray"/>
        <p:txBody>
          <a:bodyPr/>
          <a:lstStyle/>
          <a:p>
            <a:pPr algn="l"/>
            <a:r>
              <a:rPr lang="en-US" sz="1400" dirty="0" smtClean="0">
                <a:sym typeface="Huawei Sans" panose="020C0503030203020204" pitchFamily="34" charset="0"/>
              </a:rPr>
              <a:t>In VPLS, if a ring topology is achieved when a CE is dual-homed to two PEs, the loop-free forwarding path is formed by blocking a port. This is the same as the loop prevention technology (STP) of switches. Therefore, VPLS access works in active/standby mode.</a:t>
            </a:r>
          </a:p>
          <a:p>
            <a:pPr algn="l"/>
            <a:r>
              <a:rPr lang="en-US" sz="1400" dirty="0" smtClean="0">
                <a:sym typeface="Huawei Sans" panose="020C0503030203020204" pitchFamily="34" charset="0"/>
              </a:rPr>
              <a:t>There is only one link between the CE and PE for traffic forwarding, and multiple paths cannot be formed between PEs. As a result, some links may be congested.</a:t>
            </a:r>
          </a:p>
          <a:p>
            <a:pPr algn="l"/>
            <a:endParaRPr lang="en-US" altLang="zh-CN" sz="1400" dirty="0">
              <a:sym typeface="Huawei Sans" panose="020C0503030203020204" pitchFamily="34" charset="0"/>
            </a:endParaRPr>
          </a:p>
        </p:txBody>
      </p:sp>
      <p:pic>
        <p:nvPicPr>
          <p:cNvPr id="107" name="图片 106">
            <a:extLst>
              <a:ext uri="{FF2B5EF4-FFF2-40B4-BE49-F238E27FC236}">
                <a16:creationId xmlns:a16="http://schemas.microsoft.com/office/drawing/2014/main" xmlns="" id="{AC5334C7-EEEC-4A0E-9C35-E61134C2DEB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08288" y="3381761"/>
            <a:ext cx="540000" cy="442800"/>
          </a:xfrm>
          <a:prstGeom prst="rect">
            <a:avLst/>
          </a:prstGeom>
        </p:spPr>
      </p:pic>
      <p:cxnSp>
        <p:nvCxnSpPr>
          <p:cNvPr id="108" name="直接连接符 107">
            <a:extLst>
              <a:ext uri="{FF2B5EF4-FFF2-40B4-BE49-F238E27FC236}">
                <a16:creationId xmlns:a16="http://schemas.microsoft.com/office/drawing/2014/main" xmlns="" id="{8247DE92-7732-4C22-BFD7-F7BDE9AAC491}"/>
              </a:ext>
            </a:extLst>
          </p:cNvPr>
          <p:cNvCxnSpPr>
            <a:cxnSpLocks/>
            <a:stCxn id="109" idx="0"/>
            <a:endCxn id="107" idx="2"/>
          </p:cNvCxnSpPr>
          <p:nvPr/>
        </p:nvCxnSpPr>
        <p:spPr bwMode="gray">
          <a:xfrm flipV="1">
            <a:off x="4078288" y="3824561"/>
            <a:ext cx="0" cy="1087276"/>
          </a:xfrm>
          <a:prstGeom prst="line">
            <a:avLst/>
          </a:prstGeom>
          <a:noFill/>
          <a:ln w="19050">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9" name="图片 108">
            <a:extLst>
              <a:ext uri="{FF2B5EF4-FFF2-40B4-BE49-F238E27FC236}">
                <a16:creationId xmlns:a16="http://schemas.microsoft.com/office/drawing/2014/main" xmlns="" id="{4A9E55EA-0FC4-4543-BFDC-95E84AA172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808288" y="4911837"/>
            <a:ext cx="540000" cy="442800"/>
          </a:xfrm>
          <a:prstGeom prst="rect">
            <a:avLst/>
          </a:prstGeom>
        </p:spPr>
      </p:pic>
      <p:pic>
        <p:nvPicPr>
          <p:cNvPr id="113" name="图片 112">
            <a:extLst>
              <a:ext uri="{FF2B5EF4-FFF2-40B4-BE49-F238E27FC236}">
                <a16:creationId xmlns:a16="http://schemas.microsoft.com/office/drawing/2014/main" xmlns="" id="{1AC9D67A-D4CD-4546-B06B-3009F309618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789488" y="3381761"/>
            <a:ext cx="540000" cy="442800"/>
          </a:xfrm>
          <a:prstGeom prst="rect">
            <a:avLst/>
          </a:prstGeom>
        </p:spPr>
      </p:pic>
      <p:cxnSp>
        <p:nvCxnSpPr>
          <p:cNvPr id="114" name="直接连接符 113">
            <a:extLst>
              <a:ext uri="{FF2B5EF4-FFF2-40B4-BE49-F238E27FC236}">
                <a16:creationId xmlns:a16="http://schemas.microsoft.com/office/drawing/2014/main" xmlns="" id="{D4151692-0EB8-4691-82E8-A8FA1E9225C3}"/>
              </a:ext>
            </a:extLst>
          </p:cNvPr>
          <p:cNvCxnSpPr>
            <a:cxnSpLocks/>
            <a:stCxn id="115" idx="0"/>
            <a:endCxn id="113" idx="2"/>
          </p:cNvCxnSpPr>
          <p:nvPr/>
        </p:nvCxnSpPr>
        <p:spPr bwMode="gray">
          <a:xfrm flipV="1">
            <a:off x="6059488" y="3824561"/>
            <a:ext cx="0" cy="1087276"/>
          </a:xfrm>
          <a:prstGeom prst="line">
            <a:avLst/>
          </a:prstGeom>
          <a:noFill/>
          <a:ln w="19050">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5" name="图片 114">
            <a:extLst>
              <a:ext uri="{FF2B5EF4-FFF2-40B4-BE49-F238E27FC236}">
                <a16:creationId xmlns:a16="http://schemas.microsoft.com/office/drawing/2014/main" xmlns="" id="{383E32DA-A035-4B48-BC6A-427FBF3A2C1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789488" y="4911837"/>
            <a:ext cx="540000" cy="442800"/>
          </a:xfrm>
          <a:prstGeom prst="rect">
            <a:avLst/>
          </a:prstGeom>
        </p:spPr>
      </p:pic>
      <p:pic>
        <p:nvPicPr>
          <p:cNvPr id="116" name="图片 115">
            <a:extLst>
              <a:ext uri="{FF2B5EF4-FFF2-40B4-BE49-F238E27FC236}">
                <a16:creationId xmlns:a16="http://schemas.microsoft.com/office/drawing/2014/main" xmlns="" id="{278DB94B-991F-47D9-84EE-5D4DCADCCA0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48587" y="3381761"/>
            <a:ext cx="540000" cy="442800"/>
          </a:xfrm>
          <a:prstGeom prst="rect">
            <a:avLst/>
          </a:prstGeom>
        </p:spPr>
      </p:pic>
      <p:cxnSp>
        <p:nvCxnSpPr>
          <p:cNvPr id="117" name="直接连接符 116">
            <a:extLst>
              <a:ext uri="{FF2B5EF4-FFF2-40B4-BE49-F238E27FC236}">
                <a16:creationId xmlns:a16="http://schemas.microsoft.com/office/drawing/2014/main" xmlns="" id="{F2078A71-F1AD-449E-AD8A-BE4D40CC22B0}"/>
              </a:ext>
            </a:extLst>
          </p:cNvPr>
          <p:cNvCxnSpPr>
            <a:cxnSpLocks/>
            <a:stCxn id="118" idx="0"/>
            <a:endCxn id="116" idx="2"/>
          </p:cNvCxnSpPr>
          <p:nvPr/>
        </p:nvCxnSpPr>
        <p:spPr bwMode="gray">
          <a:xfrm flipV="1">
            <a:off x="8018587" y="3824561"/>
            <a:ext cx="0" cy="1087276"/>
          </a:xfrm>
          <a:prstGeom prst="line">
            <a:avLst/>
          </a:prstGeom>
          <a:noFill/>
          <a:ln w="19050">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8" name="图片 117">
            <a:extLst>
              <a:ext uri="{FF2B5EF4-FFF2-40B4-BE49-F238E27FC236}">
                <a16:creationId xmlns:a16="http://schemas.microsoft.com/office/drawing/2014/main" xmlns="" id="{9F260E97-0B79-4ED4-9228-45486968BA3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748587" y="4911837"/>
            <a:ext cx="540000" cy="442800"/>
          </a:xfrm>
          <a:prstGeom prst="rect">
            <a:avLst/>
          </a:prstGeom>
        </p:spPr>
      </p:pic>
      <p:pic>
        <p:nvPicPr>
          <p:cNvPr id="120" name="图片 119">
            <a:extLst>
              <a:ext uri="{FF2B5EF4-FFF2-40B4-BE49-F238E27FC236}">
                <a16:creationId xmlns:a16="http://schemas.microsoft.com/office/drawing/2014/main" xmlns="" id="{41658D72-2A11-46CD-B62C-CBC93B3CE29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39453" y="4134099"/>
            <a:ext cx="540000" cy="442800"/>
          </a:xfrm>
          <a:prstGeom prst="rect">
            <a:avLst/>
          </a:prstGeom>
        </p:spPr>
      </p:pic>
      <p:cxnSp>
        <p:nvCxnSpPr>
          <p:cNvPr id="121" name="直接连接符 120">
            <a:extLst>
              <a:ext uri="{FF2B5EF4-FFF2-40B4-BE49-F238E27FC236}">
                <a16:creationId xmlns:a16="http://schemas.microsoft.com/office/drawing/2014/main" xmlns="" id="{0792A0D6-F60B-4A43-835E-246A7C30FBF9}"/>
              </a:ext>
            </a:extLst>
          </p:cNvPr>
          <p:cNvCxnSpPr>
            <a:cxnSpLocks/>
            <a:stCxn id="107" idx="1"/>
            <a:endCxn id="120" idx="3"/>
          </p:cNvCxnSpPr>
          <p:nvPr/>
        </p:nvCxnSpPr>
        <p:spPr bwMode="gray">
          <a:xfrm flipH="1">
            <a:off x="2579453" y="3603161"/>
            <a:ext cx="1228835" cy="75233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5" name="直接连接符 124">
            <a:extLst>
              <a:ext uri="{FF2B5EF4-FFF2-40B4-BE49-F238E27FC236}">
                <a16:creationId xmlns:a16="http://schemas.microsoft.com/office/drawing/2014/main" xmlns="" id="{48CCCE6F-73EB-4514-8B0B-EA41A64018B2}"/>
              </a:ext>
            </a:extLst>
          </p:cNvPr>
          <p:cNvCxnSpPr>
            <a:cxnSpLocks/>
            <a:stCxn id="109" idx="1"/>
            <a:endCxn id="120" idx="3"/>
          </p:cNvCxnSpPr>
          <p:nvPr/>
        </p:nvCxnSpPr>
        <p:spPr bwMode="gray">
          <a:xfrm flipH="1" flipV="1">
            <a:off x="2579453" y="4355499"/>
            <a:ext cx="1228835" cy="777738"/>
          </a:xfrm>
          <a:prstGeom prst="line">
            <a:avLst/>
          </a:prstGeom>
          <a:noFill/>
          <a:ln w="19050">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8" name="图片 127">
            <a:extLst>
              <a:ext uri="{FF2B5EF4-FFF2-40B4-BE49-F238E27FC236}">
                <a16:creationId xmlns:a16="http://schemas.microsoft.com/office/drawing/2014/main" xmlns="" id="{F557A8CD-3423-4C8F-9E17-BF1944FBCAC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600680" y="4134099"/>
            <a:ext cx="540000" cy="442800"/>
          </a:xfrm>
          <a:prstGeom prst="rect">
            <a:avLst/>
          </a:prstGeom>
        </p:spPr>
      </p:pic>
      <p:cxnSp>
        <p:nvCxnSpPr>
          <p:cNvPr id="129" name="直接连接符 128">
            <a:extLst>
              <a:ext uri="{FF2B5EF4-FFF2-40B4-BE49-F238E27FC236}">
                <a16:creationId xmlns:a16="http://schemas.microsoft.com/office/drawing/2014/main" xmlns="" id="{6B7CD17E-6105-4434-9A44-CE225C834487}"/>
              </a:ext>
            </a:extLst>
          </p:cNvPr>
          <p:cNvCxnSpPr>
            <a:cxnSpLocks/>
            <a:stCxn id="116" idx="3"/>
            <a:endCxn id="128" idx="1"/>
          </p:cNvCxnSpPr>
          <p:nvPr/>
        </p:nvCxnSpPr>
        <p:spPr bwMode="gray">
          <a:xfrm>
            <a:off x="8288587" y="3603161"/>
            <a:ext cx="1312093" cy="75233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0" name="直接连接符 129">
            <a:extLst>
              <a:ext uri="{FF2B5EF4-FFF2-40B4-BE49-F238E27FC236}">
                <a16:creationId xmlns:a16="http://schemas.microsoft.com/office/drawing/2014/main" xmlns="" id="{706B07D3-44A1-4C27-8060-CFBB64D167D6}"/>
              </a:ext>
            </a:extLst>
          </p:cNvPr>
          <p:cNvCxnSpPr>
            <a:cxnSpLocks/>
            <a:stCxn id="128" idx="1"/>
            <a:endCxn id="118" idx="3"/>
          </p:cNvCxnSpPr>
          <p:nvPr/>
        </p:nvCxnSpPr>
        <p:spPr bwMode="gray">
          <a:xfrm flipH="1">
            <a:off x="8288587" y="4355499"/>
            <a:ext cx="1312093" cy="777738"/>
          </a:xfrm>
          <a:prstGeom prst="line">
            <a:avLst/>
          </a:prstGeom>
          <a:noFill/>
          <a:ln w="19050">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5" name="直接连接符 134">
            <a:extLst>
              <a:ext uri="{FF2B5EF4-FFF2-40B4-BE49-F238E27FC236}">
                <a16:creationId xmlns:a16="http://schemas.microsoft.com/office/drawing/2014/main" xmlns="" id="{BFC0AB35-EF23-4FF0-86F2-971C0118BED3}"/>
              </a:ext>
            </a:extLst>
          </p:cNvPr>
          <p:cNvCxnSpPr>
            <a:cxnSpLocks/>
            <a:stCxn id="107" idx="3"/>
            <a:endCxn id="113" idx="1"/>
          </p:cNvCxnSpPr>
          <p:nvPr/>
        </p:nvCxnSpPr>
        <p:spPr bwMode="gray">
          <a:xfrm>
            <a:off x="4348288" y="3603161"/>
            <a:ext cx="1441200" cy="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8" name="直接连接符 137">
            <a:extLst>
              <a:ext uri="{FF2B5EF4-FFF2-40B4-BE49-F238E27FC236}">
                <a16:creationId xmlns:a16="http://schemas.microsoft.com/office/drawing/2014/main" xmlns="" id="{FA9FDE19-3824-435D-9DED-9E0CAE657F02}"/>
              </a:ext>
            </a:extLst>
          </p:cNvPr>
          <p:cNvCxnSpPr>
            <a:cxnSpLocks/>
            <a:stCxn id="113" idx="3"/>
            <a:endCxn id="116" idx="1"/>
          </p:cNvCxnSpPr>
          <p:nvPr/>
        </p:nvCxnSpPr>
        <p:spPr bwMode="gray">
          <a:xfrm>
            <a:off x="6329488" y="3603161"/>
            <a:ext cx="1419099" cy="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1" name="直接连接符 140">
            <a:extLst>
              <a:ext uri="{FF2B5EF4-FFF2-40B4-BE49-F238E27FC236}">
                <a16:creationId xmlns:a16="http://schemas.microsoft.com/office/drawing/2014/main" xmlns="" id="{289E2332-2451-4D3A-B77F-79AD5CB82F3F}"/>
              </a:ext>
            </a:extLst>
          </p:cNvPr>
          <p:cNvCxnSpPr>
            <a:cxnSpLocks/>
          </p:cNvCxnSpPr>
          <p:nvPr/>
        </p:nvCxnSpPr>
        <p:spPr bwMode="gray">
          <a:xfrm>
            <a:off x="4348288" y="5133237"/>
            <a:ext cx="1441200" cy="0"/>
          </a:xfrm>
          <a:prstGeom prst="line">
            <a:avLst/>
          </a:prstGeom>
          <a:noFill/>
          <a:ln w="19050">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2" name="直接连接符 141">
            <a:extLst>
              <a:ext uri="{FF2B5EF4-FFF2-40B4-BE49-F238E27FC236}">
                <a16:creationId xmlns:a16="http://schemas.microsoft.com/office/drawing/2014/main" xmlns="" id="{2F97C4E0-F19B-47B9-ADDD-2414C54771C6}"/>
              </a:ext>
            </a:extLst>
          </p:cNvPr>
          <p:cNvCxnSpPr>
            <a:cxnSpLocks/>
          </p:cNvCxnSpPr>
          <p:nvPr/>
        </p:nvCxnSpPr>
        <p:spPr bwMode="gray">
          <a:xfrm>
            <a:off x="6329488" y="5133237"/>
            <a:ext cx="1419099" cy="0"/>
          </a:xfrm>
          <a:prstGeom prst="line">
            <a:avLst/>
          </a:prstGeom>
          <a:noFill/>
          <a:ln w="19050">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9" name="文本框 168">
            <a:extLst>
              <a:ext uri="{FF2B5EF4-FFF2-40B4-BE49-F238E27FC236}">
                <a16:creationId xmlns:a16="http://schemas.microsoft.com/office/drawing/2014/main" xmlns="" id="{FACE8ACD-60CD-499B-85CA-677A8BA123E2}"/>
              </a:ext>
            </a:extLst>
          </p:cNvPr>
          <p:cNvSpPr txBox="1"/>
          <p:nvPr/>
        </p:nvSpPr>
        <p:spPr bwMode="gray">
          <a:xfrm>
            <a:off x="2029010" y="4660777"/>
            <a:ext cx="492443"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文本框 169">
            <a:extLst>
              <a:ext uri="{FF2B5EF4-FFF2-40B4-BE49-F238E27FC236}">
                <a16:creationId xmlns:a16="http://schemas.microsoft.com/office/drawing/2014/main" xmlns="" id="{4461E105-BAD0-4F12-AC9A-E22B29FF3E3F}"/>
              </a:ext>
            </a:extLst>
          </p:cNvPr>
          <p:cNvSpPr txBox="1"/>
          <p:nvPr/>
        </p:nvSpPr>
        <p:spPr bwMode="gray">
          <a:xfrm>
            <a:off x="9625663" y="4660777"/>
            <a:ext cx="492443"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文本框 170">
            <a:extLst>
              <a:ext uri="{FF2B5EF4-FFF2-40B4-BE49-F238E27FC236}">
                <a16:creationId xmlns:a16="http://schemas.microsoft.com/office/drawing/2014/main" xmlns="" id="{675945E5-5C94-4D0E-A084-4458B2FD9CFD}"/>
              </a:ext>
            </a:extLst>
          </p:cNvPr>
          <p:cNvSpPr txBox="1"/>
          <p:nvPr/>
        </p:nvSpPr>
        <p:spPr bwMode="gray">
          <a:xfrm>
            <a:off x="3797041" y="3010463"/>
            <a:ext cx="486030"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文本框 171">
            <a:extLst>
              <a:ext uri="{FF2B5EF4-FFF2-40B4-BE49-F238E27FC236}">
                <a16:creationId xmlns:a16="http://schemas.microsoft.com/office/drawing/2014/main" xmlns="" id="{DD92BC2F-8EF9-46AF-B034-BDE604634937}"/>
              </a:ext>
            </a:extLst>
          </p:cNvPr>
          <p:cNvSpPr txBox="1"/>
          <p:nvPr/>
        </p:nvSpPr>
        <p:spPr bwMode="gray">
          <a:xfrm>
            <a:off x="3797041" y="5415162"/>
            <a:ext cx="486030"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文本框 172">
            <a:extLst>
              <a:ext uri="{FF2B5EF4-FFF2-40B4-BE49-F238E27FC236}">
                <a16:creationId xmlns:a16="http://schemas.microsoft.com/office/drawing/2014/main" xmlns="" id="{64E634FF-19C0-458B-BD55-865352A36C87}"/>
              </a:ext>
            </a:extLst>
          </p:cNvPr>
          <p:cNvSpPr txBox="1"/>
          <p:nvPr/>
        </p:nvSpPr>
        <p:spPr bwMode="gray">
          <a:xfrm>
            <a:off x="7759275" y="3010463"/>
            <a:ext cx="486030"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文本框 173">
            <a:extLst>
              <a:ext uri="{FF2B5EF4-FFF2-40B4-BE49-F238E27FC236}">
                <a16:creationId xmlns:a16="http://schemas.microsoft.com/office/drawing/2014/main" xmlns="" id="{17746C02-6A45-4F7E-AF84-9A93E91E0D98}"/>
              </a:ext>
            </a:extLst>
          </p:cNvPr>
          <p:cNvSpPr txBox="1"/>
          <p:nvPr/>
        </p:nvSpPr>
        <p:spPr bwMode="gray">
          <a:xfrm>
            <a:off x="7759275" y="5415162"/>
            <a:ext cx="486030"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文本框 174">
            <a:extLst>
              <a:ext uri="{FF2B5EF4-FFF2-40B4-BE49-F238E27FC236}">
                <a16:creationId xmlns:a16="http://schemas.microsoft.com/office/drawing/2014/main" xmlns="" id="{EB012F56-FCC0-41EE-B893-515FB6E6737B}"/>
              </a:ext>
            </a:extLst>
          </p:cNvPr>
          <p:cNvSpPr txBox="1"/>
          <p:nvPr/>
        </p:nvSpPr>
        <p:spPr bwMode="gray">
          <a:xfrm>
            <a:off x="5928007" y="3010463"/>
            <a:ext cx="529312"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文本框 175">
            <a:extLst>
              <a:ext uri="{FF2B5EF4-FFF2-40B4-BE49-F238E27FC236}">
                <a16:creationId xmlns:a16="http://schemas.microsoft.com/office/drawing/2014/main" xmlns="" id="{2E770B48-1CF3-4BF0-9BED-47E8A187E3C0}"/>
              </a:ext>
            </a:extLst>
          </p:cNvPr>
          <p:cNvSpPr txBox="1"/>
          <p:nvPr/>
        </p:nvSpPr>
        <p:spPr bwMode="gray">
          <a:xfrm>
            <a:off x="5928007" y="5415162"/>
            <a:ext cx="529312" cy="307777"/>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文本框 176">
            <a:extLst>
              <a:ext uri="{FF2B5EF4-FFF2-40B4-BE49-F238E27FC236}">
                <a16:creationId xmlns:a16="http://schemas.microsoft.com/office/drawing/2014/main" xmlns="" id="{D3C5D926-36B5-4C27-B5B7-035A20048265}"/>
              </a:ext>
            </a:extLst>
          </p:cNvPr>
          <p:cNvSpPr txBox="1"/>
          <p:nvPr/>
        </p:nvSpPr>
        <p:spPr bwMode="gray">
          <a:xfrm>
            <a:off x="2371911" y="5703598"/>
            <a:ext cx="3417577" cy="523220"/>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standby link between the CE and PE does not forward data.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文本框 177">
            <a:extLst>
              <a:ext uri="{FF2B5EF4-FFF2-40B4-BE49-F238E27FC236}">
                <a16:creationId xmlns:a16="http://schemas.microsoft.com/office/drawing/2014/main" xmlns="" id="{230882CA-55D4-4892-AF86-6C4676E3563A}"/>
              </a:ext>
            </a:extLst>
          </p:cNvPr>
          <p:cNvSpPr txBox="1"/>
          <p:nvPr/>
        </p:nvSpPr>
        <p:spPr bwMode="gray">
          <a:xfrm rot="19661010">
            <a:off x="2937557" y="4009224"/>
            <a:ext cx="678391"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Active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文本框 178">
            <a:extLst>
              <a:ext uri="{FF2B5EF4-FFF2-40B4-BE49-F238E27FC236}">
                <a16:creationId xmlns:a16="http://schemas.microsoft.com/office/drawing/2014/main" xmlns="" id="{9316F573-4BA1-4D7E-B2B2-9DE9CD9B63EC}"/>
              </a:ext>
            </a:extLst>
          </p:cNvPr>
          <p:cNvSpPr txBox="1"/>
          <p:nvPr/>
        </p:nvSpPr>
        <p:spPr bwMode="gray">
          <a:xfrm rot="1923204">
            <a:off x="2724706" y="4854356"/>
            <a:ext cx="843501"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Standby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Oval 4">
            <a:extLst>
              <a:ext uri="{FF2B5EF4-FFF2-40B4-BE49-F238E27FC236}">
                <a16:creationId xmlns:a16="http://schemas.microsoft.com/office/drawing/2014/main" xmlns="" id="{D4B431EE-2CCD-4B62-81E5-AFE81F5094A9}"/>
              </a:ext>
            </a:extLst>
          </p:cNvPr>
          <p:cNvSpPr>
            <a:spLocks noChangeAspect="1"/>
          </p:cNvSpPr>
          <p:nvPr/>
        </p:nvSpPr>
        <p:spPr bwMode="gray">
          <a:xfrm>
            <a:off x="2130353" y="5803084"/>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3" name="组合 28">
            <a:extLst>
              <a:ext uri="{FF2B5EF4-FFF2-40B4-BE49-F238E27FC236}">
                <a16:creationId xmlns:a16="http://schemas.microsoft.com/office/drawing/2014/main" xmlns="" id="{720E156D-A22E-4392-9810-73DEC6CCDD5D}"/>
              </a:ext>
            </a:extLst>
          </p:cNvPr>
          <p:cNvGrpSpPr>
            <a:grpSpLocks noChangeAspect="1"/>
          </p:cNvGrpSpPr>
          <p:nvPr/>
        </p:nvGrpSpPr>
        <p:grpSpPr bwMode="gray">
          <a:xfrm>
            <a:off x="3080870" y="4597829"/>
            <a:ext cx="288969" cy="288969"/>
            <a:chOff x="5076056" y="3356992"/>
            <a:chExt cx="436268" cy="436268"/>
          </a:xfrm>
        </p:grpSpPr>
        <p:sp>
          <p:nvSpPr>
            <p:cNvPr id="184" name="椭圆 27">
              <a:extLst>
                <a:ext uri="{FF2B5EF4-FFF2-40B4-BE49-F238E27FC236}">
                  <a16:creationId xmlns:a16="http://schemas.microsoft.com/office/drawing/2014/main" xmlns="" id="{D8E40969-1AFC-41A5-AD96-77BBB7973912}"/>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禁止符 23">
              <a:extLst>
                <a:ext uri="{FF2B5EF4-FFF2-40B4-BE49-F238E27FC236}">
                  <a16:creationId xmlns:a16="http://schemas.microsoft.com/office/drawing/2014/main" xmlns="" id="{2EE88572-F54A-4D6A-8656-11D9A8628707}"/>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86" name="文本框 185">
            <a:extLst>
              <a:ext uri="{FF2B5EF4-FFF2-40B4-BE49-F238E27FC236}">
                <a16:creationId xmlns:a16="http://schemas.microsoft.com/office/drawing/2014/main" xmlns="" id="{3DBC181C-BA6B-4CF2-9B87-44FABCB49F67}"/>
              </a:ext>
            </a:extLst>
          </p:cNvPr>
          <p:cNvSpPr txBox="1"/>
          <p:nvPr/>
        </p:nvSpPr>
        <p:spPr bwMode="gray">
          <a:xfrm>
            <a:off x="6520640" y="5703598"/>
            <a:ext cx="3105024" cy="523220"/>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Multiple paths cannot be formed between PEs.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Oval 4">
            <a:extLst>
              <a:ext uri="{FF2B5EF4-FFF2-40B4-BE49-F238E27FC236}">
                <a16:creationId xmlns:a16="http://schemas.microsoft.com/office/drawing/2014/main" xmlns="" id="{7F3BE805-C5FB-4711-B21A-A3B5CC92B98A}"/>
              </a:ext>
            </a:extLst>
          </p:cNvPr>
          <p:cNvSpPr>
            <a:spLocks noChangeAspect="1"/>
          </p:cNvSpPr>
          <p:nvPr/>
        </p:nvSpPr>
        <p:spPr bwMode="gray">
          <a:xfrm>
            <a:off x="6279082" y="5803084"/>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任意多边形 5"/>
          <p:cNvSpPr/>
          <p:nvPr/>
        </p:nvSpPr>
        <p:spPr bwMode="gray">
          <a:xfrm>
            <a:off x="2667000" y="3311525"/>
            <a:ext cx="6870700" cy="762000"/>
          </a:xfrm>
          <a:custGeom>
            <a:avLst/>
            <a:gdLst>
              <a:gd name="connsiteX0" fmla="*/ 0 w 6870700"/>
              <a:gd name="connsiteY0" fmla="*/ 762000 h 762000"/>
              <a:gd name="connsiteX1" fmla="*/ 1130300 w 6870700"/>
              <a:gd name="connsiteY1" fmla="*/ 0 h 762000"/>
              <a:gd name="connsiteX2" fmla="*/ 5664200 w 6870700"/>
              <a:gd name="connsiteY2" fmla="*/ 0 h 762000"/>
              <a:gd name="connsiteX3" fmla="*/ 6870700 w 687070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6870700" h="762000">
                <a:moveTo>
                  <a:pt x="0" y="762000"/>
                </a:moveTo>
                <a:lnTo>
                  <a:pt x="1130300" y="0"/>
                </a:lnTo>
                <a:lnTo>
                  <a:pt x="5664200" y="0"/>
                </a:lnTo>
                <a:lnTo>
                  <a:pt x="6870700" y="762000"/>
                </a:lnTo>
              </a:path>
            </a:pathLst>
          </a:custGeom>
          <a:noFill/>
          <a:ln w="38100">
            <a:solidFill>
              <a:srgbClr val="62B230"/>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7624681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marL="361950" indent="-361950" algn="l">
              <a:lnSpc>
                <a:spcPct val="120000"/>
              </a:lnSpc>
            </a:pPr>
            <a:r>
              <a:rPr lang="en-US" sz="1600" dirty="0" smtClean="0">
                <a:sym typeface="Huawei Sans" panose="020C0503030203020204" pitchFamily="34" charset="0"/>
              </a:rPr>
              <a:t>(Single-answer question) Which of the following route types is used by EVPN to implement fast convergence? (     )</a:t>
            </a:r>
          </a:p>
          <a:p>
            <a:pPr marL="714375" lvl="1" indent="-352425" algn="l">
              <a:lnSpc>
                <a:spcPct val="120000"/>
              </a:lnSpc>
            </a:pPr>
            <a:r>
              <a:rPr lang="en-US" sz="1400" dirty="0" smtClean="0">
                <a:sym typeface="Huawei Sans" panose="020C0503030203020204" pitchFamily="34" charset="0"/>
              </a:rPr>
              <a:t>Type 1</a:t>
            </a:r>
          </a:p>
          <a:p>
            <a:pPr marL="714375" lvl="1" indent="-352425" algn="l">
              <a:lnSpc>
                <a:spcPct val="120000"/>
              </a:lnSpc>
            </a:pPr>
            <a:r>
              <a:rPr lang="en-US" sz="1400" dirty="0" smtClean="0">
                <a:sym typeface="Huawei Sans" panose="020C0503030203020204" pitchFamily="34" charset="0"/>
              </a:rPr>
              <a:t>Type 2</a:t>
            </a:r>
          </a:p>
          <a:p>
            <a:pPr marL="714375" lvl="1" indent="-352425" algn="l">
              <a:lnSpc>
                <a:spcPct val="120000"/>
              </a:lnSpc>
            </a:pPr>
            <a:r>
              <a:rPr lang="en-US" sz="1400" dirty="0" smtClean="0">
                <a:sym typeface="Huawei Sans" panose="020C0503030203020204" pitchFamily="34" charset="0"/>
              </a:rPr>
              <a:t>Type 3</a:t>
            </a:r>
          </a:p>
          <a:p>
            <a:pPr marL="714375" lvl="1" indent="-352425" algn="l">
              <a:lnSpc>
                <a:spcPct val="120000"/>
              </a:lnSpc>
            </a:pPr>
            <a:r>
              <a:rPr lang="en-US" sz="1400" dirty="0" smtClean="0">
                <a:sym typeface="Huawei Sans" panose="020C0503030203020204" pitchFamily="34" charset="0"/>
              </a:rPr>
              <a:t>Type 4</a:t>
            </a:r>
          </a:p>
          <a:p>
            <a:pPr marL="361950" indent="-361950" algn="l">
              <a:lnSpc>
                <a:spcPct val="120000"/>
              </a:lnSpc>
            </a:pPr>
            <a:r>
              <a:rPr lang="en-US" sz="1600" dirty="0" smtClean="0">
                <a:sym typeface="Huawei Sans" panose="020C0503030203020204" pitchFamily="34" charset="0"/>
              </a:rPr>
              <a:t>(Single-answer question) Which of the following types of routes carries the MPLS label used for forwarding unicast data? (     )</a:t>
            </a:r>
          </a:p>
          <a:p>
            <a:pPr marL="714375" lvl="1" indent="-352425" algn="l">
              <a:lnSpc>
                <a:spcPct val="120000"/>
              </a:lnSpc>
            </a:pPr>
            <a:r>
              <a:rPr lang="en-US" sz="1400" dirty="0" smtClean="0">
                <a:sym typeface="Huawei Sans" panose="020C0503030203020204" pitchFamily="34" charset="0"/>
              </a:rPr>
              <a:t>Type 1</a:t>
            </a:r>
          </a:p>
          <a:p>
            <a:pPr marL="714375" lvl="1" indent="-352425" algn="l">
              <a:lnSpc>
                <a:spcPct val="120000"/>
              </a:lnSpc>
            </a:pPr>
            <a:r>
              <a:rPr lang="en-US" sz="1400" dirty="0" smtClean="0">
                <a:sym typeface="Huawei Sans" panose="020C0503030203020204" pitchFamily="34" charset="0"/>
              </a:rPr>
              <a:t>Type 2</a:t>
            </a:r>
          </a:p>
          <a:p>
            <a:pPr marL="714375" lvl="1" indent="-352425" algn="l">
              <a:lnSpc>
                <a:spcPct val="120000"/>
              </a:lnSpc>
            </a:pPr>
            <a:r>
              <a:rPr lang="en-US" sz="1400" dirty="0" smtClean="0">
                <a:sym typeface="Huawei Sans" panose="020C0503030203020204" pitchFamily="34" charset="0"/>
              </a:rPr>
              <a:t>Type 3</a:t>
            </a:r>
          </a:p>
          <a:p>
            <a:pPr marL="714375" lvl="1" indent="-352425" algn="l">
              <a:lnSpc>
                <a:spcPct val="120000"/>
              </a:lnSpc>
            </a:pPr>
            <a:r>
              <a:rPr lang="en-US" sz="1400" dirty="0" smtClean="0">
                <a:sym typeface="Huawei Sans" panose="020C0503030203020204" pitchFamily="34" charset="0"/>
              </a:rPr>
              <a:t>Type 4</a:t>
            </a:r>
            <a:endParaRPr lang="en-US" altLang="zh-CN" sz="1400" dirty="0">
              <a:sym typeface="Huawei Sans" panose="020C0503030203020204" pitchFamily="34" charset="0"/>
            </a:endParaRPr>
          </a:p>
        </p:txBody>
      </p:sp>
    </p:spTree>
    <p:extLst>
      <p:ext uri="{BB962C8B-B14F-4D97-AF65-F5344CB8AC3E}">
        <p14:creationId xmlns:p14="http://schemas.microsoft.com/office/powerpoint/2010/main" val="214189142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pPr algn="l"/>
            <a:r>
              <a:rPr lang="en-US" sz="1600" dirty="0" smtClean="0">
                <a:sym typeface="Huawei Sans" panose="020C0503030203020204" pitchFamily="34" charset="0"/>
              </a:rPr>
              <a:t>EVPN uses BGP extensions to implement MAC address learning and advertisement on the control plane instead of the data plane. EVPN allows a device to manage MAC addresses in the same way as it manages routes, implementing load balancing between EVPN routes with the same destination MAC address but different next hops. In addition, EVPN supports the deployment of BGP RRs, significantly reducing network complexity.</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EVPN uses the labels carried in Type 3 routes to guide BUM traffic forwarding, uses the labels carried in Type 2 routes to guide unicast traffic forwarding, uses Type 1 routes to implement split horizon and fast convergence, and uses Type 4 routes to implement DF election and automatic ES member discovery. EVPN also supports the advertisement of IP prefix routes through Type 5 routes.</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With the enrichment of application scenarios and extension of protocols, EVPN can be used in various scenarios, including WAN, DC, and campus network scenarios.</a:t>
            </a:r>
            <a:endParaRPr lang="en-US" altLang="zh-CN" sz="1600" dirty="0" smtClean="0">
              <a:sym typeface="Huawei Sans" panose="020C0503030203020204" pitchFamily="34" charset="0"/>
            </a:endParaRPr>
          </a:p>
        </p:txBody>
      </p:sp>
    </p:spTree>
    <p:extLst>
      <p:ext uri="{BB962C8B-B14F-4D97-AF65-F5344CB8AC3E}">
        <p14:creationId xmlns:p14="http://schemas.microsoft.com/office/powerpoint/2010/main" val="1952499175"/>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56258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dirty="0" smtClean="0">
                <a:sym typeface="Huawei Sans" panose="020C0503030203020204" pitchFamily="34" charset="0"/>
              </a:rPr>
              <a:t>VPLS Challenge 2: Slow Fault Convergence</a:t>
            </a:r>
            <a:endParaRPr lang="en-US" altLang="zh-CN" dirty="0">
              <a:sym typeface="Huawei Sans" panose="020C0503030203020204" pitchFamily="34" charset="0"/>
            </a:endParaRPr>
          </a:p>
        </p:txBody>
      </p:sp>
      <p:sp>
        <p:nvSpPr>
          <p:cNvPr id="68" name="文本占位符 67"/>
          <p:cNvSpPr>
            <a:spLocks noGrp="1"/>
          </p:cNvSpPr>
          <p:nvPr>
            <p:ph type="body" sz="quarter" idx="10"/>
          </p:nvPr>
        </p:nvSpPr>
        <p:spPr bwMode="gray"/>
        <p:txBody>
          <a:bodyPr/>
          <a:lstStyle/>
          <a:p>
            <a:pPr algn="l"/>
            <a:r>
              <a:rPr lang="en-US" sz="1600" dirty="0" smtClean="0">
                <a:sym typeface="Huawei Sans" panose="020C0503030203020204" pitchFamily="34" charset="0"/>
              </a:rPr>
              <a:t>After detecting a link fault, PE3 sends a MAC Withdraw message to the peer PE, instructing the peer PE to delete the MAC address of PE3. PE4 changes the standby link to the active state. After receiving the Withdraw message, PE1 clears the corresponding MAC address and learn MAC addresses again. The fault convergence time is closely related to the number of MAC addresses.</a:t>
            </a:r>
          </a:p>
          <a:p>
            <a:pPr algn="l"/>
            <a:endParaRPr lang="en-US" altLang="zh-CN" sz="1600" dirty="0">
              <a:sym typeface="Huawei Sans" panose="020C0503030203020204" pitchFamily="34" charset="0"/>
            </a:endParaRPr>
          </a:p>
        </p:txBody>
      </p:sp>
      <p:sp>
        <p:nvSpPr>
          <p:cNvPr id="60" name="Oval 4">
            <a:extLst>
              <a:ext uri="{FF2B5EF4-FFF2-40B4-BE49-F238E27FC236}">
                <a16:creationId xmlns:a16="http://schemas.microsoft.com/office/drawing/2014/main" xmlns="" id="{7F9B7BB7-B9F6-448B-AF8C-281B54A5FB4E}"/>
              </a:ext>
            </a:extLst>
          </p:cNvPr>
          <p:cNvSpPr>
            <a:spLocks noChangeAspect="1"/>
          </p:cNvSpPr>
          <p:nvPr/>
        </p:nvSpPr>
        <p:spPr bwMode="gray">
          <a:xfrm>
            <a:off x="7676705" y="2818904"/>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a:extLst>
              <a:ext uri="{FF2B5EF4-FFF2-40B4-BE49-F238E27FC236}">
                <a16:creationId xmlns:a16="http://schemas.microsoft.com/office/drawing/2014/main" xmlns="" id="{5854EF1F-246F-4321-82C4-394A8983E624}"/>
              </a:ext>
            </a:extLst>
          </p:cNvPr>
          <p:cNvSpPr/>
          <p:nvPr/>
        </p:nvSpPr>
        <p:spPr bwMode="gray">
          <a:xfrm>
            <a:off x="7970323" y="2568515"/>
            <a:ext cx="3897827" cy="738664"/>
          </a:xfrm>
          <a:prstGeom prst="rect">
            <a:avLst/>
          </a:prstGeom>
        </p:spPr>
        <p:txBody>
          <a:bodyPr wrap="square">
            <a:spAutoFit/>
          </a:bodyPr>
          <a:lstStyle/>
          <a:p>
            <a:pPr defTabSz="1077923"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PE3 detects a fault and sends a MAC Withdraw message to instruct PE1 to clear the MAC address of PE3 (within subseconds).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4">
            <a:extLst>
              <a:ext uri="{FF2B5EF4-FFF2-40B4-BE49-F238E27FC236}">
                <a16:creationId xmlns:a16="http://schemas.microsoft.com/office/drawing/2014/main" xmlns="" id="{FA79CB84-9DF6-44B0-86B1-4F44D184B32E}"/>
              </a:ext>
            </a:extLst>
          </p:cNvPr>
          <p:cNvSpPr>
            <a:spLocks noChangeAspect="1"/>
          </p:cNvSpPr>
          <p:nvPr/>
        </p:nvSpPr>
        <p:spPr bwMode="gray">
          <a:xfrm>
            <a:off x="8088789" y="5797143"/>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a:extLst>
              <a:ext uri="{FF2B5EF4-FFF2-40B4-BE49-F238E27FC236}">
                <a16:creationId xmlns:a16="http://schemas.microsoft.com/office/drawing/2014/main" xmlns="" id="{BA1297AB-E191-4A08-B538-3407AEDBB53D}"/>
              </a:ext>
            </a:extLst>
          </p:cNvPr>
          <p:cNvSpPr/>
          <p:nvPr/>
        </p:nvSpPr>
        <p:spPr bwMode="gray">
          <a:xfrm>
            <a:off x="8352193" y="5691387"/>
            <a:ext cx="2611082" cy="523220"/>
          </a:xfrm>
          <a:prstGeom prst="rect">
            <a:avLst/>
          </a:prstGeom>
        </p:spPr>
        <p:txBody>
          <a:bodyPr wrap="square">
            <a:spAutoFit/>
          </a:bodyPr>
          <a:lstStyle/>
          <a:p>
            <a:pPr defTabSz="1077923"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link between PE4 and PE2 becomes the active link.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Oval 4">
            <a:extLst>
              <a:ext uri="{FF2B5EF4-FFF2-40B4-BE49-F238E27FC236}">
                <a16:creationId xmlns:a16="http://schemas.microsoft.com/office/drawing/2014/main" xmlns="" id="{19B0196D-0A09-4A73-9CBE-599AD2039CC0}"/>
              </a:ext>
            </a:extLst>
          </p:cNvPr>
          <p:cNvSpPr>
            <a:spLocks noChangeAspect="1"/>
          </p:cNvSpPr>
          <p:nvPr/>
        </p:nvSpPr>
        <p:spPr bwMode="gray">
          <a:xfrm>
            <a:off x="1983608" y="2818904"/>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a:extLst>
              <a:ext uri="{FF2B5EF4-FFF2-40B4-BE49-F238E27FC236}">
                <a16:creationId xmlns:a16="http://schemas.microsoft.com/office/drawing/2014/main" xmlns="" id="{14B8C53E-1339-4F98-944D-4265C0B12934}"/>
              </a:ext>
            </a:extLst>
          </p:cNvPr>
          <p:cNvSpPr/>
          <p:nvPr/>
        </p:nvSpPr>
        <p:spPr bwMode="gray">
          <a:xfrm>
            <a:off x="2297524" y="2568515"/>
            <a:ext cx="4252731" cy="738664"/>
          </a:xfrm>
          <a:prstGeom prst="rect">
            <a:avLst/>
          </a:prstGeom>
        </p:spPr>
        <p:txBody>
          <a:bodyPr wrap="square">
            <a:spAutoFit/>
          </a:bodyPr>
          <a:lstStyle/>
          <a:p>
            <a:pPr defTabSz="1077923"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receives the MAC Withdraw message, clears the corresponding MAC address, and learns MAC addresses again for about 10 seconds.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占位符 2">
            <a:extLst>
              <a:ext uri="{FF2B5EF4-FFF2-40B4-BE49-F238E27FC236}">
                <a16:creationId xmlns:a16="http://schemas.microsoft.com/office/drawing/2014/main" xmlns="" id="{91B48796-55C2-4895-BCCC-9B2344F20A30}"/>
              </a:ext>
            </a:extLst>
          </p:cNvPr>
          <p:cNvSpPr txBox="1">
            <a:spLocks/>
          </p:cNvSpPr>
          <p:nvPr/>
        </p:nvSpPr>
        <p:spPr bwMode="gray">
          <a:xfrm>
            <a:off x="468317" y="1233488"/>
            <a:ext cx="11276183" cy="1030948"/>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9" name="图片 68">
            <a:extLst>
              <a:ext uri="{FF2B5EF4-FFF2-40B4-BE49-F238E27FC236}">
                <a16:creationId xmlns:a16="http://schemas.microsoft.com/office/drawing/2014/main" xmlns="" id="{AC5334C7-EEEC-4A0E-9C35-E61134C2DEB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70961" y="3644544"/>
            <a:ext cx="540000" cy="442800"/>
          </a:xfrm>
          <a:prstGeom prst="rect">
            <a:avLst/>
          </a:prstGeom>
        </p:spPr>
      </p:pic>
      <p:cxnSp>
        <p:nvCxnSpPr>
          <p:cNvPr id="70" name="直接连接符 69">
            <a:extLst>
              <a:ext uri="{FF2B5EF4-FFF2-40B4-BE49-F238E27FC236}">
                <a16:creationId xmlns:a16="http://schemas.microsoft.com/office/drawing/2014/main" xmlns="" id="{8247DE92-7732-4C22-BFD7-F7BDE9AAC491}"/>
              </a:ext>
            </a:extLst>
          </p:cNvPr>
          <p:cNvCxnSpPr>
            <a:cxnSpLocks/>
            <a:stCxn id="71" idx="0"/>
            <a:endCxn id="69" idx="2"/>
          </p:cNvCxnSpPr>
          <p:nvPr/>
        </p:nvCxnSpPr>
        <p:spPr bwMode="gray">
          <a:xfrm flipV="1">
            <a:off x="3540961" y="4087344"/>
            <a:ext cx="0" cy="1087276"/>
          </a:xfrm>
          <a:prstGeom prst="line">
            <a:avLst/>
          </a:prstGeom>
          <a:noFill/>
          <a:ln w="19050">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1" name="图片 70">
            <a:extLst>
              <a:ext uri="{FF2B5EF4-FFF2-40B4-BE49-F238E27FC236}">
                <a16:creationId xmlns:a16="http://schemas.microsoft.com/office/drawing/2014/main" xmlns="" id="{4A9E55EA-0FC4-4543-BFDC-95E84AA172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270961" y="5174620"/>
            <a:ext cx="540000" cy="442800"/>
          </a:xfrm>
          <a:prstGeom prst="rect">
            <a:avLst/>
          </a:prstGeom>
        </p:spPr>
      </p:pic>
      <p:pic>
        <p:nvPicPr>
          <p:cNvPr id="72" name="图片 71">
            <a:extLst>
              <a:ext uri="{FF2B5EF4-FFF2-40B4-BE49-F238E27FC236}">
                <a16:creationId xmlns:a16="http://schemas.microsoft.com/office/drawing/2014/main" xmlns="" id="{1AC9D67A-D4CD-4546-B06B-3009F309618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161" y="3644544"/>
            <a:ext cx="540000" cy="442800"/>
          </a:xfrm>
          <a:prstGeom prst="rect">
            <a:avLst/>
          </a:prstGeom>
        </p:spPr>
      </p:pic>
      <p:cxnSp>
        <p:nvCxnSpPr>
          <p:cNvPr id="73" name="直接连接符 72">
            <a:extLst>
              <a:ext uri="{FF2B5EF4-FFF2-40B4-BE49-F238E27FC236}">
                <a16:creationId xmlns:a16="http://schemas.microsoft.com/office/drawing/2014/main" xmlns="" id="{D4151692-0EB8-4691-82E8-A8FA1E9225C3}"/>
              </a:ext>
            </a:extLst>
          </p:cNvPr>
          <p:cNvCxnSpPr>
            <a:cxnSpLocks/>
            <a:stCxn id="74" idx="0"/>
            <a:endCxn id="72" idx="2"/>
          </p:cNvCxnSpPr>
          <p:nvPr/>
        </p:nvCxnSpPr>
        <p:spPr bwMode="gray">
          <a:xfrm flipV="1">
            <a:off x="5522161" y="4087344"/>
            <a:ext cx="0" cy="1087276"/>
          </a:xfrm>
          <a:prstGeom prst="line">
            <a:avLst/>
          </a:prstGeom>
          <a:noFill/>
          <a:ln w="19050">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4" name="图片 73">
            <a:extLst>
              <a:ext uri="{FF2B5EF4-FFF2-40B4-BE49-F238E27FC236}">
                <a16:creationId xmlns:a16="http://schemas.microsoft.com/office/drawing/2014/main" xmlns="" id="{383E32DA-A035-4B48-BC6A-427FBF3A2C1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252161" y="5174620"/>
            <a:ext cx="540000" cy="442800"/>
          </a:xfrm>
          <a:prstGeom prst="rect">
            <a:avLst/>
          </a:prstGeom>
        </p:spPr>
      </p:pic>
      <p:pic>
        <p:nvPicPr>
          <p:cNvPr id="75" name="图片 74">
            <a:extLst>
              <a:ext uri="{FF2B5EF4-FFF2-40B4-BE49-F238E27FC236}">
                <a16:creationId xmlns:a16="http://schemas.microsoft.com/office/drawing/2014/main" xmlns="" id="{278DB94B-991F-47D9-84EE-5D4DCADCCA0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11260" y="3644544"/>
            <a:ext cx="540000" cy="442800"/>
          </a:xfrm>
          <a:prstGeom prst="rect">
            <a:avLst/>
          </a:prstGeom>
        </p:spPr>
      </p:pic>
      <p:cxnSp>
        <p:nvCxnSpPr>
          <p:cNvPr id="76" name="直接连接符 75">
            <a:extLst>
              <a:ext uri="{FF2B5EF4-FFF2-40B4-BE49-F238E27FC236}">
                <a16:creationId xmlns:a16="http://schemas.microsoft.com/office/drawing/2014/main" xmlns="" id="{F2078A71-F1AD-449E-AD8A-BE4D40CC22B0}"/>
              </a:ext>
            </a:extLst>
          </p:cNvPr>
          <p:cNvCxnSpPr>
            <a:cxnSpLocks/>
            <a:stCxn id="77" idx="0"/>
            <a:endCxn id="75" idx="2"/>
          </p:cNvCxnSpPr>
          <p:nvPr/>
        </p:nvCxnSpPr>
        <p:spPr bwMode="gray">
          <a:xfrm flipV="1">
            <a:off x="7481260" y="4087344"/>
            <a:ext cx="0" cy="1087276"/>
          </a:xfrm>
          <a:prstGeom prst="line">
            <a:avLst/>
          </a:prstGeom>
          <a:noFill/>
          <a:ln w="19050">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7" name="图片 76">
            <a:extLst>
              <a:ext uri="{FF2B5EF4-FFF2-40B4-BE49-F238E27FC236}">
                <a16:creationId xmlns:a16="http://schemas.microsoft.com/office/drawing/2014/main" xmlns="" id="{9F260E97-0B79-4ED4-9228-45486968BA3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11260" y="5174620"/>
            <a:ext cx="540000" cy="442800"/>
          </a:xfrm>
          <a:prstGeom prst="rect">
            <a:avLst/>
          </a:prstGeom>
        </p:spPr>
      </p:pic>
      <p:pic>
        <p:nvPicPr>
          <p:cNvPr id="78" name="图片 77">
            <a:extLst>
              <a:ext uri="{FF2B5EF4-FFF2-40B4-BE49-F238E27FC236}">
                <a16:creationId xmlns:a16="http://schemas.microsoft.com/office/drawing/2014/main" xmlns="" id="{41658D72-2A11-46CD-B62C-CBC93B3CE29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02126" y="4396882"/>
            <a:ext cx="540000" cy="442800"/>
          </a:xfrm>
          <a:prstGeom prst="rect">
            <a:avLst/>
          </a:prstGeom>
        </p:spPr>
      </p:pic>
      <p:cxnSp>
        <p:nvCxnSpPr>
          <p:cNvPr id="79" name="直接连接符 78">
            <a:extLst>
              <a:ext uri="{FF2B5EF4-FFF2-40B4-BE49-F238E27FC236}">
                <a16:creationId xmlns:a16="http://schemas.microsoft.com/office/drawing/2014/main" xmlns="" id="{0792A0D6-F60B-4A43-835E-246A7C30FBF9}"/>
              </a:ext>
            </a:extLst>
          </p:cNvPr>
          <p:cNvCxnSpPr>
            <a:cxnSpLocks/>
            <a:stCxn id="69" idx="1"/>
            <a:endCxn id="78" idx="3"/>
          </p:cNvCxnSpPr>
          <p:nvPr/>
        </p:nvCxnSpPr>
        <p:spPr bwMode="gray">
          <a:xfrm flipH="1">
            <a:off x="2042126" y="3865944"/>
            <a:ext cx="1228835" cy="752338"/>
          </a:xfrm>
          <a:prstGeom prst="line">
            <a:avLst/>
          </a:prstGeom>
          <a:noFill/>
          <a:ln w="19050">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直接连接符 79">
            <a:extLst>
              <a:ext uri="{FF2B5EF4-FFF2-40B4-BE49-F238E27FC236}">
                <a16:creationId xmlns:a16="http://schemas.microsoft.com/office/drawing/2014/main" xmlns="" id="{48CCCE6F-73EB-4514-8B0B-EA41A64018B2}"/>
              </a:ext>
            </a:extLst>
          </p:cNvPr>
          <p:cNvCxnSpPr>
            <a:cxnSpLocks/>
            <a:stCxn id="71" idx="1"/>
            <a:endCxn id="78" idx="3"/>
          </p:cNvCxnSpPr>
          <p:nvPr/>
        </p:nvCxnSpPr>
        <p:spPr bwMode="gray">
          <a:xfrm flipH="1" flipV="1">
            <a:off x="2042126" y="4618282"/>
            <a:ext cx="1228835" cy="77773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1" name="图片 80">
            <a:extLst>
              <a:ext uri="{FF2B5EF4-FFF2-40B4-BE49-F238E27FC236}">
                <a16:creationId xmlns:a16="http://schemas.microsoft.com/office/drawing/2014/main" xmlns="" id="{F557A8CD-3423-4C8F-9E17-BF1944FBCAC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063353" y="4396882"/>
            <a:ext cx="540000" cy="442800"/>
          </a:xfrm>
          <a:prstGeom prst="rect">
            <a:avLst/>
          </a:prstGeom>
        </p:spPr>
      </p:pic>
      <p:cxnSp>
        <p:nvCxnSpPr>
          <p:cNvPr id="82" name="直接连接符 81">
            <a:extLst>
              <a:ext uri="{FF2B5EF4-FFF2-40B4-BE49-F238E27FC236}">
                <a16:creationId xmlns:a16="http://schemas.microsoft.com/office/drawing/2014/main" xmlns="" id="{6B7CD17E-6105-4434-9A44-CE225C834487}"/>
              </a:ext>
            </a:extLst>
          </p:cNvPr>
          <p:cNvCxnSpPr>
            <a:cxnSpLocks/>
            <a:stCxn id="75" idx="3"/>
            <a:endCxn id="81" idx="1"/>
          </p:cNvCxnSpPr>
          <p:nvPr/>
        </p:nvCxnSpPr>
        <p:spPr bwMode="gray">
          <a:xfrm>
            <a:off x="7751260" y="3865944"/>
            <a:ext cx="1312093" cy="752338"/>
          </a:xfrm>
          <a:prstGeom prst="line">
            <a:avLst/>
          </a:prstGeom>
          <a:noFill/>
          <a:ln w="19050">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3" name="直接连接符 82">
            <a:extLst>
              <a:ext uri="{FF2B5EF4-FFF2-40B4-BE49-F238E27FC236}">
                <a16:creationId xmlns:a16="http://schemas.microsoft.com/office/drawing/2014/main" xmlns="" id="{706B07D3-44A1-4C27-8060-CFBB64D167D6}"/>
              </a:ext>
            </a:extLst>
          </p:cNvPr>
          <p:cNvCxnSpPr>
            <a:cxnSpLocks/>
            <a:stCxn id="81" idx="1"/>
            <a:endCxn id="77" idx="3"/>
          </p:cNvCxnSpPr>
          <p:nvPr/>
        </p:nvCxnSpPr>
        <p:spPr bwMode="gray">
          <a:xfrm flipH="1">
            <a:off x="7751260" y="4618282"/>
            <a:ext cx="1312093" cy="77773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直接连接符 83">
            <a:extLst>
              <a:ext uri="{FF2B5EF4-FFF2-40B4-BE49-F238E27FC236}">
                <a16:creationId xmlns:a16="http://schemas.microsoft.com/office/drawing/2014/main" xmlns="" id="{BFC0AB35-EF23-4FF0-86F2-971C0118BED3}"/>
              </a:ext>
            </a:extLst>
          </p:cNvPr>
          <p:cNvCxnSpPr>
            <a:cxnSpLocks/>
            <a:stCxn id="69" idx="3"/>
            <a:endCxn id="72" idx="1"/>
          </p:cNvCxnSpPr>
          <p:nvPr/>
        </p:nvCxnSpPr>
        <p:spPr bwMode="gray">
          <a:xfrm>
            <a:off x="3810961" y="3865944"/>
            <a:ext cx="1441200" cy="0"/>
          </a:xfrm>
          <a:prstGeom prst="line">
            <a:avLst/>
          </a:prstGeom>
          <a:noFill/>
          <a:ln w="19050">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 name="直接连接符 84">
            <a:extLst>
              <a:ext uri="{FF2B5EF4-FFF2-40B4-BE49-F238E27FC236}">
                <a16:creationId xmlns:a16="http://schemas.microsoft.com/office/drawing/2014/main" xmlns="" id="{FA9FDE19-3824-435D-9DED-9E0CAE657F02}"/>
              </a:ext>
            </a:extLst>
          </p:cNvPr>
          <p:cNvCxnSpPr>
            <a:cxnSpLocks/>
            <a:stCxn id="72" idx="3"/>
            <a:endCxn id="75" idx="1"/>
          </p:cNvCxnSpPr>
          <p:nvPr/>
        </p:nvCxnSpPr>
        <p:spPr bwMode="gray">
          <a:xfrm>
            <a:off x="5792161" y="3865944"/>
            <a:ext cx="1419099" cy="0"/>
          </a:xfrm>
          <a:prstGeom prst="line">
            <a:avLst/>
          </a:prstGeom>
          <a:noFill/>
          <a:ln w="19050">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直接连接符 85">
            <a:extLst>
              <a:ext uri="{FF2B5EF4-FFF2-40B4-BE49-F238E27FC236}">
                <a16:creationId xmlns:a16="http://schemas.microsoft.com/office/drawing/2014/main" xmlns="" id="{289E2332-2451-4D3A-B77F-79AD5CB82F3F}"/>
              </a:ext>
            </a:extLst>
          </p:cNvPr>
          <p:cNvCxnSpPr>
            <a:cxnSpLocks/>
          </p:cNvCxnSpPr>
          <p:nvPr/>
        </p:nvCxnSpPr>
        <p:spPr bwMode="gray">
          <a:xfrm>
            <a:off x="3810961" y="5396020"/>
            <a:ext cx="1441200" cy="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直接连接符 86">
            <a:extLst>
              <a:ext uri="{FF2B5EF4-FFF2-40B4-BE49-F238E27FC236}">
                <a16:creationId xmlns:a16="http://schemas.microsoft.com/office/drawing/2014/main" xmlns="" id="{2F97C4E0-F19B-47B9-ADDD-2414C54771C6}"/>
              </a:ext>
            </a:extLst>
          </p:cNvPr>
          <p:cNvCxnSpPr>
            <a:cxnSpLocks/>
          </p:cNvCxnSpPr>
          <p:nvPr/>
        </p:nvCxnSpPr>
        <p:spPr bwMode="gray">
          <a:xfrm>
            <a:off x="5792161" y="5396020"/>
            <a:ext cx="1419099" cy="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8" name="文本框 87">
            <a:extLst>
              <a:ext uri="{FF2B5EF4-FFF2-40B4-BE49-F238E27FC236}">
                <a16:creationId xmlns:a16="http://schemas.microsoft.com/office/drawing/2014/main" xmlns="" id="{FACE8ACD-60CD-499B-85CA-677A8BA123E2}"/>
              </a:ext>
            </a:extLst>
          </p:cNvPr>
          <p:cNvSpPr txBox="1"/>
          <p:nvPr/>
        </p:nvSpPr>
        <p:spPr bwMode="gray">
          <a:xfrm>
            <a:off x="1491683" y="4923560"/>
            <a:ext cx="53732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a:extLst>
              <a:ext uri="{FF2B5EF4-FFF2-40B4-BE49-F238E27FC236}">
                <a16:creationId xmlns:a16="http://schemas.microsoft.com/office/drawing/2014/main" xmlns="" id="{4461E105-BAD0-4F12-AC9A-E22B29FF3E3F}"/>
              </a:ext>
            </a:extLst>
          </p:cNvPr>
          <p:cNvSpPr txBox="1"/>
          <p:nvPr/>
        </p:nvSpPr>
        <p:spPr bwMode="gray">
          <a:xfrm>
            <a:off x="9088336" y="4923560"/>
            <a:ext cx="53732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a:extLst>
              <a:ext uri="{FF2B5EF4-FFF2-40B4-BE49-F238E27FC236}">
                <a16:creationId xmlns:a16="http://schemas.microsoft.com/office/drawing/2014/main" xmlns="" id="{675945E5-5C94-4D0E-A084-4458B2FD9CFD}"/>
              </a:ext>
            </a:extLst>
          </p:cNvPr>
          <p:cNvSpPr txBox="1"/>
          <p:nvPr/>
        </p:nvSpPr>
        <p:spPr bwMode="gray">
          <a:xfrm>
            <a:off x="3259714" y="3273246"/>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a:extLst>
              <a:ext uri="{FF2B5EF4-FFF2-40B4-BE49-F238E27FC236}">
                <a16:creationId xmlns:a16="http://schemas.microsoft.com/office/drawing/2014/main" xmlns="" id="{DD92BC2F-8EF9-46AF-B034-BDE604634937}"/>
              </a:ext>
            </a:extLst>
          </p:cNvPr>
          <p:cNvSpPr txBox="1"/>
          <p:nvPr/>
        </p:nvSpPr>
        <p:spPr bwMode="gray">
          <a:xfrm>
            <a:off x="3259714" y="5677945"/>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a:extLst>
              <a:ext uri="{FF2B5EF4-FFF2-40B4-BE49-F238E27FC236}">
                <a16:creationId xmlns:a16="http://schemas.microsoft.com/office/drawing/2014/main" xmlns="" id="{64E634FF-19C0-458B-BD55-865352A36C87}"/>
              </a:ext>
            </a:extLst>
          </p:cNvPr>
          <p:cNvSpPr txBox="1"/>
          <p:nvPr/>
        </p:nvSpPr>
        <p:spPr bwMode="gray">
          <a:xfrm>
            <a:off x="7221948" y="3273246"/>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a:extLst>
              <a:ext uri="{FF2B5EF4-FFF2-40B4-BE49-F238E27FC236}">
                <a16:creationId xmlns:a16="http://schemas.microsoft.com/office/drawing/2014/main" xmlns="" id="{17746C02-6A45-4F7E-AF84-9A93E91E0D98}"/>
              </a:ext>
            </a:extLst>
          </p:cNvPr>
          <p:cNvSpPr txBox="1"/>
          <p:nvPr/>
        </p:nvSpPr>
        <p:spPr bwMode="gray">
          <a:xfrm>
            <a:off x="7221948" y="5677945"/>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a:extLst>
              <a:ext uri="{FF2B5EF4-FFF2-40B4-BE49-F238E27FC236}">
                <a16:creationId xmlns:a16="http://schemas.microsoft.com/office/drawing/2014/main" xmlns="" id="{EB012F56-FCC0-41EE-B893-515FB6E6737B}"/>
              </a:ext>
            </a:extLst>
          </p:cNvPr>
          <p:cNvSpPr txBox="1"/>
          <p:nvPr/>
        </p:nvSpPr>
        <p:spPr bwMode="gray">
          <a:xfrm>
            <a:off x="5390680" y="3273246"/>
            <a:ext cx="529312"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a:extLst>
              <a:ext uri="{FF2B5EF4-FFF2-40B4-BE49-F238E27FC236}">
                <a16:creationId xmlns:a16="http://schemas.microsoft.com/office/drawing/2014/main" xmlns="" id="{2E770B48-1CF3-4BF0-9BED-47E8A187E3C0}"/>
              </a:ext>
            </a:extLst>
          </p:cNvPr>
          <p:cNvSpPr txBox="1"/>
          <p:nvPr/>
        </p:nvSpPr>
        <p:spPr bwMode="gray">
          <a:xfrm>
            <a:off x="5390680" y="5677945"/>
            <a:ext cx="529312"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a:extLst>
              <a:ext uri="{FF2B5EF4-FFF2-40B4-BE49-F238E27FC236}">
                <a16:creationId xmlns:a16="http://schemas.microsoft.com/office/drawing/2014/main" xmlns="" id="{230882CA-55D4-4892-AF86-6C4676E3563A}"/>
              </a:ext>
            </a:extLst>
          </p:cNvPr>
          <p:cNvSpPr txBox="1"/>
          <p:nvPr/>
        </p:nvSpPr>
        <p:spPr bwMode="gray">
          <a:xfrm rot="1897837">
            <a:off x="2455348" y="4765338"/>
            <a:ext cx="752129"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Active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8" name="组合 28">
            <a:extLst>
              <a:ext uri="{FF2B5EF4-FFF2-40B4-BE49-F238E27FC236}">
                <a16:creationId xmlns:a16="http://schemas.microsoft.com/office/drawing/2014/main" xmlns="" id="{720E156D-A22E-4392-9810-73DEC6CCDD5D}"/>
              </a:ext>
            </a:extLst>
          </p:cNvPr>
          <p:cNvGrpSpPr>
            <a:grpSpLocks noChangeAspect="1"/>
          </p:cNvGrpSpPr>
          <p:nvPr/>
        </p:nvGrpSpPr>
        <p:grpSpPr bwMode="gray">
          <a:xfrm>
            <a:off x="8270101" y="4136927"/>
            <a:ext cx="288969" cy="288969"/>
            <a:chOff x="5076056" y="3356992"/>
            <a:chExt cx="436268" cy="436268"/>
          </a:xfrm>
        </p:grpSpPr>
        <p:sp>
          <p:nvSpPr>
            <p:cNvPr id="99" name="椭圆 27">
              <a:extLst>
                <a:ext uri="{FF2B5EF4-FFF2-40B4-BE49-F238E27FC236}">
                  <a16:creationId xmlns:a16="http://schemas.microsoft.com/office/drawing/2014/main" xmlns="" id="{D8E40969-1AFC-41A5-AD96-77BBB7973912}"/>
                </a:ext>
              </a:extLst>
            </p:cNvPr>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禁止符 23">
              <a:extLst>
                <a:ext uri="{FF2B5EF4-FFF2-40B4-BE49-F238E27FC236}">
                  <a16:creationId xmlns:a16="http://schemas.microsoft.com/office/drawing/2014/main" xmlns="" id="{2EE88572-F54A-4D6A-8656-11D9A8628707}"/>
                </a:ext>
              </a:extLst>
            </p:cNvPr>
            <p:cNvSpPr/>
            <p:nvPr/>
          </p:nvSpPr>
          <p:spPr bwMode="gray">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1" name="任意多边形 100"/>
          <p:cNvSpPr/>
          <p:nvPr/>
        </p:nvSpPr>
        <p:spPr bwMode="gray">
          <a:xfrm flipV="1">
            <a:off x="2069762" y="4881114"/>
            <a:ext cx="6870700" cy="762000"/>
          </a:xfrm>
          <a:custGeom>
            <a:avLst/>
            <a:gdLst>
              <a:gd name="connsiteX0" fmla="*/ 0 w 6870700"/>
              <a:gd name="connsiteY0" fmla="*/ 762000 h 762000"/>
              <a:gd name="connsiteX1" fmla="*/ 1130300 w 6870700"/>
              <a:gd name="connsiteY1" fmla="*/ 0 h 762000"/>
              <a:gd name="connsiteX2" fmla="*/ 5664200 w 6870700"/>
              <a:gd name="connsiteY2" fmla="*/ 0 h 762000"/>
              <a:gd name="connsiteX3" fmla="*/ 6870700 w 687070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6870700" h="762000">
                <a:moveTo>
                  <a:pt x="0" y="762000"/>
                </a:moveTo>
                <a:lnTo>
                  <a:pt x="1130300" y="0"/>
                </a:lnTo>
                <a:lnTo>
                  <a:pt x="5664200" y="0"/>
                </a:lnTo>
                <a:lnTo>
                  <a:pt x="6870700" y="762000"/>
                </a:lnTo>
              </a:path>
            </a:pathLst>
          </a:custGeom>
          <a:noFill/>
          <a:ln w="38100">
            <a:solidFill>
              <a:srgbClr val="62B230"/>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223519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DEB67CB-2E3A-4A6D-B6AE-CB7D3EDE51BC}"/>
              </a:ext>
            </a:extLst>
          </p:cNvPr>
          <p:cNvSpPr>
            <a:spLocks noGrp="1"/>
          </p:cNvSpPr>
          <p:nvPr>
            <p:ph type="title"/>
          </p:nvPr>
        </p:nvSpPr>
        <p:spPr bwMode="gray"/>
        <p:txBody>
          <a:bodyPr/>
          <a:lstStyle/>
          <a:p>
            <a:r>
              <a:rPr lang="en-US" dirty="0" smtClean="0">
                <a:sym typeface="Huawei Sans" panose="020C0503030203020204" pitchFamily="34" charset="0"/>
              </a:rPr>
              <a:t>EVPN Overview</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p:txBody>
          <a:bodyPr/>
          <a:lstStyle/>
          <a:p>
            <a:pPr algn="l"/>
            <a:r>
              <a:rPr lang="en-US" sz="1400" dirty="0" smtClean="0">
                <a:sym typeface="Huawei Sans" panose="020C0503030203020204" pitchFamily="34" charset="0"/>
              </a:rPr>
              <a:t>EVPN changes the traditional MAC address learning mode on the L2VPN data plane. It introduces the control plane to learn MAC addresses and IP addresses for data forwarding, implementing forwarding-control separation.</a:t>
            </a:r>
          </a:p>
          <a:p>
            <a:pPr algn="l"/>
            <a:r>
              <a:rPr lang="en-US" sz="1400" dirty="0" smtClean="0">
                <a:sym typeface="Huawei Sans" panose="020C0503030203020204" pitchFamily="34" charset="0"/>
              </a:rPr>
              <a:t>EVPN implements active-active, fast convergence, and simplified O&amp;M, resolving typical problems of traditional L2VPNs.</a:t>
            </a:r>
            <a:endParaRPr lang="en-US" altLang="zh-CN" sz="1400" dirty="0" smtClean="0">
              <a:sym typeface="Huawei Sans" panose="020C0503030203020204" pitchFamily="34" charset="0"/>
            </a:endParaRPr>
          </a:p>
          <a:p>
            <a:pPr algn="l"/>
            <a:r>
              <a:rPr lang="en-US" sz="1400" dirty="0" smtClean="0">
                <a:sym typeface="Huawei Sans" panose="020C0503030203020204" pitchFamily="34" charset="0"/>
              </a:rPr>
              <a:t>EVPN uses Multiprotocol Border Gateway Protocol (MP-BGP) on the control plane and supports multiple types of tunnels on the data plane, such as MPLS tunnels, GRE tunnels, and Segment Routing over IPv6 (SRv6) tunnels. In this course, MPLS is used as the outer tunnel forwarding technology.</a:t>
            </a:r>
            <a:endParaRPr lang="en-US" altLang="zh-CN" sz="1400" dirty="0" smtClean="0">
              <a:sym typeface="Huawei Sans" panose="020C0503030203020204" pitchFamily="34" charset="0"/>
            </a:endParaRPr>
          </a:p>
          <a:p>
            <a:pPr algn="l"/>
            <a:endParaRPr lang="en-US" altLang="zh-CN" sz="1400" dirty="0" smtClean="0">
              <a:sym typeface="Huawei Sans" panose="020C0503030203020204" pitchFamily="34" charset="0"/>
            </a:endParaRPr>
          </a:p>
          <a:p>
            <a:pPr algn="l"/>
            <a:endParaRPr lang="en-US" altLang="zh-CN" sz="1400" dirty="0">
              <a:sym typeface="Huawei Sans" panose="020C0503030203020204" pitchFamily="34" charset="0"/>
            </a:endParaRPr>
          </a:p>
        </p:txBody>
      </p:sp>
      <p:pic>
        <p:nvPicPr>
          <p:cNvPr id="8" name="图片 7">
            <a:extLst>
              <a:ext uri="{FF2B5EF4-FFF2-40B4-BE49-F238E27FC236}">
                <a16:creationId xmlns:a16="http://schemas.microsoft.com/office/drawing/2014/main" xmlns="" id="{E2078E6B-DA10-4E54-9076-5161CBC7E74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39331" y="3558172"/>
            <a:ext cx="540000" cy="442800"/>
          </a:xfrm>
          <a:prstGeom prst="rect">
            <a:avLst/>
          </a:prstGeom>
        </p:spPr>
      </p:pic>
      <p:cxnSp>
        <p:nvCxnSpPr>
          <p:cNvPr id="9" name="直接连接符 8">
            <a:extLst>
              <a:ext uri="{FF2B5EF4-FFF2-40B4-BE49-F238E27FC236}">
                <a16:creationId xmlns:a16="http://schemas.microsoft.com/office/drawing/2014/main" xmlns="" id="{5076B39A-C3C2-4375-81E8-05E7BBB6858F}"/>
              </a:ext>
            </a:extLst>
          </p:cNvPr>
          <p:cNvCxnSpPr>
            <a:cxnSpLocks/>
            <a:stCxn id="10" idx="0"/>
            <a:endCxn id="8" idx="2"/>
          </p:cNvCxnSpPr>
          <p:nvPr/>
        </p:nvCxnSpPr>
        <p:spPr bwMode="gray">
          <a:xfrm flipV="1">
            <a:off x="3809331" y="4000972"/>
            <a:ext cx="0" cy="1087276"/>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a:extLst>
              <a:ext uri="{FF2B5EF4-FFF2-40B4-BE49-F238E27FC236}">
                <a16:creationId xmlns:a16="http://schemas.microsoft.com/office/drawing/2014/main" xmlns="" id="{164EC3FC-0E0E-4145-89B6-3D1DEF713DB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39331" y="5088248"/>
            <a:ext cx="540000" cy="442800"/>
          </a:xfrm>
          <a:prstGeom prst="rect">
            <a:avLst/>
          </a:prstGeom>
        </p:spPr>
      </p:pic>
      <p:pic>
        <p:nvPicPr>
          <p:cNvPr id="11" name="图片 10">
            <a:extLst>
              <a:ext uri="{FF2B5EF4-FFF2-40B4-BE49-F238E27FC236}">
                <a16:creationId xmlns:a16="http://schemas.microsoft.com/office/drawing/2014/main" xmlns="" id="{A4696B60-83E3-45BC-BE15-0C252ADB679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498430" y="3558172"/>
            <a:ext cx="540000" cy="442800"/>
          </a:xfrm>
          <a:prstGeom prst="rect">
            <a:avLst/>
          </a:prstGeom>
        </p:spPr>
      </p:pic>
      <p:cxnSp>
        <p:nvCxnSpPr>
          <p:cNvPr id="12" name="直接连接符 11">
            <a:extLst>
              <a:ext uri="{FF2B5EF4-FFF2-40B4-BE49-F238E27FC236}">
                <a16:creationId xmlns:a16="http://schemas.microsoft.com/office/drawing/2014/main" xmlns="" id="{8BFFD5BE-83CA-4222-8D15-DE063B495A5F}"/>
              </a:ext>
            </a:extLst>
          </p:cNvPr>
          <p:cNvCxnSpPr>
            <a:cxnSpLocks/>
            <a:stCxn id="13" idx="0"/>
            <a:endCxn id="11" idx="2"/>
          </p:cNvCxnSpPr>
          <p:nvPr/>
        </p:nvCxnSpPr>
        <p:spPr bwMode="gray">
          <a:xfrm flipV="1">
            <a:off x="5768430" y="4000972"/>
            <a:ext cx="0" cy="1087276"/>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3" name="图片 12">
            <a:extLst>
              <a:ext uri="{FF2B5EF4-FFF2-40B4-BE49-F238E27FC236}">
                <a16:creationId xmlns:a16="http://schemas.microsoft.com/office/drawing/2014/main" xmlns="" id="{B607B51E-3818-42BF-9D49-15F55836789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498430" y="5088248"/>
            <a:ext cx="540000" cy="442800"/>
          </a:xfrm>
          <a:prstGeom prst="rect">
            <a:avLst/>
          </a:prstGeom>
        </p:spPr>
      </p:pic>
      <p:pic>
        <p:nvPicPr>
          <p:cNvPr id="14" name="图片 13">
            <a:extLst>
              <a:ext uri="{FF2B5EF4-FFF2-40B4-BE49-F238E27FC236}">
                <a16:creationId xmlns:a16="http://schemas.microsoft.com/office/drawing/2014/main" xmlns="" id="{65F49851-6AD6-458B-919C-858B3774E20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70496" y="4310510"/>
            <a:ext cx="540000" cy="442800"/>
          </a:xfrm>
          <a:prstGeom prst="rect">
            <a:avLst/>
          </a:prstGeom>
        </p:spPr>
      </p:pic>
      <p:cxnSp>
        <p:nvCxnSpPr>
          <p:cNvPr id="15" name="直接连接符 14">
            <a:extLst>
              <a:ext uri="{FF2B5EF4-FFF2-40B4-BE49-F238E27FC236}">
                <a16:creationId xmlns:a16="http://schemas.microsoft.com/office/drawing/2014/main" xmlns="" id="{B099B10F-0B8E-4E97-8C7A-E75EB22ED3C8}"/>
              </a:ext>
            </a:extLst>
          </p:cNvPr>
          <p:cNvCxnSpPr>
            <a:cxnSpLocks/>
            <a:stCxn id="8" idx="1"/>
            <a:endCxn id="14" idx="3"/>
          </p:cNvCxnSpPr>
          <p:nvPr/>
        </p:nvCxnSpPr>
        <p:spPr bwMode="gray">
          <a:xfrm flipH="1">
            <a:off x="2310496" y="3779572"/>
            <a:ext cx="1228835" cy="752338"/>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a:extLst>
              <a:ext uri="{FF2B5EF4-FFF2-40B4-BE49-F238E27FC236}">
                <a16:creationId xmlns:a16="http://schemas.microsoft.com/office/drawing/2014/main" xmlns="" id="{F1778D92-B141-456E-9AE8-279C1259A0B8}"/>
              </a:ext>
            </a:extLst>
          </p:cNvPr>
          <p:cNvCxnSpPr>
            <a:cxnSpLocks/>
            <a:stCxn id="10" idx="1"/>
            <a:endCxn id="14" idx="3"/>
          </p:cNvCxnSpPr>
          <p:nvPr/>
        </p:nvCxnSpPr>
        <p:spPr bwMode="gray">
          <a:xfrm flipH="1" flipV="1">
            <a:off x="2310496" y="4531910"/>
            <a:ext cx="1228835" cy="777738"/>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7" name="图片 16">
            <a:extLst>
              <a:ext uri="{FF2B5EF4-FFF2-40B4-BE49-F238E27FC236}">
                <a16:creationId xmlns:a16="http://schemas.microsoft.com/office/drawing/2014/main" xmlns="" id="{5F209A58-2130-4D5D-8053-A43B7035092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350523" y="4310510"/>
            <a:ext cx="540000" cy="442800"/>
          </a:xfrm>
          <a:prstGeom prst="rect">
            <a:avLst/>
          </a:prstGeom>
        </p:spPr>
      </p:pic>
      <p:cxnSp>
        <p:nvCxnSpPr>
          <p:cNvPr id="18" name="直接连接符 17">
            <a:extLst>
              <a:ext uri="{FF2B5EF4-FFF2-40B4-BE49-F238E27FC236}">
                <a16:creationId xmlns:a16="http://schemas.microsoft.com/office/drawing/2014/main" xmlns="" id="{141BE325-6F09-4049-A5E6-5BDDF9759308}"/>
              </a:ext>
            </a:extLst>
          </p:cNvPr>
          <p:cNvCxnSpPr>
            <a:cxnSpLocks/>
            <a:stCxn id="11" idx="3"/>
            <a:endCxn id="17" idx="1"/>
          </p:cNvCxnSpPr>
          <p:nvPr/>
        </p:nvCxnSpPr>
        <p:spPr bwMode="gray">
          <a:xfrm>
            <a:off x="6038430" y="3779572"/>
            <a:ext cx="1312093" cy="752338"/>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a:extLst>
              <a:ext uri="{FF2B5EF4-FFF2-40B4-BE49-F238E27FC236}">
                <a16:creationId xmlns:a16="http://schemas.microsoft.com/office/drawing/2014/main" xmlns="" id="{E5E39721-17E9-49FF-B7AF-B289630C01D4}"/>
              </a:ext>
            </a:extLst>
          </p:cNvPr>
          <p:cNvCxnSpPr>
            <a:cxnSpLocks/>
            <a:stCxn id="17" idx="1"/>
            <a:endCxn id="13" idx="3"/>
          </p:cNvCxnSpPr>
          <p:nvPr/>
        </p:nvCxnSpPr>
        <p:spPr bwMode="gray">
          <a:xfrm flipH="1">
            <a:off x="6038430" y="4531910"/>
            <a:ext cx="1312093" cy="777738"/>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a:extLst>
              <a:ext uri="{FF2B5EF4-FFF2-40B4-BE49-F238E27FC236}">
                <a16:creationId xmlns:a16="http://schemas.microsoft.com/office/drawing/2014/main" xmlns="" id="{CD2E94E8-F6E7-4548-AE32-031EC4107F12}"/>
              </a:ext>
            </a:extLst>
          </p:cNvPr>
          <p:cNvCxnSpPr>
            <a:cxnSpLocks/>
            <a:endCxn id="11" idx="1"/>
          </p:cNvCxnSpPr>
          <p:nvPr/>
        </p:nvCxnSpPr>
        <p:spPr bwMode="gray">
          <a:xfrm>
            <a:off x="4079331" y="3779572"/>
            <a:ext cx="1419099" cy="0"/>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a:extLst>
              <a:ext uri="{FF2B5EF4-FFF2-40B4-BE49-F238E27FC236}">
                <a16:creationId xmlns:a16="http://schemas.microsoft.com/office/drawing/2014/main" xmlns="" id="{B8900066-D908-4162-999C-6A046FC035FD}"/>
              </a:ext>
            </a:extLst>
          </p:cNvPr>
          <p:cNvCxnSpPr>
            <a:cxnSpLocks/>
          </p:cNvCxnSpPr>
          <p:nvPr/>
        </p:nvCxnSpPr>
        <p:spPr bwMode="gray">
          <a:xfrm>
            <a:off x="4079331" y="5309648"/>
            <a:ext cx="1419099" cy="0"/>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文本框 21">
            <a:extLst>
              <a:ext uri="{FF2B5EF4-FFF2-40B4-BE49-F238E27FC236}">
                <a16:creationId xmlns:a16="http://schemas.microsoft.com/office/drawing/2014/main" xmlns="" id="{817D8295-A30C-4D16-A8FC-16F2B165E875}"/>
              </a:ext>
            </a:extLst>
          </p:cNvPr>
          <p:cNvSpPr txBox="1"/>
          <p:nvPr/>
        </p:nvSpPr>
        <p:spPr bwMode="gray">
          <a:xfrm>
            <a:off x="1760053" y="4837188"/>
            <a:ext cx="45076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a:extLst>
              <a:ext uri="{FF2B5EF4-FFF2-40B4-BE49-F238E27FC236}">
                <a16:creationId xmlns:a16="http://schemas.microsoft.com/office/drawing/2014/main" xmlns="" id="{E4F20D2F-8B31-4AC0-AC29-C3EA5FB51748}"/>
              </a:ext>
            </a:extLst>
          </p:cNvPr>
          <p:cNvSpPr txBox="1"/>
          <p:nvPr/>
        </p:nvSpPr>
        <p:spPr bwMode="gray">
          <a:xfrm>
            <a:off x="7375506" y="4837188"/>
            <a:ext cx="450764"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a:extLst>
              <a:ext uri="{FF2B5EF4-FFF2-40B4-BE49-F238E27FC236}">
                <a16:creationId xmlns:a16="http://schemas.microsoft.com/office/drawing/2014/main" xmlns="" id="{D2C900D6-E6A8-48B4-8158-AAE426285D41}"/>
              </a:ext>
            </a:extLst>
          </p:cNvPr>
          <p:cNvSpPr txBox="1"/>
          <p:nvPr/>
        </p:nvSpPr>
        <p:spPr bwMode="gray">
          <a:xfrm>
            <a:off x="3421678" y="3964688"/>
            <a:ext cx="444352"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a16="http://schemas.microsoft.com/office/drawing/2014/main" xmlns="" id="{9D313A43-370D-4556-ADF7-CBB4CFB2F4D1}"/>
              </a:ext>
            </a:extLst>
          </p:cNvPr>
          <p:cNvSpPr txBox="1"/>
          <p:nvPr/>
        </p:nvSpPr>
        <p:spPr bwMode="gray">
          <a:xfrm>
            <a:off x="5723623" y="3964688"/>
            <a:ext cx="444352"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a:extLst>
              <a:ext uri="{FF2B5EF4-FFF2-40B4-BE49-F238E27FC236}">
                <a16:creationId xmlns:a16="http://schemas.microsoft.com/office/drawing/2014/main" xmlns="" id="{E0125239-E7DB-45C6-9A48-5BCEEC8D1E13}"/>
              </a:ext>
            </a:extLst>
          </p:cNvPr>
          <p:cNvSpPr txBox="1"/>
          <p:nvPr/>
        </p:nvSpPr>
        <p:spPr bwMode="gray">
          <a:xfrm>
            <a:off x="3421678" y="4829295"/>
            <a:ext cx="444352"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a:extLst>
              <a:ext uri="{FF2B5EF4-FFF2-40B4-BE49-F238E27FC236}">
                <a16:creationId xmlns:a16="http://schemas.microsoft.com/office/drawing/2014/main" xmlns="" id="{0BB98877-0389-498E-A0BA-5FB1B6E6B229}"/>
              </a:ext>
            </a:extLst>
          </p:cNvPr>
          <p:cNvSpPr txBox="1"/>
          <p:nvPr/>
        </p:nvSpPr>
        <p:spPr bwMode="gray">
          <a:xfrm>
            <a:off x="5723623" y="4814765"/>
            <a:ext cx="444352"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a:extLst>
              <a:ext uri="{FF2B5EF4-FFF2-40B4-BE49-F238E27FC236}">
                <a16:creationId xmlns:a16="http://schemas.microsoft.com/office/drawing/2014/main" xmlns="" id="{F16C0C49-D88B-406E-A735-B92414A39413}"/>
              </a:ext>
            </a:extLst>
          </p:cNvPr>
          <p:cNvSpPr txBox="1"/>
          <p:nvPr/>
        </p:nvSpPr>
        <p:spPr bwMode="gray">
          <a:xfrm>
            <a:off x="1451642" y="5702746"/>
            <a:ext cx="7759034" cy="461665"/>
          </a:xfrm>
          <a:prstGeom prst="rect">
            <a:avLst/>
          </a:prstGeom>
          <a:no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Data plane: Data forwarding paths are formed by IP tunnels or MPLS label forwarding paths. The data plane is only responsible for forwarding data and does not need to broadcast packets to learn MAC addresses.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a:extLst>
              <a:ext uri="{FF2B5EF4-FFF2-40B4-BE49-F238E27FC236}">
                <a16:creationId xmlns:a16="http://schemas.microsoft.com/office/drawing/2014/main" xmlns="" id="{1560977C-1A95-427C-BD9E-08E8C73124F0}"/>
              </a:ext>
            </a:extLst>
          </p:cNvPr>
          <p:cNvSpPr txBox="1"/>
          <p:nvPr/>
        </p:nvSpPr>
        <p:spPr bwMode="gray">
          <a:xfrm>
            <a:off x="2427461" y="3116685"/>
            <a:ext cx="6715300"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Control plane: PEs exchange BGP EVPN packets to transmit MAC addresses and IP addresses.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a:extLst>
              <a:ext uri="{FF2B5EF4-FFF2-40B4-BE49-F238E27FC236}">
                <a16:creationId xmlns:a16="http://schemas.microsoft.com/office/drawing/2014/main" xmlns="" id="{57BAC0A1-CA47-4B78-A9AE-3227EC417C90}"/>
              </a:ext>
            </a:extLst>
          </p:cNvPr>
          <p:cNvSpPr txBox="1"/>
          <p:nvPr/>
        </p:nvSpPr>
        <p:spPr bwMode="gray">
          <a:xfrm>
            <a:off x="8662616" y="3636444"/>
            <a:ext cx="3086471" cy="23273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fontAlgn="base">
              <a:lnSpc>
                <a:spcPct val="140000"/>
              </a:lnSpc>
              <a:spcBef>
                <a:spcPts val="792"/>
              </a:spcBef>
              <a:buClrTx/>
              <a:buSzPct val="50000"/>
              <a:buFont typeface="Wingdings" panose="05000000000000000000" pitchFamily="2" charset="2"/>
              <a:buChar char="l"/>
              <a:defRPr baseline="0">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defTabSz="914034" fontAlgn="base">
              <a:lnSpc>
                <a:spcPct val="140000"/>
              </a:lnSpc>
              <a:spcBef>
                <a:spcPts val="720"/>
              </a:spcBef>
              <a:buClrTx/>
              <a:buSzPct val="50000"/>
              <a:buFont typeface="Wingdings" panose="05000000000000000000" pitchFamily="2" charset="2"/>
              <a:buChar char="p"/>
              <a:defRPr sz="1999" baseline="0">
                <a:latin typeface="Arial" panose="020C0503030203020204" pitchFamily="34" charset="0"/>
                <a:ea typeface="方正兰亭黑简体" panose="02000000000000000000" pitchFamily="2" charset="-122"/>
              </a:defRPr>
            </a:lvl2pPr>
            <a:lvl3pPr marL="1003998" indent="-201519" defTabSz="914034" fontAlgn="base">
              <a:lnSpc>
                <a:spcPct val="140000"/>
              </a:lnSpc>
              <a:spcBef>
                <a:spcPts val="648"/>
              </a:spcBef>
              <a:buClrTx/>
              <a:buSzPct val="50000"/>
              <a:buFont typeface="Wingdings" panose="05000000000000000000" pitchFamily="2" charset="2"/>
              <a:buChar char="n"/>
              <a:defRPr sz="1799" baseline="0">
                <a:latin typeface="Arial" panose="020C0503030203020204" pitchFamily="34" charset="0"/>
                <a:ea typeface="方正兰亭黑简体" panose="02000000000000000000" pitchFamily="2" charset="-122"/>
              </a:defRPr>
            </a:lvl3pPr>
            <a:lvl4pPr marL="1399840" indent="-197921" defTabSz="914034" fontAlgn="base">
              <a:lnSpc>
                <a:spcPct val="140000"/>
              </a:lnSpc>
              <a:spcBef>
                <a:spcPts val="576"/>
              </a:spcBef>
              <a:buFont typeface="Huawei Sans" panose="020C0503030203020204" pitchFamily="34" charset="0"/>
              <a:buChar char="−"/>
              <a:defRPr sz="1599" baseline="0">
                <a:latin typeface="Arial" panose="020C0503030203020204" pitchFamily="34" charset="0"/>
                <a:ea typeface="方正兰亭黑简体" panose="02000000000000000000" pitchFamily="2" charset="-122"/>
              </a:defRPr>
            </a:lvl4pPr>
            <a:lvl5pPr marL="1802879" indent="-201519" defTabSz="914034" fontAlgn="base">
              <a:lnSpc>
                <a:spcPct val="140000"/>
              </a:lnSpc>
              <a:spcBef>
                <a:spcPts val="576"/>
              </a:spcBef>
              <a:buFont typeface="Huawei Sans" panose="020C0503030203020204" pitchFamily="34" charset="0"/>
              <a:buChar char="~"/>
              <a:defRPr sz="1399" baseline="0">
                <a:latin typeface="Arial"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180975" indent="-180975" fontAlgn="ctr">
              <a:lnSpc>
                <a:spcPct val="100000"/>
              </a:lnSpc>
            </a:pPr>
            <a:r>
              <a:rPr lang="en-US" sz="1400" dirty="0" smtClean="0">
                <a:latin typeface="Huawei Sans" panose="020C0503030203020204" pitchFamily="34" charset="0"/>
                <a:sym typeface="Huawei Sans" panose="020C0503030203020204" pitchFamily="34" charset="0"/>
              </a:rPr>
              <a:t>Other advantages of EVPN:</a:t>
            </a:r>
            <a:endParaRPr lang="en-US" altLang="zh-CN" sz="1400" dirty="0" smtClean="0">
              <a:latin typeface="Huawei Sans" panose="020C0503030203020204" pitchFamily="34" charset="0"/>
              <a:sym typeface="Huawei Sans" panose="020C0503030203020204" pitchFamily="34" charset="0"/>
            </a:endParaRPr>
          </a:p>
          <a:p>
            <a:pPr marL="361950" lvl="1" indent="-180975" fontAlgn="ctr">
              <a:lnSpc>
                <a:spcPct val="100000"/>
              </a:lnSpc>
            </a:pPr>
            <a:r>
              <a:rPr lang="en-US" sz="1200" dirty="0" smtClean="0">
                <a:latin typeface="Huawei Sans" panose="020C0503030203020204" pitchFamily="34" charset="0"/>
                <a:sym typeface="Huawei Sans" panose="020C0503030203020204" pitchFamily="34" charset="0"/>
              </a:rPr>
              <a:t>All-active access of CEs to PEs</a:t>
            </a:r>
          </a:p>
          <a:p>
            <a:pPr marL="361950" lvl="1" indent="-180975" fontAlgn="ctr">
              <a:lnSpc>
                <a:spcPct val="100000"/>
              </a:lnSpc>
            </a:pPr>
            <a:r>
              <a:rPr lang="en-US" sz="1200" dirty="0" smtClean="0">
                <a:latin typeface="Huawei Sans" panose="020C0503030203020204" pitchFamily="34" charset="0"/>
                <a:sym typeface="Huawei Sans" panose="020C0503030203020204" pitchFamily="34" charset="0"/>
              </a:rPr>
              <a:t>Automatic PE discovery</a:t>
            </a:r>
            <a:endParaRPr lang="en-US" altLang="zh-CN" sz="1200" dirty="0" smtClean="0">
              <a:latin typeface="Huawei Sans" panose="020C0503030203020204" pitchFamily="34" charset="0"/>
              <a:sym typeface="Huawei Sans" panose="020C0503030203020204" pitchFamily="34" charset="0"/>
            </a:endParaRPr>
          </a:p>
          <a:p>
            <a:pPr marL="361950" lvl="1" indent="-180975" fontAlgn="ctr">
              <a:lnSpc>
                <a:spcPct val="100000"/>
              </a:lnSpc>
            </a:pPr>
            <a:r>
              <a:rPr lang="en-US" sz="1200" dirty="0" smtClean="0">
                <a:latin typeface="Huawei Sans" panose="020C0503030203020204" pitchFamily="34" charset="0"/>
                <a:sym typeface="Huawei Sans" panose="020C0503030203020204" pitchFamily="34" charset="0"/>
              </a:rPr>
              <a:t>Loop prevention</a:t>
            </a:r>
            <a:endParaRPr lang="en-US" altLang="zh-CN" sz="1200" dirty="0" smtClean="0">
              <a:latin typeface="Huawei Sans" panose="020C0503030203020204" pitchFamily="34" charset="0"/>
              <a:sym typeface="Huawei Sans" panose="020C0503030203020204" pitchFamily="34" charset="0"/>
            </a:endParaRPr>
          </a:p>
          <a:p>
            <a:pPr marL="361950" lvl="1" indent="-180975" fontAlgn="ctr">
              <a:lnSpc>
                <a:spcPct val="100000"/>
              </a:lnSpc>
            </a:pPr>
            <a:r>
              <a:rPr lang="en-US" sz="1200" dirty="0" smtClean="0">
                <a:latin typeface="Huawei Sans" panose="020C0503030203020204" pitchFamily="34" charset="0"/>
                <a:sym typeface="Huawei Sans" panose="020C0503030203020204" pitchFamily="34" charset="0"/>
              </a:rPr>
              <a:t>Broadcast traffic optimization</a:t>
            </a:r>
            <a:endParaRPr lang="en-US" altLang="zh-CN" sz="1200" dirty="0" smtClean="0">
              <a:latin typeface="Huawei Sans" panose="020C0503030203020204" pitchFamily="34" charset="0"/>
              <a:sym typeface="Huawei Sans" panose="020C0503030203020204" pitchFamily="34" charset="0"/>
            </a:endParaRPr>
          </a:p>
          <a:p>
            <a:pPr marL="361950" lvl="1" indent="-180975" fontAlgn="ctr">
              <a:lnSpc>
                <a:spcPct val="100000"/>
              </a:lnSpc>
            </a:pPr>
            <a:r>
              <a:rPr lang="en-US" sz="1200" dirty="0" smtClean="0">
                <a:latin typeface="Huawei Sans" panose="020C0503030203020204" pitchFamily="34" charset="0"/>
                <a:sym typeface="Huawei Sans" panose="020C0503030203020204" pitchFamily="34" charset="0"/>
              </a:rPr>
              <a:t>Equal-cost multi-path routing (ECMP)</a:t>
            </a:r>
          </a:p>
          <a:p>
            <a:pPr lvl="1" fontAlgn="ctr">
              <a:lnSpc>
                <a:spcPct val="100000"/>
              </a:lnSpc>
            </a:pPr>
            <a:endParaRPr lang="en-US" altLang="zh-CN" sz="1200" dirty="0">
              <a:latin typeface="Huawei Sans" panose="020C0503030203020204" pitchFamily="34" charset="0"/>
              <a:sym typeface="Huawei Sans" panose="020C0503030203020204" pitchFamily="34" charset="0"/>
            </a:endParaRPr>
          </a:p>
        </p:txBody>
      </p:sp>
      <p:cxnSp>
        <p:nvCxnSpPr>
          <p:cNvPr id="26" name="直接箭头连接符 25"/>
          <p:cNvCxnSpPr/>
          <p:nvPr/>
        </p:nvCxnSpPr>
        <p:spPr bwMode="gray">
          <a:xfrm>
            <a:off x="4079331" y="3579278"/>
            <a:ext cx="1419099" cy="0"/>
          </a:xfrm>
          <a:prstGeom prst="straightConnector1">
            <a:avLst/>
          </a:prstGeom>
          <a:ln w="28575">
            <a:solidFill>
              <a:srgbClr val="81C15F"/>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bwMode="gray">
          <a:xfrm>
            <a:off x="3949700" y="4065159"/>
            <a:ext cx="0" cy="933502"/>
          </a:xfrm>
          <a:prstGeom prst="straightConnector1">
            <a:avLst/>
          </a:prstGeom>
          <a:ln w="28575">
            <a:solidFill>
              <a:srgbClr val="81C15F"/>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bwMode="gray">
          <a:xfrm>
            <a:off x="5626100" y="4065159"/>
            <a:ext cx="0" cy="933502"/>
          </a:xfrm>
          <a:prstGeom prst="straightConnector1">
            <a:avLst/>
          </a:prstGeom>
          <a:ln w="28575">
            <a:solidFill>
              <a:srgbClr val="81C15F"/>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bwMode="gray">
          <a:xfrm>
            <a:off x="4079331" y="5088248"/>
            <a:ext cx="1419099" cy="0"/>
          </a:xfrm>
          <a:prstGeom prst="straightConnector1">
            <a:avLst/>
          </a:prstGeom>
          <a:ln w="28575">
            <a:solidFill>
              <a:srgbClr val="81C15F"/>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bwMode="gray">
          <a:xfrm>
            <a:off x="4178300" y="4000972"/>
            <a:ext cx="1320130" cy="997689"/>
          </a:xfrm>
          <a:prstGeom prst="straightConnector1">
            <a:avLst/>
          </a:prstGeom>
          <a:ln w="28575">
            <a:solidFill>
              <a:srgbClr val="81C15F"/>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bwMode="gray">
          <a:xfrm flipV="1">
            <a:off x="4090069" y="4000972"/>
            <a:ext cx="1408361" cy="963620"/>
          </a:xfrm>
          <a:prstGeom prst="straightConnector1">
            <a:avLst/>
          </a:prstGeom>
          <a:ln w="28575">
            <a:solidFill>
              <a:srgbClr val="81C15F"/>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bwMode="gray">
          <a:xfrm flipV="1">
            <a:off x="6292200" y="5467695"/>
            <a:ext cx="540400" cy="0"/>
          </a:xfrm>
          <a:prstGeom prst="straightConnector1">
            <a:avLst/>
          </a:prstGeom>
          <a:ln w="28575">
            <a:solidFill>
              <a:srgbClr val="81C15F"/>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a16="http://schemas.microsoft.com/office/drawing/2014/main" xmlns="" id="{0BB98877-0389-498E-A0BA-5FB1B6E6B229}"/>
              </a:ext>
            </a:extLst>
          </p:cNvPr>
          <p:cNvSpPr txBox="1"/>
          <p:nvPr/>
        </p:nvSpPr>
        <p:spPr bwMode="gray">
          <a:xfrm>
            <a:off x="6881934" y="5311700"/>
            <a:ext cx="1798890" cy="276999"/>
          </a:xfrm>
          <a:prstGeom prst="rect">
            <a:avLst/>
          </a:prstGeom>
          <a:noFill/>
        </p:spPr>
        <p:txBody>
          <a:bodyPr wrap="non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EVPN peer relationship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262236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3A51FF3-4901-4CCA-8122-CF7BC3B75699}"/>
              </a:ext>
            </a:extLst>
          </p:cNvPr>
          <p:cNvSpPr>
            <a:spLocks noGrp="1"/>
          </p:cNvSpPr>
          <p:nvPr>
            <p:ph type="title"/>
          </p:nvPr>
        </p:nvSpPr>
        <p:spPr bwMode="gray"/>
        <p:txBody>
          <a:bodyPr/>
          <a:lstStyle/>
          <a:p>
            <a:r>
              <a:rPr lang="en-US" dirty="0" smtClean="0">
                <a:sym typeface="Huawei Sans" panose="020C0503030203020204" pitchFamily="34" charset="0"/>
              </a:rPr>
              <a:t>EVPN Terms</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p:txBody>
          <a:bodyPr/>
          <a:lstStyle/>
          <a:p>
            <a:pPr algn="l"/>
            <a:r>
              <a:rPr lang="en-US" sz="1600" dirty="0" smtClean="0">
                <a:sym typeface="Huawei Sans" panose="020C0503030203020204" pitchFamily="34" charset="0"/>
              </a:rPr>
              <a:t>An Ethernet segment (ES) is a group of Ethernet links that connect a user site (device or network) to a PE. An ES is identified by an Ethernet Segment Identifier (ESI).</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An EVPN instance (EVI) identifies an EVPN client.</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A MAC-VRF table is a MAC address table that belongs to an EVI on a PE.</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A route distinguisher (RD) is the unique identifier of an EVPN and identifies an EVI.</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Route targets (RTs) are used to control the import of EVPN routes.</a:t>
            </a:r>
            <a:endParaRPr lang="en-US" altLang="zh-CN" sz="1600" dirty="0" smtClean="0">
              <a:sym typeface="Huawei Sans" panose="020C0503030203020204" pitchFamily="34" charset="0"/>
            </a:endParaRPr>
          </a:p>
          <a:p>
            <a:pPr algn="l"/>
            <a:r>
              <a:rPr lang="en-US" altLang="zh-CN" sz="1600" dirty="0">
                <a:sym typeface="Huawei Sans" panose="020C0503030203020204" pitchFamily="34" charset="0"/>
              </a:rPr>
              <a:t>In a CE multi-homing scenario, only the PE that is elected as </a:t>
            </a:r>
            <a:r>
              <a:rPr lang="en-US" sz="1600" dirty="0">
                <a:sym typeface="Huawei Sans" panose="020C0503030203020204" pitchFamily="34" charset="0"/>
              </a:rPr>
              <a:t>a designated forwarder (DF) forwards broadcast, unknown unicast, and multicast (BUM) traffic to CEs.</a:t>
            </a:r>
            <a:endParaRPr lang="en-US" altLang="zh-CN" sz="1600" dirty="0">
              <a:sym typeface="Huawei Sans" panose="020C0503030203020204" pitchFamily="34" charset="0"/>
            </a:endParaRPr>
          </a:p>
          <a:p>
            <a:pPr algn="l"/>
            <a:r>
              <a:rPr lang="en-US" sz="1600" dirty="0" smtClean="0">
                <a:sym typeface="Huawei Sans" panose="020C0503030203020204" pitchFamily="34" charset="0"/>
              </a:rPr>
              <a:t>ESI Label is an extended community attribute carried in an EVPN Type 1 route. It implements fast convergence and split horizon in multi-homing scenarios.</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BUM labels are carried in EVPN Type 3 routes to forward BUM traffic.</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Unicast labels are carried in Type 2 routes to forward unicast traffic.</a:t>
            </a:r>
            <a:endParaRPr lang="en-US" altLang="zh-CN" sz="1600" dirty="0" smtClean="0">
              <a:sym typeface="Huawei Sans" panose="020C0503030203020204" pitchFamily="34" charset="0"/>
            </a:endParaRPr>
          </a:p>
          <a:p>
            <a:pPr algn="l"/>
            <a:endParaRPr lang="en-US" altLang="zh-CN" sz="1600" dirty="0" smtClean="0">
              <a:sym typeface="Huawei Sans" panose="020C0503030203020204" pitchFamily="34" charset="0"/>
            </a:endParaRPr>
          </a:p>
          <a:p>
            <a:pPr algn="l"/>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40642547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xmlns="" id="{1D18C68C-83DA-440F-9409-1A609D94091A}"/>
              </a:ext>
            </a:extLst>
          </p:cNvPr>
          <p:cNvSpPr/>
          <p:nvPr/>
        </p:nvSpPr>
        <p:spPr bwMode="gray">
          <a:xfrm>
            <a:off x="8108605" y="3998088"/>
            <a:ext cx="1508895" cy="1530076"/>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a16="http://schemas.microsoft.com/office/drawing/2014/main" xmlns="" id="{BAD62190-FA82-4A98-BC6E-4D3AD9C979B8}"/>
              </a:ext>
            </a:extLst>
          </p:cNvPr>
          <p:cNvSpPr txBox="1"/>
          <p:nvPr/>
        </p:nvSpPr>
        <p:spPr bwMode="gray">
          <a:xfrm>
            <a:off x="9119595" y="4527960"/>
            <a:ext cx="442750"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49A2425B-98D2-42A6-B21C-44DD1D4EB882}"/>
              </a:ext>
            </a:extLst>
          </p:cNvPr>
          <p:cNvSpPr/>
          <p:nvPr/>
        </p:nvSpPr>
        <p:spPr bwMode="gray">
          <a:xfrm>
            <a:off x="2231309" y="3998088"/>
            <a:ext cx="1508895" cy="1530076"/>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23A51FF3-4901-4CCA-8122-CF7BC3B75699}"/>
              </a:ext>
            </a:extLst>
          </p:cNvPr>
          <p:cNvSpPr>
            <a:spLocks noGrp="1"/>
          </p:cNvSpPr>
          <p:nvPr>
            <p:ph type="title"/>
          </p:nvPr>
        </p:nvSpPr>
        <p:spPr bwMode="gray"/>
        <p:txBody>
          <a:bodyPr/>
          <a:lstStyle/>
          <a:p>
            <a:r>
              <a:rPr lang="en-US" dirty="0" smtClean="0">
                <a:sym typeface="Huawei Sans" panose="020C0503030203020204" pitchFamily="34" charset="0"/>
              </a:rPr>
              <a:t>EVPN terms: ES and ESI</a:t>
            </a:r>
            <a:endParaRPr lang="en-US" altLang="zh-CN" dirty="0">
              <a:sym typeface="Huawei Sans" panose="020C0503030203020204" pitchFamily="34" charset="0"/>
            </a:endParaRPr>
          </a:p>
        </p:txBody>
      </p:sp>
      <p:sp>
        <p:nvSpPr>
          <p:cNvPr id="9" name="文本占位符 8"/>
          <p:cNvSpPr>
            <a:spLocks noGrp="1"/>
          </p:cNvSpPr>
          <p:nvPr>
            <p:ph type="body" sz="quarter" idx="10"/>
          </p:nvPr>
        </p:nvSpPr>
        <p:spPr bwMode="gray"/>
        <p:txBody>
          <a:bodyPr/>
          <a:lstStyle/>
          <a:p>
            <a:pPr algn="l"/>
            <a:r>
              <a:rPr lang="en-US" sz="1800" dirty="0" smtClean="0">
                <a:sym typeface="Huawei Sans" panose="020C0503030203020204" pitchFamily="34" charset="0"/>
              </a:rPr>
              <a:t>An ES is a group of Ethernet links that connect a user site (device or network) to a PE. An ES is identified by an ESI.</a:t>
            </a:r>
            <a:endParaRPr lang="en-US" altLang="zh-CN" sz="1800" dirty="0" smtClean="0">
              <a:sym typeface="Huawei Sans" panose="020C0503030203020204" pitchFamily="34" charset="0"/>
            </a:endParaRPr>
          </a:p>
          <a:p>
            <a:pPr algn="l"/>
            <a:r>
              <a:rPr lang="en-US" sz="1800" dirty="0" smtClean="0">
                <a:sym typeface="Huawei Sans" panose="020C0503030203020204" pitchFamily="34" charset="0"/>
              </a:rPr>
              <a:t>An ESI is 10 bytes long and is unique on the entire network.</a:t>
            </a:r>
            <a:endParaRPr lang="en-US" altLang="zh-CN" sz="1800" dirty="0" smtClean="0">
              <a:sym typeface="Huawei Sans" panose="020C0503030203020204" pitchFamily="34" charset="0"/>
            </a:endParaRPr>
          </a:p>
          <a:p>
            <a:pPr algn="l"/>
            <a:r>
              <a:rPr lang="en-US" sz="1800" dirty="0" smtClean="0">
                <a:sym typeface="Huawei Sans" panose="020C0503030203020204" pitchFamily="34" charset="0"/>
              </a:rPr>
              <a:t>Dual-homing PEs on the same ES must have the same ESI. For example, PE1 and PE2 must be configured with the same ESI (for example, 1).</a:t>
            </a:r>
            <a:endParaRPr lang="en-US" altLang="zh-CN" sz="1800" dirty="0">
              <a:sym typeface="Huawei Sans" panose="020C0503030203020204" pitchFamily="34" charset="0"/>
            </a:endParaRPr>
          </a:p>
        </p:txBody>
      </p:sp>
      <p:pic>
        <p:nvPicPr>
          <p:cNvPr id="4" name="图片 3">
            <a:extLst>
              <a:ext uri="{FF2B5EF4-FFF2-40B4-BE49-F238E27FC236}">
                <a16:creationId xmlns:a16="http://schemas.microsoft.com/office/drawing/2014/main" xmlns="" id="{8A626D11-E49F-4190-BB3B-0701AD5A67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74855" y="3709476"/>
            <a:ext cx="540000" cy="442800"/>
          </a:xfrm>
          <a:prstGeom prst="rect">
            <a:avLst/>
          </a:prstGeom>
        </p:spPr>
      </p:pic>
      <p:cxnSp>
        <p:nvCxnSpPr>
          <p:cNvPr id="5" name="直接连接符 4">
            <a:extLst>
              <a:ext uri="{FF2B5EF4-FFF2-40B4-BE49-F238E27FC236}">
                <a16:creationId xmlns:a16="http://schemas.microsoft.com/office/drawing/2014/main" xmlns="" id="{3665A68C-09D4-48F8-AC07-E6F103F1C7FC}"/>
              </a:ext>
            </a:extLst>
          </p:cNvPr>
          <p:cNvCxnSpPr>
            <a:cxnSpLocks/>
            <a:stCxn id="6" idx="0"/>
            <a:endCxn id="4" idx="2"/>
          </p:cNvCxnSpPr>
          <p:nvPr/>
        </p:nvCxnSpPr>
        <p:spPr bwMode="gray">
          <a:xfrm flipV="1">
            <a:off x="4944855" y="4152276"/>
            <a:ext cx="0" cy="1087276"/>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 name="图片 5">
            <a:extLst>
              <a:ext uri="{FF2B5EF4-FFF2-40B4-BE49-F238E27FC236}">
                <a16:creationId xmlns:a16="http://schemas.microsoft.com/office/drawing/2014/main" xmlns="" id="{A9E883C8-2270-4925-99E1-EFF4FF76DC7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74855" y="5239552"/>
            <a:ext cx="540000" cy="442800"/>
          </a:xfrm>
          <a:prstGeom prst="rect">
            <a:avLst/>
          </a:prstGeom>
        </p:spPr>
      </p:pic>
      <p:pic>
        <p:nvPicPr>
          <p:cNvPr id="10" name="图片 9">
            <a:extLst>
              <a:ext uri="{FF2B5EF4-FFF2-40B4-BE49-F238E27FC236}">
                <a16:creationId xmlns:a16="http://schemas.microsoft.com/office/drawing/2014/main" xmlns="" id="{E5CEBC55-A196-45F3-A411-24BF36AE72D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33954" y="3709476"/>
            <a:ext cx="540000" cy="442800"/>
          </a:xfrm>
          <a:prstGeom prst="rect">
            <a:avLst/>
          </a:prstGeom>
        </p:spPr>
      </p:pic>
      <p:cxnSp>
        <p:nvCxnSpPr>
          <p:cNvPr id="11" name="直接连接符 10">
            <a:extLst>
              <a:ext uri="{FF2B5EF4-FFF2-40B4-BE49-F238E27FC236}">
                <a16:creationId xmlns:a16="http://schemas.microsoft.com/office/drawing/2014/main" xmlns="" id="{9CCAA2FD-CCA7-4186-B499-EE366BD12BA8}"/>
              </a:ext>
            </a:extLst>
          </p:cNvPr>
          <p:cNvCxnSpPr>
            <a:cxnSpLocks/>
            <a:stCxn id="12" idx="0"/>
            <a:endCxn id="10" idx="2"/>
          </p:cNvCxnSpPr>
          <p:nvPr/>
        </p:nvCxnSpPr>
        <p:spPr bwMode="gray">
          <a:xfrm flipV="1">
            <a:off x="6903954" y="4152276"/>
            <a:ext cx="0" cy="1087276"/>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 name="图片 11">
            <a:extLst>
              <a:ext uri="{FF2B5EF4-FFF2-40B4-BE49-F238E27FC236}">
                <a16:creationId xmlns:a16="http://schemas.microsoft.com/office/drawing/2014/main" xmlns="" id="{399784A0-924F-4283-AB07-BDE53B7B365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33954" y="5239552"/>
            <a:ext cx="540000" cy="442800"/>
          </a:xfrm>
          <a:prstGeom prst="rect">
            <a:avLst/>
          </a:prstGeom>
        </p:spPr>
      </p:pic>
      <p:pic>
        <p:nvPicPr>
          <p:cNvPr id="13" name="图片 12">
            <a:extLst>
              <a:ext uri="{FF2B5EF4-FFF2-40B4-BE49-F238E27FC236}">
                <a16:creationId xmlns:a16="http://schemas.microsoft.com/office/drawing/2014/main" xmlns="" id="{E24E2173-89F3-45EC-84EE-D59A7BD22F2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906020" y="4461814"/>
            <a:ext cx="540000" cy="442800"/>
          </a:xfrm>
          <a:prstGeom prst="rect">
            <a:avLst/>
          </a:prstGeom>
        </p:spPr>
      </p:pic>
      <p:cxnSp>
        <p:nvCxnSpPr>
          <p:cNvPr id="14" name="直接连接符 13">
            <a:extLst>
              <a:ext uri="{FF2B5EF4-FFF2-40B4-BE49-F238E27FC236}">
                <a16:creationId xmlns:a16="http://schemas.microsoft.com/office/drawing/2014/main" xmlns="" id="{8C23ABD8-D118-4141-AE7D-E512BFE32821}"/>
              </a:ext>
            </a:extLst>
          </p:cNvPr>
          <p:cNvCxnSpPr>
            <a:cxnSpLocks/>
            <a:stCxn id="4" idx="1"/>
            <a:endCxn id="13" idx="3"/>
          </p:cNvCxnSpPr>
          <p:nvPr/>
        </p:nvCxnSpPr>
        <p:spPr bwMode="gray">
          <a:xfrm flipH="1">
            <a:off x="3446020" y="3930876"/>
            <a:ext cx="1228835" cy="752338"/>
          </a:xfrm>
          <a:prstGeom prst="line">
            <a:avLst/>
          </a:prstGeom>
          <a:noFill/>
          <a:ln w="28575">
            <a:solidFill>
              <a:srgbClr val="56C4D2"/>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a:extLst>
              <a:ext uri="{FF2B5EF4-FFF2-40B4-BE49-F238E27FC236}">
                <a16:creationId xmlns:a16="http://schemas.microsoft.com/office/drawing/2014/main" xmlns="" id="{A746A28F-8E5C-4927-8176-5141769B9475}"/>
              </a:ext>
            </a:extLst>
          </p:cNvPr>
          <p:cNvCxnSpPr>
            <a:cxnSpLocks/>
            <a:stCxn id="6" idx="1"/>
            <a:endCxn id="13" idx="3"/>
          </p:cNvCxnSpPr>
          <p:nvPr/>
        </p:nvCxnSpPr>
        <p:spPr bwMode="gray">
          <a:xfrm flipH="1" flipV="1">
            <a:off x="3446020" y="4683214"/>
            <a:ext cx="1228835" cy="777738"/>
          </a:xfrm>
          <a:prstGeom prst="line">
            <a:avLst/>
          </a:prstGeom>
          <a:noFill/>
          <a:ln w="28575">
            <a:solidFill>
              <a:srgbClr val="56C4D2"/>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 name="图片 15">
            <a:extLst>
              <a:ext uri="{FF2B5EF4-FFF2-40B4-BE49-F238E27FC236}">
                <a16:creationId xmlns:a16="http://schemas.microsoft.com/office/drawing/2014/main" xmlns="" id="{4C942E2F-746E-45B2-A6E1-D209241EBCF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486047" y="4461814"/>
            <a:ext cx="540000" cy="442800"/>
          </a:xfrm>
          <a:prstGeom prst="rect">
            <a:avLst/>
          </a:prstGeom>
        </p:spPr>
      </p:pic>
      <p:cxnSp>
        <p:nvCxnSpPr>
          <p:cNvPr id="17" name="直接连接符 16">
            <a:extLst>
              <a:ext uri="{FF2B5EF4-FFF2-40B4-BE49-F238E27FC236}">
                <a16:creationId xmlns:a16="http://schemas.microsoft.com/office/drawing/2014/main" xmlns="" id="{DAA0E8CA-97D6-406E-873A-B118DCBCA8C5}"/>
              </a:ext>
            </a:extLst>
          </p:cNvPr>
          <p:cNvCxnSpPr>
            <a:cxnSpLocks/>
            <a:stCxn id="10" idx="3"/>
            <a:endCxn id="16" idx="1"/>
          </p:cNvCxnSpPr>
          <p:nvPr/>
        </p:nvCxnSpPr>
        <p:spPr bwMode="gray">
          <a:xfrm>
            <a:off x="7173954" y="3930876"/>
            <a:ext cx="1312093" cy="752338"/>
          </a:xfrm>
          <a:prstGeom prst="line">
            <a:avLst/>
          </a:prstGeom>
          <a:noFill/>
          <a:ln w="28575">
            <a:solidFill>
              <a:srgbClr val="56C4D2"/>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a:extLst>
              <a:ext uri="{FF2B5EF4-FFF2-40B4-BE49-F238E27FC236}">
                <a16:creationId xmlns:a16="http://schemas.microsoft.com/office/drawing/2014/main" xmlns="" id="{5017CF7B-2B76-4318-A0CE-ECC6A0E34255}"/>
              </a:ext>
            </a:extLst>
          </p:cNvPr>
          <p:cNvCxnSpPr>
            <a:cxnSpLocks/>
            <a:stCxn id="16" idx="1"/>
            <a:endCxn id="12" idx="3"/>
          </p:cNvCxnSpPr>
          <p:nvPr/>
        </p:nvCxnSpPr>
        <p:spPr bwMode="gray">
          <a:xfrm flipH="1">
            <a:off x="7173954" y="4683214"/>
            <a:ext cx="1312093" cy="777738"/>
          </a:xfrm>
          <a:prstGeom prst="line">
            <a:avLst/>
          </a:prstGeom>
          <a:noFill/>
          <a:ln w="28575">
            <a:solidFill>
              <a:srgbClr val="56C4D2"/>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a:extLst>
              <a:ext uri="{FF2B5EF4-FFF2-40B4-BE49-F238E27FC236}">
                <a16:creationId xmlns:a16="http://schemas.microsoft.com/office/drawing/2014/main" xmlns="" id="{0192DCBA-405B-42CC-A547-3AD22152942F}"/>
              </a:ext>
            </a:extLst>
          </p:cNvPr>
          <p:cNvCxnSpPr>
            <a:cxnSpLocks/>
            <a:endCxn id="10" idx="1"/>
          </p:cNvCxnSpPr>
          <p:nvPr/>
        </p:nvCxnSpPr>
        <p:spPr bwMode="gray">
          <a:xfrm>
            <a:off x="5214855" y="3930876"/>
            <a:ext cx="1419099" cy="0"/>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xmlns="" id="{EDEE288B-F791-44D3-8B15-CD5A67CFBB65}"/>
              </a:ext>
            </a:extLst>
          </p:cNvPr>
          <p:cNvCxnSpPr>
            <a:cxnSpLocks/>
          </p:cNvCxnSpPr>
          <p:nvPr/>
        </p:nvCxnSpPr>
        <p:spPr bwMode="gray">
          <a:xfrm>
            <a:off x="5214855" y="5460952"/>
            <a:ext cx="1419099" cy="0"/>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文本框 42">
            <a:extLst>
              <a:ext uri="{FF2B5EF4-FFF2-40B4-BE49-F238E27FC236}">
                <a16:creationId xmlns:a16="http://schemas.microsoft.com/office/drawing/2014/main" xmlns="" id="{218C5C2F-6B89-42BB-BACD-6B3803AE4955}"/>
              </a:ext>
            </a:extLst>
          </p:cNvPr>
          <p:cNvSpPr txBox="1"/>
          <p:nvPr/>
        </p:nvSpPr>
        <p:spPr bwMode="gray">
          <a:xfrm>
            <a:off x="2895577" y="4988492"/>
            <a:ext cx="53732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a:extLst>
              <a:ext uri="{FF2B5EF4-FFF2-40B4-BE49-F238E27FC236}">
                <a16:creationId xmlns:a16="http://schemas.microsoft.com/office/drawing/2014/main" xmlns="" id="{E88B19B8-DCDB-43E9-B152-C4413A2A0CDB}"/>
              </a:ext>
            </a:extLst>
          </p:cNvPr>
          <p:cNvSpPr txBox="1"/>
          <p:nvPr/>
        </p:nvSpPr>
        <p:spPr bwMode="gray">
          <a:xfrm>
            <a:off x="8511030" y="4988492"/>
            <a:ext cx="53732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a:extLst>
              <a:ext uri="{FF2B5EF4-FFF2-40B4-BE49-F238E27FC236}">
                <a16:creationId xmlns:a16="http://schemas.microsoft.com/office/drawing/2014/main" xmlns="" id="{311AB53A-C4E9-4B17-BEB9-E7D4FD088EAC}"/>
              </a:ext>
            </a:extLst>
          </p:cNvPr>
          <p:cNvSpPr txBox="1"/>
          <p:nvPr/>
        </p:nvSpPr>
        <p:spPr bwMode="gray">
          <a:xfrm>
            <a:off x="6623001" y="5742877"/>
            <a:ext cx="529312" cy="338554"/>
          </a:xfrm>
          <a:prstGeom prst="rect">
            <a:avLst/>
          </a:prstGeom>
          <a:noFill/>
        </p:spPr>
        <p:txBody>
          <a:bodyPr wrap="none" rtlCol="0">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a:extLst>
              <a:ext uri="{FF2B5EF4-FFF2-40B4-BE49-F238E27FC236}">
                <a16:creationId xmlns:a16="http://schemas.microsoft.com/office/drawing/2014/main" xmlns="" id="{A861B9B3-D568-47AC-B931-232CDA6FA773}"/>
              </a:ext>
            </a:extLst>
          </p:cNvPr>
          <p:cNvSpPr txBox="1"/>
          <p:nvPr/>
        </p:nvSpPr>
        <p:spPr bwMode="gray">
          <a:xfrm>
            <a:off x="4641967" y="3392028"/>
            <a:ext cx="529312" cy="338554"/>
          </a:xfrm>
          <a:prstGeom prst="rect">
            <a:avLst/>
          </a:prstGeom>
          <a:noFill/>
        </p:spPr>
        <p:txBody>
          <a:bodyPr wrap="none" rtlCol="0">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a16="http://schemas.microsoft.com/office/drawing/2014/main" xmlns="" id="{56361615-138B-443E-8724-140DC5D6907B}"/>
              </a:ext>
            </a:extLst>
          </p:cNvPr>
          <p:cNvSpPr txBox="1"/>
          <p:nvPr/>
        </p:nvSpPr>
        <p:spPr bwMode="gray">
          <a:xfrm>
            <a:off x="6623001" y="3392028"/>
            <a:ext cx="529312" cy="338554"/>
          </a:xfrm>
          <a:prstGeom prst="rect">
            <a:avLst/>
          </a:prstGeom>
          <a:noFill/>
        </p:spPr>
        <p:txBody>
          <a:bodyPr wrap="none" rtlCol="0">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a:extLst>
              <a:ext uri="{FF2B5EF4-FFF2-40B4-BE49-F238E27FC236}">
                <a16:creationId xmlns:a16="http://schemas.microsoft.com/office/drawing/2014/main" xmlns="" id="{E5B2B731-F287-4284-8FB0-08E00B13E006}"/>
              </a:ext>
            </a:extLst>
          </p:cNvPr>
          <p:cNvSpPr txBox="1"/>
          <p:nvPr/>
        </p:nvSpPr>
        <p:spPr bwMode="gray">
          <a:xfrm>
            <a:off x="2291391" y="4527960"/>
            <a:ext cx="442750"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a16="http://schemas.microsoft.com/office/drawing/2014/main" xmlns="" id="{1DAC81DB-0424-4068-B801-FA92DF530E85}"/>
              </a:ext>
            </a:extLst>
          </p:cNvPr>
          <p:cNvSpPr txBox="1"/>
          <p:nvPr/>
        </p:nvSpPr>
        <p:spPr bwMode="gray">
          <a:xfrm rot="19611148">
            <a:off x="3756374" y="3889490"/>
            <a:ext cx="721672"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a:extLst>
              <a:ext uri="{FF2B5EF4-FFF2-40B4-BE49-F238E27FC236}">
                <a16:creationId xmlns:a16="http://schemas.microsoft.com/office/drawing/2014/main" xmlns="" id="{B486782B-FC45-4DC5-8A8E-813A18F7D28D}"/>
              </a:ext>
            </a:extLst>
          </p:cNvPr>
          <p:cNvSpPr txBox="1"/>
          <p:nvPr/>
        </p:nvSpPr>
        <p:spPr bwMode="gray">
          <a:xfrm rot="2198056">
            <a:off x="3736336" y="5094298"/>
            <a:ext cx="721672"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a:extLst>
              <a:ext uri="{FF2B5EF4-FFF2-40B4-BE49-F238E27FC236}">
                <a16:creationId xmlns:a16="http://schemas.microsoft.com/office/drawing/2014/main" xmlns="" id="{3B54212F-9D30-4DCB-A33D-8D2CAB9007BF}"/>
              </a:ext>
            </a:extLst>
          </p:cNvPr>
          <p:cNvSpPr txBox="1"/>
          <p:nvPr/>
        </p:nvSpPr>
        <p:spPr bwMode="gray">
          <a:xfrm rot="1983931">
            <a:off x="7417972" y="3923419"/>
            <a:ext cx="721672"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a:extLst>
              <a:ext uri="{FF2B5EF4-FFF2-40B4-BE49-F238E27FC236}">
                <a16:creationId xmlns:a16="http://schemas.microsoft.com/office/drawing/2014/main" xmlns="" id="{0E54B8FC-07F7-4957-9C96-B544E05D2A53}"/>
              </a:ext>
            </a:extLst>
          </p:cNvPr>
          <p:cNvSpPr txBox="1"/>
          <p:nvPr/>
        </p:nvSpPr>
        <p:spPr bwMode="gray">
          <a:xfrm rot="19596990">
            <a:off x="7484394" y="5123259"/>
            <a:ext cx="721672"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a:extLst>
              <a:ext uri="{FF2B5EF4-FFF2-40B4-BE49-F238E27FC236}">
                <a16:creationId xmlns:a16="http://schemas.microsoft.com/office/drawing/2014/main" xmlns="" id="{A40E4703-F5AB-47F7-9AD8-1AF0E9D3BA8A}"/>
              </a:ext>
            </a:extLst>
          </p:cNvPr>
          <p:cNvSpPr txBox="1"/>
          <p:nvPr/>
        </p:nvSpPr>
        <p:spPr bwMode="gray">
          <a:xfrm>
            <a:off x="4641967" y="5742877"/>
            <a:ext cx="529312" cy="338554"/>
          </a:xfrm>
          <a:prstGeom prst="rect">
            <a:avLst/>
          </a:prstGeom>
          <a:noFill/>
        </p:spPr>
        <p:txBody>
          <a:bodyPr wrap="none" rtlCol="0">
            <a:sp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476447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sym typeface="Huawei Sans" panose="020C0503030203020204" pitchFamily="34" charset="0"/>
              </a:rPr>
              <a:t>ESI Format</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847850"/>
            <a:ext cx="5478463" cy="4079706"/>
          </a:xfrm>
        </p:spPr>
        <p:txBody>
          <a:bodyPr/>
          <a:lstStyle/>
          <a:p>
            <a:pPr algn="l"/>
            <a:r>
              <a:rPr lang="en-US" sz="1600" dirty="0" smtClean="0">
                <a:sym typeface="Huawei Sans" panose="020C0503030203020204" pitchFamily="34" charset="0"/>
              </a:rPr>
              <a:t>Type 0: The ESI is manually configured by the administrator.</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Type 1: If LACP is used between a PE and a CE, the ESI is the CE LACP System MAC address (6 bytes) + CE LACP Port Key (2 bytes) + 0x00 (1 byte).</a:t>
            </a:r>
          </a:p>
          <a:p>
            <a:pPr algn="l"/>
            <a:r>
              <a:rPr lang="en-US" sz="1600" dirty="0" smtClean="0">
                <a:sym typeface="Huawei Sans" panose="020C0503030203020204" pitchFamily="34" charset="0"/>
              </a:rPr>
              <a:t>Type 2: The ESI is automatically generated by MSTP.</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Type 3: The ESI is system MAC address plus local discriminator.</a:t>
            </a:r>
          </a:p>
          <a:p>
            <a:pPr algn="l"/>
            <a:r>
              <a:rPr lang="en-US" sz="1600" dirty="0" smtClean="0">
                <a:sym typeface="Huawei Sans" panose="020C0503030203020204" pitchFamily="34" charset="0"/>
              </a:rPr>
              <a:t>Type 4: The ESI is router ID plus local discriminator.</a:t>
            </a:r>
          </a:p>
          <a:p>
            <a:pPr algn="l"/>
            <a:r>
              <a:rPr lang="en-US" sz="1600" dirty="0" smtClean="0">
                <a:sym typeface="Huawei Sans" panose="020C0503030203020204" pitchFamily="34" charset="0"/>
              </a:rPr>
              <a:t>Type 5: The ESI is AS number plus local discriminator.</a:t>
            </a:r>
          </a:p>
          <a:p>
            <a:pPr algn="l"/>
            <a:endParaRPr lang="en-US" altLang="zh-CN" sz="1600" dirty="0">
              <a:sym typeface="Huawei Sans" panose="020C0503030203020204" pitchFamily="34" charset="0"/>
            </a:endParaRPr>
          </a:p>
        </p:txBody>
      </p:sp>
      <p:sp>
        <p:nvSpPr>
          <p:cNvPr id="4" name="矩形 3"/>
          <p:cNvSpPr/>
          <p:nvPr/>
        </p:nvSpPr>
        <p:spPr bwMode="gray">
          <a:xfrm>
            <a:off x="599090" y="1113473"/>
            <a:ext cx="1166648" cy="671184"/>
          </a:xfrm>
          <a:prstGeom prst="rect">
            <a:avLst/>
          </a:prstGeom>
          <a:solidFill>
            <a:srgbClr val="56C4D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ype</a:t>
            </a:r>
            <a:endParaRPr lang="en-US"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(1 byte)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1765738" y="1113473"/>
            <a:ext cx="2301765" cy="671184"/>
          </a:xfrm>
          <a:prstGeom prst="rect">
            <a:avLst/>
          </a:prstGeom>
          <a:solidFill>
            <a:srgbClr val="56C4D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Value </a:t>
            </a:r>
          </a:p>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(9 bytes)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6253655" y="2174476"/>
            <a:ext cx="5360276" cy="523220"/>
          </a:xfrm>
          <a:prstGeom prst="rect">
            <a:avLst/>
          </a:prstGeom>
          <a:solidFill>
            <a:schemeClr val="bg1">
              <a:lumMod val="85000"/>
            </a:schemeClr>
          </a:solidFill>
          <a:ln>
            <a:no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interface eth-trunk 10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[*PE1-Eth-Trunk10] esi 0000.1111.2222.1111.1111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6253655" y="3229922"/>
            <a:ext cx="5360276" cy="954107"/>
          </a:xfrm>
          <a:prstGeom prst="rect">
            <a:avLst/>
          </a:prstGeom>
          <a:solidFill>
            <a:schemeClr val="bg1">
              <a:lumMod val="85000"/>
            </a:schemeClr>
          </a:solidFill>
          <a:ln>
            <a:noFill/>
          </a:ln>
        </p:spPr>
        <p:txBody>
          <a:bodyPr wrap="square">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&lt;PE1&gt; display bgp evpn all esi</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Number of ESI for EVPN address family: 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ESI                                  IFName/Bridge-domain     </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0000.1111.2222.1111.1111            Eth-Trunk10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6253655" y="1723697"/>
            <a:ext cx="4950373"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Static ESI configuration example.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6253655" y="2779143"/>
            <a:ext cx="4950373"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View ESI information.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080411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xmlns="" id="{F450C257-1ECA-4AEC-B519-7D5301EDC393}"/>
              </a:ext>
            </a:extLst>
          </p:cNvPr>
          <p:cNvSpPr/>
          <p:nvPr/>
        </p:nvSpPr>
        <p:spPr bwMode="gray">
          <a:xfrm>
            <a:off x="3616235" y="4956032"/>
            <a:ext cx="2364114" cy="113405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流程图: 手动操作 6">
            <a:extLst>
              <a:ext uri="{FF2B5EF4-FFF2-40B4-BE49-F238E27FC236}">
                <a16:creationId xmlns:a16="http://schemas.microsoft.com/office/drawing/2014/main" xmlns="" id="{588F8D44-5E83-4381-867E-B44181AF26D8}"/>
              </a:ext>
            </a:extLst>
          </p:cNvPr>
          <p:cNvSpPr/>
          <p:nvPr/>
        </p:nvSpPr>
        <p:spPr bwMode="gray">
          <a:xfrm rot="10800000">
            <a:off x="3610969" y="4410955"/>
            <a:ext cx="2369377" cy="54633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6315 w 10000"/>
              <a:gd name="connsiteY2" fmla="*/ 10000 h 10000"/>
              <a:gd name="connsiteX3" fmla="*/ 2000 w 10000"/>
              <a:gd name="connsiteY3" fmla="*/ 10000 h 10000"/>
              <a:gd name="connsiteX4" fmla="*/ 0 w 10000"/>
              <a:gd name="connsiteY4" fmla="*/ 0 h 10000"/>
              <a:gd name="connsiteX0" fmla="*/ 0 w 10000"/>
              <a:gd name="connsiteY0" fmla="*/ 0 h 10183"/>
              <a:gd name="connsiteX1" fmla="*/ 10000 w 10000"/>
              <a:gd name="connsiteY1" fmla="*/ 0 h 10183"/>
              <a:gd name="connsiteX2" fmla="*/ 6315 w 10000"/>
              <a:gd name="connsiteY2" fmla="*/ 10000 h 10183"/>
              <a:gd name="connsiteX3" fmla="*/ 3739 w 10000"/>
              <a:gd name="connsiteY3" fmla="*/ 10183 h 10183"/>
              <a:gd name="connsiteX4" fmla="*/ 0 w 10000"/>
              <a:gd name="connsiteY4" fmla="*/ 0 h 10183"/>
              <a:gd name="connsiteX0" fmla="*/ 0 w 10000"/>
              <a:gd name="connsiteY0" fmla="*/ 0 h 10593"/>
              <a:gd name="connsiteX1" fmla="*/ 10000 w 10000"/>
              <a:gd name="connsiteY1" fmla="*/ 0 h 10593"/>
              <a:gd name="connsiteX2" fmla="*/ 6026 w 10000"/>
              <a:gd name="connsiteY2" fmla="*/ 10593 h 10593"/>
              <a:gd name="connsiteX3" fmla="*/ 3739 w 10000"/>
              <a:gd name="connsiteY3" fmla="*/ 10183 h 10593"/>
              <a:gd name="connsiteX4" fmla="*/ 0 w 10000"/>
              <a:gd name="connsiteY4" fmla="*/ 0 h 10593"/>
              <a:gd name="connsiteX0" fmla="*/ 0 w 10000"/>
              <a:gd name="connsiteY0" fmla="*/ 0 h 10628"/>
              <a:gd name="connsiteX1" fmla="*/ 10000 w 10000"/>
              <a:gd name="connsiteY1" fmla="*/ 0 h 10628"/>
              <a:gd name="connsiteX2" fmla="*/ 6026 w 10000"/>
              <a:gd name="connsiteY2" fmla="*/ 10593 h 10628"/>
              <a:gd name="connsiteX3" fmla="*/ 3964 w 10000"/>
              <a:gd name="connsiteY3" fmla="*/ 10628 h 10628"/>
              <a:gd name="connsiteX4" fmla="*/ 0 w 10000"/>
              <a:gd name="connsiteY4" fmla="*/ 0 h 10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628">
                <a:moveTo>
                  <a:pt x="0" y="0"/>
                </a:moveTo>
                <a:lnTo>
                  <a:pt x="10000" y="0"/>
                </a:lnTo>
                <a:lnTo>
                  <a:pt x="6026" y="10593"/>
                </a:lnTo>
                <a:lnTo>
                  <a:pt x="3964" y="10628"/>
                </a:lnTo>
                <a:lnTo>
                  <a:pt x="0" y="0"/>
                </a:lnTo>
                <a:close/>
              </a:path>
            </a:pathLst>
          </a:cu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23A51FF3-4901-4CCA-8122-CF7BC3B75699}"/>
              </a:ext>
            </a:extLst>
          </p:cNvPr>
          <p:cNvSpPr>
            <a:spLocks noGrp="1"/>
          </p:cNvSpPr>
          <p:nvPr>
            <p:ph type="title"/>
          </p:nvPr>
        </p:nvSpPr>
        <p:spPr bwMode="gray"/>
        <p:txBody>
          <a:bodyPr/>
          <a:lstStyle/>
          <a:p>
            <a:r>
              <a:rPr lang="en-US" dirty="0" smtClean="0">
                <a:sym typeface="Huawei Sans" panose="020C0503030203020204" pitchFamily="34" charset="0"/>
              </a:rPr>
              <a:t>Basic EVPN Terms: EVI and MAC-VRF</a:t>
            </a:r>
            <a:endParaRPr lang="en-US" altLang="zh-CN" dirty="0">
              <a:sym typeface="Huawei Sans" panose="020C0503030203020204" pitchFamily="34" charset="0"/>
            </a:endParaRPr>
          </a:p>
        </p:txBody>
      </p:sp>
      <p:sp>
        <p:nvSpPr>
          <p:cNvPr id="9" name="文本占位符 8"/>
          <p:cNvSpPr>
            <a:spLocks noGrp="1"/>
          </p:cNvSpPr>
          <p:nvPr>
            <p:ph type="body" sz="quarter" idx="10"/>
          </p:nvPr>
        </p:nvSpPr>
        <p:spPr bwMode="gray"/>
        <p:txBody>
          <a:bodyPr/>
          <a:lstStyle/>
          <a:p>
            <a:pPr algn="l"/>
            <a:r>
              <a:rPr lang="en-US" sz="1800" dirty="0" smtClean="0">
                <a:sym typeface="Huawei Sans" panose="020C0503030203020204" pitchFamily="34" charset="0"/>
              </a:rPr>
              <a:t>An EVI identifies an EVPN client.</a:t>
            </a:r>
          </a:p>
          <a:p>
            <a:pPr algn="l"/>
            <a:r>
              <a:rPr lang="en-US" sz="1800" dirty="0" smtClean="0">
                <a:sym typeface="Huawei Sans" panose="020C0503030203020204" pitchFamily="34" charset="0"/>
              </a:rPr>
              <a:t>A MAC-VRF table is a MAC address table that belongs to an EVI on a PE.</a:t>
            </a:r>
            <a:endParaRPr lang="en-US" altLang="zh-CN" sz="1800" dirty="0" smtClean="0">
              <a:sym typeface="Huawei Sans" panose="020C0503030203020204" pitchFamily="34" charset="0"/>
            </a:endParaRPr>
          </a:p>
          <a:p>
            <a:pPr algn="l"/>
            <a:endParaRPr lang="en-US" altLang="zh-CN" sz="1800" dirty="0">
              <a:sym typeface="Huawei Sans" panose="020C0503030203020204" pitchFamily="34" charset="0"/>
            </a:endParaRPr>
          </a:p>
        </p:txBody>
      </p:sp>
      <p:grpSp>
        <p:nvGrpSpPr>
          <p:cNvPr id="39" name="组合 38">
            <a:extLst>
              <a:ext uri="{FF2B5EF4-FFF2-40B4-BE49-F238E27FC236}">
                <a16:creationId xmlns:a16="http://schemas.microsoft.com/office/drawing/2014/main" xmlns="" id="{5F97B64C-35AD-486D-BF79-A9E2632A96CF}"/>
              </a:ext>
            </a:extLst>
          </p:cNvPr>
          <p:cNvGrpSpPr/>
          <p:nvPr/>
        </p:nvGrpSpPr>
        <p:grpSpPr bwMode="gray">
          <a:xfrm>
            <a:off x="3986169" y="4866139"/>
            <a:ext cx="1578536" cy="549857"/>
            <a:chOff x="4028299" y="3596545"/>
            <a:chExt cx="718154" cy="549857"/>
          </a:xfrm>
          <a:solidFill>
            <a:srgbClr val="56C4D2"/>
          </a:solidFill>
        </p:grpSpPr>
        <p:sp>
          <p:nvSpPr>
            <p:cNvPr id="47" name="Text Box 138">
              <a:extLst>
                <a:ext uri="{FF2B5EF4-FFF2-40B4-BE49-F238E27FC236}">
                  <a16:creationId xmlns:a16="http://schemas.microsoft.com/office/drawing/2014/main" xmlns="" id="{E9EE3E1B-5D8B-4B14-89E3-3A0FB59EF014}"/>
                </a:ext>
              </a:extLst>
            </p:cNvPr>
            <p:cNvSpPr txBox="1">
              <a:spLocks noChangeArrowheads="1"/>
            </p:cNvSpPr>
            <p:nvPr/>
          </p:nvSpPr>
          <p:spPr bwMode="gray">
            <a:xfrm>
              <a:off x="4028299" y="3596545"/>
              <a:ext cx="718154" cy="531999"/>
            </a:xfrm>
            <a:prstGeom prst="rect">
              <a:avLst/>
            </a:prstGeom>
            <a:grpFill/>
            <a:ln w="9525" algn="ctr">
              <a:solidFill>
                <a:schemeClr val="accent5">
                  <a:lumMod val="75000"/>
                </a:schemeClr>
              </a:solid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5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EVI 1</a:t>
              </a:r>
              <a:endParaRPr kumimoji="0" lang="en-US" altLang="zh-CN" sz="15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8" name="Text Box 138">
              <a:extLst>
                <a:ext uri="{FF2B5EF4-FFF2-40B4-BE49-F238E27FC236}">
                  <a16:creationId xmlns:a16="http://schemas.microsoft.com/office/drawing/2014/main" xmlns="" id="{2DE4E3E9-B939-4059-9EB1-46FB5B4BECAC}"/>
                </a:ext>
              </a:extLst>
            </p:cNvPr>
            <p:cNvSpPr txBox="1">
              <a:spLocks noChangeArrowheads="1"/>
            </p:cNvSpPr>
            <p:nvPr/>
          </p:nvSpPr>
          <p:spPr bwMode="gray">
            <a:xfrm>
              <a:off x="4059896" y="3854945"/>
              <a:ext cx="648393" cy="291457"/>
            </a:xfrm>
            <a:prstGeom prst="rect">
              <a:avLst/>
            </a:prstGeom>
            <a:grp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5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5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9" name="组合 48">
            <a:extLst>
              <a:ext uri="{FF2B5EF4-FFF2-40B4-BE49-F238E27FC236}">
                <a16:creationId xmlns:a16="http://schemas.microsoft.com/office/drawing/2014/main" xmlns="" id="{072E4370-16BE-4921-85F7-DD8B3E429B0D}"/>
              </a:ext>
            </a:extLst>
          </p:cNvPr>
          <p:cNvGrpSpPr/>
          <p:nvPr/>
        </p:nvGrpSpPr>
        <p:grpSpPr bwMode="gray">
          <a:xfrm>
            <a:off x="3986169" y="5518367"/>
            <a:ext cx="1578536" cy="549857"/>
            <a:chOff x="4028299" y="3596545"/>
            <a:chExt cx="718154" cy="549857"/>
          </a:xfrm>
          <a:solidFill>
            <a:srgbClr val="81C15F"/>
          </a:solidFill>
        </p:grpSpPr>
        <p:sp>
          <p:nvSpPr>
            <p:cNvPr id="50" name="Text Box 138">
              <a:extLst>
                <a:ext uri="{FF2B5EF4-FFF2-40B4-BE49-F238E27FC236}">
                  <a16:creationId xmlns:a16="http://schemas.microsoft.com/office/drawing/2014/main" xmlns="" id="{95AFE277-CB1F-4452-9D11-C8EED3764BFD}"/>
                </a:ext>
              </a:extLst>
            </p:cNvPr>
            <p:cNvSpPr txBox="1">
              <a:spLocks noChangeArrowheads="1"/>
            </p:cNvSpPr>
            <p:nvPr/>
          </p:nvSpPr>
          <p:spPr bwMode="gray">
            <a:xfrm>
              <a:off x="4028299" y="3596545"/>
              <a:ext cx="718154" cy="531999"/>
            </a:xfrm>
            <a:prstGeom prst="rect">
              <a:avLst/>
            </a:prstGeom>
            <a:grpFill/>
            <a:ln w="9525" algn="ctr">
              <a:solidFill>
                <a:schemeClr val="accent6">
                  <a:lumMod val="75000"/>
                </a:schemeClr>
              </a:solid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5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EVI 2</a:t>
              </a:r>
              <a:endParaRPr kumimoji="0" lang="en-US" altLang="zh-CN" sz="15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1" name="Text Box 138">
              <a:extLst>
                <a:ext uri="{FF2B5EF4-FFF2-40B4-BE49-F238E27FC236}">
                  <a16:creationId xmlns:a16="http://schemas.microsoft.com/office/drawing/2014/main" xmlns="" id="{6C96C7C6-FF4E-460C-B7F6-0DB7D7B027FD}"/>
                </a:ext>
              </a:extLst>
            </p:cNvPr>
            <p:cNvSpPr txBox="1">
              <a:spLocks noChangeArrowheads="1"/>
            </p:cNvSpPr>
            <p:nvPr/>
          </p:nvSpPr>
          <p:spPr bwMode="gray">
            <a:xfrm>
              <a:off x="4059896" y="3854945"/>
              <a:ext cx="648393" cy="291457"/>
            </a:xfrm>
            <a:prstGeom prst="rect">
              <a:avLst/>
            </a:prstGeom>
            <a:grp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5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kumimoji="0" lang="en-US" altLang="zh-CN" sz="1500" i="0" u="none" strike="noStrike" kern="0" cap="none" spc="0" normalizeH="0" baseline="0" noProof="0" dirty="0">
                <a:ln>
                  <a:noFill/>
                </a:ln>
                <a:solidFill>
                  <a:schemeClr val="bg1"/>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3" name="Can 225">
            <a:extLst>
              <a:ext uri="{FF2B5EF4-FFF2-40B4-BE49-F238E27FC236}">
                <a16:creationId xmlns:a16="http://schemas.microsoft.com/office/drawing/2014/main" xmlns="" id="{4A7FA1A4-BE69-473B-BCF3-A7127A0DB86E}"/>
              </a:ext>
            </a:extLst>
          </p:cNvPr>
          <p:cNvSpPr/>
          <p:nvPr/>
        </p:nvSpPr>
        <p:spPr bwMode="gray">
          <a:xfrm rot="5400000">
            <a:off x="3094761" y="5225131"/>
            <a:ext cx="1210545" cy="468573"/>
          </a:xfrm>
          <a:prstGeom prst="can">
            <a:avLst>
              <a:gd name="adj" fmla="val 40000"/>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Can 225">
            <a:extLst>
              <a:ext uri="{FF2B5EF4-FFF2-40B4-BE49-F238E27FC236}">
                <a16:creationId xmlns:a16="http://schemas.microsoft.com/office/drawing/2014/main" xmlns="" id="{6A772739-00D1-4A12-BDD7-8E4BA8EBE207}"/>
              </a:ext>
            </a:extLst>
          </p:cNvPr>
          <p:cNvSpPr/>
          <p:nvPr/>
        </p:nvSpPr>
        <p:spPr bwMode="blackGray">
          <a:xfrm rot="5400000">
            <a:off x="3764820" y="5024200"/>
            <a:ext cx="321662" cy="234541"/>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Can 225">
            <a:extLst>
              <a:ext uri="{FF2B5EF4-FFF2-40B4-BE49-F238E27FC236}">
                <a16:creationId xmlns:a16="http://schemas.microsoft.com/office/drawing/2014/main" xmlns="" id="{5E4D54C2-7BA3-401C-89CF-5D00A4E6F2A8}"/>
              </a:ext>
            </a:extLst>
          </p:cNvPr>
          <p:cNvSpPr/>
          <p:nvPr/>
        </p:nvSpPr>
        <p:spPr bwMode="blackGray">
          <a:xfrm rot="5400000">
            <a:off x="5494151" y="5024201"/>
            <a:ext cx="321662" cy="234541"/>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Can 225">
            <a:extLst>
              <a:ext uri="{FF2B5EF4-FFF2-40B4-BE49-F238E27FC236}">
                <a16:creationId xmlns:a16="http://schemas.microsoft.com/office/drawing/2014/main" xmlns="" id="{E1C8929A-6D85-4128-B78C-6A8FB1ABD24A}"/>
              </a:ext>
            </a:extLst>
          </p:cNvPr>
          <p:cNvSpPr/>
          <p:nvPr/>
        </p:nvSpPr>
        <p:spPr bwMode="gray">
          <a:xfrm rot="5400000">
            <a:off x="5494151" y="5646890"/>
            <a:ext cx="321662" cy="234541"/>
          </a:xfrm>
          <a:prstGeom prst="can">
            <a:avLst>
              <a:gd name="adj" fmla="val 40000"/>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Can 225">
            <a:extLst>
              <a:ext uri="{FF2B5EF4-FFF2-40B4-BE49-F238E27FC236}">
                <a16:creationId xmlns:a16="http://schemas.microsoft.com/office/drawing/2014/main" xmlns="" id="{962032B1-A98A-4B84-99D7-798E3230F645}"/>
              </a:ext>
            </a:extLst>
          </p:cNvPr>
          <p:cNvSpPr/>
          <p:nvPr/>
        </p:nvSpPr>
        <p:spPr bwMode="gray">
          <a:xfrm rot="5400000">
            <a:off x="5288571" y="5225131"/>
            <a:ext cx="1210545" cy="468573"/>
          </a:xfrm>
          <a:prstGeom prst="can">
            <a:avLst>
              <a:gd name="adj" fmla="val 40000"/>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Can 225">
            <a:extLst>
              <a:ext uri="{FF2B5EF4-FFF2-40B4-BE49-F238E27FC236}">
                <a16:creationId xmlns:a16="http://schemas.microsoft.com/office/drawing/2014/main" xmlns="" id="{AB09E021-30D0-4E98-85F5-6F0719C92244}"/>
              </a:ext>
            </a:extLst>
          </p:cNvPr>
          <p:cNvSpPr/>
          <p:nvPr/>
        </p:nvSpPr>
        <p:spPr bwMode="gray">
          <a:xfrm rot="5400000">
            <a:off x="3764820" y="5671962"/>
            <a:ext cx="321662" cy="234541"/>
          </a:xfrm>
          <a:prstGeom prst="can">
            <a:avLst>
              <a:gd name="adj" fmla="val 40000"/>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931B9C92-CF26-4DE0-80EB-886EA8ED9208}"/>
              </a:ext>
            </a:extLst>
          </p:cNvPr>
          <p:cNvSpPr txBox="1"/>
          <p:nvPr/>
        </p:nvSpPr>
        <p:spPr bwMode="gray">
          <a:xfrm>
            <a:off x="6155883" y="4836143"/>
            <a:ext cx="4388291" cy="1200329"/>
          </a:xfrm>
          <a:prstGeom prst="rect">
            <a:avLst/>
          </a:prstGeom>
          <a:noFill/>
        </p:spPr>
        <p:txBody>
          <a:bodyPr wrap="square" rtlCol="0">
            <a:spAutoFit/>
          </a:bodyPr>
          <a:lstStyle/>
          <a:p>
            <a:pPr fontAlgn="ctr">
              <a:lnSpc>
                <a:spcPct val="15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EVI 1 and EVI 2 have independent MAC address tables, which can be used to distinguish different services or customers.</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a:extLst>
              <a:ext uri="{FF2B5EF4-FFF2-40B4-BE49-F238E27FC236}">
                <a16:creationId xmlns:a16="http://schemas.microsoft.com/office/drawing/2014/main" xmlns="" id="{1D18C68C-83DA-440F-9409-1A609D94091A}"/>
              </a:ext>
            </a:extLst>
          </p:cNvPr>
          <p:cNvSpPr/>
          <p:nvPr/>
        </p:nvSpPr>
        <p:spPr bwMode="gray">
          <a:xfrm>
            <a:off x="7959408" y="2737625"/>
            <a:ext cx="1508895" cy="1530076"/>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BAD62190-FA82-4A98-BC6E-4D3AD9C979B8}"/>
              </a:ext>
            </a:extLst>
          </p:cNvPr>
          <p:cNvSpPr txBox="1"/>
          <p:nvPr/>
        </p:nvSpPr>
        <p:spPr bwMode="gray">
          <a:xfrm>
            <a:off x="8970398" y="3267497"/>
            <a:ext cx="442750"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a:extLst>
              <a:ext uri="{FF2B5EF4-FFF2-40B4-BE49-F238E27FC236}">
                <a16:creationId xmlns:a16="http://schemas.microsoft.com/office/drawing/2014/main" xmlns="" id="{49A2425B-98D2-42A6-B21C-44DD1D4EB882}"/>
              </a:ext>
            </a:extLst>
          </p:cNvPr>
          <p:cNvSpPr/>
          <p:nvPr/>
        </p:nvSpPr>
        <p:spPr bwMode="gray">
          <a:xfrm>
            <a:off x="2082112" y="2737625"/>
            <a:ext cx="1508895" cy="1530076"/>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62">
            <a:extLst>
              <a:ext uri="{FF2B5EF4-FFF2-40B4-BE49-F238E27FC236}">
                <a16:creationId xmlns:a16="http://schemas.microsoft.com/office/drawing/2014/main" xmlns="" id="{8A626D11-E49F-4190-BB3B-0701AD5A67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25658" y="2449013"/>
            <a:ext cx="540000" cy="442800"/>
          </a:xfrm>
          <a:prstGeom prst="rect">
            <a:avLst/>
          </a:prstGeom>
        </p:spPr>
      </p:pic>
      <p:cxnSp>
        <p:nvCxnSpPr>
          <p:cNvPr id="64" name="直接连接符 63">
            <a:extLst>
              <a:ext uri="{FF2B5EF4-FFF2-40B4-BE49-F238E27FC236}">
                <a16:creationId xmlns:a16="http://schemas.microsoft.com/office/drawing/2014/main" xmlns="" id="{3665A68C-09D4-48F8-AC07-E6F103F1C7FC}"/>
              </a:ext>
            </a:extLst>
          </p:cNvPr>
          <p:cNvCxnSpPr>
            <a:cxnSpLocks/>
            <a:stCxn id="65" idx="0"/>
            <a:endCxn id="63" idx="2"/>
          </p:cNvCxnSpPr>
          <p:nvPr/>
        </p:nvCxnSpPr>
        <p:spPr bwMode="gray">
          <a:xfrm flipV="1">
            <a:off x="4795658" y="2891813"/>
            <a:ext cx="0" cy="1087276"/>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5" name="图片 64">
            <a:extLst>
              <a:ext uri="{FF2B5EF4-FFF2-40B4-BE49-F238E27FC236}">
                <a16:creationId xmlns:a16="http://schemas.microsoft.com/office/drawing/2014/main" xmlns="" id="{A9E883C8-2270-4925-99E1-EFF4FF76DC7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25658" y="3979089"/>
            <a:ext cx="540000" cy="442800"/>
          </a:xfrm>
          <a:prstGeom prst="rect">
            <a:avLst/>
          </a:prstGeom>
        </p:spPr>
      </p:pic>
      <p:pic>
        <p:nvPicPr>
          <p:cNvPr id="66" name="图片 65">
            <a:extLst>
              <a:ext uri="{FF2B5EF4-FFF2-40B4-BE49-F238E27FC236}">
                <a16:creationId xmlns:a16="http://schemas.microsoft.com/office/drawing/2014/main" xmlns="" id="{E5CEBC55-A196-45F3-A411-24BF36AE72D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84757" y="2449013"/>
            <a:ext cx="540000" cy="442800"/>
          </a:xfrm>
          <a:prstGeom prst="rect">
            <a:avLst/>
          </a:prstGeom>
        </p:spPr>
      </p:pic>
      <p:cxnSp>
        <p:nvCxnSpPr>
          <p:cNvPr id="67" name="直接连接符 66">
            <a:extLst>
              <a:ext uri="{FF2B5EF4-FFF2-40B4-BE49-F238E27FC236}">
                <a16:creationId xmlns:a16="http://schemas.microsoft.com/office/drawing/2014/main" xmlns="" id="{9CCAA2FD-CCA7-4186-B499-EE366BD12BA8}"/>
              </a:ext>
            </a:extLst>
          </p:cNvPr>
          <p:cNvCxnSpPr>
            <a:cxnSpLocks/>
            <a:stCxn id="68" idx="0"/>
            <a:endCxn id="66" idx="2"/>
          </p:cNvCxnSpPr>
          <p:nvPr/>
        </p:nvCxnSpPr>
        <p:spPr bwMode="gray">
          <a:xfrm flipV="1">
            <a:off x="6754757" y="2891813"/>
            <a:ext cx="0" cy="1087276"/>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8" name="图片 67">
            <a:extLst>
              <a:ext uri="{FF2B5EF4-FFF2-40B4-BE49-F238E27FC236}">
                <a16:creationId xmlns:a16="http://schemas.microsoft.com/office/drawing/2014/main" xmlns="" id="{399784A0-924F-4283-AB07-BDE53B7B365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84757" y="3979089"/>
            <a:ext cx="540000" cy="442800"/>
          </a:xfrm>
          <a:prstGeom prst="rect">
            <a:avLst/>
          </a:prstGeom>
        </p:spPr>
      </p:pic>
      <p:pic>
        <p:nvPicPr>
          <p:cNvPr id="69" name="图片 68">
            <a:extLst>
              <a:ext uri="{FF2B5EF4-FFF2-40B4-BE49-F238E27FC236}">
                <a16:creationId xmlns:a16="http://schemas.microsoft.com/office/drawing/2014/main" xmlns="" id="{E24E2173-89F3-45EC-84EE-D59A7BD22F2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56823" y="3201351"/>
            <a:ext cx="540000" cy="442800"/>
          </a:xfrm>
          <a:prstGeom prst="rect">
            <a:avLst/>
          </a:prstGeom>
        </p:spPr>
      </p:pic>
      <p:cxnSp>
        <p:nvCxnSpPr>
          <p:cNvPr id="70" name="直接连接符 69">
            <a:extLst>
              <a:ext uri="{FF2B5EF4-FFF2-40B4-BE49-F238E27FC236}">
                <a16:creationId xmlns:a16="http://schemas.microsoft.com/office/drawing/2014/main" xmlns="" id="{8C23ABD8-D118-4141-AE7D-E512BFE32821}"/>
              </a:ext>
            </a:extLst>
          </p:cNvPr>
          <p:cNvCxnSpPr>
            <a:cxnSpLocks/>
            <a:stCxn id="63" idx="1"/>
            <a:endCxn id="69" idx="3"/>
          </p:cNvCxnSpPr>
          <p:nvPr/>
        </p:nvCxnSpPr>
        <p:spPr bwMode="gray">
          <a:xfrm flipH="1">
            <a:off x="3296823" y="2670413"/>
            <a:ext cx="1228835" cy="752338"/>
          </a:xfrm>
          <a:prstGeom prst="line">
            <a:avLst/>
          </a:prstGeom>
          <a:noFill/>
          <a:ln w="28575">
            <a:solidFill>
              <a:srgbClr val="56C4D2"/>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直接连接符 70">
            <a:extLst>
              <a:ext uri="{FF2B5EF4-FFF2-40B4-BE49-F238E27FC236}">
                <a16:creationId xmlns:a16="http://schemas.microsoft.com/office/drawing/2014/main" xmlns="" id="{A746A28F-8E5C-4927-8176-5141769B9475}"/>
              </a:ext>
            </a:extLst>
          </p:cNvPr>
          <p:cNvCxnSpPr>
            <a:cxnSpLocks/>
            <a:stCxn id="65" idx="1"/>
            <a:endCxn id="69" idx="3"/>
          </p:cNvCxnSpPr>
          <p:nvPr/>
        </p:nvCxnSpPr>
        <p:spPr bwMode="gray">
          <a:xfrm flipH="1" flipV="1">
            <a:off x="3296823" y="3422751"/>
            <a:ext cx="1228835" cy="777738"/>
          </a:xfrm>
          <a:prstGeom prst="line">
            <a:avLst/>
          </a:prstGeom>
          <a:noFill/>
          <a:ln w="28575">
            <a:solidFill>
              <a:srgbClr val="56C4D2"/>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2" name="图片 71">
            <a:extLst>
              <a:ext uri="{FF2B5EF4-FFF2-40B4-BE49-F238E27FC236}">
                <a16:creationId xmlns:a16="http://schemas.microsoft.com/office/drawing/2014/main" xmlns="" id="{4C942E2F-746E-45B2-A6E1-D209241EBCF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36850" y="3201351"/>
            <a:ext cx="540000" cy="442800"/>
          </a:xfrm>
          <a:prstGeom prst="rect">
            <a:avLst/>
          </a:prstGeom>
        </p:spPr>
      </p:pic>
      <p:cxnSp>
        <p:nvCxnSpPr>
          <p:cNvPr id="73" name="直接连接符 72">
            <a:extLst>
              <a:ext uri="{FF2B5EF4-FFF2-40B4-BE49-F238E27FC236}">
                <a16:creationId xmlns:a16="http://schemas.microsoft.com/office/drawing/2014/main" xmlns="" id="{DAA0E8CA-97D6-406E-873A-B118DCBCA8C5}"/>
              </a:ext>
            </a:extLst>
          </p:cNvPr>
          <p:cNvCxnSpPr>
            <a:cxnSpLocks/>
            <a:stCxn id="66" idx="3"/>
            <a:endCxn id="72" idx="1"/>
          </p:cNvCxnSpPr>
          <p:nvPr/>
        </p:nvCxnSpPr>
        <p:spPr bwMode="gray">
          <a:xfrm>
            <a:off x="7024757" y="2670413"/>
            <a:ext cx="1312093" cy="752338"/>
          </a:xfrm>
          <a:prstGeom prst="line">
            <a:avLst/>
          </a:prstGeom>
          <a:noFill/>
          <a:ln w="28575">
            <a:solidFill>
              <a:srgbClr val="56C4D2"/>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4" name="直接连接符 73">
            <a:extLst>
              <a:ext uri="{FF2B5EF4-FFF2-40B4-BE49-F238E27FC236}">
                <a16:creationId xmlns:a16="http://schemas.microsoft.com/office/drawing/2014/main" xmlns="" id="{5017CF7B-2B76-4318-A0CE-ECC6A0E34255}"/>
              </a:ext>
            </a:extLst>
          </p:cNvPr>
          <p:cNvCxnSpPr>
            <a:cxnSpLocks/>
            <a:stCxn id="72" idx="1"/>
            <a:endCxn id="68" idx="3"/>
          </p:cNvCxnSpPr>
          <p:nvPr/>
        </p:nvCxnSpPr>
        <p:spPr bwMode="gray">
          <a:xfrm flipH="1">
            <a:off x="7024757" y="3422751"/>
            <a:ext cx="1312093" cy="777738"/>
          </a:xfrm>
          <a:prstGeom prst="line">
            <a:avLst/>
          </a:prstGeom>
          <a:noFill/>
          <a:ln w="28575">
            <a:solidFill>
              <a:srgbClr val="56C4D2"/>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5" name="直接连接符 74">
            <a:extLst>
              <a:ext uri="{FF2B5EF4-FFF2-40B4-BE49-F238E27FC236}">
                <a16:creationId xmlns:a16="http://schemas.microsoft.com/office/drawing/2014/main" xmlns="" id="{0192DCBA-405B-42CC-A547-3AD22152942F}"/>
              </a:ext>
            </a:extLst>
          </p:cNvPr>
          <p:cNvCxnSpPr>
            <a:cxnSpLocks/>
            <a:endCxn id="66" idx="1"/>
          </p:cNvCxnSpPr>
          <p:nvPr/>
        </p:nvCxnSpPr>
        <p:spPr bwMode="gray">
          <a:xfrm>
            <a:off x="5065658" y="2670413"/>
            <a:ext cx="1419099" cy="0"/>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直接连接符 75">
            <a:extLst>
              <a:ext uri="{FF2B5EF4-FFF2-40B4-BE49-F238E27FC236}">
                <a16:creationId xmlns:a16="http://schemas.microsoft.com/office/drawing/2014/main" xmlns="" id="{EDEE288B-F791-44D3-8B15-CD5A67CFBB65}"/>
              </a:ext>
            </a:extLst>
          </p:cNvPr>
          <p:cNvCxnSpPr>
            <a:cxnSpLocks/>
          </p:cNvCxnSpPr>
          <p:nvPr/>
        </p:nvCxnSpPr>
        <p:spPr bwMode="gray">
          <a:xfrm>
            <a:off x="5065658" y="4200489"/>
            <a:ext cx="1419099" cy="0"/>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7" name="文本框 76">
            <a:extLst>
              <a:ext uri="{FF2B5EF4-FFF2-40B4-BE49-F238E27FC236}">
                <a16:creationId xmlns:a16="http://schemas.microsoft.com/office/drawing/2014/main" xmlns="" id="{218C5C2F-6B89-42BB-BACD-6B3803AE4955}"/>
              </a:ext>
            </a:extLst>
          </p:cNvPr>
          <p:cNvSpPr txBox="1"/>
          <p:nvPr/>
        </p:nvSpPr>
        <p:spPr bwMode="gray">
          <a:xfrm>
            <a:off x="2746380" y="3728029"/>
            <a:ext cx="53732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a:extLst>
              <a:ext uri="{FF2B5EF4-FFF2-40B4-BE49-F238E27FC236}">
                <a16:creationId xmlns:a16="http://schemas.microsoft.com/office/drawing/2014/main" xmlns="" id="{E88B19B8-DCDB-43E9-B152-C4413A2A0CDB}"/>
              </a:ext>
            </a:extLst>
          </p:cNvPr>
          <p:cNvSpPr txBox="1"/>
          <p:nvPr/>
        </p:nvSpPr>
        <p:spPr bwMode="gray">
          <a:xfrm>
            <a:off x="8361833" y="3728029"/>
            <a:ext cx="53732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a:extLst>
              <a:ext uri="{FF2B5EF4-FFF2-40B4-BE49-F238E27FC236}">
                <a16:creationId xmlns:a16="http://schemas.microsoft.com/office/drawing/2014/main" xmlns="" id="{311AB53A-C4E9-4B17-BEB9-E7D4FD088EAC}"/>
              </a:ext>
            </a:extLst>
          </p:cNvPr>
          <p:cNvSpPr txBox="1"/>
          <p:nvPr/>
        </p:nvSpPr>
        <p:spPr bwMode="gray">
          <a:xfrm>
            <a:off x="6495445" y="4482414"/>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a:extLst>
              <a:ext uri="{FF2B5EF4-FFF2-40B4-BE49-F238E27FC236}">
                <a16:creationId xmlns:a16="http://schemas.microsoft.com/office/drawing/2014/main" xmlns="" id="{A861B9B3-D568-47AC-B931-232CDA6FA773}"/>
              </a:ext>
            </a:extLst>
          </p:cNvPr>
          <p:cNvSpPr txBox="1"/>
          <p:nvPr/>
        </p:nvSpPr>
        <p:spPr bwMode="gray">
          <a:xfrm>
            <a:off x="4514411" y="2131565"/>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a:extLst>
              <a:ext uri="{FF2B5EF4-FFF2-40B4-BE49-F238E27FC236}">
                <a16:creationId xmlns:a16="http://schemas.microsoft.com/office/drawing/2014/main" xmlns="" id="{56361615-138B-443E-8724-140DC5D6907B}"/>
              </a:ext>
            </a:extLst>
          </p:cNvPr>
          <p:cNvSpPr txBox="1"/>
          <p:nvPr/>
        </p:nvSpPr>
        <p:spPr bwMode="gray">
          <a:xfrm>
            <a:off x="6495445" y="2131565"/>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a:extLst>
              <a:ext uri="{FF2B5EF4-FFF2-40B4-BE49-F238E27FC236}">
                <a16:creationId xmlns:a16="http://schemas.microsoft.com/office/drawing/2014/main" xmlns="" id="{E5B2B731-F287-4284-8FB0-08E00B13E006}"/>
              </a:ext>
            </a:extLst>
          </p:cNvPr>
          <p:cNvSpPr txBox="1"/>
          <p:nvPr/>
        </p:nvSpPr>
        <p:spPr bwMode="gray">
          <a:xfrm>
            <a:off x="2142194" y="3267497"/>
            <a:ext cx="442750"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a:extLst>
              <a:ext uri="{FF2B5EF4-FFF2-40B4-BE49-F238E27FC236}">
                <a16:creationId xmlns:a16="http://schemas.microsoft.com/office/drawing/2014/main" xmlns="" id="{1DAC81DB-0424-4068-B801-FA92DF530E85}"/>
              </a:ext>
            </a:extLst>
          </p:cNvPr>
          <p:cNvSpPr txBox="1"/>
          <p:nvPr/>
        </p:nvSpPr>
        <p:spPr bwMode="gray">
          <a:xfrm rot="19611148">
            <a:off x="3607177" y="2629027"/>
            <a:ext cx="721672"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a:extLst>
              <a:ext uri="{FF2B5EF4-FFF2-40B4-BE49-F238E27FC236}">
                <a16:creationId xmlns:a16="http://schemas.microsoft.com/office/drawing/2014/main" xmlns="" id="{B486782B-FC45-4DC5-8A8E-813A18F7D28D}"/>
              </a:ext>
            </a:extLst>
          </p:cNvPr>
          <p:cNvSpPr txBox="1"/>
          <p:nvPr/>
        </p:nvSpPr>
        <p:spPr bwMode="gray">
          <a:xfrm rot="2198056">
            <a:off x="3587139" y="3833835"/>
            <a:ext cx="721672"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a:extLst>
              <a:ext uri="{FF2B5EF4-FFF2-40B4-BE49-F238E27FC236}">
                <a16:creationId xmlns:a16="http://schemas.microsoft.com/office/drawing/2014/main" xmlns="" id="{3B54212F-9D30-4DCB-A33D-8D2CAB9007BF}"/>
              </a:ext>
            </a:extLst>
          </p:cNvPr>
          <p:cNvSpPr txBox="1"/>
          <p:nvPr/>
        </p:nvSpPr>
        <p:spPr bwMode="gray">
          <a:xfrm rot="1983931">
            <a:off x="7268775" y="2662956"/>
            <a:ext cx="721672"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a:extLst>
              <a:ext uri="{FF2B5EF4-FFF2-40B4-BE49-F238E27FC236}">
                <a16:creationId xmlns:a16="http://schemas.microsoft.com/office/drawing/2014/main" xmlns="" id="{0E54B8FC-07F7-4957-9C96-B544E05D2A53}"/>
              </a:ext>
            </a:extLst>
          </p:cNvPr>
          <p:cNvSpPr txBox="1"/>
          <p:nvPr/>
        </p:nvSpPr>
        <p:spPr bwMode="gray">
          <a:xfrm rot="19596990">
            <a:off x="7335197" y="3862796"/>
            <a:ext cx="721672"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a:extLst>
              <a:ext uri="{FF2B5EF4-FFF2-40B4-BE49-F238E27FC236}">
                <a16:creationId xmlns:a16="http://schemas.microsoft.com/office/drawing/2014/main" xmlns="" id="{A40E4703-F5AB-47F7-9AD8-1AF0E9D3BA8A}"/>
              </a:ext>
            </a:extLst>
          </p:cNvPr>
          <p:cNvSpPr txBox="1"/>
          <p:nvPr/>
        </p:nvSpPr>
        <p:spPr bwMode="gray">
          <a:xfrm>
            <a:off x="4514411" y="4482414"/>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759539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流程图: 手动操作 6">
            <a:extLst>
              <a:ext uri="{FF2B5EF4-FFF2-40B4-BE49-F238E27FC236}">
                <a16:creationId xmlns:a16="http://schemas.microsoft.com/office/drawing/2014/main" xmlns="" id="{588F8D44-5E83-4381-867E-B44181AF26D8}"/>
              </a:ext>
            </a:extLst>
          </p:cNvPr>
          <p:cNvSpPr/>
          <p:nvPr/>
        </p:nvSpPr>
        <p:spPr bwMode="gray">
          <a:xfrm rot="10800000">
            <a:off x="3610969" y="4381156"/>
            <a:ext cx="2369377" cy="523464"/>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6315 w 10000"/>
              <a:gd name="connsiteY2" fmla="*/ 10000 h 10000"/>
              <a:gd name="connsiteX3" fmla="*/ 2000 w 10000"/>
              <a:gd name="connsiteY3" fmla="*/ 10000 h 10000"/>
              <a:gd name="connsiteX4" fmla="*/ 0 w 10000"/>
              <a:gd name="connsiteY4" fmla="*/ 0 h 10000"/>
              <a:gd name="connsiteX0" fmla="*/ 0 w 10000"/>
              <a:gd name="connsiteY0" fmla="*/ 0 h 10183"/>
              <a:gd name="connsiteX1" fmla="*/ 10000 w 10000"/>
              <a:gd name="connsiteY1" fmla="*/ 0 h 10183"/>
              <a:gd name="connsiteX2" fmla="*/ 6315 w 10000"/>
              <a:gd name="connsiteY2" fmla="*/ 10000 h 10183"/>
              <a:gd name="connsiteX3" fmla="*/ 3739 w 10000"/>
              <a:gd name="connsiteY3" fmla="*/ 10183 h 10183"/>
              <a:gd name="connsiteX4" fmla="*/ 0 w 10000"/>
              <a:gd name="connsiteY4" fmla="*/ 0 h 10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183">
                <a:moveTo>
                  <a:pt x="0" y="0"/>
                </a:moveTo>
                <a:lnTo>
                  <a:pt x="10000" y="0"/>
                </a:lnTo>
                <a:lnTo>
                  <a:pt x="6315" y="10000"/>
                </a:lnTo>
                <a:lnTo>
                  <a:pt x="3739" y="10183"/>
                </a:lnTo>
                <a:lnTo>
                  <a:pt x="0" y="0"/>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23A51FF3-4901-4CCA-8122-CF7BC3B75699}"/>
              </a:ext>
            </a:extLst>
          </p:cNvPr>
          <p:cNvSpPr>
            <a:spLocks noGrp="1"/>
          </p:cNvSpPr>
          <p:nvPr>
            <p:ph type="title"/>
          </p:nvPr>
        </p:nvSpPr>
        <p:spPr bwMode="gray"/>
        <p:txBody>
          <a:bodyPr/>
          <a:lstStyle/>
          <a:p>
            <a:r>
              <a:rPr lang="en-US" dirty="0" smtClean="0">
                <a:sym typeface="Huawei Sans" panose="020C0503030203020204" pitchFamily="34" charset="0"/>
              </a:rPr>
              <a:t>Basic EVPN Terms: RD and RT</a:t>
            </a:r>
            <a:endParaRPr lang="en-US" altLang="zh-CN" dirty="0">
              <a:sym typeface="Huawei Sans" panose="020C0503030203020204" pitchFamily="34" charset="0"/>
            </a:endParaRPr>
          </a:p>
        </p:txBody>
      </p:sp>
      <p:sp>
        <p:nvSpPr>
          <p:cNvPr id="9" name="文本占位符 8"/>
          <p:cNvSpPr>
            <a:spLocks noGrp="1"/>
          </p:cNvSpPr>
          <p:nvPr>
            <p:ph type="body" sz="quarter" idx="10"/>
          </p:nvPr>
        </p:nvSpPr>
        <p:spPr bwMode="gray"/>
        <p:txBody>
          <a:bodyPr/>
          <a:lstStyle/>
          <a:p>
            <a:pPr algn="l"/>
            <a:r>
              <a:rPr lang="en-US" sz="1800" dirty="0" smtClean="0">
                <a:sym typeface="Huawei Sans" panose="020C0503030203020204" pitchFamily="34" charset="0"/>
              </a:rPr>
              <a:t>An RD is the unique identifier of an EVPN and identifies an EVI.</a:t>
            </a:r>
            <a:endParaRPr lang="en-US" altLang="zh-CN" sz="1800" dirty="0" smtClean="0">
              <a:sym typeface="Huawei Sans" panose="020C0503030203020204" pitchFamily="34" charset="0"/>
            </a:endParaRPr>
          </a:p>
          <a:p>
            <a:pPr algn="l"/>
            <a:r>
              <a:rPr lang="en-US" sz="1800" dirty="0" smtClean="0">
                <a:sym typeface="Huawei Sans" panose="020C0503030203020204" pitchFamily="34" charset="0"/>
              </a:rPr>
              <a:t>RTs are used to label routes to control the import of EVPN routes.</a:t>
            </a:r>
            <a:endParaRPr lang="en-US" altLang="zh-CN" sz="1800" dirty="0" smtClean="0">
              <a:sym typeface="Huawei Sans" panose="020C0503030203020204" pitchFamily="34" charset="0"/>
            </a:endParaRPr>
          </a:p>
          <a:p>
            <a:pPr algn="l"/>
            <a:endParaRPr lang="en-US" altLang="zh-CN" sz="1800" dirty="0" smtClean="0">
              <a:sym typeface="Huawei Sans" panose="020C0503030203020204" pitchFamily="34" charset="0"/>
            </a:endParaRPr>
          </a:p>
          <a:p>
            <a:pPr algn="l"/>
            <a:endParaRPr lang="en-US" altLang="zh-CN" sz="1800" dirty="0">
              <a:sym typeface="Huawei Sans" panose="020C0503030203020204" pitchFamily="34" charset="0"/>
            </a:endParaRPr>
          </a:p>
        </p:txBody>
      </p:sp>
      <p:grpSp>
        <p:nvGrpSpPr>
          <p:cNvPr id="39" name="组合 38">
            <a:extLst>
              <a:ext uri="{FF2B5EF4-FFF2-40B4-BE49-F238E27FC236}">
                <a16:creationId xmlns:a16="http://schemas.microsoft.com/office/drawing/2014/main" xmlns="" id="{5F97B64C-35AD-486D-BF79-A9E2632A96CF}"/>
              </a:ext>
            </a:extLst>
          </p:cNvPr>
          <p:cNvGrpSpPr/>
          <p:nvPr/>
        </p:nvGrpSpPr>
        <p:grpSpPr bwMode="gray">
          <a:xfrm>
            <a:off x="3564078" y="4813464"/>
            <a:ext cx="2639016" cy="549857"/>
            <a:chOff x="4028299" y="3596545"/>
            <a:chExt cx="718154" cy="549857"/>
          </a:xfrm>
          <a:solidFill>
            <a:srgbClr val="56C4D2"/>
          </a:solidFill>
        </p:grpSpPr>
        <p:sp>
          <p:nvSpPr>
            <p:cNvPr id="47" name="Text Box 138">
              <a:extLst>
                <a:ext uri="{FF2B5EF4-FFF2-40B4-BE49-F238E27FC236}">
                  <a16:creationId xmlns:a16="http://schemas.microsoft.com/office/drawing/2014/main" xmlns="" id="{E9EE3E1B-5D8B-4B14-89E3-3A0FB59EF014}"/>
                </a:ext>
              </a:extLst>
            </p:cNvPr>
            <p:cNvSpPr txBox="1">
              <a:spLocks noChangeArrowheads="1"/>
            </p:cNvSpPr>
            <p:nvPr/>
          </p:nvSpPr>
          <p:spPr bwMode="gray">
            <a:xfrm>
              <a:off x="4028299" y="3596545"/>
              <a:ext cx="718154" cy="531999"/>
            </a:xfrm>
            <a:prstGeom prst="rect">
              <a:avLst/>
            </a:prstGeom>
            <a:grpFill/>
            <a:ln w="9525" algn="ctr">
              <a:solidFill>
                <a:schemeClr val="accent5">
                  <a:lumMod val="75000"/>
                </a:schemeClr>
              </a:solid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EVI </a:t>
              </a:r>
              <a:r>
                <a:rPr lang="en-US" sz="1500" b="1" dirty="0" smtClean="0">
                  <a:latin typeface="Huawei Sans" panose="020C0503030203020204" pitchFamily="34" charset="0"/>
                  <a:ea typeface="方正兰亭黑简体" panose="02000000000000000000" pitchFamily="2" charset="-122"/>
                  <a:sym typeface="Huawei Sans" panose="020C0503030203020204" pitchFamily="34" charset="0"/>
                </a:rPr>
                <a:t>1(RD 1:1, RT 10:10</a:t>
              </a:r>
              <a:r>
                <a:rPr lang="en-US" sz="15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sz="15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 Box 138">
              <a:extLst>
                <a:ext uri="{FF2B5EF4-FFF2-40B4-BE49-F238E27FC236}">
                  <a16:creationId xmlns:a16="http://schemas.microsoft.com/office/drawing/2014/main" xmlns="" id="{2DE4E3E9-B939-4059-9EB1-46FB5B4BECAC}"/>
                </a:ext>
              </a:extLst>
            </p:cNvPr>
            <p:cNvSpPr txBox="1">
              <a:spLocks noChangeArrowheads="1"/>
            </p:cNvSpPr>
            <p:nvPr/>
          </p:nvSpPr>
          <p:spPr bwMode="gray">
            <a:xfrm>
              <a:off x="4059896" y="3854945"/>
              <a:ext cx="648393" cy="291457"/>
            </a:xfrm>
            <a:prstGeom prst="rect">
              <a:avLst/>
            </a:prstGeom>
            <a:grp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5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kumimoji="0" lang="en-US" altLang="zh-CN" sz="1500" i="0" u="none" strike="noStrike" kern="0" cap="none" spc="0" normalizeH="0" baseline="0" noProof="0" dirty="0">
                <a:ln>
                  <a:noFill/>
                </a:ln>
                <a:solidFill>
                  <a:schemeClr val="bg1"/>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grpSp>
        <p:nvGrpSpPr>
          <p:cNvPr id="49" name="组合 48">
            <a:extLst>
              <a:ext uri="{FF2B5EF4-FFF2-40B4-BE49-F238E27FC236}">
                <a16:creationId xmlns:a16="http://schemas.microsoft.com/office/drawing/2014/main" xmlns="" id="{072E4370-16BE-4921-85F7-DD8B3E429B0D}"/>
              </a:ext>
            </a:extLst>
          </p:cNvPr>
          <p:cNvGrpSpPr/>
          <p:nvPr/>
        </p:nvGrpSpPr>
        <p:grpSpPr bwMode="gray">
          <a:xfrm>
            <a:off x="3564078" y="5465692"/>
            <a:ext cx="2639016" cy="549857"/>
            <a:chOff x="4028299" y="3596545"/>
            <a:chExt cx="718154" cy="549857"/>
          </a:xfrm>
          <a:solidFill>
            <a:srgbClr val="81C15F"/>
          </a:solidFill>
        </p:grpSpPr>
        <p:sp>
          <p:nvSpPr>
            <p:cNvPr id="50" name="Text Box 138">
              <a:extLst>
                <a:ext uri="{FF2B5EF4-FFF2-40B4-BE49-F238E27FC236}">
                  <a16:creationId xmlns:a16="http://schemas.microsoft.com/office/drawing/2014/main" xmlns="" id="{95AFE277-CB1F-4452-9D11-C8EED3764BFD}"/>
                </a:ext>
              </a:extLst>
            </p:cNvPr>
            <p:cNvSpPr txBox="1">
              <a:spLocks noChangeArrowheads="1"/>
            </p:cNvSpPr>
            <p:nvPr/>
          </p:nvSpPr>
          <p:spPr bwMode="gray">
            <a:xfrm>
              <a:off x="4028299" y="3596545"/>
              <a:ext cx="718154" cy="531999"/>
            </a:xfrm>
            <a:prstGeom prst="rect">
              <a:avLst/>
            </a:prstGeom>
            <a:grpFill/>
            <a:ln w="9525" algn="ctr">
              <a:solidFill>
                <a:schemeClr val="accent6">
                  <a:lumMod val="75000"/>
                </a:schemeClr>
              </a:solid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500" b="1" dirty="0" smtClean="0">
                  <a:latin typeface="Huawei Sans" panose="020C0503030203020204" pitchFamily="34" charset="0"/>
                  <a:ea typeface="方正兰亭黑简体" panose="02000000000000000000" pitchFamily="2" charset="-122"/>
                  <a:sym typeface="Huawei Sans" panose="020C0503030203020204" pitchFamily="34" charset="0"/>
                </a:rPr>
                <a:t>EVI 2(RD 2:2, RT 20:20)</a:t>
              </a:r>
              <a:endParaRPr lang="en-US" sz="15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 Box 138">
              <a:extLst>
                <a:ext uri="{FF2B5EF4-FFF2-40B4-BE49-F238E27FC236}">
                  <a16:creationId xmlns:a16="http://schemas.microsoft.com/office/drawing/2014/main" xmlns="" id="{6C96C7C6-FF4E-460C-B7F6-0DB7D7B027FD}"/>
                </a:ext>
              </a:extLst>
            </p:cNvPr>
            <p:cNvSpPr txBox="1">
              <a:spLocks noChangeArrowheads="1"/>
            </p:cNvSpPr>
            <p:nvPr/>
          </p:nvSpPr>
          <p:spPr bwMode="gray">
            <a:xfrm>
              <a:off x="4059896" y="3854945"/>
              <a:ext cx="648393" cy="291457"/>
            </a:xfrm>
            <a:prstGeom prst="rect">
              <a:avLst/>
            </a:prstGeom>
            <a:grp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5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kumimoji="0" lang="en-US" altLang="zh-CN" sz="1500" i="0" u="none" strike="noStrike" kern="0" cap="none" spc="0" normalizeH="0" baseline="0" noProof="0" dirty="0">
                <a:ln>
                  <a:noFill/>
                </a:ln>
                <a:solidFill>
                  <a:schemeClr val="bg1"/>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53" name="Can 225">
            <a:extLst>
              <a:ext uri="{FF2B5EF4-FFF2-40B4-BE49-F238E27FC236}">
                <a16:creationId xmlns:a16="http://schemas.microsoft.com/office/drawing/2014/main" xmlns="" id="{4A7FA1A4-BE69-473B-BCF3-A7127A0DB86E}"/>
              </a:ext>
            </a:extLst>
          </p:cNvPr>
          <p:cNvSpPr/>
          <p:nvPr/>
        </p:nvSpPr>
        <p:spPr bwMode="gray">
          <a:xfrm rot="5400000">
            <a:off x="2637561" y="5172456"/>
            <a:ext cx="1210545" cy="468573"/>
          </a:xfrm>
          <a:prstGeom prst="can">
            <a:avLst>
              <a:gd name="adj" fmla="val 40000"/>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Can 225">
            <a:extLst>
              <a:ext uri="{FF2B5EF4-FFF2-40B4-BE49-F238E27FC236}">
                <a16:creationId xmlns:a16="http://schemas.microsoft.com/office/drawing/2014/main" xmlns="" id="{6A772739-00D1-4A12-BDD7-8E4BA8EBE207}"/>
              </a:ext>
            </a:extLst>
          </p:cNvPr>
          <p:cNvSpPr/>
          <p:nvPr/>
        </p:nvSpPr>
        <p:spPr bwMode="blackGray">
          <a:xfrm rot="5400000">
            <a:off x="3307620" y="4971525"/>
            <a:ext cx="321662" cy="234541"/>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Can 225">
            <a:extLst>
              <a:ext uri="{FF2B5EF4-FFF2-40B4-BE49-F238E27FC236}">
                <a16:creationId xmlns:a16="http://schemas.microsoft.com/office/drawing/2014/main" xmlns="" id="{5E4D54C2-7BA3-401C-89CF-5D00A4E6F2A8}"/>
              </a:ext>
            </a:extLst>
          </p:cNvPr>
          <p:cNvSpPr/>
          <p:nvPr/>
        </p:nvSpPr>
        <p:spPr bwMode="blackGray">
          <a:xfrm rot="5400000">
            <a:off x="6091051" y="4971526"/>
            <a:ext cx="321662" cy="234541"/>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Can 225">
            <a:extLst>
              <a:ext uri="{FF2B5EF4-FFF2-40B4-BE49-F238E27FC236}">
                <a16:creationId xmlns:a16="http://schemas.microsoft.com/office/drawing/2014/main" xmlns="" id="{E1C8929A-6D85-4128-B78C-6A8FB1ABD24A}"/>
              </a:ext>
            </a:extLst>
          </p:cNvPr>
          <p:cNvSpPr/>
          <p:nvPr/>
        </p:nvSpPr>
        <p:spPr bwMode="gray">
          <a:xfrm rot="5400000">
            <a:off x="6091051" y="5594215"/>
            <a:ext cx="321662" cy="234541"/>
          </a:xfrm>
          <a:prstGeom prst="can">
            <a:avLst>
              <a:gd name="adj" fmla="val 40000"/>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Can 225">
            <a:extLst>
              <a:ext uri="{FF2B5EF4-FFF2-40B4-BE49-F238E27FC236}">
                <a16:creationId xmlns:a16="http://schemas.microsoft.com/office/drawing/2014/main" xmlns="" id="{962032B1-A98A-4B84-99D7-798E3230F645}"/>
              </a:ext>
            </a:extLst>
          </p:cNvPr>
          <p:cNvSpPr/>
          <p:nvPr/>
        </p:nvSpPr>
        <p:spPr bwMode="gray">
          <a:xfrm rot="5400000">
            <a:off x="5885471" y="5172456"/>
            <a:ext cx="1210545" cy="468573"/>
          </a:xfrm>
          <a:prstGeom prst="can">
            <a:avLst>
              <a:gd name="adj" fmla="val 40000"/>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Can 225">
            <a:extLst>
              <a:ext uri="{FF2B5EF4-FFF2-40B4-BE49-F238E27FC236}">
                <a16:creationId xmlns:a16="http://schemas.microsoft.com/office/drawing/2014/main" xmlns="" id="{AB09E021-30D0-4E98-85F5-6F0719C92244}"/>
              </a:ext>
            </a:extLst>
          </p:cNvPr>
          <p:cNvSpPr/>
          <p:nvPr/>
        </p:nvSpPr>
        <p:spPr bwMode="gray">
          <a:xfrm rot="5400000">
            <a:off x="3307620" y="5619287"/>
            <a:ext cx="321662" cy="234541"/>
          </a:xfrm>
          <a:prstGeom prst="can">
            <a:avLst>
              <a:gd name="adj" fmla="val 40000"/>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19">
            <a:extLst>
              <a:ext uri="{FF2B5EF4-FFF2-40B4-BE49-F238E27FC236}">
                <a16:creationId xmlns:a16="http://schemas.microsoft.com/office/drawing/2014/main" xmlns="" id="{CE5B4F86-66BF-41A3-9A2C-2202DC055FAE}"/>
              </a:ext>
            </a:extLst>
          </p:cNvPr>
          <p:cNvSpPr/>
          <p:nvPr/>
        </p:nvSpPr>
        <p:spPr bwMode="gray">
          <a:xfrm>
            <a:off x="590551" y="4775364"/>
            <a:ext cx="2346238" cy="374328"/>
          </a:xfrm>
          <a:prstGeom prst="roundRect">
            <a:avLst>
              <a:gd name="adj" fmla="val 7486"/>
            </a:avLst>
          </a:prstGeom>
          <a:no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5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1:1 identifies EVI 1.</a:t>
            </a:r>
            <a:endPar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圆角矩形 19">
            <a:extLst>
              <a:ext uri="{FF2B5EF4-FFF2-40B4-BE49-F238E27FC236}">
                <a16:creationId xmlns:a16="http://schemas.microsoft.com/office/drawing/2014/main" xmlns="" id="{3DEEDAC5-BA4C-40B1-9AFA-BBBD9704E7E2}"/>
              </a:ext>
            </a:extLst>
          </p:cNvPr>
          <p:cNvSpPr/>
          <p:nvPr/>
        </p:nvSpPr>
        <p:spPr bwMode="gray">
          <a:xfrm>
            <a:off x="590551" y="5422742"/>
            <a:ext cx="2346238" cy="374328"/>
          </a:xfrm>
          <a:prstGeom prst="roundRect">
            <a:avLst>
              <a:gd name="adj" fmla="val 7486"/>
            </a:avLst>
          </a:prstGeom>
          <a:no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5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2:2 identifies EVI 2.</a:t>
            </a:r>
            <a:endParaRPr lang="en-US" sz="15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Can 225">
            <a:extLst>
              <a:ext uri="{FF2B5EF4-FFF2-40B4-BE49-F238E27FC236}">
                <a16:creationId xmlns:a16="http://schemas.microsoft.com/office/drawing/2014/main" xmlns="" id="{02630C8C-6F7B-4B53-8E64-720D1E8B7FCA}"/>
              </a:ext>
            </a:extLst>
          </p:cNvPr>
          <p:cNvSpPr/>
          <p:nvPr/>
        </p:nvSpPr>
        <p:spPr bwMode="blackGray">
          <a:xfrm rot="5400000">
            <a:off x="6607892" y="4911973"/>
            <a:ext cx="321662" cy="353650"/>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Can 225">
            <a:extLst>
              <a:ext uri="{FF2B5EF4-FFF2-40B4-BE49-F238E27FC236}">
                <a16:creationId xmlns:a16="http://schemas.microsoft.com/office/drawing/2014/main" xmlns="" id="{F9E2DFCA-D844-4156-B513-1F5046E9938F}"/>
              </a:ext>
            </a:extLst>
          </p:cNvPr>
          <p:cNvSpPr/>
          <p:nvPr/>
        </p:nvSpPr>
        <p:spPr bwMode="gray">
          <a:xfrm rot="5400000">
            <a:off x="6607892" y="5534662"/>
            <a:ext cx="321662" cy="353650"/>
          </a:xfrm>
          <a:prstGeom prst="can">
            <a:avLst>
              <a:gd name="adj" fmla="val 40000"/>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a:extLst>
              <a:ext uri="{FF2B5EF4-FFF2-40B4-BE49-F238E27FC236}">
                <a16:creationId xmlns:a16="http://schemas.microsoft.com/office/drawing/2014/main" xmlns="" id="{1D18C68C-83DA-440F-9409-1A609D94091A}"/>
              </a:ext>
            </a:extLst>
          </p:cNvPr>
          <p:cNvSpPr/>
          <p:nvPr/>
        </p:nvSpPr>
        <p:spPr bwMode="gray">
          <a:xfrm>
            <a:off x="7959408" y="2718575"/>
            <a:ext cx="1508895" cy="1530076"/>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a:extLst>
              <a:ext uri="{FF2B5EF4-FFF2-40B4-BE49-F238E27FC236}">
                <a16:creationId xmlns:a16="http://schemas.microsoft.com/office/drawing/2014/main" xmlns="" id="{BAD62190-FA82-4A98-BC6E-4D3AD9C979B8}"/>
              </a:ext>
            </a:extLst>
          </p:cNvPr>
          <p:cNvSpPr txBox="1"/>
          <p:nvPr/>
        </p:nvSpPr>
        <p:spPr bwMode="gray">
          <a:xfrm>
            <a:off x="8970398" y="3248447"/>
            <a:ext cx="442750"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a:extLst>
              <a:ext uri="{FF2B5EF4-FFF2-40B4-BE49-F238E27FC236}">
                <a16:creationId xmlns:a16="http://schemas.microsoft.com/office/drawing/2014/main" xmlns="" id="{49A2425B-98D2-42A6-B21C-44DD1D4EB882}"/>
              </a:ext>
            </a:extLst>
          </p:cNvPr>
          <p:cNvSpPr/>
          <p:nvPr/>
        </p:nvSpPr>
        <p:spPr bwMode="gray">
          <a:xfrm>
            <a:off x="2082112" y="2718575"/>
            <a:ext cx="1508895" cy="1530076"/>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8" name="图片 67">
            <a:extLst>
              <a:ext uri="{FF2B5EF4-FFF2-40B4-BE49-F238E27FC236}">
                <a16:creationId xmlns:a16="http://schemas.microsoft.com/office/drawing/2014/main" xmlns="" id="{8A626D11-E49F-4190-BB3B-0701AD5A67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25658" y="2429963"/>
            <a:ext cx="540000" cy="442800"/>
          </a:xfrm>
          <a:prstGeom prst="rect">
            <a:avLst/>
          </a:prstGeom>
        </p:spPr>
      </p:pic>
      <p:cxnSp>
        <p:nvCxnSpPr>
          <p:cNvPr id="69" name="直接连接符 68">
            <a:extLst>
              <a:ext uri="{FF2B5EF4-FFF2-40B4-BE49-F238E27FC236}">
                <a16:creationId xmlns:a16="http://schemas.microsoft.com/office/drawing/2014/main" xmlns="" id="{3665A68C-09D4-48F8-AC07-E6F103F1C7FC}"/>
              </a:ext>
            </a:extLst>
          </p:cNvPr>
          <p:cNvCxnSpPr>
            <a:cxnSpLocks/>
            <a:stCxn id="70" idx="0"/>
            <a:endCxn id="68" idx="2"/>
          </p:cNvCxnSpPr>
          <p:nvPr/>
        </p:nvCxnSpPr>
        <p:spPr bwMode="gray">
          <a:xfrm flipV="1">
            <a:off x="4795658" y="2872763"/>
            <a:ext cx="0" cy="1087276"/>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0" name="图片 69">
            <a:extLst>
              <a:ext uri="{FF2B5EF4-FFF2-40B4-BE49-F238E27FC236}">
                <a16:creationId xmlns:a16="http://schemas.microsoft.com/office/drawing/2014/main" xmlns="" id="{A9E883C8-2270-4925-99E1-EFF4FF76DC7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525658" y="3960039"/>
            <a:ext cx="540000" cy="442800"/>
          </a:xfrm>
          <a:prstGeom prst="rect">
            <a:avLst/>
          </a:prstGeom>
        </p:spPr>
      </p:pic>
      <p:pic>
        <p:nvPicPr>
          <p:cNvPr id="71" name="图片 70">
            <a:extLst>
              <a:ext uri="{FF2B5EF4-FFF2-40B4-BE49-F238E27FC236}">
                <a16:creationId xmlns:a16="http://schemas.microsoft.com/office/drawing/2014/main" xmlns="" id="{E5CEBC55-A196-45F3-A411-24BF36AE72D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84757" y="2429963"/>
            <a:ext cx="540000" cy="442800"/>
          </a:xfrm>
          <a:prstGeom prst="rect">
            <a:avLst/>
          </a:prstGeom>
        </p:spPr>
      </p:pic>
      <p:cxnSp>
        <p:nvCxnSpPr>
          <p:cNvPr id="72" name="直接连接符 71">
            <a:extLst>
              <a:ext uri="{FF2B5EF4-FFF2-40B4-BE49-F238E27FC236}">
                <a16:creationId xmlns:a16="http://schemas.microsoft.com/office/drawing/2014/main" xmlns="" id="{9CCAA2FD-CCA7-4186-B499-EE366BD12BA8}"/>
              </a:ext>
            </a:extLst>
          </p:cNvPr>
          <p:cNvCxnSpPr>
            <a:cxnSpLocks/>
            <a:stCxn id="73" idx="0"/>
            <a:endCxn id="71" idx="2"/>
          </p:cNvCxnSpPr>
          <p:nvPr/>
        </p:nvCxnSpPr>
        <p:spPr bwMode="gray">
          <a:xfrm flipV="1">
            <a:off x="6754757" y="2872763"/>
            <a:ext cx="0" cy="1087276"/>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3" name="图片 72">
            <a:extLst>
              <a:ext uri="{FF2B5EF4-FFF2-40B4-BE49-F238E27FC236}">
                <a16:creationId xmlns:a16="http://schemas.microsoft.com/office/drawing/2014/main" xmlns="" id="{399784A0-924F-4283-AB07-BDE53B7B365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484757" y="3960039"/>
            <a:ext cx="540000" cy="442800"/>
          </a:xfrm>
          <a:prstGeom prst="rect">
            <a:avLst/>
          </a:prstGeom>
        </p:spPr>
      </p:pic>
      <p:pic>
        <p:nvPicPr>
          <p:cNvPr id="74" name="图片 73">
            <a:extLst>
              <a:ext uri="{FF2B5EF4-FFF2-40B4-BE49-F238E27FC236}">
                <a16:creationId xmlns:a16="http://schemas.microsoft.com/office/drawing/2014/main" xmlns="" id="{E24E2173-89F3-45EC-84EE-D59A7BD22F2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56823" y="3182301"/>
            <a:ext cx="540000" cy="442800"/>
          </a:xfrm>
          <a:prstGeom prst="rect">
            <a:avLst/>
          </a:prstGeom>
        </p:spPr>
      </p:pic>
      <p:cxnSp>
        <p:nvCxnSpPr>
          <p:cNvPr id="75" name="直接连接符 74">
            <a:extLst>
              <a:ext uri="{FF2B5EF4-FFF2-40B4-BE49-F238E27FC236}">
                <a16:creationId xmlns:a16="http://schemas.microsoft.com/office/drawing/2014/main" xmlns="" id="{8C23ABD8-D118-4141-AE7D-E512BFE32821}"/>
              </a:ext>
            </a:extLst>
          </p:cNvPr>
          <p:cNvCxnSpPr>
            <a:cxnSpLocks/>
            <a:stCxn id="68" idx="1"/>
            <a:endCxn id="74" idx="3"/>
          </p:cNvCxnSpPr>
          <p:nvPr/>
        </p:nvCxnSpPr>
        <p:spPr bwMode="gray">
          <a:xfrm flipH="1">
            <a:off x="3296823" y="2651363"/>
            <a:ext cx="1228835" cy="752338"/>
          </a:xfrm>
          <a:prstGeom prst="line">
            <a:avLst/>
          </a:prstGeom>
          <a:noFill/>
          <a:ln w="28575">
            <a:solidFill>
              <a:srgbClr val="56C4D2"/>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直接连接符 75">
            <a:extLst>
              <a:ext uri="{FF2B5EF4-FFF2-40B4-BE49-F238E27FC236}">
                <a16:creationId xmlns:a16="http://schemas.microsoft.com/office/drawing/2014/main" xmlns="" id="{A746A28F-8E5C-4927-8176-5141769B9475}"/>
              </a:ext>
            </a:extLst>
          </p:cNvPr>
          <p:cNvCxnSpPr>
            <a:cxnSpLocks/>
            <a:stCxn id="70" idx="1"/>
            <a:endCxn id="74" idx="3"/>
          </p:cNvCxnSpPr>
          <p:nvPr/>
        </p:nvCxnSpPr>
        <p:spPr bwMode="gray">
          <a:xfrm flipH="1" flipV="1">
            <a:off x="3296823" y="3403701"/>
            <a:ext cx="1228835" cy="777738"/>
          </a:xfrm>
          <a:prstGeom prst="line">
            <a:avLst/>
          </a:prstGeom>
          <a:noFill/>
          <a:ln w="28575">
            <a:solidFill>
              <a:srgbClr val="56C4D2"/>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7" name="图片 76">
            <a:extLst>
              <a:ext uri="{FF2B5EF4-FFF2-40B4-BE49-F238E27FC236}">
                <a16:creationId xmlns:a16="http://schemas.microsoft.com/office/drawing/2014/main" xmlns="" id="{4C942E2F-746E-45B2-A6E1-D209241EBCF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336850" y="3182301"/>
            <a:ext cx="540000" cy="442800"/>
          </a:xfrm>
          <a:prstGeom prst="rect">
            <a:avLst/>
          </a:prstGeom>
        </p:spPr>
      </p:pic>
      <p:cxnSp>
        <p:nvCxnSpPr>
          <p:cNvPr id="78" name="直接连接符 77">
            <a:extLst>
              <a:ext uri="{FF2B5EF4-FFF2-40B4-BE49-F238E27FC236}">
                <a16:creationId xmlns:a16="http://schemas.microsoft.com/office/drawing/2014/main" xmlns="" id="{DAA0E8CA-97D6-406E-873A-B118DCBCA8C5}"/>
              </a:ext>
            </a:extLst>
          </p:cNvPr>
          <p:cNvCxnSpPr>
            <a:cxnSpLocks/>
            <a:stCxn id="71" idx="3"/>
            <a:endCxn id="77" idx="1"/>
          </p:cNvCxnSpPr>
          <p:nvPr/>
        </p:nvCxnSpPr>
        <p:spPr bwMode="gray">
          <a:xfrm>
            <a:off x="7024757" y="2651363"/>
            <a:ext cx="1312093" cy="752338"/>
          </a:xfrm>
          <a:prstGeom prst="line">
            <a:avLst/>
          </a:prstGeom>
          <a:noFill/>
          <a:ln w="28575">
            <a:solidFill>
              <a:srgbClr val="56C4D2"/>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直接连接符 78">
            <a:extLst>
              <a:ext uri="{FF2B5EF4-FFF2-40B4-BE49-F238E27FC236}">
                <a16:creationId xmlns:a16="http://schemas.microsoft.com/office/drawing/2014/main" xmlns="" id="{5017CF7B-2B76-4318-A0CE-ECC6A0E34255}"/>
              </a:ext>
            </a:extLst>
          </p:cNvPr>
          <p:cNvCxnSpPr>
            <a:cxnSpLocks/>
            <a:stCxn id="77" idx="1"/>
            <a:endCxn id="73" idx="3"/>
          </p:cNvCxnSpPr>
          <p:nvPr/>
        </p:nvCxnSpPr>
        <p:spPr bwMode="gray">
          <a:xfrm flipH="1">
            <a:off x="7024757" y="3403701"/>
            <a:ext cx="1312093" cy="777738"/>
          </a:xfrm>
          <a:prstGeom prst="line">
            <a:avLst/>
          </a:prstGeom>
          <a:noFill/>
          <a:ln w="28575">
            <a:solidFill>
              <a:srgbClr val="56C4D2"/>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直接连接符 79">
            <a:extLst>
              <a:ext uri="{FF2B5EF4-FFF2-40B4-BE49-F238E27FC236}">
                <a16:creationId xmlns:a16="http://schemas.microsoft.com/office/drawing/2014/main" xmlns="" id="{0192DCBA-405B-42CC-A547-3AD22152942F}"/>
              </a:ext>
            </a:extLst>
          </p:cNvPr>
          <p:cNvCxnSpPr>
            <a:cxnSpLocks/>
            <a:endCxn id="71" idx="1"/>
          </p:cNvCxnSpPr>
          <p:nvPr/>
        </p:nvCxnSpPr>
        <p:spPr bwMode="gray">
          <a:xfrm>
            <a:off x="5065658" y="2651363"/>
            <a:ext cx="1419099" cy="0"/>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 name="直接连接符 80">
            <a:extLst>
              <a:ext uri="{FF2B5EF4-FFF2-40B4-BE49-F238E27FC236}">
                <a16:creationId xmlns:a16="http://schemas.microsoft.com/office/drawing/2014/main" xmlns="" id="{EDEE288B-F791-44D3-8B15-CD5A67CFBB65}"/>
              </a:ext>
            </a:extLst>
          </p:cNvPr>
          <p:cNvCxnSpPr>
            <a:cxnSpLocks/>
          </p:cNvCxnSpPr>
          <p:nvPr/>
        </p:nvCxnSpPr>
        <p:spPr bwMode="gray">
          <a:xfrm>
            <a:off x="5065658" y="4181439"/>
            <a:ext cx="1419099" cy="0"/>
          </a:xfrm>
          <a:prstGeom prst="line">
            <a:avLst/>
          </a:prstGeom>
          <a:noFill/>
          <a:ln w="1270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 name="文本框 81">
            <a:extLst>
              <a:ext uri="{FF2B5EF4-FFF2-40B4-BE49-F238E27FC236}">
                <a16:creationId xmlns:a16="http://schemas.microsoft.com/office/drawing/2014/main" xmlns="" id="{218C5C2F-6B89-42BB-BACD-6B3803AE4955}"/>
              </a:ext>
            </a:extLst>
          </p:cNvPr>
          <p:cNvSpPr txBox="1"/>
          <p:nvPr/>
        </p:nvSpPr>
        <p:spPr bwMode="gray">
          <a:xfrm>
            <a:off x="2746380" y="3708979"/>
            <a:ext cx="53732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a:extLst>
              <a:ext uri="{FF2B5EF4-FFF2-40B4-BE49-F238E27FC236}">
                <a16:creationId xmlns:a16="http://schemas.microsoft.com/office/drawing/2014/main" xmlns="" id="{E88B19B8-DCDB-43E9-B152-C4413A2A0CDB}"/>
              </a:ext>
            </a:extLst>
          </p:cNvPr>
          <p:cNvSpPr txBox="1"/>
          <p:nvPr/>
        </p:nvSpPr>
        <p:spPr bwMode="gray">
          <a:xfrm>
            <a:off x="8361833" y="3708979"/>
            <a:ext cx="53732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a:extLst>
              <a:ext uri="{FF2B5EF4-FFF2-40B4-BE49-F238E27FC236}">
                <a16:creationId xmlns:a16="http://schemas.microsoft.com/office/drawing/2014/main" xmlns="" id="{311AB53A-C4E9-4B17-BEB9-E7D4FD088EAC}"/>
              </a:ext>
            </a:extLst>
          </p:cNvPr>
          <p:cNvSpPr txBox="1"/>
          <p:nvPr/>
        </p:nvSpPr>
        <p:spPr bwMode="gray">
          <a:xfrm>
            <a:off x="6495445" y="4463364"/>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a:extLst>
              <a:ext uri="{FF2B5EF4-FFF2-40B4-BE49-F238E27FC236}">
                <a16:creationId xmlns:a16="http://schemas.microsoft.com/office/drawing/2014/main" xmlns="" id="{A861B9B3-D568-47AC-B931-232CDA6FA773}"/>
              </a:ext>
            </a:extLst>
          </p:cNvPr>
          <p:cNvSpPr txBox="1"/>
          <p:nvPr/>
        </p:nvSpPr>
        <p:spPr bwMode="gray">
          <a:xfrm>
            <a:off x="4514411" y="2112515"/>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a:extLst>
              <a:ext uri="{FF2B5EF4-FFF2-40B4-BE49-F238E27FC236}">
                <a16:creationId xmlns:a16="http://schemas.microsoft.com/office/drawing/2014/main" xmlns="" id="{56361615-138B-443E-8724-140DC5D6907B}"/>
              </a:ext>
            </a:extLst>
          </p:cNvPr>
          <p:cNvSpPr txBox="1"/>
          <p:nvPr/>
        </p:nvSpPr>
        <p:spPr bwMode="gray">
          <a:xfrm>
            <a:off x="6495445" y="2112515"/>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a:extLst>
              <a:ext uri="{FF2B5EF4-FFF2-40B4-BE49-F238E27FC236}">
                <a16:creationId xmlns:a16="http://schemas.microsoft.com/office/drawing/2014/main" xmlns="" id="{E5B2B731-F287-4284-8FB0-08E00B13E006}"/>
              </a:ext>
            </a:extLst>
          </p:cNvPr>
          <p:cNvSpPr txBox="1"/>
          <p:nvPr/>
        </p:nvSpPr>
        <p:spPr bwMode="gray">
          <a:xfrm>
            <a:off x="2142194" y="3248447"/>
            <a:ext cx="442750"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a:extLst>
              <a:ext uri="{FF2B5EF4-FFF2-40B4-BE49-F238E27FC236}">
                <a16:creationId xmlns:a16="http://schemas.microsoft.com/office/drawing/2014/main" xmlns="" id="{1DAC81DB-0424-4068-B801-FA92DF530E85}"/>
              </a:ext>
            </a:extLst>
          </p:cNvPr>
          <p:cNvSpPr txBox="1"/>
          <p:nvPr/>
        </p:nvSpPr>
        <p:spPr bwMode="gray">
          <a:xfrm rot="19611148">
            <a:off x="3607177" y="2609977"/>
            <a:ext cx="721672"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a:extLst>
              <a:ext uri="{FF2B5EF4-FFF2-40B4-BE49-F238E27FC236}">
                <a16:creationId xmlns:a16="http://schemas.microsoft.com/office/drawing/2014/main" xmlns="" id="{B486782B-FC45-4DC5-8A8E-813A18F7D28D}"/>
              </a:ext>
            </a:extLst>
          </p:cNvPr>
          <p:cNvSpPr txBox="1"/>
          <p:nvPr/>
        </p:nvSpPr>
        <p:spPr bwMode="gray">
          <a:xfrm rot="2198056">
            <a:off x="3587139" y="3814785"/>
            <a:ext cx="721672"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a:extLst>
              <a:ext uri="{FF2B5EF4-FFF2-40B4-BE49-F238E27FC236}">
                <a16:creationId xmlns:a16="http://schemas.microsoft.com/office/drawing/2014/main" xmlns="" id="{3B54212F-9D30-4DCB-A33D-8D2CAB9007BF}"/>
              </a:ext>
            </a:extLst>
          </p:cNvPr>
          <p:cNvSpPr txBox="1"/>
          <p:nvPr/>
        </p:nvSpPr>
        <p:spPr bwMode="gray">
          <a:xfrm rot="1983931">
            <a:off x="7268775" y="2643906"/>
            <a:ext cx="721672"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a:extLst>
              <a:ext uri="{FF2B5EF4-FFF2-40B4-BE49-F238E27FC236}">
                <a16:creationId xmlns:a16="http://schemas.microsoft.com/office/drawing/2014/main" xmlns="" id="{0E54B8FC-07F7-4957-9C96-B544E05D2A53}"/>
              </a:ext>
            </a:extLst>
          </p:cNvPr>
          <p:cNvSpPr txBox="1"/>
          <p:nvPr/>
        </p:nvSpPr>
        <p:spPr bwMode="gray">
          <a:xfrm rot="19596990">
            <a:off x="7335197" y="3843746"/>
            <a:ext cx="721672" cy="369332"/>
          </a:xfrm>
          <a:prstGeom prst="rect">
            <a:avLst/>
          </a:prstGeom>
          <a:noFill/>
        </p:spPr>
        <p:txBody>
          <a:bodyPr wrap="none" rtlCol="0">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a:extLst>
              <a:ext uri="{FF2B5EF4-FFF2-40B4-BE49-F238E27FC236}">
                <a16:creationId xmlns:a16="http://schemas.microsoft.com/office/drawing/2014/main" xmlns="" id="{A40E4703-F5AB-47F7-9AD8-1AF0E9D3BA8A}"/>
              </a:ext>
            </a:extLst>
          </p:cNvPr>
          <p:cNvSpPr txBox="1"/>
          <p:nvPr/>
        </p:nvSpPr>
        <p:spPr bwMode="gray">
          <a:xfrm>
            <a:off x="4514411" y="4463364"/>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011797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C179A15F-0C4B-4715-9EAA-8FA98732ECB8}"/>
              </a:ext>
            </a:extLst>
          </p:cNvPr>
          <p:cNvSpPr>
            <a:spLocks noGrp="1"/>
          </p:cNvSpPr>
          <p:nvPr>
            <p:ph type="body" sz="quarter" idx="10"/>
          </p:nvPr>
        </p:nvSpPr>
        <p:spPr bwMode="gray"/>
        <p:txBody>
          <a:bodyPr/>
          <a:lstStyle/>
          <a:p>
            <a:r>
              <a:rPr lang="en-US" dirty="0" smtClean="0">
                <a:solidFill>
                  <a:schemeClr val="bg1">
                    <a:lumMod val="50000"/>
                  </a:schemeClr>
                </a:solidFill>
                <a:sym typeface="Huawei Sans" panose="020C0503030203020204" pitchFamily="34" charset="0"/>
              </a:rPr>
              <a:t>EVPN Background and Terms</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EVPN Fundamentals</a:t>
            </a:r>
            <a:endParaRPr lang="en-US" altLang="zh-CN" b="1" dirty="0" smtClean="0">
              <a:sym typeface="Huawei Sans" panose="020C0503030203020204" pitchFamily="34" charset="0"/>
            </a:endParaRPr>
          </a:p>
          <a:p>
            <a:pPr lvl="1">
              <a:buSzPct val="60000"/>
              <a:buFont typeface="Wingdings" panose="05000000000000000000" pitchFamily="2" charset="2"/>
              <a:buChar char="n"/>
            </a:pPr>
            <a:r>
              <a:rPr lang="en-US" dirty="0" smtClean="0">
                <a:sym typeface="Huawei Sans" panose="020C0503030203020204" pitchFamily="34" charset="0"/>
              </a:rPr>
              <a:t>EVPN Route Overview and Interaction Process</a:t>
            </a:r>
            <a:endParaRPr lang="en-US" altLang="zh-CN" dirty="0" smtClean="0">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EVPN Route Types</a:t>
            </a:r>
            <a:endParaRPr lang="en-US" altLang="zh-CN" dirty="0" smtClean="0">
              <a:solidFill>
                <a:schemeClr val="bg1">
                  <a:lumMod val="50000"/>
                </a:schemeClr>
              </a:solidFill>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EVPN Access Principles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Inter-AS EVPN</a:t>
            </a:r>
          </a:p>
          <a:p>
            <a:r>
              <a:rPr lang="en-US" dirty="0" smtClean="0">
                <a:solidFill>
                  <a:schemeClr val="bg1">
                    <a:lumMod val="50000"/>
                  </a:schemeClr>
                </a:solidFill>
                <a:sym typeface="Huawei Sans" panose="020C0503030203020204" pitchFamily="34" charset="0"/>
              </a:rPr>
              <a:t>Typical EVPN Application Scenarios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Basic EVPN Configurations</a:t>
            </a:r>
            <a:endParaRPr lang="en-US" altLang="zh-CN" dirty="0" smtClean="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4069801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bwMode="gray"/>
        <p:txBody>
          <a:bodyPr/>
          <a:lstStyle/>
          <a:p>
            <a:r>
              <a:rPr lang="en-US" dirty="0" smtClean="0">
                <a:sym typeface="Huawei Sans" panose="020C0503030203020204" pitchFamily="34" charset="0"/>
              </a:rPr>
              <a:t>EVPN Fundamentals and Configuration</a:t>
            </a:r>
            <a:endParaRPr lang="en-US" altLang="zh-CN" dirty="0">
              <a:sym typeface="Huawei Sans" panose="020C0503030203020204" pitchFamily="34" charset="0"/>
            </a:endParaRPr>
          </a:p>
        </p:txBody>
      </p:sp>
    </p:spTree>
    <p:extLst>
      <p:ext uri="{BB962C8B-B14F-4D97-AF65-F5344CB8AC3E}">
        <p14:creationId xmlns:p14="http://schemas.microsoft.com/office/powerpoint/2010/main" val="3624306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CFF4EBE-22CB-4267-8CE3-AF9B28B7B267}"/>
              </a:ext>
            </a:extLst>
          </p:cNvPr>
          <p:cNvSpPr>
            <a:spLocks noGrp="1"/>
          </p:cNvSpPr>
          <p:nvPr>
            <p:ph type="title"/>
          </p:nvPr>
        </p:nvSpPr>
        <p:spPr bwMode="gray"/>
        <p:txBody>
          <a:bodyPr/>
          <a:lstStyle/>
          <a:p>
            <a:r>
              <a:rPr lang="en-US" dirty="0" smtClean="0">
                <a:sym typeface="Huawei Sans" panose="020C0503030203020204" pitchFamily="34" charset="0"/>
              </a:rPr>
              <a:t>EVPN Routes</a:t>
            </a:r>
            <a:endParaRPr lang="en-US" altLang="zh-CN" dirty="0">
              <a:sym typeface="Huawei Sans" panose="020C0503030203020204" pitchFamily="34" charset="0"/>
            </a:endParaRPr>
          </a:p>
        </p:txBody>
      </p:sp>
      <p:sp>
        <p:nvSpPr>
          <p:cNvPr id="16" name="文本占位符 15"/>
          <p:cNvSpPr>
            <a:spLocks noGrp="1"/>
          </p:cNvSpPr>
          <p:nvPr>
            <p:ph type="body" sz="quarter" idx="10"/>
          </p:nvPr>
        </p:nvSpPr>
        <p:spPr bwMode="gray"/>
        <p:txBody>
          <a:bodyPr/>
          <a:lstStyle/>
          <a:p>
            <a:pPr algn="l"/>
            <a:r>
              <a:rPr lang="en-US" sz="1800" dirty="0" smtClean="0">
                <a:sym typeface="Huawei Sans" panose="020C0503030203020204" pitchFamily="34" charset="0"/>
              </a:rPr>
              <a:t>EVPN defines a new BGP network layer reachability information (NLRI), which is known as EVPN NLRI, to carry all EVPN routes.</a:t>
            </a:r>
          </a:p>
          <a:p>
            <a:pPr algn="l"/>
            <a:r>
              <a:rPr lang="en-US" sz="1800" dirty="0" smtClean="0">
                <a:sym typeface="Huawei Sans" panose="020C0503030203020204" pitchFamily="34" charset="0"/>
              </a:rPr>
              <a:t>EVPN NLRI is carried by MP-BGP. MP-BGP supports multi-protocol extensions. In MP-BGP, the Address Family Identifier (AFI) defining EVPN is 25 and the Subsequent Address Family Identifier (SAFI) is 70.</a:t>
            </a:r>
            <a:endParaRPr lang="en-US" altLang="zh-CN" sz="1800" dirty="0">
              <a:sym typeface="Huawei Sans" panose="020C0503030203020204" pitchFamily="34" charset="0"/>
            </a:endParaRPr>
          </a:p>
        </p:txBody>
      </p:sp>
      <p:sp>
        <p:nvSpPr>
          <p:cNvPr id="4" name="矩形 3">
            <a:extLst>
              <a:ext uri="{FF2B5EF4-FFF2-40B4-BE49-F238E27FC236}">
                <a16:creationId xmlns:a16="http://schemas.microsoft.com/office/drawing/2014/main" xmlns="" id="{D862290C-0B1B-42E1-9BE7-9229CE752ADA}"/>
              </a:ext>
            </a:extLst>
          </p:cNvPr>
          <p:cNvSpPr/>
          <p:nvPr/>
        </p:nvSpPr>
        <p:spPr bwMode="gray">
          <a:xfrm>
            <a:off x="3264968" y="3678287"/>
            <a:ext cx="2380509" cy="381000"/>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Route Type</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a16="http://schemas.microsoft.com/office/drawing/2014/main" xmlns="" id="{466E36A3-069C-47BB-B1A8-721A61B2D191}"/>
              </a:ext>
            </a:extLst>
          </p:cNvPr>
          <p:cNvSpPr/>
          <p:nvPr/>
        </p:nvSpPr>
        <p:spPr bwMode="gray">
          <a:xfrm>
            <a:off x="3264968" y="4096020"/>
            <a:ext cx="2380509" cy="381000"/>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Length</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左大括号 5">
            <a:extLst>
              <a:ext uri="{FF2B5EF4-FFF2-40B4-BE49-F238E27FC236}">
                <a16:creationId xmlns:a16="http://schemas.microsoft.com/office/drawing/2014/main" xmlns="" id="{49FA02DF-3D10-48E1-8705-5CFA70C53FB6}"/>
              </a:ext>
            </a:extLst>
          </p:cNvPr>
          <p:cNvSpPr/>
          <p:nvPr/>
        </p:nvSpPr>
        <p:spPr bwMode="gray">
          <a:xfrm>
            <a:off x="5728768" y="3111124"/>
            <a:ext cx="541238" cy="1568346"/>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a:extLst>
              <a:ext uri="{FF2B5EF4-FFF2-40B4-BE49-F238E27FC236}">
                <a16:creationId xmlns:a16="http://schemas.microsoft.com/office/drawing/2014/main" xmlns="" id="{15219169-34B9-4110-9458-5EDD069424AE}"/>
              </a:ext>
            </a:extLst>
          </p:cNvPr>
          <p:cNvSpPr/>
          <p:nvPr/>
        </p:nvSpPr>
        <p:spPr bwMode="gray">
          <a:xfrm>
            <a:off x="2231233" y="3635838"/>
            <a:ext cx="1238577" cy="507831"/>
          </a:xfrm>
          <a:prstGeom prst="rect">
            <a:avLst/>
          </a:prstGeom>
        </p:spPr>
        <p:txBody>
          <a:bodyPr wrap="square">
            <a:spAutoFit/>
          </a:bodyPr>
          <a:lstStyle/>
          <a:p>
            <a:pPr fontAlgn="ctr">
              <a:lnSpc>
                <a:spcPct val="150000"/>
              </a:lnSpc>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 byte</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a:extLst>
              <a:ext uri="{FF2B5EF4-FFF2-40B4-BE49-F238E27FC236}">
                <a16:creationId xmlns:a16="http://schemas.microsoft.com/office/drawing/2014/main" xmlns="" id="{2C1D201E-8CF2-40C7-A89F-723EBDB0A409}"/>
              </a:ext>
            </a:extLst>
          </p:cNvPr>
          <p:cNvSpPr/>
          <p:nvPr/>
        </p:nvSpPr>
        <p:spPr bwMode="gray">
          <a:xfrm>
            <a:off x="2231233" y="4055012"/>
            <a:ext cx="1238577" cy="507831"/>
          </a:xfrm>
          <a:prstGeom prst="rect">
            <a:avLst/>
          </a:prstGeom>
        </p:spPr>
        <p:txBody>
          <a:bodyPr wrap="square">
            <a:spAutoFit/>
          </a:bodyPr>
          <a:lstStyle/>
          <a:p>
            <a:pPr fontAlgn="ctr">
              <a:lnSpc>
                <a:spcPct val="150000"/>
              </a:lnSpc>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1 byte</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a:extLst>
              <a:ext uri="{FF2B5EF4-FFF2-40B4-BE49-F238E27FC236}">
                <a16:creationId xmlns:a16="http://schemas.microsoft.com/office/drawing/2014/main" xmlns="" id="{7DE0ED83-2555-4DC9-9192-A57363B21880}"/>
              </a:ext>
            </a:extLst>
          </p:cNvPr>
          <p:cNvSpPr/>
          <p:nvPr/>
        </p:nvSpPr>
        <p:spPr bwMode="gray">
          <a:xfrm>
            <a:off x="2231233" y="4460219"/>
            <a:ext cx="1238577" cy="507831"/>
          </a:xfrm>
          <a:prstGeom prst="rect">
            <a:avLst/>
          </a:prstGeom>
        </p:spPr>
        <p:txBody>
          <a:bodyPr wrap="square">
            <a:spAutoFit/>
          </a:bodyPr>
          <a:lstStyle/>
          <a:p>
            <a:pPr fontAlgn="ctr">
              <a:lnSpc>
                <a:spcPct val="150000"/>
              </a:lnSpc>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Variable</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a:extLst>
              <a:ext uri="{FF2B5EF4-FFF2-40B4-BE49-F238E27FC236}">
                <a16:creationId xmlns:a16="http://schemas.microsoft.com/office/drawing/2014/main" xmlns="" id="{27AF4C64-E095-4FF4-A323-906F8B16269D}"/>
              </a:ext>
            </a:extLst>
          </p:cNvPr>
          <p:cNvSpPr/>
          <p:nvPr/>
        </p:nvSpPr>
        <p:spPr bwMode="gray">
          <a:xfrm>
            <a:off x="6484008" y="2998820"/>
            <a:ext cx="3864595" cy="1754326"/>
          </a:xfrm>
          <a:prstGeom prst="rect">
            <a:avLst/>
          </a:prstGeom>
        </p:spPr>
        <p:txBody>
          <a:bodyPr wrap="square">
            <a:spAutoFit/>
          </a:bodyPr>
          <a:lstStyle/>
          <a:p>
            <a:pPr marL="342900" indent="-342900" fontAlgn="ctr">
              <a:lnSpc>
                <a:spcPct val="150000"/>
              </a:lnSpc>
              <a:buFont typeface="+mj-lt"/>
              <a:buAutoNum type="arabicPeriod"/>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Ethernet A-D route</a:t>
            </a:r>
          </a:p>
          <a:p>
            <a:pPr marL="342900" indent="-342900" fontAlgn="ctr">
              <a:lnSpc>
                <a:spcPct val="150000"/>
              </a:lnSpc>
              <a:buFont typeface="+mj-lt"/>
              <a:buAutoNum type="arabicPeriod"/>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MAC/IP advertisement route</a:t>
            </a:r>
          </a:p>
          <a:p>
            <a:pPr marL="342900" indent="-342900" fontAlgn="ctr">
              <a:lnSpc>
                <a:spcPct val="150000"/>
              </a:lnSpc>
              <a:buFont typeface="+mj-lt"/>
              <a:buAutoNum type="arabicPeriod"/>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Inclusive multicast route</a:t>
            </a:r>
          </a:p>
          <a:p>
            <a:pPr marL="342900" indent="-342900" fontAlgn="ctr">
              <a:lnSpc>
                <a:spcPct val="150000"/>
              </a:lnSpc>
              <a:buFont typeface="+mj-lt"/>
              <a:buAutoNum type="arabicPeriod"/>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Ethernet segment route</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a:extLst>
              <a:ext uri="{FF2B5EF4-FFF2-40B4-BE49-F238E27FC236}">
                <a16:creationId xmlns:a16="http://schemas.microsoft.com/office/drawing/2014/main" xmlns="" id="{13F35F2C-FFDA-4E0F-A96B-C868447B2DDF}"/>
              </a:ext>
            </a:extLst>
          </p:cNvPr>
          <p:cNvSpPr/>
          <p:nvPr/>
        </p:nvSpPr>
        <p:spPr bwMode="gray">
          <a:xfrm>
            <a:off x="3264968" y="4513753"/>
            <a:ext cx="2380509" cy="381000"/>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Route Type Specific</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a:extLst>
              <a:ext uri="{FF2B5EF4-FFF2-40B4-BE49-F238E27FC236}">
                <a16:creationId xmlns:a16="http://schemas.microsoft.com/office/drawing/2014/main" xmlns="" id="{9E30ADED-6DD6-4E07-B586-C3429E860A9A}"/>
              </a:ext>
            </a:extLst>
          </p:cNvPr>
          <p:cNvSpPr/>
          <p:nvPr/>
        </p:nvSpPr>
        <p:spPr bwMode="gray">
          <a:xfrm>
            <a:off x="3391967" y="5059358"/>
            <a:ext cx="2253509" cy="369332"/>
          </a:xfrm>
          <a:prstGeom prst="rect">
            <a:avLst/>
          </a:prstGeom>
        </p:spPr>
        <p:txBody>
          <a:bodyPr wrap="square">
            <a:spAutoFit/>
          </a:bodyPr>
          <a:lstStyle/>
          <a:p>
            <a:pPr fontAlgn="ct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EVPN NLRI format</a:t>
            </a:r>
            <a:endParaRPr lang="en-US" altLang="zh-CN"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矩形 12">
            <a:extLst>
              <a:ext uri="{FF2B5EF4-FFF2-40B4-BE49-F238E27FC236}">
                <a16:creationId xmlns:a16="http://schemas.microsoft.com/office/drawing/2014/main" xmlns="" id="{76425465-15D4-4A03-9098-28A70346A962}"/>
              </a:ext>
            </a:extLst>
          </p:cNvPr>
          <p:cNvSpPr/>
          <p:nvPr/>
        </p:nvSpPr>
        <p:spPr bwMode="gray">
          <a:xfrm>
            <a:off x="5928484" y="4860875"/>
            <a:ext cx="4410694" cy="584775"/>
          </a:xfrm>
          <a:prstGeom prst="rect">
            <a:avLst/>
          </a:prstGeom>
        </p:spPr>
        <p:txBody>
          <a:bodyPr wrap="square">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The Route Type field defines four types of common EVPN routes.</a:t>
            </a:r>
            <a:endParaRPr lang="en-US" altLang="zh-CN" sz="16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9429344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CFF4EBE-22CB-4267-8CE3-AF9B28B7B267}"/>
              </a:ext>
            </a:extLst>
          </p:cNvPr>
          <p:cNvSpPr>
            <a:spLocks noGrp="1"/>
          </p:cNvSpPr>
          <p:nvPr>
            <p:ph type="title"/>
          </p:nvPr>
        </p:nvSpPr>
        <p:spPr bwMode="gray"/>
        <p:txBody>
          <a:bodyPr/>
          <a:lstStyle/>
          <a:p>
            <a:r>
              <a:rPr lang="en-US" dirty="0" smtClean="0">
                <a:sym typeface="Huawei Sans" panose="020C0503030203020204" pitchFamily="34" charset="0"/>
              </a:rPr>
              <a:t>Functions of Four Types of EVPN Routes</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p:txBody>
          <a:bodyPr/>
          <a:lstStyle/>
          <a:p>
            <a:pPr algn="l"/>
            <a:r>
              <a:rPr lang="en-US" sz="1800" dirty="0" smtClean="0">
                <a:sym typeface="Huawei Sans" panose="020C0503030203020204" pitchFamily="34" charset="0"/>
              </a:rPr>
              <a:t>RFC7432 defines four types of EVPN routes: Type 1 to Type 4. With the development of the EVPN protocol, more and more routes are redefined. The following describes four types of EVPN routes.</a:t>
            </a:r>
          </a:p>
          <a:p>
            <a:pPr algn="l"/>
            <a:endParaRPr lang="en-US" altLang="zh-CN" sz="1800" dirty="0">
              <a:sym typeface="Huawei Sans" panose="020C0503030203020204" pitchFamily="34" charset="0"/>
            </a:endParaRPr>
          </a:p>
        </p:txBody>
      </p:sp>
      <p:graphicFrame>
        <p:nvGraphicFramePr>
          <p:cNvPr id="8" name="表格 7">
            <a:extLst>
              <a:ext uri="{FF2B5EF4-FFF2-40B4-BE49-F238E27FC236}">
                <a16:creationId xmlns:a16="http://schemas.microsoft.com/office/drawing/2014/main" xmlns="" id="{B48AF51D-5E77-40E3-8B7B-BC11E1FA5A2E}"/>
              </a:ext>
            </a:extLst>
          </p:cNvPr>
          <p:cNvGraphicFramePr>
            <a:graphicFrameLocks noGrp="1"/>
          </p:cNvGraphicFramePr>
          <p:nvPr>
            <p:extLst>
              <p:ext uri="{D42A27DB-BD31-4B8C-83A1-F6EECF244321}">
                <p14:modId xmlns:p14="http://schemas.microsoft.com/office/powerpoint/2010/main" val="368678187"/>
              </p:ext>
            </p:extLst>
          </p:nvPr>
        </p:nvGraphicFramePr>
        <p:xfrm>
          <a:off x="847725" y="2050222"/>
          <a:ext cx="10650365" cy="3819190"/>
        </p:xfrm>
        <a:graphic>
          <a:graphicData uri="http://schemas.openxmlformats.org/drawingml/2006/table">
            <a:tbl>
              <a:tblPr>
                <a:tableStyleId>{5C22544A-7EE6-4342-B048-85BDC9FD1C3A}</a:tableStyleId>
              </a:tblPr>
              <a:tblGrid>
                <a:gridCol w="3790950">
                  <a:extLst>
                    <a:ext uri="{9D8B030D-6E8A-4147-A177-3AD203B41FA5}">
                      <a16:colId xmlns:a16="http://schemas.microsoft.com/office/drawing/2014/main" xmlns="" val="20000"/>
                    </a:ext>
                  </a:extLst>
                </a:gridCol>
                <a:gridCol w="3942539">
                  <a:extLst>
                    <a:ext uri="{9D8B030D-6E8A-4147-A177-3AD203B41FA5}">
                      <a16:colId xmlns:a16="http://schemas.microsoft.com/office/drawing/2014/main" xmlns="" val="20001"/>
                    </a:ext>
                  </a:extLst>
                </a:gridCol>
                <a:gridCol w="2916876">
                  <a:extLst>
                    <a:ext uri="{9D8B030D-6E8A-4147-A177-3AD203B41FA5}">
                      <a16:colId xmlns:a16="http://schemas.microsoft.com/office/drawing/2014/main" xmlns="" val="20002"/>
                    </a:ext>
                  </a:extLst>
                </a:gridCol>
              </a:tblGrid>
              <a:tr h="388573">
                <a:tc>
                  <a:txBody>
                    <a:bodyPr/>
                    <a:lstStyle/>
                    <a:p>
                      <a:pPr algn="ctr" fontAlgn="ctr">
                        <a:lnSpc>
                          <a:spcPct val="100000"/>
                        </a:lnSpc>
                      </a:pPr>
                      <a:r>
                        <a:rPr lang="en-US" sz="18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 Type</a:t>
                      </a:r>
                      <a:endParaRPr lang="en-US" sz="18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8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Function</a:t>
                      </a:r>
                      <a:endParaRPr lang="en-US" sz="18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8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Benefits</a:t>
                      </a:r>
                      <a:endParaRPr lang="en-US" sz="18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1133337">
                <a:tc>
                  <a:txBody>
                    <a:bodyPr/>
                    <a:lstStyle/>
                    <a:p>
                      <a:pPr marL="72000" algn="l" fontAlgn="ctr">
                        <a:lnSpc>
                          <a:spcPct val="100000"/>
                        </a:lnSpc>
                      </a:pPr>
                      <a:r>
                        <a:rPr lang="en-US" sz="16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1) Ethernet A-D route</a:t>
                      </a:r>
                      <a:endParaRPr lang="en-US" sz="16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fontAlgn="ctr">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Aliasing</a:t>
                      </a:r>
                    </a:p>
                    <a:p>
                      <a:pPr marL="72000" indent="0" algn="l" fontAlgn="ctr">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address withdrawal in batches</a:t>
                      </a:r>
                    </a:p>
                    <a:p>
                      <a:pPr marL="72000" indent="0" algn="l" fontAlgn="ctr">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All-active </a:t>
                      </a: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indication</a:t>
                      </a:r>
                    </a:p>
                    <a:p>
                      <a:pPr marL="72000" indent="0" algn="l" fontAlgn="ctr">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label advertisement</a:t>
                      </a:r>
                      <a:endParaRPr lang="en-US" sz="16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Loop prevention</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Fast convergence</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Load balancing</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874288">
                <a:tc>
                  <a:txBody>
                    <a:bodyPr/>
                    <a:lstStyle/>
                    <a:p>
                      <a:pPr marL="72000" algn="l" fontAlgn="ctr">
                        <a:lnSpc>
                          <a:spcPct val="100000"/>
                        </a:lnSpc>
                      </a:pPr>
                      <a:r>
                        <a:rPr lang="en-US" sz="16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2) MAC/IP advertisement route</a:t>
                      </a:r>
                      <a:endParaRPr lang="en-US" sz="16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address learning and advertisement</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MAC/IP binding</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address mobility</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ARP suppression</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Host migration</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615240">
                <a:tc>
                  <a:txBody>
                    <a:bodyPr/>
                    <a:lstStyle/>
                    <a:p>
                      <a:pPr marL="72000" algn="l" fontAlgn="ctr">
                        <a:lnSpc>
                          <a:spcPct val="100000"/>
                        </a:lnSpc>
                      </a:pPr>
                      <a:r>
                        <a:rPr lang="en-US" sz="16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3) Inclusive multicast route</a:t>
                      </a:r>
                      <a:endParaRPr lang="en-US" sz="16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Auto-discovery of multicast tunnel endpoints &amp; multicast types</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BUM traffic forwarding</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615240">
                <a:tc>
                  <a:txBody>
                    <a:bodyPr/>
                    <a:lstStyle/>
                    <a:p>
                      <a:pPr marL="72000" algn="l" fontAlgn="ctr">
                        <a:lnSpc>
                          <a:spcPct val="100000"/>
                        </a:lnSpc>
                      </a:pPr>
                      <a:r>
                        <a:rPr lang="en-US" sz="16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4) Ethernet segment route</a:t>
                      </a:r>
                      <a:endParaRPr lang="en-US" sz="16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 member auto-discovery</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DF election</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Support for both all-active and single-active modes</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5521764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60714E4-B092-4C26-8924-EFD201C35156}"/>
              </a:ext>
            </a:extLst>
          </p:cNvPr>
          <p:cNvSpPr>
            <a:spLocks noGrp="1"/>
          </p:cNvSpPr>
          <p:nvPr>
            <p:ph type="title"/>
          </p:nvPr>
        </p:nvSpPr>
        <p:spPr bwMode="gray"/>
        <p:txBody>
          <a:bodyPr/>
          <a:lstStyle/>
          <a:p>
            <a:r>
              <a:rPr lang="en-US" dirty="0" smtClean="0">
                <a:sym typeface="Huawei Sans" panose="020C0503030203020204" pitchFamily="34" charset="0"/>
              </a:rPr>
              <a:t>EVPN Working Process</a:t>
            </a:r>
            <a:endParaRPr lang="en-US" altLang="zh-CN" dirty="0">
              <a:sym typeface="Huawei Sans" panose="020C0503030203020204" pitchFamily="34" charset="0"/>
            </a:endParaRPr>
          </a:p>
        </p:txBody>
      </p:sp>
      <p:sp>
        <p:nvSpPr>
          <p:cNvPr id="25" name="文本占位符 24"/>
          <p:cNvSpPr>
            <a:spLocks noGrp="1"/>
          </p:cNvSpPr>
          <p:nvPr>
            <p:ph type="body" sz="quarter" idx="10"/>
          </p:nvPr>
        </p:nvSpPr>
        <p:spPr bwMode="gray"/>
        <p:txBody>
          <a:bodyPr/>
          <a:lstStyle/>
          <a:p>
            <a:pPr algn="l"/>
            <a:r>
              <a:rPr lang="en-US" sz="1600" dirty="0" smtClean="0">
                <a:sym typeface="Huawei Sans" panose="020C0503030203020204" pitchFamily="34" charset="0"/>
              </a:rPr>
              <a:t>The EVPN process is divided into two phases:</a:t>
            </a:r>
            <a:endParaRPr lang="en-US" altLang="zh-CN" sz="1600" dirty="0" smtClean="0">
              <a:sym typeface="Huawei Sans" panose="020C0503030203020204" pitchFamily="34" charset="0"/>
            </a:endParaRPr>
          </a:p>
          <a:p>
            <a:pPr marL="542925" lvl="1" indent="-238125"/>
            <a:r>
              <a:rPr lang="en-US" sz="1400" dirty="0" smtClean="0">
                <a:sym typeface="Huawei Sans" panose="020C0503030203020204" pitchFamily="34" charset="0"/>
              </a:rPr>
              <a:t>Startup phase</a:t>
            </a:r>
            <a:endParaRPr lang="en-US" altLang="zh-CN" sz="1400" dirty="0" smtClean="0">
              <a:sym typeface="Huawei Sans" panose="020C0503030203020204" pitchFamily="34" charset="0"/>
            </a:endParaRPr>
          </a:p>
          <a:p>
            <a:pPr marL="714375" lvl="2" indent="-171450"/>
            <a:r>
              <a:rPr lang="en-US" sz="1200" dirty="0" smtClean="0">
                <a:sym typeface="Huawei Sans" panose="020C0503030203020204" pitchFamily="34" charset="0"/>
              </a:rPr>
              <a:t>EVPN peers exchange EVPN Type 3 routes to establish the BUM traffic forwarding table.</a:t>
            </a:r>
            <a:endParaRPr lang="en-US" altLang="zh-CN" sz="1200" dirty="0" smtClean="0">
              <a:sym typeface="Huawei Sans" panose="020C0503030203020204" pitchFamily="34" charset="0"/>
            </a:endParaRPr>
          </a:p>
          <a:p>
            <a:pPr marL="714375" lvl="2" indent="-171450"/>
            <a:r>
              <a:rPr lang="en-US" sz="1200" dirty="0" smtClean="0">
                <a:sym typeface="Huawei Sans" panose="020C0503030203020204" pitchFamily="34" charset="0"/>
              </a:rPr>
              <a:t>EVPN peers exchange Type 4 routes to complete ES discovery and DF election (in ES multi-homing scenarios).</a:t>
            </a:r>
            <a:endParaRPr lang="en-US" altLang="zh-CN" sz="1200" dirty="0" smtClean="0">
              <a:sym typeface="Huawei Sans" panose="020C0503030203020204" pitchFamily="34" charset="0"/>
            </a:endParaRPr>
          </a:p>
          <a:p>
            <a:pPr marL="714375" lvl="2" indent="-171450"/>
            <a:r>
              <a:rPr lang="en-US" sz="1200" dirty="0" smtClean="0">
                <a:sym typeface="Huawei Sans" panose="020C0503030203020204" pitchFamily="34" charset="0"/>
              </a:rPr>
              <a:t>EVPN peers exchange Type 1 routes and ESI labels to implement split horizon and aliasing.</a:t>
            </a:r>
            <a:endParaRPr lang="en-US" altLang="zh-CN" sz="1200" dirty="0" smtClean="0">
              <a:sym typeface="Huawei Sans" panose="020C0503030203020204" pitchFamily="34" charset="0"/>
            </a:endParaRPr>
          </a:p>
          <a:p>
            <a:pPr marL="542925" lvl="1" indent="-238125"/>
            <a:r>
              <a:rPr lang="en-US" sz="1400" dirty="0" smtClean="0">
                <a:sym typeface="Huawei Sans" panose="020C0503030203020204" pitchFamily="34" charset="0"/>
              </a:rPr>
              <a:t>Traffic forwarding phase: CE-side traffic triggers a PE to advertise the MAC address through a Type 2 route. The route carries assigned label information. The PE then forwards unicast traffic based on the label.</a:t>
            </a:r>
            <a:endParaRPr lang="en-US" altLang="zh-CN" sz="1400" dirty="0">
              <a:sym typeface="Huawei Sans" panose="020C0503030203020204" pitchFamily="34" charset="0"/>
            </a:endParaRPr>
          </a:p>
        </p:txBody>
      </p:sp>
      <p:pic>
        <p:nvPicPr>
          <p:cNvPr id="53" name="图片 52">
            <a:extLst>
              <a:ext uri="{FF2B5EF4-FFF2-40B4-BE49-F238E27FC236}">
                <a16:creationId xmlns:a16="http://schemas.microsoft.com/office/drawing/2014/main" xmlns="" id="{BBD83450-B359-40CE-85C3-31F7BC28C2F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49030" y="3794377"/>
            <a:ext cx="540000" cy="442800"/>
          </a:xfrm>
          <a:prstGeom prst="rect">
            <a:avLst/>
          </a:prstGeom>
        </p:spPr>
      </p:pic>
      <p:cxnSp>
        <p:nvCxnSpPr>
          <p:cNvPr id="54" name="直接连接符 53">
            <a:extLst>
              <a:ext uri="{FF2B5EF4-FFF2-40B4-BE49-F238E27FC236}">
                <a16:creationId xmlns:a16="http://schemas.microsoft.com/office/drawing/2014/main" xmlns="" id="{3B93FE1A-375B-497D-B86F-4AF6E0498383}"/>
              </a:ext>
            </a:extLst>
          </p:cNvPr>
          <p:cNvCxnSpPr>
            <a:cxnSpLocks/>
            <a:stCxn id="58" idx="0"/>
            <a:endCxn id="53" idx="2"/>
          </p:cNvCxnSpPr>
          <p:nvPr/>
        </p:nvCxnSpPr>
        <p:spPr bwMode="gray">
          <a:xfrm flipV="1">
            <a:off x="2619030" y="4237177"/>
            <a:ext cx="0" cy="1087276"/>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8" name="图片 57">
            <a:extLst>
              <a:ext uri="{FF2B5EF4-FFF2-40B4-BE49-F238E27FC236}">
                <a16:creationId xmlns:a16="http://schemas.microsoft.com/office/drawing/2014/main" xmlns="" id="{4524A349-10A7-4BB1-ADB8-02D878BFE8D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49030" y="5324453"/>
            <a:ext cx="540000" cy="442800"/>
          </a:xfrm>
          <a:prstGeom prst="rect">
            <a:avLst/>
          </a:prstGeom>
        </p:spPr>
      </p:pic>
      <p:pic>
        <p:nvPicPr>
          <p:cNvPr id="59" name="图片 58">
            <a:extLst>
              <a:ext uri="{FF2B5EF4-FFF2-40B4-BE49-F238E27FC236}">
                <a16:creationId xmlns:a16="http://schemas.microsoft.com/office/drawing/2014/main" xmlns="" id="{87DAE478-0585-4536-8E05-443F83BC6A9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90829" y="3794377"/>
            <a:ext cx="540000" cy="442800"/>
          </a:xfrm>
          <a:prstGeom prst="rect">
            <a:avLst/>
          </a:prstGeom>
        </p:spPr>
      </p:pic>
      <p:cxnSp>
        <p:nvCxnSpPr>
          <p:cNvPr id="60" name="直接连接符 59">
            <a:extLst>
              <a:ext uri="{FF2B5EF4-FFF2-40B4-BE49-F238E27FC236}">
                <a16:creationId xmlns:a16="http://schemas.microsoft.com/office/drawing/2014/main" xmlns="" id="{C2A7BFA0-1183-4A8A-8BC5-E37DB96C9F63}"/>
              </a:ext>
            </a:extLst>
          </p:cNvPr>
          <p:cNvCxnSpPr>
            <a:cxnSpLocks/>
            <a:stCxn id="63" idx="0"/>
            <a:endCxn id="59" idx="2"/>
          </p:cNvCxnSpPr>
          <p:nvPr/>
        </p:nvCxnSpPr>
        <p:spPr bwMode="gray">
          <a:xfrm flipV="1">
            <a:off x="5860829" y="4237177"/>
            <a:ext cx="0" cy="1087276"/>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3" name="图片 62">
            <a:extLst>
              <a:ext uri="{FF2B5EF4-FFF2-40B4-BE49-F238E27FC236}">
                <a16:creationId xmlns:a16="http://schemas.microsoft.com/office/drawing/2014/main" xmlns="" id="{13B42E02-A110-4A45-96D5-7225A48EC2A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590829" y="5324453"/>
            <a:ext cx="540000" cy="442800"/>
          </a:xfrm>
          <a:prstGeom prst="rect">
            <a:avLst/>
          </a:prstGeom>
        </p:spPr>
      </p:pic>
      <p:pic>
        <p:nvPicPr>
          <p:cNvPr id="66" name="图片 65">
            <a:extLst>
              <a:ext uri="{FF2B5EF4-FFF2-40B4-BE49-F238E27FC236}">
                <a16:creationId xmlns:a16="http://schemas.microsoft.com/office/drawing/2014/main" xmlns="" id="{E0E08917-D7BC-4DFF-A4DA-673B07A2670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0195" y="4546715"/>
            <a:ext cx="540000" cy="442800"/>
          </a:xfrm>
          <a:prstGeom prst="rect">
            <a:avLst/>
          </a:prstGeom>
        </p:spPr>
      </p:pic>
      <p:cxnSp>
        <p:nvCxnSpPr>
          <p:cNvPr id="67" name="直接连接符 66">
            <a:extLst>
              <a:ext uri="{FF2B5EF4-FFF2-40B4-BE49-F238E27FC236}">
                <a16:creationId xmlns:a16="http://schemas.microsoft.com/office/drawing/2014/main" xmlns="" id="{35D4FA35-EA24-4CC3-83BD-85C23AFFED6F}"/>
              </a:ext>
            </a:extLst>
          </p:cNvPr>
          <p:cNvCxnSpPr>
            <a:cxnSpLocks/>
            <a:stCxn id="53" idx="1"/>
            <a:endCxn id="66" idx="3"/>
          </p:cNvCxnSpPr>
          <p:nvPr/>
        </p:nvCxnSpPr>
        <p:spPr bwMode="gray">
          <a:xfrm flipH="1">
            <a:off x="1120195" y="4015777"/>
            <a:ext cx="1228835" cy="75233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 name="直接连接符 67">
            <a:extLst>
              <a:ext uri="{FF2B5EF4-FFF2-40B4-BE49-F238E27FC236}">
                <a16:creationId xmlns:a16="http://schemas.microsoft.com/office/drawing/2014/main" xmlns="" id="{40062CCA-5160-4F9B-8B7D-9FF5884570AB}"/>
              </a:ext>
            </a:extLst>
          </p:cNvPr>
          <p:cNvCxnSpPr>
            <a:cxnSpLocks/>
            <a:stCxn id="58" idx="1"/>
            <a:endCxn id="66" idx="3"/>
          </p:cNvCxnSpPr>
          <p:nvPr/>
        </p:nvCxnSpPr>
        <p:spPr bwMode="gray">
          <a:xfrm flipH="1" flipV="1">
            <a:off x="1120195" y="4768115"/>
            <a:ext cx="1228835" cy="77773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9" name="图片 68">
            <a:extLst>
              <a:ext uri="{FF2B5EF4-FFF2-40B4-BE49-F238E27FC236}">
                <a16:creationId xmlns:a16="http://schemas.microsoft.com/office/drawing/2014/main" xmlns="" id="{25A89E41-BED1-4F7C-ADFD-8D6049DBD9C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442922" y="4546715"/>
            <a:ext cx="540000" cy="442800"/>
          </a:xfrm>
          <a:prstGeom prst="rect">
            <a:avLst/>
          </a:prstGeom>
        </p:spPr>
      </p:pic>
      <p:cxnSp>
        <p:nvCxnSpPr>
          <p:cNvPr id="70" name="直接连接符 69">
            <a:extLst>
              <a:ext uri="{FF2B5EF4-FFF2-40B4-BE49-F238E27FC236}">
                <a16:creationId xmlns:a16="http://schemas.microsoft.com/office/drawing/2014/main" xmlns="" id="{0C019808-5840-4B3C-93AB-1540A53F5219}"/>
              </a:ext>
            </a:extLst>
          </p:cNvPr>
          <p:cNvCxnSpPr>
            <a:cxnSpLocks/>
            <a:stCxn id="59" idx="3"/>
            <a:endCxn id="69" idx="1"/>
          </p:cNvCxnSpPr>
          <p:nvPr/>
        </p:nvCxnSpPr>
        <p:spPr bwMode="gray">
          <a:xfrm>
            <a:off x="6130829" y="4015777"/>
            <a:ext cx="1312093" cy="75233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直接连接符 70">
            <a:extLst>
              <a:ext uri="{FF2B5EF4-FFF2-40B4-BE49-F238E27FC236}">
                <a16:creationId xmlns:a16="http://schemas.microsoft.com/office/drawing/2014/main" xmlns="" id="{65C1A249-2B8E-4837-AF9F-A6B120B70B39}"/>
              </a:ext>
            </a:extLst>
          </p:cNvPr>
          <p:cNvCxnSpPr>
            <a:cxnSpLocks/>
            <a:stCxn id="69" idx="1"/>
            <a:endCxn id="63" idx="3"/>
          </p:cNvCxnSpPr>
          <p:nvPr/>
        </p:nvCxnSpPr>
        <p:spPr bwMode="gray">
          <a:xfrm flipH="1">
            <a:off x="6130829" y="4768115"/>
            <a:ext cx="1312093" cy="77773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直接连接符 71">
            <a:extLst>
              <a:ext uri="{FF2B5EF4-FFF2-40B4-BE49-F238E27FC236}">
                <a16:creationId xmlns:a16="http://schemas.microsoft.com/office/drawing/2014/main" xmlns="" id="{2E7C6807-D8E9-4C7F-9539-4BD7E19C597F}"/>
              </a:ext>
            </a:extLst>
          </p:cNvPr>
          <p:cNvCxnSpPr>
            <a:cxnSpLocks/>
            <a:stCxn id="53" idx="3"/>
            <a:endCxn id="59" idx="1"/>
          </p:cNvCxnSpPr>
          <p:nvPr/>
        </p:nvCxnSpPr>
        <p:spPr bwMode="gray">
          <a:xfrm>
            <a:off x="2889030" y="4015777"/>
            <a:ext cx="2701799" cy="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直接连接符 72">
            <a:extLst>
              <a:ext uri="{FF2B5EF4-FFF2-40B4-BE49-F238E27FC236}">
                <a16:creationId xmlns:a16="http://schemas.microsoft.com/office/drawing/2014/main" xmlns="" id="{455D81AA-39C1-4F5F-A7E2-D313ED1D9EB9}"/>
              </a:ext>
            </a:extLst>
          </p:cNvPr>
          <p:cNvCxnSpPr>
            <a:cxnSpLocks/>
            <a:stCxn id="58" idx="3"/>
            <a:endCxn id="63" idx="1"/>
          </p:cNvCxnSpPr>
          <p:nvPr/>
        </p:nvCxnSpPr>
        <p:spPr bwMode="gray">
          <a:xfrm>
            <a:off x="2889030" y="5545853"/>
            <a:ext cx="2701799" cy="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文本框 73">
            <a:extLst>
              <a:ext uri="{FF2B5EF4-FFF2-40B4-BE49-F238E27FC236}">
                <a16:creationId xmlns:a16="http://schemas.microsoft.com/office/drawing/2014/main" xmlns="" id="{1EC1ADC6-0DE3-4A5B-B553-CB115ADC4659}"/>
              </a:ext>
            </a:extLst>
          </p:cNvPr>
          <p:cNvSpPr txBox="1"/>
          <p:nvPr/>
        </p:nvSpPr>
        <p:spPr bwMode="gray">
          <a:xfrm>
            <a:off x="569752" y="5073393"/>
            <a:ext cx="492443"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a:extLst>
              <a:ext uri="{FF2B5EF4-FFF2-40B4-BE49-F238E27FC236}">
                <a16:creationId xmlns:a16="http://schemas.microsoft.com/office/drawing/2014/main" xmlns="" id="{675B1FBA-BE9C-4377-8D99-0B9BB94C6EEC}"/>
              </a:ext>
            </a:extLst>
          </p:cNvPr>
          <p:cNvSpPr txBox="1"/>
          <p:nvPr/>
        </p:nvSpPr>
        <p:spPr bwMode="gray">
          <a:xfrm>
            <a:off x="7467905" y="5073393"/>
            <a:ext cx="492443"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a:extLst>
              <a:ext uri="{FF2B5EF4-FFF2-40B4-BE49-F238E27FC236}">
                <a16:creationId xmlns:a16="http://schemas.microsoft.com/office/drawing/2014/main" xmlns="" id="{1CA552D3-D209-41C2-94F9-25CE05654A95}"/>
              </a:ext>
            </a:extLst>
          </p:cNvPr>
          <p:cNvSpPr txBox="1"/>
          <p:nvPr/>
        </p:nvSpPr>
        <p:spPr bwMode="gray">
          <a:xfrm>
            <a:off x="2337783" y="3476929"/>
            <a:ext cx="486030"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a:extLst>
              <a:ext uri="{FF2B5EF4-FFF2-40B4-BE49-F238E27FC236}">
                <a16:creationId xmlns:a16="http://schemas.microsoft.com/office/drawing/2014/main" xmlns="" id="{9529E6C7-5224-42B5-BD1F-830562D7927A}"/>
              </a:ext>
            </a:extLst>
          </p:cNvPr>
          <p:cNvSpPr txBox="1"/>
          <p:nvPr/>
        </p:nvSpPr>
        <p:spPr bwMode="gray">
          <a:xfrm>
            <a:off x="5601517" y="3476929"/>
            <a:ext cx="486030"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a:extLst>
              <a:ext uri="{FF2B5EF4-FFF2-40B4-BE49-F238E27FC236}">
                <a16:creationId xmlns:a16="http://schemas.microsoft.com/office/drawing/2014/main" xmlns="" id="{66864D3B-63F7-40FD-9A91-E544102057EC}"/>
              </a:ext>
            </a:extLst>
          </p:cNvPr>
          <p:cNvSpPr txBox="1"/>
          <p:nvPr/>
        </p:nvSpPr>
        <p:spPr bwMode="gray">
          <a:xfrm>
            <a:off x="2337783" y="5818326"/>
            <a:ext cx="486030"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a:extLst>
              <a:ext uri="{FF2B5EF4-FFF2-40B4-BE49-F238E27FC236}">
                <a16:creationId xmlns:a16="http://schemas.microsoft.com/office/drawing/2014/main" xmlns="" id="{76872F33-3F40-4BC3-B634-C9917C7C9C09}"/>
              </a:ext>
            </a:extLst>
          </p:cNvPr>
          <p:cNvSpPr txBox="1"/>
          <p:nvPr/>
        </p:nvSpPr>
        <p:spPr bwMode="gray">
          <a:xfrm>
            <a:off x="5601517" y="5818326"/>
            <a:ext cx="486030"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0" name="图片 79">
            <a:extLst>
              <a:ext uri="{FF2B5EF4-FFF2-40B4-BE49-F238E27FC236}">
                <a16:creationId xmlns:a16="http://schemas.microsoft.com/office/drawing/2014/main" xmlns="" id="{0856D1B9-7B76-40CA-B0E8-0342BD78FFE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49465" y="3794377"/>
            <a:ext cx="540000" cy="442800"/>
          </a:xfrm>
          <a:prstGeom prst="rect">
            <a:avLst/>
          </a:prstGeom>
        </p:spPr>
      </p:pic>
      <p:pic>
        <p:nvPicPr>
          <p:cNvPr id="81" name="图片 80">
            <a:extLst>
              <a:ext uri="{FF2B5EF4-FFF2-40B4-BE49-F238E27FC236}">
                <a16:creationId xmlns:a16="http://schemas.microsoft.com/office/drawing/2014/main" xmlns="" id="{B5FA8667-DC93-4279-87CB-73BA0F68EE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49465" y="5324453"/>
            <a:ext cx="540000" cy="442800"/>
          </a:xfrm>
          <a:prstGeom prst="rect">
            <a:avLst/>
          </a:prstGeom>
        </p:spPr>
      </p:pic>
      <p:cxnSp>
        <p:nvCxnSpPr>
          <p:cNvPr id="82" name="直接连接符 81">
            <a:extLst>
              <a:ext uri="{FF2B5EF4-FFF2-40B4-BE49-F238E27FC236}">
                <a16:creationId xmlns:a16="http://schemas.microsoft.com/office/drawing/2014/main" xmlns="" id="{D3CE20B9-5E8A-4B08-B95A-7E8894A9CADC}"/>
              </a:ext>
            </a:extLst>
          </p:cNvPr>
          <p:cNvCxnSpPr>
            <a:cxnSpLocks/>
            <a:stCxn id="81" idx="0"/>
            <a:endCxn id="80" idx="2"/>
          </p:cNvCxnSpPr>
          <p:nvPr/>
        </p:nvCxnSpPr>
        <p:spPr bwMode="gray">
          <a:xfrm flipV="1">
            <a:off x="4219465" y="4237177"/>
            <a:ext cx="0" cy="1087276"/>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3" name="文本框 82">
            <a:extLst>
              <a:ext uri="{FF2B5EF4-FFF2-40B4-BE49-F238E27FC236}">
                <a16:creationId xmlns:a16="http://schemas.microsoft.com/office/drawing/2014/main" xmlns="" id="{CBF2CCAE-E4A0-4B44-B58F-14BF2EBD65FC}"/>
              </a:ext>
            </a:extLst>
          </p:cNvPr>
          <p:cNvSpPr txBox="1"/>
          <p:nvPr/>
        </p:nvSpPr>
        <p:spPr bwMode="gray">
          <a:xfrm>
            <a:off x="4075481" y="3476929"/>
            <a:ext cx="287258"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a:extLst>
              <a:ext uri="{FF2B5EF4-FFF2-40B4-BE49-F238E27FC236}">
                <a16:creationId xmlns:a16="http://schemas.microsoft.com/office/drawing/2014/main" xmlns="" id="{53641424-159A-4A13-897C-ABE87E24F7A1}"/>
              </a:ext>
            </a:extLst>
          </p:cNvPr>
          <p:cNvSpPr txBox="1"/>
          <p:nvPr/>
        </p:nvSpPr>
        <p:spPr bwMode="gray">
          <a:xfrm>
            <a:off x="4088181" y="5818326"/>
            <a:ext cx="287258" cy="307777"/>
          </a:xfrm>
          <a:prstGeom prst="rect">
            <a:avLst/>
          </a:prstGeom>
          <a:noFill/>
        </p:spPr>
        <p:txBody>
          <a:bodyPr wrap="non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5" name="直接连接符 84">
            <a:extLst>
              <a:ext uri="{FF2B5EF4-FFF2-40B4-BE49-F238E27FC236}">
                <a16:creationId xmlns:a16="http://schemas.microsoft.com/office/drawing/2014/main" xmlns="" id="{054E9A3B-8C1C-4C64-830B-8C3F1D116030}"/>
              </a:ext>
            </a:extLst>
          </p:cNvPr>
          <p:cNvCxnSpPr>
            <a:cxnSpLocks/>
            <a:stCxn id="81" idx="0"/>
            <a:endCxn id="53" idx="2"/>
          </p:cNvCxnSpPr>
          <p:nvPr/>
        </p:nvCxnSpPr>
        <p:spPr bwMode="gray">
          <a:xfrm flipH="1" flipV="1">
            <a:off x="2619030" y="4237177"/>
            <a:ext cx="1600435" cy="1087276"/>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直接连接符 85">
            <a:extLst>
              <a:ext uri="{FF2B5EF4-FFF2-40B4-BE49-F238E27FC236}">
                <a16:creationId xmlns:a16="http://schemas.microsoft.com/office/drawing/2014/main" xmlns="" id="{DFD5A1AA-C183-498C-A89B-9381FE74BD1B}"/>
              </a:ext>
            </a:extLst>
          </p:cNvPr>
          <p:cNvCxnSpPr>
            <a:cxnSpLocks/>
            <a:stCxn id="58" idx="0"/>
            <a:endCxn id="80" idx="2"/>
          </p:cNvCxnSpPr>
          <p:nvPr/>
        </p:nvCxnSpPr>
        <p:spPr bwMode="gray">
          <a:xfrm flipV="1">
            <a:off x="2619030" y="4237177"/>
            <a:ext cx="1600435" cy="1087276"/>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直接连接符 86">
            <a:extLst>
              <a:ext uri="{FF2B5EF4-FFF2-40B4-BE49-F238E27FC236}">
                <a16:creationId xmlns:a16="http://schemas.microsoft.com/office/drawing/2014/main" xmlns="" id="{425F8296-CAC8-4D2C-AB9D-0D70ACC97E76}"/>
              </a:ext>
            </a:extLst>
          </p:cNvPr>
          <p:cNvCxnSpPr>
            <a:cxnSpLocks/>
          </p:cNvCxnSpPr>
          <p:nvPr/>
        </p:nvCxnSpPr>
        <p:spPr bwMode="gray">
          <a:xfrm flipH="1" flipV="1">
            <a:off x="4219465" y="4237177"/>
            <a:ext cx="1600435" cy="1087276"/>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直接连接符 87">
            <a:extLst>
              <a:ext uri="{FF2B5EF4-FFF2-40B4-BE49-F238E27FC236}">
                <a16:creationId xmlns:a16="http://schemas.microsoft.com/office/drawing/2014/main" xmlns="" id="{1E071437-ABA4-4A4B-951A-6AB7D7F78DD4}"/>
              </a:ext>
            </a:extLst>
          </p:cNvPr>
          <p:cNvCxnSpPr>
            <a:cxnSpLocks/>
          </p:cNvCxnSpPr>
          <p:nvPr/>
        </p:nvCxnSpPr>
        <p:spPr bwMode="gray">
          <a:xfrm flipV="1">
            <a:off x="4219465" y="4237177"/>
            <a:ext cx="1600435" cy="1087276"/>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9" name="椭圆 88">
            <a:extLst>
              <a:ext uri="{FF2B5EF4-FFF2-40B4-BE49-F238E27FC236}">
                <a16:creationId xmlns:a16="http://schemas.microsoft.com/office/drawing/2014/main" xmlns="" id="{2EC44B7B-EF45-4889-A3DD-1E4273A49880}"/>
              </a:ext>
            </a:extLst>
          </p:cNvPr>
          <p:cNvSpPr/>
          <p:nvPr/>
        </p:nvSpPr>
        <p:spPr bwMode="gray">
          <a:xfrm>
            <a:off x="1126123" y="4210971"/>
            <a:ext cx="321218" cy="1139688"/>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椭圆 89">
            <a:extLst>
              <a:ext uri="{FF2B5EF4-FFF2-40B4-BE49-F238E27FC236}">
                <a16:creationId xmlns:a16="http://schemas.microsoft.com/office/drawing/2014/main" xmlns="" id="{0DFF0EF8-BC2B-439A-9D89-A5FC01F73D8A}"/>
              </a:ext>
            </a:extLst>
          </p:cNvPr>
          <p:cNvSpPr/>
          <p:nvPr/>
        </p:nvSpPr>
        <p:spPr bwMode="gray">
          <a:xfrm>
            <a:off x="7003856" y="4210971"/>
            <a:ext cx="321218" cy="1139688"/>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椭圆 90">
            <a:extLst>
              <a:ext uri="{FF2B5EF4-FFF2-40B4-BE49-F238E27FC236}">
                <a16:creationId xmlns:a16="http://schemas.microsoft.com/office/drawing/2014/main" xmlns="" id="{0DFF0EF8-BC2B-439A-9D89-A5FC01F73D8A}"/>
              </a:ext>
            </a:extLst>
          </p:cNvPr>
          <p:cNvSpPr/>
          <p:nvPr/>
        </p:nvSpPr>
        <p:spPr bwMode="gray">
          <a:xfrm>
            <a:off x="7090333" y="5637505"/>
            <a:ext cx="96749" cy="343268"/>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7263059" y="5551400"/>
            <a:ext cx="1165488" cy="461665"/>
          </a:xfrm>
          <a:prstGeom prst="rect">
            <a:avLst/>
          </a:prstGeom>
          <a:solidFill>
            <a:srgbClr val="50C987"/>
          </a:solidFill>
        </p:spPr>
        <p:txBody>
          <a:bodyPr wrap="square" rtlCol="0">
            <a:spAutoFit/>
          </a:bodyPr>
          <a:lstStyle/>
          <a:p>
            <a:pPr algn="ctr" fontAlgn="ct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Aggregated port</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矩形 92">
            <a:extLst>
              <a:ext uri="{FF2B5EF4-FFF2-40B4-BE49-F238E27FC236}">
                <a16:creationId xmlns:a16="http://schemas.microsoft.com/office/drawing/2014/main" xmlns="" id="{2E175923-E381-49CA-9CB1-6BEC3BC53AA7}"/>
              </a:ext>
            </a:extLst>
          </p:cNvPr>
          <p:cNvSpPr/>
          <p:nvPr/>
        </p:nvSpPr>
        <p:spPr bwMode="gray">
          <a:xfrm>
            <a:off x="8520676" y="3476929"/>
            <a:ext cx="2880000" cy="469801"/>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 setup (Type 3)</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矩形 93">
            <a:extLst>
              <a:ext uri="{FF2B5EF4-FFF2-40B4-BE49-F238E27FC236}">
                <a16:creationId xmlns:a16="http://schemas.microsoft.com/office/drawing/2014/main" xmlns="" id="{B4C8A1D3-FD85-4E3A-BA58-8930D726316D}"/>
              </a:ext>
            </a:extLst>
          </p:cNvPr>
          <p:cNvSpPr/>
          <p:nvPr/>
        </p:nvSpPr>
        <p:spPr bwMode="gray">
          <a:xfrm>
            <a:off x="8520676" y="4220981"/>
            <a:ext cx="2880000" cy="469801"/>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DF election (Type 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a:extLst>
              <a:ext uri="{FF2B5EF4-FFF2-40B4-BE49-F238E27FC236}">
                <a16:creationId xmlns:a16="http://schemas.microsoft.com/office/drawing/2014/main" xmlns="" id="{A8A4B862-679A-4C6D-B4CC-0902B87FF356}"/>
              </a:ext>
            </a:extLst>
          </p:cNvPr>
          <p:cNvSpPr/>
          <p:nvPr/>
        </p:nvSpPr>
        <p:spPr bwMode="gray">
          <a:xfrm>
            <a:off x="8520676" y="4965033"/>
            <a:ext cx="2880000" cy="469801"/>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label advertisement (Type 1)</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a:extLst>
              <a:ext uri="{FF2B5EF4-FFF2-40B4-BE49-F238E27FC236}">
                <a16:creationId xmlns:a16="http://schemas.microsoft.com/office/drawing/2014/main" xmlns="" id="{FCDF42E1-AC67-478E-ADAF-6274E197CB41}"/>
              </a:ext>
            </a:extLst>
          </p:cNvPr>
          <p:cNvSpPr/>
          <p:nvPr/>
        </p:nvSpPr>
        <p:spPr bwMode="gray">
          <a:xfrm>
            <a:off x="8520676" y="5709084"/>
            <a:ext cx="2880000" cy="469801"/>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EVPN traffic forwarding (Type 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箭头连接符 96">
            <a:extLst>
              <a:ext uri="{FF2B5EF4-FFF2-40B4-BE49-F238E27FC236}">
                <a16:creationId xmlns:a16="http://schemas.microsoft.com/office/drawing/2014/main" xmlns="" id="{9265200B-1251-47EE-8A55-A27C686F12DD}"/>
              </a:ext>
            </a:extLst>
          </p:cNvPr>
          <p:cNvCxnSpPr>
            <a:cxnSpLocks/>
            <a:stCxn id="93" idx="2"/>
            <a:endCxn id="94" idx="0"/>
          </p:cNvCxnSpPr>
          <p:nvPr/>
        </p:nvCxnSpPr>
        <p:spPr bwMode="gray">
          <a:xfrm>
            <a:off x="9960676" y="3946730"/>
            <a:ext cx="0" cy="27425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a:extLst>
              <a:ext uri="{FF2B5EF4-FFF2-40B4-BE49-F238E27FC236}">
                <a16:creationId xmlns:a16="http://schemas.microsoft.com/office/drawing/2014/main" xmlns="" id="{9265200B-1251-47EE-8A55-A27C686F12DD}"/>
              </a:ext>
            </a:extLst>
          </p:cNvPr>
          <p:cNvCxnSpPr>
            <a:cxnSpLocks/>
            <a:stCxn id="94" idx="2"/>
            <a:endCxn id="95" idx="0"/>
          </p:cNvCxnSpPr>
          <p:nvPr/>
        </p:nvCxnSpPr>
        <p:spPr bwMode="gray">
          <a:xfrm>
            <a:off x="9960676" y="4690782"/>
            <a:ext cx="0" cy="27425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a:extLst>
              <a:ext uri="{FF2B5EF4-FFF2-40B4-BE49-F238E27FC236}">
                <a16:creationId xmlns:a16="http://schemas.microsoft.com/office/drawing/2014/main" xmlns="" id="{9265200B-1251-47EE-8A55-A27C686F12DD}"/>
              </a:ext>
            </a:extLst>
          </p:cNvPr>
          <p:cNvCxnSpPr>
            <a:cxnSpLocks/>
            <a:stCxn id="95" idx="2"/>
            <a:endCxn id="96" idx="0"/>
          </p:cNvCxnSpPr>
          <p:nvPr/>
        </p:nvCxnSpPr>
        <p:spPr bwMode="gray">
          <a:xfrm>
            <a:off x="9960676" y="5434834"/>
            <a:ext cx="0" cy="27425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17003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9F9BCD6-8225-41EF-8602-7C76B842CA9E}"/>
              </a:ext>
            </a:extLst>
          </p:cNvPr>
          <p:cNvSpPr>
            <a:spLocks noGrp="1"/>
          </p:cNvSpPr>
          <p:nvPr>
            <p:ph type="title"/>
          </p:nvPr>
        </p:nvSpPr>
        <p:spPr bwMode="gray"/>
        <p:txBody>
          <a:bodyPr/>
          <a:lstStyle/>
          <a:p>
            <a:r>
              <a:rPr lang="en-US" dirty="0" smtClean="0">
                <a:sym typeface="Huawei Sans" panose="020C0503030203020204" pitchFamily="34" charset="0"/>
              </a:rPr>
              <a:t>EVPN Entry Overview</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p:txBody>
          <a:bodyPr/>
          <a:lstStyle/>
          <a:p>
            <a:pPr algn="l"/>
            <a:r>
              <a:rPr lang="en-US" sz="1600" dirty="0" smtClean="0">
                <a:sym typeface="Huawei Sans" panose="020C0503030203020204" pitchFamily="34" charset="0"/>
              </a:rPr>
              <a:t>EVPN maintains three tables to guide traffic forwarding: MAC-VRF table, BUM traffic forwarding table, and ES member table.</a:t>
            </a:r>
          </a:p>
          <a:p>
            <a:pPr marL="542925" lvl="1" indent="-238125"/>
            <a:r>
              <a:rPr lang="en-US" sz="1400" dirty="0" smtClean="0">
                <a:sym typeface="Huawei Sans" panose="020C0503030203020204" pitchFamily="34" charset="0"/>
              </a:rPr>
              <a:t>The MAC-VRF table is used to record the forwarding of known unicast traffic.</a:t>
            </a:r>
          </a:p>
          <a:p>
            <a:pPr marL="542925" lvl="1" indent="-238125"/>
            <a:r>
              <a:rPr lang="en-US" sz="1400" dirty="0" smtClean="0">
                <a:sym typeface="Huawei Sans" panose="020C0503030203020204" pitchFamily="34" charset="0"/>
              </a:rPr>
              <a:t>The BUM traffic forwarding table is used to guide the forwarding of broadcast, unknown unicast, and multicast traffic.</a:t>
            </a:r>
          </a:p>
          <a:p>
            <a:pPr marL="542925" lvl="1" indent="-238125"/>
            <a:r>
              <a:rPr lang="en-US" sz="1400" dirty="0" smtClean="0">
                <a:sym typeface="Huawei Sans" panose="020C0503030203020204" pitchFamily="34" charset="0"/>
              </a:rPr>
              <a:t>The ES member table is used to record information about the PEs that users access.</a:t>
            </a:r>
          </a:p>
          <a:p>
            <a:pPr algn="l"/>
            <a:r>
              <a:rPr lang="en-US" sz="1600" dirty="0" smtClean="0">
                <a:sym typeface="Huawei Sans" panose="020C0503030203020204" pitchFamily="34" charset="0"/>
              </a:rPr>
              <a:t>The following describes the generation process and functions of the three tables.</a:t>
            </a:r>
            <a:endParaRPr lang="en-US" altLang="zh-CN" sz="1600" dirty="0" smtClean="0">
              <a:sym typeface="Huawei Sans" panose="020C0503030203020204" pitchFamily="34" charset="0"/>
            </a:endParaRPr>
          </a:p>
          <a:p>
            <a:pPr algn="l"/>
            <a:endParaRPr lang="en-US" altLang="zh-CN" sz="1600" dirty="0">
              <a:sym typeface="Huawei Sans" panose="020C0503030203020204" pitchFamily="34" charset="0"/>
            </a:endParaRPr>
          </a:p>
        </p:txBody>
      </p:sp>
      <p:sp>
        <p:nvSpPr>
          <p:cNvPr id="4" name="矩形 3">
            <a:extLst>
              <a:ext uri="{FF2B5EF4-FFF2-40B4-BE49-F238E27FC236}">
                <a16:creationId xmlns:a16="http://schemas.microsoft.com/office/drawing/2014/main" xmlns="" id="{BB7CADB0-89B1-4243-9B91-3218C0ED4F9E}"/>
              </a:ext>
            </a:extLst>
          </p:cNvPr>
          <p:cNvSpPr/>
          <p:nvPr/>
        </p:nvSpPr>
        <p:spPr bwMode="gray">
          <a:xfrm>
            <a:off x="2115127" y="4030646"/>
            <a:ext cx="7721600" cy="1788263"/>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a:extLst>
              <a:ext uri="{FF2B5EF4-FFF2-40B4-BE49-F238E27FC236}">
                <a16:creationId xmlns:a16="http://schemas.microsoft.com/office/drawing/2014/main" xmlns="" id="{558A3FA8-415A-472A-B1A6-6B0AA73AFBDB}"/>
              </a:ext>
            </a:extLst>
          </p:cNvPr>
          <p:cNvSpPr/>
          <p:nvPr/>
        </p:nvSpPr>
        <p:spPr bwMode="gray">
          <a:xfrm>
            <a:off x="2115127" y="3606111"/>
            <a:ext cx="7721600" cy="338554"/>
          </a:xfrm>
          <a:prstGeom prst="rect">
            <a:avLst/>
          </a:prstGeom>
          <a:solidFill>
            <a:srgbClr val="30B5C5"/>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PE1 is used as an example.</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7" name="表格 16">
            <a:extLst>
              <a:ext uri="{FF2B5EF4-FFF2-40B4-BE49-F238E27FC236}">
                <a16:creationId xmlns:a16="http://schemas.microsoft.com/office/drawing/2014/main" xmlns="" id="{F6D010AB-2F86-4E91-9D8C-29446A1FA5E1}"/>
              </a:ext>
            </a:extLst>
          </p:cNvPr>
          <p:cNvGraphicFramePr>
            <a:graphicFrameLocks noGrp="1"/>
          </p:cNvGraphicFramePr>
          <p:nvPr>
            <p:extLst>
              <p:ext uri="{D42A27DB-BD31-4B8C-83A1-F6EECF244321}">
                <p14:modId xmlns:p14="http://schemas.microsoft.com/office/powerpoint/2010/main" val="3284996182"/>
              </p:ext>
            </p:extLst>
          </p:nvPr>
        </p:nvGraphicFramePr>
        <p:xfrm>
          <a:off x="7505701" y="4121863"/>
          <a:ext cx="2196556" cy="1453512"/>
        </p:xfrm>
        <a:graphic>
          <a:graphicData uri="http://schemas.openxmlformats.org/drawingml/2006/table">
            <a:tbl>
              <a:tblPr/>
              <a:tblGrid>
                <a:gridCol w="478136">
                  <a:extLst>
                    <a:ext uri="{9D8B030D-6E8A-4147-A177-3AD203B41FA5}">
                      <a16:colId xmlns:a16="http://schemas.microsoft.com/office/drawing/2014/main" xmlns="" val="20000"/>
                    </a:ext>
                  </a:extLst>
                </a:gridCol>
                <a:gridCol w="493413">
                  <a:extLst>
                    <a:ext uri="{9D8B030D-6E8A-4147-A177-3AD203B41FA5}">
                      <a16:colId xmlns:a16="http://schemas.microsoft.com/office/drawing/2014/main" xmlns="" val="20001"/>
                    </a:ext>
                  </a:extLst>
                </a:gridCol>
                <a:gridCol w="674997">
                  <a:extLst>
                    <a:ext uri="{9D8B030D-6E8A-4147-A177-3AD203B41FA5}">
                      <a16:colId xmlns:a16="http://schemas.microsoft.com/office/drawing/2014/main" xmlns="" val="20002"/>
                    </a:ext>
                  </a:extLst>
                </a:gridCol>
                <a:gridCol w="550010">
                  <a:extLst>
                    <a:ext uri="{9D8B030D-6E8A-4147-A177-3AD203B41FA5}">
                      <a16:colId xmlns:a16="http://schemas.microsoft.com/office/drawing/2014/main" xmlns="" val="20003"/>
                    </a:ext>
                  </a:extLst>
                </a:gridCol>
              </a:tblGrid>
              <a:tr h="363378">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363378">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363378">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363378">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18" name="表格 17">
            <a:extLst>
              <a:ext uri="{FF2B5EF4-FFF2-40B4-BE49-F238E27FC236}">
                <a16:creationId xmlns:a16="http://schemas.microsoft.com/office/drawing/2014/main" xmlns="" id="{88E061DB-3CF5-4B50-B7F8-D884B5FA7434}"/>
              </a:ext>
            </a:extLst>
          </p:cNvPr>
          <p:cNvGraphicFramePr>
            <a:graphicFrameLocks noGrp="1"/>
          </p:cNvGraphicFramePr>
          <p:nvPr>
            <p:extLst>
              <p:ext uri="{D42A27DB-BD31-4B8C-83A1-F6EECF244321}">
                <p14:modId xmlns:p14="http://schemas.microsoft.com/office/powerpoint/2010/main" val="2441340921"/>
              </p:ext>
            </p:extLst>
          </p:nvPr>
        </p:nvGraphicFramePr>
        <p:xfrm>
          <a:off x="4833937" y="4118093"/>
          <a:ext cx="2324100" cy="1461050"/>
        </p:xfrm>
        <a:graphic>
          <a:graphicData uri="http://schemas.openxmlformats.org/drawingml/2006/table">
            <a:tbl>
              <a:tblPr/>
              <a:tblGrid>
                <a:gridCol w="1080817">
                  <a:extLst>
                    <a:ext uri="{9D8B030D-6E8A-4147-A177-3AD203B41FA5}">
                      <a16:colId xmlns:a16="http://schemas.microsoft.com/office/drawing/2014/main" xmlns="" val="20000"/>
                    </a:ext>
                  </a:extLst>
                </a:gridCol>
                <a:gridCol w="1243283">
                  <a:extLst>
                    <a:ext uri="{9D8B030D-6E8A-4147-A177-3AD203B41FA5}">
                      <a16:colId xmlns:a16="http://schemas.microsoft.com/office/drawing/2014/main" xmlns="" val="20001"/>
                    </a:ext>
                  </a:extLst>
                </a:gridCol>
              </a:tblGrid>
              <a:tr h="292210">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292210">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292210">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292210">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292210">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19" name="表格 18">
            <a:extLst>
              <a:ext uri="{FF2B5EF4-FFF2-40B4-BE49-F238E27FC236}">
                <a16:creationId xmlns:a16="http://schemas.microsoft.com/office/drawing/2014/main" xmlns="" id="{CFD40559-3DDA-4D76-A176-D1A302C0209D}"/>
              </a:ext>
            </a:extLst>
          </p:cNvPr>
          <p:cNvGraphicFramePr>
            <a:graphicFrameLocks noGrp="1"/>
          </p:cNvGraphicFramePr>
          <p:nvPr>
            <p:extLst>
              <p:ext uri="{D42A27DB-BD31-4B8C-83A1-F6EECF244321}">
                <p14:modId xmlns:p14="http://schemas.microsoft.com/office/powerpoint/2010/main" val="58140923"/>
              </p:ext>
            </p:extLst>
          </p:nvPr>
        </p:nvGraphicFramePr>
        <p:xfrm>
          <a:off x="2273781" y="4121863"/>
          <a:ext cx="2212493" cy="1457280"/>
        </p:xfrm>
        <a:graphic>
          <a:graphicData uri="http://schemas.openxmlformats.org/drawingml/2006/table">
            <a:tbl>
              <a:tblPr/>
              <a:tblGrid>
                <a:gridCol w="492121">
                  <a:extLst>
                    <a:ext uri="{9D8B030D-6E8A-4147-A177-3AD203B41FA5}">
                      <a16:colId xmlns:a16="http://schemas.microsoft.com/office/drawing/2014/main" xmlns="" val="20000"/>
                    </a:ext>
                  </a:extLst>
                </a:gridCol>
                <a:gridCol w="513704">
                  <a:extLst>
                    <a:ext uri="{9D8B030D-6E8A-4147-A177-3AD203B41FA5}">
                      <a16:colId xmlns:a16="http://schemas.microsoft.com/office/drawing/2014/main" xmlns="" val="20001"/>
                    </a:ext>
                  </a:extLst>
                </a:gridCol>
                <a:gridCol w="656923">
                  <a:extLst>
                    <a:ext uri="{9D8B030D-6E8A-4147-A177-3AD203B41FA5}">
                      <a16:colId xmlns:a16="http://schemas.microsoft.com/office/drawing/2014/main" xmlns="" val="20002"/>
                    </a:ext>
                  </a:extLst>
                </a:gridCol>
                <a:gridCol w="549745">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75795277"/>
                  </a:ext>
                </a:extLst>
              </a:tr>
            </a:tbl>
          </a:graphicData>
        </a:graphic>
      </p:graphicFrame>
    </p:spTree>
    <p:extLst>
      <p:ext uri="{BB962C8B-B14F-4D97-AF65-F5344CB8AC3E}">
        <p14:creationId xmlns:p14="http://schemas.microsoft.com/office/powerpoint/2010/main" val="10760455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gray">
          <a:xfrm>
            <a:off x="5279073" y="2747732"/>
            <a:ext cx="1829573" cy="2416206"/>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Creating an EVPN Instance Locally</a:t>
            </a:r>
            <a:endParaRPr lang="en-US" altLang="zh-CN" dirty="0">
              <a:sym typeface="Huawei Sans" panose="020C0503030203020204" pitchFamily="34" charset="0"/>
            </a:endParaRPr>
          </a:p>
        </p:txBody>
      </p:sp>
      <p:sp>
        <p:nvSpPr>
          <p:cNvPr id="47" name="文本占位符 46"/>
          <p:cNvSpPr>
            <a:spLocks noGrp="1"/>
          </p:cNvSpPr>
          <p:nvPr>
            <p:ph type="body" sz="quarter" idx="10"/>
          </p:nvPr>
        </p:nvSpPr>
        <p:spPr bwMode="gray"/>
        <p:txBody>
          <a:bodyPr/>
          <a:lstStyle/>
          <a:p>
            <a:pPr algn="l">
              <a:lnSpc>
                <a:spcPct val="100000"/>
              </a:lnSpc>
            </a:pPr>
            <a:r>
              <a:rPr lang="en-US" sz="1600" dirty="0" smtClean="0">
                <a:sym typeface="Huawei Sans" panose="020C0503030203020204" pitchFamily="34" charset="0"/>
              </a:rPr>
              <a:t>Create an EVPN instance on each PE and configure an RD and an RT for the instance. EVPN is then activated locally on the PE, and the MAC-VRF table with empty content is generated.</a:t>
            </a:r>
          </a:p>
          <a:p>
            <a:pPr algn="l">
              <a:lnSpc>
                <a:spcPct val="100000"/>
              </a:lnSpc>
            </a:pPr>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05336" y="1624920"/>
            <a:ext cx="3473737"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40091" y="341213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a:extLst>
              <a:ext uri="{FF2B5EF4-FFF2-40B4-BE49-F238E27FC236}">
                <a16:creationId xmlns:a16="http://schemas.microsoft.com/office/drawing/2014/main" xmlns="" id="{446B930D-3800-4426-91D2-3447BD4D243D}"/>
              </a:ext>
            </a:extLst>
          </p:cNvPr>
          <p:cNvCxnSpPr/>
          <p:nvPr/>
        </p:nvCxnSpPr>
        <p:spPr bwMode="gray">
          <a:xfrm>
            <a:off x="5279073" y="2747732"/>
            <a:ext cx="638335" cy="1182234"/>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4E49142D-3BF2-4202-AD5A-8CF2F69D7B2C}"/>
              </a:ext>
            </a:extLst>
          </p:cNvPr>
          <p:cNvCxnSpPr/>
          <p:nvPr/>
        </p:nvCxnSpPr>
        <p:spPr bwMode="gray">
          <a:xfrm flipV="1">
            <a:off x="5279072" y="3981368"/>
            <a:ext cx="638336" cy="1131168"/>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845AB939-DBB0-474F-9F2C-7D9858D620B0}"/>
              </a:ext>
            </a:extLst>
          </p:cNvPr>
          <p:cNvCxnSpPr>
            <a:stCxn id="3" idx="1"/>
            <a:endCxn id="54" idx="3"/>
          </p:cNvCxnSpPr>
          <p:nvPr/>
        </p:nvCxnSpPr>
        <p:spPr bwMode="gray">
          <a:xfrm flipH="1">
            <a:off x="1080361" y="2696330"/>
            <a:ext cx="724975"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stCxn id="16" idx="1"/>
            <a:endCxn id="54" idx="3"/>
          </p:cNvCxnSpPr>
          <p:nvPr/>
        </p:nvCxnSpPr>
        <p:spPr bwMode="gray">
          <a:xfrm flipH="1" flipV="1">
            <a:off x="1080361" y="3899987"/>
            <a:ext cx="781956" cy="1212549"/>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16279EA5-2474-41FF-AA03-03A50C41947B}"/>
              </a:ext>
            </a:extLst>
          </p:cNvPr>
          <p:cNvCxnSpPr/>
          <p:nvPr/>
        </p:nvCxnSpPr>
        <p:spPr bwMode="gray">
          <a:xfrm flipV="1">
            <a:off x="6501747" y="2747732"/>
            <a:ext cx="606899" cy="123363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EFDB1FBA-C617-4A5E-AA52-7EAB0784498F}"/>
              </a:ext>
            </a:extLst>
          </p:cNvPr>
          <p:cNvCxnSpPr/>
          <p:nvPr/>
        </p:nvCxnSpPr>
        <p:spPr bwMode="gray">
          <a:xfrm>
            <a:off x="6501747" y="3981368"/>
            <a:ext cx="617095" cy="1131168"/>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stCxn id="18" idx="3"/>
            <a:endCxn id="53" idx="1"/>
          </p:cNvCxnSpPr>
          <p:nvPr/>
        </p:nvCxnSpPr>
        <p:spPr bwMode="gray">
          <a:xfrm>
            <a:off x="10427652" y="2696330"/>
            <a:ext cx="677353"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stCxn id="20" idx="3"/>
            <a:endCxn id="53" idx="1"/>
          </p:cNvCxnSpPr>
          <p:nvPr/>
        </p:nvCxnSpPr>
        <p:spPr bwMode="gray">
          <a:xfrm flipV="1">
            <a:off x="10427652" y="3899987"/>
            <a:ext cx="677353" cy="1212549"/>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17994" y="4129479"/>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1" y="3438911"/>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125125"/>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a:extLst>
              <a:ext uri="{FF2B5EF4-FFF2-40B4-BE49-F238E27FC236}">
                <a16:creationId xmlns:a16="http://schemas.microsoft.com/office/drawing/2014/main" xmlns="" id="{4D0C54E1-FAB5-4862-9299-80F3BA44BA35}"/>
              </a:ext>
            </a:extLst>
          </p:cNvPr>
          <p:cNvSpPr/>
          <p:nvPr/>
        </p:nvSpPr>
        <p:spPr bwMode="gray">
          <a:xfrm>
            <a:off x="2148815" y="1779399"/>
            <a:ext cx="2944205" cy="153072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B64C0C3B-FDDF-45DD-94BA-F3CF4D61BF73}"/>
              </a:ext>
            </a:extLst>
          </p:cNvPr>
          <p:cNvSpPr/>
          <p:nvPr/>
        </p:nvSpPr>
        <p:spPr bwMode="gray">
          <a:xfrm>
            <a:off x="2217620" y="218294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连接符 23">
            <a:extLst>
              <a:ext uri="{FF2B5EF4-FFF2-40B4-BE49-F238E27FC236}">
                <a16:creationId xmlns:a16="http://schemas.microsoft.com/office/drawing/2014/main" xmlns="" id="{8055FE68-A6CB-468C-BE7C-30CB42F21A4B}"/>
              </a:ext>
            </a:extLst>
          </p:cNvPr>
          <p:cNvCxnSpPr/>
          <p:nvPr/>
        </p:nvCxnSpPr>
        <p:spPr bwMode="gray">
          <a:xfrm>
            <a:off x="5279073" y="2747732"/>
            <a:ext cx="1839769" cy="0"/>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AFAC0546-3797-404C-A16D-8DF69B20AC51}"/>
              </a:ext>
            </a:extLst>
          </p:cNvPr>
          <p:cNvCxnSpPr/>
          <p:nvPr/>
        </p:nvCxnSpPr>
        <p:spPr bwMode="gray">
          <a:xfrm>
            <a:off x="5279072" y="5163938"/>
            <a:ext cx="1839770" cy="0"/>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850A5E19-810B-4B2E-8850-2638CDDE4042}"/>
              </a:ext>
            </a:extLst>
          </p:cNvPr>
          <p:cNvSpPr/>
          <p:nvPr/>
        </p:nvSpPr>
        <p:spPr bwMode="gray">
          <a:xfrm>
            <a:off x="2133544" y="183397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a:extLst>
              <a:ext uri="{FF2B5EF4-FFF2-40B4-BE49-F238E27FC236}">
                <a16:creationId xmlns:a16="http://schemas.microsoft.com/office/drawing/2014/main" xmlns="" id="{E549CE12-84DE-46E8-889D-D7A4045618FE}"/>
              </a:ext>
            </a:extLst>
          </p:cNvPr>
          <p:cNvSpPr/>
          <p:nvPr/>
        </p:nvSpPr>
        <p:spPr bwMode="gray">
          <a:xfrm>
            <a:off x="2217620" y="2389143"/>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281443" y="1788129"/>
            <a:ext cx="2944205" cy="153072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a16="http://schemas.microsoft.com/office/drawing/2014/main" xmlns="" id="{A3E0CFCB-5478-4004-9324-932BBC933906}"/>
              </a:ext>
            </a:extLst>
          </p:cNvPr>
          <p:cNvSpPr/>
          <p:nvPr/>
        </p:nvSpPr>
        <p:spPr bwMode="gray">
          <a:xfrm>
            <a:off x="7350248" y="219167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a16="http://schemas.microsoft.com/office/drawing/2014/main" xmlns="" id="{80D4845E-3F61-405F-8C54-B4C33C2120EF}"/>
              </a:ext>
            </a:extLst>
          </p:cNvPr>
          <p:cNvSpPr/>
          <p:nvPr/>
        </p:nvSpPr>
        <p:spPr bwMode="gray">
          <a:xfrm>
            <a:off x="7266172" y="184270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a16="http://schemas.microsoft.com/office/drawing/2014/main" xmlns="" id="{8F63526D-6227-456A-870C-43B8D6704A8E}"/>
              </a:ext>
            </a:extLst>
          </p:cNvPr>
          <p:cNvSpPr/>
          <p:nvPr/>
        </p:nvSpPr>
        <p:spPr bwMode="gray">
          <a:xfrm>
            <a:off x="7350248" y="239143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a:extLst>
              <a:ext uri="{FF2B5EF4-FFF2-40B4-BE49-F238E27FC236}">
                <a16:creationId xmlns:a16="http://schemas.microsoft.com/office/drawing/2014/main" xmlns="" id="{8E2FC2B1-D770-457B-87D9-54B45AD1BAB6}"/>
              </a:ext>
            </a:extLst>
          </p:cNvPr>
          <p:cNvSpPr/>
          <p:nvPr/>
        </p:nvSpPr>
        <p:spPr bwMode="gray">
          <a:xfrm>
            <a:off x="2159330" y="4473925"/>
            <a:ext cx="2944205" cy="153072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a16="http://schemas.microsoft.com/office/drawing/2014/main" xmlns="" id="{B5C4B812-BFED-49C1-B0A8-73FD177F62E4}"/>
              </a:ext>
            </a:extLst>
          </p:cNvPr>
          <p:cNvSpPr/>
          <p:nvPr/>
        </p:nvSpPr>
        <p:spPr bwMode="gray">
          <a:xfrm>
            <a:off x="2228135" y="4877468"/>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2144059" y="4528505"/>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3BE57485-5BEA-4703-B69C-258C314A1B9E}"/>
              </a:ext>
            </a:extLst>
          </p:cNvPr>
          <p:cNvSpPr/>
          <p:nvPr/>
        </p:nvSpPr>
        <p:spPr bwMode="gray">
          <a:xfrm>
            <a:off x="2228135" y="5083669"/>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265066" y="4523727"/>
            <a:ext cx="2944205" cy="153072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a16="http://schemas.microsoft.com/office/drawing/2014/main" xmlns="" id="{50577743-D524-4F31-B49A-9C9C287FE7C6}"/>
              </a:ext>
            </a:extLst>
          </p:cNvPr>
          <p:cNvSpPr/>
          <p:nvPr/>
        </p:nvSpPr>
        <p:spPr bwMode="gray">
          <a:xfrm>
            <a:off x="7333871"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xmlns="" id="{40437D90-2ED1-4AFD-8A2F-9B0DA2EA72C3}"/>
              </a:ext>
            </a:extLst>
          </p:cNvPr>
          <p:cNvSpPr/>
          <p:nvPr/>
        </p:nvSpPr>
        <p:spPr bwMode="gray">
          <a:xfrm>
            <a:off x="7249795" y="4578307"/>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xmlns="" id="{5F5565DC-FA1C-4046-A6ED-3F6A194E4EEF}"/>
              </a:ext>
            </a:extLst>
          </p:cNvPr>
          <p:cNvSpPr/>
          <p:nvPr/>
        </p:nvSpPr>
        <p:spPr bwMode="gray">
          <a:xfrm>
            <a:off x="7333871"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a:extLst>
              <a:ext uri="{FF2B5EF4-FFF2-40B4-BE49-F238E27FC236}">
                <a16:creationId xmlns:a16="http://schemas.microsoft.com/office/drawing/2014/main" xmlns="" id="{F8256FFE-3692-48B6-A8BE-4EE1F2E655B0}"/>
              </a:ext>
            </a:extLst>
          </p:cNvPr>
          <p:cNvSpPr/>
          <p:nvPr/>
        </p:nvSpPr>
        <p:spPr bwMode="gray">
          <a:xfrm>
            <a:off x="5917408" y="3749334"/>
            <a:ext cx="584339"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a:extLst>
              <a:ext uri="{FF2B5EF4-FFF2-40B4-BE49-F238E27FC236}">
                <a16:creationId xmlns:a16="http://schemas.microsoft.com/office/drawing/2014/main" xmlns="" id="{FE169C39-21F4-450A-A8F7-77595124AE4A}"/>
              </a:ext>
            </a:extLst>
          </p:cNvPr>
          <p:cNvSpPr/>
          <p:nvPr/>
        </p:nvSpPr>
        <p:spPr bwMode="gray">
          <a:xfrm>
            <a:off x="11105005" y="3644900"/>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5431269" y="5298239"/>
            <a:ext cx="1469192" cy="445336"/>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 backbone network</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737257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BUM Traffic Forwarding Table (1)</a:t>
            </a:r>
            <a:endParaRPr lang="en-US" altLang="zh-CN" dirty="0">
              <a:sym typeface="Huawei Sans" panose="020C0503030203020204" pitchFamily="34" charset="0"/>
            </a:endParaRPr>
          </a:p>
        </p:txBody>
      </p:sp>
      <p:sp>
        <p:nvSpPr>
          <p:cNvPr id="54" name="文本占位符 53"/>
          <p:cNvSpPr>
            <a:spLocks noGrp="1"/>
          </p:cNvSpPr>
          <p:nvPr>
            <p:ph type="body" sz="quarter" idx="10"/>
          </p:nvPr>
        </p:nvSpPr>
        <p:spPr bwMode="gray">
          <a:xfrm>
            <a:off x="455612" y="1052514"/>
            <a:ext cx="10879138" cy="4875042"/>
          </a:xfrm>
        </p:spPr>
        <p:txBody>
          <a:bodyPr/>
          <a:lstStyle/>
          <a:p>
            <a:pPr algn="l">
              <a:lnSpc>
                <a:spcPct val="100000"/>
              </a:lnSpc>
            </a:pPr>
            <a:r>
              <a:rPr lang="en-US" sz="1600" dirty="0" smtClean="0">
                <a:sym typeface="Huawei Sans" panose="020C0503030203020204" pitchFamily="34" charset="0"/>
              </a:rPr>
              <a:t>Establish peer relationships between the PEs. Take PE1 as an example. It sends Type 3 routes to discover neighbors and allocates labels.</a:t>
            </a:r>
          </a:p>
          <a:p>
            <a:pPr algn="l">
              <a:lnSpc>
                <a:spcPct val="100000"/>
              </a:lnSpc>
            </a:pPr>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793553" y="1624920"/>
            <a:ext cx="3473737"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28308" y="341213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a:extLst>
              <a:ext uri="{FF2B5EF4-FFF2-40B4-BE49-F238E27FC236}">
                <a16:creationId xmlns:a16="http://schemas.microsoft.com/office/drawing/2014/main" xmlns="" id="{BB7CADB0-89B1-4243-9B91-3218C0ED4F9E}"/>
              </a:ext>
            </a:extLst>
          </p:cNvPr>
          <p:cNvSpPr/>
          <p:nvPr/>
        </p:nvSpPr>
        <p:spPr bwMode="gray">
          <a:xfrm>
            <a:off x="1850534"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06211" y="4129479"/>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07059"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68279"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07059"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75147" y="412512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a:extLst>
              <a:ext uri="{FF2B5EF4-FFF2-40B4-BE49-F238E27FC236}">
                <a16:creationId xmlns:a16="http://schemas.microsoft.com/office/drawing/2014/main" xmlns="" id="{4D0C54E1-FAB5-4862-9299-80F3BA44BA35}"/>
              </a:ext>
            </a:extLst>
          </p:cNvPr>
          <p:cNvSpPr/>
          <p:nvPr/>
        </p:nvSpPr>
        <p:spPr bwMode="gray">
          <a:xfrm>
            <a:off x="2137032" y="1779399"/>
            <a:ext cx="2944205" cy="153072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B64C0C3B-FDDF-45DD-94BA-F3CF4D61BF73}"/>
              </a:ext>
            </a:extLst>
          </p:cNvPr>
          <p:cNvSpPr/>
          <p:nvPr/>
        </p:nvSpPr>
        <p:spPr bwMode="gray">
          <a:xfrm>
            <a:off x="2205837" y="218294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a16="http://schemas.microsoft.com/office/drawing/2014/main" xmlns="" id="{850A5E19-810B-4B2E-8850-2638CDDE4042}"/>
              </a:ext>
            </a:extLst>
          </p:cNvPr>
          <p:cNvSpPr/>
          <p:nvPr/>
        </p:nvSpPr>
        <p:spPr bwMode="gray">
          <a:xfrm>
            <a:off x="2121761" y="183397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a:extLst>
              <a:ext uri="{FF2B5EF4-FFF2-40B4-BE49-F238E27FC236}">
                <a16:creationId xmlns:a16="http://schemas.microsoft.com/office/drawing/2014/main" xmlns="" id="{E549CE12-84DE-46E8-889D-D7A4045618FE}"/>
              </a:ext>
            </a:extLst>
          </p:cNvPr>
          <p:cNvSpPr/>
          <p:nvPr/>
        </p:nvSpPr>
        <p:spPr bwMode="gray">
          <a:xfrm>
            <a:off x="2205837" y="2389143"/>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206160" y="1788129"/>
            <a:ext cx="2944205" cy="153072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a16="http://schemas.microsoft.com/office/drawing/2014/main" xmlns="" id="{A3E0CFCB-5478-4004-9324-932BBC933906}"/>
              </a:ext>
            </a:extLst>
          </p:cNvPr>
          <p:cNvSpPr/>
          <p:nvPr/>
        </p:nvSpPr>
        <p:spPr bwMode="gray">
          <a:xfrm>
            <a:off x="7274965" y="219167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a16="http://schemas.microsoft.com/office/drawing/2014/main" xmlns="" id="{80D4845E-3F61-405F-8C54-B4C33C2120EF}"/>
              </a:ext>
            </a:extLst>
          </p:cNvPr>
          <p:cNvSpPr/>
          <p:nvPr/>
        </p:nvSpPr>
        <p:spPr bwMode="gray">
          <a:xfrm>
            <a:off x="7190889" y="184270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a16="http://schemas.microsoft.com/office/drawing/2014/main" xmlns="" id="{8F63526D-6227-456A-870C-43B8D6704A8E}"/>
              </a:ext>
            </a:extLst>
          </p:cNvPr>
          <p:cNvSpPr/>
          <p:nvPr/>
        </p:nvSpPr>
        <p:spPr bwMode="gray">
          <a:xfrm>
            <a:off x="7274965" y="2393517"/>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a:extLst>
              <a:ext uri="{FF2B5EF4-FFF2-40B4-BE49-F238E27FC236}">
                <a16:creationId xmlns:a16="http://schemas.microsoft.com/office/drawing/2014/main" xmlns="" id="{8E2FC2B1-D770-457B-87D9-54B45AD1BAB6}"/>
              </a:ext>
            </a:extLst>
          </p:cNvPr>
          <p:cNvSpPr/>
          <p:nvPr/>
        </p:nvSpPr>
        <p:spPr bwMode="gray">
          <a:xfrm>
            <a:off x="2147547" y="4473925"/>
            <a:ext cx="2944205" cy="153072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a16="http://schemas.microsoft.com/office/drawing/2014/main" xmlns="" id="{B5C4B812-BFED-49C1-B0A8-73FD177F62E4}"/>
              </a:ext>
            </a:extLst>
          </p:cNvPr>
          <p:cNvSpPr/>
          <p:nvPr/>
        </p:nvSpPr>
        <p:spPr bwMode="gray">
          <a:xfrm>
            <a:off x="2216352" y="4877468"/>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2132276" y="4528505"/>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3BE57485-5BEA-4703-B69C-258C314A1B9E}"/>
              </a:ext>
            </a:extLst>
          </p:cNvPr>
          <p:cNvSpPr/>
          <p:nvPr/>
        </p:nvSpPr>
        <p:spPr bwMode="gray">
          <a:xfrm>
            <a:off x="2216352" y="5083669"/>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202483" y="4523727"/>
            <a:ext cx="2944205" cy="153072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a16="http://schemas.microsoft.com/office/drawing/2014/main" xmlns="" id="{50577743-D524-4F31-B49A-9C9C287FE7C6}"/>
              </a:ext>
            </a:extLst>
          </p:cNvPr>
          <p:cNvSpPr/>
          <p:nvPr/>
        </p:nvSpPr>
        <p:spPr bwMode="gray">
          <a:xfrm>
            <a:off x="7271288"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xmlns="" id="{40437D90-2ED1-4AFD-8A2F-9B0DA2EA72C3}"/>
              </a:ext>
            </a:extLst>
          </p:cNvPr>
          <p:cNvSpPr/>
          <p:nvPr/>
        </p:nvSpPr>
        <p:spPr bwMode="gray">
          <a:xfrm>
            <a:off x="7187212" y="4578307"/>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xmlns="" id="{5F5565DC-FA1C-4046-A6ED-3F6A194E4EEF}"/>
              </a:ext>
            </a:extLst>
          </p:cNvPr>
          <p:cNvSpPr/>
          <p:nvPr/>
        </p:nvSpPr>
        <p:spPr bwMode="gray">
          <a:xfrm>
            <a:off x="7271288"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任意多边形 1">
            <a:extLst>
              <a:ext uri="{FF2B5EF4-FFF2-40B4-BE49-F238E27FC236}">
                <a16:creationId xmlns:a16="http://schemas.microsoft.com/office/drawing/2014/main" xmlns="" id="{CDA4759E-21C1-4BDE-AE0F-A082D2E82226}"/>
              </a:ext>
            </a:extLst>
          </p:cNvPr>
          <p:cNvSpPr/>
          <p:nvPr/>
        </p:nvSpPr>
        <p:spPr bwMode="gray">
          <a:xfrm>
            <a:off x="5300179" y="2510558"/>
            <a:ext cx="628086" cy="2418426"/>
          </a:xfrm>
          <a:custGeom>
            <a:avLst/>
            <a:gdLst>
              <a:gd name="connsiteX0" fmla="*/ 0 w 764285"/>
              <a:gd name="connsiteY0" fmla="*/ 0 h 2511188"/>
              <a:gd name="connsiteX1" fmla="*/ 764275 w 764285"/>
              <a:gd name="connsiteY1" fmla="*/ 1201003 h 2511188"/>
              <a:gd name="connsiteX2" fmla="*/ 13648 w 764285"/>
              <a:gd name="connsiteY2" fmla="*/ 2511188 h 2511188"/>
            </a:gdLst>
            <a:ahLst/>
            <a:cxnLst>
              <a:cxn ang="0">
                <a:pos x="connsiteX0" y="connsiteY0"/>
              </a:cxn>
              <a:cxn ang="0">
                <a:pos x="connsiteX1" y="connsiteY1"/>
              </a:cxn>
              <a:cxn ang="0">
                <a:pos x="connsiteX2" y="connsiteY2"/>
              </a:cxn>
            </a:cxnLst>
            <a:rect l="l" t="t" r="r" b="b"/>
            <a:pathLst>
              <a:path w="764285" h="2511188">
                <a:moveTo>
                  <a:pt x="0" y="0"/>
                </a:moveTo>
                <a:cubicBezTo>
                  <a:pt x="381000" y="391236"/>
                  <a:pt x="762000" y="782472"/>
                  <a:pt x="764275" y="1201003"/>
                </a:cubicBezTo>
                <a:cubicBezTo>
                  <a:pt x="766550" y="1619534"/>
                  <a:pt x="390099" y="2065361"/>
                  <a:pt x="13648" y="2511188"/>
                </a:cubicBezTo>
              </a:path>
            </a:pathLst>
          </a:custGeom>
          <a:noFill/>
          <a:ln w="38100">
            <a:solidFill>
              <a:srgbClr val="F2894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任意多边形 2">
            <a:extLst>
              <a:ext uri="{FF2B5EF4-FFF2-40B4-BE49-F238E27FC236}">
                <a16:creationId xmlns:a16="http://schemas.microsoft.com/office/drawing/2014/main" xmlns="" id="{DA30A0DD-DE20-425D-AAEE-BA08E3F07C23}"/>
              </a:ext>
            </a:extLst>
          </p:cNvPr>
          <p:cNvSpPr/>
          <p:nvPr/>
        </p:nvSpPr>
        <p:spPr bwMode="gray">
          <a:xfrm>
            <a:off x="5334548" y="2343489"/>
            <a:ext cx="1697326" cy="1841563"/>
          </a:xfrm>
          <a:custGeom>
            <a:avLst/>
            <a:gdLst>
              <a:gd name="connsiteX0" fmla="*/ 0 w 1869743"/>
              <a:gd name="connsiteY0" fmla="*/ 0 h 1719618"/>
              <a:gd name="connsiteX1" fmla="*/ 1869743 w 1869743"/>
              <a:gd name="connsiteY1" fmla="*/ 1719618 h 1719618"/>
            </a:gdLst>
            <a:ahLst/>
            <a:cxnLst>
              <a:cxn ang="0">
                <a:pos x="connsiteX0" y="connsiteY0"/>
              </a:cxn>
              <a:cxn ang="0">
                <a:pos x="connsiteX1" y="connsiteY1"/>
              </a:cxn>
            </a:cxnLst>
            <a:rect l="l" t="t" r="r" b="b"/>
            <a:pathLst>
              <a:path w="1869743" h="1719618">
                <a:moveTo>
                  <a:pt x="0" y="0"/>
                </a:moveTo>
                <a:lnTo>
                  <a:pt x="1869743" y="1719618"/>
                </a:lnTo>
              </a:path>
            </a:pathLst>
          </a:custGeom>
          <a:noFill/>
          <a:ln w="38100">
            <a:solidFill>
              <a:srgbClr val="F2894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任意多边形 3">
            <a:extLst>
              <a:ext uri="{FF2B5EF4-FFF2-40B4-BE49-F238E27FC236}">
                <a16:creationId xmlns:a16="http://schemas.microsoft.com/office/drawing/2014/main" xmlns="" id="{00A3A7B2-8B86-4F91-A8FA-16F78AAA67BF}"/>
              </a:ext>
            </a:extLst>
          </p:cNvPr>
          <p:cNvSpPr/>
          <p:nvPr/>
        </p:nvSpPr>
        <p:spPr bwMode="gray">
          <a:xfrm rot="21347661">
            <a:off x="5177186" y="2143075"/>
            <a:ext cx="1896781" cy="232503"/>
          </a:xfrm>
          <a:custGeom>
            <a:avLst/>
            <a:gdLst>
              <a:gd name="connsiteX0" fmla="*/ 0 w 1856095"/>
              <a:gd name="connsiteY0" fmla="*/ 40944 h 40944"/>
              <a:gd name="connsiteX1" fmla="*/ 1856095 w 1856095"/>
              <a:gd name="connsiteY1" fmla="*/ 0 h 40944"/>
            </a:gdLst>
            <a:ahLst/>
            <a:cxnLst>
              <a:cxn ang="0">
                <a:pos x="connsiteX0" y="connsiteY0"/>
              </a:cxn>
              <a:cxn ang="0">
                <a:pos x="connsiteX1" y="connsiteY1"/>
              </a:cxn>
            </a:cxnLst>
            <a:rect l="l" t="t" r="r" b="b"/>
            <a:pathLst>
              <a:path w="1856095" h="40944">
                <a:moveTo>
                  <a:pt x="0" y="40944"/>
                </a:moveTo>
                <a:lnTo>
                  <a:pt x="1856095" y="0"/>
                </a:lnTo>
              </a:path>
            </a:pathLst>
          </a:custGeom>
          <a:noFill/>
          <a:ln w="38100">
            <a:solidFill>
              <a:srgbClr val="F2894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2" name="组合 41">
            <a:extLst>
              <a:ext uri="{FF2B5EF4-FFF2-40B4-BE49-F238E27FC236}">
                <a16:creationId xmlns:a16="http://schemas.microsoft.com/office/drawing/2014/main" xmlns="" id="{852E4764-A2CF-46A8-A017-E8799BE8F696}"/>
              </a:ext>
            </a:extLst>
          </p:cNvPr>
          <p:cNvGrpSpPr/>
          <p:nvPr/>
        </p:nvGrpSpPr>
        <p:grpSpPr bwMode="gray">
          <a:xfrm>
            <a:off x="3475269" y="2028170"/>
            <a:ext cx="2255016" cy="650058"/>
            <a:chOff x="5256840" y="2129351"/>
            <a:chExt cx="2255016" cy="650058"/>
          </a:xfrm>
        </p:grpSpPr>
        <p:sp>
          <p:nvSpPr>
            <p:cNvPr id="43" name="矩形 42">
              <a:extLst>
                <a:ext uri="{FF2B5EF4-FFF2-40B4-BE49-F238E27FC236}">
                  <a16:creationId xmlns:a16="http://schemas.microsoft.com/office/drawing/2014/main" xmlns="" id="{C16C7CE9-AA6D-49A2-864E-D5AC1AC687B5}"/>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PE1 </a:t>
              </a:r>
              <a:r>
                <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a:extLst>
                <a:ext uri="{FF2B5EF4-FFF2-40B4-BE49-F238E27FC236}">
                  <a16:creationId xmlns:a16="http://schemas.microsoft.com/office/drawing/2014/main" xmlns="" id="{053334D9-BF98-4B02-9248-19AE6E72637D}"/>
                </a:ext>
              </a:extLst>
            </p:cNvPr>
            <p:cNvSpPr/>
            <p:nvPr/>
          </p:nvSpPr>
          <p:spPr bwMode="gray">
            <a:xfrm>
              <a:off x="5256841" y="2356491"/>
              <a:ext cx="2255015" cy="201845"/>
            </a:xfrm>
            <a:prstGeom prst="rect">
              <a:avLst/>
            </a:prstGeom>
            <a:solidFill>
              <a:srgbClr val="F6B78C"/>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a:extLst>
                <a:ext uri="{FF2B5EF4-FFF2-40B4-BE49-F238E27FC236}">
                  <a16:creationId xmlns:a16="http://schemas.microsoft.com/office/drawing/2014/main" xmlns="" id="{47DA04A8-C87C-4D43-A133-A64F1AF4A9EC}"/>
                </a:ext>
              </a:extLst>
            </p:cNvPr>
            <p:cNvSpPr/>
            <p:nvPr/>
          </p:nvSpPr>
          <p:spPr bwMode="gray">
            <a:xfrm>
              <a:off x="5256841" y="2564059"/>
              <a:ext cx="2255015" cy="215350"/>
            </a:xfrm>
            <a:prstGeom prst="rect">
              <a:avLst/>
            </a:prstGeom>
            <a:solidFill>
              <a:srgbClr val="F6B78C"/>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 101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6" name="矩形 45">
            <a:extLst>
              <a:ext uri="{FF2B5EF4-FFF2-40B4-BE49-F238E27FC236}">
                <a16:creationId xmlns:a16="http://schemas.microsoft.com/office/drawing/2014/main" xmlns="" id="{FE169C39-21F4-450A-A8F7-77595124AE4A}"/>
              </a:ext>
            </a:extLst>
          </p:cNvPr>
          <p:cNvSpPr/>
          <p:nvPr/>
        </p:nvSpPr>
        <p:spPr bwMode="gray">
          <a:xfrm>
            <a:off x="11105005" y="3644900"/>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a:extLst>
              <a:ext uri="{FF2B5EF4-FFF2-40B4-BE49-F238E27FC236}">
                <a16:creationId xmlns:a16="http://schemas.microsoft.com/office/drawing/2014/main" xmlns="" id="{845AB939-DBB0-474F-9F2C-7D9858D620B0}"/>
              </a:ext>
            </a:extLst>
          </p:cNvPr>
          <p:cNvCxnSpPr>
            <a:stCxn id="3" idx="1"/>
            <a:endCxn id="50" idx="3"/>
          </p:cNvCxnSpPr>
          <p:nvPr/>
        </p:nvCxnSpPr>
        <p:spPr bwMode="gray">
          <a:xfrm flipH="1">
            <a:off x="1080361" y="2696330"/>
            <a:ext cx="713192"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8E8F7158-C890-41C4-A92D-88B4ED32E37B}"/>
              </a:ext>
            </a:extLst>
          </p:cNvPr>
          <p:cNvCxnSpPr>
            <a:stCxn id="16" idx="1"/>
            <a:endCxn id="50" idx="3"/>
          </p:cNvCxnSpPr>
          <p:nvPr/>
        </p:nvCxnSpPr>
        <p:spPr bwMode="gray">
          <a:xfrm flipH="1" flipV="1">
            <a:off x="1080361" y="3899987"/>
            <a:ext cx="770173" cy="1212549"/>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B67FBDCF-8BF7-4258-BE22-065A7033D493}"/>
              </a:ext>
            </a:extLst>
          </p:cNvPr>
          <p:cNvCxnSpPr>
            <a:stCxn id="18" idx="3"/>
            <a:endCxn id="46" idx="1"/>
          </p:cNvCxnSpPr>
          <p:nvPr/>
        </p:nvCxnSpPr>
        <p:spPr bwMode="gray">
          <a:xfrm>
            <a:off x="10415869" y="2696330"/>
            <a:ext cx="68913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B660D17E-5C05-41A0-90FC-F923C8E3992E}"/>
              </a:ext>
            </a:extLst>
          </p:cNvPr>
          <p:cNvCxnSpPr>
            <a:endCxn id="46" idx="1"/>
          </p:cNvCxnSpPr>
          <p:nvPr/>
        </p:nvCxnSpPr>
        <p:spPr bwMode="gray">
          <a:xfrm flipV="1">
            <a:off x="10427652" y="3899987"/>
            <a:ext cx="677353" cy="957463"/>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59" name="燕尾形 26">
            <a:extLst>
              <a:ext uri="{FF2B5EF4-FFF2-40B4-BE49-F238E27FC236}">
                <a16:creationId xmlns:a16="http://schemas.microsoft.com/office/drawing/2014/main" xmlns="" id="{21056BB4-1035-4B48-93C4-82662DFBD2D4}"/>
              </a:ext>
            </a:extLst>
          </p:cNvPr>
          <p:cNvSpPr/>
          <p:nvPr/>
        </p:nvSpPr>
        <p:spPr bwMode="gray">
          <a:xfrm>
            <a:off x="8371680"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0" name="燕尾形 27">
            <a:extLst>
              <a:ext uri="{FF2B5EF4-FFF2-40B4-BE49-F238E27FC236}">
                <a16:creationId xmlns:a16="http://schemas.microsoft.com/office/drawing/2014/main" xmlns="" id="{D91FC23B-C27A-4337-B51E-825160E1F0C9}"/>
              </a:ext>
            </a:extLst>
          </p:cNvPr>
          <p:cNvSpPr/>
          <p:nvPr/>
        </p:nvSpPr>
        <p:spPr bwMode="gray">
          <a:xfrm>
            <a:off x="9468356"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2" name="燕尾形 27">
            <a:extLst>
              <a:ext uri="{FF2B5EF4-FFF2-40B4-BE49-F238E27FC236}">
                <a16:creationId xmlns:a16="http://schemas.microsoft.com/office/drawing/2014/main" xmlns="" id="{6304E176-3FD1-45B6-BD70-ED043453F6DD}"/>
              </a:ext>
            </a:extLst>
          </p:cNvPr>
          <p:cNvSpPr/>
          <p:nvPr/>
        </p:nvSpPr>
        <p:spPr bwMode="gray">
          <a:xfrm>
            <a:off x="10565032"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3" name="五边形 62"/>
          <p:cNvSpPr/>
          <p:nvPr/>
        </p:nvSpPr>
        <p:spPr bwMode="gray">
          <a:xfrm>
            <a:off x="7311004" y="114300"/>
            <a:ext cx="1152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0011517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BUM Traffic Forwarding Table (2)</a:t>
            </a:r>
            <a:endParaRPr lang="en-US" altLang="zh-CN" dirty="0">
              <a:sym typeface="Huawei Sans" panose="020C0503030203020204" pitchFamily="34" charset="0"/>
            </a:endParaRPr>
          </a:p>
        </p:txBody>
      </p:sp>
      <p:sp>
        <p:nvSpPr>
          <p:cNvPr id="57" name="文本占位符 56"/>
          <p:cNvSpPr>
            <a:spLocks noGrp="1"/>
          </p:cNvSpPr>
          <p:nvPr>
            <p:ph type="body" sz="quarter" idx="10"/>
          </p:nvPr>
        </p:nvSpPr>
        <p:spPr bwMode="gray"/>
        <p:txBody>
          <a:bodyPr/>
          <a:lstStyle/>
          <a:p>
            <a:pPr algn="l"/>
            <a:r>
              <a:rPr lang="en-US" sz="1600" dirty="0" smtClean="0">
                <a:sym typeface="Huawei Sans" panose="020C0503030203020204" pitchFamily="34" charset="0"/>
              </a:rPr>
              <a:t>PE2, PE3, and PE4 each generate a BUM traffic forwarding table.</a:t>
            </a:r>
          </a:p>
          <a:p>
            <a:pPr algn="l"/>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05336" y="1624920"/>
            <a:ext cx="3473737"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40091" y="341213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17994" y="4129479"/>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12512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a:extLst>
              <a:ext uri="{FF2B5EF4-FFF2-40B4-BE49-F238E27FC236}">
                <a16:creationId xmlns:a16="http://schemas.microsoft.com/office/drawing/2014/main" xmlns="" id="{4D0C54E1-FAB5-4862-9299-80F3BA44BA35}"/>
              </a:ext>
            </a:extLst>
          </p:cNvPr>
          <p:cNvSpPr/>
          <p:nvPr/>
        </p:nvSpPr>
        <p:spPr bwMode="gray">
          <a:xfrm>
            <a:off x="2148815" y="1779399"/>
            <a:ext cx="2944205" cy="153072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B64C0C3B-FDDF-45DD-94BA-F3CF4D61BF73}"/>
              </a:ext>
            </a:extLst>
          </p:cNvPr>
          <p:cNvSpPr/>
          <p:nvPr/>
        </p:nvSpPr>
        <p:spPr bwMode="gray">
          <a:xfrm>
            <a:off x="2217620" y="218294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a16="http://schemas.microsoft.com/office/drawing/2014/main" xmlns="" id="{850A5E19-810B-4B2E-8850-2638CDDE4042}"/>
              </a:ext>
            </a:extLst>
          </p:cNvPr>
          <p:cNvSpPr/>
          <p:nvPr/>
        </p:nvSpPr>
        <p:spPr bwMode="gray">
          <a:xfrm>
            <a:off x="2133544" y="183397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a:extLst>
              <a:ext uri="{FF2B5EF4-FFF2-40B4-BE49-F238E27FC236}">
                <a16:creationId xmlns:a16="http://schemas.microsoft.com/office/drawing/2014/main" xmlns="" id="{E549CE12-84DE-46E8-889D-D7A4045618FE}"/>
              </a:ext>
            </a:extLst>
          </p:cNvPr>
          <p:cNvSpPr/>
          <p:nvPr/>
        </p:nvSpPr>
        <p:spPr bwMode="gray">
          <a:xfrm>
            <a:off x="2217620" y="2389143"/>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217943" y="1788129"/>
            <a:ext cx="2944205" cy="153072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a16="http://schemas.microsoft.com/office/drawing/2014/main" xmlns="" id="{A3E0CFCB-5478-4004-9324-932BBC933906}"/>
              </a:ext>
            </a:extLst>
          </p:cNvPr>
          <p:cNvSpPr/>
          <p:nvPr/>
        </p:nvSpPr>
        <p:spPr bwMode="gray">
          <a:xfrm>
            <a:off x="7286748" y="226787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a16="http://schemas.microsoft.com/office/drawing/2014/main" xmlns="" id="{80D4845E-3F61-405F-8C54-B4C33C2120EF}"/>
              </a:ext>
            </a:extLst>
          </p:cNvPr>
          <p:cNvSpPr/>
          <p:nvPr/>
        </p:nvSpPr>
        <p:spPr bwMode="gray">
          <a:xfrm>
            <a:off x="7202672" y="184270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a16="http://schemas.microsoft.com/office/drawing/2014/main" xmlns="" id="{8F63526D-6227-456A-870C-43B8D6704A8E}"/>
              </a:ext>
            </a:extLst>
          </p:cNvPr>
          <p:cNvSpPr/>
          <p:nvPr/>
        </p:nvSpPr>
        <p:spPr bwMode="gray">
          <a:xfrm>
            <a:off x="7286748" y="2469717"/>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a:extLst>
              <a:ext uri="{FF2B5EF4-FFF2-40B4-BE49-F238E27FC236}">
                <a16:creationId xmlns:a16="http://schemas.microsoft.com/office/drawing/2014/main" xmlns="" id="{8E2FC2B1-D770-457B-87D9-54B45AD1BAB6}"/>
              </a:ext>
            </a:extLst>
          </p:cNvPr>
          <p:cNvSpPr/>
          <p:nvPr/>
        </p:nvSpPr>
        <p:spPr bwMode="gray">
          <a:xfrm>
            <a:off x="2159330" y="4473925"/>
            <a:ext cx="2944205" cy="153072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a16="http://schemas.microsoft.com/office/drawing/2014/main" xmlns="" id="{B5C4B812-BFED-49C1-B0A8-73FD177F62E4}"/>
              </a:ext>
            </a:extLst>
          </p:cNvPr>
          <p:cNvSpPr/>
          <p:nvPr/>
        </p:nvSpPr>
        <p:spPr bwMode="gray">
          <a:xfrm>
            <a:off x="2228135"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2144059" y="4528505"/>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3BE57485-5BEA-4703-B69C-258C314A1B9E}"/>
              </a:ext>
            </a:extLst>
          </p:cNvPr>
          <p:cNvSpPr/>
          <p:nvPr/>
        </p:nvSpPr>
        <p:spPr bwMode="gray">
          <a:xfrm>
            <a:off x="2228135"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214266" y="4473925"/>
            <a:ext cx="2944205" cy="153072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a16="http://schemas.microsoft.com/office/drawing/2014/main" xmlns="" id="{50577743-D524-4F31-B49A-9C9C287FE7C6}"/>
              </a:ext>
            </a:extLst>
          </p:cNvPr>
          <p:cNvSpPr/>
          <p:nvPr/>
        </p:nvSpPr>
        <p:spPr bwMode="gray">
          <a:xfrm>
            <a:off x="7283071"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xmlns="" id="{40437D90-2ED1-4AFD-8A2F-9B0DA2EA72C3}"/>
              </a:ext>
            </a:extLst>
          </p:cNvPr>
          <p:cNvSpPr/>
          <p:nvPr/>
        </p:nvSpPr>
        <p:spPr bwMode="gray">
          <a:xfrm>
            <a:off x="7198995" y="4578307"/>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xmlns="" id="{5F5565DC-FA1C-4046-A6ED-3F6A194E4EEF}"/>
              </a:ext>
            </a:extLst>
          </p:cNvPr>
          <p:cNvSpPr/>
          <p:nvPr/>
        </p:nvSpPr>
        <p:spPr bwMode="gray">
          <a:xfrm>
            <a:off x="7283071"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6" name="表格 45">
            <a:extLst>
              <a:ext uri="{FF2B5EF4-FFF2-40B4-BE49-F238E27FC236}">
                <a16:creationId xmlns:a16="http://schemas.microsoft.com/office/drawing/2014/main" xmlns="" id="{681D56ED-F266-4E77-AA00-255DA8391075}"/>
              </a:ext>
            </a:extLst>
          </p:cNvPr>
          <p:cNvGraphicFramePr>
            <a:graphicFrameLocks noGrp="1"/>
          </p:cNvGraphicFramePr>
          <p:nvPr>
            <p:extLst>
              <p:ext uri="{D42A27DB-BD31-4B8C-83A1-F6EECF244321}">
                <p14:modId xmlns:p14="http://schemas.microsoft.com/office/powerpoint/2010/main" val="4150222580"/>
              </p:ext>
            </p:extLst>
          </p:nvPr>
        </p:nvGraphicFramePr>
        <p:xfrm>
          <a:off x="8773247" y="1854474"/>
          <a:ext cx="1309333" cy="839520"/>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282170">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53727">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53727">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bl>
          </a:graphicData>
        </a:graphic>
      </p:graphicFrame>
      <p:sp>
        <p:nvSpPr>
          <p:cNvPr id="47" name="任意多边形 1">
            <a:extLst>
              <a:ext uri="{FF2B5EF4-FFF2-40B4-BE49-F238E27FC236}">
                <a16:creationId xmlns:a16="http://schemas.microsoft.com/office/drawing/2014/main" xmlns="" id="{CDA4759E-21C1-4BDE-AE0F-A082D2E82226}"/>
              </a:ext>
            </a:extLst>
          </p:cNvPr>
          <p:cNvSpPr/>
          <p:nvPr/>
        </p:nvSpPr>
        <p:spPr bwMode="gray">
          <a:xfrm>
            <a:off x="5311962" y="2510558"/>
            <a:ext cx="628086" cy="2418426"/>
          </a:xfrm>
          <a:custGeom>
            <a:avLst/>
            <a:gdLst>
              <a:gd name="connsiteX0" fmla="*/ 0 w 764285"/>
              <a:gd name="connsiteY0" fmla="*/ 0 h 2511188"/>
              <a:gd name="connsiteX1" fmla="*/ 764275 w 764285"/>
              <a:gd name="connsiteY1" fmla="*/ 1201003 h 2511188"/>
              <a:gd name="connsiteX2" fmla="*/ 13648 w 764285"/>
              <a:gd name="connsiteY2" fmla="*/ 2511188 h 2511188"/>
            </a:gdLst>
            <a:ahLst/>
            <a:cxnLst>
              <a:cxn ang="0">
                <a:pos x="connsiteX0" y="connsiteY0"/>
              </a:cxn>
              <a:cxn ang="0">
                <a:pos x="connsiteX1" y="connsiteY1"/>
              </a:cxn>
              <a:cxn ang="0">
                <a:pos x="connsiteX2" y="connsiteY2"/>
              </a:cxn>
            </a:cxnLst>
            <a:rect l="l" t="t" r="r" b="b"/>
            <a:pathLst>
              <a:path w="764285" h="2511188">
                <a:moveTo>
                  <a:pt x="0" y="0"/>
                </a:moveTo>
                <a:cubicBezTo>
                  <a:pt x="381000" y="391236"/>
                  <a:pt x="762000" y="782472"/>
                  <a:pt x="764275" y="1201003"/>
                </a:cubicBezTo>
                <a:cubicBezTo>
                  <a:pt x="766550" y="1619534"/>
                  <a:pt x="390099" y="2065361"/>
                  <a:pt x="13648" y="2511188"/>
                </a:cubicBezTo>
              </a:path>
            </a:pathLst>
          </a:custGeom>
          <a:noFill/>
          <a:ln w="38100">
            <a:solidFill>
              <a:srgbClr val="F2894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任意多边形 2">
            <a:extLst>
              <a:ext uri="{FF2B5EF4-FFF2-40B4-BE49-F238E27FC236}">
                <a16:creationId xmlns:a16="http://schemas.microsoft.com/office/drawing/2014/main" xmlns="" id="{DA30A0DD-DE20-425D-AAEE-BA08E3F07C23}"/>
              </a:ext>
            </a:extLst>
          </p:cNvPr>
          <p:cNvSpPr/>
          <p:nvPr/>
        </p:nvSpPr>
        <p:spPr bwMode="gray">
          <a:xfrm>
            <a:off x="5346331" y="2343489"/>
            <a:ext cx="1697326" cy="1841563"/>
          </a:xfrm>
          <a:custGeom>
            <a:avLst/>
            <a:gdLst>
              <a:gd name="connsiteX0" fmla="*/ 0 w 1869743"/>
              <a:gd name="connsiteY0" fmla="*/ 0 h 1719618"/>
              <a:gd name="connsiteX1" fmla="*/ 1869743 w 1869743"/>
              <a:gd name="connsiteY1" fmla="*/ 1719618 h 1719618"/>
            </a:gdLst>
            <a:ahLst/>
            <a:cxnLst>
              <a:cxn ang="0">
                <a:pos x="connsiteX0" y="connsiteY0"/>
              </a:cxn>
              <a:cxn ang="0">
                <a:pos x="connsiteX1" y="connsiteY1"/>
              </a:cxn>
            </a:cxnLst>
            <a:rect l="l" t="t" r="r" b="b"/>
            <a:pathLst>
              <a:path w="1869743" h="1719618">
                <a:moveTo>
                  <a:pt x="0" y="0"/>
                </a:moveTo>
                <a:lnTo>
                  <a:pt x="1869743" y="1719618"/>
                </a:lnTo>
              </a:path>
            </a:pathLst>
          </a:custGeom>
          <a:noFill/>
          <a:ln w="38100">
            <a:solidFill>
              <a:srgbClr val="F2894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任意多边形 3">
            <a:extLst>
              <a:ext uri="{FF2B5EF4-FFF2-40B4-BE49-F238E27FC236}">
                <a16:creationId xmlns:a16="http://schemas.microsoft.com/office/drawing/2014/main" xmlns="" id="{00A3A7B2-8B86-4F91-A8FA-16F78AAA67BF}"/>
              </a:ext>
            </a:extLst>
          </p:cNvPr>
          <p:cNvSpPr/>
          <p:nvPr/>
        </p:nvSpPr>
        <p:spPr bwMode="gray">
          <a:xfrm rot="21347661">
            <a:off x="5188969" y="2143075"/>
            <a:ext cx="1896781" cy="232503"/>
          </a:xfrm>
          <a:custGeom>
            <a:avLst/>
            <a:gdLst>
              <a:gd name="connsiteX0" fmla="*/ 0 w 1856095"/>
              <a:gd name="connsiteY0" fmla="*/ 40944 h 40944"/>
              <a:gd name="connsiteX1" fmla="*/ 1856095 w 1856095"/>
              <a:gd name="connsiteY1" fmla="*/ 0 h 40944"/>
            </a:gdLst>
            <a:ahLst/>
            <a:cxnLst>
              <a:cxn ang="0">
                <a:pos x="connsiteX0" y="connsiteY0"/>
              </a:cxn>
              <a:cxn ang="0">
                <a:pos x="connsiteX1" y="connsiteY1"/>
              </a:cxn>
            </a:cxnLst>
            <a:rect l="l" t="t" r="r" b="b"/>
            <a:pathLst>
              <a:path w="1856095" h="40944">
                <a:moveTo>
                  <a:pt x="0" y="40944"/>
                </a:moveTo>
                <a:lnTo>
                  <a:pt x="1856095" y="0"/>
                </a:lnTo>
              </a:path>
            </a:pathLst>
          </a:custGeom>
          <a:noFill/>
          <a:ln w="38100">
            <a:solidFill>
              <a:srgbClr val="F2894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0" name="表格 49">
            <a:extLst>
              <a:ext uri="{FF2B5EF4-FFF2-40B4-BE49-F238E27FC236}">
                <a16:creationId xmlns:a16="http://schemas.microsoft.com/office/drawing/2014/main" xmlns="" id="{E796103F-0E64-4662-AA10-1F297BC3F3B7}"/>
              </a:ext>
            </a:extLst>
          </p:cNvPr>
          <p:cNvGraphicFramePr>
            <a:graphicFrameLocks noGrp="1"/>
          </p:cNvGraphicFramePr>
          <p:nvPr>
            <p:extLst>
              <p:ext uri="{D42A27DB-BD31-4B8C-83A1-F6EECF244321}">
                <p14:modId xmlns:p14="http://schemas.microsoft.com/office/powerpoint/2010/main" val="3573101769"/>
              </p:ext>
            </p:extLst>
          </p:nvPr>
        </p:nvGraphicFramePr>
        <p:xfrm>
          <a:off x="8773247" y="4535899"/>
          <a:ext cx="1309333" cy="839520"/>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246966">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bl>
          </a:graphicData>
        </a:graphic>
      </p:graphicFrame>
      <p:graphicFrame>
        <p:nvGraphicFramePr>
          <p:cNvPr id="51" name="表格 50">
            <a:extLst>
              <a:ext uri="{FF2B5EF4-FFF2-40B4-BE49-F238E27FC236}">
                <a16:creationId xmlns:a16="http://schemas.microsoft.com/office/drawing/2014/main" xmlns="" id="{118BB3CB-39E9-4C51-8D89-C8A535507B15}"/>
              </a:ext>
            </a:extLst>
          </p:cNvPr>
          <p:cNvGraphicFramePr>
            <a:graphicFrameLocks noGrp="1"/>
          </p:cNvGraphicFramePr>
          <p:nvPr>
            <p:extLst>
              <p:ext uri="{D42A27DB-BD31-4B8C-83A1-F6EECF244321}">
                <p14:modId xmlns:p14="http://schemas.microsoft.com/office/powerpoint/2010/main" val="3577687998"/>
              </p:ext>
            </p:extLst>
          </p:nvPr>
        </p:nvGraphicFramePr>
        <p:xfrm>
          <a:off x="3733319" y="4535899"/>
          <a:ext cx="1309333" cy="839520"/>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262140">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42815">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42815">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bl>
          </a:graphicData>
        </a:graphic>
      </p:graphicFrame>
      <p:sp>
        <p:nvSpPr>
          <p:cNvPr id="54" name="矩形 53">
            <a:extLst>
              <a:ext uri="{FF2B5EF4-FFF2-40B4-BE49-F238E27FC236}">
                <a16:creationId xmlns:a16="http://schemas.microsoft.com/office/drawing/2014/main" xmlns="" id="{C16C7CE9-AA6D-49A2-864E-D5AC1AC687B5}"/>
              </a:ext>
            </a:extLst>
          </p:cNvPr>
          <p:cNvSpPr/>
          <p:nvPr/>
        </p:nvSpPr>
        <p:spPr bwMode="gray">
          <a:xfrm>
            <a:off x="3475269" y="2028170"/>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PE1 </a:t>
            </a:r>
            <a:r>
              <a:rPr lang="en-US" altLang="zh-CN"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a:extLst>
              <a:ext uri="{FF2B5EF4-FFF2-40B4-BE49-F238E27FC236}">
                <a16:creationId xmlns:a16="http://schemas.microsoft.com/office/drawing/2014/main" xmlns="" id="{053334D9-BF98-4B02-9248-19AE6E72637D}"/>
              </a:ext>
            </a:extLst>
          </p:cNvPr>
          <p:cNvSpPr/>
          <p:nvPr/>
        </p:nvSpPr>
        <p:spPr bwMode="gray">
          <a:xfrm>
            <a:off x="3475270" y="2255310"/>
            <a:ext cx="2255015" cy="201845"/>
          </a:xfrm>
          <a:prstGeom prst="rect">
            <a:avLst/>
          </a:prstGeom>
          <a:solidFill>
            <a:srgbClr val="F6B78C"/>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a16="http://schemas.microsoft.com/office/drawing/2014/main" xmlns="" id="{47DA04A8-C87C-4D43-A133-A64F1AF4A9EC}"/>
              </a:ext>
            </a:extLst>
          </p:cNvPr>
          <p:cNvSpPr/>
          <p:nvPr/>
        </p:nvSpPr>
        <p:spPr bwMode="gray">
          <a:xfrm>
            <a:off x="3475270" y="2462878"/>
            <a:ext cx="2255015" cy="215350"/>
          </a:xfrm>
          <a:prstGeom prst="rect">
            <a:avLst/>
          </a:prstGeom>
          <a:solidFill>
            <a:srgbClr val="F6B78C"/>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 101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a:extLst>
              <a:ext uri="{FF2B5EF4-FFF2-40B4-BE49-F238E27FC236}">
                <a16:creationId xmlns:a16="http://schemas.microsoft.com/office/drawing/2014/main" xmlns="" id="{FE169C39-21F4-450A-A8F7-77595124AE4A}"/>
              </a:ext>
            </a:extLst>
          </p:cNvPr>
          <p:cNvSpPr/>
          <p:nvPr/>
        </p:nvSpPr>
        <p:spPr bwMode="gray">
          <a:xfrm>
            <a:off x="11105005" y="3644900"/>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连接符 65">
            <a:extLst>
              <a:ext uri="{FF2B5EF4-FFF2-40B4-BE49-F238E27FC236}">
                <a16:creationId xmlns:a16="http://schemas.microsoft.com/office/drawing/2014/main" xmlns="" id="{845AB939-DBB0-474F-9F2C-7D9858D620B0}"/>
              </a:ext>
            </a:extLst>
          </p:cNvPr>
          <p:cNvCxnSpPr>
            <a:endCxn id="65" idx="3"/>
          </p:cNvCxnSpPr>
          <p:nvPr/>
        </p:nvCxnSpPr>
        <p:spPr bwMode="gray">
          <a:xfrm flipH="1">
            <a:off x="1080361" y="2747732"/>
            <a:ext cx="724976" cy="115225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8E8F7158-C890-41C4-A92D-88B4ED32E37B}"/>
              </a:ext>
            </a:extLst>
          </p:cNvPr>
          <p:cNvCxnSpPr>
            <a:endCxn id="65" idx="3"/>
          </p:cNvCxnSpPr>
          <p:nvPr/>
        </p:nvCxnSpPr>
        <p:spPr bwMode="gray">
          <a:xfrm flipH="1" flipV="1">
            <a:off x="1080361" y="3899987"/>
            <a:ext cx="781956" cy="1212549"/>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B67FBDCF-8BF7-4258-BE22-065A7033D493}"/>
              </a:ext>
            </a:extLst>
          </p:cNvPr>
          <p:cNvCxnSpPr>
            <a:endCxn id="62" idx="1"/>
          </p:cNvCxnSpPr>
          <p:nvPr/>
        </p:nvCxnSpPr>
        <p:spPr bwMode="gray">
          <a:xfrm>
            <a:off x="10427652" y="2696330"/>
            <a:ext cx="677353"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B660D17E-5C05-41A0-90FC-F923C8E3992E}"/>
              </a:ext>
            </a:extLst>
          </p:cNvPr>
          <p:cNvCxnSpPr>
            <a:endCxn id="62" idx="1"/>
          </p:cNvCxnSpPr>
          <p:nvPr/>
        </p:nvCxnSpPr>
        <p:spPr bwMode="gray">
          <a:xfrm flipV="1">
            <a:off x="10427652" y="3899987"/>
            <a:ext cx="677353" cy="1212549"/>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52" name="燕尾形 26">
            <a:extLst>
              <a:ext uri="{FF2B5EF4-FFF2-40B4-BE49-F238E27FC236}">
                <a16:creationId xmlns:a16="http://schemas.microsoft.com/office/drawing/2014/main" xmlns="" id="{21056BB4-1035-4B48-93C4-82662DFBD2D4}"/>
              </a:ext>
            </a:extLst>
          </p:cNvPr>
          <p:cNvSpPr/>
          <p:nvPr/>
        </p:nvSpPr>
        <p:spPr bwMode="gray">
          <a:xfrm>
            <a:off x="8371680"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燕尾形 27">
            <a:extLst>
              <a:ext uri="{FF2B5EF4-FFF2-40B4-BE49-F238E27FC236}">
                <a16:creationId xmlns:a16="http://schemas.microsoft.com/office/drawing/2014/main" xmlns="" id="{D91FC23B-C27A-4337-B51E-825160E1F0C9}"/>
              </a:ext>
            </a:extLst>
          </p:cNvPr>
          <p:cNvSpPr/>
          <p:nvPr/>
        </p:nvSpPr>
        <p:spPr bwMode="gray">
          <a:xfrm>
            <a:off x="9468356"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3" name="燕尾形 27">
            <a:extLst>
              <a:ext uri="{FF2B5EF4-FFF2-40B4-BE49-F238E27FC236}">
                <a16:creationId xmlns:a16="http://schemas.microsoft.com/office/drawing/2014/main" xmlns="" id="{6304E176-3FD1-45B6-BD70-ED043453F6DD}"/>
              </a:ext>
            </a:extLst>
          </p:cNvPr>
          <p:cNvSpPr/>
          <p:nvPr/>
        </p:nvSpPr>
        <p:spPr bwMode="gray">
          <a:xfrm>
            <a:off x="10565032"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4" name="五边形 63"/>
          <p:cNvSpPr/>
          <p:nvPr/>
        </p:nvSpPr>
        <p:spPr bwMode="gray">
          <a:xfrm>
            <a:off x="7311004" y="114300"/>
            <a:ext cx="1152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1995713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BUM Traffic Forwarding Table (3)</a:t>
            </a:r>
            <a:endParaRPr lang="en-US" altLang="zh-CN" dirty="0">
              <a:sym typeface="Huawei Sans" panose="020C0503030203020204" pitchFamily="34" charset="0"/>
            </a:endParaRPr>
          </a:p>
        </p:txBody>
      </p:sp>
      <p:sp>
        <p:nvSpPr>
          <p:cNvPr id="41" name="文本占位符 40"/>
          <p:cNvSpPr>
            <a:spLocks noGrp="1"/>
          </p:cNvSpPr>
          <p:nvPr>
            <p:ph type="body" sz="quarter" idx="10"/>
          </p:nvPr>
        </p:nvSpPr>
        <p:spPr bwMode="gray"/>
        <p:txBody>
          <a:bodyPr/>
          <a:lstStyle/>
          <a:p>
            <a:pPr algn="l"/>
            <a:r>
              <a:rPr lang="en-US" sz="1600" dirty="0" smtClean="0">
                <a:sym typeface="Huawei Sans" panose="020C0503030203020204" pitchFamily="34" charset="0"/>
              </a:rPr>
              <a:t>In this process, all PEs send Type 3 routes to generate a stable BUM traffic forwarding table.</a:t>
            </a:r>
          </a:p>
          <a:p>
            <a:pPr algn="l"/>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81492"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87841"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a:extLst>
              <a:ext uri="{FF2B5EF4-FFF2-40B4-BE49-F238E27FC236}">
                <a16:creationId xmlns:a16="http://schemas.microsoft.com/office/drawing/2014/main" xmlns="" id="{BB7CADB0-89B1-4243-9B91-3218C0ED4F9E}"/>
              </a:ext>
            </a:extLst>
          </p:cNvPr>
          <p:cNvSpPr/>
          <p:nvPr/>
        </p:nvSpPr>
        <p:spPr bwMode="gray">
          <a:xfrm>
            <a:off x="1881492"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84794"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38017"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99237"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38017"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206105"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B64C0C3B-FDDF-45DD-94BA-F3CF4D61BF73}"/>
              </a:ext>
            </a:extLst>
          </p:cNvPr>
          <p:cNvSpPr/>
          <p:nvPr/>
        </p:nvSpPr>
        <p:spPr bwMode="gray">
          <a:xfrm>
            <a:off x="2017720" y="218294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a16="http://schemas.microsoft.com/office/drawing/2014/main" xmlns="" id="{850A5E19-810B-4B2E-8850-2638CDDE4042}"/>
              </a:ext>
            </a:extLst>
          </p:cNvPr>
          <p:cNvSpPr/>
          <p:nvPr/>
        </p:nvSpPr>
        <p:spPr bwMode="gray">
          <a:xfrm>
            <a:off x="2152719" y="183397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a:extLst>
              <a:ext uri="{FF2B5EF4-FFF2-40B4-BE49-F238E27FC236}">
                <a16:creationId xmlns:a16="http://schemas.microsoft.com/office/drawing/2014/main" xmlns="" id="{E549CE12-84DE-46E8-889D-D7A4045618FE}"/>
              </a:ext>
            </a:extLst>
          </p:cNvPr>
          <p:cNvSpPr/>
          <p:nvPr/>
        </p:nvSpPr>
        <p:spPr bwMode="gray">
          <a:xfrm>
            <a:off x="2017720" y="2389143"/>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99018" y="1681561"/>
            <a:ext cx="3176341"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a16="http://schemas.microsoft.com/office/drawing/2014/main" xmlns="" id="{A3E0CFCB-5478-4004-9324-932BBC933906}"/>
              </a:ext>
            </a:extLst>
          </p:cNvPr>
          <p:cNvSpPr/>
          <p:nvPr/>
        </p:nvSpPr>
        <p:spPr bwMode="gray">
          <a:xfrm>
            <a:off x="7275443" y="219167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a16="http://schemas.microsoft.com/office/drawing/2014/main" xmlns="" id="{80D4845E-3F61-405F-8C54-B4C33C2120EF}"/>
              </a:ext>
            </a:extLst>
          </p:cNvPr>
          <p:cNvSpPr/>
          <p:nvPr/>
        </p:nvSpPr>
        <p:spPr bwMode="gray">
          <a:xfrm>
            <a:off x="7221847" y="184270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a16="http://schemas.microsoft.com/office/drawing/2014/main" xmlns="" id="{8F63526D-6227-456A-870C-43B8D6704A8E}"/>
              </a:ext>
            </a:extLst>
          </p:cNvPr>
          <p:cNvSpPr/>
          <p:nvPr/>
        </p:nvSpPr>
        <p:spPr bwMode="gray">
          <a:xfrm>
            <a:off x="7275443" y="239468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a16="http://schemas.microsoft.com/office/drawing/2014/main" xmlns="" id="{B5C4B812-BFED-49C1-B0A8-73FD177F62E4}"/>
              </a:ext>
            </a:extLst>
          </p:cNvPr>
          <p:cNvSpPr/>
          <p:nvPr/>
        </p:nvSpPr>
        <p:spPr bwMode="gray">
          <a:xfrm>
            <a:off x="2028235" y="4877468"/>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2163234" y="4528505"/>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3BE57485-5BEA-4703-B69C-258C314A1B9E}"/>
              </a:ext>
            </a:extLst>
          </p:cNvPr>
          <p:cNvSpPr/>
          <p:nvPr/>
        </p:nvSpPr>
        <p:spPr bwMode="gray">
          <a:xfrm>
            <a:off x="2028235" y="5077509"/>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78831" y="4350619"/>
            <a:ext cx="3213386" cy="179363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a16="http://schemas.microsoft.com/office/drawing/2014/main" xmlns="" id="{50577743-D524-4F31-B49A-9C9C287FE7C6}"/>
              </a:ext>
            </a:extLst>
          </p:cNvPr>
          <p:cNvSpPr/>
          <p:nvPr/>
        </p:nvSpPr>
        <p:spPr bwMode="gray">
          <a:xfrm>
            <a:off x="7302246"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xmlns="" id="{40437D90-2ED1-4AFD-8A2F-9B0DA2EA72C3}"/>
              </a:ext>
            </a:extLst>
          </p:cNvPr>
          <p:cNvSpPr/>
          <p:nvPr/>
        </p:nvSpPr>
        <p:spPr bwMode="gray">
          <a:xfrm>
            <a:off x="7218170" y="4578307"/>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xmlns="" id="{5F5565DC-FA1C-4046-A6ED-3F6A194E4EEF}"/>
              </a:ext>
            </a:extLst>
          </p:cNvPr>
          <p:cNvSpPr/>
          <p:nvPr/>
        </p:nvSpPr>
        <p:spPr bwMode="gray">
          <a:xfrm>
            <a:off x="7302246"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6" name="表格 45">
            <a:extLst>
              <a:ext uri="{FF2B5EF4-FFF2-40B4-BE49-F238E27FC236}">
                <a16:creationId xmlns:a16="http://schemas.microsoft.com/office/drawing/2014/main" xmlns="" id="{681D56ED-F266-4E77-AA00-255DA8391075}"/>
              </a:ext>
            </a:extLst>
          </p:cNvPr>
          <p:cNvGraphicFramePr>
            <a:graphicFrameLocks noGrp="1"/>
          </p:cNvGraphicFramePr>
          <p:nvPr>
            <p:extLst>
              <p:ext uri="{D42A27DB-BD31-4B8C-83A1-F6EECF244321}">
                <p14:modId xmlns:p14="http://schemas.microsoft.com/office/powerpoint/2010/main" val="486571206"/>
              </p:ext>
            </p:extLst>
          </p:nvPr>
        </p:nvGraphicFramePr>
        <p:xfrm>
          <a:off x="8876242" y="1703261"/>
          <a:ext cx="1309333" cy="1097280"/>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36366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0">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0">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0">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0">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54" name="表格 53">
            <a:extLst>
              <a:ext uri="{FF2B5EF4-FFF2-40B4-BE49-F238E27FC236}">
                <a16:creationId xmlns:a16="http://schemas.microsoft.com/office/drawing/2014/main" xmlns="" id="{5CDAB48A-DA83-4572-B9F5-D359D7127A77}"/>
              </a:ext>
            </a:extLst>
          </p:cNvPr>
          <p:cNvGraphicFramePr>
            <a:graphicFrameLocks noGrp="1"/>
          </p:cNvGraphicFramePr>
          <p:nvPr>
            <p:extLst>
              <p:ext uri="{D42A27DB-BD31-4B8C-83A1-F6EECF244321}">
                <p14:modId xmlns:p14="http://schemas.microsoft.com/office/powerpoint/2010/main" val="3483747431"/>
              </p:ext>
            </p:extLst>
          </p:nvPr>
        </p:nvGraphicFramePr>
        <p:xfrm>
          <a:off x="8876242" y="4382445"/>
          <a:ext cx="1309333" cy="1102050"/>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370530">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sp>
        <p:nvSpPr>
          <p:cNvPr id="56" name="矩形 55">
            <a:extLst>
              <a:ext uri="{FF2B5EF4-FFF2-40B4-BE49-F238E27FC236}">
                <a16:creationId xmlns:a16="http://schemas.microsoft.com/office/drawing/2014/main" xmlns="" id="{EE422210-2019-473C-A46F-0BF0291F1F44}"/>
              </a:ext>
            </a:extLst>
          </p:cNvPr>
          <p:cNvSpPr/>
          <p:nvPr/>
        </p:nvSpPr>
        <p:spPr bwMode="gray">
          <a:xfrm>
            <a:off x="1952960"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56677" y="4350619"/>
            <a:ext cx="3282117" cy="179363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0" name="表格 59">
            <a:extLst>
              <a:ext uri="{FF2B5EF4-FFF2-40B4-BE49-F238E27FC236}">
                <a16:creationId xmlns:a16="http://schemas.microsoft.com/office/drawing/2014/main" xmlns="" id="{D3D5F7D2-0EF7-4BEA-B88E-0FC8B2AF58D8}"/>
              </a:ext>
            </a:extLst>
          </p:cNvPr>
          <p:cNvGraphicFramePr>
            <a:graphicFrameLocks noGrp="1"/>
          </p:cNvGraphicFramePr>
          <p:nvPr>
            <p:extLst>
              <p:ext uri="{D42A27DB-BD31-4B8C-83A1-F6EECF244321}">
                <p14:modId xmlns:p14="http://schemas.microsoft.com/office/powerpoint/2010/main" val="1721395073"/>
              </p:ext>
            </p:extLst>
          </p:nvPr>
        </p:nvGraphicFramePr>
        <p:xfrm>
          <a:off x="3683983" y="4382445"/>
          <a:ext cx="1309333" cy="1097280"/>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351480">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61" name="表格 60">
            <a:extLst>
              <a:ext uri="{FF2B5EF4-FFF2-40B4-BE49-F238E27FC236}">
                <a16:creationId xmlns:a16="http://schemas.microsoft.com/office/drawing/2014/main" xmlns="" id="{069B15AA-D723-41D5-BA56-6DFDAA3F5946}"/>
              </a:ext>
            </a:extLst>
          </p:cNvPr>
          <p:cNvGraphicFramePr>
            <a:graphicFrameLocks noGrp="1"/>
          </p:cNvGraphicFramePr>
          <p:nvPr>
            <p:extLst>
              <p:ext uri="{D42A27DB-BD31-4B8C-83A1-F6EECF244321}">
                <p14:modId xmlns:p14="http://schemas.microsoft.com/office/powerpoint/2010/main" val="2972077327"/>
              </p:ext>
            </p:extLst>
          </p:nvPr>
        </p:nvGraphicFramePr>
        <p:xfrm>
          <a:off x="3664808" y="1703261"/>
          <a:ext cx="1309333" cy="1104709"/>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373189">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05770">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05770">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05770">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05770">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pSp>
        <p:nvGrpSpPr>
          <p:cNvPr id="62" name="组合 61">
            <a:extLst>
              <a:ext uri="{FF2B5EF4-FFF2-40B4-BE49-F238E27FC236}">
                <a16:creationId xmlns:a16="http://schemas.microsoft.com/office/drawing/2014/main" xmlns="" id="{BC7A4384-FED7-42EF-ABD8-6552F0108B76}"/>
              </a:ext>
            </a:extLst>
          </p:cNvPr>
          <p:cNvGrpSpPr/>
          <p:nvPr/>
        </p:nvGrpSpPr>
        <p:grpSpPr bwMode="gray">
          <a:xfrm>
            <a:off x="6850610" y="2800103"/>
            <a:ext cx="2255016" cy="650058"/>
            <a:chOff x="5256840" y="2129351"/>
            <a:chExt cx="2255016" cy="650058"/>
          </a:xfrm>
        </p:grpSpPr>
        <p:sp>
          <p:nvSpPr>
            <p:cNvPr id="63" name="矩形 62">
              <a:extLst>
                <a:ext uri="{FF2B5EF4-FFF2-40B4-BE49-F238E27FC236}">
                  <a16:creationId xmlns:a16="http://schemas.microsoft.com/office/drawing/2014/main" xmlns="" id="{B0BAF87F-7A0C-49BF-BB91-B4E6A0A6ECCA}"/>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PE3 Type 3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a:extLst>
                <a:ext uri="{FF2B5EF4-FFF2-40B4-BE49-F238E27FC236}">
                  <a16:creationId xmlns:a16="http://schemas.microsoft.com/office/drawing/2014/main" xmlns="" id="{C8AD7701-5039-4BCF-B2F0-7B4E6ADAB1E7}"/>
                </a:ext>
              </a:extLst>
            </p:cNvPr>
            <p:cNvSpPr/>
            <p:nvPr/>
          </p:nvSpPr>
          <p:spPr bwMode="gray">
            <a:xfrm>
              <a:off x="5256841" y="2356491"/>
              <a:ext cx="2255015" cy="201845"/>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a:extLst>
                <a:ext uri="{FF2B5EF4-FFF2-40B4-BE49-F238E27FC236}">
                  <a16:creationId xmlns:a16="http://schemas.microsoft.com/office/drawing/2014/main" xmlns="" id="{49B2A5D5-94F7-4769-B081-7B860FCAD4BB}"/>
                </a:ext>
              </a:extLst>
            </p:cNvPr>
            <p:cNvSpPr/>
            <p:nvPr/>
          </p:nvSpPr>
          <p:spPr bwMode="gray">
            <a:xfrm>
              <a:off x="5256841" y="2564059"/>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 103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6" name="组合 65">
            <a:extLst>
              <a:ext uri="{FF2B5EF4-FFF2-40B4-BE49-F238E27FC236}">
                <a16:creationId xmlns:a16="http://schemas.microsoft.com/office/drawing/2014/main" xmlns="" id="{FF408787-F4A8-40A3-9229-054A29A547EF}"/>
              </a:ext>
            </a:extLst>
          </p:cNvPr>
          <p:cNvGrpSpPr/>
          <p:nvPr/>
        </p:nvGrpSpPr>
        <p:grpSpPr bwMode="gray">
          <a:xfrm>
            <a:off x="6850610" y="5492731"/>
            <a:ext cx="2255016" cy="650058"/>
            <a:chOff x="5256840" y="2129351"/>
            <a:chExt cx="2255016" cy="650058"/>
          </a:xfrm>
        </p:grpSpPr>
        <p:sp>
          <p:nvSpPr>
            <p:cNvPr id="67" name="矩形 66">
              <a:extLst>
                <a:ext uri="{FF2B5EF4-FFF2-40B4-BE49-F238E27FC236}">
                  <a16:creationId xmlns:a16="http://schemas.microsoft.com/office/drawing/2014/main" xmlns="" id="{E955EF6F-E540-46AD-B42C-B1B9F5048EA7}"/>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PE4 </a:t>
              </a:r>
              <a:r>
                <a:rPr lang="en-US" altLang="zh-CN"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a:extLst>
                <a:ext uri="{FF2B5EF4-FFF2-40B4-BE49-F238E27FC236}">
                  <a16:creationId xmlns:a16="http://schemas.microsoft.com/office/drawing/2014/main" xmlns="" id="{D1A50132-5393-41CA-A299-A15462B96588}"/>
                </a:ext>
              </a:extLst>
            </p:cNvPr>
            <p:cNvSpPr/>
            <p:nvPr/>
          </p:nvSpPr>
          <p:spPr bwMode="gray">
            <a:xfrm>
              <a:off x="5256841" y="2356491"/>
              <a:ext cx="2255015" cy="201845"/>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a:extLst>
                <a:ext uri="{FF2B5EF4-FFF2-40B4-BE49-F238E27FC236}">
                  <a16:creationId xmlns:a16="http://schemas.microsoft.com/office/drawing/2014/main" xmlns="" id="{E81FBC53-757A-4270-A32B-9BE7A54A5A96}"/>
                </a:ext>
              </a:extLst>
            </p:cNvPr>
            <p:cNvSpPr/>
            <p:nvPr/>
          </p:nvSpPr>
          <p:spPr bwMode="gray">
            <a:xfrm>
              <a:off x="5256841" y="2564059"/>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 104</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0" name="组合 69">
            <a:extLst>
              <a:ext uri="{FF2B5EF4-FFF2-40B4-BE49-F238E27FC236}">
                <a16:creationId xmlns:a16="http://schemas.microsoft.com/office/drawing/2014/main" xmlns="" id="{CE9CB5AB-4F3A-4885-8EDA-2F2795AECBF3}"/>
              </a:ext>
            </a:extLst>
          </p:cNvPr>
          <p:cNvGrpSpPr/>
          <p:nvPr/>
        </p:nvGrpSpPr>
        <p:grpSpPr bwMode="gray">
          <a:xfrm>
            <a:off x="3300124" y="5492731"/>
            <a:ext cx="2255016" cy="650058"/>
            <a:chOff x="5256840" y="2129351"/>
            <a:chExt cx="2255016" cy="650058"/>
          </a:xfrm>
        </p:grpSpPr>
        <p:sp>
          <p:nvSpPr>
            <p:cNvPr id="71" name="矩形 70">
              <a:extLst>
                <a:ext uri="{FF2B5EF4-FFF2-40B4-BE49-F238E27FC236}">
                  <a16:creationId xmlns:a16="http://schemas.microsoft.com/office/drawing/2014/main" xmlns="" id="{EB7542F3-2694-42BA-94B8-6E0DCF2ED432}"/>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PE2 Type 3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a:extLst>
                <a:ext uri="{FF2B5EF4-FFF2-40B4-BE49-F238E27FC236}">
                  <a16:creationId xmlns:a16="http://schemas.microsoft.com/office/drawing/2014/main" xmlns="" id="{98F78D04-9AFC-4D8F-8532-5CFEDA699D50}"/>
                </a:ext>
              </a:extLst>
            </p:cNvPr>
            <p:cNvSpPr/>
            <p:nvPr/>
          </p:nvSpPr>
          <p:spPr bwMode="gray">
            <a:xfrm>
              <a:off x="5256841" y="2356491"/>
              <a:ext cx="2255015" cy="201845"/>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rd2</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a:extLst>
                <a:ext uri="{FF2B5EF4-FFF2-40B4-BE49-F238E27FC236}">
                  <a16:creationId xmlns:a16="http://schemas.microsoft.com/office/drawing/2014/main" xmlns="" id="{B2B417B9-B5F1-4330-9502-C05AC5AEA8ED}"/>
                </a:ext>
              </a:extLst>
            </p:cNvPr>
            <p:cNvSpPr/>
            <p:nvPr/>
          </p:nvSpPr>
          <p:spPr bwMode="gray">
            <a:xfrm>
              <a:off x="5256841" y="2564059"/>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 102</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4" name="组合 73">
            <a:extLst>
              <a:ext uri="{FF2B5EF4-FFF2-40B4-BE49-F238E27FC236}">
                <a16:creationId xmlns:a16="http://schemas.microsoft.com/office/drawing/2014/main" xmlns="" id="{08987495-C7AE-4D0F-B527-4209AA41A388}"/>
              </a:ext>
            </a:extLst>
          </p:cNvPr>
          <p:cNvGrpSpPr/>
          <p:nvPr/>
        </p:nvGrpSpPr>
        <p:grpSpPr bwMode="gray">
          <a:xfrm>
            <a:off x="3264886" y="2799032"/>
            <a:ext cx="2255016" cy="650058"/>
            <a:chOff x="5256840" y="2129351"/>
            <a:chExt cx="2255016" cy="650058"/>
          </a:xfrm>
        </p:grpSpPr>
        <p:sp>
          <p:nvSpPr>
            <p:cNvPr id="75" name="矩形 74">
              <a:extLst>
                <a:ext uri="{FF2B5EF4-FFF2-40B4-BE49-F238E27FC236}">
                  <a16:creationId xmlns:a16="http://schemas.microsoft.com/office/drawing/2014/main" xmlns="" id="{33D2FDF4-EC2F-4855-BC34-5C97E2FCE40B}"/>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PE1 Type 3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a:extLst>
                <a:ext uri="{FF2B5EF4-FFF2-40B4-BE49-F238E27FC236}">
                  <a16:creationId xmlns:a16="http://schemas.microsoft.com/office/drawing/2014/main" xmlns="" id="{6162D96F-1724-4C5B-9CBF-37FCBA450036}"/>
                </a:ext>
              </a:extLst>
            </p:cNvPr>
            <p:cNvSpPr/>
            <p:nvPr/>
          </p:nvSpPr>
          <p:spPr bwMode="gray">
            <a:xfrm>
              <a:off x="5256841" y="2356491"/>
              <a:ext cx="2255015" cy="201845"/>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a:extLst>
                <a:ext uri="{FF2B5EF4-FFF2-40B4-BE49-F238E27FC236}">
                  <a16:creationId xmlns:a16="http://schemas.microsoft.com/office/drawing/2014/main" xmlns="" id="{3FC33F63-7EE3-4B61-BF1A-39F3E7D7E465}"/>
                </a:ext>
              </a:extLst>
            </p:cNvPr>
            <p:cNvSpPr/>
            <p:nvPr/>
          </p:nvSpPr>
          <p:spPr bwMode="gray">
            <a:xfrm>
              <a:off x="5256841" y="2564059"/>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 101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8" name="矩形 57">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连接符 77">
            <a:extLst>
              <a:ext uri="{FF2B5EF4-FFF2-40B4-BE49-F238E27FC236}">
                <a16:creationId xmlns:a16="http://schemas.microsoft.com/office/drawing/2014/main" xmlns="" id="{845AB939-DBB0-474F-9F2C-7D9858D620B0}"/>
              </a:ext>
            </a:extLst>
          </p:cNvPr>
          <p:cNvCxnSpPr>
            <a:stCxn id="3" idx="1"/>
          </p:cNvCxnSpPr>
          <p:nvPr/>
        </p:nvCxnSpPr>
        <p:spPr bwMode="gray">
          <a:xfrm flipH="1">
            <a:off x="1069596" y="2696330"/>
            <a:ext cx="811896" cy="1244722"/>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8E8F7158-C890-41C4-A92D-88B4ED32E37B}"/>
              </a:ext>
            </a:extLst>
          </p:cNvPr>
          <p:cNvCxnSpPr>
            <a:stCxn id="16" idx="1"/>
          </p:cNvCxnSpPr>
          <p:nvPr/>
        </p:nvCxnSpPr>
        <p:spPr bwMode="gray">
          <a:xfrm flipH="1" flipV="1">
            <a:off x="1069595" y="3941052"/>
            <a:ext cx="811897" cy="1171484"/>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B67FBDCF-8BF7-4258-BE22-065A7033D493}"/>
              </a:ext>
            </a:extLst>
          </p:cNvPr>
          <p:cNvCxnSpPr>
            <a:stCxn id="18" idx="3"/>
          </p:cNvCxnSpPr>
          <p:nvPr/>
        </p:nvCxnSpPr>
        <p:spPr bwMode="gray">
          <a:xfrm>
            <a:off x="10446827" y="2696330"/>
            <a:ext cx="669961" cy="1254330"/>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B660D17E-5C05-41A0-90FC-F923C8E3992E}"/>
              </a:ext>
            </a:extLst>
          </p:cNvPr>
          <p:cNvCxnSpPr>
            <a:stCxn id="20" idx="3"/>
          </p:cNvCxnSpPr>
          <p:nvPr/>
        </p:nvCxnSpPr>
        <p:spPr bwMode="gray">
          <a:xfrm flipV="1">
            <a:off x="10446827" y="3950660"/>
            <a:ext cx="669961" cy="1161876"/>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86" name="燕尾形 26">
            <a:extLst>
              <a:ext uri="{FF2B5EF4-FFF2-40B4-BE49-F238E27FC236}">
                <a16:creationId xmlns:a16="http://schemas.microsoft.com/office/drawing/2014/main" xmlns="" id="{21056BB4-1035-4B48-93C4-82662DFBD2D4}"/>
              </a:ext>
            </a:extLst>
          </p:cNvPr>
          <p:cNvSpPr/>
          <p:nvPr/>
        </p:nvSpPr>
        <p:spPr bwMode="gray">
          <a:xfrm>
            <a:off x="8371680"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7" name="燕尾形 27">
            <a:extLst>
              <a:ext uri="{FF2B5EF4-FFF2-40B4-BE49-F238E27FC236}">
                <a16:creationId xmlns:a16="http://schemas.microsoft.com/office/drawing/2014/main" xmlns="" id="{D91FC23B-C27A-4337-B51E-825160E1F0C9}"/>
              </a:ext>
            </a:extLst>
          </p:cNvPr>
          <p:cNvSpPr/>
          <p:nvPr/>
        </p:nvSpPr>
        <p:spPr bwMode="gray">
          <a:xfrm>
            <a:off x="9468356"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8" name="燕尾形 27">
            <a:extLst>
              <a:ext uri="{FF2B5EF4-FFF2-40B4-BE49-F238E27FC236}">
                <a16:creationId xmlns:a16="http://schemas.microsoft.com/office/drawing/2014/main" xmlns="" id="{6304E176-3FD1-45B6-BD70-ED043453F6DD}"/>
              </a:ext>
            </a:extLst>
          </p:cNvPr>
          <p:cNvSpPr/>
          <p:nvPr/>
        </p:nvSpPr>
        <p:spPr bwMode="gray">
          <a:xfrm>
            <a:off x="10565032"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9" name="五边形 88"/>
          <p:cNvSpPr/>
          <p:nvPr/>
        </p:nvSpPr>
        <p:spPr bwMode="gray">
          <a:xfrm>
            <a:off x="7311004" y="114300"/>
            <a:ext cx="1152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8286318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Binding an Interface to an EVPN Instance</a:t>
            </a:r>
            <a:endParaRPr lang="en-US" altLang="zh-CN" dirty="0">
              <a:sym typeface="Huawei Sans" panose="020C0503030203020204" pitchFamily="34" charset="0"/>
            </a:endParaRPr>
          </a:p>
        </p:txBody>
      </p:sp>
      <p:sp>
        <p:nvSpPr>
          <p:cNvPr id="42" name="文本占位符 41"/>
          <p:cNvSpPr>
            <a:spLocks noGrp="1"/>
          </p:cNvSpPr>
          <p:nvPr>
            <p:ph type="body" sz="quarter" idx="10"/>
          </p:nvPr>
        </p:nvSpPr>
        <p:spPr bwMode="gray"/>
        <p:txBody>
          <a:bodyPr/>
          <a:lstStyle/>
          <a:p>
            <a:pPr algn="l">
              <a:lnSpc>
                <a:spcPct val="100000"/>
              </a:lnSpc>
            </a:pPr>
            <a:r>
              <a:rPr lang="en-US" sz="1600" dirty="0" smtClean="0">
                <a:sym typeface="Huawei Sans" panose="020C0503030203020204" pitchFamily="34" charset="0"/>
              </a:rPr>
              <a:t>A CE is dual-homed to PEs in active-active mode. Bind the interface connecting to the CE to the EVPN instance on each PE. Packets received by the interface are then sent to the EVPN instance.</a:t>
            </a:r>
          </a:p>
          <a:p>
            <a:pPr algn="l">
              <a:lnSpc>
                <a:spcPct val="100000"/>
              </a:lnSpc>
            </a:pPr>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6866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stCxn id="3" idx="1"/>
            <a:endCxn id="44"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stCxn id="16" idx="1"/>
            <a:endCxn id="44" idx="3"/>
          </p:cNvCxnSpPr>
          <p:nvPr/>
        </p:nvCxnSpPr>
        <p:spPr bwMode="gray">
          <a:xfrm flipH="1" flipV="1">
            <a:off x="1080361" y="3899987"/>
            <a:ext cx="781956" cy="1212549"/>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stCxn id="18" idx="3"/>
            <a:endCxn id="43"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endCxn id="43" idx="1"/>
          </p:cNvCxnSpPr>
          <p:nvPr/>
        </p:nvCxnSpPr>
        <p:spPr bwMode="gray">
          <a:xfrm flipV="1">
            <a:off x="10427652" y="3905435"/>
            <a:ext cx="677353" cy="1207102"/>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65619"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B64C0C3B-FDDF-45DD-94BA-F3CF4D61BF73}"/>
              </a:ext>
            </a:extLst>
          </p:cNvPr>
          <p:cNvSpPr/>
          <p:nvPr/>
        </p:nvSpPr>
        <p:spPr bwMode="gray">
          <a:xfrm>
            <a:off x="1998545" y="218294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a16="http://schemas.microsoft.com/office/drawing/2014/main" xmlns="" id="{850A5E19-810B-4B2E-8850-2638CDDE4042}"/>
              </a:ext>
            </a:extLst>
          </p:cNvPr>
          <p:cNvSpPr/>
          <p:nvPr/>
        </p:nvSpPr>
        <p:spPr bwMode="gray">
          <a:xfrm>
            <a:off x="2133544" y="183397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a:extLst>
              <a:ext uri="{FF2B5EF4-FFF2-40B4-BE49-F238E27FC236}">
                <a16:creationId xmlns:a16="http://schemas.microsoft.com/office/drawing/2014/main" xmlns="" id="{E549CE12-84DE-46E8-889D-D7A4045618FE}"/>
              </a:ext>
            </a:extLst>
          </p:cNvPr>
          <p:cNvSpPr/>
          <p:nvPr/>
        </p:nvSpPr>
        <p:spPr bwMode="gray">
          <a:xfrm>
            <a:off x="1998545" y="2389143"/>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79843" y="1681561"/>
            <a:ext cx="3176341"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a16="http://schemas.microsoft.com/office/drawing/2014/main" xmlns="" id="{A3E0CFCB-5478-4004-9324-932BBC933906}"/>
              </a:ext>
            </a:extLst>
          </p:cNvPr>
          <p:cNvSpPr/>
          <p:nvPr/>
        </p:nvSpPr>
        <p:spPr bwMode="gray">
          <a:xfrm>
            <a:off x="7256268" y="219167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a16="http://schemas.microsoft.com/office/drawing/2014/main" xmlns="" id="{80D4845E-3F61-405F-8C54-B4C33C2120EF}"/>
              </a:ext>
            </a:extLst>
          </p:cNvPr>
          <p:cNvSpPr/>
          <p:nvPr/>
        </p:nvSpPr>
        <p:spPr bwMode="gray">
          <a:xfrm>
            <a:off x="7202672" y="184270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a16="http://schemas.microsoft.com/office/drawing/2014/main" xmlns="" id="{8F63526D-6227-456A-870C-43B8D6704A8E}"/>
              </a:ext>
            </a:extLst>
          </p:cNvPr>
          <p:cNvSpPr/>
          <p:nvPr/>
        </p:nvSpPr>
        <p:spPr bwMode="gray">
          <a:xfrm>
            <a:off x="7256268" y="2403860"/>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a16="http://schemas.microsoft.com/office/drawing/2014/main" xmlns="" id="{B5C4B812-BFED-49C1-B0A8-73FD177F62E4}"/>
              </a:ext>
            </a:extLst>
          </p:cNvPr>
          <p:cNvSpPr/>
          <p:nvPr/>
        </p:nvSpPr>
        <p:spPr bwMode="gray">
          <a:xfrm>
            <a:off x="2009060" y="4877468"/>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2144059" y="4528505"/>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3BE57485-5BEA-4703-B69C-258C314A1B9E}"/>
              </a:ext>
            </a:extLst>
          </p:cNvPr>
          <p:cNvSpPr/>
          <p:nvPr/>
        </p:nvSpPr>
        <p:spPr bwMode="gray">
          <a:xfrm>
            <a:off x="2009060" y="5083669"/>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a16="http://schemas.microsoft.com/office/drawing/2014/main" xmlns="" id="{50577743-D524-4F31-B49A-9C9C287FE7C6}"/>
              </a:ext>
            </a:extLst>
          </p:cNvPr>
          <p:cNvSpPr/>
          <p:nvPr/>
        </p:nvSpPr>
        <p:spPr bwMode="gray">
          <a:xfrm>
            <a:off x="7283071"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xmlns="" id="{40437D90-2ED1-4AFD-8A2F-9B0DA2EA72C3}"/>
              </a:ext>
            </a:extLst>
          </p:cNvPr>
          <p:cNvSpPr/>
          <p:nvPr/>
        </p:nvSpPr>
        <p:spPr bwMode="gray">
          <a:xfrm>
            <a:off x="7198995" y="4578307"/>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xmlns="" id="{5F5565DC-FA1C-4046-A6ED-3F6A194E4EEF}"/>
              </a:ext>
            </a:extLst>
          </p:cNvPr>
          <p:cNvSpPr/>
          <p:nvPr/>
        </p:nvSpPr>
        <p:spPr bwMode="gray">
          <a:xfrm>
            <a:off x="7283071"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6" name="表格 45">
            <a:extLst>
              <a:ext uri="{FF2B5EF4-FFF2-40B4-BE49-F238E27FC236}">
                <a16:creationId xmlns:a16="http://schemas.microsoft.com/office/drawing/2014/main" xmlns="" id="{681D56ED-F266-4E77-AA00-255DA8391075}"/>
              </a:ext>
            </a:extLst>
          </p:cNvPr>
          <p:cNvGraphicFramePr>
            <a:graphicFrameLocks noGrp="1"/>
          </p:cNvGraphicFramePr>
          <p:nvPr>
            <p:extLst>
              <p:ext uri="{D42A27DB-BD31-4B8C-83A1-F6EECF244321}">
                <p14:modId xmlns:p14="http://schemas.microsoft.com/office/powerpoint/2010/main" val="2362090327"/>
              </p:ext>
            </p:extLst>
          </p:nvPr>
        </p:nvGraphicFramePr>
        <p:xfrm>
          <a:off x="8857067" y="1703261"/>
          <a:ext cx="1309333" cy="1324909"/>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449389">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54" name="表格 53">
            <a:extLst>
              <a:ext uri="{FF2B5EF4-FFF2-40B4-BE49-F238E27FC236}">
                <a16:creationId xmlns:a16="http://schemas.microsoft.com/office/drawing/2014/main" xmlns="" id="{5CDAB48A-DA83-4572-B9F5-D359D7127A77}"/>
              </a:ext>
            </a:extLst>
          </p:cNvPr>
          <p:cNvGraphicFramePr>
            <a:graphicFrameLocks noGrp="1"/>
          </p:cNvGraphicFramePr>
          <p:nvPr>
            <p:extLst>
              <p:ext uri="{D42A27DB-BD31-4B8C-83A1-F6EECF244321}">
                <p14:modId xmlns:p14="http://schemas.microsoft.com/office/powerpoint/2010/main" val="857551722"/>
              </p:ext>
            </p:extLst>
          </p:nvPr>
        </p:nvGraphicFramePr>
        <p:xfrm>
          <a:off x="8857067" y="4382445"/>
          <a:ext cx="1309333" cy="1341300"/>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465780">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0" name="表格 59">
            <a:extLst>
              <a:ext uri="{FF2B5EF4-FFF2-40B4-BE49-F238E27FC236}">
                <a16:creationId xmlns:a16="http://schemas.microsoft.com/office/drawing/2014/main" xmlns="" id="{D3D5F7D2-0EF7-4BEA-B88E-0FC8B2AF58D8}"/>
              </a:ext>
            </a:extLst>
          </p:cNvPr>
          <p:cNvGraphicFramePr>
            <a:graphicFrameLocks noGrp="1"/>
          </p:cNvGraphicFramePr>
          <p:nvPr>
            <p:extLst>
              <p:ext uri="{D42A27DB-BD31-4B8C-83A1-F6EECF244321}">
                <p14:modId xmlns:p14="http://schemas.microsoft.com/office/powerpoint/2010/main" val="3395537575"/>
              </p:ext>
            </p:extLst>
          </p:nvPr>
        </p:nvGraphicFramePr>
        <p:xfrm>
          <a:off x="3664808" y="4382445"/>
          <a:ext cx="1309333" cy="1322250"/>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446730">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58" name="表格 57">
            <a:extLst>
              <a:ext uri="{FF2B5EF4-FFF2-40B4-BE49-F238E27FC236}">
                <a16:creationId xmlns:a16="http://schemas.microsoft.com/office/drawing/2014/main" xmlns="" id="{3874506B-7FD6-476D-B794-6161D3CB9568}"/>
              </a:ext>
            </a:extLst>
          </p:cNvPr>
          <p:cNvGraphicFramePr>
            <a:graphicFrameLocks noGrp="1"/>
          </p:cNvGraphicFramePr>
          <p:nvPr>
            <p:extLst>
              <p:ext uri="{D42A27DB-BD31-4B8C-83A1-F6EECF244321}">
                <p14:modId xmlns:p14="http://schemas.microsoft.com/office/powerpoint/2010/main" val="2425158465"/>
              </p:ext>
            </p:extLst>
          </p:nvPr>
        </p:nvGraphicFramePr>
        <p:xfrm>
          <a:off x="3645633" y="1703261"/>
          <a:ext cx="1309333" cy="1315384"/>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43986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sp>
        <p:nvSpPr>
          <p:cNvPr id="43" name="矩形 42">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 name="组合 11"/>
          <p:cNvGrpSpPr/>
          <p:nvPr/>
        </p:nvGrpSpPr>
        <p:grpSpPr bwMode="gray">
          <a:xfrm rot="5400000">
            <a:off x="1817443" y="2652212"/>
            <a:ext cx="156754" cy="122809"/>
            <a:chOff x="5719030" y="3021874"/>
            <a:chExt cx="156754" cy="122809"/>
          </a:xfrm>
        </p:grpSpPr>
        <p:sp>
          <p:nvSpPr>
            <p:cNvPr id="9" name="矩形 8"/>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1" name="组合 50"/>
          <p:cNvGrpSpPr/>
          <p:nvPr/>
        </p:nvGrpSpPr>
        <p:grpSpPr bwMode="gray">
          <a:xfrm rot="5400000">
            <a:off x="1817443" y="5045165"/>
            <a:ext cx="156754" cy="122809"/>
            <a:chOff x="5719030" y="3021874"/>
            <a:chExt cx="156754" cy="122809"/>
          </a:xfrm>
        </p:grpSpPr>
        <p:sp>
          <p:nvSpPr>
            <p:cNvPr id="52" name="矩形 51"/>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1" name="组合 60"/>
          <p:cNvGrpSpPr/>
          <p:nvPr/>
        </p:nvGrpSpPr>
        <p:grpSpPr bwMode="gray">
          <a:xfrm rot="16200000" flipH="1">
            <a:off x="10316274" y="2652212"/>
            <a:ext cx="156754" cy="122809"/>
            <a:chOff x="5719030" y="3021874"/>
            <a:chExt cx="156754" cy="122809"/>
          </a:xfrm>
        </p:grpSpPr>
        <p:sp>
          <p:nvSpPr>
            <p:cNvPr id="65" name="矩形 64"/>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7" name="组合 66"/>
          <p:cNvGrpSpPr/>
          <p:nvPr/>
        </p:nvGrpSpPr>
        <p:grpSpPr bwMode="gray">
          <a:xfrm rot="16200000" flipH="1">
            <a:off x="10316275" y="5020932"/>
            <a:ext cx="156754" cy="122809"/>
            <a:chOff x="5719030" y="3021874"/>
            <a:chExt cx="156754" cy="122809"/>
          </a:xfrm>
        </p:grpSpPr>
        <p:sp>
          <p:nvSpPr>
            <p:cNvPr id="68" name="矩形 67"/>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3402676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Configuring ESIs for PEs' Interfaces Connected to CEs</a:t>
            </a:r>
            <a:endParaRPr lang="en-US" altLang="zh-CN" dirty="0">
              <a:sym typeface="Huawei Sans" panose="020C0503030203020204" pitchFamily="34" charset="0"/>
            </a:endParaRPr>
          </a:p>
        </p:txBody>
      </p:sp>
      <p:sp>
        <p:nvSpPr>
          <p:cNvPr id="42" name="文本占位符 41"/>
          <p:cNvSpPr>
            <a:spLocks noGrp="1"/>
          </p:cNvSpPr>
          <p:nvPr>
            <p:ph type="body" sz="quarter" idx="10"/>
          </p:nvPr>
        </p:nvSpPr>
        <p:spPr bwMode="gray"/>
        <p:txBody>
          <a:bodyPr/>
          <a:lstStyle/>
          <a:p>
            <a:pPr algn="l"/>
            <a:r>
              <a:rPr lang="en-US" sz="1600" dirty="0" smtClean="0">
                <a:sym typeface="Huawei Sans" panose="020C0503030203020204" pitchFamily="34" charset="0"/>
              </a:rPr>
              <a:t>Configure ESIs for PEs' interfaces connected to CEs. PEs exchange Type 4 routes to advertise ESIs and elect a DF.</a:t>
            </a:r>
          </a:p>
          <a:p>
            <a:pPr algn="l"/>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6866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stCxn id="3" idx="1"/>
            <a:endCxn id="71"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stCxn id="87" idx="3"/>
            <a:endCxn id="71" idx="3"/>
          </p:cNvCxnSpPr>
          <p:nvPr/>
        </p:nvCxnSpPr>
        <p:spPr bwMode="gray">
          <a:xfrm flipH="1" flipV="1">
            <a:off x="1080361" y="3899987"/>
            <a:ext cx="815459" cy="1284960"/>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endCxn id="70"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endCxn id="70" idx="1"/>
          </p:cNvCxnSpPr>
          <p:nvPr/>
        </p:nvCxnSpPr>
        <p:spPr bwMode="gray">
          <a:xfrm flipV="1">
            <a:off x="10427652" y="3905435"/>
            <a:ext cx="677353" cy="1207102"/>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65619"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B64C0C3B-FDDF-45DD-94BA-F3CF4D61BF73}"/>
              </a:ext>
            </a:extLst>
          </p:cNvPr>
          <p:cNvSpPr/>
          <p:nvPr/>
        </p:nvSpPr>
        <p:spPr bwMode="gray">
          <a:xfrm>
            <a:off x="1998545" y="218294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a16="http://schemas.microsoft.com/office/drawing/2014/main" xmlns="" id="{850A5E19-810B-4B2E-8850-2638CDDE4042}"/>
              </a:ext>
            </a:extLst>
          </p:cNvPr>
          <p:cNvSpPr/>
          <p:nvPr/>
        </p:nvSpPr>
        <p:spPr bwMode="gray">
          <a:xfrm>
            <a:off x="2133544" y="183397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a:extLst>
              <a:ext uri="{FF2B5EF4-FFF2-40B4-BE49-F238E27FC236}">
                <a16:creationId xmlns:a16="http://schemas.microsoft.com/office/drawing/2014/main" xmlns="" id="{E549CE12-84DE-46E8-889D-D7A4045618FE}"/>
              </a:ext>
            </a:extLst>
          </p:cNvPr>
          <p:cNvSpPr/>
          <p:nvPr/>
        </p:nvSpPr>
        <p:spPr bwMode="gray">
          <a:xfrm>
            <a:off x="1998545" y="2389143"/>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79843" y="1681561"/>
            <a:ext cx="3176341"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a16="http://schemas.microsoft.com/office/drawing/2014/main" xmlns="" id="{A3E0CFCB-5478-4004-9324-932BBC933906}"/>
              </a:ext>
            </a:extLst>
          </p:cNvPr>
          <p:cNvSpPr/>
          <p:nvPr/>
        </p:nvSpPr>
        <p:spPr bwMode="gray">
          <a:xfrm>
            <a:off x="7256268" y="219167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a16="http://schemas.microsoft.com/office/drawing/2014/main" xmlns="" id="{80D4845E-3F61-405F-8C54-B4C33C2120EF}"/>
              </a:ext>
            </a:extLst>
          </p:cNvPr>
          <p:cNvSpPr/>
          <p:nvPr/>
        </p:nvSpPr>
        <p:spPr bwMode="gray">
          <a:xfrm>
            <a:off x="7202672" y="184270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a16="http://schemas.microsoft.com/office/drawing/2014/main" xmlns="" id="{8F63526D-6227-456A-870C-43B8D6704A8E}"/>
              </a:ext>
            </a:extLst>
          </p:cNvPr>
          <p:cNvSpPr/>
          <p:nvPr/>
        </p:nvSpPr>
        <p:spPr bwMode="gray">
          <a:xfrm>
            <a:off x="7256268" y="2403860"/>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a16="http://schemas.microsoft.com/office/drawing/2014/main" xmlns="" id="{B5C4B812-BFED-49C1-B0A8-73FD177F62E4}"/>
              </a:ext>
            </a:extLst>
          </p:cNvPr>
          <p:cNvSpPr/>
          <p:nvPr/>
        </p:nvSpPr>
        <p:spPr bwMode="gray">
          <a:xfrm>
            <a:off x="2009060" y="4877468"/>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2144059" y="4528505"/>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3BE57485-5BEA-4703-B69C-258C314A1B9E}"/>
              </a:ext>
            </a:extLst>
          </p:cNvPr>
          <p:cNvSpPr/>
          <p:nvPr/>
        </p:nvSpPr>
        <p:spPr bwMode="gray">
          <a:xfrm>
            <a:off x="2009060" y="5083669"/>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a16="http://schemas.microsoft.com/office/drawing/2014/main" xmlns="" id="{50577743-D524-4F31-B49A-9C9C287FE7C6}"/>
              </a:ext>
            </a:extLst>
          </p:cNvPr>
          <p:cNvSpPr/>
          <p:nvPr/>
        </p:nvSpPr>
        <p:spPr bwMode="gray">
          <a:xfrm>
            <a:off x="7283071"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xmlns="" id="{40437D90-2ED1-4AFD-8A2F-9B0DA2EA72C3}"/>
              </a:ext>
            </a:extLst>
          </p:cNvPr>
          <p:cNvSpPr/>
          <p:nvPr/>
        </p:nvSpPr>
        <p:spPr bwMode="gray">
          <a:xfrm>
            <a:off x="7198995" y="4578307"/>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xmlns="" id="{5F5565DC-FA1C-4046-A6ED-3F6A194E4EEF}"/>
              </a:ext>
            </a:extLst>
          </p:cNvPr>
          <p:cNvSpPr/>
          <p:nvPr/>
        </p:nvSpPr>
        <p:spPr bwMode="gray">
          <a:xfrm>
            <a:off x="7283071"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 name="组合 65">
            <a:extLst>
              <a:ext uri="{FF2B5EF4-FFF2-40B4-BE49-F238E27FC236}">
                <a16:creationId xmlns:a16="http://schemas.microsoft.com/office/drawing/2014/main" xmlns="" id="{A41E2637-C9D3-4C7D-8645-44A10855E2CE}"/>
              </a:ext>
            </a:extLst>
          </p:cNvPr>
          <p:cNvGrpSpPr/>
          <p:nvPr/>
        </p:nvGrpSpPr>
        <p:grpSpPr bwMode="gray">
          <a:xfrm>
            <a:off x="3260773" y="5412775"/>
            <a:ext cx="2255016" cy="650058"/>
            <a:chOff x="5256840" y="2129351"/>
            <a:chExt cx="2255016" cy="650058"/>
          </a:xfrm>
        </p:grpSpPr>
        <p:sp>
          <p:nvSpPr>
            <p:cNvPr id="67" name="矩形 66">
              <a:extLst>
                <a:ext uri="{FF2B5EF4-FFF2-40B4-BE49-F238E27FC236}">
                  <a16:creationId xmlns:a16="http://schemas.microsoft.com/office/drawing/2014/main" xmlns="" id="{4CE02C26-29BF-4C62-AF8C-87F250AAD526}"/>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PE2 Type 4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a:extLst>
                <a:ext uri="{FF2B5EF4-FFF2-40B4-BE49-F238E27FC236}">
                  <a16:creationId xmlns:a16="http://schemas.microsoft.com/office/drawing/2014/main" xmlns="" id="{20754EE9-BA96-4108-8F9C-6DA041462D6D}"/>
                </a:ext>
              </a:extLst>
            </p:cNvPr>
            <p:cNvSpPr/>
            <p:nvPr/>
          </p:nvSpPr>
          <p:spPr bwMode="gray">
            <a:xfrm>
              <a:off x="5256841" y="2356491"/>
              <a:ext cx="2255015" cy="201845"/>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a:extLst>
                <a:ext uri="{FF2B5EF4-FFF2-40B4-BE49-F238E27FC236}">
                  <a16:creationId xmlns:a16="http://schemas.microsoft.com/office/drawing/2014/main" xmlns="" id="{4DCE5BD5-3B94-425F-8BB5-6ACAD9C8FF62}"/>
                </a:ext>
              </a:extLst>
            </p:cNvPr>
            <p:cNvSpPr/>
            <p:nvPr/>
          </p:nvSpPr>
          <p:spPr bwMode="gray">
            <a:xfrm>
              <a:off x="5256841" y="2564059"/>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 ESI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2" name="组合 61">
            <a:extLst>
              <a:ext uri="{FF2B5EF4-FFF2-40B4-BE49-F238E27FC236}">
                <a16:creationId xmlns:a16="http://schemas.microsoft.com/office/drawing/2014/main" xmlns="" id="{4D741181-DFF9-4EF1-A0E1-C7539CECB9C4}"/>
              </a:ext>
            </a:extLst>
          </p:cNvPr>
          <p:cNvGrpSpPr/>
          <p:nvPr/>
        </p:nvGrpSpPr>
        <p:grpSpPr bwMode="gray">
          <a:xfrm>
            <a:off x="3260773" y="2702320"/>
            <a:ext cx="2255016" cy="650058"/>
            <a:chOff x="5256840" y="2129351"/>
            <a:chExt cx="2255016" cy="650058"/>
          </a:xfrm>
        </p:grpSpPr>
        <p:sp>
          <p:nvSpPr>
            <p:cNvPr id="63" name="矩形 62">
              <a:extLst>
                <a:ext uri="{FF2B5EF4-FFF2-40B4-BE49-F238E27FC236}">
                  <a16:creationId xmlns:a16="http://schemas.microsoft.com/office/drawing/2014/main" xmlns="" id="{A6A8308B-609F-4695-B5F1-3B3EC4BBFFD6}"/>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PE1 Type 4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a:extLst>
                <a:ext uri="{FF2B5EF4-FFF2-40B4-BE49-F238E27FC236}">
                  <a16:creationId xmlns:a16="http://schemas.microsoft.com/office/drawing/2014/main" xmlns="" id="{ABBBA576-B850-4295-938E-B381EE8E6710}"/>
                </a:ext>
              </a:extLst>
            </p:cNvPr>
            <p:cNvSpPr/>
            <p:nvPr/>
          </p:nvSpPr>
          <p:spPr bwMode="gray">
            <a:xfrm>
              <a:off x="5256841" y="2356491"/>
              <a:ext cx="2255015" cy="201845"/>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a:extLst>
                <a:ext uri="{FF2B5EF4-FFF2-40B4-BE49-F238E27FC236}">
                  <a16:creationId xmlns:a16="http://schemas.microsoft.com/office/drawing/2014/main" xmlns="" id="{AE7482DB-0FA9-4B36-B1DA-0F9C734401FE}"/>
                </a:ext>
              </a:extLst>
            </p:cNvPr>
            <p:cNvSpPr/>
            <p:nvPr/>
          </p:nvSpPr>
          <p:spPr bwMode="gray">
            <a:xfrm>
              <a:off x="5256841" y="2564059"/>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 ESI 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32" name="直接箭头连接符 31">
            <a:extLst>
              <a:ext uri="{FF2B5EF4-FFF2-40B4-BE49-F238E27FC236}">
                <a16:creationId xmlns:a16="http://schemas.microsoft.com/office/drawing/2014/main" xmlns="" id="{B13E87A5-1E52-4F66-907E-F31881D275C7}"/>
              </a:ext>
            </a:extLst>
          </p:cNvPr>
          <p:cNvCxnSpPr>
            <a:cxnSpLocks/>
          </p:cNvCxnSpPr>
          <p:nvPr/>
        </p:nvCxnSpPr>
        <p:spPr bwMode="gray">
          <a:xfrm>
            <a:off x="5496247" y="2821235"/>
            <a:ext cx="263203"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3" name="直接箭头连接符 72">
            <a:extLst>
              <a:ext uri="{FF2B5EF4-FFF2-40B4-BE49-F238E27FC236}">
                <a16:creationId xmlns:a16="http://schemas.microsoft.com/office/drawing/2014/main" xmlns="" id="{1AB94230-7DFF-4DFA-BED2-9543B783CA58}"/>
              </a:ext>
            </a:extLst>
          </p:cNvPr>
          <p:cNvCxnSpPr>
            <a:cxnSpLocks/>
          </p:cNvCxnSpPr>
          <p:nvPr/>
        </p:nvCxnSpPr>
        <p:spPr bwMode="gray">
          <a:xfrm>
            <a:off x="5508947" y="5507807"/>
            <a:ext cx="250503"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nvGrpSpPr>
          <p:cNvPr id="75" name="组合 74">
            <a:extLst>
              <a:ext uri="{FF2B5EF4-FFF2-40B4-BE49-F238E27FC236}">
                <a16:creationId xmlns:a16="http://schemas.microsoft.com/office/drawing/2014/main" xmlns="" id="{8B311D7B-975D-4F42-821E-9A3F19EC24EC}"/>
              </a:ext>
            </a:extLst>
          </p:cNvPr>
          <p:cNvGrpSpPr/>
          <p:nvPr/>
        </p:nvGrpSpPr>
        <p:grpSpPr bwMode="gray">
          <a:xfrm>
            <a:off x="6997460" y="5412775"/>
            <a:ext cx="2255016" cy="650058"/>
            <a:chOff x="5256840" y="2129351"/>
            <a:chExt cx="2255016" cy="650058"/>
          </a:xfrm>
        </p:grpSpPr>
        <p:sp>
          <p:nvSpPr>
            <p:cNvPr id="76" name="矩形 75">
              <a:extLst>
                <a:ext uri="{FF2B5EF4-FFF2-40B4-BE49-F238E27FC236}">
                  <a16:creationId xmlns:a16="http://schemas.microsoft.com/office/drawing/2014/main" xmlns="" id="{03F9DEDD-FD73-46E9-B800-BEA870DFBBD9}"/>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PE4 Type 4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a:extLst>
                <a:ext uri="{FF2B5EF4-FFF2-40B4-BE49-F238E27FC236}">
                  <a16:creationId xmlns:a16="http://schemas.microsoft.com/office/drawing/2014/main" xmlns="" id="{53853D03-983C-4FDE-8222-7D324EF05909}"/>
                </a:ext>
              </a:extLst>
            </p:cNvPr>
            <p:cNvSpPr/>
            <p:nvPr/>
          </p:nvSpPr>
          <p:spPr bwMode="gray">
            <a:xfrm>
              <a:off x="5256841" y="2356491"/>
              <a:ext cx="2255015" cy="201845"/>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rd4</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a:extLst>
                <a:ext uri="{FF2B5EF4-FFF2-40B4-BE49-F238E27FC236}">
                  <a16:creationId xmlns:a16="http://schemas.microsoft.com/office/drawing/2014/main" xmlns="" id="{D2202913-CB7C-436F-868F-5EEBC31E824F}"/>
                </a:ext>
              </a:extLst>
            </p:cNvPr>
            <p:cNvSpPr/>
            <p:nvPr/>
          </p:nvSpPr>
          <p:spPr bwMode="gray">
            <a:xfrm>
              <a:off x="5256841" y="2564059"/>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 ESI 2</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9" name="组合 78">
            <a:extLst>
              <a:ext uri="{FF2B5EF4-FFF2-40B4-BE49-F238E27FC236}">
                <a16:creationId xmlns:a16="http://schemas.microsoft.com/office/drawing/2014/main" xmlns="" id="{A68F20F7-D85B-4E8D-8FE7-466253851C78}"/>
              </a:ext>
            </a:extLst>
          </p:cNvPr>
          <p:cNvGrpSpPr/>
          <p:nvPr/>
        </p:nvGrpSpPr>
        <p:grpSpPr bwMode="gray">
          <a:xfrm>
            <a:off x="6997460" y="2702320"/>
            <a:ext cx="2255016" cy="650058"/>
            <a:chOff x="5256840" y="2129351"/>
            <a:chExt cx="2255016" cy="650058"/>
          </a:xfrm>
        </p:grpSpPr>
        <p:sp>
          <p:nvSpPr>
            <p:cNvPr id="80" name="矩形 79">
              <a:extLst>
                <a:ext uri="{FF2B5EF4-FFF2-40B4-BE49-F238E27FC236}">
                  <a16:creationId xmlns:a16="http://schemas.microsoft.com/office/drawing/2014/main" xmlns="" id="{577C97BB-3503-497C-9D81-844C45A26422}"/>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PE3 Type 4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a:extLst>
                <a:ext uri="{FF2B5EF4-FFF2-40B4-BE49-F238E27FC236}">
                  <a16:creationId xmlns:a16="http://schemas.microsoft.com/office/drawing/2014/main" xmlns="" id="{F2B1BB01-BE4A-490E-BE0E-4F82F490E33A}"/>
                </a:ext>
              </a:extLst>
            </p:cNvPr>
            <p:cNvSpPr/>
            <p:nvPr/>
          </p:nvSpPr>
          <p:spPr bwMode="gray">
            <a:xfrm>
              <a:off x="5256841" y="2356491"/>
              <a:ext cx="2255015" cy="201845"/>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a:extLst>
                <a:ext uri="{FF2B5EF4-FFF2-40B4-BE49-F238E27FC236}">
                  <a16:creationId xmlns:a16="http://schemas.microsoft.com/office/drawing/2014/main" xmlns="" id="{D0ADFB3D-6FD0-46CB-8406-06AAF6D7C835}"/>
                </a:ext>
              </a:extLst>
            </p:cNvPr>
            <p:cNvSpPr/>
            <p:nvPr/>
          </p:nvSpPr>
          <p:spPr bwMode="gray">
            <a:xfrm>
              <a:off x="5256841" y="2564059"/>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 ESI 2</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3" name="直接箭头连接符 82">
            <a:extLst>
              <a:ext uri="{FF2B5EF4-FFF2-40B4-BE49-F238E27FC236}">
                <a16:creationId xmlns:a16="http://schemas.microsoft.com/office/drawing/2014/main" xmlns="" id="{3A4402D8-E100-4C9F-A9D2-284EBB06EC51}"/>
              </a:ext>
            </a:extLst>
          </p:cNvPr>
          <p:cNvCxnSpPr>
            <a:cxnSpLocks/>
          </p:cNvCxnSpPr>
          <p:nvPr/>
        </p:nvCxnSpPr>
        <p:spPr bwMode="gray">
          <a:xfrm flipH="1">
            <a:off x="6762750" y="2896347"/>
            <a:ext cx="234710"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a:extLst>
              <a:ext uri="{FF2B5EF4-FFF2-40B4-BE49-F238E27FC236}">
                <a16:creationId xmlns:a16="http://schemas.microsoft.com/office/drawing/2014/main" xmlns="" id="{E648759B-90C0-4C0C-A372-766D012115D9}"/>
              </a:ext>
            </a:extLst>
          </p:cNvPr>
          <p:cNvCxnSpPr>
            <a:cxnSpLocks/>
          </p:cNvCxnSpPr>
          <p:nvPr/>
        </p:nvCxnSpPr>
        <p:spPr bwMode="gray">
          <a:xfrm flipH="1">
            <a:off x="6762750" y="5506230"/>
            <a:ext cx="234710"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88" name="矩形 87">
            <a:extLst>
              <a:ext uri="{FF2B5EF4-FFF2-40B4-BE49-F238E27FC236}">
                <a16:creationId xmlns:a16="http://schemas.microsoft.com/office/drawing/2014/main" xmlns="" id="{30ADA8A6-ACD9-4A1C-9056-6A4D031101C2}"/>
              </a:ext>
            </a:extLst>
          </p:cNvPr>
          <p:cNvSpPr/>
          <p:nvPr/>
        </p:nvSpPr>
        <p:spPr bwMode="gray">
          <a:xfrm>
            <a:off x="1054772"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a:extLst>
              <a:ext uri="{FF2B5EF4-FFF2-40B4-BE49-F238E27FC236}">
                <a16:creationId xmlns:a16="http://schemas.microsoft.com/office/drawing/2014/main" xmlns="" id="{792DCBEF-2FDB-44A7-A4B1-E855CFAAECC8}"/>
              </a:ext>
            </a:extLst>
          </p:cNvPr>
          <p:cNvSpPr/>
          <p:nvPr/>
        </p:nvSpPr>
        <p:spPr bwMode="gray">
          <a:xfrm>
            <a:off x="1054772"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矩形 89">
            <a:extLst>
              <a:ext uri="{FF2B5EF4-FFF2-40B4-BE49-F238E27FC236}">
                <a16:creationId xmlns:a16="http://schemas.microsoft.com/office/drawing/2014/main" xmlns="" id="{3532FC4D-65B6-49F6-AC46-D13E65E362DC}"/>
              </a:ext>
            </a:extLst>
          </p:cNvPr>
          <p:cNvSpPr/>
          <p:nvPr/>
        </p:nvSpPr>
        <p:spPr bwMode="gray">
          <a:xfrm>
            <a:off x="10632040"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矩形 90">
            <a:extLst>
              <a:ext uri="{FF2B5EF4-FFF2-40B4-BE49-F238E27FC236}">
                <a16:creationId xmlns:a16="http://schemas.microsoft.com/office/drawing/2014/main" xmlns="" id="{9189AE6C-CFDD-4FC0-81F7-E14572681827}"/>
              </a:ext>
            </a:extLst>
          </p:cNvPr>
          <p:cNvSpPr/>
          <p:nvPr/>
        </p:nvSpPr>
        <p:spPr bwMode="gray">
          <a:xfrm>
            <a:off x="10632040"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2" name="组合 71"/>
          <p:cNvGrpSpPr/>
          <p:nvPr/>
        </p:nvGrpSpPr>
        <p:grpSpPr bwMode="gray">
          <a:xfrm rot="5400000">
            <a:off x="1817443" y="2652212"/>
            <a:ext cx="156754" cy="122809"/>
            <a:chOff x="5719030" y="3021874"/>
            <a:chExt cx="156754" cy="122809"/>
          </a:xfrm>
        </p:grpSpPr>
        <p:sp>
          <p:nvSpPr>
            <p:cNvPr id="74" name="矩形 73"/>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矩形 84"/>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6" name="组合 85"/>
          <p:cNvGrpSpPr/>
          <p:nvPr/>
        </p:nvGrpSpPr>
        <p:grpSpPr bwMode="gray">
          <a:xfrm rot="5400000">
            <a:off x="1817443" y="5045165"/>
            <a:ext cx="156754" cy="122809"/>
            <a:chOff x="5719030" y="3021874"/>
            <a:chExt cx="156754" cy="122809"/>
          </a:xfrm>
        </p:grpSpPr>
        <p:sp>
          <p:nvSpPr>
            <p:cNvPr id="87" name="矩形 86"/>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矩形 91"/>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3" name="组合 92"/>
          <p:cNvGrpSpPr/>
          <p:nvPr/>
        </p:nvGrpSpPr>
        <p:grpSpPr bwMode="gray">
          <a:xfrm rot="16200000" flipH="1">
            <a:off x="10316274" y="2652212"/>
            <a:ext cx="156754" cy="122809"/>
            <a:chOff x="5719030" y="3021874"/>
            <a:chExt cx="156754" cy="122809"/>
          </a:xfrm>
        </p:grpSpPr>
        <p:sp>
          <p:nvSpPr>
            <p:cNvPr id="94" name="矩形 93"/>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0" name="组合 99"/>
          <p:cNvGrpSpPr/>
          <p:nvPr/>
        </p:nvGrpSpPr>
        <p:grpSpPr bwMode="gray">
          <a:xfrm rot="16200000" flipH="1">
            <a:off x="10316275" y="5020932"/>
            <a:ext cx="156754" cy="122809"/>
            <a:chOff x="5719030" y="3021874"/>
            <a:chExt cx="156754" cy="122809"/>
          </a:xfrm>
        </p:grpSpPr>
        <p:sp>
          <p:nvSpPr>
            <p:cNvPr id="101" name="矩形 100"/>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矩形 101"/>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3" name="燕尾形 26">
            <a:extLst>
              <a:ext uri="{FF2B5EF4-FFF2-40B4-BE49-F238E27FC236}">
                <a16:creationId xmlns:a16="http://schemas.microsoft.com/office/drawing/2014/main" xmlns="" id="{21056BB4-1035-4B48-93C4-82662DFBD2D4}"/>
              </a:ext>
            </a:extLst>
          </p:cNvPr>
          <p:cNvSpPr/>
          <p:nvPr/>
        </p:nvSpPr>
        <p:spPr bwMode="gray">
          <a:xfrm>
            <a:off x="8371680" y="114300"/>
            <a:ext cx="118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4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4" name="燕尾形 27">
            <a:extLst>
              <a:ext uri="{FF2B5EF4-FFF2-40B4-BE49-F238E27FC236}">
                <a16:creationId xmlns:a16="http://schemas.microsoft.com/office/drawing/2014/main" xmlns="" id="{D91FC23B-C27A-4337-B51E-825160E1F0C9}"/>
              </a:ext>
            </a:extLst>
          </p:cNvPr>
          <p:cNvSpPr/>
          <p:nvPr/>
        </p:nvSpPr>
        <p:spPr bwMode="gray">
          <a:xfrm>
            <a:off x="9468356"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5" name="燕尾形 27">
            <a:extLst>
              <a:ext uri="{FF2B5EF4-FFF2-40B4-BE49-F238E27FC236}">
                <a16:creationId xmlns:a16="http://schemas.microsoft.com/office/drawing/2014/main" xmlns="" id="{6304E176-3FD1-45B6-BD70-ED043453F6DD}"/>
              </a:ext>
            </a:extLst>
          </p:cNvPr>
          <p:cNvSpPr/>
          <p:nvPr/>
        </p:nvSpPr>
        <p:spPr bwMode="gray">
          <a:xfrm>
            <a:off x="10565032"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6" name="五边形 105"/>
          <p:cNvSpPr/>
          <p:nvPr/>
        </p:nvSpPr>
        <p:spPr bwMode="gray">
          <a:xfrm>
            <a:off x="7311004" y="114300"/>
            <a:ext cx="1152000" cy="2124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0164022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r>
              <a:rPr lang="en-US" sz="1600" dirty="0" smtClean="0">
                <a:sym typeface="Huawei Sans" panose="020C0503030203020204" pitchFamily="34" charset="0"/>
              </a:rPr>
              <a:t>Virtual Private LAN Service (VPLS) is a point-to-multipoint (P2MP) L2VPN service provided over a public network.</a:t>
            </a:r>
            <a:endParaRPr lang="en-US" altLang="zh-CN" sz="1600" dirty="0" smtClean="0">
              <a:sym typeface="Huawei Sans" panose="020C0503030203020204" pitchFamily="34" charset="0"/>
            </a:endParaRPr>
          </a:p>
          <a:p>
            <a:r>
              <a:rPr lang="en-US" sz="1600" dirty="0" smtClean="0">
                <a:sym typeface="Huawei Sans" panose="020C0503030203020204" pitchFamily="34" charset="0"/>
              </a:rPr>
              <a:t>VPLS cannot implement load balancing, simplify network deployment, provide flexible L2VPN deployment, or improve link efficiency in CE multi-homing scenarios. Ethernet Virtual Private Network (EVPN) solves these problems.</a:t>
            </a:r>
          </a:p>
          <a:p>
            <a:r>
              <a:rPr lang="en-US" sz="1600" dirty="0" smtClean="0">
                <a:sym typeface="Huawei Sans" panose="020C0503030203020204" pitchFamily="34" charset="0"/>
              </a:rPr>
              <a:t>Defined in RFC7432, </a:t>
            </a:r>
            <a:r>
              <a:rPr lang="en-US" altLang="zh-CN" sz="1600" dirty="0" smtClean="0">
                <a:sym typeface="Huawei Sans" panose="020C0503030203020204" pitchFamily="34" charset="0"/>
              </a:rPr>
              <a:t>EVPN </a:t>
            </a:r>
            <a:r>
              <a:rPr lang="en-US" sz="1600" dirty="0" smtClean="0">
                <a:sym typeface="Huawei Sans" panose="020C0503030203020204" pitchFamily="34" charset="0"/>
              </a:rPr>
              <a:t>introduces the control plane to control MAC address learning. EVPN has been continuously expanded to support both L2VPN and L3VPN.</a:t>
            </a:r>
            <a:endParaRPr lang="en-US" altLang="zh-CN" sz="1600" dirty="0" smtClean="0">
              <a:sym typeface="Huawei Sans" panose="020C0503030203020204" pitchFamily="34" charset="0"/>
            </a:endParaRPr>
          </a:p>
          <a:p>
            <a:r>
              <a:rPr lang="en-US" sz="1600" dirty="0" smtClean="0">
                <a:sym typeface="Huawei Sans" panose="020C0503030203020204" pitchFamily="34" charset="0"/>
              </a:rPr>
              <a:t>EVPN has been widely used in various scenarios, such as WANs, data centers (DCs), and campus networks.</a:t>
            </a:r>
            <a:endParaRPr lang="en-US" altLang="zh-CN" sz="1600" dirty="0" smtClean="0">
              <a:sym typeface="Huawei Sans" panose="020C0503030203020204" pitchFamily="34" charset="0"/>
            </a:endParaRPr>
          </a:p>
          <a:p>
            <a:r>
              <a:rPr lang="en-US" sz="1600" dirty="0" smtClean="0">
                <a:sym typeface="Huawei Sans" panose="020C0503030203020204" pitchFamily="34" charset="0"/>
              </a:rPr>
              <a:t>This document describes the background, fundamentals, typical route types, and application scenarios of EVPN.</a:t>
            </a:r>
          </a:p>
          <a:p>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11827348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DF Election (1)</a:t>
            </a:r>
            <a:endParaRPr lang="en-US" altLang="zh-CN" dirty="0">
              <a:sym typeface="Huawei Sans" panose="020C0503030203020204" pitchFamily="34" charset="0"/>
            </a:endParaRPr>
          </a:p>
        </p:txBody>
      </p:sp>
      <p:sp>
        <p:nvSpPr>
          <p:cNvPr id="41" name="文本占位符 40"/>
          <p:cNvSpPr>
            <a:spLocks noGrp="1"/>
          </p:cNvSpPr>
          <p:nvPr>
            <p:ph type="body" sz="quarter" idx="10"/>
          </p:nvPr>
        </p:nvSpPr>
        <p:spPr/>
        <p:txBody>
          <a:bodyPr/>
          <a:lstStyle/>
          <a:p>
            <a:pPr algn="l">
              <a:lnSpc>
                <a:spcPct val="100000"/>
              </a:lnSpc>
            </a:pPr>
            <a:r>
              <a:rPr lang="en-US" sz="1600" dirty="0" smtClean="0">
                <a:sym typeface="Huawei Sans" panose="020C0503030203020204" pitchFamily="34" charset="0"/>
              </a:rPr>
              <a:t>When a CE is multi-homed to multiple PEs, only one PE forwards BUM traffic to the CE. The process of selecting such a PE is DF election.</a:t>
            </a:r>
          </a:p>
          <a:p>
            <a:pPr algn="l">
              <a:lnSpc>
                <a:spcPct val="100000"/>
              </a:lnSpc>
            </a:pPr>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6866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stCxn id="3" idx="1"/>
            <a:endCxn id="58"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stCxn id="16" idx="1"/>
            <a:endCxn id="58" idx="3"/>
          </p:cNvCxnSpPr>
          <p:nvPr/>
        </p:nvCxnSpPr>
        <p:spPr bwMode="gray">
          <a:xfrm flipH="1" flipV="1">
            <a:off x="1080361" y="3899987"/>
            <a:ext cx="781956" cy="1212549"/>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stCxn id="18" idx="3"/>
            <a:endCxn id="54"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stCxn id="20" idx="3"/>
            <a:endCxn id="54" idx="1"/>
          </p:cNvCxnSpPr>
          <p:nvPr/>
        </p:nvCxnSpPr>
        <p:spPr bwMode="gray">
          <a:xfrm flipV="1">
            <a:off x="10427652" y="3905435"/>
            <a:ext cx="677353" cy="1207101"/>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65619"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B64C0C3B-FDDF-45DD-94BA-F3CF4D61BF73}"/>
              </a:ext>
            </a:extLst>
          </p:cNvPr>
          <p:cNvSpPr/>
          <p:nvPr/>
        </p:nvSpPr>
        <p:spPr bwMode="gray">
          <a:xfrm>
            <a:off x="1998545" y="218294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a16="http://schemas.microsoft.com/office/drawing/2014/main" xmlns="" id="{850A5E19-810B-4B2E-8850-2638CDDE4042}"/>
              </a:ext>
            </a:extLst>
          </p:cNvPr>
          <p:cNvSpPr/>
          <p:nvPr/>
        </p:nvSpPr>
        <p:spPr bwMode="gray">
          <a:xfrm>
            <a:off x="2133544" y="183397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a:extLst>
              <a:ext uri="{FF2B5EF4-FFF2-40B4-BE49-F238E27FC236}">
                <a16:creationId xmlns:a16="http://schemas.microsoft.com/office/drawing/2014/main" xmlns="" id="{E549CE12-84DE-46E8-889D-D7A4045618FE}"/>
              </a:ext>
            </a:extLst>
          </p:cNvPr>
          <p:cNvSpPr/>
          <p:nvPr/>
        </p:nvSpPr>
        <p:spPr bwMode="gray">
          <a:xfrm>
            <a:off x="1998545" y="2389143"/>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79843" y="1681561"/>
            <a:ext cx="3176341"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a16="http://schemas.microsoft.com/office/drawing/2014/main" xmlns="" id="{A3E0CFCB-5478-4004-9324-932BBC933906}"/>
              </a:ext>
            </a:extLst>
          </p:cNvPr>
          <p:cNvSpPr/>
          <p:nvPr/>
        </p:nvSpPr>
        <p:spPr bwMode="gray">
          <a:xfrm>
            <a:off x="7256268" y="219167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a16="http://schemas.microsoft.com/office/drawing/2014/main" xmlns="" id="{80D4845E-3F61-405F-8C54-B4C33C2120EF}"/>
              </a:ext>
            </a:extLst>
          </p:cNvPr>
          <p:cNvSpPr/>
          <p:nvPr/>
        </p:nvSpPr>
        <p:spPr bwMode="gray">
          <a:xfrm>
            <a:off x="7202672" y="184270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a16="http://schemas.microsoft.com/office/drawing/2014/main" xmlns="" id="{8F63526D-6227-456A-870C-43B8D6704A8E}"/>
              </a:ext>
            </a:extLst>
          </p:cNvPr>
          <p:cNvSpPr/>
          <p:nvPr/>
        </p:nvSpPr>
        <p:spPr bwMode="gray">
          <a:xfrm>
            <a:off x="7256268" y="2403860"/>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a16="http://schemas.microsoft.com/office/drawing/2014/main" xmlns="" id="{B5C4B812-BFED-49C1-B0A8-73FD177F62E4}"/>
              </a:ext>
            </a:extLst>
          </p:cNvPr>
          <p:cNvSpPr/>
          <p:nvPr/>
        </p:nvSpPr>
        <p:spPr bwMode="gray">
          <a:xfrm>
            <a:off x="2009060" y="4877468"/>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2144059" y="4528505"/>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3BE57485-5BEA-4703-B69C-258C314A1B9E}"/>
              </a:ext>
            </a:extLst>
          </p:cNvPr>
          <p:cNvSpPr/>
          <p:nvPr/>
        </p:nvSpPr>
        <p:spPr bwMode="gray">
          <a:xfrm>
            <a:off x="2009060" y="5083669"/>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a16="http://schemas.microsoft.com/office/drawing/2014/main" xmlns="" id="{50577743-D524-4F31-B49A-9C9C287FE7C6}"/>
              </a:ext>
            </a:extLst>
          </p:cNvPr>
          <p:cNvSpPr/>
          <p:nvPr/>
        </p:nvSpPr>
        <p:spPr bwMode="gray">
          <a:xfrm>
            <a:off x="7283071"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xmlns="" id="{40437D90-2ED1-4AFD-8A2F-9B0DA2EA72C3}"/>
              </a:ext>
            </a:extLst>
          </p:cNvPr>
          <p:cNvSpPr/>
          <p:nvPr/>
        </p:nvSpPr>
        <p:spPr bwMode="gray">
          <a:xfrm>
            <a:off x="7198995" y="4578307"/>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xmlns="" id="{5F5565DC-FA1C-4046-A6ED-3F6A194E4EEF}"/>
              </a:ext>
            </a:extLst>
          </p:cNvPr>
          <p:cNvSpPr/>
          <p:nvPr/>
        </p:nvSpPr>
        <p:spPr bwMode="gray">
          <a:xfrm>
            <a:off x="7283071"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3" name="表格 52">
            <a:extLst>
              <a:ext uri="{FF2B5EF4-FFF2-40B4-BE49-F238E27FC236}">
                <a16:creationId xmlns:a16="http://schemas.microsoft.com/office/drawing/2014/main" xmlns="" id="{717A4537-ECFB-4FA8-BDB6-72C3E1EE962B}"/>
              </a:ext>
            </a:extLst>
          </p:cNvPr>
          <p:cNvGraphicFramePr>
            <a:graphicFrameLocks noGrp="1"/>
          </p:cNvGraphicFramePr>
          <p:nvPr>
            <p:extLst>
              <p:ext uri="{D42A27DB-BD31-4B8C-83A1-F6EECF244321}">
                <p14:modId xmlns:p14="http://schemas.microsoft.com/office/powerpoint/2010/main" val="2797890416"/>
              </p:ext>
            </p:extLst>
          </p:nvPr>
        </p:nvGraphicFramePr>
        <p:xfrm>
          <a:off x="8268389" y="2613420"/>
          <a:ext cx="2065029" cy="875520"/>
        </p:xfrm>
        <a:graphic>
          <a:graphicData uri="http://schemas.openxmlformats.org/drawingml/2006/table">
            <a:tbl>
              <a:tblPr/>
              <a:tblGrid>
                <a:gridCol w="316532">
                  <a:extLst>
                    <a:ext uri="{9D8B030D-6E8A-4147-A177-3AD203B41FA5}">
                      <a16:colId xmlns:a16="http://schemas.microsoft.com/office/drawing/2014/main" xmlns="" val="20000"/>
                    </a:ext>
                  </a:extLst>
                </a:gridCol>
                <a:gridCol w="497917">
                  <a:extLst>
                    <a:ext uri="{9D8B030D-6E8A-4147-A177-3AD203B41FA5}">
                      <a16:colId xmlns:a16="http://schemas.microsoft.com/office/drawing/2014/main" xmlns="" val="20001"/>
                    </a:ext>
                  </a:extLst>
                </a:gridCol>
                <a:gridCol w="775823">
                  <a:extLst>
                    <a:ext uri="{9D8B030D-6E8A-4147-A177-3AD203B41FA5}">
                      <a16:colId xmlns:a16="http://schemas.microsoft.com/office/drawing/2014/main" xmlns="" val="20002"/>
                    </a:ext>
                  </a:extLst>
                </a:gridCol>
                <a:gridCol w="474757">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55" name="表格 54">
            <a:extLst>
              <a:ext uri="{FF2B5EF4-FFF2-40B4-BE49-F238E27FC236}">
                <a16:creationId xmlns:a16="http://schemas.microsoft.com/office/drawing/2014/main" xmlns="" id="{81F2D3A0-5B59-4329-BBF7-FC9B94E66ACB}"/>
              </a:ext>
            </a:extLst>
          </p:cNvPr>
          <p:cNvGraphicFramePr>
            <a:graphicFrameLocks noGrp="1"/>
          </p:cNvGraphicFramePr>
          <p:nvPr>
            <p:extLst>
              <p:ext uri="{D42A27DB-BD31-4B8C-83A1-F6EECF244321}">
                <p14:modId xmlns:p14="http://schemas.microsoft.com/office/powerpoint/2010/main" val="4202584942"/>
              </p:ext>
            </p:extLst>
          </p:nvPr>
        </p:nvGraphicFramePr>
        <p:xfrm>
          <a:off x="8267016" y="5332174"/>
          <a:ext cx="2071420" cy="875520"/>
        </p:xfrm>
        <a:graphic>
          <a:graphicData uri="http://schemas.openxmlformats.org/drawingml/2006/table">
            <a:tbl>
              <a:tblPr/>
              <a:tblGrid>
                <a:gridCol w="307380">
                  <a:extLst>
                    <a:ext uri="{9D8B030D-6E8A-4147-A177-3AD203B41FA5}">
                      <a16:colId xmlns:a16="http://schemas.microsoft.com/office/drawing/2014/main" xmlns="" val="20000"/>
                    </a:ext>
                  </a:extLst>
                </a:gridCol>
                <a:gridCol w="558087">
                  <a:extLst>
                    <a:ext uri="{9D8B030D-6E8A-4147-A177-3AD203B41FA5}">
                      <a16:colId xmlns:a16="http://schemas.microsoft.com/office/drawing/2014/main" xmlns="" val="20001"/>
                    </a:ext>
                  </a:extLst>
                </a:gridCol>
                <a:gridCol w="687277">
                  <a:extLst>
                    <a:ext uri="{9D8B030D-6E8A-4147-A177-3AD203B41FA5}">
                      <a16:colId xmlns:a16="http://schemas.microsoft.com/office/drawing/2014/main" xmlns="" val="20002"/>
                    </a:ext>
                  </a:extLst>
                </a:gridCol>
                <a:gridCol w="518676">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9" name="表格 58">
            <a:extLst>
              <a:ext uri="{FF2B5EF4-FFF2-40B4-BE49-F238E27FC236}">
                <a16:creationId xmlns:a16="http://schemas.microsoft.com/office/drawing/2014/main" xmlns="" id="{F6D010AB-2F86-4E91-9D8C-29446A1FA5E1}"/>
              </a:ext>
            </a:extLst>
          </p:cNvPr>
          <p:cNvGraphicFramePr>
            <a:graphicFrameLocks noGrp="1"/>
          </p:cNvGraphicFramePr>
          <p:nvPr>
            <p:extLst>
              <p:ext uri="{D42A27DB-BD31-4B8C-83A1-F6EECF244321}">
                <p14:modId xmlns:p14="http://schemas.microsoft.com/office/powerpoint/2010/main" val="3245005044"/>
              </p:ext>
            </p:extLst>
          </p:nvPr>
        </p:nvGraphicFramePr>
        <p:xfrm>
          <a:off x="3004457" y="2613420"/>
          <a:ext cx="2143427" cy="875520"/>
        </p:xfrm>
        <a:graphic>
          <a:graphicData uri="http://schemas.openxmlformats.org/drawingml/2006/table">
            <a:tbl>
              <a:tblPr/>
              <a:tblGrid>
                <a:gridCol w="327936">
                  <a:extLst>
                    <a:ext uri="{9D8B030D-6E8A-4147-A177-3AD203B41FA5}">
                      <a16:colId xmlns:a16="http://schemas.microsoft.com/office/drawing/2014/main" xmlns="" val="20000"/>
                    </a:ext>
                  </a:extLst>
                </a:gridCol>
                <a:gridCol w="529017">
                  <a:extLst>
                    <a:ext uri="{9D8B030D-6E8A-4147-A177-3AD203B41FA5}">
                      <a16:colId xmlns:a16="http://schemas.microsoft.com/office/drawing/2014/main" xmlns="" val="20001"/>
                    </a:ext>
                  </a:extLst>
                </a:gridCol>
                <a:gridCol w="817572">
                  <a:extLst>
                    <a:ext uri="{9D8B030D-6E8A-4147-A177-3AD203B41FA5}">
                      <a16:colId xmlns:a16="http://schemas.microsoft.com/office/drawing/2014/main" xmlns="" val="20002"/>
                    </a:ext>
                  </a:extLst>
                </a:gridCol>
                <a:gridCol w="468902">
                  <a:extLst>
                    <a:ext uri="{9D8B030D-6E8A-4147-A177-3AD203B41FA5}">
                      <a16:colId xmlns:a16="http://schemas.microsoft.com/office/drawing/2014/main" xmlns="" val="20003"/>
                    </a:ext>
                  </a:extLst>
                </a:gridCol>
              </a:tblGrid>
              <a:tr h="11103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1103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216096">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216096">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61" name="表格 60">
            <a:extLst>
              <a:ext uri="{FF2B5EF4-FFF2-40B4-BE49-F238E27FC236}">
                <a16:creationId xmlns:a16="http://schemas.microsoft.com/office/drawing/2014/main" xmlns="" id="{4C8B4CDE-547D-4A59-8F75-EFB03F9C4DF9}"/>
              </a:ext>
            </a:extLst>
          </p:cNvPr>
          <p:cNvGraphicFramePr>
            <a:graphicFrameLocks noGrp="1"/>
          </p:cNvGraphicFramePr>
          <p:nvPr>
            <p:extLst>
              <p:ext uri="{D42A27DB-BD31-4B8C-83A1-F6EECF244321}">
                <p14:modId xmlns:p14="http://schemas.microsoft.com/office/powerpoint/2010/main" val="3735752063"/>
              </p:ext>
            </p:extLst>
          </p:nvPr>
        </p:nvGraphicFramePr>
        <p:xfrm>
          <a:off x="3004458" y="5332174"/>
          <a:ext cx="2143426" cy="875520"/>
        </p:xfrm>
        <a:graphic>
          <a:graphicData uri="http://schemas.openxmlformats.org/drawingml/2006/table">
            <a:tbl>
              <a:tblPr/>
              <a:tblGrid>
                <a:gridCol w="329864">
                  <a:extLst>
                    <a:ext uri="{9D8B030D-6E8A-4147-A177-3AD203B41FA5}">
                      <a16:colId xmlns:a16="http://schemas.microsoft.com/office/drawing/2014/main" xmlns="" val="20000"/>
                    </a:ext>
                  </a:extLst>
                </a:gridCol>
                <a:gridCol w="502162">
                  <a:extLst>
                    <a:ext uri="{9D8B030D-6E8A-4147-A177-3AD203B41FA5}">
                      <a16:colId xmlns:a16="http://schemas.microsoft.com/office/drawing/2014/main" xmlns="" val="20001"/>
                    </a:ext>
                  </a:extLst>
                </a:gridCol>
                <a:gridCol w="774694">
                  <a:extLst>
                    <a:ext uri="{9D8B030D-6E8A-4147-A177-3AD203B41FA5}">
                      <a16:colId xmlns:a16="http://schemas.microsoft.com/office/drawing/2014/main" xmlns="" val="20002"/>
                    </a:ext>
                  </a:extLst>
                </a:gridCol>
                <a:gridCol w="536706">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66" name="矩形 65">
            <a:extLst>
              <a:ext uri="{FF2B5EF4-FFF2-40B4-BE49-F238E27FC236}">
                <a16:creationId xmlns:a16="http://schemas.microsoft.com/office/drawing/2014/main" xmlns="" id="{248E116C-9704-481B-B96C-93329B6837C3}"/>
              </a:ext>
            </a:extLst>
          </p:cNvPr>
          <p:cNvSpPr/>
          <p:nvPr/>
        </p:nvSpPr>
        <p:spPr bwMode="gray">
          <a:xfrm>
            <a:off x="1054772"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a:extLst>
              <a:ext uri="{FF2B5EF4-FFF2-40B4-BE49-F238E27FC236}">
                <a16:creationId xmlns:a16="http://schemas.microsoft.com/office/drawing/2014/main" xmlns="" id="{BD14692F-080C-4E45-AF74-3D01887622A5}"/>
              </a:ext>
            </a:extLst>
          </p:cNvPr>
          <p:cNvSpPr/>
          <p:nvPr/>
        </p:nvSpPr>
        <p:spPr bwMode="gray">
          <a:xfrm>
            <a:off x="1054772"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a:extLst>
              <a:ext uri="{FF2B5EF4-FFF2-40B4-BE49-F238E27FC236}">
                <a16:creationId xmlns:a16="http://schemas.microsoft.com/office/drawing/2014/main" xmlns="" id="{09D385D1-F6A4-4299-AEC3-1B46CF111C89}"/>
              </a:ext>
            </a:extLst>
          </p:cNvPr>
          <p:cNvSpPr/>
          <p:nvPr/>
        </p:nvSpPr>
        <p:spPr bwMode="gray">
          <a:xfrm>
            <a:off x="10632040"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a:extLst>
              <a:ext uri="{FF2B5EF4-FFF2-40B4-BE49-F238E27FC236}">
                <a16:creationId xmlns:a16="http://schemas.microsoft.com/office/drawing/2014/main" xmlns="" id="{A5DEC61F-BE59-46B1-93F9-8AA9C73D983F}"/>
              </a:ext>
            </a:extLst>
          </p:cNvPr>
          <p:cNvSpPr/>
          <p:nvPr/>
        </p:nvSpPr>
        <p:spPr bwMode="gray">
          <a:xfrm>
            <a:off x="10632040"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59"/>
          <p:cNvGrpSpPr/>
          <p:nvPr/>
        </p:nvGrpSpPr>
        <p:grpSpPr bwMode="gray">
          <a:xfrm rot="5400000">
            <a:off x="1817443" y="2652212"/>
            <a:ext cx="156754" cy="122809"/>
            <a:chOff x="5719030" y="3021874"/>
            <a:chExt cx="156754" cy="122809"/>
          </a:xfrm>
        </p:grpSpPr>
        <p:sp>
          <p:nvSpPr>
            <p:cNvPr id="62" name="矩形 61"/>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4" name="组合 63"/>
          <p:cNvGrpSpPr/>
          <p:nvPr/>
        </p:nvGrpSpPr>
        <p:grpSpPr bwMode="gray">
          <a:xfrm rot="5400000">
            <a:off x="1817443" y="5045165"/>
            <a:ext cx="156754" cy="122809"/>
            <a:chOff x="5719030" y="3021874"/>
            <a:chExt cx="156754" cy="122809"/>
          </a:xfrm>
        </p:grpSpPr>
        <p:sp>
          <p:nvSpPr>
            <p:cNvPr id="65" name="矩形 64"/>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1" name="组合 70"/>
          <p:cNvGrpSpPr/>
          <p:nvPr/>
        </p:nvGrpSpPr>
        <p:grpSpPr bwMode="gray">
          <a:xfrm rot="16200000" flipH="1">
            <a:off x="10316274" y="2652212"/>
            <a:ext cx="156754" cy="122809"/>
            <a:chOff x="5719030" y="3021874"/>
            <a:chExt cx="156754" cy="122809"/>
          </a:xfrm>
        </p:grpSpPr>
        <p:sp>
          <p:nvSpPr>
            <p:cNvPr id="72" name="矩形 71"/>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8" name="组合 77"/>
          <p:cNvGrpSpPr/>
          <p:nvPr/>
        </p:nvGrpSpPr>
        <p:grpSpPr bwMode="gray">
          <a:xfrm rot="16200000" flipH="1">
            <a:off x="10316275" y="5020932"/>
            <a:ext cx="156754" cy="122809"/>
            <a:chOff x="5719030" y="3021874"/>
            <a:chExt cx="156754" cy="122809"/>
          </a:xfrm>
        </p:grpSpPr>
        <p:sp>
          <p:nvSpPr>
            <p:cNvPr id="79" name="矩形 78"/>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矩形 79"/>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1" name="燕尾形 26">
            <a:extLst>
              <a:ext uri="{FF2B5EF4-FFF2-40B4-BE49-F238E27FC236}">
                <a16:creationId xmlns:a16="http://schemas.microsoft.com/office/drawing/2014/main" xmlns="" id="{21056BB4-1035-4B48-93C4-82662DFBD2D4}"/>
              </a:ext>
            </a:extLst>
          </p:cNvPr>
          <p:cNvSpPr/>
          <p:nvPr/>
        </p:nvSpPr>
        <p:spPr bwMode="gray">
          <a:xfrm>
            <a:off x="8371680" y="114300"/>
            <a:ext cx="118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4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2" name="燕尾形 27">
            <a:extLst>
              <a:ext uri="{FF2B5EF4-FFF2-40B4-BE49-F238E27FC236}">
                <a16:creationId xmlns:a16="http://schemas.microsoft.com/office/drawing/2014/main" xmlns="" id="{D91FC23B-C27A-4337-B51E-825160E1F0C9}"/>
              </a:ext>
            </a:extLst>
          </p:cNvPr>
          <p:cNvSpPr/>
          <p:nvPr/>
        </p:nvSpPr>
        <p:spPr bwMode="gray">
          <a:xfrm>
            <a:off x="9468356"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3" name="燕尾形 27">
            <a:extLst>
              <a:ext uri="{FF2B5EF4-FFF2-40B4-BE49-F238E27FC236}">
                <a16:creationId xmlns:a16="http://schemas.microsoft.com/office/drawing/2014/main" xmlns="" id="{6304E176-3FD1-45B6-BD70-ED043453F6DD}"/>
              </a:ext>
            </a:extLst>
          </p:cNvPr>
          <p:cNvSpPr/>
          <p:nvPr/>
        </p:nvSpPr>
        <p:spPr bwMode="gray">
          <a:xfrm>
            <a:off x="10565032"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4" name="五边形 83"/>
          <p:cNvSpPr/>
          <p:nvPr/>
        </p:nvSpPr>
        <p:spPr bwMode="gray">
          <a:xfrm>
            <a:off x="7311004" y="114300"/>
            <a:ext cx="1152000" cy="2124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5666290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DF Election (2)</a:t>
            </a:r>
            <a:endParaRPr lang="en-US" altLang="zh-CN" dirty="0">
              <a:sym typeface="Huawei Sans" panose="020C0503030203020204" pitchFamily="34" charset="0"/>
            </a:endParaRPr>
          </a:p>
        </p:txBody>
      </p:sp>
      <p:sp>
        <p:nvSpPr>
          <p:cNvPr id="42" name="文本占位符 41"/>
          <p:cNvSpPr>
            <a:spLocks noGrp="1"/>
          </p:cNvSpPr>
          <p:nvPr>
            <p:ph type="body" sz="quarter" idx="10"/>
          </p:nvPr>
        </p:nvSpPr>
        <p:spPr bwMode="gray"/>
        <p:txBody>
          <a:bodyPr/>
          <a:lstStyle/>
          <a:p>
            <a:pPr algn="l">
              <a:lnSpc>
                <a:spcPct val="100000"/>
              </a:lnSpc>
            </a:pPr>
            <a:r>
              <a:rPr lang="en-US" sz="1600" dirty="0" smtClean="0">
                <a:sym typeface="Huawei Sans" panose="020C0503030203020204" pitchFamily="34" charset="0"/>
              </a:rPr>
              <a:t>PEs use a specific algorithm to elect a DF. In this example, PE2 and PE3 are elected as DFs, and only PE2 and PE3 are allowed to forward BUM traffic to CEs.</a:t>
            </a:r>
          </a:p>
          <a:p>
            <a:pPr algn="l">
              <a:lnSpc>
                <a:spcPct val="100000"/>
              </a:lnSpc>
            </a:pPr>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6866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stCxn id="3" idx="1"/>
            <a:endCxn id="59"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endCxn id="59" idx="3"/>
          </p:cNvCxnSpPr>
          <p:nvPr/>
        </p:nvCxnSpPr>
        <p:spPr bwMode="gray">
          <a:xfrm flipH="1" flipV="1">
            <a:off x="1080361" y="3899987"/>
            <a:ext cx="781956" cy="1212549"/>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endCxn id="55"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endCxn id="55" idx="1"/>
          </p:cNvCxnSpPr>
          <p:nvPr/>
        </p:nvCxnSpPr>
        <p:spPr bwMode="gray">
          <a:xfrm flipV="1">
            <a:off x="10427652" y="3905435"/>
            <a:ext cx="677353" cy="1207101"/>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65619"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B64C0C3B-FDDF-45DD-94BA-F3CF4D61BF73}"/>
              </a:ext>
            </a:extLst>
          </p:cNvPr>
          <p:cNvSpPr/>
          <p:nvPr/>
        </p:nvSpPr>
        <p:spPr bwMode="gray">
          <a:xfrm>
            <a:off x="1998545" y="218294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a16="http://schemas.microsoft.com/office/drawing/2014/main" xmlns="" id="{850A5E19-810B-4B2E-8850-2638CDDE4042}"/>
              </a:ext>
            </a:extLst>
          </p:cNvPr>
          <p:cNvSpPr/>
          <p:nvPr/>
        </p:nvSpPr>
        <p:spPr bwMode="gray">
          <a:xfrm>
            <a:off x="2133544" y="183397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a:extLst>
              <a:ext uri="{FF2B5EF4-FFF2-40B4-BE49-F238E27FC236}">
                <a16:creationId xmlns:a16="http://schemas.microsoft.com/office/drawing/2014/main" xmlns="" id="{E549CE12-84DE-46E8-889D-D7A4045618FE}"/>
              </a:ext>
            </a:extLst>
          </p:cNvPr>
          <p:cNvSpPr/>
          <p:nvPr/>
        </p:nvSpPr>
        <p:spPr bwMode="gray">
          <a:xfrm>
            <a:off x="1998545" y="2389143"/>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79843" y="1681561"/>
            <a:ext cx="3176341"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a16="http://schemas.microsoft.com/office/drawing/2014/main" xmlns="" id="{A3E0CFCB-5478-4004-9324-932BBC933906}"/>
              </a:ext>
            </a:extLst>
          </p:cNvPr>
          <p:cNvSpPr/>
          <p:nvPr/>
        </p:nvSpPr>
        <p:spPr bwMode="gray">
          <a:xfrm>
            <a:off x="7256268" y="219167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a16="http://schemas.microsoft.com/office/drawing/2014/main" xmlns="" id="{80D4845E-3F61-405F-8C54-B4C33C2120EF}"/>
              </a:ext>
            </a:extLst>
          </p:cNvPr>
          <p:cNvSpPr/>
          <p:nvPr/>
        </p:nvSpPr>
        <p:spPr bwMode="gray">
          <a:xfrm>
            <a:off x="7202672" y="184270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a16="http://schemas.microsoft.com/office/drawing/2014/main" xmlns="" id="{8F63526D-6227-456A-870C-43B8D6704A8E}"/>
              </a:ext>
            </a:extLst>
          </p:cNvPr>
          <p:cNvSpPr/>
          <p:nvPr/>
        </p:nvSpPr>
        <p:spPr bwMode="gray">
          <a:xfrm>
            <a:off x="7256268" y="2403860"/>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a16="http://schemas.microsoft.com/office/drawing/2014/main" xmlns="" id="{B5C4B812-BFED-49C1-B0A8-73FD177F62E4}"/>
              </a:ext>
            </a:extLst>
          </p:cNvPr>
          <p:cNvSpPr/>
          <p:nvPr/>
        </p:nvSpPr>
        <p:spPr bwMode="gray">
          <a:xfrm>
            <a:off x="2009060" y="4877468"/>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2144059" y="4528505"/>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3BE57485-5BEA-4703-B69C-258C314A1B9E}"/>
              </a:ext>
            </a:extLst>
          </p:cNvPr>
          <p:cNvSpPr/>
          <p:nvPr/>
        </p:nvSpPr>
        <p:spPr bwMode="gray">
          <a:xfrm>
            <a:off x="2009060" y="5083669"/>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a16="http://schemas.microsoft.com/office/drawing/2014/main" xmlns="" id="{50577743-D524-4F31-B49A-9C9C287FE7C6}"/>
              </a:ext>
            </a:extLst>
          </p:cNvPr>
          <p:cNvSpPr/>
          <p:nvPr/>
        </p:nvSpPr>
        <p:spPr bwMode="gray">
          <a:xfrm>
            <a:off x="7283071"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xmlns="" id="{40437D90-2ED1-4AFD-8A2F-9B0DA2EA72C3}"/>
              </a:ext>
            </a:extLst>
          </p:cNvPr>
          <p:cNvSpPr/>
          <p:nvPr/>
        </p:nvSpPr>
        <p:spPr bwMode="gray">
          <a:xfrm>
            <a:off x="7198995" y="4578307"/>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xmlns="" id="{5F5565DC-FA1C-4046-A6ED-3F6A194E4EEF}"/>
              </a:ext>
            </a:extLst>
          </p:cNvPr>
          <p:cNvSpPr/>
          <p:nvPr/>
        </p:nvSpPr>
        <p:spPr bwMode="gray">
          <a:xfrm>
            <a:off x="7283071"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a:extLst>
              <a:ext uri="{FF2B5EF4-FFF2-40B4-BE49-F238E27FC236}">
                <a16:creationId xmlns:a16="http://schemas.microsoft.com/office/drawing/2014/main" xmlns="" id="{94EBE60F-B576-4076-80A4-A298D2C405EA}"/>
              </a:ext>
            </a:extLst>
          </p:cNvPr>
          <p:cNvSpPr txBox="1"/>
          <p:nvPr/>
        </p:nvSpPr>
        <p:spPr bwMode="gray">
          <a:xfrm>
            <a:off x="2117320" y="2956907"/>
            <a:ext cx="938077"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EE228D8F-CAC8-462D-97F8-C5EC8E408F52}"/>
              </a:ext>
            </a:extLst>
          </p:cNvPr>
          <p:cNvSpPr txBox="1"/>
          <p:nvPr/>
        </p:nvSpPr>
        <p:spPr bwMode="gray">
          <a:xfrm>
            <a:off x="7328110" y="5564244"/>
            <a:ext cx="938077"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68A565EC-5EEE-4DAD-BAEB-C674542CA029}"/>
              </a:ext>
            </a:extLst>
          </p:cNvPr>
          <p:cNvSpPr txBox="1"/>
          <p:nvPr/>
        </p:nvSpPr>
        <p:spPr bwMode="gray">
          <a:xfrm>
            <a:off x="2381872" y="5562947"/>
            <a:ext cx="447558"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DD2A4E08-5A21-45AB-A58A-4A5E39C6759A}"/>
              </a:ext>
            </a:extLst>
          </p:cNvPr>
          <p:cNvSpPr txBox="1"/>
          <p:nvPr/>
        </p:nvSpPr>
        <p:spPr bwMode="gray">
          <a:xfrm>
            <a:off x="7628535" y="2956907"/>
            <a:ext cx="447558"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a:extLst>
              <a:ext uri="{FF2B5EF4-FFF2-40B4-BE49-F238E27FC236}">
                <a16:creationId xmlns:a16="http://schemas.microsoft.com/office/drawing/2014/main" xmlns="" id="{E44CE25A-3EF2-497C-BB98-ABB6B9638A0D}"/>
              </a:ext>
            </a:extLst>
          </p:cNvPr>
          <p:cNvSpPr/>
          <p:nvPr/>
        </p:nvSpPr>
        <p:spPr bwMode="gray">
          <a:xfrm>
            <a:off x="1054772"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a:extLst>
              <a:ext uri="{FF2B5EF4-FFF2-40B4-BE49-F238E27FC236}">
                <a16:creationId xmlns:a16="http://schemas.microsoft.com/office/drawing/2014/main" xmlns="" id="{5F0D799C-78E1-40B3-99CA-C09970AF7A25}"/>
              </a:ext>
            </a:extLst>
          </p:cNvPr>
          <p:cNvSpPr/>
          <p:nvPr/>
        </p:nvSpPr>
        <p:spPr bwMode="gray">
          <a:xfrm>
            <a:off x="1054772"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a:extLst>
              <a:ext uri="{FF2B5EF4-FFF2-40B4-BE49-F238E27FC236}">
                <a16:creationId xmlns:a16="http://schemas.microsoft.com/office/drawing/2014/main" xmlns="" id="{467FB8C8-85F9-4116-9737-C72D044E9724}"/>
              </a:ext>
            </a:extLst>
          </p:cNvPr>
          <p:cNvSpPr/>
          <p:nvPr/>
        </p:nvSpPr>
        <p:spPr bwMode="gray">
          <a:xfrm>
            <a:off x="10632040"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a:extLst>
              <a:ext uri="{FF2B5EF4-FFF2-40B4-BE49-F238E27FC236}">
                <a16:creationId xmlns:a16="http://schemas.microsoft.com/office/drawing/2014/main" xmlns="" id="{7B41ECB6-0A50-4129-B7DE-8859532410BF}"/>
              </a:ext>
            </a:extLst>
          </p:cNvPr>
          <p:cNvSpPr/>
          <p:nvPr/>
        </p:nvSpPr>
        <p:spPr bwMode="gray">
          <a:xfrm>
            <a:off x="10632040"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4" name="组合 63"/>
          <p:cNvGrpSpPr/>
          <p:nvPr/>
        </p:nvGrpSpPr>
        <p:grpSpPr bwMode="gray">
          <a:xfrm rot="5400000">
            <a:off x="1817443" y="5045165"/>
            <a:ext cx="156754" cy="122809"/>
            <a:chOff x="5719030" y="3021874"/>
            <a:chExt cx="156754" cy="122809"/>
          </a:xfrm>
        </p:grpSpPr>
        <p:sp>
          <p:nvSpPr>
            <p:cNvPr id="65" name="矩形 64"/>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5" name="组合 74"/>
          <p:cNvGrpSpPr/>
          <p:nvPr/>
        </p:nvGrpSpPr>
        <p:grpSpPr bwMode="gray">
          <a:xfrm rot="16200000" flipH="1">
            <a:off x="10316274" y="2652212"/>
            <a:ext cx="156754" cy="122809"/>
            <a:chOff x="5719030" y="3021874"/>
            <a:chExt cx="156754" cy="122809"/>
          </a:xfrm>
        </p:grpSpPr>
        <p:sp>
          <p:nvSpPr>
            <p:cNvPr id="76" name="矩形 75"/>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8" name="组合 77"/>
          <p:cNvGrpSpPr/>
          <p:nvPr/>
        </p:nvGrpSpPr>
        <p:grpSpPr bwMode="gray">
          <a:xfrm rot="16200000" flipH="1">
            <a:off x="10316275" y="5020932"/>
            <a:ext cx="156754" cy="122809"/>
            <a:chOff x="5719030" y="3021874"/>
            <a:chExt cx="156754" cy="122809"/>
          </a:xfrm>
        </p:grpSpPr>
        <p:sp>
          <p:nvSpPr>
            <p:cNvPr id="83" name="矩形 82"/>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5" name="组合 84"/>
          <p:cNvGrpSpPr/>
          <p:nvPr/>
        </p:nvGrpSpPr>
        <p:grpSpPr bwMode="gray">
          <a:xfrm rot="5400000">
            <a:off x="1817443" y="2652212"/>
            <a:ext cx="156754" cy="122809"/>
            <a:chOff x="5719030" y="3021874"/>
            <a:chExt cx="156754" cy="122809"/>
          </a:xfrm>
        </p:grpSpPr>
        <p:sp>
          <p:nvSpPr>
            <p:cNvPr id="86" name="矩形 85"/>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8" name="燕尾形 26">
            <a:extLst>
              <a:ext uri="{FF2B5EF4-FFF2-40B4-BE49-F238E27FC236}">
                <a16:creationId xmlns:a16="http://schemas.microsoft.com/office/drawing/2014/main" xmlns="" id="{21056BB4-1035-4B48-93C4-82662DFBD2D4}"/>
              </a:ext>
            </a:extLst>
          </p:cNvPr>
          <p:cNvSpPr/>
          <p:nvPr/>
        </p:nvSpPr>
        <p:spPr bwMode="gray">
          <a:xfrm>
            <a:off x="8371680" y="114300"/>
            <a:ext cx="118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4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9" name="燕尾形 27">
            <a:extLst>
              <a:ext uri="{FF2B5EF4-FFF2-40B4-BE49-F238E27FC236}">
                <a16:creationId xmlns:a16="http://schemas.microsoft.com/office/drawing/2014/main" xmlns="" id="{D91FC23B-C27A-4337-B51E-825160E1F0C9}"/>
              </a:ext>
            </a:extLst>
          </p:cNvPr>
          <p:cNvSpPr/>
          <p:nvPr/>
        </p:nvSpPr>
        <p:spPr bwMode="gray">
          <a:xfrm>
            <a:off x="9468356"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0" name="燕尾形 27">
            <a:extLst>
              <a:ext uri="{FF2B5EF4-FFF2-40B4-BE49-F238E27FC236}">
                <a16:creationId xmlns:a16="http://schemas.microsoft.com/office/drawing/2014/main" xmlns="" id="{6304E176-3FD1-45B6-BD70-ED043453F6DD}"/>
              </a:ext>
            </a:extLst>
          </p:cNvPr>
          <p:cNvSpPr/>
          <p:nvPr/>
        </p:nvSpPr>
        <p:spPr bwMode="gray">
          <a:xfrm>
            <a:off x="10565032"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1" name="五边形 90"/>
          <p:cNvSpPr/>
          <p:nvPr/>
        </p:nvSpPr>
        <p:spPr bwMode="gray">
          <a:xfrm>
            <a:off x="7311004" y="114300"/>
            <a:ext cx="1152000" cy="2124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aphicFrame>
        <p:nvGraphicFramePr>
          <p:cNvPr id="92" name="表格 91">
            <a:extLst>
              <a:ext uri="{FF2B5EF4-FFF2-40B4-BE49-F238E27FC236}">
                <a16:creationId xmlns:a16="http://schemas.microsoft.com/office/drawing/2014/main" xmlns="" id="{717A4537-ECFB-4FA8-BDB6-72C3E1EE962B}"/>
              </a:ext>
            </a:extLst>
          </p:cNvPr>
          <p:cNvGraphicFramePr>
            <a:graphicFrameLocks noGrp="1"/>
          </p:cNvGraphicFramePr>
          <p:nvPr>
            <p:extLst>
              <p:ext uri="{D42A27DB-BD31-4B8C-83A1-F6EECF244321}">
                <p14:modId xmlns:p14="http://schemas.microsoft.com/office/powerpoint/2010/main" val="325521820"/>
              </p:ext>
            </p:extLst>
          </p:nvPr>
        </p:nvGraphicFramePr>
        <p:xfrm>
          <a:off x="8408242" y="2613420"/>
          <a:ext cx="1925176" cy="875520"/>
        </p:xfrm>
        <a:graphic>
          <a:graphicData uri="http://schemas.openxmlformats.org/drawingml/2006/table">
            <a:tbl>
              <a:tblPr/>
              <a:tblGrid>
                <a:gridCol w="295095">
                  <a:extLst>
                    <a:ext uri="{9D8B030D-6E8A-4147-A177-3AD203B41FA5}">
                      <a16:colId xmlns:a16="http://schemas.microsoft.com/office/drawing/2014/main" xmlns="" val="20000"/>
                    </a:ext>
                  </a:extLst>
                </a:gridCol>
                <a:gridCol w="464196">
                  <a:extLst>
                    <a:ext uri="{9D8B030D-6E8A-4147-A177-3AD203B41FA5}">
                      <a16:colId xmlns:a16="http://schemas.microsoft.com/office/drawing/2014/main" xmlns="" val="20001"/>
                    </a:ext>
                  </a:extLst>
                </a:gridCol>
                <a:gridCol w="723280">
                  <a:extLst>
                    <a:ext uri="{9D8B030D-6E8A-4147-A177-3AD203B41FA5}">
                      <a16:colId xmlns:a16="http://schemas.microsoft.com/office/drawing/2014/main" xmlns="" val="20002"/>
                    </a:ext>
                  </a:extLst>
                </a:gridCol>
                <a:gridCol w="442605">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93" name="表格 92">
            <a:extLst>
              <a:ext uri="{FF2B5EF4-FFF2-40B4-BE49-F238E27FC236}">
                <a16:creationId xmlns:a16="http://schemas.microsoft.com/office/drawing/2014/main" xmlns="" id="{81F2D3A0-5B59-4329-BBF7-FC9B94E66ACB}"/>
              </a:ext>
            </a:extLst>
          </p:cNvPr>
          <p:cNvGraphicFramePr>
            <a:graphicFrameLocks noGrp="1"/>
          </p:cNvGraphicFramePr>
          <p:nvPr>
            <p:extLst>
              <p:ext uri="{D42A27DB-BD31-4B8C-83A1-F6EECF244321}">
                <p14:modId xmlns:p14="http://schemas.microsoft.com/office/powerpoint/2010/main" val="3935880327"/>
              </p:ext>
            </p:extLst>
          </p:nvPr>
        </p:nvGraphicFramePr>
        <p:xfrm>
          <a:off x="8407302" y="5332174"/>
          <a:ext cx="1931134" cy="875520"/>
        </p:xfrm>
        <a:graphic>
          <a:graphicData uri="http://schemas.openxmlformats.org/drawingml/2006/table">
            <a:tbl>
              <a:tblPr/>
              <a:tblGrid>
                <a:gridCol w="286563">
                  <a:extLst>
                    <a:ext uri="{9D8B030D-6E8A-4147-A177-3AD203B41FA5}">
                      <a16:colId xmlns:a16="http://schemas.microsoft.com/office/drawing/2014/main" xmlns="" val="20000"/>
                    </a:ext>
                  </a:extLst>
                </a:gridCol>
                <a:gridCol w="520291">
                  <a:extLst>
                    <a:ext uri="{9D8B030D-6E8A-4147-A177-3AD203B41FA5}">
                      <a16:colId xmlns:a16="http://schemas.microsoft.com/office/drawing/2014/main" xmlns="" val="20001"/>
                    </a:ext>
                  </a:extLst>
                </a:gridCol>
                <a:gridCol w="640731">
                  <a:extLst>
                    <a:ext uri="{9D8B030D-6E8A-4147-A177-3AD203B41FA5}">
                      <a16:colId xmlns:a16="http://schemas.microsoft.com/office/drawing/2014/main" xmlns="" val="20002"/>
                    </a:ext>
                  </a:extLst>
                </a:gridCol>
                <a:gridCol w="483549">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94" name="表格 93">
            <a:extLst>
              <a:ext uri="{FF2B5EF4-FFF2-40B4-BE49-F238E27FC236}">
                <a16:creationId xmlns:a16="http://schemas.microsoft.com/office/drawing/2014/main" xmlns="" id="{F6D010AB-2F86-4E91-9D8C-29446A1FA5E1}"/>
              </a:ext>
            </a:extLst>
          </p:cNvPr>
          <p:cNvGraphicFramePr>
            <a:graphicFrameLocks noGrp="1"/>
          </p:cNvGraphicFramePr>
          <p:nvPr>
            <p:extLst>
              <p:ext uri="{D42A27DB-BD31-4B8C-83A1-F6EECF244321}">
                <p14:modId xmlns:p14="http://schemas.microsoft.com/office/powerpoint/2010/main" val="1004353653"/>
              </p:ext>
            </p:extLst>
          </p:nvPr>
        </p:nvGraphicFramePr>
        <p:xfrm>
          <a:off x="3149622" y="2613420"/>
          <a:ext cx="1998262" cy="875520"/>
        </p:xfrm>
        <a:graphic>
          <a:graphicData uri="http://schemas.openxmlformats.org/drawingml/2006/table">
            <a:tbl>
              <a:tblPr/>
              <a:tblGrid>
                <a:gridCol w="305726">
                  <a:extLst>
                    <a:ext uri="{9D8B030D-6E8A-4147-A177-3AD203B41FA5}">
                      <a16:colId xmlns:a16="http://schemas.microsoft.com/office/drawing/2014/main" xmlns="" val="20000"/>
                    </a:ext>
                  </a:extLst>
                </a:gridCol>
                <a:gridCol w="493189">
                  <a:extLst>
                    <a:ext uri="{9D8B030D-6E8A-4147-A177-3AD203B41FA5}">
                      <a16:colId xmlns:a16="http://schemas.microsoft.com/office/drawing/2014/main" xmlns="" val="20001"/>
                    </a:ext>
                  </a:extLst>
                </a:gridCol>
                <a:gridCol w="762202">
                  <a:extLst>
                    <a:ext uri="{9D8B030D-6E8A-4147-A177-3AD203B41FA5}">
                      <a16:colId xmlns:a16="http://schemas.microsoft.com/office/drawing/2014/main" xmlns="" val="20002"/>
                    </a:ext>
                  </a:extLst>
                </a:gridCol>
                <a:gridCol w="437145">
                  <a:extLst>
                    <a:ext uri="{9D8B030D-6E8A-4147-A177-3AD203B41FA5}">
                      <a16:colId xmlns:a16="http://schemas.microsoft.com/office/drawing/2014/main" xmlns="" val="20003"/>
                    </a:ext>
                  </a:extLst>
                </a:gridCol>
              </a:tblGrid>
              <a:tr h="11103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1103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216096">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216096">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95" name="表格 94">
            <a:extLst>
              <a:ext uri="{FF2B5EF4-FFF2-40B4-BE49-F238E27FC236}">
                <a16:creationId xmlns:a16="http://schemas.microsoft.com/office/drawing/2014/main" xmlns="" id="{4C8B4CDE-547D-4A59-8F75-EFB03F9C4DF9}"/>
              </a:ext>
            </a:extLst>
          </p:cNvPr>
          <p:cNvGraphicFramePr>
            <a:graphicFrameLocks noGrp="1"/>
          </p:cNvGraphicFramePr>
          <p:nvPr>
            <p:extLst>
              <p:ext uri="{D42A27DB-BD31-4B8C-83A1-F6EECF244321}">
                <p14:modId xmlns:p14="http://schemas.microsoft.com/office/powerpoint/2010/main" val="1549475997"/>
              </p:ext>
            </p:extLst>
          </p:nvPr>
        </p:nvGraphicFramePr>
        <p:xfrm>
          <a:off x="3149621" y="5332174"/>
          <a:ext cx="1998263" cy="875520"/>
        </p:xfrm>
        <a:graphic>
          <a:graphicData uri="http://schemas.openxmlformats.org/drawingml/2006/table">
            <a:tbl>
              <a:tblPr/>
              <a:tblGrid>
                <a:gridCol w="307524">
                  <a:extLst>
                    <a:ext uri="{9D8B030D-6E8A-4147-A177-3AD203B41FA5}">
                      <a16:colId xmlns:a16="http://schemas.microsoft.com/office/drawing/2014/main" xmlns="" val="20000"/>
                    </a:ext>
                  </a:extLst>
                </a:gridCol>
                <a:gridCol w="468154">
                  <a:extLst>
                    <a:ext uri="{9D8B030D-6E8A-4147-A177-3AD203B41FA5}">
                      <a16:colId xmlns:a16="http://schemas.microsoft.com/office/drawing/2014/main" xmlns="" val="20001"/>
                    </a:ext>
                  </a:extLst>
                </a:gridCol>
                <a:gridCol w="722227">
                  <a:extLst>
                    <a:ext uri="{9D8B030D-6E8A-4147-A177-3AD203B41FA5}">
                      <a16:colId xmlns:a16="http://schemas.microsoft.com/office/drawing/2014/main" xmlns="" val="20002"/>
                    </a:ext>
                  </a:extLst>
                </a:gridCol>
                <a:gridCol w="500358">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602471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ESI Label Distribution: Split Horizon (1)</a:t>
            </a:r>
            <a:endParaRPr lang="en-US" altLang="zh-CN" dirty="0">
              <a:sym typeface="Huawei Sans" panose="020C0503030203020204" pitchFamily="34" charset="0"/>
            </a:endParaRPr>
          </a:p>
        </p:txBody>
      </p:sp>
      <p:sp>
        <p:nvSpPr>
          <p:cNvPr id="42" name="文本占位符 41"/>
          <p:cNvSpPr>
            <a:spLocks noGrp="1"/>
          </p:cNvSpPr>
          <p:nvPr>
            <p:ph type="body" sz="quarter" idx="10"/>
          </p:nvPr>
        </p:nvSpPr>
        <p:spPr bwMode="gray"/>
        <p:txBody>
          <a:bodyPr/>
          <a:lstStyle/>
          <a:p>
            <a:pPr>
              <a:lnSpc>
                <a:spcPct val="100000"/>
              </a:lnSpc>
            </a:pPr>
            <a:r>
              <a:rPr lang="en-US" sz="1600" dirty="0" smtClean="0">
                <a:sym typeface="Huawei Sans" panose="020C0503030203020204" pitchFamily="34" charset="0"/>
              </a:rPr>
              <a:t>PEs distribute ESI labels through Type 1 routes. ESI labels are used for split horizon to prevent traffic from an ES from being sent back to the ES.</a:t>
            </a:r>
          </a:p>
          <a:p>
            <a:pPr>
              <a:lnSpc>
                <a:spcPct val="100000"/>
              </a:lnSpc>
            </a:pPr>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6866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stCxn id="3" idx="1"/>
            <a:endCxn id="63"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stCxn id="16" idx="1"/>
            <a:endCxn id="63" idx="3"/>
          </p:cNvCxnSpPr>
          <p:nvPr/>
        </p:nvCxnSpPr>
        <p:spPr bwMode="gray">
          <a:xfrm flipH="1" flipV="1">
            <a:off x="1080361" y="3899987"/>
            <a:ext cx="781956" cy="1212549"/>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endCxn id="62"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endCxn id="62" idx="1"/>
          </p:cNvCxnSpPr>
          <p:nvPr/>
        </p:nvCxnSpPr>
        <p:spPr bwMode="gray">
          <a:xfrm flipV="1">
            <a:off x="10427652" y="3905435"/>
            <a:ext cx="677353" cy="1207102"/>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65619"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B64C0C3B-FDDF-45DD-94BA-F3CF4D61BF73}"/>
              </a:ext>
            </a:extLst>
          </p:cNvPr>
          <p:cNvSpPr/>
          <p:nvPr/>
        </p:nvSpPr>
        <p:spPr bwMode="gray">
          <a:xfrm>
            <a:off x="1998545" y="218294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a16="http://schemas.microsoft.com/office/drawing/2014/main" xmlns="" id="{850A5E19-810B-4B2E-8850-2638CDDE4042}"/>
              </a:ext>
            </a:extLst>
          </p:cNvPr>
          <p:cNvSpPr/>
          <p:nvPr/>
        </p:nvSpPr>
        <p:spPr bwMode="gray">
          <a:xfrm>
            <a:off x="2133544" y="183397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a:extLst>
              <a:ext uri="{FF2B5EF4-FFF2-40B4-BE49-F238E27FC236}">
                <a16:creationId xmlns:a16="http://schemas.microsoft.com/office/drawing/2014/main" xmlns="" id="{E549CE12-84DE-46E8-889D-D7A4045618FE}"/>
              </a:ext>
            </a:extLst>
          </p:cNvPr>
          <p:cNvSpPr/>
          <p:nvPr/>
        </p:nvSpPr>
        <p:spPr bwMode="gray">
          <a:xfrm>
            <a:off x="1998545" y="2389143"/>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79843" y="1681561"/>
            <a:ext cx="3176341"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a16="http://schemas.microsoft.com/office/drawing/2014/main" xmlns="" id="{A3E0CFCB-5478-4004-9324-932BBC933906}"/>
              </a:ext>
            </a:extLst>
          </p:cNvPr>
          <p:cNvSpPr/>
          <p:nvPr/>
        </p:nvSpPr>
        <p:spPr bwMode="gray">
          <a:xfrm>
            <a:off x="7256268" y="219167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a16="http://schemas.microsoft.com/office/drawing/2014/main" xmlns="" id="{80D4845E-3F61-405F-8C54-B4C33C2120EF}"/>
              </a:ext>
            </a:extLst>
          </p:cNvPr>
          <p:cNvSpPr/>
          <p:nvPr/>
        </p:nvSpPr>
        <p:spPr bwMode="gray">
          <a:xfrm>
            <a:off x="7202672" y="184270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a16="http://schemas.microsoft.com/office/drawing/2014/main" xmlns="" id="{8F63526D-6227-456A-870C-43B8D6704A8E}"/>
              </a:ext>
            </a:extLst>
          </p:cNvPr>
          <p:cNvSpPr/>
          <p:nvPr/>
        </p:nvSpPr>
        <p:spPr bwMode="gray">
          <a:xfrm>
            <a:off x="7256268" y="2403860"/>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a16="http://schemas.microsoft.com/office/drawing/2014/main" xmlns="" id="{B5C4B812-BFED-49C1-B0A8-73FD177F62E4}"/>
              </a:ext>
            </a:extLst>
          </p:cNvPr>
          <p:cNvSpPr/>
          <p:nvPr/>
        </p:nvSpPr>
        <p:spPr bwMode="gray">
          <a:xfrm>
            <a:off x="2009060" y="4877468"/>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2144059" y="4528505"/>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3BE57485-5BEA-4703-B69C-258C314A1B9E}"/>
              </a:ext>
            </a:extLst>
          </p:cNvPr>
          <p:cNvSpPr/>
          <p:nvPr/>
        </p:nvSpPr>
        <p:spPr bwMode="gray">
          <a:xfrm>
            <a:off x="2009060" y="5083669"/>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a16="http://schemas.microsoft.com/office/drawing/2014/main" xmlns="" id="{50577743-D524-4F31-B49A-9C9C287FE7C6}"/>
              </a:ext>
            </a:extLst>
          </p:cNvPr>
          <p:cNvSpPr/>
          <p:nvPr/>
        </p:nvSpPr>
        <p:spPr bwMode="gray">
          <a:xfrm>
            <a:off x="7283071"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xmlns="" id="{40437D90-2ED1-4AFD-8A2F-9B0DA2EA72C3}"/>
              </a:ext>
            </a:extLst>
          </p:cNvPr>
          <p:cNvSpPr/>
          <p:nvPr/>
        </p:nvSpPr>
        <p:spPr bwMode="gray">
          <a:xfrm>
            <a:off x="7198995" y="4578307"/>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xmlns="" id="{5F5565DC-FA1C-4046-A6ED-3F6A194E4EEF}"/>
              </a:ext>
            </a:extLst>
          </p:cNvPr>
          <p:cNvSpPr/>
          <p:nvPr/>
        </p:nvSpPr>
        <p:spPr bwMode="gray">
          <a:xfrm>
            <a:off x="7283071"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a:extLst>
              <a:ext uri="{FF2B5EF4-FFF2-40B4-BE49-F238E27FC236}">
                <a16:creationId xmlns:a16="http://schemas.microsoft.com/office/drawing/2014/main" xmlns="" id="{94EBE60F-B576-4076-80A4-A298D2C405EA}"/>
              </a:ext>
            </a:extLst>
          </p:cNvPr>
          <p:cNvSpPr txBox="1"/>
          <p:nvPr/>
        </p:nvSpPr>
        <p:spPr bwMode="gray">
          <a:xfrm>
            <a:off x="2331072" y="2956907"/>
            <a:ext cx="938077"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EE228D8F-CAC8-462D-97F8-C5EC8E408F52}"/>
              </a:ext>
            </a:extLst>
          </p:cNvPr>
          <p:cNvSpPr txBox="1"/>
          <p:nvPr/>
        </p:nvSpPr>
        <p:spPr bwMode="gray">
          <a:xfrm>
            <a:off x="7541862" y="5564244"/>
            <a:ext cx="938077"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68A565EC-5EEE-4DAD-BAEB-C674542CA029}"/>
              </a:ext>
            </a:extLst>
          </p:cNvPr>
          <p:cNvSpPr txBox="1"/>
          <p:nvPr/>
        </p:nvSpPr>
        <p:spPr bwMode="gray">
          <a:xfrm>
            <a:off x="2381872" y="5562947"/>
            <a:ext cx="447558"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DD2A4E08-5A21-45AB-A58A-4A5E39C6759A}"/>
              </a:ext>
            </a:extLst>
          </p:cNvPr>
          <p:cNvSpPr txBox="1"/>
          <p:nvPr/>
        </p:nvSpPr>
        <p:spPr bwMode="gray">
          <a:xfrm>
            <a:off x="7628535" y="2956907"/>
            <a:ext cx="447558"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1">
            <a:extLst>
              <a:ext uri="{FF2B5EF4-FFF2-40B4-BE49-F238E27FC236}">
                <a16:creationId xmlns:a16="http://schemas.microsoft.com/office/drawing/2014/main" xmlns="" id="{0D8A06C5-792F-4FE3-A20B-0A0841FBDFB0}"/>
              </a:ext>
            </a:extLst>
          </p:cNvPr>
          <p:cNvSpPr/>
          <p:nvPr/>
        </p:nvSpPr>
        <p:spPr bwMode="gray">
          <a:xfrm>
            <a:off x="5286562" y="2510558"/>
            <a:ext cx="628086" cy="2418426"/>
          </a:xfrm>
          <a:custGeom>
            <a:avLst/>
            <a:gdLst>
              <a:gd name="connsiteX0" fmla="*/ 0 w 764285"/>
              <a:gd name="connsiteY0" fmla="*/ 0 h 2511188"/>
              <a:gd name="connsiteX1" fmla="*/ 764275 w 764285"/>
              <a:gd name="connsiteY1" fmla="*/ 1201003 h 2511188"/>
              <a:gd name="connsiteX2" fmla="*/ 13648 w 764285"/>
              <a:gd name="connsiteY2" fmla="*/ 2511188 h 2511188"/>
            </a:gdLst>
            <a:ahLst/>
            <a:cxnLst>
              <a:cxn ang="0">
                <a:pos x="connsiteX0" y="connsiteY0"/>
              </a:cxn>
              <a:cxn ang="0">
                <a:pos x="connsiteX1" y="connsiteY1"/>
              </a:cxn>
              <a:cxn ang="0">
                <a:pos x="connsiteX2" y="connsiteY2"/>
              </a:cxn>
            </a:cxnLst>
            <a:rect l="l" t="t" r="r" b="b"/>
            <a:pathLst>
              <a:path w="764285" h="2511188">
                <a:moveTo>
                  <a:pt x="0" y="0"/>
                </a:moveTo>
                <a:cubicBezTo>
                  <a:pt x="381000" y="391236"/>
                  <a:pt x="762000" y="782472"/>
                  <a:pt x="764275" y="1201003"/>
                </a:cubicBezTo>
                <a:cubicBezTo>
                  <a:pt x="766550" y="1619534"/>
                  <a:pt x="390099" y="2065361"/>
                  <a:pt x="13648" y="2511188"/>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任意多边形 2">
            <a:extLst>
              <a:ext uri="{FF2B5EF4-FFF2-40B4-BE49-F238E27FC236}">
                <a16:creationId xmlns:a16="http://schemas.microsoft.com/office/drawing/2014/main" xmlns="" id="{E81ADBAD-3C8E-4A17-8C30-C5A3D826F23A}"/>
              </a:ext>
            </a:extLst>
          </p:cNvPr>
          <p:cNvSpPr/>
          <p:nvPr/>
        </p:nvSpPr>
        <p:spPr bwMode="gray">
          <a:xfrm>
            <a:off x="5320931" y="2343489"/>
            <a:ext cx="1697326" cy="1841563"/>
          </a:xfrm>
          <a:custGeom>
            <a:avLst/>
            <a:gdLst>
              <a:gd name="connsiteX0" fmla="*/ 0 w 1869743"/>
              <a:gd name="connsiteY0" fmla="*/ 0 h 1719618"/>
              <a:gd name="connsiteX1" fmla="*/ 1869743 w 1869743"/>
              <a:gd name="connsiteY1" fmla="*/ 1719618 h 1719618"/>
            </a:gdLst>
            <a:ahLst/>
            <a:cxnLst>
              <a:cxn ang="0">
                <a:pos x="connsiteX0" y="connsiteY0"/>
              </a:cxn>
              <a:cxn ang="0">
                <a:pos x="connsiteX1" y="connsiteY1"/>
              </a:cxn>
            </a:cxnLst>
            <a:rect l="l" t="t" r="r" b="b"/>
            <a:pathLst>
              <a:path w="1869743" h="1719618">
                <a:moveTo>
                  <a:pt x="0" y="0"/>
                </a:moveTo>
                <a:lnTo>
                  <a:pt x="1869743" y="1719618"/>
                </a:ln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任意多边形 3">
            <a:extLst>
              <a:ext uri="{FF2B5EF4-FFF2-40B4-BE49-F238E27FC236}">
                <a16:creationId xmlns:a16="http://schemas.microsoft.com/office/drawing/2014/main" xmlns="" id="{5C662D82-5C59-4763-AC3A-6B8CD4605D60}"/>
              </a:ext>
            </a:extLst>
          </p:cNvPr>
          <p:cNvSpPr/>
          <p:nvPr/>
        </p:nvSpPr>
        <p:spPr bwMode="gray">
          <a:xfrm rot="21347661">
            <a:off x="5163569" y="2143075"/>
            <a:ext cx="1896781" cy="232503"/>
          </a:xfrm>
          <a:custGeom>
            <a:avLst/>
            <a:gdLst>
              <a:gd name="connsiteX0" fmla="*/ 0 w 1856095"/>
              <a:gd name="connsiteY0" fmla="*/ 40944 h 40944"/>
              <a:gd name="connsiteX1" fmla="*/ 1856095 w 1856095"/>
              <a:gd name="connsiteY1" fmla="*/ 0 h 40944"/>
            </a:gdLst>
            <a:ahLst/>
            <a:cxnLst>
              <a:cxn ang="0">
                <a:pos x="connsiteX0" y="connsiteY0"/>
              </a:cxn>
              <a:cxn ang="0">
                <a:pos x="connsiteX1" y="connsiteY1"/>
              </a:cxn>
            </a:cxnLst>
            <a:rect l="l" t="t" r="r" b="b"/>
            <a:pathLst>
              <a:path w="1856095" h="40944">
                <a:moveTo>
                  <a:pt x="0" y="40944"/>
                </a:moveTo>
                <a:lnTo>
                  <a:pt x="1856095" y="0"/>
                </a:ln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9" name="组合 68">
            <a:extLst>
              <a:ext uri="{FF2B5EF4-FFF2-40B4-BE49-F238E27FC236}">
                <a16:creationId xmlns:a16="http://schemas.microsoft.com/office/drawing/2014/main" xmlns="" id="{92894093-CD26-4D10-A2C3-59DC97F5FDE6}"/>
              </a:ext>
            </a:extLst>
          </p:cNvPr>
          <p:cNvGrpSpPr/>
          <p:nvPr/>
        </p:nvGrpSpPr>
        <p:grpSpPr bwMode="gray">
          <a:xfrm>
            <a:off x="3461652" y="2028170"/>
            <a:ext cx="2255016" cy="871663"/>
            <a:chOff x="5256840" y="2129351"/>
            <a:chExt cx="2255016" cy="871663"/>
          </a:xfrm>
        </p:grpSpPr>
        <p:sp>
          <p:nvSpPr>
            <p:cNvPr id="70" name="矩形 69">
              <a:extLst>
                <a:ext uri="{FF2B5EF4-FFF2-40B4-BE49-F238E27FC236}">
                  <a16:creationId xmlns:a16="http://schemas.microsoft.com/office/drawing/2014/main" xmlns="" id="{2B13690C-EE42-431A-ABCE-DAB00D285704}"/>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PE1 Type 1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a:extLst>
                <a:ext uri="{FF2B5EF4-FFF2-40B4-BE49-F238E27FC236}">
                  <a16:creationId xmlns:a16="http://schemas.microsoft.com/office/drawing/2014/main" xmlns="" id="{55DD8924-3846-47F2-9C09-B429B3915B30}"/>
                </a:ext>
              </a:extLst>
            </p:cNvPr>
            <p:cNvSpPr/>
            <p:nvPr/>
          </p:nvSpPr>
          <p:spPr bwMode="gray">
            <a:xfrm>
              <a:off x="5256841" y="2356491"/>
              <a:ext cx="2255015" cy="201845"/>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a:extLst>
                <a:ext uri="{FF2B5EF4-FFF2-40B4-BE49-F238E27FC236}">
                  <a16:creationId xmlns:a16="http://schemas.microsoft.com/office/drawing/2014/main" xmlns="" id="{8587585B-BD71-40AF-8CDD-F186A119FFFC}"/>
                </a:ext>
              </a:extLst>
            </p:cNvPr>
            <p:cNvSpPr/>
            <p:nvPr/>
          </p:nvSpPr>
          <p:spPr bwMode="gray">
            <a:xfrm>
              <a:off x="5256841" y="2564059"/>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 ESI 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a:extLst>
                <a:ext uri="{FF2B5EF4-FFF2-40B4-BE49-F238E27FC236}">
                  <a16:creationId xmlns:a16="http://schemas.microsoft.com/office/drawing/2014/main" xmlns="" id="{74817614-4AA2-4112-9046-F57279994446}"/>
                </a:ext>
              </a:extLst>
            </p:cNvPr>
            <p:cNvSpPr/>
            <p:nvPr/>
          </p:nvSpPr>
          <p:spPr bwMode="gray">
            <a:xfrm>
              <a:off x="5256841" y="2785664"/>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Label = 201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4" name="矩形 73">
            <a:extLst>
              <a:ext uri="{FF2B5EF4-FFF2-40B4-BE49-F238E27FC236}">
                <a16:creationId xmlns:a16="http://schemas.microsoft.com/office/drawing/2014/main" xmlns="" id="{A053AB42-4DED-4D43-AA89-E6A2429E9981}"/>
              </a:ext>
            </a:extLst>
          </p:cNvPr>
          <p:cNvSpPr/>
          <p:nvPr/>
        </p:nvSpPr>
        <p:spPr bwMode="gray">
          <a:xfrm>
            <a:off x="1054772"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a:extLst>
              <a:ext uri="{FF2B5EF4-FFF2-40B4-BE49-F238E27FC236}">
                <a16:creationId xmlns:a16="http://schemas.microsoft.com/office/drawing/2014/main" xmlns="" id="{1BDB2722-951A-436C-A707-FB9EEB9DB81F}"/>
              </a:ext>
            </a:extLst>
          </p:cNvPr>
          <p:cNvSpPr/>
          <p:nvPr/>
        </p:nvSpPr>
        <p:spPr bwMode="gray">
          <a:xfrm>
            <a:off x="1054772"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a:extLst>
              <a:ext uri="{FF2B5EF4-FFF2-40B4-BE49-F238E27FC236}">
                <a16:creationId xmlns:a16="http://schemas.microsoft.com/office/drawing/2014/main" xmlns="" id="{D59E2C73-9004-4B28-9A9F-E2AA53A99750}"/>
              </a:ext>
            </a:extLst>
          </p:cNvPr>
          <p:cNvSpPr/>
          <p:nvPr/>
        </p:nvSpPr>
        <p:spPr bwMode="gray">
          <a:xfrm>
            <a:off x="10632040"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a:extLst>
              <a:ext uri="{FF2B5EF4-FFF2-40B4-BE49-F238E27FC236}">
                <a16:creationId xmlns:a16="http://schemas.microsoft.com/office/drawing/2014/main" xmlns="" id="{77061A51-44B0-4E6B-8E32-22AD6EC675A7}"/>
              </a:ext>
            </a:extLst>
          </p:cNvPr>
          <p:cNvSpPr/>
          <p:nvPr/>
        </p:nvSpPr>
        <p:spPr bwMode="gray">
          <a:xfrm>
            <a:off x="10632040"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1" name="组合 80"/>
          <p:cNvGrpSpPr/>
          <p:nvPr/>
        </p:nvGrpSpPr>
        <p:grpSpPr bwMode="gray">
          <a:xfrm rot="5400000">
            <a:off x="1817443" y="5045165"/>
            <a:ext cx="156754" cy="122809"/>
            <a:chOff x="5719030" y="3021874"/>
            <a:chExt cx="156754" cy="122809"/>
          </a:xfrm>
        </p:grpSpPr>
        <p:sp>
          <p:nvSpPr>
            <p:cNvPr id="82" name="矩形 81"/>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8" name="组合 87"/>
          <p:cNvGrpSpPr/>
          <p:nvPr/>
        </p:nvGrpSpPr>
        <p:grpSpPr bwMode="gray">
          <a:xfrm rot="16200000" flipH="1">
            <a:off x="10316274" y="2652212"/>
            <a:ext cx="156754" cy="122809"/>
            <a:chOff x="5719030" y="3021874"/>
            <a:chExt cx="156754" cy="122809"/>
          </a:xfrm>
        </p:grpSpPr>
        <p:sp>
          <p:nvSpPr>
            <p:cNvPr id="89" name="矩形 88"/>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矩形 89"/>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1" name="组合 90"/>
          <p:cNvGrpSpPr/>
          <p:nvPr/>
        </p:nvGrpSpPr>
        <p:grpSpPr bwMode="gray">
          <a:xfrm rot="16200000" flipH="1">
            <a:off x="10316275" y="5020932"/>
            <a:ext cx="156754" cy="122809"/>
            <a:chOff x="5719030" y="3021874"/>
            <a:chExt cx="156754" cy="122809"/>
          </a:xfrm>
        </p:grpSpPr>
        <p:sp>
          <p:nvSpPr>
            <p:cNvPr id="92" name="矩形 91"/>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矩形 92"/>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4" name="组合 93"/>
          <p:cNvGrpSpPr/>
          <p:nvPr/>
        </p:nvGrpSpPr>
        <p:grpSpPr bwMode="gray">
          <a:xfrm rot="5400000">
            <a:off x="1817443" y="2652212"/>
            <a:ext cx="156754" cy="122809"/>
            <a:chOff x="5719030" y="3021874"/>
            <a:chExt cx="156754" cy="122809"/>
          </a:xfrm>
        </p:grpSpPr>
        <p:sp>
          <p:nvSpPr>
            <p:cNvPr id="95" name="矩形 94"/>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8" name="燕尾形 26">
            <a:extLst>
              <a:ext uri="{FF2B5EF4-FFF2-40B4-BE49-F238E27FC236}">
                <a16:creationId xmlns:a16="http://schemas.microsoft.com/office/drawing/2014/main" xmlns="" id="{21056BB4-1035-4B48-93C4-82662DFBD2D4}"/>
              </a:ext>
            </a:extLst>
          </p:cNvPr>
          <p:cNvSpPr/>
          <p:nvPr/>
        </p:nvSpPr>
        <p:spPr bwMode="gray">
          <a:xfrm>
            <a:off x="8371680" y="114300"/>
            <a:ext cx="1188000" cy="2124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9" name="燕尾形 27">
            <a:extLst>
              <a:ext uri="{FF2B5EF4-FFF2-40B4-BE49-F238E27FC236}">
                <a16:creationId xmlns:a16="http://schemas.microsoft.com/office/drawing/2014/main" xmlns="" id="{D91FC23B-C27A-4337-B51E-825160E1F0C9}"/>
              </a:ext>
            </a:extLst>
          </p:cNvPr>
          <p:cNvSpPr/>
          <p:nvPr/>
        </p:nvSpPr>
        <p:spPr bwMode="gray">
          <a:xfrm>
            <a:off x="9468356" y="114300"/>
            <a:ext cx="118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1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0" name="燕尾形 27">
            <a:extLst>
              <a:ext uri="{FF2B5EF4-FFF2-40B4-BE49-F238E27FC236}">
                <a16:creationId xmlns:a16="http://schemas.microsoft.com/office/drawing/2014/main" xmlns="" id="{6304E176-3FD1-45B6-BD70-ED043453F6DD}"/>
              </a:ext>
            </a:extLst>
          </p:cNvPr>
          <p:cNvSpPr/>
          <p:nvPr/>
        </p:nvSpPr>
        <p:spPr bwMode="gray">
          <a:xfrm>
            <a:off x="10565032"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7" name="五边形 96"/>
          <p:cNvSpPr/>
          <p:nvPr/>
        </p:nvSpPr>
        <p:spPr bwMode="gray">
          <a:xfrm>
            <a:off x="7311004" y="114300"/>
            <a:ext cx="1152000" cy="2124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aphicFrame>
        <p:nvGraphicFramePr>
          <p:cNvPr id="98" name="表格 97">
            <a:extLst>
              <a:ext uri="{FF2B5EF4-FFF2-40B4-BE49-F238E27FC236}">
                <a16:creationId xmlns:a16="http://schemas.microsoft.com/office/drawing/2014/main" xmlns="" id="{717A4537-ECFB-4FA8-BDB6-72C3E1EE962B}"/>
              </a:ext>
            </a:extLst>
          </p:cNvPr>
          <p:cNvGraphicFramePr>
            <a:graphicFrameLocks noGrp="1"/>
          </p:cNvGraphicFramePr>
          <p:nvPr>
            <p:extLst>
              <p:ext uri="{D42A27DB-BD31-4B8C-83A1-F6EECF244321}">
                <p14:modId xmlns:p14="http://schemas.microsoft.com/office/powerpoint/2010/main" val="1869221597"/>
              </p:ext>
            </p:extLst>
          </p:nvPr>
        </p:nvGraphicFramePr>
        <p:xfrm>
          <a:off x="8463004" y="2613420"/>
          <a:ext cx="1870414" cy="875520"/>
        </p:xfrm>
        <a:graphic>
          <a:graphicData uri="http://schemas.openxmlformats.org/drawingml/2006/table">
            <a:tbl>
              <a:tblPr/>
              <a:tblGrid>
                <a:gridCol w="286701">
                  <a:extLst>
                    <a:ext uri="{9D8B030D-6E8A-4147-A177-3AD203B41FA5}">
                      <a16:colId xmlns:a16="http://schemas.microsoft.com/office/drawing/2014/main" xmlns="" val="20000"/>
                    </a:ext>
                  </a:extLst>
                </a:gridCol>
                <a:gridCol w="450991">
                  <a:extLst>
                    <a:ext uri="{9D8B030D-6E8A-4147-A177-3AD203B41FA5}">
                      <a16:colId xmlns:a16="http://schemas.microsoft.com/office/drawing/2014/main" xmlns="" val="20001"/>
                    </a:ext>
                  </a:extLst>
                </a:gridCol>
                <a:gridCol w="702707">
                  <a:extLst>
                    <a:ext uri="{9D8B030D-6E8A-4147-A177-3AD203B41FA5}">
                      <a16:colId xmlns:a16="http://schemas.microsoft.com/office/drawing/2014/main" xmlns="" val="20002"/>
                    </a:ext>
                  </a:extLst>
                </a:gridCol>
                <a:gridCol w="430015">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99" name="表格 98">
            <a:extLst>
              <a:ext uri="{FF2B5EF4-FFF2-40B4-BE49-F238E27FC236}">
                <a16:creationId xmlns:a16="http://schemas.microsoft.com/office/drawing/2014/main" xmlns="" id="{81F2D3A0-5B59-4329-BBF7-FC9B94E66ACB}"/>
              </a:ext>
            </a:extLst>
          </p:cNvPr>
          <p:cNvGraphicFramePr>
            <a:graphicFrameLocks noGrp="1"/>
          </p:cNvGraphicFramePr>
          <p:nvPr>
            <p:extLst>
              <p:ext uri="{D42A27DB-BD31-4B8C-83A1-F6EECF244321}">
                <p14:modId xmlns:p14="http://schemas.microsoft.com/office/powerpoint/2010/main" val="1562721763"/>
              </p:ext>
            </p:extLst>
          </p:nvPr>
        </p:nvGraphicFramePr>
        <p:xfrm>
          <a:off x="8462234" y="5332174"/>
          <a:ext cx="1876202" cy="875520"/>
        </p:xfrm>
        <a:graphic>
          <a:graphicData uri="http://schemas.openxmlformats.org/drawingml/2006/table">
            <a:tbl>
              <a:tblPr/>
              <a:tblGrid>
                <a:gridCol w="278412">
                  <a:extLst>
                    <a:ext uri="{9D8B030D-6E8A-4147-A177-3AD203B41FA5}">
                      <a16:colId xmlns:a16="http://schemas.microsoft.com/office/drawing/2014/main" xmlns="" val="20000"/>
                    </a:ext>
                  </a:extLst>
                </a:gridCol>
                <a:gridCol w="505491">
                  <a:extLst>
                    <a:ext uri="{9D8B030D-6E8A-4147-A177-3AD203B41FA5}">
                      <a16:colId xmlns:a16="http://schemas.microsoft.com/office/drawing/2014/main" xmlns="" val="20001"/>
                    </a:ext>
                  </a:extLst>
                </a:gridCol>
                <a:gridCol w="622505">
                  <a:extLst>
                    <a:ext uri="{9D8B030D-6E8A-4147-A177-3AD203B41FA5}">
                      <a16:colId xmlns:a16="http://schemas.microsoft.com/office/drawing/2014/main" xmlns="" val="20002"/>
                    </a:ext>
                  </a:extLst>
                </a:gridCol>
                <a:gridCol w="469794">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100" name="表格 99">
            <a:extLst>
              <a:ext uri="{FF2B5EF4-FFF2-40B4-BE49-F238E27FC236}">
                <a16:creationId xmlns:a16="http://schemas.microsoft.com/office/drawing/2014/main" xmlns="" id="{4C8B4CDE-547D-4A59-8F75-EFB03F9C4DF9}"/>
              </a:ext>
            </a:extLst>
          </p:cNvPr>
          <p:cNvGraphicFramePr>
            <a:graphicFrameLocks noGrp="1"/>
          </p:cNvGraphicFramePr>
          <p:nvPr>
            <p:extLst>
              <p:ext uri="{D42A27DB-BD31-4B8C-83A1-F6EECF244321}">
                <p14:modId xmlns:p14="http://schemas.microsoft.com/office/powerpoint/2010/main" val="1149988106"/>
              </p:ext>
            </p:extLst>
          </p:nvPr>
        </p:nvGraphicFramePr>
        <p:xfrm>
          <a:off x="3206462" y="5332174"/>
          <a:ext cx="1941422" cy="875520"/>
        </p:xfrm>
        <a:graphic>
          <a:graphicData uri="http://schemas.openxmlformats.org/drawingml/2006/table">
            <a:tbl>
              <a:tblPr/>
              <a:tblGrid>
                <a:gridCol w="298777">
                  <a:extLst>
                    <a:ext uri="{9D8B030D-6E8A-4147-A177-3AD203B41FA5}">
                      <a16:colId xmlns:a16="http://schemas.microsoft.com/office/drawing/2014/main" xmlns="" val="20000"/>
                    </a:ext>
                  </a:extLst>
                </a:gridCol>
                <a:gridCol w="454837">
                  <a:extLst>
                    <a:ext uri="{9D8B030D-6E8A-4147-A177-3AD203B41FA5}">
                      <a16:colId xmlns:a16="http://schemas.microsoft.com/office/drawing/2014/main" xmlns="" val="20001"/>
                    </a:ext>
                  </a:extLst>
                </a:gridCol>
                <a:gridCol w="701683">
                  <a:extLst>
                    <a:ext uri="{9D8B030D-6E8A-4147-A177-3AD203B41FA5}">
                      <a16:colId xmlns:a16="http://schemas.microsoft.com/office/drawing/2014/main" xmlns="" val="20002"/>
                    </a:ext>
                  </a:extLst>
                </a:gridCol>
                <a:gridCol w="486125">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13920076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ESI Label Distribution: Split Horizon (2)</a:t>
            </a:r>
            <a:endParaRPr lang="en-US" altLang="zh-CN" dirty="0">
              <a:sym typeface="Huawei Sans" panose="020C0503030203020204" pitchFamily="34" charset="0"/>
            </a:endParaRPr>
          </a:p>
        </p:txBody>
      </p:sp>
      <p:sp>
        <p:nvSpPr>
          <p:cNvPr id="42" name="文本占位符 41"/>
          <p:cNvSpPr>
            <a:spLocks noGrp="1"/>
          </p:cNvSpPr>
          <p:nvPr>
            <p:ph type="body" sz="quarter" idx="10"/>
          </p:nvPr>
        </p:nvSpPr>
        <p:spPr bwMode="gray"/>
        <p:txBody>
          <a:bodyPr/>
          <a:lstStyle/>
          <a:p>
            <a:r>
              <a:rPr lang="en-US" sz="1600" dirty="0" smtClean="0">
                <a:sym typeface="Huawei Sans" panose="020C0503030203020204" pitchFamily="34" charset="0"/>
              </a:rPr>
              <a:t>In this process, all PEs send Type 1 routes to generate a complete ES member table.</a:t>
            </a:r>
          </a:p>
          <a:p>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6866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stCxn id="3" idx="1"/>
            <a:endCxn id="63"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stCxn id="16" idx="1"/>
            <a:endCxn id="63" idx="3"/>
          </p:cNvCxnSpPr>
          <p:nvPr/>
        </p:nvCxnSpPr>
        <p:spPr bwMode="gray">
          <a:xfrm flipH="1" flipV="1">
            <a:off x="1080361" y="3899987"/>
            <a:ext cx="781956" cy="1212549"/>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endCxn id="62"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endCxn id="62" idx="1"/>
          </p:cNvCxnSpPr>
          <p:nvPr/>
        </p:nvCxnSpPr>
        <p:spPr bwMode="gray">
          <a:xfrm flipV="1">
            <a:off x="10427652" y="3905435"/>
            <a:ext cx="677353" cy="1207101"/>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65619"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B64C0C3B-FDDF-45DD-94BA-F3CF4D61BF73}"/>
              </a:ext>
            </a:extLst>
          </p:cNvPr>
          <p:cNvSpPr/>
          <p:nvPr/>
        </p:nvSpPr>
        <p:spPr bwMode="gray">
          <a:xfrm>
            <a:off x="1998545" y="218294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a16="http://schemas.microsoft.com/office/drawing/2014/main" xmlns="" id="{850A5E19-810B-4B2E-8850-2638CDDE4042}"/>
              </a:ext>
            </a:extLst>
          </p:cNvPr>
          <p:cNvSpPr/>
          <p:nvPr/>
        </p:nvSpPr>
        <p:spPr bwMode="gray">
          <a:xfrm>
            <a:off x="2133544" y="183397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a:extLst>
              <a:ext uri="{FF2B5EF4-FFF2-40B4-BE49-F238E27FC236}">
                <a16:creationId xmlns:a16="http://schemas.microsoft.com/office/drawing/2014/main" xmlns="" id="{E549CE12-84DE-46E8-889D-D7A4045618FE}"/>
              </a:ext>
            </a:extLst>
          </p:cNvPr>
          <p:cNvSpPr/>
          <p:nvPr/>
        </p:nvSpPr>
        <p:spPr bwMode="gray">
          <a:xfrm>
            <a:off x="1998545" y="2389143"/>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79843" y="1681561"/>
            <a:ext cx="3176341"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a16="http://schemas.microsoft.com/office/drawing/2014/main" xmlns="" id="{A3E0CFCB-5478-4004-9324-932BBC933906}"/>
              </a:ext>
            </a:extLst>
          </p:cNvPr>
          <p:cNvSpPr/>
          <p:nvPr/>
        </p:nvSpPr>
        <p:spPr bwMode="gray">
          <a:xfrm>
            <a:off x="7256268" y="219167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a16="http://schemas.microsoft.com/office/drawing/2014/main" xmlns="" id="{80D4845E-3F61-405F-8C54-B4C33C2120EF}"/>
              </a:ext>
            </a:extLst>
          </p:cNvPr>
          <p:cNvSpPr/>
          <p:nvPr/>
        </p:nvSpPr>
        <p:spPr bwMode="gray">
          <a:xfrm>
            <a:off x="7202672" y="184270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a16="http://schemas.microsoft.com/office/drawing/2014/main" xmlns="" id="{8F63526D-6227-456A-870C-43B8D6704A8E}"/>
              </a:ext>
            </a:extLst>
          </p:cNvPr>
          <p:cNvSpPr/>
          <p:nvPr/>
        </p:nvSpPr>
        <p:spPr bwMode="gray">
          <a:xfrm>
            <a:off x="7256268" y="2403860"/>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2144059" y="4528505"/>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p:cNvGrpSpPr/>
          <p:nvPr/>
        </p:nvGrpSpPr>
        <p:grpSpPr>
          <a:xfrm>
            <a:off x="2009060" y="4877468"/>
            <a:ext cx="1419057" cy="430478"/>
            <a:chOff x="2009060" y="4877468"/>
            <a:chExt cx="1419057" cy="430478"/>
          </a:xfrm>
        </p:grpSpPr>
        <p:sp>
          <p:nvSpPr>
            <p:cNvPr id="33" name="矩形 32">
              <a:extLst>
                <a:ext uri="{FF2B5EF4-FFF2-40B4-BE49-F238E27FC236}">
                  <a16:creationId xmlns:a16="http://schemas.microsoft.com/office/drawing/2014/main" xmlns="" id="{B5C4B812-BFED-49C1-B0A8-73FD177F62E4}"/>
                </a:ext>
              </a:extLst>
            </p:cNvPr>
            <p:cNvSpPr/>
            <p:nvPr/>
          </p:nvSpPr>
          <p:spPr bwMode="gray">
            <a:xfrm>
              <a:off x="2009060" y="4877468"/>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3BE57485-5BEA-4703-B69C-258C314A1B9E}"/>
                </a:ext>
              </a:extLst>
            </p:cNvPr>
            <p:cNvSpPr/>
            <p:nvPr/>
          </p:nvSpPr>
          <p:spPr bwMode="gray">
            <a:xfrm>
              <a:off x="2009060" y="5083669"/>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xmlns="" id="{40437D90-2ED1-4AFD-8A2F-9B0DA2EA72C3}"/>
              </a:ext>
            </a:extLst>
          </p:cNvPr>
          <p:cNvSpPr/>
          <p:nvPr/>
        </p:nvSpPr>
        <p:spPr bwMode="gray">
          <a:xfrm>
            <a:off x="7198995" y="4578307"/>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a:xfrm>
            <a:off x="7283071" y="4877468"/>
            <a:ext cx="1419057" cy="430478"/>
            <a:chOff x="7283071" y="4927270"/>
            <a:chExt cx="1419057" cy="430478"/>
          </a:xfrm>
        </p:grpSpPr>
        <p:sp>
          <p:nvSpPr>
            <p:cNvPr id="37" name="矩形 36">
              <a:extLst>
                <a:ext uri="{FF2B5EF4-FFF2-40B4-BE49-F238E27FC236}">
                  <a16:creationId xmlns:a16="http://schemas.microsoft.com/office/drawing/2014/main" xmlns="" id="{50577743-D524-4F31-B49A-9C9C287FE7C6}"/>
                </a:ext>
              </a:extLst>
            </p:cNvPr>
            <p:cNvSpPr/>
            <p:nvPr/>
          </p:nvSpPr>
          <p:spPr bwMode="gray">
            <a:xfrm>
              <a:off x="7283071"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xmlns="" id="{5F5565DC-FA1C-4046-A6ED-3F6A194E4EEF}"/>
                </a:ext>
              </a:extLst>
            </p:cNvPr>
            <p:cNvSpPr/>
            <p:nvPr/>
          </p:nvSpPr>
          <p:spPr bwMode="gray">
            <a:xfrm>
              <a:off x="7283071"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a:extLst>
              <a:ext uri="{FF2B5EF4-FFF2-40B4-BE49-F238E27FC236}">
                <a16:creationId xmlns:a16="http://schemas.microsoft.com/office/drawing/2014/main" xmlns="" id="{94EBE60F-B576-4076-80A4-A298D2C405EA}"/>
              </a:ext>
            </a:extLst>
          </p:cNvPr>
          <p:cNvSpPr txBox="1"/>
          <p:nvPr/>
        </p:nvSpPr>
        <p:spPr bwMode="gray">
          <a:xfrm>
            <a:off x="2331072" y="2956907"/>
            <a:ext cx="938077"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EE228D8F-CAC8-462D-97F8-C5EC8E408F52}"/>
              </a:ext>
            </a:extLst>
          </p:cNvPr>
          <p:cNvSpPr txBox="1"/>
          <p:nvPr/>
        </p:nvSpPr>
        <p:spPr bwMode="gray">
          <a:xfrm>
            <a:off x="7541862" y="5564244"/>
            <a:ext cx="938077"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68A565EC-5EEE-4DAD-BAEB-C674542CA029}"/>
              </a:ext>
            </a:extLst>
          </p:cNvPr>
          <p:cNvSpPr txBox="1"/>
          <p:nvPr/>
        </p:nvSpPr>
        <p:spPr bwMode="gray">
          <a:xfrm>
            <a:off x="2381872" y="5562947"/>
            <a:ext cx="447558"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DD2A4E08-5A21-45AB-A58A-4A5E39C6759A}"/>
              </a:ext>
            </a:extLst>
          </p:cNvPr>
          <p:cNvSpPr txBox="1"/>
          <p:nvPr/>
        </p:nvSpPr>
        <p:spPr bwMode="gray">
          <a:xfrm>
            <a:off x="7628535" y="2956907"/>
            <a:ext cx="447558"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a:extLst>
              <a:ext uri="{FF2B5EF4-FFF2-40B4-BE49-F238E27FC236}">
                <a16:creationId xmlns:a16="http://schemas.microsoft.com/office/drawing/2014/main" xmlns="" id="{EDD1CFD7-8CA3-48BA-8D94-0FBF1C16C7C7}"/>
              </a:ext>
            </a:extLst>
          </p:cNvPr>
          <p:cNvSpPr/>
          <p:nvPr/>
        </p:nvSpPr>
        <p:spPr bwMode="gray">
          <a:xfrm>
            <a:off x="1054772"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a:extLst>
              <a:ext uri="{FF2B5EF4-FFF2-40B4-BE49-F238E27FC236}">
                <a16:creationId xmlns:a16="http://schemas.microsoft.com/office/drawing/2014/main" xmlns="" id="{CD9A699F-2878-4F9B-8F73-7CD5BA77D09D}"/>
              </a:ext>
            </a:extLst>
          </p:cNvPr>
          <p:cNvSpPr/>
          <p:nvPr/>
        </p:nvSpPr>
        <p:spPr bwMode="gray">
          <a:xfrm>
            <a:off x="1054772"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a:extLst>
              <a:ext uri="{FF2B5EF4-FFF2-40B4-BE49-F238E27FC236}">
                <a16:creationId xmlns:a16="http://schemas.microsoft.com/office/drawing/2014/main" xmlns="" id="{B0A75E75-00FF-43F8-8315-C2583C001E88}"/>
              </a:ext>
            </a:extLst>
          </p:cNvPr>
          <p:cNvSpPr/>
          <p:nvPr/>
        </p:nvSpPr>
        <p:spPr bwMode="gray">
          <a:xfrm>
            <a:off x="10632040"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a:extLst>
              <a:ext uri="{FF2B5EF4-FFF2-40B4-BE49-F238E27FC236}">
                <a16:creationId xmlns:a16="http://schemas.microsoft.com/office/drawing/2014/main" xmlns="" id="{3F2E08F2-782E-44C4-8C5C-E0718C1B5563}"/>
              </a:ext>
            </a:extLst>
          </p:cNvPr>
          <p:cNvSpPr/>
          <p:nvPr/>
        </p:nvSpPr>
        <p:spPr bwMode="gray">
          <a:xfrm>
            <a:off x="10632040"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7" name="组合 66"/>
          <p:cNvGrpSpPr/>
          <p:nvPr/>
        </p:nvGrpSpPr>
        <p:grpSpPr bwMode="gray">
          <a:xfrm rot="5400000">
            <a:off x="1817443" y="5045165"/>
            <a:ext cx="156754" cy="122809"/>
            <a:chOff x="5719030" y="3021874"/>
            <a:chExt cx="156754" cy="122809"/>
          </a:xfrm>
        </p:grpSpPr>
        <p:sp>
          <p:nvSpPr>
            <p:cNvPr id="68" name="矩形 67"/>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4" name="组合 73"/>
          <p:cNvGrpSpPr/>
          <p:nvPr/>
        </p:nvGrpSpPr>
        <p:grpSpPr bwMode="gray">
          <a:xfrm rot="16200000" flipH="1">
            <a:off x="10316274" y="2652212"/>
            <a:ext cx="156754" cy="122809"/>
            <a:chOff x="5719030" y="3021874"/>
            <a:chExt cx="156754" cy="122809"/>
          </a:xfrm>
        </p:grpSpPr>
        <p:sp>
          <p:nvSpPr>
            <p:cNvPr id="75" name="矩形 74"/>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矩形 79"/>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1" name="组合 80"/>
          <p:cNvGrpSpPr/>
          <p:nvPr/>
        </p:nvGrpSpPr>
        <p:grpSpPr bwMode="gray">
          <a:xfrm rot="16200000" flipH="1">
            <a:off x="10316275" y="5020932"/>
            <a:ext cx="156754" cy="122809"/>
            <a:chOff x="5719030" y="3021874"/>
            <a:chExt cx="156754" cy="122809"/>
          </a:xfrm>
        </p:grpSpPr>
        <p:sp>
          <p:nvSpPr>
            <p:cNvPr id="82" name="矩形 81"/>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4" name="组合 83"/>
          <p:cNvGrpSpPr/>
          <p:nvPr/>
        </p:nvGrpSpPr>
        <p:grpSpPr bwMode="gray">
          <a:xfrm rot="5400000">
            <a:off x="1817443" y="2652212"/>
            <a:ext cx="156754" cy="122809"/>
            <a:chOff x="5719030" y="3021874"/>
            <a:chExt cx="156754" cy="122809"/>
          </a:xfrm>
        </p:grpSpPr>
        <p:sp>
          <p:nvSpPr>
            <p:cNvPr id="85" name="矩形 84"/>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4" name="燕尾形 26">
            <a:extLst>
              <a:ext uri="{FF2B5EF4-FFF2-40B4-BE49-F238E27FC236}">
                <a16:creationId xmlns:a16="http://schemas.microsoft.com/office/drawing/2014/main" xmlns="" id="{21056BB4-1035-4B48-93C4-82662DFBD2D4}"/>
              </a:ext>
            </a:extLst>
          </p:cNvPr>
          <p:cNvSpPr/>
          <p:nvPr/>
        </p:nvSpPr>
        <p:spPr bwMode="gray">
          <a:xfrm>
            <a:off x="8371680" y="114300"/>
            <a:ext cx="1188000" cy="2124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5" name="燕尾形 27">
            <a:extLst>
              <a:ext uri="{FF2B5EF4-FFF2-40B4-BE49-F238E27FC236}">
                <a16:creationId xmlns:a16="http://schemas.microsoft.com/office/drawing/2014/main" xmlns="" id="{D91FC23B-C27A-4337-B51E-825160E1F0C9}"/>
              </a:ext>
            </a:extLst>
          </p:cNvPr>
          <p:cNvSpPr/>
          <p:nvPr/>
        </p:nvSpPr>
        <p:spPr bwMode="gray">
          <a:xfrm>
            <a:off x="9468356" y="114300"/>
            <a:ext cx="118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1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6" name="燕尾形 27">
            <a:extLst>
              <a:ext uri="{FF2B5EF4-FFF2-40B4-BE49-F238E27FC236}">
                <a16:creationId xmlns:a16="http://schemas.microsoft.com/office/drawing/2014/main" xmlns="" id="{6304E176-3FD1-45B6-BD70-ED043453F6DD}"/>
              </a:ext>
            </a:extLst>
          </p:cNvPr>
          <p:cNvSpPr/>
          <p:nvPr/>
        </p:nvSpPr>
        <p:spPr bwMode="gray">
          <a:xfrm>
            <a:off x="10565032" y="114300"/>
            <a:ext cx="1188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7" name="五边形 86"/>
          <p:cNvSpPr/>
          <p:nvPr/>
        </p:nvSpPr>
        <p:spPr bwMode="gray">
          <a:xfrm>
            <a:off x="7311004" y="114300"/>
            <a:ext cx="1152000" cy="2124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aphicFrame>
        <p:nvGraphicFramePr>
          <p:cNvPr id="88" name="表格 87">
            <a:extLst>
              <a:ext uri="{FF2B5EF4-FFF2-40B4-BE49-F238E27FC236}">
                <a16:creationId xmlns:a16="http://schemas.microsoft.com/office/drawing/2014/main" xmlns="" id="{717A4537-ECFB-4FA8-BDB6-72C3E1EE962B}"/>
              </a:ext>
            </a:extLst>
          </p:cNvPr>
          <p:cNvGraphicFramePr>
            <a:graphicFrameLocks noGrp="1"/>
          </p:cNvGraphicFramePr>
          <p:nvPr>
            <p:extLst>
              <p:ext uri="{D42A27DB-BD31-4B8C-83A1-F6EECF244321}">
                <p14:modId xmlns:p14="http://schemas.microsoft.com/office/powerpoint/2010/main" val="3635474524"/>
              </p:ext>
            </p:extLst>
          </p:nvPr>
        </p:nvGraphicFramePr>
        <p:xfrm>
          <a:off x="8573964" y="2512836"/>
          <a:ext cx="1741166" cy="875520"/>
        </p:xfrm>
        <a:graphic>
          <a:graphicData uri="http://schemas.openxmlformats.org/drawingml/2006/table">
            <a:tbl>
              <a:tblPr/>
              <a:tblGrid>
                <a:gridCol w="266890">
                  <a:extLst>
                    <a:ext uri="{9D8B030D-6E8A-4147-A177-3AD203B41FA5}">
                      <a16:colId xmlns:a16="http://schemas.microsoft.com/office/drawing/2014/main" xmlns="" val="20000"/>
                    </a:ext>
                  </a:extLst>
                </a:gridCol>
                <a:gridCol w="419827">
                  <a:extLst>
                    <a:ext uri="{9D8B030D-6E8A-4147-A177-3AD203B41FA5}">
                      <a16:colId xmlns:a16="http://schemas.microsoft.com/office/drawing/2014/main" xmlns="" val="20001"/>
                    </a:ext>
                  </a:extLst>
                </a:gridCol>
                <a:gridCol w="654149">
                  <a:extLst>
                    <a:ext uri="{9D8B030D-6E8A-4147-A177-3AD203B41FA5}">
                      <a16:colId xmlns:a16="http://schemas.microsoft.com/office/drawing/2014/main" xmlns="" val="20002"/>
                    </a:ext>
                  </a:extLst>
                </a:gridCol>
                <a:gridCol w="400300">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1"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203</a:t>
                      </a:r>
                      <a:endParaRPr lang="en-US" altLang="zh-CN" sz="1200" b="1"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1"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204</a:t>
                      </a:r>
                      <a:endParaRPr lang="en-US" altLang="zh-CN" sz="1200" b="1"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89" name="表格 88">
            <a:extLst>
              <a:ext uri="{FF2B5EF4-FFF2-40B4-BE49-F238E27FC236}">
                <a16:creationId xmlns:a16="http://schemas.microsoft.com/office/drawing/2014/main" xmlns="" id="{81F2D3A0-5B59-4329-BBF7-FC9B94E66ACB}"/>
              </a:ext>
            </a:extLst>
          </p:cNvPr>
          <p:cNvGraphicFramePr>
            <a:graphicFrameLocks noGrp="1"/>
          </p:cNvGraphicFramePr>
          <p:nvPr>
            <p:extLst>
              <p:ext uri="{D42A27DB-BD31-4B8C-83A1-F6EECF244321}">
                <p14:modId xmlns:p14="http://schemas.microsoft.com/office/powerpoint/2010/main" val="4172782167"/>
              </p:ext>
            </p:extLst>
          </p:nvPr>
        </p:nvGraphicFramePr>
        <p:xfrm>
          <a:off x="8444717" y="5231590"/>
          <a:ext cx="1875432" cy="875520"/>
        </p:xfrm>
        <a:graphic>
          <a:graphicData uri="http://schemas.openxmlformats.org/drawingml/2006/table">
            <a:tbl>
              <a:tblPr/>
              <a:tblGrid>
                <a:gridCol w="278297">
                  <a:extLst>
                    <a:ext uri="{9D8B030D-6E8A-4147-A177-3AD203B41FA5}">
                      <a16:colId xmlns:a16="http://schemas.microsoft.com/office/drawing/2014/main" xmlns="" val="20000"/>
                    </a:ext>
                  </a:extLst>
                </a:gridCol>
                <a:gridCol w="505284">
                  <a:extLst>
                    <a:ext uri="{9D8B030D-6E8A-4147-A177-3AD203B41FA5}">
                      <a16:colId xmlns:a16="http://schemas.microsoft.com/office/drawing/2014/main" xmlns="" val="20001"/>
                    </a:ext>
                  </a:extLst>
                </a:gridCol>
                <a:gridCol w="622250">
                  <a:extLst>
                    <a:ext uri="{9D8B030D-6E8A-4147-A177-3AD203B41FA5}">
                      <a16:colId xmlns:a16="http://schemas.microsoft.com/office/drawing/2014/main" xmlns="" val="20002"/>
                    </a:ext>
                  </a:extLst>
                </a:gridCol>
                <a:gridCol w="469601">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1"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203</a:t>
                      </a:r>
                      <a:endParaRPr lang="en-US" altLang="zh-CN" sz="1200" b="1"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1"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204</a:t>
                      </a:r>
                      <a:endParaRPr lang="en-US" altLang="zh-CN" sz="1200" b="1"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90" name="表格 89">
            <a:extLst>
              <a:ext uri="{FF2B5EF4-FFF2-40B4-BE49-F238E27FC236}">
                <a16:creationId xmlns:a16="http://schemas.microsoft.com/office/drawing/2014/main" xmlns="" id="{F6D010AB-2F86-4E91-9D8C-29446A1FA5E1}"/>
              </a:ext>
            </a:extLst>
          </p:cNvPr>
          <p:cNvGraphicFramePr>
            <a:graphicFrameLocks noGrp="1"/>
          </p:cNvGraphicFramePr>
          <p:nvPr>
            <p:extLst>
              <p:ext uri="{D42A27DB-BD31-4B8C-83A1-F6EECF244321}">
                <p14:modId xmlns:p14="http://schemas.microsoft.com/office/powerpoint/2010/main" val="3481323043"/>
              </p:ext>
            </p:extLst>
          </p:nvPr>
        </p:nvGraphicFramePr>
        <p:xfrm>
          <a:off x="3322329" y="2512836"/>
          <a:ext cx="1807267" cy="875520"/>
        </p:xfrm>
        <a:graphic>
          <a:graphicData uri="http://schemas.openxmlformats.org/drawingml/2006/table">
            <a:tbl>
              <a:tblPr/>
              <a:tblGrid>
                <a:gridCol w="276505">
                  <a:extLst>
                    <a:ext uri="{9D8B030D-6E8A-4147-A177-3AD203B41FA5}">
                      <a16:colId xmlns:a16="http://schemas.microsoft.com/office/drawing/2014/main" xmlns="" val="20000"/>
                    </a:ext>
                  </a:extLst>
                </a:gridCol>
                <a:gridCol w="446050">
                  <a:extLst>
                    <a:ext uri="{9D8B030D-6E8A-4147-A177-3AD203B41FA5}">
                      <a16:colId xmlns:a16="http://schemas.microsoft.com/office/drawing/2014/main" xmlns="" val="20001"/>
                    </a:ext>
                  </a:extLst>
                </a:gridCol>
                <a:gridCol w="689350">
                  <a:extLst>
                    <a:ext uri="{9D8B030D-6E8A-4147-A177-3AD203B41FA5}">
                      <a16:colId xmlns:a16="http://schemas.microsoft.com/office/drawing/2014/main" xmlns="" val="20002"/>
                    </a:ext>
                  </a:extLst>
                </a:gridCol>
                <a:gridCol w="395362">
                  <a:extLst>
                    <a:ext uri="{9D8B030D-6E8A-4147-A177-3AD203B41FA5}">
                      <a16:colId xmlns:a16="http://schemas.microsoft.com/office/drawing/2014/main" xmlns="" val="20003"/>
                    </a:ext>
                  </a:extLst>
                </a:gridCol>
              </a:tblGrid>
              <a:tr h="11103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1103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216096">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1"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202</a:t>
                      </a:r>
                      <a:endParaRPr lang="en-US" altLang="zh-CN" sz="1200" b="1"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216096">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1"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201</a:t>
                      </a:r>
                      <a:endParaRPr lang="en-US" altLang="zh-CN" sz="1200" b="1"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91" name="表格 90">
            <a:extLst>
              <a:ext uri="{FF2B5EF4-FFF2-40B4-BE49-F238E27FC236}">
                <a16:creationId xmlns:a16="http://schemas.microsoft.com/office/drawing/2014/main" xmlns="" id="{4C8B4CDE-547D-4A59-8F75-EFB03F9C4DF9}"/>
              </a:ext>
            </a:extLst>
          </p:cNvPr>
          <p:cNvGraphicFramePr>
            <a:graphicFrameLocks noGrp="1"/>
          </p:cNvGraphicFramePr>
          <p:nvPr>
            <p:extLst>
              <p:ext uri="{D42A27DB-BD31-4B8C-83A1-F6EECF244321}">
                <p14:modId xmlns:p14="http://schemas.microsoft.com/office/powerpoint/2010/main" val="3162377820"/>
              </p:ext>
            </p:extLst>
          </p:nvPr>
        </p:nvGraphicFramePr>
        <p:xfrm>
          <a:off x="3322329" y="5231590"/>
          <a:ext cx="1807267" cy="875520"/>
        </p:xfrm>
        <a:graphic>
          <a:graphicData uri="http://schemas.openxmlformats.org/drawingml/2006/table">
            <a:tbl>
              <a:tblPr/>
              <a:tblGrid>
                <a:gridCol w="278131">
                  <a:extLst>
                    <a:ext uri="{9D8B030D-6E8A-4147-A177-3AD203B41FA5}">
                      <a16:colId xmlns:a16="http://schemas.microsoft.com/office/drawing/2014/main" xmlns="" val="20000"/>
                    </a:ext>
                  </a:extLst>
                </a:gridCol>
                <a:gridCol w="423407">
                  <a:extLst>
                    <a:ext uri="{9D8B030D-6E8A-4147-A177-3AD203B41FA5}">
                      <a16:colId xmlns:a16="http://schemas.microsoft.com/office/drawing/2014/main" xmlns="" val="20001"/>
                    </a:ext>
                  </a:extLst>
                </a:gridCol>
                <a:gridCol w="653196">
                  <a:extLst>
                    <a:ext uri="{9D8B030D-6E8A-4147-A177-3AD203B41FA5}">
                      <a16:colId xmlns:a16="http://schemas.microsoft.com/office/drawing/2014/main" xmlns="" val="20002"/>
                    </a:ext>
                  </a:extLst>
                </a:gridCol>
                <a:gridCol w="452533">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1"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202</a:t>
                      </a:r>
                      <a:endParaRPr lang="en-US" altLang="zh-CN" sz="1200" b="1"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1"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201</a:t>
                      </a:r>
                      <a:endParaRPr lang="en-US" altLang="zh-CN" sz="1200" b="1"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9781834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Summary of the EVPN Startup Phase</a:t>
            </a:r>
            <a:endParaRPr lang="en-US" altLang="zh-CN" dirty="0">
              <a:sym typeface="Huawei Sans" panose="020C0503030203020204" pitchFamily="34" charset="0"/>
            </a:endParaRPr>
          </a:p>
        </p:txBody>
      </p:sp>
      <p:sp>
        <p:nvSpPr>
          <p:cNvPr id="42" name="文本占位符 41"/>
          <p:cNvSpPr>
            <a:spLocks noGrp="1"/>
          </p:cNvSpPr>
          <p:nvPr>
            <p:ph type="body" sz="quarter" idx="10"/>
          </p:nvPr>
        </p:nvSpPr>
        <p:spPr bwMode="gray"/>
        <p:txBody>
          <a:bodyPr/>
          <a:lstStyle/>
          <a:p>
            <a:pPr>
              <a:lnSpc>
                <a:spcPct val="100000"/>
              </a:lnSpc>
            </a:pPr>
            <a:r>
              <a:rPr lang="en-US" sz="1600" dirty="0" smtClean="0">
                <a:sym typeface="Huawei Sans" panose="020C0503030203020204" pitchFamily="34" charset="0"/>
              </a:rPr>
              <a:t>During EVPN startup, the MAC-VRF table, BUM traffic forwarding table, and ES member table are generated. In this case, the MAC-VRF table contains empty entries.</a:t>
            </a:r>
          </a:p>
          <a:p>
            <a:pPr>
              <a:lnSpc>
                <a:spcPct val="100000"/>
              </a:lnSpc>
            </a:pPr>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183973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endCxn id="71" idx="3"/>
          </p:cNvCxnSpPr>
          <p:nvPr/>
        </p:nvCxnSpPr>
        <p:spPr bwMode="gray">
          <a:xfrm flipH="1">
            <a:off x="1080361" y="2782061"/>
            <a:ext cx="781956" cy="1117926"/>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endCxn id="71" idx="3"/>
          </p:cNvCxnSpPr>
          <p:nvPr/>
        </p:nvCxnSpPr>
        <p:spPr bwMode="gray">
          <a:xfrm flipH="1" flipV="1">
            <a:off x="1080361" y="3899987"/>
            <a:ext cx="781956" cy="1212550"/>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endCxn id="70"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endCxn id="70" idx="1"/>
          </p:cNvCxnSpPr>
          <p:nvPr/>
        </p:nvCxnSpPr>
        <p:spPr bwMode="gray">
          <a:xfrm flipV="1">
            <a:off x="10427652" y="3905435"/>
            <a:ext cx="677353" cy="1207102"/>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1834415"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052089"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058957"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a:extLst>
              <a:ext uri="{FF2B5EF4-FFF2-40B4-BE49-F238E27FC236}">
                <a16:creationId xmlns:a16="http://schemas.microsoft.com/office/drawing/2014/main" xmlns="" id="{B64C0C3B-FDDF-45DD-94BA-F3CF4D61BF73}"/>
              </a:ext>
            </a:extLst>
          </p:cNvPr>
          <p:cNvSpPr/>
          <p:nvPr/>
        </p:nvSpPr>
        <p:spPr bwMode="gray">
          <a:xfrm>
            <a:off x="1998545" y="218294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a16="http://schemas.microsoft.com/office/drawing/2014/main" xmlns="" id="{850A5E19-810B-4B2E-8850-2638CDDE4042}"/>
              </a:ext>
            </a:extLst>
          </p:cNvPr>
          <p:cNvSpPr/>
          <p:nvPr/>
        </p:nvSpPr>
        <p:spPr bwMode="gray">
          <a:xfrm>
            <a:off x="2133544" y="183397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a:extLst>
              <a:ext uri="{FF2B5EF4-FFF2-40B4-BE49-F238E27FC236}">
                <a16:creationId xmlns:a16="http://schemas.microsoft.com/office/drawing/2014/main" xmlns="" id="{E549CE12-84DE-46E8-889D-D7A4045618FE}"/>
              </a:ext>
            </a:extLst>
          </p:cNvPr>
          <p:cNvSpPr/>
          <p:nvPr/>
        </p:nvSpPr>
        <p:spPr bwMode="gray">
          <a:xfrm>
            <a:off x="1998545" y="2389143"/>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79843" y="1681561"/>
            <a:ext cx="3176341" cy="1793159"/>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a16="http://schemas.microsoft.com/office/drawing/2014/main" xmlns="" id="{A3E0CFCB-5478-4004-9324-932BBC933906}"/>
              </a:ext>
            </a:extLst>
          </p:cNvPr>
          <p:cNvSpPr/>
          <p:nvPr/>
        </p:nvSpPr>
        <p:spPr bwMode="gray">
          <a:xfrm>
            <a:off x="7256268" y="219167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a16="http://schemas.microsoft.com/office/drawing/2014/main" xmlns="" id="{80D4845E-3F61-405F-8C54-B4C33C2120EF}"/>
              </a:ext>
            </a:extLst>
          </p:cNvPr>
          <p:cNvSpPr/>
          <p:nvPr/>
        </p:nvSpPr>
        <p:spPr bwMode="gray">
          <a:xfrm>
            <a:off x="7202672" y="184270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a16="http://schemas.microsoft.com/office/drawing/2014/main" xmlns="" id="{8F63526D-6227-456A-870C-43B8D6704A8E}"/>
              </a:ext>
            </a:extLst>
          </p:cNvPr>
          <p:cNvSpPr/>
          <p:nvPr/>
        </p:nvSpPr>
        <p:spPr bwMode="gray">
          <a:xfrm>
            <a:off x="7256268" y="2403860"/>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a16="http://schemas.microsoft.com/office/drawing/2014/main" xmlns="" id="{B5C4B812-BFED-49C1-B0A8-73FD177F62E4}"/>
              </a:ext>
            </a:extLst>
          </p:cNvPr>
          <p:cNvSpPr/>
          <p:nvPr/>
        </p:nvSpPr>
        <p:spPr bwMode="gray">
          <a:xfrm>
            <a:off x="2009060" y="4877468"/>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2144059" y="4528505"/>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3BE57485-5BEA-4703-B69C-258C314A1B9E}"/>
              </a:ext>
            </a:extLst>
          </p:cNvPr>
          <p:cNvSpPr/>
          <p:nvPr/>
        </p:nvSpPr>
        <p:spPr bwMode="gray">
          <a:xfrm>
            <a:off x="2009060" y="5083669"/>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a16="http://schemas.microsoft.com/office/drawing/2014/main" xmlns="" id="{50577743-D524-4F31-B49A-9C9C287FE7C6}"/>
              </a:ext>
            </a:extLst>
          </p:cNvPr>
          <p:cNvSpPr/>
          <p:nvPr/>
        </p:nvSpPr>
        <p:spPr bwMode="gray">
          <a:xfrm>
            <a:off x="7283071"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xmlns="" id="{40437D90-2ED1-4AFD-8A2F-9B0DA2EA72C3}"/>
              </a:ext>
            </a:extLst>
          </p:cNvPr>
          <p:cNvSpPr/>
          <p:nvPr/>
        </p:nvSpPr>
        <p:spPr bwMode="gray">
          <a:xfrm>
            <a:off x="7198995" y="4578307"/>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xmlns="" id="{5F5565DC-FA1C-4046-A6ED-3F6A194E4EEF}"/>
              </a:ext>
            </a:extLst>
          </p:cNvPr>
          <p:cNvSpPr/>
          <p:nvPr/>
        </p:nvSpPr>
        <p:spPr bwMode="gray">
          <a:xfrm>
            <a:off x="7283071"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9316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2" name="表格 61">
            <a:extLst>
              <a:ext uri="{FF2B5EF4-FFF2-40B4-BE49-F238E27FC236}">
                <a16:creationId xmlns:a16="http://schemas.microsoft.com/office/drawing/2014/main" xmlns="" id="{D3303EFA-3045-4783-8483-B131D856D57B}"/>
              </a:ext>
            </a:extLst>
          </p:cNvPr>
          <p:cNvGraphicFramePr>
            <a:graphicFrameLocks noGrp="1"/>
          </p:cNvGraphicFramePr>
          <p:nvPr>
            <p:extLst>
              <p:ext uri="{D42A27DB-BD31-4B8C-83A1-F6EECF244321}">
                <p14:modId xmlns:p14="http://schemas.microsoft.com/office/powerpoint/2010/main" val="3341621605"/>
              </p:ext>
            </p:extLst>
          </p:nvPr>
        </p:nvGraphicFramePr>
        <p:xfrm>
          <a:off x="8857067" y="1703261"/>
          <a:ext cx="1309333" cy="1144915"/>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12005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63" name="表格 62">
            <a:extLst>
              <a:ext uri="{FF2B5EF4-FFF2-40B4-BE49-F238E27FC236}">
                <a16:creationId xmlns:a16="http://schemas.microsoft.com/office/drawing/2014/main" xmlns="" id="{F27F74AE-F161-4BC9-9F2E-2FB5288F9D61}"/>
              </a:ext>
            </a:extLst>
          </p:cNvPr>
          <p:cNvGraphicFramePr>
            <a:graphicFrameLocks noGrp="1"/>
          </p:cNvGraphicFramePr>
          <p:nvPr>
            <p:extLst>
              <p:ext uri="{D42A27DB-BD31-4B8C-83A1-F6EECF244321}">
                <p14:modId xmlns:p14="http://schemas.microsoft.com/office/powerpoint/2010/main" val="2856967199"/>
              </p:ext>
            </p:extLst>
          </p:nvPr>
        </p:nvGraphicFramePr>
        <p:xfrm>
          <a:off x="8857067" y="4024704"/>
          <a:ext cx="1309333" cy="1144915"/>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12005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64" name="表格 63">
            <a:extLst>
              <a:ext uri="{FF2B5EF4-FFF2-40B4-BE49-F238E27FC236}">
                <a16:creationId xmlns:a16="http://schemas.microsoft.com/office/drawing/2014/main" xmlns="" id="{B98C3C7F-31D5-4C3F-9ED0-3BBF8E00D510}"/>
              </a:ext>
            </a:extLst>
          </p:cNvPr>
          <p:cNvGraphicFramePr>
            <a:graphicFrameLocks noGrp="1"/>
          </p:cNvGraphicFramePr>
          <p:nvPr>
            <p:extLst>
              <p:ext uri="{D42A27DB-BD31-4B8C-83A1-F6EECF244321}">
                <p14:modId xmlns:p14="http://schemas.microsoft.com/office/powerpoint/2010/main" val="1853523985"/>
              </p:ext>
            </p:extLst>
          </p:nvPr>
        </p:nvGraphicFramePr>
        <p:xfrm>
          <a:off x="3629109" y="4024704"/>
          <a:ext cx="1309333" cy="1144915"/>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12005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65" name="表格 64">
            <a:extLst>
              <a:ext uri="{FF2B5EF4-FFF2-40B4-BE49-F238E27FC236}">
                <a16:creationId xmlns:a16="http://schemas.microsoft.com/office/drawing/2014/main" xmlns="" id="{88E061DB-3CF5-4B50-B7F8-D884B5FA7434}"/>
              </a:ext>
            </a:extLst>
          </p:cNvPr>
          <p:cNvGraphicFramePr>
            <a:graphicFrameLocks noGrp="1"/>
          </p:cNvGraphicFramePr>
          <p:nvPr>
            <p:extLst>
              <p:ext uri="{D42A27DB-BD31-4B8C-83A1-F6EECF244321}">
                <p14:modId xmlns:p14="http://schemas.microsoft.com/office/powerpoint/2010/main" val="1187964956"/>
              </p:ext>
            </p:extLst>
          </p:nvPr>
        </p:nvGraphicFramePr>
        <p:xfrm>
          <a:off x="3645633" y="1703261"/>
          <a:ext cx="1309333" cy="1097280"/>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12005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sp>
        <p:nvSpPr>
          <p:cNvPr id="22" name="文本框 21">
            <a:extLst>
              <a:ext uri="{FF2B5EF4-FFF2-40B4-BE49-F238E27FC236}">
                <a16:creationId xmlns:a16="http://schemas.microsoft.com/office/drawing/2014/main" xmlns="" id="{94EBE60F-B576-4076-80A4-A298D2C405EA}"/>
              </a:ext>
            </a:extLst>
          </p:cNvPr>
          <p:cNvSpPr txBox="1"/>
          <p:nvPr/>
        </p:nvSpPr>
        <p:spPr bwMode="gray">
          <a:xfrm>
            <a:off x="2331072" y="2956907"/>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EE228D8F-CAC8-462D-97F8-C5EC8E408F52}"/>
              </a:ext>
            </a:extLst>
          </p:cNvPr>
          <p:cNvSpPr txBox="1"/>
          <p:nvPr/>
        </p:nvSpPr>
        <p:spPr bwMode="gray">
          <a:xfrm>
            <a:off x="7541862" y="5564244"/>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68A565EC-5EEE-4DAD-BAEB-C674542CA029}"/>
              </a:ext>
            </a:extLst>
          </p:cNvPr>
          <p:cNvSpPr txBox="1"/>
          <p:nvPr/>
        </p:nvSpPr>
        <p:spPr bwMode="gray">
          <a:xfrm>
            <a:off x="2381872" y="556294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DD2A4E08-5A21-45AB-A58A-4A5E39C6759A}"/>
              </a:ext>
            </a:extLst>
          </p:cNvPr>
          <p:cNvSpPr txBox="1"/>
          <p:nvPr/>
        </p:nvSpPr>
        <p:spPr bwMode="gray">
          <a:xfrm>
            <a:off x="7628535" y="295690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a:extLst>
              <a:ext uri="{FF2B5EF4-FFF2-40B4-BE49-F238E27FC236}">
                <a16:creationId xmlns:a16="http://schemas.microsoft.com/office/drawing/2014/main" xmlns="" id="{7422B7DF-6306-4131-B1DC-76666763D4D0}"/>
              </a:ext>
            </a:extLst>
          </p:cNvPr>
          <p:cNvSpPr/>
          <p:nvPr/>
        </p:nvSpPr>
        <p:spPr bwMode="gray">
          <a:xfrm>
            <a:off x="1054772"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a:extLst>
              <a:ext uri="{FF2B5EF4-FFF2-40B4-BE49-F238E27FC236}">
                <a16:creationId xmlns:a16="http://schemas.microsoft.com/office/drawing/2014/main" xmlns="" id="{74031CBD-8420-4711-B998-114DA11D23B2}"/>
              </a:ext>
            </a:extLst>
          </p:cNvPr>
          <p:cNvSpPr/>
          <p:nvPr/>
        </p:nvSpPr>
        <p:spPr bwMode="gray">
          <a:xfrm>
            <a:off x="1054772"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a:extLst>
              <a:ext uri="{FF2B5EF4-FFF2-40B4-BE49-F238E27FC236}">
                <a16:creationId xmlns:a16="http://schemas.microsoft.com/office/drawing/2014/main" xmlns="" id="{F1951D49-858D-4180-93C9-C72358F2EA76}"/>
              </a:ext>
            </a:extLst>
          </p:cNvPr>
          <p:cNvSpPr/>
          <p:nvPr/>
        </p:nvSpPr>
        <p:spPr bwMode="gray">
          <a:xfrm>
            <a:off x="10632040"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a:extLst>
              <a:ext uri="{FF2B5EF4-FFF2-40B4-BE49-F238E27FC236}">
                <a16:creationId xmlns:a16="http://schemas.microsoft.com/office/drawing/2014/main" xmlns="" id="{A5F0010A-BBA2-4934-9EE3-51FE918FF789}"/>
              </a:ext>
            </a:extLst>
          </p:cNvPr>
          <p:cNvSpPr/>
          <p:nvPr/>
        </p:nvSpPr>
        <p:spPr bwMode="gray">
          <a:xfrm>
            <a:off x="10632040"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2" name="组合 71"/>
          <p:cNvGrpSpPr/>
          <p:nvPr/>
        </p:nvGrpSpPr>
        <p:grpSpPr bwMode="gray">
          <a:xfrm rot="5400000">
            <a:off x="1817443" y="2652212"/>
            <a:ext cx="156754" cy="122809"/>
            <a:chOff x="5719030" y="3021874"/>
            <a:chExt cx="156754" cy="122809"/>
          </a:xfrm>
        </p:grpSpPr>
        <p:sp>
          <p:nvSpPr>
            <p:cNvPr id="73" name="矩形 72"/>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5" name="组合 74"/>
          <p:cNvGrpSpPr/>
          <p:nvPr/>
        </p:nvGrpSpPr>
        <p:grpSpPr bwMode="gray">
          <a:xfrm rot="5400000">
            <a:off x="1817443" y="5045165"/>
            <a:ext cx="156754" cy="122809"/>
            <a:chOff x="5719030" y="3021874"/>
            <a:chExt cx="156754" cy="122809"/>
          </a:xfrm>
        </p:grpSpPr>
        <p:sp>
          <p:nvSpPr>
            <p:cNvPr id="80" name="矩形 79"/>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2" name="组合 81"/>
          <p:cNvGrpSpPr/>
          <p:nvPr/>
        </p:nvGrpSpPr>
        <p:grpSpPr bwMode="gray">
          <a:xfrm rot="16200000" flipH="1">
            <a:off x="10316274" y="2652212"/>
            <a:ext cx="156754" cy="122809"/>
            <a:chOff x="5719030" y="3021874"/>
            <a:chExt cx="156754" cy="122809"/>
          </a:xfrm>
        </p:grpSpPr>
        <p:sp>
          <p:nvSpPr>
            <p:cNvPr id="83" name="矩形 82"/>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5" name="组合 84"/>
          <p:cNvGrpSpPr/>
          <p:nvPr/>
        </p:nvGrpSpPr>
        <p:grpSpPr bwMode="gray">
          <a:xfrm rot="16200000" flipH="1">
            <a:off x="10316275" y="5020932"/>
            <a:ext cx="156754" cy="122809"/>
            <a:chOff x="5719030" y="3021874"/>
            <a:chExt cx="156754" cy="122809"/>
          </a:xfrm>
        </p:grpSpPr>
        <p:sp>
          <p:nvSpPr>
            <p:cNvPr id="86" name="矩形 85"/>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8" name="燕尾形 26">
            <a:extLst>
              <a:ext uri="{FF2B5EF4-FFF2-40B4-BE49-F238E27FC236}">
                <a16:creationId xmlns:a16="http://schemas.microsoft.com/office/drawing/2014/main" xmlns="" id="{21056BB4-1035-4B48-93C4-82662DFBD2D4}"/>
              </a:ext>
            </a:extLst>
          </p:cNvPr>
          <p:cNvSpPr/>
          <p:nvPr/>
        </p:nvSpPr>
        <p:spPr bwMode="gray">
          <a:xfrm>
            <a:off x="8371680" y="114300"/>
            <a:ext cx="118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4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9" name="燕尾形 27">
            <a:extLst>
              <a:ext uri="{FF2B5EF4-FFF2-40B4-BE49-F238E27FC236}">
                <a16:creationId xmlns:a16="http://schemas.microsoft.com/office/drawing/2014/main" xmlns="" id="{D91FC23B-C27A-4337-B51E-825160E1F0C9}"/>
              </a:ext>
            </a:extLst>
          </p:cNvPr>
          <p:cNvSpPr/>
          <p:nvPr/>
        </p:nvSpPr>
        <p:spPr bwMode="gray">
          <a:xfrm>
            <a:off x="9468356" y="114300"/>
            <a:ext cx="118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1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0" name="燕尾形 27">
            <a:extLst>
              <a:ext uri="{FF2B5EF4-FFF2-40B4-BE49-F238E27FC236}">
                <a16:creationId xmlns:a16="http://schemas.microsoft.com/office/drawing/2014/main" xmlns="" id="{6304E176-3FD1-45B6-BD70-ED043453F6DD}"/>
              </a:ext>
            </a:extLst>
          </p:cNvPr>
          <p:cNvSpPr/>
          <p:nvPr/>
        </p:nvSpPr>
        <p:spPr bwMode="gray">
          <a:xfrm>
            <a:off x="10565032" y="114300"/>
            <a:ext cx="1188000" cy="2124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1" name="五边形 90"/>
          <p:cNvSpPr/>
          <p:nvPr/>
        </p:nvSpPr>
        <p:spPr bwMode="gray">
          <a:xfrm>
            <a:off x="7311004" y="114300"/>
            <a:ext cx="1152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aphicFrame>
        <p:nvGraphicFramePr>
          <p:cNvPr id="92" name="表格 91">
            <a:extLst>
              <a:ext uri="{FF2B5EF4-FFF2-40B4-BE49-F238E27FC236}">
                <a16:creationId xmlns:a16="http://schemas.microsoft.com/office/drawing/2014/main" xmlns="" id="{717A4537-ECFB-4FA8-BDB6-72C3E1EE962B}"/>
              </a:ext>
            </a:extLst>
          </p:cNvPr>
          <p:cNvGraphicFramePr>
            <a:graphicFrameLocks noGrp="1"/>
          </p:cNvGraphicFramePr>
          <p:nvPr>
            <p:extLst>
              <p:ext uri="{D42A27DB-BD31-4B8C-83A1-F6EECF244321}">
                <p14:modId xmlns:p14="http://schemas.microsoft.com/office/powerpoint/2010/main" val="3999147260"/>
              </p:ext>
            </p:extLst>
          </p:nvPr>
        </p:nvGraphicFramePr>
        <p:xfrm>
          <a:off x="8527879" y="2861228"/>
          <a:ext cx="1805539" cy="789120"/>
        </p:xfrm>
        <a:graphic>
          <a:graphicData uri="http://schemas.openxmlformats.org/drawingml/2006/table">
            <a:tbl>
              <a:tblPr/>
              <a:tblGrid>
                <a:gridCol w="276757">
                  <a:extLst>
                    <a:ext uri="{9D8B030D-6E8A-4147-A177-3AD203B41FA5}">
                      <a16:colId xmlns:a16="http://schemas.microsoft.com/office/drawing/2014/main" xmlns="" val="20000"/>
                    </a:ext>
                  </a:extLst>
                </a:gridCol>
                <a:gridCol w="435349">
                  <a:extLst>
                    <a:ext uri="{9D8B030D-6E8A-4147-A177-3AD203B41FA5}">
                      <a16:colId xmlns:a16="http://schemas.microsoft.com/office/drawing/2014/main" xmlns="" val="20001"/>
                    </a:ext>
                  </a:extLst>
                </a:gridCol>
                <a:gridCol w="678333">
                  <a:extLst>
                    <a:ext uri="{9D8B030D-6E8A-4147-A177-3AD203B41FA5}">
                      <a16:colId xmlns:a16="http://schemas.microsoft.com/office/drawing/2014/main" xmlns="" val="20002"/>
                    </a:ext>
                  </a:extLst>
                </a:gridCol>
                <a:gridCol w="415100">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204</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93" name="表格 92">
            <a:extLst>
              <a:ext uri="{FF2B5EF4-FFF2-40B4-BE49-F238E27FC236}">
                <a16:creationId xmlns:a16="http://schemas.microsoft.com/office/drawing/2014/main" xmlns="" id="{81F2D3A0-5B59-4329-BBF7-FC9B94E66ACB}"/>
              </a:ext>
            </a:extLst>
          </p:cNvPr>
          <p:cNvGraphicFramePr>
            <a:graphicFrameLocks noGrp="1"/>
          </p:cNvGraphicFramePr>
          <p:nvPr>
            <p:extLst>
              <p:ext uri="{D42A27DB-BD31-4B8C-83A1-F6EECF244321}">
                <p14:modId xmlns:p14="http://schemas.microsoft.com/office/powerpoint/2010/main" val="2642911924"/>
              </p:ext>
            </p:extLst>
          </p:nvPr>
        </p:nvGraphicFramePr>
        <p:xfrm>
          <a:off x="8471814" y="5307946"/>
          <a:ext cx="1866621" cy="789120"/>
        </p:xfrm>
        <a:graphic>
          <a:graphicData uri="http://schemas.openxmlformats.org/drawingml/2006/table">
            <a:tbl>
              <a:tblPr/>
              <a:tblGrid>
                <a:gridCol w="276990">
                  <a:extLst>
                    <a:ext uri="{9D8B030D-6E8A-4147-A177-3AD203B41FA5}">
                      <a16:colId xmlns:a16="http://schemas.microsoft.com/office/drawing/2014/main" xmlns="" val="20000"/>
                    </a:ext>
                  </a:extLst>
                </a:gridCol>
                <a:gridCol w="502909">
                  <a:extLst>
                    <a:ext uri="{9D8B030D-6E8A-4147-A177-3AD203B41FA5}">
                      <a16:colId xmlns:a16="http://schemas.microsoft.com/office/drawing/2014/main" xmlns="" val="20001"/>
                    </a:ext>
                  </a:extLst>
                </a:gridCol>
                <a:gridCol w="619326">
                  <a:extLst>
                    <a:ext uri="{9D8B030D-6E8A-4147-A177-3AD203B41FA5}">
                      <a16:colId xmlns:a16="http://schemas.microsoft.com/office/drawing/2014/main" xmlns="" val="20002"/>
                    </a:ext>
                  </a:extLst>
                </a:gridCol>
                <a:gridCol w="467396">
                  <a:extLst>
                    <a:ext uri="{9D8B030D-6E8A-4147-A177-3AD203B41FA5}">
                      <a16:colId xmlns:a16="http://schemas.microsoft.com/office/drawing/2014/main" xmlns="" val="20003"/>
                    </a:ext>
                  </a:extLst>
                </a:gridCol>
              </a:tblGrid>
              <a:tr h="151329">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51329">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57212">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57212">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204</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94" name="表格 93">
            <a:extLst>
              <a:ext uri="{FF2B5EF4-FFF2-40B4-BE49-F238E27FC236}">
                <a16:creationId xmlns:a16="http://schemas.microsoft.com/office/drawing/2014/main" xmlns="" id="{F6D010AB-2F86-4E91-9D8C-29446A1FA5E1}"/>
              </a:ext>
            </a:extLst>
          </p:cNvPr>
          <p:cNvGraphicFramePr>
            <a:graphicFrameLocks noGrp="1"/>
          </p:cNvGraphicFramePr>
          <p:nvPr>
            <p:extLst>
              <p:ext uri="{D42A27DB-BD31-4B8C-83A1-F6EECF244321}">
                <p14:modId xmlns:p14="http://schemas.microsoft.com/office/powerpoint/2010/main" val="1666434974"/>
              </p:ext>
            </p:extLst>
          </p:nvPr>
        </p:nvGraphicFramePr>
        <p:xfrm>
          <a:off x="3640093" y="2823596"/>
          <a:ext cx="1874085" cy="826752"/>
        </p:xfrm>
        <a:graphic>
          <a:graphicData uri="http://schemas.openxmlformats.org/drawingml/2006/table">
            <a:tbl>
              <a:tblPr/>
              <a:tblGrid>
                <a:gridCol w="286728">
                  <a:extLst>
                    <a:ext uri="{9D8B030D-6E8A-4147-A177-3AD203B41FA5}">
                      <a16:colId xmlns:a16="http://schemas.microsoft.com/office/drawing/2014/main" xmlns="" val="20000"/>
                    </a:ext>
                  </a:extLst>
                </a:gridCol>
                <a:gridCol w="462541">
                  <a:extLst>
                    <a:ext uri="{9D8B030D-6E8A-4147-A177-3AD203B41FA5}">
                      <a16:colId xmlns:a16="http://schemas.microsoft.com/office/drawing/2014/main" xmlns="" val="20001"/>
                    </a:ext>
                  </a:extLst>
                </a:gridCol>
                <a:gridCol w="714837">
                  <a:extLst>
                    <a:ext uri="{9D8B030D-6E8A-4147-A177-3AD203B41FA5}">
                      <a16:colId xmlns:a16="http://schemas.microsoft.com/office/drawing/2014/main" xmlns="" val="20002"/>
                    </a:ext>
                  </a:extLst>
                </a:gridCol>
                <a:gridCol w="409979">
                  <a:extLst>
                    <a:ext uri="{9D8B030D-6E8A-4147-A177-3AD203B41FA5}">
                      <a16:colId xmlns:a16="http://schemas.microsoft.com/office/drawing/2014/main" xmlns="" val="20003"/>
                    </a:ext>
                  </a:extLst>
                </a:gridCol>
              </a:tblGrid>
              <a:tr h="11103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1103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216096">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216096">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201</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95" name="表格 94">
            <a:extLst>
              <a:ext uri="{FF2B5EF4-FFF2-40B4-BE49-F238E27FC236}">
                <a16:creationId xmlns:a16="http://schemas.microsoft.com/office/drawing/2014/main" xmlns="" id="{4C8B4CDE-547D-4A59-8F75-EFB03F9C4DF9}"/>
              </a:ext>
            </a:extLst>
          </p:cNvPr>
          <p:cNvGraphicFramePr>
            <a:graphicFrameLocks noGrp="1"/>
          </p:cNvGraphicFramePr>
          <p:nvPr>
            <p:extLst>
              <p:ext uri="{D42A27DB-BD31-4B8C-83A1-F6EECF244321}">
                <p14:modId xmlns:p14="http://schemas.microsoft.com/office/powerpoint/2010/main" val="3639285032"/>
              </p:ext>
            </p:extLst>
          </p:nvPr>
        </p:nvGraphicFramePr>
        <p:xfrm>
          <a:off x="3629109" y="5307946"/>
          <a:ext cx="1874085" cy="789120"/>
        </p:xfrm>
        <a:graphic>
          <a:graphicData uri="http://schemas.openxmlformats.org/drawingml/2006/table">
            <a:tbl>
              <a:tblPr/>
              <a:tblGrid>
                <a:gridCol w="288414">
                  <a:extLst>
                    <a:ext uri="{9D8B030D-6E8A-4147-A177-3AD203B41FA5}">
                      <a16:colId xmlns:a16="http://schemas.microsoft.com/office/drawing/2014/main" xmlns="" val="20000"/>
                    </a:ext>
                  </a:extLst>
                </a:gridCol>
                <a:gridCol w="439061">
                  <a:extLst>
                    <a:ext uri="{9D8B030D-6E8A-4147-A177-3AD203B41FA5}">
                      <a16:colId xmlns:a16="http://schemas.microsoft.com/office/drawing/2014/main" xmlns="" val="20001"/>
                    </a:ext>
                  </a:extLst>
                </a:gridCol>
                <a:gridCol w="677346">
                  <a:extLst>
                    <a:ext uri="{9D8B030D-6E8A-4147-A177-3AD203B41FA5}">
                      <a16:colId xmlns:a16="http://schemas.microsoft.com/office/drawing/2014/main" xmlns="" val="20002"/>
                    </a:ext>
                  </a:extLst>
                </a:gridCol>
                <a:gridCol w="469264">
                  <a:extLst>
                    <a:ext uri="{9D8B030D-6E8A-4147-A177-3AD203B41FA5}">
                      <a16:colId xmlns:a16="http://schemas.microsoft.com/office/drawing/2014/main" xmlns="" val="20003"/>
                    </a:ext>
                  </a:extLst>
                </a:gridCol>
              </a:tblGrid>
              <a:tr h="151329">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51329">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51329">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51329">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201</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53169857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4F32326-AEE2-4EFA-B0ED-1F55E522A34A}"/>
              </a:ext>
            </a:extLst>
          </p:cNvPr>
          <p:cNvSpPr>
            <a:spLocks noGrp="1"/>
          </p:cNvSpPr>
          <p:nvPr>
            <p:ph type="title"/>
          </p:nvPr>
        </p:nvSpPr>
        <p:spPr bwMode="gray"/>
        <p:txBody>
          <a:bodyPr/>
          <a:lstStyle/>
          <a:p>
            <a:r>
              <a:rPr lang="en-US" dirty="0" smtClean="0">
                <a:sym typeface="Huawei Sans" panose="020C0503030203020204" pitchFamily="34" charset="0"/>
              </a:rPr>
              <a:t>EVPN Traffic Forwarding Phase</a:t>
            </a:r>
            <a:endParaRPr lang="en-US" altLang="zh-CN" dirty="0">
              <a:sym typeface="Huawei Sans" panose="020C0503030203020204" pitchFamily="34" charset="0"/>
            </a:endParaRPr>
          </a:p>
        </p:txBody>
      </p:sp>
      <p:sp>
        <p:nvSpPr>
          <p:cNvPr id="10" name="文本占位符 9"/>
          <p:cNvSpPr>
            <a:spLocks noGrp="1"/>
          </p:cNvSpPr>
          <p:nvPr>
            <p:ph type="body" sz="quarter" idx="10"/>
          </p:nvPr>
        </p:nvSpPr>
        <p:spPr bwMode="gray"/>
        <p:txBody>
          <a:bodyPr/>
          <a:lstStyle/>
          <a:p>
            <a:r>
              <a:rPr lang="en-US" sz="1800" dirty="0" smtClean="0">
                <a:sym typeface="Huawei Sans" panose="020C0503030203020204" pitchFamily="34" charset="0"/>
              </a:rPr>
              <a:t>The EVPN traffic forwarding phase starts when the CE-side user traffic is initiated.</a:t>
            </a:r>
          </a:p>
          <a:p>
            <a:r>
              <a:rPr lang="en-US" sz="1800" dirty="0" smtClean="0">
                <a:sym typeface="Huawei Sans" panose="020C0503030203020204" pitchFamily="34" charset="0"/>
              </a:rPr>
              <a:t>CE1 and CE2 are unaware of EVPN packet exchange between PEs.</a:t>
            </a:r>
          </a:p>
          <a:p>
            <a:r>
              <a:rPr lang="en-US" sz="1800" dirty="0" smtClean="0">
                <a:sym typeface="Huawei Sans" panose="020C0503030203020204" pitchFamily="34" charset="0"/>
              </a:rPr>
              <a:t>In this example, the service process of CE1 accessing CE2 is as follows:</a:t>
            </a:r>
          </a:p>
          <a:p>
            <a:endParaRPr lang="en-US" altLang="zh-CN" sz="1800" dirty="0">
              <a:sym typeface="Huawei Sans" panose="020C0503030203020204" pitchFamily="34" charset="0"/>
            </a:endParaRPr>
          </a:p>
        </p:txBody>
      </p:sp>
      <p:pic>
        <p:nvPicPr>
          <p:cNvPr id="14" name="图片 13">
            <a:extLst>
              <a:ext uri="{FF2B5EF4-FFF2-40B4-BE49-F238E27FC236}">
                <a16:creationId xmlns:a16="http://schemas.microsoft.com/office/drawing/2014/main" xmlns="" id="{6A9E135A-0639-4D06-8212-FE42EE1658D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672167" y="3975446"/>
            <a:ext cx="540000" cy="442800"/>
          </a:xfrm>
          <a:prstGeom prst="rect">
            <a:avLst/>
          </a:prstGeom>
        </p:spPr>
      </p:pic>
      <p:pic>
        <p:nvPicPr>
          <p:cNvPr id="17" name="图片 16">
            <a:extLst>
              <a:ext uri="{FF2B5EF4-FFF2-40B4-BE49-F238E27FC236}">
                <a16:creationId xmlns:a16="http://schemas.microsoft.com/office/drawing/2014/main" xmlns="" id="{0FB06D06-94DE-4BD3-A161-7D9584FBE3D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86645" y="3991584"/>
            <a:ext cx="540000" cy="442800"/>
          </a:xfrm>
          <a:prstGeom prst="rect">
            <a:avLst/>
          </a:prstGeom>
        </p:spPr>
      </p:pic>
      <p:sp>
        <p:nvSpPr>
          <p:cNvPr id="22" name="文本框 21">
            <a:extLst>
              <a:ext uri="{FF2B5EF4-FFF2-40B4-BE49-F238E27FC236}">
                <a16:creationId xmlns:a16="http://schemas.microsoft.com/office/drawing/2014/main" xmlns="" id="{AB310564-2887-44C3-BB5A-2FDF3C59F65E}"/>
              </a:ext>
            </a:extLst>
          </p:cNvPr>
          <p:cNvSpPr txBox="1"/>
          <p:nvPr/>
        </p:nvSpPr>
        <p:spPr bwMode="gray">
          <a:xfrm>
            <a:off x="2661724" y="4502124"/>
            <a:ext cx="53732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a:extLst>
              <a:ext uri="{FF2B5EF4-FFF2-40B4-BE49-F238E27FC236}">
                <a16:creationId xmlns:a16="http://schemas.microsoft.com/office/drawing/2014/main" xmlns="" id="{68DFC5B7-E106-407D-B1AF-D5454C00DF86}"/>
              </a:ext>
            </a:extLst>
          </p:cNvPr>
          <p:cNvSpPr txBox="1"/>
          <p:nvPr/>
        </p:nvSpPr>
        <p:spPr bwMode="gray">
          <a:xfrm>
            <a:off x="8611628" y="4518262"/>
            <a:ext cx="53732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a:extLst>
              <a:ext uri="{FF2B5EF4-FFF2-40B4-BE49-F238E27FC236}">
                <a16:creationId xmlns:a16="http://schemas.microsoft.com/office/drawing/2014/main" xmlns="" id="{6000AADA-8AAA-41AF-8534-EA9C3BDA222E}"/>
              </a:ext>
            </a:extLst>
          </p:cNvPr>
          <p:cNvSpPr/>
          <p:nvPr/>
        </p:nvSpPr>
        <p:spPr bwMode="gray">
          <a:xfrm>
            <a:off x="945667" y="3967563"/>
            <a:ext cx="1691519"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192.168.1.1</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077923"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1-1-1</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a:extLst>
              <a:ext uri="{FF2B5EF4-FFF2-40B4-BE49-F238E27FC236}">
                <a16:creationId xmlns:a16="http://schemas.microsoft.com/office/drawing/2014/main" xmlns="" id="{45C8EEFA-2B6B-4A4F-9270-C5514941A709}"/>
              </a:ext>
            </a:extLst>
          </p:cNvPr>
          <p:cNvSpPr/>
          <p:nvPr/>
        </p:nvSpPr>
        <p:spPr bwMode="gray">
          <a:xfrm>
            <a:off x="9148955" y="3930329"/>
            <a:ext cx="1691519"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192.168.1.2</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077923"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2-2-2</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Oval 4">
            <a:extLst>
              <a:ext uri="{FF2B5EF4-FFF2-40B4-BE49-F238E27FC236}">
                <a16:creationId xmlns:a16="http://schemas.microsoft.com/office/drawing/2014/main" xmlns="" id="{5453C097-9994-4886-B6C6-DC4CFDAD70AB}"/>
              </a:ext>
            </a:extLst>
          </p:cNvPr>
          <p:cNvSpPr>
            <a:spLocks noChangeAspect="1"/>
          </p:cNvSpPr>
          <p:nvPr/>
        </p:nvSpPr>
        <p:spPr bwMode="gray">
          <a:xfrm>
            <a:off x="3779955" y="3284882"/>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a:extLst>
              <a:ext uri="{FF2B5EF4-FFF2-40B4-BE49-F238E27FC236}">
                <a16:creationId xmlns:a16="http://schemas.microsoft.com/office/drawing/2014/main" xmlns="" id="{C004A4D0-2BB1-48DB-9714-F6621430D150}"/>
              </a:ext>
            </a:extLst>
          </p:cNvPr>
          <p:cNvSpPr txBox="1"/>
          <p:nvPr/>
        </p:nvSpPr>
        <p:spPr bwMode="gray">
          <a:xfrm>
            <a:off x="4311668" y="2963643"/>
            <a:ext cx="3959484"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CE1 broadcasts an ARP request to request the MAC address of CE2.</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箭头连接符 45">
            <a:extLst>
              <a:ext uri="{FF2B5EF4-FFF2-40B4-BE49-F238E27FC236}">
                <a16:creationId xmlns:a16="http://schemas.microsoft.com/office/drawing/2014/main" xmlns="" id="{43B97F31-9B2D-4211-93C5-0C1B5138274B}"/>
              </a:ext>
            </a:extLst>
          </p:cNvPr>
          <p:cNvCxnSpPr>
            <a:cxnSpLocks/>
          </p:cNvCxnSpPr>
          <p:nvPr/>
        </p:nvCxnSpPr>
        <p:spPr bwMode="gray">
          <a:xfrm>
            <a:off x="4228841" y="3560985"/>
            <a:ext cx="4178559"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Oval 4">
            <a:extLst>
              <a:ext uri="{FF2B5EF4-FFF2-40B4-BE49-F238E27FC236}">
                <a16:creationId xmlns:a16="http://schemas.microsoft.com/office/drawing/2014/main" xmlns="" id="{42DF7736-8151-4BA8-B503-0DB7F6B1B63A}"/>
              </a:ext>
            </a:extLst>
          </p:cNvPr>
          <p:cNvSpPr>
            <a:spLocks noChangeAspect="1"/>
          </p:cNvSpPr>
          <p:nvPr/>
        </p:nvSpPr>
        <p:spPr bwMode="gray">
          <a:xfrm>
            <a:off x="3779955" y="4192117"/>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a:extLst>
              <a:ext uri="{FF2B5EF4-FFF2-40B4-BE49-F238E27FC236}">
                <a16:creationId xmlns:a16="http://schemas.microsoft.com/office/drawing/2014/main" xmlns="" id="{6CB3B829-CE1E-4DB2-967F-25D405FB46E8}"/>
              </a:ext>
            </a:extLst>
          </p:cNvPr>
          <p:cNvSpPr txBox="1"/>
          <p:nvPr/>
        </p:nvSpPr>
        <p:spPr bwMode="gray">
          <a:xfrm>
            <a:off x="4676309" y="4027569"/>
            <a:ext cx="382829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CE2 responds with a unicast ARP reply.</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Oval 4">
            <a:extLst>
              <a:ext uri="{FF2B5EF4-FFF2-40B4-BE49-F238E27FC236}">
                <a16:creationId xmlns:a16="http://schemas.microsoft.com/office/drawing/2014/main" xmlns="" id="{38C08A82-5594-4F0C-BD7F-2055E03CAE8C}"/>
              </a:ext>
            </a:extLst>
          </p:cNvPr>
          <p:cNvSpPr>
            <a:spLocks noChangeAspect="1"/>
          </p:cNvSpPr>
          <p:nvPr/>
        </p:nvSpPr>
        <p:spPr bwMode="gray">
          <a:xfrm>
            <a:off x="3779955" y="5133640"/>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a:extLst>
              <a:ext uri="{FF2B5EF4-FFF2-40B4-BE49-F238E27FC236}">
                <a16:creationId xmlns:a16="http://schemas.microsoft.com/office/drawing/2014/main" xmlns="" id="{7B9F58F4-6C75-4056-AE0D-0075E671625D}"/>
              </a:ext>
            </a:extLst>
          </p:cNvPr>
          <p:cNvSpPr txBox="1"/>
          <p:nvPr/>
        </p:nvSpPr>
        <p:spPr bwMode="gray">
          <a:xfrm>
            <a:off x="4311668" y="5071189"/>
            <a:ext cx="2771913"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CE1 forwards traffic to CE2.</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箭头连接符 23">
            <a:extLst>
              <a:ext uri="{FF2B5EF4-FFF2-40B4-BE49-F238E27FC236}">
                <a16:creationId xmlns:a16="http://schemas.microsoft.com/office/drawing/2014/main" xmlns="" id="{43B97F31-9B2D-4211-93C5-0C1B5138274B}"/>
              </a:ext>
            </a:extLst>
          </p:cNvPr>
          <p:cNvCxnSpPr>
            <a:cxnSpLocks/>
          </p:cNvCxnSpPr>
          <p:nvPr/>
        </p:nvCxnSpPr>
        <p:spPr bwMode="gray">
          <a:xfrm>
            <a:off x="4228841" y="4444117"/>
            <a:ext cx="4178559" cy="0"/>
          </a:xfrm>
          <a:prstGeom prst="straightConnector1">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xmlns="" id="{43B97F31-9B2D-4211-93C5-0C1B5138274B}"/>
              </a:ext>
            </a:extLst>
          </p:cNvPr>
          <p:cNvCxnSpPr>
            <a:cxnSpLocks/>
          </p:cNvCxnSpPr>
          <p:nvPr/>
        </p:nvCxnSpPr>
        <p:spPr bwMode="gray">
          <a:xfrm>
            <a:off x="4228841" y="5426492"/>
            <a:ext cx="4178559"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917882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Local MAC Address Learning</a:t>
            </a:r>
            <a:endParaRPr lang="en-US" altLang="zh-CN" dirty="0">
              <a:sym typeface="Huawei Sans" panose="020C0503030203020204" pitchFamily="34" charset="0"/>
            </a:endParaRPr>
          </a:p>
        </p:txBody>
      </p:sp>
      <p:sp>
        <p:nvSpPr>
          <p:cNvPr id="42" name="文本占位符 41"/>
          <p:cNvSpPr>
            <a:spLocks noGrp="1"/>
          </p:cNvSpPr>
          <p:nvPr>
            <p:ph type="body" sz="quarter" idx="10"/>
          </p:nvPr>
        </p:nvSpPr>
        <p:spPr bwMode="gray"/>
        <p:txBody>
          <a:bodyPr/>
          <a:lstStyle/>
          <a:p>
            <a:pPr algn="l"/>
            <a:r>
              <a:rPr lang="en-US" sz="1600" dirty="0" smtClean="0">
                <a:sym typeface="Huawei Sans" panose="020C0503030203020204" pitchFamily="34" charset="0"/>
              </a:rPr>
              <a:t>CE1 sends an ARP request to access CE2. PE1 receives the packet and generates a local MAC address entry.</a:t>
            </a:r>
          </a:p>
          <a:p>
            <a:pPr algn="l"/>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6866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stCxn id="3" idx="1"/>
            <a:endCxn id="59"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endCxn id="59" idx="3"/>
          </p:cNvCxnSpPr>
          <p:nvPr/>
        </p:nvCxnSpPr>
        <p:spPr bwMode="gray">
          <a:xfrm flipH="1" flipV="1">
            <a:off x="1080361" y="3899987"/>
            <a:ext cx="781956" cy="1212550"/>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endCxn id="55"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endCxn id="55" idx="1"/>
          </p:cNvCxnSpPr>
          <p:nvPr/>
        </p:nvCxnSpPr>
        <p:spPr bwMode="gray">
          <a:xfrm flipV="1">
            <a:off x="10427652" y="3905435"/>
            <a:ext cx="677353" cy="1207102"/>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65619"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a16="http://schemas.microsoft.com/office/drawing/2014/main" xmlns="" id="{850A5E19-810B-4B2E-8850-2638CDDE4042}"/>
              </a:ext>
            </a:extLst>
          </p:cNvPr>
          <p:cNvSpPr/>
          <p:nvPr/>
        </p:nvSpPr>
        <p:spPr bwMode="gray">
          <a:xfrm>
            <a:off x="1900354" y="1633550"/>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59657" y="1681561"/>
            <a:ext cx="3196528"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a16="http://schemas.microsoft.com/office/drawing/2014/main" xmlns="" id="{A3E0CFCB-5478-4004-9324-932BBC933906}"/>
              </a:ext>
            </a:extLst>
          </p:cNvPr>
          <p:cNvSpPr/>
          <p:nvPr/>
        </p:nvSpPr>
        <p:spPr bwMode="gray">
          <a:xfrm>
            <a:off x="7256268" y="219167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a16="http://schemas.microsoft.com/office/drawing/2014/main" xmlns="" id="{80D4845E-3F61-405F-8C54-B4C33C2120EF}"/>
              </a:ext>
            </a:extLst>
          </p:cNvPr>
          <p:cNvSpPr/>
          <p:nvPr/>
        </p:nvSpPr>
        <p:spPr bwMode="gray">
          <a:xfrm>
            <a:off x="7202672" y="184270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a16="http://schemas.microsoft.com/office/drawing/2014/main" xmlns="" id="{8F63526D-6227-456A-870C-43B8D6704A8E}"/>
              </a:ext>
            </a:extLst>
          </p:cNvPr>
          <p:cNvSpPr/>
          <p:nvPr/>
        </p:nvSpPr>
        <p:spPr bwMode="gray">
          <a:xfrm>
            <a:off x="7256268" y="2403860"/>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a16="http://schemas.microsoft.com/office/drawing/2014/main" xmlns="" id="{B5C4B812-BFED-49C1-B0A8-73FD177F62E4}"/>
              </a:ext>
            </a:extLst>
          </p:cNvPr>
          <p:cNvSpPr/>
          <p:nvPr/>
        </p:nvSpPr>
        <p:spPr bwMode="gray">
          <a:xfrm>
            <a:off x="2009060" y="4877468"/>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2144059" y="4528505"/>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3BE57485-5BEA-4703-B69C-258C314A1B9E}"/>
              </a:ext>
            </a:extLst>
          </p:cNvPr>
          <p:cNvSpPr/>
          <p:nvPr/>
        </p:nvSpPr>
        <p:spPr bwMode="gray">
          <a:xfrm>
            <a:off x="2009060" y="5083669"/>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a16="http://schemas.microsoft.com/office/drawing/2014/main" xmlns="" id="{50577743-D524-4F31-B49A-9C9C287FE7C6}"/>
              </a:ext>
            </a:extLst>
          </p:cNvPr>
          <p:cNvSpPr/>
          <p:nvPr/>
        </p:nvSpPr>
        <p:spPr bwMode="gray">
          <a:xfrm>
            <a:off x="7283071"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xmlns="" id="{40437D90-2ED1-4AFD-8A2F-9B0DA2EA72C3}"/>
              </a:ext>
            </a:extLst>
          </p:cNvPr>
          <p:cNvSpPr/>
          <p:nvPr/>
        </p:nvSpPr>
        <p:spPr bwMode="gray">
          <a:xfrm>
            <a:off x="7198995" y="4578307"/>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xmlns="" id="{5F5565DC-FA1C-4046-A6ED-3F6A194E4EEF}"/>
              </a:ext>
            </a:extLst>
          </p:cNvPr>
          <p:cNvSpPr/>
          <p:nvPr/>
        </p:nvSpPr>
        <p:spPr bwMode="gray">
          <a:xfrm>
            <a:off x="7283071"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a:extLst>
              <a:ext uri="{FF2B5EF4-FFF2-40B4-BE49-F238E27FC236}">
                <a16:creationId xmlns:a16="http://schemas.microsoft.com/office/drawing/2014/main" xmlns="" id="{94EBE60F-B576-4076-80A4-A298D2C405EA}"/>
              </a:ext>
            </a:extLst>
          </p:cNvPr>
          <p:cNvSpPr txBox="1"/>
          <p:nvPr/>
        </p:nvSpPr>
        <p:spPr bwMode="gray">
          <a:xfrm>
            <a:off x="2305640" y="2927337"/>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EE228D8F-CAC8-462D-97F8-C5EC8E408F52}"/>
              </a:ext>
            </a:extLst>
          </p:cNvPr>
          <p:cNvSpPr txBox="1"/>
          <p:nvPr/>
        </p:nvSpPr>
        <p:spPr bwMode="gray">
          <a:xfrm>
            <a:off x="7541862" y="5564244"/>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68A565EC-5EEE-4DAD-BAEB-C674542CA029}"/>
              </a:ext>
            </a:extLst>
          </p:cNvPr>
          <p:cNvSpPr txBox="1"/>
          <p:nvPr/>
        </p:nvSpPr>
        <p:spPr bwMode="gray">
          <a:xfrm>
            <a:off x="2381872" y="556294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DD2A4E08-5A21-45AB-A58A-4A5E39C6759A}"/>
              </a:ext>
            </a:extLst>
          </p:cNvPr>
          <p:cNvSpPr txBox="1"/>
          <p:nvPr/>
        </p:nvSpPr>
        <p:spPr bwMode="gray">
          <a:xfrm>
            <a:off x="7628535" y="295690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6" name="表格 65">
            <a:extLst>
              <a:ext uri="{FF2B5EF4-FFF2-40B4-BE49-F238E27FC236}">
                <a16:creationId xmlns:a16="http://schemas.microsoft.com/office/drawing/2014/main" xmlns="" id="{2C36C7E3-941E-4128-BBF1-B5350F3AE48C}"/>
              </a:ext>
            </a:extLst>
          </p:cNvPr>
          <p:cNvGraphicFramePr>
            <a:graphicFrameLocks noGrp="1"/>
          </p:cNvGraphicFramePr>
          <p:nvPr>
            <p:extLst>
              <p:ext uri="{D42A27DB-BD31-4B8C-83A1-F6EECF244321}">
                <p14:modId xmlns:p14="http://schemas.microsoft.com/office/powerpoint/2010/main" val="404014312"/>
              </p:ext>
            </p:extLst>
          </p:nvPr>
        </p:nvGraphicFramePr>
        <p:xfrm>
          <a:off x="1974094" y="1880713"/>
          <a:ext cx="1842218" cy="1058400"/>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Port1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67" name="矩形 66">
            <a:extLst>
              <a:ext uri="{FF2B5EF4-FFF2-40B4-BE49-F238E27FC236}">
                <a16:creationId xmlns:a16="http://schemas.microsoft.com/office/drawing/2014/main" xmlns="" id="{12CBB3C1-732C-46FA-8A52-1E5D27C9D379}"/>
              </a:ext>
            </a:extLst>
          </p:cNvPr>
          <p:cNvSpPr/>
          <p:nvPr/>
        </p:nvSpPr>
        <p:spPr bwMode="gray">
          <a:xfrm>
            <a:off x="994659"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a:extLst>
              <a:ext uri="{FF2B5EF4-FFF2-40B4-BE49-F238E27FC236}">
                <a16:creationId xmlns:a16="http://schemas.microsoft.com/office/drawing/2014/main" xmlns="" id="{0BA47B99-89C5-47C8-8B77-137A524AB40D}"/>
              </a:ext>
            </a:extLst>
          </p:cNvPr>
          <p:cNvSpPr/>
          <p:nvPr/>
        </p:nvSpPr>
        <p:spPr bwMode="gray">
          <a:xfrm>
            <a:off x="994660" y="49018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a:extLst>
              <a:ext uri="{FF2B5EF4-FFF2-40B4-BE49-F238E27FC236}">
                <a16:creationId xmlns:a16="http://schemas.microsoft.com/office/drawing/2014/main" xmlns="" id="{A960C307-EAF7-4F8D-A00F-B5811BCDDE8F}"/>
              </a:ext>
            </a:extLst>
          </p:cNvPr>
          <p:cNvSpPr/>
          <p:nvPr/>
        </p:nvSpPr>
        <p:spPr bwMode="gray">
          <a:xfrm>
            <a:off x="10571928"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3</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a:extLst>
              <a:ext uri="{FF2B5EF4-FFF2-40B4-BE49-F238E27FC236}">
                <a16:creationId xmlns:a16="http://schemas.microsoft.com/office/drawing/2014/main" xmlns="" id="{A72C7005-C137-426F-9470-D108F9A4C6F8}"/>
              </a:ext>
            </a:extLst>
          </p:cNvPr>
          <p:cNvSpPr/>
          <p:nvPr/>
        </p:nvSpPr>
        <p:spPr bwMode="gray">
          <a:xfrm>
            <a:off x="10571928" y="48891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4</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2" name="组合 31">
            <a:extLst>
              <a:ext uri="{FF2B5EF4-FFF2-40B4-BE49-F238E27FC236}">
                <a16:creationId xmlns:a16="http://schemas.microsoft.com/office/drawing/2014/main" xmlns="" id="{EFC7E0C2-0B41-486A-A608-A86C7987C7F4}"/>
              </a:ext>
            </a:extLst>
          </p:cNvPr>
          <p:cNvGrpSpPr/>
          <p:nvPr/>
        </p:nvGrpSpPr>
        <p:grpSpPr bwMode="gray">
          <a:xfrm>
            <a:off x="550697" y="1758381"/>
            <a:ext cx="1201904" cy="701460"/>
            <a:chOff x="550697" y="1918314"/>
            <a:chExt cx="1201904" cy="701460"/>
          </a:xfrm>
          <a:solidFill>
            <a:srgbClr val="ED6D00"/>
          </a:solidFill>
        </p:grpSpPr>
        <p:grpSp>
          <p:nvGrpSpPr>
            <p:cNvPr id="71" name="组合 70">
              <a:extLst>
                <a:ext uri="{FF2B5EF4-FFF2-40B4-BE49-F238E27FC236}">
                  <a16:creationId xmlns:a16="http://schemas.microsoft.com/office/drawing/2014/main" xmlns="" id="{23D3F4B2-F1BB-4ABB-9544-3B74336E3C6C}"/>
                </a:ext>
              </a:extLst>
            </p:cNvPr>
            <p:cNvGrpSpPr/>
            <p:nvPr/>
          </p:nvGrpSpPr>
          <p:grpSpPr bwMode="gray">
            <a:xfrm>
              <a:off x="550697" y="1918314"/>
              <a:ext cx="1129878" cy="609067"/>
              <a:chOff x="5547047" y="3776235"/>
              <a:chExt cx="1265233" cy="609067"/>
            </a:xfrm>
            <a:grpFill/>
          </p:grpSpPr>
          <p:sp>
            <p:nvSpPr>
              <p:cNvPr id="72" name="矩形 71">
                <a:extLst>
                  <a:ext uri="{FF2B5EF4-FFF2-40B4-BE49-F238E27FC236}">
                    <a16:creationId xmlns:a16="http://schemas.microsoft.com/office/drawing/2014/main" xmlns="" id="{187BAAC9-554A-4628-A5FE-B707BD9BF6E2}"/>
                  </a:ext>
                </a:extLst>
              </p:cNvPr>
              <p:cNvSpPr/>
              <p:nvPr/>
            </p:nvSpPr>
            <p:spPr bwMode="gray">
              <a:xfrm>
                <a:off x="5547047" y="4154375"/>
                <a:ext cx="1265233"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request</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a:extLst>
                  <a:ext uri="{FF2B5EF4-FFF2-40B4-BE49-F238E27FC236}">
                    <a16:creationId xmlns:a16="http://schemas.microsoft.com/office/drawing/2014/main" xmlns="" id="{1DB05A12-356F-48E1-BAFC-ACF75FBEF7BD}"/>
                  </a:ext>
                </a:extLst>
              </p:cNvPr>
              <p:cNvSpPr/>
              <p:nvPr/>
            </p:nvSpPr>
            <p:spPr bwMode="gray">
              <a:xfrm>
                <a:off x="5547047" y="3776235"/>
                <a:ext cx="1265233"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All</a:t>
                </a: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1-1-1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7" name="直接箭头连接符 26">
              <a:extLst>
                <a:ext uri="{FF2B5EF4-FFF2-40B4-BE49-F238E27FC236}">
                  <a16:creationId xmlns:a16="http://schemas.microsoft.com/office/drawing/2014/main" xmlns="" id="{9531F3BF-936F-4AFE-A71B-B2D2919A69D2}"/>
                </a:ext>
              </a:extLst>
            </p:cNvPr>
            <p:cNvCxnSpPr/>
            <p:nvPr/>
          </p:nvCxnSpPr>
          <p:spPr bwMode="gray">
            <a:xfrm>
              <a:off x="550697" y="2619774"/>
              <a:ext cx="1201904" cy="0"/>
            </a:xfrm>
            <a:prstGeom prst="straightConnector1">
              <a:avLst/>
            </a:prstGeom>
            <a:grpFill/>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sp>
        <p:nvSpPr>
          <p:cNvPr id="84" name="矩形 83">
            <a:extLst>
              <a:ext uri="{FF2B5EF4-FFF2-40B4-BE49-F238E27FC236}">
                <a16:creationId xmlns:a16="http://schemas.microsoft.com/office/drawing/2014/main" xmlns="" id="{3B455CAF-3711-4A2A-A4C0-76BC525CFF16}"/>
              </a:ext>
            </a:extLst>
          </p:cNvPr>
          <p:cNvSpPr/>
          <p:nvPr/>
        </p:nvSpPr>
        <p:spPr bwMode="gray">
          <a:xfrm>
            <a:off x="1047163"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矩形 84">
            <a:extLst>
              <a:ext uri="{FF2B5EF4-FFF2-40B4-BE49-F238E27FC236}">
                <a16:creationId xmlns:a16="http://schemas.microsoft.com/office/drawing/2014/main" xmlns="" id="{DD12624B-10B1-4308-93FB-2E1C9FF41055}"/>
              </a:ext>
            </a:extLst>
          </p:cNvPr>
          <p:cNvSpPr/>
          <p:nvPr/>
        </p:nvSpPr>
        <p:spPr bwMode="gray">
          <a:xfrm>
            <a:off x="10608904"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a:extLst>
              <a:ext uri="{FF2B5EF4-FFF2-40B4-BE49-F238E27FC236}">
                <a16:creationId xmlns:a16="http://schemas.microsoft.com/office/drawing/2014/main" xmlns="" id="{1AFE6D51-09A5-41B2-B3D9-9796FB7A823A}"/>
              </a:ext>
            </a:extLst>
          </p:cNvPr>
          <p:cNvSpPr/>
          <p:nvPr/>
        </p:nvSpPr>
        <p:spPr bwMode="gray">
          <a:xfrm>
            <a:off x="1047163" y="5232060"/>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a:extLst>
              <a:ext uri="{FF2B5EF4-FFF2-40B4-BE49-F238E27FC236}">
                <a16:creationId xmlns:a16="http://schemas.microsoft.com/office/drawing/2014/main" xmlns="" id="{D4AE339B-29B7-417C-9DA0-45A323BDE27C}"/>
              </a:ext>
            </a:extLst>
          </p:cNvPr>
          <p:cNvSpPr/>
          <p:nvPr/>
        </p:nvSpPr>
        <p:spPr bwMode="gray">
          <a:xfrm>
            <a:off x="10608904" y="5121417"/>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4" name="组合 63"/>
          <p:cNvGrpSpPr/>
          <p:nvPr/>
        </p:nvGrpSpPr>
        <p:grpSpPr bwMode="gray">
          <a:xfrm rot="5400000">
            <a:off x="1817443" y="5045165"/>
            <a:ext cx="156754" cy="122809"/>
            <a:chOff x="5719030" y="3021874"/>
            <a:chExt cx="156754" cy="122809"/>
          </a:xfrm>
        </p:grpSpPr>
        <p:sp>
          <p:nvSpPr>
            <p:cNvPr id="65" name="矩形 64"/>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5" name="组合 74"/>
          <p:cNvGrpSpPr/>
          <p:nvPr/>
        </p:nvGrpSpPr>
        <p:grpSpPr bwMode="gray">
          <a:xfrm rot="16200000" flipH="1">
            <a:off x="10316274" y="2652212"/>
            <a:ext cx="156754" cy="122809"/>
            <a:chOff x="5719030" y="3021874"/>
            <a:chExt cx="156754" cy="122809"/>
          </a:xfrm>
        </p:grpSpPr>
        <p:sp>
          <p:nvSpPr>
            <p:cNvPr id="76" name="矩形 75"/>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8" name="组合 77"/>
          <p:cNvGrpSpPr/>
          <p:nvPr/>
        </p:nvGrpSpPr>
        <p:grpSpPr bwMode="gray">
          <a:xfrm rot="16200000" flipH="1">
            <a:off x="10316275" y="5020932"/>
            <a:ext cx="156754" cy="122809"/>
            <a:chOff x="5719030" y="3021874"/>
            <a:chExt cx="156754" cy="122809"/>
          </a:xfrm>
        </p:grpSpPr>
        <p:sp>
          <p:nvSpPr>
            <p:cNvPr id="79" name="矩形 78"/>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矩形 79"/>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1" name="组合 80"/>
          <p:cNvGrpSpPr/>
          <p:nvPr/>
        </p:nvGrpSpPr>
        <p:grpSpPr bwMode="gray">
          <a:xfrm rot="5400000">
            <a:off x="1817443" y="2652212"/>
            <a:ext cx="156754" cy="122809"/>
            <a:chOff x="5719030" y="3021874"/>
            <a:chExt cx="156754" cy="122809"/>
          </a:xfrm>
        </p:grpSpPr>
        <p:sp>
          <p:nvSpPr>
            <p:cNvPr id="82" name="矩形 81"/>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59790298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MAC Address Advertisement (1)</a:t>
            </a:r>
            <a:endParaRPr lang="en-US" altLang="zh-CN" dirty="0">
              <a:sym typeface="Huawei Sans" panose="020C0503030203020204" pitchFamily="34" charset="0"/>
            </a:endParaRPr>
          </a:p>
        </p:txBody>
      </p:sp>
      <p:sp>
        <p:nvSpPr>
          <p:cNvPr id="26" name="文本占位符 25"/>
          <p:cNvSpPr>
            <a:spLocks noGrp="1"/>
          </p:cNvSpPr>
          <p:nvPr>
            <p:ph type="body" sz="quarter" idx="10"/>
          </p:nvPr>
        </p:nvSpPr>
        <p:spPr bwMode="gray"/>
        <p:txBody>
          <a:bodyPr/>
          <a:lstStyle/>
          <a:p>
            <a:pPr algn="l"/>
            <a:r>
              <a:rPr lang="en-US" sz="1600" dirty="0" smtClean="0">
                <a:sym typeface="Huawei Sans" panose="020C0503030203020204" pitchFamily="34" charset="0"/>
              </a:rPr>
              <a:t>PE1 EVPN generates a Type 2 route based on the local MAC address entry, carrying label 301 assigned by PE1.</a:t>
            </a:r>
          </a:p>
          <a:p>
            <a:pPr algn="l"/>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6866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stCxn id="3" idx="1"/>
            <a:endCxn id="75"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endCxn id="75" idx="3"/>
          </p:cNvCxnSpPr>
          <p:nvPr/>
        </p:nvCxnSpPr>
        <p:spPr bwMode="gray">
          <a:xfrm flipH="1" flipV="1">
            <a:off x="1080361" y="3899987"/>
            <a:ext cx="781956" cy="1212550"/>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endCxn id="74"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endCxn id="74" idx="1"/>
          </p:cNvCxnSpPr>
          <p:nvPr/>
        </p:nvCxnSpPr>
        <p:spPr bwMode="gray">
          <a:xfrm flipV="1">
            <a:off x="10427652" y="3905435"/>
            <a:ext cx="677353" cy="1207102"/>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65619"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59657" y="1681561"/>
            <a:ext cx="3196528"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a16="http://schemas.microsoft.com/office/drawing/2014/main" xmlns="" id="{A3E0CFCB-5478-4004-9324-932BBC933906}"/>
              </a:ext>
            </a:extLst>
          </p:cNvPr>
          <p:cNvSpPr/>
          <p:nvPr/>
        </p:nvSpPr>
        <p:spPr bwMode="gray">
          <a:xfrm>
            <a:off x="7256268" y="219167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a16="http://schemas.microsoft.com/office/drawing/2014/main" xmlns="" id="{80D4845E-3F61-405F-8C54-B4C33C2120EF}"/>
              </a:ext>
            </a:extLst>
          </p:cNvPr>
          <p:cNvSpPr/>
          <p:nvPr/>
        </p:nvSpPr>
        <p:spPr bwMode="gray">
          <a:xfrm>
            <a:off x="7202672" y="184270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a16="http://schemas.microsoft.com/office/drawing/2014/main" xmlns="" id="{8F63526D-6227-456A-870C-43B8D6704A8E}"/>
              </a:ext>
            </a:extLst>
          </p:cNvPr>
          <p:cNvSpPr/>
          <p:nvPr/>
        </p:nvSpPr>
        <p:spPr bwMode="gray">
          <a:xfrm>
            <a:off x="7256268" y="2403860"/>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a16="http://schemas.microsoft.com/office/drawing/2014/main" xmlns="" id="{B5C4B812-BFED-49C1-B0A8-73FD177F62E4}"/>
              </a:ext>
            </a:extLst>
          </p:cNvPr>
          <p:cNvSpPr/>
          <p:nvPr/>
        </p:nvSpPr>
        <p:spPr bwMode="gray">
          <a:xfrm>
            <a:off x="2009060" y="4877468"/>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2144059" y="4528505"/>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a16="http://schemas.microsoft.com/office/drawing/2014/main" xmlns="" id="{3BE57485-5BEA-4703-B69C-258C314A1B9E}"/>
              </a:ext>
            </a:extLst>
          </p:cNvPr>
          <p:cNvSpPr/>
          <p:nvPr/>
        </p:nvSpPr>
        <p:spPr bwMode="gray">
          <a:xfrm>
            <a:off x="2009060" y="5083669"/>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a:extLst>
              <a:ext uri="{FF2B5EF4-FFF2-40B4-BE49-F238E27FC236}">
                <a16:creationId xmlns:a16="http://schemas.microsoft.com/office/drawing/2014/main" xmlns="" id="{50577743-D524-4F31-B49A-9C9C287FE7C6}"/>
              </a:ext>
            </a:extLst>
          </p:cNvPr>
          <p:cNvSpPr/>
          <p:nvPr/>
        </p:nvSpPr>
        <p:spPr bwMode="gray">
          <a:xfrm>
            <a:off x="7283071"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a16="http://schemas.microsoft.com/office/drawing/2014/main" xmlns="" id="{40437D90-2ED1-4AFD-8A2F-9B0DA2EA72C3}"/>
              </a:ext>
            </a:extLst>
          </p:cNvPr>
          <p:cNvSpPr/>
          <p:nvPr/>
        </p:nvSpPr>
        <p:spPr bwMode="gray">
          <a:xfrm>
            <a:off x="7198995" y="4578307"/>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a16="http://schemas.microsoft.com/office/drawing/2014/main" xmlns="" id="{5F5565DC-FA1C-4046-A6ED-3F6A194E4EEF}"/>
              </a:ext>
            </a:extLst>
          </p:cNvPr>
          <p:cNvSpPr/>
          <p:nvPr/>
        </p:nvSpPr>
        <p:spPr bwMode="gray">
          <a:xfrm>
            <a:off x="7283071"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EE228D8F-CAC8-462D-97F8-C5EC8E408F52}"/>
              </a:ext>
            </a:extLst>
          </p:cNvPr>
          <p:cNvSpPr txBox="1"/>
          <p:nvPr/>
        </p:nvSpPr>
        <p:spPr bwMode="gray">
          <a:xfrm>
            <a:off x="7541862" y="5564244"/>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68A565EC-5EEE-4DAD-BAEB-C674542CA029}"/>
              </a:ext>
            </a:extLst>
          </p:cNvPr>
          <p:cNvSpPr txBox="1"/>
          <p:nvPr/>
        </p:nvSpPr>
        <p:spPr bwMode="gray">
          <a:xfrm>
            <a:off x="2381872" y="556294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DD2A4E08-5A21-45AB-A58A-4A5E39C6759A}"/>
              </a:ext>
            </a:extLst>
          </p:cNvPr>
          <p:cNvSpPr txBox="1"/>
          <p:nvPr/>
        </p:nvSpPr>
        <p:spPr bwMode="gray">
          <a:xfrm>
            <a:off x="7628535" y="295690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a:extLst>
              <a:ext uri="{FF2B5EF4-FFF2-40B4-BE49-F238E27FC236}">
                <a16:creationId xmlns:a16="http://schemas.microsoft.com/office/drawing/2014/main" xmlns="" id="{12CBB3C1-732C-46FA-8A52-1E5D27C9D379}"/>
              </a:ext>
            </a:extLst>
          </p:cNvPr>
          <p:cNvSpPr/>
          <p:nvPr/>
        </p:nvSpPr>
        <p:spPr bwMode="gray">
          <a:xfrm>
            <a:off x="994659"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a:extLst>
              <a:ext uri="{FF2B5EF4-FFF2-40B4-BE49-F238E27FC236}">
                <a16:creationId xmlns:a16="http://schemas.microsoft.com/office/drawing/2014/main" xmlns="" id="{0BA47B99-89C5-47C8-8B77-137A524AB40D}"/>
              </a:ext>
            </a:extLst>
          </p:cNvPr>
          <p:cNvSpPr/>
          <p:nvPr/>
        </p:nvSpPr>
        <p:spPr bwMode="gray">
          <a:xfrm>
            <a:off x="994660" y="49018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a:extLst>
              <a:ext uri="{FF2B5EF4-FFF2-40B4-BE49-F238E27FC236}">
                <a16:creationId xmlns:a16="http://schemas.microsoft.com/office/drawing/2014/main" xmlns="" id="{A960C307-EAF7-4F8D-A00F-B5811BCDDE8F}"/>
              </a:ext>
            </a:extLst>
          </p:cNvPr>
          <p:cNvSpPr/>
          <p:nvPr/>
        </p:nvSpPr>
        <p:spPr bwMode="gray">
          <a:xfrm>
            <a:off x="10571928"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3</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a:extLst>
              <a:ext uri="{FF2B5EF4-FFF2-40B4-BE49-F238E27FC236}">
                <a16:creationId xmlns:a16="http://schemas.microsoft.com/office/drawing/2014/main" xmlns="" id="{A72C7005-C137-426F-9470-D108F9A4C6F8}"/>
              </a:ext>
            </a:extLst>
          </p:cNvPr>
          <p:cNvSpPr/>
          <p:nvPr/>
        </p:nvSpPr>
        <p:spPr bwMode="gray">
          <a:xfrm>
            <a:off x="10571928" y="48891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4</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2" name="组合 31">
            <a:extLst>
              <a:ext uri="{FF2B5EF4-FFF2-40B4-BE49-F238E27FC236}">
                <a16:creationId xmlns:a16="http://schemas.microsoft.com/office/drawing/2014/main" xmlns="" id="{EFC7E0C2-0B41-486A-A608-A86C7987C7F4}"/>
              </a:ext>
            </a:extLst>
          </p:cNvPr>
          <p:cNvGrpSpPr/>
          <p:nvPr/>
        </p:nvGrpSpPr>
        <p:grpSpPr bwMode="gray">
          <a:xfrm>
            <a:off x="550697" y="1758381"/>
            <a:ext cx="1201904" cy="701460"/>
            <a:chOff x="550697" y="1918314"/>
            <a:chExt cx="1201904" cy="701460"/>
          </a:xfrm>
          <a:solidFill>
            <a:srgbClr val="ED6D00"/>
          </a:solidFill>
        </p:grpSpPr>
        <p:grpSp>
          <p:nvGrpSpPr>
            <p:cNvPr id="71" name="组合 70">
              <a:extLst>
                <a:ext uri="{FF2B5EF4-FFF2-40B4-BE49-F238E27FC236}">
                  <a16:creationId xmlns:a16="http://schemas.microsoft.com/office/drawing/2014/main" xmlns="" id="{23D3F4B2-F1BB-4ABB-9544-3B74336E3C6C}"/>
                </a:ext>
              </a:extLst>
            </p:cNvPr>
            <p:cNvGrpSpPr/>
            <p:nvPr/>
          </p:nvGrpSpPr>
          <p:grpSpPr bwMode="gray">
            <a:xfrm>
              <a:off x="550697" y="1918314"/>
              <a:ext cx="1129878" cy="609067"/>
              <a:chOff x="5547047" y="3776235"/>
              <a:chExt cx="1265233" cy="609067"/>
            </a:xfrm>
            <a:grpFill/>
          </p:grpSpPr>
          <p:sp>
            <p:nvSpPr>
              <p:cNvPr id="72" name="矩形 71">
                <a:extLst>
                  <a:ext uri="{FF2B5EF4-FFF2-40B4-BE49-F238E27FC236}">
                    <a16:creationId xmlns:a16="http://schemas.microsoft.com/office/drawing/2014/main" xmlns="" id="{187BAAC9-554A-4628-A5FE-B707BD9BF6E2}"/>
                  </a:ext>
                </a:extLst>
              </p:cNvPr>
              <p:cNvSpPr/>
              <p:nvPr/>
            </p:nvSpPr>
            <p:spPr bwMode="gray">
              <a:xfrm>
                <a:off x="5547047" y="4154375"/>
                <a:ext cx="1265233"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request</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a:extLst>
                  <a:ext uri="{FF2B5EF4-FFF2-40B4-BE49-F238E27FC236}">
                    <a16:creationId xmlns:a16="http://schemas.microsoft.com/office/drawing/2014/main" xmlns="" id="{1DB05A12-356F-48E1-BAFC-ACF75FBEF7BD}"/>
                  </a:ext>
                </a:extLst>
              </p:cNvPr>
              <p:cNvSpPr/>
              <p:nvPr/>
            </p:nvSpPr>
            <p:spPr bwMode="gray">
              <a:xfrm>
                <a:off x="5547047" y="3776235"/>
                <a:ext cx="1265233"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All</a:t>
                </a: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1-1-1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7" name="直接箭头连接符 26">
              <a:extLst>
                <a:ext uri="{FF2B5EF4-FFF2-40B4-BE49-F238E27FC236}">
                  <a16:creationId xmlns:a16="http://schemas.microsoft.com/office/drawing/2014/main" xmlns="" id="{9531F3BF-936F-4AFE-A71B-B2D2919A69D2}"/>
                </a:ext>
              </a:extLst>
            </p:cNvPr>
            <p:cNvCxnSpPr/>
            <p:nvPr/>
          </p:nvCxnSpPr>
          <p:spPr bwMode="gray">
            <a:xfrm>
              <a:off x="550697" y="2619774"/>
              <a:ext cx="1201904" cy="0"/>
            </a:xfrm>
            <a:prstGeom prst="straightConnector1">
              <a:avLst/>
            </a:prstGeom>
            <a:grpFill/>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sp>
        <p:nvSpPr>
          <p:cNvPr id="77" name="任意多边形 1">
            <a:extLst>
              <a:ext uri="{FF2B5EF4-FFF2-40B4-BE49-F238E27FC236}">
                <a16:creationId xmlns:a16="http://schemas.microsoft.com/office/drawing/2014/main" xmlns="" id="{68674AB5-B0A2-4F17-81D2-7C0FB0C0D3F2}"/>
              </a:ext>
            </a:extLst>
          </p:cNvPr>
          <p:cNvSpPr/>
          <p:nvPr/>
        </p:nvSpPr>
        <p:spPr bwMode="gray">
          <a:xfrm>
            <a:off x="5248877" y="2262169"/>
            <a:ext cx="628086" cy="2418426"/>
          </a:xfrm>
          <a:custGeom>
            <a:avLst/>
            <a:gdLst>
              <a:gd name="connsiteX0" fmla="*/ 0 w 764285"/>
              <a:gd name="connsiteY0" fmla="*/ 0 h 2511188"/>
              <a:gd name="connsiteX1" fmla="*/ 764275 w 764285"/>
              <a:gd name="connsiteY1" fmla="*/ 1201003 h 2511188"/>
              <a:gd name="connsiteX2" fmla="*/ 13648 w 764285"/>
              <a:gd name="connsiteY2" fmla="*/ 2511188 h 2511188"/>
            </a:gdLst>
            <a:ahLst/>
            <a:cxnLst>
              <a:cxn ang="0">
                <a:pos x="connsiteX0" y="connsiteY0"/>
              </a:cxn>
              <a:cxn ang="0">
                <a:pos x="connsiteX1" y="connsiteY1"/>
              </a:cxn>
              <a:cxn ang="0">
                <a:pos x="connsiteX2" y="connsiteY2"/>
              </a:cxn>
            </a:cxnLst>
            <a:rect l="l" t="t" r="r" b="b"/>
            <a:pathLst>
              <a:path w="764285" h="2511188">
                <a:moveTo>
                  <a:pt x="0" y="0"/>
                </a:moveTo>
                <a:cubicBezTo>
                  <a:pt x="381000" y="391236"/>
                  <a:pt x="762000" y="782472"/>
                  <a:pt x="764275" y="1201003"/>
                </a:cubicBezTo>
                <a:cubicBezTo>
                  <a:pt x="766550" y="1619534"/>
                  <a:pt x="390099" y="2065361"/>
                  <a:pt x="13648" y="2511188"/>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2">
            <a:extLst>
              <a:ext uri="{FF2B5EF4-FFF2-40B4-BE49-F238E27FC236}">
                <a16:creationId xmlns:a16="http://schemas.microsoft.com/office/drawing/2014/main" xmlns="" id="{49616056-6574-4648-833F-D11F5D53573C}"/>
              </a:ext>
            </a:extLst>
          </p:cNvPr>
          <p:cNvSpPr/>
          <p:nvPr/>
        </p:nvSpPr>
        <p:spPr bwMode="gray">
          <a:xfrm>
            <a:off x="5283246" y="2095100"/>
            <a:ext cx="1767926" cy="2049631"/>
          </a:xfrm>
          <a:custGeom>
            <a:avLst/>
            <a:gdLst>
              <a:gd name="connsiteX0" fmla="*/ 0 w 1869743"/>
              <a:gd name="connsiteY0" fmla="*/ 0 h 1719618"/>
              <a:gd name="connsiteX1" fmla="*/ 1869743 w 1869743"/>
              <a:gd name="connsiteY1" fmla="*/ 1719618 h 1719618"/>
            </a:gdLst>
            <a:ahLst/>
            <a:cxnLst>
              <a:cxn ang="0">
                <a:pos x="connsiteX0" y="connsiteY0"/>
              </a:cxn>
              <a:cxn ang="0">
                <a:pos x="connsiteX1" y="connsiteY1"/>
              </a:cxn>
            </a:cxnLst>
            <a:rect l="l" t="t" r="r" b="b"/>
            <a:pathLst>
              <a:path w="1869743" h="1719618">
                <a:moveTo>
                  <a:pt x="0" y="0"/>
                </a:moveTo>
                <a:lnTo>
                  <a:pt x="1869743" y="1719618"/>
                </a:ln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任意多边形 3">
            <a:extLst>
              <a:ext uri="{FF2B5EF4-FFF2-40B4-BE49-F238E27FC236}">
                <a16:creationId xmlns:a16="http://schemas.microsoft.com/office/drawing/2014/main" xmlns="" id="{D95341AF-C4F8-4FED-83AB-5283EB5ECDA4}"/>
              </a:ext>
            </a:extLst>
          </p:cNvPr>
          <p:cNvSpPr/>
          <p:nvPr/>
        </p:nvSpPr>
        <p:spPr bwMode="gray">
          <a:xfrm rot="21347661">
            <a:off x="5130375" y="2017037"/>
            <a:ext cx="1949425" cy="108055"/>
          </a:xfrm>
          <a:custGeom>
            <a:avLst/>
            <a:gdLst>
              <a:gd name="connsiteX0" fmla="*/ 0 w 1856095"/>
              <a:gd name="connsiteY0" fmla="*/ 40944 h 40944"/>
              <a:gd name="connsiteX1" fmla="*/ 1856095 w 1856095"/>
              <a:gd name="connsiteY1" fmla="*/ 0 h 40944"/>
            </a:gdLst>
            <a:ahLst/>
            <a:cxnLst>
              <a:cxn ang="0">
                <a:pos x="connsiteX0" y="connsiteY0"/>
              </a:cxn>
              <a:cxn ang="0">
                <a:pos x="connsiteX1" y="connsiteY1"/>
              </a:cxn>
            </a:cxnLst>
            <a:rect l="l" t="t" r="r" b="b"/>
            <a:pathLst>
              <a:path w="1856095" h="40944">
                <a:moveTo>
                  <a:pt x="0" y="40944"/>
                </a:moveTo>
                <a:lnTo>
                  <a:pt x="1856095" y="0"/>
                </a:ln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0" name="组合 79">
            <a:extLst>
              <a:ext uri="{FF2B5EF4-FFF2-40B4-BE49-F238E27FC236}">
                <a16:creationId xmlns:a16="http://schemas.microsoft.com/office/drawing/2014/main" xmlns="" id="{4EAAA079-25D1-4885-9638-13B13F4D89E5}"/>
              </a:ext>
            </a:extLst>
          </p:cNvPr>
          <p:cNvGrpSpPr/>
          <p:nvPr/>
        </p:nvGrpSpPr>
        <p:grpSpPr bwMode="gray">
          <a:xfrm>
            <a:off x="3813887" y="1779781"/>
            <a:ext cx="1865095" cy="1087794"/>
            <a:chOff x="5256840" y="2129351"/>
            <a:chExt cx="2255016" cy="1087794"/>
          </a:xfrm>
        </p:grpSpPr>
        <p:sp>
          <p:nvSpPr>
            <p:cNvPr id="81" name="矩形 80">
              <a:extLst>
                <a:ext uri="{FF2B5EF4-FFF2-40B4-BE49-F238E27FC236}">
                  <a16:creationId xmlns:a16="http://schemas.microsoft.com/office/drawing/2014/main" xmlns="" id="{26F3C77A-069B-4D18-9855-626B0A46D967}"/>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PE1 Type 2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a:extLst>
                <a:ext uri="{FF2B5EF4-FFF2-40B4-BE49-F238E27FC236}">
                  <a16:creationId xmlns:a16="http://schemas.microsoft.com/office/drawing/2014/main" xmlns="" id="{B765740E-D01C-46DA-93E2-05A7BA0BC71D}"/>
                </a:ext>
              </a:extLst>
            </p:cNvPr>
            <p:cNvSpPr/>
            <p:nvPr/>
          </p:nvSpPr>
          <p:spPr bwMode="gray">
            <a:xfrm>
              <a:off x="5256841" y="2356491"/>
              <a:ext cx="2255015" cy="201845"/>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a:extLst>
                <a:ext uri="{FF2B5EF4-FFF2-40B4-BE49-F238E27FC236}">
                  <a16:creationId xmlns:a16="http://schemas.microsoft.com/office/drawing/2014/main" xmlns="" id="{143D78D2-8400-470C-9571-52B4F9CB7347}"/>
                </a:ext>
              </a:extLst>
            </p:cNvPr>
            <p:cNvSpPr/>
            <p:nvPr/>
          </p:nvSpPr>
          <p:spPr bwMode="gray">
            <a:xfrm>
              <a:off x="5256841" y="2564059"/>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 ESI 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a:extLst>
                <a:ext uri="{FF2B5EF4-FFF2-40B4-BE49-F238E27FC236}">
                  <a16:creationId xmlns:a16="http://schemas.microsoft.com/office/drawing/2014/main" xmlns="" id="{1E4F665D-2DCC-4C2B-98AF-ED413052EA5A}"/>
                </a:ext>
              </a:extLst>
            </p:cNvPr>
            <p:cNvSpPr/>
            <p:nvPr/>
          </p:nvSpPr>
          <p:spPr bwMode="gray">
            <a:xfrm>
              <a:off x="5256841" y="2785664"/>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 1-1-1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矩形 84">
              <a:extLst>
                <a:ext uri="{FF2B5EF4-FFF2-40B4-BE49-F238E27FC236}">
                  <a16:creationId xmlns:a16="http://schemas.microsoft.com/office/drawing/2014/main" xmlns="" id="{E1CF7AF0-F7DD-4A4C-BD13-DE0B99F26405}"/>
                </a:ext>
              </a:extLst>
            </p:cNvPr>
            <p:cNvSpPr/>
            <p:nvPr/>
          </p:nvSpPr>
          <p:spPr bwMode="gray">
            <a:xfrm>
              <a:off x="5256841" y="3001795"/>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 Label = 301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6" name="矩形 85">
            <a:extLst>
              <a:ext uri="{FF2B5EF4-FFF2-40B4-BE49-F238E27FC236}">
                <a16:creationId xmlns:a16="http://schemas.microsoft.com/office/drawing/2014/main" xmlns="" id="{4039C6A6-6097-4603-84A7-334DD27CC7C3}"/>
              </a:ext>
            </a:extLst>
          </p:cNvPr>
          <p:cNvSpPr/>
          <p:nvPr/>
        </p:nvSpPr>
        <p:spPr bwMode="gray">
          <a:xfrm>
            <a:off x="1900354" y="1633550"/>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7" name="表格 86">
            <a:extLst>
              <a:ext uri="{FF2B5EF4-FFF2-40B4-BE49-F238E27FC236}">
                <a16:creationId xmlns:a16="http://schemas.microsoft.com/office/drawing/2014/main" xmlns="" id="{4A5414BA-4989-4870-BADD-AC34ECE739C0}"/>
              </a:ext>
            </a:extLst>
          </p:cNvPr>
          <p:cNvGraphicFramePr>
            <a:graphicFrameLocks noGrp="1"/>
          </p:cNvGraphicFramePr>
          <p:nvPr>
            <p:extLst>
              <p:ext uri="{D42A27DB-BD31-4B8C-83A1-F6EECF244321}">
                <p14:modId xmlns:p14="http://schemas.microsoft.com/office/powerpoint/2010/main" val="1330567186"/>
              </p:ext>
            </p:extLst>
          </p:nvPr>
        </p:nvGraphicFramePr>
        <p:xfrm>
          <a:off x="1974094" y="1880713"/>
          <a:ext cx="1842218" cy="1058400"/>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Port1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88" name="文本框 87">
            <a:extLst>
              <a:ext uri="{FF2B5EF4-FFF2-40B4-BE49-F238E27FC236}">
                <a16:creationId xmlns:a16="http://schemas.microsoft.com/office/drawing/2014/main" xmlns="" id="{C88C4E89-A0F4-4E07-B5D1-A17202F44395}"/>
              </a:ext>
            </a:extLst>
          </p:cNvPr>
          <p:cNvSpPr txBox="1"/>
          <p:nvPr/>
        </p:nvSpPr>
        <p:spPr bwMode="gray">
          <a:xfrm>
            <a:off x="2305640" y="2927337"/>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矩形 92">
            <a:extLst>
              <a:ext uri="{FF2B5EF4-FFF2-40B4-BE49-F238E27FC236}">
                <a16:creationId xmlns:a16="http://schemas.microsoft.com/office/drawing/2014/main" xmlns="" id="{E7C991CD-9F12-46A2-A452-201114571493}"/>
              </a:ext>
            </a:extLst>
          </p:cNvPr>
          <p:cNvSpPr/>
          <p:nvPr/>
        </p:nvSpPr>
        <p:spPr bwMode="gray">
          <a:xfrm>
            <a:off x="1047163"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矩形 93">
            <a:extLst>
              <a:ext uri="{FF2B5EF4-FFF2-40B4-BE49-F238E27FC236}">
                <a16:creationId xmlns:a16="http://schemas.microsoft.com/office/drawing/2014/main" xmlns="" id="{8548B72F-E950-47A4-B818-0C226391D628}"/>
              </a:ext>
            </a:extLst>
          </p:cNvPr>
          <p:cNvSpPr/>
          <p:nvPr/>
        </p:nvSpPr>
        <p:spPr bwMode="gray">
          <a:xfrm>
            <a:off x="10608904"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矩形 96">
            <a:extLst>
              <a:ext uri="{FF2B5EF4-FFF2-40B4-BE49-F238E27FC236}">
                <a16:creationId xmlns:a16="http://schemas.microsoft.com/office/drawing/2014/main" xmlns="" id="{C5645277-30B8-44F9-B238-F7AD432E3313}"/>
              </a:ext>
            </a:extLst>
          </p:cNvPr>
          <p:cNvSpPr/>
          <p:nvPr/>
        </p:nvSpPr>
        <p:spPr bwMode="gray">
          <a:xfrm>
            <a:off x="1047163" y="5232060"/>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a:extLst>
              <a:ext uri="{FF2B5EF4-FFF2-40B4-BE49-F238E27FC236}">
                <a16:creationId xmlns:a16="http://schemas.microsoft.com/office/drawing/2014/main" xmlns="" id="{A0952EBF-C3B0-4B3E-96E6-A422F269856B}"/>
              </a:ext>
            </a:extLst>
          </p:cNvPr>
          <p:cNvSpPr/>
          <p:nvPr/>
        </p:nvSpPr>
        <p:spPr bwMode="gray">
          <a:xfrm>
            <a:off x="10608904" y="5121417"/>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1" name="组合 90"/>
          <p:cNvGrpSpPr/>
          <p:nvPr/>
        </p:nvGrpSpPr>
        <p:grpSpPr bwMode="gray">
          <a:xfrm rot="5400000">
            <a:off x="1817443" y="5045165"/>
            <a:ext cx="156754" cy="122809"/>
            <a:chOff x="5719030" y="3021874"/>
            <a:chExt cx="156754" cy="122809"/>
          </a:xfrm>
        </p:grpSpPr>
        <p:sp>
          <p:nvSpPr>
            <p:cNvPr id="92" name="矩形 91"/>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6" name="组合 95"/>
          <p:cNvGrpSpPr/>
          <p:nvPr/>
        </p:nvGrpSpPr>
        <p:grpSpPr bwMode="gray">
          <a:xfrm rot="16200000" flipH="1">
            <a:off x="10316274" y="2652212"/>
            <a:ext cx="156754" cy="122809"/>
            <a:chOff x="5719030" y="3021874"/>
            <a:chExt cx="156754" cy="122809"/>
          </a:xfrm>
        </p:grpSpPr>
        <p:sp>
          <p:nvSpPr>
            <p:cNvPr id="99" name="矩形 98"/>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5" name="组合 104"/>
          <p:cNvGrpSpPr/>
          <p:nvPr/>
        </p:nvGrpSpPr>
        <p:grpSpPr bwMode="gray">
          <a:xfrm rot="16200000" flipH="1">
            <a:off x="10316275" y="5020932"/>
            <a:ext cx="156754" cy="122809"/>
            <a:chOff x="5719030" y="3021874"/>
            <a:chExt cx="156754" cy="122809"/>
          </a:xfrm>
        </p:grpSpPr>
        <p:sp>
          <p:nvSpPr>
            <p:cNvPr id="106" name="矩形 105"/>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8" name="组合 107"/>
          <p:cNvGrpSpPr/>
          <p:nvPr/>
        </p:nvGrpSpPr>
        <p:grpSpPr bwMode="gray">
          <a:xfrm rot="5400000">
            <a:off x="1817443" y="2652212"/>
            <a:ext cx="156754" cy="122809"/>
            <a:chOff x="5719030" y="3021874"/>
            <a:chExt cx="156754" cy="122809"/>
          </a:xfrm>
        </p:grpSpPr>
        <p:sp>
          <p:nvSpPr>
            <p:cNvPr id="109" name="矩形 108"/>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矩形 109"/>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9" name="燕尾形 26">
            <a:extLst>
              <a:ext uri="{FF2B5EF4-FFF2-40B4-BE49-F238E27FC236}">
                <a16:creationId xmlns:a16="http://schemas.microsoft.com/office/drawing/2014/main" xmlns="" id="{21056BB4-1035-4B48-93C4-82662DFBD2D4}"/>
              </a:ext>
            </a:extLst>
          </p:cNvPr>
          <p:cNvSpPr/>
          <p:nvPr/>
        </p:nvSpPr>
        <p:spPr bwMode="gray">
          <a:xfrm>
            <a:off x="8371680" y="114300"/>
            <a:ext cx="1188000" cy="2124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0" name="燕尾形 27">
            <a:extLst>
              <a:ext uri="{FF2B5EF4-FFF2-40B4-BE49-F238E27FC236}">
                <a16:creationId xmlns:a16="http://schemas.microsoft.com/office/drawing/2014/main" xmlns="" id="{D91FC23B-C27A-4337-B51E-825160E1F0C9}"/>
              </a:ext>
            </a:extLst>
          </p:cNvPr>
          <p:cNvSpPr/>
          <p:nvPr/>
        </p:nvSpPr>
        <p:spPr bwMode="gray">
          <a:xfrm>
            <a:off x="9468356" y="114300"/>
            <a:ext cx="1188000" cy="2124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1" name="燕尾形 27">
            <a:extLst>
              <a:ext uri="{FF2B5EF4-FFF2-40B4-BE49-F238E27FC236}">
                <a16:creationId xmlns:a16="http://schemas.microsoft.com/office/drawing/2014/main" xmlns="" id="{6304E176-3FD1-45B6-BD70-ED043453F6DD}"/>
              </a:ext>
            </a:extLst>
          </p:cNvPr>
          <p:cNvSpPr/>
          <p:nvPr/>
        </p:nvSpPr>
        <p:spPr bwMode="gray">
          <a:xfrm>
            <a:off x="10565032" y="114300"/>
            <a:ext cx="118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2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2" name="五边形 111"/>
          <p:cNvSpPr/>
          <p:nvPr/>
        </p:nvSpPr>
        <p:spPr bwMode="gray">
          <a:xfrm>
            <a:off x="7311004" y="114300"/>
            <a:ext cx="1152000" cy="2124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29954780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MAC Address Advertisement (2)</a:t>
            </a:r>
            <a:endParaRPr lang="en-US" altLang="zh-CN" dirty="0">
              <a:sym typeface="Huawei Sans" panose="020C0503030203020204" pitchFamily="34" charset="0"/>
            </a:endParaRPr>
          </a:p>
        </p:txBody>
      </p:sp>
      <p:sp>
        <p:nvSpPr>
          <p:cNvPr id="26" name="文本占位符 25"/>
          <p:cNvSpPr>
            <a:spLocks noGrp="1"/>
          </p:cNvSpPr>
          <p:nvPr>
            <p:ph type="body" sz="quarter" idx="10"/>
          </p:nvPr>
        </p:nvSpPr>
        <p:spPr bwMode="gray"/>
        <p:txBody>
          <a:bodyPr/>
          <a:lstStyle/>
          <a:p>
            <a:pPr algn="l"/>
            <a:r>
              <a:rPr lang="en-US" sz="1600" dirty="0" smtClean="0">
                <a:sym typeface="Huawei Sans" panose="020C0503030203020204" pitchFamily="34" charset="0"/>
              </a:rPr>
              <a:t>The peer PE learns the EVPN route through MP-BGP and generates a MAC address entry.</a:t>
            </a:r>
          </a:p>
          <a:p>
            <a:pPr algn="l"/>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6866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stCxn id="3" idx="1"/>
            <a:endCxn id="65"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endCxn id="65" idx="3"/>
          </p:cNvCxnSpPr>
          <p:nvPr/>
        </p:nvCxnSpPr>
        <p:spPr bwMode="gray">
          <a:xfrm flipH="1" flipV="1">
            <a:off x="1080361" y="3899987"/>
            <a:ext cx="781956" cy="1212550"/>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endCxn id="64"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endCxn id="64" idx="1"/>
          </p:cNvCxnSpPr>
          <p:nvPr/>
        </p:nvCxnSpPr>
        <p:spPr bwMode="gray">
          <a:xfrm flipV="1">
            <a:off x="10427652" y="3905435"/>
            <a:ext cx="677353" cy="1207102"/>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65619"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56943" y="1681561"/>
            <a:ext cx="3199242"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1900696" y="4330826"/>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EE228D8F-CAC8-462D-97F8-C5EC8E408F52}"/>
              </a:ext>
            </a:extLst>
          </p:cNvPr>
          <p:cNvSpPr txBox="1"/>
          <p:nvPr/>
        </p:nvSpPr>
        <p:spPr bwMode="gray">
          <a:xfrm>
            <a:off x="7541862" y="5592819"/>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68A565EC-5EEE-4DAD-BAEB-C674542CA029}"/>
              </a:ext>
            </a:extLst>
          </p:cNvPr>
          <p:cNvSpPr txBox="1"/>
          <p:nvPr/>
        </p:nvSpPr>
        <p:spPr bwMode="gray">
          <a:xfrm>
            <a:off x="2381872" y="5591522"/>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DD2A4E08-5A21-45AB-A58A-4A5E39C6759A}"/>
              </a:ext>
            </a:extLst>
          </p:cNvPr>
          <p:cNvSpPr txBox="1"/>
          <p:nvPr/>
        </p:nvSpPr>
        <p:spPr bwMode="gray">
          <a:xfrm>
            <a:off x="7628535" y="295690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6" name="表格 65">
            <a:extLst>
              <a:ext uri="{FF2B5EF4-FFF2-40B4-BE49-F238E27FC236}">
                <a16:creationId xmlns:a16="http://schemas.microsoft.com/office/drawing/2014/main" xmlns="" id="{2C36C7E3-941E-4128-BBF1-B5350F3AE48C}"/>
              </a:ext>
            </a:extLst>
          </p:cNvPr>
          <p:cNvGraphicFramePr>
            <a:graphicFrameLocks noGrp="1"/>
          </p:cNvGraphicFramePr>
          <p:nvPr>
            <p:extLst>
              <p:ext uri="{D42A27DB-BD31-4B8C-83A1-F6EECF244321}">
                <p14:modId xmlns:p14="http://schemas.microsoft.com/office/powerpoint/2010/main" val="873567486"/>
              </p:ext>
            </p:extLst>
          </p:nvPr>
        </p:nvGraphicFramePr>
        <p:xfrm>
          <a:off x="1974094" y="1880713"/>
          <a:ext cx="1842218" cy="1058400"/>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Port1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67" name="矩形 66">
            <a:extLst>
              <a:ext uri="{FF2B5EF4-FFF2-40B4-BE49-F238E27FC236}">
                <a16:creationId xmlns:a16="http://schemas.microsoft.com/office/drawing/2014/main" xmlns="" id="{12CBB3C1-732C-46FA-8A52-1E5D27C9D379}"/>
              </a:ext>
            </a:extLst>
          </p:cNvPr>
          <p:cNvSpPr/>
          <p:nvPr/>
        </p:nvSpPr>
        <p:spPr bwMode="gray">
          <a:xfrm>
            <a:off x="994659"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a:extLst>
              <a:ext uri="{FF2B5EF4-FFF2-40B4-BE49-F238E27FC236}">
                <a16:creationId xmlns:a16="http://schemas.microsoft.com/office/drawing/2014/main" xmlns="" id="{0BA47B99-89C5-47C8-8B77-137A524AB40D}"/>
              </a:ext>
            </a:extLst>
          </p:cNvPr>
          <p:cNvSpPr/>
          <p:nvPr/>
        </p:nvSpPr>
        <p:spPr bwMode="gray">
          <a:xfrm>
            <a:off x="994660" y="49018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a:extLst>
              <a:ext uri="{FF2B5EF4-FFF2-40B4-BE49-F238E27FC236}">
                <a16:creationId xmlns:a16="http://schemas.microsoft.com/office/drawing/2014/main" xmlns="" id="{A960C307-EAF7-4F8D-A00F-B5811BCDDE8F}"/>
              </a:ext>
            </a:extLst>
          </p:cNvPr>
          <p:cNvSpPr/>
          <p:nvPr/>
        </p:nvSpPr>
        <p:spPr bwMode="gray">
          <a:xfrm>
            <a:off x="10571928"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3</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a:extLst>
              <a:ext uri="{FF2B5EF4-FFF2-40B4-BE49-F238E27FC236}">
                <a16:creationId xmlns:a16="http://schemas.microsoft.com/office/drawing/2014/main" xmlns="" id="{A72C7005-C137-426F-9470-D108F9A4C6F8}"/>
              </a:ext>
            </a:extLst>
          </p:cNvPr>
          <p:cNvSpPr/>
          <p:nvPr/>
        </p:nvSpPr>
        <p:spPr bwMode="gray">
          <a:xfrm>
            <a:off x="10571928" y="48891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4</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2" name="组合 31">
            <a:extLst>
              <a:ext uri="{FF2B5EF4-FFF2-40B4-BE49-F238E27FC236}">
                <a16:creationId xmlns:a16="http://schemas.microsoft.com/office/drawing/2014/main" xmlns="" id="{EFC7E0C2-0B41-486A-A608-A86C7987C7F4}"/>
              </a:ext>
            </a:extLst>
          </p:cNvPr>
          <p:cNvGrpSpPr/>
          <p:nvPr/>
        </p:nvGrpSpPr>
        <p:grpSpPr bwMode="gray">
          <a:xfrm>
            <a:off x="550697" y="1758381"/>
            <a:ext cx="1201904" cy="701460"/>
            <a:chOff x="550697" y="1918314"/>
            <a:chExt cx="1201904" cy="701460"/>
          </a:xfrm>
          <a:solidFill>
            <a:srgbClr val="ED6D00"/>
          </a:solidFill>
        </p:grpSpPr>
        <p:grpSp>
          <p:nvGrpSpPr>
            <p:cNvPr id="71" name="组合 70">
              <a:extLst>
                <a:ext uri="{FF2B5EF4-FFF2-40B4-BE49-F238E27FC236}">
                  <a16:creationId xmlns:a16="http://schemas.microsoft.com/office/drawing/2014/main" xmlns="" id="{23D3F4B2-F1BB-4ABB-9544-3B74336E3C6C}"/>
                </a:ext>
              </a:extLst>
            </p:cNvPr>
            <p:cNvGrpSpPr/>
            <p:nvPr/>
          </p:nvGrpSpPr>
          <p:grpSpPr bwMode="gray">
            <a:xfrm>
              <a:off x="550697" y="1918314"/>
              <a:ext cx="1129878" cy="609067"/>
              <a:chOff x="5547047" y="3776235"/>
              <a:chExt cx="1265233" cy="609067"/>
            </a:xfrm>
            <a:grpFill/>
          </p:grpSpPr>
          <p:sp>
            <p:nvSpPr>
              <p:cNvPr id="72" name="矩形 71">
                <a:extLst>
                  <a:ext uri="{FF2B5EF4-FFF2-40B4-BE49-F238E27FC236}">
                    <a16:creationId xmlns:a16="http://schemas.microsoft.com/office/drawing/2014/main" xmlns="" id="{187BAAC9-554A-4628-A5FE-B707BD9BF6E2}"/>
                  </a:ext>
                </a:extLst>
              </p:cNvPr>
              <p:cNvSpPr/>
              <p:nvPr/>
            </p:nvSpPr>
            <p:spPr bwMode="gray">
              <a:xfrm>
                <a:off x="5547047" y="4154375"/>
                <a:ext cx="1265233"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request</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a:extLst>
                  <a:ext uri="{FF2B5EF4-FFF2-40B4-BE49-F238E27FC236}">
                    <a16:creationId xmlns:a16="http://schemas.microsoft.com/office/drawing/2014/main" xmlns="" id="{1DB05A12-356F-48E1-BAFC-ACF75FBEF7BD}"/>
                  </a:ext>
                </a:extLst>
              </p:cNvPr>
              <p:cNvSpPr/>
              <p:nvPr/>
            </p:nvSpPr>
            <p:spPr bwMode="gray">
              <a:xfrm>
                <a:off x="5547047" y="3776235"/>
                <a:ext cx="1265233"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All</a:t>
                </a:r>
                <a:endPar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1-1-1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27" name="直接箭头连接符 26">
              <a:extLst>
                <a:ext uri="{FF2B5EF4-FFF2-40B4-BE49-F238E27FC236}">
                  <a16:creationId xmlns:a16="http://schemas.microsoft.com/office/drawing/2014/main" xmlns="" id="{9531F3BF-936F-4AFE-A71B-B2D2919A69D2}"/>
                </a:ext>
              </a:extLst>
            </p:cNvPr>
            <p:cNvCxnSpPr/>
            <p:nvPr/>
          </p:nvCxnSpPr>
          <p:spPr bwMode="gray">
            <a:xfrm>
              <a:off x="550697" y="2619774"/>
              <a:ext cx="1201904" cy="0"/>
            </a:xfrm>
            <a:prstGeom prst="straightConnector1">
              <a:avLst/>
            </a:prstGeom>
            <a:grpFill/>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sp>
        <p:nvSpPr>
          <p:cNvPr id="77" name="任意多边形 1">
            <a:extLst>
              <a:ext uri="{FF2B5EF4-FFF2-40B4-BE49-F238E27FC236}">
                <a16:creationId xmlns:a16="http://schemas.microsoft.com/office/drawing/2014/main" xmlns="" id="{68674AB5-B0A2-4F17-81D2-7C0FB0C0D3F2}"/>
              </a:ext>
            </a:extLst>
          </p:cNvPr>
          <p:cNvSpPr/>
          <p:nvPr/>
        </p:nvSpPr>
        <p:spPr bwMode="gray">
          <a:xfrm>
            <a:off x="5248877" y="2262169"/>
            <a:ext cx="628086" cy="2418426"/>
          </a:xfrm>
          <a:custGeom>
            <a:avLst/>
            <a:gdLst>
              <a:gd name="connsiteX0" fmla="*/ 0 w 764285"/>
              <a:gd name="connsiteY0" fmla="*/ 0 h 2511188"/>
              <a:gd name="connsiteX1" fmla="*/ 764275 w 764285"/>
              <a:gd name="connsiteY1" fmla="*/ 1201003 h 2511188"/>
              <a:gd name="connsiteX2" fmla="*/ 13648 w 764285"/>
              <a:gd name="connsiteY2" fmla="*/ 2511188 h 2511188"/>
            </a:gdLst>
            <a:ahLst/>
            <a:cxnLst>
              <a:cxn ang="0">
                <a:pos x="connsiteX0" y="connsiteY0"/>
              </a:cxn>
              <a:cxn ang="0">
                <a:pos x="connsiteX1" y="connsiteY1"/>
              </a:cxn>
              <a:cxn ang="0">
                <a:pos x="connsiteX2" y="connsiteY2"/>
              </a:cxn>
            </a:cxnLst>
            <a:rect l="l" t="t" r="r" b="b"/>
            <a:pathLst>
              <a:path w="764285" h="2511188">
                <a:moveTo>
                  <a:pt x="0" y="0"/>
                </a:moveTo>
                <a:cubicBezTo>
                  <a:pt x="381000" y="391236"/>
                  <a:pt x="762000" y="782472"/>
                  <a:pt x="764275" y="1201003"/>
                </a:cubicBezTo>
                <a:cubicBezTo>
                  <a:pt x="766550" y="1619534"/>
                  <a:pt x="390099" y="2065361"/>
                  <a:pt x="13648" y="2511188"/>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2">
            <a:extLst>
              <a:ext uri="{FF2B5EF4-FFF2-40B4-BE49-F238E27FC236}">
                <a16:creationId xmlns:a16="http://schemas.microsoft.com/office/drawing/2014/main" xmlns="" id="{49616056-6574-4648-833F-D11F5D53573C}"/>
              </a:ext>
            </a:extLst>
          </p:cNvPr>
          <p:cNvSpPr/>
          <p:nvPr/>
        </p:nvSpPr>
        <p:spPr bwMode="gray">
          <a:xfrm>
            <a:off x="5283246" y="2095100"/>
            <a:ext cx="1767926" cy="2049631"/>
          </a:xfrm>
          <a:custGeom>
            <a:avLst/>
            <a:gdLst>
              <a:gd name="connsiteX0" fmla="*/ 0 w 1869743"/>
              <a:gd name="connsiteY0" fmla="*/ 0 h 1719618"/>
              <a:gd name="connsiteX1" fmla="*/ 1869743 w 1869743"/>
              <a:gd name="connsiteY1" fmla="*/ 1719618 h 1719618"/>
            </a:gdLst>
            <a:ahLst/>
            <a:cxnLst>
              <a:cxn ang="0">
                <a:pos x="connsiteX0" y="connsiteY0"/>
              </a:cxn>
              <a:cxn ang="0">
                <a:pos x="connsiteX1" y="connsiteY1"/>
              </a:cxn>
            </a:cxnLst>
            <a:rect l="l" t="t" r="r" b="b"/>
            <a:pathLst>
              <a:path w="1869743" h="1719618">
                <a:moveTo>
                  <a:pt x="0" y="0"/>
                </a:moveTo>
                <a:lnTo>
                  <a:pt x="1869743" y="1719618"/>
                </a:ln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任意多边形 3">
            <a:extLst>
              <a:ext uri="{FF2B5EF4-FFF2-40B4-BE49-F238E27FC236}">
                <a16:creationId xmlns:a16="http://schemas.microsoft.com/office/drawing/2014/main" xmlns="" id="{D95341AF-C4F8-4FED-83AB-5283EB5ECDA4}"/>
              </a:ext>
            </a:extLst>
          </p:cNvPr>
          <p:cNvSpPr/>
          <p:nvPr/>
        </p:nvSpPr>
        <p:spPr bwMode="gray">
          <a:xfrm rot="21347661">
            <a:off x="5130375" y="2017037"/>
            <a:ext cx="1949425" cy="108055"/>
          </a:xfrm>
          <a:custGeom>
            <a:avLst/>
            <a:gdLst>
              <a:gd name="connsiteX0" fmla="*/ 0 w 1856095"/>
              <a:gd name="connsiteY0" fmla="*/ 40944 h 40944"/>
              <a:gd name="connsiteX1" fmla="*/ 1856095 w 1856095"/>
              <a:gd name="connsiteY1" fmla="*/ 0 h 40944"/>
            </a:gdLst>
            <a:ahLst/>
            <a:cxnLst>
              <a:cxn ang="0">
                <a:pos x="connsiteX0" y="connsiteY0"/>
              </a:cxn>
              <a:cxn ang="0">
                <a:pos x="connsiteX1" y="connsiteY1"/>
              </a:cxn>
            </a:cxnLst>
            <a:rect l="l" t="t" r="r" b="b"/>
            <a:pathLst>
              <a:path w="1856095" h="40944">
                <a:moveTo>
                  <a:pt x="0" y="40944"/>
                </a:moveTo>
                <a:lnTo>
                  <a:pt x="1856095" y="0"/>
                </a:ln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0" name="组合 79">
            <a:extLst>
              <a:ext uri="{FF2B5EF4-FFF2-40B4-BE49-F238E27FC236}">
                <a16:creationId xmlns:a16="http://schemas.microsoft.com/office/drawing/2014/main" xmlns="" id="{4EAAA079-25D1-4885-9638-13B13F4D89E5}"/>
              </a:ext>
            </a:extLst>
          </p:cNvPr>
          <p:cNvGrpSpPr/>
          <p:nvPr/>
        </p:nvGrpSpPr>
        <p:grpSpPr bwMode="gray">
          <a:xfrm>
            <a:off x="3813887" y="1779781"/>
            <a:ext cx="1865095" cy="1087794"/>
            <a:chOff x="5256840" y="2129351"/>
            <a:chExt cx="2255016" cy="1087794"/>
          </a:xfrm>
        </p:grpSpPr>
        <p:sp>
          <p:nvSpPr>
            <p:cNvPr id="81" name="矩形 80">
              <a:extLst>
                <a:ext uri="{FF2B5EF4-FFF2-40B4-BE49-F238E27FC236}">
                  <a16:creationId xmlns:a16="http://schemas.microsoft.com/office/drawing/2014/main" xmlns="" id="{26F3C77A-069B-4D18-9855-626B0A46D967}"/>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PE1 Type 2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a:extLst>
                <a:ext uri="{FF2B5EF4-FFF2-40B4-BE49-F238E27FC236}">
                  <a16:creationId xmlns:a16="http://schemas.microsoft.com/office/drawing/2014/main" xmlns="" id="{B765740E-D01C-46DA-93E2-05A7BA0BC71D}"/>
                </a:ext>
              </a:extLst>
            </p:cNvPr>
            <p:cNvSpPr/>
            <p:nvPr/>
          </p:nvSpPr>
          <p:spPr bwMode="gray">
            <a:xfrm>
              <a:off x="5256841" y="2356491"/>
              <a:ext cx="2255015" cy="201845"/>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a:extLst>
                <a:ext uri="{FF2B5EF4-FFF2-40B4-BE49-F238E27FC236}">
                  <a16:creationId xmlns:a16="http://schemas.microsoft.com/office/drawing/2014/main" xmlns="" id="{143D78D2-8400-470C-9571-52B4F9CB7347}"/>
                </a:ext>
              </a:extLst>
            </p:cNvPr>
            <p:cNvSpPr/>
            <p:nvPr/>
          </p:nvSpPr>
          <p:spPr bwMode="gray">
            <a:xfrm>
              <a:off x="5256841" y="2564059"/>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 ESI 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a:extLst>
                <a:ext uri="{FF2B5EF4-FFF2-40B4-BE49-F238E27FC236}">
                  <a16:creationId xmlns:a16="http://schemas.microsoft.com/office/drawing/2014/main" xmlns="" id="{1E4F665D-2DCC-4C2B-98AF-ED413052EA5A}"/>
                </a:ext>
              </a:extLst>
            </p:cNvPr>
            <p:cNvSpPr/>
            <p:nvPr/>
          </p:nvSpPr>
          <p:spPr bwMode="gray">
            <a:xfrm>
              <a:off x="5256841" y="2785664"/>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 1-1-1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矩形 84">
              <a:extLst>
                <a:ext uri="{FF2B5EF4-FFF2-40B4-BE49-F238E27FC236}">
                  <a16:creationId xmlns:a16="http://schemas.microsoft.com/office/drawing/2014/main" xmlns="" id="{E1CF7AF0-F7DD-4A4C-BD13-DE0B99F26405}"/>
                </a:ext>
              </a:extLst>
            </p:cNvPr>
            <p:cNvSpPr/>
            <p:nvPr/>
          </p:nvSpPr>
          <p:spPr bwMode="gray">
            <a:xfrm>
              <a:off x="5256841" y="3001795"/>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 Label = 301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86" name="表格 85">
            <a:extLst>
              <a:ext uri="{FF2B5EF4-FFF2-40B4-BE49-F238E27FC236}">
                <a16:creationId xmlns:a16="http://schemas.microsoft.com/office/drawing/2014/main" xmlns="" id="{239630AA-C9FE-478A-BF81-D8D70FDF8148}"/>
              </a:ext>
            </a:extLst>
          </p:cNvPr>
          <p:cNvGraphicFramePr>
            <a:graphicFrameLocks noGrp="1"/>
          </p:cNvGraphicFramePr>
          <p:nvPr>
            <p:extLst>
              <p:ext uri="{D42A27DB-BD31-4B8C-83A1-F6EECF244321}">
                <p14:modId xmlns:p14="http://schemas.microsoft.com/office/powerpoint/2010/main" val="1788704585"/>
              </p:ext>
            </p:extLst>
          </p:nvPr>
        </p:nvGraphicFramePr>
        <p:xfrm>
          <a:off x="1974094" y="4572041"/>
          <a:ext cx="1842218" cy="1058400"/>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87" name="矩形 86">
            <a:extLst>
              <a:ext uri="{FF2B5EF4-FFF2-40B4-BE49-F238E27FC236}">
                <a16:creationId xmlns:a16="http://schemas.microsoft.com/office/drawing/2014/main" xmlns="" id="{120F504C-FF77-4731-B9B9-58D11870A4C4}"/>
              </a:ext>
            </a:extLst>
          </p:cNvPr>
          <p:cNvSpPr/>
          <p:nvPr/>
        </p:nvSpPr>
        <p:spPr bwMode="gray">
          <a:xfrm>
            <a:off x="1900354" y="1633550"/>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a:extLst>
              <a:ext uri="{FF2B5EF4-FFF2-40B4-BE49-F238E27FC236}">
                <a16:creationId xmlns:a16="http://schemas.microsoft.com/office/drawing/2014/main" xmlns="" id="{845A7F6A-7ECC-4104-A124-6F21527B5734}"/>
              </a:ext>
            </a:extLst>
          </p:cNvPr>
          <p:cNvSpPr txBox="1"/>
          <p:nvPr/>
        </p:nvSpPr>
        <p:spPr bwMode="gray">
          <a:xfrm>
            <a:off x="2305640" y="2927337"/>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a:extLst>
              <a:ext uri="{FF2B5EF4-FFF2-40B4-BE49-F238E27FC236}">
                <a16:creationId xmlns:a16="http://schemas.microsoft.com/office/drawing/2014/main" xmlns="" id="{B0D975D3-740A-493C-B1CE-747DF093C0E7}"/>
              </a:ext>
            </a:extLst>
          </p:cNvPr>
          <p:cNvSpPr/>
          <p:nvPr/>
        </p:nvSpPr>
        <p:spPr bwMode="gray">
          <a:xfrm>
            <a:off x="7112633" y="4330826"/>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0" name="表格 89">
            <a:extLst>
              <a:ext uri="{FF2B5EF4-FFF2-40B4-BE49-F238E27FC236}">
                <a16:creationId xmlns:a16="http://schemas.microsoft.com/office/drawing/2014/main" xmlns="" id="{DC186BE8-F437-4213-8E6D-B18B2D1E0DBF}"/>
              </a:ext>
            </a:extLst>
          </p:cNvPr>
          <p:cNvGraphicFramePr>
            <a:graphicFrameLocks noGrp="1"/>
          </p:cNvGraphicFramePr>
          <p:nvPr>
            <p:extLst>
              <p:ext uri="{D42A27DB-BD31-4B8C-83A1-F6EECF244321}">
                <p14:modId xmlns:p14="http://schemas.microsoft.com/office/powerpoint/2010/main" val="2006401215"/>
              </p:ext>
            </p:extLst>
          </p:nvPr>
        </p:nvGraphicFramePr>
        <p:xfrm>
          <a:off x="7186031" y="1880713"/>
          <a:ext cx="1842218" cy="1058400"/>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91" name="表格 90">
            <a:extLst>
              <a:ext uri="{FF2B5EF4-FFF2-40B4-BE49-F238E27FC236}">
                <a16:creationId xmlns:a16="http://schemas.microsoft.com/office/drawing/2014/main" xmlns="" id="{487417CC-5D9E-477C-A4A7-199B2DE5594A}"/>
              </a:ext>
            </a:extLst>
          </p:cNvPr>
          <p:cNvGraphicFramePr>
            <a:graphicFrameLocks noGrp="1"/>
          </p:cNvGraphicFramePr>
          <p:nvPr>
            <p:extLst>
              <p:ext uri="{D42A27DB-BD31-4B8C-83A1-F6EECF244321}">
                <p14:modId xmlns:p14="http://schemas.microsoft.com/office/powerpoint/2010/main" val="3612105667"/>
              </p:ext>
            </p:extLst>
          </p:nvPr>
        </p:nvGraphicFramePr>
        <p:xfrm>
          <a:off x="7186031" y="4572041"/>
          <a:ext cx="1842218" cy="1058400"/>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92" name="矩形 91">
            <a:extLst>
              <a:ext uri="{FF2B5EF4-FFF2-40B4-BE49-F238E27FC236}">
                <a16:creationId xmlns:a16="http://schemas.microsoft.com/office/drawing/2014/main" xmlns="" id="{94A357B4-5322-493E-BE3A-0896219029ED}"/>
              </a:ext>
            </a:extLst>
          </p:cNvPr>
          <p:cNvSpPr/>
          <p:nvPr/>
        </p:nvSpPr>
        <p:spPr bwMode="gray">
          <a:xfrm>
            <a:off x="7112291" y="1633550"/>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矩形 96">
            <a:extLst>
              <a:ext uri="{FF2B5EF4-FFF2-40B4-BE49-F238E27FC236}">
                <a16:creationId xmlns:a16="http://schemas.microsoft.com/office/drawing/2014/main" xmlns="" id="{C5E62C95-3BAA-4113-A8B5-7237B1D4EAF2}"/>
              </a:ext>
            </a:extLst>
          </p:cNvPr>
          <p:cNvSpPr/>
          <p:nvPr/>
        </p:nvSpPr>
        <p:spPr bwMode="gray">
          <a:xfrm>
            <a:off x="1047163"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a:extLst>
              <a:ext uri="{FF2B5EF4-FFF2-40B4-BE49-F238E27FC236}">
                <a16:creationId xmlns:a16="http://schemas.microsoft.com/office/drawing/2014/main" xmlns="" id="{6EC01E75-F3AE-422F-802D-9DA14C06ACBC}"/>
              </a:ext>
            </a:extLst>
          </p:cNvPr>
          <p:cNvSpPr/>
          <p:nvPr/>
        </p:nvSpPr>
        <p:spPr bwMode="gray">
          <a:xfrm>
            <a:off x="10608904"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a:extLst>
              <a:ext uri="{FF2B5EF4-FFF2-40B4-BE49-F238E27FC236}">
                <a16:creationId xmlns:a16="http://schemas.microsoft.com/office/drawing/2014/main" xmlns="" id="{CCBEBBA8-58D5-4727-8BA3-92F2BACE4D7A}"/>
              </a:ext>
            </a:extLst>
          </p:cNvPr>
          <p:cNvSpPr/>
          <p:nvPr/>
        </p:nvSpPr>
        <p:spPr bwMode="gray">
          <a:xfrm>
            <a:off x="1047163" y="5232060"/>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矩形 101">
            <a:extLst>
              <a:ext uri="{FF2B5EF4-FFF2-40B4-BE49-F238E27FC236}">
                <a16:creationId xmlns:a16="http://schemas.microsoft.com/office/drawing/2014/main" xmlns="" id="{759DB793-0FA4-404A-9EBB-2A9294D146C9}"/>
              </a:ext>
            </a:extLst>
          </p:cNvPr>
          <p:cNvSpPr/>
          <p:nvPr/>
        </p:nvSpPr>
        <p:spPr bwMode="gray">
          <a:xfrm>
            <a:off x="10608904" y="5121417"/>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3" name="组合 92"/>
          <p:cNvGrpSpPr/>
          <p:nvPr/>
        </p:nvGrpSpPr>
        <p:grpSpPr bwMode="gray">
          <a:xfrm rot="5400000">
            <a:off x="1817443" y="5045165"/>
            <a:ext cx="156754" cy="122809"/>
            <a:chOff x="5719030" y="3021874"/>
            <a:chExt cx="156754" cy="122809"/>
          </a:xfrm>
        </p:grpSpPr>
        <p:sp>
          <p:nvSpPr>
            <p:cNvPr id="94" name="矩形 93"/>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6" name="组合 95"/>
          <p:cNvGrpSpPr/>
          <p:nvPr/>
        </p:nvGrpSpPr>
        <p:grpSpPr bwMode="gray">
          <a:xfrm rot="16200000" flipH="1">
            <a:off x="10316274" y="2652212"/>
            <a:ext cx="156754" cy="122809"/>
            <a:chOff x="5719030" y="3021874"/>
            <a:chExt cx="156754" cy="122809"/>
          </a:xfrm>
        </p:grpSpPr>
        <p:sp>
          <p:nvSpPr>
            <p:cNvPr id="99" name="矩形 98"/>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3" name="组合 102"/>
          <p:cNvGrpSpPr/>
          <p:nvPr/>
        </p:nvGrpSpPr>
        <p:grpSpPr bwMode="gray">
          <a:xfrm rot="16200000" flipH="1">
            <a:off x="10316275" y="5020932"/>
            <a:ext cx="156754" cy="122809"/>
            <a:chOff x="5719030" y="3021874"/>
            <a:chExt cx="156754" cy="122809"/>
          </a:xfrm>
        </p:grpSpPr>
        <p:sp>
          <p:nvSpPr>
            <p:cNvPr id="104" name="矩形 103"/>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矩形 108"/>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0" name="组合 109"/>
          <p:cNvGrpSpPr/>
          <p:nvPr/>
        </p:nvGrpSpPr>
        <p:grpSpPr bwMode="gray">
          <a:xfrm rot="5400000">
            <a:off x="1817443" y="2652212"/>
            <a:ext cx="156754" cy="122809"/>
            <a:chOff x="5719030" y="3021874"/>
            <a:chExt cx="156754" cy="122809"/>
          </a:xfrm>
        </p:grpSpPr>
        <p:sp>
          <p:nvSpPr>
            <p:cNvPr id="111" name="矩形 110"/>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矩形 111"/>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4" name="燕尾形 26">
            <a:extLst>
              <a:ext uri="{FF2B5EF4-FFF2-40B4-BE49-F238E27FC236}">
                <a16:creationId xmlns:a16="http://schemas.microsoft.com/office/drawing/2014/main" xmlns="" id="{21056BB4-1035-4B48-93C4-82662DFBD2D4}"/>
              </a:ext>
            </a:extLst>
          </p:cNvPr>
          <p:cNvSpPr/>
          <p:nvPr/>
        </p:nvSpPr>
        <p:spPr bwMode="gray">
          <a:xfrm>
            <a:off x="8371680" y="114300"/>
            <a:ext cx="1188000" cy="2124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5" name="燕尾形 27">
            <a:extLst>
              <a:ext uri="{FF2B5EF4-FFF2-40B4-BE49-F238E27FC236}">
                <a16:creationId xmlns:a16="http://schemas.microsoft.com/office/drawing/2014/main" xmlns="" id="{D91FC23B-C27A-4337-B51E-825160E1F0C9}"/>
              </a:ext>
            </a:extLst>
          </p:cNvPr>
          <p:cNvSpPr/>
          <p:nvPr/>
        </p:nvSpPr>
        <p:spPr bwMode="gray">
          <a:xfrm>
            <a:off x="9468356" y="114300"/>
            <a:ext cx="1188000" cy="2124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6" name="燕尾形 27">
            <a:extLst>
              <a:ext uri="{FF2B5EF4-FFF2-40B4-BE49-F238E27FC236}">
                <a16:creationId xmlns:a16="http://schemas.microsoft.com/office/drawing/2014/main" xmlns="" id="{6304E176-3FD1-45B6-BD70-ED043453F6DD}"/>
              </a:ext>
            </a:extLst>
          </p:cNvPr>
          <p:cNvSpPr/>
          <p:nvPr/>
        </p:nvSpPr>
        <p:spPr bwMode="gray">
          <a:xfrm>
            <a:off x="10565032" y="114300"/>
            <a:ext cx="118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2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3" name="五边形 112"/>
          <p:cNvSpPr/>
          <p:nvPr/>
        </p:nvSpPr>
        <p:spPr bwMode="gray">
          <a:xfrm>
            <a:off x="7311004" y="114300"/>
            <a:ext cx="1152000" cy="2124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02708255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MAC Address Advertisement (3)</a:t>
            </a:r>
            <a:endParaRPr lang="en-US" altLang="zh-CN" dirty="0">
              <a:sym typeface="Huawei Sans" panose="020C0503030203020204" pitchFamily="34" charset="0"/>
            </a:endParaRPr>
          </a:p>
        </p:txBody>
      </p:sp>
      <p:sp>
        <p:nvSpPr>
          <p:cNvPr id="26" name="文本占位符 25"/>
          <p:cNvSpPr>
            <a:spLocks noGrp="1"/>
          </p:cNvSpPr>
          <p:nvPr>
            <p:ph type="body" sz="quarter" idx="10"/>
          </p:nvPr>
        </p:nvSpPr>
        <p:spPr bwMode="gray"/>
        <p:txBody>
          <a:bodyPr/>
          <a:lstStyle/>
          <a:p>
            <a:pPr algn="l">
              <a:lnSpc>
                <a:spcPct val="100000"/>
              </a:lnSpc>
            </a:pPr>
            <a:r>
              <a:rPr lang="en-US" sz="1600" dirty="0" smtClean="0">
                <a:sym typeface="Huawei Sans" panose="020C0503030203020204" pitchFamily="34" charset="0"/>
              </a:rPr>
              <a:t>EVPN allows CEs to access PEs in all-active mode. PE2 detects that it is directly connected to CE1, updates the optimal MAC address entry, and generates and advertises a Type 2 route.</a:t>
            </a:r>
          </a:p>
          <a:p>
            <a:pPr algn="l">
              <a:lnSpc>
                <a:spcPct val="100000"/>
              </a:lnSpc>
            </a:pPr>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6866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a:extLst>
              <a:ext uri="{FF2B5EF4-FFF2-40B4-BE49-F238E27FC236}">
                <a16:creationId xmlns:a16="http://schemas.microsoft.com/office/drawing/2014/main" xmlns="" id="{4E49142D-3BF2-4202-AD5A-8CF2F69D7B2C}"/>
              </a:ext>
            </a:extLst>
          </p:cNvPr>
          <p:cNvCxnSpPr/>
          <p:nvPr/>
        </p:nvCxnSpPr>
        <p:spPr bwMode="gray">
          <a:xfrm flipV="1">
            <a:off x="5279072" y="3966981"/>
            <a:ext cx="638336" cy="114555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845AB939-DBB0-474F-9F2C-7D9858D620B0}"/>
              </a:ext>
            </a:extLst>
          </p:cNvPr>
          <p:cNvCxnSpPr>
            <a:cxnSpLocks/>
            <a:stCxn id="3" idx="1"/>
            <a:endCxn id="71"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endCxn id="71" idx="3"/>
          </p:cNvCxnSpPr>
          <p:nvPr/>
        </p:nvCxnSpPr>
        <p:spPr bwMode="gray">
          <a:xfrm flipH="1" flipV="1">
            <a:off x="1080361" y="3899987"/>
            <a:ext cx="781956" cy="1212550"/>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p:nvPr/>
        </p:nvCxnSpPr>
        <p:spPr bwMode="gray">
          <a:xfrm>
            <a:off x="10427652" y="2696330"/>
            <a:ext cx="689136" cy="1239943"/>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endCxn id="65" idx="1"/>
          </p:cNvCxnSpPr>
          <p:nvPr/>
        </p:nvCxnSpPr>
        <p:spPr bwMode="gray">
          <a:xfrm flipV="1">
            <a:off x="10427652" y="3905435"/>
            <a:ext cx="677353" cy="1207102"/>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65619"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59657" y="1681561"/>
            <a:ext cx="3196528"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1900696" y="4330826"/>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EE228D8F-CAC8-462D-97F8-C5EC8E408F52}"/>
              </a:ext>
            </a:extLst>
          </p:cNvPr>
          <p:cNvSpPr txBox="1"/>
          <p:nvPr/>
        </p:nvSpPr>
        <p:spPr bwMode="gray">
          <a:xfrm>
            <a:off x="7541862" y="5564244"/>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68A565EC-5EEE-4DAD-BAEB-C674542CA029}"/>
              </a:ext>
            </a:extLst>
          </p:cNvPr>
          <p:cNvSpPr txBox="1"/>
          <p:nvPr/>
        </p:nvSpPr>
        <p:spPr bwMode="gray">
          <a:xfrm>
            <a:off x="2381872" y="556294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DD2A4E08-5A21-45AB-A58A-4A5E39C6759A}"/>
              </a:ext>
            </a:extLst>
          </p:cNvPr>
          <p:cNvSpPr txBox="1"/>
          <p:nvPr/>
        </p:nvSpPr>
        <p:spPr bwMode="gray">
          <a:xfrm>
            <a:off x="7628535" y="295690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6" name="表格 65">
            <a:extLst>
              <a:ext uri="{FF2B5EF4-FFF2-40B4-BE49-F238E27FC236}">
                <a16:creationId xmlns:a16="http://schemas.microsoft.com/office/drawing/2014/main" xmlns="" id="{2C36C7E3-941E-4128-BBF1-B5350F3AE48C}"/>
              </a:ext>
            </a:extLst>
          </p:cNvPr>
          <p:cNvGraphicFramePr>
            <a:graphicFrameLocks noGrp="1"/>
          </p:cNvGraphicFramePr>
          <p:nvPr>
            <p:extLst>
              <p:ext uri="{D42A27DB-BD31-4B8C-83A1-F6EECF244321}">
                <p14:modId xmlns:p14="http://schemas.microsoft.com/office/powerpoint/2010/main" val="238879060"/>
              </p:ext>
            </p:extLst>
          </p:nvPr>
        </p:nvGraphicFramePr>
        <p:xfrm>
          <a:off x="1974094" y="1880713"/>
          <a:ext cx="1842218" cy="1058400"/>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Port1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67" name="矩形 66">
            <a:extLst>
              <a:ext uri="{FF2B5EF4-FFF2-40B4-BE49-F238E27FC236}">
                <a16:creationId xmlns:a16="http://schemas.microsoft.com/office/drawing/2014/main" xmlns="" id="{12CBB3C1-732C-46FA-8A52-1E5D27C9D379}"/>
              </a:ext>
            </a:extLst>
          </p:cNvPr>
          <p:cNvSpPr/>
          <p:nvPr/>
        </p:nvSpPr>
        <p:spPr bwMode="gray">
          <a:xfrm>
            <a:off x="994659"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a:extLst>
              <a:ext uri="{FF2B5EF4-FFF2-40B4-BE49-F238E27FC236}">
                <a16:creationId xmlns:a16="http://schemas.microsoft.com/office/drawing/2014/main" xmlns="" id="{0BA47B99-89C5-47C8-8B77-137A524AB40D}"/>
              </a:ext>
            </a:extLst>
          </p:cNvPr>
          <p:cNvSpPr/>
          <p:nvPr/>
        </p:nvSpPr>
        <p:spPr bwMode="gray">
          <a:xfrm>
            <a:off x="994660" y="49018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a:extLst>
              <a:ext uri="{FF2B5EF4-FFF2-40B4-BE49-F238E27FC236}">
                <a16:creationId xmlns:a16="http://schemas.microsoft.com/office/drawing/2014/main" xmlns="" id="{A960C307-EAF7-4F8D-A00F-B5811BCDDE8F}"/>
              </a:ext>
            </a:extLst>
          </p:cNvPr>
          <p:cNvSpPr/>
          <p:nvPr/>
        </p:nvSpPr>
        <p:spPr bwMode="gray">
          <a:xfrm>
            <a:off x="10571928"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3</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a:extLst>
              <a:ext uri="{FF2B5EF4-FFF2-40B4-BE49-F238E27FC236}">
                <a16:creationId xmlns:a16="http://schemas.microsoft.com/office/drawing/2014/main" xmlns="" id="{A72C7005-C137-426F-9470-D108F9A4C6F8}"/>
              </a:ext>
            </a:extLst>
          </p:cNvPr>
          <p:cNvSpPr/>
          <p:nvPr/>
        </p:nvSpPr>
        <p:spPr bwMode="gray">
          <a:xfrm>
            <a:off x="10571928" y="48891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4</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任意多边形 1">
            <a:extLst>
              <a:ext uri="{FF2B5EF4-FFF2-40B4-BE49-F238E27FC236}">
                <a16:creationId xmlns:a16="http://schemas.microsoft.com/office/drawing/2014/main" xmlns="" id="{68674AB5-B0A2-4F17-81D2-7C0FB0C0D3F2}"/>
              </a:ext>
            </a:extLst>
          </p:cNvPr>
          <p:cNvSpPr/>
          <p:nvPr/>
        </p:nvSpPr>
        <p:spPr bwMode="gray">
          <a:xfrm rot="10591323" flipH="1">
            <a:off x="5382792" y="2287723"/>
            <a:ext cx="670309" cy="2329586"/>
          </a:xfrm>
          <a:custGeom>
            <a:avLst/>
            <a:gdLst>
              <a:gd name="connsiteX0" fmla="*/ 0 w 764285"/>
              <a:gd name="connsiteY0" fmla="*/ 0 h 2511188"/>
              <a:gd name="connsiteX1" fmla="*/ 764275 w 764285"/>
              <a:gd name="connsiteY1" fmla="*/ 1201003 h 2511188"/>
              <a:gd name="connsiteX2" fmla="*/ 13648 w 764285"/>
              <a:gd name="connsiteY2" fmla="*/ 2511188 h 2511188"/>
            </a:gdLst>
            <a:ahLst/>
            <a:cxnLst>
              <a:cxn ang="0">
                <a:pos x="connsiteX0" y="connsiteY0"/>
              </a:cxn>
              <a:cxn ang="0">
                <a:pos x="connsiteX1" y="connsiteY1"/>
              </a:cxn>
              <a:cxn ang="0">
                <a:pos x="connsiteX2" y="connsiteY2"/>
              </a:cxn>
            </a:cxnLst>
            <a:rect l="l" t="t" r="r" b="b"/>
            <a:pathLst>
              <a:path w="764285" h="2511188">
                <a:moveTo>
                  <a:pt x="0" y="0"/>
                </a:moveTo>
                <a:cubicBezTo>
                  <a:pt x="381000" y="391236"/>
                  <a:pt x="762000" y="782472"/>
                  <a:pt x="764275" y="1201003"/>
                </a:cubicBezTo>
                <a:cubicBezTo>
                  <a:pt x="766550" y="1619534"/>
                  <a:pt x="390099" y="2065361"/>
                  <a:pt x="13648" y="2511188"/>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2">
            <a:extLst>
              <a:ext uri="{FF2B5EF4-FFF2-40B4-BE49-F238E27FC236}">
                <a16:creationId xmlns:a16="http://schemas.microsoft.com/office/drawing/2014/main" xmlns="" id="{49616056-6574-4648-833F-D11F5D53573C}"/>
              </a:ext>
            </a:extLst>
          </p:cNvPr>
          <p:cNvSpPr/>
          <p:nvPr/>
        </p:nvSpPr>
        <p:spPr bwMode="gray">
          <a:xfrm flipV="1">
            <a:off x="5472698" y="4330825"/>
            <a:ext cx="1571847" cy="378449"/>
          </a:xfrm>
          <a:custGeom>
            <a:avLst/>
            <a:gdLst>
              <a:gd name="connsiteX0" fmla="*/ 0 w 1869743"/>
              <a:gd name="connsiteY0" fmla="*/ 0 h 1719618"/>
              <a:gd name="connsiteX1" fmla="*/ 1869743 w 1869743"/>
              <a:gd name="connsiteY1" fmla="*/ 1719618 h 1719618"/>
            </a:gdLst>
            <a:ahLst/>
            <a:cxnLst>
              <a:cxn ang="0">
                <a:pos x="connsiteX0" y="connsiteY0"/>
              </a:cxn>
              <a:cxn ang="0">
                <a:pos x="connsiteX1" y="connsiteY1"/>
              </a:cxn>
            </a:cxnLst>
            <a:rect l="l" t="t" r="r" b="b"/>
            <a:pathLst>
              <a:path w="1869743" h="1719618">
                <a:moveTo>
                  <a:pt x="0" y="0"/>
                </a:moveTo>
                <a:lnTo>
                  <a:pt x="1869743" y="1719618"/>
                </a:ln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任意多边形 3">
            <a:extLst>
              <a:ext uri="{FF2B5EF4-FFF2-40B4-BE49-F238E27FC236}">
                <a16:creationId xmlns:a16="http://schemas.microsoft.com/office/drawing/2014/main" xmlns="" id="{D95341AF-C4F8-4FED-83AB-5283EB5ECDA4}"/>
              </a:ext>
            </a:extLst>
          </p:cNvPr>
          <p:cNvSpPr/>
          <p:nvPr/>
        </p:nvSpPr>
        <p:spPr bwMode="gray">
          <a:xfrm rot="21347661">
            <a:off x="5473725" y="2458978"/>
            <a:ext cx="1657716" cy="2192462"/>
          </a:xfrm>
          <a:custGeom>
            <a:avLst/>
            <a:gdLst>
              <a:gd name="connsiteX0" fmla="*/ 0 w 1856095"/>
              <a:gd name="connsiteY0" fmla="*/ 40944 h 40944"/>
              <a:gd name="connsiteX1" fmla="*/ 1856095 w 1856095"/>
              <a:gd name="connsiteY1" fmla="*/ 0 h 40944"/>
            </a:gdLst>
            <a:ahLst/>
            <a:cxnLst>
              <a:cxn ang="0">
                <a:pos x="connsiteX0" y="connsiteY0"/>
              </a:cxn>
              <a:cxn ang="0">
                <a:pos x="connsiteX1" y="connsiteY1"/>
              </a:cxn>
            </a:cxnLst>
            <a:rect l="l" t="t" r="r" b="b"/>
            <a:pathLst>
              <a:path w="1856095" h="40944">
                <a:moveTo>
                  <a:pt x="0" y="40944"/>
                </a:moveTo>
                <a:lnTo>
                  <a:pt x="1856095" y="0"/>
                </a:ln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6" name="表格 85">
            <a:extLst>
              <a:ext uri="{FF2B5EF4-FFF2-40B4-BE49-F238E27FC236}">
                <a16:creationId xmlns:a16="http://schemas.microsoft.com/office/drawing/2014/main" xmlns="" id="{239630AA-C9FE-478A-BF81-D8D70FDF8148}"/>
              </a:ext>
            </a:extLst>
          </p:cNvPr>
          <p:cNvGraphicFramePr>
            <a:graphicFrameLocks noGrp="1"/>
          </p:cNvGraphicFramePr>
          <p:nvPr>
            <p:extLst>
              <p:ext uri="{D42A27DB-BD31-4B8C-83A1-F6EECF244321}">
                <p14:modId xmlns:p14="http://schemas.microsoft.com/office/powerpoint/2010/main" val="3096512612"/>
              </p:ext>
            </p:extLst>
          </p:nvPr>
        </p:nvGraphicFramePr>
        <p:xfrm>
          <a:off x="1974094" y="4572041"/>
          <a:ext cx="1842218" cy="1058400"/>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87" name="矩形 86">
            <a:extLst>
              <a:ext uri="{FF2B5EF4-FFF2-40B4-BE49-F238E27FC236}">
                <a16:creationId xmlns:a16="http://schemas.microsoft.com/office/drawing/2014/main" xmlns="" id="{120F504C-FF77-4731-B9B9-58D11870A4C4}"/>
              </a:ext>
            </a:extLst>
          </p:cNvPr>
          <p:cNvSpPr/>
          <p:nvPr/>
        </p:nvSpPr>
        <p:spPr bwMode="gray">
          <a:xfrm>
            <a:off x="1900354" y="1633550"/>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a:extLst>
              <a:ext uri="{FF2B5EF4-FFF2-40B4-BE49-F238E27FC236}">
                <a16:creationId xmlns:a16="http://schemas.microsoft.com/office/drawing/2014/main" xmlns="" id="{845A7F6A-7ECC-4104-A124-6F21527B5734}"/>
              </a:ext>
            </a:extLst>
          </p:cNvPr>
          <p:cNvSpPr txBox="1"/>
          <p:nvPr/>
        </p:nvSpPr>
        <p:spPr bwMode="gray">
          <a:xfrm>
            <a:off x="2305640" y="2927337"/>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a:extLst>
              <a:ext uri="{FF2B5EF4-FFF2-40B4-BE49-F238E27FC236}">
                <a16:creationId xmlns:a16="http://schemas.microsoft.com/office/drawing/2014/main" xmlns="" id="{B0D975D3-740A-493C-B1CE-747DF093C0E7}"/>
              </a:ext>
            </a:extLst>
          </p:cNvPr>
          <p:cNvSpPr/>
          <p:nvPr/>
        </p:nvSpPr>
        <p:spPr bwMode="gray">
          <a:xfrm>
            <a:off x="7112633" y="4330826"/>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0" name="表格 89">
            <a:extLst>
              <a:ext uri="{FF2B5EF4-FFF2-40B4-BE49-F238E27FC236}">
                <a16:creationId xmlns:a16="http://schemas.microsoft.com/office/drawing/2014/main" xmlns="" id="{DC186BE8-F437-4213-8E6D-B18B2D1E0DBF}"/>
              </a:ext>
            </a:extLst>
          </p:cNvPr>
          <p:cNvGraphicFramePr>
            <a:graphicFrameLocks noGrp="1"/>
          </p:cNvGraphicFramePr>
          <p:nvPr>
            <p:extLst>
              <p:ext uri="{D42A27DB-BD31-4B8C-83A1-F6EECF244321}">
                <p14:modId xmlns:p14="http://schemas.microsoft.com/office/powerpoint/2010/main" val="3419805264"/>
              </p:ext>
            </p:extLst>
          </p:nvPr>
        </p:nvGraphicFramePr>
        <p:xfrm>
          <a:off x="7186031" y="1880713"/>
          <a:ext cx="1842218" cy="1058400"/>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91" name="表格 90">
            <a:extLst>
              <a:ext uri="{FF2B5EF4-FFF2-40B4-BE49-F238E27FC236}">
                <a16:creationId xmlns:a16="http://schemas.microsoft.com/office/drawing/2014/main" xmlns="" id="{487417CC-5D9E-477C-A4A7-199B2DE5594A}"/>
              </a:ext>
            </a:extLst>
          </p:cNvPr>
          <p:cNvGraphicFramePr>
            <a:graphicFrameLocks noGrp="1"/>
          </p:cNvGraphicFramePr>
          <p:nvPr>
            <p:extLst>
              <p:ext uri="{D42A27DB-BD31-4B8C-83A1-F6EECF244321}">
                <p14:modId xmlns:p14="http://schemas.microsoft.com/office/powerpoint/2010/main" val="761830271"/>
              </p:ext>
            </p:extLst>
          </p:nvPr>
        </p:nvGraphicFramePr>
        <p:xfrm>
          <a:off x="7186031" y="4572041"/>
          <a:ext cx="1842218" cy="1058400"/>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92" name="矩形 91">
            <a:extLst>
              <a:ext uri="{FF2B5EF4-FFF2-40B4-BE49-F238E27FC236}">
                <a16:creationId xmlns:a16="http://schemas.microsoft.com/office/drawing/2014/main" xmlns="" id="{94A357B4-5322-493E-BE3A-0896219029ED}"/>
              </a:ext>
            </a:extLst>
          </p:cNvPr>
          <p:cNvSpPr/>
          <p:nvPr/>
        </p:nvSpPr>
        <p:spPr bwMode="gray">
          <a:xfrm>
            <a:off x="7112291" y="1633550"/>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0" name="组合 79">
            <a:extLst>
              <a:ext uri="{FF2B5EF4-FFF2-40B4-BE49-F238E27FC236}">
                <a16:creationId xmlns:a16="http://schemas.microsoft.com/office/drawing/2014/main" xmlns="" id="{4EAAA079-25D1-4885-9638-13B13F4D89E5}"/>
              </a:ext>
            </a:extLst>
          </p:cNvPr>
          <p:cNvGrpSpPr/>
          <p:nvPr/>
        </p:nvGrpSpPr>
        <p:grpSpPr bwMode="gray">
          <a:xfrm>
            <a:off x="3882352" y="4387374"/>
            <a:ext cx="1865095" cy="1087794"/>
            <a:chOff x="5256840" y="2129351"/>
            <a:chExt cx="2255016" cy="1087794"/>
          </a:xfrm>
        </p:grpSpPr>
        <p:sp>
          <p:nvSpPr>
            <p:cNvPr id="81" name="矩形 80">
              <a:extLst>
                <a:ext uri="{FF2B5EF4-FFF2-40B4-BE49-F238E27FC236}">
                  <a16:creationId xmlns:a16="http://schemas.microsoft.com/office/drawing/2014/main" xmlns="" id="{26F3C77A-069B-4D18-9855-626B0A46D967}"/>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PE2 Type 2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a:extLst>
                <a:ext uri="{FF2B5EF4-FFF2-40B4-BE49-F238E27FC236}">
                  <a16:creationId xmlns:a16="http://schemas.microsoft.com/office/drawing/2014/main" xmlns="" id="{B765740E-D01C-46DA-93E2-05A7BA0BC71D}"/>
                </a:ext>
              </a:extLst>
            </p:cNvPr>
            <p:cNvSpPr/>
            <p:nvPr/>
          </p:nvSpPr>
          <p:spPr bwMode="gray">
            <a:xfrm>
              <a:off x="5256841" y="2356491"/>
              <a:ext cx="2255015" cy="201845"/>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a:extLst>
                <a:ext uri="{FF2B5EF4-FFF2-40B4-BE49-F238E27FC236}">
                  <a16:creationId xmlns:a16="http://schemas.microsoft.com/office/drawing/2014/main" xmlns="" id="{143D78D2-8400-470C-9571-52B4F9CB7347}"/>
                </a:ext>
              </a:extLst>
            </p:cNvPr>
            <p:cNvSpPr/>
            <p:nvPr/>
          </p:nvSpPr>
          <p:spPr bwMode="gray">
            <a:xfrm>
              <a:off x="5256841" y="2564059"/>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 ESI 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a:extLst>
                <a:ext uri="{FF2B5EF4-FFF2-40B4-BE49-F238E27FC236}">
                  <a16:creationId xmlns:a16="http://schemas.microsoft.com/office/drawing/2014/main" xmlns="" id="{1E4F665D-2DCC-4C2B-98AF-ED413052EA5A}"/>
                </a:ext>
              </a:extLst>
            </p:cNvPr>
            <p:cNvSpPr/>
            <p:nvPr/>
          </p:nvSpPr>
          <p:spPr bwMode="gray">
            <a:xfrm>
              <a:off x="5256841" y="2785664"/>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 1-1-1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矩形 84">
              <a:extLst>
                <a:ext uri="{FF2B5EF4-FFF2-40B4-BE49-F238E27FC236}">
                  <a16:creationId xmlns:a16="http://schemas.microsoft.com/office/drawing/2014/main" xmlns="" id="{E1CF7AF0-F7DD-4A4C-BD13-DE0B99F26405}"/>
                </a:ext>
              </a:extLst>
            </p:cNvPr>
            <p:cNvSpPr/>
            <p:nvPr/>
          </p:nvSpPr>
          <p:spPr bwMode="gray">
            <a:xfrm>
              <a:off x="5256841" y="3001795"/>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 Label = 302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3" name="组合 102">
            <a:extLst>
              <a:ext uri="{FF2B5EF4-FFF2-40B4-BE49-F238E27FC236}">
                <a16:creationId xmlns:a16="http://schemas.microsoft.com/office/drawing/2014/main" xmlns="" id="{4DAA4C2D-4DC4-4E0A-B3D0-D7E110AE75B6}"/>
              </a:ext>
            </a:extLst>
          </p:cNvPr>
          <p:cNvGrpSpPr/>
          <p:nvPr/>
        </p:nvGrpSpPr>
        <p:grpSpPr bwMode="gray">
          <a:xfrm>
            <a:off x="550697" y="1758381"/>
            <a:ext cx="1201904" cy="701460"/>
            <a:chOff x="550697" y="1918314"/>
            <a:chExt cx="1201904" cy="701460"/>
          </a:xfrm>
          <a:solidFill>
            <a:srgbClr val="ED6D00"/>
          </a:solidFill>
        </p:grpSpPr>
        <p:grpSp>
          <p:nvGrpSpPr>
            <p:cNvPr id="104" name="组合 103">
              <a:extLst>
                <a:ext uri="{FF2B5EF4-FFF2-40B4-BE49-F238E27FC236}">
                  <a16:creationId xmlns:a16="http://schemas.microsoft.com/office/drawing/2014/main" xmlns="" id="{FD51ADAD-6489-409B-99DF-9A093DB223B5}"/>
                </a:ext>
              </a:extLst>
            </p:cNvPr>
            <p:cNvGrpSpPr/>
            <p:nvPr/>
          </p:nvGrpSpPr>
          <p:grpSpPr bwMode="gray">
            <a:xfrm>
              <a:off x="550697" y="1918314"/>
              <a:ext cx="1129878" cy="609067"/>
              <a:chOff x="5547047" y="3776235"/>
              <a:chExt cx="1265233" cy="609067"/>
            </a:xfrm>
            <a:grpFill/>
          </p:grpSpPr>
          <p:sp>
            <p:nvSpPr>
              <p:cNvPr id="106" name="矩形 105">
                <a:extLst>
                  <a:ext uri="{FF2B5EF4-FFF2-40B4-BE49-F238E27FC236}">
                    <a16:creationId xmlns:a16="http://schemas.microsoft.com/office/drawing/2014/main" xmlns="" id="{615F100B-510A-49E6-9F37-E01D9425FCC1}"/>
                  </a:ext>
                </a:extLst>
              </p:cNvPr>
              <p:cNvSpPr/>
              <p:nvPr/>
            </p:nvSpPr>
            <p:spPr bwMode="gray">
              <a:xfrm>
                <a:off x="5547047" y="4154375"/>
                <a:ext cx="1265233"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request</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a:extLst>
                  <a:ext uri="{FF2B5EF4-FFF2-40B4-BE49-F238E27FC236}">
                    <a16:creationId xmlns:a16="http://schemas.microsoft.com/office/drawing/2014/main" xmlns="" id="{EB1A1DDB-B63F-46B1-B5BF-3FB5A8F3DA0D}"/>
                  </a:ext>
                </a:extLst>
              </p:cNvPr>
              <p:cNvSpPr/>
              <p:nvPr/>
            </p:nvSpPr>
            <p:spPr bwMode="gray">
              <a:xfrm>
                <a:off x="5547047" y="3776235"/>
                <a:ext cx="1265233"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All</a:t>
                </a:r>
                <a:endPar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1-1-1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05" name="直接箭头连接符 104">
              <a:extLst>
                <a:ext uri="{FF2B5EF4-FFF2-40B4-BE49-F238E27FC236}">
                  <a16:creationId xmlns:a16="http://schemas.microsoft.com/office/drawing/2014/main" xmlns="" id="{25E5602A-F68D-4CF8-A5FE-8888D8CDBDD2}"/>
                </a:ext>
              </a:extLst>
            </p:cNvPr>
            <p:cNvCxnSpPr/>
            <p:nvPr/>
          </p:nvCxnSpPr>
          <p:spPr bwMode="gray">
            <a:xfrm>
              <a:off x="550697" y="2619774"/>
              <a:ext cx="1201904" cy="0"/>
            </a:xfrm>
            <a:prstGeom prst="straightConnector1">
              <a:avLst/>
            </a:prstGeom>
            <a:grpFill/>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sp>
        <p:nvSpPr>
          <p:cNvPr id="112" name="矩形 111">
            <a:extLst>
              <a:ext uri="{FF2B5EF4-FFF2-40B4-BE49-F238E27FC236}">
                <a16:creationId xmlns:a16="http://schemas.microsoft.com/office/drawing/2014/main" xmlns="" id="{E07D4120-F5C2-4B99-8451-EDDDFF1EB325}"/>
              </a:ext>
            </a:extLst>
          </p:cNvPr>
          <p:cNvSpPr/>
          <p:nvPr/>
        </p:nvSpPr>
        <p:spPr bwMode="gray">
          <a:xfrm>
            <a:off x="1047163"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矩形 112">
            <a:extLst>
              <a:ext uri="{FF2B5EF4-FFF2-40B4-BE49-F238E27FC236}">
                <a16:creationId xmlns:a16="http://schemas.microsoft.com/office/drawing/2014/main" xmlns="" id="{87058F15-934B-49FC-9A4C-0194577A5BE8}"/>
              </a:ext>
            </a:extLst>
          </p:cNvPr>
          <p:cNvSpPr/>
          <p:nvPr/>
        </p:nvSpPr>
        <p:spPr bwMode="gray">
          <a:xfrm>
            <a:off x="10608904"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矩形 115">
            <a:extLst>
              <a:ext uri="{FF2B5EF4-FFF2-40B4-BE49-F238E27FC236}">
                <a16:creationId xmlns:a16="http://schemas.microsoft.com/office/drawing/2014/main" xmlns="" id="{3328AB26-81B8-482C-839F-A59C347C6459}"/>
              </a:ext>
            </a:extLst>
          </p:cNvPr>
          <p:cNvSpPr/>
          <p:nvPr/>
        </p:nvSpPr>
        <p:spPr bwMode="gray">
          <a:xfrm>
            <a:off x="1047163" y="5232060"/>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矩形 116">
            <a:extLst>
              <a:ext uri="{FF2B5EF4-FFF2-40B4-BE49-F238E27FC236}">
                <a16:creationId xmlns:a16="http://schemas.microsoft.com/office/drawing/2014/main" xmlns="" id="{15FD89F7-1DD2-4224-980D-DE0E514AD4F7}"/>
              </a:ext>
            </a:extLst>
          </p:cNvPr>
          <p:cNvSpPr/>
          <p:nvPr/>
        </p:nvSpPr>
        <p:spPr bwMode="gray">
          <a:xfrm>
            <a:off x="10608904" y="5121417"/>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5" name="组合 74"/>
          <p:cNvGrpSpPr/>
          <p:nvPr/>
        </p:nvGrpSpPr>
        <p:grpSpPr bwMode="gray">
          <a:xfrm rot="5400000">
            <a:off x="1817443" y="5045165"/>
            <a:ext cx="156754" cy="122809"/>
            <a:chOff x="5719030" y="3021874"/>
            <a:chExt cx="156754" cy="122809"/>
          </a:xfrm>
        </p:grpSpPr>
        <p:sp>
          <p:nvSpPr>
            <p:cNvPr id="76" name="矩形 75"/>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矩形 92"/>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4" name="组合 93"/>
          <p:cNvGrpSpPr/>
          <p:nvPr/>
        </p:nvGrpSpPr>
        <p:grpSpPr bwMode="gray">
          <a:xfrm rot="16200000" flipH="1">
            <a:off x="10316274" y="2652212"/>
            <a:ext cx="156754" cy="122809"/>
            <a:chOff x="5719030" y="3021874"/>
            <a:chExt cx="156754" cy="122809"/>
          </a:xfrm>
        </p:grpSpPr>
        <p:sp>
          <p:nvSpPr>
            <p:cNvPr id="95" name="矩形 94"/>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1" name="组合 100"/>
          <p:cNvGrpSpPr/>
          <p:nvPr/>
        </p:nvGrpSpPr>
        <p:grpSpPr bwMode="gray">
          <a:xfrm rot="16200000" flipH="1">
            <a:off x="10316275" y="5020932"/>
            <a:ext cx="156754" cy="122809"/>
            <a:chOff x="5719030" y="3021874"/>
            <a:chExt cx="156754" cy="122809"/>
          </a:xfrm>
        </p:grpSpPr>
        <p:sp>
          <p:nvSpPr>
            <p:cNvPr id="102" name="矩形 101"/>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矩形 107"/>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9" name="组合 108"/>
          <p:cNvGrpSpPr/>
          <p:nvPr/>
        </p:nvGrpSpPr>
        <p:grpSpPr bwMode="gray">
          <a:xfrm rot="5400000">
            <a:off x="1817443" y="2652212"/>
            <a:ext cx="156754" cy="122809"/>
            <a:chOff x="5719030" y="3021874"/>
            <a:chExt cx="156754" cy="122809"/>
          </a:xfrm>
        </p:grpSpPr>
        <p:sp>
          <p:nvSpPr>
            <p:cNvPr id="110" name="矩形 109"/>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矩形 110"/>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4" name="燕尾形 26">
            <a:extLst>
              <a:ext uri="{FF2B5EF4-FFF2-40B4-BE49-F238E27FC236}">
                <a16:creationId xmlns:a16="http://schemas.microsoft.com/office/drawing/2014/main" xmlns="" id="{21056BB4-1035-4B48-93C4-82662DFBD2D4}"/>
              </a:ext>
            </a:extLst>
          </p:cNvPr>
          <p:cNvSpPr/>
          <p:nvPr/>
        </p:nvSpPr>
        <p:spPr bwMode="gray">
          <a:xfrm>
            <a:off x="8371680" y="114300"/>
            <a:ext cx="1188000" cy="2124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5" name="燕尾形 27">
            <a:extLst>
              <a:ext uri="{FF2B5EF4-FFF2-40B4-BE49-F238E27FC236}">
                <a16:creationId xmlns:a16="http://schemas.microsoft.com/office/drawing/2014/main" xmlns="" id="{D91FC23B-C27A-4337-B51E-825160E1F0C9}"/>
              </a:ext>
            </a:extLst>
          </p:cNvPr>
          <p:cNvSpPr/>
          <p:nvPr/>
        </p:nvSpPr>
        <p:spPr bwMode="gray">
          <a:xfrm>
            <a:off x="9468356" y="114300"/>
            <a:ext cx="1188000" cy="2124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8" name="燕尾形 27">
            <a:extLst>
              <a:ext uri="{FF2B5EF4-FFF2-40B4-BE49-F238E27FC236}">
                <a16:creationId xmlns:a16="http://schemas.microsoft.com/office/drawing/2014/main" xmlns="" id="{6304E176-3FD1-45B6-BD70-ED043453F6DD}"/>
              </a:ext>
            </a:extLst>
          </p:cNvPr>
          <p:cNvSpPr/>
          <p:nvPr/>
        </p:nvSpPr>
        <p:spPr bwMode="gray">
          <a:xfrm>
            <a:off x="10565032" y="114300"/>
            <a:ext cx="118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2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9" name="五边形 118"/>
          <p:cNvSpPr/>
          <p:nvPr/>
        </p:nvSpPr>
        <p:spPr bwMode="gray">
          <a:xfrm>
            <a:off x="7311004" y="114300"/>
            <a:ext cx="1152000" cy="2124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3337154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marL="342900" indent="-342900">
              <a:buFont typeface="Wingdings" panose="05000000000000000000" pitchFamily="2" charset="2"/>
              <a:buChar char="l"/>
            </a:pPr>
            <a:r>
              <a:rPr lang="en-US" dirty="0" smtClean="0">
                <a:sym typeface="Huawei Sans" panose="020C0503030203020204" pitchFamily="34" charset="0"/>
              </a:rPr>
              <a:t>O</a:t>
            </a:r>
            <a:r>
              <a:rPr lang="en-US" altLang="zh-CN" dirty="0" smtClean="0">
                <a:sym typeface="Huawei Sans" panose="020C0503030203020204" pitchFamily="34" charset="0"/>
              </a:rPr>
              <a:t>n</a:t>
            </a:r>
            <a:r>
              <a:rPr lang="en-US" dirty="0" smtClean="0">
                <a:sym typeface="Huawei Sans" panose="020C0503030203020204" pitchFamily="34" charset="0"/>
              </a:rPr>
              <a:t> completion of this course, you will be able to:</a:t>
            </a:r>
            <a:endParaRPr lang="en-US" altLang="zh-CN" dirty="0" smtClean="0">
              <a:sym typeface="Huawei Sans" panose="020C0503030203020204" pitchFamily="34" charset="0"/>
            </a:endParaRPr>
          </a:p>
          <a:p>
            <a:pPr marL="654050" lvl="1" indent="-330200"/>
            <a:r>
              <a:rPr lang="en-US" dirty="0" smtClean="0">
                <a:sym typeface="Huawei Sans" panose="020C0503030203020204" pitchFamily="34" charset="0"/>
              </a:rPr>
              <a:t>Describe the background of EVPN.</a:t>
            </a:r>
            <a:endParaRPr lang="en-US" altLang="zh-CN" dirty="0" smtClean="0">
              <a:sym typeface="Huawei Sans" panose="020C0503030203020204" pitchFamily="34" charset="0"/>
            </a:endParaRPr>
          </a:p>
          <a:p>
            <a:pPr marL="654050" lvl="1" indent="-330200"/>
            <a:r>
              <a:rPr lang="en-US" dirty="0" smtClean="0">
                <a:sym typeface="Huawei Sans" panose="020C0503030203020204" pitchFamily="34" charset="0"/>
              </a:rPr>
              <a:t>Know how EVPN solves VPLS problems.</a:t>
            </a:r>
            <a:endParaRPr lang="en-US" altLang="zh-CN" dirty="0" smtClean="0">
              <a:sym typeface="Huawei Sans" panose="020C0503030203020204" pitchFamily="34" charset="0"/>
            </a:endParaRPr>
          </a:p>
          <a:p>
            <a:pPr marL="654050" lvl="1" indent="-330200"/>
            <a:r>
              <a:rPr lang="en-US" dirty="0" smtClean="0">
                <a:sym typeface="Huawei Sans" panose="020C0503030203020204" pitchFamily="34" charset="0"/>
              </a:rPr>
              <a:t>Understand the fundamentals and typical route types of EVPN.</a:t>
            </a:r>
            <a:endParaRPr lang="en-US" altLang="zh-CN" dirty="0" smtClean="0">
              <a:sym typeface="Huawei Sans" panose="020C0503030203020204" pitchFamily="34" charset="0"/>
            </a:endParaRPr>
          </a:p>
          <a:p>
            <a:pPr marL="654050" lvl="1" indent="-330200"/>
            <a:r>
              <a:rPr lang="en-US" dirty="0" smtClean="0">
                <a:sym typeface="Huawei Sans" panose="020C0503030203020204" pitchFamily="34" charset="0"/>
              </a:rPr>
              <a:t>Describe the fundamentals of inter-AS EVPN.</a:t>
            </a:r>
            <a:endParaRPr lang="en-US" altLang="zh-CN" dirty="0" smtClean="0">
              <a:sym typeface="Huawei Sans" panose="020C0503030203020204" pitchFamily="34" charset="0"/>
            </a:endParaRPr>
          </a:p>
          <a:p>
            <a:pPr marL="654050" lvl="1" indent="-330200"/>
            <a:r>
              <a:rPr lang="en-US" dirty="0" smtClean="0">
                <a:sym typeface="Huawei Sans" panose="020C0503030203020204" pitchFamily="34" charset="0"/>
              </a:rPr>
              <a:t>Describe the typical application scenarios of EVPN.</a:t>
            </a:r>
            <a:endParaRPr lang="en-US" altLang="zh-CN" dirty="0">
              <a:sym typeface="Huawei Sans" panose="020C0503030203020204" pitchFamily="34" charset="0"/>
            </a:endParaRPr>
          </a:p>
        </p:txBody>
      </p:sp>
    </p:spTree>
    <p:extLst>
      <p:ext uri="{BB962C8B-B14F-4D97-AF65-F5344CB8AC3E}">
        <p14:creationId xmlns:p14="http://schemas.microsoft.com/office/powerpoint/2010/main" val="11279366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Remote MAC Address Learning</a:t>
            </a:r>
            <a:endParaRPr lang="en-US" altLang="zh-CN" dirty="0">
              <a:sym typeface="Huawei Sans" panose="020C0503030203020204" pitchFamily="34" charset="0"/>
            </a:endParaRPr>
          </a:p>
        </p:txBody>
      </p:sp>
      <p:sp>
        <p:nvSpPr>
          <p:cNvPr id="26" name="文本占位符 25"/>
          <p:cNvSpPr>
            <a:spLocks noGrp="1"/>
          </p:cNvSpPr>
          <p:nvPr>
            <p:ph type="body" sz="quarter" idx="10"/>
          </p:nvPr>
        </p:nvSpPr>
        <p:spPr bwMode="gray"/>
        <p:txBody>
          <a:bodyPr/>
          <a:lstStyle/>
          <a:p>
            <a:pPr algn="l"/>
            <a:r>
              <a:rPr lang="en-US" sz="1600" dirty="0" smtClean="0">
                <a:sym typeface="Huawei Sans" panose="020C0503030203020204" pitchFamily="34" charset="0"/>
              </a:rPr>
              <a:t>Because PE1 and PE2 allocate different MPLS labels, PE3 and PE4 each will have two paths to CE1.</a:t>
            </a:r>
          </a:p>
          <a:p>
            <a:pPr algn="l"/>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6866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stCxn id="3" idx="1"/>
            <a:endCxn id="65"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endCxn id="65" idx="3"/>
          </p:cNvCxnSpPr>
          <p:nvPr/>
        </p:nvCxnSpPr>
        <p:spPr bwMode="gray">
          <a:xfrm flipH="1" flipV="1">
            <a:off x="1080361" y="3899987"/>
            <a:ext cx="781956" cy="1212549"/>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endCxn id="64"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endCxn id="64" idx="1"/>
          </p:cNvCxnSpPr>
          <p:nvPr/>
        </p:nvCxnSpPr>
        <p:spPr bwMode="gray">
          <a:xfrm flipV="1">
            <a:off x="10427652" y="3905435"/>
            <a:ext cx="677353" cy="1207101"/>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65619"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50609" y="1681561"/>
            <a:ext cx="320557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1900696" y="4330826"/>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EE228D8F-CAC8-462D-97F8-C5EC8E408F52}"/>
              </a:ext>
            </a:extLst>
          </p:cNvPr>
          <p:cNvSpPr txBox="1"/>
          <p:nvPr/>
        </p:nvSpPr>
        <p:spPr bwMode="gray">
          <a:xfrm>
            <a:off x="7541862" y="5564244"/>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68A565EC-5EEE-4DAD-BAEB-C674542CA029}"/>
              </a:ext>
            </a:extLst>
          </p:cNvPr>
          <p:cNvSpPr txBox="1"/>
          <p:nvPr/>
        </p:nvSpPr>
        <p:spPr bwMode="gray">
          <a:xfrm>
            <a:off x="2381872" y="5562946"/>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DD2A4E08-5A21-45AB-A58A-4A5E39C6759A}"/>
              </a:ext>
            </a:extLst>
          </p:cNvPr>
          <p:cNvSpPr txBox="1"/>
          <p:nvPr/>
        </p:nvSpPr>
        <p:spPr bwMode="gray">
          <a:xfrm>
            <a:off x="7628535" y="295690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6" name="表格 65">
            <a:extLst>
              <a:ext uri="{FF2B5EF4-FFF2-40B4-BE49-F238E27FC236}">
                <a16:creationId xmlns:a16="http://schemas.microsoft.com/office/drawing/2014/main" xmlns="" id="{2C36C7E3-941E-4128-BBF1-B5350F3AE48C}"/>
              </a:ext>
            </a:extLst>
          </p:cNvPr>
          <p:cNvGraphicFramePr>
            <a:graphicFrameLocks noGrp="1"/>
          </p:cNvGraphicFramePr>
          <p:nvPr>
            <p:extLst>
              <p:ext uri="{D42A27DB-BD31-4B8C-83A1-F6EECF244321}">
                <p14:modId xmlns:p14="http://schemas.microsoft.com/office/powerpoint/2010/main" val="725414628"/>
              </p:ext>
            </p:extLst>
          </p:nvPr>
        </p:nvGraphicFramePr>
        <p:xfrm>
          <a:off x="1974094" y="1880713"/>
          <a:ext cx="1842218" cy="1058400"/>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Port1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67" name="矩形 66">
            <a:extLst>
              <a:ext uri="{FF2B5EF4-FFF2-40B4-BE49-F238E27FC236}">
                <a16:creationId xmlns:a16="http://schemas.microsoft.com/office/drawing/2014/main" xmlns="" id="{12CBB3C1-732C-46FA-8A52-1E5D27C9D379}"/>
              </a:ext>
            </a:extLst>
          </p:cNvPr>
          <p:cNvSpPr/>
          <p:nvPr/>
        </p:nvSpPr>
        <p:spPr bwMode="gray">
          <a:xfrm>
            <a:off x="994659"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a:extLst>
              <a:ext uri="{FF2B5EF4-FFF2-40B4-BE49-F238E27FC236}">
                <a16:creationId xmlns:a16="http://schemas.microsoft.com/office/drawing/2014/main" xmlns="" id="{0BA47B99-89C5-47C8-8B77-137A524AB40D}"/>
              </a:ext>
            </a:extLst>
          </p:cNvPr>
          <p:cNvSpPr/>
          <p:nvPr/>
        </p:nvSpPr>
        <p:spPr bwMode="gray">
          <a:xfrm>
            <a:off x="994660" y="49018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a:extLst>
              <a:ext uri="{FF2B5EF4-FFF2-40B4-BE49-F238E27FC236}">
                <a16:creationId xmlns:a16="http://schemas.microsoft.com/office/drawing/2014/main" xmlns="" id="{A960C307-EAF7-4F8D-A00F-B5811BCDDE8F}"/>
              </a:ext>
            </a:extLst>
          </p:cNvPr>
          <p:cNvSpPr/>
          <p:nvPr/>
        </p:nvSpPr>
        <p:spPr bwMode="gray">
          <a:xfrm>
            <a:off x="10571928"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3</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a:extLst>
              <a:ext uri="{FF2B5EF4-FFF2-40B4-BE49-F238E27FC236}">
                <a16:creationId xmlns:a16="http://schemas.microsoft.com/office/drawing/2014/main" xmlns="" id="{A72C7005-C137-426F-9470-D108F9A4C6F8}"/>
              </a:ext>
            </a:extLst>
          </p:cNvPr>
          <p:cNvSpPr/>
          <p:nvPr/>
        </p:nvSpPr>
        <p:spPr bwMode="gray">
          <a:xfrm>
            <a:off x="10571928" y="48891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4</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a:extLst>
              <a:ext uri="{FF2B5EF4-FFF2-40B4-BE49-F238E27FC236}">
                <a16:creationId xmlns:a16="http://schemas.microsoft.com/office/drawing/2014/main" xmlns="" id="{93FCC35C-D6AA-4B5E-8267-B803E6A29FFE}"/>
              </a:ext>
            </a:extLst>
          </p:cNvPr>
          <p:cNvSpPr/>
          <p:nvPr/>
        </p:nvSpPr>
        <p:spPr bwMode="gray">
          <a:xfrm>
            <a:off x="1047163"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a:extLst>
              <a:ext uri="{FF2B5EF4-FFF2-40B4-BE49-F238E27FC236}">
                <a16:creationId xmlns:a16="http://schemas.microsoft.com/office/drawing/2014/main" xmlns="" id="{C402D883-95A1-4F81-9FD8-5E9763FFC313}"/>
              </a:ext>
            </a:extLst>
          </p:cNvPr>
          <p:cNvSpPr/>
          <p:nvPr/>
        </p:nvSpPr>
        <p:spPr bwMode="gray">
          <a:xfrm>
            <a:off x="10608904"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任意多边形 1">
            <a:extLst>
              <a:ext uri="{FF2B5EF4-FFF2-40B4-BE49-F238E27FC236}">
                <a16:creationId xmlns:a16="http://schemas.microsoft.com/office/drawing/2014/main" xmlns="" id="{68674AB5-B0A2-4F17-81D2-7C0FB0C0D3F2}"/>
              </a:ext>
            </a:extLst>
          </p:cNvPr>
          <p:cNvSpPr/>
          <p:nvPr/>
        </p:nvSpPr>
        <p:spPr bwMode="gray">
          <a:xfrm rot="10591323" flipH="1">
            <a:off x="5382792" y="2287723"/>
            <a:ext cx="670309" cy="2329586"/>
          </a:xfrm>
          <a:custGeom>
            <a:avLst/>
            <a:gdLst>
              <a:gd name="connsiteX0" fmla="*/ 0 w 764285"/>
              <a:gd name="connsiteY0" fmla="*/ 0 h 2511188"/>
              <a:gd name="connsiteX1" fmla="*/ 764275 w 764285"/>
              <a:gd name="connsiteY1" fmla="*/ 1201003 h 2511188"/>
              <a:gd name="connsiteX2" fmla="*/ 13648 w 764285"/>
              <a:gd name="connsiteY2" fmla="*/ 2511188 h 2511188"/>
            </a:gdLst>
            <a:ahLst/>
            <a:cxnLst>
              <a:cxn ang="0">
                <a:pos x="connsiteX0" y="connsiteY0"/>
              </a:cxn>
              <a:cxn ang="0">
                <a:pos x="connsiteX1" y="connsiteY1"/>
              </a:cxn>
              <a:cxn ang="0">
                <a:pos x="connsiteX2" y="connsiteY2"/>
              </a:cxn>
            </a:cxnLst>
            <a:rect l="l" t="t" r="r" b="b"/>
            <a:pathLst>
              <a:path w="764285" h="2511188">
                <a:moveTo>
                  <a:pt x="0" y="0"/>
                </a:moveTo>
                <a:cubicBezTo>
                  <a:pt x="381000" y="391236"/>
                  <a:pt x="762000" y="782472"/>
                  <a:pt x="764275" y="1201003"/>
                </a:cubicBezTo>
                <a:cubicBezTo>
                  <a:pt x="766550" y="1619534"/>
                  <a:pt x="390099" y="2065361"/>
                  <a:pt x="13648" y="2511188"/>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2">
            <a:extLst>
              <a:ext uri="{FF2B5EF4-FFF2-40B4-BE49-F238E27FC236}">
                <a16:creationId xmlns:a16="http://schemas.microsoft.com/office/drawing/2014/main" xmlns="" id="{49616056-6574-4648-833F-D11F5D53573C}"/>
              </a:ext>
            </a:extLst>
          </p:cNvPr>
          <p:cNvSpPr/>
          <p:nvPr/>
        </p:nvSpPr>
        <p:spPr bwMode="gray">
          <a:xfrm flipV="1">
            <a:off x="5472698" y="4330825"/>
            <a:ext cx="1571847" cy="378449"/>
          </a:xfrm>
          <a:custGeom>
            <a:avLst/>
            <a:gdLst>
              <a:gd name="connsiteX0" fmla="*/ 0 w 1869743"/>
              <a:gd name="connsiteY0" fmla="*/ 0 h 1719618"/>
              <a:gd name="connsiteX1" fmla="*/ 1869743 w 1869743"/>
              <a:gd name="connsiteY1" fmla="*/ 1719618 h 1719618"/>
            </a:gdLst>
            <a:ahLst/>
            <a:cxnLst>
              <a:cxn ang="0">
                <a:pos x="connsiteX0" y="connsiteY0"/>
              </a:cxn>
              <a:cxn ang="0">
                <a:pos x="connsiteX1" y="connsiteY1"/>
              </a:cxn>
            </a:cxnLst>
            <a:rect l="l" t="t" r="r" b="b"/>
            <a:pathLst>
              <a:path w="1869743" h="1719618">
                <a:moveTo>
                  <a:pt x="0" y="0"/>
                </a:moveTo>
                <a:lnTo>
                  <a:pt x="1869743" y="1719618"/>
                </a:ln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任意多边形 3">
            <a:extLst>
              <a:ext uri="{FF2B5EF4-FFF2-40B4-BE49-F238E27FC236}">
                <a16:creationId xmlns:a16="http://schemas.microsoft.com/office/drawing/2014/main" xmlns="" id="{D95341AF-C4F8-4FED-83AB-5283EB5ECDA4}"/>
              </a:ext>
            </a:extLst>
          </p:cNvPr>
          <p:cNvSpPr/>
          <p:nvPr/>
        </p:nvSpPr>
        <p:spPr bwMode="gray">
          <a:xfrm rot="21347661">
            <a:off x="5473725" y="2458978"/>
            <a:ext cx="1657716" cy="2192462"/>
          </a:xfrm>
          <a:custGeom>
            <a:avLst/>
            <a:gdLst>
              <a:gd name="connsiteX0" fmla="*/ 0 w 1856095"/>
              <a:gd name="connsiteY0" fmla="*/ 40944 h 40944"/>
              <a:gd name="connsiteX1" fmla="*/ 1856095 w 1856095"/>
              <a:gd name="connsiteY1" fmla="*/ 0 h 40944"/>
            </a:gdLst>
            <a:ahLst/>
            <a:cxnLst>
              <a:cxn ang="0">
                <a:pos x="connsiteX0" y="connsiteY0"/>
              </a:cxn>
              <a:cxn ang="0">
                <a:pos x="connsiteX1" y="connsiteY1"/>
              </a:cxn>
            </a:cxnLst>
            <a:rect l="l" t="t" r="r" b="b"/>
            <a:pathLst>
              <a:path w="1856095" h="40944">
                <a:moveTo>
                  <a:pt x="0" y="40944"/>
                </a:moveTo>
                <a:lnTo>
                  <a:pt x="1856095" y="0"/>
                </a:ln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6" name="表格 85">
            <a:extLst>
              <a:ext uri="{FF2B5EF4-FFF2-40B4-BE49-F238E27FC236}">
                <a16:creationId xmlns:a16="http://schemas.microsoft.com/office/drawing/2014/main" xmlns="" id="{239630AA-C9FE-478A-BF81-D8D70FDF8148}"/>
              </a:ext>
            </a:extLst>
          </p:cNvPr>
          <p:cNvGraphicFramePr>
            <a:graphicFrameLocks noGrp="1"/>
          </p:cNvGraphicFramePr>
          <p:nvPr>
            <p:extLst>
              <p:ext uri="{D42A27DB-BD31-4B8C-83A1-F6EECF244321}">
                <p14:modId xmlns:p14="http://schemas.microsoft.com/office/powerpoint/2010/main" val="2314342615"/>
              </p:ext>
            </p:extLst>
          </p:nvPr>
        </p:nvGraphicFramePr>
        <p:xfrm>
          <a:off x="1974094" y="4572041"/>
          <a:ext cx="1842218" cy="1058400"/>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87" name="矩形 86">
            <a:extLst>
              <a:ext uri="{FF2B5EF4-FFF2-40B4-BE49-F238E27FC236}">
                <a16:creationId xmlns:a16="http://schemas.microsoft.com/office/drawing/2014/main" xmlns="" id="{120F504C-FF77-4731-B9B9-58D11870A4C4}"/>
              </a:ext>
            </a:extLst>
          </p:cNvPr>
          <p:cNvSpPr/>
          <p:nvPr/>
        </p:nvSpPr>
        <p:spPr bwMode="gray">
          <a:xfrm>
            <a:off x="1900354" y="1633550"/>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a:extLst>
              <a:ext uri="{FF2B5EF4-FFF2-40B4-BE49-F238E27FC236}">
                <a16:creationId xmlns:a16="http://schemas.microsoft.com/office/drawing/2014/main" xmlns="" id="{845A7F6A-7ECC-4104-A124-6F21527B5734}"/>
              </a:ext>
            </a:extLst>
          </p:cNvPr>
          <p:cNvSpPr txBox="1"/>
          <p:nvPr/>
        </p:nvSpPr>
        <p:spPr bwMode="gray">
          <a:xfrm>
            <a:off x="2305640" y="2927337"/>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a:extLst>
              <a:ext uri="{FF2B5EF4-FFF2-40B4-BE49-F238E27FC236}">
                <a16:creationId xmlns:a16="http://schemas.microsoft.com/office/drawing/2014/main" xmlns="" id="{B0D975D3-740A-493C-B1CE-747DF093C0E7}"/>
              </a:ext>
            </a:extLst>
          </p:cNvPr>
          <p:cNvSpPr/>
          <p:nvPr/>
        </p:nvSpPr>
        <p:spPr bwMode="gray">
          <a:xfrm>
            <a:off x="7112633" y="4330826"/>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0" name="表格 89">
            <a:extLst>
              <a:ext uri="{FF2B5EF4-FFF2-40B4-BE49-F238E27FC236}">
                <a16:creationId xmlns:a16="http://schemas.microsoft.com/office/drawing/2014/main" xmlns="" id="{DC186BE8-F437-4213-8E6D-B18B2D1E0DBF}"/>
              </a:ext>
            </a:extLst>
          </p:cNvPr>
          <p:cNvGraphicFramePr>
            <a:graphicFrameLocks noGrp="1"/>
          </p:cNvGraphicFramePr>
          <p:nvPr>
            <p:extLst>
              <p:ext uri="{D42A27DB-BD31-4B8C-83A1-F6EECF244321}">
                <p14:modId xmlns:p14="http://schemas.microsoft.com/office/powerpoint/2010/main" val="1692207143"/>
              </p:ext>
            </p:extLst>
          </p:nvPr>
        </p:nvGraphicFramePr>
        <p:xfrm>
          <a:off x="7186031" y="1880713"/>
          <a:ext cx="1842218" cy="1058400"/>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91" name="表格 90">
            <a:extLst>
              <a:ext uri="{FF2B5EF4-FFF2-40B4-BE49-F238E27FC236}">
                <a16:creationId xmlns:a16="http://schemas.microsoft.com/office/drawing/2014/main" xmlns="" id="{487417CC-5D9E-477C-A4A7-199B2DE5594A}"/>
              </a:ext>
            </a:extLst>
          </p:cNvPr>
          <p:cNvGraphicFramePr>
            <a:graphicFrameLocks noGrp="1"/>
          </p:cNvGraphicFramePr>
          <p:nvPr>
            <p:extLst>
              <p:ext uri="{D42A27DB-BD31-4B8C-83A1-F6EECF244321}">
                <p14:modId xmlns:p14="http://schemas.microsoft.com/office/powerpoint/2010/main" val="1396061999"/>
              </p:ext>
            </p:extLst>
          </p:nvPr>
        </p:nvGraphicFramePr>
        <p:xfrm>
          <a:off x="7186031" y="4572041"/>
          <a:ext cx="1842218" cy="1058400"/>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92" name="矩形 91">
            <a:extLst>
              <a:ext uri="{FF2B5EF4-FFF2-40B4-BE49-F238E27FC236}">
                <a16:creationId xmlns:a16="http://schemas.microsoft.com/office/drawing/2014/main" xmlns="" id="{94A357B4-5322-493E-BE3A-0896219029ED}"/>
              </a:ext>
            </a:extLst>
          </p:cNvPr>
          <p:cNvSpPr/>
          <p:nvPr/>
        </p:nvSpPr>
        <p:spPr bwMode="gray">
          <a:xfrm>
            <a:off x="7112291" y="1633550"/>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4" name="组合 93">
            <a:extLst>
              <a:ext uri="{FF2B5EF4-FFF2-40B4-BE49-F238E27FC236}">
                <a16:creationId xmlns:a16="http://schemas.microsoft.com/office/drawing/2014/main" xmlns="" id="{D79C6502-F1F8-4B11-8314-BD7B3117895D}"/>
              </a:ext>
            </a:extLst>
          </p:cNvPr>
          <p:cNvGrpSpPr/>
          <p:nvPr/>
        </p:nvGrpSpPr>
        <p:grpSpPr bwMode="gray">
          <a:xfrm>
            <a:off x="550697" y="1758381"/>
            <a:ext cx="1201904" cy="701460"/>
            <a:chOff x="550697" y="1918314"/>
            <a:chExt cx="1201904" cy="701460"/>
          </a:xfrm>
          <a:solidFill>
            <a:srgbClr val="ED6D00"/>
          </a:solidFill>
        </p:grpSpPr>
        <p:grpSp>
          <p:nvGrpSpPr>
            <p:cNvPr id="95" name="组合 94">
              <a:extLst>
                <a:ext uri="{FF2B5EF4-FFF2-40B4-BE49-F238E27FC236}">
                  <a16:creationId xmlns:a16="http://schemas.microsoft.com/office/drawing/2014/main" xmlns="" id="{1C51259F-D1F3-4C73-B2C4-86E5A28D09DF}"/>
                </a:ext>
              </a:extLst>
            </p:cNvPr>
            <p:cNvGrpSpPr/>
            <p:nvPr/>
          </p:nvGrpSpPr>
          <p:grpSpPr bwMode="gray">
            <a:xfrm>
              <a:off x="550697" y="1918314"/>
              <a:ext cx="1129878" cy="609067"/>
              <a:chOff x="5547047" y="3776235"/>
              <a:chExt cx="1265233" cy="609067"/>
            </a:xfrm>
            <a:grpFill/>
          </p:grpSpPr>
          <p:sp>
            <p:nvSpPr>
              <p:cNvPr id="97" name="矩形 96">
                <a:extLst>
                  <a:ext uri="{FF2B5EF4-FFF2-40B4-BE49-F238E27FC236}">
                    <a16:creationId xmlns:a16="http://schemas.microsoft.com/office/drawing/2014/main" xmlns="" id="{298EA343-04B1-477D-8C8A-BBAAB99B6833}"/>
                  </a:ext>
                </a:extLst>
              </p:cNvPr>
              <p:cNvSpPr/>
              <p:nvPr/>
            </p:nvSpPr>
            <p:spPr bwMode="gray">
              <a:xfrm>
                <a:off x="5547047" y="4154375"/>
                <a:ext cx="1265233"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request</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a:extLst>
                  <a:ext uri="{FF2B5EF4-FFF2-40B4-BE49-F238E27FC236}">
                    <a16:creationId xmlns:a16="http://schemas.microsoft.com/office/drawing/2014/main" xmlns="" id="{3E238739-B68D-4759-A596-EDFA1A528D86}"/>
                  </a:ext>
                </a:extLst>
              </p:cNvPr>
              <p:cNvSpPr/>
              <p:nvPr/>
            </p:nvSpPr>
            <p:spPr bwMode="gray">
              <a:xfrm>
                <a:off x="5547047" y="3776235"/>
                <a:ext cx="1265233"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All</a:t>
                </a: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1-1-1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6" name="直接箭头连接符 95">
              <a:extLst>
                <a:ext uri="{FF2B5EF4-FFF2-40B4-BE49-F238E27FC236}">
                  <a16:creationId xmlns:a16="http://schemas.microsoft.com/office/drawing/2014/main" xmlns="" id="{0E2088EE-C25B-44BE-AC0B-F6521DB331C8}"/>
                </a:ext>
              </a:extLst>
            </p:cNvPr>
            <p:cNvCxnSpPr/>
            <p:nvPr/>
          </p:nvCxnSpPr>
          <p:spPr bwMode="gray">
            <a:xfrm>
              <a:off x="550697" y="2619774"/>
              <a:ext cx="1201904" cy="0"/>
            </a:xfrm>
            <a:prstGeom prst="straightConnector1">
              <a:avLst/>
            </a:prstGeom>
            <a:grpFill/>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sp>
        <p:nvSpPr>
          <p:cNvPr id="103" name="矩形 102">
            <a:extLst>
              <a:ext uri="{FF2B5EF4-FFF2-40B4-BE49-F238E27FC236}">
                <a16:creationId xmlns:a16="http://schemas.microsoft.com/office/drawing/2014/main" xmlns="" id="{38FDCD79-84AB-4201-BE95-BD021A6BEEBD}"/>
              </a:ext>
            </a:extLst>
          </p:cNvPr>
          <p:cNvSpPr/>
          <p:nvPr/>
        </p:nvSpPr>
        <p:spPr bwMode="gray">
          <a:xfrm>
            <a:off x="1047163" y="5232060"/>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矩形 103">
            <a:extLst>
              <a:ext uri="{FF2B5EF4-FFF2-40B4-BE49-F238E27FC236}">
                <a16:creationId xmlns:a16="http://schemas.microsoft.com/office/drawing/2014/main" xmlns="" id="{24DC08C4-74D0-40E8-B031-96BFEBCB5F90}"/>
              </a:ext>
            </a:extLst>
          </p:cNvPr>
          <p:cNvSpPr/>
          <p:nvPr/>
        </p:nvSpPr>
        <p:spPr bwMode="gray">
          <a:xfrm>
            <a:off x="10608904" y="5121417"/>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2" name="组合 101">
            <a:extLst>
              <a:ext uri="{FF2B5EF4-FFF2-40B4-BE49-F238E27FC236}">
                <a16:creationId xmlns:a16="http://schemas.microsoft.com/office/drawing/2014/main" xmlns="" id="{4EAAA079-25D1-4885-9638-13B13F4D89E5}"/>
              </a:ext>
            </a:extLst>
          </p:cNvPr>
          <p:cNvGrpSpPr/>
          <p:nvPr/>
        </p:nvGrpSpPr>
        <p:grpSpPr bwMode="gray">
          <a:xfrm>
            <a:off x="3882352" y="4387374"/>
            <a:ext cx="1865095" cy="1087794"/>
            <a:chOff x="5256840" y="2129351"/>
            <a:chExt cx="2255016" cy="1087794"/>
          </a:xfrm>
        </p:grpSpPr>
        <p:sp>
          <p:nvSpPr>
            <p:cNvPr id="105" name="矩形 104">
              <a:extLst>
                <a:ext uri="{FF2B5EF4-FFF2-40B4-BE49-F238E27FC236}">
                  <a16:creationId xmlns:a16="http://schemas.microsoft.com/office/drawing/2014/main" xmlns="" id="{26F3C77A-069B-4D18-9855-626B0A46D967}"/>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PE2 Type 2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a:extLst>
                <a:ext uri="{FF2B5EF4-FFF2-40B4-BE49-F238E27FC236}">
                  <a16:creationId xmlns:a16="http://schemas.microsoft.com/office/drawing/2014/main" xmlns="" id="{B765740E-D01C-46DA-93E2-05A7BA0BC71D}"/>
                </a:ext>
              </a:extLst>
            </p:cNvPr>
            <p:cNvSpPr/>
            <p:nvPr/>
          </p:nvSpPr>
          <p:spPr bwMode="gray">
            <a:xfrm>
              <a:off x="5256841" y="2356491"/>
              <a:ext cx="2255015" cy="201845"/>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a:extLst>
                <a:ext uri="{FF2B5EF4-FFF2-40B4-BE49-F238E27FC236}">
                  <a16:creationId xmlns:a16="http://schemas.microsoft.com/office/drawing/2014/main" xmlns="" id="{143D78D2-8400-470C-9571-52B4F9CB7347}"/>
                </a:ext>
              </a:extLst>
            </p:cNvPr>
            <p:cNvSpPr/>
            <p:nvPr/>
          </p:nvSpPr>
          <p:spPr bwMode="gray">
            <a:xfrm>
              <a:off x="5256841" y="2564059"/>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 ESI 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矩形 116">
              <a:extLst>
                <a:ext uri="{FF2B5EF4-FFF2-40B4-BE49-F238E27FC236}">
                  <a16:creationId xmlns:a16="http://schemas.microsoft.com/office/drawing/2014/main" xmlns="" id="{1E4F665D-2DCC-4C2B-98AF-ED413052EA5A}"/>
                </a:ext>
              </a:extLst>
            </p:cNvPr>
            <p:cNvSpPr/>
            <p:nvPr/>
          </p:nvSpPr>
          <p:spPr bwMode="gray">
            <a:xfrm>
              <a:off x="5256841" y="2785664"/>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 1-1-1</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矩形 117">
              <a:extLst>
                <a:ext uri="{FF2B5EF4-FFF2-40B4-BE49-F238E27FC236}">
                  <a16:creationId xmlns:a16="http://schemas.microsoft.com/office/drawing/2014/main" xmlns="" id="{E1CF7AF0-F7DD-4A4C-BD13-DE0B99F26405}"/>
                </a:ext>
              </a:extLst>
            </p:cNvPr>
            <p:cNvSpPr/>
            <p:nvPr/>
          </p:nvSpPr>
          <p:spPr bwMode="gray">
            <a:xfrm>
              <a:off x="5256841" y="3001795"/>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 Label = 302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4" name="矩形 63">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4" name="组合 73"/>
          <p:cNvGrpSpPr/>
          <p:nvPr/>
        </p:nvGrpSpPr>
        <p:grpSpPr bwMode="gray">
          <a:xfrm rot="5400000">
            <a:off x="1817443" y="5045165"/>
            <a:ext cx="156754" cy="122809"/>
            <a:chOff x="5719030" y="3021874"/>
            <a:chExt cx="156754" cy="122809"/>
          </a:xfrm>
        </p:grpSpPr>
        <p:sp>
          <p:nvSpPr>
            <p:cNvPr id="80" name="矩形 79"/>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2" name="组合 81"/>
          <p:cNvGrpSpPr/>
          <p:nvPr/>
        </p:nvGrpSpPr>
        <p:grpSpPr bwMode="gray">
          <a:xfrm rot="16200000" flipH="1">
            <a:off x="10316274" y="2652212"/>
            <a:ext cx="156754" cy="122809"/>
            <a:chOff x="5719030" y="3021874"/>
            <a:chExt cx="156754" cy="122809"/>
          </a:xfrm>
        </p:grpSpPr>
        <p:sp>
          <p:nvSpPr>
            <p:cNvPr id="83" name="矩形 82"/>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5" name="组合 84"/>
          <p:cNvGrpSpPr/>
          <p:nvPr/>
        </p:nvGrpSpPr>
        <p:grpSpPr bwMode="gray">
          <a:xfrm rot="16200000" flipH="1">
            <a:off x="10316275" y="5020932"/>
            <a:ext cx="156754" cy="122809"/>
            <a:chOff x="5719030" y="3021874"/>
            <a:chExt cx="156754" cy="122809"/>
          </a:xfrm>
        </p:grpSpPr>
        <p:sp>
          <p:nvSpPr>
            <p:cNvPr id="93" name="矩形 92"/>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0" name="组合 99"/>
          <p:cNvGrpSpPr/>
          <p:nvPr/>
        </p:nvGrpSpPr>
        <p:grpSpPr bwMode="gray">
          <a:xfrm rot="5400000">
            <a:off x="1817443" y="2652212"/>
            <a:ext cx="156754" cy="122809"/>
            <a:chOff x="5719030" y="3021874"/>
            <a:chExt cx="156754" cy="122809"/>
          </a:xfrm>
        </p:grpSpPr>
        <p:sp>
          <p:nvSpPr>
            <p:cNvPr id="101" name="矩形 100"/>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矩形 111"/>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3" name="燕尾形 26">
            <a:extLst>
              <a:ext uri="{FF2B5EF4-FFF2-40B4-BE49-F238E27FC236}">
                <a16:creationId xmlns:a16="http://schemas.microsoft.com/office/drawing/2014/main" xmlns="" id="{21056BB4-1035-4B48-93C4-82662DFBD2D4}"/>
              </a:ext>
            </a:extLst>
          </p:cNvPr>
          <p:cNvSpPr/>
          <p:nvPr/>
        </p:nvSpPr>
        <p:spPr bwMode="gray">
          <a:xfrm>
            <a:off x="8371680" y="114300"/>
            <a:ext cx="1188000" cy="2124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4" name="燕尾形 27">
            <a:extLst>
              <a:ext uri="{FF2B5EF4-FFF2-40B4-BE49-F238E27FC236}">
                <a16:creationId xmlns:a16="http://schemas.microsoft.com/office/drawing/2014/main" xmlns="" id="{D91FC23B-C27A-4337-B51E-825160E1F0C9}"/>
              </a:ext>
            </a:extLst>
          </p:cNvPr>
          <p:cNvSpPr/>
          <p:nvPr/>
        </p:nvSpPr>
        <p:spPr bwMode="gray">
          <a:xfrm>
            <a:off x="9468356" y="114300"/>
            <a:ext cx="1188000" cy="2124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5" name="燕尾形 27">
            <a:extLst>
              <a:ext uri="{FF2B5EF4-FFF2-40B4-BE49-F238E27FC236}">
                <a16:creationId xmlns:a16="http://schemas.microsoft.com/office/drawing/2014/main" xmlns="" id="{6304E176-3FD1-45B6-BD70-ED043453F6DD}"/>
              </a:ext>
            </a:extLst>
          </p:cNvPr>
          <p:cNvSpPr/>
          <p:nvPr/>
        </p:nvSpPr>
        <p:spPr bwMode="gray">
          <a:xfrm>
            <a:off x="10565032" y="114300"/>
            <a:ext cx="118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2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6" name="五边形 115"/>
          <p:cNvSpPr/>
          <p:nvPr/>
        </p:nvSpPr>
        <p:spPr bwMode="gray">
          <a:xfrm>
            <a:off x="7311004" y="114300"/>
            <a:ext cx="1152000" cy="2124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82341866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DF5252C-0561-47E4-B628-22EBBDADBDF9}"/>
              </a:ext>
            </a:extLst>
          </p:cNvPr>
          <p:cNvSpPr>
            <a:spLocks noGrp="1"/>
          </p:cNvSpPr>
          <p:nvPr>
            <p:ph type="title"/>
          </p:nvPr>
        </p:nvSpPr>
        <p:spPr bwMode="gray"/>
        <p:txBody>
          <a:bodyPr/>
          <a:lstStyle/>
          <a:p>
            <a:r>
              <a:rPr lang="en-US" dirty="0" smtClean="0">
                <a:sym typeface="Huawei Sans" panose="020C0503030203020204" pitchFamily="34" charset="0"/>
              </a:rPr>
              <a:t>ARP Broadcast Forwarding</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p:txBody>
          <a:bodyPr/>
          <a:lstStyle/>
          <a:p>
            <a:pPr algn="l"/>
            <a:r>
              <a:rPr lang="en-US" sz="1600" dirty="0" smtClean="0">
                <a:sym typeface="Huawei Sans" panose="020C0503030203020204" pitchFamily="34" charset="0"/>
              </a:rPr>
              <a:t>The ARP request sent by CE1 reaches PE1. PE1 learns the MAC address of CE1 through the data plane and sends the MAC address to all neighbors through a Type 2 route.</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After the control plane behavior is completed, PE1 performs the data plane behavior, that is, forwards the ARP broadcast request. Because PE3 is the DF, it forwards the ARP broadcast packet to CE2.</a:t>
            </a:r>
          </a:p>
          <a:p>
            <a:pPr algn="l"/>
            <a:endParaRPr lang="en-US" altLang="zh-CN" sz="1600" dirty="0">
              <a:sym typeface="Huawei Sans" panose="020C0503030203020204" pitchFamily="34" charset="0"/>
            </a:endParaRPr>
          </a:p>
        </p:txBody>
      </p:sp>
      <p:pic>
        <p:nvPicPr>
          <p:cNvPr id="111" name="图片 110">
            <a:extLst>
              <a:ext uri="{FF2B5EF4-FFF2-40B4-BE49-F238E27FC236}">
                <a16:creationId xmlns:a16="http://schemas.microsoft.com/office/drawing/2014/main" xmlns="" id="{BEB767A5-DDCC-4A49-A0B0-9D6B2881DD0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27241" y="3801942"/>
            <a:ext cx="540000" cy="442800"/>
          </a:xfrm>
          <a:prstGeom prst="rect">
            <a:avLst/>
          </a:prstGeom>
        </p:spPr>
      </p:pic>
      <p:pic>
        <p:nvPicPr>
          <p:cNvPr id="113" name="图片 112">
            <a:extLst>
              <a:ext uri="{FF2B5EF4-FFF2-40B4-BE49-F238E27FC236}">
                <a16:creationId xmlns:a16="http://schemas.microsoft.com/office/drawing/2014/main" xmlns="" id="{6CE242A1-E4A6-4075-9D56-4627A5429F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27241" y="5332018"/>
            <a:ext cx="540000" cy="442800"/>
          </a:xfrm>
          <a:prstGeom prst="rect">
            <a:avLst/>
          </a:prstGeom>
        </p:spPr>
      </p:pic>
      <p:pic>
        <p:nvPicPr>
          <p:cNvPr id="114" name="图片 113">
            <a:extLst>
              <a:ext uri="{FF2B5EF4-FFF2-40B4-BE49-F238E27FC236}">
                <a16:creationId xmlns:a16="http://schemas.microsoft.com/office/drawing/2014/main" xmlns="" id="{4FC5FF15-EF1B-423D-9251-6CE3E423965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076940" y="3801942"/>
            <a:ext cx="540000" cy="442800"/>
          </a:xfrm>
          <a:prstGeom prst="rect">
            <a:avLst/>
          </a:prstGeom>
        </p:spPr>
      </p:pic>
      <p:pic>
        <p:nvPicPr>
          <p:cNvPr id="116" name="图片 115">
            <a:extLst>
              <a:ext uri="{FF2B5EF4-FFF2-40B4-BE49-F238E27FC236}">
                <a16:creationId xmlns:a16="http://schemas.microsoft.com/office/drawing/2014/main" xmlns="" id="{07A0C810-9592-4D1D-88B2-3B6D7442EAB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076940" y="5332018"/>
            <a:ext cx="540000" cy="442800"/>
          </a:xfrm>
          <a:prstGeom prst="rect">
            <a:avLst/>
          </a:prstGeom>
        </p:spPr>
      </p:pic>
      <p:pic>
        <p:nvPicPr>
          <p:cNvPr id="117" name="图片 116">
            <a:extLst>
              <a:ext uri="{FF2B5EF4-FFF2-40B4-BE49-F238E27FC236}">
                <a16:creationId xmlns:a16="http://schemas.microsoft.com/office/drawing/2014/main" xmlns="" id="{BB44A689-4D1A-4188-B2E2-31B78187F02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58406" y="4554280"/>
            <a:ext cx="540000" cy="442800"/>
          </a:xfrm>
          <a:prstGeom prst="rect">
            <a:avLst/>
          </a:prstGeom>
        </p:spPr>
      </p:pic>
      <p:cxnSp>
        <p:nvCxnSpPr>
          <p:cNvPr id="118" name="直接连接符 117">
            <a:extLst>
              <a:ext uri="{FF2B5EF4-FFF2-40B4-BE49-F238E27FC236}">
                <a16:creationId xmlns:a16="http://schemas.microsoft.com/office/drawing/2014/main" xmlns="" id="{6BA6E966-ACF4-4FD7-B5C8-5DABC4C831D1}"/>
              </a:ext>
            </a:extLst>
          </p:cNvPr>
          <p:cNvCxnSpPr>
            <a:cxnSpLocks/>
            <a:stCxn id="111" idx="1"/>
            <a:endCxn id="117" idx="3"/>
          </p:cNvCxnSpPr>
          <p:nvPr/>
        </p:nvCxnSpPr>
        <p:spPr bwMode="gray">
          <a:xfrm flipH="1">
            <a:off x="2898406" y="4023342"/>
            <a:ext cx="1228835" cy="752338"/>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9" name="直接连接符 118">
            <a:extLst>
              <a:ext uri="{FF2B5EF4-FFF2-40B4-BE49-F238E27FC236}">
                <a16:creationId xmlns:a16="http://schemas.microsoft.com/office/drawing/2014/main" xmlns="" id="{70891ACB-ACB0-4AE2-B956-2A854F28CB99}"/>
              </a:ext>
            </a:extLst>
          </p:cNvPr>
          <p:cNvCxnSpPr>
            <a:cxnSpLocks/>
            <a:stCxn id="113" idx="1"/>
            <a:endCxn id="117" idx="3"/>
          </p:cNvCxnSpPr>
          <p:nvPr/>
        </p:nvCxnSpPr>
        <p:spPr bwMode="gray">
          <a:xfrm flipH="1" flipV="1">
            <a:off x="2898406" y="4775680"/>
            <a:ext cx="1228835" cy="777738"/>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0" name="图片 119">
            <a:extLst>
              <a:ext uri="{FF2B5EF4-FFF2-40B4-BE49-F238E27FC236}">
                <a16:creationId xmlns:a16="http://schemas.microsoft.com/office/drawing/2014/main" xmlns="" id="{1476A7CE-6AF2-45FB-B439-374305C1A6F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29033" y="4554280"/>
            <a:ext cx="540000" cy="442800"/>
          </a:xfrm>
          <a:prstGeom prst="rect">
            <a:avLst/>
          </a:prstGeom>
        </p:spPr>
      </p:pic>
      <p:cxnSp>
        <p:nvCxnSpPr>
          <p:cNvPr id="121" name="直接连接符 120">
            <a:extLst>
              <a:ext uri="{FF2B5EF4-FFF2-40B4-BE49-F238E27FC236}">
                <a16:creationId xmlns:a16="http://schemas.microsoft.com/office/drawing/2014/main" xmlns="" id="{E874B17B-FC50-4CB8-93AD-EB010C4C7FE7}"/>
              </a:ext>
            </a:extLst>
          </p:cNvPr>
          <p:cNvCxnSpPr>
            <a:cxnSpLocks/>
            <a:stCxn id="114" idx="3"/>
            <a:endCxn id="120" idx="1"/>
          </p:cNvCxnSpPr>
          <p:nvPr/>
        </p:nvCxnSpPr>
        <p:spPr bwMode="gray">
          <a:xfrm>
            <a:off x="7616940" y="4023342"/>
            <a:ext cx="1312093" cy="752338"/>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 name="直接连接符 121">
            <a:extLst>
              <a:ext uri="{FF2B5EF4-FFF2-40B4-BE49-F238E27FC236}">
                <a16:creationId xmlns:a16="http://schemas.microsoft.com/office/drawing/2014/main" xmlns="" id="{6F9DDA39-0DF5-4F56-B39A-9AEBF3FD3506}"/>
              </a:ext>
            </a:extLst>
          </p:cNvPr>
          <p:cNvCxnSpPr>
            <a:cxnSpLocks/>
            <a:stCxn id="120" idx="1"/>
            <a:endCxn id="116" idx="3"/>
          </p:cNvCxnSpPr>
          <p:nvPr/>
        </p:nvCxnSpPr>
        <p:spPr bwMode="gray">
          <a:xfrm flipH="1">
            <a:off x="7616940" y="4775680"/>
            <a:ext cx="1312093" cy="777738"/>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5" name="文本框 124">
            <a:extLst>
              <a:ext uri="{FF2B5EF4-FFF2-40B4-BE49-F238E27FC236}">
                <a16:creationId xmlns:a16="http://schemas.microsoft.com/office/drawing/2014/main" xmlns="" id="{9D07B6F9-BF6F-47A8-A606-527A3BDE8693}"/>
              </a:ext>
            </a:extLst>
          </p:cNvPr>
          <p:cNvSpPr txBox="1"/>
          <p:nvPr/>
        </p:nvSpPr>
        <p:spPr bwMode="gray">
          <a:xfrm>
            <a:off x="2347963" y="5080958"/>
            <a:ext cx="53732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a:extLst>
              <a:ext uri="{FF2B5EF4-FFF2-40B4-BE49-F238E27FC236}">
                <a16:creationId xmlns:a16="http://schemas.microsoft.com/office/drawing/2014/main" xmlns="" id="{7977D17A-EB62-42A5-8B3A-A1F5BB080762}"/>
              </a:ext>
            </a:extLst>
          </p:cNvPr>
          <p:cNvSpPr txBox="1"/>
          <p:nvPr/>
        </p:nvSpPr>
        <p:spPr bwMode="gray">
          <a:xfrm>
            <a:off x="8954016" y="5080958"/>
            <a:ext cx="53732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126">
            <a:extLst>
              <a:ext uri="{FF2B5EF4-FFF2-40B4-BE49-F238E27FC236}">
                <a16:creationId xmlns:a16="http://schemas.microsoft.com/office/drawing/2014/main" xmlns="" id="{9C9BD7A8-8480-43A9-B681-F4FB5A0087AE}"/>
              </a:ext>
            </a:extLst>
          </p:cNvPr>
          <p:cNvSpPr txBox="1"/>
          <p:nvPr/>
        </p:nvSpPr>
        <p:spPr bwMode="gray">
          <a:xfrm>
            <a:off x="4115994" y="3484494"/>
            <a:ext cx="542136"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a:extLst>
              <a:ext uri="{FF2B5EF4-FFF2-40B4-BE49-F238E27FC236}">
                <a16:creationId xmlns:a16="http://schemas.microsoft.com/office/drawing/2014/main" xmlns="" id="{2A4D055D-704B-461D-A528-7C523B7988CE}"/>
              </a:ext>
            </a:extLst>
          </p:cNvPr>
          <p:cNvSpPr txBox="1"/>
          <p:nvPr/>
        </p:nvSpPr>
        <p:spPr bwMode="gray">
          <a:xfrm>
            <a:off x="7087628" y="3484494"/>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a:extLst>
              <a:ext uri="{FF2B5EF4-FFF2-40B4-BE49-F238E27FC236}">
                <a16:creationId xmlns:a16="http://schemas.microsoft.com/office/drawing/2014/main" xmlns="" id="{EB14C200-71FE-4720-BF73-DA16F0245813}"/>
              </a:ext>
            </a:extLst>
          </p:cNvPr>
          <p:cNvSpPr txBox="1"/>
          <p:nvPr/>
        </p:nvSpPr>
        <p:spPr bwMode="gray">
          <a:xfrm>
            <a:off x="4115994" y="5825891"/>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a:extLst>
              <a:ext uri="{FF2B5EF4-FFF2-40B4-BE49-F238E27FC236}">
                <a16:creationId xmlns:a16="http://schemas.microsoft.com/office/drawing/2014/main" xmlns="" id="{78581522-19D7-44C4-A335-D221CECE59EF}"/>
              </a:ext>
            </a:extLst>
          </p:cNvPr>
          <p:cNvSpPr txBox="1"/>
          <p:nvPr/>
        </p:nvSpPr>
        <p:spPr bwMode="gray">
          <a:xfrm>
            <a:off x="7087628" y="5825891"/>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任意多边形: 形状 142">
            <a:extLst>
              <a:ext uri="{FF2B5EF4-FFF2-40B4-BE49-F238E27FC236}">
                <a16:creationId xmlns:a16="http://schemas.microsoft.com/office/drawing/2014/main" xmlns="" id="{B02E5A1B-7ABF-43C6-8071-7C566C595AB8}"/>
              </a:ext>
            </a:extLst>
          </p:cNvPr>
          <p:cNvSpPr/>
          <p:nvPr/>
        </p:nvSpPr>
        <p:spPr bwMode="gray">
          <a:xfrm>
            <a:off x="4755007" y="3608680"/>
            <a:ext cx="2187439" cy="261938"/>
          </a:xfrm>
          <a:custGeom>
            <a:avLst/>
            <a:gdLst>
              <a:gd name="connsiteX0" fmla="*/ 0 w 2006600"/>
              <a:gd name="connsiteY0" fmla="*/ 266700 h 266700"/>
              <a:gd name="connsiteX1" fmla="*/ 914400 w 2006600"/>
              <a:gd name="connsiteY1" fmla="*/ 0 h 266700"/>
              <a:gd name="connsiteX2" fmla="*/ 2006600 w 2006600"/>
              <a:gd name="connsiteY2" fmla="*/ 266700 h 266700"/>
            </a:gdLst>
            <a:ahLst/>
            <a:cxnLst>
              <a:cxn ang="0">
                <a:pos x="connsiteX0" y="connsiteY0"/>
              </a:cxn>
              <a:cxn ang="0">
                <a:pos x="connsiteX1" y="connsiteY1"/>
              </a:cxn>
              <a:cxn ang="0">
                <a:pos x="connsiteX2" y="connsiteY2"/>
              </a:cxn>
            </a:cxnLst>
            <a:rect l="l" t="t" r="r" b="b"/>
            <a:pathLst>
              <a:path w="2006600" h="266700">
                <a:moveTo>
                  <a:pt x="0" y="266700"/>
                </a:moveTo>
                <a:cubicBezTo>
                  <a:pt x="289983" y="133350"/>
                  <a:pt x="579967" y="0"/>
                  <a:pt x="914400" y="0"/>
                </a:cubicBezTo>
                <a:cubicBezTo>
                  <a:pt x="1248833" y="0"/>
                  <a:pt x="1627716" y="133350"/>
                  <a:pt x="2006600" y="266700"/>
                </a:cubicBezTo>
              </a:path>
            </a:pathLst>
          </a:custGeom>
          <a:noFill/>
          <a:ln w="571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任意多边形: 形状 143">
            <a:extLst>
              <a:ext uri="{FF2B5EF4-FFF2-40B4-BE49-F238E27FC236}">
                <a16:creationId xmlns:a16="http://schemas.microsoft.com/office/drawing/2014/main" xmlns="" id="{9FBFA3F6-A738-4753-B522-A89F266E6888}"/>
              </a:ext>
            </a:extLst>
          </p:cNvPr>
          <p:cNvSpPr/>
          <p:nvPr/>
        </p:nvSpPr>
        <p:spPr bwMode="gray">
          <a:xfrm rot="972526">
            <a:off x="4669727" y="4223927"/>
            <a:ext cx="2421354" cy="674616"/>
          </a:xfrm>
          <a:custGeom>
            <a:avLst/>
            <a:gdLst>
              <a:gd name="connsiteX0" fmla="*/ 0 w 2006600"/>
              <a:gd name="connsiteY0" fmla="*/ 266700 h 266700"/>
              <a:gd name="connsiteX1" fmla="*/ 914400 w 2006600"/>
              <a:gd name="connsiteY1" fmla="*/ 0 h 266700"/>
              <a:gd name="connsiteX2" fmla="*/ 2006600 w 2006600"/>
              <a:gd name="connsiteY2" fmla="*/ 266700 h 266700"/>
              <a:gd name="connsiteX0" fmla="*/ 0 w 2470857"/>
              <a:gd name="connsiteY0" fmla="*/ 281451 h 710703"/>
              <a:gd name="connsiteX1" fmla="*/ 914400 w 2470857"/>
              <a:gd name="connsiteY1" fmla="*/ 14751 h 710703"/>
              <a:gd name="connsiteX2" fmla="*/ 2470857 w 2470857"/>
              <a:gd name="connsiteY2" fmla="*/ 710702 h 710703"/>
              <a:gd name="connsiteX0" fmla="*/ 0 w 2470857"/>
              <a:gd name="connsiteY0" fmla="*/ 281451 h 710702"/>
              <a:gd name="connsiteX1" fmla="*/ 914400 w 2470857"/>
              <a:gd name="connsiteY1" fmla="*/ 14751 h 710702"/>
              <a:gd name="connsiteX2" fmla="*/ 2470857 w 2470857"/>
              <a:gd name="connsiteY2" fmla="*/ 710702 h 710702"/>
              <a:gd name="connsiteX0" fmla="*/ 0 w 2470857"/>
              <a:gd name="connsiteY0" fmla="*/ 281451 h 710702"/>
              <a:gd name="connsiteX1" fmla="*/ 914400 w 2470857"/>
              <a:gd name="connsiteY1" fmla="*/ 14751 h 710702"/>
              <a:gd name="connsiteX2" fmla="*/ 2470857 w 2470857"/>
              <a:gd name="connsiteY2" fmla="*/ 710702 h 710702"/>
              <a:gd name="connsiteX0" fmla="*/ 0 w 2470857"/>
              <a:gd name="connsiteY0" fmla="*/ 339639 h 768890"/>
              <a:gd name="connsiteX1" fmla="*/ 1019767 w 2470857"/>
              <a:gd name="connsiteY1" fmla="*/ 12011 h 768890"/>
              <a:gd name="connsiteX2" fmla="*/ 2470857 w 2470857"/>
              <a:gd name="connsiteY2" fmla="*/ 768890 h 768890"/>
              <a:gd name="connsiteX0" fmla="*/ 0 w 2470857"/>
              <a:gd name="connsiteY0" fmla="*/ 267980 h 697231"/>
              <a:gd name="connsiteX1" fmla="*/ 1245717 w 2470857"/>
              <a:gd name="connsiteY1" fmla="*/ 15577 h 697231"/>
              <a:gd name="connsiteX2" fmla="*/ 2470857 w 2470857"/>
              <a:gd name="connsiteY2" fmla="*/ 697231 h 697231"/>
              <a:gd name="connsiteX0" fmla="*/ 0 w 2470857"/>
              <a:gd name="connsiteY0" fmla="*/ 279634 h 708885"/>
              <a:gd name="connsiteX1" fmla="*/ 1245717 w 2470857"/>
              <a:gd name="connsiteY1" fmla="*/ 27231 h 708885"/>
              <a:gd name="connsiteX2" fmla="*/ 2470857 w 2470857"/>
              <a:gd name="connsiteY2" fmla="*/ 708885 h 708885"/>
              <a:gd name="connsiteX0" fmla="*/ 0 w 2428028"/>
              <a:gd name="connsiteY0" fmla="*/ 270460 h 744670"/>
              <a:gd name="connsiteX1" fmla="*/ 1245717 w 2428028"/>
              <a:gd name="connsiteY1" fmla="*/ 18057 h 744670"/>
              <a:gd name="connsiteX2" fmla="*/ 2428028 w 2428028"/>
              <a:gd name="connsiteY2" fmla="*/ 744670 h 744670"/>
              <a:gd name="connsiteX0" fmla="*/ 0 w 2428028"/>
              <a:gd name="connsiteY0" fmla="*/ 270460 h 744670"/>
              <a:gd name="connsiteX1" fmla="*/ 1245717 w 2428028"/>
              <a:gd name="connsiteY1" fmla="*/ 18057 h 744670"/>
              <a:gd name="connsiteX2" fmla="*/ 2428028 w 2428028"/>
              <a:gd name="connsiteY2" fmla="*/ 744670 h 744670"/>
              <a:gd name="connsiteX0" fmla="*/ 0 w 2428028"/>
              <a:gd name="connsiteY0" fmla="*/ 270460 h 744670"/>
              <a:gd name="connsiteX1" fmla="*/ 1245717 w 2428028"/>
              <a:gd name="connsiteY1" fmla="*/ 18057 h 744670"/>
              <a:gd name="connsiteX2" fmla="*/ 2428028 w 2428028"/>
              <a:gd name="connsiteY2" fmla="*/ 744670 h 744670"/>
              <a:gd name="connsiteX0" fmla="*/ 0 w 2428028"/>
              <a:gd name="connsiteY0" fmla="*/ 202701 h 676911"/>
              <a:gd name="connsiteX1" fmla="*/ 1267047 w 2428028"/>
              <a:gd name="connsiteY1" fmla="*/ 24799 h 676911"/>
              <a:gd name="connsiteX2" fmla="*/ 2428028 w 2428028"/>
              <a:gd name="connsiteY2" fmla="*/ 676911 h 676911"/>
              <a:gd name="connsiteX0" fmla="*/ 0 w 2428028"/>
              <a:gd name="connsiteY0" fmla="*/ 216258 h 690468"/>
              <a:gd name="connsiteX1" fmla="*/ 1267047 w 2428028"/>
              <a:gd name="connsiteY1" fmla="*/ 38356 h 690468"/>
              <a:gd name="connsiteX2" fmla="*/ 2428028 w 2428028"/>
              <a:gd name="connsiteY2" fmla="*/ 690468 h 690468"/>
              <a:gd name="connsiteX0" fmla="*/ 0 w 2428028"/>
              <a:gd name="connsiteY0" fmla="*/ 212670 h 686880"/>
              <a:gd name="connsiteX1" fmla="*/ 1267047 w 2428028"/>
              <a:gd name="connsiteY1" fmla="*/ 34768 h 686880"/>
              <a:gd name="connsiteX2" fmla="*/ 2428028 w 2428028"/>
              <a:gd name="connsiteY2" fmla="*/ 686880 h 686880"/>
            </a:gdLst>
            <a:ahLst/>
            <a:cxnLst>
              <a:cxn ang="0">
                <a:pos x="connsiteX0" y="connsiteY0"/>
              </a:cxn>
              <a:cxn ang="0">
                <a:pos x="connsiteX1" y="connsiteY1"/>
              </a:cxn>
              <a:cxn ang="0">
                <a:pos x="connsiteX2" y="connsiteY2"/>
              </a:cxn>
            </a:cxnLst>
            <a:rect l="l" t="t" r="r" b="b"/>
            <a:pathLst>
              <a:path w="2428028" h="686880">
                <a:moveTo>
                  <a:pt x="0" y="212670"/>
                </a:moveTo>
                <a:cubicBezTo>
                  <a:pt x="289983" y="79320"/>
                  <a:pt x="863316" y="-68782"/>
                  <a:pt x="1267047" y="34768"/>
                </a:cubicBezTo>
                <a:cubicBezTo>
                  <a:pt x="1670778" y="138318"/>
                  <a:pt x="1629707" y="55525"/>
                  <a:pt x="2428028" y="686880"/>
                </a:cubicBezTo>
              </a:path>
            </a:pathLst>
          </a:custGeom>
          <a:noFill/>
          <a:ln w="571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任意多边形: 形状 144">
            <a:extLst>
              <a:ext uri="{FF2B5EF4-FFF2-40B4-BE49-F238E27FC236}">
                <a16:creationId xmlns:a16="http://schemas.microsoft.com/office/drawing/2014/main" xmlns="" id="{A0AB5F7D-3F8E-444B-A89C-7BCA1448797F}"/>
              </a:ext>
            </a:extLst>
          </p:cNvPr>
          <p:cNvSpPr/>
          <p:nvPr/>
        </p:nvSpPr>
        <p:spPr bwMode="gray">
          <a:xfrm rot="5400000">
            <a:off x="4299062" y="4763402"/>
            <a:ext cx="1168739" cy="236656"/>
          </a:xfrm>
          <a:custGeom>
            <a:avLst/>
            <a:gdLst>
              <a:gd name="connsiteX0" fmla="*/ 0 w 2006600"/>
              <a:gd name="connsiteY0" fmla="*/ 266700 h 266700"/>
              <a:gd name="connsiteX1" fmla="*/ 914400 w 2006600"/>
              <a:gd name="connsiteY1" fmla="*/ 0 h 266700"/>
              <a:gd name="connsiteX2" fmla="*/ 2006600 w 2006600"/>
              <a:gd name="connsiteY2" fmla="*/ 266700 h 266700"/>
            </a:gdLst>
            <a:ahLst/>
            <a:cxnLst>
              <a:cxn ang="0">
                <a:pos x="connsiteX0" y="connsiteY0"/>
              </a:cxn>
              <a:cxn ang="0">
                <a:pos x="connsiteX1" y="connsiteY1"/>
              </a:cxn>
              <a:cxn ang="0">
                <a:pos x="connsiteX2" y="connsiteY2"/>
              </a:cxn>
            </a:cxnLst>
            <a:rect l="l" t="t" r="r" b="b"/>
            <a:pathLst>
              <a:path w="2006600" h="266700">
                <a:moveTo>
                  <a:pt x="0" y="266700"/>
                </a:moveTo>
                <a:cubicBezTo>
                  <a:pt x="289983" y="133350"/>
                  <a:pt x="579967" y="0"/>
                  <a:pt x="914400" y="0"/>
                </a:cubicBezTo>
                <a:cubicBezTo>
                  <a:pt x="1248833" y="0"/>
                  <a:pt x="1627716" y="133350"/>
                  <a:pt x="2006600" y="266700"/>
                </a:cubicBezTo>
              </a:path>
            </a:pathLst>
          </a:custGeom>
          <a:noFill/>
          <a:ln w="571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Oval 4">
            <a:extLst>
              <a:ext uri="{FF2B5EF4-FFF2-40B4-BE49-F238E27FC236}">
                <a16:creationId xmlns:a16="http://schemas.microsoft.com/office/drawing/2014/main" xmlns="" id="{4CC9EADC-75AD-4AAE-A581-F35454F52CE7}"/>
              </a:ext>
            </a:extLst>
          </p:cNvPr>
          <p:cNvSpPr>
            <a:spLocks noChangeAspect="1"/>
          </p:cNvSpPr>
          <p:nvPr/>
        </p:nvSpPr>
        <p:spPr bwMode="gray">
          <a:xfrm>
            <a:off x="4459655" y="2726786"/>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a:extLst>
              <a:ext uri="{FF2B5EF4-FFF2-40B4-BE49-F238E27FC236}">
                <a16:creationId xmlns:a16="http://schemas.microsoft.com/office/drawing/2014/main" xmlns="" id="{804B3536-D3B0-4471-920F-8697FBEE3709}"/>
              </a:ext>
            </a:extLst>
          </p:cNvPr>
          <p:cNvSpPr txBox="1"/>
          <p:nvPr/>
        </p:nvSpPr>
        <p:spPr bwMode="gray">
          <a:xfrm>
            <a:off x="4806941" y="2664335"/>
            <a:ext cx="519725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control plane </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of </a:t>
            </a: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PE1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advertises the MAC address.</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Oval 4">
            <a:extLst>
              <a:ext uri="{FF2B5EF4-FFF2-40B4-BE49-F238E27FC236}">
                <a16:creationId xmlns:a16="http://schemas.microsoft.com/office/drawing/2014/main" xmlns="" id="{1DE49739-BC83-4275-9997-E4B2AAB5E0E4}"/>
              </a:ext>
            </a:extLst>
          </p:cNvPr>
          <p:cNvSpPr>
            <a:spLocks noChangeAspect="1"/>
          </p:cNvSpPr>
          <p:nvPr/>
        </p:nvSpPr>
        <p:spPr bwMode="gray">
          <a:xfrm>
            <a:off x="4459655" y="3063982"/>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a:extLst>
              <a:ext uri="{FF2B5EF4-FFF2-40B4-BE49-F238E27FC236}">
                <a16:creationId xmlns:a16="http://schemas.microsoft.com/office/drawing/2014/main" xmlns="" id="{7D300F99-1DDC-4F4A-B74A-095587B54F8C}"/>
              </a:ext>
            </a:extLst>
          </p:cNvPr>
          <p:cNvSpPr txBox="1"/>
          <p:nvPr/>
        </p:nvSpPr>
        <p:spPr bwMode="gray">
          <a:xfrm>
            <a:off x="4806941" y="3001531"/>
            <a:ext cx="4689104"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data plane of PE1 forwards the ARP packet.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a16="http://schemas.microsoft.com/office/drawing/2014/main" xmlns="" id="{0A7C6358-6BB3-4CE8-98F8-34112480D4E6}"/>
              </a:ext>
            </a:extLst>
          </p:cNvPr>
          <p:cNvSpPr txBox="1"/>
          <p:nvPr/>
        </p:nvSpPr>
        <p:spPr bwMode="gray">
          <a:xfrm>
            <a:off x="5180227" y="4942904"/>
            <a:ext cx="1616148"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ARP broadcast</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任意多边形: 形状 33">
            <a:extLst>
              <a:ext uri="{FF2B5EF4-FFF2-40B4-BE49-F238E27FC236}">
                <a16:creationId xmlns:a16="http://schemas.microsoft.com/office/drawing/2014/main" xmlns="" id="{6C4E850D-0A63-4EAF-A34B-709C536E16C9}"/>
              </a:ext>
            </a:extLst>
          </p:cNvPr>
          <p:cNvSpPr/>
          <p:nvPr/>
        </p:nvSpPr>
        <p:spPr bwMode="gray">
          <a:xfrm rot="1472240">
            <a:off x="7764825" y="4019128"/>
            <a:ext cx="1324539" cy="149974"/>
          </a:xfrm>
          <a:custGeom>
            <a:avLst/>
            <a:gdLst>
              <a:gd name="connsiteX0" fmla="*/ 0 w 2006600"/>
              <a:gd name="connsiteY0" fmla="*/ 266700 h 266700"/>
              <a:gd name="connsiteX1" fmla="*/ 914400 w 2006600"/>
              <a:gd name="connsiteY1" fmla="*/ 0 h 266700"/>
              <a:gd name="connsiteX2" fmla="*/ 2006600 w 2006600"/>
              <a:gd name="connsiteY2" fmla="*/ 266700 h 266700"/>
            </a:gdLst>
            <a:ahLst/>
            <a:cxnLst>
              <a:cxn ang="0">
                <a:pos x="connsiteX0" y="connsiteY0"/>
              </a:cxn>
              <a:cxn ang="0">
                <a:pos x="connsiteX1" y="connsiteY1"/>
              </a:cxn>
              <a:cxn ang="0">
                <a:pos x="connsiteX2" y="connsiteY2"/>
              </a:cxn>
            </a:cxnLst>
            <a:rect l="l" t="t" r="r" b="b"/>
            <a:pathLst>
              <a:path w="2006600" h="266700">
                <a:moveTo>
                  <a:pt x="0" y="266700"/>
                </a:moveTo>
                <a:cubicBezTo>
                  <a:pt x="289983" y="133350"/>
                  <a:pt x="579967" y="0"/>
                  <a:pt x="914400" y="0"/>
                </a:cubicBezTo>
                <a:cubicBezTo>
                  <a:pt x="1248833" y="0"/>
                  <a:pt x="1627716" y="133350"/>
                  <a:pt x="2006600" y="266700"/>
                </a:cubicBezTo>
              </a:path>
            </a:pathLst>
          </a:custGeom>
          <a:noFill/>
          <a:ln w="571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a:extLst>
              <a:ext uri="{FF2B5EF4-FFF2-40B4-BE49-F238E27FC236}">
                <a16:creationId xmlns:a16="http://schemas.microsoft.com/office/drawing/2014/main" xmlns="" id="{7F2C93F2-EA17-41D5-9116-BC2B285B1F6E}"/>
              </a:ext>
            </a:extLst>
          </p:cNvPr>
          <p:cNvSpPr txBox="1"/>
          <p:nvPr/>
        </p:nvSpPr>
        <p:spPr bwMode="gray">
          <a:xfrm>
            <a:off x="7126420" y="4280549"/>
            <a:ext cx="447558"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Oval 4">
            <a:extLst>
              <a:ext uri="{FF2B5EF4-FFF2-40B4-BE49-F238E27FC236}">
                <a16:creationId xmlns:a16="http://schemas.microsoft.com/office/drawing/2014/main" xmlns="" id="{A7013913-5428-4DAF-ADBB-FA668F37D74F}"/>
              </a:ext>
            </a:extLst>
          </p:cNvPr>
          <p:cNvSpPr>
            <a:spLocks noChangeAspect="1"/>
          </p:cNvSpPr>
          <p:nvPr/>
        </p:nvSpPr>
        <p:spPr bwMode="gray">
          <a:xfrm>
            <a:off x="8478158" y="3352630"/>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a16="http://schemas.microsoft.com/office/drawing/2014/main" xmlns="" id="{1FE35B06-CC99-4324-9682-353D730A79D9}"/>
              </a:ext>
            </a:extLst>
          </p:cNvPr>
          <p:cNvSpPr txBox="1"/>
          <p:nvPr/>
        </p:nvSpPr>
        <p:spPr bwMode="gray">
          <a:xfrm>
            <a:off x="8825444" y="3290179"/>
            <a:ext cx="2959465"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PE3 forwards the ARP packet.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313564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ARP Broadcast Forwarding: from PE1 to PE3</a:t>
            </a:r>
            <a:endParaRPr lang="en-US" altLang="zh-CN" dirty="0">
              <a:sym typeface="Huawei Sans" panose="020C0503030203020204" pitchFamily="34" charset="0"/>
            </a:endParaRPr>
          </a:p>
        </p:txBody>
      </p:sp>
      <p:sp>
        <p:nvSpPr>
          <p:cNvPr id="26" name="文本占位符 25"/>
          <p:cNvSpPr>
            <a:spLocks noGrp="1"/>
          </p:cNvSpPr>
          <p:nvPr>
            <p:ph type="body" sz="quarter" idx="10"/>
          </p:nvPr>
        </p:nvSpPr>
        <p:spPr bwMode="gray"/>
        <p:txBody>
          <a:bodyPr/>
          <a:lstStyle/>
          <a:p>
            <a:pPr>
              <a:lnSpc>
                <a:spcPct val="100000"/>
              </a:lnSpc>
            </a:pPr>
            <a:r>
              <a:rPr lang="en-US" sz="1600" dirty="0" smtClean="0">
                <a:sym typeface="Huawei Sans" panose="020C0503030203020204" pitchFamily="34" charset="0"/>
              </a:rPr>
              <a:t>The ARP packet carrying label 103 from PE1 to PE3 is forwarded based on the BUM traffic forwarding table. PE3 functions as the DF and forwards the packet through Port3.</a:t>
            </a:r>
          </a:p>
          <a:p>
            <a:pPr>
              <a:lnSpc>
                <a:spcPct val="100000"/>
              </a:lnSpc>
            </a:pPr>
            <a:endParaRPr lang="en-US" altLang="zh-CN" sz="1600" dirty="0">
              <a:sym typeface="Huawei Sans" panose="020C0503030203020204" pitchFamily="34" charset="0"/>
            </a:endParaRPr>
          </a:p>
        </p:txBody>
      </p:sp>
      <p:grpSp>
        <p:nvGrpSpPr>
          <p:cNvPr id="93" name="组合 92">
            <a:extLst>
              <a:ext uri="{FF2B5EF4-FFF2-40B4-BE49-F238E27FC236}">
                <a16:creationId xmlns:a16="http://schemas.microsoft.com/office/drawing/2014/main" xmlns="" id="{CDA0CBCF-ACF4-4F2E-B393-7C6AC213D12A}"/>
              </a:ext>
            </a:extLst>
          </p:cNvPr>
          <p:cNvGrpSpPr/>
          <p:nvPr/>
        </p:nvGrpSpPr>
        <p:grpSpPr bwMode="gray">
          <a:xfrm>
            <a:off x="550697" y="1758381"/>
            <a:ext cx="1201904" cy="701460"/>
            <a:chOff x="550697" y="1918314"/>
            <a:chExt cx="1201904" cy="701460"/>
          </a:xfrm>
          <a:solidFill>
            <a:srgbClr val="ED6D00"/>
          </a:solidFill>
        </p:grpSpPr>
        <p:grpSp>
          <p:nvGrpSpPr>
            <p:cNvPr id="94" name="组合 93">
              <a:extLst>
                <a:ext uri="{FF2B5EF4-FFF2-40B4-BE49-F238E27FC236}">
                  <a16:creationId xmlns:a16="http://schemas.microsoft.com/office/drawing/2014/main" xmlns="" id="{433FF6A6-FC71-4F12-ABF1-20EE7277583A}"/>
                </a:ext>
              </a:extLst>
            </p:cNvPr>
            <p:cNvGrpSpPr/>
            <p:nvPr/>
          </p:nvGrpSpPr>
          <p:grpSpPr bwMode="gray">
            <a:xfrm>
              <a:off x="550697" y="1918314"/>
              <a:ext cx="1129878" cy="609067"/>
              <a:chOff x="5547047" y="3776235"/>
              <a:chExt cx="1265233" cy="609067"/>
            </a:xfrm>
            <a:grpFill/>
          </p:grpSpPr>
          <p:sp>
            <p:nvSpPr>
              <p:cNvPr id="96" name="矩形 95">
                <a:extLst>
                  <a:ext uri="{FF2B5EF4-FFF2-40B4-BE49-F238E27FC236}">
                    <a16:creationId xmlns:a16="http://schemas.microsoft.com/office/drawing/2014/main" xmlns="" id="{C8B6F7E5-9652-4003-9394-D0DA2C5F0DC1}"/>
                  </a:ext>
                </a:extLst>
              </p:cNvPr>
              <p:cNvSpPr/>
              <p:nvPr/>
            </p:nvSpPr>
            <p:spPr bwMode="gray">
              <a:xfrm>
                <a:off x="5547047" y="4154375"/>
                <a:ext cx="1265233"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request</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矩形 96">
                <a:extLst>
                  <a:ext uri="{FF2B5EF4-FFF2-40B4-BE49-F238E27FC236}">
                    <a16:creationId xmlns:a16="http://schemas.microsoft.com/office/drawing/2014/main" xmlns="" id="{6FE43715-0550-4F84-89FE-AB0C88E004EB}"/>
                  </a:ext>
                </a:extLst>
              </p:cNvPr>
              <p:cNvSpPr/>
              <p:nvPr/>
            </p:nvSpPr>
            <p:spPr bwMode="gray">
              <a:xfrm>
                <a:off x="5547047" y="3776235"/>
                <a:ext cx="1265233"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All</a:t>
                </a: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1-1-1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5" name="直接箭头连接符 94">
              <a:extLst>
                <a:ext uri="{FF2B5EF4-FFF2-40B4-BE49-F238E27FC236}">
                  <a16:creationId xmlns:a16="http://schemas.microsoft.com/office/drawing/2014/main" xmlns="" id="{77DBD575-618C-41F0-AB98-1CAB7E3C7FBC}"/>
                </a:ext>
              </a:extLst>
            </p:cNvPr>
            <p:cNvCxnSpPr/>
            <p:nvPr/>
          </p:nvCxnSpPr>
          <p:spPr bwMode="gray">
            <a:xfrm>
              <a:off x="550697" y="2619774"/>
              <a:ext cx="1201904" cy="0"/>
            </a:xfrm>
            <a:prstGeom prst="straightConnector1">
              <a:avLst/>
            </a:prstGeom>
            <a:grpFill/>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8" name="组合 107">
            <a:extLst>
              <a:ext uri="{FF2B5EF4-FFF2-40B4-BE49-F238E27FC236}">
                <a16:creationId xmlns:a16="http://schemas.microsoft.com/office/drawing/2014/main" xmlns="" id="{FBC7CCFA-10B9-482D-BE62-25A1F70635DD}"/>
              </a:ext>
            </a:extLst>
          </p:cNvPr>
          <p:cNvGrpSpPr/>
          <p:nvPr/>
        </p:nvGrpSpPr>
        <p:grpSpPr bwMode="gray">
          <a:xfrm>
            <a:off x="5533408" y="1629261"/>
            <a:ext cx="1239421" cy="1074219"/>
            <a:chOff x="8085508" y="1215750"/>
            <a:chExt cx="1037797" cy="1074219"/>
          </a:xfrm>
          <a:solidFill>
            <a:srgbClr val="F28944"/>
          </a:solidFill>
        </p:grpSpPr>
        <p:sp>
          <p:nvSpPr>
            <p:cNvPr id="109" name="矩形 108">
              <a:extLst>
                <a:ext uri="{FF2B5EF4-FFF2-40B4-BE49-F238E27FC236}">
                  <a16:creationId xmlns:a16="http://schemas.microsoft.com/office/drawing/2014/main" xmlns="" id="{C50F7ADB-B574-481F-86C7-1F233656D11B}"/>
                </a:ext>
              </a:extLst>
            </p:cNvPr>
            <p:cNvSpPr/>
            <p:nvPr/>
          </p:nvSpPr>
          <p:spPr bwMode="gray">
            <a:xfrm>
              <a:off x="8085510" y="2059042"/>
              <a:ext cx="1037795"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request</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矩形 109">
              <a:extLst>
                <a:ext uri="{FF2B5EF4-FFF2-40B4-BE49-F238E27FC236}">
                  <a16:creationId xmlns:a16="http://schemas.microsoft.com/office/drawing/2014/main" xmlns="" id="{7411F157-A876-4535-9022-86D709D6D953}"/>
                </a:ext>
              </a:extLst>
            </p:cNvPr>
            <p:cNvSpPr/>
            <p:nvPr/>
          </p:nvSpPr>
          <p:spPr bwMode="gray">
            <a:xfrm>
              <a:off x="8085510" y="1680902"/>
              <a:ext cx="1037795"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All</a:t>
              </a: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1-1-1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矩形 110">
              <a:extLst>
                <a:ext uri="{FF2B5EF4-FFF2-40B4-BE49-F238E27FC236}">
                  <a16:creationId xmlns:a16="http://schemas.microsoft.com/office/drawing/2014/main" xmlns="" id="{45B41328-9678-47F2-83FB-DD48307F55E9}"/>
                </a:ext>
              </a:extLst>
            </p:cNvPr>
            <p:cNvSpPr/>
            <p:nvPr/>
          </p:nvSpPr>
          <p:spPr bwMode="gray">
            <a:xfrm>
              <a:off x="8085509" y="1446677"/>
              <a:ext cx="1037795"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矩形 111">
              <a:extLst>
                <a:ext uri="{FF2B5EF4-FFF2-40B4-BE49-F238E27FC236}">
                  <a16:creationId xmlns:a16="http://schemas.microsoft.com/office/drawing/2014/main" xmlns="" id="{50BD21F1-54AD-4844-8E80-73E03F19973B}"/>
                </a:ext>
              </a:extLst>
            </p:cNvPr>
            <p:cNvSpPr/>
            <p:nvPr/>
          </p:nvSpPr>
          <p:spPr bwMode="gray">
            <a:xfrm>
              <a:off x="8085508" y="1215750"/>
              <a:ext cx="1037795"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8" name="任意多边形 2">
            <a:extLst>
              <a:ext uri="{FF2B5EF4-FFF2-40B4-BE49-F238E27FC236}">
                <a16:creationId xmlns:a16="http://schemas.microsoft.com/office/drawing/2014/main" xmlns="" id="{3D69083F-A34C-4052-AC9C-FFA1CE7AD20E}"/>
              </a:ext>
            </a:extLst>
          </p:cNvPr>
          <p:cNvSpPr/>
          <p:nvPr/>
        </p:nvSpPr>
        <p:spPr bwMode="gray">
          <a:xfrm>
            <a:off x="5191635" y="2455271"/>
            <a:ext cx="1920998" cy="482731"/>
          </a:xfrm>
          <a:custGeom>
            <a:avLst/>
            <a:gdLst>
              <a:gd name="connsiteX0" fmla="*/ 0 w 2235200"/>
              <a:gd name="connsiteY0" fmla="*/ 38100 h 482731"/>
              <a:gd name="connsiteX1" fmla="*/ 1143000 w 2235200"/>
              <a:gd name="connsiteY1" fmla="*/ 482600 h 482731"/>
              <a:gd name="connsiteX2" fmla="*/ 2235200 w 2235200"/>
              <a:gd name="connsiteY2" fmla="*/ 0 h 482731"/>
            </a:gdLst>
            <a:ahLst/>
            <a:cxnLst>
              <a:cxn ang="0">
                <a:pos x="connsiteX0" y="connsiteY0"/>
              </a:cxn>
              <a:cxn ang="0">
                <a:pos x="connsiteX1" y="connsiteY1"/>
              </a:cxn>
              <a:cxn ang="0">
                <a:pos x="connsiteX2" y="connsiteY2"/>
              </a:cxn>
            </a:cxnLst>
            <a:rect l="l" t="t" r="r" b="b"/>
            <a:pathLst>
              <a:path w="2235200" h="482731">
                <a:moveTo>
                  <a:pt x="0" y="38100"/>
                </a:moveTo>
                <a:cubicBezTo>
                  <a:pt x="385233" y="263525"/>
                  <a:pt x="770467" y="488950"/>
                  <a:pt x="1143000" y="482600"/>
                </a:cubicBezTo>
                <a:cubicBezTo>
                  <a:pt x="1515533" y="476250"/>
                  <a:pt x="1875366" y="238125"/>
                  <a:pt x="2235200" y="0"/>
                </a:cubicBezTo>
              </a:path>
            </a:pathLst>
          </a:custGeom>
          <a:noFill/>
          <a:ln w="38100">
            <a:solidFill>
              <a:schemeClr val="accent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9" name="组合 118">
            <a:extLst>
              <a:ext uri="{FF2B5EF4-FFF2-40B4-BE49-F238E27FC236}">
                <a16:creationId xmlns:a16="http://schemas.microsoft.com/office/drawing/2014/main" xmlns="" id="{FE699D9C-34E3-437F-947D-9E7C35CF891C}"/>
              </a:ext>
            </a:extLst>
          </p:cNvPr>
          <p:cNvGrpSpPr/>
          <p:nvPr/>
        </p:nvGrpSpPr>
        <p:grpSpPr bwMode="gray">
          <a:xfrm>
            <a:off x="10497020" y="1758381"/>
            <a:ext cx="1201904" cy="701460"/>
            <a:chOff x="550697" y="1918314"/>
            <a:chExt cx="1201904" cy="701460"/>
          </a:xfrm>
          <a:solidFill>
            <a:srgbClr val="ED6D00"/>
          </a:solidFill>
        </p:grpSpPr>
        <p:grpSp>
          <p:nvGrpSpPr>
            <p:cNvPr id="120" name="组合 119">
              <a:extLst>
                <a:ext uri="{FF2B5EF4-FFF2-40B4-BE49-F238E27FC236}">
                  <a16:creationId xmlns:a16="http://schemas.microsoft.com/office/drawing/2014/main" xmlns="" id="{2F26EF85-E1C0-432C-AF97-A626C9A797B6}"/>
                </a:ext>
              </a:extLst>
            </p:cNvPr>
            <p:cNvGrpSpPr/>
            <p:nvPr/>
          </p:nvGrpSpPr>
          <p:grpSpPr bwMode="gray">
            <a:xfrm>
              <a:off x="550697" y="1918314"/>
              <a:ext cx="1129878" cy="609067"/>
              <a:chOff x="5547047" y="3776235"/>
              <a:chExt cx="1265233" cy="609067"/>
            </a:xfrm>
            <a:grpFill/>
          </p:grpSpPr>
          <p:sp>
            <p:nvSpPr>
              <p:cNvPr id="122" name="矩形 121">
                <a:extLst>
                  <a:ext uri="{FF2B5EF4-FFF2-40B4-BE49-F238E27FC236}">
                    <a16:creationId xmlns:a16="http://schemas.microsoft.com/office/drawing/2014/main" xmlns="" id="{A54A49B3-4E65-44CB-A494-638FBA2052FE}"/>
                  </a:ext>
                </a:extLst>
              </p:cNvPr>
              <p:cNvSpPr/>
              <p:nvPr/>
            </p:nvSpPr>
            <p:spPr bwMode="gray">
              <a:xfrm>
                <a:off x="5547047" y="4154375"/>
                <a:ext cx="1265233"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request</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矩形 122">
                <a:extLst>
                  <a:ext uri="{FF2B5EF4-FFF2-40B4-BE49-F238E27FC236}">
                    <a16:creationId xmlns:a16="http://schemas.microsoft.com/office/drawing/2014/main" xmlns="" id="{AF1E7E77-3BA3-415F-9778-1497EA39D147}"/>
                  </a:ext>
                </a:extLst>
              </p:cNvPr>
              <p:cNvSpPr/>
              <p:nvPr/>
            </p:nvSpPr>
            <p:spPr bwMode="gray">
              <a:xfrm>
                <a:off x="5547047" y="3776235"/>
                <a:ext cx="1265233"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All</a:t>
                </a: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1-1-1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1" name="直接箭头连接符 120">
              <a:extLst>
                <a:ext uri="{FF2B5EF4-FFF2-40B4-BE49-F238E27FC236}">
                  <a16:creationId xmlns:a16="http://schemas.microsoft.com/office/drawing/2014/main" xmlns="" id="{14B734D2-B0A9-4041-86D0-331F7333C62B}"/>
                </a:ext>
              </a:extLst>
            </p:cNvPr>
            <p:cNvCxnSpPr/>
            <p:nvPr/>
          </p:nvCxnSpPr>
          <p:spPr bwMode="gray">
            <a:xfrm>
              <a:off x="550697" y="2619774"/>
              <a:ext cx="1201904" cy="0"/>
            </a:xfrm>
            <a:prstGeom prst="straightConnector1">
              <a:avLst/>
            </a:prstGeom>
            <a:grpFill/>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sp>
        <p:nvSpPr>
          <p:cNvPr id="90" name="矩形 89">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矩形 90">
            <a:extLst>
              <a:ext uri="{FF2B5EF4-FFF2-40B4-BE49-F238E27FC236}">
                <a16:creationId xmlns:a16="http://schemas.microsoft.com/office/drawing/2014/main" xmlns="" id="{D5CD700B-3AAC-4252-9E20-EA98E4EA3772}"/>
              </a:ext>
            </a:extLst>
          </p:cNvPr>
          <p:cNvSpPr/>
          <p:nvPr/>
        </p:nvSpPr>
        <p:spPr bwMode="gray">
          <a:xfrm>
            <a:off x="183973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8" name="直接连接符 97">
            <a:extLst>
              <a:ext uri="{FF2B5EF4-FFF2-40B4-BE49-F238E27FC236}">
                <a16:creationId xmlns:a16="http://schemas.microsoft.com/office/drawing/2014/main" xmlns="" id="{845AB939-DBB0-474F-9F2C-7D9858D620B0}"/>
              </a:ext>
            </a:extLst>
          </p:cNvPr>
          <p:cNvCxnSpPr>
            <a:cxnSpLocks/>
            <a:endCxn id="152" idx="3"/>
          </p:cNvCxnSpPr>
          <p:nvPr/>
        </p:nvCxnSpPr>
        <p:spPr bwMode="gray">
          <a:xfrm flipH="1">
            <a:off x="1080361" y="2782061"/>
            <a:ext cx="781956" cy="1117926"/>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8E8F7158-C890-41C4-A92D-88B4ED32E37B}"/>
              </a:ext>
            </a:extLst>
          </p:cNvPr>
          <p:cNvCxnSpPr>
            <a:endCxn id="152" idx="3"/>
          </p:cNvCxnSpPr>
          <p:nvPr/>
        </p:nvCxnSpPr>
        <p:spPr bwMode="gray">
          <a:xfrm flipH="1" flipV="1">
            <a:off x="1080361" y="3899987"/>
            <a:ext cx="781956" cy="1212550"/>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B67FBDCF-8BF7-4258-BE22-065A7033D493}"/>
              </a:ext>
            </a:extLst>
          </p:cNvPr>
          <p:cNvCxnSpPr>
            <a:endCxn id="151"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B660D17E-5C05-41A0-90FC-F923C8E3992E}"/>
              </a:ext>
            </a:extLst>
          </p:cNvPr>
          <p:cNvCxnSpPr>
            <a:endCxn id="151" idx="1"/>
          </p:cNvCxnSpPr>
          <p:nvPr/>
        </p:nvCxnSpPr>
        <p:spPr bwMode="gray">
          <a:xfrm flipV="1">
            <a:off x="10427652" y="3905435"/>
            <a:ext cx="677353" cy="1207102"/>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04" name="矩形 103">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矩形 104">
            <a:extLst>
              <a:ext uri="{FF2B5EF4-FFF2-40B4-BE49-F238E27FC236}">
                <a16:creationId xmlns:a16="http://schemas.microsoft.com/office/drawing/2014/main" xmlns="" id="{558A3FA8-415A-472A-B1A6-6B0AA73AFBDB}"/>
              </a:ext>
            </a:extLst>
          </p:cNvPr>
          <p:cNvSpPr/>
          <p:nvPr/>
        </p:nvSpPr>
        <p:spPr bwMode="gray">
          <a:xfrm>
            <a:off x="1834415"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矩形 112">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矩形 113">
            <a:extLst>
              <a:ext uri="{FF2B5EF4-FFF2-40B4-BE49-F238E27FC236}">
                <a16:creationId xmlns:a16="http://schemas.microsoft.com/office/drawing/2014/main" xmlns="" id="{9E2D870C-DEC8-4D65-A99C-0F94CF22D60A}"/>
              </a:ext>
            </a:extLst>
          </p:cNvPr>
          <p:cNvSpPr/>
          <p:nvPr/>
        </p:nvSpPr>
        <p:spPr bwMode="gray">
          <a:xfrm>
            <a:off x="7052089"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矩形 114">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矩形 115">
            <a:extLst>
              <a:ext uri="{FF2B5EF4-FFF2-40B4-BE49-F238E27FC236}">
                <a16:creationId xmlns:a16="http://schemas.microsoft.com/office/drawing/2014/main" xmlns="" id="{1CD6A5CB-721B-40F6-B901-8678AFB85D3B}"/>
              </a:ext>
            </a:extLst>
          </p:cNvPr>
          <p:cNvSpPr/>
          <p:nvPr/>
        </p:nvSpPr>
        <p:spPr bwMode="gray">
          <a:xfrm>
            <a:off x="7058957"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矩形 116">
            <a:extLst>
              <a:ext uri="{FF2B5EF4-FFF2-40B4-BE49-F238E27FC236}">
                <a16:creationId xmlns:a16="http://schemas.microsoft.com/office/drawing/2014/main" xmlns="" id="{B64C0C3B-FDDF-45DD-94BA-F3CF4D61BF73}"/>
              </a:ext>
            </a:extLst>
          </p:cNvPr>
          <p:cNvSpPr/>
          <p:nvPr/>
        </p:nvSpPr>
        <p:spPr bwMode="gray">
          <a:xfrm>
            <a:off x="1998545" y="218294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矩形 123">
            <a:extLst>
              <a:ext uri="{FF2B5EF4-FFF2-40B4-BE49-F238E27FC236}">
                <a16:creationId xmlns:a16="http://schemas.microsoft.com/office/drawing/2014/main" xmlns="" id="{850A5E19-810B-4B2E-8850-2638CDDE4042}"/>
              </a:ext>
            </a:extLst>
          </p:cNvPr>
          <p:cNvSpPr/>
          <p:nvPr/>
        </p:nvSpPr>
        <p:spPr bwMode="gray">
          <a:xfrm>
            <a:off x="2133544" y="183397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矩形 124">
            <a:extLst>
              <a:ext uri="{FF2B5EF4-FFF2-40B4-BE49-F238E27FC236}">
                <a16:creationId xmlns:a16="http://schemas.microsoft.com/office/drawing/2014/main" xmlns="" id="{E549CE12-84DE-46E8-889D-D7A4045618FE}"/>
              </a:ext>
            </a:extLst>
          </p:cNvPr>
          <p:cNvSpPr/>
          <p:nvPr/>
        </p:nvSpPr>
        <p:spPr bwMode="gray">
          <a:xfrm>
            <a:off x="1998545" y="2389143"/>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矩形 125">
            <a:extLst>
              <a:ext uri="{FF2B5EF4-FFF2-40B4-BE49-F238E27FC236}">
                <a16:creationId xmlns:a16="http://schemas.microsoft.com/office/drawing/2014/main" xmlns="" id="{BB164A9D-D7CB-4B67-BEE1-B1E20BABF09C}"/>
              </a:ext>
            </a:extLst>
          </p:cNvPr>
          <p:cNvSpPr/>
          <p:nvPr/>
        </p:nvSpPr>
        <p:spPr bwMode="gray">
          <a:xfrm>
            <a:off x="7179843" y="1681561"/>
            <a:ext cx="3176341" cy="1793159"/>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矩形 126">
            <a:extLst>
              <a:ext uri="{FF2B5EF4-FFF2-40B4-BE49-F238E27FC236}">
                <a16:creationId xmlns:a16="http://schemas.microsoft.com/office/drawing/2014/main" xmlns="" id="{A3E0CFCB-5478-4004-9324-932BBC933906}"/>
              </a:ext>
            </a:extLst>
          </p:cNvPr>
          <p:cNvSpPr/>
          <p:nvPr/>
        </p:nvSpPr>
        <p:spPr bwMode="gray">
          <a:xfrm>
            <a:off x="7256268" y="219167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矩形 127">
            <a:extLst>
              <a:ext uri="{FF2B5EF4-FFF2-40B4-BE49-F238E27FC236}">
                <a16:creationId xmlns:a16="http://schemas.microsoft.com/office/drawing/2014/main" xmlns="" id="{80D4845E-3F61-405F-8C54-B4C33C2120EF}"/>
              </a:ext>
            </a:extLst>
          </p:cNvPr>
          <p:cNvSpPr/>
          <p:nvPr/>
        </p:nvSpPr>
        <p:spPr bwMode="gray">
          <a:xfrm>
            <a:off x="7202672" y="184270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矩形 128">
            <a:extLst>
              <a:ext uri="{FF2B5EF4-FFF2-40B4-BE49-F238E27FC236}">
                <a16:creationId xmlns:a16="http://schemas.microsoft.com/office/drawing/2014/main" xmlns="" id="{8F63526D-6227-456A-870C-43B8D6704A8E}"/>
              </a:ext>
            </a:extLst>
          </p:cNvPr>
          <p:cNvSpPr/>
          <p:nvPr/>
        </p:nvSpPr>
        <p:spPr bwMode="gray">
          <a:xfrm>
            <a:off x="7256268" y="2403860"/>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矩形 129">
            <a:extLst>
              <a:ext uri="{FF2B5EF4-FFF2-40B4-BE49-F238E27FC236}">
                <a16:creationId xmlns:a16="http://schemas.microsoft.com/office/drawing/2014/main" xmlns="" id="{B5C4B812-BFED-49C1-B0A8-73FD177F62E4}"/>
              </a:ext>
            </a:extLst>
          </p:cNvPr>
          <p:cNvSpPr/>
          <p:nvPr/>
        </p:nvSpPr>
        <p:spPr bwMode="gray">
          <a:xfrm>
            <a:off x="2009060" y="4877468"/>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矩形 130">
            <a:extLst>
              <a:ext uri="{FF2B5EF4-FFF2-40B4-BE49-F238E27FC236}">
                <a16:creationId xmlns:a16="http://schemas.microsoft.com/office/drawing/2014/main" xmlns="" id="{F9484482-F88F-476A-B6BA-8E19F864EE56}"/>
              </a:ext>
            </a:extLst>
          </p:cNvPr>
          <p:cNvSpPr/>
          <p:nvPr/>
        </p:nvSpPr>
        <p:spPr bwMode="gray">
          <a:xfrm>
            <a:off x="2144059" y="4528505"/>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矩形 131">
            <a:extLst>
              <a:ext uri="{FF2B5EF4-FFF2-40B4-BE49-F238E27FC236}">
                <a16:creationId xmlns:a16="http://schemas.microsoft.com/office/drawing/2014/main" xmlns="" id="{3BE57485-5BEA-4703-B69C-258C314A1B9E}"/>
              </a:ext>
            </a:extLst>
          </p:cNvPr>
          <p:cNvSpPr/>
          <p:nvPr/>
        </p:nvSpPr>
        <p:spPr bwMode="gray">
          <a:xfrm>
            <a:off x="2009060" y="5083669"/>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矩形 132">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矩形 133">
            <a:extLst>
              <a:ext uri="{FF2B5EF4-FFF2-40B4-BE49-F238E27FC236}">
                <a16:creationId xmlns:a16="http://schemas.microsoft.com/office/drawing/2014/main" xmlns="" id="{50577743-D524-4F31-B49A-9C9C287FE7C6}"/>
              </a:ext>
            </a:extLst>
          </p:cNvPr>
          <p:cNvSpPr/>
          <p:nvPr/>
        </p:nvSpPr>
        <p:spPr bwMode="gray">
          <a:xfrm>
            <a:off x="7283071"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矩形 134">
            <a:extLst>
              <a:ext uri="{FF2B5EF4-FFF2-40B4-BE49-F238E27FC236}">
                <a16:creationId xmlns:a16="http://schemas.microsoft.com/office/drawing/2014/main" xmlns="" id="{40437D90-2ED1-4AFD-8A2F-9B0DA2EA72C3}"/>
              </a:ext>
            </a:extLst>
          </p:cNvPr>
          <p:cNvSpPr/>
          <p:nvPr/>
        </p:nvSpPr>
        <p:spPr bwMode="gray">
          <a:xfrm>
            <a:off x="7198995" y="4578307"/>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矩形 135">
            <a:extLst>
              <a:ext uri="{FF2B5EF4-FFF2-40B4-BE49-F238E27FC236}">
                <a16:creationId xmlns:a16="http://schemas.microsoft.com/office/drawing/2014/main" xmlns="" id="{5F5565DC-FA1C-4046-A6ED-3F6A194E4EEF}"/>
              </a:ext>
            </a:extLst>
          </p:cNvPr>
          <p:cNvSpPr/>
          <p:nvPr/>
        </p:nvSpPr>
        <p:spPr bwMode="gray">
          <a:xfrm>
            <a:off x="7283071"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矩形 136">
            <a:extLst>
              <a:ext uri="{FF2B5EF4-FFF2-40B4-BE49-F238E27FC236}">
                <a16:creationId xmlns:a16="http://schemas.microsoft.com/office/drawing/2014/main" xmlns="" id="{EE422210-2019-473C-A46F-0BF0291F1F44}"/>
              </a:ext>
            </a:extLst>
          </p:cNvPr>
          <p:cNvSpPr/>
          <p:nvPr/>
        </p:nvSpPr>
        <p:spPr bwMode="gray">
          <a:xfrm>
            <a:off x="1933785" y="1681561"/>
            <a:ext cx="3297066" cy="179316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矩形 137">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39" name="表格 138">
            <a:extLst>
              <a:ext uri="{FF2B5EF4-FFF2-40B4-BE49-F238E27FC236}">
                <a16:creationId xmlns:a16="http://schemas.microsoft.com/office/drawing/2014/main" xmlns="" id="{D3303EFA-3045-4783-8483-B131D856D57B}"/>
              </a:ext>
            </a:extLst>
          </p:cNvPr>
          <p:cNvGraphicFramePr>
            <a:graphicFrameLocks noGrp="1"/>
          </p:cNvGraphicFramePr>
          <p:nvPr>
            <p:extLst>
              <p:ext uri="{D42A27DB-BD31-4B8C-83A1-F6EECF244321}">
                <p14:modId xmlns:p14="http://schemas.microsoft.com/office/powerpoint/2010/main" val="4017076135"/>
              </p:ext>
            </p:extLst>
          </p:nvPr>
        </p:nvGraphicFramePr>
        <p:xfrm>
          <a:off x="8857067" y="1703261"/>
          <a:ext cx="1309333" cy="1144915"/>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12005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140" name="表格 139">
            <a:extLst>
              <a:ext uri="{FF2B5EF4-FFF2-40B4-BE49-F238E27FC236}">
                <a16:creationId xmlns:a16="http://schemas.microsoft.com/office/drawing/2014/main" xmlns="" id="{F27F74AE-F161-4BC9-9F2E-2FB5288F9D61}"/>
              </a:ext>
            </a:extLst>
          </p:cNvPr>
          <p:cNvGraphicFramePr>
            <a:graphicFrameLocks noGrp="1"/>
          </p:cNvGraphicFramePr>
          <p:nvPr>
            <p:extLst>
              <p:ext uri="{D42A27DB-BD31-4B8C-83A1-F6EECF244321}">
                <p14:modId xmlns:p14="http://schemas.microsoft.com/office/powerpoint/2010/main" val="2675151249"/>
              </p:ext>
            </p:extLst>
          </p:nvPr>
        </p:nvGraphicFramePr>
        <p:xfrm>
          <a:off x="8857067" y="4024704"/>
          <a:ext cx="1309333" cy="1144915"/>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12005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141" name="表格 140">
            <a:extLst>
              <a:ext uri="{FF2B5EF4-FFF2-40B4-BE49-F238E27FC236}">
                <a16:creationId xmlns:a16="http://schemas.microsoft.com/office/drawing/2014/main" xmlns="" id="{B98C3C7F-31D5-4C3F-9ED0-3BBF8E00D510}"/>
              </a:ext>
            </a:extLst>
          </p:cNvPr>
          <p:cNvGraphicFramePr>
            <a:graphicFrameLocks noGrp="1"/>
          </p:cNvGraphicFramePr>
          <p:nvPr>
            <p:extLst>
              <p:ext uri="{D42A27DB-BD31-4B8C-83A1-F6EECF244321}">
                <p14:modId xmlns:p14="http://schemas.microsoft.com/office/powerpoint/2010/main" val="945407694"/>
              </p:ext>
            </p:extLst>
          </p:nvPr>
        </p:nvGraphicFramePr>
        <p:xfrm>
          <a:off x="3629109" y="4024704"/>
          <a:ext cx="1309333" cy="1144915"/>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12005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142" name="表格 141">
            <a:extLst>
              <a:ext uri="{FF2B5EF4-FFF2-40B4-BE49-F238E27FC236}">
                <a16:creationId xmlns:a16="http://schemas.microsoft.com/office/drawing/2014/main" xmlns="" id="{88E061DB-3CF5-4B50-B7F8-D884B5FA7434}"/>
              </a:ext>
            </a:extLst>
          </p:cNvPr>
          <p:cNvGraphicFramePr>
            <a:graphicFrameLocks noGrp="1"/>
          </p:cNvGraphicFramePr>
          <p:nvPr>
            <p:extLst>
              <p:ext uri="{D42A27DB-BD31-4B8C-83A1-F6EECF244321}">
                <p14:modId xmlns:p14="http://schemas.microsoft.com/office/powerpoint/2010/main" val="2784744697"/>
              </p:ext>
            </p:extLst>
          </p:nvPr>
        </p:nvGraphicFramePr>
        <p:xfrm>
          <a:off x="3645633" y="1703261"/>
          <a:ext cx="1309333" cy="1097280"/>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12005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sp>
        <p:nvSpPr>
          <p:cNvPr id="143" name="文本框 142">
            <a:extLst>
              <a:ext uri="{FF2B5EF4-FFF2-40B4-BE49-F238E27FC236}">
                <a16:creationId xmlns:a16="http://schemas.microsoft.com/office/drawing/2014/main" xmlns="" id="{94EBE60F-B576-4076-80A4-A298D2C405EA}"/>
              </a:ext>
            </a:extLst>
          </p:cNvPr>
          <p:cNvSpPr txBox="1"/>
          <p:nvPr/>
        </p:nvSpPr>
        <p:spPr bwMode="gray">
          <a:xfrm>
            <a:off x="2331072" y="2956907"/>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a:extLst>
              <a:ext uri="{FF2B5EF4-FFF2-40B4-BE49-F238E27FC236}">
                <a16:creationId xmlns:a16="http://schemas.microsoft.com/office/drawing/2014/main" xmlns="" id="{EE228D8F-CAC8-462D-97F8-C5EC8E408F52}"/>
              </a:ext>
            </a:extLst>
          </p:cNvPr>
          <p:cNvSpPr txBox="1"/>
          <p:nvPr/>
        </p:nvSpPr>
        <p:spPr bwMode="gray">
          <a:xfrm>
            <a:off x="7541862" y="5564244"/>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a:extLst>
              <a:ext uri="{FF2B5EF4-FFF2-40B4-BE49-F238E27FC236}">
                <a16:creationId xmlns:a16="http://schemas.microsoft.com/office/drawing/2014/main" xmlns="" id="{68A565EC-5EEE-4DAD-BAEB-C674542CA029}"/>
              </a:ext>
            </a:extLst>
          </p:cNvPr>
          <p:cNvSpPr txBox="1"/>
          <p:nvPr/>
        </p:nvSpPr>
        <p:spPr bwMode="gray">
          <a:xfrm>
            <a:off x="2381872" y="556294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a:extLst>
              <a:ext uri="{FF2B5EF4-FFF2-40B4-BE49-F238E27FC236}">
                <a16:creationId xmlns:a16="http://schemas.microsoft.com/office/drawing/2014/main" xmlns="" id="{DD2A4E08-5A21-45AB-A58A-4A5E39C6759A}"/>
              </a:ext>
            </a:extLst>
          </p:cNvPr>
          <p:cNvSpPr txBox="1"/>
          <p:nvPr/>
        </p:nvSpPr>
        <p:spPr bwMode="gray">
          <a:xfrm>
            <a:off x="7628535" y="295690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矩形 146">
            <a:extLst>
              <a:ext uri="{FF2B5EF4-FFF2-40B4-BE49-F238E27FC236}">
                <a16:creationId xmlns:a16="http://schemas.microsoft.com/office/drawing/2014/main" xmlns="" id="{7422B7DF-6306-4131-B1DC-76666763D4D0}"/>
              </a:ext>
            </a:extLst>
          </p:cNvPr>
          <p:cNvSpPr/>
          <p:nvPr/>
        </p:nvSpPr>
        <p:spPr bwMode="gray">
          <a:xfrm>
            <a:off x="1054772"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矩形 147">
            <a:extLst>
              <a:ext uri="{FF2B5EF4-FFF2-40B4-BE49-F238E27FC236}">
                <a16:creationId xmlns:a16="http://schemas.microsoft.com/office/drawing/2014/main" xmlns="" id="{74031CBD-8420-4711-B998-114DA11D23B2}"/>
              </a:ext>
            </a:extLst>
          </p:cNvPr>
          <p:cNvSpPr/>
          <p:nvPr/>
        </p:nvSpPr>
        <p:spPr bwMode="gray">
          <a:xfrm>
            <a:off x="1054772"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矩形 148">
            <a:extLst>
              <a:ext uri="{FF2B5EF4-FFF2-40B4-BE49-F238E27FC236}">
                <a16:creationId xmlns:a16="http://schemas.microsoft.com/office/drawing/2014/main" xmlns="" id="{F1951D49-858D-4180-93C9-C72358F2EA76}"/>
              </a:ext>
            </a:extLst>
          </p:cNvPr>
          <p:cNvSpPr/>
          <p:nvPr/>
        </p:nvSpPr>
        <p:spPr bwMode="gray">
          <a:xfrm>
            <a:off x="10632040"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矩形 149">
            <a:extLst>
              <a:ext uri="{FF2B5EF4-FFF2-40B4-BE49-F238E27FC236}">
                <a16:creationId xmlns:a16="http://schemas.microsoft.com/office/drawing/2014/main" xmlns="" id="{A5F0010A-BBA2-4934-9EE3-51FE918FF789}"/>
              </a:ext>
            </a:extLst>
          </p:cNvPr>
          <p:cNvSpPr/>
          <p:nvPr/>
        </p:nvSpPr>
        <p:spPr bwMode="gray">
          <a:xfrm>
            <a:off x="10632040"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矩形 150">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矩形 151">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3" name="组合 152"/>
          <p:cNvGrpSpPr/>
          <p:nvPr/>
        </p:nvGrpSpPr>
        <p:grpSpPr bwMode="gray">
          <a:xfrm rot="5400000">
            <a:off x="1817443" y="2652212"/>
            <a:ext cx="156754" cy="122809"/>
            <a:chOff x="5719030" y="3021874"/>
            <a:chExt cx="156754" cy="122809"/>
          </a:xfrm>
        </p:grpSpPr>
        <p:sp>
          <p:nvSpPr>
            <p:cNvPr id="154" name="矩形 153"/>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矩形 154"/>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6" name="组合 155"/>
          <p:cNvGrpSpPr/>
          <p:nvPr/>
        </p:nvGrpSpPr>
        <p:grpSpPr bwMode="gray">
          <a:xfrm rot="5400000">
            <a:off x="1817443" y="5045165"/>
            <a:ext cx="156754" cy="122809"/>
            <a:chOff x="5719030" y="3021874"/>
            <a:chExt cx="156754" cy="122809"/>
          </a:xfrm>
        </p:grpSpPr>
        <p:sp>
          <p:nvSpPr>
            <p:cNvPr id="157" name="矩形 156"/>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矩形 157"/>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9" name="组合 158"/>
          <p:cNvGrpSpPr/>
          <p:nvPr/>
        </p:nvGrpSpPr>
        <p:grpSpPr bwMode="gray">
          <a:xfrm rot="16200000" flipH="1">
            <a:off x="10316274" y="2652212"/>
            <a:ext cx="156754" cy="122809"/>
            <a:chOff x="5719030" y="3021874"/>
            <a:chExt cx="156754" cy="122809"/>
          </a:xfrm>
        </p:grpSpPr>
        <p:sp>
          <p:nvSpPr>
            <p:cNvPr id="160" name="矩形 159"/>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矩形 160"/>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2" name="组合 161"/>
          <p:cNvGrpSpPr/>
          <p:nvPr/>
        </p:nvGrpSpPr>
        <p:grpSpPr bwMode="gray">
          <a:xfrm rot="16200000" flipH="1">
            <a:off x="10316275" y="5020932"/>
            <a:ext cx="156754" cy="122809"/>
            <a:chOff x="5719030" y="3021874"/>
            <a:chExt cx="156754" cy="122809"/>
          </a:xfrm>
        </p:grpSpPr>
        <p:sp>
          <p:nvSpPr>
            <p:cNvPr id="163" name="矩形 162"/>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矩形 163"/>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165" name="表格 164">
            <a:extLst>
              <a:ext uri="{FF2B5EF4-FFF2-40B4-BE49-F238E27FC236}">
                <a16:creationId xmlns:a16="http://schemas.microsoft.com/office/drawing/2014/main" xmlns="" id="{717A4537-ECFB-4FA8-BDB6-72C3E1EE962B}"/>
              </a:ext>
            </a:extLst>
          </p:cNvPr>
          <p:cNvGraphicFramePr>
            <a:graphicFrameLocks noGrp="1"/>
          </p:cNvGraphicFramePr>
          <p:nvPr>
            <p:extLst>
              <p:ext uri="{D42A27DB-BD31-4B8C-83A1-F6EECF244321}">
                <p14:modId xmlns:p14="http://schemas.microsoft.com/office/powerpoint/2010/main" val="2497121861"/>
              </p:ext>
            </p:extLst>
          </p:nvPr>
        </p:nvGraphicFramePr>
        <p:xfrm>
          <a:off x="8527879" y="2861228"/>
          <a:ext cx="1805539" cy="789120"/>
        </p:xfrm>
        <a:graphic>
          <a:graphicData uri="http://schemas.openxmlformats.org/drawingml/2006/table">
            <a:tbl>
              <a:tblPr/>
              <a:tblGrid>
                <a:gridCol w="276757">
                  <a:extLst>
                    <a:ext uri="{9D8B030D-6E8A-4147-A177-3AD203B41FA5}">
                      <a16:colId xmlns:a16="http://schemas.microsoft.com/office/drawing/2014/main" xmlns="" val="20000"/>
                    </a:ext>
                  </a:extLst>
                </a:gridCol>
                <a:gridCol w="435349">
                  <a:extLst>
                    <a:ext uri="{9D8B030D-6E8A-4147-A177-3AD203B41FA5}">
                      <a16:colId xmlns:a16="http://schemas.microsoft.com/office/drawing/2014/main" xmlns="" val="20001"/>
                    </a:ext>
                  </a:extLst>
                </a:gridCol>
                <a:gridCol w="678333">
                  <a:extLst>
                    <a:ext uri="{9D8B030D-6E8A-4147-A177-3AD203B41FA5}">
                      <a16:colId xmlns:a16="http://schemas.microsoft.com/office/drawing/2014/main" xmlns="" val="20002"/>
                    </a:ext>
                  </a:extLst>
                </a:gridCol>
                <a:gridCol w="415100">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204</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166" name="表格 165">
            <a:extLst>
              <a:ext uri="{FF2B5EF4-FFF2-40B4-BE49-F238E27FC236}">
                <a16:creationId xmlns:a16="http://schemas.microsoft.com/office/drawing/2014/main" xmlns="" id="{81F2D3A0-5B59-4329-BBF7-FC9B94E66ACB}"/>
              </a:ext>
            </a:extLst>
          </p:cNvPr>
          <p:cNvGraphicFramePr>
            <a:graphicFrameLocks noGrp="1"/>
          </p:cNvGraphicFramePr>
          <p:nvPr>
            <p:extLst>
              <p:ext uri="{D42A27DB-BD31-4B8C-83A1-F6EECF244321}">
                <p14:modId xmlns:p14="http://schemas.microsoft.com/office/powerpoint/2010/main" val="146356169"/>
              </p:ext>
            </p:extLst>
          </p:nvPr>
        </p:nvGraphicFramePr>
        <p:xfrm>
          <a:off x="8471814" y="5307946"/>
          <a:ext cx="1866621" cy="789120"/>
        </p:xfrm>
        <a:graphic>
          <a:graphicData uri="http://schemas.openxmlformats.org/drawingml/2006/table">
            <a:tbl>
              <a:tblPr/>
              <a:tblGrid>
                <a:gridCol w="276990">
                  <a:extLst>
                    <a:ext uri="{9D8B030D-6E8A-4147-A177-3AD203B41FA5}">
                      <a16:colId xmlns:a16="http://schemas.microsoft.com/office/drawing/2014/main" xmlns="" val="20000"/>
                    </a:ext>
                  </a:extLst>
                </a:gridCol>
                <a:gridCol w="502909">
                  <a:extLst>
                    <a:ext uri="{9D8B030D-6E8A-4147-A177-3AD203B41FA5}">
                      <a16:colId xmlns:a16="http://schemas.microsoft.com/office/drawing/2014/main" xmlns="" val="20001"/>
                    </a:ext>
                  </a:extLst>
                </a:gridCol>
                <a:gridCol w="619326">
                  <a:extLst>
                    <a:ext uri="{9D8B030D-6E8A-4147-A177-3AD203B41FA5}">
                      <a16:colId xmlns:a16="http://schemas.microsoft.com/office/drawing/2014/main" xmlns="" val="20002"/>
                    </a:ext>
                  </a:extLst>
                </a:gridCol>
                <a:gridCol w="467396">
                  <a:extLst>
                    <a:ext uri="{9D8B030D-6E8A-4147-A177-3AD203B41FA5}">
                      <a16:colId xmlns:a16="http://schemas.microsoft.com/office/drawing/2014/main" xmlns="" val="20003"/>
                    </a:ext>
                  </a:extLst>
                </a:gridCol>
              </a:tblGrid>
              <a:tr h="151329">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51329">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57212">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57212">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204</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167" name="表格 166">
            <a:extLst>
              <a:ext uri="{FF2B5EF4-FFF2-40B4-BE49-F238E27FC236}">
                <a16:creationId xmlns:a16="http://schemas.microsoft.com/office/drawing/2014/main" xmlns="" id="{F6D010AB-2F86-4E91-9D8C-29446A1FA5E1}"/>
              </a:ext>
            </a:extLst>
          </p:cNvPr>
          <p:cNvGraphicFramePr>
            <a:graphicFrameLocks noGrp="1"/>
          </p:cNvGraphicFramePr>
          <p:nvPr>
            <p:extLst>
              <p:ext uri="{D42A27DB-BD31-4B8C-83A1-F6EECF244321}">
                <p14:modId xmlns:p14="http://schemas.microsoft.com/office/powerpoint/2010/main" val="401502059"/>
              </p:ext>
            </p:extLst>
          </p:nvPr>
        </p:nvGraphicFramePr>
        <p:xfrm>
          <a:off x="3640093" y="2823596"/>
          <a:ext cx="1874085" cy="826752"/>
        </p:xfrm>
        <a:graphic>
          <a:graphicData uri="http://schemas.openxmlformats.org/drawingml/2006/table">
            <a:tbl>
              <a:tblPr/>
              <a:tblGrid>
                <a:gridCol w="286728">
                  <a:extLst>
                    <a:ext uri="{9D8B030D-6E8A-4147-A177-3AD203B41FA5}">
                      <a16:colId xmlns:a16="http://schemas.microsoft.com/office/drawing/2014/main" xmlns="" val="20000"/>
                    </a:ext>
                  </a:extLst>
                </a:gridCol>
                <a:gridCol w="462541">
                  <a:extLst>
                    <a:ext uri="{9D8B030D-6E8A-4147-A177-3AD203B41FA5}">
                      <a16:colId xmlns:a16="http://schemas.microsoft.com/office/drawing/2014/main" xmlns="" val="20001"/>
                    </a:ext>
                  </a:extLst>
                </a:gridCol>
                <a:gridCol w="714837">
                  <a:extLst>
                    <a:ext uri="{9D8B030D-6E8A-4147-A177-3AD203B41FA5}">
                      <a16:colId xmlns:a16="http://schemas.microsoft.com/office/drawing/2014/main" xmlns="" val="20002"/>
                    </a:ext>
                  </a:extLst>
                </a:gridCol>
                <a:gridCol w="409979">
                  <a:extLst>
                    <a:ext uri="{9D8B030D-6E8A-4147-A177-3AD203B41FA5}">
                      <a16:colId xmlns:a16="http://schemas.microsoft.com/office/drawing/2014/main" xmlns="" val="20003"/>
                    </a:ext>
                  </a:extLst>
                </a:gridCol>
              </a:tblGrid>
              <a:tr h="11103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1103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216096">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216096">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201</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168" name="表格 167">
            <a:extLst>
              <a:ext uri="{FF2B5EF4-FFF2-40B4-BE49-F238E27FC236}">
                <a16:creationId xmlns:a16="http://schemas.microsoft.com/office/drawing/2014/main" xmlns="" id="{4C8B4CDE-547D-4A59-8F75-EFB03F9C4DF9}"/>
              </a:ext>
            </a:extLst>
          </p:cNvPr>
          <p:cNvGraphicFramePr>
            <a:graphicFrameLocks noGrp="1"/>
          </p:cNvGraphicFramePr>
          <p:nvPr>
            <p:extLst>
              <p:ext uri="{D42A27DB-BD31-4B8C-83A1-F6EECF244321}">
                <p14:modId xmlns:p14="http://schemas.microsoft.com/office/powerpoint/2010/main" val="1295306141"/>
              </p:ext>
            </p:extLst>
          </p:nvPr>
        </p:nvGraphicFramePr>
        <p:xfrm>
          <a:off x="3629109" y="5307946"/>
          <a:ext cx="1874085" cy="789120"/>
        </p:xfrm>
        <a:graphic>
          <a:graphicData uri="http://schemas.openxmlformats.org/drawingml/2006/table">
            <a:tbl>
              <a:tblPr/>
              <a:tblGrid>
                <a:gridCol w="288414">
                  <a:extLst>
                    <a:ext uri="{9D8B030D-6E8A-4147-A177-3AD203B41FA5}">
                      <a16:colId xmlns:a16="http://schemas.microsoft.com/office/drawing/2014/main" xmlns="" val="20000"/>
                    </a:ext>
                  </a:extLst>
                </a:gridCol>
                <a:gridCol w="439061">
                  <a:extLst>
                    <a:ext uri="{9D8B030D-6E8A-4147-A177-3AD203B41FA5}">
                      <a16:colId xmlns:a16="http://schemas.microsoft.com/office/drawing/2014/main" xmlns="" val="20001"/>
                    </a:ext>
                  </a:extLst>
                </a:gridCol>
                <a:gridCol w="677346">
                  <a:extLst>
                    <a:ext uri="{9D8B030D-6E8A-4147-A177-3AD203B41FA5}">
                      <a16:colId xmlns:a16="http://schemas.microsoft.com/office/drawing/2014/main" xmlns="" val="20002"/>
                    </a:ext>
                  </a:extLst>
                </a:gridCol>
                <a:gridCol w="469264">
                  <a:extLst>
                    <a:ext uri="{9D8B030D-6E8A-4147-A177-3AD203B41FA5}">
                      <a16:colId xmlns:a16="http://schemas.microsoft.com/office/drawing/2014/main" xmlns="" val="20003"/>
                    </a:ext>
                  </a:extLst>
                </a:gridCol>
              </a:tblGrid>
              <a:tr h="151329">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51329">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51329">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51329">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201</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113450693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ARP Broadcast Forwarding: from PE1 to PE4</a:t>
            </a:r>
            <a:endParaRPr lang="en-US" altLang="zh-CN" dirty="0">
              <a:sym typeface="Huawei Sans" panose="020C0503030203020204" pitchFamily="34" charset="0"/>
            </a:endParaRPr>
          </a:p>
        </p:txBody>
      </p:sp>
      <p:sp>
        <p:nvSpPr>
          <p:cNvPr id="26" name="文本占位符 25"/>
          <p:cNvSpPr>
            <a:spLocks noGrp="1"/>
          </p:cNvSpPr>
          <p:nvPr>
            <p:ph type="body" sz="quarter" idx="10"/>
          </p:nvPr>
        </p:nvSpPr>
        <p:spPr bwMode="gray"/>
        <p:txBody>
          <a:bodyPr/>
          <a:lstStyle/>
          <a:p>
            <a:pPr>
              <a:lnSpc>
                <a:spcPct val="100000"/>
              </a:lnSpc>
            </a:pPr>
            <a:r>
              <a:rPr lang="en-US" sz="1600" dirty="0" smtClean="0">
                <a:sym typeface="Huawei Sans" panose="020C0503030203020204" pitchFamily="34" charset="0"/>
              </a:rPr>
              <a:t>Traffic from PE1 to PE4 carries label 104. PE4 determines that the traffic is BUM traffic based on the label and discards the traffic because PE4 is a non-DF.</a:t>
            </a:r>
          </a:p>
          <a:p>
            <a:pPr>
              <a:lnSpc>
                <a:spcPct val="100000"/>
              </a:lnSpc>
            </a:pPr>
            <a:endParaRPr lang="en-US" altLang="zh-CN" sz="1600" dirty="0">
              <a:sym typeface="Huawei Sans" panose="020C0503030203020204" pitchFamily="34" charset="0"/>
            </a:endParaRPr>
          </a:p>
        </p:txBody>
      </p:sp>
      <p:grpSp>
        <p:nvGrpSpPr>
          <p:cNvPr id="93" name="组合 92">
            <a:extLst>
              <a:ext uri="{FF2B5EF4-FFF2-40B4-BE49-F238E27FC236}">
                <a16:creationId xmlns:a16="http://schemas.microsoft.com/office/drawing/2014/main" xmlns="" id="{CDA0CBCF-ACF4-4F2E-B393-7C6AC213D12A}"/>
              </a:ext>
            </a:extLst>
          </p:cNvPr>
          <p:cNvGrpSpPr/>
          <p:nvPr/>
        </p:nvGrpSpPr>
        <p:grpSpPr bwMode="gray">
          <a:xfrm>
            <a:off x="550697" y="1758381"/>
            <a:ext cx="1201904" cy="701460"/>
            <a:chOff x="550697" y="1918314"/>
            <a:chExt cx="1201904" cy="701460"/>
          </a:xfrm>
          <a:solidFill>
            <a:srgbClr val="ED6D00"/>
          </a:solidFill>
        </p:grpSpPr>
        <p:grpSp>
          <p:nvGrpSpPr>
            <p:cNvPr id="94" name="组合 93">
              <a:extLst>
                <a:ext uri="{FF2B5EF4-FFF2-40B4-BE49-F238E27FC236}">
                  <a16:creationId xmlns:a16="http://schemas.microsoft.com/office/drawing/2014/main" xmlns="" id="{433FF6A6-FC71-4F12-ABF1-20EE7277583A}"/>
                </a:ext>
              </a:extLst>
            </p:cNvPr>
            <p:cNvGrpSpPr/>
            <p:nvPr/>
          </p:nvGrpSpPr>
          <p:grpSpPr bwMode="gray">
            <a:xfrm>
              <a:off x="550697" y="1918314"/>
              <a:ext cx="1129878" cy="609067"/>
              <a:chOff x="5547047" y="3776235"/>
              <a:chExt cx="1265233" cy="609067"/>
            </a:xfrm>
            <a:grpFill/>
          </p:grpSpPr>
          <p:sp>
            <p:nvSpPr>
              <p:cNvPr id="96" name="矩形 95">
                <a:extLst>
                  <a:ext uri="{FF2B5EF4-FFF2-40B4-BE49-F238E27FC236}">
                    <a16:creationId xmlns:a16="http://schemas.microsoft.com/office/drawing/2014/main" xmlns="" id="{C8B6F7E5-9652-4003-9394-D0DA2C5F0DC1}"/>
                  </a:ext>
                </a:extLst>
              </p:cNvPr>
              <p:cNvSpPr/>
              <p:nvPr/>
            </p:nvSpPr>
            <p:spPr bwMode="gray">
              <a:xfrm>
                <a:off x="5547047" y="4154375"/>
                <a:ext cx="1265233"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request</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矩形 96">
                <a:extLst>
                  <a:ext uri="{FF2B5EF4-FFF2-40B4-BE49-F238E27FC236}">
                    <a16:creationId xmlns:a16="http://schemas.microsoft.com/office/drawing/2014/main" xmlns="" id="{6FE43715-0550-4F84-89FE-AB0C88E004EB}"/>
                  </a:ext>
                </a:extLst>
              </p:cNvPr>
              <p:cNvSpPr/>
              <p:nvPr/>
            </p:nvSpPr>
            <p:spPr bwMode="gray">
              <a:xfrm>
                <a:off x="5547047" y="3776235"/>
                <a:ext cx="1265233"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All</a:t>
                </a: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1-1-1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5" name="直接箭头连接符 94">
              <a:extLst>
                <a:ext uri="{FF2B5EF4-FFF2-40B4-BE49-F238E27FC236}">
                  <a16:creationId xmlns:a16="http://schemas.microsoft.com/office/drawing/2014/main" xmlns="" id="{77DBD575-618C-41F0-AB98-1CAB7E3C7FBC}"/>
                </a:ext>
              </a:extLst>
            </p:cNvPr>
            <p:cNvCxnSpPr/>
            <p:nvPr/>
          </p:nvCxnSpPr>
          <p:spPr bwMode="gray">
            <a:xfrm>
              <a:off x="550697" y="2619774"/>
              <a:ext cx="1201904" cy="0"/>
            </a:xfrm>
            <a:prstGeom prst="straightConnector1">
              <a:avLst/>
            </a:prstGeom>
            <a:grpFill/>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8" name="组合 107">
            <a:extLst>
              <a:ext uri="{FF2B5EF4-FFF2-40B4-BE49-F238E27FC236}">
                <a16:creationId xmlns:a16="http://schemas.microsoft.com/office/drawing/2014/main" xmlns="" id="{FBC7CCFA-10B9-482D-BE62-25A1F70635DD}"/>
              </a:ext>
            </a:extLst>
          </p:cNvPr>
          <p:cNvGrpSpPr/>
          <p:nvPr/>
        </p:nvGrpSpPr>
        <p:grpSpPr bwMode="gray">
          <a:xfrm>
            <a:off x="5675033" y="1829154"/>
            <a:ext cx="1239421" cy="1074219"/>
            <a:chOff x="8085508" y="1215750"/>
            <a:chExt cx="1037797" cy="1074219"/>
          </a:xfrm>
          <a:solidFill>
            <a:srgbClr val="F28944"/>
          </a:solidFill>
        </p:grpSpPr>
        <p:sp>
          <p:nvSpPr>
            <p:cNvPr id="109" name="矩形 108">
              <a:extLst>
                <a:ext uri="{FF2B5EF4-FFF2-40B4-BE49-F238E27FC236}">
                  <a16:creationId xmlns:a16="http://schemas.microsoft.com/office/drawing/2014/main" xmlns="" id="{C50F7ADB-B574-481F-86C7-1F233656D11B}"/>
                </a:ext>
              </a:extLst>
            </p:cNvPr>
            <p:cNvSpPr/>
            <p:nvPr/>
          </p:nvSpPr>
          <p:spPr bwMode="gray">
            <a:xfrm>
              <a:off x="8085510" y="2059042"/>
              <a:ext cx="1037795"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request</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矩形 109">
              <a:extLst>
                <a:ext uri="{FF2B5EF4-FFF2-40B4-BE49-F238E27FC236}">
                  <a16:creationId xmlns:a16="http://schemas.microsoft.com/office/drawing/2014/main" xmlns="" id="{7411F157-A876-4535-9022-86D709D6D953}"/>
                </a:ext>
              </a:extLst>
            </p:cNvPr>
            <p:cNvSpPr/>
            <p:nvPr/>
          </p:nvSpPr>
          <p:spPr bwMode="gray">
            <a:xfrm>
              <a:off x="8085510" y="1680902"/>
              <a:ext cx="1037795"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All</a:t>
              </a: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1-1-1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矩形 110">
              <a:extLst>
                <a:ext uri="{FF2B5EF4-FFF2-40B4-BE49-F238E27FC236}">
                  <a16:creationId xmlns:a16="http://schemas.microsoft.com/office/drawing/2014/main" xmlns="" id="{45B41328-9678-47F2-83FB-DD48307F55E9}"/>
                </a:ext>
              </a:extLst>
            </p:cNvPr>
            <p:cNvSpPr/>
            <p:nvPr/>
          </p:nvSpPr>
          <p:spPr bwMode="gray">
            <a:xfrm>
              <a:off x="8085509" y="1446677"/>
              <a:ext cx="1037795"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矩形 111">
              <a:extLst>
                <a:ext uri="{FF2B5EF4-FFF2-40B4-BE49-F238E27FC236}">
                  <a16:creationId xmlns:a16="http://schemas.microsoft.com/office/drawing/2014/main" xmlns="" id="{50BD21F1-54AD-4844-8E80-73E03F19973B}"/>
                </a:ext>
              </a:extLst>
            </p:cNvPr>
            <p:cNvSpPr/>
            <p:nvPr/>
          </p:nvSpPr>
          <p:spPr bwMode="gray">
            <a:xfrm>
              <a:off x="8085508" y="1215750"/>
              <a:ext cx="1037795"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9" name="组合 118">
            <a:extLst>
              <a:ext uri="{FF2B5EF4-FFF2-40B4-BE49-F238E27FC236}">
                <a16:creationId xmlns:a16="http://schemas.microsoft.com/office/drawing/2014/main" xmlns="" id="{FE699D9C-34E3-437F-947D-9E7C35CF891C}"/>
              </a:ext>
            </a:extLst>
          </p:cNvPr>
          <p:cNvGrpSpPr/>
          <p:nvPr/>
        </p:nvGrpSpPr>
        <p:grpSpPr bwMode="gray">
          <a:xfrm>
            <a:off x="10497020" y="1758381"/>
            <a:ext cx="1201904" cy="701460"/>
            <a:chOff x="550697" y="1918314"/>
            <a:chExt cx="1201904" cy="701460"/>
          </a:xfrm>
          <a:solidFill>
            <a:srgbClr val="ED6D00"/>
          </a:solidFill>
        </p:grpSpPr>
        <p:grpSp>
          <p:nvGrpSpPr>
            <p:cNvPr id="120" name="组合 119">
              <a:extLst>
                <a:ext uri="{FF2B5EF4-FFF2-40B4-BE49-F238E27FC236}">
                  <a16:creationId xmlns:a16="http://schemas.microsoft.com/office/drawing/2014/main" xmlns="" id="{2F26EF85-E1C0-432C-AF97-A626C9A797B6}"/>
                </a:ext>
              </a:extLst>
            </p:cNvPr>
            <p:cNvGrpSpPr/>
            <p:nvPr/>
          </p:nvGrpSpPr>
          <p:grpSpPr bwMode="gray">
            <a:xfrm>
              <a:off x="550697" y="1918314"/>
              <a:ext cx="1129878" cy="609067"/>
              <a:chOff x="5547047" y="3776235"/>
              <a:chExt cx="1265233" cy="609067"/>
            </a:xfrm>
            <a:grpFill/>
          </p:grpSpPr>
          <p:sp>
            <p:nvSpPr>
              <p:cNvPr id="122" name="矩形 121">
                <a:extLst>
                  <a:ext uri="{FF2B5EF4-FFF2-40B4-BE49-F238E27FC236}">
                    <a16:creationId xmlns:a16="http://schemas.microsoft.com/office/drawing/2014/main" xmlns="" id="{A54A49B3-4E65-44CB-A494-638FBA2052FE}"/>
                  </a:ext>
                </a:extLst>
              </p:cNvPr>
              <p:cNvSpPr/>
              <p:nvPr/>
            </p:nvSpPr>
            <p:spPr bwMode="gray">
              <a:xfrm>
                <a:off x="5547047" y="4154375"/>
                <a:ext cx="1265233"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request</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矩形 122">
                <a:extLst>
                  <a:ext uri="{FF2B5EF4-FFF2-40B4-BE49-F238E27FC236}">
                    <a16:creationId xmlns:a16="http://schemas.microsoft.com/office/drawing/2014/main" xmlns="" id="{AF1E7E77-3BA3-415F-9778-1497EA39D147}"/>
                  </a:ext>
                </a:extLst>
              </p:cNvPr>
              <p:cNvSpPr/>
              <p:nvPr/>
            </p:nvSpPr>
            <p:spPr bwMode="gray">
              <a:xfrm>
                <a:off x="5547047" y="3776235"/>
                <a:ext cx="1265233"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All</a:t>
                </a:r>
                <a:endPar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1-1-1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1" name="直接箭头连接符 120">
              <a:extLst>
                <a:ext uri="{FF2B5EF4-FFF2-40B4-BE49-F238E27FC236}">
                  <a16:creationId xmlns:a16="http://schemas.microsoft.com/office/drawing/2014/main" xmlns="" id="{14B734D2-B0A9-4041-86D0-331F7333C62B}"/>
                </a:ext>
              </a:extLst>
            </p:cNvPr>
            <p:cNvCxnSpPr/>
            <p:nvPr/>
          </p:nvCxnSpPr>
          <p:spPr bwMode="gray">
            <a:xfrm>
              <a:off x="550697" y="2619774"/>
              <a:ext cx="1201904" cy="0"/>
            </a:xfrm>
            <a:prstGeom prst="straightConnector1">
              <a:avLst/>
            </a:prstGeom>
            <a:grpFill/>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sp>
        <p:nvSpPr>
          <p:cNvPr id="81" name="十字形 80">
            <a:extLst>
              <a:ext uri="{FF2B5EF4-FFF2-40B4-BE49-F238E27FC236}">
                <a16:creationId xmlns:a16="http://schemas.microsoft.com/office/drawing/2014/main" xmlns="" id="{3115BC8C-9073-497C-869D-C3FCA2585972}"/>
              </a:ext>
            </a:extLst>
          </p:cNvPr>
          <p:cNvSpPr/>
          <p:nvPr/>
        </p:nvSpPr>
        <p:spPr bwMode="gray">
          <a:xfrm rot="2785165">
            <a:off x="10496014" y="4511426"/>
            <a:ext cx="330424" cy="330424"/>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a:extLst>
              <a:ext uri="{FF2B5EF4-FFF2-40B4-BE49-F238E27FC236}">
                <a16:creationId xmlns:a16="http://schemas.microsoft.com/office/drawing/2014/main" xmlns="" id="{D5CD700B-3AAC-4252-9E20-EA98E4EA3772}"/>
              </a:ext>
            </a:extLst>
          </p:cNvPr>
          <p:cNvSpPr/>
          <p:nvPr/>
        </p:nvSpPr>
        <p:spPr bwMode="gray">
          <a:xfrm>
            <a:off x="183973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9" name="直接连接符 98">
            <a:extLst>
              <a:ext uri="{FF2B5EF4-FFF2-40B4-BE49-F238E27FC236}">
                <a16:creationId xmlns:a16="http://schemas.microsoft.com/office/drawing/2014/main" xmlns="" id="{845AB939-DBB0-474F-9F2C-7D9858D620B0}"/>
              </a:ext>
            </a:extLst>
          </p:cNvPr>
          <p:cNvCxnSpPr>
            <a:cxnSpLocks/>
            <a:endCxn id="153" idx="3"/>
          </p:cNvCxnSpPr>
          <p:nvPr/>
        </p:nvCxnSpPr>
        <p:spPr bwMode="gray">
          <a:xfrm flipH="1">
            <a:off x="1080361" y="2782061"/>
            <a:ext cx="781956" cy="1117926"/>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8E8F7158-C890-41C4-A92D-88B4ED32E37B}"/>
              </a:ext>
            </a:extLst>
          </p:cNvPr>
          <p:cNvCxnSpPr>
            <a:endCxn id="153" idx="3"/>
          </p:cNvCxnSpPr>
          <p:nvPr/>
        </p:nvCxnSpPr>
        <p:spPr bwMode="gray">
          <a:xfrm flipH="1" flipV="1">
            <a:off x="1080361" y="3899987"/>
            <a:ext cx="781956" cy="1212550"/>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B67FBDCF-8BF7-4258-BE22-065A7033D493}"/>
              </a:ext>
            </a:extLst>
          </p:cNvPr>
          <p:cNvCxnSpPr>
            <a:endCxn id="152"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B660D17E-5C05-41A0-90FC-F923C8E3992E}"/>
              </a:ext>
            </a:extLst>
          </p:cNvPr>
          <p:cNvCxnSpPr>
            <a:endCxn id="152" idx="1"/>
          </p:cNvCxnSpPr>
          <p:nvPr/>
        </p:nvCxnSpPr>
        <p:spPr bwMode="gray">
          <a:xfrm flipV="1">
            <a:off x="10427652" y="3905435"/>
            <a:ext cx="677353" cy="1207102"/>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05" name="矩形 104">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矩形 112">
            <a:extLst>
              <a:ext uri="{FF2B5EF4-FFF2-40B4-BE49-F238E27FC236}">
                <a16:creationId xmlns:a16="http://schemas.microsoft.com/office/drawing/2014/main" xmlns="" id="{558A3FA8-415A-472A-B1A6-6B0AA73AFBDB}"/>
              </a:ext>
            </a:extLst>
          </p:cNvPr>
          <p:cNvSpPr/>
          <p:nvPr/>
        </p:nvSpPr>
        <p:spPr bwMode="gray">
          <a:xfrm>
            <a:off x="1834415"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矩形 113">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矩形 114">
            <a:extLst>
              <a:ext uri="{FF2B5EF4-FFF2-40B4-BE49-F238E27FC236}">
                <a16:creationId xmlns:a16="http://schemas.microsoft.com/office/drawing/2014/main" xmlns="" id="{9E2D870C-DEC8-4D65-A99C-0F94CF22D60A}"/>
              </a:ext>
            </a:extLst>
          </p:cNvPr>
          <p:cNvSpPr/>
          <p:nvPr/>
        </p:nvSpPr>
        <p:spPr bwMode="gray">
          <a:xfrm>
            <a:off x="7052089"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矩形 115">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矩形 116">
            <a:extLst>
              <a:ext uri="{FF2B5EF4-FFF2-40B4-BE49-F238E27FC236}">
                <a16:creationId xmlns:a16="http://schemas.microsoft.com/office/drawing/2014/main" xmlns="" id="{1CD6A5CB-721B-40F6-B901-8678AFB85D3B}"/>
              </a:ext>
            </a:extLst>
          </p:cNvPr>
          <p:cNvSpPr/>
          <p:nvPr/>
        </p:nvSpPr>
        <p:spPr bwMode="gray">
          <a:xfrm>
            <a:off x="7058957"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矩形 123">
            <a:extLst>
              <a:ext uri="{FF2B5EF4-FFF2-40B4-BE49-F238E27FC236}">
                <a16:creationId xmlns:a16="http://schemas.microsoft.com/office/drawing/2014/main" xmlns="" id="{B64C0C3B-FDDF-45DD-94BA-F3CF4D61BF73}"/>
              </a:ext>
            </a:extLst>
          </p:cNvPr>
          <p:cNvSpPr/>
          <p:nvPr/>
        </p:nvSpPr>
        <p:spPr bwMode="gray">
          <a:xfrm>
            <a:off x="1998545" y="218294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矩形 124">
            <a:extLst>
              <a:ext uri="{FF2B5EF4-FFF2-40B4-BE49-F238E27FC236}">
                <a16:creationId xmlns:a16="http://schemas.microsoft.com/office/drawing/2014/main" xmlns="" id="{850A5E19-810B-4B2E-8850-2638CDDE4042}"/>
              </a:ext>
            </a:extLst>
          </p:cNvPr>
          <p:cNvSpPr/>
          <p:nvPr/>
        </p:nvSpPr>
        <p:spPr bwMode="gray">
          <a:xfrm>
            <a:off x="2133544" y="183397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矩形 125">
            <a:extLst>
              <a:ext uri="{FF2B5EF4-FFF2-40B4-BE49-F238E27FC236}">
                <a16:creationId xmlns:a16="http://schemas.microsoft.com/office/drawing/2014/main" xmlns="" id="{E549CE12-84DE-46E8-889D-D7A4045618FE}"/>
              </a:ext>
            </a:extLst>
          </p:cNvPr>
          <p:cNvSpPr/>
          <p:nvPr/>
        </p:nvSpPr>
        <p:spPr bwMode="gray">
          <a:xfrm>
            <a:off x="1998545" y="2389143"/>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矩形 126">
            <a:extLst>
              <a:ext uri="{FF2B5EF4-FFF2-40B4-BE49-F238E27FC236}">
                <a16:creationId xmlns:a16="http://schemas.microsoft.com/office/drawing/2014/main" xmlns="" id="{BB164A9D-D7CB-4B67-BEE1-B1E20BABF09C}"/>
              </a:ext>
            </a:extLst>
          </p:cNvPr>
          <p:cNvSpPr/>
          <p:nvPr/>
        </p:nvSpPr>
        <p:spPr bwMode="gray">
          <a:xfrm>
            <a:off x="7179843" y="1681561"/>
            <a:ext cx="3176341" cy="1793159"/>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矩形 127">
            <a:extLst>
              <a:ext uri="{FF2B5EF4-FFF2-40B4-BE49-F238E27FC236}">
                <a16:creationId xmlns:a16="http://schemas.microsoft.com/office/drawing/2014/main" xmlns="" id="{A3E0CFCB-5478-4004-9324-932BBC933906}"/>
              </a:ext>
            </a:extLst>
          </p:cNvPr>
          <p:cNvSpPr/>
          <p:nvPr/>
        </p:nvSpPr>
        <p:spPr bwMode="gray">
          <a:xfrm>
            <a:off x="7256268" y="219167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矩形 128">
            <a:extLst>
              <a:ext uri="{FF2B5EF4-FFF2-40B4-BE49-F238E27FC236}">
                <a16:creationId xmlns:a16="http://schemas.microsoft.com/office/drawing/2014/main" xmlns="" id="{80D4845E-3F61-405F-8C54-B4C33C2120EF}"/>
              </a:ext>
            </a:extLst>
          </p:cNvPr>
          <p:cNvSpPr/>
          <p:nvPr/>
        </p:nvSpPr>
        <p:spPr bwMode="gray">
          <a:xfrm>
            <a:off x="7202672" y="184270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矩形 129">
            <a:extLst>
              <a:ext uri="{FF2B5EF4-FFF2-40B4-BE49-F238E27FC236}">
                <a16:creationId xmlns:a16="http://schemas.microsoft.com/office/drawing/2014/main" xmlns="" id="{8F63526D-6227-456A-870C-43B8D6704A8E}"/>
              </a:ext>
            </a:extLst>
          </p:cNvPr>
          <p:cNvSpPr/>
          <p:nvPr/>
        </p:nvSpPr>
        <p:spPr bwMode="gray">
          <a:xfrm>
            <a:off x="7256268" y="2403860"/>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矩形 130">
            <a:extLst>
              <a:ext uri="{FF2B5EF4-FFF2-40B4-BE49-F238E27FC236}">
                <a16:creationId xmlns:a16="http://schemas.microsoft.com/office/drawing/2014/main" xmlns="" id="{B5C4B812-BFED-49C1-B0A8-73FD177F62E4}"/>
              </a:ext>
            </a:extLst>
          </p:cNvPr>
          <p:cNvSpPr/>
          <p:nvPr/>
        </p:nvSpPr>
        <p:spPr bwMode="gray">
          <a:xfrm>
            <a:off x="2009060" y="4877468"/>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矩形 131">
            <a:extLst>
              <a:ext uri="{FF2B5EF4-FFF2-40B4-BE49-F238E27FC236}">
                <a16:creationId xmlns:a16="http://schemas.microsoft.com/office/drawing/2014/main" xmlns="" id="{F9484482-F88F-476A-B6BA-8E19F864EE56}"/>
              </a:ext>
            </a:extLst>
          </p:cNvPr>
          <p:cNvSpPr/>
          <p:nvPr/>
        </p:nvSpPr>
        <p:spPr bwMode="gray">
          <a:xfrm>
            <a:off x="2144059" y="4528505"/>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矩形 132">
            <a:extLst>
              <a:ext uri="{FF2B5EF4-FFF2-40B4-BE49-F238E27FC236}">
                <a16:creationId xmlns:a16="http://schemas.microsoft.com/office/drawing/2014/main" xmlns="" id="{3BE57485-5BEA-4703-B69C-258C314A1B9E}"/>
              </a:ext>
            </a:extLst>
          </p:cNvPr>
          <p:cNvSpPr/>
          <p:nvPr/>
        </p:nvSpPr>
        <p:spPr bwMode="gray">
          <a:xfrm>
            <a:off x="2009060" y="5083669"/>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矩形 133">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矩形 134">
            <a:extLst>
              <a:ext uri="{FF2B5EF4-FFF2-40B4-BE49-F238E27FC236}">
                <a16:creationId xmlns:a16="http://schemas.microsoft.com/office/drawing/2014/main" xmlns="" id="{50577743-D524-4F31-B49A-9C9C287FE7C6}"/>
              </a:ext>
            </a:extLst>
          </p:cNvPr>
          <p:cNvSpPr/>
          <p:nvPr/>
        </p:nvSpPr>
        <p:spPr bwMode="gray">
          <a:xfrm>
            <a:off x="7283071"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矩形 135">
            <a:extLst>
              <a:ext uri="{FF2B5EF4-FFF2-40B4-BE49-F238E27FC236}">
                <a16:creationId xmlns:a16="http://schemas.microsoft.com/office/drawing/2014/main" xmlns="" id="{40437D90-2ED1-4AFD-8A2F-9B0DA2EA72C3}"/>
              </a:ext>
            </a:extLst>
          </p:cNvPr>
          <p:cNvSpPr/>
          <p:nvPr/>
        </p:nvSpPr>
        <p:spPr bwMode="gray">
          <a:xfrm>
            <a:off x="7198995" y="4578307"/>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矩形 136">
            <a:extLst>
              <a:ext uri="{FF2B5EF4-FFF2-40B4-BE49-F238E27FC236}">
                <a16:creationId xmlns:a16="http://schemas.microsoft.com/office/drawing/2014/main" xmlns="" id="{5F5565DC-FA1C-4046-A6ED-3F6A194E4EEF}"/>
              </a:ext>
            </a:extLst>
          </p:cNvPr>
          <p:cNvSpPr/>
          <p:nvPr/>
        </p:nvSpPr>
        <p:spPr bwMode="gray">
          <a:xfrm>
            <a:off x="7283071"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矩形 137">
            <a:extLst>
              <a:ext uri="{FF2B5EF4-FFF2-40B4-BE49-F238E27FC236}">
                <a16:creationId xmlns:a16="http://schemas.microsoft.com/office/drawing/2014/main" xmlns="" id="{EE422210-2019-473C-A46F-0BF0291F1F44}"/>
              </a:ext>
            </a:extLst>
          </p:cNvPr>
          <p:cNvSpPr/>
          <p:nvPr/>
        </p:nvSpPr>
        <p:spPr bwMode="gray">
          <a:xfrm>
            <a:off x="1933785" y="1681561"/>
            <a:ext cx="3297066" cy="179316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矩形 138">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40" name="表格 139">
            <a:extLst>
              <a:ext uri="{FF2B5EF4-FFF2-40B4-BE49-F238E27FC236}">
                <a16:creationId xmlns:a16="http://schemas.microsoft.com/office/drawing/2014/main" xmlns="" id="{D3303EFA-3045-4783-8483-B131D856D57B}"/>
              </a:ext>
            </a:extLst>
          </p:cNvPr>
          <p:cNvGraphicFramePr>
            <a:graphicFrameLocks noGrp="1"/>
          </p:cNvGraphicFramePr>
          <p:nvPr>
            <p:extLst>
              <p:ext uri="{D42A27DB-BD31-4B8C-83A1-F6EECF244321}">
                <p14:modId xmlns:p14="http://schemas.microsoft.com/office/powerpoint/2010/main" val="1937998355"/>
              </p:ext>
            </p:extLst>
          </p:nvPr>
        </p:nvGraphicFramePr>
        <p:xfrm>
          <a:off x="8857067" y="1703261"/>
          <a:ext cx="1309333" cy="1144915"/>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12005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141" name="表格 140">
            <a:extLst>
              <a:ext uri="{FF2B5EF4-FFF2-40B4-BE49-F238E27FC236}">
                <a16:creationId xmlns:a16="http://schemas.microsoft.com/office/drawing/2014/main" xmlns="" id="{F27F74AE-F161-4BC9-9F2E-2FB5288F9D61}"/>
              </a:ext>
            </a:extLst>
          </p:cNvPr>
          <p:cNvGraphicFramePr>
            <a:graphicFrameLocks noGrp="1"/>
          </p:cNvGraphicFramePr>
          <p:nvPr>
            <p:extLst>
              <p:ext uri="{D42A27DB-BD31-4B8C-83A1-F6EECF244321}">
                <p14:modId xmlns:p14="http://schemas.microsoft.com/office/powerpoint/2010/main" val="2146306610"/>
              </p:ext>
            </p:extLst>
          </p:nvPr>
        </p:nvGraphicFramePr>
        <p:xfrm>
          <a:off x="8857067" y="4024704"/>
          <a:ext cx="1309333" cy="1144915"/>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12005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142" name="表格 141">
            <a:extLst>
              <a:ext uri="{FF2B5EF4-FFF2-40B4-BE49-F238E27FC236}">
                <a16:creationId xmlns:a16="http://schemas.microsoft.com/office/drawing/2014/main" xmlns="" id="{B98C3C7F-31D5-4C3F-9ED0-3BBF8E00D510}"/>
              </a:ext>
            </a:extLst>
          </p:cNvPr>
          <p:cNvGraphicFramePr>
            <a:graphicFrameLocks noGrp="1"/>
          </p:cNvGraphicFramePr>
          <p:nvPr>
            <p:extLst>
              <p:ext uri="{D42A27DB-BD31-4B8C-83A1-F6EECF244321}">
                <p14:modId xmlns:p14="http://schemas.microsoft.com/office/powerpoint/2010/main" val="3582795428"/>
              </p:ext>
            </p:extLst>
          </p:nvPr>
        </p:nvGraphicFramePr>
        <p:xfrm>
          <a:off x="3629109" y="4024704"/>
          <a:ext cx="1309333" cy="1144915"/>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12005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143" name="表格 142">
            <a:extLst>
              <a:ext uri="{FF2B5EF4-FFF2-40B4-BE49-F238E27FC236}">
                <a16:creationId xmlns:a16="http://schemas.microsoft.com/office/drawing/2014/main" xmlns="" id="{88E061DB-3CF5-4B50-B7F8-D884B5FA7434}"/>
              </a:ext>
            </a:extLst>
          </p:cNvPr>
          <p:cNvGraphicFramePr>
            <a:graphicFrameLocks noGrp="1"/>
          </p:cNvGraphicFramePr>
          <p:nvPr>
            <p:extLst>
              <p:ext uri="{D42A27DB-BD31-4B8C-83A1-F6EECF244321}">
                <p14:modId xmlns:p14="http://schemas.microsoft.com/office/powerpoint/2010/main" val="777570261"/>
              </p:ext>
            </p:extLst>
          </p:nvPr>
        </p:nvGraphicFramePr>
        <p:xfrm>
          <a:off x="3645633" y="1703261"/>
          <a:ext cx="1309333" cy="1097280"/>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12005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sp>
        <p:nvSpPr>
          <p:cNvPr id="144" name="文本框 143">
            <a:extLst>
              <a:ext uri="{FF2B5EF4-FFF2-40B4-BE49-F238E27FC236}">
                <a16:creationId xmlns:a16="http://schemas.microsoft.com/office/drawing/2014/main" xmlns="" id="{94EBE60F-B576-4076-80A4-A298D2C405EA}"/>
              </a:ext>
            </a:extLst>
          </p:cNvPr>
          <p:cNvSpPr txBox="1"/>
          <p:nvPr/>
        </p:nvSpPr>
        <p:spPr bwMode="gray">
          <a:xfrm>
            <a:off x="2331072" y="2956907"/>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a:extLst>
              <a:ext uri="{FF2B5EF4-FFF2-40B4-BE49-F238E27FC236}">
                <a16:creationId xmlns:a16="http://schemas.microsoft.com/office/drawing/2014/main" xmlns="" id="{EE228D8F-CAC8-462D-97F8-C5EC8E408F52}"/>
              </a:ext>
            </a:extLst>
          </p:cNvPr>
          <p:cNvSpPr txBox="1"/>
          <p:nvPr/>
        </p:nvSpPr>
        <p:spPr bwMode="gray">
          <a:xfrm>
            <a:off x="7541862" y="5564244"/>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文本框 145">
            <a:extLst>
              <a:ext uri="{FF2B5EF4-FFF2-40B4-BE49-F238E27FC236}">
                <a16:creationId xmlns:a16="http://schemas.microsoft.com/office/drawing/2014/main" xmlns="" id="{68A565EC-5EEE-4DAD-BAEB-C674542CA029}"/>
              </a:ext>
            </a:extLst>
          </p:cNvPr>
          <p:cNvSpPr txBox="1"/>
          <p:nvPr/>
        </p:nvSpPr>
        <p:spPr bwMode="gray">
          <a:xfrm>
            <a:off x="2381872" y="556294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a:extLst>
              <a:ext uri="{FF2B5EF4-FFF2-40B4-BE49-F238E27FC236}">
                <a16:creationId xmlns:a16="http://schemas.microsoft.com/office/drawing/2014/main" xmlns="" id="{DD2A4E08-5A21-45AB-A58A-4A5E39C6759A}"/>
              </a:ext>
            </a:extLst>
          </p:cNvPr>
          <p:cNvSpPr txBox="1"/>
          <p:nvPr/>
        </p:nvSpPr>
        <p:spPr bwMode="gray">
          <a:xfrm>
            <a:off x="7628535" y="295690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矩形 147">
            <a:extLst>
              <a:ext uri="{FF2B5EF4-FFF2-40B4-BE49-F238E27FC236}">
                <a16:creationId xmlns:a16="http://schemas.microsoft.com/office/drawing/2014/main" xmlns="" id="{7422B7DF-6306-4131-B1DC-76666763D4D0}"/>
              </a:ext>
            </a:extLst>
          </p:cNvPr>
          <p:cNvSpPr/>
          <p:nvPr/>
        </p:nvSpPr>
        <p:spPr bwMode="gray">
          <a:xfrm>
            <a:off x="1054772"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矩形 148">
            <a:extLst>
              <a:ext uri="{FF2B5EF4-FFF2-40B4-BE49-F238E27FC236}">
                <a16:creationId xmlns:a16="http://schemas.microsoft.com/office/drawing/2014/main" xmlns="" id="{74031CBD-8420-4711-B998-114DA11D23B2}"/>
              </a:ext>
            </a:extLst>
          </p:cNvPr>
          <p:cNvSpPr/>
          <p:nvPr/>
        </p:nvSpPr>
        <p:spPr bwMode="gray">
          <a:xfrm>
            <a:off x="1054772"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矩形 149">
            <a:extLst>
              <a:ext uri="{FF2B5EF4-FFF2-40B4-BE49-F238E27FC236}">
                <a16:creationId xmlns:a16="http://schemas.microsoft.com/office/drawing/2014/main" xmlns="" id="{F1951D49-858D-4180-93C9-C72358F2EA76}"/>
              </a:ext>
            </a:extLst>
          </p:cNvPr>
          <p:cNvSpPr/>
          <p:nvPr/>
        </p:nvSpPr>
        <p:spPr bwMode="gray">
          <a:xfrm>
            <a:off x="10632040"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矩形 150">
            <a:extLst>
              <a:ext uri="{FF2B5EF4-FFF2-40B4-BE49-F238E27FC236}">
                <a16:creationId xmlns:a16="http://schemas.microsoft.com/office/drawing/2014/main" xmlns="" id="{A5F0010A-BBA2-4934-9EE3-51FE918FF789}"/>
              </a:ext>
            </a:extLst>
          </p:cNvPr>
          <p:cNvSpPr/>
          <p:nvPr/>
        </p:nvSpPr>
        <p:spPr bwMode="gray">
          <a:xfrm>
            <a:off x="10632040"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矩形 151">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矩形 152">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4" name="组合 153"/>
          <p:cNvGrpSpPr/>
          <p:nvPr/>
        </p:nvGrpSpPr>
        <p:grpSpPr bwMode="gray">
          <a:xfrm rot="5400000">
            <a:off x="1817443" y="2652212"/>
            <a:ext cx="156754" cy="122809"/>
            <a:chOff x="5719030" y="3021874"/>
            <a:chExt cx="156754" cy="122809"/>
          </a:xfrm>
        </p:grpSpPr>
        <p:sp>
          <p:nvSpPr>
            <p:cNvPr id="155" name="矩形 154"/>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矩形 155"/>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7" name="组合 156"/>
          <p:cNvGrpSpPr/>
          <p:nvPr/>
        </p:nvGrpSpPr>
        <p:grpSpPr bwMode="gray">
          <a:xfrm rot="5400000">
            <a:off x="1817443" y="5045165"/>
            <a:ext cx="156754" cy="122809"/>
            <a:chOff x="5719030" y="3021874"/>
            <a:chExt cx="156754" cy="122809"/>
          </a:xfrm>
        </p:grpSpPr>
        <p:sp>
          <p:nvSpPr>
            <p:cNvPr id="158" name="矩形 157"/>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矩形 158"/>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0" name="组合 159"/>
          <p:cNvGrpSpPr/>
          <p:nvPr/>
        </p:nvGrpSpPr>
        <p:grpSpPr bwMode="gray">
          <a:xfrm rot="16200000" flipH="1">
            <a:off x="10316274" y="2652212"/>
            <a:ext cx="156754" cy="122809"/>
            <a:chOff x="5719030" y="3021874"/>
            <a:chExt cx="156754" cy="122809"/>
          </a:xfrm>
        </p:grpSpPr>
        <p:sp>
          <p:nvSpPr>
            <p:cNvPr id="161" name="矩形 160"/>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矩形 161"/>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3" name="组合 162"/>
          <p:cNvGrpSpPr/>
          <p:nvPr/>
        </p:nvGrpSpPr>
        <p:grpSpPr bwMode="gray">
          <a:xfrm rot="16200000" flipH="1">
            <a:off x="10316275" y="5020932"/>
            <a:ext cx="156754" cy="122809"/>
            <a:chOff x="5719030" y="3021874"/>
            <a:chExt cx="156754" cy="122809"/>
          </a:xfrm>
        </p:grpSpPr>
        <p:sp>
          <p:nvSpPr>
            <p:cNvPr id="164" name="矩形 163"/>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矩形 164"/>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166" name="表格 165">
            <a:extLst>
              <a:ext uri="{FF2B5EF4-FFF2-40B4-BE49-F238E27FC236}">
                <a16:creationId xmlns:a16="http://schemas.microsoft.com/office/drawing/2014/main" xmlns="" id="{717A4537-ECFB-4FA8-BDB6-72C3E1EE962B}"/>
              </a:ext>
            </a:extLst>
          </p:cNvPr>
          <p:cNvGraphicFramePr>
            <a:graphicFrameLocks noGrp="1"/>
          </p:cNvGraphicFramePr>
          <p:nvPr>
            <p:extLst>
              <p:ext uri="{D42A27DB-BD31-4B8C-83A1-F6EECF244321}">
                <p14:modId xmlns:p14="http://schemas.microsoft.com/office/powerpoint/2010/main" val="584674749"/>
              </p:ext>
            </p:extLst>
          </p:nvPr>
        </p:nvGraphicFramePr>
        <p:xfrm>
          <a:off x="8527879" y="2861228"/>
          <a:ext cx="1805539" cy="789120"/>
        </p:xfrm>
        <a:graphic>
          <a:graphicData uri="http://schemas.openxmlformats.org/drawingml/2006/table">
            <a:tbl>
              <a:tblPr/>
              <a:tblGrid>
                <a:gridCol w="276757">
                  <a:extLst>
                    <a:ext uri="{9D8B030D-6E8A-4147-A177-3AD203B41FA5}">
                      <a16:colId xmlns:a16="http://schemas.microsoft.com/office/drawing/2014/main" xmlns="" val="20000"/>
                    </a:ext>
                  </a:extLst>
                </a:gridCol>
                <a:gridCol w="435349">
                  <a:extLst>
                    <a:ext uri="{9D8B030D-6E8A-4147-A177-3AD203B41FA5}">
                      <a16:colId xmlns:a16="http://schemas.microsoft.com/office/drawing/2014/main" xmlns="" val="20001"/>
                    </a:ext>
                  </a:extLst>
                </a:gridCol>
                <a:gridCol w="678333">
                  <a:extLst>
                    <a:ext uri="{9D8B030D-6E8A-4147-A177-3AD203B41FA5}">
                      <a16:colId xmlns:a16="http://schemas.microsoft.com/office/drawing/2014/main" xmlns="" val="20002"/>
                    </a:ext>
                  </a:extLst>
                </a:gridCol>
                <a:gridCol w="415100">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204</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167" name="表格 166">
            <a:extLst>
              <a:ext uri="{FF2B5EF4-FFF2-40B4-BE49-F238E27FC236}">
                <a16:creationId xmlns:a16="http://schemas.microsoft.com/office/drawing/2014/main" xmlns="" id="{81F2D3A0-5B59-4329-BBF7-FC9B94E66ACB}"/>
              </a:ext>
            </a:extLst>
          </p:cNvPr>
          <p:cNvGraphicFramePr>
            <a:graphicFrameLocks noGrp="1"/>
          </p:cNvGraphicFramePr>
          <p:nvPr>
            <p:extLst>
              <p:ext uri="{D42A27DB-BD31-4B8C-83A1-F6EECF244321}">
                <p14:modId xmlns:p14="http://schemas.microsoft.com/office/powerpoint/2010/main" val="1305831245"/>
              </p:ext>
            </p:extLst>
          </p:nvPr>
        </p:nvGraphicFramePr>
        <p:xfrm>
          <a:off x="8471814" y="5307946"/>
          <a:ext cx="1866621" cy="789120"/>
        </p:xfrm>
        <a:graphic>
          <a:graphicData uri="http://schemas.openxmlformats.org/drawingml/2006/table">
            <a:tbl>
              <a:tblPr/>
              <a:tblGrid>
                <a:gridCol w="276990">
                  <a:extLst>
                    <a:ext uri="{9D8B030D-6E8A-4147-A177-3AD203B41FA5}">
                      <a16:colId xmlns:a16="http://schemas.microsoft.com/office/drawing/2014/main" xmlns="" val="20000"/>
                    </a:ext>
                  </a:extLst>
                </a:gridCol>
                <a:gridCol w="502909">
                  <a:extLst>
                    <a:ext uri="{9D8B030D-6E8A-4147-A177-3AD203B41FA5}">
                      <a16:colId xmlns:a16="http://schemas.microsoft.com/office/drawing/2014/main" xmlns="" val="20001"/>
                    </a:ext>
                  </a:extLst>
                </a:gridCol>
                <a:gridCol w="619326">
                  <a:extLst>
                    <a:ext uri="{9D8B030D-6E8A-4147-A177-3AD203B41FA5}">
                      <a16:colId xmlns:a16="http://schemas.microsoft.com/office/drawing/2014/main" xmlns="" val="20002"/>
                    </a:ext>
                  </a:extLst>
                </a:gridCol>
                <a:gridCol w="467396">
                  <a:extLst>
                    <a:ext uri="{9D8B030D-6E8A-4147-A177-3AD203B41FA5}">
                      <a16:colId xmlns:a16="http://schemas.microsoft.com/office/drawing/2014/main" xmlns="" val="20003"/>
                    </a:ext>
                  </a:extLst>
                </a:gridCol>
              </a:tblGrid>
              <a:tr h="151329">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51329">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57212">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57212">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204</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168" name="表格 167">
            <a:extLst>
              <a:ext uri="{FF2B5EF4-FFF2-40B4-BE49-F238E27FC236}">
                <a16:creationId xmlns:a16="http://schemas.microsoft.com/office/drawing/2014/main" xmlns="" id="{F6D010AB-2F86-4E91-9D8C-29446A1FA5E1}"/>
              </a:ext>
            </a:extLst>
          </p:cNvPr>
          <p:cNvGraphicFramePr>
            <a:graphicFrameLocks noGrp="1"/>
          </p:cNvGraphicFramePr>
          <p:nvPr>
            <p:extLst>
              <p:ext uri="{D42A27DB-BD31-4B8C-83A1-F6EECF244321}">
                <p14:modId xmlns:p14="http://schemas.microsoft.com/office/powerpoint/2010/main" val="17272589"/>
              </p:ext>
            </p:extLst>
          </p:nvPr>
        </p:nvGraphicFramePr>
        <p:xfrm>
          <a:off x="3640093" y="2823596"/>
          <a:ext cx="1874085" cy="826752"/>
        </p:xfrm>
        <a:graphic>
          <a:graphicData uri="http://schemas.openxmlformats.org/drawingml/2006/table">
            <a:tbl>
              <a:tblPr/>
              <a:tblGrid>
                <a:gridCol w="286728">
                  <a:extLst>
                    <a:ext uri="{9D8B030D-6E8A-4147-A177-3AD203B41FA5}">
                      <a16:colId xmlns:a16="http://schemas.microsoft.com/office/drawing/2014/main" xmlns="" val="20000"/>
                    </a:ext>
                  </a:extLst>
                </a:gridCol>
                <a:gridCol w="462541">
                  <a:extLst>
                    <a:ext uri="{9D8B030D-6E8A-4147-A177-3AD203B41FA5}">
                      <a16:colId xmlns:a16="http://schemas.microsoft.com/office/drawing/2014/main" xmlns="" val="20001"/>
                    </a:ext>
                  </a:extLst>
                </a:gridCol>
                <a:gridCol w="714837">
                  <a:extLst>
                    <a:ext uri="{9D8B030D-6E8A-4147-A177-3AD203B41FA5}">
                      <a16:colId xmlns:a16="http://schemas.microsoft.com/office/drawing/2014/main" xmlns="" val="20002"/>
                    </a:ext>
                  </a:extLst>
                </a:gridCol>
                <a:gridCol w="409979">
                  <a:extLst>
                    <a:ext uri="{9D8B030D-6E8A-4147-A177-3AD203B41FA5}">
                      <a16:colId xmlns:a16="http://schemas.microsoft.com/office/drawing/2014/main" xmlns="" val="20003"/>
                    </a:ext>
                  </a:extLst>
                </a:gridCol>
              </a:tblGrid>
              <a:tr h="11103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1103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216096">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216096">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201</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169" name="表格 168">
            <a:extLst>
              <a:ext uri="{FF2B5EF4-FFF2-40B4-BE49-F238E27FC236}">
                <a16:creationId xmlns:a16="http://schemas.microsoft.com/office/drawing/2014/main" xmlns="" id="{4C8B4CDE-547D-4A59-8F75-EFB03F9C4DF9}"/>
              </a:ext>
            </a:extLst>
          </p:cNvPr>
          <p:cNvGraphicFramePr>
            <a:graphicFrameLocks noGrp="1"/>
          </p:cNvGraphicFramePr>
          <p:nvPr>
            <p:extLst>
              <p:ext uri="{D42A27DB-BD31-4B8C-83A1-F6EECF244321}">
                <p14:modId xmlns:p14="http://schemas.microsoft.com/office/powerpoint/2010/main" val="2361752907"/>
              </p:ext>
            </p:extLst>
          </p:nvPr>
        </p:nvGraphicFramePr>
        <p:xfrm>
          <a:off x="3629109" y="5307946"/>
          <a:ext cx="1874085" cy="789120"/>
        </p:xfrm>
        <a:graphic>
          <a:graphicData uri="http://schemas.openxmlformats.org/drawingml/2006/table">
            <a:tbl>
              <a:tblPr/>
              <a:tblGrid>
                <a:gridCol w="288414">
                  <a:extLst>
                    <a:ext uri="{9D8B030D-6E8A-4147-A177-3AD203B41FA5}">
                      <a16:colId xmlns:a16="http://schemas.microsoft.com/office/drawing/2014/main" xmlns="" val="20000"/>
                    </a:ext>
                  </a:extLst>
                </a:gridCol>
                <a:gridCol w="439061">
                  <a:extLst>
                    <a:ext uri="{9D8B030D-6E8A-4147-A177-3AD203B41FA5}">
                      <a16:colId xmlns:a16="http://schemas.microsoft.com/office/drawing/2014/main" xmlns="" val="20001"/>
                    </a:ext>
                  </a:extLst>
                </a:gridCol>
                <a:gridCol w="677346">
                  <a:extLst>
                    <a:ext uri="{9D8B030D-6E8A-4147-A177-3AD203B41FA5}">
                      <a16:colId xmlns:a16="http://schemas.microsoft.com/office/drawing/2014/main" xmlns="" val="20002"/>
                    </a:ext>
                  </a:extLst>
                </a:gridCol>
                <a:gridCol w="469264">
                  <a:extLst>
                    <a:ext uri="{9D8B030D-6E8A-4147-A177-3AD203B41FA5}">
                      <a16:colId xmlns:a16="http://schemas.microsoft.com/office/drawing/2014/main" xmlns="" val="20003"/>
                    </a:ext>
                  </a:extLst>
                </a:gridCol>
              </a:tblGrid>
              <a:tr h="151329">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51329">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51329">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51329">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201</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cxnSp>
        <p:nvCxnSpPr>
          <p:cNvPr id="6" name="直接箭头连接符 5"/>
          <p:cNvCxnSpPr/>
          <p:nvPr/>
        </p:nvCxnSpPr>
        <p:spPr bwMode="gray">
          <a:xfrm>
            <a:off x="5283019" y="2515998"/>
            <a:ext cx="1769070" cy="2259309"/>
          </a:xfrm>
          <a:prstGeom prst="straightConnector1">
            <a:avLst/>
          </a:prstGeom>
          <a:noFill/>
          <a:ln w="38100">
            <a:solidFill>
              <a:schemeClr val="accent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09444311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2" name="表格 171">
            <a:extLst>
              <a:ext uri="{FF2B5EF4-FFF2-40B4-BE49-F238E27FC236}">
                <a16:creationId xmlns:a16="http://schemas.microsoft.com/office/drawing/2014/main" xmlns="" id="{4C8B4CDE-547D-4A59-8F75-EFB03F9C4DF9}"/>
              </a:ext>
            </a:extLst>
          </p:cNvPr>
          <p:cNvGraphicFramePr>
            <a:graphicFrameLocks noGrp="1"/>
          </p:cNvGraphicFramePr>
          <p:nvPr>
            <p:extLst>
              <p:ext uri="{D42A27DB-BD31-4B8C-83A1-F6EECF244321}">
                <p14:modId xmlns:p14="http://schemas.microsoft.com/office/powerpoint/2010/main" val="3911014327"/>
              </p:ext>
            </p:extLst>
          </p:nvPr>
        </p:nvGraphicFramePr>
        <p:xfrm>
          <a:off x="3367857" y="5307946"/>
          <a:ext cx="1874085" cy="789120"/>
        </p:xfrm>
        <a:graphic>
          <a:graphicData uri="http://schemas.openxmlformats.org/drawingml/2006/table">
            <a:tbl>
              <a:tblPr/>
              <a:tblGrid>
                <a:gridCol w="288414">
                  <a:extLst>
                    <a:ext uri="{9D8B030D-6E8A-4147-A177-3AD203B41FA5}">
                      <a16:colId xmlns:a16="http://schemas.microsoft.com/office/drawing/2014/main" xmlns="" val="20000"/>
                    </a:ext>
                  </a:extLst>
                </a:gridCol>
                <a:gridCol w="439061">
                  <a:extLst>
                    <a:ext uri="{9D8B030D-6E8A-4147-A177-3AD203B41FA5}">
                      <a16:colId xmlns:a16="http://schemas.microsoft.com/office/drawing/2014/main" xmlns="" val="20001"/>
                    </a:ext>
                  </a:extLst>
                </a:gridCol>
                <a:gridCol w="677346">
                  <a:extLst>
                    <a:ext uri="{9D8B030D-6E8A-4147-A177-3AD203B41FA5}">
                      <a16:colId xmlns:a16="http://schemas.microsoft.com/office/drawing/2014/main" xmlns="" val="20002"/>
                    </a:ext>
                  </a:extLst>
                </a:gridCol>
                <a:gridCol w="469264">
                  <a:extLst>
                    <a:ext uri="{9D8B030D-6E8A-4147-A177-3AD203B41FA5}">
                      <a16:colId xmlns:a16="http://schemas.microsoft.com/office/drawing/2014/main" xmlns="" val="20003"/>
                    </a:ext>
                  </a:extLst>
                </a:gridCol>
              </a:tblGrid>
              <a:tr h="151329">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51329">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51329">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51329">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201</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ARP Broadcast Forwarding: from PE1 to PE2</a:t>
            </a:r>
            <a:endParaRPr lang="en-US" altLang="zh-CN" dirty="0">
              <a:sym typeface="Huawei Sans" panose="020C0503030203020204" pitchFamily="34" charset="0"/>
            </a:endParaRPr>
          </a:p>
        </p:txBody>
      </p:sp>
      <p:sp>
        <p:nvSpPr>
          <p:cNvPr id="26" name="文本占位符 25"/>
          <p:cNvSpPr>
            <a:spLocks noGrp="1"/>
          </p:cNvSpPr>
          <p:nvPr>
            <p:ph type="body" sz="quarter" idx="10"/>
          </p:nvPr>
        </p:nvSpPr>
        <p:spPr bwMode="gray"/>
        <p:txBody>
          <a:bodyPr/>
          <a:lstStyle/>
          <a:p>
            <a:pPr>
              <a:lnSpc>
                <a:spcPct val="100000"/>
              </a:lnSpc>
            </a:pPr>
            <a:r>
              <a:rPr lang="en-US" sz="1600" dirty="0" smtClean="0">
                <a:sym typeface="Huawei Sans" panose="020C0503030203020204" pitchFamily="34" charset="0"/>
              </a:rPr>
              <a:t>Because PE1 and PE2 belong to the same ES, traffic from PE1 to PE2 carries both the ESI label 202 and the BUM label 102. After receiving the packet, PE2 finds that the packet carrying the label 202 and discards the packet.</a:t>
            </a:r>
          </a:p>
          <a:p>
            <a:pPr>
              <a:lnSpc>
                <a:spcPct val="100000"/>
              </a:lnSpc>
            </a:pPr>
            <a:endParaRPr lang="en-US" altLang="zh-CN" sz="1600" dirty="0">
              <a:sym typeface="Huawei Sans" panose="020C0503030203020204" pitchFamily="34" charset="0"/>
            </a:endParaRPr>
          </a:p>
        </p:txBody>
      </p:sp>
      <p:sp>
        <p:nvSpPr>
          <p:cNvPr id="40" name="文本占位符 2">
            <a:extLst>
              <a:ext uri="{FF2B5EF4-FFF2-40B4-BE49-F238E27FC236}">
                <a16:creationId xmlns:a16="http://schemas.microsoft.com/office/drawing/2014/main" xmlns="" id="{BA86D00E-F140-4729-8381-87DFF3791530}"/>
              </a:ext>
            </a:extLst>
          </p:cNvPr>
          <p:cNvSpPr txBox="1">
            <a:spLocks/>
          </p:cNvSpPr>
          <p:nvPr/>
        </p:nvSpPr>
        <p:spPr bwMode="gray">
          <a:xfrm>
            <a:off x="468317" y="1233488"/>
            <a:ext cx="11276183" cy="493378"/>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3" name="组合 92">
            <a:extLst>
              <a:ext uri="{FF2B5EF4-FFF2-40B4-BE49-F238E27FC236}">
                <a16:creationId xmlns:a16="http://schemas.microsoft.com/office/drawing/2014/main" xmlns="" id="{CDA0CBCF-ACF4-4F2E-B393-7C6AC213D12A}"/>
              </a:ext>
            </a:extLst>
          </p:cNvPr>
          <p:cNvGrpSpPr/>
          <p:nvPr/>
        </p:nvGrpSpPr>
        <p:grpSpPr bwMode="gray">
          <a:xfrm>
            <a:off x="550697" y="1758381"/>
            <a:ext cx="1201904" cy="701460"/>
            <a:chOff x="550697" y="1918314"/>
            <a:chExt cx="1201904" cy="701460"/>
          </a:xfrm>
          <a:solidFill>
            <a:srgbClr val="ED6D00"/>
          </a:solidFill>
        </p:grpSpPr>
        <p:grpSp>
          <p:nvGrpSpPr>
            <p:cNvPr id="94" name="组合 93">
              <a:extLst>
                <a:ext uri="{FF2B5EF4-FFF2-40B4-BE49-F238E27FC236}">
                  <a16:creationId xmlns:a16="http://schemas.microsoft.com/office/drawing/2014/main" xmlns="" id="{433FF6A6-FC71-4F12-ABF1-20EE7277583A}"/>
                </a:ext>
              </a:extLst>
            </p:cNvPr>
            <p:cNvGrpSpPr/>
            <p:nvPr/>
          </p:nvGrpSpPr>
          <p:grpSpPr bwMode="gray">
            <a:xfrm>
              <a:off x="550697" y="1918314"/>
              <a:ext cx="1129878" cy="609067"/>
              <a:chOff x="5547047" y="3776235"/>
              <a:chExt cx="1265233" cy="609067"/>
            </a:xfrm>
            <a:grpFill/>
          </p:grpSpPr>
          <p:sp>
            <p:nvSpPr>
              <p:cNvPr id="96" name="矩形 95">
                <a:extLst>
                  <a:ext uri="{FF2B5EF4-FFF2-40B4-BE49-F238E27FC236}">
                    <a16:creationId xmlns:a16="http://schemas.microsoft.com/office/drawing/2014/main" xmlns="" id="{C8B6F7E5-9652-4003-9394-D0DA2C5F0DC1}"/>
                  </a:ext>
                </a:extLst>
              </p:cNvPr>
              <p:cNvSpPr/>
              <p:nvPr/>
            </p:nvSpPr>
            <p:spPr bwMode="gray">
              <a:xfrm>
                <a:off x="5547047" y="4154375"/>
                <a:ext cx="1265233"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request</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矩形 96">
                <a:extLst>
                  <a:ext uri="{FF2B5EF4-FFF2-40B4-BE49-F238E27FC236}">
                    <a16:creationId xmlns:a16="http://schemas.microsoft.com/office/drawing/2014/main" xmlns="" id="{6FE43715-0550-4F84-89FE-AB0C88E004EB}"/>
                  </a:ext>
                </a:extLst>
              </p:cNvPr>
              <p:cNvSpPr/>
              <p:nvPr/>
            </p:nvSpPr>
            <p:spPr bwMode="gray">
              <a:xfrm>
                <a:off x="5547047" y="3776235"/>
                <a:ext cx="1265233"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All</a:t>
                </a:r>
                <a:endPar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1-1-1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95" name="直接箭头连接符 94">
              <a:extLst>
                <a:ext uri="{FF2B5EF4-FFF2-40B4-BE49-F238E27FC236}">
                  <a16:creationId xmlns:a16="http://schemas.microsoft.com/office/drawing/2014/main" xmlns="" id="{77DBD575-618C-41F0-AB98-1CAB7E3C7FBC}"/>
                </a:ext>
              </a:extLst>
            </p:cNvPr>
            <p:cNvCxnSpPr/>
            <p:nvPr/>
          </p:nvCxnSpPr>
          <p:spPr bwMode="gray">
            <a:xfrm>
              <a:off x="550697" y="2619774"/>
              <a:ext cx="1201904" cy="0"/>
            </a:xfrm>
            <a:prstGeom prst="straightConnector1">
              <a:avLst/>
            </a:prstGeom>
            <a:grpFill/>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8" name="组合 107">
            <a:extLst>
              <a:ext uri="{FF2B5EF4-FFF2-40B4-BE49-F238E27FC236}">
                <a16:creationId xmlns:a16="http://schemas.microsoft.com/office/drawing/2014/main" xmlns="" id="{FBC7CCFA-10B9-482D-BE62-25A1F70635DD}"/>
              </a:ext>
            </a:extLst>
          </p:cNvPr>
          <p:cNvGrpSpPr/>
          <p:nvPr/>
        </p:nvGrpSpPr>
        <p:grpSpPr bwMode="gray">
          <a:xfrm>
            <a:off x="5587050" y="2228761"/>
            <a:ext cx="1239421" cy="1280337"/>
            <a:chOff x="8085508" y="1009632"/>
            <a:chExt cx="1037797" cy="1280337"/>
          </a:xfrm>
          <a:solidFill>
            <a:srgbClr val="F28944"/>
          </a:solidFill>
        </p:grpSpPr>
        <p:sp>
          <p:nvSpPr>
            <p:cNvPr id="109" name="矩形 108">
              <a:extLst>
                <a:ext uri="{FF2B5EF4-FFF2-40B4-BE49-F238E27FC236}">
                  <a16:creationId xmlns:a16="http://schemas.microsoft.com/office/drawing/2014/main" xmlns="" id="{C50F7ADB-B574-481F-86C7-1F233656D11B}"/>
                </a:ext>
              </a:extLst>
            </p:cNvPr>
            <p:cNvSpPr/>
            <p:nvPr/>
          </p:nvSpPr>
          <p:spPr bwMode="gray">
            <a:xfrm>
              <a:off x="8085510" y="2059042"/>
              <a:ext cx="1037795"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request</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矩形 109">
              <a:extLst>
                <a:ext uri="{FF2B5EF4-FFF2-40B4-BE49-F238E27FC236}">
                  <a16:creationId xmlns:a16="http://schemas.microsoft.com/office/drawing/2014/main" xmlns="" id="{7411F157-A876-4535-9022-86D709D6D953}"/>
                </a:ext>
              </a:extLst>
            </p:cNvPr>
            <p:cNvSpPr/>
            <p:nvPr/>
          </p:nvSpPr>
          <p:spPr bwMode="gray">
            <a:xfrm>
              <a:off x="8085510" y="1680902"/>
              <a:ext cx="1037795"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All</a:t>
              </a:r>
              <a:endPar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1-1-1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矩形 110">
              <a:extLst>
                <a:ext uri="{FF2B5EF4-FFF2-40B4-BE49-F238E27FC236}">
                  <a16:creationId xmlns:a16="http://schemas.microsoft.com/office/drawing/2014/main" xmlns="" id="{45B41328-9678-47F2-83FB-DD48307F55E9}"/>
                </a:ext>
              </a:extLst>
            </p:cNvPr>
            <p:cNvSpPr/>
            <p:nvPr/>
          </p:nvSpPr>
          <p:spPr bwMode="gray">
            <a:xfrm>
              <a:off x="8085509" y="1446677"/>
              <a:ext cx="1037795"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202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矩形 111">
              <a:extLst>
                <a:ext uri="{FF2B5EF4-FFF2-40B4-BE49-F238E27FC236}">
                  <a16:creationId xmlns:a16="http://schemas.microsoft.com/office/drawing/2014/main" xmlns="" id="{50BD21F1-54AD-4844-8E80-73E03F19973B}"/>
                </a:ext>
              </a:extLst>
            </p:cNvPr>
            <p:cNvSpPr/>
            <p:nvPr/>
          </p:nvSpPr>
          <p:spPr bwMode="gray">
            <a:xfrm>
              <a:off x="8085508" y="1215750"/>
              <a:ext cx="1037795"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a:extLst>
                <a:ext uri="{FF2B5EF4-FFF2-40B4-BE49-F238E27FC236}">
                  <a16:creationId xmlns:a16="http://schemas.microsoft.com/office/drawing/2014/main" xmlns="" id="{848F0192-FC49-4070-8594-C0DD0B781F79}"/>
                </a:ext>
              </a:extLst>
            </p:cNvPr>
            <p:cNvSpPr/>
            <p:nvPr/>
          </p:nvSpPr>
          <p:spPr bwMode="gray">
            <a:xfrm>
              <a:off x="8085508" y="1009632"/>
              <a:ext cx="1037795"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8" name="任意多边形 2">
            <a:extLst>
              <a:ext uri="{FF2B5EF4-FFF2-40B4-BE49-F238E27FC236}">
                <a16:creationId xmlns:a16="http://schemas.microsoft.com/office/drawing/2014/main" xmlns="" id="{3D69083F-A34C-4052-AC9C-FFA1CE7AD20E}"/>
              </a:ext>
            </a:extLst>
          </p:cNvPr>
          <p:cNvSpPr/>
          <p:nvPr/>
        </p:nvSpPr>
        <p:spPr bwMode="gray">
          <a:xfrm rot="5400000" flipV="1">
            <a:off x="4294746" y="3946158"/>
            <a:ext cx="2384762" cy="380859"/>
          </a:xfrm>
          <a:custGeom>
            <a:avLst/>
            <a:gdLst>
              <a:gd name="connsiteX0" fmla="*/ 0 w 2235200"/>
              <a:gd name="connsiteY0" fmla="*/ 38100 h 482731"/>
              <a:gd name="connsiteX1" fmla="*/ 1143000 w 2235200"/>
              <a:gd name="connsiteY1" fmla="*/ 482600 h 482731"/>
              <a:gd name="connsiteX2" fmla="*/ 2235200 w 2235200"/>
              <a:gd name="connsiteY2" fmla="*/ 0 h 482731"/>
            </a:gdLst>
            <a:ahLst/>
            <a:cxnLst>
              <a:cxn ang="0">
                <a:pos x="connsiteX0" y="connsiteY0"/>
              </a:cxn>
              <a:cxn ang="0">
                <a:pos x="connsiteX1" y="connsiteY1"/>
              </a:cxn>
              <a:cxn ang="0">
                <a:pos x="connsiteX2" y="connsiteY2"/>
              </a:cxn>
            </a:cxnLst>
            <a:rect l="l" t="t" r="r" b="b"/>
            <a:pathLst>
              <a:path w="2235200" h="482731">
                <a:moveTo>
                  <a:pt x="0" y="38100"/>
                </a:moveTo>
                <a:cubicBezTo>
                  <a:pt x="385233" y="263525"/>
                  <a:pt x="770467" y="488950"/>
                  <a:pt x="1143000" y="482600"/>
                </a:cubicBezTo>
                <a:cubicBezTo>
                  <a:pt x="1515533" y="476250"/>
                  <a:pt x="1875366" y="238125"/>
                  <a:pt x="2235200" y="0"/>
                </a:cubicBezTo>
              </a:path>
            </a:pathLst>
          </a:custGeom>
          <a:noFill/>
          <a:ln w="38100">
            <a:solidFill>
              <a:schemeClr val="accent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9" name="组合 118">
            <a:extLst>
              <a:ext uri="{FF2B5EF4-FFF2-40B4-BE49-F238E27FC236}">
                <a16:creationId xmlns:a16="http://schemas.microsoft.com/office/drawing/2014/main" xmlns="" id="{FE699D9C-34E3-437F-947D-9E7C35CF891C}"/>
              </a:ext>
            </a:extLst>
          </p:cNvPr>
          <p:cNvGrpSpPr/>
          <p:nvPr/>
        </p:nvGrpSpPr>
        <p:grpSpPr bwMode="gray">
          <a:xfrm>
            <a:off x="10497020" y="1758381"/>
            <a:ext cx="1201904" cy="701460"/>
            <a:chOff x="550697" y="1918314"/>
            <a:chExt cx="1201904" cy="701460"/>
          </a:xfrm>
          <a:solidFill>
            <a:srgbClr val="ED6D00"/>
          </a:solidFill>
        </p:grpSpPr>
        <p:grpSp>
          <p:nvGrpSpPr>
            <p:cNvPr id="120" name="组合 119">
              <a:extLst>
                <a:ext uri="{FF2B5EF4-FFF2-40B4-BE49-F238E27FC236}">
                  <a16:creationId xmlns:a16="http://schemas.microsoft.com/office/drawing/2014/main" xmlns="" id="{2F26EF85-E1C0-432C-AF97-A626C9A797B6}"/>
                </a:ext>
              </a:extLst>
            </p:cNvPr>
            <p:cNvGrpSpPr/>
            <p:nvPr/>
          </p:nvGrpSpPr>
          <p:grpSpPr bwMode="gray">
            <a:xfrm>
              <a:off x="550697" y="1918314"/>
              <a:ext cx="1129878" cy="609067"/>
              <a:chOff x="5547047" y="3776235"/>
              <a:chExt cx="1265233" cy="609067"/>
            </a:xfrm>
            <a:grpFill/>
          </p:grpSpPr>
          <p:sp>
            <p:nvSpPr>
              <p:cNvPr id="122" name="矩形 121">
                <a:extLst>
                  <a:ext uri="{FF2B5EF4-FFF2-40B4-BE49-F238E27FC236}">
                    <a16:creationId xmlns:a16="http://schemas.microsoft.com/office/drawing/2014/main" xmlns="" id="{A54A49B3-4E65-44CB-A494-638FBA2052FE}"/>
                  </a:ext>
                </a:extLst>
              </p:cNvPr>
              <p:cNvSpPr/>
              <p:nvPr/>
            </p:nvSpPr>
            <p:spPr bwMode="gray">
              <a:xfrm>
                <a:off x="5547047" y="4154375"/>
                <a:ext cx="1265233"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request</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矩形 122">
                <a:extLst>
                  <a:ext uri="{FF2B5EF4-FFF2-40B4-BE49-F238E27FC236}">
                    <a16:creationId xmlns:a16="http://schemas.microsoft.com/office/drawing/2014/main" xmlns="" id="{AF1E7E77-3BA3-415F-9778-1497EA39D147}"/>
                  </a:ext>
                </a:extLst>
              </p:cNvPr>
              <p:cNvSpPr/>
              <p:nvPr/>
            </p:nvSpPr>
            <p:spPr bwMode="gray">
              <a:xfrm>
                <a:off x="5547047" y="3776235"/>
                <a:ext cx="1265233"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All</a:t>
                </a: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1-1-1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1" name="直接箭头连接符 120">
              <a:extLst>
                <a:ext uri="{FF2B5EF4-FFF2-40B4-BE49-F238E27FC236}">
                  <a16:creationId xmlns:a16="http://schemas.microsoft.com/office/drawing/2014/main" xmlns="" id="{14B734D2-B0A9-4041-86D0-331F7333C62B}"/>
                </a:ext>
              </a:extLst>
            </p:cNvPr>
            <p:cNvCxnSpPr/>
            <p:nvPr/>
          </p:nvCxnSpPr>
          <p:spPr bwMode="gray">
            <a:xfrm>
              <a:off x="550697" y="2619774"/>
              <a:ext cx="1201904" cy="0"/>
            </a:xfrm>
            <a:prstGeom prst="straightConnector1">
              <a:avLst/>
            </a:prstGeom>
            <a:grpFill/>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sp>
        <p:nvSpPr>
          <p:cNvPr id="81" name="十字形 80">
            <a:extLst>
              <a:ext uri="{FF2B5EF4-FFF2-40B4-BE49-F238E27FC236}">
                <a16:creationId xmlns:a16="http://schemas.microsoft.com/office/drawing/2014/main" xmlns="" id="{3115BC8C-9073-497C-869D-C3FCA2585972}"/>
              </a:ext>
            </a:extLst>
          </p:cNvPr>
          <p:cNvSpPr/>
          <p:nvPr/>
        </p:nvSpPr>
        <p:spPr bwMode="gray">
          <a:xfrm rot="2785165">
            <a:off x="1332168" y="4451569"/>
            <a:ext cx="549297" cy="549297"/>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bwMode="gray">
          <a:xfrm>
            <a:off x="5649717" y="4489041"/>
            <a:ext cx="1437206" cy="1015663"/>
          </a:xfrm>
          <a:prstGeom prst="rect">
            <a:avLst/>
          </a:prstGeom>
          <a:solidFill>
            <a:srgbClr val="F28944"/>
          </a:solidFill>
        </p:spPr>
        <p:txBody>
          <a:bodyPr wrap="square" rtlCol="0">
            <a:spAutoFit/>
          </a:bodyPr>
          <a:lstStyle/>
          <a:p>
            <a:pPr fontAlgn="ct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Split horizon is implemented using the ESI labels assigned to Type 1 routes.</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a:extLst>
              <a:ext uri="{FF2B5EF4-FFF2-40B4-BE49-F238E27FC236}">
                <a16:creationId xmlns:a16="http://schemas.microsoft.com/office/drawing/2014/main" xmlns="" id="{D5CD700B-3AAC-4252-9E20-EA98E4EA3772}"/>
              </a:ext>
            </a:extLst>
          </p:cNvPr>
          <p:cNvSpPr/>
          <p:nvPr/>
        </p:nvSpPr>
        <p:spPr bwMode="gray">
          <a:xfrm>
            <a:off x="183973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4" name="直接连接符 103">
            <a:extLst>
              <a:ext uri="{FF2B5EF4-FFF2-40B4-BE49-F238E27FC236}">
                <a16:creationId xmlns:a16="http://schemas.microsoft.com/office/drawing/2014/main" xmlns="" id="{845AB939-DBB0-474F-9F2C-7D9858D620B0}"/>
              </a:ext>
            </a:extLst>
          </p:cNvPr>
          <p:cNvCxnSpPr>
            <a:cxnSpLocks/>
            <a:endCxn id="156" idx="3"/>
          </p:cNvCxnSpPr>
          <p:nvPr/>
        </p:nvCxnSpPr>
        <p:spPr bwMode="gray">
          <a:xfrm flipH="1">
            <a:off x="1080361" y="2782061"/>
            <a:ext cx="781956" cy="1117926"/>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8E8F7158-C890-41C4-A92D-88B4ED32E37B}"/>
              </a:ext>
            </a:extLst>
          </p:cNvPr>
          <p:cNvCxnSpPr>
            <a:endCxn id="156" idx="3"/>
          </p:cNvCxnSpPr>
          <p:nvPr/>
        </p:nvCxnSpPr>
        <p:spPr bwMode="gray">
          <a:xfrm flipH="1" flipV="1">
            <a:off x="1080361" y="3899987"/>
            <a:ext cx="781956" cy="1212550"/>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B67FBDCF-8BF7-4258-BE22-065A7033D493}"/>
              </a:ext>
            </a:extLst>
          </p:cNvPr>
          <p:cNvCxnSpPr>
            <a:endCxn id="155"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B660D17E-5C05-41A0-90FC-F923C8E3992E}"/>
              </a:ext>
            </a:extLst>
          </p:cNvPr>
          <p:cNvCxnSpPr>
            <a:endCxn id="155" idx="1"/>
          </p:cNvCxnSpPr>
          <p:nvPr/>
        </p:nvCxnSpPr>
        <p:spPr bwMode="gray">
          <a:xfrm flipV="1">
            <a:off x="10427652" y="3905435"/>
            <a:ext cx="677353" cy="1207102"/>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15" name="矩形 114">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矩形 115">
            <a:extLst>
              <a:ext uri="{FF2B5EF4-FFF2-40B4-BE49-F238E27FC236}">
                <a16:creationId xmlns:a16="http://schemas.microsoft.com/office/drawing/2014/main" xmlns="" id="{558A3FA8-415A-472A-B1A6-6B0AA73AFBDB}"/>
              </a:ext>
            </a:extLst>
          </p:cNvPr>
          <p:cNvSpPr/>
          <p:nvPr/>
        </p:nvSpPr>
        <p:spPr bwMode="gray">
          <a:xfrm>
            <a:off x="1834415"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矩形 116">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矩形 123">
            <a:extLst>
              <a:ext uri="{FF2B5EF4-FFF2-40B4-BE49-F238E27FC236}">
                <a16:creationId xmlns:a16="http://schemas.microsoft.com/office/drawing/2014/main" xmlns="" id="{9E2D870C-DEC8-4D65-A99C-0F94CF22D60A}"/>
              </a:ext>
            </a:extLst>
          </p:cNvPr>
          <p:cNvSpPr/>
          <p:nvPr/>
        </p:nvSpPr>
        <p:spPr bwMode="gray">
          <a:xfrm>
            <a:off x="7052089"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矩形 124">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矩形 125">
            <a:extLst>
              <a:ext uri="{FF2B5EF4-FFF2-40B4-BE49-F238E27FC236}">
                <a16:creationId xmlns:a16="http://schemas.microsoft.com/office/drawing/2014/main" xmlns="" id="{1CD6A5CB-721B-40F6-B901-8678AFB85D3B}"/>
              </a:ext>
            </a:extLst>
          </p:cNvPr>
          <p:cNvSpPr/>
          <p:nvPr/>
        </p:nvSpPr>
        <p:spPr bwMode="gray">
          <a:xfrm>
            <a:off x="7058957"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矩形 126">
            <a:extLst>
              <a:ext uri="{FF2B5EF4-FFF2-40B4-BE49-F238E27FC236}">
                <a16:creationId xmlns:a16="http://schemas.microsoft.com/office/drawing/2014/main" xmlns="" id="{B64C0C3B-FDDF-45DD-94BA-F3CF4D61BF73}"/>
              </a:ext>
            </a:extLst>
          </p:cNvPr>
          <p:cNvSpPr/>
          <p:nvPr/>
        </p:nvSpPr>
        <p:spPr bwMode="gray">
          <a:xfrm>
            <a:off x="1998545" y="218294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矩形 127">
            <a:extLst>
              <a:ext uri="{FF2B5EF4-FFF2-40B4-BE49-F238E27FC236}">
                <a16:creationId xmlns:a16="http://schemas.microsoft.com/office/drawing/2014/main" xmlns="" id="{850A5E19-810B-4B2E-8850-2638CDDE4042}"/>
              </a:ext>
            </a:extLst>
          </p:cNvPr>
          <p:cNvSpPr/>
          <p:nvPr/>
        </p:nvSpPr>
        <p:spPr bwMode="gray">
          <a:xfrm>
            <a:off x="2133544" y="183397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矩形 128">
            <a:extLst>
              <a:ext uri="{FF2B5EF4-FFF2-40B4-BE49-F238E27FC236}">
                <a16:creationId xmlns:a16="http://schemas.microsoft.com/office/drawing/2014/main" xmlns="" id="{E549CE12-84DE-46E8-889D-D7A4045618FE}"/>
              </a:ext>
            </a:extLst>
          </p:cNvPr>
          <p:cNvSpPr/>
          <p:nvPr/>
        </p:nvSpPr>
        <p:spPr bwMode="gray">
          <a:xfrm>
            <a:off x="1998545" y="2389143"/>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矩形 129">
            <a:extLst>
              <a:ext uri="{FF2B5EF4-FFF2-40B4-BE49-F238E27FC236}">
                <a16:creationId xmlns:a16="http://schemas.microsoft.com/office/drawing/2014/main" xmlns="" id="{BB164A9D-D7CB-4B67-BEE1-B1E20BABF09C}"/>
              </a:ext>
            </a:extLst>
          </p:cNvPr>
          <p:cNvSpPr/>
          <p:nvPr/>
        </p:nvSpPr>
        <p:spPr bwMode="gray">
          <a:xfrm>
            <a:off x="7179843" y="1681561"/>
            <a:ext cx="3176341" cy="1793159"/>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矩形 130">
            <a:extLst>
              <a:ext uri="{FF2B5EF4-FFF2-40B4-BE49-F238E27FC236}">
                <a16:creationId xmlns:a16="http://schemas.microsoft.com/office/drawing/2014/main" xmlns="" id="{A3E0CFCB-5478-4004-9324-932BBC933906}"/>
              </a:ext>
            </a:extLst>
          </p:cNvPr>
          <p:cNvSpPr/>
          <p:nvPr/>
        </p:nvSpPr>
        <p:spPr bwMode="gray">
          <a:xfrm>
            <a:off x="7256268" y="2191672"/>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矩形 131">
            <a:extLst>
              <a:ext uri="{FF2B5EF4-FFF2-40B4-BE49-F238E27FC236}">
                <a16:creationId xmlns:a16="http://schemas.microsoft.com/office/drawing/2014/main" xmlns="" id="{80D4845E-3F61-405F-8C54-B4C33C2120EF}"/>
              </a:ext>
            </a:extLst>
          </p:cNvPr>
          <p:cNvSpPr/>
          <p:nvPr/>
        </p:nvSpPr>
        <p:spPr bwMode="gray">
          <a:xfrm>
            <a:off x="7202672" y="1842709"/>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矩形 132">
            <a:extLst>
              <a:ext uri="{FF2B5EF4-FFF2-40B4-BE49-F238E27FC236}">
                <a16:creationId xmlns:a16="http://schemas.microsoft.com/office/drawing/2014/main" xmlns="" id="{8F63526D-6227-456A-870C-43B8D6704A8E}"/>
              </a:ext>
            </a:extLst>
          </p:cNvPr>
          <p:cNvSpPr/>
          <p:nvPr/>
        </p:nvSpPr>
        <p:spPr bwMode="gray">
          <a:xfrm>
            <a:off x="7256268" y="2403860"/>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矩形 133">
            <a:extLst>
              <a:ext uri="{FF2B5EF4-FFF2-40B4-BE49-F238E27FC236}">
                <a16:creationId xmlns:a16="http://schemas.microsoft.com/office/drawing/2014/main" xmlns="" id="{B5C4B812-BFED-49C1-B0A8-73FD177F62E4}"/>
              </a:ext>
            </a:extLst>
          </p:cNvPr>
          <p:cNvSpPr/>
          <p:nvPr/>
        </p:nvSpPr>
        <p:spPr bwMode="gray">
          <a:xfrm>
            <a:off x="2009060" y="4877468"/>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矩形 134">
            <a:extLst>
              <a:ext uri="{FF2B5EF4-FFF2-40B4-BE49-F238E27FC236}">
                <a16:creationId xmlns:a16="http://schemas.microsoft.com/office/drawing/2014/main" xmlns="" id="{F9484482-F88F-476A-B6BA-8E19F864EE56}"/>
              </a:ext>
            </a:extLst>
          </p:cNvPr>
          <p:cNvSpPr/>
          <p:nvPr/>
        </p:nvSpPr>
        <p:spPr bwMode="gray">
          <a:xfrm>
            <a:off x="2144059" y="4528505"/>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矩形 135">
            <a:extLst>
              <a:ext uri="{FF2B5EF4-FFF2-40B4-BE49-F238E27FC236}">
                <a16:creationId xmlns:a16="http://schemas.microsoft.com/office/drawing/2014/main" xmlns="" id="{3BE57485-5BEA-4703-B69C-258C314A1B9E}"/>
              </a:ext>
            </a:extLst>
          </p:cNvPr>
          <p:cNvSpPr/>
          <p:nvPr/>
        </p:nvSpPr>
        <p:spPr bwMode="gray">
          <a:xfrm>
            <a:off x="2009060" y="5083669"/>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矩形 136">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矩形 137">
            <a:extLst>
              <a:ext uri="{FF2B5EF4-FFF2-40B4-BE49-F238E27FC236}">
                <a16:creationId xmlns:a16="http://schemas.microsoft.com/office/drawing/2014/main" xmlns="" id="{50577743-D524-4F31-B49A-9C9C287FE7C6}"/>
              </a:ext>
            </a:extLst>
          </p:cNvPr>
          <p:cNvSpPr/>
          <p:nvPr/>
        </p:nvSpPr>
        <p:spPr bwMode="gray">
          <a:xfrm>
            <a:off x="7283071" y="4927270"/>
            <a:ext cx="1419057" cy="201845"/>
          </a:xfrm>
          <a:prstGeom prst="rect">
            <a:avLst/>
          </a:prstGeom>
          <a:solidFill>
            <a:srgbClr val="56C4D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矩形 138">
            <a:extLst>
              <a:ext uri="{FF2B5EF4-FFF2-40B4-BE49-F238E27FC236}">
                <a16:creationId xmlns:a16="http://schemas.microsoft.com/office/drawing/2014/main" xmlns="" id="{40437D90-2ED1-4AFD-8A2F-9B0DA2EA72C3}"/>
              </a:ext>
            </a:extLst>
          </p:cNvPr>
          <p:cNvSpPr/>
          <p:nvPr/>
        </p:nvSpPr>
        <p:spPr bwMode="gray">
          <a:xfrm>
            <a:off x="7198995" y="4578307"/>
            <a:ext cx="688009"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矩形 139">
            <a:extLst>
              <a:ext uri="{FF2B5EF4-FFF2-40B4-BE49-F238E27FC236}">
                <a16:creationId xmlns:a16="http://schemas.microsoft.com/office/drawing/2014/main" xmlns="" id="{5F5565DC-FA1C-4046-A6ED-3F6A194E4EEF}"/>
              </a:ext>
            </a:extLst>
          </p:cNvPr>
          <p:cNvSpPr/>
          <p:nvPr/>
        </p:nvSpPr>
        <p:spPr bwMode="gray">
          <a:xfrm>
            <a:off x="7283071" y="5133471"/>
            <a:ext cx="1419057" cy="22427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矩形 140">
            <a:extLst>
              <a:ext uri="{FF2B5EF4-FFF2-40B4-BE49-F238E27FC236}">
                <a16:creationId xmlns:a16="http://schemas.microsoft.com/office/drawing/2014/main" xmlns="" id="{EE422210-2019-473C-A46F-0BF0291F1F44}"/>
              </a:ext>
            </a:extLst>
          </p:cNvPr>
          <p:cNvSpPr/>
          <p:nvPr/>
        </p:nvSpPr>
        <p:spPr bwMode="gray">
          <a:xfrm>
            <a:off x="1933785" y="1681561"/>
            <a:ext cx="3297066" cy="179316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矩形 141">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43" name="表格 142">
            <a:extLst>
              <a:ext uri="{FF2B5EF4-FFF2-40B4-BE49-F238E27FC236}">
                <a16:creationId xmlns:a16="http://schemas.microsoft.com/office/drawing/2014/main" xmlns="" id="{D3303EFA-3045-4783-8483-B131D856D57B}"/>
              </a:ext>
            </a:extLst>
          </p:cNvPr>
          <p:cNvGraphicFramePr>
            <a:graphicFrameLocks noGrp="1"/>
          </p:cNvGraphicFramePr>
          <p:nvPr>
            <p:extLst>
              <p:ext uri="{D42A27DB-BD31-4B8C-83A1-F6EECF244321}">
                <p14:modId xmlns:p14="http://schemas.microsoft.com/office/powerpoint/2010/main" val="180755815"/>
              </p:ext>
            </p:extLst>
          </p:nvPr>
        </p:nvGraphicFramePr>
        <p:xfrm>
          <a:off x="8857067" y="1703261"/>
          <a:ext cx="1309333" cy="1144915"/>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12005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144" name="表格 143">
            <a:extLst>
              <a:ext uri="{FF2B5EF4-FFF2-40B4-BE49-F238E27FC236}">
                <a16:creationId xmlns:a16="http://schemas.microsoft.com/office/drawing/2014/main" xmlns="" id="{F27F74AE-F161-4BC9-9F2E-2FB5288F9D61}"/>
              </a:ext>
            </a:extLst>
          </p:cNvPr>
          <p:cNvGraphicFramePr>
            <a:graphicFrameLocks noGrp="1"/>
          </p:cNvGraphicFramePr>
          <p:nvPr>
            <p:extLst>
              <p:ext uri="{D42A27DB-BD31-4B8C-83A1-F6EECF244321}">
                <p14:modId xmlns:p14="http://schemas.microsoft.com/office/powerpoint/2010/main" val="1031074486"/>
              </p:ext>
            </p:extLst>
          </p:nvPr>
        </p:nvGraphicFramePr>
        <p:xfrm>
          <a:off x="8857067" y="4024704"/>
          <a:ext cx="1309333" cy="1144915"/>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12005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145" name="表格 144">
            <a:extLst>
              <a:ext uri="{FF2B5EF4-FFF2-40B4-BE49-F238E27FC236}">
                <a16:creationId xmlns:a16="http://schemas.microsoft.com/office/drawing/2014/main" xmlns="" id="{B98C3C7F-31D5-4C3F-9ED0-3BBF8E00D510}"/>
              </a:ext>
            </a:extLst>
          </p:cNvPr>
          <p:cNvGraphicFramePr>
            <a:graphicFrameLocks noGrp="1"/>
          </p:cNvGraphicFramePr>
          <p:nvPr>
            <p:extLst>
              <p:ext uri="{D42A27DB-BD31-4B8C-83A1-F6EECF244321}">
                <p14:modId xmlns:p14="http://schemas.microsoft.com/office/powerpoint/2010/main" val="2768159075"/>
              </p:ext>
            </p:extLst>
          </p:nvPr>
        </p:nvGraphicFramePr>
        <p:xfrm>
          <a:off x="3367857" y="4024704"/>
          <a:ext cx="1309333" cy="1144915"/>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12005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graphicFrame>
        <p:nvGraphicFramePr>
          <p:cNvPr id="146" name="表格 145">
            <a:extLst>
              <a:ext uri="{FF2B5EF4-FFF2-40B4-BE49-F238E27FC236}">
                <a16:creationId xmlns:a16="http://schemas.microsoft.com/office/drawing/2014/main" xmlns="" id="{88E061DB-3CF5-4B50-B7F8-D884B5FA7434}"/>
              </a:ext>
            </a:extLst>
          </p:cNvPr>
          <p:cNvGraphicFramePr>
            <a:graphicFrameLocks noGrp="1"/>
          </p:cNvGraphicFramePr>
          <p:nvPr>
            <p:extLst>
              <p:ext uri="{D42A27DB-BD31-4B8C-83A1-F6EECF244321}">
                <p14:modId xmlns:p14="http://schemas.microsoft.com/office/powerpoint/2010/main" val="504416676"/>
              </p:ext>
            </p:extLst>
          </p:nvPr>
        </p:nvGraphicFramePr>
        <p:xfrm>
          <a:off x="3384381" y="1703261"/>
          <a:ext cx="1309333" cy="1097280"/>
        </p:xfrm>
        <a:graphic>
          <a:graphicData uri="http://schemas.openxmlformats.org/drawingml/2006/table">
            <a:tbl>
              <a:tblPr/>
              <a:tblGrid>
                <a:gridCol w="608902">
                  <a:extLst>
                    <a:ext uri="{9D8B030D-6E8A-4147-A177-3AD203B41FA5}">
                      <a16:colId xmlns:a16="http://schemas.microsoft.com/office/drawing/2014/main" xmlns="" val="20000"/>
                    </a:ext>
                  </a:extLst>
                </a:gridCol>
                <a:gridCol w="700431">
                  <a:extLst>
                    <a:ext uri="{9D8B030D-6E8A-4147-A177-3AD203B41FA5}">
                      <a16:colId xmlns:a16="http://schemas.microsoft.com/office/drawing/2014/main" xmlns="" val="20001"/>
                    </a:ext>
                  </a:extLst>
                </a:gridCol>
              </a:tblGrid>
              <a:tr h="120054">
                <a:tc gridSpan="2">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BUM traffic forwarding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20054">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103</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2845646146"/>
                  </a:ext>
                </a:extLst>
              </a:tr>
              <a:tr h="120054">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104</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248479083"/>
                  </a:ext>
                </a:extLst>
              </a:tr>
            </a:tbl>
          </a:graphicData>
        </a:graphic>
      </p:graphicFrame>
      <p:sp>
        <p:nvSpPr>
          <p:cNvPr id="147" name="文本框 146">
            <a:extLst>
              <a:ext uri="{FF2B5EF4-FFF2-40B4-BE49-F238E27FC236}">
                <a16:creationId xmlns:a16="http://schemas.microsoft.com/office/drawing/2014/main" xmlns="" id="{94EBE60F-B576-4076-80A4-A298D2C405EA}"/>
              </a:ext>
            </a:extLst>
          </p:cNvPr>
          <p:cNvSpPr txBox="1"/>
          <p:nvPr/>
        </p:nvSpPr>
        <p:spPr bwMode="gray">
          <a:xfrm>
            <a:off x="2331072" y="2956907"/>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a:extLst>
              <a:ext uri="{FF2B5EF4-FFF2-40B4-BE49-F238E27FC236}">
                <a16:creationId xmlns:a16="http://schemas.microsoft.com/office/drawing/2014/main" xmlns="" id="{EE228D8F-CAC8-462D-97F8-C5EC8E408F52}"/>
              </a:ext>
            </a:extLst>
          </p:cNvPr>
          <p:cNvSpPr txBox="1"/>
          <p:nvPr/>
        </p:nvSpPr>
        <p:spPr bwMode="gray">
          <a:xfrm>
            <a:off x="7541862" y="5564244"/>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a:extLst>
              <a:ext uri="{FF2B5EF4-FFF2-40B4-BE49-F238E27FC236}">
                <a16:creationId xmlns:a16="http://schemas.microsoft.com/office/drawing/2014/main" xmlns="" id="{68A565EC-5EEE-4DAD-BAEB-C674542CA029}"/>
              </a:ext>
            </a:extLst>
          </p:cNvPr>
          <p:cNvSpPr txBox="1"/>
          <p:nvPr/>
        </p:nvSpPr>
        <p:spPr bwMode="gray">
          <a:xfrm>
            <a:off x="2381872" y="556294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文本框 149">
            <a:extLst>
              <a:ext uri="{FF2B5EF4-FFF2-40B4-BE49-F238E27FC236}">
                <a16:creationId xmlns:a16="http://schemas.microsoft.com/office/drawing/2014/main" xmlns="" id="{DD2A4E08-5A21-45AB-A58A-4A5E39C6759A}"/>
              </a:ext>
            </a:extLst>
          </p:cNvPr>
          <p:cNvSpPr txBox="1"/>
          <p:nvPr/>
        </p:nvSpPr>
        <p:spPr bwMode="gray">
          <a:xfrm>
            <a:off x="7628535" y="295690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矩形 150">
            <a:extLst>
              <a:ext uri="{FF2B5EF4-FFF2-40B4-BE49-F238E27FC236}">
                <a16:creationId xmlns:a16="http://schemas.microsoft.com/office/drawing/2014/main" xmlns="" id="{7422B7DF-6306-4131-B1DC-76666763D4D0}"/>
              </a:ext>
            </a:extLst>
          </p:cNvPr>
          <p:cNvSpPr/>
          <p:nvPr/>
        </p:nvSpPr>
        <p:spPr bwMode="gray">
          <a:xfrm>
            <a:off x="1054772"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矩形 151">
            <a:extLst>
              <a:ext uri="{FF2B5EF4-FFF2-40B4-BE49-F238E27FC236}">
                <a16:creationId xmlns:a16="http://schemas.microsoft.com/office/drawing/2014/main" xmlns="" id="{74031CBD-8420-4711-B998-114DA11D23B2}"/>
              </a:ext>
            </a:extLst>
          </p:cNvPr>
          <p:cNvSpPr/>
          <p:nvPr/>
        </p:nvSpPr>
        <p:spPr bwMode="gray">
          <a:xfrm>
            <a:off x="1054772"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矩形 152">
            <a:extLst>
              <a:ext uri="{FF2B5EF4-FFF2-40B4-BE49-F238E27FC236}">
                <a16:creationId xmlns:a16="http://schemas.microsoft.com/office/drawing/2014/main" xmlns="" id="{F1951D49-858D-4180-93C9-C72358F2EA76}"/>
              </a:ext>
            </a:extLst>
          </p:cNvPr>
          <p:cNvSpPr/>
          <p:nvPr/>
        </p:nvSpPr>
        <p:spPr bwMode="gray">
          <a:xfrm>
            <a:off x="10632040" y="2515998"/>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矩形 153">
            <a:extLst>
              <a:ext uri="{FF2B5EF4-FFF2-40B4-BE49-F238E27FC236}">
                <a16:creationId xmlns:a16="http://schemas.microsoft.com/office/drawing/2014/main" xmlns="" id="{A5F0010A-BBA2-4934-9EE3-51FE918FF789}"/>
              </a:ext>
            </a:extLst>
          </p:cNvPr>
          <p:cNvSpPr/>
          <p:nvPr/>
        </p:nvSpPr>
        <p:spPr bwMode="gray">
          <a:xfrm>
            <a:off x="10632040" y="4889151"/>
            <a:ext cx="662362"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矩形 154">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矩形 155">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7" name="组合 156"/>
          <p:cNvGrpSpPr/>
          <p:nvPr/>
        </p:nvGrpSpPr>
        <p:grpSpPr bwMode="gray">
          <a:xfrm rot="5400000">
            <a:off x="1817443" y="2652212"/>
            <a:ext cx="156754" cy="122809"/>
            <a:chOff x="5719030" y="3021874"/>
            <a:chExt cx="156754" cy="122809"/>
          </a:xfrm>
        </p:grpSpPr>
        <p:sp>
          <p:nvSpPr>
            <p:cNvPr id="158" name="矩形 157"/>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矩形 158"/>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0" name="组合 159"/>
          <p:cNvGrpSpPr/>
          <p:nvPr/>
        </p:nvGrpSpPr>
        <p:grpSpPr bwMode="gray">
          <a:xfrm rot="5400000">
            <a:off x="1817443" y="5045165"/>
            <a:ext cx="156754" cy="122809"/>
            <a:chOff x="5719030" y="3021874"/>
            <a:chExt cx="156754" cy="122809"/>
          </a:xfrm>
        </p:grpSpPr>
        <p:sp>
          <p:nvSpPr>
            <p:cNvPr id="161" name="矩形 160"/>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矩形 161"/>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3" name="组合 162"/>
          <p:cNvGrpSpPr/>
          <p:nvPr/>
        </p:nvGrpSpPr>
        <p:grpSpPr bwMode="gray">
          <a:xfrm rot="16200000" flipH="1">
            <a:off x="10316274" y="2652212"/>
            <a:ext cx="156754" cy="122809"/>
            <a:chOff x="5719030" y="3021874"/>
            <a:chExt cx="156754" cy="122809"/>
          </a:xfrm>
        </p:grpSpPr>
        <p:sp>
          <p:nvSpPr>
            <p:cNvPr id="164" name="矩形 163"/>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矩形 164"/>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6" name="组合 165"/>
          <p:cNvGrpSpPr/>
          <p:nvPr/>
        </p:nvGrpSpPr>
        <p:grpSpPr bwMode="gray">
          <a:xfrm rot="16200000" flipH="1">
            <a:off x="10316275" y="5020932"/>
            <a:ext cx="156754" cy="122809"/>
            <a:chOff x="5719030" y="3021874"/>
            <a:chExt cx="156754" cy="122809"/>
          </a:xfrm>
        </p:grpSpPr>
        <p:sp>
          <p:nvSpPr>
            <p:cNvPr id="167" name="矩形 166"/>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矩形 167"/>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169" name="表格 168">
            <a:extLst>
              <a:ext uri="{FF2B5EF4-FFF2-40B4-BE49-F238E27FC236}">
                <a16:creationId xmlns:a16="http://schemas.microsoft.com/office/drawing/2014/main" xmlns="" id="{717A4537-ECFB-4FA8-BDB6-72C3E1EE962B}"/>
              </a:ext>
            </a:extLst>
          </p:cNvPr>
          <p:cNvGraphicFramePr>
            <a:graphicFrameLocks noGrp="1"/>
          </p:cNvGraphicFramePr>
          <p:nvPr>
            <p:extLst>
              <p:ext uri="{D42A27DB-BD31-4B8C-83A1-F6EECF244321}">
                <p14:modId xmlns:p14="http://schemas.microsoft.com/office/powerpoint/2010/main" val="356781942"/>
              </p:ext>
            </p:extLst>
          </p:nvPr>
        </p:nvGraphicFramePr>
        <p:xfrm>
          <a:off x="8527879" y="2861228"/>
          <a:ext cx="1805539" cy="789120"/>
        </p:xfrm>
        <a:graphic>
          <a:graphicData uri="http://schemas.openxmlformats.org/drawingml/2006/table">
            <a:tbl>
              <a:tblPr/>
              <a:tblGrid>
                <a:gridCol w="276757">
                  <a:extLst>
                    <a:ext uri="{9D8B030D-6E8A-4147-A177-3AD203B41FA5}">
                      <a16:colId xmlns:a16="http://schemas.microsoft.com/office/drawing/2014/main" xmlns="" val="20000"/>
                    </a:ext>
                  </a:extLst>
                </a:gridCol>
                <a:gridCol w="435349">
                  <a:extLst>
                    <a:ext uri="{9D8B030D-6E8A-4147-A177-3AD203B41FA5}">
                      <a16:colId xmlns:a16="http://schemas.microsoft.com/office/drawing/2014/main" xmlns="" val="20001"/>
                    </a:ext>
                  </a:extLst>
                </a:gridCol>
                <a:gridCol w="678333">
                  <a:extLst>
                    <a:ext uri="{9D8B030D-6E8A-4147-A177-3AD203B41FA5}">
                      <a16:colId xmlns:a16="http://schemas.microsoft.com/office/drawing/2014/main" xmlns="" val="20002"/>
                    </a:ext>
                  </a:extLst>
                </a:gridCol>
                <a:gridCol w="415100">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204</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170" name="表格 169">
            <a:extLst>
              <a:ext uri="{FF2B5EF4-FFF2-40B4-BE49-F238E27FC236}">
                <a16:creationId xmlns:a16="http://schemas.microsoft.com/office/drawing/2014/main" xmlns="" id="{81F2D3A0-5B59-4329-BBF7-FC9B94E66ACB}"/>
              </a:ext>
            </a:extLst>
          </p:cNvPr>
          <p:cNvGraphicFramePr>
            <a:graphicFrameLocks noGrp="1"/>
          </p:cNvGraphicFramePr>
          <p:nvPr>
            <p:extLst>
              <p:ext uri="{D42A27DB-BD31-4B8C-83A1-F6EECF244321}">
                <p14:modId xmlns:p14="http://schemas.microsoft.com/office/powerpoint/2010/main" val="2456007062"/>
              </p:ext>
            </p:extLst>
          </p:nvPr>
        </p:nvGraphicFramePr>
        <p:xfrm>
          <a:off x="8471814" y="5307946"/>
          <a:ext cx="1866621" cy="789120"/>
        </p:xfrm>
        <a:graphic>
          <a:graphicData uri="http://schemas.openxmlformats.org/drawingml/2006/table">
            <a:tbl>
              <a:tblPr/>
              <a:tblGrid>
                <a:gridCol w="276990">
                  <a:extLst>
                    <a:ext uri="{9D8B030D-6E8A-4147-A177-3AD203B41FA5}">
                      <a16:colId xmlns:a16="http://schemas.microsoft.com/office/drawing/2014/main" xmlns="" val="20000"/>
                    </a:ext>
                  </a:extLst>
                </a:gridCol>
                <a:gridCol w="502909">
                  <a:extLst>
                    <a:ext uri="{9D8B030D-6E8A-4147-A177-3AD203B41FA5}">
                      <a16:colId xmlns:a16="http://schemas.microsoft.com/office/drawing/2014/main" xmlns="" val="20001"/>
                    </a:ext>
                  </a:extLst>
                </a:gridCol>
                <a:gridCol w="619326">
                  <a:extLst>
                    <a:ext uri="{9D8B030D-6E8A-4147-A177-3AD203B41FA5}">
                      <a16:colId xmlns:a16="http://schemas.microsoft.com/office/drawing/2014/main" xmlns="" val="20002"/>
                    </a:ext>
                  </a:extLst>
                </a:gridCol>
                <a:gridCol w="467396">
                  <a:extLst>
                    <a:ext uri="{9D8B030D-6E8A-4147-A177-3AD203B41FA5}">
                      <a16:colId xmlns:a16="http://schemas.microsoft.com/office/drawing/2014/main" xmlns="" val="20003"/>
                    </a:ext>
                  </a:extLst>
                </a:gridCol>
              </a:tblGrid>
              <a:tr h="151329">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51329">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57212">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57212">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204</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171" name="表格 170">
            <a:extLst>
              <a:ext uri="{FF2B5EF4-FFF2-40B4-BE49-F238E27FC236}">
                <a16:creationId xmlns:a16="http://schemas.microsoft.com/office/drawing/2014/main" xmlns="" id="{F6D010AB-2F86-4E91-9D8C-29446A1FA5E1}"/>
              </a:ext>
            </a:extLst>
          </p:cNvPr>
          <p:cNvGraphicFramePr>
            <a:graphicFrameLocks noGrp="1"/>
          </p:cNvGraphicFramePr>
          <p:nvPr>
            <p:extLst>
              <p:ext uri="{D42A27DB-BD31-4B8C-83A1-F6EECF244321}">
                <p14:modId xmlns:p14="http://schemas.microsoft.com/office/powerpoint/2010/main" val="714518944"/>
              </p:ext>
            </p:extLst>
          </p:nvPr>
        </p:nvGraphicFramePr>
        <p:xfrm>
          <a:off x="3378841" y="2823596"/>
          <a:ext cx="1874085" cy="826752"/>
        </p:xfrm>
        <a:graphic>
          <a:graphicData uri="http://schemas.openxmlformats.org/drawingml/2006/table">
            <a:tbl>
              <a:tblPr/>
              <a:tblGrid>
                <a:gridCol w="286728">
                  <a:extLst>
                    <a:ext uri="{9D8B030D-6E8A-4147-A177-3AD203B41FA5}">
                      <a16:colId xmlns:a16="http://schemas.microsoft.com/office/drawing/2014/main" xmlns="" val="20000"/>
                    </a:ext>
                  </a:extLst>
                </a:gridCol>
                <a:gridCol w="462541">
                  <a:extLst>
                    <a:ext uri="{9D8B030D-6E8A-4147-A177-3AD203B41FA5}">
                      <a16:colId xmlns:a16="http://schemas.microsoft.com/office/drawing/2014/main" xmlns="" val="20001"/>
                    </a:ext>
                  </a:extLst>
                </a:gridCol>
                <a:gridCol w="714837">
                  <a:extLst>
                    <a:ext uri="{9D8B030D-6E8A-4147-A177-3AD203B41FA5}">
                      <a16:colId xmlns:a16="http://schemas.microsoft.com/office/drawing/2014/main" xmlns="" val="20002"/>
                    </a:ext>
                  </a:extLst>
                </a:gridCol>
                <a:gridCol w="409979">
                  <a:extLst>
                    <a:ext uri="{9D8B030D-6E8A-4147-A177-3AD203B41FA5}">
                      <a16:colId xmlns:a16="http://schemas.microsoft.com/office/drawing/2014/main" xmlns="" val="20003"/>
                    </a:ext>
                  </a:extLst>
                </a:gridCol>
              </a:tblGrid>
              <a:tr h="11103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1103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216096">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216096">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altLang="zh-CN" sz="1200" b="0" i="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201</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7200" marB="72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145061633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DF5252C-0561-47E4-B628-22EBBDADBDF9}"/>
              </a:ext>
            </a:extLst>
          </p:cNvPr>
          <p:cNvSpPr>
            <a:spLocks noGrp="1"/>
          </p:cNvSpPr>
          <p:nvPr>
            <p:ph type="title"/>
          </p:nvPr>
        </p:nvSpPr>
        <p:spPr bwMode="gray"/>
        <p:txBody>
          <a:bodyPr/>
          <a:lstStyle/>
          <a:p>
            <a:r>
              <a:rPr lang="en-US" dirty="0" smtClean="0">
                <a:sym typeface="Huawei Sans" panose="020C0503030203020204" pitchFamily="34" charset="0"/>
              </a:rPr>
              <a:t>Unicast ARP Reply</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p:txBody>
          <a:bodyPr/>
          <a:lstStyle/>
          <a:p>
            <a:pPr algn="l"/>
            <a:r>
              <a:rPr lang="en-US" sz="1800" dirty="0" smtClean="0">
                <a:sym typeface="Huawei Sans" panose="020C0503030203020204" pitchFamily="34" charset="0"/>
              </a:rPr>
              <a:t>CE2 sends a unicast ARP reply. PE3 learns the MAC address of CE2 and sends a Type 2 route to trigger the EVPN control plane behavior. PE3 searches the MAC address table to forward the unicast ARP packet to PE1. Finally, PE1 forwards the ARP packet to CE1.</a:t>
            </a:r>
          </a:p>
          <a:p>
            <a:pPr algn="l"/>
            <a:endParaRPr lang="en-US" altLang="zh-CN" sz="1800" dirty="0">
              <a:sym typeface="Huawei Sans" panose="020C0503030203020204" pitchFamily="34" charset="0"/>
            </a:endParaRPr>
          </a:p>
        </p:txBody>
      </p:sp>
      <p:sp>
        <p:nvSpPr>
          <p:cNvPr id="146" name="Oval 4">
            <a:extLst>
              <a:ext uri="{FF2B5EF4-FFF2-40B4-BE49-F238E27FC236}">
                <a16:creationId xmlns:a16="http://schemas.microsoft.com/office/drawing/2014/main" xmlns="" id="{4CC9EADC-75AD-4AAE-A581-F35454F52CE7}"/>
              </a:ext>
            </a:extLst>
          </p:cNvPr>
          <p:cNvSpPr>
            <a:spLocks noChangeAspect="1"/>
          </p:cNvSpPr>
          <p:nvPr/>
        </p:nvSpPr>
        <p:spPr bwMode="gray">
          <a:xfrm>
            <a:off x="9148703" y="4148993"/>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文本框 146">
            <a:extLst>
              <a:ext uri="{FF2B5EF4-FFF2-40B4-BE49-F238E27FC236}">
                <a16:creationId xmlns:a16="http://schemas.microsoft.com/office/drawing/2014/main" xmlns="" id="{804B3536-D3B0-4471-920F-8697FBEE3709}"/>
              </a:ext>
            </a:extLst>
          </p:cNvPr>
          <p:cNvSpPr txBox="1"/>
          <p:nvPr/>
        </p:nvSpPr>
        <p:spPr bwMode="gray">
          <a:xfrm>
            <a:off x="9412610" y="4086542"/>
            <a:ext cx="2433680"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CE2 sends an ARP reply.</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Oval 4">
            <a:extLst>
              <a:ext uri="{FF2B5EF4-FFF2-40B4-BE49-F238E27FC236}">
                <a16:creationId xmlns:a16="http://schemas.microsoft.com/office/drawing/2014/main" xmlns="" id="{1DE49739-BC83-4275-9997-E4B2AAB5E0E4}"/>
              </a:ext>
            </a:extLst>
          </p:cNvPr>
          <p:cNvSpPr>
            <a:spLocks noChangeAspect="1"/>
          </p:cNvSpPr>
          <p:nvPr/>
        </p:nvSpPr>
        <p:spPr bwMode="gray">
          <a:xfrm>
            <a:off x="6435241" y="2974269"/>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a:extLst>
              <a:ext uri="{FF2B5EF4-FFF2-40B4-BE49-F238E27FC236}">
                <a16:creationId xmlns:a16="http://schemas.microsoft.com/office/drawing/2014/main" xmlns="" id="{7D300F99-1DDC-4F4A-B74A-095587B54F8C}"/>
              </a:ext>
            </a:extLst>
          </p:cNvPr>
          <p:cNvSpPr txBox="1"/>
          <p:nvPr/>
        </p:nvSpPr>
        <p:spPr bwMode="gray">
          <a:xfrm>
            <a:off x="6800850" y="2911818"/>
            <a:ext cx="4948237"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PE3 learns the MAC address of CE2 and triggers MAC address learning on the EVPN control plane.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33">
            <a:extLst>
              <a:ext uri="{FF2B5EF4-FFF2-40B4-BE49-F238E27FC236}">
                <a16:creationId xmlns:a16="http://schemas.microsoft.com/office/drawing/2014/main" xmlns="" id="{12E47CCA-7CD6-4476-9427-D723ECFBDEA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27241" y="3841989"/>
            <a:ext cx="540000" cy="442800"/>
          </a:xfrm>
          <a:prstGeom prst="rect">
            <a:avLst/>
          </a:prstGeom>
        </p:spPr>
      </p:pic>
      <p:pic>
        <p:nvPicPr>
          <p:cNvPr id="35" name="图片 34">
            <a:extLst>
              <a:ext uri="{FF2B5EF4-FFF2-40B4-BE49-F238E27FC236}">
                <a16:creationId xmlns:a16="http://schemas.microsoft.com/office/drawing/2014/main" xmlns="" id="{FCDE2173-C94D-4EBA-8C60-F86DEA41943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27241" y="5372065"/>
            <a:ext cx="540000" cy="442800"/>
          </a:xfrm>
          <a:prstGeom prst="rect">
            <a:avLst/>
          </a:prstGeom>
        </p:spPr>
      </p:pic>
      <p:pic>
        <p:nvPicPr>
          <p:cNvPr id="36" name="图片 35">
            <a:extLst>
              <a:ext uri="{FF2B5EF4-FFF2-40B4-BE49-F238E27FC236}">
                <a16:creationId xmlns:a16="http://schemas.microsoft.com/office/drawing/2014/main" xmlns="" id="{D3760E06-2FC8-48E8-80E7-08201930023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076940" y="3841989"/>
            <a:ext cx="540000" cy="442800"/>
          </a:xfrm>
          <a:prstGeom prst="rect">
            <a:avLst/>
          </a:prstGeom>
        </p:spPr>
      </p:pic>
      <p:pic>
        <p:nvPicPr>
          <p:cNvPr id="37" name="图片 36">
            <a:extLst>
              <a:ext uri="{FF2B5EF4-FFF2-40B4-BE49-F238E27FC236}">
                <a16:creationId xmlns:a16="http://schemas.microsoft.com/office/drawing/2014/main" xmlns="" id="{99CB5205-94D2-43CD-879D-7D7E7807C53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076940" y="5372065"/>
            <a:ext cx="540000" cy="442800"/>
          </a:xfrm>
          <a:prstGeom prst="rect">
            <a:avLst/>
          </a:prstGeom>
        </p:spPr>
      </p:pic>
      <p:pic>
        <p:nvPicPr>
          <p:cNvPr id="38" name="图片 37">
            <a:extLst>
              <a:ext uri="{FF2B5EF4-FFF2-40B4-BE49-F238E27FC236}">
                <a16:creationId xmlns:a16="http://schemas.microsoft.com/office/drawing/2014/main" xmlns="" id="{5A15CC18-C7F8-4419-BC48-E2379AEA491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58406" y="4594327"/>
            <a:ext cx="540000" cy="442800"/>
          </a:xfrm>
          <a:prstGeom prst="rect">
            <a:avLst/>
          </a:prstGeom>
        </p:spPr>
      </p:pic>
      <p:cxnSp>
        <p:nvCxnSpPr>
          <p:cNvPr id="39" name="直接连接符 38">
            <a:extLst>
              <a:ext uri="{FF2B5EF4-FFF2-40B4-BE49-F238E27FC236}">
                <a16:creationId xmlns:a16="http://schemas.microsoft.com/office/drawing/2014/main" xmlns="" id="{8026CEB3-F751-4C70-B23D-EB3F59676AF6}"/>
              </a:ext>
            </a:extLst>
          </p:cNvPr>
          <p:cNvCxnSpPr>
            <a:cxnSpLocks/>
            <a:stCxn id="34" idx="1"/>
            <a:endCxn id="38" idx="3"/>
          </p:cNvCxnSpPr>
          <p:nvPr/>
        </p:nvCxnSpPr>
        <p:spPr bwMode="gray">
          <a:xfrm flipH="1">
            <a:off x="2898406" y="4063389"/>
            <a:ext cx="1228835" cy="752338"/>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连接符 39">
            <a:extLst>
              <a:ext uri="{FF2B5EF4-FFF2-40B4-BE49-F238E27FC236}">
                <a16:creationId xmlns:a16="http://schemas.microsoft.com/office/drawing/2014/main" xmlns="" id="{B989F9DA-B356-4743-A5DF-9BC7F76658AD}"/>
              </a:ext>
            </a:extLst>
          </p:cNvPr>
          <p:cNvCxnSpPr>
            <a:cxnSpLocks/>
            <a:stCxn id="35" idx="1"/>
            <a:endCxn id="38" idx="3"/>
          </p:cNvCxnSpPr>
          <p:nvPr/>
        </p:nvCxnSpPr>
        <p:spPr bwMode="gray">
          <a:xfrm flipH="1" flipV="1">
            <a:off x="2898406" y="4815727"/>
            <a:ext cx="1228835" cy="777738"/>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1" name="图片 40">
            <a:extLst>
              <a:ext uri="{FF2B5EF4-FFF2-40B4-BE49-F238E27FC236}">
                <a16:creationId xmlns:a16="http://schemas.microsoft.com/office/drawing/2014/main" xmlns="" id="{4D219F93-561E-4DE1-8D68-A03F2D2797D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929033" y="4594327"/>
            <a:ext cx="540000" cy="442800"/>
          </a:xfrm>
          <a:prstGeom prst="rect">
            <a:avLst/>
          </a:prstGeom>
        </p:spPr>
      </p:pic>
      <p:cxnSp>
        <p:nvCxnSpPr>
          <p:cNvPr id="42" name="直接连接符 41">
            <a:extLst>
              <a:ext uri="{FF2B5EF4-FFF2-40B4-BE49-F238E27FC236}">
                <a16:creationId xmlns:a16="http://schemas.microsoft.com/office/drawing/2014/main" xmlns="" id="{6B2366AF-1A89-4400-9C8E-85B1D359010D}"/>
              </a:ext>
            </a:extLst>
          </p:cNvPr>
          <p:cNvCxnSpPr>
            <a:cxnSpLocks/>
            <a:stCxn id="36" idx="3"/>
            <a:endCxn id="41" idx="1"/>
          </p:cNvCxnSpPr>
          <p:nvPr/>
        </p:nvCxnSpPr>
        <p:spPr bwMode="gray">
          <a:xfrm>
            <a:off x="7616940" y="4063389"/>
            <a:ext cx="1312093" cy="752338"/>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直接连接符 42">
            <a:extLst>
              <a:ext uri="{FF2B5EF4-FFF2-40B4-BE49-F238E27FC236}">
                <a16:creationId xmlns:a16="http://schemas.microsoft.com/office/drawing/2014/main" xmlns="" id="{4DDDB99F-FED8-496D-8F0E-DC443CA19AD3}"/>
              </a:ext>
            </a:extLst>
          </p:cNvPr>
          <p:cNvCxnSpPr>
            <a:cxnSpLocks/>
            <a:stCxn id="41" idx="1"/>
            <a:endCxn id="37" idx="3"/>
          </p:cNvCxnSpPr>
          <p:nvPr/>
        </p:nvCxnSpPr>
        <p:spPr bwMode="gray">
          <a:xfrm flipH="1">
            <a:off x="7616940" y="4815727"/>
            <a:ext cx="1312093" cy="777738"/>
          </a:xfrm>
          <a:prstGeom prst="line">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文本框 43">
            <a:extLst>
              <a:ext uri="{FF2B5EF4-FFF2-40B4-BE49-F238E27FC236}">
                <a16:creationId xmlns:a16="http://schemas.microsoft.com/office/drawing/2014/main" xmlns="" id="{318E59AA-51D3-4C5D-BE98-20BAD476ED5F}"/>
              </a:ext>
            </a:extLst>
          </p:cNvPr>
          <p:cNvSpPr txBox="1"/>
          <p:nvPr/>
        </p:nvSpPr>
        <p:spPr bwMode="gray">
          <a:xfrm>
            <a:off x="2347963" y="5121005"/>
            <a:ext cx="53732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a:extLst>
              <a:ext uri="{FF2B5EF4-FFF2-40B4-BE49-F238E27FC236}">
                <a16:creationId xmlns:a16="http://schemas.microsoft.com/office/drawing/2014/main" xmlns="" id="{28DE2548-D8D6-4DFB-AE5F-20D4F4268777}"/>
              </a:ext>
            </a:extLst>
          </p:cNvPr>
          <p:cNvSpPr txBox="1"/>
          <p:nvPr/>
        </p:nvSpPr>
        <p:spPr bwMode="gray">
          <a:xfrm>
            <a:off x="8954016" y="5121005"/>
            <a:ext cx="537327"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a:extLst>
              <a:ext uri="{FF2B5EF4-FFF2-40B4-BE49-F238E27FC236}">
                <a16:creationId xmlns:a16="http://schemas.microsoft.com/office/drawing/2014/main" xmlns="" id="{EC922537-9834-4BFB-9C93-F86F6041C5C7}"/>
              </a:ext>
            </a:extLst>
          </p:cNvPr>
          <p:cNvSpPr txBox="1"/>
          <p:nvPr/>
        </p:nvSpPr>
        <p:spPr bwMode="gray">
          <a:xfrm>
            <a:off x="4115994" y="3524541"/>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a:extLst>
              <a:ext uri="{FF2B5EF4-FFF2-40B4-BE49-F238E27FC236}">
                <a16:creationId xmlns:a16="http://schemas.microsoft.com/office/drawing/2014/main" xmlns="" id="{5F1B6CCC-F355-4B8B-920E-BDD09D0F498E}"/>
              </a:ext>
            </a:extLst>
          </p:cNvPr>
          <p:cNvSpPr txBox="1"/>
          <p:nvPr/>
        </p:nvSpPr>
        <p:spPr bwMode="gray">
          <a:xfrm>
            <a:off x="7087628" y="3524541"/>
            <a:ext cx="542136"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a:extLst>
              <a:ext uri="{FF2B5EF4-FFF2-40B4-BE49-F238E27FC236}">
                <a16:creationId xmlns:a16="http://schemas.microsoft.com/office/drawing/2014/main" xmlns="" id="{61947192-4B39-41B0-AB95-164555E5A210}"/>
              </a:ext>
            </a:extLst>
          </p:cNvPr>
          <p:cNvSpPr txBox="1"/>
          <p:nvPr/>
        </p:nvSpPr>
        <p:spPr bwMode="gray">
          <a:xfrm>
            <a:off x="4115994" y="5865938"/>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a:extLst>
              <a:ext uri="{FF2B5EF4-FFF2-40B4-BE49-F238E27FC236}">
                <a16:creationId xmlns:a16="http://schemas.microsoft.com/office/drawing/2014/main" xmlns="" id="{B9F48660-9F09-48E4-AA3A-D8CAA648CDBF}"/>
              </a:ext>
            </a:extLst>
          </p:cNvPr>
          <p:cNvSpPr txBox="1"/>
          <p:nvPr/>
        </p:nvSpPr>
        <p:spPr bwMode="gray">
          <a:xfrm>
            <a:off x="7087628" y="5865938"/>
            <a:ext cx="529312"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任意多边形: 形状 51">
            <a:extLst>
              <a:ext uri="{FF2B5EF4-FFF2-40B4-BE49-F238E27FC236}">
                <a16:creationId xmlns:a16="http://schemas.microsoft.com/office/drawing/2014/main" xmlns="" id="{937EFA31-C0A3-424D-B0E8-F63056DD69FF}"/>
              </a:ext>
            </a:extLst>
          </p:cNvPr>
          <p:cNvSpPr/>
          <p:nvPr/>
        </p:nvSpPr>
        <p:spPr bwMode="gray">
          <a:xfrm flipH="1">
            <a:off x="4765103" y="3593532"/>
            <a:ext cx="2126230" cy="259462"/>
          </a:xfrm>
          <a:custGeom>
            <a:avLst/>
            <a:gdLst>
              <a:gd name="connsiteX0" fmla="*/ 0 w 2006600"/>
              <a:gd name="connsiteY0" fmla="*/ 266700 h 266700"/>
              <a:gd name="connsiteX1" fmla="*/ 914400 w 2006600"/>
              <a:gd name="connsiteY1" fmla="*/ 0 h 266700"/>
              <a:gd name="connsiteX2" fmla="*/ 2006600 w 2006600"/>
              <a:gd name="connsiteY2" fmla="*/ 266700 h 266700"/>
            </a:gdLst>
            <a:ahLst/>
            <a:cxnLst>
              <a:cxn ang="0">
                <a:pos x="connsiteX0" y="connsiteY0"/>
              </a:cxn>
              <a:cxn ang="0">
                <a:pos x="connsiteX1" y="connsiteY1"/>
              </a:cxn>
              <a:cxn ang="0">
                <a:pos x="connsiteX2" y="connsiteY2"/>
              </a:cxn>
            </a:cxnLst>
            <a:rect l="l" t="t" r="r" b="b"/>
            <a:pathLst>
              <a:path w="2006600" h="266700">
                <a:moveTo>
                  <a:pt x="0" y="266700"/>
                </a:moveTo>
                <a:cubicBezTo>
                  <a:pt x="289983" y="133350"/>
                  <a:pt x="579967" y="0"/>
                  <a:pt x="914400" y="0"/>
                </a:cubicBezTo>
                <a:cubicBezTo>
                  <a:pt x="1248833" y="0"/>
                  <a:pt x="1627716" y="133350"/>
                  <a:pt x="2006600" y="266700"/>
                </a:cubicBezTo>
              </a:path>
            </a:pathLst>
          </a:custGeom>
          <a:noFill/>
          <a:ln w="571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a:extLst>
              <a:ext uri="{FF2B5EF4-FFF2-40B4-BE49-F238E27FC236}">
                <a16:creationId xmlns:a16="http://schemas.microsoft.com/office/drawing/2014/main" xmlns="" id="{0B6AE378-35D0-4E24-8236-C94E5EFB1FF9}"/>
              </a:ext>
            </a:extLst>
          </p:cNvPr>
          <p:cNvSpPr txBox="1"/>
          <p:nvPr/>
        </p:nvSpPr>
        <p:spPr bwMode="gray">
          <a:xfrm>
            <a:off x="4917974" y="4302467"/>
            <a:ext cx="1943161" cy="338554"/>
          </a:xfrm>
          <a:prstGeom prst="rect">
            <a:avLst/>
          </a:prstGeom>
          <a:noFill/>
        </p:spPr>
        <p:txBody>
          <a:bodyPr wrap="none" rtlCol="0">
            <a:spAutoFit/>
          </a:bodyPr>
          <a:lstStyle/>
          <a:p>
            <a:pPr algn="ct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Unicast ARP reply</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任意多边形: 形状 55">
            <a:extLst>
              <a:ext uri="{FF2B5EF4-FFF2-40B4-BE49-F238E27FC236}">
                <a16:creationId xmlns:a16="http://schemas.microsoft.com/office/drawing/2014/main" xmlns="" id="{1362CA60-48A8-41F6-B373-A2A10587BBBA}"/>
              </a:ext>
            </a:extLst>
          </p:cNvPr>
          <p:cNvSpPr/>
          <p:nvPr/>
        </p:nvSpPr>
        <p:spPr bwMode="gray">
          <a:xfrm rot="1775019" flipH="1">
            <a:off x="7787396" y="4073212"/>
            <a:ext cx="1262059" cy="125542"/>
          </a:xfrm>
          <a:custGeom>
            <a:avLst/>
            <a:gdLst>
              <a:gd name="connsiteX0" fmla="*/ 0 w 2006600"/>
              <a:gd name="connsiteY0" fmla="*/ 266700 h 266700"/>
              <a:gd name="connsiteX1" fmla="*/ 914400 w 2006600"/>
              <a:gd name="connsiteY1" fmla="*/ 0 h 266700"/>
              <a:gd name="connsiteX2" fmla="*/ 2006600 w 2006600"/>
              <a:gd name="connsiteY2" fmla="*/ 266700 h 266700"/>
            </a:gdLst>
            <a:ahLst/>
            <a:cxnLst>
              <a:cxn ang="0">
                <a:pos x="connsiteX0" y="connsiteY0"/>
              </a:cxn>
              <a:cxn ang="0">
                <a:pos x="connsiteX1" y="connsiteY1"/>
              </a:cxn>
              <a:cxn ang="0">
                <a:pos x="connsiteX2" y="connsiteY2"/>
              </a:cxn>
            </a:cxnLst>
            <a:rect l="l" t="t" r="r" b="b"/>
            <a:pathLst>
              <a:path w="2006600" h="266700">
                <a:moveTo>
                  <a:pt x="0" y="266700"/>
                </a:moveTo>
                <a:cubicBezTo>
                  <a:pt x="289983" y="133350"/>
                  <a:pt x="579967" y="0"/>
                  <a:pt x="914400" y="0"/>
                </a:cubicBezTo>
                <a:cubicBezTo>
                  <a:pt x="1248833" y="0"/>
                  <a:pt x="1627716" y="133350"/>
                  <a:pt x="2006600" y="266700"/>
                </a:cubicBezTo>
              </a:path>
            </a:pathLst>
          </a:custGeom>
          <a:noFill/>
          <a:ln w="571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4">
            <a:extLst>
              <a:ext uri="{FF2B5EF4-FFF2-40B4-BE49-F238E27FC236}">
                <a16:creationId xmlns:a16="http://schemas.microsoft.com/office/drawing/2014/main" xmlns="" id="{D58CD744-CEE8-49EB-B571-E8427CAB64D5}"/>
              </a:ext>
            </a:extLst>
          </p:cNvPr>
          <p:cNvSpPr>
            <a:spLocks noChangeAspect="1"/>
          </p:cNvSpPr>
          <p:nvPr/>
        </p:nvSpPr>
        <p:spPr bwMode="gray">
          <a:xfrm>
            <a:off x="3455988" y="2461933"/>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3F8B3272-20FE-4266-B2FE-D4E5663F2F8E}"/>
              </a:ext>
            </a:extLst>
          </p:cNvPr>
          <p:cNvSpPr txBox="1"/>
          <p:nvPr/>
        </p:nvSpPr>
        <p:spPr bwMode="gray">
          <a:xfrm>
            <a:off x="3803274" y="2399482"/>
            <a:ext cx="4697120"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PE3 forwards the ARP packet on the data plane.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形状 60">
            <a:extLst>
              <a:ext uri="{FF2B5EF4-FFF2-40B4-BE49-F238E27FC236}">
                <a16:creationId xmlns:a16="http://schemas.microsoft.com/office/drawing/2014/main" xmlns="" id="{505D6913-1435-4D8E-BE45-F7200BAC269B}"/>
              </a:ext>
            </a:extLst>
          </p:cNvPr>
          <p:cNvSpPr/>
          <p:nvPr/>
        </p:nvSpPr>
        <p:spPr bwMode="gray">
          <a:xfrm rot="19977413" flipH="1">
            <a:off x="2720029" y="4027817"/>
            <a:ext cx="1262059" cy="125542"/>
          </a:xfrm>
          <a:custGeom>
            <a:avLst/>
            <a:gdLst>
              <a:gd name="connsiteX0" fmla="*/ 0 w 2006600"/>
              <a:gd name="connsiteY0" fmla="*/ 266700 h 266700"/>
              <a:gd name="connsiteX1" fmla="*/ 914400 w 2006600"/>
              <a:gd name="connsiteY1" fmla="*/ 0 h 266700"/>
              <a:gd name="connsiteX2" fmla="*/ 2006600 w 2006600"/>
              <a:gd name="connsiteY2" fmla="*/ 266700 h 266700"/>
            </a:gdLst>
            <a:ahLst/>
            <a:cxnLst>
              <a:cxn ang="0">
                <a:pos x="connsiteX0" y="connsiteY0"/>
              </a:cxn>
              <a:cxn ang="0">
                <a:pos x="connsiteX1" y="connsiteY1"/>
              </a:cxn>
              <a:cxn ang="0">
                <a:pos x="connsiteX2" y="connsiteY2"/>
              </a:cxn>
            </a:cxnLst>
            <a:rect l="l" t="t" r="r" b="b"/>
            <a:pathLst>
              <a:path w="2006600" h="266700">
                <a:moveTo>
                  <a:pt x="0" y="266700"/>
                </a:moveTo>
                <a:cubicBezTo>
                  <a:pt x="289983" y="133350"/>
                  <a:pt x="579967" y="0"/>
                  <a:pt x="914400" y="0"/>
                </a:cubicBezTo>
                <a:cubicBezTo>
                  <a:pt x="1248833" y="0"/>
                  <a:pt x="1627716" y="133350"/>
                  <a:pt x="2006600" y="266700"/>
                </a:cubicBezTo>
              </a:path>
            </a:pathLst>
          </a:custGeom>
          <a:noFill/>
          <a:ln w="571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4">
            <a:extLst>
              <a:ext uri="{FF2B5EF4-FFF2-40B4-BE49-F238E27FC236}">
                <a16:creationId xmlns:a16="http://schemas.microsoft.com/office/drawing/2014/main" xmlns="" id="{9BC7AB91-F184-4E1F-97E5-056AE00E4630}"/>
              </a:ext>
            </a:extLst>
          </p:cNvPr>
          <p:cNvSpPr>
            <a:spLocks noChangeAspect="1"/>
          </p:cNvSpPr>
          <p:nvPr/>
        </p:nvSpPr>
        <p:spPr bwMode="gray">
          <a:xfrm>
            <a:off x="2161291" y="3231054"/>
            <a:ext cx="252000" cy="252000"/>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a:extLst>
              <a:ext uri="{FF2B5EF4-FFF2-40B4-BE49-F238E27FC236}">
                <a16:creationId xmlns:a16="http://schemas.microsoft.com/office/drawing/2014/main" xmlns="" id="{0996C1CA-C30F-4899-88AD-36F2277140C1}"/>
              </a:ext>
            </a:extLst>
          </p:cNvPr>
          <p:cNvSpPr txBox="1"/>
          <p:nvPr/>
        </p:nvSpPr>
        <p:spPr bwMode="gray">
          <a:xfrm>
            <a:off x="2508577" y="3168603"/>
            <a:ext cx="2959465"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PE1 forwards the ARP packet.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2677184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Unicast ARP Reply: Local MAC Address Learning</a:t>
            </a:r>
            <a:endParaRPr lang="en-US" altLang="zh-CN" dirty="0">
              <a:sym typeface="Huawei Sans" panose="020C0503030203020204" pitchFamily="34" charset="0"/>
            </a:endParaRPr>
          </a:p>
        </p:txBody>
      </p:sp>
      <p:sp>
        <p:nvSpPr>
          <p:cNvPr id="26" name="文本占位符 25"/>
          <p:cNvSpPr>
            <a:spLocks noGrp="1"/>
          </p:cNvSpPr>
          <p:nvPr>
            <p:ph type="body" sz="quarter" idx="10"/>
          </p:nvPr>
        </p:nvSpPr>
        <p:spPr bwMode="gray"/>
        <p:txBody>
          <a:bodyPr/>
          <a:lstStyle/>
          <a:p>
            <a:pPr algn="l">
              <a:lnSpc>
                <a:spcPct val="100000"/>
              </a:lnSpc>
            </a:pPr>
            <a:r>
              <a:rPr lang="en-US" sz="1600" dirty="0" smtClean="0">
                <a:sym typeface="Huawei Sans" panose="020C0503030203020204" pitchFamily="34" charset="0"/>
              </a:rPr>
              <a:t>CE2 sends a unicast ARP reply. PE3 learns the MAC address of CE2 through the data plane and generates a local MAC-VRF entry.</a:t>
            </a:r>
          </a:p>
          <a:p>
            <a:pPr algn="l">
              <a:lnSpc>
                <a:spcPct val="100000"/>
              </a:lnSpc>
            </a:pPr>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6866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stCxn id="3" idx="1"/>
            <a:endCxn id="55"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endCxn id="55" idx="3"/>
          </p:cNvCxnSpPr>
          <p:nvPr/>
        </p:nvCxnSpPr>
        <p:spPr bwMode="gray">
          <a:xfrm flipH="1" flipV="1">
            <a:off x="1080361" y="3899987"/>
            <a:ext cx="781956" cy="1212550"/>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stCxn id="18" idx="3"/>
            <a:endCxn id="53"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endCxn id="53" idx="1"/>
          </p:cNvCxnSpPr>
          <p:nvPr/>
        </p:nvCxnSpPr>
        <p:spPr bwMode="gray">
          <a:xfrm flipV="1">
            <a:off x="10427652" y="3905435"/>
            <a:ext cx="677353" cy="1207102"/>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65619"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59657" y="1681561"/>
            <a:ext cx="3196528"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1900696" y="4330826"/>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EE228D8F-CAC8-462D-97F8-C5EC8E408F52}"/>
              </a:ext>
            </a:extLst>
          </p:cNvPr>
          <p:cNvSpPr txBox="1"/>
          <p:nvPr/>
        </p:nvSpPr>
        <p:spPr bwMode="gray">
          <a:xfrm>
            <a:off x="7541862" y="5563595"/>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68A565EC-5EEE-4DAD-BAEB-C674542CA029}"/>
              </a:ext>
            </a:extLst>
          </p:cNvPr>
          <p:cNvSpPr txBox="1"/>
          <p:nvPr/>
        </p:nvSpPr>
        <p:spPr bwMode="gray">
          <a:xfrm>
            <a:off x="2381872" y="5563595"/>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DD2A4E08-5A21-45AB-A58A-4A5E39C6759A}"/>
              </a:ext>
            </a:extLst>
          </p:cNvPr>
          <p:cNvSpPr txBox="1"/>
          <p:nvPr/>
        </p:nvSpPr>
        <p:spPr bwMode="gray">
          <a:xfrm>
            <a:off x="7628535" y="3094522"/>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6" name="表格 65">
            <a:extLst>
              <a:ext uri="{FF2B5EF4-FFF2-40B4-BE49-F238E27FC236}">
                <a16:creationId xmlns:a16="http://schemas.microsoft.com/office/drawing/2014/main" xmlns="" id="{2C36C7E3-941E-4128-BBF1-B5350F3AE48C}"/>
              </a:ext>
            </a:extLst>
          </p:cNvPr>
          <p:cNvGraphicFramePr>
            <a:graphicFrameLocks noGrp="1"/>
          </p:cNvGraphicFramePr>
          <p:nvPr>
            <p:extLst>
              <p:ext uri="{D42A27DB-BD31-4B8C-83A1-F6EECF244321}">
                <p14:modId xmlns:p14="http://schemas.microsoft.com/office/powerpoint/2010/main" val="3969750415"/>
              </p:ext>
            </p:extLst>
          </p:nvPr>
        </p:nvGraphicFramePr>
        <p:xfrm>
          <a:off x="1974093" y="1880713"/>
          <a:ext cx="2434394" cy="875520"/>
        </p:xfrm>
        <a:graphic>
          <a:graphicData uri="http://schemas.openxmlformats.org/drawingml/2006/table">
            <a:tbl>
              <a:tblPr/>
              <a:tblGrid>
                <a:gridCol w="541477">
                  <a:extLst>
                    <a:ext uri="{9D8B030D-6E8A-4147-A177-3AD203B41FA5}">
                      <a16:colId xmlns:a16="http://schemas.microsoft.com/office/drawing/2014/main" xmlns="" val="20000"/>
                    </a:ext>
                  </a:extLst>
                </a:gridCol>
                <a:gridCol w="565226">
                  <a:extLst>
                    <a:ext uri="{9D8B030D-6E8A-4147-A177-3AD203B41FA5}">
                      <a16:colId xmlns:a16="http://schemas.microsoft.com/office/drawing/2014/main" xmlns="" val="20001"/>
                    </a:ext>
                  </a:extLst>
                </a:gridCol>
                <a:gridCol w="722809">
                  <a:extLst>
                    <a:ext uri="{9D8B030D-6E8A-4147-A177-3AD203B41FA5}">
                      <a16:colId xmlns:a16="http://schemas.microsoft.com/office/drawing/2014/main" xmlns="" val="20002"/>
                    </a:ext>
                  </a:extLst>
                </a:gridCol>
                <a:gridCol w="60488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Port1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67" name="矩形 66">
            <a:extLst>
              <a:ext uri="{FF2B5EF4-FFF2-40B4-BE49-F238E27FC236}">
                <a16:creationId xmlns:a16="http://schemas.microsoft.com/office/drawing/2014/main" xmlns="" id="{12CBB3C1-732C-46FA-8A52-1E5D27C9D379}"/>
              </a:ext>
            </a:extLst>
          </p:cNvPr>
          <p:cNvSpPr/>
          <p:nvPr/>
        </p:nvSpPr>
        <p:spPr bwMode="gray">
          <a:xfrm>
            <a:off x="994659"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a:extLst>
              <a:ext uri="{FF2B5EF4-FFF2-40B4-BE49-F238E27FC236}">
                <a16:creationId xmlns:a16="http://schemas.microsoft.com/office/drawing/2014/main" xmlns="" id="{0BA47B99-89C5-47C8-8B77-137A524AB40D}"/>
              </a:ext>
            </a:extLst>
          </p:cNvPr>
          <p:cNvSpPr/>
          <p:nvPr/>
        </p:nvSpPr>
        <p:spPr bwMode="gray">
          <a:xfrm>
            <a:off x="994660" y="49018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a:extLst>
              <a:ext uri="{FF2B5EF4-FFF2-40B4-BE49-F238E27FC236}">
                <a16:creationId xmlns:a16="http://schemas.microsoft.com/office/drawing/2014/main" xmlns="" id="{A960C307-EAF7-4F8D-A00F-B5811BCDDE8F}"/>
              </a:ext>
            </a:extLst>
          </p:cNvPr>
          <p:cNvSpPr/>
          <p:nvPr/>
        </p:nvSpPr>
        <p:spPr bwMode="gray">
          <a:xfrm>
            <a:off x="10571928"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3</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a:extLst>
              <a:ext uri="{FF2B5EF4-FFF2-40B4-BE49-F238E27FC236}">
                <a16:creationId xmlns:a16="http://schemas.microsoft.com/office/drawing/2014/main" xmlns="" id="{A72C7005-C137-426F-9470-D108F9A4C6F8}"/>
              </a:ext>
            </a:extLst>
          </p:cNvPr>
          <p:cNvSpPr/>
          <p:nvPr/>
        </p:nvSpPr>
        <p:spPr bwMode="gray">
          <a:xfrm>
            <a:off x="10571928" y="48891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4</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6" name="表格 85">
            <a:extLst>
              <a:ext uri="{FF2B5EF4-FFF2-40B4-BE49-F238E27FC236}">
                <a16:creationId xmlns:a16="http://schemas.microsoft.com/office/drawing/2014/main" xmlns="" id="{239630AA-C9FE-478A-BF81-D8D70FDF8148}"/>
              </a:ext>
            </a:extLst>
          </p:cNvPr>
          <p:cNvGraphicFramePr>
            <a:graphicFrameLocks noGrp="1"/>
          </p:cNvGraphicFramePr>
          <p:nvPr>
            <p:extLst>
              <p:ext uri="{D42A27DB-BD31-4B8C-83A1-F6EECF244321}">
                <p14:modId xmlns:p14="http://schemas.microsoft.com/office/powerpoint/2010/main" val="1528058076"/>
              </p:ext>
            </p:extLst>
          </p:nvPr>
        </p:nvGraphicFramePr>
        <p:xfrm>
          <a:off x="1974093" y="4572041"/>
          <a:ext cx="2434394" cy="875520"/>
        </p:xfrm>
        <a:graphic>
          <a:graphicData uri="http://schemas.openxmlformats.org/drawingml/2006/table">
            <a:tbl>
              <a:tblPr/>
              <a:tblGrid>
                <a:gridCol w="541477">
                  <a:extLst>
                    <a:ext uri="{9D8B030D-6E8A-4147-A177-3AD203B41FA5}">
                      <a16:colId xmlns:a16="http://schemas.microsoft.com/office/drawing/2014/main" xmlns="" val="20000"/>
                    </a:ext>
                  </a:extLst>
                </a:gridCol>
                <a:gridCol w="565226">
                  <a:extLst>
                    <a:ext uri="{9D8B030D-6E8A-4147-A177-3AD203B41FA5}">
                      <a16:colId xmlns:a16="http://schemas.microsoft.com/office/drawing/2014/main" xmlns="" val="20001"/>
                    </a:ext>
                  </a:extLst>
                </a:gridCol>
                <a:gridCol w="722809">
                  <a:extLst>
                    <a:ext uri="{9D8B030D-6E8A-4147-A177-3AD203B41FA5}">
                      <a16:colId xmlns:a16="http://schemas.microsoft.com/office/drawing/2014/main" xmlns="" val="20002"/>
                    </a:ext>
                  </a:extLst>
                </a:gridCol>
                <a:gridCol w="60488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87" name="矩形 86">
            <a:extLst>
              <a:ext uri="{FF2B5EF4-FFF2-40B4-BE49-F238E27FC236}">
                <a16:creationId xmlns:a16="http://schemas.microsoft.com/office/drawing/2014/main" xmlns="" id="{120F504C-FF77-4731-B9B9-58D11870A4C4}"/>
              </a:ext>
            </a:extLst>
          </p:cNvPr>
          <p:cNvSpPr/>
          <p:nvPr/>
        </p:nvSpPr>
        <p:spPr bwMode="gray">
          <a:xfrm>
            <a:off x="1900354" y="1633550"/>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a:extLst>
              <a:ext uri="{FF2B5EF4-FFF2-40B4-BE49-F238E27FC236}">
                <a16:creationId xmlns:a16="http://schemas.microsoft.com/office/drawing/2014/main" xmlns="" id="{845A7F6A-7ECC-4104-A124-6F21527B5734}"/>
              </a:ext>
            </a:extLst>
          </p:cNvPr>
          <p:cNvSpPr txBox="1"/>
          <p:nvPr/>
        </p:nvSpPr>
        <p:spPr bwMode="gray">
          <a:xfrm>
            <a:off x="2305640" y="3094522"/>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a:extLst>
              <a:ext uri="{FF2B5EF4-FFF2-40B4-BE49-F238E27FC236}">
                <a16:creationId xmlns:a16="http://schemas.microsoft.com/office/drawing/2014/main" xmlns="" id="{B0D975D3-740A-493C-B1CE-747DF093C0E7}"/>
              </a:ext>
            </a:extLst>
          </p:cNvPr>
          <p:cNvSpPr/>
          <p:nvPr/>
        </p:nvSpPr>
        <p:spPr bwMode="gray">
          <a:xfrm>
            <a:off x="7112633" y="4330826"/>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0" name="表格 89">
            <a:extLst>
              <a:ext uri="{FF2B5EF4-FFF2-40B4-BE49-F238E27FC236}">
                <a16:creationId xmlns:a16="http://schemas.microsoft.com/office/drawing/2014/main" xmlns="" id="{DC186BE8-F437-4213-8E6D-B18B2D1E0DBF}"/>
              </a:ext>
            </a:extLst>
          </p:cNvPr>
          <p:cNvGraphicFramePr>
            <a:graphicFrameLocks noGrp="1"/>
          </p:cNvGraphicFramePr>
          <p:nvPr>
            <p:extLst>
              <p:ext uri="{D42A27DB-BD31-4B8C-83A1-F6EECF244321}">
                <p14:modId xmlns:p14="http://schemas.microsoft.com/office/powerpoint/2010/main" val="1975262165"/>
              </p:ext>
            </p:extLst>
          </p:nvPr>
        </p:nvGraphicFramePr>
        <p:xfrm>
          <a:off x="7193651" y="1880713"/>
          <a:ext cx="2440953" cy="1181835"/>
        </p:xfrm>
        <a:graphic>
          <a:graphicData uri="http://schemas.openxmlformats.org/drawingml/2006/table">
            <a:tbl>
              <a:tblPr/>
              <a:tblGrid>
                <a:gridCol w="546494">
                  <a:extLst>
                    <a:ext uri="{9D8B030D-6E8A-4147-A177-3AD203B41FA5}">
                      <a16:colId xmlns:a16="http://schemas.microsoft.com/office/drawing/2014/main" xmlns="" val="20000"/>
                    </a:ext>
                  </a:extLst>
                </a:gridCol>
                <a:gridCol w="570461">
                  <a:extLst>
                    <a:ext uri="{9D8B030D-6E8A-4147-A177-3AD203B41FA5}">
                      <a16:colId xmlns:a16="http://schemas.microsoft.com/office/drawing/2014/main" xmlns="" val="20001"/>
                    </a:ext>
                  </a:extLst>
                </a:gridCol>
                <a:gridCol w="713512">
                  <a:extLst>
                    <a:ext uri="{9D8B030D-6E8A-4147-A177-3AD203B41FA5}">
                      <a16:colId xmlns:a16="http://schemas.microsoft.com/office/drawing/2014/main" xmlns="" val="20002"/>
                    </a:ext>
                  </a:extLst>
                </a:gridCol>
                <a:gridCol w="610486">
                  <a:extLst>
                    <a:ext uri="{9D8B030D-6E8A-4147-A177-3AD203B41FA5}">
                      <a16:colId xmlns:a16="http://schemas.microsoft.com/office/drawing/2014/main" xmlns="" val="20003"/>
                    </a:ext>
                  </a:extLst>
                </a:gridCol>
              </a:tblGrid>
              <a:tr h="166881">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306315">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6881">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6881">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66881">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 3 </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3676741570"/>
                  </a:ext>
                </a:extLst>
              </a:tr>
            </a:tbl>
          </a:graphicData>
        </a:graphic>
      </p:graphicFrame>
      <p:graphicFrame>
        <p:nvGraphicFramePr>
          <p:cNvPr id="91" name="表格 90">
            <a:extLst>
              <a:ext uri="{FF2B5EF4-FFF2-40B4-BE49-F238E27FC236}">
                <a16:creationId xmlns:a16="http://schemas.microsoft.com/office/drawing/2014/main" xmlns="" id="{487417CC-5D9E-477C-A4A7-199B2DE5594A}"/>
              </a:ext>
            </a:extLst>
          </p:cNvPr>
          <p:cNvGraphicFramePr>
            <a:graphicFrameLocks noGrp="1"/>
          </p:cNvGraphicFramePr>
          <p:nvPr>
            <p:extLst>
              <p:ext uri="{D42A27DB-BD31-4B8C-83A1-F6EECF244321}">
                <p14:modId xmlns:p14="http://schemas.microsoft.com/office/powerpoint/2010/main" val="4287923135"/>
              </p:ext>
            </p:extLst>
          </p:nvPr>
        </p:nvGraphicFramePr>
        <p:xfrm>
          <a:off x="7186028" y="4572041"/>
          <a:ext cx="2448511" cy="875520"/>
        </p:xfrm>
        <a:graphic>
          <a:graphicData uri="http://schemas.openxmlformats.org/drawingml/2006/table">
            <a:tbl>
              <a:tblPr/>
              <a:tblGrid>
                <a:gridCol w="544617">
                  <a:extLst>
                    <a:ext uri="{9D8B030D-6E8A-4147-A177-3AD203B41FA5}">
                      <a16:colId xmlns:a16="http://schemas.microsoft.com/office/drawing/2014/main" xmlns="" val="20000"/>
                    </a:ext>
                  </a:extLst>
                </a:gridCol>
                <a:gridCol w="568503">
                  <a:extLst>
                    <a:ext uri="{9D8B030D-6E8A-4147-A177-3AD203B41FA5}">
                      <a16:colId xmlns:a16="http://schemas.microsoft.com/office/drawing/2014/main" xmlns="" val="20001"/>
                    </a:ext>
                  </a:extLst>
                </a:gridCol>
                <a:gridCol w="727001">
                  <a:extLst>
                    <a:ext uri="{9D8B030D-6E8A-4147-A177-3AD203B41FA5}">
                      <a16:colId xmlns:a16="http://schemas.microsoft.com/office/drawing/2014/main" xmlns="" val="20002"/>
                    </a:ext>
                  </a:extLst>
                </a:gridCol>
                <a:gridCol w="608390">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92" name="矩形 91">
            <a:extLst>
              <a:ext uri="{FF2B5EF4-FFF2-40B4-BE49-F238E27FC236}">
                <a16:creationId xmlns:a16="http://schemas.microsoft.com/office/drawing/2014/main" xmlns="" id="{94A357B4-5322-493E-BE3A-0896219029ED}"/>
              </a:ext>
            </a:extLst>
          </p:cNvPr>
          <p:cNvSpPr/>
          <p:nvPr/>
        </p:nvSpPr>
        <p:spPr bwMode="gray">
          <a:xfrm>
            <a:off x="7112291" y="1633550"/>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矩形 101">
            <a:extLst>
              <a:ext uri="{FF2B5EF4-FFF2-40B4-BE49-F238E27FC236}">
                <a16:creationId xmlns:a16="http://schemas.microsoft.com/office/drawing/2014/main" xmlns="" id="{41C39AE5-CAF6-42BF-B633-A126701793BA}"/>
              </a:ext>
            </a:extLst>
          </p:cNvPr>
          <p:cNvSpPr/>
          <p:nvPr/>
        </p:nvSpPr>
        <p:spPr bwMode="gray">
          <a:xfrm>
            <a:off x="1047163"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a:extLst>
              <a:ext uri="{FF2B5EF4-FFF2-40B4-BE49-F238E27FC236}">
                <a16:creationId xmlns:a16="http://schemas.microsoft.com/office/drawing/2014/main" xmlns="" id="{127D4C4A-881B-4804-B9EC-5DB390594B9C}"/>
              </a:ext>
            </a:extLst>
          </p:cNvPr>
          <p:cNvSpPr/>
          <p:nvPr/>
        </p:nvSpPr>
        <p:spPr bwMode="gray">
          <a:xfrm>
            <a:off x="10608904"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a:extLst>
              <a:ext uri="{FF2B5EF4-FFF2-40B4-BE49-F238E27FC236}">
                <a16:creationId xmlns:a16="http://schemas.microsoft.com/office/drawing/2014/main" xmlns="" id="{071633DC-D97C-4DFD-949D-75983C4E7493}"/>
              </a:ext>
            </a:extLst>
          </p:cNvPr>
          <p:cNvSpPr/>
          <p:nvPr/>
        </p:nvSpPr>
        <p:spPr bwMode="gray">
          <a:xfrm>
            <a:off x="1047163" y="5232060"/>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a:extLst>
              <a:ext uri="{FF2B5EF4-FFF2-40B4-BE49-F238E27FC236}">
                <a16:creationId xmlns:a16="http://schemas.microsoft.com/office/drawing/2014/main" xmlns="" id="{20001B77-AA1E-450A-BE7F-670DE4F37B19}"/>
              </a:ext>
            </a:extLst>
          </p:cNvPr>
          <p:cNvSpPr/>
          <p:nvPr/>
        </p:nvSpPr>
        <p:spPr bwMode="gray">
          <a:xfrm>
            <a:off x="10608904" y="5121417"/>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9" name="组合 118">
            <a:extLst>
              <a:ext uri="{FF2B5EF4-FFF2-40B4-BE49-F238E27FC236}">
                <a16:creationId xmlns:a16="http://schemas.microsoft.com/office/drawing/2014/main" xmlns="" id="{FE699D9C-34E3-437F-947D-9E7C35CF891C}"/>
              </a:ext>
            </a:extLst>
          </p:cNvPr>
          <p:cNvGrpSpPr/>
          <p:nvPr/>
        </p:nvGrpSpPr>
        <p:grpSpPr bwMode="gray">
          <a:xfrm>
            <a:off x="10497020" y="1758381"/>
            <a:ext cx="1201904" cy="701460"/>
            <a:chOff x="550697" y="1918314"/>
            <a:chExt cx="1201904" cy="701460"/>
          </a:xfrm>
          <a:solidFill>
            <a:srgbClr val="ED6D00"/>
          </a:solidFill>
        </p:grpSpPr>
        <p:grpSp>
          <p:nvGrpSpPr>
            <p:cNvPr id="120" name="组合 119">
              <a:extLst>
                <a:ext uri="{FF2B5EF4-FFF2-40B4-BE49-F238E27FC236}">
                  <a16:creationId xmlns:a16="http://schemas.microsoft.com/office/drawing/2014/main" xmlns="" id="{2F26EF85-E1C0-432C-AF97-A626C9A797B6}"/>
                </a:ext>
              </a:extLst>
            </p:cNvPr>
            <p:cNvGrpSpPr/>
            <p:nvPr/>
          </p:nvGrpSpPr>
          <p:grpSpPr bwMode="gray">
            <a:xfrm>
              <a:off x="550697" y="1918314"/>
              <a:ext cx="1129878" cy="609067"/>
              <a:chOff x="5547047" y="3776235"/>
              <a:chExt cx="1265233" cy="609067"/>
            </a:xfrm>
            <a:grpFill/>
          </p:grpSpPr>
          <p:sp>
            <p:nvSpPr>
              <p:cNvPr id="122" name="矩形 121">
                <a:extLst>
                  <a:ext uri="{FF2B5EF4-FFF2-40B4-BE49-F238E27FC236}">
                    <a16:creationId xmlns:a16="http://schemas.microsoft.com/office/drawing/2014/main" xmlns="" id="{A54A49B3-4E65-44CB-A494-638FBA2052FE}"/>
                  </a:ext>
                </a:extLst>
              </p:cNvPr>
              <p:cNvSpPr/>
              <p:nvPr/>
            </p:nvSpPr>
            <p:spPr bwMode="gray">
              <a:xfrm>
                <a:off x="5547047" y="4154375"/>
                <a:ext cx="1265233"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reply</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矩形 122">
                <a:extLst>
                  <a:ext uri="{FF2B5EF4-FFF2-40B4-BE49-F238E27FC236}">
                    <a16:creationId xmlns:a16="http://schemas.microsoft.com/office/drawing/2014/main" xmlns="" id="{AF1E7E77-3BA3-415F-9778-1497EA39D147}"/>
                  </a:ext>
                </a:extLst>
              </p:cNvPr>
              <p:cNvSpPr/>
              <p:nvPr/>
            </p:nvSpPr>
            <p:spPr bwMode="gray">
              <a:xfrm>
                <a:off x="5547047" y="3776235"/>
                <a:ext cx="1265233"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1-1-1</a:t>
                </a: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2-2-2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1" name="直接箭头连接符 120">
              <a:extLst>
                <a:ext uri="{FF2B5EF4-FFF2-40B4-BE49-F238E27FC236}">
                  <a16:creationId xmlns:a16="http://schemas.microsoft.com/office/drawing/2014/main" xmlns="" id="{14B734D2-B0A9-4041-86D0-331F7333C62B}"/>
                </a:ext>
              </a:extLst>
            </p:cNvPr>
            <p:cNvCxnSpPr/>
            <p:nvPr/>
          </p:nvCxnSpPr>
          <p:spPr bwMode="gray">
            <a:xfrm>
              <a:off x="550697" y="2619774"/>
              <a:ext cx="1201904" cy="0"/>
            </a:xfrm>
            <a:prstGeom prst="straightConnector1">
              <a:avLst/>
            </a:prstGeom>
            <a:grpFill/>
            <a:ln w="1905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53" name="矩形 52">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3" name="组合 62"/>
          <p:cNvGrpSpPr/>
          <p:nvPr/>
        </p:nvGrpSpPr>
        <p:grpSpPr bwMode="gray">
          <a:xfrm rot="5400000">
            <a:off x="1817443" y="5045165"/>
            <a:ext cx="156754" cy="122809"/>
            <a:chOff x="5719030" y="3021874"/>
            <a:chExt cx="156754" cy="122809"/>
          </a:xfrm>
        </p:grpSpPr>
        <p:sp>
          <p:nvSpPr>
            <p:cNvPr id="64" name="矩形 63"/>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1" name="组合 70"/>
          <p:cNvGrpSpPr/>
          <p:nvPr/>
        </p:nvGrpSpPr>
        <p:grpSpPr bwMode="gray">
          <a:xfrm rot="16200000" flipH="1">
            <a:off x="10316274" y="2652212"/>
            <a:ext cx="156754" cy="122809"/>
            <a:chOff x="5719030" y="3021874"/>
            <a:chExt cx="156754" cy="122809"/>
          </a:xfrm>
        </p:grpSpPr>
        <p:sp>
          <p:nvSpPr>
            <p:cNvPr id="72" name="矩形 71"/>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4" name="组合 73"/>
          <p:cNvGrpSpPr/>
          <p:nvPr/>
        </p:nvGrpSpPr>
        <p:grpSpPr bwMode="gray">
          <a:xfrm rot="16200000" flipH="1">
            <a:off x="10316275" y="5020932"/>
            <a:ext cx="156754" cy="122809"/>
            <a:chOff x="5719030" y="3021874"/>
            <a:chExt cx="156754" cy="122809"/>
          </a:xfrm>
        </p:grpSpPr>
        <p:sp>
          <p:nvSpPr>
            <p:cNvPr id="75" name="矩形 74"/>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7" name="组合 76"/>
          <p:cNvGrpSpPr/>
          <p:nvPr/>
        </p:nvGrpSpPr>
        <p:grpSpPr bwMode="gray">
          <a:xfrm rot="5400000">
            <a:off x="1817443" y="2652212"/>
            <a:ext cx="156754" cy="122809"/>
            <a:chOff x="5719030" y="3021874"/>
            <a:chExt cx="156754" cy="122809"/>
          </a:xfrm>
        </p:grpSpPr>
        <p:sp>
          <p:nvSpPr>
            <p:cNvPr id="78" name="矩形 77"/>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矩形 78"/>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87226012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Unicast ARP Reply: MAC Address Advertisement (1)</a:t>
            </a:r>
            <a:endParaRPr lang="en-US" altLang="zh-CN" dirty="0">
              <a:sym typeface="Huawei Sans" panose="020C0503030203020204" pitchFamily="34" charset="0"/>
            </a:endParaRPr>
          </a:p>
        </p:txBody>
      </p:sp>
      <p:sp>
        <p:nvSpPr>
          <p:cNvPr id="26" name="文本占位符 25"/>
          <p:cNvSpPr>
            <a:spLocks noGrp="1"/>
          </p:cNvSpPr>
          <p:nvPr>
            <p:ph type="body" sz="quarter" idx="10"/>
          </p:nvPr>
        </p:nvSpPr>
        <p:spPr bwMode="gray"/>
        <p:txBody>
          <a:bodyPr/>
          <a:lstStyle/>
          <a:p>
            <a:pPr algn="l">
              <a:lnSpc>
                <a:spcPct val="100000"/>
              </a:lnSpc>
            </a:pPr>
            <a:r>
              <a:rPr lang="en-US" sz="1600" dirty="0" smtClean="0">
                <a:sym typeface="Huawei Sans" panose="020C0503030203020204" pitchFamily="34" charset="0"/>
              </a:rPr>
              <a:t>PE3 generates and advertises a Type 2 route. After receiving the Type 2 route, the other PEs update their local MAC address entries.</a:t>
            </a:r>
          </a:p>
          <a:p>
            <a:pPr algn="l">
              <a:lnSpc>
                <a:spcPct val="100000"/>
              </a:lnSpc>
            </a:pPr>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6866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stCxn id="3" idx="1"/>
            <a:endCxn id="71"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endCxn id="71" idx="3"/>
          </p:cNvCxnSpPr>
          <p:nvPr/>
        </p:nvCxnSpPr>
        <p:spPr bwMode="gray">
          <a:xfrm flipH="1" flipV="1">
            <a:off x="1080361" y="3899987"/>
            <a:ext cx="781956" cy="1212550"/>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endCxn id="65"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endCxn id="65" idx="1"/>
          </p:cNvCxnSpPr>
          <p:nvPr/>
        </p:nvCxnSpPr>
        <p:spPr bwMode="gray">
          <a:xfrm flipV="1">
            <a:off x="10427652" y="3905435"/>
            <a:ext cx="677353" cy="1207102"/>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65619"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59657" y="1681561"/>
            <a:ext cx="3196528"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F9484482-F88F-476A-B6BA-8E19F864EE56}"/>
              </a:ext>
            </a:extLst>
          </p:cNvPr>
          <p:cNvSpPr/>
          <p:nvPr/>
        </p:nvSpPr>
        <p:spPr bwMode="gray">
          <a:xfrm>
            <a:off x="1900696" y="4330826"/>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EE228D8F-CAC8-462D-97F8-C5EC8E408F52}"/>
              </a:ext>
            </a:extLst>
          </p:cNvPr>
          <p:cNvSpPr txBox="1"/>
          <p:nvPr/>
        </p:nvSpPr>
        <p:spPr bwMode="gray">
          <a:xfrm>
            <a:off x="7541862" y="5682658"/>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68A565EC-5EEE-4DAD-BAEB-C674542CA029}"/>
              </a:ext>
            </a:extLst>
          </p:cNvPr>
          <p:cNvSpPr txBox="1"/>
          <p:nvPr/>
        </p:nvSpPr>
        <p:spPr bwMode="gray">
          <a:xfrm>
            <a:off x="2381872" y="5682658"/>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DD2A4E08-5A21-45AB-A58A-4A5E39C6759A}"/>
              </a:ext>
            </a:extLst>
          </p:cNvPr>
          <p:cNvSpPr txBox="1"/>
          <p:nvPr/>
        </p:nvSpPr>
        <p:spPr bwMode="gray">
          <a:xfrm>
            <a:off x="7628535" y="295690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6" name="表格 65">
            <a:extLst>
              <a:ext uri="{FF2B5EF4-FFF2-40B4-BE49-F238E27FC236}">
                <a16:creationId xmlns:a16="http://schemas.microsoft.com/office/drawing/2014/main" xmlns="" id="{2C36C7E3-941E-4128-BBF1-B5350F3AE48C}"/>
              </a:ext>
            </a:extLst>
          </p:cNvPr>
          <p:cNvGraphicFramePr>
            <a:graphicFrameLocks noGrp="1"/>
          </p:cNvGraphicFramePr>
          <p:nvPr>
            <p:extLst>
              <p:ext uri="{D42A27DB-BD31-4B8C-83A1-F6EECF244321}">
                <p14:modId xmlns:p14="http://schemas.microsoft.com/office/powerpoint/2010/main" val="2311432470"/>
              </p:ext>
            </p:extLst>
          </p:nvPr>
        </p:nvGraphicFramePr>
        <p:xfrm>
          <a:off x="1974094" y="1896148"/>
          <a:ext cx="2434394" cy="875520"/>
        </p:xfrm>
        <a:graphic>
          <a:graphicData uri="http://schemas.openxmlformats.org/drawingml/2006/table">
            <a:tbl>
              <a:tblPr/>
              <a:tblGrid>
                <a:gridCol w="541478">
                  <a:extLst>
                    <a:ext uri="{9D8B030D-6E8A-4147-A177-3AD203B41FA5}">
                      <a16:colId xmlns:a16="http://schemas.microsoft.com/office/drawing/2014/main" xmlns="" val="20000"/>
                    </a:ext>
                  </a:extLst>
                </a:gridCol>
                <a:gridCol w="565225">
                  <a:extLst>
                    <a:ext uri="{9D8B030D-6E8A-4147-A177-3AD203B41FA5}">
                      <a16:colId xmlns:a16="http://schemas.microsoft.com/office/drawing/2014/main" xmlns="" val="20001"/>
                    </a:ext>
                  </a:extLst>
                </a:gridCol>
                <a:gridCol w="722809">
                  <a:extLst>
                    <a:ext uri="{9D8B030D-6E8A-4147-A177-3AD203B41FA5}">
                      <a16:colId xmlns:a16="http://schemas.microsoft.com/office/drawing/2014/main" xmlns="" val="20002"/>
                    </a:ext>
                  </a:extLst>
                </a:gridCol>
                <a:gridCol w="60488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Port1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303</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67" name="矩形 66">
            <a:extLst>
              <a:ext uri="{FF2B5EF4-FFF2-40B4-BE49-F238E27FC236}">
                <a16:creationId xmlns:a16="http://schemas.microsoft.com/office/drawing/2014/main" xmlns="" id="{12CBB3C1-732C-46FA-8A52-1E5D27C9D379}"/>
              </a:ext>
            </a:extLst>
          </p:cNvPr>
          <p:cNvSpPr/>
          <p:nvPr/>
        </p:nvSpPr>
        <p:spPr bwMode="gray">
          <a:xfrm>
            <a:off x="994659"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a:extLst>
              <a:ext uri="{FF2B5EF4-FFF2-40B4-BE49-F238E27FC236}">
                <a16:creationId xmlns:a16="http://schemas.microsoft.com/office/drawing/2014/main" xmlns="" id="{0BA47B99-89C5-47C8-8B77-137A524AB40D}"/>
              </a:ext>
            </a:extLst>
          </p:cNvPr>
          <p:cNvSpPr/>
          <p:nvPr/>
        </p:nvSpPr>
        <p:spPr bwMode="gray">
          <a:xfrm>
            <a:off x="994660" y="49018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a:extLst>
              <a:ext uri="{FF2B5EF4-FFF2-40B4-BE49-F238E27FC236}">
                <a16:creationId xmlns:a16="http://schemas.microsoft.com/office/drawing/2014/main" xmlns="" id="{A960C307-EAF7-4F8D-A00F-B5811BCDDE8F}"/>
              </a:ext>
            </a:extLst>
          </p:cNvPr>
          <p:cNvSpPr/>
          <p:nvPr/>
        </p:nvSpPr>
        <p:spPr bwMode="gray">
          <a:xfrm>
            <a:off x="10571928"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3</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a:extLst>
              <a:ext uri="{FF2B5EF4-FFF2-40B4-BE49-F238E27FC236}">
                <a16:creationId xmlns:a16="http://schemas.microsoft.com/office/drawing/2014/main" xmlns="" id="{A72C7005-C137-426F-9470-D108F9A4C6F8}"/>
              </a:ext>
            </a:extLst>
          </p:cNvPr>
          <p:cNvSpPr/>
          <p:nvPr/>
        </p:nvSpPr>
        <p:spPr bwMode="gray">
          <a:xfrm>
            <a:off x="10571928" y="48891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4</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6" name="表格 85">
            <a:extLst>
              <a:ext uri="{FF2B5EF4-FFF2-40B4-BE49-F238E27FC236}">
                <a16:creationId xmlns:a16="http://schemas.microsoft.com/office/drawing/2014/main" xmlns="" id="{239630AA-C9FE-478A-BF81-D8D70FDF8148}"/>
              </a:ext>
            </a:extLst>
          </p:cNvPr>
          <p:cNvGraphicFramePr>
            <a:graphicFrameLocks noGrp="1"/>
          </p:cNvGraphicFramePr>
          <p:nvPr>
            <p:extLst>
              <p:ext uri="{D42A27DB-BD31-4B8C-83A1-F6EECF244321}">
                <p14:modId xmlns:p14="http://schemas.microsoft.com/office/powerpoint/2010/main" val="957758557"/>
              </p:ext>
            </p:extLst>
          </p:nvPr>
        </p:nvGraphicFramePr>
        <p:xfrm>
          <a:off x="1974094" y="4572041"/>
          <a:ext cx="2434394" cy="875520"/>
        </p:xfrm>
        <a:graphic>
          <a:graphicData uri="http://schemas.openxmlformats.org/drawingml/2006/table">
            <a:tbl>
              <a:tblPr/>
              <a:tblGrid>
                <a:gridCol w="541478">
                  <a:extLst>
                    <a:ext uri="{9D8B030D-6E8A-4147-A177-3AD203B41FA5}">
                      <a16:colId xmlns:a16="http://schemas.microsoft.com/office/drawing/2014/main" xmlns="" val="20000"/>
                    </a:ext>
                  </a:extLst>
                </a:gridCol>
                <a:gridCol w="565225">
                  <a:extLst>
                    <a:ext uri="{9D8B030D-6E8A-4147-A177-3AD203B41FA5}">
                      <a16:colId xmlns:a16="http://schemas.microsoft.com/office/drawing/2014/main" xmlns="" val="20001"/>
                    </a:ext>
                  </a:extLst>
                </a:gridCol>
                <a:gridCol w="722809">
                  <a:extLst>
                    <a:ext uri="{9D8B030D-6E8A-4147-A177-3AD203B41FA5}">
                      <a16:colId xmlns:a16="http://schemas.microsoft.com/office/drawing/2014/main" xmlns="" val="20002"/>
                    </a:ext>
                  </a:extLst>
                </a:gridCol>
                <a:gridCol w="60488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303</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87" name="矩形 86">
            <a:extLst>
              <a:ext uri="{FF2B5EF4-FFF2-40B4-BE49-F238E27FC236}">
                <a16:creationId xmlns:a16="http://schemas.microsoft.com/office/drawing/2014/main" xmlns="" id="{120F504C-FF77-4731-B9B9-58D11870A4C4}"/>
              </a:ext>
            </a:extLst>
          </p:cNvPr>
          <p:cNvSpPr/>
          <p:nvPr/>
        </p:nvSpPr>
        <p:spPr bwMode="gray">
          <a:xfrm>
            <a:off x="1900354" y="1633550"/>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a:extLst>
              <a:ext uri="{FF2B5EF4-FFF2-40B4-BE49-F238E27FC236}">
                <a16:creationId xmlns:a16="http://schemas.microsoft.com/office/drawing/2014/main" xmlns="" id="{845A7F6A-7ECC-4104-A124-6F21527B5734}"/>
              </a:ext>
            </a:extLst>
          </p:cNvPr>
          <p:cNvSpPr txBox="1"/>
          <p:nvPr/>
        </p:nvSpPr>
        <p:spPr bwMode="gray">
          <a:xfrm>
            <a:off x="2305640" y="2927337"/>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a:extLst>
              <a:ext uri="{FF2B5EF4-FFF2-40B4-BE49-F238E27FC236}">
                <a16:creationId xmlns:a16="http://schemas.microsoft.com/office/drawing/2014/main" xmlns="" id="{B0D975D3-740A-493C-B1CE-747DF093C0E7}"/>
              </a:ext>
            </a:extLst>
          </p:cNvPr>
          <p:cNvSpPr/>
          <p:nvPr/>
        </p:nvSpPr>
        <p:spPr bwMode="gray">
          <a:xfrm>
            <a:off x="7112633" y="4330826"/>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0" name="表格 89">
            <a:extLst>
              <a:ext uri="{FF2B5EF4-FFF2-40B4-BE49-F238E27FC236}">
                <a16:creationId xmlns:a16="http://schemas.microsoft.com/office/drawing/2014/main" xmlns="" id="{DC186BE8-F437-4213-8E6D-B18B2D1E0DBF}"/>
              </a:ext>
            </a:extLst>
          </p:cNvPr>
          <p:cNvGraphicFramePr>
            <a:graphicFrameLocks noGrp="1"/>
          </p:cNvGraphicFramePr>
          <p:nvPr>
            <p:extLst>
              <p:ext uri="{D42A27DB-BD31-4B8C-83A1-F6EECF244321}">
                <p14:modId xmlns:p14="http://schemas.microsoft.com/office/powerpoint/2010/main" val="2405846180"/>
              </p:ext>
            </p:extLst>
          </p:nvPr>
        </p:nvGraphicFramePr>
        <p:xfrm>
          <a:off x="7186031" y="1896148"/>
          <a:ext cx="2448507" cy="1094400"/>
        </p:xfrm>
        <a:graphic>
          <a:graphicData uri="http://schemas.openxmlformats.org/drawingml/2006/table">
            <a:tbl>
              <a:tblPr/>
              <a:tblGrid>
                <a:gridCol w="544617">
                  <a:extLst>
                    <a:ext uri="{9D8B030D-6E8A-4147-A177-3AD203B41FA5}">
                      <a16:colId xmlns:a16="http://schemas.microsoft.com/office/drawing/2014/main" xmlns="" val="20000"/>
                    </a:ext>
                  </a:extLst>
                </a:gridCol>
                <a:gridCol w="568502">
                  <a:extLst>
                    <a:ext uri="{9D8B030D-6E8A-4147-A177-3AD203B41FA5}">
                      <a16:colId xmlns:a16="http://schemas.microsoft.com/office/drawing/2014/main" xmlns="" val="20001"/>
                    </a:ext>
                  </a:extLst>
                </a:gridCol>
                <a:gridCol w="726999">
                  <a:extLst>
                    <a:ext uri="{9D8B030D-6E8A-4147-A177-3AD203B41FA5}">
                      <a16:colId xmlns:a16="http://schemas.microsoft.com/office/drawing/2014/main" xmlns="" val="20002"/>
                    </a:ext>
                  </a:extLst>
                </a:gridCol>
                <a:gridCol w="608389">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0">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0">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0">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0">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 3 </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3676741570"/>
                  </a:ext>
                </a:extLst>
              </a:tr>
            </a:tbl>
          </a:graphicData>
        </a:graphic>
      </p:graphicFrame>
      <p:graphicFrame>
        <p:nvGraphicFramePr>
          <p:cNvPr id="91" name="表格 90">
            <a:extLst>
              <a:ext uri="{FF2B5EF4-FFF2-40B4-BE49-F238E27FC236}">
                <a16:creationId xmlns:a16="http://schemas.microsoft.com/office/drawing/2014/main" xmlns="" id="{487417CC-5D9E-477C-A4A7-199B2DE5594A}"/>
              </a:ext>
            </a:extLst>
          </p:cNvPr>
          <p:cNvGraphicFramePr>
            <a:graphicFrameLocks noGrp="1"/>
          </p:cNvGraphicFramePr>
          <p:nvPr>
            <p:extLst>
              <p:ext uri="{D42A27DB-BD31-4B8C-83A1-F6EECF244321}">
                <p14:modId xmlns:p14="http://schemas.microsoft.com/office/powerpoint/2010/main" val="2366465947"/>
              </p:ext>
            </p:extLst>
          </p:nvPr>
        </p:nvGraphicFramePr>
        <p:xfrm>
          <a:off x="7186030" y="4572041"/>
          <a:ext cx="2448507" cy="1094400"/>
        </p:xfrm>
        <a:graphic>
          <a:graphicData uri="http://schemas.openxmlformats.org/drawingml/2006/table">
            <a:tbl>
              <a:tblPr/>
              <a:tblGrid>
                <a:gridCol w="544617">
                  <a:extLst>
                    <a:ext uri="{9D8B030D-6E8A-4147-A177-3AD203B41FA5}">
                      <a16:colId xmlns:a16="http://schemas.microsoft.com/office/drawing/2014/main" xmlns="" val="20000"/>
                    </a:ext>
                  </a:extLst>
                </a:gridCol>
                <a:gridCol w="568502">
                  <a:extLst>
                    <a:ext uri="{9D8B030D-6E8A-4147-A177-3AD203B41FA5}">
                      <a16:colId xmlns:a16="http://schemas.microsoft.com/office/drawing/2014/main" xmlns="" val="20001"/>
                    </a:ext>
                  </a:extLst>
                </a:gridCol>
                <a:gridCol w="726999">
                  <a:extLst>
                    <a:ext uri="{9D8B030D-6E8A-4147-A177-3AD203B41FA5}">
                      <a16:colId xmlns:a16="http://schemas.microsoft.com/office/drawing/2014/main" xmlns="" val="20002"/>
                    </a:ext>
                  </a:extLst>
                </a:gridCol>
                <a:gridCol w="608389">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0">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0">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0">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302</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0">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303</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763373405"/>
                  </a:ext>
                </a:extLst>
              </a:tr>
            </a:tbl>
          </a:graphicData>
        </a:graphic>
      </p:graphicFrame>
      <p:sp>
        <p:nvSpPr>
          <p:cNvPr id="92" name="矩形 91">
            <a:extLst>
              <a:ext uri="{FF2B5EF4-FFF2-40B4-BE49-F238E27FC236}">
                <a16:creationId xmlns:a16="http://schemas.microsoft.com/office/drawing/2014/main" xmlns="" id="{94A357B4-5322-493E-BE3A-0896219029ED}"/>
              </a:ext>
            </a:extLst>
          </p:cNvPr>
          <p:cNvSpPr/>
          <p:nvPr/>
        </p:nvSpPr>
        <p:spPr bwMode="gray">
          <a:xfrm>
            <a:off x="7112291" y="1633550"/>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矩形 101">
            <a:extLst>
              <a:ext uri="{FF2B5EF4-FFF2-40B4-BE49-F238E27FC236}">
                <a16:creationId xmlns:a16="http://schemas.microsoft.com/office/drawing/2014/main" xmlns="" id="{41C39AE5-CAF6-42BF-B633-A126701793BA}"/>
              </a:ext>
            </a:extLst>
          </p:cNvPr>
          <p:cNvSpPr/>
          <p:nvPr/>
        </p:nvSpPr>
        <p:spPr bwMode="gray">
          <a:xfrm>
            <a:off x="1047163"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a:extLst>
              <a:ext uri="{FF2B5EF4-FFF2-40B4-BE49-F238E27FC236}">
                <a16:creationId xmlns:a16="http://schemas.microsoft.com/office/drawing/2014/main" xmlns="" id="{127D4C4A-881B-4804-B9EC-5DB390594B9C}"/>
              </a:ext>
            </a:extLst>
          </p:cNvPr>
          <p:cNvSpPr/>
          <p:nvPr/>
        </p:nvSpPr>
        <p:spPr bwMode="gray">
          <a:xfrm>
            <a:off x="10608904"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a:extLst>
              <a:ext uri="{FF2B5EF4-FFF2-40B4-BE49-F238E27FC236}">
                <a16:creationId xmlns:a16="http://schemas.microsoft.com/office/drawing/2014/main" xmlns="" id="{071633DC-D97C-4DFD-949D-75983C4E7493}"/>
              </a:ext>
            </a:extLst>
          </p:cNvPr>
          <p:cNvSpPr/>
          <p:nvPr/>
        </p:nvSpPr>
        <p:spPr bwMode="gray">
          <a:xfrm>
            <a:off x="1047163" y="5232060"/>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a:extLst>
              <a:ext uri="{FF2B5EF4-FFF2-40B4-BE49-F238E27FC236}">
                <a16:creationId xmlns:a16="http://schemas.microsoft.com/office/drawing/2014/main" xmlns="" id="{20001B77-AA1E-450A-BE7F-670DE4F37B19}"/>
              </a:ext>
            </a:extLst>
          </p:cNvPr>
          <p:cNvSpPr/>
          <p:nvPr/>
        </p:nvSpPr>
        <p:spPr bwMode="gray">
          <a:xfrm>
            <a:off x="10608904" y="5121417"/>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9" name="组合 118">
            <a:extLst>
              <a:ext uri="{FF2B5EF4-FFF2-40B4-BE49-F238E27FC236}">
                <a16:creationId xmlns:a16="http://schemas.microsoft.com/office/drawing/2014/main" xmlns="" id="{FE699D9C-34E3-437F-947D-9E7C35CF891C}"/>
              </a:ext>
            </a:extLst>
          </p:cNvPr>
          <p:cNvGrpSpPr/>
          <p:nvPr/>
        </p:nvGrpSpPr>
        <p:grpSpPr bwMode="gray">
          <a:xfrm>
            <a:off x="10497020" y="1758381"/>
            <a:ext cx="1201904" cy="701460"/>
            <a:chOff x="550697" y="1918314"/>
            <a:chExt cx="1201904" cy="701460"/>
          </a:xfrm>
          <a:solidFill>
            <a:srgbClr val="ED6D00"/>
          </a:solidFill>
        </p:grpSpPr>
        <p:grpSp>
          <p:nvGrpSpPr>
            <p:cNvPr id="120" name="组合 119">
              <a:extLst>
                <a:ext uri="{FF2B5EF4-FFF2-40B4-BE49-F238E27FC236}">
                  <a16:creationId xmlns:a16="http://schemas.microsoft.com/office/drawing/2014/main" xmlns="" id="{2F26EF85-E1C0-432C-AF97-A626C9A797B6}"/>
                </a:ext>
              </a:extLst>
            </p:cNvPr>
            <p:cNvGrpSpPr/>
            <p:nvPr/>
          </p:nvGrpSpPr>
          <p:grpSpPr bwMode="gray">
            <a:xfrm>
              <a:off x="550697" y="1918314"/>
              <a:ext cx="1129878" cy="609067"/>
              <a:chOff x="5547047" y="3776235"/>
              <a:chExt cx="1265233" cy="609067"/>
            </a:xfrm>
            <a:grpFill/>
          </p:grpSpPr>
          <p:sp>
            <p:nvSpPr>
              <p:cNvPr id="122" name="矩形 121">
                <a:extLst>
                  <a:ext uri="{FF2B5EF4-FFF2-40B4-BE49-F238E27FC236}">
                    <a16:creationId xmlns:a16="http://schemas.microsoft.com/office/drawing/2014/main" xmlns="" id="{A54A49B3-4E65-44CB-A494-638FBA2052FE}"/>
                  </a:ext>
                </a:extLst>
              </p:cNvPr>
              <p:cNvSpPr/>
              <p:nvPr/>
            </p:nvSpPr>
            <p:spPr bwMode="gray">
              <a:xfrm>
                <a:off x="5547047" y="4154375"/>
                <a:ext cx="1265233"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reply</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矩形 122">
                <a:extLst>
                  <a:ext uri="{FF2B5EF4-FFF2-40B4-BE49-F238E27FC236}">
                    <a16:creationId xmlns:a16="http://schemas.microsoft.com/office/drawing/2014/main" xmlns="" id="{AF1E7E77-3BA3-415F-9778-1497EA39D147}"/>
                  </a:ext>
                </a:extLst>
              </p:cNvPr>
              <p:cNvSpPr/>
              <p:nvPr/>
            </p:nvSpPr>
            <p:spPr bwMode="gray">
              <a:xfrm>
                <a:off x="5547047" y="3776235"/>
                <a:ext cx="1265233"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1-1-1</a:t>
                </a: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2-2-2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1" name="直接箭头连接符 120">
              <a:extLst>
                <a:ext uri="{FF2B5EF4-FFF2-40B4-BE49-F238E27FC236}">
                  <a16:creationId xmlns:a16="http://schemas.microsoft.com/office/drawing/2014/main" xmlns="" id="{14B734D2-B0A9-4041-86D0-331F7333C62B}"/>
                </a:ext>
              </a:extLst>
            </p:cNvPr>
            <p:cNvCxnSpPr/>
            <p:nvPr/>
          </p:nvCxnSpPr>
          <p:spPr bwMode="gray">
            <a:xfrm>
              <a:off x="550697" y="2619774"/>
              <a:ext cx="1201904" cy="0"/>
            </a:xfrm>
            <a:prstGeom prst="straightConnector1">
              <a:avLst/>
            </a:prstGeom>
            <a:grpFill/>
            <a:ln w="1905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08" name="任意多边形 1">
            <a:extLst>
              <a:ext uri="{FF2B5EF4-FFF2-40B4-BE49-F238E27FC236}">
                <a16:creationId xmlns:a16="http://schemas.microsoft.com/office/drawing/2014/main" xmlns="" id="{6DCBF0BA-D100-4618-A5EB-66EF16D85005}"/>
              </a:ext>
            </a:extLst>
          </p:cNvPr>
          <p:cNvSpPr/>
          <p:nvPr/>
        </p:nvSpPr>
        <p:spPr bwMode="gray">
          <a:xfrm flipV="1">
            <a:off x="5310222" y="3416132"/>
            <a:ext cx="1479372" cy="45719"/>
          </a:xfrm>
          <a:custGeom>
            <a:avLst/>
            <a:gdLst>
              <a:gd name="connsiteX0" fmla="*/ 1282700 w 1282700"/>
              <a:gd name="connsiteY0" fmla="*/ 0 h 101600"/>
              <a:gd name="connsiteX1" fmla="*/ 0 w 1282700"/>
              <a:gd name="connsiteY1" fmla="*/ 101600 h 101600"/>
            </a:gdLst>
            <a:ahLst/>
            <a:cxnLst>
              <a:cxn ang="0">
                <a:pos x="connsiteX0" y="connsiteY0"/>
              </a:cxn>
              <a:cxn ang="0">
                <a:pos x="connsiteX1" y="connsiteY1"/>
              </a:cxn>
            </a:cxnLst>
            <a:rect l="l" t="t" r="r" b="b"/>
            <a:pathLst>
              <a:path w="1282700" h="101600">
                <a:moveTo>
                  <a:pt x="1282700" y="0"/>
                </a:moveTo>
                <a:lnTo>
                  <a:pt x="0" y="101600"/>
                </a:ln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任意多边形 3">
            <a:extLst>
              <a:ext uri="{FF2B5EF4-FFF2-40B4-BE49-F238E27FC236}">
                <a16:creationId xmlns:a16="http://schemas.microsoft.com/office/drawing/2014/main" xmlns="" id="{0F4B3CE8-20EA-4D55-8E45-2E270C4E9263}"/>
              </a:ext>
            </a:extLst>
          </p:cNvPr>
          <p:cNvSpPr/>
          <p:nvPr/>
        </p:nvSpPr>
        <p:spPr bwMode="gray">
          <a:xfrm>
            <a:off x="5321913" y="3623815"/>
            <a:ext cx="1698890" cy="574131"/>
          </a:xfrm>
          <a:custGeom>
            <a:avLst/>
            <a:gdLst>
              <a:gd name="connsiteX0" fmla="*/ 1397000 w 1397000"/>
              <a:gd name="connsiteY0" fmla="*/ 0 h 1549400"/>
              <a:gd name="connsiteX1" fmla="*/ 0 w 1397000"/>
              <a:gd name="connsiteY1" fmla="*/ 1549400 h 1549400"/>
            </a:gdLst>
            <a:ahLst/>
            <a:cxnLst>
              <a:cxn ang="0">
                <a:pos x="connsiteX0" y="connsiteY0"/>
              </a:cxn>
              <a:cxn ang="0">
                <a:pos x="connsiteX1" y="connsiteY1"/>
              </a:cxn>
            </a:cxnLst>
            <a:rect l="l" t="t" r="r" b="b"/>
            <a:pathLst>
              <a:path w="1397000" h="1549400">
                <a:moveTo>
                  <a:pt x="1397000" y="0"/>
                </a:moveTo>
                <a:lnTo>
                  <a:pt x="0" y="1549400"/>
                </a:ln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任意多边形 4">
            <a:extLst>
              <a:ext uri="{FF2B5EF4-FFF2-40B4-BE49-F238E27FC236}">
                <a16:creationId xmlns:a16="http://schemas.microsoft.com/office/drawing/2014/main" xmlns="" id="{39FAD3C5-6383-4D3A-8FA7-C57D1203FDB0}"/>
              </a:ext>
            </a:extLst>
          </p:cNvPr>
          <p:cNvSpPr/>
          <p:nvPr/>
        </p:nvSpPr>
        <p:spPr bwMode="gray">
          <a:xfrm>
            <a:off x="6715904" y="3579062"/>
            <a:ext cx="396274" cy="1472637"/>
          </a:xfrm>
          <a:custGeom>
            <a:avLst/>
            <a:gdLst>
              <a:gd name="connsiteX0" fmla="*/ 256574 w 396274"/>
              <a:gd name="connsiteY0" fmla="*/ 0 h 2324100"/>
              <a:gd name="connsiteX1" fmla="*/ 2574 w 396274"/>
              <a:gd name="connsiteY1" fmla="*/ 1435100 h 2324100"/>
              <a:gd name="connsiteX2" fmla="*/ 396274 w 396274"/>
              <a:gd name="connsiteY2" fmla="*/ 2324100 h 2324100"/>
            </a:gdLst>
            <a:ahLst/>
            <a:cxnLst>
              <a:cxn ang="0">
                <a:pos x="connsiteX0" y="connsiteY0"/>
              </a:cxn>
              <a:cxn ang="0">
                <a:pos x="connsiteX1" y="connsiteY1"/>
              </a:cxn>
              <a:cxn ang="0">
                <a:pos x="connsiteX2" y="connsiteY2"/>
              </a:cxn>
            </a:cxnLst>
            <a:rect l="l" t="t" r="r" b="b"/>
            <a:pathLst>
              <a:path w="396274" h="2324100">
                <a:moveTo>
                  <a:pt x="256574" y="0"/>
                </a:moveTo>
                <a:cubicBezTo>
                  <a:pt x="117932" y="523875"/>
                  <a:pt x="-20709" y="1047750"/>
                  <a:pt x="2574" y="1435100"/>
                </a:cubicBezTo>
                <a:cubicBezTo>
                  <a:pt x="25857" y="1822450"/>
                  <a:pt x="211065" y="2073275"/>
                  <a:pt x="396274" y="2324100"/>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1" name="组合 110">
            <a:extLst>
              <a:ext uri="{FF2B5EF4-FFF2-40B4-BE49-F238E27FC236}">
                <a16:creationId xmlns:a16="http://schemas.microsoft.com/office/drawing/2014/main" xmlns="" id="{E4754817-06A0-4C4D-A186-405F163E0F7B}"/>
              </a:ext>
            </a:extLst>
          </p:cNvPr>
          <p:cNvGrpSpPr/>
          <p:nvPr/>
        </p:nvGrpSpPr>
        <p:grpSpPr bwMode="gray">
          <a:xfrm>
            <a:off x="6662463" y="3005965"/>
            <a:ext cx="1865095" cy="1087794"/>
            <a:chOff x="5256840" y="2129351"/>
            <a:chExt cx="2255016" cy="1087794"/>
          </a:xfrm>
        </p:grpSpPr>
        <p:sp>
          <p:nvSpPr>
            <p:cNvPr id="112" name="矩形 111">
              <a:extLst>
                <a:ext uri="{FF2B5EF4-FFF2-40B4-BE49-F238E27FC236}">
                  <a16:creationId xmlns:a16="http://schemas.microsoft.com/office/drawing/2014/main" xmlns="" id="{ECD93528-105B-4E03-939F-38C419BFFAFC}"/>
                </a:ext>
              </a:extLst>
            </p:cNvPr>
            <p:cNvSpPr/>
            <p:nvPr/>
          </p:nvSpPr>
          <p:spPr bwMode="gray">
            <a:xfrm>
              <a:off x="5256841" y="2356491"/>
              <a:ext cx="2255015" cy="201845"/>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矩形 116">
              <a:extLst>
                <a:ext uri="{FF2B5EF4-FFF2-40B4-BE49-F238E27FC236}">
                  <a16:creationId xmlns:a16="http://schemas.microsoft.com/office/drawing/2014/main" xmlns="" id="{3BBE0C2F-2CFD-4F0C-95FD-D501515F7D18}"/>
                </a:ext>
              </a:extLst>
            </p:cNvPr>
            <p:cNvSpPr/>
            <p:nvPr/>
          </p:nvSpPr>
          <p:spPr bwMode="gray">
            <a:xfrm>
              <a:off x="5256841" y="2564059"/>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 ESI 2</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矩形 117">
              <a:extLst>
                <a:ext uri="{FF2B5EF4-FFF2-40B4-BE49-F238E27FC236}">
                  <a16:creationId xmlns:a16="http://schemas.microsoft.com/office/drawing/2014/main" xmlns="" id="{56F58423-47F4-42A5-9BD8-F23ADE5DF6EB}"/>
                </a:ext>
              </a:extLst>
            </p:cNvPr>
            <p:cNvSpPr/>
            <p:nvPr/>
          </p:nvSpPr>
          <p:spPr bwMode="gray">
            <a:xfrm>
              <a:off x="5256841" y="2785664"/>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 2-2-2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矩形 123">
              <a:extLst>
                <a:ext uri="{FF2B5EF4-FFF2-40B4-BE49-F238E27FC236}">
                  <a16:creationId xmlns:a16="http://schemas.microsoft.com/office/drawing/2014/main" xmlns="" id="{EDF53D8D-371F-4BF4-8738-E2D479113022}"/>
                </a:ext>
              </a:extLst>
            </p:cNvPr>
            <p:cNvSpPr/>
            <p:nvPr/>
          </p:nvSpPr>
          <p:spPr bwMode="gray">
            <a:xfrm>
              <a:off x="5256841" y="3001795"/>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 Label = 303</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矩形 124">
              <a:extLst>
                <a:ext uri="{FF2B5EF4-FFF2-40B4-BE49-F238E27FC236}">
                  <a16:creationId xmlns:a16="http://schemas.microsoft.com/office/drawing/2014/main" xmlns="" id="{BAAEC5EC-34DA-40BF-BBE7-6D029664E36E}"/>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PE3 Type 2 route</a:t>
              </a:r>
              <a:endParaRPr lang="en-US" altLang="zh-CN"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5" name="矩形 64">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5" name="组合 74"/>
          <p:cNvGrpSpPr/>
          <p:nvPr/>
        </p:nvGrpSpPr>
        <p:grpSpPr bwMode="gray">
          <a:xfrm rot="5400000">
            <a:off x="1817443" y="5045165"/>
            <a:ext cx="156754" cy="122809"/>
            <a:chOff x="5719030" y="3021874"/>
            <a:chExt cx="156754" cy="122809"/>
          </a:xfrm>
        </p:grpSpPr>
        <p:sp>
          <p:nvSpPr>
            <p:cNvPr id="76" name="矩形 75"/>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8" name="组合 77"/>
          <p:cNvGrpSpPr/>
          <p:nvPr/>
        </p:nvGrpSpPr>
        <p:grpSpPr bwMode="gray">
          <a:xfrm rot="16200000" flipH="1">
            <a:off x="10316274" y="2652212"/>
            <a:ext cx="156754" cy="122809"/>
            <a:chOff x="5719030" y="3021874"/>
            <a:chExt cx="156754" cy="122809"/>
          </a:xfrm>
        </p:grpSpPr>
        <p:sp>
          <p:nvSpPr>
            <p:cNvPr id="79" name="矩形 78"/>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矩形 79"/>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1" name="组合 80"/>
          <p:cNvGrpSpPr/>
          <p:nvPr/>
        </p:nvGrpSpPr>
        <p:grpSpPr bwMode="gray">
          <a:xfrm rot="16200000" flipH="1">
            <a:off x="10316275" y="5020932"/>
            <a:ext cx="156754" cy="122809"/>
            <a:chOff x="5719030" y="3021874"/>
            <a:chExt cx="156754" cy="122809"/>
          </a:xfrm>
        </p:grpSpPr>
        <p:sp>
          <p:nvSpPr>
            <p:cNvPr id="82" name="矩形 81"/>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4" name="组合 83"/>
          <p:cNvGrpSpPr/>
          <p:nvPr/>
        </p:nvGrpSpPr>
        <p:grpSpPr bwMode="gray">
          <a:xfrm rot="5400000">
            <a:off x="1817443" y="2652212"/>
            <a:ext cx="156754" cy="122809"/>
            <a:chOff x="5719030" y="3021874"/>
            <a:chExt cx="156754" cy="122809"/>
          </a:xfrm>
        </p:grpSpPr>
        <p:sp>
          <p:nvSpPr>
            <p:cNvPr id="85" name="矩形 84"/>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矩形 96"/>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4" name="燕尾形 26">
            <a:extLst>
              <a:ext uri="{FF2B5EF4-FFF2-40B4-BE49-F238E27FC236}">
                <a16:creationId xmlns:a16="http://schemas.microsoft.com/office/drawing/2014/main" xmlns="" id="{21056BB4-1035-4B48-93C4-82662DFBD2D4}"/>
              </a:ext>
            </a:extLst>
          </p:cNvPr>
          <p:cNvSpPr/>
          <p:nvPr/>
        </p:nvSpPr>
        <p:spPr bwMode="gray">
          <a:xfrm>
            <a:off x="8371680" y="114300"/>
            <a:ext cx="1188000" cy="2124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8" name="燕尾形 27">
            <a:extLst>
              <a:ext uri="{FF2B5EF4-FFF2-40B4-BE49-F238E27FC236}">
                <a16:creationId xmlns:a16="http://schemas.microsoft.com/office/drawing/2014/main" xmlns="" id="{D91FC23B-C27A-4337-B51E-825160E1F0C9}"/>
              </a:ext>
            </a:extLst>
          </p:cNvPr>
          <p:cNvSpPr/>
          <p:nvPr/>
        </p:nvSpPr>
        <p:spPr bwMode="gray">
          <a:xfrm>
            <a:off x="9468356" y="114300"/>
            <a:ext cx="1188000" cy="2124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9" name="燕尾形 27">
            <a:extLst>
              <a:ext uri="{FF2B5EF4-FFF2-40B4-BE49-F238E27FC236}">
                <a16:creationId xmlns:a16="http://schemas.microsoft.com/office/drawing/2014/main" xmlns="" id="{6304E176-3FD1-45B6-BD70-ED043453F6DD}"/>
              </a:ext>
            </a:extLst>
          </p:cNvPr>
          <p:cNvSpPr/>
          <p:nvPr/>
        </p:nvSpPr>
        <p:spPr bwMode="gray">
          <a:xfrm>
            <a:off x="10565032" y="114300"/>
            <a:ext cx="118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2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0" name="五边形 99"/>
          <p:cNvSpPr/>
          <p:nvPr/>
        </p:nvSpPr>
        <p:spPr bwMode="gray">
          <a:xfrm>
            <a:off x="7311004" y="114300"/>
            <a:ext cx="1152000" cy="2124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10542084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Unicast ARP Reply: MAC Address Advertisement (2)</a:t>
            </a:r>
            <a:endParaRPr lang="en-US" altLang="zh-CN" dirty="0">
              <a:sym typeface="Huawei Sans" panose="020C0503030203020204" pitchFamily="34" charset="0"/>
            </a:endParaRPr>
          </a:p>
        </p:txBody>
      </p:sp>
      <p:sp>
        <p:nvSpPr>
          <p:cNvPr id="26" name="文本占位符 25"/>
          <p:cNvSpPr>
            <a:spLocks noGrp="1"/>
          </p:cNvSpPr>
          <p:nvPr>
            <p:ph type="body" sz="quarter" idx="10"/>
          </p:nvPr>
        </p:nvSpPr>
        <p:spPr bwMode="gray"/>
        <p:txBody>
          <a:bodyPr/>
          <a:lstStyle/>
          <a:p>
            <a:pPr>
              <a:lnSpc>
                <a:spcPct val="100000"/>
              </a:lnSpc>
            </a:pPr>
            <a:r>
              <a:rPr lang="en-US" sz="1600" dirty="0" smtClean="0">
                <a:sym typeface="Huawei Sans" panose="020C0503030203020204" pitchFamily="34" charset="0"/>
              </a:rPr>
              <a:t>The interface of PE4 belongs to ESI 2, so PE4 updates its MAC address table, and generates as well as advertises a Type 2 route.</a:t>
            </a:r>
          </a:p>
          <a:p>
            <a:pPr>
              <a:lnSpc>
                <a:spcPct val="100000"/>
              </a:lnSpc>
            </a:pPr>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6866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endCxn id="72"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endCxn id="72" idx="3"/>
          </p:cNvCxnSpPr>
          <p:nvPr/>
        </p:nvCxnSpPr>
        <p:spPr bwMode="gray">
          <a:xfrm flipH="1" flipV="1">
            <a:off x="1080361" y="3899987"/>
            <a:ext cx="781956" cy="1212549"/>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endCxn id="71"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endCxn id="71" idx="1"/>
          </p:cNvCxnSpPr>
          <p:nvPr/>
        </p:nvCxnSpPr>
        <p:spPr bwMode="gray">
          <a:xfrm flipV="1">
            <a:off x="10427652" y="3905435"/>
            <a:ext cx="677353" cy="1207101"/>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65619"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59656" y="1681561"/>
            <a:ext cx="3196528"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EE228D8F-CAC8-462D-97F8-C5EC8E408F52}"/>
              </a:ext>
            </a:extLst>
          </p:cNvPr>
          <p:cNvSpPr txBox="1"/>
          <p:nvPr/>
        </p:nvSpPr>
        <p:spPr bwMode="gray">
          <a:xfrm>
            <a:off x="7127032" y="5564244"/>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68A565EC-5EEE-4DAD-BAEB-C674542CA029}"/>
              </a:ext>
            </a:extLst>
          </p:cNvPr>
          <p:cNvSpPr txBox="1"/>
          <p:nvPr/>
        </p:nvSpPr>
        <p:spPr bwMode="gray">
          <a:xfrm>
            <a:off x="2381872" y="5716441"/>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DD2A4E08-5A21-45AB-A58A-4A5E39C6759A}"/>
              </a:ext>
            </a:extLst>
          </p:cNvPr>
          <p:cNvSpPr txBox="1"/>
          <p:nvPr/>
        </p:nvSpPr>
        <p:spPr bwMode="gray">
          <a:xfrm>
            <a:off x="7628535" y="3102013"/>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6" name="表格 65">
            <a:extLst>
              <a:ext uri="{FF2B5EF4-FFF2-40B4-BE49-F238E27FC236}">
                <a16:creationId xmlns:a16="http://schemas.microsoft.com/office/drawing/2014/main" xmlns="" id="{2C36C7E3-941E-4128-BBF1-B5350F3AE48C}"/>
              </a:ext>
            </a:extLst>
          </p:cNvPr>
          <p:cNvGraphicFramePr>
            <a:graphicFrameLocks noGrp="1"/>
          </p:cNvGraphicFramePr>
          <p:nvPr>
            <p:extLst>
              <p:ext uri="{D42A27DB-BD31-4B8C-83A1-F6EECF244321}">
                <p14:modId xmlns:p14="http://schemas.microsoft.com/office/powerpoint/2010/main" val="2047511521"/>
              </p:ext>
            </p:extLst>
          </p:nvPr>
        </p:nvGraphicFramePr>
        <p:xfrm>
          <a:off x="1974094" y="1895765"/>
          <a:ext cx="2434394" cy="1094400"/>
        </p:xfrm>
        <a:graphic>
          <a:graphicData uri="http://schemas.openxmlformats.org/drawingml/2006/table">
            <a:tbl>
              <a:tblPr/>
              <a:tblGrid>
                <a:gridCol w="541478">
                  <a:extLst>
                    <a:ext uri="{9D8B030D-6E8A-4147-A177-3AD203B41FA5}">
                      <a16:colId xmlns:a16="http://schemas.microsoft.com/office/drawing/2014/main" xmlns="" val="20000"/>
                    </a:ext>
                  </a:extLst>
                </a:gridCol>
                <a:gridCol w="565225">
                  <a:extLst>
                    <a:ext uri="{9D8B030D-6E8A-4147-A177-3AD203B41FA5}">
                      <a16:colId xmlns:a16="http://schemas.microsoft.com/office/drawing/2014/main" xmlns="" val="20001"/>
                    </a:ext>
                  </a:extLst>
                </a:gridCol>
                <a:gridCol w="722809">
                  <a:extLst>
                    <a:ext uri="{9D8B030D-6E8A-4147-A177-3AD203B41FA5}">
                      <a16:colId xmlns:a16="http://schemas.microsoft.com/office/drawing/2014/main" xmlns="" val="20002"/>
                    </a:ext>
                  </a:extLst>
                </a:gridCol>
                <a:gridCol w="60488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Port1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86686">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304</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75795277"/>
                  </a:ext>
                </a:extLst>
              </a:tr>
            </a:tbl>
          </a:graphicData>
        </a:graphic>
      </p:graphicFrame>
      <p:sp>
        <p:nvSpPr>
          <p:cNvPr id="67" name="矩形 66">
            <a:extLst>
              <a:ext uri="{FF2B5EF4-FFF2-40B4-BE49-F238E27FC236}">
                <a16:creationId xmlns:a16="http://schemas.microsoft.com/office/drawing/2014/main" xmlns="" id="{12CBB3C1-732C-46FA-8A52-1E5D27C9D379}"/>
              </a:ext>
            </a:extLst>
          </p:cNvPr>
          <p:cNvSpPr/>
          <p:nvPr/>
        </p:nvSpPr>
        <p:spPr bwMode="gray">
          <a:xfrm>
            <a:off x="994659"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a:extLst>
              <a:ext uri="{FF2B5EF4-FFF2-40B4-BE49-F238E27FC236}">
                <a16:creationId xmlns:a16="http://schemas.microsoft.com/office/drawing/2014/main" xmlns="" id="{0BA47B99-89C5-47C8-8B77-137A524AB40D}"/>
              </a:ext>
            </a:extLst>
          </p:cNvPr>
          <p:cNvSpPr/>
          <p:nvPr/>
        </p:nvSpPr>
        <p:spPr bwMode="gray">
          <a:xfrm>
            <a:off x="994660" y="49018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a:extLst>
              <a:ext uri="{FF2B5EF4-FFF2-40B4-BE49-F238E27FC236}">
                <a16:creationId xmlns:a16="http://schemas.microsoft.com/office/drawing/2014/main" xmlns="" id="{A960C307-EAF7-4F8D-A00F-B5811BCDDE8F}"/>
              </a:ext>
            </a:extLst>
          </p:cNvPr>
          <p:cNvSpPr/>
          <p:nvPr/>
        </p:nvSpPr>
        <p:spPr bwMode="gray">
          <a:xfrm>
            <a:off x="10571928"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3</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a:extLst>
              <a:ext uri="{FF2B5EF4-FFF2-40B4-BE49-F238E27FC236}">
                <a16:creationId xmlns:a16="http://schemas.microsoft.com/office/drawing/2014/main" xmlns="" id="{A72C7005-C137-426F-9470-D108F9A4C6F8}"/>
              </a:ext>
            </a:extLst>
          </p:cNvPr>
          <p:cNvSpPr/>
          <p:nvPr/>
        </p:nvSpPr>
        <p:spPr bwMode="gray">
          <a:xfrm>
            <a:off x="10571928" y="48891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4</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6" name="表格 85">
            <a:extLst>
              <a:ext uri="{FF2B5EF4-FFF2-40B4-BE49-F238E27FC236}">
                <a16:creationId xmlns:a16="http://schemas.microsoft.com/office/drawing/2014/main" xmlns="" id="{239630AA-C9FE-478A-BF81-D8D70FDF8148}"/>
              </a:ext>
            </a:extLst>
          </p:cNvPr>
          <p:cNvGraphicFramePr>
            <a:graphicFrameLocks noGrp="1"/>
          </p:cNvGraphicFramePr>
          <p:nvPr>
            <p:extLst>
              <p:ext uri="{D42A27DB-BD31-4B8C-83A1-F6EECF244321}">
                <p14:modId xmlns:p14="http://schemas.microsoft.com/office/powerpoint/2010/main" val="3423979226"/>
              </p:ext>
            </p:extLst>
          </p:nvPr>
        </p:nvGraphicFramePr>
        <p:xfrm>
          <a:off x="1974094" y="4573565"/>
          <a:ext cx="2434394" cy="1094400"/>
        </p:xfrm>
        <a:graphic>
          <a:graphicData uri="http://schemas.openxmlformats.org/drawingml/2006/table">
            <a:tbl>
              <a:tblPr/>
              <a:tblGrid>
                <a:gridCol w="541478">
                  <a:extLst>
                    <a:ext uri="{9D8B030D-6E8A-4147-A177-3AD203B41FA5}">
                      <a16:colId xmlns:a16="http://schemas.microsoft.com/office/drawing/2014/main" xmlns="" val="20000"/>
                    </a:ext>
                  </a:extLst>
                </a:gridCol>
                <a:gridCol w="565225">
                  <a:extLst>
                    <a:ext uri="{9D8B030D-6E8A-4147-A177-3AD203B41FA5}">
                      <a16:colId xmlns:a16="http://schemas.microsoft.com/office/drawing/2014/main" xmlns="" val="20001"/>
                    </a:ext>
                  </a:extLst>
                </a:gridCol>
                <a:gridCol w="722809">
                  <a:extLst>
                    <a:ext uri="{9D8B030D-6E8A-4147-A177-3AD203B41FA5}">
                      <a16:colId xmlns:a16="http://schemas.microsoft.com/office/drawing/2014/main" xmlns="" val="20002"/>
                    </a:ext>
                  </a:extLst>
                </a:gridCol>
                <a:gridCol w="604882">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86686">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304</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87281588"/>
                  </a:ext>
                </a:extLst>
              </a:tr>
            </a:tbl>
          </a:graphicData>
        </a:graphic>
      </p:graphicFrame>
      <p:sp>
        <p:nvSpPr>
          <p:cNvPr id="87" name="矩形 86">
            <a:extLst>
              <a:ext uri="{FF2B5EF4-FFF2-40B4-BE49-F238E27FC236}">
                <a16:creationId xmlns:a16="http://schemas.microsoft.com/office/drawing/2014/main" xmlns="" id="{120F504C-FF77-4731-B9B9-58D11870A4C4}"/>
              </a:ext>
            </a:extLst>
          </p:cNvPr>
          <p:cNvSpPr/>
          <p:nvPr/>
        </p:nvSpPr>
        <p:spPr bwMode="gray">
          <a:xfrm>
            <a:off x="1900354" y="1633550"/>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a:extLst>
              <a:ext uri="{FF2B5EF4-FFF2-40B4-BE49-F238E27FC236}">
                <a16:creationId xmlns:a16="http://schemas.microsoft.com/office/drawing/2014/main" xmlns="" id="{845A7F6A-7ECC-4104-A124-6F21527B5734}"/>
              </a:ext>
            </a:extLst>
          </p:cNvPr>
          <p:cNvSpPr txBox="1"/>
          <p:nvPr/>
        </p:nvSpPr>
        <p:spPr bwMode="gray">
          <a:xfrm>
            <a:off x="2305640" y="3102013"/>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a:extLst>
              <a:ext uri="{FF2B5EF4-FFF2-40B4-BE49-F238E27FC236}">
                <a16:creationId xmlns:a16="http://schemas.microsoft.com/office/drawing/2014/main" xmlns="" id="{B0D975D3-740A-493C-B1CE-747DF093C0E7}"/>
              </a:ext>
            </a:extLst>
          </p:cNvPr>
          <p:cNvSpPr/>
          <p:nvPr/>
        </p:nvSpPr>
        <p:spPr bwMode="gray">
          <a:xfrm>
            <a:off x="7112633" y="4330826"/>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0" name="表格 89">
            <a:extLst>
              <a:ext uri="{FF2B5EF4-FFF2-40B4-BE49-F238E27FC236}">
                <a16:creationId xmlns:a16="http://schemas.microsoft.com/office/drawing/2014/main" xmlns="" id="{DC186BE8-F437-4213-8E6D-B18B2D1E0DBF}"/>
              </a:ext>
            </a:extLst>
          </p:cNvPr>
          <p:cNvGraphicFramePr>
            <a:graphicFrameLocks noGrp="1"/>
          </p:cNvGraphicFramePr>
          <p:nvPr>
            <p:extLst>
              <p:ext uri="{D42A27DB-BD31-4B8C-83A1-F6EECF244321}">
                <p14:modId xmlns:p14="http://schemas.microsoft.com/office/powerpoint/2010/main" val="976665237"/>
              </p:ext>
            </p:extLst>
          </p:nvPr>
        </p:nvGraphicFramePr>
        <p:xfrm>
          <a:off x="7193650" y="1895765"/>
          <a:ext cx="2440887" cy="1094400"/>
        </p:xfrm>
        <a:graphic>
          <a:graphicData uri="http://schemas.openxmlformats.org/drawingml/2006/table">
            <a:tbl>
              <a:tblPr/>
              <a:tblGrid>
                <a:gridCol w="542922">
                  <a:extLst>
                    <a:ext uri="{9D8B030D-6E8A-4147-A177-3AD203B41FA5}">
                      <a16:colId xmlns:a16="http://schemas.microsoft.com/office/drawing/2014/main" xmlns="" val="20000"/>
                    </a:ext>
                  </a:extLst>
                </a:gridCol>
                <a:gridCol w="566733">
                  <a:extLst>
                    <a:ext uri="{9D8B030D-6E8A-4147-A177-3AD203B41FA5}">
                      <a16:colId xmlns:a16="http://schemas.microsoft.com/office/drawing/2014/main" xmlns="" val="20001"/>
                    </a:ext>
                  </a:extLst>
                </a:gridCol>
                <a:gridCol w="724737">
                  <a:extLst>
                    <a:ext uri="{9D8B030D-6E8A-4147-A177-3AD203B41FA5}">
                      <a16:colId xmlns:a16="http://schemas.microsoft.com/office/drawing/2014/main" xmlns="" val="20002"/>
                    </a:ext>
                  </a:extLst>
                </a:gridCol>
                <a:gridCol w="606495">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86686">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 3 </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3676741570"/>
                  </a:ext>
                </a:extLst>
              </a:tr>
            </a:tbl>
          </a:graphicData>
        </a:graphic>
      </p:graphicFrame>
      <p:sp>
        <p:nvSpPr>
          <p:cNvPr id="92" name="矩形 91">
            <a:extLst>
              <a:ext uri="{FF2B5EF4-FFF2-40B4-BE49-F238E27FC236}">
                <a16:creationId xmlns:a16="http://schemas.microsoft.com/office/drawing/2014/main" xmlns="" id="{94A357B4-5322-493E-BE3A-0896219029ED}"/>
              </a:ext>
            </a:extLst>
          </p:cNvPr>
          <p:cNvSpPr/>
          <p:nvPr/>
        </p:nvSpPr>
        <p:spPr bwMode="gray">
          <a:xfrm>
            <a:off x="7112291" y="1633550"/>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矩形 101">
            <a:extLst>
              <a:ext uri="{FF2B5EF4-FFF2-40B4-BE49-F238E27FC236}">
                <a16:creationId xmlns:a16="http://schemas.microsoft.com/office/drawing/2014/main" xmlns="" id="{41C39AE5-CAF6-42BF-B633-A126701793BA}"/>
              </a:ext>
            </a:extLst>
          </p:cNvPr>
          <p:cNvSpPr/>
          <p:nvPr/>
        </p:nvSpPr>
        <p:spPr bwMode="gray">
          <a:xfrm>
            <a:off x="1047163"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a:extLst>
              <a:ext uri="{FF2B5EF4-FFF2-40B4-BE49-F238E27FC236}">
                <a16:creationId xmlns:a16="http://schemas.microsoft.com/office/drawing/2014/main" xmlns="" id="{127D4C4A-881B-4804-B9EC-5DB390594B9C}"/>
              </a:ext>
            </a:extLst>
          </p:cNvPr>
          <p:cNvSpPr/>
          <p:nvPr/>
        </p:nvSpPr>
        <p:spPr bwMode="gray">
          <a:xfrm>
            <a:off x="10608904"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a:extLst>
              <a:ext uri="{FF2B5EF4-FFF2-40B4-BE49-F238E27FC236}">
                <a16:creationId xmlns:a16="http://schemas.microsoft.com/office/drawing/2014/main" xmlns="" id="{071633DC-D97C-4DFD-949D-75983C4E7493}"/>
              </a:ext>
            </a:extLst>
          </p:cNvPr>
          <p:cNvSpPr/>
          <p:nvPr/>
        </p:nvSpPr>
        <p:spPr bwMode="gray">
          <a:xfrm>
            <a:off x="1047163" y="5232060"/>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a:extLst>
              <a:ext uri="{FF2B5EF4-FFF2-40B4-BE49-F238E27FC236}">
                <a16:creationId xmlns:a16="http://schemas.microsoft.com/office/drawing/2014/main" xmlns="" id="{20001B77-AA1E-450A-BE7F-670DE4F37B19}"/>
              </a:ext>
            </a:extLst>
          </p:cNvPr>
          <p:cNvSpPr/>
          <p:nvPr/>
        </p:nvSpPr>
        <p:spPr bwMode="gray">
          <a:xfrm>
            <a:off x="10608904" y="5121417"/>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9" name="组合 118">
            <a:extLst>
              <a:ext uri="{FF2B5EF4-FFF2-40B4-BE49-F238E27FC236}">
                <a16:creationId xmlns:a16="http://schemas.microsoft.com/office/drawing/2014/main" xmlns="" id="{FE699D9C-34E3-437F-947D-9E7C35CF891C}"/>
              </a:ext>
            </a:extLst>
          </p:cNvPr>
          <p:cNvGrpSpPr/>
          <p:nvPr/>
        </p:nvGrpSpPr>
        <p:grpSpPr bwMode="gray">
          <a:xfrm>
            <a:off x="10497020" y="1758381"/>
            <a:ext cx="1201904" cy="701460"/>
            <a:chOff x="550697" y="1918314"/>
            <a:chExt cx="1201904" cy="701460"/>
          </a:xfrm>
          <a:solidFill>
            <a:srgbClr val="ED6D00"/>
          </a:solidFill>
        </p:grpSpPr>
        <p:grpSp>
          <p:nvGrpSpPr>
            <p:cNvPr id="120" name="组合 119">
              <a:extLst>
                <a:ext uri="{FF2B5EF4-FFF2-40B4-BE49-F238E27FC236}">
                  <a16:creationId xmlns:a16="http://schemas.microsoft.com/office/drawing/2014/main" xmlns="" id="{2F26EF85-E1C0-432C-AF97-A626C9A797B6}"/>
                </a:ext>
              </a:extLst>
            </p:cNvPr>
            <p:cNvGrpSpPr/>
            <p:nvPr/>
          </p:nvGrpSpPr>
          <p:grpSpPr bwMode="gray">
            <a:xfrm>
              <a:off x="550697" y="1918314"/>
              <a:ext cx="1129878" cy="609067"/>
              <a:chOff x="5547047" y="3776235"/>
              <a:chExt cx="1265233" cy="609067"/>
            </a:xfrm>
            <a:grpFill/>
          </p:grpSpPr>
          <p:sp>
            <p:nvSpPr>
              <p:cNvPr id="122" name="矩形 121">
                <a:extLst>
                  <a:ext uri="{FF2B5EF4-FFF2-40B4-BE49-F238E27FC236}">
                    <a16:creationId xmlns:a16="http://schemas.microsoft.com/office/drawing/2014/main" xmlns="" id="{A54A49B3-4E65-44CB-A494-638FBA2052FE}"/>
                  </a:ext>
                </a:extLst>
              </p:cNvPr>
              <p:cNvSpPr/>
              <p:nvPr/>
            </p:nvSpPr>
            <p:spPr bwMode="gray">
              <a:xfrm>
                <a:off x="5547047" y="4154375"/>
                <a:ext cx="1265233"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reply</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矩形 122">
                <a:extLst>
                  <a:ext uri="{FF2B5EF4-FFF2-40B4-BE49-F238E27FC236}">
                    <a16:creationId xmlns:a16="http://schemas.microsoft.com/office/drawing/2014/main" xmlns="" id="{AF1E7E77-3BA3-415F-9778-1497EA39D147}"/>
                  </a:ext>
                </a:extLst>
              </p:cNvPr>
              <p:cNvSpPr/>
              <p:nvPr/>
            </p:nvSpPr>
            <p:spPr bwMode="gray">
              <a:xfrm>
                <a:off x="5547047" y="3776235"/>
                <a:ext cx="1265233"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1-1-1</a:t>
                </a:r>
                <a:endParaRPr lang="en-US" altLang="zh-CN"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2-2-2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1" name="直接箭头连接符 120">
              <a:extLst>
                <a:ext uri="{FF2B5EF4-FFF2-40B4-BE49-F238E27FC236}">
                  <a16:creationId xmlns:a16="http://schemas.microsoft.com/office/drawing/2014/main" xmlns="" id="{14B734D2-B0A9-4041-86D0-331F7333C62B}"/>
                </a:ext>
              </a:extLst>
            </p:cNvPr>
            <p:cNvCxnSpPr/>
            <p:nvPr/>
          </p:nvCxnSpPr>
          <p:spPr bwMode="gray">
            <a:xfrm>
              <a:off x="550697" y="2619774"/>
              <a:ext cx="1201904" cy="0"/>
            </a:xfrm>
            <a:prstGeom prst="straightConnector1">
              <a:avLst/>
            </a:prstGeom>
            <a:grpFill/>
            <a:ln w="1905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95" name="任意多边形 5">
            <a:extLst>
              <a:ext uri="{FF2B5EF4-FFF2-40B4-BE49-F238E27FC236}">
                <a16:creationId xmlns:a16="http://schemas.microsoft.com/office/drawing/2014/main" xmlns="" id="{245160F1-C72B-49A0-AD08-E607CC4B981D}"/>
              </a:ext>
            </a:extLst>
          </p:cNvPr>
          <p:cNvSpPr/>
          <p:nvPr/>
        </p:nvSpPr>
        <p:spPr bwMode="gray">
          <a:xfrm>
            <a:off x="5333681" y="4355477"/>
            <a:ext cx="1527607" cy="519581"/>
          </a:xfrm>
          <a:custGeom>
            <a:avLst/>
            <a:gdLst>
              <a:gd name="connsiteX0" fmla="*/ 1270000 w 1270000"/>
              <a:gd name="connsiteY0" fmla="*/ 0 h 901700"/>
              <a:gd name="connsiteX1" fmla="*/ 0 w 1270000"/>
              <a:gd name="connsiteY1" fmla="*/ 901700 h 901700"/>
            </a:gdLst>
            <a:ahLst/>
            <a:cxnLst>
              <a:cxn ang="0">
                <a:pos x="connsiteX0" y="connsiteY0"/>
              </a:cxn>
              <a:cxn ang="0">
                <a:pos x="connsiteX1" y="connsiteY1"/>
              </a:cxn>
            </a:cxnLst>
            <a:rect l="l" t="t" r="r" b="b"/>
            <a:pathLst>
              <a:path w="1270000" h="901700">
                <a:moveTo>
                  <a:pt x="1270000" y="0"/>
                </a:moveTo>
                <a:lnTo>
                  <a:pt x="0" y="901700"/>
                </a:ln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任意多边形 6">
            <a:extLst>
              <a:ext uri="{FF2B5EF4-FFF2-40B4-BE49-F238E27FC236}">
                <a16:creationId xmlns:a16="http://schemas.microsoft.com/office/drawing/2014/main" xmlns="" id="{1AC55C26-E9B3-45A7-A018-294CC642D1FD}"/>
              </a:ext>
            </a:extLst>
          </p:cNvPr>
          <p:cNvSpPr/>
          <p:nvPr/>
        </p:nvSpPr>
        <p:spPr bwMode="gray">
          <a:xfrm>
            <a:off x="5333682" y="3183714"/>
            <a:ext cx="1527606" cy="1050772"/>
          </a:xfrm>
          <a:custGeom>
            <a:avLst/>
            <a:gdLst>
              <a:gd name="connsiteX0" fmla="*/ 1282700 w 1282700"/>
              <a:gd name="connsiteY0" fmla="*/ 1257300 h 1257300"/>
              <a:gd name="connsiteX1" fmla="*/ 0 w 1282700"/>
              <a:gd name="connsiteY1" fmla="*/ 0 h 1257300"/>
            </a:gdLst>
            <a:ahLst/>
            <a:cxnLst>
              <a:cxn ang="0">
                <a:pos x="connsiteX0" y="connsiteY0"/>
              </a:cxn>
              <a:cxn ang="0">
                <a:pos x="connsiteX1" y="connsiteY1"/>
              </a:cxn>
            </a:cxnLst>
            <a:rect l="l" t="t" r="r" b="b"/>
            <a:pathLst>
              <a:path w="1282700" h="1257300">
                <a:moveTo>
                  <a:pt x="1282700" y="1257300"/>
                </a:moveTo>
                <a:lnTo>
                  <a:pt x="0" y="0"/>
                </a:ln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任意多边形 7">
            <a:extLst>
              <a:ext uri="{FF2B5EF4-FFF2-40B4-BE49-F238E27FC236}">
                <a16:creationId xmlns:a16="http://schemas.microsoft.com/office/drawing/2014/main" xmlns="" id="{0EC532EE-41BE-4177-B960-D4F70E56EEE0}"/>
              </a:ext>
            </a:extLst>
          </p:cNvPr>
          <p:cNvSpPr/>
          <p:nvPr/>
        </p:nvSpPr>
        <p:spPr bwMode="gray">
          <a:xfrm>
            <a:off x="6499786" y="2491659"/>
            <a:ext cx="661570" cy="1676290"/>
          </a:xfrm>
          <a:custGeom>
            <a:avLst/>
            <a:gdLst>
              <a:gd name="connsiteX0" fmla="*/ 180055 w 675355"/>
              <a:gd name="connsiteY0" fmla="*/ 1511300 h 1511300"/>
              <a:gd name="connsiteX1" fmla="*/ 27655 w 675355"/>
              <a:gd name="connsiteY1" fmla="*/ 584200 h 1511300"/>
              <a:gd name="connsiteX2" fmla="*/ 675355 w 675355"/>
              <a:gd name="connsiteY2" fmla="*/ 0 h 1511300"/>
              <a:gd name="connsiteX0" fmla="*/ 296088 w 664388"/>
              <a:gd name="connsiteY0" fmla="*/ 1599466 h 1599466"/>
              <a:gd name="connsiteX1" fmla="*/ 16688 w 664388"/>
              <a:gd name="connsiteY1" fmla="*/ 584200 h 1599466"/>
              <a:gd name="connsiteX2" fmla="*/ 664388 w 664388"/>
              <a:gd name="connsiteY2" fmla="*/ 0 h 1599466"/>
              <a:gd name="connsiteX0" fmla="*/ 356770 w 661570"/>
              <a:gd name="connsiteY0" fmla="*/ 1662441 h 1662441"/>
              <a:gd name="connsiteX1" fmla="*/ 13870 w 661570"/>
              <a:gd name="connsiteY1" fmla="*/ 584200 h 1662441"/>
              <a:gd name="connsiteX2" fmla="*/ 661570 w 661570"/>
              <a:gd name="connsiteY2" fmla="*/ 0 h 1662441"/>
            </a:gdLst>
            <a:ahLst/>
            <a:cxnLst>
              <a:cxn ang="0">
                <a:pos x="connsiteX0" y="connsiteY0"/>
              </a:cxn>
              <a:cxn ang="0">
                <a:pos x="connsiteX1" y="connsiteY1"/>
              </a:cxn>
              <a:cxn ang="0">
                <a:pos x="connsiteX2" y="connsiteY2"/>
              </a:cxn>
            </a:cxnLst>
            <a:rect l="l" t="t" r="r" b="b"/>
            <a:pathLst>
              <a:path w="661570" h="1662441">
                <a:moveTo>
                  <a:pt x="356770" y="1662441"/>
                </a:moveTo>
                <a:cubicBezTo>
                  <a:pt x="239295" y="1324832"/>
                  <a:pt x="-68680" y="836083"/>
                  <a:pt x="13870" y="584200"/>
                </a:cubicBezTo>
                <a:cubicBezTo>
                  <a:pt x="96420" y="332317"/>
                  <a:pt x="378995" y="166158"/>
                  <a:pt x="661570" y="0"/>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3" name="组合 82">
            <a:extLst>
              <a:ext uri="{FF2B5EF4-FFF2-40B4-BE49-F238E27FC236}">
                <a16:creationId xmlns:a16="http://schemas.microsoft.com/office/drawing/2014/main" xmlns="" id="{90E0420D-C33C-439E-8342-9668C3E952C1}"/>
              </a:ext>
            </a:extLst>
          </p:cNvPr>
          <p:cNvGrpSpPr/>
          <p:nvPr/>
        </p:nvGrpSpPr>
        <p:grpSpPr bwMode="gray">
          <a:xfrm>
            <a:off x="6853209" y="3957519"/>
            <a:ext cx="1865095" cy="1087794"/>
            <a:chOff x="5256840" y="2129351"/>
            <a:chExt cx="2255016" cy="1087794"/>
          </a:xfrm>
        </p:grpSpPr>
        <p:sp>
          <p:nvSpPr>
            <p:cNvPr id="85" name="矩形 84">
              <a:extLst>
                <a:ext uri="{FF2B5EF4-FFF2-40B4-BE49-F238E27FC236}">
                  <a16:creationId xmlns:a16="http://schemas.microsoft.com/office/drawing/2014/main" xmlns="" id="{C7B9AC10-86C3-4F5B-9891-727A32E35572}"/>
                </a:ext>
              </a:extLst>
            </p:cNvPr>
            <p:cNvSpPr/>
            <p:nvPr/>
          </p:nvSpPr>
          <p:spPr bwMode="gray">
            <a:xfrm>
              <a:off x="5256841" y="2356491"/>
              <a:ext cx="2255015" cy="201845"/>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rd4</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a:extLst>
                <a:ext uri="{FF2B5EF4-FFF2-40B4-BE49-F238E27FC236}">
                  <a16:creationId xmlns:a16="http://schemas.microsoft.com/office/drawing/2014/main" xmlns="" id="{D33AB7D3-8787-4067-838A-394298841377}"/>
                </a:ext>
              </a:extLst>
            </p:cNvPr>
            <p:cNvSpPr/>
            <p:nvPr/>
          </p:nvSpPr>
          <p:spPr bwMode="gray">
            <a:xfrm>
              <a:off x="5256841" y="2564059"/>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 ESI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a:extLst>
                <a:ext uri="{FF2B5EF4-FFF2-40B4-BE49-F238E27FC236}">
                  <a16:creationId xmlns:a16="http://schemas.microsoft.com/office/drawing/2014/main" xmlns="" id="{A12DF8E1-D90F-4B4E-8D33-1C585396E10E}"/>
                </a:ext>
              </a:extLst>
            </p:cNvPr>
            <p:cNvSpPr/>
            <p:nvPr/>
          </p:nvSpPr>
          <p:spPr bwMode="gray">
            <a:xfrm>
              <a:off x="5256841" y="2785664"/>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 2-2-2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矩形 112">
              <a:extLst>
                <a:ext uri="{FF2B5EF4-FFF2-40B4-BE49-F238E27FC236}">
                  <a16:creationId xmlns:a16="http://schemas.microsoft.com/office/drawing/2014/main" xmlns="" id="{7791F31B-DAD9-4B60-AFF7-4A1CA91FE11D}"/>
                </a:ext>
              </a:extLst>
            </p:cNvPr>
            <p:cNvSpPr/>
            <p:nvPr/>
          </p:nvSpPr>
          <p:spPr bwMode="gray">
            <a:xfrm>
              <a:off x="5256841" y="3001795"/>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 Label = 304</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a:extLst>
                <a:ext uri="{FF2B5EF4-FFF2-40B4-BE49-F238E27FC236}">
                  <a16:creationId xmlns:a16="http://schemas.microsoft.com/office/drawing/2014/main" xmlns="" id="{B4A26EB5-1BBD-4C56-95DC-7635C645CD40}"/>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PE4 Type 2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矩形 33">
            <a:extLst>
              <a:ext uri="{FF2B5EF4-FFF2-40B4-BE49-F238E27FC236}">
                <a16:creationId xmlns:a16="http://schemas.microsoft.com/office/drawing/2014/main" xmlns="" id="{F9484482-F88F-476A-B6BA-8E19F864EE56}"/>
              </a:ext>
            </a:extLst>
          </p:cNvPr>
          <p:cNvSpPr/>
          <p:nvPr/>
        </p:nvSpPr>
        <p:spPr bwMode="gray">
          <a:xfrm>
            <a:off x="1900696" y="4330826"/>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04" name="表格 103">
            <a:extLst>
              <a:ext uri="{FF2B5EF4-FFF2-40B4-BE49-F238E27FC236}">
                <a16:creationId xmlns:a16="http://schemas.microsoft.com/office/drawing/2014/main" xmlns="" id="{487417CC-5D9E-477C-A4A7-199B2DE5594A}"/>
              </a:ext>
            </a:extLst>
          </p:cNvPr>
          <p:cNvGraphicFramePr>
            <a:graphicFrameLocks noGrp="1"/>
          </p:cNvGraphicFramePr>
          <p:nvPr>
            <p:extLst>
              <p:ext uri="{D42A27DB-BD31-4B8C-83A1-F6EECF244321}">
                <p14:modId xmlns:p14="http://schemas.microsoft.com/office/powerpoint/2010/main" val="3534109012"/>
              </p:ext>
            </p:extLst>
          </p:nvPr>
        </p:nvGraphicFramePr>
        <p:xfrm>
          <a:off x="8082849" y="5029709"/>
          <a:ext cx="2227011" cy="1094400"/>
        </p:xfrm>
        <a:graphic>
          <a:graphicData uri="http://schemas.openxmlformats.org/drawingml/2006/table">
            <a:tbl>
              <a:tblPr/>
              <a:tblGrid>
                <a:gridCol w="495350">
                  <a:extLst>
                    <a:ext uri="{9D8B030D-6E8A-4147-A177-3AD203B41FA5}">
                      <a16:colId xmlns:a16="http://schemas.microsoft.com/office/drawing/2014/main" xmlns="" val="20000"/>
                    </a:ext>
                  </a:extLst>
                </a:gridCol>
                <a:gridCol w="431047">
                  <a:extLst>
                    <a:ext uri="{9D8B030D-6E8A-4147-A177-3AD203B41FA5}">
                      <a16:colId xmlns:a16="http://schemas.microsoft.com/office/drawing/2014/main" xmlns="" val="20001"/>
                    </a:ext>
                  </a:extLst>
                </a:gridCol>
                <a:gridCol w="747261">
                  <a:extLst>
                    <a:ext uri="{9D8B030D-6E8A-4147-A177-3AD203B41FA5}">
                      <a16:colId xmlns:a16="http://schemas.microsoft.com/office/drawing/2014/main" xmlns="" val="20002"/>
                    </a:ext>
                  </a:extLst>
                </a:gridCol>
                <a:gridCol w="553353">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86686">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 4</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763373405"/>
                  </a:ext>
                </a:extLst>
              </a:tr>
            </a:tbl>
          </a:graphicData>
        </a:graphic>
      </p:graphicFrame>
      <p:sp>
        <p:nvSpPr>
          <p:cNvPr id="71" name="矩形 70">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3" name="组合 72"/>
          <p:cNvGrpSpPr/>
          <p:nvPr/>
        </p:nvGrpSpPr>
        <p:grpSpPr bwMode="gray">
          <a:xfrm rot="5400000">
            <a:off x="1817443" y="2652212"/>
            <a:ext cx="156754" cy="122809"/>
            <a:chOff x="5719030" y="3021874"/>
            <a:chExt cx="156754" cy="122809"/>
          </a:xfrm>
        </p:grpSpPr>
        <p:sp>
          <p:nvSpPr>
            <p:cNvPr id="74" name="矩形 73"/>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6" name="组合 75"/>
          <p:cNvGrpSpPr/>
          <p:nvPr/>
        </p:nvGrpSpPr>
        <p:grpSpPr bwMode="gray">
          <a:xfrm rot="5400000">
            <a:off x="1817443" y="5045165"/>
            <a:ext cx="156754" cy="122809"/>
            <a:chOff x="5719030" y="3021874"/>
            <a:chExt cx="156754" cy="122809"/>
          </a:xfrm>
        </p:grpSpPr>
        <p:sp>
          <p:nvSpPr>
            <p:cNvPr id="77" name="矩形 76"/>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9" name="组合 78"/>
          <p:cNvGrpSpPr/>
          <p:nvPr/>
        </p:nvGrpSpPr>
        <p:grpSpPr bwMode="gray">
          <a:xfrm rot="16200000" flipH="1">
            <a:off x="10316274" y="2652212"/>
            <a:ext cx="156754" cy="122809"/>
            <a:chOff x="5719030" y="3021874"/>
            <a:chExt cx="156754" cy="122809"/>
          </a:xfrm>
        </p:grpSpPr>
        <p:sp>
          <p:nvSpPr>
            <p:cNvPr id="80" name="矩形 79"/>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2" name="组合 81"/>
          <p:cNvGrpSpPr/>
          <p:nvPr/>
        </p:nvGrpSpPr>
        <p:grpSpPr bwMode="gray">
          <a:xfrm rot="16200000" flipH="1">
            <a:off x="10316275" y="5020932"/>
            <a:ext cx="156754" cy="122809"/>
            <a:chOff x="5719030" y="3021874"/>
            <a:chExt cx="156754" cy="122809"/>
          </a:xfrm>
        </p:grpSpPr>
        <p:sp>
          <p:nvSpPr>
            <p:cNvPr id="91" name="矩形 90"/>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9" name="燕尾形 26">
            <a:extLst>
              <a:ext uri="{FF2B5EF4-FFF2-40B4-BE49-F238E27FC236}">
                <a16:creationId xmlns:a16="http://schemas.microsoft.com/office/drawing/2014/main" xmlns="" id="{21056BB4-1035-4B48-93C4-82662DFBD2D4}"/>
              </a:ext>
            </a:extLst>
          </p:cNvPr>
          <p:cNvSpPr/>
          <p:nvPr/>
        </p:nvSpPr>
        <p:spPr bwMode="gray">
          <a:xfrm>
            <a:off x="8371680" y="114300"/>
            <a:ext cx="1188000" cy="2124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5" name="燕尾形 27">
            <a:extLst>
              <a:ext uri="{FF2B5EF4-FFF2-40B4-BE49-F238E27FC236}">
                <a16:creationId xmlns:a16="http://schemas.microsoft.com/office/drawing/2014/main" xmlns="" id="{D91FC23B-C27A-4337-B51E-825160E1F0C9}"/>
              </a:ext>
            </a:extLst>
          </p:cNvPr>
          <p:cNvSpPr/>
          <p:nvPr/>
        </p:nvSpPr>
        <p:spPr bwMode="gray">
          <a:xfrm>
            <a:off x="9468356" y="114300"/>
            <a:ext cx="1188000" cy="2124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0" name="燕尾形 27">
            <a:extLst>
              <a:ext uri="{FF2B5EF4-FFF2-40B4-BE49-F238E27FC236}">
                <a16:creationId xmlns:a16="http://schemas.microsoft.com/office/drawing/2014/main" xmlns="" id="{6304E176-3FD1-45B6-BD70-ED043453F6DD}"/>
              </a:ext>
            </a:extLst>
          </p:cNvPr>
          <p:cNvSpPr/>
          <p:nvPr/>
        </p:nvSpPr>
        <p:spPr bwMode="gray">
          <a:xfrm>
            <a:off x="10565032" y="114300"/>
            <a:ext cx="1188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2 Route</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1" name="五边形 110"/>
          <p:cNvSpPr/>
          <p:nvPr/>
        </p:nvSpPr>
        <p:spPr bwMode="gray">
          <a:xfrm>
            <a:off x="7311004" y="114300"/>
            <a:ext cx="1152000" cy="2124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76113558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Unicast ARP Reply: Data Plane Forwarding</a:t>
            </a:r>
            <a:endParaRPr lang="en-US" altLang="zh-CN" dirty="0">
              <a:sym typeface="Huawei Sans" panose="020C0503030203020204" pitchFamily="34" charset="0"/>
            </a:endParaRPr>
          </a:p>
        </p:txBody>
      </p:sp>
      <p:sp>
        <p:nvSpPr>
          <p:cNvPr id="26" name="文本占位符 25"/>
          <p:cNvSpPr>
            <a:spLocks noGrp="1"/>
          </p:cNvSpPr>
          <p:nvPr>
            <p:ph type="body" sz="quarter" idx="10"/>
          </p:nvPr>
        </p:nvSpPr>
        <p:spPr bwMode="gray"/>
        <p:txBody>
          <a:bodyPr/>
          <a:lstStyle/>
          <a:p>
            <a:pPr algn="l">
              <a:lnSpc>
                <a:spcPct val="100000"/>
              </a:lnSpc>
            </a:pPr>
            <a:r>
              <a:rPr lang="en-US" sz="1600" dirty="0" smtClean="0">
                <a:sym typeface="Huawei Sans" panose="020C0503030203020204" pitchFamily="34" charset="0"/>
              </a:rPr>
              <a:t>PE3 uses a load balancing algorithm to find a next hop (for example, PE1) for sending packets carrying label 301. After receiving the packet, PE1 forwards the packet through Port1.</a:t>
            </a:r>
          </a:p>
          <a:p>
            <a:pPr algn="l">
              <a:lnSpc>
                <a:spcPct val="100000"/>
              </a:lnSpc>
            </a:pPr>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6866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stCxn id="3" idx="1"/>
            <a:endCxn id="63"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endCxn id="63" idx="3"/>
          </p:cNvCxnSpPr>
          <p:nvPr/>
        </p:nvCxnSpPr>
        <p:spPr bwMode="gray">
          <a:xfrm flipH="1" flipV="1">
            <a:off x="1080361" y="3899987"/>
            <a:ext cx="781956" cy="1212550"/>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endCxn id="62"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endCxn id="62" idx="1"/>
          </p:cNvCxnSpPr>
          <p:nvPr/>
        </p:nvCxnSpPr>
        <p:spPr bwMode="gray">
          <a:xfrm flipV="1">
            <a:off x="10427652" y="3905435"/>
            <a:ext cx="677353" cy="1207102"/>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65619"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79843" y="1681561"/>
            <a:ext cx="3176341"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EE228D8F-CAC8-462D-97F8-C5EC8E408F52}"/>
              </a:ext>
            </a:extLst>
          </p:cNvPr>
          <p:cNvSpPr txBox="1"/>
          <p:nvPr/>
        </p:nvSpPr>
        <p:spPr bwMode="gray">
          <a:xfrm>
            <a:off x="7647720" y="5742695"/>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68A565EC-5EEE-4DAD-BAEB-C674542CA029}"/>
              </a:ext>
            </a:extLst>
          </p:cNvPr>
          <p:cNvSpPr txBox="1"/>
          <p:nvPr/>
        </p:nvSpPr>
        <p:spPr bwMode="gray">
          <a:xfrm>
            <a:off x="2671424" y="5741398"/>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DD2A4E08-5A21-45AB-A58A-4A5E39C6759A}"/>
              </a:ext>
            </a:extLst>
          </p:cNvPr>
          <p:cNvSpPr txBox="1"/>
          <p:nvPr/>
        </p:nvSpPr>
        <p:spPr bwMode="gray">
          <a:xfrm>
            <a:off x="7628535" y="3055819"/>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a:extLst>
              <a:ext uri="{FF2B5EF4-FFF2-40B4-BE49-F238E27FC236}">
                <a16:creationId xmlns:a16="http://schemas.microsoft.com/office/drawing/2014/main" xmlns="" id="{12CBB3C1-732C-46FA-8A52-1E5D27C9D379}"/>
              </a:ext>
            </a:extLst>
          </p:cNvPr>
          <p:cNvSpPr/>
          <p:nvPr/>
        </p:nvSpPr>
        <p:spPr bwMode="gray">
          <a:xfrm>
            <a:off x="994659"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a:extLst>
              <a:ext uri="{FF2B5EF4-FFF2-40B4-BE49-F238E27FC236}">
                <a16:creationId xmlns:a16="http://schemas.microsoft.com/office/drawing/2014/main" xmlns="" id="{0BA47B99-89C5-47C8-8B77-137A524AB40D}"/>
              </a:ext>
            </a:extLst>
          </p:cNvPr>
          <p:cNvSpPr/>
          <p:nvPr/>
        </p:nvSpPr>
        <p:spPr bwMode="gray">
          <a:xfrm>
            <a:off x="994660" y="49018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a:extLst>
              <a:ext uri="{FF2B5EF4-FFF2-40B4-BE49-F238E27FC236}">
                <a16:creationId xmlns:a16="http://schemas.microsoft.com/office/drawing/2014/main" xmlns="" id="{A960C307-EAF7-4F8D-A00F-B5811BCDDE8F}"/>
              </a:ext>
            </a:extLst>
          </p:cNvPr>
          <p:cNvSpPr/>
          <p:nvPr/>
        </p:nvSpPr>
        <p:spPr bwMode="gray">
          <a:xfrm>
            <a:off x="10571928"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3</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a:extLst>
              <a:ext uri="{FF2B5EF4-FFF2-40B4-BE49-F238E27FC236}">
                <a16:creationId xmlns:a16="http://schemas.microsoft.com/office/drawing/2014/main" xmlns="" id="{A72C7005-C137-426F-9470-D108F9A4C6F8}"/>
              </a:ext>
            </a:extLst>
          </p:cNvPr>
          <p:cNvSpPr/>
          <p:nvPr/>
        </p:nvSpPr>
        <p:spPr bwMode="gray">
          <a:xfrm>
            <a:off x="10571928" y="48891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4</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a:extLst>
              <a:ext uri="{FF2B5EF4-FFF2-40B4-BE49-F238E27FC236}">
                <a16:creationId xmlns:a16="http://schemas.microsoft.com/office/drawing/2014/main" xmlns="" id="{845A7F6A-7ECC-4104-A124-6F21527B5734}"/>
              </a:ext>
            </a:extLst>
          </p:cNvPr>
          <p:cNvSpPr txBox="1"/>
          <p:nvPr/>
        </p:nvSpPr>
        <p:spPr bwMode="gray">
          <a:xfrm>
            <a:off x="2305640" y="3055819"/>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a:extLst>
              <a:ext uri="{FF2B5EF4-FFF2-40B4-BE49-F238E27FC236}">
                <a16:creationId xmlns:a16="http://schemas.microsoft.com/office/drawing/2014/main" xmlns="" id="{B0D975D3-740A-493C-B1CE-747DF093C0E7}"/>
              </a:ext>
            </a:extLst>
          </p:cNvPr>
          <p:cNvSpPr/>
          <p:nvPr/>
        </p:nvSpPr>
        <p:spPr bwMode="gray">
          <a:xfrm>
            <a:off x="7112633" y="4330826"/>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0" name="表格 89">
            <a:extLst>
              <a:ext uri="{FF2B5EF4-FFF2-40B4-BE49-F238E27FC236}">
                <a16:creationId xmlns:a16="http://schemas.microsoft.com/office/drawing/2014/main" xmlns="" id="{DC186BE8-F437-4213-8E6D-B18B2D1E0DBF}"/>
              </a:ext>
            </a:extLst>
          </p:cNvPr>
          <p:cNvGraphicFramePr>
            <a:graphicFrameLocks noGrp="1"/>
          </p:cNvGraphicFramePr>
          <p:nvPr>
            <p:extLst>
              <p:ext uri="{D42A27DB-BD31-4B8C-83A1-F6EECF244321}">
                <p14:modId xmlns:p14="http://schemas.microsoft.com/office/powerpoint/2010/main" val="2452800871"/>
              </p:ext>
            </p:extLst>
          </p:nvPr>
        </p:nvGraphicFramePr>
        <p:xfrm>
          <a:off x="7193649" y="1923197"/>
          <a:ext cx="2448508" cy="1094400"/>
        </p:xfrm>
        <a:graphic>
          <a:graphicData uri="http://schemas.openxmlformats.org/drawingml/2006/table">
            <a:tbl>
              <a:tblPr/>
              <a:tblGrid>
                <a:gridCol w="544617">
                  <a:extLst>
                    <a:ext uri="{9D8B030D-6E8A-4147-A177-3AD203B41FA5}">
                      <a16:colId xmlns:a16="http://schemas.microsoft.com/office/drawing/2014/main" xmlns="" val="20000"/>
                    </a:ext>
                  </a:extLst>
                </a:gridCol>
                <a:gridCol w="568502">
                  <a:extLst>
                    <a:ext uri="{9D8B030D-6E8A-4147-A177-3AD203B41FA5}">
                      <a16:colId xmlns:a16="http://schemas.microsoft.com/office/drawing/2014/main" xmlns="" val="20001"/>
                    </a:ext>
                  </a:extLst>
                </a:gridCol>
                <a:gridCol w="727000">
                  <a:extLst>
                    <a:ext uri="{9D8B030D-6E8A-4147-A177-3AD203B41FA5}">
                      <a16:colId xmlns:a16="http://schemas.microsoft.com/office/drawing/2014/main" xmlns="" val="20002"/>
                    </a:ext>
                  </a:extLst>
                </a:gridCol>
                <a:gridCol w="608389">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0">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0">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0">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0">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 3 </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3676741570"/>
                  </a:ext>
                </a:extLst>
              </a:tr>
            </a:tbl>
          </a:graphicData>
        </a:graphic>
      </p:graphicFrame>
      <p:graphicFrame>
        <p:nvGraphicFramePr>
          <p:cNvPr id="91" name="表格 90">
            <a:extLst>
              <a:ext uri="{FF2B5EF4-FFF2-40B4-BE49-F238E27FC236}">
                <a16:creationId xmlns:a16="http://schemas.microsoft.com/office/drawing/2014/main" xmlns="" id="{487417CC-5D9E-477C-A4A7-199B2DE5594A}"/>
              </a:ext>
            </a:extLst>
          </p:cNvPr>
          <p:cNvGraphicFramePr>
            <a:graphicFrameLocks noGrp="1"/>
          </p:cNvGraphicFramePr>
          <p:nvPr>
            <p:extLst>
              <p:ext uri="{D42A27DB-BD31-4B8C-83A1-F6EECF244321}">
                <p14:modId xmlns:p14="http://schemas.microsoft.com/office/powerpoint/2010/main" val="866287436"/>
              </p:ext>
            </p:extLst>
          </p:nvPr>
        </p:nvGraphicFramePr>
        <p:xfrm>
          <a:off x="7186029" y="4595917"/>
          <a:ext cx="2448508" cy="1094400"/>
        </p:xfrm>
        <a:graphic>
          <a:graphicData uri="http://schemas.openxmlformats.org/drawingml/2006/table">
            <a:tbl>
              <a:tblPr/>
              <a:tblGrid>
                <a:gridCol w="544617">
                  <a:extLst>
                    <a:ext uri="{9D8B030D-6E8A-4147-A177-3AD203B41FA5}">
                      <a16:colId xmlns:a16="http://schemas.microsoft.com/office/drawing/2014/main" xmlns="" val="20000"/>
                    </a:ext>
                  </a:extLst>
                </a:gridCol>
                <a:gridCol w="568502">
                  <a:extLst>
                    <a:ext uri="{9D8B030D-6E8A-4147-A177-3AD203B41FA5}">
                      <a16:colId xmlns:a16="http://schemas.microsoft.com/office/drawing/2014/main" xmlns="" val="20001"/>
                    </a:ext>
                  </a:extLst>
                </a:gridCol>
                <a:gridCol w="727000">
                  <a:extLst>
                    <a:ext uri="{9D8B030D-6E8A-4147-A177-3AD203B41FA5}">
                      <a16:colId xmlns:a16="http://schemas.microsoft.com/office/drawing/2014/main" xmlns="" val="20002"/>
                    </a:ext>
                  </a:extLst>
                </a:gridCol>
                <a:gridCol w="608389">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 4</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763373405"/>
                  </a:ext>
                </a:extLst>
              </a:tr>
            </a:tbl>
          </a:graphicData>
        </a:graphic>
      </p:graphicFrame>
      <p:sp>
        <p:nvSpPr>
          <p:cNvPr id="92" name="矩形 91">
            <a:extLst>
              <a:ext uri="{FF2B5EF4-FFF2-40B4-BE49-F238E27FC236}">
                <a16:creationId xmlns:a16="http://schemas.microsoft.com/office/drawing/2014/main" xmlns="" id="{94A357B4-5322-493E-BE3A-0896219029ED}"/>
              </a:ext>
            </a:extLst>
          </p:cNvPr>
          <p:cNvSpPr/>
          <p:nvPr/>
        </p:nvSpPr>
        <p:spPr bwMode="gray">
          <a:xfrm>
            <a:off x="7112291" y="1633550"/>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矩形 101">
            <a:extLst>
              <a:ext uri="{FF2B5EF4-FFF2-40B4-BE49-F238E27FC236}">
                <a16:creationId xmlns:a16="http://schemas.microsoft.com/office/drawing/2014/main" xmlns="" id="{41C39AE5-CAF6-42BF-B633-A126701793BA}"/>
              </a:ext>
            </a:extLst>
          </p:cNvPr>
          <p:cNvSpPr/>
          <p:nvPr/>
        </p:nvSpPr>
        <p:spPr bwMode="gray">
          <a:xfrm>
            <a:off x="1047163"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a:extLst>
              <a:ext uri="{FF2B5EF4-FFF2-40B4-BE49-F238E27FC236}">
                <a16:creationId xmlns:a16="http://schemas.microsoft.com/office/drawing/2014/main" xmlns="" id="{127D4C4A-881B-4804-B9EC-5DB390594B9C}"/>
              </a:ext>
            </a:extLst>
          </p:cNvPr>
          <p:cNvSpPr/>
          <p:nvPr/>
        </p:nvSpPr>
        <p:spPr bwMode="gray">
          <a:xfrm>
            <a:off x="10608904"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a:extLst>
              <a:ext uri="{FF2B5EF4-FFF2-40B4-BE49-F238E27FC236}">
                <a16:creationId xmlns:a16="http://schemas.microsoft.com/office/drawing/2014/main" xmlns="" id="{071633DC-D97C-4DFD-949D-75983C4E7493}"/>
              </a:ext>
            </a:extLst>
          </p:cNvPr>
          <p:cNvSpPr/>
          <p:nvPr/>
        </p:nvSpPr>
        <p:spPr bwMode="gray">
          <a:xfrm>
            <a:off x="1047163" y="5232060"/>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a:extLst>
              <a:ext uri="{FF2B5EF4-FFF2-40B4-BE49-F238E27FC236}">
                <a16:creationId xmlns:a16="http://schemas.microsoft.com/office/drawing/2014/main" xmlns="" id="{20001B77-AA1E-450A-BE7F-670DE4F37B19}"/>
              </a:ext>
            </a:extLst>
          </p:cNvPr>
          <p:cNvSpPr/>
          <p:nvPr/>
        </p:nvSpPr>
        <p:spPr bwMode="gray">
          <a:xfrm>
            <a:off x="10608904" y="5121417"/>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9" name="组合 118">
            <a:extLst>
              <a:ext uri="{FF2B5EF4-FFF2-40B4-BE49-F238E27FC236}">
                <a16:creationId xmlns:a16="http://schemas.microsoft.com/office/drawing/2014/main" xmlns="" id="{FE699D9C-34E3-437F-947D-9E7C35CF891C}"/>
              </a:ext>
            </a:extLst>
          </p:cNvPr>
          <p:cNvGrpSpPr/>
          <p:nvPr/>
        </p:nvGrpSpPr>
        <p:grpSpPr bwMode="gray">
          <a:xfrm>
            <a:off x="10497020" y="1758381"/>
            <a:ext cx="1201904" cy="701460"/>
            <a:chOff x="550697" y="1918314"/>
            <a:chExt cx="1201904" cy="701460"/>
          </a:xfrm>
        </p:grpSpPr>
        <p:grpSp>
          <p:nvGrpSpPr>
            <p:cNvPr id="120" name="组合 119">
              <a:extLst>
                <a:ext uri="{FF2B5EF4-FFF2-40B4-BE49-F238E27FC236}">
                  <a16:creationId xmlns:a16="http://schemas.microsoft.com/office/drawing/2014/main" xmlns="" id="{2F26EF85-E1C0-432C-AF97-A626C9A797B6}"/>
                </a:ext>
              </a:extLst>
            </p:cNvPr>
            <p:cNvGrpSpPr/>
            <p:nvPr/>
          </p:nvGrpSpPr>
          <p:grpSpPr bwMode="gray">
            <a:xfrm>
              <a:off x="550697" y="1918314"/>
              <a:ext cx="1129878" cy="609067"/>
              <a:chOff x="5547047" y="3776235"/>
              <a:chExt cx="1265233" cy="609067"/>
            </a:xfrm>
            <a:solidFill>
              <a:schemeClr val="accent2"/>
            </a:solidFill>
          </p:grpSpPr>
          <p:sp>
            <p:nvSpPr>
              <p:cNvPr id="122" name="矩形 121">
                <a:extLst>
                  <a:ext uri="{FF2B5EF4-FFF2-40B4-BE49-F238E27FC236}">
                    <a16:creationId xmlns:a16="http://schemas.microsoft.com/office/drawing/2014/main" xmlns="" id="{A54A49B3-4E65-44CB-A494-638FBA2052FE}"/>
                  </a:ext>
                </a:extLst>
              </p:cNvPr>
              <p:cNvSpPr/>
              <p:nvPr/>
            </p:nvSpPr>
            <p:spPr bwMode="gray">
              <a:xfrm>
                <a:off x="5547047" y="4154375"/>
                <a:ext cx="1265233" cy="230927"/>
              </a:xfrm>
              <a:prstGeom prst="rect">
                <a:avLst/>
              </a:prstGeom>
              <a:solidFill>
                <a:srgbClr val="ED6D00"/>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reply</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矩形 122">
                <a:extLst>
                  <a:ext uri="{FF2B5EF4-FFF2-40B4-BE49-F238E27FC236}">
                    <a16:creationId xmlns:a16="http://schemas.microsoft.com/office/drawing/2014/main" xmlns="" id="{AF1E7E77-3BA3-415F-9778-1497EA39D147}"/>
                  </a:ext>
                </a:extLst>
              </p:cNvPr>
              <p:cNvSpPr/>
              <p:nvPr/>
            </p:nvSpPr>
            <p:spPr bwMode="gray">
              <a:xfrm>
                <a:off x="5547047" y="3776235"/>
                <a:ext cx="1265233" cy="378140"/>
              </a:xfrm>
              <a:prstGeom prst="rect">
                <a:avLst/>
              </a:prstGeom>
              <a:solidFill>
                <a:srgbClr val="ED6D00"/>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1-1-1</a:t>
                </a: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2-2-2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21" name="直接箭头连接符 120">
              <a:extLst>
                <a:ext uri="{FF2B5EF4-FFF2-40B4-BE49-F238E27FC236}">
                  <a16:creationId xmlns:a16="http://schemas.microsoft.com/office/drawing/2014/main" xmlns="" id="{14B734D2-B0A9-4041-86D0-331F7333C62B}"/>
                </a:ext>
              </a:extLst>
            </p:cNvPr>
            <p:cNvCxnSpPr/>
            <p:nvPr/>
          </p:nvCxnSpPr>
          <p:spPr bwMode="gray">
            <a:xfrm>
              <a:off x="550697" y="2619774"/>
              <a:ext cx="1201904" cy="0"/>
            </a:xfrm>
            <a:prstGeom prst="straightConnector1">
              <a:avLst/>
            </a:prstGeom>
            <a:ln w="1905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79" name="组合 78">
            <a:extLst>
              <a:ext uri="{FF2B5EF4-FFF2-40B4-BE49-F238E27FC236}">
                <a16:creationId xmlns:a16="http://schemas.microsoft.com/office/drawing/2014/main" xmlns="" id="{43D955D9-584D-4111-A02F-C87893BE67E8}"/>
              </a:ext>
            </a:extLst>
          </p:cNvPr>
          <p:cNvGrpSpPr/>
          <p:nvPr/>
        </p:nvGrpSpPr>
        <p:grpSpPr bwMode="gray">
          <a:xfrm>
            <a:off x="550697" y="1758381"/>
            <a:ext cx="1201904" cy="701460"/>
            <a:chOff x="550697" y="1918314"/>
            <a:chExt cx="1201904" cy="701460"/>
          </a:xfrm>
        </p:grpSpPr>
        <p:grpSp>
          <p:nvGrpSpPr>
            <p:cNvPr id="80" name="组合 79">
              <a:extLst>
                <a:ext uri="{FF2B5EF4-FFF2-40B4-BE49-F238E27FC236}">
                  <a16:creationId xmlns:a16="http://schemas.microsoft.com/office/drawing/2014/main" xmlns="" id="{A0A50609-28B2-4BE8-8380-285C8ED8A037}"/>
                </a:ext>
              </a:extLst>
            </p:cNvPr>
            <p:cNvGrpSpPr/>
            <p:nvPr/>
          </p:nvGrpSpPr>
          <p:grpSpPr bwMode="gray">
            <a:xfrm>
              <a:off x="550697" y="1918314"/>
              <a:ext cx="1129878" cy="609067"/>
              <a:chOff x="5547047" y="3776235"/>
              <a:chExt cx="1265233" cy="609067"/>
            </a:xfrm>
            <a:solidFill>
              <a:schemeClr val="accent2"/>
            </a:solidFill>
          </p:grpSpPr>
          <p:sp>
            <p:nvSpPr>
              <p:cNvPr id="82" name="矩形 81">
                <a:extLst>
                  <a:ext uri="{FF2B5EF4-FFF2-40B4-BE49-F238E27FC236}">
                    <a16:creationId xmlns:a16="http://schemas.microsoft.com/office/drawing/2014/main" xmlns="" id="{8084B89F-27F3-452A-AACD-6CA7388C7A12}"/>
                  </a:ext>
                </a:extLst>
              </p:cNvPr>
              <p:cNvSpPr/>
              <p:nvPr/>
            </p:nvSpPr>
            <p:spPr bwMode="gray">
              <a:xfrm>
                <a:off x="5547047" y="4154375"/>
                <a:ext cx="1265233"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reply</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矩形 92">
                <a:extLst>
                  <a:ext uri="{FF2B5EF4-FFF2-40B4-BE49-F238E27FC236}">
                    <a16:creationId xmlns:a16="http://schemas.microsoft.com/office/drawing/2014/main" xmlns="" id="{B4B4260D-C148-4EDD-8493-EF343DB41DE2}"/>
                  </a:ext>
                </a:extLst>
              </p:cNvPr>
              <p:cNvSpPr/>
              <p:nvPr/>
            </p:nvSpPr>
            <p:spPr bwMode="gray">
              <a:xfrm>
                <a:off x="5547047" y="3776235"/>
                <a:ext cx="1265233"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1-1-1</a:t>
                </a: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2-2-2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1" name="直接箭头连接符 80">
              <a:extLst>
                <a:ext uri="{FF2B5EF4-FFF2-40B4-BE49-F238E27FC236}">
                  <a16:creationId xmlns:a16="http://schemas.microsoft.com/office/drawing/2014/main" xmlns="" id="{57CEC08A-767A-486A-AC59-2FFBB8753961}"/>
                </a:ext>
              </a:extLst>
            </p:cNvPr>
            <p:cNvCxnSpPr/>
            <p:nvPr/>
          </p:nvCxnSpPr>
          <p:spPr bwMode="gray">
            <a:xfrm>
              <a:off x="550697" y="2619774"/>
              <a:ext cx="1201904" cy="0"/>
            </a:xfrm>
            <a:prstGeom prst="straightConnector1">
              <a:avLst/>
            </a:prstGeom>
            <a:ln w="19050">
              <a:solidFill>
                <a:schemeClr val="accent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94" name="组合 93">
            <a:extLst>
              <a:ext uri="{FF2B5EF4-FFF2-40B4-BE49-F238E27FC236}">
                <a16:creationId xmlns:a16="http://schemas.microsoft.com/office/drawing/2014/main" xmlns="" id="{45DE44E7-928D-4316-A741-53BBE2A75071}"/>
              </a:ext>
            </a:extLst>
          </p:cNvPr>
          <p:cNvGrpSpPr/>
          <p:nvPr/>
        </p:nvGrpSpPr>
        <p:grpSpPr bwMode="gray">
          <a:xfrm>
            <a:off x="5571908" y="1599411"/>
            <a:ext cx="1239421" cy="1074219"/>
            <a:chOff x="8085508" y="1215750"/>
            <a:chExt cx="1037797" cy="1074219"/>
          </a:xfrm>
          <a:solidFill>
            <a:srgbClr val="F28944"/>
          </a:solidFill>
        </p:grpSpPr>
        <p:sp>
          <p:nvSpPr>
            <p:cNvPr id="108" name="矩形 107">
              <a:extLst>
                <a:ext uri="{FF2B5EF4-FFF2-40B4-BE49-F238E27FC236}">
                  <a16:creationId xmlns:a16="http://schemas.microsoft.com/office/drawing/2014/main" xmlns="" id="{03C8048D-4173-4246-9E60-4139F55FBAFA}"/>
                </a:ext>
              </a:extLst>
            </p:cNvPr>
            <p:cNvSpPr/>
            <p:nvPr/>
          </p:nvSpPr>
          <p:spPr bwMode="gray">
            <a:xfrm>
              <a:off x="8085510" y="2059042"/>
              <a:ext cx="1037795"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ARP reply</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矩形 108">
              <a:extLst>
                <a:ext uri="{FF2B5EF4-FFF2-40B4-BE49-F238E27FC236}">
                  <a16:creationId xmlns:a16="http://schemas.microsoft.com/office/drawing/2014/main" xmlns="" id="{A76CCF30-0107-42F0-BF04-962973A2D7E0}"/>
                </a:ext>
              </a:extLst>
            </p:cNvPr>
            <p:cNvSpPr/>
            <p:nvPr/>
          </p:nvSpPr>
          <p:spPr bwMode="gray">
            <a:xfrm>
              <a:off x="8085510" y="1680902"/>
              <a:ext cx="1037795" cy="37814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DMAC 1-1-1</a:t>
              </a:r>
            </a:p>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SMAC 2-2-2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矩形 109">
              <a:extLst>
                <a:ext uri="{FF2B5EF4-FFF2-40B4-BE49-F238E27FC236}">
                  <a16:creationId xmlns:a16="http://schemas.microsoft.com/office/drawing/2014/main" xmlns="" id="{8DBA3466-1F5B-453D-B509-50E1D5AB62FE}"/>
                </a:ext>
              </a:extLst>
            </p:cNvPr>
            <p:cNvSpPr/>
            <p:nvPr/>
          </p:nvSpPr>
          <p:spPr bwMode="gray">
            <a:xfrm>
              <a:off x="8085509" y="1446677"/>
              <a:ext cx="1037795"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矩形 110">
              <a:extLst>
                <a:ext uri="{FF2B5EF4-FFF2-40B4-BE49-F238E27FC236}">
                  <a16:creationId xmlns:a16="http://schemas.microsoft.com/office/drawing/2014/main" xmlns="" id="{B0C72F30-F045-48C7-8C7A-DB99D38F2A5D}"/>
                </a:ext>
              </a:extLst>
            </p:cNvPr>
            <p:cNvSpPr/>
            <p:nvPr/>
          </p:nvSpPr>
          <p:spPr bwMode="gray">
            <a:xfrm>
              <a:off x="8085508" y="1215750"/>
              <a:ext cx="1037795" cy="230927"/>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2" name="任意多边形 2">
            <a:extLst>
              <a:ext uri="{FF2B5EF4-FFF2-40B4-BE49-F238E27FC236}">
                <a16:creationId xmlns:a16="http://schemas.microsoft.com/office/drawing/2014/main" xmlns="" id="{5A20FBA1-D98B-44F2-ABC0-9EF45682DCCC}"/>
              </a:ext>
            </a:extLst>
          </p:cNvPr>
          <p:cNvSpPr/>
          <p:nvPr/>
        </p:nvSpPr>
        <p:spPr bwMode="gray">
          <a:xfrm>
            <a:off x="5191635" y="2455271"/>
            <a:ext cx="1920998" cy="482731"/>
          </a:xfrm>
          <a:custGeom>
            <a:avLst/>
            <a:gdLst>
              <a:gd name="connsiteX0" fmla="*/ 0 w 2235200"/>
              <a:gd name="connsiteY0" fmla="*/ 38100 h 482731"/>
              <a:gd name="connsiteX1" fmla="*/ 1143000 w 2235200"/>
              <a:gd name="connsiteY1" fmla="*/ 482600 h 482731"/>
              <a:gd name="connsiteX2" fmla="*/ 2235200 w 2235200"/>
              <a:gd name="connsiteY2" fmla="*/ 0 h 482731"/>
            </a:gdLst>
            <a:ahLst/>
            <a:cxnLst>
              <a:cxn ang="0">
                <a:pos x="connsiteX0" y="connsiteY0"/>
              </a:cxn>
              <a:cxn ang="0">
                <a:pos x="connsiteX1" y="connsiteY1"/>
              </a:cxn>
              <a:cxn ang="0">
                <a:pos x="connsiteX2" y="connsiteY2"/>
              </a:cxn>
            </a:cxnLst>
            <a:rect l="l" t="t" r="r" b="b"/>
            <a:pathLst>
              <a:path w="2235200" h="482731">
                <a:moveTo>
                  <a:pt x="0" y="38100"/>
                </a:moveTo>
                <a:cubicBezTo>
                  <a:pt x="385233" y="263525"/>
                  <a:pt x="770467" y="488950"/>
                  <a:pt x="1143000" y="482600"/>
                </a:cubicBezTo>
                <a:cubicBezTo>
                  <a:pt x="1515533" y="476250"/>
                  <a:pt x="1875366" y="238125"/>
                  <a:pt x="2235200" y="0"/>
                </a:cubicBezTo>
              </a:path>
            </a:pathLst>
          </a:custGeom>
          <a:noFill/>
          <a:ln w="38100">
            <a:solidFill>
              <a:schemeClr val="accent2"/>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14" name="表格 113">
            <a:extLst>
              <a:ext uri="{FF2B5EF4-FFF2-40B4-BE49-F238E27FC236}">
                <a16:creationId xmlns:a16="http://schemas.microsoft.com/office/drawing/2014/main" xmlns="" id="{CFD40559-3DDA-4D76-A176-D1A302C0209D}"/>
              </a:ext>
            </a:extLst>
          </p:cNvPr>
          <p:cNvGraphicFramePr>
            <a:graphicFrameLocks noGrp="1"/>
          </p:cNvGraphicFramePr>
          <p:nvPr>
            <p:extLst>
              <p:ext uri="{D42A27DB-BD31-4B8C-83A1-F6EECF244321}">
                <p14:modId xmlns:p14="http://schemas.microsoft.com/office/powerpoint/2010/main" val="1700603170"/>
              </p:ext>
            </p:extLst>
          </p:nvPr>
        </p:nvGraphicFramePr>
        <p:xfrm>
          <a:off x="1974093" y="1909669"/>
          <a:ext cx="2426561" cy="1094400"/>
        </p:xfrm>
        <a:graphic>
          <a:graphicData uri="http://schemas.openxmlformats.org/drawingml/2006/table">
            <a:tbl>
              <a:tblPr/>
              <a:tblGrid>
                <a:gridCol w="539735">
                  <a:extLst>
                    <a:ext uri="{9D8B030D-6E8A-4147-A177-3AD203B41FA5}">
                      <a16:colId xmlns:a16="http://schemas.microsoft.com/office/drawing/2014/main" xmlns="" val="20000"/>
                    </a:ext>
                  </a:extLst>
                </a:gridCol>
                <a:gridCol w="563407">
                  <a:extLst>
                    <a:ext uri="{9D8B030D-6E8A-4147-A177-3AD203B41FA5}">
                      <a16:colId xmlns:a16="http://schemas.microsoft.com/office/drawing/2014/main" xmlns="" val="20001"/>
                    </a:ext>
                  </a:extLst>
                </a:gridCol>
                <a:gridCol w="720483">
                  <a:extLst>
                    <a:ext uri="{9D8B030D-6E8A-4147-A177-3AD203B41FA5}">
                      <a16:colId xmlns:a16="http://schemas.microsoft.com/office/drawing/2014/main" xmlns="" val="20002"/>
                    </a:ext>
                  </a:extLst>
                </a:gridCol>
                <a:gridCol w="602936">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Port1</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75795277"/>
                  </a:ext>
                </a:extLst>
              </a:tr>
            </a:tbl>
          </a:graphicData>
        </a:graphic>
      </p:graphicFrame>
      <p:graphicFrame>
        <p:nvGraphicFramePr>
          <p:cNvPr id="115" name="表格 114">
            <a:extLst>
              <a:ext uri="{FF2B5EF4-FFF2-40B4-BE49-F238E27FC236}">
                <a16:creationId xmlns:a16="http://schemas.microsoft.com/office/drawing/2014/main" xmlns="" id="{921C017F-E9FA-4E79-A5E4-47409F6B4291}"/>
              </a:ext>
            </a:extLst>
          </p:cNvPr>
          <p:cNvGraphicFramePr>
            <a:graphicFrameLocks noGrp="1"/>
          </p:cNvGraphicFramePr>
          <p:nvPr>
            <p:extLst>
              <p:ext uri="{D42A27DB-BD31-4B8C-83A1-F6EECF244321}">
                <p14:modId xmlns:p14="http://schemas.microsoft.com/office/powerpoint/2010/main" val="144076999"/>
              </p:ext>
            </p:extLst>
          </p:nvPr>
        </p:nvGraphicFramePr>
        <p:xfrm>
          <a:off x="1974093" y="4600997"/>
          <a:ext cx="2426561" cy="1094400"/>
        </p:xfrm>
        <a:graphic>
          <a:graphicData uri="http://schemas.openxmlformats.org/drawingml/2006/table">
            <a:tbl>
              <a:tblPr/>
              <a:tblGrid>
                <a:gridCol w="539735">
                  <a:extLst>
                    <a:ext uri="{9D8B030D-6E8A-4147-A177-3AD203B41FA5}">
                      <a16:colId xmlns:a16="http://schemas.microsoft.com/office/drawing/2014/main" xmlns="" val="20000"/>
                    </a:ext>
                  </a:extLst>
                </a:gridCol>
                <a:gridCol w="563407">
                  <a:extLst>
                    <a:ext uri="{9D8B030D-6E8A-4147-A177-3AD203B41FA5}">
                      <a16:colId xmlns:a16="http://schemas.microsoft.com/office/drawing/2014/main" xmlns="" val="20001"/>
                    </a:ext>
                  </a:extLst>
                </a:gridCol>
                <a:gridCol w="720483">
                  <a:extLst>
                    <a:ext uri="{9D8B030D-6E8A-4147-A177-3AD203B41FA5}">
                      <a16:colId xmlns:a16="http://schemas.microsoft.com/office/drawing/2014/main" xmlns="" val="20002"/>
                    </a:ext>
                  </a:extLst>
                </a:gridCol>
                <a:gridCol w="602936">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87281588"/>
                  </a:ext>
                </a:extLst>
              </a:tr>
            </a:tbl>
          </a:graphicData>
        </a:graphic>
      </p:graphicFrame>
      <p:sp>
        <p:nvSpPr>
          <p:cNvPr id="116" name="矩形 115">
            <a:extLst>
              <a:ext uri="{FF2B5EF4-FFF2-40B4-BE49-F238E27FC236}">
                <a16:creationId xmlns:a16="http://schemas.microsoft.com/office/drawing/2014/main" xmlns="" id="{10481C00-8B70-4FD0-BC9E-DCC4A6546204}"/>
              </a:ext>
            </a:extLst>
          </p:cNvPr>
          <p:cNvSpPr/>
          <p:nvPr/>
        </p:nvSpPr>
        <p:spPr bwMode="gray">
          <a:xfrm>
            <a:off x="1900354" y="1633550"/>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矩形 116">
            <a:extLst>
              <a:ext uri="{FF2B5EF4-FFF2-40B4-BE49-F238E27FC236}">
                <a16:creationId xmlns:a16="http://schemas.microsoft.com/office/drawing/2014/main" xmlns="" id="{73DD27F6-8122-4ECA-A180-816EB7D7F587}"/>
              </a:ext>
            </a:extLst>
          </p:cNvPr>
          <p:cNvSpPr/>
          <p:nvPr/>
        </p:nvSpPr>
        <p:spPr bwMode="gray">
          <a:xfrm>
            <a:off x="1900696" y="4330826"/>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3" name="组合 72"/>
          <p:cNvGrpSpPr/>
          <p:nvPr/>
        </p:nvGrpSpPr>
        <p:grpSpPr bwMode="gray">
          <a:xfrm rot="5400000">
            <a:off x="1817443" y="5045165"/>
            <a:ext cx="156754" cy="122809"/>
            <a:chOff x="5719030" y="3021874"/>
            <a:chExt cx="156754" cy="122809"/>
          </a:xfrm>
        </p:grpSpPr>
        <p:sp>
          <p:nvSpPr>
            <p:cNvPr id="74" name="矩形 73"/>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6" name="组合 75"/>
          <p:cNvGrpSpPr/>
          <p:nvPr/>
        </p:nvGrpSpPr>
        <p:grpSpPr bwMode="gray">
          <a:xfrm rot="16200000" flipH="1">
            <a:off x="10316274" y="2652212"/>
            <a:ext cx="156754" cy="122809"/>
            <a:chOff x="5719030" y="3021874"/>
            <a:chExt cx="156754" cy="122809"/>
          </a:xfrm>
        </p:grpSpPr>
        <p:sp>
          <p:nvSpPr>
            <p:cNvPr id="77" name="矩形 76"/>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3" name="组合 82"/>
          <p:cNvGrpSpPr/>
          <p:nvPr/>
        </p:nvGrpSpPr>
        <p:grpSpPr bwMode="gray">
          <a:xfrm rot="16200000" flipH="1">
            <a:off x="10316275" y="5020932"/>
            <a:ext cx="156754" cy="122809"/>
            <a:chOff x="5719030" y="3021874"/>
            <a:chExt cx="156754" cy="122809"/>
          </a:xfrm>
        </p:grpSpPr>
        <p:sp>
          <p:nvSpPr>
            <p:cNvPr id="84" name="矩形 83"/>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矩形 84"/>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6" name="组合 85"/>
          <p:cNvGrpSpPr/>
          <p:nvPr/>
        </p:nvGrpSpPr>
        <p:grpSpPr bwMode="gray">
          <a:xfrm rot="5400000">
            <a:off x="1817443" y="2652212"/>
            <a:ext cx="156754" cy="122809"/>
            <a:chOff x="5719030" y="3021874"/>
            <a:chExt cx="156754" cy="122809"/>
          </a:xfrm>
        </p:grpSpPr>
        <p:sp>
          <p:nvSpPr>
            <p:cNvPr id="87" name="矩形 86"/>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8202949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dirty="0" smtClean="0">
                <a:sym typeface="Huawei Sans" panose="020C0503030203020204" pitchFamily="34" charset="0"/>
              </a:rPr>
              <a:t>EVPN Background and Terms</a:t>
            </a:r>
            <a:endParaRPr lang="en-US" altLang="zh-CN" b="1" dirty="0" smtClean="0">
              <a:sym typeface="Huawei Sans" panose="020C0503030203020204" pitchFamily="34" charset="0"/>
            </a:endParaRPr>
          </a:p>
          <a:p>
            <a:r>
              <a:rPr lang="en-US" dirty="0" smtClean="0">
                <a:solidFill>
                  <a:schemeClr val="bg1">
                    <a:lumMod val="50000"/>
                  </a:schemeClr>
                </a:solidFill>
                <a:sym typeface="Huawei Sans" panose="020C0503030203020204" pitchFamily="34" charset="0"/>
              </a:rPr>
              <a:t>EVPN Fundamentals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Inter-AS EVPN</a:t>
            </a:r>
          </a:p>
          <a:p>
            <a:r>
              <a:rPr lang="en-US" dirty="0" smtClean="0">
                <a:solidFill>
                  <a:schemeClr val="bg1">
                    <a:lumMod val="50000"/>
                  </a:schemeClr>
                </a:solidFill>
                <a:sym typeface="Huawei Sans" panose="020C0503030203020204" pitchFamily="34" charset="0"/>
              </a:rPr>
              <a:t>Typical EVPN Application Scenarios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Basic EVPN Configurations</a:t>
            </a:r>
            <a:endParaRPr lang="en-US" altLang="zh-CN" dirty="0" smtClean="0">
              <a:solidFill>
                <a:schemeClr val="bg1">
                  <a:lumMod val="50000"/>
                </a:schemeClr>
              </a:solidFill>
              <a:sym typeface="Huawei Sans" panose="020C0503030203020204" pitchFamily="34" charset="0"/>
            </a:endParaRPr>
          </a:p>
          <a:p>
            <a:endParaRPr lang="en-US" altLang="zh-CN" dirty="0" smtClean="0">
              <a:solidFill>
                <a:schemeClr val="bg1">
                  <a:lumMod val="50000"/>
                </a:schemeClr>
              </a:solidFill>
              <a:sym typeface="Huawei Sans" panose="020C0503030203020204" pitchFamily="34" charset="0"/>
            </a:endParaRPr>
          </a:p>
          <a:p>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2709355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noAutofit/>
          </a:bodyPr>
          <a:lstStyle/>
          <a:p>
            <a:r>
              <a:rPr lang="en-US" dirty="0" smtClean="0">
                <a:sym typeface="Huawei Sans" panose="020C0503030203020204" pitchFamily="34" charset="0"/>
              </a:rPr>
              <a:t>Summary: EVPN Solves the Problems Brought by the Active-Active Mode</a:t>
            </a:r>
            <a:endParaRPr lang="en-US" altLang="zh-CN"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2294940"/>
            <a:ext cx="3416756" cy="147279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1905632"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stCxn id="86" idx="2"/>
            <a:endCxn id="71" idx="3"/>
          </p:cNvCxnSpPr>
          <p:nvPr/>
        </p:nvCxnSpPr>
        <p:spPr bwMode="gray">
          <a:xfrm flipH="1">
            <a:off x="1080361" y="2713617"/>
            <a:ext cx="754055" cy="1186370"/>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stCxn id="16" idx="1"/>
            <a:endCxn id="71" idx="3"/>
          </p:cNvCxnSpPr>
          <p:nvPr/>
        </p:nvCxnSpPr>
        <p:spPr bwMode="gray">
          <a:xfrm flipH="1" flipV="1">
            <a:off x="1080361" y="3899987"/>
            <a:ext cx="781956" cy="1212549"/>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endCxn id="66"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endCxn id="66" idx="1"/>
          </p:cNvCxnSpPr>
          <p:nvPr/>
        </p:nvCxnSpPr>
        <p:spPr bwMode="gray">
          <a:xfrm flipV="1">
            <a:off x="10427652" y="3905435"/>
            <a:ext cx="677353" cy="1207101"/>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1902585"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2322242"/>
            <a:ext cx="3308810" cy="144549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79843" y="2257685"/>
            <a:ext cx="3176341" cy="119426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a:extLst>
              <a:ext uri="{FF2B5EF4-FFF2-40B4-BE49-F238E27FC236}">
                <a16:creationId xmlns:a16="http://schemas.microsoft.com/office/drawing/2014/main" xmlns="" id="{EE422210-2019-473C-A46F-0BF0291F1F44}"/>
              </a:ext>
            </a:extLst>
          </p:cNvPr>
          <p:cNvSpPr/>
          <p:nvPr/>
        </p:nvSpPr>
        <p:spPr bwMode="gray">
          <a:xfrm>
            <a:off x="1933785" y="2235129"/>
            <a:ext cx="3297066" cy="1216818"/>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EE228D8F-CAC8-462D-97F8-C5EC8E408F52}"/>
              </a:ext>
            </a:extLst>
          </p:cNvPr>
          <p:cNvSpPr txBox="1"/>
          <p:nvPr/>
        </p:nvSpPr>
        <p:spPr bwMode="gray">
          <a:xfrm>
            <a:off x="7541862" y="5564244"/>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68A565EC-5EEE-4DAD-BAEB-C674542CA029}"/>
              </a:ext>
            </a:extLst>
          </p:cNvPr>
          <p:cNvSpPr txBox="1"/>
          <p:nvPr/>
        </p:nvSpPr>
        <p:spPr bwMode="gray">
          <a:xfrm>
            <a:off x="2381872" y="556294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DD2A4E08-5A21-45AB-A58A-4A5E39C6759A}"/>
              </a:ext>
            </a:extLst>
          </p:cNvPr>
          <p:cNvSpPr txBox="1"/>
          <p:nvPr/>
        </p:nvSpPr>
        <p:spPr bwMode="gray">
          <a:xfrm>
            <a:off x="7628535" y="295690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a:extLst>
              <a:ext uri="{FF2B5EF4-FFF2-40B4-BE49-F238E27FC236}">
                <a16:creationId xmlns:a16="http://schemas.microsoft.com/office/drawing/2014/main" xmlns="" id="{12CBB3C1-732C-46FA-8A52-1E5D27C9D379}"/>
              </a:ext>
            </a:extLst>
          </p:cNvPr>
          <p:cNvSpPr/>
          <p:nvPr/>
        </p:nvSpPr>
        <p:spPr bwMode="gray">
          <a:xfrm>
            <a:off x="994659"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1</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a:extLst>
              <a:ext uri="{FF2B5EF4-FFF2-40B4-BE49-F238E27FC236}">
                <a16:creationId xmlns:a16="http://schemas.microsoft.com/office/drawing/2014/main" xmlns="" id="{0BA47B99-89C5-47C8-8B77-137A524AB40D}"/>
              </a:ext>
            </a:extLst>
          </p:cNvPr>
          <p:cNvSpPr/>
          <p:nvPr/>
        </p:nvSpPr>
        <p:spPr bwMode="gray">
          <a:xfrm>
            <a:off x="994660" y="49018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2</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a:extLst>
              <a:ext uri="{FF2B5EF4-FFF2-40B4-BE49-F238E27FC236}">
                <a16:creationId xmlns:a16="http://schemas.microsoft.com/office/drawing/2014/main" xmlns="" id="{A960C307-EAF7-4F8D-A00F-B5811BCDDE8F}"/>
              </a:ext>
            </a:extLst>
          </p:cNvPr>
          <p:cNvSpPr/>
          <p:nvPr/>
        </p:nvSpPr>
        <p:spPr bwMode="gray">
          <a:xfrm>
            <a:off x="10571928" y="2515998"/>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3</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a:extLst>
              <a:ext uri="{FF2B5EF4-FFF2-40B4-BE49-F238E27FC236}">
                <a16:creationId xmlns:a16="http://schemas.microsoft.com/office/drawing/2014/main" xmlns="" id="{A72C7005-C137-426F-9470-D108F9A4C6F8}"/>
              </a:ext>
            </a:extLst>
          </p:cNvPr>
          <p:cNvSpPr/>
          <p:nvPr/>
        </p:nvSpPr>
        <p:spPr bwMode="gray">
          <a:xfrm>
            <a:off x="10571928" y="4889151"/>
            <a:ext cx="782587" cy="338554"/>
          </a:xfrm>
          <a:prstGeom prst="rect">
            <a:avLst/>
          </a:prstGeom>
        </p:spPr>
        <p:txBody>
          <a:bodyPr wrap="none">
            <a:spAutoFit/>
          </a:bodyPr>
          <a:lstStyle/>
          <a:p>
            <a:pPr algn="ctr" defTabSz="1077923"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Port 4</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a:extLst>
              <a:ext uri="{FF2B5EF4-FFF2-40B4-BE49-F238E27FC236}">
                <a16:creationId xmlns:a16="http://schemas.microsoft.com/office/drawing/2014/main" xmlns="" id="{845A7F6A-7ECC-4104-A124-6F21527B5734}"/>
              </a:ext>
            </a:extLst>
          </p:cNvPr>
          <p:cNvSpPr txBox="1"/>
          <p:nvPr/>
        </p:nvSpPr>
        <p:spPr bwMode="gray">
          <a:xfrm>
            <a:off x="2305640" y="2927337"/>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矩形 101">
            <a:extLst>
              <a:ext uri="{FF2B5EF4-FFF2-40B4-BE49-F238E27FC236}">
                <a16:creationId xmlns:a16="http://schemas.microsoft.com/office/drawing/2014/main" xmlns="" id="{41C39AE5-CAF6-42BF-B633-A126701793BA}"/>
              </a:ext>
            </a:extLst>
          </p:cNvPr>
          <p:cNvSpPr/>
          <p:nvPr/>
        </p:nvSpPr>
        <p:spPr bwMode="gray">
          <a:xfrm>
            <a:off x="1047163"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a:extLst>
              <a:ext uri="{FF2B5EF4-FFF2-40B4-BE49-F238E27FC236}">
                <a16:creationId xmlns:a16="http://schemas.microsoft.com/office/drawing/2014/main" xmlns="" id="{127D4C4A-881B-4804-B9EC-5DB390594B9C}"/>
              </a:ext>
            </a:extLst>
          </p:cNvPr>
          <p:cNvSpPr/>
          <p:nvPr/>
        </p:nvSpPr>
        <p:spPr bwMode="gray">
          <a:xfrm>
            <a:off x="10608904" y="2808905"/>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a:extLst>
              <a:ext uri="{FF2B5EF4-FFF2-40B4-BE49-F238E27FC236}">
                <a16:creationId xmlns:a16="http://schemas.microsoft.com/office/drawing/2014/main" xmlns="" id="{071633DC-D97C-4DFD-949D-75983C4E7493}"/>
              </a:ext>
            </a:extLst>
          </p:cNvPr>
          <p:cNvSpPr/>
          <p:nvPr/>
        </p:nvSpPr>
        <p:spPr bwMode="gray">
          <a:xfrm>
            <a:off x="1047163" y="5232060"/>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a:extLst>
              <a:ext uri="{FF2B5EF4-FFF2-40B4-BE49-F238E27FC236}">
                <a16:creationId xmlns:a16="http://schemas.microsoft.com/office/drawing/2014/main" xmlns="" id="{20001B77-AA1E-450A-BE7F-670DE4F37B19}"/>
              </a:ext>
            </a:extLst>
          </p:cNvPr>
          <p:cNvSpPr/>
          <p:nvPr/>
        </p:nvSpPr>
        <p:spPr bwMode="gray">
          <a:xfrm>
            <a:off x="10608904" y="5121417"/>
            <a:ext cx="662362" cy="338554"/>
          </a:xfrm>
          <a:prstGeom prst="rect">
            <a:avLst/>
          </a:prstGeom>
        </p:spPr>
        <p:txBody>
          <a:bodyPr wrap="none">
            <a:spAutoFit/>
          </a:bodyPr>
          <a:lstStyle/>
          <a:p>
            <a:pPr algn="ctr" defTabSz="1077923"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4" name="组合 83"/>
          <p:cNvGrpSpPr/>
          <p:nvPr/>
        </p:nvGrpSpPr>
        <p:grpSpPr bwMode="gray">
          <a:xfrm rot="5400000">
            <a:off x="1817443" y="2652212"/>
            <a:ext cx="156754" cy="122809"/>
            <a:chOff x="5719030" y="3021874"/>
            <a:chExt cx="156754" cy="122809"/>
          </a:xfrm>
        </p:grpSpPr>
        <p:sp>
          <p:nvSpPr>
            <p:cNvPr id="85" name="矩形 84"/>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7" name="组合 86"/>
          <p:cNvGrpSpPr/>
          <p:nvPr/>
        </p:nvGrpSpPr>
        <p:grpSpPr bwMode="gray">
          <a:xfrm rot="5400000">
            <a:off x="1817443" y="5045165"/>
            <a:ext cx="156754" cy="122809"/>
            <a:chOff x="5719030" y="3021874"/>
            <a:chExt cx="156754" cy="122809"/>
          </a:xfrm>
        </p:grpSpPr>
        <p:sp>
          <p:nvSpPr>
            <p:cNvPr id="93" name="矩形 92"/>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矩形 93"/>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5" name="组合 94"/>
          <p:cNvGrpSpPr/>
          <p:nvPr/>
        </p:nvGrpSpPr>
        <p:grpSpPr bwMode="gray">
          <a:xfrm rot="16200000" flipH="1">
            <a:off x="10316274" y="2652212"/>
            <a:ext cx="156754" cy="122809"/>
            <a:chOff x="5719030" y="3021874"/>
            <a:chExt cx="156754" cy="122809"/>
          </a:xfrm>
        </p:grpSpPr>
        <p:sp>
          <p:nvSpPr>
            <p:cNvPr id="96" name="矩形 95"/>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矩形 96"/>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8" name="组合 97"/>
          <p:cNvGrpSpPr/>
          <p:nvPr/>
        </p:nvGrpSpPr>
        <p:grpSpPr bwMode="gray">
          <a:xfrm rot="16200000" flipH="1">
            <a:off x="10316275" y="5020932"/>
            <a:ext cx="156754" cy="122809"/>
            <a:chOff x="5719030" y="3021874"/>
            <a:chExt cx="156754" cy="122809"/>
          </a:xfrm>
        </p:grpSpPr>
        <p:sp>
          <p:nvSpPr>
            <p:cNvPr id="99" name="矩形 98"/>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73" name="表格 72">
            <a:extLst>
              <a:ext uri="{FF2B5EF4-FFF2-40B4-BE49-F238E27FC236}">
                <a16:creationId xmlns:a16="http://schemas.microsoft.com/office/drawing/2014/main" xmlns="" id="{717A4537-ECFB-4FA8-BDB6-72C3E1EE962B}"/>
              </a:ext>
            </a:extLst>
          </p:cNvPr>
          <p:cNvGraphicFramePr>
            <a:graphicFrameLocks noGrp="1"/>
          </p:cNvGraphicFramePr>
          <p:nvPr>
            <p:extLst>
              <p:ext uri="{D42A27DB-BD31-4B8C-83A1-F6EECF244321}">
                <p14:modId xmlns:p14="http://schemas.microsoft.com/office/powerpoint/2010/main" val="990406328"/>
              </p:ext>
            </p:extLst>
          </p:nvPr>
        </p:nvGraphicFramePr>
        <p:xfrm>
          <a:off x="8420948" y="2553735"/>
          <a:ext cx="1849156" cy="769628"/>
        </p:xfrm>
        <a:graphic>
          <a:graphicData uri="http://schemas.openxmlformats.org/drawingml/2006/table">
            <a:tbl>
              <a:tblPr/>
              <a:tblGrid>
                <a:gridCol w="315554">
                  <a:extLst>
                    <a:ext uri="{9D8B030D-6E8A-4147-A177-3AD203B41FA5}">
                      <a16:colId xmlns:a16="http://schemas.microsoft.com/office/drawing/2014/main" xmlns="" val="20000"/>
                    </a:ext>
                  </a:extLst>
                </a:gridCol>
                <a:gridCol w="372114">
                  <a:extLst>
                    <a:ext uri="{9D8B030D-6E8A-4147-A177-3AD203B41FA5}">
                      <a16:colId xmlns:a16="http://schemas.microsoft.com/office/drawing/2014/main" xmlns="" val="20001"/>
                    </a:ext>
                  </a:extLst>
                </a:gridCol>
                <a:gridCol w="698466">
                  <a:extLst>
                    <a:ext uri="{9D8B030D-6E8A-4147-A177-3AD203B41FA5}">
                      <a16:colId xmlns:a16="http://schemas.microsoft.com/office/drawing/2014/main" xmlns="" val="20002"/>
                    </a:ext>
                  </a:extLst>
                </a:gridCol>
                <a:gridCol w="463022">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74" name="表格 73">
            <a:extLst>
              <a:ext uri="{FF2B5EF4-FFF2-40B4-BE49-F238E27FC236}">
                <a16:creationId xmlns:a16="http://schemas.microsoft.com/office/drawing/2014/main" xmlns="" id="{81F2D3A0-5B59-4329-BBF7-FC9B94E66ACB}"/>
              </a:ext>
            </a:extLst>
          </p:cNvPr>
          <p:cNvGraphicFramePr>
            <a:graphicFrameLocks noGrp="1"/>
          </p:cNvGraphicFramePr>
          <p:nvPr>
            <p:extLst>
              <p:ext uri="{D42A27DB-BD31-4B8C-83A1-F6EECF244321}">
                <p14:modId xmlns:p14="http://schemas.microsoft.com/office/powerpoint/2010/main" val="941556208"/>
              </p:ext>
            </p:extLst>
          </p:nvPr>
        </p:nvGraphicFramePr>
        <p:xfrm>
          <a:off x="8420948" y="5073895"/>
          <a:ext cx="1849156" cy="769628"/>
        </p:xfrm>
        <a:graphic>
          <a:graphicData uri="http://schemas.openxmlformats.org/drawingml/2006/table">
            <a:tbl>
              <a:tblPr/>
              <a:tblGrid>
                <a:gridCol w="315554">
                  <a:extLst>
                    <a:ext uri="{9D8B030D-6E8A-4147-A177-3AD203B41FA5}">
                      <a16:colId xmlns:a16="http://schemas.microsoft.com/office/drawing/2014/main" xmlns="" val="20000"/>
                    </a:ext>
                  </a:extLst>
                </a:gridCol>
                <a:gridCol w="426836">
                  <a:extLst>
                    <a:ext uri="{9D8B030D-6E8A-4147-A177-3AD203B41FA5}">
                      <a16:colId xmlns:a16="http://schemas.microsoft.com/office/drawing/2014/main" xmlns="" val="20001"/>
                    </a:ext>
                  </a:extLst>
                </a:gridCol>
                <a:gridCol w="643744">
                  <a:extLst>
                    <a:ext uri="{9D8B030D-6E8A-4147-A177-3AD203B41FA5}">
                      <a16:colId xmlns:a16="http://schemas.microsoft.com/office/drawing/2014/main" xmlns="" val="20002"/>
                    </a:ext>
                  </a:extLst>
                </a:gridCol>
                <a:gridCol w="463022">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75" name="表格 74">
            <a:extLst>
              <a:ext uri="{FF2B5EF4-FFF2-40B4-BE49-F238E27FC236}">
                <a16:creationId xmlns:a16="http://schemas.microsoft.com/office/drawing/2014/main" xmlns="" id="{F6D010AB-2F86-4E91-9D8C-29446A1FA5E1}"/>
              </a:ext>
            </a:extLst>
          </p:cNvPr>
          <p:cNvGraphicFramePr>
            <a:graphicFrameLocks noGrp="1"/>
          </p:cNvGraphicFramePr>
          <p:nvPr>
            <p:extLst>
              <p:ext uri="{D42A27DB-BD31-4B8C-83A1-F6EECF244321}">
                <p14:modId xmlns:p14="http://schemas.microsoft.com/office/powerpoint/2010/main" val="342723501"/>
              </p:ext>
            </p:extLst>
          </p:nvPr>
        </p:nvGraphicFramePr>
        <p:xfrm>
          <a:off x="3249445" y="2553735"/>
          <a:ext cx="1849157" cy="769628"/>
        </p:xfrm>
        <a:graphic>
          <a:graphicData uri="http://schemas.openxmlformats.org/drawingml/2006/table">
            <a:tbl>
              <a:tblPr/>
              <a:tblGrid>
                <a:gridCol w="285832">
                  <a:extLst>
                    <a:ext uri="{9D8B030D-6E8A-4147-A177-3AD203B41FA5}">
                      <a16:colId xmlns:a16="http://schemas.microsoft.com/office/drawing/2014/main" xmlns="" val="20000"/>
                    </a:ext>
                  </a:extLst>
                </a:gridCol>
                <a:gridCol w="404948">
                  <a:extLst>
                    <a:ext uri="{9D8B030D-6E8A-4147-A177-3AD203B41FA5}">
                      <a16:colId xmlns:a16="http://schemas.microsoft.com/office/drawing/2014/main" xmlns="" val="20001"/>
                    </a:ext>
                  </a:extLst>
                </a:gridCol>
                <a:gridCol w="695355">
                  <a:extLst>
                    <a:ext uri="{9D8B030D-6E8A-4147-A177-3AD203B41FA5}">
                      <a16:colId xmlns:a16="http://schemas.microsoft.com/office/drawing/2014/main" xmlns="" val="20002"/>
                    </a:ext>
                  </a:extLst>
                </a:gridCol>
                <a:gridCol w="463022">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graphicFrame>
        <p:nvGraphicFramePr>
          <p:cNvPr id="76" name="表格 75">
            <a:extLst>
              <a:ext uri="{FF2B5EF4-FFF2-40B4-BE49-F238E27FC236}">
                <a16:creationId xmlns:a16="http://schemas.microsoft.com/office/drawing/2014/main" xmlns="" id="{4C8B4CDE-547D-4A59-8F75-EFB03F9C4DF9}"/>
              </a:ext>
            </a:extLst>
          </p:cNvPr>
          <p:cNvGraphicFramePr>
            <a:graphicFrameLocks noGrp="1"/>
          </p:cNvGraphicFramePr>
          <p:nvPr>
            <p:extLst>
              <p:ext uri="{D42A27DB-BD31-4B8C-83A1-F6EECF244321}">
                <p14:modId xmlns:p14="http://schemas.microsoft.com/office/powerpoint/2010/main" val="1101324201"/>
              </p:ext>
            </p:extLst>
          </p:nvPr>
        </p:nvGraphicFramePr>
        <p:xfrm>
          <a:off x="3249446" y="5073895"/>
          <a:ext cx="1849156" cy="769628"/>
        </p:xfrm>
        <a:graphic>
          <a:graphicData uri="http://schemas.openxmlformats.org/drawingml/2006/table">
            <a:tbl>
              <a:tblPr/>
              <a:tblGrid>
                <a:gridCol w="307720">
                  <a:extLst>
                    <a:ext uri="{9D8B030D-6E8A-4147-A177-3AD203B41FA5}">
                      <a16:colId xmlns:a16="http://schemas.microsoft.com/office/drawing/2014/main" xmlns="" val="20000"/>
                    </a:ext>
                  </a:extLst>
                </a:gridCol>
                <a:gridCol w="459670">
                  <a:extLst>
                    <a:ext uri="{9D8B030D-6E8A-4147-A177-3AD203B41FA5}">
                      <a16:colId xmlns:a16="http://schemas.microsoft.com/office/drawing/2014/main" xmlns="" val="20001"/>
                    </a:ext>
                  </a:extLst>
                </a:gridCol>
                <a:gridCol w="618744">
                  <a:extLst>
                    <a:ext uri="{9D8B030D-6E8A-4147-A177-3AD203B41FA5}">
                      <a16:colId xmlns:a16="http://schemas.microsoft.com/office/drawing/2014/main" xmlns="" val="20002"/>
                    </a:ext>
                  </a:extLst>
                </a:gridCol>
                <a:gridCol w="463022">
                  <a:extLst>
                    <a:ext uri="{9D8B030D-6E8A-4147-A177-3AD203B41FA5}">
                      <a16:colId xmlns:a16="http://schemas.microsoft.com/office/drawing/2014/main" xmlns="" val="20003"/>
                    </a:ext>
                  </a:extLst>
                </a:gridCol>
              </a:tblGrid>
              <a:tr h="169113">
                <a:tc gridSpan="4">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 member table</a:t>
                      </a:r>
                      <a:endParaRPr lang="en-US" altLang="zh-CN"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69113">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No.</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Member</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marL="0" algn="ctr" defTabSz="914034" rtl="0" eaLnBrk="1" fontAlgn="ctr" latinLnBrk="0" hangingPunct="1"/>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0</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69113">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bl>
          </a:graphicData>
        </a:graphic>
      </p:graphicFrame>
      <p:sp>
        <p:nvSpPr>
          <p:cNvPr id="6" name="文本占位符 5"/>
          <p:cNvSpPr>
            <a:spLocks noGrp="1"/>
          </p:cNvSpPr>
          <p:nvPr>
            <p:ph type="body" sz="quarter" idx="10"/>
          </p:nvPr>
        </p:nvSpPr>
        <p:spPr bwMode="gray">
          <a:xfrm>
            <a:off x="455613" y="1484312"/>
            <a:ext cx="11293476" cy="866393"/>
          </a:xfrm>
          <a:solidFill>
            <a:schemeClr val="bg1"/>
          </a:solidFill>
        </p:spPr>
        <p:txBody>
          <a:bodyPr/>
          <a:lstStyle/>
          <a:p>
            <a:r>
              <a:rPr lang="en-US" altLang="zh-CN" sz="1600" dirty="0">
                <a:sym typeface="Huawei Sans" panose="020C0503030203020204" pitchFamily="34" charset="0"/>
              </a:rPr>
              <a:t>ESIs carried in Type 1 routes prevent loops on the CE side. Type 4 routes are used for DF election, preventing multiple copies of broadcast traffic from being sent to CEs.</a:t>
            </a:r>
          </a:p>
          <a:p>
            <a:endParaRPr lang="en-US" altLang="zh-CN" sz="1600" dirty="0">
              <a:sym typeface="Huawei Sans" panose="020C0503030203020204" pitchFamily="34" charset="0"/>
            </a:endParaRPr>
          </a:p>
          <a:p>
            <a:endParaRPr lang="en-US" altLang="zh-CN" sz="1600" dirty="0">
              <a:sym typeface="Huawei Sans" panose="020C0503030203020204" pitchFamily="34" charset="0"/>
            </a:endParaRPr>
          </a:p>
          <a:p>
            <a:endParaRPr lang="zh-CN" altLang="en-US" sz="1600" dirty="0">
              <a:sym typeface="Huawei Sans" panose="020C0503030203020204" pitchFamily="34" charset="0"/>
            </a:endParaRPr>
          </a:p>
        </p:txBody>
      </p:sp>
      <p:sp>
        <p:nvSpPr>
          <p:cNvPr id="91" name="十字形 90">
            <a:extLst>
              <a:ext uri="{FF2B5EF4-FFF2-40B4-BE49-F238E27FC236}">
                <a16:creationId xmlns:a16="http://schemas.microsoft.com/office/drawing/2014/main" xmlns="" id="{3115BC8C-9073-497C-869D-C3FCA2585972}"/>
              </a:ext>
            </a:extLst>
          </p:cNvPr>
          <p:cNvSpPr/>
          <p:nvPr/>
        </p:nvSpPr>
        <p:spPr bwMode="gray">
          <a:xfrm rot="2785165">
            <a:off x="1241465" y="4283315"/>
            <a:ext cx="549297" cy="549297"/>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任意多边形 1">
            <a:extLst>
              <a:ext uri="{FF2B5EF4-FFF2-40B4-BE49-F238E27FC236}">
                <a16:creationId xmlns:a16="http://schemas.microsoft.com/office/drawing/2014/main" xmlns="" id="{68674AB5-B0A2-4F17-81D2-7C0FB0C0D3F2}"/>
              </a:ext>
            </a:extLst>
          </p:cNvPr>
          <p:cNvSpPr/>
          <p:nvPr/>
        </p:nvSpPr>
        <p:spPr bwMode="gray">
          <a:xfrm>
            <a:off x="5350782" y="3053362"/>
            <a:ext cx="628086" cy="2418426"/>
          </a:xfrm>
          <a:custGeom>
            <a:avLst/>
            <a:gdLst>
              <a:gd name="connsiteX0" fmla="*/ 0 w 764285"/>
              <a:gd name="connsiteY0" fmla="*/ 0 h 2511188"/>
              <a:gd name="connsiteX1" fmla="*/ 764275 w 764285"/>
              <a:gd name="connsiteY1" fmla="*/ 1201003 h 2511188"/>
              <a:gd name="connsiteX2" fmla="*/ 13648 w 764285"/>
              <a:gd name="connsiteY2" fmla="*/ 2511188 h 2511188"/>
            </a:gdLst>
            <a:ahLst/>
            <a:cxnLst>
              <a:cxn ang="0">
                <a:pos x="connsiteX0" y="connsiteY0"/>
              </a:cxn>
              <a:cxn ang="0">
                <a:pos x="connsiteX1" y="connsiteY1"/>
              </a:cxn>
              <a:cxn ang="0">
                <a:pos x="connsiteX2" y="connsiteY2"/>
              </a:cxn>
            </a:cxnLst>
            <a:rect l="l" t="t" r="r" b="b"/>
            <a:pathLst>
              <a:path w="764285" h="2511188">
                <a:moveTo>
                  <a:pt x="0" y="0"/>
                </a:moveTo>
                <a:cubicBezTo>
                  <a:pt x="381000" y="391236"/>
                  <a:pt x="762000" y="782472"/>
                  <a:pt x="764275" y="1201003"/>
                </a:cubicBezTo>
                <a:cubicBezTo>
                  <a:pt x="766550" y="1619534"/>
                  <a:pt x="390099" y="2065361"/>
                  <a:pt x="13648" y="2511188"/>
                </a:cubicBezTo>
              </a:path>
            </a:pathLst>
          </a:custGeom>
          <a:noFill/>
          <a:ln w="38100">
            <a:solidFill>
              <a:schemeClr val="accent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任意多边形 2">
            <a:extLst>
              <a:ext uri="{FF2B5EF4-FFF2-40B4-BE49-F238E27FC236}">
                <a16:creationId xmlns:a16="http://schemas.microsoft.com/office/drawing/2014/main" xmlns="" id="{49616056-6574-4648-833F-D11F5D53573C}"/>
              </a:ext>
            </a:extLst>
          </p:cNvPr>
          <p:cNvSpPr/>
          <p:nvPr/>
        </p:nvSpPr>
        <p:spPr bwMode="gray">
          <a:xfrm>
            <a:off x="5306036" y="2927337"/>
            <a:ext cx="1847041" cy="2008587"/>
          </a:xfrm>
          <a:custGeom>
            <a:avLst/>
            <a:gdLst>
              <a:gd name="connsiteX0" fmla="*/ 0 w 1869743"/>
              <a:gd name="connsiteY0" fmla="*/ 0 h 1719618"/>
              <a:gd name="connsiteX1" fmla="*/ 1869743 w 1869743"/>
              <a:gd name="connsiteY1" fmla="*/ 1719618 h 1719618"/>
            </a:gdLst>
            <a:ahLst/>
            <a:cxnLst>
              <a:cxn ang="0">
                <a:pos x="connsiteX0" y="connsiteY0"/>
              </a:cxn>
              <a:cxn ang="0">
                <a:pos x="connsiteX1" y="connsiteY1"/>
              </a:cxn>
            </a:cxnLst>
            <a:rect l="l" t="t" r="r" b="b"/>
            <a:pathLst>
              <a:path w="1869743" h="1719618">
                <a:moveTo>
                  <a:pt x="0" y="0"/>
                </a:moveTo>
                <a:lnTo>
                  <a:pt x="1869743" y="1719618"/>
                </a:lnTo>
              </a:path>
            </a:pathLst>
          </a:custGeom>
          <a:noFill/>
          <a:ln w="38100">
            <a:solidFill>
              <a:schemeClr val="accent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任意多边形 3">
            <a:extLst>
              <a:ext uri="{FF2B5EF4-FFF2-40B4-BE49-F238E27FC236}">
                <a16:creationId xmlns:a16="http://schemas.microsoft.com/office/drawing/2014/main" xmlns="" id="{D95341AF-C4F8-4FED-83AB-5283EB5ECDA4}"/>
              </a:ext>
            </a:extLst>
          </p:cNvPr>
          <p:cNvSpPr/>
          <p:nvPr/>
        </p:nvSpPr>
        <p:spPr bwMode="gray">
          <a:xfrm rot="21347661">
            <a:off x="5259324" y="2642345"/>
            <a:ext cx="1949425" cy="108055"/>
          </a:xfrm>
          <a:custGeom>
            <a:avLst/>
            <a:gdLst>
              <a:gd name="connsiteX0" fmla="*/ 0 w 1856095"/>
              <a:gd name="connsiteY0" fmla="*/ 40944 h 40944"/>
              <a:gd name="connsiteX1" fmla="*/ 1856095 w 1856095"/>
              <a:gd name="connsiteY1" fmla="*/ 0 h 40944"/>
            </a:gdLst>
            <a:ahLst/>
            <a:cxnLst>
              <a:cxn ang="0">
                <a:pos x="connsiteX0" y="connsiteY0"/>
              </a:cxn>
              <a:cxn ang="0">
                <a:pos x="connsiteX1" y="connsiteY1"/>
              </a:cxn>
            </a:cxnLst>
            <a:rect l="l" t="t" r="r" b="b"/>
            <a:pathLst>
              <a:path w="1856095" h="40944">
                <a:moveTo>
                  <a:pt x="0" y="40944"/>
                </a:moveTo>
                <a:lnTo>
                  <a:pt x="1856095" y="0"/>
                </a:lnTo>
              </a:path>
            </a:pathLst>
          </a:custGeom>
          <a:noFill/>
          <a:ln w="38100">
            <a:solidFill>
              <a:schemeClr val="accent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十字形 107">
            <a:extLst>
              <a:ext uri="{FF2B5EF4-FFF2-40B4-BE49-F238E27FC236}">
                <a16:creationId xmlns:a16="http://schemas.microsoft.com/office/drawing/2014/main" xmlns="" id="{3115BC8C-9073-497C-869D-C3FCA2585972}"/>
              </a:ext>
            </a:extLst>
          </p:cNvPr>
          <p:cNvSpPr/>
          <p:nvPr/>
        </p:nvSpPr>
        <p:spPr bwMode="gray">
          <a:xfrm rot="2785165">
            <a:off x="10510724" y="4309542"/>
            <a:ext cx="549297" cy="549297"/>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p:cNvCxnSpPr/>
          <p:nvPr/>
        </p:nvCxnSpPr>
        <p:spPr bwMode="gray">
          <a:xfrm>
            <a:off x="5350782" y="5843523"/>
            <a:ext cx="453118" cy="0"/>
          </a:xfrm>
          <a:prstGeom prst="straightConnector1">
            <a:avLst/>
          </a:prstGeom>
          <a:noFill/>
          <a:ln w="38100">
            <a:solidFill>
              <a:schemeClr val="accent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23" name="文本框 22"/>
          <p:cNvSpPr txBox="1"/>
          <p:nvPr/>
        </p:nvSpPr>
        <p:spPr bwMode="gray">
          <a:xfrm>
            <a:off x="5827506" y="5689634"/>
            <a:ext cx="1234698" cy="307777"/>
          </a:xfrm>
          <a:prstGeom prst="rect">
            <a:avLst/>
          </a:prstGeom>
          <a:noFill/>
        </p:spPr>
        <p:txBody>
          <a:bodyPr wrap="square" rtlCol="0">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BUM Traffic</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箭头连接符 109"/>
          <p:cNvCxnSpPr/>
          <p:nvPr/>
        </p:nvCxnSpPr>
        <p:spPr bwMode="gray">
          <a:xfrm>
            <a:off x="10456057" y="3147459"/>
            <a:ext cx="532442" cy="766857"/>
          </a:xfrm>
          <a:prstGeom prst="straightConnector1">
            <a:avLst/>
          </a:prstGeom>
          <a:noFill/>
          <a:ln w="38100">
            <a:solidFill>
              <a:schemeClr val="accent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88532083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文本框 80">
            <a:extLst>
              <a:ext uri="{FF2B5EF4-FFF2-40B4-BE49-F238E27FC236}">
                <a16:creationId xmlns:a16="http://schemas.microsoft.com/office/drawing/2014/main" xmlns="" id="{0ED77B82-DBBB-439B-AD3C-3604911787A5}"/>
              </a:ext>
            </a:extLst>
          </p:cNvPr>
          <p:cNvSpPr txBox="1"/>
          <p:nvPr/>
        </p:nvSpPr>
        <p:spPr bwMode="gray">
          <a:xfrm>
            <a:off x="10695047" y="2652677"/>
            <a:ext cx="696024" cy="292388"/>
          </a:xfrm>
          <a:prstGeom prst="rect">
            <a:avLst/>
          </a:prstGeom>
          <a:solidFill>
            <a:srgbClr val="81C15F"/>
          </a:solidFill>
        </p:spPr>
        <p:txBody>
          <a:bodyPr wrap="none" rtlCol="0">
            <a:spAutoFit/>
          </a:bodyPr>
          <a:lstStyle>
            <a:defPPr>
              <a:defRPr lang="en-US"/>
            </a:defPPr>
            <a:lvl1pPr>
              <a:defRPr sz="1300">
                <a:solidFill>
                  <a:schemeClr val="bg1"/>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sym typeface="Huawei Sans" panose="020C0503030203020204" pitchFamily="34" charset="0"/>
              </a:rPr>
              <a:t>Data 3</a:t>
            </a:r>
            <a:endParaRPr lang="en-US" altLang="zh-CN" dirty="0">
              <a:latin typeface="Huawei Sans" panose="020C0503030203020204" pitchFamily="34" charset="0"/>
              <a:sym typeface="Huawei Sans" panose="020C0503030203020204" pitchFamily="34" charset="0"/>
            </a:endParaRPr>
          </a:p>
        </p:txBody>
      </p:sp>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Summary: EVPN Implements Load Balancing</a:t>
            </a:r>
            <a:endParaRPr lang="en-US" altLang="zh-CN" dirty="0">
              <a:sym typeface="Huawei Sans" panose="020C0503030203020204" pitchFamily="34" charset="0"/>
            </a:endParaRPr>
          </a:p>
        </p:txBody>
      </p:sp>
      <p:sp>
        <p:nvSpPr>
          <p:cNvPr id="33" name="文本占位符 32"/>
          <p:cNvSpPr>
            <a:spLocks noGrp="1"/>
          </p:cNvSpPr>
          <p:nvPr>
            <p:ph type="body" sz="quarter" idx="10"/>
          </p:nvPr>
        </p:nvSpPr>
        <p:spPr bwMode="gray"/>
        <p:txBody>
          <a:bodyPr/>
          <a:lstStyle/>
          <a:p>
            <a:r>
              <a:rPr lang="en-US" sz="1600" dirty="0" smtClean="0">
                <a:sym typeface="Huawei Sans" panose="020C0503030203020204" pitchFamily="34" charset="0"/>
              </a:rPr>
              <a:t>EVPN implements full-path load balancing.</a:t>
            </a:r>
          </a:p>
          <a:p>
            <a:endParaRPr lang="en-US" altLang="zh-CN" sz="1600" dirty="0">
              <a:sym typeface="Huawei Sans" panose="020C0503030203020204" pitchFamily="34" charset="0"/>
            </a:endParaRPr>
          </a:p>
        </p:txBody>
      </p:sp>
      <p:cxnSp>
        <p:nvCxnSpPr>
          <p:cNvPr id="71" name="直接连接符 70">
            <a:extLst>
              <a:ext uri="{FF2B5EF4-FFF2-40B4-BE49-F238E27FC236}">
                <a16:creationId xmlns:a16="http://schemas.microsoft.com/office/drawing/2014/main" xmlns="" id="{F6535166-E5D5-4D63-A972-F2A44C6246FA}"/>
              </a:ext>
            </a:extLst>
          </p:cNvPr>
          <p:cNvCxnSpPr/>
          <p:nvPr/>
        </p:nvCxnSpPr>
        <p:spPr bwMode="gray">
          <a:xfrm rot="18329043" flipH="1" flipV="1">
            <a:off x="931726" y="3204405"/>
            <a:ext cx="650226" cy="4132"/>
          </a:xfrm>
          <a:prstGeom prst="line">
            <a:avLst/>
          </a:prstGeom>
          <a:noFill/>
          <a:ln w="28575">
            <a:solidFill>
              <a:srgbClr val="D0E8C4"/>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直接连接符 71">
            <a:extLst>
              <a:ext uri="{FF2B5EF4-FFF2-40B4-BE49-F238E27FC236}">
                <a16:creationId xmlns:a16="http://schemas.microsoft.com/office/drawing/2014/main" xmlns="" id="{A54A3F16-F180-4081-86AE-E77A237130B7}"/>
              </a:ext>
            </a:extLst>
          </p:cNvPr>
          <p:cNvCxnSpPr/>
          <p:nvPr/>
        </p:nvCxnSpPr>
        <p:spPr bwMode="gray">
          <a:xfrm rot="18329043" flipH="1">
            <a:off x="1020745" y="3276043"/>
            <a:ext cx="650227" cy="0"/>
          </a:xfrm>
          <a:prstGeom prst="line">
            <a:avLst/>
          </a:prstGeom>
          <a:noFill/>
          <a:ln w="28575">
            <a:solidFill>
              <a:srgbClr val="AFD89C"/>
            </a:solidFill>
            <a:prstDash val="sysDot"/>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5" name="文本框 74">
            <a:extLst>
              <a:ext uri="{FF2B5EF4-FFF2-40B4-BE49-F238E27FC236}">
                <a16:creationId xmlns:a16="http://schemas.microsoft.com/office/drawing/2014/main" xmlns="" id="{F4C68377-9A72-434B-B294-242ABAB88330}"/>
              </a:ext>
            </a:extLst>
          </p:cNvPr>
          <p:cNvSpPr txBox="1"/>
          <p:nvPr/>
        </p:nvSpPr>
        <p:spPr bwMode="gray">
          <a:xfrm>
            <a:off x="485953" y="1807453"/>
            <a:ext cx="696024" cy="292388"/>
          </a:xfrm>
          <a:prstGeom prst="rect">
            <a:avLst/>
          </a:prstGeom>
          <a:solidFill>
            <a:srgbClr val="D0E8C4"/>
          </a:solidFill>
        </p:spPr>
        <p:txBody>
          <a:bodyPr wrap="none" rtlCol="0">
            <a:spAutoFit/>
          </a:bodyPr>
          <a:lstStyle/>
          <a:p>
            <a:pPr fontAlgn="ctr"/>
            <a:r>
              <a:rPr lang="en-US" sz="1300" dirty="0" smtClean="0">
                <a:latin typeface="Huawei Sans" panose="020C0503030203020204" pitchFamily="34" charset="0"/>
                <a:ea typeface="方正兰亭黑简体" panose="02000000000000000000" pitchFamily="2" charset="-122"/>
                <a:sym typeface="Huawei Sans" panose="020C0503030203020204" pitchFamily="34" charset="0"/>
              </a:rPr>
              <a:t>Data 1</a:t>
            </a: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a:extLst>
              <a:ext uri="{FF2B5EF4-FFF2-40B4-BE49-F238E27FC236}">
                <a16:creationId xmlns:a16="http://schemas.microsoft.com/office/drawing/2014/main" xmlns="" id="{E589FDCE-1143-4F45-8DA7-048F155CE1EF}"/>
              </a:ext>
            </a:extLst>
          </p:cNvPr>
          <p:cNvSpPr txBox="1"/>
          <p:nvPr/>
        </p:nvSpPr>
        <p:spPr bwMode="gray">
          <a:xfrm>
            <a:off x="485953" y="2117331"/>
            <a:ext cx="696024" cy="292388"/>
          </a:xfrm>
          <a:prstGeom prst="rect">
            <a:avLst/>
          </a:prstGeom>
          <a:solidFill>
            <a:srgbClr val="AFD89C"/>
          </a:solidFill>
        </p:spPr>
        <p:txBody>
          <a:bodyPr wrap="none" rtlCol="0">
            <a:spAutoFit/>
          </a:bodyPr>
          <a:lstStyle/>
          <a:p>
            <a:pPr fontAlgn="ctr"/>
            <a:r>
              <a:rPr lang="en-US" sz="1300" dirty="0" smtClean="0">
                <a:latin typeface="Huawei Sans" panose="020C0503030203020204" pitchFamily="34" charset="0"/>
                <a:ea typeface="方正兰亭黑简体" panose="02000000000000000000" pitchFamily="2" charset="-122"/>
                <a:sym typeface="Huawei Sans" panose="020C0503030203020204" pitchFamily="34" charset="0"/>
              </a:rPr>
              <a:t>Data 2</a:t>
            </a:r>
            <a:endParaRPr lang="en-US" altLang="zh-CN" sz="13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a:extLst>
              <a:ext uri="{FF2B5EF4-FFF2-40B4-BE49-F238E27FC236}">
                <a16:creationId xmlns:a16="http://schemas.microsoft.com/office/drawing/2014/main" xmlns="" id="{A2341EA8-26E4-45FB-8494-D25662380FB6}"/>
              </a:ext>
            </a:extLst>
          </p:cNvPr>
          <p:cNvSpPr txBox="1"/>
          <p:nvPr/>
        </p:nvSpPr>
        <p:spPr bwMode="gray">
          <a:xfrm>
            <a:off x="485953" y="2427209"/>
            <a:ext cx="696024" cy="292388"/>
          </a:xfrm>
          <a:prstGeom prst="rect">
            <a:avLst/>
          </a:prstGeom>
          <a:solidFill>
            <a:srgbClr val="81C15F"/>
          </a:solidFill>
        </p:spPr>
        <p:txBody>
          <a:bodyPr wrap="none" rtlCol="0">
            <a:spAutoFit/>
          </a:bodyPr>
          <a:lstStyle/>
          <a:p>
            <a:pPr fontAlgn="ctr"/>
            <a:r>
              <a:rPr lang="en-US" sz="13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3</a:t>
            </a:r>
            <a:endParaRPr lang="en-US" altLang="zh-CN" sz="13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a:extLst>
              <a:ext uri="{FF2B5EF4-FFF2-40B4-BE49-F238E27FC236}">
                <a16:creationId xmlns:a16="http://schemas.microsoft.com/office/drawing/2014/main" xmlns="" id="{BC3881F2-5328-4F2F-8BCE-8994FD573D88}"/>
              </a:ext>
            </a:extLst>
          </p:cNvPr>
          <p:cNvSpPr txBox="1"/>
          <p:nvPr/>
        </p:nvSpPr>
        <p:spPr bwMode="gray">
          <a:xfrm>
            <a:off x="485953" y="2737086"/>
            <a:ext cx="696024" cy="292388"/>
          </a:xfrm>
          <a:prstGeom prst="rect">
            <a:avLst/>
          </a:prstGeom>
          <a:solidFill>
            <a:srgbClr val="62B230"/>
          </a:solidFill>
        </p:spPr>
        <p:txBody>
          <a:bodyPr wrap="none" rtlCol="0">
            <a:spAutoFit/>
          </a:bodyPr>
          <a:lstStyle/>
          <a:p>
            <a:pPr fontAlgn="ctr"/>
            <a:r>
              <a:rPr lang="en-US" sz="13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4</a:t>
            </a:r>
            <a:endParaRPr lang="en-US" altLang="zh-CN" sz="13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a:extLst>
              <a:ext uri="{FF2B5EF4-FFF2-40B4-BE49-F238E27FC236}">
                <a16:creationId xmlns:a16="http://schemas.microsoft.com/office/drawing/2014/main" xmlns="" id="{734C6C74-350D-4A6B-9903-FCEB5B515688}"/>
              </a:ext>
            </a:extLst>
          </p:cNvPr>
          <p:cNvSpPr txBox="1"/>
          <p:nvPr/>
        </p:nvSpPr>
        <p:spPr bwMode="gray">
          <a:xfrm>
            <a:off x="10695047" y="2333545"/>
            <a:ext cx="696024" cy="292388"/>
          </a:xfrm>
          <a:prstGeom prst="rect">
            <a:avLst/>
          </a:prstGeom>
          <a:solidFill>
            <a:srgbClr val="D0E8C4"/>
          </a:solidFill>
        </p:spPr>
        <p:txBody>
          <a:bodyPr wrap="none" rtlCol="0">
            <a:spAutoFit/>
          </a:bodyPr>
          <a:lstStyle>
            <a:defPPr>
              <a:defRPr lang="en-US"/>
            </a:defPPr>
            <a:lvl1pPr>
              <a:defRPr sz="13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sym typeface="Huawei Sans" panose="020C0503030203020204" pitchFamily="34" charset="0"/>
              </a:rPr>
              <a:t>Data 1</a:t>
            </a:r>
            <a:endParaRPr lang="en-US" altLang="zh-CN" dirty="0">
              <a:latin typeface="Huawei Sans" panose="020C0503030203020204" pitchFamily="34" charset="0"/>
              <a:sym typeface="Huawei Sans" panose="020C0503030203020204" pitchFamily="34" charset="0"/>
            </a:endParaRPr>
          </a:p>
        </p:txBody>
      </p:sp>
      <p:sp>
        <p:nvSpPr>
          <p:cNvPr id="83" name="文本框 82">
            <a:extLst>
              <a:ext uri="{FF2B5EF4-FFF2-40B4-BE49-F238E27FC236}">
                <a16:creationId xmlns:a16="http://schemas.microsoft.com/office/drawing/2014/main" xmlns="" id="{2D9FAFEB-A2EF-454E-B030-EFC3C53CA3E1}"/>
              </a:ext>
            </a:extLst>
          </p:cNvPr>
          <p:cNvSpPr txBox="1"/>
          <p:nvPr/>
        </p:nvSpPr>
        <p:spPr bwMode="gray">
          <a:xfrm>
            <a:off x="10695047" y="4909748"/>
            <a:ext cx="696024" cy="292388"/>
          </a:xfrm>
          <a:prstGeom prst="rect">
            <a:avLst/>
          </a:prstGeom>
          <a:solidFill>
            <a:srgbClr val="AFD89C"/>
          </a:solidFill>
        </p:spPr>
        <p:txBody>
          <a:bodyPr wrap="none" rtlCol="0">
            <a:spAutoFit/>
          </a:bodyPr>
          <a:lstStyle>
            <a:defPPr>
              <a:defRPr lang="en-US"/>
            </a:defPPr>
            <a:lvl1pPr>
              <a:defRPr sz="1300">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sym typeface="Huawei Sans" panose="020C0503030203020204" pitchFamily="34" charset="0"/>
              </a:rPr>
              <a:t>Data 2</a:t>
            </a:r>
            <a:endParaRPr lang="en-US" altLang="zh-CN" dirty="0">
              <a:latin typeface="Huawei Sans" panose="020C0503030203020204" pitchFamily="34" charset="0"/>
              <a:sym typeface="Huawei Sans" panose="020C0503030203020204" pitchFamily="34" charset="0"/>
            </a:endParaRPr>
          </a:p>
        </p:txBody>
      </p:sp>
      <p:sp>
        <p:nvSpPr>
          <p:cNvPr id="84" name="文本框 83">
            <a:extLst>
              <a:ext uri="{FF2B5EF4-FFF2-40B4-BE49-F238E27FC236}">
                <a16:creationId xmlns:a16="http://schemas.microsoft.com/office/drawing/2014/main" xmlns="" id="{2026D7DD-1A37-4FBF-82EB-3180614FD7B8}"/>
              </a:ext>
            </a:extLst>
          </p:cNvPr>
          <p:cNvSpPr txBox="1"/>
          <p:nvPr/>
        </p:nvSpPr>
        <p:spPr bwMode="gray">
          <a:xfrm>
            <a:off x="10695047" y="5241405"/>
            <a:ext cx="696024" cy="292388"/>
          </a:xfrm>
          <a:prstGeom prst="rect">
            <a:avLst/>
          </a:prstGeom>
          <a:solidFill>
            <a:srgbClr val="62B230"/>
          </a:solidFill>
        </p:spPr>
        <p:txBody>
          <a:bodyPr wrap="none" rtlCol="0">
            <a:spAutoFit/>
          </a:bodyPr>
          <a:lstStyle>
            <a:defPPr>
              <a:defRPr lang="en-US"/>
            </a:defPPr>
            <a:lvl1pPr>
              <a:defRPr sz="1300">
                <a:solidFill>
                  <a:schemeClr val="bg1"/>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sym typeface="Huawei Sans" panose="020C0503030203020204" pitchFamily="34" charset="0"/>
              </a:rPr>
              <a:t>Data 4</a:t>
            </a:r>
            <a:endParaRPr lang="en-US" altLang="zh-CN" dirty="0">
              <a:latin typeface="Huawei Sans" panose="020C0503030203020204" pitchFamily="34" charset="0"/>
              <a:sym typeface="Huawei Sans" panose="020C0503030203020204" pitchFamily="34" charset="0"/>
            </a:endParaRPr>
          </a:p>
        </p:txBody>
      </p:sp>
      <p:cxnSp>
        <p:nvCxnSpPr>
          <p:cNvPr id="97" name="直接连接符 96">
            <a:extLst>
              <a:ext uri="{FF2B5EF4-FFF2-40B4-BE49-F238E27FC236}">
                <a16:creationId xmlns:a16="http://schemas.microsoft.com/office/drawing/2014/main" xmlns="" id="{F6535166-E5D5-4D63-A972-F2A44C6246FA}"/>
              </a:ext>
            </a:extLst>
          </p:cNvPr>
          <p:cNvCxnSpPr/>
          <p:nvPr/>
        </p:nvCxnSpPr>
        <p:spPr bwMode="gray">
          <a:xfrm flipH="1" flipV="1">
            <a:off x="1167788" y="4382445"/>
            <a:ext cx="385217" cy="407630"/>
          </a:xfrm>
          <a:prstGeom prst="line">
            <a:avLst/>
          </a:prstGeom>
          <a:noFill/>
          <a:ln w="28575">
            <a:solidFill>
              <a:srgbClr val="81C15F"/>
            </a:solidFill>
            <a:prstDash val="sysDash"/>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直接连接符 97">
            <a:extLst>
              <a:ext uri="{FF2B5EF4-FFF2-40B4-BE49-F238E27FC236}">
                <a16:creationId xmlns:a16="http://schemas.microsoft.com/office/drawing/2014/main" xmlns="" id="{A54A3F16-F180-4081-86AE-E77A237130B7}"/>
              </a:ext>
            </a:extLst>
          </p:cNvPr>
          <p:cNvCxnSpPr/>
          <p:nvPr/>
        </p:nvCxnSpPr>
        <p:spPr bwMode="gray">
          <a:xfrm flipH="1" flipV="1">
            <a:off x="1097018" y="4473148"/>
            <a:ext cx="369342" cy="398979"/>
          </a:xfrm>
          <a:prstGeom prst="line">
            <a:avLst/>
          </a:prstGeom>
          <a:noFill/>
          <a:ln w="28575">
            <a:solidFill>
              <a:srgbClr val="62B230"/>
            </a:solidFill>
            <a:prstDash val="dash"/>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接连接符 98">
            <a:extLst>
              <a:ext uri="{FF2B5EF4-FFF2-40B4-BE49-F238E27FC236}">
                <a16:creationId xmlns:a16="http://schemas.microsoft.com/office/drawing/2014/main" xmlns="" id="{F6535166-E5D5-4D63-A972-F2A44C6246FA}"/>
              </a:ext>
            </a:extLst>
          </p:cNvPr>
          <p:cNvCxnSpPr/>
          <p:nvPr/>
        </p:nvCxnSpPr>
        <p:spPr bwMode="gray">
          <a:xfrm flipH="1">
            <a:off x="5279073" y="2669524"/>
            <a:ext cx="1880584" cy="0"/>
          </a:xfrm>
          <a:prstGeom prst="line">
            <a:avLst/>
          </a:prstGeom>
          <a:noFill/>
          <a:ln w="28575">
            <a:solidFill>
              <a:srgbClr val="D0E8C4"/>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接连接符 99">
            <a:extLst>
              <a:ext uri="{FF2B5EF4-FFF2-40B4-BE49-F238E27FC236}">
                <a16:creationId xmlns:a16="http://schemas.microsoft.com/office/drawing/2014/main" xmlns="" id="{A54A3F16-F180-4081-86AE-E77A237130B7}"/>
              </a:ext>
            </a:extLst>
          </p:cNvPr>
          <p:cNvCxnSpPr/>
          <p:nvPr/>
        </p:nvCxnSpPr>
        <p:spPr bwMode="gray">
          <a:xfrm flipH="1" flipV="1">
            <a:off x="5279073" y="2696330"/>
            <a:ext cx="1839769" cy="2416206"/>
          </a:xfrm>
          <a:prstGeom prst="line">
            <a:avLst/>
          </a:prstGeom>
          <a:noFill/>
          <a:ln w="28575">
            <a:solidFill>
              <a:srgbClr val="AFD89C"/>
            </a:solidFill>
            <a:prstDash val="sysDot"/>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3" name="直接连接符 102">
            <a:extLst>
              <a:ext uri="{FF2B5EF4-FFF2-40B4-BE49-F238E27FC236}">
                <a16:creationId xmlns:a16="http://schemas.microsoft.com/office/drawing/2014/main" xmlns="" id="{F6535166-E5D5-4D63-A972-F2A44C6246FA}"/>
              </a:ext>
            </a:extLst>
          </p:cNvPr>
          <p:cNvCxnSpPr/>
          <p:nvPr/>
        </p:nvCxnSpPr>
        <p:spPr bwMode="gray">
          <a:xfrm flipH="1">
            <a:off x="5279072" y="2696330"/>
            <a:ext cx="1839770" cy="2416206"/>
          </a:xfrm>
          <a:prstGeom prst="line">
            <a:avLst/>
          </a:prstGeom>
          <a:noFill/>
          <a:ln w="28575">
            <a:solidFill>
              <a:srgbClr val="81C15F"/>
            </a:solidFill>
            <a:prstDash val="sysDash"/>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4" name="直接连接符 103">
            <a:extLst>
              <a:ext uri="{FF2B5EF4-FFF2-40B4-BE49-F238E27FC236}">
                <a16:creationId xmlns:a16="http://schemas.microsoft.com/office/drawing/2014/main" xmlns="" id="{A54A3F16-F180-4081-86AE-E77A237130B7}"/>
              </a:ext>
            </a:extLst>
          </p:cNvPr>
          <p:cNvCxnSpPr/>
          <p:nvPr/>
        </p:nvCxnSpPr>
        <p:spPr bwMode="gray">
          <a:xfrm flipH="1">
            <a:off x="5296763" y="5134349"/>
            <a:ext cx="1868861" cy="1"/>
          </a:xfrm>
          <a:prstGeom prst="line">
            <a:avLst/>
          </a:prstGeom>
          <a:noFill/>
          <a:ln w="28575">
            <a:solidFill>
              <a:srgbClr val="62B230"/>
            </a:solidFill>
            <a:prstDash val="dash"/>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1" name="矩形 160">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矩形 161">
            <a:extLst>
              <a:ext uri="{FF2B5EF4-FFF2-40B4-BE49-F238E27FC236}">
                <a16:creationId xmlns:a16="http://schemas.microsoft.com/office/drawing/2014/main" xmlns="" id="{D5CD700B-3AAC-4252-9E20-EA98E4EA3772}"/>
              </a:ext>
            </a:extLst>
          </p:cNvPr>
          <p:cNvSpPr/>
          <p:nvPr/>
        </p:nvSpPr>
        <p:spPr bwMode="gray">
          <a:xfrm>
            <a:off x="1905632"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3" name="直接连接符 162">
            <a:extLst>
              <a:ext uri="{FF2B5EF4-FFF2-40B4-BE49-F238E27FC236}">
                <a16:creationId xmlns:a16="http://schemas.microsoft.com/office/drawing/2014/main" xmlns="" id="{845AB939-DBB0-474F-9F2C-7D9858D620B0}"/>
              </a:ext>
            </a:extLst>
          </p:cNvPr>
          <p:cNvCxnSpPr>
            <a:cxnSpLocks/>
            <a:stCxn id="161" idx="1"/>
            <a:endCxn id="190"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xmlns="" id="{8E8F7158-C890-41C4-A92D-88B4ED32E37B}"/>
              </a:ext>
            </a:extLst>
          </p:cNvPr>
          <p:cNvCxnSpPr>
            <a:stCxn id="167" idx="1"/>
            <a:endCxn id="190" idx="3"/>
          </p:cNvCxnSpPr>
          <p:nvPr/>
        </p:nvCxnSpPr>
        <p:spPr bwMode="gray">
          <a:xfrm flipH="1" flipV="1">
            <a:off x="1080361" y="3899987"/>
            <a:ext cx="781956" cy="1212549"/>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xmlns="" id="{B67FBDCF-8BF7-4258-BE22-065A7033D493}"/>
              </a:ext>
            </a:extLst>
          </p:cNvPr>
          <p:cNvCxnSpPr>
            <a:endCxn id="189"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xmlns="" id="{B660D17E-5C05-41A0-90FC-F923C8E3992E}"/>
              </a:ext>
            </a:extLst>
          </p:cNvPr>
          <p:cNvCxnSpPr>
            <a:endCxn id="189" idx="1"/>
          </p:cNvCxnSpPr>
          <p:nvPr/>
        </p:nvCxnSpPr>
        <p:spPr bwMode="gray">
          <a:xfrm flipV="1">
            <a:off x="10427652" y="3905435"/>
            <a:ext cx="677353" cy="1207101"/>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7" name="矩形 166">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矩形 167">
            <a:extLst>
              <a:ext uri="{FF2B5EF4-FFF2-40B4-BE49-F238E27FC236}">
                <a16:creationId xmlns:a16="http://schemas.microsoft.com/office/drawing/2014/main" xmlns="" id="{558A3FA8-415A-472A-B1A6-6B0AA73AFBDB}"/>
              </a:ext>
            </a:extLst>
          </p:cNvPr>
          <p:cNvSpPr/>
          <p:nvPr/>
        </p:nvSpPr>
        <p:spPr bwMode="gray">
          <a:xfrm>
            <a:off x="1902585"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矩形 168">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矩形 169">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矩形 170">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矩形 171">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矩形 172">
            <a:extLst>
              <a:ext uri="{FF2B5EF4-FFF2-40B4-BE49-F238E27FC236}">
                <a16:creationId xmlns:a16="http://schemas.microsoft.com/office/drawing/2014/main" xmlns="" id="{BB164A9D-D7CB-4B67-BEE1-B1E20BABF09C}"/>
              </a:ext>
            </a:extLst>
          </p:cNvPr>
          <p:cNvSpPr/>
          <p:nvPr/>
        </p:nvSpPr>
        <p:spPr bwMode="gray">
          <a:xfrm>
            <a:off x="7179843" y="1681561"/>
            <a:ext cx="3176341"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矩形 173">
            <a:extLst>
              <a:ext uri="{FF2B5EF4-FFF2-40B4-BE49-F238E27FC236}">
                <a16:creationId xmlns:a16="http://schemas.microsoft.com/office/drawing/2014/main" xmlns="" id="{08BCEAFA-5AC5-4E04-A605-0981FA396E62}"/>
              </a:ext>
            </a:extLst>
          </p:cNvPr>
          <p:cNvSpPr/>
          <p:nvPr/>
        </p:nvSpPr>
        <p:spPr bwMode="gray">
          <a:xfrm>
            <a:off x="7159656" y="4367205"/>
            <a:ext cx="3213386"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矩形 174">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矩形 175">
            <a:extLst>
              <a:ext uri="{FF2B5EF4-FFF2-40B4-BE49-F238E27FC236}">
                <a16:creationId xmlns:a16="http://schemas.microsoft.com/office/drawing/2014/main" xmlns="" id="{CED72CA0-DEC2-4A4B-B798-CBE0505AE0C2}"/>
              </a:ext>
            </a:extLst>
          </p:cNvPr>
          <p:cNvSpPr/>
          <p:nvPr/>
        </p:nvSpPr>
        <p:spPr bwMode="gray">
          <a:xfrm>
            <a:off x="1937502" y="4367205"/>
            <a:ext cx="3282117" cy="177705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文本框 176">
            <a:extLst>
              <a:ext uri="{FF2B5EF4-FFF2-40B4-BE49-F238E27FC236}">
                <a16:creationId xmlns:a16="http://schemas.microsoft.com/office/drawing/2014/main" xmlns="" id="{EE228D8F-CAC8-462D-97F8-C5EC8E408F52}"/>
              </a:ext>
            </a:extLst>
          </p:cNvPr>
          <p:cNvSpPr txBox="1"/>
          <p:nvPr/>
        </p:nvSpPr>
        <p:spPr bwMode="gray">
          <a:xfrm>
            <a:off x="7541862" y="5564244"/>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文本框 177">
            <a:extLst>
              <a:ext uri="{FF2B5EF4-FFF2-40B4-BE49-F238E27FC236}">
                <a16:creationId xmlns:a16="http://schemas.microsoft.com/office/drawing/2014/main" xmlns="" id="{68A565EC-5EEE-4DAD-BAEB-C674542CA029}"/>
              </a:ext>
            </a:extLst>
          </p:cNvPr>
          <p:cNvSpPr txBox="1"/>
          <p:nvPr/>
        </p:nvSpPr>
        <p:spPr bwMode="gray">
          <a:xfrm>
            <a:off x="2381872" y="556294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文本框 178">
            <a:extLst>
              <a:ext uri="{FF2B5EF4-FFF2-40B4-BE49-F238E27FC236}">
                <a16:creationId xmlns:a16="http://schemas.microsoft.com/office/drawing/2014/main" xmlns="" id="{DD2A4E08-5A21-45AB-A58A-4A5E39C6759A}"/>
              </a:ext>
            </a:extLst>
          </p:cNvPr>
          <p:cNvSpPr txBox="1"/>
          <p:nvPr/>
        </p:nvSpPr>
        <p:spPr bwMode="gray">
          <a:xfrm>
            <a:off x="7628535" y="295690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文本框 183">
            <a:extLst>
              <a:ext uri="{FF2B5EF4-FFF2-40B4-BE49-F238E27FC236}">
                <a16:creationId xmlns:a16="http://schemas.microsoft.com/office/drawing/2014/main" xmlns="" id="{845A7F6A-7ECC-4104-A124-6F21527B5734}"/>
              </a:ext>
            </a:extLst>
          </p:cNvPr>
          <p:cNvSpPr txBox="1"/>
          <p:nvPr/>
        </p:nvSpPr>
        <p:spPr bwMode="gray">
          <a:xfrm>
            <a:off x="2305640" y="2927337"/>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矩形 188">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矩形 189">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1" name="组合 190"/>
          <p:cNvGrpSpPr/>
          <p:nvPr/>
        </p:nvGrpSpPr>
        <p:grpSpPr bwMode="gray">
          <a:xfrm rot="5400000">
            <a:off x="1817443" y="2652212"/>
            <a:ext cx="156754" cy="122809"/>
            <a:chOff x="5719030" y="3021874"/>
            <a:chExt cx="156754" cy="122809"/>
          </a:xfrm>
        </p:grpSpPr>
        <p:sp>
          <p:nvSpPr>
            <p:cNvPr id="192" name="矩形 191"/>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矩形 192"/>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4" name="组合 193"/>
          <p:cNvGrpSpPr/>
          <p:nvPr/>
        </p:nvGrpSpPr>
        <p:grpSpPr bwMode="gray">
          <a:xfrm rot="5400000">
            <a:off x="1817443" y="5045165"/>
            <a:ext cx="156754" cy="122809"/>
            <a:chOff x="5719030" y="3021874"/>
            <a:chExt cx="156754" cy="122809"/>
          </a:xfrm>
        </p:grpSpPr>
        <p:sp>
          <p:nvSpPr>
            <p:cNvPr id="195" name="矩形 194"/>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矩形 195"/>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7" name="组合 196"/>
          <p:cNvGrpSpPr/>
          <p:nvPr/>
        </p:nvGrpSpPr>
        <p:grpSpPr bwMode="gray">
          <a:xfrm rot="16200000" flipH="1">
            <a:off x="10316274" y="2652212"/>
            <a:ext cx="156754" cy="122809"/>
            <a:chOff x="5719030" y="3021874"/>
            <a:chExt cx="156754" cy="122809"/>
          </a:xfrm>
        </p:grpSpPr>
        <p:sp>
          <p:nvSpPr>
            <p:cNvPr id="198" name="矩形 197"/>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矩形 198"/>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00" name="组合 199"/>
          <p:cNvGrpSpPr/>
          <p:nvPr/>
        </p:nvGrpSpPr>
        <p:grpSpPr bwMode="gray">
          <a:xfrm rot="16200000" flipH="1">
            <a:off x="10316275" y="5020932"/>
            <a:ext cx="156754" cy="122809"/>
            <a:chOff x="5719030" y="3021874"/>
            <a:chExt cx="156754" cy="122809"/>
          </a:xfrm>
        </p:grpSpPr>
        <p:sp>
          <p:nvSpPr>
            <p:cNvPr id="201" name="矩形 200"/>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矩形 201"/>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203" name="表格 202">
            <a:extLst>
              <a:ext uri="{FF2B5EF4-FFF2-40B4-BE49-F238E27FC236}">
                <a16:creationId xmlns:a16="http://schemas.microsoft.com/office/drawing/2014/main" xmlns="" id="{487417CC-5D9E-477C-A4A7-199B2DE5594A}"/>
              </a:ext>
            </a:extLst>
          </p:cNvPr>
          <p:cNvGraphicFramePr>
            <a:graphicFrameLocks noGrp="1"/>
          </p:cNvGraphicFramePr>
          <p:nvPr>
            <p:extLst>
              <p:ext uri="{D42A27DB-BD31-4B8C-83A1-F6EECF244321}">
                <p14:modId xmlns:p14="http://schemas.microsoft.com/office/powerpoint/2010/main" val="2285427923"/>
              </p:ext>
            </p:extLst>
          </p:nvPr>
        </p:nvGraphicFramePr>
        <p:xfrm>
          <a:off x="8404849" y="4591282"/>
          <a:ext cx="1842218" cy="1059172"/>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42708">
                <a:tc gridSpan="4">
                  <a:txBody>
                    <a:bodyPr/>
                    <a:lstStyle/>
                    <a:p>
                      <a:pPr algn="ctr" rtl="0" fontAlgn="ctr"/>
                      <a:r>
                        <a:rPr lang="en-US" sz="105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05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05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05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05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05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05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05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05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05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05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05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05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05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05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05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05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05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05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05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05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05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05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05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05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302</a:t>
                      </a:r>
                      <a:endParaRPr lang="en-US" altLang="zh-CN" sz="105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86686">
                <a:tc>
                  <a:txBody>
                    <a:bodyPr/>
                    <a:lstStyle/>
                    <a:p>
                      <a:pPr algn="ctr" rtl="0" fontAlgn="ctr"/>
                      <a:r>
                        <a:rPr lang="en-US" sz="105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0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05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0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05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 4</a:t>
                      </a:r>
                      <a:endParaRPr lang="en-US" sz="10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05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05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763373405"/>
                  </a:ext>
                </a:extLst>
              </a:tr>
            </a:tbl>
          </a:graphicData>
        </a:graphic>
      </p:graphicFrame>
      <p:graphicFrame>
        <p:nvGraphicFramePr>
          <p:cNvPr id="208" name="表格 207">
            <a:extLst>
              <a:ext uri="{FF2B5EF4-FFF2-40B4-BE49-F238E27FC236}">
                <a16:creationId xmlns:a16="http://schemas.microsoft.com/office/drawing/2014/main" xmlns="" id="{DC186BE8-F437-4213-8E6D-B18B2D1E0DBF}"/>
              </a:ext>
            </a:extLst>
          </p:cNvPr>
          <p:cNvGraphicFramePr>
            <a:graphicFrameLocks noGrp="1"/>
          </p:cNvGraphicFramePr>
          <p:nvPr>
            <p:extLst>
              <p:ext uri="{D42A27DB-BD31-4B8C-83A1-F6EECF244321}">
                <p14:modId xmlns:p14="http://schemas.microsoft.com/office/powerpoint/2010/main" val="3036928398"/>
              </p:ext>
            </p:extLst>
          </p:nvPr>
        </p:nvGraphicFramePr>
        <p:xfrm>
          <a:off x="8412469" y="2046002"/>
          <a:ext cx="1842218" cy="1144915"/>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42708">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 3 </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3676741570"/>
                  </a:ext>
                </a:extLst>
              </a:tr>
            </a:tbl>
          </a:graphicData>
        </a:graphic>
      </p:graphicFrame>
      <p:graphicFrame>
        <p:nvGraphicFramePr>
          <p:cNvPr id="209" name="表格 208">
            <a:extLst>
              <a:ext uri="{FF2B5EF4-FFF2-40B4-BE49-F238E27FC236}">
                <a16:creationId xmlns:a16="http://schemas.microsoft.com/office/drawing/2014/main" xmlns="" id="{CFD40559-3DDA-4D76-A176-D1A302C0209D}"/>
              </a:ext>
            </a:extLst>
          </p:cNvPr>
          <p:cNvGraphicFramePr>
            <a:graphicFrameLocks noGrp="1"/>
          </p:cNvGraphicFramePr>
          <p:nvPr>
            <p:extLst>
              <p:ext uri="{D42A27DB-BD31-4B8C-83A1-F6EECF244321}">
                <p14:modId xmlns:p14="http://schemas.microsoft.com/office/powerpoint/2010/main" val="3276656983"/>
              </p:ext>
            </p:extLst>
          </p:nvPr>
        </p:nvGraphicFramePr>
        <p:xfrm>
          <a:off x="3192912" y="2032474"/>
          <a:ext cx="1842218" cy="1144915"/>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42708">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75795277"/>
                  </a:ext>
                </a:extLst>
              </a:tr>
            </a:tbl>
          </a:graphicData>
        </a:graphic>
      </p:graphicFrame>
      <p:graphicFrame>
        <p:nvGraphicFramePr>
          <p:cNvPr id="210" name="表格 209">
            <a:extLst>
              <a:ext uri="{FF2B5EF4-FFF2-40B4-BE49-F238E27FC236}">
                <a16:creationId xmlns:a16="http://schemas.microsoft.com/office/drawing/2014/main" xmlns="" id="{921C017F-E9FA-4E79-A5E4-47409F6B4291}"/>
              </a:ext>
            </a:extLst>
          </p:cNvPr>
          <p:cNvGraphicFramePr>
            <a:graphicFrameLocks noGrp="1"/>
          </p:cNvGraphicFramePr>
          <p:nvPr>
            <p:extLst>
              <p:ext uri="{D42A27DB-BD31-4B8C-83A1-F6EECF244321}">
                <p14:modId xmlns:p14="http://schemas.microsoft.com/office/powerpoint/2010/main" val="2636513441"/>
              </p:ext>
            </p:extLst>
          </p:nvPr>
        </p:nvGraphicFramePr>
        <p:xfrm>
          <a:off x="3192912" y="4591282"/>
          <a:ext cx="1842218" cy="1144915"/>
        </p:xfrm>
        <a:graphic>
          <a:graphicData uri="http://schemas.openxmlformats.org/drawingml/2006/table">
            <a:tbl>
              <a:tblPr/>
              <a:tblGrid>
                <a:gridCol w="409761">
                  <a:extLst>
                    <a:ext uri="{9D8B030D-6E8A-4147-A177-3AD203B41FA5}">
                      <a16:colId xmlns:a16="http://schemas.microsoft.com/office/drawing/2014/main" xmlns="" val="20000"/>
                    </a:ext>
                  </a:extLst>
                </a:gridCol>
                <a:gridCol w="427732">
                  <a:extLst>
                    <a:ext uri="{9D8B030D-6E8A-4147-A177-3AD203B41FA5}">
                      <a16:colId xmlns:a16="http://schemas.microsoft.com/office/drawing/2014/main" xmlns="" val="20001"/>
                    </a:ext>
                  </a:extLst>
                </a:gridCol>
                <a:gridCol w="546983">
                  <a:extLst>
                    <a:ext uri="{9D8B030D-6E8A-4147-A177-3AD203B41FA5}">
                      <a16:colId xmlns:a16="http://schemas.microsoft.com/office/drawing/2014/main" xmlns="" val="20002"/>
                    </a:ext>
                  </a:extLst>
                </a:gridCol>
                <a:gridCol w="457742">
                  <a:extLst>
                    <a:ext uri="{9D8B030D-6E8A-4147-A177-3AD203B41FA5}">
                      <a16:colId xmlns:a16="http://schemas.microsoft.com/office/drawing/2014/main" xmlns="" val="20003"/>
                    </a:ext>
                  </a:extLst>
                </a:gridCol>
              </a:tblGrid>
              <a:tr h="42708">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87281588"/>
                  </a:ext>
                </a:extLst>
              </a:tr>
            </a:tbl>
          </a:graphicData>
        </a:graphic>
      </p:graphicFrame>
      <p:sp>
        <p:nvSpPr>
          <p:cNvPr id="211" name="矩形 210">
            <a:extLst>
              <a:ext uri="{FF2B5EF4-FFF2-40B4-BE49-F238E27FC236}">
                <a16:creationId xmlns:a16="http://schemas.microsoft.com/office/drawing/2014/main" xmlns="" id="{B0D975D3-740A-493C-B1CE-747DF093C0E7}"/>
              </a:ext>
            </a:extLst>
          </p:cNvPr>
          <p:cNvSpPr/>
          <p:nvPr/>
        </p:nvSpPr>
        <p:spPr bwMode="gray">
          <a:xfrm>
            <a:off x="8331451" y="4540567"/>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2" name="矩形 211">
            <a:extLst>
              <a:ext uri="{FF2B5EF4-FFF2-40B4-BE49-F238E27FC236}">
                <a16:creationId xmlns:a16="http://schemas.microsoft.com/office/drawing/2014/main" xmlns="" id="{94A357B4-5322-493E-BE3A-0896219029ED}"/>
              </a:ext>
            </a:extLst>
          </p:cNvPr>
          <p:cNvSpPr/>
          <p:nvPr/>
        </p:nvSpPr>
        <p:spPr bwMode="gray">
          <a:xfrm>
            <a:off x="8331109" y="1975811"/>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矩形 212">
            <a:extLst>
              <a:ext uri="{FF2B5EF4-FFF2-40B4-BE49-F238E27FC236}">
                <a16:creationId xmlns:a16="http://schemas.microsoft.com/office/drawing/2014/main" xmlns="" id="{10481C00-8B70-4FD0-BC9E-DCC4A6546204}"/>
              </a:ext>
            </a:extLst>
          </p:cNvPr>
          <p:cNvSpPr/>
          <p:nvPr/>
        </p:nvSpPr>
        <p:spPr bwMode="gray">
          <a:xfrm>
            <a:off x="3119172" y="1975811"/>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4" name="矩形 213">
            <a:extLst>
              <a:ext uri="{FF2B5EF4-FFF2-40B4-BE49-F238E27FC236}">
                <a16:creationId xmlns:a16="http://schemas.microsoft.com/office/drawing/2014/main" xmlns="" id="{73DD27F6-8122-4ECA-A180-816EB7D7F587}"/>
              </a:ext>
            </a:extLst>
          </p:cNvPr>
          <p:cNvSpPr/>
          <p:nvPr/>
        </p:nvSpPr>
        <p:spPr bwMode="gray">
          <a:xfrm>
            <a:off x="3119514" y="4540567"/>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3595057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AF66D5-B817-4ACD-9170-609EF1D80A89}"/>
              </a:ext>
            </a:extLst>
          </p:cNvPr>
          <p:cNvSpPr>
            <a:spLocks noGrp="1"/>
          </p:cNvSpPr>
          <p:nvPr>
            <p:ph type="title"/>
          </p:nvPr>
        </p:nvSpPr>
        <p:spPr bwMode="gray"/>
        <p:txBody>
          <a:bodyPr/>
          <a:lstStyle/>
          <a:p>
            <a:r>
              <a:rPr lang="en-US" dirty="0" smtClean="0">
                <a:sym typeface="Huawei Sans" panose="020C0503030203020204" pitchFamily="34" charset="0"/>
              </a:rPr>
              <a:t>Summary: EVPN Achieves Fast Convergence</a:t>
            </a:r>
            <a:endParaRPr lang="en-US" altLang="zh-CN" dirty="0">
              <a:sym typeface="Huawei Sans" panose="020C0503030203020204" pitchFamily="34" charset="0"/>
            </a:endParaRPr>
          </a:p>
        </p:txBody>
      </p:sp>
      <p:sp>
        <p:nvSpPr>
          <p:cNvPr id="26" name="文本占位符 25"/>
          <p:cNvSpPr>
            <a:spLocks noGrp="1"/>
          </p:cNvSpPr>
          <p:nvPr>
            <p:ph type="body" sz="quarter" idx="10"/>
          </p:nvPr>
        </p:nvSpPr>
        <p:spPr bwMode="gray"/>
        <p:txBody>
          <a:bodyPr/>
          <a:lstStyle/>
          <a:p>
            <a:pPr>
              <a:lnSpc>
                <a:spcPct val="100000"/>
              </a:lnSpc>
            </a:pPr>
            <a:r>
              <a:rPr lang="en-US" sz="1600" dirty="0" smtClean="0">
                <a:sym typeface="Huawei Sans" panose="020C0503030203020204" pitchFamily="34" charset="0"/>
              </a:rPr>
              <a:t>After detecting a link fault on CE2, PE3 deletes the local MAC address entry and sends a Type 1 route to instruct other PEs to withdraw all the MAC addresses associated with an ES.</a:t>
            </a:r>
            <a:endParaRPr lang="en-US" altLang="zh-CN" sz="1600" dirty="0" smtClean="0">
              <a:sym typeface="Huawei Sans" panose="020C0503030203020204" pitchFamily="34" charset="0"/>
            </a:endParaRPr>
          </a:p>
          <a:p>
            <a:pPr>
              <a:lnSpc>
                <a:spcPct val="100000"/>
              </a:lnSpc>
            </a:pPr>
            <a:endParaRPr lang="en-US" altLang="zh-CN" sz="1600" dirty="0">
              <a:sym typeface="Huawei Sans" panose="020C0503030203020204" pitchFamily="34" charset="0"/>
            </a:endParaRPr>
          </a:p>
        </p:txBody>
      </p:sp>
      <p:sp>
        <p:nvSpPr>
          <p:cNvPr id="3" name="矩形 2">
            <a:extLst>
              <a:ext uri="{FF2B5EF4-FFF2-40B4-BE49-F238E27FC236}">
                <a16:creationId xmlns:a16="http://schemas.microsoft.com/office/drawing/2014/main" xmlns="" id="{35FC4AB5-1000-4BCB-ADBF-410038457B40}"/>
              </a:ext>
            </a:extLst>
          </p:cNvPr>
          <p:cNvSpPr/>
          <p:nvPr/>
        </p:nvSpPr>
        <p:spPr bwMode="gray">
          <a:xfrm>
            <a:off x="1862317" y="1624920"/>
            <a:ext cx="3416756"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a:extLst>
              <a:ext uri="{FF2B5EF4-FFF2-40B4-BE49-F238E27FC236}">
                <a16:creationId xmlns:a16="http://schemas.microsoft.com/office/drawing/2014/main" xmlns="" id="{D5CD700B-3AAC-4252-9E20-EA98E4EA3772}"/>
              </a:ext>
            </a:extLst>
          </p:cNvPr>
          <p:cNvSpPr/>
          <p:nvPr/>
        </p:nvSpPr>
        <p:spPr bwMode="gray">
          <a:xfrm>
            <a:off x="4568666" y="343118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a:extLst>
              <a:ext uri="{FF2B5EF4-FFF2-40B4-BE49-F238E27FC236}">
                <a16:creationId xmlns:a16="http://schemas.microsoft.com/office/drawing/2014/main" xmlns="" id="{845AB939-DBB0-474F-9F2C-7D9858D620B0}"/>
              </a:ext>
            </a:extLst>
          </p:cNvPr>
          <p:cNvCxnSpPr>
            <a:cxnSpLocks/>
            <a:stCxn id="3" idx="1"/>
            <a:endCxn id="53" idx="3"/>
          </p:cNvCxnSpPr>
          <p:nvPr/>
        </p:nvCxnSpPr>
        <p:spPr bwMode="gray">
          <a:xfrm flipH="1">
            <a:off x="1080361" y="2696330"/>
            <a:ext cx="781956" cy="1203657"/>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8E8F7158-C890-41C4-A92D-88B4ED32E37B}"/>
              </a:ext>
            </a:extLst>
          </p:cNvPr>
          <p:cNvCxnSpPr>
            <a:endCxn id="53" idx="3"/>
          </p:cNvCxnSpPr>
          <p:nvPr/>
        </p:nvCxnSpPr>
        <p:spPr bwMode="gray">
          <a:xfrm flipH="1" flipV="1">
            <a:off x="1080361" y="3899987"/>
            <a:ext cx="781956" cy="1203656"/>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67FBDCF-8BF7-4258-BE22-065A7033D493}"/>
              </a:ext>
            </a:extLst>
          </p:cNvPr>
          <p:cNvCxnSpPr>
            <a:stCxn id="18" idx="3"/>
            <a:endCxn id="48" idx="1"/>
          </p:cNvCxnSpPr>
          <p:nvPr/>
        </p:nvCxnSpPr>
        <p:spPr bwMode="gray">
          <a:xfrm>
            <a:off x="10427652" y="2696330"/>
            <a:ext cx="677353" cy="1209105"/>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B660D17E-5C05-41A0-90FC-F923C8E3992E}"/>
              </a:ext>
            </a:extLst>
          </p:cNvPr>
          <p:cNvCxnSpPr>
            <a:stCxn id="20" idx="3"/>
            <a:endCxn id="48" idx="1"/>
          </p:cNvCxnSpPr>
          <p:nvPr/>
        </p:nvCxnSpPr>
        <p:spPr bwMode="gray">
          <a:xfrm flipV="1">
            <a:off x="10427652" y="3905435"/>
            <a:ext cx="677353" cy="1207101"/>
          </a:xfrm>
          <a:prstGeom prst="line">
            <a:avLst/>
          </a:prstGeom>
          <a:ln w="19050">
            <a:solidFill>
              <a:srgbClr val="969696"/>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B7CADB0-89B1-4243-9B91-3218C0ED4F9E}"/>
              </a:ext>
            </a:extLst>
          </p:cNvPr>
          <p:cNvSpPr/>
          <p:nvPr/>
        </p:nvSpPr>
        <p:spPr bwMode="gray">
          <a:xfrm>
            <a:off x="1862317" y="4027471"/>
            <a:ext cx="3416755" cy="217012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a:extLst>
              <a:ext uri="{FF2B5EF4-FFF2-40B4-BE49-F238E27FC236}">
                <a16:creationId xmlns:a16="http://schemas.microsoft.com/office/drawing/2014/main" xmlns="" id="{558A3FA8-415A-472A-B1A6-6B0AA73AFBDB}"/>
              </a:ext>
            </a:extLst>
          </p:cNvPr>
          <p:cNvSpPr/>
          <p:nvPr/>
        </p:nvSpPr>
        <p:spPr bwMode="gray">
          <a:xfrm>
            <a:off x="4565619" y="4024704"/>
            <a:ext cx="542136"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a:extLst>
              <a:ext uri="{FF2B5EF4-FFF2-40B4-BE49-F238E27FC236}">
                <a16:creationId xmlns:a16="http://schemas.microsoft.com/office/drawing/2014/main" xmlns="" id="{9E575131-CF9A-4560-9DAC-4E9BE297E4D2}"/>
              </a:ext>
            </a:extLst>
          </p:cNvPr>
          <p:cNvSpPr/>
          <p:nvPr/>
        </p:nvSpPr>
        <p:spPr bwMode="gray">
          <a:xfrm>
            <a:off x="7118842" y="1624920"/>
            <a:ext cx="3308810" cy="214282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9E2D870C-DEC8-4D65-A99C-0F94CF22D60A}"/>
              </a:ext>
            </a:extLst>
          </p:cNvPr>
          <p:cNvSpPr/>
          <p:nvPr/>
        </p:nvSpPr>
        <p:spPr bwMode="gray">
          <a:xfrm>
            <a:off x="7180062" y="3438911"/>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61F26E20-CB57-4AD6-B427-7013C2EDD2A4}"/>
              </a:ext>
            </a:extLst>
          </p:cNvPr>
          <p:cNvSpPr/>
          <p:nvPr/>
        </p:nvSpPr>
        <p:spPr bwMode="gray">
          <a:xfrm>
            <a:off x="7118842" y="4027472"/>
            <a:ext cx="3308810" cy="2170128"/>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1CD6A5CB-721B-40F6-B901-8678AFB85D3B}"/>
              </a:ext>
            </a:extLst>
          </p:cNvPr>
          <p:cNvSpPr/>
          <p:nvPr/>
        </p:nvSpPr>
        <p:spPr bwMode="gray">
          <a:xfrm>
            <a:off x="7186930" y="4046385"/>
            <a:ext cx="542135" cy="338554"/>
          </a:xfrm>
          <a:prstGeom prst="rect">
            <a:avLst/>
          </a:prstGeom>
        </p:spPr>
        <p:txBody>
          <a:bodyPr wrap="none">
            <a:spAutoFit/>
          </a:bodyPr>
          <a:lstStyle/>
          <a:p>
            <a:pPr algn="ctr" defTabSz="1077923" fontAlgn="ctr"/>
            <a:r>
              <a:rPr lang="en-US" sz="16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BB164A9D-D7CB-4B67-BEE1-B1E20BABF09C}"/>
              </a:ext>
            </a:extLst>
          </p:cNvPr>
          <p:cNvSpPr/>
          <p:nvPr/>
        </p:nvSpPr>
        <p:spPr bwMode="gray">
          <a:xfrm>
            <a:off x="7179843" y="1681561"/>
            <a:ext cx="3176341"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a16="http://schemas.microsoft.com/office/drawing/2014/main" xmlns="" id="{08BCEAFA-5AC5-4E04-A605-0981FA396E62}"/>
              </a:ext>
            </a:extLst>
          </p:cNvPr>
          <p:cNvSpPr/>
          <p:nvPr/>
        </p:nvSpPr>
        <p:spPr bwMode="gray">
          <a:xfrm>
            <a:off x="7159656" y="4350619"/>
            <a:ext cx="3213386" cy="179363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a:extLst>
              <a:ext uri="{FF2B5EF4-FFF2-40B4-BE49-F238E27FC236}">
                <a16:creationId xmlns:a16="http://schemas.microsoft.com/office/drawing/2014/main" xmlns="" id="{CED72CA0-DEC2-4A4B-B798-CBE0505AE0C2}"/>
              </a:ext>
            </a:extLst>
          </p:cNvPr>
          <p:cNvSpPr/>
          <p:nvPr/>
        </p:nvSpPr>
        <p:spPr bwMode="gray">
          <a:xfrm>
            <a:off x="1937502" y="4350619"/>
            <a:ext cx="3282117" cy="1793637"/>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EE228D8F-CAC8-462D-97F8-C5EC8E408F52}"/>
              </a:ext>
            </a:extLst>
          </p:cNvPr>
          <p:cNvSpPr txBox="1"/>
          <p:nvPr/>
        </p:nvSpPr>
        <p:spPr bwMode="gray">
          <a:xfrm>
            <a:off x="7277101" y="5564244"/>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a:extLst>
              <a:ext uri="{FF2B5EF4-FFF2-40B4-BE49-F238E27FC236}">
                <a16:creationId xmlns:a16="http://schemas.microsoft.com/office/drawing/2014/main" xmlns="" id="{68A565EC-5EEE-4DAD-BAEB-C674542CA029}"/>
              </a:ext>
            </a:extLst>
          </p:cNvPr>
          <p:cNvSpPr txBox="1"/>
          <p:nvPr/>
        </p:nvSpPr>
        <p:spPr bwMode="gray">
          <a:xfrm>
            <a:off x="2381872" y="556294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a16="http://schemas.microsoft.com/office/drawing/2014/main" xmlns="" id="{DD2A4E08-5A21-45AB-A58A-4A5E39C6759A}"/>
              </a:ext>
            </a:extLst>
          </p:cNvPr>
          <p:cNvSpPr txBox="1"/>
          <p:nvPr/>
        </p:nvSpPr>
        <p:spPr bwMode="gray">
          <a:xfrm>
            <a:off x="7628535" y="2956907"/>
            <a:ext cx="44755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a:extLst>
              <a:ext uri="{FF2B5EF4-FFF2-40B4-BE49-F238E27FC236}">
                <a16:creationId xmlns:a16="http://schemas.microsoft.com/office/drawing/2014/main" xmlns="" id="{845A7F6A-7ECC-4104-A124-6F21527B5734}"/>
              </a:ext>
            </a:extLst>
          </p:cNvPr>
          <p:cNvSpPr txBox="1"/>
          <p:nvPr/>
        </p:nvSpPr>
        <p:spPr bwMode="gray">
          <a:xfrm>
            <a:off x="2305640" y="2927337"/>
            <a:ext cx="918841"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a:extLst>
              <a:ext uri="{FF2B5EF4-FFF2-40B4-BE49-F238E27FC236}">
                <a16:creationId xmlns:a16="http://schemas.microsoft.com/office/drawing/2014/main" xmlns="" id="{B0D975D3-740A-493C-B1CE-747DF093C0E7}"/>
              </a:ext>
            </a:extLst>
          </p:cNvPr>
          <p:cNvSpPr/>
          <p:nvPr/>
        </p:nvSpPr>
        <p:spPr bwMode="gray">
          <a:xfrm>
            <a:off x="7112633" y="4330826"/>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0" name="表格 89">
            <a:extLst>
              <a:ext uri="{FF2B5EF4-FFF2-40B4-BE49-F238E27FC236}">
                <a16:creationId xmlns:a16="http://schemas.microsoft.com/office/drawing/2014/main" xmlns="" id="{DC186BE8-F437-4213-8E6D-B18B2D1E0DBF}"/>
              </a:ext>
            </a:extLst>
          </p:cNvPr>
          <p:cNvGraphicFramePr>
            <a:graphicFrameLocks noGrp="1"/>
          </p:cNvGraphicFramePr>
          <p:nvPr>
            <p:extLst>
              <p:ext uri="{D42A27DB-BD31-4B8C-83A1-F6EECF244321}">
                <p14:modId xmlns:p14="http://schemas.microsoft.com/office/powerpoint/2010/main" val="2443055988"/>
              </p:ext>
            </p:extLst>
          </p:nvPr>
        </p:nvGraphicFramePr>
        <p:xfrm>
          <a:off x="7193649" y="1703741"/>
          <a:ext cx="2448508" cy="1094400"/>
        </p:xfrm>
        <a:graphic>
          <a:graphicData uri="http://schemas.openxmlformats.org/drawingml/2006/table">
            <a:tbl>
              <a:tblPr/>
              <a:tblGrid>
                <a:gridCol w="544617">
                  <a:extLst>
                    <a:ext uri="{9D8B030D-6E8A-4147-A177-3AD203B41FA5}">
                      <a16:colId xmlns:a16="http://schemas.microsoft.com/office/drawing/2014/main" xmlns="" val="20000"/>
                    </a:ext>
                  </a:extLst>
                </a:gridCol>
                <a:gridCol w="568502">
                  <a:extLst>
                    <a:ext uri="{9D8B030D-6E8A-4147-A177-3AD203B41FA5}">
                      <a16:colId xmlns:a16="http://schemas.microsoft.com/office/drawing/2014/main" xmlns="" val="20001"/>
                    </a:ext>
                  </a:extLst>
                </a:gridCol>
                <a:gridCol w="727000">
                  <a:extLst>
                    <a:ext uri="{9D8B030D-6E8A-4147-A177-3AD203B41FA5}">
                      <a16:colId xmlns:a16="http://schemas.microsoft.com/office/drawing/2014/main" xmlns="" val="20002"/>
                    </a:ext>
                  </a:extLst>
                </a:gridCol>
                <a:gridCol w="608389">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86686">
                <a:tc>
                  <a:txBody>
                    <a:bodyPr/>
                    <a:lstStyle/>
                    <a:p>
                      <a:pPr algn="ctr" rtl="0" fontAlgn="ctr"/>
                      <a:r>
                        <a:rPr lang="en-US" sz="1200" b="1" strike="sngStrike"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1" strike="sng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strike="sngStrike"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1" strike="sng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strike="sngStrike"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 3 </a:t>
                      </a:r>
                      <a:endParaRPr lang="en-US" sz="1200" b="1" strike="sng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strike="sngStrike"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1" strike="sng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3676741570"/>
                  </a:ext>
                </a:extLst>
              </a:tr>
            </a:tbl>
          </a:graphicData>
        </a:graphic>
      </p:graphicFrame>
      <p:graphicFrame>
        <p:nvGraphicFramePr>
          <p:cNvPr id="91" name="表格 90">
            <a:extLst>
              <a:ext uri="{FF2B5EF4-FFF2-40B4-BE49-F238E27FC236}">
                <a16:creationId xmlns:a16="http://schemas.microsoft.com/office/drawing/2014/main" xmlns="" id="{487417CC-5D9E-477C-A4A7-199B2DE5594A}"/>
              </a:ext>
            </a:extLst>
          </p:cNvPr>
          <p:cNvGraphicFramePr>
            <a:graphicFrameLocks noGrp="1"/>
          </p:cNvGraphicFramePr>
          <p:nvPr>
            <p:extLst>
              <p:ext uri="{D42A27DB-BD31-4B8C-83A1-F6EECF244321}">
                <p14:modId xmlns:p14="http://schemas.microsoft.com/office/powerpoint/2010/main" val="93767844"/>
              </p:ext>
            </p:extLst>
          </p:nvPr>
        </p:nvGraphicFramePr>
        <p:xfrm>
          <a:off x="7186029" y="4376461"/>
          <a:ext cx="2448508" cy="1094400"/>
        </p:xfrm>
        <a:graphic>
          <a:graphicData uri="http://schemas.openxmlformats.org/drawingml/2006/table">
            <a:tbl>
              <a:tblPr/>
              <a:tblGrid>
                <a:gridCol w="544617">
                  <a:extLst>
                    <a:ext uri="{9D8B030D-6E8A-4147-A177-3AD203B41FA5}">
                      <a16:colId xmlns:a16="http://schemas.microsoft.com/office/drawing/2014/main" xmlns="" val="20000"/>
                    </a:ext>
                  </a:extLst>
                </a:gridCol>
                <a:gridCol w="568502">
                  <a:extLst>
                    <a:ext uri="{9D8B030D-6E8A-4147-A177-3AD203B41FA5}">
                      <a16:colId xmlns:a16="http://schemas.microsoft.com/office/drawing/2014/main" xmlns="" val="20001"/>
                    </a:ext>
                  </a:extLst>
                </a:gridCol>
                <a:gridCol w="727000">
                  <a:extLst>
                    <a:ext uri="{9D8B030D-6E8A-4147-A177-3AD203B41FA5}">
                      <a16:colId xmlns:a16="http://schemas.microsoft.com/office/drawing/2014/main" xmlns="" val="20002"/>
                    </a:ext>
                  </a:extLst>
                </a:gridCol>
                <a:gridCol w="608389">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302</a:t>
                      </a: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 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763373405"/>
                  </a:ext>
                </a:extLst>
              </a:tr>
            </a:tbl>
          </a:graphicData>
        </a:graphic>
      </p:graphicFrame>
      <p:sp>
        <p:nvSpPr>
          <p:cNvPr id="92" name="矩形 91">
            <a:extLst>
              <a:ext uri="{FF2B5EF4-FFF2-40B4-BE49-F238E27FC236}">
                <a16:creationId xmlns:a16="http://schemas.microsoft.com/office/drawing/2014/main" xmlns="" id="{94A357B4-5322-493E-BE3A-0896219029ED}"/>
              </a:ext>
            </a:extLst>
          </p:cNvPr>
          <p:cNvSpPr/>
          <p:nvPr/>
        </p:nvSpPr>
        <p:spPr bwMode="gray">
          <a:xfrm>
            <a:off x="7112291" y="1643175"/>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14" name="表格 113">
            <a:extLst>
              <a:ext uri="{FF2B5EF4-FFF2-40B4-BE49-F238E27FC236}">
                <a16:creationId xmlns:a16="http://schemas.microsoft.com/office/drawing/2014/main" xmlns="" id="{CFD40559-3DDA-4D76-A176-D1A302C0209D}"/>
              </a:ext>
            </a:extLst>
          </p:cNvPr>
          <p:cNvGraphicFramePr>
            <a:graphicFrameLocks noGrp="1"/>
          </p:cNvGraphicFramePr>
          <p:nvPr>
            <p:extLst>
              <p:ext uri="{D42A27DB-BD31-4B8C-83A1-F6EECF244321}">
                <p14:modId xmlns:p14="http://schemas.microsoft.com/office/powerpoint/2010/main" val="3748260158"/>
              </p:ext>
            </p:extLst>
          </p:nvPr>
        </p:nvGraphicFramePr>
        <p:xfrm>
          <a:off x="1974093" y="1690213"/>
          <a:ext cx="2447409" cy="1094400"/>
        </p:xfrm>
        <a:graphic>
          <a:graphicData uri="http://schemas.openxmlformats.org/drawingml/2006/table">
            <a:tbl>
              <a:tblPr/>
              <a:tblGrid>
                <a:gridCol w="544372">
                  <a:extLst>
                    <a:ext uri="{9D8B030D-6E8A-4147-A177-3AD203B41FA5}">
                      <a16:colId xmlns:a16="http://schemas.microsoft.com/office/drawing/2014/main" xmlns="" val="20000"/>
                    </a:ext>
                  </a:extLst>
                </a:gridCol>
                <a:gridCol w="568247">
                  <a:extLst>
                    <a:ext uri="{9D8B030D-6E8A-4147-A177-3AD203B41FA5}">
                      <a16:colId xmlns:a16="http://schemas.microsoft.com/office/drawing/2014/main" xmlns="" val="20001"/>
                    </a:ext>
                  </a:extLst>
                </a:gridCol>
                <a:gridCol w="726674">
                  <a:extLst>
                    <a:ext uri="{9D8B030D-6E8A-4147-A177-3AD203B41FA5}">
                      <a16:colId xmlns:a16="http://schemas.microsoft.com/office/drawing/2014/main" xmlns="" val="20002"/>
                    </a:ext>
                  </a:extLst>
                </a:gridCol>
                <a:gridCol w="608116">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Port1</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1" strike="sngStrike"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1" strike="sng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strike="sngStrike"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1" strike="sng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strike="sngStrike"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1" strike="sng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strike="sngStrike"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303</a:t>
                      </a:r>
                      <a:endParaRPr lang="en-US" sz="1200" b="1" strike="sng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475795277"/>
                  </a:ext>
                </a:extLst>
              </a:tr>
            </a:tbl>
          </a:graphicData>
        </a:graphic>
      </p:graphicFrame>
      <p:graphicFrame>
        <p:nvGraphicFramePr>
          <p:cNvPr id="115" name="表格 114">
            <a:extLst>
              <a:ext uri="{FF2B5EF4-FFF2-40B4-BE49-F238E27FC236}">
                <a16:creationId xmlns:a16="http://schemas.microsoft.com/office/drawing/2014/main" xmlns="" id="{921C017F-E9FA-4E79-A5E4-47409F6B4291}"/>
              </a:ext>
            </a:extLst>
          </p:cNvPr>
          <p:cNvGraphicFramePr>
            <a:graphicFrameLocks noGrp="1"/>
          </p:cNvGraphicFramePr>
          <p:nvPr>
            <p:extLst>
              <p:ext uri="{D42A27DB-BD31-4B8C-83A1-F6EECF244321}">
                <p14:modId xmlns:p14="http://schemas.microsoft.com/office/powerpoint/2010/main" val="3906206094"/>
              </p:ext>
            </p:extLst>
          </p:nvPr>
        </p:nvGraphicFramePr>
        <p:xfrm>
          <a:off x="1974093" y="4381541"/>
          <a:ext cx="2447409" cy="1094400"/>
        </p:xfrm>
        <a:graphic>
          <a:graphicData uri="http://schemas.openxmlformats.org/drawingml/2006/table">
            <a:tbl>
              <a:tblPr/>
              <a:tblGrid>
                <a:gridCol w="544372">
                  <a:extLst>
                    <a:ext uri="{9D8B030D-6E8A-4147-A177-3AD203B41FA5}">
                      <a16:colId xmlns:a16="http://schemas.microsoft.com/office/drawing/2014/main" xmlns="" val="20000"/>
                    </a:ext>
                  </a:extLst>
                </a:gridCol>
                <a:gridCol w="568247">
                  <a:extLst>
                    <a:ext uri="{9D8B030D-6E8A-4147-A177-3AD203B41FA5}">
                      <a16:colId xmlns:a16="http://schemas.microsoft.com/office/drawing/2014/main" xmlns="" val="20001"/>
                    </a:ext>
                  </a:extLst>
                </a:gridCol>
                <a:gridCol w="726674">
                  <a:extLst>
                    <a:ext uri="{9D8B030D-6E8A-4147-A177-3AD203B41FA5}">
                      <a16:colId xmlns:a16="http://schemas.microsoft.com/office/drawing/2014/main" xmlns="" val="20002"/>
                    </a:ext>
                  </a:extLst>
                </a:gridCol>
                <a:gridCol w="608116">
                  <a:extLst>
                    <a:ext uri="{9D8B030D-6E8A-4147-A177-3AD203B41FA5}">
                      <a16:colId xmlns:a16="http://schemas.microsoft.com/office/drawing/2014/main" xmlns="" val="20003"/>
                    </a:ext>
                  </a:extLst>
                </a:gridCol>
              </a:tblGrid>
              <a:tr h="0">
                <a:tc gridSpan="4">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MAC-VRF</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hMerge="1">
                  <a:txBody>
                    <a:bodyPr/>
                    <a:lstStyle/>
                    <a:p>
                      <a:endParaRPr lang="zh-CN" altLang="en-US"/>
                    </a:p>
                  </a:txBody>
                  <a:tcPr/>
                </a:tc>
                <a:tc hMerge="1">
                  <a:txBody>
                    <a:bodyPr/>
                    <a:lstStyle/>
                    <a:p>
                      <a:pPr algn="ctr" rtl="0" fontAlgn="ctr"/>
                      <a:endParaRPr lang="en-US" sz="1000" b="1" i="0" u="none" strike="noStrike" dirty="0">
                        <a:solidFill>
                          <a:srgbClr val="FFFFFF"/>
                        </a:solidFill>
                        <a:effectLst/>
                        <a:latin typeface="Arial" panose="020B0503020204020204" pitchFamily="34" charset="-122"/>
                        <a:ea typeface="微软雅黑" panose="020B0503020204020204" pitchFamily="34" charset="-122"/>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tc hMerge="1">
                  <a:txBody>
                    <a:bodyPr/>
                    <a:lstStyle/>
                    <a:p>
                      <a:pPr algn="ctr" rtl="0" fontAlgn="ctr"/>
                      <a:endParaRPr lang="en-US" sz="1100" b="1" i="0" u="none" strike="noStrike" kern="1200" dirty="0">
                        <a:solidFill>
                          <a:srgbClr val="FFFFFF"/>
                        </a:solidFill>
                        <a:effectLst/>
                        <a:latin typeface="Arial" panose="020B0503020204020204" pitchFamily="34" charset="-122"/>
                        <a:ea typeface="微软雅黑" panose="020B0503020204020204" pitchFamily="34" charset="-122"/>
                        <a:cs typeface="+mn-cs"/>
                      </a:endParaRPr>
                    </a:p>
                  </a:txBody>
                  <a:tcPr marL="9527" marR="9527" marT="952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186686">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MAC</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tc>
                  <a:txBody>
                    <a:bodyPr/>
                    <a:lstStyle/>
                    <a:p>
                      <a:pPr algn="ctr" rtl="0" fontAlgn="ctr"/>
                      <a:r>
                        <a:rPr lang="en-US" sz="1200" b="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Label</a:t>
                      </a:r>
                      <a:endParaRPr lang="en-US" sz="1200" b="0" i="0" u="none" strike="noStrike" kern="1200" dirty="0">
                        <a:solidFill>
                          <a:srgbClr val="FFFFFF"/>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6C4D2"/>
                    </a:solidFill>
                  </a:tcPr>
                </a:tc>
                <a:extLst>
                  <a:ext uri="{0D108BD9-81ED-4DB2-BD59-A6C34878D82A}">
                    <a16:rowId xmlns:a16="http://schemas.microsoft.com/office/drawing/2014/main" xmlns="" val="10001"/>
                  </a:ext>
                </a:extLst>
              </a:tr>
              <a:tr h="186686">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1-1-1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ESI 1</a:t>
                      </a:r>
                      <a:endParaRPr lang="en-US" sz="12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Port2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NULL</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2"/>
                  </a:ext>
                </a:extLst>
              </a:tr>
              <a:tr h="186686">
                <a:tc>
                  <a:txBody>
                    <a:bodyPr/>
                    <a:lstStyle/>
                    <a:p>
                      <a:pPr algn="ctr" rtl="0" fontAlgn="ctr"/>
                      <a:r>
                        <a:rPr lang="en-US" sz="1200" b="1" strike="sngStrike"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1" strike="sng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strike="sngStrike"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1" strike="sng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strike="sngStrike"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sz="1200" b="1" strike="sng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1" strike="sngStrike"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303</a:t>
                      </a:r>
                      <a:endParaRPr lang="en-US" sz="1200" b="1" strike="sngStrike"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003"/>
                  </a:ext>
                </a:extLst>
              </a:tr>
              <a:tr h="186686">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2-2-2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2</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PE4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tc>
                  <a:txBody>
                    <a:bodyPr/>
                    <a:lstStyle/>
                    <a:p>
                      <a:pPr algn="ctr" rtl="0"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304</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7" marR="9527" marT="18000" marB="18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BEE9EE"/>
                    </a:solidFill>
                  </a:tcPr>
                </a:tc>
                <a:extLst>
                  <a:ext uri="{0D108BD9-81ED-4DB2-BD59-A6C34878D82A}">
                    <a16:rowId xmlns:a16="http://schemas.microsoft.com/office/drawing/2014/main" xmlns="" val="1087281588"/>
                  </a:ext>
                </a:extLst>
              </a:tr>
            </a:tbl>
          </a:graphicData>
        </a:graphic>
      </p:graphicFrame>
      <p:sp>
        <p:nvSpPr>
          <p:cNvPr id="116" name="矩形 115">
            <a:extLst>
              <a:ext uri="{FF2B5EF4-FFF2-40B4-BE49-F238E27FC236}">
                <a16:creationId xmlns:a16="http://schemas.microsoft.com/office/drawing/2014/main" xmlns="" id="{10481C00-8B70-4FD0-BC9E-DCC4A6546204}"/>
              </a:ext>
            </a:extLst>
          </p:cNvPr>
          <p:cNvSpPr/>
          <p:nvPr/>
        </p:nvSpPr>
        <p:spPr bwMode="gray">
          <a:xfrm>
            <a:off x="1900354" y="1643175"/>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矩形 116">
            <a:extLst>
              <a:ext uri="{FF2B5EF4-FFF2-40B4-BE49-F238E27FC236}">
                <a16:creationId xmlns:a16="http://schemas.microsoft.com/office/drawing/2014/main" xmlns="" id="{73DD27F6-8122-4ECA-A180-816EB7D7F587}"/>
              </a:ext>
            </a:extLst>
          </p:cNvPr>
          <p:cNvSpPr/>
          <p:nvPr/>
        </p:nvSpPr>
        <p:spPr bwMode="gray">
          <a:xfrm>
            <a:off x="1900696" y="4330826"/>
            <a:ext cx="623889" cy="307777"/>
          </a:xfrm>
          <a:prstGeom prst="rect">
            <a:avLst/>
          </a:prstGeom>
        </p:spPr>
        <p:txBody>
          <a:bodyPr wrap="none">
            <a:spAutoFit/>
          </a:bodyPr>
          <a:lstStyle/>
          <a:p>
            <a:pPr algn="ctr" defTabSz="1077923" fontAlgn="ctr"/>
            <a:r>
              <a:rPr lang="en-US" sz="1400" b="1" dirty="0" smtClean="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EVI 1</a:t>
            </a:r>
            <a:endParaRPr lang="en-US" altLang="zh-CN" sz="14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十字形 68">
            <a:extLst>
              <a:ext uri="{FF2B5EF4-FFF2-40B4-BE49-F238E27FC236}">
                <a16:creationId xmlns:a16="http://schemas.microsoft.com/office/drawing/2014/main" xmlns="" id="{2F6A4CD3-10EC-4F1D-8FF0-3BAA352B36B0}"/>
              </a:ext>
            </a:extLst>
          </p:cNvPr>
          <p:cNvSpPr/>
          <p:nvPr/>
        </p:nvSpPr>
        <p:spPr bwMode="gray">
          <a:xfrm rot="1717244">
            <a:off x="10476749" y="2909484"/>
            <a:ext cx="287786" cy="287786"/>
          </a:xfrm>
          <a:prstGeom prst="plus">
            <a:avLst>
              <a:gd name="adj" fmla="val 39697"/>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任意多边形 1">
            <a:extLst>
              <a:ext uri="{FF2B5EF4-FFF2-40B4-BE49-F238E27FC236}">
                <a16:creationId xmlns:a16="http://schemas.microsoft.com/office/drawing/2014/main" xmlns="" id="{DDCDA1A7-DE74-4CEF-9F27-23C3E489DD4E}"/>
              </a:ext>
            </a:extLst>
          </p:cNvPr>
          <p:cNvSpPr/>
          <p:nvPr/>
        </p:nvSpPr>
        <p:spPr bwMode="gray">
          <a:xfrm flipV="1">
            <a:off x="5337867" y="2727077"/>
            <a:ext cx="1774423" cy="229829"/>
          </a:xfrm>
          <a:custGeom>
            <a:avLst/>
            <a:gdLst>
              <a:gd name="connsiteX0" fmla="*/ 1282700 w 1282700"/>
              <a:gd name="connsiteY0" fmla="*/ 0 h 101600"/>
              <a:gd name="connsiteX1" fmla="*/ 0 w 1282700"/>
              <a:gd name="connsiteY1" fmla="*/ 101600 h 101600"/>
            </a:gdLst>
            <a:ahLst/>
            <a:cxnLst>
              <a:cxn ang="0">
                <a:pos x="connsiteX0" y="connsiteY0"/>
              </a:cxn>
              <a:cxn ang="0">
                <a:pos x="connsiteX1" y="connsiteY1"/>
              </a:cxn>
            </a:cxnLst>
            <a:rect l="l" t="t" r="r" b="b"/>
            <a:pathLst>
              <a:path w="1282700" h="101600">
                <a:moveTo>
                  <a:pt x="1282700" y="0"/>
                </a:moveTo>
                <a:lnTo>
                  <a:pt x="0" y="101600"/>
                </a:ln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任意多边形 3">
            <a:extLst>
              <a:ext uri="{FF2B5EF4-FFF2-40B4-BE49-F238E27FC236}">
                <a16:creationId xmlns:a16="http://schemas.microsoft.com/office/drawing/2014/main" xmlns="" id="{32D4D46B-D861-41DD-8321-2EC5EB251F62}"/>
              </a:ext>
            </a:extLst>
          </p:cNvPr>
          <p:cNvSpPr/>
          <p:nvPr/>
        </p:nvSpPr>
        <p:spPr bwMode="gray">
          <a:xfrm>
            <a:off x="5349558" y="3097191"/>
            <a:ext cx="1775833" cy="411702"/>
          </a:xfrm>
          <a:custGeom>
            <a:avLst/>
            <a:gdLst>
              <a:gd name="connsiteX0" fmla="*/ 1397000 w 1397000"/>
              <a:gd name="connsiteY0" fmla="*/ 0 h 1549400"/>
              <a:gd name="connsiteX1" fmla="*/ 0 w 1397000"/>
              <a:gd name="connsiteY1" fmla="*/ 1549400 h 1549400"/>
            </a:gdLst>
            <a:ahLst/>
            <a:cxnLst>
              <a:cxn ang="0">
                <a:pos x="connsiteX0" y="connsiteY0"/>
              </a:cxn>
              <a:cxn ang="0">
                <a:pos x="connsiteX1" y="connsiteY1"/>
              </a:cxn>
            </a:cxnLst>
            <a:rect l="l" t="t" r="r" b="b"/>
            <a:pathLst>
              <a:path w="1397000" h="1549400">
                <a:moveTo>
                  <a:pt x="1397000" y="0"/>
                </a:moveTo>
                <a:lnTo>
                  <a:pt x="0" y="1549400"/>
                </a:ln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任意多边形 4">
            <a:extLst>
              <a:ext uri="{FF2B5EF4-FFF2-40B4-BE49-F238E27FC236}">
                <a16:creationId xmlns:a16="http://schemas.microsoft.com/office/drawing/2014/main" xmlns="" id="{3B99886F-A8DF-4C6A-B976-D7B918F53DEA}"/>
              </a:ext>
            </a:extLst>
          </p:cNvPr>
          <p:cNvSpPr/>
          <p:nvPr/>
        </p:nvSpPr>
        <p:spPr bwMode="gray">
          <a:xfrm>
            <a:off x="6743550" y="2890009"/>
            <a:ext cx="396274" cy="1472637"/>
          </a:xfrm>
          <a:custGeom>
            <a:avLst/>
            <a:gdLst>
              <a:gd name="connsiteX0" fmla="*/ 256574 w 396274"/>
              <a:gd name="connsiteY0" fmla="*/ 0 h 2324100"/>
              <a:gd name="connsiteX1" fmla="*/ 2574 w 396274"/>
              <a:gd name="connsiteY1" fmla="*/ 1435100 h 2324100"/>
              <a:gd name="connsiteX2" fmla="*/ 396274 w 396274"/>
              <a:gd name="connsiteY2" fmla="*/ 2324100 h 2324100"/>
            </a:gdLst>
            <a:ahLst/>
            <a:cxnLst>
              <a:cxn ang="0">
                <a:pos x="connsiteX0" y="connsiteY0"/>
              </a:cxn>
              <a:cxn ang="0">
                <a:pos x="connsiteX1" y="connsiteY1"/>
              </a:cxn>
              <a:cxn ang="0">
                <a:pos x="connsiteX2" y="connsiteY2"/>
              </a:cxn>
            </a:cxnLst>
            <a:rect l="l" t="t" r="r" b="b"/>
            <a:pathLst>
              <a:path w="396274" h="2324100">
                <a:moveTo>
                  <a:pt x="256574" y="0"/>
                </a:moveTo>
                <a:cubicBezTo>
                  <a:pt x="117932" y="523875"/>
                  <a:pt x="-20709" y="1047750"/>
                  <a:pt x="2574" y="1435100"/>
                </a:cubicBezTo>
                <a:cubicBezTo>
                  <a:pt x="25857" y="1822450"/>
                  <a:pt x="211065" y="2073275"/>
                  <a:pt x="396274" y="2324100"/>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1" name="组合 80">
            <a:extLst>
              <a:ext uri="{FF2B5EF4-FFF2-40B4-BE49-F238E27FC236}">
                <a16:creationId xmlns:a16="http://schemas.microsoft.com/office/drawing/2014/main" xmlns="" id="{B34BB305-DF4B-4CDC-86D3-C579305233FD}"/>
              </a:ext>
            </a:extLst>
          </p:cNvPr>
          <p:cNvGrpSpPr/>
          <p:nvPr/>
        </p:nvGrpSpPr>
        <p:grpSpPr bwMode="gray">
          <a:xfrm>
            <a:off x="6690109" y="2797245"/>
            <a:ext cx="1865095" cy="650058"/>
            <a:chOff x="5256840" y="2129351"/>
            <a:chExt cx="2255016" cy="650058"/>
          </a:xfrm>
        </p:grpSpPr>
        <p:sp>
          <p:nvSpPr>
            <p:cNvPr id="82" name="矩形 81">
              <a:extLst>
                <a:ext uri="{FF2B5EF4-FFF2-40B4-BE49-F238E27FC236}">
                  <a16:creationId xmlns:a16="http://schemas.microsoft.com/office/drawing/2014/main" xmlns="" id="{7FBF4C84-461A-4D8B-82A9-E8272E1117F2}"/>
                </a:ext>
              </a:extLst>
            </p:cNvPr>
            <p:cNvSpPr/>
            <p:nvPr/>
          </p:nvSpPr>
          <p:spPr bwMode="gray">
            <a:xfrm>
              <a:off x="5256841" y="2356491"/>
              <a:ext cx="2255015" cy="201845"/>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 = rd3</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a:extLst>
                <a:ext uri="{FF2B5EF4-FFF2-40B4-BE49-F238E27FC236}">
                  <a16:creationId xmlns:a16="http://schemas.microsoft.com/office/drawing/2014/main" xmlns="" id="{C2379780-8A29-456C-8C95-738F594CF71C}"/>
                </a:ext>
              </a:extLst>
            </p:cNvPr>
            <p:cNvSpPr/>
            <p:nvPr/>
          </p:nvSpPr>
          <p:spPr bwMode="gray">
            <a:xfrm>
              <a:off x="5256841" y="2564059"/>
              <a:ext cx="2255015" cy="215350"/>
            </a:xfrm>
            <a:prstGeom prst="rect">
              <a:avLst/>
            </a:prstGeom>
            <a:solidFill>
              <a:srgbClr val="FAD3BB"/>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 ESI 2</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a:extLst>
                <a:ext uri="{FF2B5EF4-FFF2-40B4-BE49-F238E27FC236}">
                  <a16:creationId xmlns:a16="http://schemas.microsoft.com/office/drawing/2014/main" xmlns="" id="{2CADE6DA-468D-4AFE-82D5-F59773BAD3DA}"/>
                </a:ext>
              </a:extLst>
            </p:cNvPr>
            <p:cNvSpPr/>
            <p:nvPr/>
          </p:nvSpPr>
          <p:spPr bwMode="gray">
            <a:xfrm>
              <a:off x="5256840" y="2129351"/>
              <a:ext cx="2255015" cy="226072"/>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3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PE3 Type 1 route</a:t>
              </a:r>
              <a:endParaRPr lang="en-US" sz="13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7" name="直接箭头连接符 6"/>
          <p:cNvCxnSpPr/>
          <p:nvPr/>
        </p:nvCxnSpPr>
        <p:spPr bwMode="gray">
          <a:xfrm>
            <a:off x="8196208" y="5733521"/>
            <a:ext cx="440444"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a16="http://schemas.microsoft.com/office/drawing/2014/main" xmlns="" id="{EE228D8F-CAC8-462D-97F8-C5EC8E408F52}"/>
              </a:ext>
            </a:extLst>
          </p:cNvPr>
          <p:cNvSpPr txBox="1"/>
          <p:nvPr/>
        </p:nvSpPr>
        <p:spPr bwMode="gray">
          <a:xfrm>
            <a:off x="8636652" y="5564244"/>
            <a:ext cx="1672253" cy="338554"/>
          </a:xfrm>
          <a:prstGeom prst="rect">
            <a:avLst/>
          </a:prstGeom>
          <a:noFill/>
        </p:spPr>
        <p:txBody>
          <a:bodyPr wrap="none" rtlCol="0">
            <a:spAutoFit/>
          </a:bodyPr>
          <a:lstStyle/>
          <a:p>
            <a:pP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become the DF</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a:extLst>
              <a:ext uri="{FF2B5EF4-FFF2-40B4-BE49-F238E27FC236}">
                <a16:creationId xmlns:a16="http://schemas.microsoft.com/office/drawing/2014/main" xmlns="" id="{FE169C39-21F4-450A-A8F7-77595124AE4A}"/>
              </a:ext>
            </a:extLst>
          </p:cNvPr>
          <p:cNvSpPr/>
          <p:nvPr/>
        </p:nvSpPr>
        <p:spPr bwMode="gray">
          <a:xfrm>
            <a:off x="11105005" y="3650348"/>
            <a:ext cx="642495"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a:extLst>
              <a:ext uri="{FF2B5EF4-FFF2-40B4-BE49-F238E27FC236}">
                <a16:creationId xmlns:a16="http://schemas.microsoft.com/office/drawing/2014/main" xmlns="" id="{A5548044-6BF0-409D-88D9-0341C95F1842}"/>
              </a:ext>
            </a:extLst>
          </p:cNvPr>
          <p:cNvSpPr/>
          <p:nvPr/>
        </p:nvSpPr>
        <p:spPr bwMode="gray">
          <a:xfrm>
            <a:off x="444500" y="3644900"/>
            <a:ext cx="635861" cy="510173"/>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600"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9" name="组合 58"/>
          <p:cNvGrpSpPr/>
          <p:nvPr/>
        </p:nvGrpSpPr>
        <p:grpSpPr bwMode="gray">
          <a:xfrm rot="5400000">
            <a:off x="1817443" y="2652212"/>
            <a:ext cx="156754" cy="122809"/>
            <a:chOff x="5719030" y="3021874"/>
            <a:chExt cx="156754" cy="122809"/>
          </a:xfrm>
        </p:grpSpPr>
        <p:sp>
          <p:nvSpPr>
            <p:cNvPr id="61" name="矩形 60"/>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3" name="组合 62"/>
          <p:cNvGrpSpPr/>
          <p:nvPr/>
        </p:nvGrpSpPr>
        <p:grpSpPr bwMode="gray">
          <a:xfrm rot="5400000">
            <a:off x="1817443" y="5045165"/>
            <a:ext cx="156754" cy="122809"/>
            <a:chOff x="5719030" y="3021874"/>
            <a:chExt cx="156754" cy="122809"/>
          </a:xfrm>
        </p:grpSpPr>
        <p:sp>
          <p:nvSpPr>
            <p:cNvPr id="64" name="矩形 63"/>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6" name="组合 65"/>
          <p:cNvGrpSpPr/>
          <p:nvPr/>
        </p:nvGrpSpPr>
        <p:grpSpPr bwMode="gray">
          <a:xfrm rot="16200000" flipH="1">
            <a:off x="10316274" y="2652212"/>
            <a:ext cx="156754" cy="122809"/>
            <a:chOff x="5719030" y="3021874"/>
            <a:chExt cx="156754" cy="122809"/>
          </a:xfrm>
        </p:grpSpPr>
        <p:sp>
          <p:nvSpPr>
            <p:cNvPr id="67" name="矩形 66"/>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1" name="组合 70"/>
          <p:cNvGrpSpPr/>
          <p:nvPr/>
        </p:nvGrpSpPr>
        <p:grpSpPr bwMode="gray">
          <a:xfrm rot="16200000" flipH="1">
            <a:off x="10316275" y="5020932"/>
            <a:ext cx="156754" cy="122809"/>
            <a:chOff x="5719030" y="3021874"/>
            <a:chExt cx="156754" cy="122809"/>
          </a:xfrm>
        </p:grpSpPr>
        <p:sp>
          <p:nvSpPr>
            <p:cNvPr id="72" name="矩形 71"/>
            <p:cNvSpPr/>
            <p:nvPr/>
          </p:nvSpPr>
          <p:spPr bwMode="gray">
            <a:xfrm>
              <a:off x="5719030" y="3021874"/>
              <a:ext cx="156754" cy="122809"/>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5750506" y="3068820"/>
              <a:ext cx="93802" cy="75863"/>
            </a:xfrm>
            <a:prstGeom prst="rect">
              <a:avLst/>
            </a:prstGeom>
            <a:solidFill>
              <a:srgbClr val="62B23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6" name="矩形 55">
            <a:extLst>
              <a:ext uri="{FF2B5EF4-FFF2-40B4-BE49-F238E27FC236}">
                <a16:creationId xmlns:a16="http://schemas.microsoft.com/office/drawing/2014/main" xmlns="" id="{EE422210-2019-473C-A46F-0BF0291F1F44}"/>
              </a:ext>
            </a:extLst>
          </p:cNvPr>
          <p:cNvSpPr/>
          <p:nvPr/>
        </p:nvSpPr>
        <p:spPr bwMode="gray">
          <a:xfrm>
            <a:off x="1933785" y="1681561"/>
            <a:ext cx="3297066" cy="177038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6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8299712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C179A15F-0C4B-4715-9EAA-8FA98732ECB8}"/>
              </a:ext>
            </a:extLst>
          </p:cNvPr>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EVPN Background and Terms</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EVPN Fundamentals</a:t>
            </a:r>
            <a:endParaRPr lang="en-US" altLang="zh-CN" b="1" dirty="0" smtClean="0">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EVPN Route Overview and Interaction Process</a:t>
            </a:r>
            <a:endParaRPr lang="en-US" altLang="zh-CN" dirty="0" smtClean="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dirty="0" smtClean="0">
                <a:sym typeface="Huawei Sans" panose="020C0503030203020204" pitchFamily="34" charset="0"/>
              </a:rPr>
              <a:t>EVPN Route Types</a:t>
            </a:r>
            <a:endParaRPr lang="en-US" altLang="zh-CN" dirty="0" smtClean="0">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EVPN Access Principles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Inter-AS EVPN</a:t>
            </a:r>
          </a:p>
          <a:p>
            <a:r>
              <a:rPr lang="en-US" dirty="0" smtClean="0">
                <a:solidFill>
                  <a:schemeClr val="bg1">
                    <a:lumMod val="50000"/>
                  </a:schemeClr>
                </a:solidFill>
                <a:sym typeface="Huawei Sans" panose="020C0503030203020204" pitchFamily="34" charset="0"/>
              </a:rPr>
              <a:t>Typical EVPN Application Scenarios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Basic EVPN Configurations</a:t>
            </a:r>
            <a:endParaRPr lang="en-US" altLang="zh-CN" dirty="0" smtClean="0">
              <a:solidFill>
                <a:schemeClr val="bg1">
                  <a:lumMod val="50000"/>
                </a:schemeClr>
              </a:solidFill>
              <a:sym typeface="Huawei Sans" panose="020C0503030203020204" pitchFamily="34" charset="0"/>
            </a:endParaRPr>
          </a:p>
          <a:p>
            <a:endParaRPr lang="en-US" altLang="zh-CN" dirty="0"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96448058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CFF4EBE-22CB-4267-8CE3-AF9B28B7B267}"/>
              </a:ext>
            </a:extLst>
          </p:cNvPr>
          <p:cNvSpPr>
            <a:spLocks noGrp="1"/>
          </p:cNvSpPr>
          <p:nvPr>
            <p:ph type="title"/>
          </p:nvPr>
        </p:nvSpPr>
        <p:spPr bwMode="gray"/>
        <p:txBody>
          <a:bodyPr/>
          <a:lstStyle/>
          <a:p>
            <a:r>
              <a:rPr lang="en-US" dirty="0" smtClean="0">
                <a:sym typeface="Huawei Sans" panose="020C0503030203020204" pitchFamily="34" charset="0"/>
              </a:rPr>
              <a:t>EVPN Route Review</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p:txBody>
          <a:bodyPr/>
          <a:lstStyle/>
          <a:p>
            <a:pPr algn="l"/>
            <a:r>
              <a:rPr lang="en-US" sz="1800" dirty="0" smtClean="0">
                <a:sym typeface="Huawei Sans" panose="020C0503030203020204" pitchFamily="34" charset="0"/>
              </a:rPr>
              <a:t>The EVPN working process describes the functions of Type 1 to Type 4 routes. This section will continue to describe the packets and application scenarios of EVPN routes.</a:t>
            </a:r>
          </a:p>
          <a:p>
            <a:pPr algn="l"/>
            <a:endParaRPr lang="en-US" altLang="zh-CN" sz="1800" dirty="0">
              <a:sym typeface="Huawei Sans" panose="020C0503030203020204" pitchFamily="34" charset="0"/>
            </a:endParaRPr>
          </a:p>
        </p:txBody>
      </p:sp>
      <p:graphicFrame>
        <p:nvGraphicFramePr>
          <p:cNvPr id="8" name="表格 7">
            <a:extLst>
              <a:ext uri="{FF2B5EF4-FFF2-40B4-BE49-F238E27FC236}">
                <a16:creationId xmlns:a16="http://schemas.microsoft.com/office/drawing/2014/main" xmlns="" id="{B48AF51D-5E77-40E3-8B7B-BC11E1FA5A2E}"/>
              </a:ext>
            </a:extLst>
          </p:cNvPr>
          <p:cNvGraphicFramePr>
            <a:graphicFrameLocks noGrp="1"/>
          </p:cNvGraphicFramePr>
          <p:nvPr>
            <p:extLst>
              <p:ext uri="{D42A27DB-BD31-4B8C-83A1-F6EECF244321}">
                <p14:modId xmlns:p14="http://schemas.microsoft.com/office/powerpoint/2010/main" val="1225639733"/>
              </p:ext>
            </p:extLst>
          </p:nvPr>
        </p:nvGraphicFramePr>
        <p:xfrm>
          <a:off x="847724" y="1993072"/>
          <a:ext cx="10650367" cy="3661814"/>
        </p:xfrm>
        <a:graphic>
          <a:graphicData uri="http://schemas.openxmlformats.org/drawingml/2006/table">
            <a:tbl>
              <a:tblPr>
                <a:tableStyleId>{5C22544A-7EE6-4342-B048-85BDC9FD1C3A}</a:tableStyleId>
              </a:tblPr>
              <a:tblGrid>
                <a:gridCol w="3905251">
                  <a:extLst>
                    <a:ext uri="{9D8B030D-6E8A-4147-A177-3AD203B41FA5}">
                      <a16:colId xmlns:a16="http://schemas.microsoft.com/office/drawing/2014/main" xmlns="" val="20000"/>
                    </a:ext>
                  </a:extLst>
                </a:gridCol>
                <a:gridCol w="3828240">
                  <a:extLst>
                    <a:ext uri="{9D8B030D-6E8A-4147-A177-3AD203B41FA5}">
                      <a16:colId xmlns:a16="http://schemas.microsoft.com/office/drawing/2014/main" xmlns="" val="20001"/>
                    </a:ext>
                  </a:extLst>
                </a:gridCol>
                <a:gridCol w="2916876">
                  <a:extLst>
                    <a:ext uri="{9D8B030D-6E8A-4147-A177-3AD203B41FA5}">
                      <a16:colId xmlns:a16="http://schemas.microsoft.com/office/drawing/2014/main" xmlns="" val="20002"/>
                    </a:ext>
                  </a:extLst>
                </a:gridCol>
              </a:tblGrid>
              <a:tr h="369974">
                <a:tc>
                  <a:txBody>
                    <a:bodyPr/>
                    <a:lstStyle/>
                    <a:p>
                      <a:pPr algn="ctr" fontAlgn="ctr"/>
                      <a:r>
                        <a:rPr lang="en-US" sz="18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 Type</a:t>
                      </a:r>
                      <a:endParaRPr lang="en-US" sz="18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8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Function</a:t>
                      </a:r>
                      <a:endParaRPr lang="en-US" sz="18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8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Benefits</a:t>
                      </a:r>
                      <a:endParaRPr lang="en-US" sz="18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1027854">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1) Ethernet A-D route</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Aliasing</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address withdrawal in batches</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All-active indication</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label advertisement</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Loop prevention</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Fast convergence</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Load balancing</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773365">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2) MAC/IP advertisement route</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address learning and advertisement</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MAC/IP binding</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address mobility</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Policy based on each MAC address</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ARP suppression</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Host migration</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488933">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3) Inclusive multicast route</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Auto-discovery of multicast tunnel endpoints &amp; multicast types</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BUM traffic forwarding</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544220">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4) Ethernet segment route</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 member auto-discovery</a:t>
                      </a:r>
                      <a:endParaRPr lang="en-US" altLang="zh-CN" sz="1600" u="none" strike="noStrike" kern="1200" dirty="0" smtClean="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DF election</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Support for both all-active and single-active modes</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2804103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sym typeface="Huawei Sans" panose="020C0503030203020204" pitchFamily="34" charset="0"/>
              </a:rPr>
              <a:t>Key Parameters Carried in EVPN Routes</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bwMode="gray"/>
        <p:txBody>
          <a:bodyPr/>
          <a:lstStyle/>
          <a:p>
            <a:pPr algn="l"/>
            <a:r>
              <a:rPr lang="en-US" sz="1600" dirty="0" smtClean="0">
                <a:sym typeface="Huawei Sans" panose="020C0503030203020204" pitchFamily="34" charset="0"/>
              </a:rPr>
              <a:t>The functions of the four types of EVPN routes are closely related to the parameters carried in the routes.</a:t>
            </a:r>
            <a:endParaRPr lang="en-US" altLang="zh-CN" sz="1600" dirty="0" smtClean="0">
              <a:sym typeface="Huawei Sans" panose="020C0503030203020204" pitchFamily="34" charset="0"/>
            </a:endParaRPr>
          </a:p>
          <a:p>
            <a:pPr marL="539750" lvl="1" indent="-234950"/>
            <a:r>
              <a:rPr lang="en-US" sz="1400" dirty="0" smtClean="0">
                <a:sym typeface="Huawei Sans" panose="020C0503030203020204" pitchFamily="34" charset="0"/>
              </a:rPr>
              <a:t>Type 1 routes carry ESI labels to implement split horizon.</a:t>
            </a:r>
            <a:endParaRPr lang="en-US" altLang="zh-CN" sz="1400" dirty="0" smtClean="0">
              <a:sym typeface="Huawei Sans" panose="020C0503030203020204" pitchFamily="34" charset="0"/>
            </a:endParaRPr>
          </a:p>
          <a:p>
            <a:pPr marL="539750" lvl="1" indent="-234950"/>
            <a:r>
              <a:rPr lang="en-US" sz="1400" dirty="0" smtClean="0">
                <a:sym typeface="Huawei Sans" panose="020C0503030203020204" pitchFamily="34" charset="0"/>
              </a:rPr>
              <a:t>Type 2 routes carry unicast labels to guide unicast traffic forwarding.</a:t>
            </a:r>
            <a:endParaRPr lang="en-US" altLang="zh-CN" sz="1400" dirty="0" smtClean="0">
              <a:sym typeface="Huawei Sans" panose="020C0503030203020204" pitchFamily="34" charset="0"/>
            </a:endParaRPr>
          </a:p>
          <a:p>
            <a:pPr marL="539750" lvl="1" indent="-234950"/>
            <a:r>
              <a:rPr lang="en-US" sz="1400" dirty="0" smtClean="0">
                <a:sym typeface="Huawei Sans" panose="020C0503030203020204" pitchFamily="34" charset="0"/>
              </a:rPr>
              <a:t>Type 3 routes carry BUM labels to guide BUM traffic forwarding, but Type 3 routes do not carry ES information.</a:t>
            </a:r>
            <a:endParaRPr lang="en-US" altLang="zh-CN" sz="1400" dirty="0" smtClean="0">
              <a:sym typeface="Huawei Sans" panose="020C0503030203020204" pitchFamily="34" charset="0"/>
            </a:endParaRPr>
          </a:p>
          <a:p>
            <a:pPr marL="539750" lvl="1" indent="-234950"/>
            <a:r>
              <a:rPr lang="en-US" sz="1400" dirty="0" smtClean="0">
                <a:sym typeface="Huawei Sans" panose="020C0503030203020204" pitchFamily="34" charset="0"/>
              </a:rPr>
              <a:t>Type 4 routes carry ESIs for DF election but do not carry any label information.</a:t>
            </a:r>
            <a:endParaRPr lang="en-US" altLang="zh-CN" sz="1400" dirty="0" smtClean="0">
              <a:sym typeface="Huawei Sans" panose="020C0503030203020204" pitchFamily="34" charset="0"/>
            </a:endParaRPr>
          </a:p>
          <a:p>
            <a:pPr lvl="1"/>
            <a:endParaRPr lang="en-US" altLang="zh-CN" sz="1400" dirty="0">
              <a:sym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4050375473"/>
              </p:ext>
            </p:extLst>
          </p:nvPr>
        </p:nvGraphicFramePr>
        <p:xfrm>
          <a:off x="1152526" y="3203458"/>
          <a:ext cx="10596563" cy="2912253"/>
        </p:xfrm>
        <a:graphic>
          <a:graphicData uri="http://schemas.openxmlformats.org/drawingml/2006/table">
            <a:tbl>
              <a:tblPr firstRow="1" bandRow="1">
                <a:tableStyleId>{72833802-FEF1-4C79-8D5D-14CF1EAF98D9}</a:tableStyleId>
              </a:tblPr>
              <a:tblGrid>
                <a:gridCol w="2266949"/>
                <a:gridCol w="800100"/>
                <a:gridCol w="594519"/>
                <a:gridCol w="1615281"/>
                <a:gridCol w="2200275"/>
                <a:gridCol w="1389809"/>
                <a:gridCol w="1729630"/>
              </a:tblGrid>
              <a:tr h="752253">
                <a:tc>
                  <a:txBody>
                    <a:bodyPr/>
                    <a:lstStyle/>
                    <a:p>
                      <a:pPr algn="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Parameter</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 Type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solidFill>
                      <a:schemeClr val="bg1">
                        <a:lumMod val="85000"/>
                      </a:schemeClr>
                    </a:solidFill>
                  </a:tcPr>
                </a:tc>
                <a:tc>
                  <a:txBody>
                    <a:bodyP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Ethernet Tag ID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Originating Router's IP Address</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MAC/IP Address</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MPLS Label</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40000">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ESI Label</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40000">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40000">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BUM Label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40000">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0972786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7131344-8E97-4BFE-BF2C-F500F19AA795}"/>
              </a:ext>
            </a:extLst>
          </p:cNvPr>
          <p:cNvSpPr>
            <a:spLocks noGrp="1"/>
          </p:cNvSpPr>
          <p:nvPr>
            <p:ph type="title"/>
          </p:nvPr>
        </p:nvSpPr>
        <p:spPr bwMode="gray"/>
        <p:txBody>
          <a:bodyPr/>
          <a:lstStyle/>
          <a:p>
            <a:r>
              <a:rPr lang="en-US" dirty="0" smtClean="0">
                <a:sym typeface="Huawei Sans" panose="020C0503030203020204" pitchFamily="34" charset="0"/>
              </a:rPr>
              <a:t>Ethernet A-D Route</a:t>
            </a:r>
            <a:endParaRPr lang="en-US" altLang="zh-CN" dirty="0">
              <a:sym typeface="Huawei Sans" panose="020C0503030203020204" pitchFamily="34" charset="0"/>
            </a:endParaRPr>
          </a:p>
        </p:txBody>
      </p:sp>
      <p:sp>
        <p:nvSpPr>
          <p:cNvPr id="14" name="文本占位符 13"/>
          <p:cNvSpPr>
            <a:spLocks noGrp="1"/>
          </p:cNvSpPr>
          <p:nvPr>
            <p:ph type="body" sz="quarter" idx="10"/>
          </p:nvPr>
        </p:nvSpPr>
        <p:spPr bwMode="gray"/>
        <p:txBody>
          <a:bodyPr/>
          <a:lstStyle/>
          <a:p>
            <a:pPr algn="l"/>
            <a:r>
              <a:rPr lang="en-US" sz="1800" dirty="0" smtClean="0">
                <a:sym typeface="Huawei Sans" panose="020C0503030203020204" pitchFamily="34" charset="0"/>
              </a:rPr>
              <a:t>Ethernet Auto-Discovery (A-D) routes are classified into two types:</a:t>
            </a:r>
            <a:endParaRPr lang="en-US" altLang="zh-CN" sz="1800" dirty="0" smtClean="0">
              <a:sym typeface="Huawei Sans" panose="020C0503030203020204" pitchFamily="34" charset="0"/>
            </a:endParaRPr>
          </a:p>
          <a:p>
            <a:pPr marL="539750" lvl="1" indent="-234950"/>
            <a:r>
              <a:rPr lang="en-US" sz="1600" dirty="0" smtClean="0">
                <a:sym typeface="Huawei Sans" panose="020C0503030203020204" pitchFamily="34" charset="0"/>
              </a:rPr>
              <a:t>Ethernet A-D per ES route: used for fast convergence, redundancy mode, and split horizon.</a:t>
            </a:r>
            <a:endParaRPr lang="en-US" altLang="zh-CN" sz="1600" dirty="0" smtClean="0">
              <a:sym typeface="Huawei Sans" panose="020C0503030203020204" pitchFamily="34" charset="0"/>
            </a:endParaRPr>
          </a:p>
          <a:p>
            <a:pPr marL="539750" lvl="1" indent="-234950"/>
            <a:r>
              <a:rPr lang="en-US" sz="1600" dirty="0" smtClean="0">
                <a:sym typeface="Huawei Sans" panose="020C0503030203020204" pitchFamily="34" charset="0"/>
              </a:rPr>
              <a:t>Ethernet A-D per EVI route: used for aliasing.</a:t>
            </a:r>
            <a:endParaRPr lang="en-US" altLang="zh-CN" sz="1600" dirty="0" smtClean="0">
              <a:sym typeface="Huawei Sans" panose="020C0503030203020204" pitchFamily="34" charset="0"/>
            </a:endParaRPr>
          </a:p>
          <a:p>
            <a:pPr algn="l"/>
            <a:endParaRPr lang="en-US" altLang="zh-CN" sz="1800" dirty="0">
              <a:sym typeface="Huawei Sans" panose="020C0503030203020204" pitchFamily="34" charset="0"/>
            </a:endParaRPr>
          </a:p>
        </p:txBody>
      </p:sp>
      <p:graphicFrame>
        <p:nvGraphicFramePr>
          <p:cNvPr id="4" name="表格 3">
            <a:extLst>
              <a:ext uri="{FF2B5EF4-FFF2-40B4-BE49-F238E27FC236}">
                <a16:creationId xmlns:a16="http://schemas.microsoft.com/office/drawing/2014/main" xmlns="" id="{3B1F3D2F-5807-48FE-BDCF-1041D76D1FB5}"/>
              </a:ext>
            </a:extLst>
          </p:cNvPr>
          <p:cNvGraphicFramePr>
            <a:graphicFrameLocks noGrp="1"/>
          </p:cNvGraphicFramePr>
          <p:nvPr>
            <p:extLst>
              <p:ext uri="{D42A27DB-BD31-4B8C-83A1-F6EECF244321}">
                <p14:modId xmlns:p14="http://schemas.microsoft.com/office/powerpoint/2010/main" val="3197180845"/>
              </p:ext>
            </p:extLst>
          </p:nvPr>
        </p:nvGraphicFramePr>
        <p:xfrm>
          <a:off x="847725" y="2594622"/>
          <a:ext cx="10899775" cy="3177528"/>
        </p:xfrm>
        <a:graphic>
          <a:graphicData uri="http://schemas.openxmlformats.org/drawingml/2006/table">
            <a:tbl>
              <a:tblPr firstRow="1" bandRow="1">
                <a:tableStyleId>{5940675A-B579-460E-94D1-54222C63F5DA}</a:tableStyleId>
              </a:tblPr>
              <a:tblGrid>
                <a:gridCol w="3502487">
                  <a:extLst>
                    <a:ext uri="{9D8B030D-6E8A-4147-A177-3AD203B41FA5}">
                      <a16:colId xmlns:a16="http://schemas.microsoft.com/office/drawing/2014/main" xmlns="" val="20000"/>
                    </a:ext>
                  </a:extLst>
                </a:gridCol>
                <a:gridCol w="7397288"/>
              </a:tblGrid>
              <a:tr h="425683">
                <a:tc>
                  <a:txBody>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NLRI Format</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Field Description</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627339">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Route Distinguisher (8 bytes)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lnSpc>
                          <a:spcPct val="100000"/>
                        </a:lnSpc>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 an Ethernet A-D per ES route, this field contains the source IP address configured on a PE, for example, X.X.X.X:0. In an Ethernet A-D per EVI route, this field is the RD of an EVPN instance.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869828">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Ethernet Segment Identifier (10 bytes)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034" rtl="0" eaLnBrk="1" fontAlgn="ctr" latinLnBrk="0" hangingPunct="1">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uniquely identifies connections between PEs and a CE.</a:t>
                      </a:r>
                      <a:endParaRPr lang="en-US" altLang="zh-CN" sz="1200" kern="120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algn="l" defTabSz="914034" rtl="0" eaLnBrk="1" fontAlgn="ctr" latinLnBrk="0" hangingPunct="1">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 an Ethernet A-D per ES route, this field is all Fs. In an Ethernet A-D per EVI route, this field identifies different sub-broadcast domains of an ES. If this field is all 0s, the EVI has only one broadcast domain.</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627339">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Ethernet Tag ID (4 bytes)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034" rtl="0" eaLnBrk="1" fontAlgn="ctr" latinLnBrk="0" hangingPunct="1">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identifies an Ethernet tag. According to the RFC recommendation, the last 20 bits of this field can be the VLAN ID.</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627339">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MPLS Label (3 bytes)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034" rtl="0" eaLnBrk="1" fontAlgn="ctr" latinLnBrk="0" hangingPunct="1">
                        <a:lnSpc>
                          <a:spcPct val="100000"/>
                        </a:lnSpc>
                      </a:pP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 an Ethernet A-D per ES route, the field is all 0s. In an Ethernet A-D per EVI route, this field is the MPLS label used to forward EVPN unicast traffic in load balancing mode.</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bl>
          </a:graphicData>
        </a:graphic>
      </p:graphicFrame>
      <p:sp>
        <p:nvSpPr>
          <p:cNvPr id="9" name="燕尾形 25">
            <a:extLst>
              <a:ext uri="{FF2B5EF4-FFF2-40B4-BE49-F238E27FC236}">
                <a16:creationId xmlns:a16="http://schemas.microsoft.com/office/drawing/2014/main" xmlns="" id="{89B6532D-C93E-4BAF-A9DF-7CDCB2E4D0CD}"/>
              </a:ext>
            </a:extLst>
          </p:cNvPr>
          <p:cNvSpPr/>
          <p:nvPr/>
        </p:nvSpPr>
        <p:spPr bwMode="gray">
          <a:xfrm>
            <a:off x="9324819"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26">
            <a:extLst>
              <a:ext uri="{FF2B5EF4-FFF2-40B4-BE49-F238E27FC236}">
                <a16:creationId xmlns:a16="http://schemas.microsoft.com/office/drawing/2014/main" xmlns="" id="{BB65E0B5-A8D7-4C06-8D26-84744E0DBE72}"/>
              </a:ext>
            </a:extLst>
          </p:cNvPr>
          <p:cNvSpPr/>
          <p:nvPr/>
        </p:nvSpPr>
        <p:spPr bwMode="gray">
          <a:xfrm>
            <a:off x="10851387" y="114300"/>
            <a:ext cx="896113"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25">
            <a:extLst>
              <a:ext uri="{FF2B5EF4-FFF2-40B4-BE49-F238E27FC236}">
                <a16:creationId xmlns:a16="http://schemas.microsoft.com/office/drawing/2014/main" xmlns="" id="{207BD9C7-06E6-4AA3-9884-31C0B6E97E76}"/>
              </a:ext>
            </a:extLst>
          </p:cNvPr>
          <p:cNvSpPr/>
          <p:nvPr/>
        </p:nvSpPr>
        <p:spPr bwMode="gray">
          <a:xfrm>
            <a:off x="10088104"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五边形 14"/>
          <p:cNvSpPr/>
          <p:nvPr/>
        </p:nvSpPr>
        <p:spPr bwMode="gray">
          <a:xfrm>
            <a:off x="8603342" y="114300"/>
            <a:ext cx="776105"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63515601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BCC6864-3EBA-4768-94E9-2ECA8C7525E2}"/>
              </a:ext>
            </a:extLst>
          </p:cNvPr>
          <p:cNvSpPr>
            <a:spLocks noGrp="1"/>
          </p:cNvSpPr>
          <p:nvPr>
            <p:ph type="title"/>
          </p:nvPr>
        </p:nvSpPr>
        <p:spPr bwMode="gray"/>
        <p:txBody>
          <a:bodyPr/>
          <a:lstStyle/>
          <a:p>
            <a:r>
              <a:rPr lang="en-US" dirty="0" smtClean="0">
                <a:sym typeface="Huawei Sans" panose="020C0503030203020204" pitchFamily="34" charset="0"/>
              </a:rPr>
              <a:t>ESI Label Extended Community Attribute</a:t>
            </a:r>
            <a:endParaRPr lang="en-US" altLang="zh-CN" dirty="0">
              <a:sym typeface="Huawei Sans" panose="020C0503030203020204" pitchFamily="34" charset="0"/>
            </a:endParaRPr>
          </a:p>
        </p:txBody>
      </p:sp>
      <p:sp>
        <p:nvSpPr>
          <p:cNvPr id="14" name="文本占位符 13"/>
          <p:cNvSpPr>
            <a:spLocks noGrp="1"/>
          </p:cNvSpPr>
          <p:nvPr>
            <p:ph type="body" sz="quarter" idx="10"/>
          </p:nvPr>
        </p:nvSpPr>
        <p:spPr bwMode="gray"/>
        <p:txBody>
          <a:bodyPr/>
          <a:lstStyle/>
          <a:p>
            <a:pPr algn="l"/>
            <a:r>
              <a:rPr lang="en-US" sz="1600" dirty="0" smtClean="0">
                <a:sym typeface="Huawei Sans" panose="020C0503030203020204" pitchFamily="34" charset="0"/>
              </a:rPr>
              <a:t>ESI Label is an extended community attribute carried in an EVPN Type 1 route.</a:t>
            </a:r>
          </a:p>
          <a:p>
            <a:pPr algn="l"/>
            <a:r>
              <a:rPr lang="en-US" sz="1600" dirty="0" smtClean="0">
                <a:sym typeface="Huawei Sans" panose="020C0503030203020204" pitchFamily="34" charset="0"/>
              </a:rPr>
              <a:t>In a multi-homing scenario, Type 1 routes must carry this community attribute to implement split horizon.</a:t>
            </a:r>
          </a:p>
          <a:p>
            <a:pPr algn="l"/>
            <a:endParaRPr lang="en-US" altLang="zh-CN" sz="1600" dirty="0">
              <a:sym typeface="Huawei Sans" panose="020C0503030203020204" pitchFamily="34" charset="0"/>
            </a:endParaRPr>
          </a:p>
        </p:txBody>
      </p:sp>
      <p:graphicFrame>
        <p:nvGraphicFramePr>
          <p:cNvPr id="5" name="表格 4">
            <a:extLst>
              <a:ext uri="{FF2B5EF4-FFF2-40B4-BE49-F238E27FC236}">
                <a16:creationId xmlns:a16="http://schemas.microsoft.com/office/drawing/2014/main" xmlns="" id="{74D209B9-F057-4775-A1FA-1E2D765F8BE2}"/>
              </a:ext>
            </a:extLst>
          </p:cNvPr>
          <p:cNvGraphicFramePr>
            <a:graphicFrameLocks noGrp="1"/>
          </p:cNvGraphicFramePr>
          <p:nvPr>
            <p:extLst>
              <p:ext uri="{D42A27DB-BD31-4B8C-83A1-F6EECF244321}">
                <p14:modId xmlns:p14="http://schemas.microsoft.com/office/powerpoint/2010/main" val="450690012"/>
              </p:ext>
            </p:extLst>
          </p:nvPr>
        </p:nvGraphicFramePr>
        <p:xfrm>
          <a:off x="847726" y="2379148"/>
          <a:ext cx="9419476" cy="2878651"/>
        </p:xfrm>
        <a:graphic>
          <a:graphicData uri="http://schemas.openxmlformats.org/drawingml/2006/table">
            <a:tbl>
              <a:tblPr firstRow="1" bandRow="1">
                <a:tableStyleId>{5940675A-B579-460E-94D1-54222C63F5DA}</a:tableStyleId>
              </a:tblPr>
              <a:tblGrid>
                <a:gridCol w="3381374">
                  <a:extLst>
                    <a:ext uri="{9D8B030D-6E8A-4147-A177-3AD203B41FA5}">
                      <a16:colId xmlns:a16="http://schemas.microsoft.com/office/drawing/2014/main" xmlns="" val="20000"/>
                    </a:ext>
                  </a:extLst>
                </a:gridCol>
                <a:gridCol w="6038102"/>
              </a:tblGrid>
              <a:tr h="464518">
                <a:tc>
                  <a:txBody>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Extended Community Attribute</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Field Description</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429339">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 byte)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has a fixed value of 0x06.</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429339">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Sub-Type (1 byte)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has a fixed value of 0x01.</a:t>
                      </a: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696777">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Flag (1 byte)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lowest bit of this field is defined as the single-active bit. The value 0 indicates the multi-active scenario.</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429339">
                <a:tc>
                  <a:txBody>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Reserved (2 bytes)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is reserved and all 0s.</a:t>
                      </a:r>
                      <a:endPar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r h="429339">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ESI Label (3 bytes)</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is used by a PE to identify each ES for split horizon.</a:t>
                      </a:r>
                      <a:endParaRPr lang="en-US" altLang="zh-CN"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954407505"/>
                  </a:ext>
                </a:extLst>
              </a:tr>
            </a:tbl>
          </a:graphicData>
        </a:graphic>
      </p:graphicFrame>
      <p:sp>
        <p:nvSpPr>
          <p:cNvPr id="15" name="燕尾形 25">
            <a:extLst>
              <a:ext uri="{FF2B5EF4-FFF2-40B4-BE49-F238E27FC236}">
                <a16:creationId xmlns:a16="http://schemas.microsoft.com/office/drawing/2014/main" xmlns="" id="{89B6532D-C93E-4BAF-A9DF-7CDCB2E4D0CD}"/>
              </a:ext>
            </a:extLst>
          </p:cNvPr>
          <p:cNvSpPr/>
          <p:nvPr/>
        </p:nvSpPr>
        <p:spPr bwMode="gray">
          <a:xfrm>
            <a:off x="9324820"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26">
            <a:extLst>
              <a:ext uri="{FF2B5EF4-FFF2-40B4-BE49-F238E27FC236}">
                <a16:creationId xmlns:a16="http://schemas.microsoft.com/office/drawing/2014/main" xmlns="" id="{BB65E0B5-A8D7-4C06-8D26-84744E0DBE72}"/>
              </a:ext>
            </a:extLst>
          </p:cNvPr>
          <p:cNvSpPr/>
          <p:nvPr/>
        </p:nvSpPr>
        <p:spPr bwMode="gray">
          <a:xfrm>
            <a:off x="10851387" y="114300"/>
            <a:ext cx="896113"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25">
            <a:extLst>
              <a:ext uri="{FF2B5EF4-FFF2-40B4-BE49-F238E27FC236}">
                <a16:creationId xmlns:a16="http://schemas.microsoft.com/office/drawing/2014/main" xmlns="" id="{207BD9C7-06E6-4AA3-9884-31C0B6E97E76}"/>
              </a:ext>
            </a:extLst>
          </p:cNvPr>
          <p:cNvSpPr/>
          <p:nvPr/>
        </p:nvSpPr>
        <p:spPr bwMode="gray">
          <a:xfrm>
            <a:off x="10088103"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五边形 17"/>
          <p:cNvSpPr/>
          <p:nvPr/>
        </p:nvSpPr>
        <p:spPr bwMode="gray">
          <a:xfrm>
            <a:off x="8603342" y="114300"/>
            <a:ext cx="776105"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88999560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bwMode="gray">
          <a:xfrm>
            <a:off x="8864676" y="4346259"/>
            <a:ext cx="1582492" cy="971386"/>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2068643" y="4346259"/>
            <a:ext cx="1582492" cy="971386"/>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C82BB1E7-1297-4417-8D1B-9F5F312A44A3}"/>
              </a:ext>
            </a:extLst>
          </p:cNvPr>
          <p:cNvSpPr>
            <a:spLocks noGrp="1"/>
          </p:cNvSpPr>
          <p:nvPr>
            <p:ph type="title"/>
          </p:nvPr>
        </p:nvSpPr>
        <p:spPr bwMode="gray"/>
        <p:txBody>
          <a:bodyPr/>
          <a:lstStyle/>
          <a:p>
            <a:r>
              <a:rPr lang="en-US" dirty="0" smtClean="0">
                <a:sym typeface="Huawei Sans" panose="020C0503030203020204" pitchFamily="34" charset="0"/>
              </a:rPr>
              <a:t>Fast Convergence</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p:txBody>
          <a:bodyPr/>
          <a:lstStyle/>
          <a:p>
            <a:pPr algn="l"/>
            <a:r>
              <a:rPr lang="en-US" sz="1600" dirty="0" smtClean="0">
                <a:sym typeface="Huawei Sans" panose="020C0503030203020204" pitchFamily="34" charset="0"/>
              </a:rPr>
              <a:t>In EVPN, MAC address learning is controlled by BGP. On a large-scale complex network, route convergence takes a long time. To address this issue, EVPN defines a mechanism to efficiently instruct peer PEs to update their forwarding tables. Specifically, PEs advertise Ethernet A-D per ES routes for all ESs.</a:t>
            </a:r>
          </a:p>
          <a:p>
            <a:pPr algn="l"/>
            <a:r>
              <a:rPr lang="en-US" sz="1600" dirty="0" smtClean="0">
                <a:sym typeface="Huawei Sans" panose="020C0503030203020204" pitchFamily="34" charset="0"/>
              </a:rPr>
              <a:t>When a PE detects a fault on the connected CE, the PE withdraws the corresponding MAC address entry and sends an Ethernet A-D per ES route to instruct other PEs to withdraw the corresponding MAC address entry.</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An Ethernet A-D per ES route must carry the ESI Label extended community attribute.</a:t>
            </a:r>
          </a:p>
          <a:p>
            <a:pPr algn="l"/>
            <a:endParaRPr lang="en-US" altLang="zh-CN" sz="1600" dirty="0" smtClean="0">
              <a:sym typeface="Huawei Sans" panose="020C0503030203020204" pitchFamily="34" charset="0"/>
            </a:endParaRPr>
          </a:p>
          <a:p>
            <a:pPr algn="l"/>
            <a:endParaRPr lang="en-US" altLang="zh-CN" sz="1600" dirty="0" smtClean="0">
              <a:sym typeface="Huawei Sans" panose="020C0503030203020204" pitchFamily="34" charset="0"/>
            </a:endParaRPr>
          </a:p>
          <a:p>
            <a:pPr algn="l"/>
            <a:endParaRPr lang="en-US" altLang="zh-CN" sz="1600" dirty="0">
              <a:sym typeface="Huawei Sans" panose="020C0503030203020204" pitchFamily="34" charset="0"/>
            </a:endParaRPr>
          </a:p>
        </p:txBody>
      </p:sp>
      <p:sp>
        <p:nvSpPr>
          <p:cNvPr id="13" name="椭圆 12">
            <a:extLst>
              <a:ext uri="{FF2B5EF4-FFF2-40B4-BE49-F238E27FC236}">
                <a16:creationId xmlns:a16="http://schemas.microsoft.com/office/drawing/2014/main" xmlns="" id="{F48693A7-B2F4-4F05-8643-54BE69FB52CA}"/>
              </a:ext>
            </a:extLst>
          </p:cNvPr>
          <p:cNvSpPr/>
          <p:nvPr/>
        </p:nvSpPr>
        <p:spPr bwMode="gray">
          <a:xfrm>
            <a:off x="3713230" y="4400864"/>
            <a:ext cx="250836" cy="779430"/>
          </a:xfrm>
          <a:prstGeom prst="ellipse">
            <a:avLst/>
          </a:prstGeom>
          <a:noFill/>
          <a:ln w="19050" cap="flat" cmpd="sng" algn="ctr">
            <a:solidFill>
              <a:srgbClr val="62B23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5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a:extLst>
              <a:ext uri="{FF2B5EF4-FFF2-40B4-BE49-F238E27FC236}">
                <a16:creationId xmlns:a16="http://schemas.microsoft.com/office/drawing/2014/main" xmlns="" id="{ED4E1D95-086B-4843-9CAF-31DC6F60FFEF}"/>
              </a:ext>
            </a:extLst>
          </p:cNvPr>
          <p:cNvSpPr>
            <a:spLocks noChangeArrowheads="1"/>
          </p:cNvSpPr>
          <p:nvPr/>
        </p:nvSpPr>
        <p:spPr bwMode="gray">
          <a:xfrm>
            <a:off x="7798902" y="3767109"/>
            <a:ext cx="18473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ct val="20000"/>
              </a:spcBef>
              <a:spcAft>
                <a:spcPct val="20000"/>
              </a:spcAft>
              <a:buClr>
                <a:srgbClr val="990000"/>
              </a:buClr>
              <a:buSzPct val="85000"/>
              <a:buFont typeface="Wingdings" panose="05000000000000000000" pitchFamily="2" charset="2"/>
              <a:buChar char="l"/>
              <a:defRPr>
                <a:solidFill>
                  <a:schemeClr val="tx1"/>
                </a:solidFill>
                <a:latin typeface="Arial" panose="020B0604020202020204" pitchFamily="34" charset="0"/>
                <a:ea typeface="华文细黑" panose="02010600040101010101" pitchFamily="2" charset="-122"/>
              </a:defRPr>
            </a:lvl1pPr>
            <a:lvl2pPr marL="742950" indent="-28575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panose="020B0604020202020204" pitchFamily="34" charset="0"/>
                <a:ea typeface="华文细黑" panose="02010600040101010101" pitchFamily="2" charset="-122"/>
              </a:defRPr>
            </a:lvl2pPr>
            <a:lvl3pPr marL="1143000" indent="-22860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panose="020B0604020202020204" pitchFamily="34" charset="0"/>
                <a:ea typeface="华文细黑" panose="02010600040101010101" pitchFamily="2" charset="-122"/>
              </a:defRPr>
            </a:lvl3pPr>
            <a:lvl4pPr marL="1600200" indent="-22860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panose="020B0604020202020204" pitchFamily="34" charset="0"/>
                <a:ea typeface="华文细黑" panose="02010600040101010101" pitchFamily="2" charset="-122"/>
              </a:defRPr>
            </a:lvl4pPr>
            <a:lvl5pPr marL="2057400" indent="-228600">
              <a:spcBef>
                <a:spcPct val="20000"/>
              </a:spcBef>
              <a:buChar char="»"/>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fontAlgn="ctr" hangingPunct="1">
              <a:lnSpc>
                <a:spcPct val="100000"/>
              </a:lnSpc>
              <a:spcBef>
                <a:spcPct val="0"/>
              </a:spcBef>
              <a:spcAft>
                <a:spcPct val="0"/>
              </a:spcAft>
              <a:buClrTx/>
              <a:buSzTx/>
              <a:buFontTx/>
              <a:buNone/>
            </a:pP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 name="Picture 12" descr="E:\2016.01\1.12 扁平化图标\蓝色\AR-蓝色最新-40.png">
            <a:extLst>
              <a:ext uri="{FF2B5EF4-FFF2-40B4-BE49-F238E27FC236}">
                <a16:creationId xmlns:a16="http://schemas.microsoft.com/office/drawing/2014/main" xmlns="" id="{B0CFEB5D-8788-422E-9CBC-D9ED20438572}"/>
              </a:ext>
            </a:extLst>
          </p:cNvPr>
          <p:cNvPicPr>
            <a:picLocks noChangeAspect="1" noChangeArrowheads="1"/>
          </p:cNvPicPr>
          <p:nvPr/>
        </p:nvPicPr>
        <p:blipFill>
          <a:blip r:embed="rId3" cstate="print"/>
          <a:srcRect/>
          <a:stretch>
            <a:fillRect/>
          </a:stretch>
        </p:blipFill>
        <p:spPr bwMode="gray">
          <a:xfrm>
            <a:off x="7492575" y="4534714"/>
            <a:ext cx="540000" cy="441818"/>
          </a:xfrm>
          <a:prstGeom prst="rect">
            <a:avLst/>
          </a:prstGeom>
          <a:noFill/>
        </p:spPr>
      </p:pic>
      <p:pic>
        <p:nvPicPr>
          <p:cNvPr id="16" name="Picture 12" descr="E:\2016.01\1.12 扁平化图标\蓝色\AR-蓝色最新-40.png">
            <a:extLst>
              <a:ext uri="{FF2B5EF4-FFF2-40B4-BE49-F238E27FC236}">
                <a16:creationId xmlns:a16="http://schemas.microsoft.com/office/drawing/2014/main" xmlns="" id="{1060290E-D180-4DD4-9409-CF8C6DE174BC}"/>
              </a:ext>
            </a:extLst>
          </p:cNvPr>
          <p:cNvPicPr>
            <a:picLocks noChangeAspect="1" noChangeArrowheads="1"/>
          </p:cNvPicPr>
          <p:nvPr/>
        </p:nvPicPr>
        <p:blipFill>
          <a:blip r:embed="rId3" cstate="print"/>
          <a:srcRect/>
          <a:stretch>
            <a:fillRect/>
          </a:stretch>
        </p:blipFill>
        <p:spPr bwMode="gray">
          <a:xfrm>
            <a:off x="4842140" y="5445509"/>
            <a:ext cx="540000" cy="441818"/>
          </a:xfrm>
          <a:prstGeom prst="rect">
            <a:avLst/>
          </a:prstGeom>
          <a:noFill/>
        </p:spPr>
      </p:pic>
      <p:pic>
        <p:nvPicPr>
          <p:cNvPr id="17" name="Picture 12" descr="E:\2016.01\1.12 扁平化图标\蓝色\AR-蓝色最新-40.png">
            <a:extLst>
              <a:ext uri="{FF2B5EF4-FFF2-40B4-BE49-F238E27FC236}">
                <a16:creationId xmlns:a16="http://schemas.microsoft.com/office/drawing/2014/main" xmlns="" id="{E3A6E6F9-87CC-4F8D-A6E6-83C5EBF616D8}"/>
              </a:ext>
            </a:extLst>
          </p:cNvPr>
          <p:cNvPicPr>
            <a:picLocks noChangeAspect="1" noChangeArrowheads="1"/>
          </p:cNvPicPr>
          <p:nvPr/>
        </p:nvPicPr>
        <p:blipFill>
          <a:blip r:embed="rId3" cstate="print"/>
          <a:srcRect/>
          <a:stretch>
            <a:fillRect/>
          </a:stretch>
        </p:blipFill>
        <p:spPr bwMode="gray">
          <a:xfrm>
            <a:off x="4842140" y="3756949"/>
            <a:ext cx="540000" cy="441818"/>
          </a:xfrm>
          <a:prstGeom prst="rect">
            <a:avLst/>
          </a:prstGeom>
          <a:noFill/>
        </p:spPr>
      </p:pic>
      <p:cxnSp>
        <p:nvCxnSpPr>
          <p:cNvPr id="18" name="直接连接符 17">
            <a:extLst>
              <a:ext uri="{FF2B5EF4-FFF2-40B4-BE49-F238E27FC236}">
                <a16:creationId xmlns:a16="http://schemas.microsoft.com/office/drawing/2014/main" xmlns="" id="{BE4CB05D-83DD-4B78-A831-CFFEC07799BC}"/>
              </a:ext>
            </a:extLst>
          </p:cNvPr>
          <p:cNvCxnSpPr>
            <a:stCxn id="17" idx="3"/>
            <a:endCxn id="30" idx="0"/>
          </p:cNvCxnSpPr>
          <p:nvPr/>
        </p:nvCxnSpPr>
        <p:spPr bwMode="gray">
          <a:xfrm>
            <a:off x="5382140" y="3977858"/>
            <a:ext cx="795571" cy="556856"/>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A9B0A8D2-1840-435F-8185-0A36C93143BD}"/>
              </a:ext>
            </a:extLst>
          </p:cNvPr>
          <p:cNvCxnSpPr>
            <a:cxnSpLocks/>
            <a:stCxn id="16" idx="3"/>
            <a:endCxn id="30" idx="2"/>
          </p:cNvCxnSpPr>
          <p:nvPr/>
        </p:nvCxnSpPr>
        <p:spPr bwMode="gray">
          <a:xfrm flipV="1">
            <a:off x="5382140" y="4976532"/>
            <a:ext cx="795571" cy="689886"/>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0" name="图片 19" descr="CE12800交换机-蓝.png">
            <a:extLst>
              <a:ext uri="{FF2B5EF4-FFF2-40B4-BE49-F238E27FC236}">
                <a16:creationId xmlns:a16="http://schemas.microsoft.com/office/drawing/2014/main" xmlns="" id="{298FF17B-033B-420D-B754-EB9191179551}"/>
              </a:ext>
            </a:extLst>
          </p:cNvPr>
          <p:cNvPicPr>
            <a:picLocks noChangeAspect="1"/>
          </p:cNvPicPr>
          <p:nvPr/>
        </p:nvPicPr>
        <p:blipFill>
          <a:blip r:embed="rId4" cstate="print"/>
          <a:stretch>
            <a:fillRect/>
          </a:stretch>
        </p:blipFill>
        <p:spPr bwMode="gray">
          <a:xfrm>
            <a:off x="2903226" y="4537729"/>
            <a:ext cx="540000" cy="441818"/>
          </a:xfrm>
          <a:prstGeom prst="rect">
            <a:avLst/>
          </a:prstGeom>
        </p:spPr>
      </p:pic>
      <p:cxnSp>
        <p:nvCxnSpPr>
          <p:cNvPr id="21" name="直接连接符 20">
            <a:extLst>
              <a:ext uri="{FF2B5EF4-FFF2-40B4-BE49-F238E27FC236}">
                <a16:creationId xmlns:a16="http://schemas.microsoft.com/office/drawing/2014/main" xmlns="" id="{9FC835D8-3ACD-4EB4-B80D-9146673B1959}"/>
              </a:ext>
            </a:extLst>
          </p:cNvPr>
          <p:cNvCxnSpPr>
            <a:stCxn id="17" idx="1"/>
            <a:endCxn id="20" idx="3"/>
          </p:cNvCxnSpPr>
          <p:nvPr/>
        </p:nvCxnSpPr>
        <p:spPr bwMode="gray">
          <a:xfrm flipH="1">
            <a:off x="3443226" y="3977858"/>
            <a:ext cx="1398914" cy="78078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E48B3A1F-8E2A-499F-8178-DF37953896D9}"/>
              </a:ext>
            </a:extLst>
          </p:cNvPr>
          <p:cNvCxnSpPr>
            <a:stCxn id="16" idx="1"/>
            <a:endCxn id="20" idx="3"/>
          </p:cNvCxnSpPr>
          <p:nvPr/>
        </p:nvCxnSpPr>
        <p:spPr bwMode="gray">
          <a:xfrm flipH="1" flipV="1">
            <a:off x="3443226" y="4758638"/>
            <a:ext cx="1398914" cy="90778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9853C7BC-F760-42F4-9FE8-DF4FF6F992BC}"/>
              </a:ext>
            </a:extLst>
          </p:cNvPr>
          <p:cNvSpPr txBox="1"/>
          <p:nvPr/>
        </p:nvSpPr>
        <p:spPr bwMode="gray">
          <a:xfrm>
            <a:off x="4638293" y="3404426"/>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4" name="文本框 23">
            <a:extLst>
              <a:ext uri="{FF2B5EF4-FFF2-40B4-BE49-F238E27FC236}">
                <a16:creationId xmlns:a16="http://schemas.microsoft.com/office/drawing/2014/main" xmlns="" id="{0EDD2228-A80A-499D-934C-AC24ABD40F02}"/>
              </a:ext>
            </a:extLst>
          </p:cNvPr>
          <p:cNvSpPr txBox="1"/>
          <p:nvPr/>
        </p:nvSpPr>
        <p:spPr bwMode="gray">
          <a:xfrm>
            <a:off x="4606904" y="5916740"/>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5" name="文本框 24">
            <a:extLst>
              <a:ext uri="{FF2B5EF4-FFF2-40B4-BE49-F238E27FC236}">
                <a16:creationId xmlns:a16="http://schemas.microsoft.com/office/drawing/2014/main" xmlns="" id="{2925B19B-E85D-4E17-962E-4E870DF9BC7B}"/>
              </a:ext>
            </a:extLst>
          </p:cNvPr>
          <p:cNvSpPr txBox="1"/>
          <p:nvPr/>
        </p:nvSpPr>
        <p:spPr bwMode="gray">
          <a:xfrm>
            <a:off x="7263467" y="4185239"/>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6" name="文本框 25">
            <a:extLst>
              <a:ext uri="{FF2B5EF4-FFF2-40B4-BE49-F238E27FC236}">
                <a16:creationId xmlns:a16="http://schemas.microsoft.com/office/drawing/2014/main" xmlns="" id="{A996DC1A-AB23-42F8-89B4-BE7AE5BAD1B0}"/>
              </a:ext>
            </a:extLst>
          </p:cNvPr>
          <p:cNvSpPr txBox="1"/>
          <p:nvPr/>
        </p:nvSpPr>
        <p:spPr bwMode="gray">
          <a:xfrm rot="19801552">
            <a:off x="4036944" y="4203319"/>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7" name="文本框 26">
            <a:extLst>
              <a:ext uri="{FF2B5EF4-FFF2-40B4-BE49-F238E27FC236}">
                <a16:creationId xmlns:a16="http://schemas.microsoft.com/office/drawing/2014/main" xmlns="" id="{1C075553-B3E8-42EE-888D-63A4456636AD}"/>
              </a:ext>
            </a:extLst>
          </p:cNvPr>
          <p:cNvSpPr txBox="1"/>
          <p:nvPr/>
        </p:nvSpPr>
        <p:spPr bwMode="gray">
          <a:xfrm rot="1924799">
            <a:off x="4029446" y="5003943"/>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8" name="文本框 27">
            <a:extLst>
              <a:ext uri="{FF2B5EF4-FFF2-40B4-BE49-F238E27FC236}">
                <a16:creationId xmlns:a16="http://schemas.microsoft.com/office/drawing/2014/main" xmlns="" id="{B97697A3-236B-4E45-A9FC-A97C9889879B}"/>
              </a:ext>
            </a:extLst>
          </p:cNvPr>
          <p:cNvSpPr txBox="1"/>
          <p:nvPr/>
        </p:nvSpPr>
        <p:spPr bwMode="gray">
          <a:xfrm>
            <a:off x="2678320" y="4985864"/>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9" name="文本框 28">
            <a:extLst>
              <a:ext uri="{FF2B5EF4-FFF2-40B4-BE49-F238E27FC236}">
                <a16:creationId xmlns:a16="http://schemas.microsoft.com/office/drawing/2014/main" xmlns="" id="{490B6BE5-4C39-471B-B6F4-6D62D2208431}"/>
              </a:ext>
            </a:extLst>
          </p:cNvPr>
          <p:cNvSpPr txBox="1"/>
          <p:nvPr/>
        </p:nvSpPr>
        <p:spPr bwMode="gray">
          <a:xfrm>
            <a:off x="1962299" y="4600442"/>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Site 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30" name="Picture 12" descr="E:\2016.01\1.12 扁平化图标\蓝色\AR-蓝色最新-40.png">
            <a:extLst>
              <a:ext uri="{FF2B5EF4-FFF2-40B4-BE49-F238E27FC236}">
                <a16:creationId xmlns:a16="http://schemas.microsoft.com/office/drawing/2014/main" xmlns="" id="{6C9654A3-A4CA-4E73-9538-ABF943118AF6}"/>
              </a:ext>
            </a:extLst>
          </p:cNvPr>
          <p:cNvPicPr>
            <a:picLocks noChangeAspect="1" noChangeArrowheads="1"/>
          </p:cNvPicPr>
          <p:nvPr/>
        </p:nvPicPr>
        <p:blipFill>
          <a:blip r:embed="rId3" cstate="print"/>
          <a:srcRect/>
          <a:stretch>
            <a:fillRect/>
          </a:stretch>
        </p:blipFill>
        <p:spPr bwMode="gray">
          <a:xfrm>
            <a:off x="5907711" y="4534714"/>
            <a:ext cx="540000" cy="441818"/>
          </a:xfrm>
          <a:prstGeom prst="rect">
            <a:avLst/>
          </a:prstGeom>
          <a:noFill/>
        </p:spPr>
      </p:pic>
      <p:cxnSp>
        <p:nvCxnSpPr>
          <p:cNvPr id="31" name="直接连接符 30">
            <a:extLst>
              <a:ext uri="{FF2B5EF4-FFF2-40B4-BE49-F238E27FC236}">
                <a16:creationId xmlns:a16="http://schemas.microsoft.com/office/drawing/2014/main" xmlns="" id="{0E87462D-A21F-4A99-9CF7-9DBE6EFE6E76}"/>
              </a:ext>
            </a:extLst>
          </p:cNvPr>
          <p:cNvCxnSpPr>
            <a:stCxn id="30" idx="3"/>
            <a:endCxn id="15" idx="1"/>
          </p:cNvCxnSpPr>
          <p:nvPr/>
        </p:nvCxnSpPr>
        <p:spPr bwMode="gray">
          <a:xfrm>
            <a:off x="6447711" y="4755623"/>
            <a:ext cx="104486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32" name="图片 31" descr="CE12800交换机-蓝.png">
            <a:extLst>
              <a:ext uri="{FF2B5EF4-FFF2-40B4-BE49-F238E27FC236}">
                <a16:creationId xmlns:a16="http://schemas.microsoft.com/office/drawing/2014/main" xmlns="" id="{BB33449E-7BFD-4FDB-814B-5BB715A40A39}"/>
              </a:ext>
            </a:extLst>
          </p:cNvPr>
          <p:cNvPicPr>
            <a:picLocks noChangeAspect="1"/>
          </p:cNvPicPr>
          <p:nvPr/>
        </p:nvPicPr>
        <p:blipFill>
          <a:blip r:embed="rId4" cstate="print"/>
          <a:stretch>
            <a:fillRect/>
          </a:stretch>
        </p:blipFill>
        <p:spPr bwMode="gray">
          <a:xfrm>
            <a:off x="8927929" y="4537729"/>
            <a:ext cx="540000" cy="441818"/>
          </a:xfrm>
          <a:prstGeom prst="rect">
            <a:avLst/>
          </a:prstGeom>
        </p:spPr>
      </p:pic>
      <p:cxnSp>
        <p:nvCxnSpPr>
          <p:cNvPr id="33" name="直接连接符 32">
            <a:extLst>
              <a:ext uri="{FF2B5EF4-FFF2-40B4-BE49-F238E27FC236}">
                <a16:creationId xmlns:a16="http://schemas.microsoft.com/office/drawing/2014/main" xmlns="" id="{3B498BED-92CE-4EBF-84E7-31FF58B03D98}"/>
              </a:ext>
            </a:extLst>
          </p:cNvPr>
          <p:cNvCxnSpPr>
            <a:cxnSpLocks/>
            <a:stCxn id="15" idx="3"/>
            <a:endCxn id="32" idx="1"/>
          </p:cNvCxnSpPr>
          <p:nvPr/>
        </p:nvCxnSpPr>
        <p:spPr bwMode="gray">
          <a:xfrm>
            <a:off x="8032575" y="4755623"/>
            <a:ext cx="895354" cy="301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xmlns="" id="{8B490D70-0AF8-4471-B228-52F322C36A1C}"/>
              </a:ext>
            </a:extLst>
          </p:cNvPr>
          <p:cNvSpPr txBox="1"/>
          <p:nvPr/>
        </p:nvSpPr>
        <p:spPr bwMode="gray">
          <a:xfrm>
            <a:off x="8688113" y="4985864"/>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35" name="文本框 34">
            <a:extLst>
              <a:ext uri="{FF2B5EF4-FFF2-40B4-BE49-F238E27FC236}">
                <a16:creationId xmlns:a16="http://schemas.microsoft.com/office/drawing/2014/main" xmlns="" id="{351FA7E9-38A6-4244-A061-CB65EC1C21D4}"/>
              </a:ext>
            </a:extLst>
          </p:cNvPr>
          <p:cNvSpPr txBox="1"/>
          <p:nvPr/>
        </p:nvSpPr>
        <p:spPr bwMode="gray">
          <a:xfrm>
            <a:off x="9504768" y="4600442"/>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Site 2</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38" name="直接连接符 37">
            <a:extLst>
              <a:ext uri="{FF2B5EF4-FFF2-40B4-BE49-F238E27FC236}">
                <a16:creationId xmlns:a16="http://schemas.microsoft.com/office/drawing/2014/main" xmlns="" id="{6EAA8322-4EC1-415A-9EC4-2AB6EAAD89C9}"/>
              </a:ext>
            </a:extLst>
          </p:cNvPr>
          <p:cNvCxnSpPr/>
          <p:nvPr/>
        </p:nvCxnSpPr>
        <p:spPr bwMode="gray">
          <a:xfrm flipH="1" flipV="1">
            <a:off x="5680083" y="3954319"/>
            <a:ext cx="484114" cy="391940"/>
          </a:xfrm>
          <a:prstGeom prst="line">
            <a:avLst/>
          </a:prstGeom>
          <a:noFill/>
          <a:ln w="76200">
            <a:solidFill>
              <a:srgbClr val="EC7061"/>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直接连接符 38">
            <a:extLst>
              <a:ext uri="{FF2B5EF4-FFF2-40B4-BE49-F238E27FC236}">
                <a16:creationId xmlns:a16="http://schemas.microsoft.com/office/drawing/2014/main" xmlns="" id="{03C38C6E-CB2C-47B2-9C7E-F951BA9843EC}"/>
              </a:ext>
            </a:extLst>
          </p:cNvPr>
          <p:cNvCxnSpPr/>
          <p:nvPr/>
        </p:nvCxnSpPr>
        <p:spPr bwMode="gray">
          <a:xfrm flipH="1">
            <a:off x="6679769" y="4570638"/>
            <a:ext cx="583698" cy="0"/>
          </a:xfrm>
          <a:prstGeom prst="line">
            <a:avLst/>
          </a:prstGeom>
          <a:noFill/>
          <a:ln w="76200">
            <a:solidFill>
              <a:srgbClr val="EC7061"/>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直接连接符 40">
            <a:extLst>
              <a:ext uri="{FF2B5EF4-FFF2-40B4-BE49-F238E27FC236}">
                <a16:creationId xmlns:a16="http://schemas.microsoft.com/office/drawing/2014/main" xmlns="" id="{2BF3B1CF-C19C-44EB-9D36-0406068F7B12}"/>
              </a:ext>
            </a:extLst>
          </p:cNvPr>
          <p:cNvCxnSpPr/>
          <p:nvPr/>
        </p:nvCxnSpPr>
        <p:spPr bwMode="gray">
          <a:xfrm flipV="1">
            <a:off x="5451369" y="5024157"/>
            <a:ext cx="438609" cy="395385"/>
          </a:xfrm>
          <a:prstGeom prst="line">
            <a:avLst/>
          </a:prstGeom>
          <a:noFill/>
          <a:ln w="76200">
            <a:solidFill>
              <a:srgbClr val="EC7061"/>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十字形 41">
            <a:extLst>
              <a:ext uri="{FF2B5EF4-FFF2-40B4-BE49-F238E27FC236}">
                <a16:creationId xmlns:a16="http://schemas.microsoft.com/office/drawing/2014/main" xmlns="" id="{CBB1F7EC-A864-4986-ABA6-3FC435BBDC29}"/>
              </a:ext>
            </a:extLst>
          </p:cNvPr>
          <p:cNvSpPr/>
          <p:nvPr/>
        </p:nvSpPr>
        <p:spPr bwMode="gray">
          <a:xfrm rot="2785165">
            <a:off x="4649772" y="3837361"/>
            <a:ext cx="314163" cy="314163"/>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5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a:extLst>
              <a:ext uri="{FF2B5EF4-FFF2-40B4-BE49-F238E27FC236}">
                <a16:creationId xmlns:a16="http://schemas.microsoft.com/office/drawing/2014/main" xmlns="" id="{544C8DD9-EE85-4BA5-A17F-676CF455CAC7}"/>
              </a:ext>
            </a:extLst>
          </p:cNvPr>
          <p:cNvSpPr txBox="1"/>
          <p:nvPr/>
        </p:nvSpPr>
        <p:spPr bwMode="gray">
          <a:xfrm>
            <a:off x="6411075" y="3478102"/>
            <a:ext cx="2677597" cy="584775"/>
          </a:xfrm>
          <a:prstGeom prst="rect">
            <a:avLst/>
          </a:prstGeom>
          <a:solidFill>
            <a:schemeClr val="accent2"/>
          </a:solidFill>
        </p:spPr>
        <p:txBody>
          <a:bodyPr wrap="square" rtlCol="0">
            <a:spAutoFit/>
          </a:bodyPr>
          <a:lstStyle/>
          <a:p>
            <a:pPr fontAlgn="ctr"/>
            <a:r>
              <a:rPr lang="en-US"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Update message: Ethernet A-D per ES route</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25">
            <a:extLst>
              <a:ext uri="{FF2B5EF4-FFF2-40B4-BE49-F238E27FC236}">
                <a16:creationId xmlns:a16="http://schemas.microsoft.com/office/drawing/2014/main" xmlns="" id="{89B6532D-C93E-4BAF-A9DF-7CDCB2E4D0CD}"/>
              </a:ext>
            </a:extLst>
          </p:cNvPr>
          <p:cNvSpPr/>
          <p:nvPr/>
        </p:nvSpPr>
        <p:spPr bwMode="gray">
          <a:xfrm>
            <a:off x="9324820"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26">
            <a:extLst>
              <a:ext uri="{FF2B5EF4-FFF2-40B4-BE49-F238E27FC236}">
                <a16:creationId xmlns:a16="http://schemas.microsoft.com/office/drawing/2014/main" xmlns="" id="{BB65E0B5-A8D7-4C06-8D26-84744E0DBE72}"/>
              </a:ext>
            </a:extLst>
          </p:cNvPr>
          <p:cNvSpPr/>
          <p:nvPr/>
        </p:nvSpPr>
        <p:spPr bwMode="gray">
          <a:xfrm>
            <a:off x="10851387" y="114300"/>
            <a:ext cx="896113"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25">
            <a:extLst>
              <a:ext uri="{FF2B5EF4-FFF2-40B4-BE49-F238E27FC236}">
                <a16:creationId xmlns:a16="http://schemas.microsoft.com/office/drawing/2014/main" xmlns="" id="{207BD9C7-06E6-4AA3-9884-31C0B6E97E76}"/>
              </a:ext>
            </a:extLst>
          </p:cNvPr>
          <p:cNvSpPr/>
          <p:nvPr/>
        </p:nvSpPr>
        <p:spPr bwMode="gray">
          <a:xfrm>
            <a:off x="10088103"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五边形 47"/>
          <p:cNvSpPr/>
          <p:nvPr/>
        </p:nvSpPr>
        <p:spPr bwMode="gray">
          <a:xfrm>
            <a:off x="8603342" y="114300"/>
            <a:ext cx="776105"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21619043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bwMode="gray">
          <a:xfrm>
            <a:off x="8869682" y="4345544"/>
            <a:ext cx="1582492" cy="860975"/>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rgbClr val="DDDDDD"/>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2068643" y="4345544"/>
            <a:ext cx="1582492" cy="860976"/>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rgbClr val="DDDDDD"/>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C82BB1E7-1297-4417-8D1B-9F5F312A44A3}"/>
              </a:ext>
            </a:extLst>
          </p:cNvPr>
          <p:cNvSpPr>
            <a:spLocks noGrp="1"/>
          </p:cNvSpPr>
          <p:nvPr>
            <p:ph type="title"/>
          </p:nvPr>
        </p:nvSpPr>
        <p:spPr bwMode="gray"/>
        <p:txBody>
          <a:bodyPr/>
          <a:lstStyle/>
          <a:p>
            <a:r>
              <a:rPr lang="en-US" dirty="0" smtClean="0">
                <a:sym typeface="Huawei Sans" panose="020C0503030203020204" pitchFamily="34" charset="0"/>
              </a:rPr>
              <a:t>Split Horizon</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p:txBody>
          <a:bodyPr/>
          <a:lstStyle/>
          <a:p>
            <a:pPr algn="l"/>
            <a:r>
              <a:rPr lang="en-US" sz="1400" dirty="0" smtClean="0">
                <a:sym typeface="Huawei Sans" panose="020C0503030203020204" pitchFamily="34" charset="0"/>
              </a:rPr>
              <a:t>When a CE is multi-homed to PEs, if the links of the CE work in all-active mode, BUM packets sent by the CE to a PE may be looped back by another PE. This problem needs to be solved using split horizon.</a:t>
            </a:r>
          </a:p>
          <a:p>
            <a:pPr algn="l"/>
            <a:r>
              <a:rPr lang="en-US" sz="1400" dirty="0" smtClean="0">
                <a:sym typeface="Huawei Sans" panose="020C0503030203020204" pitchFamily="34" charset="0"/>
              </a:rPr>
              <a:t>All PEs advertise Ethernet A-D per ES routes that carry the ESI Label extended community attribute to implement split horizon. As shown in the following figure, PE2 (DF) assigns an ESI label to identify ES1 and advertises the label to PE1 (non-DF) through an Ethernet A-D per ES route. PE1 adds this label to a BUM packet before sending the packet to PE2. After receiving the packet, PE2 finds that the label is assigned by itself and does not forward the packet to ES1.</a:t>
            </a:r>
            <a:endParaRPr lang="en-US" altLang="zh-CN" sz="1400" dirty="0" smtClean="0">
              <a:sym typeface="Huawei Sans" panose="020C0503030203020204" pitchFamily="34" charset="0"/>
            </a:endParaRPr>
          </a:p>
          <a:p>
            <a:pPr algn="l"/>
            <a:endParaRPr lang="en-US" altLang="zh-CN" sz="1400" dirty="0">
              <a:sym typeface="Huawei Sans" panose="020C0503030203020204" pitchFamily="34" charset="0"/>
            </a:endParaRPr>
          </a:p>
        </p:txBody>
      </p:sp>
      <p:sp>
        <p:nvSpPr>
          <p:cNvPr id="117" name="椭圆 116">
            <a:extLst>
              <a:ext uri="{FF2B5EF4-FFF2-40B4-BE49-F238E27FC236}">
                <a16:creationId xmlns:a16="http://schemas.microsoft.com/office/drawing/2014/main" xmlns="" id="{A3901B77-3ED5-42D4-ACF2-5C8472397540}"/>
              </a:ext>
            </a:extLst>
          </p:cNvPr>
          <p:cNvSpPr/>
          <p:nvPr/>
        </p:nvSpPr>
        <p:spPr bwMode="gray">
          <a:xfrm>
            <a:off x="3713230" y="4293279"/>
            <a:ext cx="250836" cy="779430"/>
          </a:xfrm>
          <a:prstGeom prst="ellipse">
            <a:avLst/>
          </a:prstGeom>
          <a:noFill/>
          <a:ln w="19050" cap="flat" cmpd="sng" algn="ctr">
            <a:solidFill>
              <a:srgbClr val="62B23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矩形 13">
            <a:extLst>
              <a:ext uri="{FF2B5EF4-FFF2-40B4-BE49-F238E27FC236}">
                <a16:creationId xmlns:a16="http://schemas.microsoft.com/office/drawing/2014/main" xmlns="" id="{5CF46785-A5BC-49CE-B480-C4AE8A46DEED}"/>
              </a:ext>
            </a:extLst>
          </p:cNvPr>
          <p:cNvSpPr>
            <a:spLocks noChangeArrowheads="1"/>
          </p:cNvSpPr>
          <p:nvPr/>
        </p:nvSpPr>
        <p:spPr bwMode="gray">
          <a:xfrm>
            <a:off x="7798902" y="3659524"/>
            <a:ext cx="18473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ct val="20000"/>
              </a:spcBef>
              <a:spcAft>
                <a:spcPct val="20000"/>
              </a:spcAft>
              <a:buClr>
                <a:srgbClr val="990000"/>
              </a:buClr>
              <a:buSzPct val="85000"/>
              <a:buFont typeface="Wingdings" panose="05000000000000000000" pitchFamily="2" charset="2"/>
              <a:buChar char="l"/>
              <a:defRPr>
                <a:solidFill>
                  <a:schemeClr val="tx1"/>
                </a:solidFill>
                <a:latin typeface="Arial" panose="020B0604020202020204" pitchFamily="34" charset="0"/>
                <a:ea typeface="华文细黑" panose="02010600040101010101" pitchFamily="2" charset="-122"/>
              </a:defRPr>
            </a:lvl1pPr>
            <a:lvl2pPr marL="742950" indent="-28575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panose="020B0604020202020204" pitchFamily="34" charset="0"/>
                <a:ea typeface="华文细黑" panose="02010600040101010101" pitchFamily="2" charset="-122"/>
              </a:defRPr>
            </a:lvl2pPr>
            <a:lvl3pPr marL="1143000" indent="-22860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panose="020B0604020202020204" pitchFamily="34" charset="0"/>
                <a:ea typeface="华文细黑" panose="02010600040101010101" pitchFamily="2" charset="-122"/>
              </a:defRPr>
            </a:lvl3pPr>
            <a:lvl4pPr marL="1600200" indent="-22860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panose="020B0604020202020204" pitchFamily="34" charset="0"/>
                <a:ea typeface="华文细黑" panose="02010600040101010101" pitchFamily="2" charset="-122"/>
              </a:defRPr>
            </a:lvl4pPr>
            <a:lvl5pPr marL="2057400" indent="-228600">
              <a:spcBef>
                <a:spcPct val="20000"/>
              </a:spcBef>
              <a:buChar char="»"/>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fontAlgn="ctr" hangingPunct="1">
              <a:lnSpc>
                <a:spcPct val="100000"/>
              </a:lnSpc>
              <a:spcBef>
                <a:spcPct val="0"/>
              </a:spcBef>
              <a:spcAft>
                <a:spcPct val="0"/>
              </a:spcAft>
              <a:buClrTx/>
              <a:buSzTx/>
              <a:buFontTx/>
              <a:buNone/>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1" name="Picture 12" descr="E:\2016.01\1.12 扁平化图标\蓝色\AR-蓝色最新-40.png">
            <a:extLst>
              <a:ext uri="{FF2B5EF4-FFF2-40B4-BE49-F238E27FC236}">
                <a16:creationId xmlns:a16="http://schemas.microsoft.com/office/drawing/2014/main" xmlns="" id="{C4886A2D-2FEE-4FFF-B1FB-96C9E83D8B9D}"/>
              </a:ext>
            </a:extLst>
          </p:cNvPr>
          <p:cNvPicPr>
            <a:picLocks noChangeAspect="1" noChangeArrowheads="1"/>
          </p:cNvPicPr>
          <p:nvPr/>
        </p:nvPicPr>
        <p:blipFill>
          <a:blip r:embed="rId3" cstate="print"/>
          <a:srcRect/>
          <a:stretch>
            <a:fillRect/>
          </a:stretch>
        </p:blipFill>
        <p:spPr bwMode="gray">
          <a:xfrm>
            <a:off x="7492575" y="4427129"/>
            <a:ext cx="540000" cy="441818"/>
          </a:xfrm>
          <a:prstGeom prst="rect">
            <a:avLst/>
          </a:prstGeom>
          <a:noFill/>
        </p:spPr>
      </p:pic>
      <p:pic>
        <p:nvPicPr>
          <p:cNvPr id="122" name="Picture 12" descr="E:\2016.01\1.12 扁平化图标\蓝色\AR-蓝色最新-40.png">
            <a:extLst>
              <a:ext uri="{FF2B5EF4-FFF2-40B4-BE49-F238E27FC236}">
                <a16:creationId xmlns:a16="http://schemas.microsoft.com/office/drawing/2014/main" xmlns="" id="{F313954C-097B-4A75-868B-61508D6BB2AC}"/>
              </a:ext>
            </a:extLst>
          </p:cNvPr>
          <p:cNvPicPr>
            <a:picLocks noChangeAspect="1" noChangeArrowheads="1"/>
          </p:cNvPicPr>
          <p:nvPr/>
        </p:nvPicPr>
        <p:blipFill>
          <a:blip r:embed="rId3" cstate="print"/>
          <a:srcRect/>
          <a:stretch>
            <a:fillRect/>
          </a:stretch>
        </p:blipFill>
        <p:spPr bwMode="gray">
          <a:xfrm>
            <a:off x="4842140" y="5337924"/>
            <a:ext cx="540000" cy="441818"/>
          </a:xfrm>
          <a:prstGeom prst="rect">
            <a:avLst/>
          </a:prstGeom>
          <a:noFill/>
        </p:spPr>
      </p:pic>
      <p:pic>
        <p:nvPicPr>
          <p:cNvPr id="123" name="Picture 12" descr="E:\2016.01\1.12 扁平化图标\蓝色\AR-蓝色最新-40.png">
            <a:extLst>
              <a:ext uri="{FF2B5EF4-FFF2-40B4-BE49-F238E27FC236}">
                <a16:creationId xmlns:a16="http://schemas.microsoft.com/office/drawing/2014/main" xmlns="" id="{A76E3BB3-E640-42F4-A715-830866BF1A06}"/>
              </a:ext>
            </a:extLst>
          </p:cNvPr>
          <p:cNvPicPr>
            <a:picLocks noChangeAspect="1" noChangeArrowheads="1"/>
          </p:cNvPicPr>
          <p:nvPr/>
        </p:nvPicPr>
        <p:blipFill>
          <a:blip r:embed="rId3" cstate="print"/>
          <a:srcRect/>
          <a:stretch>
            <a:fillRect/>
          </a:stretch>
        </p:blipFill>
        <p:spPr bwMode="gray">
          <a:xfrm>
            <a:off x="4842140" y="3649364"/>
            <a:ext cx="540000" cy="441818"/>
          </a:xfrm>
          <a:prstGeom prst="rect">
            <a:avLst/>
          </a:prstGeom>
          <a:noFill/>
        </p:spPr>
      </p:pic>
      <p:cxnSp>
        <p:nvCxnSpPr>
          <p:cNvPr id="124" name="直接连接符 123">
            <a:extLst>
              <a:ext uri="{FF2B5EF4-FFF2-40B4-BE49-F238E27FC236}">
                <a16:creationId xmlns:a16="http://schemas.microsoft.com/office/drawing/2014/main" xmlns="" id="{408D61EB-33BB-4C51-892F-C02921157A2E}"/>
              </a:ext>
            </a:extLst>
          </p:cNvPr>
          <p:cNvCxnSpPr>
            <a:stCxn id="123" idx="3"/>
            <a:endCxn id="142" idx="0"/>
          </p:cNvCxnSpPr>
          <p:nvPr/>
        </p:nvCxnSpPr>
        <p:spPr bwMode="gray">
          <a:xfrm>
            <a:off x="5382140" y="3870273"/>
            <a:ext cx="795571" cy="556856"/>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853832C8-41D7-42D2-85ED-86459400B7D4}"/>
              </a:ext>
            </a:extLst>
          </p:cNvPr>
          <p:cNvCxnSpPr>
            <a:cxnSpLocks/>
            <a:stCxn id="122" idx="3"/>
            <a:endCxn id="142" idx="2"/>
          </p:cNvCxnSpPr>
          <p:nvPr/>
        </p:nvCxnSpPr>
        <p:spPr bwMode="gray">
          <a:xfrm flipV="1">
            <a:off x="5382140" y="4868947"/>
            <a:ext cx="795571" cy="689886"/>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27" name="图片 126" descr="CE12800交换机-蓝.png">
            <a:extLst>
              <a:ext uri="{FF2B5EF4-FFF2-40B4-BE49-F238E27FC236}">
                <a16:creationId xmlns:a16="http://schemas.microsoft.com/office/drawing/2014/main" xmlns="" id="{65C45279-694D-474D-91E9-5658BBCB31F9}"/>
              </a:ext>
            </a:extLst>
          </p:cNvPr>
          <p:cNvPicPr>
            <a:picLocks noChangeAspect="1"/>
          </p:cNvPicPr>
          <p:nvPr/>
        </p:nvPicPr>
        <p:blipFill>
          <a:blip r:embed="rId4" cstate="print"/>
          <a:stretch>
            <a:fillRect/>
          </a:stretch>
        </p:blipFill>
        <p:spPr bwMode="gray">
          <a:xfrm>
            <a:off x="2903226" y="4430144"/>
            <a:ext cx="540000" cy="441818"/>
          </a:xfrm>
          <a:prstGeom prst="rect">
            <a:avLst/>
          </a:prstGeom>
        </p:spPr>
      </p:pic>
      <p:cxnSp>
        <p:nvCxnSpPr>
          <p:cNvPr id="128" name="直接连接符 127">
            <a:extLst>
              <a:ext uri="{FF2B5EF4-FFF2-40B4-BE49-F238E27FC236}">
                <a16:creationId xmlns:a16="http://schemas.microsoft.com/office/drawing/2014/main" xmlns="" id="{1FB94B04-38A5-488E-9EBB-75C3A0CB6471}"/>
              </a:ext>
            </a:extLst>
          </p:cNvPr>
          <p:cNvCxnSpPr>
            <a:stCxn id="123" idx="1"/>
            <a:endCxn id="127" idx="3"/>
          </p:cNvCxnSpPr>
          <p:nvPr/>
        </p:nvCxnSpPr>
        <p:spPr bwMode="gray">
          <a:xfrm flipH="1">
            <a:off x="3443226" y="3870273"/>
            <a:ext cx="1398914" cy="78078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FB470C05-2C43-43D7-83EF-0EE0FF629651}"/>
              </a:ext>
            </a:extLst>
          </p:cNvPr>
          <p:cNvCxnSpPr>
            <a:stCxn id="122" idx="1"/>
            <a:endCxn id="127" idx="3"/>
          </p:cNvCxnSpPr>
          <p:nvPr/>
        </p:nvCxnSpPr>
        <p:spPr bwMode="gray">
          <a:xfrm flipH="1" flipV="1">
            <a:off x="3443226" y="4651053"/>
            <a:ext cx="1398914" cy="90778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0" name="文本框 129">
            <a:extLst>
              <a:ext uri="{FF2B5EF4-FFF2-40B4-BE49-F238E27FC236}">
                <a16:creationId xmlns:a16="http://schemas.microsoft.com/office/drawing/2014/main" xmlns="" id="{A0470843-351C-480B-B22E-66042EBFCBCA}"/>
              </a:ext>
            </a:extLst>
          </p:cNvPr>
          <p:cNvSpPr txBox="1"/>
          <p:nvPr/>
        </p:nvSpPr>
        <p:spPr bwMode="gray">
          <a:xfrm>
            <a:off x="4638293" y="3296841"/>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1" name="文本框 130">
            <a:extLst>
              <a:ext uri="{FF2B5EF4-FFF2-40B4-BE49-F238E27FC236}">
                <a16:creationId xmlns:a16="http://schemas.microsoft.com/office/drawing/2014/main" xmlns="" id="{60D3334A-4833-44BD-9613-A03A654C2974}"/>
              </a:ext>
            </a:extLst>
          </p:cNvPr>
          <p:cNvSpPr txBox="1"/>
          <p:nvPr/>
        </p:nvSpPr>
        <p:spPr bwMode="gray">
          <a:xfrm>
            <a:off x="4606904" y="5732955"/>
            <a:ext cx="972815" cy="531835"/>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p>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2" name="文本框 131">
            <a:extLst>
              <a:ext uri="{FF2B5EF4-FFF2-40B4-BE49-F238E27FC236}">
                <a16:creationId xmlns:a16="http://schemas.microsoft.com/office/drawing/2014/main" xmlns="" id="{767F14F5-97F2-4F57-B43E-2409FF3EA4E9}"/>
              </a:ext>
            </a:extLst>
          </p:cNvPr>
          <p:cNvSpPr txBox="1"/>
          <p:nvPr/>
        </p:nvSpPr>
        <p:spPr bwMode="gray">
          <a:xfrm>
            <a:off x="7263467" y="4077654"/>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3" name="文本框 132">
            <a:extLst>
              <a:ext uri="{FF2B5EF4-FFF2-40B4-BE49-F238E27FC236}">
                <a16:creationId xmlns:a16="http://schemas.microsoft.com/office/drawing/2014/main" xmlns="" id="{23813FE1-42D8-4BB5-A520-C10FB8AD2B8F}"/>
              </a:ext>
            </a:extLst>
          </p:cNvPr>
          <p:cNvSpPr txBox="1"/>
          <p:nvPr/>
        </p:nvSpPr>
        <p:spPr bwMode="gray">
          <a:xfrm rot="19801552">
            <a:off x="4036944" y="4103428"/>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4" name="文本框 133">
            <a:extLst>
              <a:ext uri="{FF2B5EF4-FFF2-40B4-BE49-F238E27FC236}">
                <a16:creationId xmlns:a16="http://schemas.microsoft.com/office/drawing/2014/main" xmlns="" id="{A69DB7A1-2053-4805-B71C-39876FB02959}"/>
              </a:ext>
            </a:extLst>
          </p:cNvPr>
          <p:cNvSpPr txBox="1"/>
          <p:nvPr/>
        </p:nvSpPr>
        <p:spPr bwMode="gray">
          <a:xfrm rot="1924799">
            <a:off x="4029446" y="4904052"/>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7" name="文本框 136">
            <a:extLst>
              <a:ext uri="{FF2B5EF4-FFF2-40B4-BE49-F238E27FC236}">
                <a16:creationId xmlns:a16="http://schemas.microsoft.com/office/drawing/2014/main" xmlns="" id="{4404281F-D045-43F2-9423-1C32A216701E}"/>
              </a:ext>
            </a:extLst>
          </p:cNvPr>
          <p:cNvSpPr txBox="1"/>
          <p:nvPr/>
        </p:nvSpPr>
        <p:spPr bwMode="gray">
          <a:xfrm>
            <a:off x="2678320" y="4878279"/>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8" name="文本框 137">
            <a:extLst>
              <a:ext uri="{FF2B5EF4-FFF2-40B4-BE49-F238E27FC236}">
                <a16:creationId xmlns:a16="http://schemas.microsoft.com/office/drawing/2014/main" xmlns="" id="{9A0A019F-25A3-44C2-9FF0-2D6795F3C337}"/>
              </a:ext>
            </a:extLst>
          </p:cNvPr>
          <p:cNvSpPr txBox="1"/>
          <p:nvPr/>
        </p:nvSpPr>
        <p:spPr bwMode="gray">
          <a:xfrm>
            <a:off x="1962299" y="4492857"/>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Site 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42" name="Picture 12" descr="E:\2016.01\1.12 扁平化图标\蓝色\AR-蓝色最新-40.png">
            <a:extLst>
              <a:ext uri="{FF2B5EF4-FFF2-40B4-BE49-F238E27FC236}">
                <a16:creationId xmlns:a16="http://schemas.microsoft.com/office/drawing/2014/main" xmlns="" id="{3C9D06E2-E175-4D81-91DD-D42B82E755B3}"/>
              </a:ext>
            </a:extLst>
          </p:cNvPr>
          <p:cNvPicPr>
            <a:picLocks noChangeAspect="1" noChangeArrowheads="1"/>
          </p:cNvPicPr>
          <p:nvPr/>
        </p:nvPicPr>
        <p:blipFill>
          <a:blip r:embed="rId3" cstate="print"/>
          <a:srcRect/>
          <a:stretch>
            <a:fillRect/>
          </a:stretch>
        </p:blipFill>
        <p:spPr bwMode="gray">
          <a:xfrm>
            <a:off x="5907711" y="4427129"/>
            <a:ext cx="540000" cy="441818"/>
          </a:xfrm>
          <a:prstGeom prst="rect">
            <a:avLst/>
          </a:prstGeom>
          <a:noFill/>
        </p:spPr>
      </p:pic>
      <p:cxnSp>
        <p:nvCxnSpPr>
          <p:cNvPr id="108" name="直接连接符 107">
            <a:extLst>
              <a:ext uri="{FF2B5EF4-FFF2-40B4-BE49-F238E27FC236}">
                <a16:creationId xmlns:a16="http://schemas.microsoft.com/office/drawing/2014/main" xmlns="" id="{6E451ED5-0AE1-448C-A34A-CD675C8AA5B6}"/>
              </a:ext>
            </a:extLst>
          </p:cNvPr>
          <p:cNvCxnSpPr>
            <a:stCxn id="142" idx="3"/>
            <a:endCxn id="121" idx="1"/>
          </p:cNvCxnSpPr>
          <p:nvPr/>
        </p:nvCxnSpPr>
        <p:spPr bwMode="gray">
          <a:xfrm>
            <a:off x="6447711" y="4648038"/>
            <a:ext cx="104486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8" name="图片 147" descr="CE12800交换机-蓝.png">
            <a:extLst>
              <a:ext uri="{FF2B5EF4-FFF2-40B4-BE49-F238E27FC236}">
                <a16:creationId xmlns:a16="http://schemas.microsoft.com/office/drawing/2014/main" xmlns="" id="{0EE08C49-181B-466B-BC64-DCACEEB500AD}"/>
              </a:ext>
            </a:extLst>
          </p:cNvPr>
          <p:cNvPicPr>
            <a:picLocks noChangeAspect="1"/>
          </p:cNvPicPr>
          <p:nvPr/>
        </p:nvPicPr>
        <p:blipFill>
          <a:blip r:embed="rId4" cstate="print"/>
          <a:stretch>
            <a:fillRect/>
          </a:stretch>
        </p:blipFill>
        <p:spPr bwMode="gray">
          <a:xfrm>
            <a:off x="8927929" y="4430144"/>
            <a:ext cx="540000" cy="441818"/>
          </a:xfrm>
          <a:prstGeom prst="rect">
            <a:avLst/>
          </a:prstGeom>
        </p:spPr>
      </p:pic>
      <p:cxnSp>
        <p:nvCxnSpPr>
          <p:cNvPr id="149" name="直接连接符 148">
            <a:extLst>
              <a:ext uri="{FF2B5EF4-FFF2-40B4-BE49-F238E27FC236}">
                <a16:creationId xmlns:a16="http://schemas.microsoft.com/office/drawing/2014/main" xmlns="" id="{0CF16267-7D56-4E34-92BF-3CA543A820C6}"/>
              </a:ext>
            </a:extLst>
          </p:cNvPr>
          <p:cNvCxnSpPr>
            <a:cxnSpLocks/>
            <a:stCxn id="121" idx="3"/>
            <a:endCxn id="148" idx="1"/>
          </p:cNvCxnSpPr>
          <p:nvPr/>
        </p:nvCxnSpPr>
        <p:spPr bwMode="gray">
          <a:xfrm>
            <a:off x="8032575" y="4648038"/>
            <a:ext cx="895354" cy="301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2" name="文本框 151">
            <a:extLst>
              <a:ext uri="{FF2B5EF4-FFF2-40B4-BE49-F238E27FC236}">
                <a16:creationId xmlns:a16="http://schemas.microsoft.com/office/drawing/2014/main" xmlns="" id="{191F6C9B-19DD-4625-A6EA-44D23C914051}"/>
              </a:ext>
            </a:extLst>
          </p:cNvPr>
          <p:cNvSpPr txBox="1"/>
          <p:nvPr/>
        </p:nvSpPr>
        <p:spPr bwMode="gray">
          <a:xfrm>
            <a:off x="8688113" y="4878279"/>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3" name="文本框 152">
            <a:extLst>
              <a:ext uri="{FF2B5EF4-FFF2-40B4-BE49-F238E27FC236}">
                <a16:creationId xmlns:a16="http://schemas.microsoft.com/office/drawing/2014/main" xmlns="" id="{59F7DC5E-9191-409B-9BBC-1EB0718D63D9}"/>
              </a:ext>
            </a:extLst>
          </p:cNvPr>
          <p:cNvSpPr txBox="1"/>
          <p:nvPr/>
        </p:nvSpPr>
        <p:spPr bwMode="gray">
          <a:xfrm>
            <a:off x="9504768" y="4492857"/>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Site 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156" name="直接连接符 155">
            <a:extLst>
              <a:ext uri="{FF2B5EF4-FFF2-40B4-BE49-F238E27FC236}">
                <a16:creationId xmlns:a16="http://schemas.microsoft.com/office/drawing/2014/main" xmlns="" id="{5EA0B94F-3FA8-49D5-A814-FD5D82CA2F46}"/>
              </a:ext>
            </a:extLst>
          </p:cNvPr>
          <p:cNvCxnSpPr/>
          <p:nvPr/>
        </p:nvCxnSpPr>
        <p:spPr bwMode="gray">
          <a:xfrm flipH="1">
            <a:off x="3899966" y="3843472"/>
            <a:ext cx="575396" cy="323184"/>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7" name="文本框 156">
            <a:extLst>
              <a:ext uri="{FF2B5EF4-FFF2-40B4-BE49-F238E27FC236}">
                <a16:creationId xmlns:a16="http://schemas.microsoft.com/office/drawing/2014/main" xmlns="" id="{A6581CC6-1A69-4C64-8126-47328A9FC918}"/>
              </a:ext>
            </a:extLst>
          </p:cNvPr>
          <p:cNvSpPr txBox="1"/>
          <p:nvPr/>
        </p:nvSpPr>
        <p:spPr bwMode="gray">
          <a:xfrm>
            <a:off x="2884041" y="3798794"/>
            <a:ext cx="601447" cy="307777"/>
          </a:xfrm>
          <a:prstGeom prst="rect">
            <a:avLst/>
          </a:prstGeom>
          <a:solidFill>
            <a:schemeClr val="accent3"/>
          </a:solidFill>
        </p:spPr>
        <p:txBody>
          <a:bodyPr wrap="none" rtlCol="0">
            <a:spAutoFit/>
          </a:bodyPr>
          <a:lstStyle/>
          <a:p>
            <a:pP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BUM</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9" name="直接连接符 158">
            <a:extLst>
              <a:ext uri="{FF2B5EF4-FFF2-40B4-BE49-F238E27FC236}">
                <a16:creationId xmlns:a16="http://schemas.microsoft.com/office/drawing/2014/main" xmlns="" id="{821EC8C1-BA91-43CA-8697-570E7FB25AF6}"/>
              </a:ext>
            </a:extLst>
          </p:cNvPr>
          <p:cNvCxnSpPr/>
          <p:nvPr/>
        </p:nvCxnSpPr>
        <p:spPr bwMode="gray">
          <a:xfrm flipH="1" flipV="1">
            <a:off x="5680083" y="3846734"/>
            <a:ext cx="484114" cy="391940"/>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2" name="直接连接符 161">
            <a:extLst>
              <a:ext uri="{FF2B5EF4-FFF2-40B4-BE49-F238E27FC236}">
                <a16:creationId xmlns:a16="http://schemas.microsoft.com/office/drawing/2014/main" xmlns="" id="{C96A8D57-0D51-44B4-B79C-D2CFBFD88B0D}"/>
              </a:ext>
            </a:extLst>
          </p:cNvPr>
          <p:cNvCxnSpPr/>
          <p:nvPr/>
        </p:nvCxnSpPr>
        <p:spPr bwMode="gray">
          <a:xfrm flipH="1">
            <a:off x="6679769" y="4463053"/>
            <a:ext cx="583698" cy="0"/>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 name="直接连接符 163">
            <a:extLst>
              <a:ext uri="{FF2B5EF4-FFF2-40B4-BE49-F238E27FC236}">
                <a16:creationId xmlns:a16="http://schemas.microsoft.com/office/drawing/2014/main" xmlns="" id="{E196E184-A24B-48F4-A060-51A480A4F9C2}"/>
              </a:ext>
            </a:extLst>
          </p:cNvPr>
          <p:cNvCxnSpPr/>
          <p:nvPr/>
        </p:nvCxnSpPr>
        <p:spPr bwMode="gray">
          <a:xfrm flipH="1">
            <a:off x="8188403" y="4463053"/>
            <a:ext cx="583698" cy="0"/>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5" name="直接连接符 164">
            <a:extLst>
              <a:ext uri="{FF2B5EF4-FFF2-40B4-BE49-F238E27FC236}">
                <a16:creationId xmlns:a16="http://schemas.microsoft.com/office/drawing/2014/main" xmlns="" id="{02DD530E-58FD-4DC3-9076-C59C1E2D906A}"/>
              </a:ext>
            </a:extLst>
          </p:cNvPr>
          <p:cNvCxnSpPr/>
          <p:nvPr/>
        </p:nvCxnSpPr>
        <p:spPr bwMode="gray">
          <a:xfrm flipV="1">
            <a:off x="5451369" y="4916572"/>
            <a:ext cx="438609" cy="395385"/>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燕尾形 25">
            <a:extLst>
              <a:ext uri="{FF2B5EF4-FFF2-40B4-BE49-F238E27FC236}">
                <a16:creationId xmlns:a16="http://schemas.microsoft.com/office/drawing/2014/main" xmlns="" id="{89B6532D-C93E-4BAF-A9DF-7CDCB2E4D0CD}"/>
              </a:ext>
            </a:extLst>
          </p:cNvPr>
          <p:cNvSpPr/>
          <p:nvPr/>
        </p:nvSpPr>
        <p:spPr bwMode="gray">
          <a:xfrm>
            <a:off x="9324820"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26">
            <a:extLst>
              <a:ext uri="{FF2B5EF4-FFF2-40B4-BE49-F238E27FC236}">
                <a16:creationId xmlns:a16="http://schemas.microsoft.com/office/drawing/2014/main" xmlns="" id="{BB65E0B5-A8D7-4C06-8D26-84744E0DBE72}"/>
              </a:ext>
            </a:extLst>
          </p:cNvPr>
          <p:cNvSpPr/>
          <p:nvPr/>
        </p:nvSpPr>
        <p:spPr bwMode="gray">
          <a:xfrm>
            <a:off x="10851387" y="114300"/>
            <a:ext cx="896113"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25">
            <a:extLst>
              <a:ext uri="{FF2B5EF4-FFF2-40B4-BE49-F238E27FC236}">
                <a16:creationId xmlns:a16="http://schemas.microsoft.com/office/drawing/2014/main" xmlns="" id="{207BD9C7-06E6-4AA3-9884-31C0B6E97E76}"/>
              </a:ext>
            </a:extLst>
          </p:cNvPr>
          <p:cNvSpPr/>
          <p:nvPr/>
        </p:nvSpPr>
        <p:spPr bwMode="gray">
          <a:xfrm>
            <a:off x="10088103"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五边形 44"/>
          <p:cNvSpPr/>
          <p:nvPr/>
        </p:nvSpPr>
        <p:spPr bwMode="gray">
          <a:xfrm>
            <a:off x="8603342" y="114300"/>
            <a:ext cx="776105"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椭圆 6"/>
          <p:cNvSpPr/>
          <p:nvPr/>
        </p:nvSpPr>
        <p:spPr bwMode="gray">
          <a:xfrm>
            <a:off x="5425462" y="5592819"/>
            <a:ext cx="224013" cy="224013"/>
          </a:xfrm>
          <a:prstGeom prst="ellipse">
            <a:avLst/>
          </a:prstGeom>
          <a:solidFill>
            <a:srgbClr val="30B5C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5411580" y="5550937"/>
            <a:ext cx="4224233" cy="276999"/>
          </a:xfrm>
          <a:prstGeom prst="rect">
            <a:avLst/>
          </a:prstGeom>
          <a:solidFill>
            <a:srgbClr val="BEE9EE"/>
          </a:solid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PE2 allocates an MPLS label, for example,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Label1</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to ES1.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p:cNvSpPr/>
          <p:nvPr/>
        </p:nvSpPr>
        <p:spPr bwMode="gray">
          <a:xfrm>
            <a:off x="5425462" y="3463705"/>
            <a:ext cx="224013" cy="224013"/>
          </a:xfrm>
          <a:prstGeom prst="ellipse">
            <a:avLst/>
          </a:prstGeom>
          <a:solidFill>
            <a:srgbClr val="30B5C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5737998" y="3104551"/>
            <a:ext cx="5615802" cy="830997"/>
          </a:xfrm>
          <a:prstGeom prst="rect">
            <a:avLst/>
          </a:prstGeom>
          <a:solidFill>
            <a:srgbClr val="BEE9EE"/>
          </a:solid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When sending BUM traffic to PE2, PE1 adds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Label1</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and then the BUM label assigned by PE2 to the traffic.</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Before sending BUM traffic to PE3, PE1 adds the BUM label assigned by PE3 to the traffic.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1504950" y="5563716"/>
            <a:ext cx="3324231" cy="646331"/>
          </a:xfrm>
          <a:prstGeom prst="rect">
            <a:avLst/>
          </a:prstGeom>
          <a:solidFill>
            <a:srgbClr val="BEE9EE"/>
          </a:solidFill>
        </p:spPr>
        <p:txBody>
          <a:bodyPr wrap="squar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PE2 identifies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Label1</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and does not forward the BUM traffic to CE1, but sends the traffic to other ESs in the EVPN instance.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 name="组合 9"/>
          <p:cNvGrpSpPr/>
          <p:nvPr/>
        </p:nvGrpSpPr>
        <p:grpSpPr bwMode="gray">
          <a:xfrm>
            <a:off x="3687215" y="5107171"/>
            <a:ext cx="526619" cy="350244"/>
            <a:chOff x="3687215" y="5030971"/>
            <a:chExt cx="526619" cy="350244"/>
          </a:xfrm>
        </p:grpSpPr>
        <p:cxnSp>
          <p:nvCxnSpPr>
            <p:cNvPr id="52" name="直接连接符 51">
              <a:extLst>
                <a:ext uri="{FF2B5EF4-FFF2-40B4-BE49-F238E27FC236}">
                  <a16:creationId xmlns:a16="http://schemas.microsoft.com/office/drawing/2014/main" xmlns="" id="{02DD530E-58FD-4DC3-9076-C59C1E2D906A}"/>
                </a:ext>
              </a:extLst>
            </p:cNvPr>
            <p:cNvCxnSpPr/>
            <p:nvPr/>
          </p:nvCxnSpPr>
          <p:spPr bwMode="gray">
            <a:xfrm>
              <a:off x="3687215" y="5030971"/>
              <a:ext cx="526619" cy="310985"/>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7" name="十字形 176">
              <a:extLst>
                <a:ext uri="{FF2B5EF4-FFF2-40B4-BE49-F238E27FC236}">
                  <a16:creationId xmlns:a16="http://schemas.microsoft.com/office/drawing/2014/main" xmlns="" id="{310B62A7-EBE4-4992-9D97-B6F7C1714F75}"/>
                </a:ext>
              </a:extLst>
            </p:cNvPr>
            <p:cNvSpPr/>
            <p:nvPr/>
          </p:nvSpPr>
          <p:spPr bwMode="gray">
            <a:xfrm rot="2785165">
              <a:off x="3874031" y="5067052"/>
              <a:ext cx="314163" cy="314163"/>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4" name="椭圆 53"/>
          <p:cNvSpPr/>
          <p:nvPr/>
        </p:nvSpPr>
        <p:spPr bwMode="gray">
          <a:xfrm>
            <a:off x="1242711" y="5713320"/>
            <a:ext cx="224013" cy="224013"/>
          </a:xfrm>
          <a:prstGeom prst="ellipse">
            <a:avLst/>
          </a:prstGeom>
          <a:solidFill>
            <a:srgbClr val="30B5C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椭圆 59"/>
          <p:cNvSpPr/>
          <p:nvPr/>
        </p:nvSpPr>
        <p:spPr bwMode="gray">
          <a:xfrm>
            <a:off x="7933606" y="4028850"/>
            <a:ext cx="224013" cy="224013"/>
          </a:xfrm>
          <a:prstGeom prst="ellipse">
            <a:avLst/>
          </a:prstGeom>
          <a:solidFill>
            <a:srgbClr val="30B5C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endPar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8236282" y="3986968"/>
            <a:ext cx="2787943" cy="276999"/>
          </a:xfrm>
          <a:prstGeom prst="rect">
            <a:avLst/>
          </a:prstGeom>
          <a:solidFill>
            <a:srgbClr val="BEE9EE"/>
          </a:solid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PE3 forwards the BUM traffic to CE2.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589397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EF6F235B-370C-48D6-9A60-CA7333F2B938}"/>
              </a:ext>
            </a:extLst>
          </p:cNvPr>
          <p:cNvSpPr/>
          <p:nvPr/>
        </p:nvSpPr>
        <p:spPr bwMode="gray">
          <a:xfrm>
            <a:off x="1860250" y="2639796"/>
            <a:ext cx="8414049" cy="1775653"/>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E2CCCEFF-98E0-4658-AFDA-44D371F1FEA1}"/>
              </a:ext>
            </a:extLst>
          </p:cNvPr>
          <p:cNvSpPr>
            <a:spLocks noGrp="1"/>
          </p:cNvSpPr>
          <p:nvPr>
            <p:ph type="title"/>
          </p:nvPr>
        </p:nvSpPr>
        <p:spPr bwMode="gray"/>
        <p:txBody>
          <a:bodyPr/>
          <a:lstStyle/>
          <a:p>
            <a:r>
              <a:rPr lang="en-US" dirty="0" smtClean="0">
                <a:sym typeface="Huawei Sans" panose="020C0503030203020204" pitchFamily="34" charset="0"/>
              </a:rPr>
              <a:t>VPLS Overview</a:t>
            </a:r>
            <a:endParaRPr lang="en-US" altLang="zh-CN" dirty="0">
              <a:sym typeface="Huawei Sans" panose="020C0503030203020204" pitchFamily="34" charset="0"/>
            </a:endParaRPr>
          </a:p>
        </p:txBody>
      </p:sp>
      <p:sp>
        <p:nvSpPr>
          <p:cNvPr id="3" name="文本占位符 2">
            <a:extLst>
              <a:ext uri="{FF2B5EF4-FFF2-40B4-BE49-F238E27FC236}">
                <a16:creationId xmlns:a16="http://schemas.microsoft.com/office/drawing/2014/main" xmlns="" id="{2C53491C-1BE0-4FCA-9C68-5F77140AB93F}"/>
              </a:ext>
            </a:extLst>
          </p:cNvPr>
          <p:cNvSpPr>
            <a:spLocks noGrp="1"/>
          </p:cNvSpPr>
          <p:nvPr>
            <p:ph type="body" sz="quarter" idx="10"/>
          </p:nvPr>
        </p:nvSpPr>
        <p:spPr bwMode="gray"/>
        <p:txBody>
          <a:bodyPr/>
          <a:lstStyle/>
          <a:p>
            <a:pPr algn="l"/>
            <a:r>
              <a:rPr lang="en-US" sz="1600" dirty="0" smtClean="0">
                <a:sym typeface="Huawei Sans" panose="020C0503030203020204" pitchFamily="34" charset="0"/>
              </a:rPr>
              <a:t>VPLS is an Ethernet-based L2VPN technology. It provides services similar to LAN services on an MPLS network and allows users to access the network from multiple geographical locations and communicate with each other.</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Implementing VPLS involves three steps: creating tunnels and pseudo wires (PWs), creating virtual switch instances (VSIs), and binding PWs and attachment circuits (ACs) to VSIs.</a:t>
            </a:r>
            <a:endParaRPr lang="en-US" altLang="zh-CN" sz="1600" dirty="0">
              <a:sym typeface="Huawei Sans" panose="020C0503030203020204" pitchFamily="34" charset="0"/>
            </a:endParaRPr>
          </a:p>
        </p:txBody>
      </p:sp>
      <p:pic>
        <p:nvPicPr>
          <p:cNvPr id="4" name="图片 3">
            <a:extLst>
              <a:ext uri="{FF2B5EF4-FFF2-40B4-BE49-F238E27FC236}">
                <a16:creationId xmlns:a16="http://schemas.microsoft.com/office/drawing/2014/main" xmlns="" id="{51A8A3C0-9A2F-408E-9B85-9AAE95C4A76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2065" y="3090306"/>
            <a:ext cx="540000" cy="442800"/>
          </a:xfrm>
          <a:prstGeom prst="rect">
            <a:avLst/>
          </a:prstGeom>
        </p:spPr>
      </p:pic>
      <p:sp>
        <p:nvSpPr>
          <p:cNvPr id="5" name="矩形 4">
            <a:extLst>
              <a:ext uri="{FF2B5EF4-FFF2-40B4-BE49-F238E27FC236}">
                <a16:creationId xmlns:a16="http://schemas.microsoft.com/office/drawing/2014/main" xmlns="" id="{DBAD855A-4BB5-4DD8-A2B5-4F35CE56858C}"/>
              </a:ext>
            </a:extLst>
          </p:cNvPr>
          <p:cNvSpPr/>
          <p:nvPr/>
        </p:nvSpPr>
        <p:spPr bwMode="gray">
          <a:xfrm>
            <a:off x="1860250" y="4417016"/>
            <a:ext cx="8414049" cy="177565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 Box 138">
            <a:extLst>
              <a:ext uri="{FF2B5EF4-FFF2-40B4-BE49-F238E27FC236}">
                <a16:creationId xmlns:a16="http://schemas.microsoft.com/office/drawing/2014/main" xmlns="" id="{D7E90DC7-F090-4656-A4E3-461358B85961}"/>
              </a:ext>
            </a:extLst>
          </p:cNvPr>
          <p:cNvSpPr txBox="1">
            <a:spLocks noChangeArrowheads="1"/>
          </p:cNvSpPr>
          <p:nvPr/>
        </p:nvSpPr>
        <p:spPr bwMode="gray">
          <a:xfrm>
            <a:off x="3885347" y="4665119"/>
            <a:ext cx="1114928" cy="365245"/>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kumimoji="0" lang="en-US" altLang="zh-CN" sz="140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9" name="直接连接符 8">
            <a:extLst>
              <a:ext uri="{FF2B5EF4-FFF2-40B4-BE49-F238E27FC236}">
                <a16:creationId xmlns:a16="http://schemas.microsoft.com/office/drawing/2014/main" xmlns="" id="{644D4792-BDAD-4923-861A-ABF58C96C90E}"/>
              </a:ext>
            </a:extLst>
          </p:cNvPr>
          <p:cNvCxnSpPr>
            <a:cxnSpLocks/>
            <a:stCxn id="59" idx="1"/>
            <a:endCxn id="4" idx="3"/>
          </p:cNvCxnSpPr>
          <p:nvPr/>
        </p:nvCxnSpPr>
        <p:spPr bwMode="gray">
          <a:xfrm flipH="1" flipV="1">
            <a:off x="2932065" y="3311706"/>
            <a:ext cx="1240746" cy="1075345"/>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9">
            <a:extLst>
              <a:ext uri="{FF2B5EF4-FFF2-40B4-BE49-F238E27FC236}">
                <a16:creationId xmlns:a16="http://schemas.microsoft.com/office/drawing/2014/main" xmlns="" id="{B0F76C40-D254-4D9B-A48F-0912FBBDFFA8}"/>
              </a:ext>
            </a:extLst>
          </p:cNvPr>
          <p:cNvCxnSpPr>
            <a:cxnSpLocks/>
            <a:stCxn id="57" idx="1"/>
            <a:endCxn id="66" idx="3"/>
          </p:cNvCxnSpPr>
          <p:nvPr/>
        </p:nvCxnSpPr>
        <p:spPr bwMode="gray">
          <a:xfrm flipH="1">
            <a:off x="7801839" y="3311706"/>
            <a:ext cx="1505532" cy="1075345"/>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 Box 138">
            <a:extLst>
              <a:ext uri="{FF2B5EF4-FFF2-40B4-BE49-F238E27FC236}">
                <a16:creationId xmlns:a16="http://schemas.microsoft.com/office/drawing/2014/main" xmlns="" id="{D0720AA3-3127-49BA-BEE1-503C1B838228}"/>
              </a:ext>
            </a:extLst>
          </p:cNvPr>
          <p:cNvSpPr txBox="1">
            <a:spLocks noChangeArrowheads="1"/>
          </p:cNvSpPr>
          <p:nvPr/>
        </p:nvSpPr>
        <p:spPr bwMode="gray">
          <a:xfrm>
            <a:off x="2136622" y="2609872"/>
            <a:ext cx="1025486" cy="390011"/>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A CE1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Text Box 138">
            <a:extLst>
              <a:ext uri="{FF2B5EF4-FFF2-40B4-BE49-F238E27FC236}">
                <a16:creationId xmlns:a16="http://schemas.microsoft.com/office/drawing/2014/main" xmlns="" id="{12055A70-7A7C-4436-AFF1-7CBD903B9466}"/>
              </a:ext>
            </a:extLst>
          </p:cNvPr>
          <p:cNvSpPr txBox="1">
            <a:spLocks noChangeArrowheads="1"/>
          </p:cNvSpPr>
          <p:nvPr/>
        </p:nvSpPr>
        <p:spPr bwMode="gray">
          <a:xfrm>
            <a:off x="9031451" y="2609872"/>
            <a:ext cx="1050272" cy="382120"/>
          </a:xfrm>
          <a:prstGeom prst="rect">
            <a:avLst/>
          </a:prstGeom>
          <a:noFill/>
          <a:ln w="9525" algn="ctr">
            <a:noFill/>
            <a:miter lim="800000"/>
            <a:headEnd/>
            <a:tailEnd/>
          </a:ln>
        </p:spPr>
        <p:txBody>
          <a:bodyPr wrap="square" lIns="77159" tIns="38579" rIns="77159" bIns="38579">
            <a:noAutofit/>
          </a:bodyPr>
          <a:lstStyle/>
          <a:p>
            <a:pPr lvl="0" algn="ctr" defTabSz="781004" fontAlgn="ctr">
              <a:spcBef>
                <a:spcPct val="0"/>
              </a:spcBef>
              <a:spcAft>
                <a:spcPct val="0"/>
              </a:spcAf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A CE2</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连接符 17">
            <a:extLst>
              <a:ext uri="{FF2B5EF4-FFF2-40B4-BE49-F238E27FC236}">
                <a16:creationId xmlns:a16="http://schemas.microsoft.com/office/drawing/2014/main" xmlns="" id="{40E65F86-D6E3-4861-A6F4-F76BCD93ED23}"/>
              </a:ext>
            </a:extLst>
          </p:cNvPr>
          <p:cNvCxnSpPr>
            <a:cxnSpLocks/>
            <a:stCxn id="59" idx="1"/>
            <a:endCxn id="56" idx="3"/>
          </p:cNvCxnSpPr>
          <p:nvPr/>
        </p:nvCxnSpPr>
        <p:spPr bwMode="gray">
          <a:xfrm flipH="1">
            <a:off x="2932065" y="4387051"/>
            <a:ext cx="1240746" cy="113298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a:extLst>
              <a:ext uri="{FF2B5EF4-FFF2-40B4-BE49-F238E27FC236}">
                <a16:creationId xmlns:a16="http://schemas.microsoft.com/office/drawing/2014/main" xmlns="" id="{102FB7C7-A5B7-40FF-9A8E-F0B766104168}"/>
              </a:ext>
            </a:extLst>
          </p:cNvPr>
          <p:cNvCxnSpPr>
            <a:cxnSpLocks/>
            <a:stCxn id="58" idx="1"/>
            <a:endCxn id="66" idx="3"/>
          </p:cNvCxnSpPr>
          <p:nvPr/>
        </p:nvCxnSpPr>
        <p:spPr bwMode="gray">
          <a:xfrm flipH="1" flipV="1">
            <a:off x="7801839" y="4387051"/>
            <a:ext cx="1505532" cy="113298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 Box 138">
            <a:extLst>
              <a:ext uri="{FF2B5EF4-FFF2-40B4-BE49-F238E27FC236}">
                <a16:creationId xmlns:a16="http://schemas.microsoft.com/office/drawing/2014/main" xmlns="" id="{C09C354E-DC20-4B4A-8D74-35E7B46A4B25}"/>
              </a:ext>
            </a:extLst>
          </p:cNvPr>
          <p:cNvSpPr txBox="1">
            <a:spLocks noChangeArrowheads="1"/>
          </p:cNvSpPr>
          <p:nvPr/>
        </p:nvSpPr>
        <p:spPr bwMode="gray">
          <a:xfrm>
            <a:off x="2139124" y="4751904"/>
            <a:ext cx="1023176" cy="390011"/>
          </a:xfrm>
          <a:prstGeom prst="rect">
            <a:avLst/>
          </a:prstGeom>
          <a:noFill/>
          <a:ln w="9525" algn="ctr">
            <a:noFill/>
            <a:miter lim="800000"/>
            <a:headEnd/>
            <a:tailEnd/>
          </a:ln>
        </p:spPr>
        <p:txBody>
          <a:bodyPr wrap="square" lIns="77159" tIns="38579" rIns="77159" bIns="38579">
            <a:noAutofit/>
          </a:bodyPr>
          <a:lstStyle/>
          <a:p>
            <a:pPr lvl="0" algn="ctr" defTabSz="781004" fontAlgn="ctr">
              <a:spcBef>
                <a:spcPct val="0"/>
              </a:spcBef>
              <a:spcAft>
                <a:spcPct val="0"/>
              </a:spcAf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B CE3</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38">
            <a:extLst>
              <a:ext uri="{FF2B5EF4-FFF2-40B4-BE49-F238E27FC236}">
                <a16:creationId xmlns:a16="http://schemas.microsoft.com/office/drawing/2014/main" xmlns="" id="{67765EDB-2AD1-435C-A13B-0573A6821EF4}"/>
              </a:ext>
            </a:extLst>
          </p:cNvPr>
          <p:cNvSpPr txBox="1">
            <a:spLocks noChangeArrowheads="1"/>
          </p:cNvSpPr>
          <p:nvPr/>
        </p:nvSpPr>
        <p:spPr bwMode="gray">
          <a:xfrm>
            <a:off x="9026257" y="4710197"/>
            <a:ext cx="1063476" cy="382120"/>
          </a:xfrm>
          <a:prstGeom prst="rect">
            <a:avLst/>
          </a:prstGeom>
          <a:noFill/>
          <a:ln w="9525" algn="ctr">
            <a:noFill/>
            <a:miter lim="800000"/>
            <a:headEnd/>
            <a:tailEnd/>
          </a:ln>
        </p:spPr>
        <p:txBody>
          <a:bodyPr wrap="square" lIns="77159" tIns="38579" rIns="77159" bIns="38579">
            <a:noAutofit/>
          </a:bodyPr>
          <a:lstStyle/>
          <a:p>
            <a:pPr lvl="0" algn="ctr" defTabSz="781004" fontAlgn="ctr">
              <a:spcBef>
                <a:spcPct val="0"/>
              </a:spcBef>
              <a:spcAft>
                <a:spcPct val="0"/>
              </a:spcAf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B CE4</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a:extLst>
              <a:ext uri="{FF2B5EF4-FFF2-40B4-BE49-F238E27FC236}">
                <a16:creationId xmlns:a16="http://schemas.microsoft.com/office/drawing/2014/main" xmlns="" id="{1BB743B8-84D7-48CE-8A5D-7B0563C7227B}"/>
              </a:ext>
            </a:extLst>
          </p:cNvPr>
          <p:cNvSpPr/>
          <p:nvPr/>
        </p:nvSpPr>
        <p:spPr bwMode="gray">
          <a:xfrm>
            <a:off x="2107008" y="3504179"/>
            <a:ext cx="1229422"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192.168.1.1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图片 55">
            <a:extLst>
              <a:ext uri="{FF2B5EF4-FFF2-40B4-BE49-F238E27FC236}">
                <a16:creationId xmlns:a16="http://schemas.microsoft.com/office/drawing/2014/main" xmlns="" id="{A3B544CF-05DD-45BD-83B3-B0A7E6276D7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2065" y="5298639"/>
            <a:ext cx="540000" cy="442800"/>
          </a:xfrm>
          <a:prstGeom prst="rect">
            <a:avLst/>
          </a:prstGeom>
        </p:spPr>
      </p:pic>
      <p:pic>
        <p:nvPicPr>
          <p:cNvPr id="57" name="图片 56">
            <a:extLst>
              <a:ext uri="{FF2B5EF4-FFF2-40B4-BE49-F238E27FC236}">
                <a16:creationId xmlns:a16="http://schemas.microsoft.com/office/drawing/2014/main" xmlns="" id="{7128C9C7-6F5D-44F5-9778-89B761EBBF5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07371" y="3090306"/>
            <a:ext cx="540000" cy="442800"/>
          </a:xfrm>
          <a:prstGeom prst="rect">
            <a:avLst/>
          </a:prstGeom>
        </p:spPr>
      </p:pic>
      <p:pic>
        <p:nvPicPr>
          <p:cNvPr id="58" name="图片 57">
            <a:extLst>
              <a:ext uri="{FF2B5EF4-FFF2-40B4-BE49-F238E27FC236}">
                <a16:creationId xmlns:a16="http://schemas.microsoft.com/office/drawing/2014/main" xmlns="" id="{9AD29C69-35E7-42B4-BF00-9DDCB18E229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07371" y="5298639"/>
            <a:ext cx="540000" cy="442800"/>
          </a:xfrm>
          <a:prstGeom prst="rect">
            <a:avLst/>
          </a:prstGeom>
        </p:spPr>
      </p:pic>
      <p:pic>
        <p:nvPicPr>
          <p:cNvPr id="59" name="图片 58">
            <a:extLst>
              <a:ext uri="{FF2B5EF4-FFF2-40B4-BE49-F238E27FC236}">
                <a16:creationId xmlns:a16="http://schemas.microsoft.com/office/drawing/2014/main" xmlns="" id="{84C065E0-A613-4D2D-AF5F-C0FF5B680E6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72811" y="4165651"/>
            <a:ext cx="540000" cy="442800"/>
          </a:xfrm>
          <a:prstGeom prst="rect">
            <a:avLst/>
          </a:prstGeom>
        </p:spPr>
      </p:pic>
      <p:pic>
        <p:nvPicPr>
          <p:cNvPr id="66" name="图片 65">
            <a:extLst>
              <a:ext uri="{FF2B5EF4-FFF2-40B4-BE49-F238E27FC236}">
                <a16:creationId xmlns:a16="http://schemas.microsoft.com/office/drawing/2014/main" xmlns="" id="{E6D9D7C8-5BC9-43A2-A53D-89AFFAB8D21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61839" y="4165651"/>
            <a:ext cx="540000" cy="442800"/>
          </a:xfrm>
          <a:prstGeom prst="rect">
            <a:avLst/>
          </a:prstGeom>
        </p:spPr>
      </p:pic>
      <p:cxnSp>
        <p:nvCxnSpPr>
          <p:cNvPr id="67" name="直接连接符 66">
            <a:extLst>
              <a:ext uri="{FF2B5EF4-FFF2-40B4-BE49-F238E27FC236}">
                <a16:creationId xmlns:a16="http://schemas.microsoft.com/office/drawing/2014/main" xmlns="" id="{60D62929-E1C1-4364-989C-87A2E7980816}"/>
              </a:ext>
            </a:extLst>
          </p:cNvPr>
          <p:cNvCxnSpPr>
            <a:cxnSpLocks/>
            <a:stCxn id="66" idx="1"/>
            <a:endCxn id="59" idx="3"/>
          </p:cNvCxnSpPr>
          <p:nvPr/>
        </p:nvCxnSpPr>
        <p:spPr bwMode="gray">
          <a:xfrm flipH="1">
            <a:off x="4712811" y="4387051"/>
            <a:ext cx="2549028" cy="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Text Box 138">
            <a:extLst>
              <a:ext uri="{FF2B5EF4-FFF2-40B4-BE49-F238E27FC236}">
                <a16:creationId xmlns:a16="http://schemas.microsoft.com/office/drawing/2014/main" xmlns="" id="{51039C1C-1764-4834-8F16-D88CC929B67E}"/>
              </a:ext>
            </a:extLst>
          </p:cNvPr>
          <p:cNvSpPr txBox="1">
            <a:spLocks noChangeArrowheads="1"/>
          </p:cNvSpPr>
          <p:nvPr/>
        </p:nvSpPr>
        <p:spPr bwMode="gray">
          <a:xfrm>
            <a:off x="6980341" y="4665119"/>
            <a:ext cx="1114928" cy="365245"/>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kumimoji="0" lang="en-US" altLang="zh-CN" sz="140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5" name="矩形 74">
            <a:extLst>
              <a:ext uri="{FF2B5EF4-FFF2-40B4-BE49-F238E27FC236}">
                <a16:creationId xmlns:a16="http://schemas.microsoft.com/office/drawing/2014/main" xmlns="" id="{96EA1A7A-9532-421A-8DA8-E69B6C9BA7A4}"/>
              </a:ext>
            </a:extLst>
          </p:cNvPr>
          <p:cNvSpPr/>
          <p:nvPr/>
        </p:nvSpPr>
        <p:spPr bwMode="gray">
          <a:xfrm>
            <a:off x="8950934" y="3504179"/>
            <a:ext cx="118412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192.168.1.2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a:extLst>
              <a:ext uri="{FF2B5EF4-FFF2-40B4-BE49-F238E27FC236}">
                <a16:creationId xmlns:a16="http://schemas.microsoft.com/office/drawing/2014/main" xmlns="" id="{7BB421CA-2374-44C0-A365-AAE2DD1D50F0}"/>
              </a:ext>
            </a:extLst>
          </p:cNvPr>
          <p:cNvSpPr/>
          <p:nvPr/>
        </p:nvSpPr>
        <p:spPr bwMode="gray">
          <a:xfrm>
            <a:off x="2107008" y="5691069"/>
            <a:ext cx="1229422"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192.168.2.1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a:extLst>
              <a:ext uri="{FF2B5EF4-FFF2-40B4-BE49-F238E27FC236}">
                <a16:creationId xmlns:a16="http://schemas.microsoft.com/office/drawing/2014/main" xmlns="" id="{71E584BE-47C7-4517-92DB-BA20950ADD0A}"/>
              </a:ext>
            </a:extLst>
          </p:cNvPr>
          <p:cNvSpPr/>
          <p:nvPr/>
        </p:nvSpPr>
        <p:spPr bwMode="gray">
          <a:xfrm>
            <a:off x="8937224" y="5691069"/>
            <a:ext cx="119783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192.168.2.2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矩形 78">
            <a:extLst>
              <a:ext uri="{FF2B5EF4-FFF2-40B4-BE49-F238E27FC236}">
                <a16:creationId xmlns:a16="http://schemas.microsoft.com/office/drawing/2014/main" xmlns="" id="{FDF5D7F5-3F0F-4D81-B903-28ED38C7CAB9}"/>
              </a:ext>
            </a:extLst>
          </p:cNvPr>
          <p:cNvSpPr/>
          <p:nvPr/>
        </p:nvSpPr>
        <p:spPr bwMode="gray">
          <a:xfrm>
            <a:off x="4232867" y="3232975"/>
            <a:ext cx="4178067" cy="523220"/>
          </a:xfrm>
          <a:prstGeom prst="rect">
            <a:avLst/>
          </a:prstGeom>
        </p:spPr>
        <p:txBody>
          <a:bodyPr wrap="square">
            <a:spAutoFit/>
          </a:bodyPr>
          <a:lstStyle/>
          <a:p>
            <a:pPr defTabSz="1077923"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CE1 and CE2 of enterprise A belong to the same Layer 2 network.</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矩形 79">
            <a:extLst>
              <a:ext uri="{FF2B5EF4-FFF2-40B4-BE49-F238E27FC236}">
                <a16:creationId xmlns:a16="http://schemas.microsoft.com/office/drawing/2014/main" xmlns="" id="{5FC149F2-9932-4C54-B5E5-9C4C56305E71}"/>
              </a:ext>
            </a:extLst>
          </p:cNvPr>
          <p:cNvSpPr/>
          <p:nvPr/>
        </p:nvSpPr>
        <p:spPr bwMode="gray">
          <a:xfrm>
            <a:off x="4232867" y="5187013"/>
            <a:ext cx="4178067" cy="523220"/>
          </a:xfrm>
          <a:prstGeom prst="rect">
            <a:avLst/>
          </a:prstGeom>
        </p:spPr>
        <p:txBody>
          <a:bodyPr wrap="square">
            <a:spAutoFit/>
          </a:bodyPr>
          <a:lstStyle/>
          <a:p>
            <a:pPr defTabSz="1077923"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CE3 and CE4 of enterprise B belong to the same Layer 2 network.</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5838621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D2AE3C6-67BB-4AC1-80BC-37E495FCFDBF}"/>
              </a:ext>
            </a:extLst>
          </p:cNvPr>
          <p:cNvSpPr>
            <a:spLocks noGrp="1"/>
          </p:cNvSpPr>
          <p:nvPr>
            <p:ph type="title"/>
          </p:nvPr>
        </p:nvSpPr>
        <p:spPr bwMode="gray"/>
        <p:txBody>
          <a:bodyPr/>
          <a:lstStyle/>
          <a:p>
            <a:r>
              <a:rPr lang="en-US" dirty="0" smtClean="0">
                <a:sym typeface="Huawei Sans" panose="020C0503030203020204" pitchFamily="34" charset="0"/>
              </a:rPr>
              <a:t>Aliasing</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p:txBody>
          <a:bodyPr/>
          <a:lstStyle/>
          <a:p>
            <a:pPr algn="l"/>
            <a:r>
              <a:rPr lang="en-US" sz="1400" dirty="0" smtClean="0">
                <a:sym typeface="Huawei Sans" panose="020C0503030203020204" pitchFamily="34" charset="0"/>
              </a:rPr>
              <a:t>When a CE is multi-homed to PEs in all-active mode, some PEs may fail to learn the MAC address of the CE. As a result, the peer PE receives MAC/IP advertisement routes from only one PE, failing to implement load balancing among paths between PEs. Aliasing solves this problem using Ethernet A-D per EVI routes. Aliasing ensures that a PE is reachable even if the PE does not learn MAC addresses from the EVI/ES.</a:t>
            </a:r>
          </a:p>
          <a:p>
            <a:pPr algn="l"/>
            <a:r>
              <a:rPr lang="en-US" sz="1400" dirty="0" smtClean="0">
                <a:sym typeface="Huawei Sans" panose="020C0503030203020204" pitchFamily="34" charset="0"/>
              </a:rPr>
              <a:t>In this example, CE1 is dual-homed to PE1 and PE2. If PE1 has learned the address of Site1 but PE2 has not, PE1 sends a MAC/IP route carrying detailed information to PE2, and PE2 advertises reachability through an Ethernet A-D per EVI route. Therefore, PE3 considers that PE1 and PE2 at Site 1 are reachable.</a:t>
            </a:r>
          </a:p>
          <a:p>
            <a:pPr algn="l"/>
            <a:endParaRPr lang="en-US" altLang="zh-CN" sz="1400" dirty="0" smtClean="0">
              <a:sym typeface="Huawei Sans" panose="020C0503030203020204" pitchFamily="34" charset="0"/>
            </a:endParaRPr>
          </a:p>
          <a:p>
            <a:pPr algn="l"/>
            <a:endParaRPr lang="en-US" altLang="zh-CN" sz="1400" dirty="0">
              <a:sym typeface="Huawei Sans" panose="020C0503030203020204" pitchFamily="34" charset="0"/>
            </a:endParaRPr>
          </a:p>
        </p:txBody>
      </p:sp>
      <p:sp>
        <p:nvSpPr>
          <p:cNvPr id="3" name="文本占位符 2">
            <a:extLst>
              <a:ext uri="{FF2B5EF4-FFF2-40B4-BE49-F238E27FC236}">
                <a16:creationId xmlns:a16="http://schemas.microsoft.com/office/drawing/2014/main" xmlns="" id="{881F77B6-E837-46F2-9DFC-9F979A4C77CD}"/>
              </a:ext>
            </a:extLst>
          </p:cNvPr>
          <p:cNvSpPr txBox="1">
            <a:spLocks/>
          </p:cNvSpPr>
          <p:nvPr/>
        </p:nvSpPr>
        <p:spPr bwMode="gray">
          <a:xfrm>
            <a:off x="468317" y="1233488"/>
            <a:ext cx="11276183" cy="493378"/>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a:extLst>
              <a:ext uri="{FF2B5EF4-FFF2-40B4-BE49-F238E27FC236}">
                <a16:creationId xmlns:a16="http://schemas.microsoft.com/office/drawing/2014/main" xmlns="" id="{2065ED75-AB21-473C-8F64-EE72CEAC83C3}"/>
              </a:ext>
            </a:extLst>
          </p:cNvPr>
          <p:cNvSpPr/>
          <p:nvPr/>
        </p:nvSpPr>
        <p:spPr bwMode="gray">
          <a:xfrm>
            <a:off x="3713230" y="4399455"/>
            <a:ext cx="250836" cy="779430"/>
          </a:xfrm>
          <a:prstGeom prst="ellipse">
            <a:avLst/>
          </a:prstGeom>
          <a:noFill/>
          <a:ln w="19050" cap="flat" cmpd="sng" algn="ctr">
            <a:solidFill>
              <a:srgbClr val="62B23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13">
            <a:extLst>
              <a:ext uri="{FF2B5EF4-FFF2-40B4-BE49-F238E27FC236}">
                <a16:creationId xmlns:a16="http://schemas.microsoft.com/office/drawing/2014/main" xmlns="" id="{1A880B9F-7654-4011-AC84-686D5FDB7AFC}"/>
              </a:ext>
            </a:extLst>
          </p:cNvPr>
          <p:cNvSpPr>
            <a:spLocks noChangeArrowheads="1"/>
          </p:cNvSpPr>
          <p:nvPr/>
        </p:nvSpPr>
        <p:spPr bwMode="gray">
          <a:xfrm>
            <a:off x="7798902" y="3765700"/>
            <a:ext cx="18473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ct val="20000"/>
              </a:spcBef>
              <a:spcAft>
                <a:spcPct val="20000"/>
              </a:spcAft>
              <a:buClr>
                <a:srgbClr val="990000"/>
              </a:buClr>
              <a:buSzPct val="85000"/>
              <a:buFont typeface="Wingdings" panose="05000000000000000000" pitchFamily="2" charset="2"/>
              <a:buChar char="l"/>
              <a:defRPr>
                <a:solidFill>
                  <a:schemeClr val="tx1"/>
                </a:solidFill>
                <a:latin typeface="Arial" panose="020B0604020202020204" pitchFamily="34" charset="0"/>
                <a:ea typeface="华文细黑" panose="02010600040101010101" pitchFamily="2" charset="-122"/>
              </a:defRPr>
            </a:lvl1pPr>
            <a:lvl2pPr marL="742950" indent="-28575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panose="020B0604020202020204" pitchFamily="34" charset="0"/>
                <a:ea typeface="华文细黑" panose="02010600040101010101" pitchFamily="2" charset="-122"/>
              </a:defRPr>
            </a:lvl2pPr>
            <a:lvl3pPr marL="1143000" indent="-22860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panose="020B0604020202020204" pitchFamily="34" charset="0"/>
                <a:ea typeface="华文细黑" panose="02010600040101010101" pitchFamily="2" charset="-122"/>
              </a:defRPr>
            </a:lvl3pPr>
            <a:lvl4pPr marL="1600200" indent="-22860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panose="020B0604020202020204" pitchFamily="34" charset="0"/>
                <a:ea typeface="华文细黑" panose="02010600040101010101" pitchFamily="2" charset="-122"/>
              </a:defRPr>
            </a:lvl4pPr>
            <a:lvl5pPr marL="2057400" indent="-228600">
              <a:spcBef>
                <a:spcPct val="20000"/>
              </a:spcBef>
              <a:buChar char="»"/>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fontAlgn="ctr" hangingPunct="1">
              <a:lnSpc>
                <a:spcPct val="100000"/>
              </a:lnSpc>
              <a:spcBef>
                <a:spcPct val="0"/>
              </a:spcBef>
              <a:spcAft>
                <a:spcPct val="0"/>
              </a:spcAft>
              <a:buClrTx/>
              <a:buSzTx/>
              <a:buFontTx/>
              <a:buNone/>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Picture 12" descr="E:\2016.01\1.12 扁平化图标\蓝色\AR-蓝色最新-40.png">
            <a:extLst>
              <a:ext uri="{FF2B5EF4-FFF2-40B4-BE49-F238E27FC236}">
                <a16:creationId xmlns:a16="http://schemas.microsoft.com/office/drawing/2014/main" xmlns="" id="{C930951F-D311-435D-92B0-E7EDA902C549}"/>
              </a:ext>
            </a:extLst>
          </p:cNvPr>
          <p:cNvPicPr>
            <a:picLocks noChangeAspect="1" noChangeArrowheads="1"/>
          </p:cNvPicPr>
          <p:nvPr/>
        </p:nvPicPr>
        <p:blipFill>
          <a:blip r:embed="rId3" cstate="print"/>
          <a:srcRect/>
          <a:stretch>
            <a:fillRect/>
          </a:stretch>
        </p:blipFill>
        <p:spPr bwMode="gray">
          <a:xfrm>
            <a:off x="7492575" y="4533305"/>
            <a:ext cx="540000" cy="441818"/>
          </a:xfrm>
          <a:prstGeom prst="rect">
            <a:avLst/>
          </a:prstGeom>
          <a:noFill/>
        </p:spPr>
      </p:pic>
      <p:pic>
        <p:nvPicPr>
          <p:cNvPr id="38" name="Picture 12" descr="E:\2016.01\1.12 扁平化图标\蓝色\AR-蓝色最新-40.png">
            <a:extLst>
              <a:ext uri="{FF2B5EF4-FFF2-40B4-BE49-F238E27FC236}">
                <a16:creationId xmlns:a16="http://schemas.microsoft.com/office/drawing/2014/main" xmlns="" id="{6A76B9EE-0369-4EE4-BCA7-40A0315AFCEC}"/>
              </a:ext>
            </a:extLst>
          </p:cNvPr>
          <p:cNvPicPr>
            <a:picLocks noChangeAspect="1" noChangeArrowheads="1"/>
          </p:cNvPicPr>
          <p:nvPr/>
        </p:nvPicPr>
        <p:blipFill>
          <a:blip r:embed="rId3" cstate="print"/>
          <a:srcRect/>
          <a:stretch>
            <a:fillRect/>
          </a:stretch>
        </p:blipFill>
        <p:spPr bwMode="gray">
          <a:xfrm>
            <a:off x="4842140" y="5444100"/>
            <a:ext cx="540000" cy="441818"/>
          </a:xfrm>
          <a:prstGeom prst="rect">
            <a:avLst/>
          </a:prstGeom>
          <a:noFill/>
        </p:spPr>
      </p:pic>
      <p:pic>
        <p:nvPicPr>
          <p:cNvPr id="39" name="Picture 12" descr="E:\2016.01\1.12 扁平化图标\蓝色\AR-蓝色最新-40.png">
            <a:extLst>
              <a:ext uri="{FF2B5EF4-FFF2-40B4-BE49-F238E27FC236}">
                <a16:creationId xmlns:a16="http://schemas.microsoft.com/office/drawing/2014/main" xmlns="" id="{F6EF6DB4-41BB-490D-85D5-F4E770366C7D}"/>
              </a:ext>
            </a:extLst>
          </p:cNvPr>
          <p:cNvPicPr>
            <a:picLocks noChangeAspect="1" noChangeArrowheads="1"/>
          </p:cNvPicPr>
          <p:nvPr/>
        </p:nvPicPr>
        <p:blipFill>
          <a:blip r:embed="rId3" cstate="print"/>
          <a:srcRect/>
          <a:stretch>
            <a:fillRect/>
          </a:stretch>
        </p:blipFill>
        <p:spPr bwMode="gray">
          <a:xfrm>
            <a:off x="4842140" y="3755540"/>
            <a:ext cx="540000" cy="441818"/>
          </a:xfrm>
          <a:prstGeom prst="rect">
            <a:avLst/>
          </a:prstGeom>
          <a:noFill/>
        </p:spPr>
      </p:pic>
      <p:cxnSp>
        <p:nvCxnSpPr>
          <p:cNvPr id="40" name="直接连接符 39">
            <a:extLst>
              <a:ext uri="{FF2B5EF4-FFF2-40B4-BE49-F238E27FC236}">
                <a16:creationId xmlns:a16="http://schemas.microsoft.com/office/drawing/2014/main" xmlns="" id="{681095A7-9728-4BF4-B29D-0F3BBAB325A2}"/>
              </a:ext>
            </a:extLst>
          </p:cNvPr>
          <p:cNvCxnSpPr>
            <a:stCxn id="39" idx="3"/>
            <a:endCxn id="52" idx="0"/>
          </p:cNvCxnSpPr>
          <p:nvPr/>
        </p:nvCxnSpPr>
        <p:spPr bwMode="gray">
          <a:xfrm>
            <a:off x="5382140" y="3976449"/>
            <a:ext cx="795571" cy="556856"/>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4796F94D-29C1-43B4-ADA6-174491317905}"/>
              </a:ext>
            </a:extLst>
          </p:cNvPr>
          <p:cNvCxnSpPr>
            <a:cxnSpLocks/>
            <a:stCxn id="38" idx="3"/>
            <a:endCxn id="52" idx="2"/>
          </p:cNvCxnSpPr>
          <p:nvPr/>
        </p:nvCxnSpPr>
        <p:spPr bwMode="gray">
          <a:xfrm flipV="1">
            <a:off x="5382140" y="4975123"/>
            <a:ext cx="795571" cy="689886"/>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2" name="图片 41" descr="CE12800交换机-蓝.png">
            <a:extLst>
              <a:ext uri="{FF2B5EF4-FFF2-40B4-BE49-F238E27FC236}">
                <a16:creationId xmlns:a16="http://schemas.microsoft.com/office/drawing/2014/main" xmlns="" id="{507624A0-0BC9-47D7-816B-D35A90872864}"/>
              </a:ext>
            </a:extLst>
          </p:cNvPr>
          <p:cNvPicPr>
            <a:picLocks noChangeAspect="1"/>
          </p:cNvPicPr>
          <p:nvPr/>
        </p:nvPicPr>
        <p:blipFill>
          <a:blip r:embed="rId4" cstate="print"/>
          <a:stretch>
            <a:fillRect/>
          </a:stretch>
        </p:blipFill>
        <p:spPr bwMode="gray">
          <a:xfrm>
            <a:off x="2903226" y="4536320"/>
            <a:ext cx="540000" cy="441818"/>
          </a:xfrm>
          <a:prstGeom prst="rect">
            <a:avLst/>
          </a:prstGeom>
        </p:spPr>
      </p:pic>
      <p:cxnSp>
        <p:nvCxnSpPr>
          <p:cNvPr id="43" name="直接连接符 42">
            <a:extLst>
              <a:ext uri="{FF2B5EF4-FFF2-40B4-BE49-F238E27FC236}">
                <a16:creationId xmlns:a16="http://schemas.microsoft.com/office/drawing/2014/main" xmlns="" id="{0D788B8E-834D-43E3-A565-9A50733E4CB6}"/>
              </a:ext>
            </a:extLst>
          </p:cNvPr>
          <p:cNvCxnSpPr>
            <a:stCxn id="39" idx="1"/>
            <a:endCxn id="42" idx="3"/>
          </p:cNvCxnSpPr>
          <p:nvPr/>
        </p:nvCxnSpPr>
        <p:spPr bwMode="gray">
          <a:xfrm flipH="1">
            <a:off x="3443226" y="3976449"/>
            <a:ext cx="1398914" cy="78078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4CAD8667-73DB-48C3-8D9F-6A021DC271AF}"/>
              </a:ext>
            </a:extLst>
          </p:cNvPr>
          <p:cNvCxnSpPr>
            <a:stCxn id="38" idx="1"/>
            <a:endCxn id="42" idx="3"/>
          </p:cNvCxnSpPr>
          <p:nvPr/>
        </p:nvCxnSpPr>
        <p:spPr bwMode="gray">
          <a:xfrm flipH="1" flipV="1">
            <a:off x="3443226" y="4757229"/>
            <a:ext cx="1398914" cy="90778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xmlns="" id="{57B6B9D7-13DF-43C8-9B09-86FE291096E7}"/>
              </a:ext>
            </a:extLst>
          </p:cNvPr>
          <p:cNvSpPr txBox="1"/>
          <p:nvPr/>
        </p:nvSpPr>
        <p:spPr bwMode="gray">
          <a:xfrm>
            <a:off x="4638293" y="3403017"/>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6" name="文本框 45">
            <a:extLst>
              <a:ext uri="{FF2B5EF4-FFF2-40B4-BE49-F238E27FC236}">
                <a16:creationId xmlns:a16="http://schemas.microsoft.com/office/drawing/2014/main" xmlns="" id="{6A270DB5-D01C-49D0-B3DE-0800D039FA37}"/>
              </a:ext>
            </a:extLst>
          </p:cNvPr>
          <p:cNvSpPr txBox="1"/>
          <p:nvPr/>
        </p:nvSpPr>
        <p:spPr bwMode="gray">
          <a:xfrm>
            <a:off x="4606904" y="5915331"/>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7" name="文本框 46">
            <a:extLst>
              <a:ext uri="{FF2B5EF4-FFF2-40B4-BE49-F238E27FC236}">
                <a16:creationId xmlns:a16="http://schemas.microsoft.com/office/drawing/2014/main" xmlns="" id="{93A44623-4BA6-448C-A0A8-22FF5BDC5B5B}"/>
              </a:ext>
            </a:extLst>
          </p:cNvPr>
          <p:cNvSpPr txBox="1"/>
          <p:nvPr/>
        </p:nvSpPr>
        <p:spPr bwMode="gray">
          <a:xfrm>
            <a:off x="7263467" y="4183830"/>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8" name="文本框 47">
            <a:extLst>
              <a:ext uri="{FF2B5EF4-FFF2-40B4-BE49-F238E27FC236}">
                <a16:creationId xmlns:a16="http://schemas.microsoft.com/office/drawing/2014/main" xmlns="" id="{665D0DD1-8E5B-4DBF-93EA-0D491683C269}"/>
              </a:ext>
            </a:extLst>
          </p:cNvPr>
          <p:cNvSpPr txBox="1"/>
          <p:nvPr/>
        </p:nvSpPr>
        <p:spPr bwMode="gray">
          <a:xfrm rot="19801552">
            <a:off x="4036944" y="4209604"/>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9" name="文本框 48">
            <a:extLst>
              <a:ext uri="{FF2B5EF4-FFF2-40B4-BE49-F238E27FC236}">
                <a16:creationId xmlns:a16="http://schemas.microsoft.com/office/drawing/2014/main" xmlns="" id="{2ABE827C-0254-4AE5-BAA2-D827F3BBF043}"/>
              </a:ext>
            </a:extLst>
          </p:cNvPr>
          <p:cNvSpPr txBox="1"/>
          <p:nvPr/>
        </p:nvSpPr>
        <p:spPr bwMode="gray">
          <a:xfrm rot="1924799">
            <a:off x="4029446" y="5010228"/>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0" name="文本框 49">
            <a:extLst>
              <a:ext uri="{FF2B5EF4-FFF2-40B4-BE49-F238E27FC236}">
                <a16:creationId xmlns:a16="http://schemas.microsoft.com/office/drawing/2014/main" xmlns="" id="{A4331AC1-527E-41E8-8834-838816645407}"/>
              </a:ext>
            </a:extLst>
          </p:cNvPr>
          <p:cNvSpPr txBox="1"/>
          <p:nvPr/>
        </p:nvSpPr>
        <p:spPr bwMode="gray">
          <a:xfrm>
            <a:off x="2678320" y="4984455"/>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1" name="文本框 50">
            <a:extLst>
              <a:ext uri="{FF2B5EF4-FFF2-40B4-BE49-F238E27FC236}">
                <a16:creationId xmlns:a16="http://schemas.microsoft.com/office/drawing/2014/main" xmlns="" id="{D4D9A5BA-A1C8-41B3-B83C-1FC0C0EF8CFD}"/>
              </a:ext>
            </a:extLst>
          </p:cNvPr>
          <p:cNvSpPr txBox="1"/>
          <p:nvPr/>
        </p:nvSpPr>
        <p:spPr bwMode="gray">
          <a:xfrm>
            <a:off x="1962299" y="4599033"/>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Site 1</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52" name="Picture 12" descr="E:\2016.01\1.12 扁平化图标\蓝色\AR-蓝色最新-40.png">
            <a:extLst>
              <a:ext uri="{FF2B5EF4-FFF2-40B4-BE49-F238E27FC236}">
                <a16:creationId xmlns:a16="http://schemas.microsoft.com/office/drawing/2014/main" xmlns="" id="{9DE8B63B-3C0A-4013-A134-EA43343CA0C6}"/>
              </a:ext>
            </a:extLst>
          </p:cNvPr>
          <p:cNvPicPr>
            <a:picLocks noChangeAspect="1" noChangeArrowheads="1"/>
          </p:cNvPicPr>
          <p:nvPr/>
        </p:nvPicPr>
        <p:blipFill>
          <a:blip r:embed="rId3" cstate="print"/>
          <a:srcRect/>
          <a:stretch>
            <a:fillRect/>
          </a:stretch>
        </p:blipFill>
        <p:spPr bwMode="gray">
          <a:xfrm>
            <a:off x="5907711" y="4533305"/>
            <a:ext cx="540000" cy="441818"/>
          </a:xfrm>
          <a:prstGeom prst="rect">
            <a:avLst/>
          </a:prstGeom>
          <a:noFill/>
        </p:spPr>
      </p:pic>
      <p:cxnSp>
        <p:nvCxnSpPr>
          <p:cNvPr id="53" name="直接连接符 52">
            <a:extLst>
              <a:ext uri="{FF2B5EF4-FFF2-40B4-BE49-F238E27FC236}">
                <a16:creationId xmlns:a16="http://schemas.microsoft.com/office/drawing/2014/main" xmlns="" id="{2568E774-9FF9-4403-8E05-6792399C23C8}"/>
              </a:ext>
            </a:extLst>
          </p:cNvPr>
          <p:cNvCxnSpPr>
            <a:stCxn id="52" idx="3"/>
            <a:endCxn id="37" idx="1"/>
          </p:cNvCxnSpPr>
          <p:nvPr/>
        </p:nvCxnSpPr>
        <p:spPr bwMode="gray">
          <a:xfrm>
            <a:off x="6447711" y="4754214"/>
            <a:ext cx="104486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54" name="图片 53" descr="CE12800交换机-蓝.png">
            <a:extLst>
              <a:ext uri="{FF2B5EF4-FFF2-40B4-BE49-F238E27FC236}">
                <a16:creationId xmlns:a16="http://schemas.microsoft.com/office/drawing/2014/main" xmlns="" id="{C00A00DB-A08B-4A17-8715-99B2F8A917AC}"/>
              </a:ext>
            </a:extLst>
          </p:cNvPr>
          <p:cNvPicPr>
            <a:picLocks noChangeAspect="1"/>
          </p:cNvPicPr>
          <p:nvPr/>
        </p:nvPicPr>
        <p:blipFill>
          <a:blip r:embed="rId4" cstate="print"/>
          <a:stretch>
            <a:fillRect/>
          </a:stretch>
        </p:blipFill>
        <p:spPr bwMode="gray">
          <a:xfrm>
            <a:off x="8927929" y="4536320"/>
            <a:ext cx="540000" cy="441818"/>
          </a:xfrm>
          <a:prstGeom prst="rect">
            <a:avLst/>
          </a:prstGeom>
        </p:spPr>
      </p:pic>
      <p:cxnSp>
        <p:nvCxnSpPr>
          <p:cNvPr id="55" name="直接连接符 54">
            <a:extLst>
              <a:ext uri="{FF2B5EF4-FFF2-40B4-BE49-F238E27FC236}">
                <a16:creationId xmlns:a16="http://schemas.microsoft.com/office/drawing/2014/main" xmlns="" id="{2D26F7FB-0817-47DC-BF73-7EA99CD2D84A}"/>
              </a:ext>
            </a:extLst>
          </p:cNvPr>
          <p:cNvCxnSpPr>
            <a:cxnSpLocks/>
            <a:stCxn id="37" idx="3"/>
            <a:endCxn id="54" idx="1"/>
          </p:cNvCxnSpPr>
          <p:nvPr/>
        </p:nvCxnSpPr>
        <p:spPr bwMode="gray">
          <a:xfrm>
            <a:off x="8032575" y="4754214"/>
            <a:ext cx="895354" cy="301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文本框 55">
            <a:extLst>
              <a:ext uri="{FF2B5EF4-FFF2-40B4-BE49-F238E27FC236}">
                <a16:creationId xmlns:a16="http://schemas.microsoft.com/office/drawing/2014/main" xmlns="" id="{281A5C78-AEE4-4C70-B7A7-13A9FE79F22A}"/>
              </a:ext>
            </a:extLst>
          </p:cNvPr>
          <p:cNvSpPr txBox="1"/>
          <p:nvPr/>
        </p:nvSpPr>
        <p:spPr bwMode="gray">
          <a:xfrm>
            <a:off x="8688113" y="4984455"/>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7" name="文本框 56">
            <a:extLst>
              <a:ext uri="{FF2B5EF4-FFF2-40B4-BE49-F238E27FC236}">
                <a16:creationId xmlns:a16="http://schemas.microsoft.com/office/drawing/2014/main" xmlns="" id="{1BB1B729-1CAB-4D82-BB8B-CB70CCC0609A}"/>
              </a:ext>
            </a:extLst>
          </p:cNvPr>
          <p:cNvSpPr txBox="1"/>
          <p:nvPr/>
        </p:nvSpPr>
        <p:spPr bwMode="gray">
          <a:xfrm>
            <a:off x="9504768" y="4599033"/>
            <a:ext cx="972815" cy="316392"/>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Site 2</a:t>
            </a:r>
            <a:endParaRPr lang="en-US" altLang="zh-CN"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60" name="直接连接符 59">
            <a:extLst>
              <a:ext uri="{FF2B5EF4-FFF2-40B4-BE49-F238E27FC236}">
                <a16:creationId xmlns:a16="http://schemas.microsoft.com/office/drawing/2014/main" xmlns="" id="{C5FF6F76-E272-4356-9809-4435D8799328}"/>
              </a:ext>
            </a:extLst>
          </p:cNvPr>
          <p:cNvCxnSpPr/>
          <p:nvPr/>
        </p:nvCxnSpPr>
        <p:spPr bwMode="gray">
          <a:xfrm flipH="1">
            <a:off x="5489114" y="3535342"/>
            <a:ext cx="418597" cy="0"/>
          </a:xfrm>
          <a:prstGeom prst="line">
            <a:avLst/>
          </a:prstGeom>
          <a:noFill/>
          <a:ln w="76200">
            <a:solidFill>
              <a:schemeClr val="accent2"/>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a:extLst>
              <a:ext uri="{FF2B5EF4-FFF2-40B4-BE49-F238E27FC236}">
                <a16:creationId xmlns:a16="http://schemas.microsoft.com/office/drawing/2014/main" xmlns="" id="{C577DFF0-61C4-4807-9448-D5222D7D09FA}"/>
              </a:ext>
            </a:extLst>
          </p:cNvPr>
          <p:cNvCxnSpPr/>
          <p:nvPr/>
        </p:nvCxnSpPr>
        <p:spPr bwMode="gray">
          <a:xfrm flipH="1">
            <a:off x="8188403" y="4569229"/>
            <a:ext cx="583698" cy="0"/>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9" name="直接连接符 68">
            <a:extLst>
              <a:ext uri="{FF2B5EF4-FFF2-40B4-BE49-F238E27FC236}">
                <a16:creationId xmlns:a16="http://schemas.microsoft.com/office/drawing/2014/main" xmlns="" id="{4E1BD258-5997-42C7-B81C-F10077009611}"/>
              </a:ext>
            </a:extLst>
          </p:cNvPr>
          <p:cNvCxnSpPr/>
          <p:nvPr/>
        </p:nvCxnSpPr>
        <p:spPr bwMode="gray">
          <a:xfrm flipH="1">
            <a:off x="5489114" y="5857474"/>
            <a:ext cx="418597" cy="0"/>
          </a:xfrm>
          <a:prstGeom prst="line">
            <a:avLst/>
          </a:prstGeom>
          <a:noFill/>
          <a:ln w="76200">
            <a:solidFill>
              <a:schemeClr val="accent2"/>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文本框 69">
            <a:extLst>
              <a:ext uri="{FF2B5EF4-FFF2-40B4-BE49-F238E27FC236}">
                <a16:creationId xmlns:a16="http://schemas.microsoft.com/office/drawing/2014/main" xmlns="" id="{85DF5DE5-036D-4F2C-9DDB-FCDC0E625087}"/>
              </a:ext>
            </a:extLst>
          </p:cNvPr>
          <p:cNvSpPr txBox="1"/>
          <p:nvPr/>
        </p:nvSpPr>
        <p:spPr bwMode="gray">
          <a:xfrm>
            <a:off x="6106408" y="3344191"/>
            <a:ext cx="2821521" cy="523220"/>
          </a:xfrm>
          <a:prstGeom prst="rect">
            <a:avLst/>
          </a:prstGeom>
          <a:solidFill>
            <a:schemeClr val="accent2"/>
          </a:solidFill>
        </p:spPr>
        <p:txBody>
          <a:bodyPr wrap="square" rtlCol="0">
            <a:spAutoFit/>
          </a:bodyPr>
          <a:lstStyle/>
          <a:p>
            <a:pPr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a:t>
            </a:r>
            <a:r>
              <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Update </a:t>
            </a:r>
            <a:r>
              <a:rPr lang="en-US" altLang="zh-CN"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message</a:t>
            </a: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MAC/IP advertisement route</a:t>
            </a:r>
            <a:endPar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a:extLst>
              <a:ext uri="{FF2B5EF4-FFF2-40B4-BE49-F238E27FC236}">
                <a16:creationId xmlns:a16="http://schemas.microsoft.com/office/drawing/2014/main" xmlns="" id="{7AD0E14B-6E5E-4634-9535-FCD798E27809}"/>
              </a:ext>
            </a:extLst>
          </p:cNvPr>
          <p:cNvSpPr txBox="1"/>
          <p:nvPr/>
        </p:nvSpPr>
        <p:spPr bwMode="gray">
          <a:xfrm>
            <a:off x="6106408" y="5583193"/>
            <a:ext cx="2821521" cy="523220"/>
          </a:xfrm>
          <a:prstGeom prst="rect">
            <a:avLst/>
          </a:prstGeom>
          <a:solidFill>
            <a:schemeClr val="accent2"/>
          </a:solidFill>
        </p:spPr>
        <p:txBody>
          <a:bodyPr wrap="square" rtlCol="0">
            <a:spAutoFit/>
          </a:bodyPr>
          <a:lstStyle/>
          <a:p>
            <a:pPr fontAlgn="ct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a:t>
            </a:r>
            <a:r>
              <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Update </a:t>
            </a:r>
            <a:r>
              <a:rPr lang="en-US" altLang="zh-CN"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message</a:t>
            </a:r>
            <a:r>
              <a:rPr lang="en-US"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Ethernet A-D per EVI route</a:t>
            </a:r>
            <a:endPar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a:extLst>
              <a:ext uri="{FF2B5EF4-FFF2-40B4-BE49-F238E27FC236}">
                <a16:creationId xmlns:a16="http://schemas.microsoft.com/office/drawing/2014/main" xmlns="" id="{E66B05B0-AD66-404D-AEC6-2B09D6F28F3A}"/>
              </a:ext>
            </a:extLst>
          </p:cNvPr>
          <p:cNvSpPr txBox="1"/>
          <p:nvPr/>
        </p:nvSpPr>
        <p:spPr bwMode="gray">
          <a:xfrm>
            <a:off x="8981520" y="3344191"/>
            <a:ext cx="1851579" cy="531835"/>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Advertise routes destined for Site 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a:extLst>
              <a:ext uri="{FF2B5EF4-FFF2-40B4-BE49-F238E27FC236}">
                <a16:creationId xmlns:a16="http://schemas.microsoft.com/office/drawing/2014/main" xmlns="" id="{AD21EB85-DC68-405E-B72F-D29D1C78700B}"/>
              </a:ext>
            </a:extLst>
          </p:cNvPr>
          <p:cNvSpPr txBox="1"/>
          <p:nvPr/>
        </p:nvSpPr>
        <p:spPr bwMode="gray">
          <a:xfrm>
            <a:off x="8981520" y="5665822"/>
            <a:ext cx="2054780" cy="531835"/>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Advertise the reachability to Site 1.</a:t>
            </a:r>
            <a:endParaRPr lang="en-US" altLang="zh-CN" sz="14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4" name="燕尾形 25">
            <a:extLst>
              <a:ext uri="{FF2B5EF4-FFF2-40B4-BE49-F238E27FC236}">
                <a16:creationId xmlns:a16="http://schemas.microsoft.com/office/drawing/2014/main" xmlns="" id="{89B6532D-C93E-4BAF-A9DF-7CDCB2E4D0CD}"/>
              </a:ext>
            </a:extLst>
          </p:cNvPr>
          <p:cNvSpPr/>
          <p:nvPr/>
        </p:nvSpPr>
        <p:spPr bwMode="gray">
          <a:xfrm>
            <a:off x="9324820"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26">
            <a:extLst>
              <a:ext uri="{FF2B5EF4-FFF2-40B4-BE49-F238E27FC236}">
                <a16:creationId xmlns:a16="http://schemas.microsoft.com/office/drawing/2014/main" xmlns="" id="{BB65E0B5-A8D7-4C06-8D26-84744E0DBE72}"/>
              </a:ext>
            </a:extLst>
          </p:cNvPr>
          <p:cNvSpPr/>
          <p:nvPr/>
        </p:nvSpPr>
        <p:spPr bwMode="gray">
          <a:xfrm>
            <a:off x="10851387" y="114300"/>
            <a:ext cx="896113"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25">
            <a:extLst>
              <a:ext uri="{FF2B5EF4-FFF2-40B4-BE49-F238E27FC236}">
                <a16:creationId xmlns:a16="http://schemas.microsoft.com/office/drawing/2014/main" xmlns="" id="{207BD9C7-06E6-4AA3-9884-31C0B6E97E76}"/>
              </a:ext>
            </a:extLst>
          </p:cNvPr>
          <p:cNvSpPr/>
          <p:nvPr/>
        </p:nvSpPr>
        <p:spPr bwMode="gray">
          <a:xfrm>
            <a:off x="10088103"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五边形 66"/>
          <p:cNvSpPr/>
          <p:nvPr/>
        </p:nvSpPr>
        <p:spPr bwMode="gray">
          <a:xfrm>
            <a:off x="8603342" y="114300"/>
            <a:ext cx="776105"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89677309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245D602F-62AE-4FFC-8E25-7B03B5D3D85F}"/>
              </a:ext>
            </a:extLst>
          </p:cNvPr>
          <p:cNvSpPr>
            <a:spLocks noGrp="1"/>
          </p:cNvSpPr>
          <p:nvPr>
            <p:ph type="title"/>
          </p:nvPr>
        </p:nvSpPr>
        <p:spPr bwMode="gray"/>
        <p:txBody>
          <a:bodyPr/>
          <a:lstStyle/>
          <a:p>
            <a:r>
              <a:rPr lang="en-US" dirty="0" smtClean="0">
                <a:sym typeface="Huawei Sans" panose="020C0503030203020204" pitchFamily="34" charset="0"/>
              </a:rPr>
              <a:t>MAC/IP Advertisement Route</a:t>
            </a:r>
            <a:endParaRPr lang="en-US" altLang="zh-CN" dirty="0">
              <a:sym typeface="Huawei Sans" panose="020C0503030203020204" pitchFamily="34" charset="0"/>
            </a:endParaRPr>
          </a:p>
        </p:txBody>
      </p:sp>
      <p:sp>
        <p:nvSpPr>
          <p:cNvPr id="14" name="文本占位符 13"/>
          <p:cNvSpPr>
            <a:spLocks noGrp="1"/>
          </p:cNvSpPr>
          <p:nvPr>
            <p:ph type="body" sz="quarter" idx="10"/>
          </p:nvPr>
        </p:nvSpPr>
        <p:spPr bwMode="gray"/>
        <p:txBody>
          <a:bodyPr/>
          <a:lstStyle/>
          <a:p>
            <a:pPr algn="l"/>
            <a:r>
              <a:rPr lang="en-US" sz="1800" dirty="0" smtClean="0">
                <a:sym typeface="Huawei Sans" panose="020C0503030203020204" pitchFamily="34" charset="0"/>
              </a:rPr>
              <a:t>MAC/IP advertisement routes are used to advertise MAC and IP addresses.</a:t>
            </a:r>
          </a:p>
          <a:p>
            <a:pPr algn="l"/>
            <a:endParaRPr lang="en-US" altLang="zh-CN" sz="1800" dirty="0">
              <a:sym typeface="Huawei Sans" panose="020C0503030203020204" pitchFamily="34" charset="0"/>
            </a:endParaRPr>
          </a:p>
        </p:txBody>
      </p:sp>
      <p:graphicFrame>
        <p:nvGraphicFramePr>
          <p:cNvPr id="5" name="表格 4">
            <a:extLst>
              <a:ext uri="{FF2B5EF4-FFF2-40B4-BE49-F238E27FC236}">
                <a16:creationId xmlns:a16="http://schemas.microsoft.com/office/drawing/2014/main" xmlns="" id="{DA4FD5C5-F3A5-41B2-9CEE-36F561D63C4A}"/>
              </a:ext>
            </a:extLst>
          </p:cNvPr>
          <p:cNvGraphicFramePr>
            <a:graphicFrameLocks noGrp="1"/>
          </p:cNvGraphicFramePr>
          <p:nvPr>
            <p:extLst>
              <p:ext uri="{D42A27DB-BD31-4B8C-83A1-F6EECF244321}">
                <p14:modId xmlns:p14="http://schemas.microsoft.com/office/powerpoint/2010/main" val="722396850"/>
              </p:ext>
            </p:extLst>
          </p:nvPr>
        </p:nvGraphicFramePr>
        <p:xfrm>
          <a:off x="847724" y="1789652"/>
          <a:ext cx="10506075" cy="4137905"/>
        </p:xfrm>
        <a:graphic>
          <a:graphicData uri="http://schemas.openxmlformats.org/drawingml/2006/table">
            <a:tbl>
              <a:tblPr firstRow="1" bandRow="1">
                <a:tableStyleId>{5940675A-B579-460E-94D1-54222C63F5DA}</a:tableStyleId>
              </a:tblPr>
              <a:tblGrid>
                <a:gridCol w="3727792">
                  <a:extLst>
                    <a:ext uri="{9D8B030D-6E8A-4147-A177-3AD203B41FA5}">
                      <a16:colId xmlns:a16="http://schemas.microsoft.com/office/drawing/2014/main" xmlns="" val="20000"/>
                    </a:ext>
                  </a:extLst>
                </a:gridCol>
                <a:gridCol w="6778283"/>
              </a:tblGrid>
              <a:tr h="405034">
                <a:tc>
                  <a:txBody>
                    <a:bodyPr/>
                    <a:lstStyle/>
                    <a:p>
                      <a:pPr marL="0" algn="ctr" defTabSz="914034" rtl="0" eaLnBrk="1" fontAlgn="ctr" latinLnBrk="0" hangingPunct="1"/>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Format</a:t>
                      </a:r>
                      <a:endParaRPr lang="en-US" altLang="zh-CN" sz="16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Field Description</a:t>
                      </a: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05034">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 Distinguisher (8 bytes)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indicates the RD of an EVPN instance.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405034">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Ethernet Segment Identifier (10 bytes)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uniquely identifies connections between PEs and a CE.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405034">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Ethernet Tag ID (4 bytes)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is the VLAN ID configured on the device.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405034">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Address Length (1 byte)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is set to 48 bits.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405034">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MAC Address (6 bytes)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indicates the host MAC address carried in the route.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r h="405034">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Address Length (1 byte)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is optional and can be set to 32 or 128 bits.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5"/>
                  </a:ext>
                </a:extLst>
              </a:tr>
              <a:tr h="405034">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Address (0, 4, or 16 bytes)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is optional and indicates the host IP address carried in the route.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6"/>
                  </a:ext>
                </a:extLst>
              </a:tr>
              <a:tr h="492599">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 Label1 (3 bytes)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is assigned by the downstream router to forward Layer 2 service traffic.</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7"/>
                  </a:ext>
                </a:extLst>
              </a:tr>
              <a:tr h="405034">
                <a:tc>
                  <a:txBody>
                    <a:bodyPr/>
                    <a:lstStyle/>
                    <a:p>
                      <a:pPr marL="0" algn="ctr" defTabSz="914034" rtl="0" eaLnBrk="1" fontAlgn="ctr" latinLnBrk="0" hangingPunct="1"/>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 Label2 (0 or 3 bytes)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is optional and used to forward Layer 3 service traffic.</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8"/>
                  </a:ext>
                </a:extLst>
              </a:tr>
            </a:tbl>
          </a:graphicData>
        </a:graphic>
      </p:graphicFrame>
      <p:sp>
        <p:nvSpPr>
          <p:cNvPr id="15" name="燕尾形 25">
            <a:extLst>
              <a:ext uri="{FF2B5EF4-FFF2-40B4-BE49-F238E27FC236}">
                <a16:creationId xmlns:a16="http://schemas.microsoft.com/office/drawing/2014/main" xmlns="" id="{89B6532D-C93E-4BAF-A9DF-7CDCB2E4D0CD}"/>
              </a:ext>
            </a:extLst>
          </p:cNvPr>
          <p:cNvSpPr/>
          <p:nvPr/>
        </p:nvSpPr>
        <p:spPr bwMode="gray">
          <a:xfrm>
            <a:off x="9324820" y="114300"/>
            <a:ext cx="81791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2</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燕尾形 26">
            <a:extLst>
              <a:ext uri="{FF2B5EF4-FFF2-40B4-BE49-F238E27FC236}">
                <a16:creationId xmlns:a16="http://schemas.microsoft.com/office/drawing/2014/main" xmlns="" id="{BB65E0B5-A8D7-4C06-8D26-84744E0DBE72}"/>
              </a:ext>
            </a:extLst>
          </p:cNvPr>
          <p:cNvSpPr/>
          <p:nvPr/>
        </p:nvSpPr>
        <p:spPr bwMode="gray">
          <a:xfrm>
            <a:off x="10851387" y="114300"/>
            <a:ext cx="896113"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25">
            <a:extLst>
              <a:ext uri="{FF2B5EF4-FFF2-40B4-BE49-F238E27FC236}">
                <a16:creationId xmlns:a16="http://schemas.microsoft.com/office/drawing/2014/main" xmlns="" id="{207BD9C7-06E6-4AA3-9884-31C0B6E97E76}"/>
              </a:ext>
            </a:extLst>
          </p:cNvPr>
          <p:cNvSpPr/>
          <p:nvPr/>
        </p:nvSpPr>
        <p:spPr bwMode="gray">
          <a:xfrm>
            <a:off x="10088103"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五边形 17"/>
          <p:cNvSpPr/>
          <p:nvPr/>
        </p:nvSpPr>
        <p:spPr bwMode="gray">
          <a:xfrm>
            <a:off x="8603342" y="114300"/>
            <a:ext cx="776105"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4138963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478C141-A029-4D22-ADA2-310D6CC404C6}"/>
              </a:ext>
            </a:extLst>
          </p:cNvPr>
          <p:cNvSpPr>
            <a:spLocks noGrp="1"/>
          </p:cNvSpPr>
          <p:nvPr>
            <p:ph type="title"/>
          </p:nvPr>
        </p:nvSpPr>
        <p:spPr bwMode="gray"/>
        <p:txBody>
          <a:bodyPr/>
          <a:lstStyle/>
          <a:p>
            <a:r>
              <a:rPr lang="en-US" dirty="0" smtClean="0">
                <a:sym typeface="Huawei Sans" panose="020C0503030203020204" pitchFamily="34" charset="0"/>
              </a:rPr>
              <a:t>MAC Mobility Extended Community Attribute</a:t>
            </a:r>
            <a:endParaRPr lang="en-US" altLang="zh-CN" dirty="0">
              <a:sym typeface="Huawei Sans" panose="020C0503030203020204" pitchFamily="34" charset="0"/>
            </a:endParaRPr>
          </a:p>
        </p:txBody>
      </p:sp>
      <p:sp>
        <p:nvSpPr>
          <p:cNvPr id="14" name="文本占位符 13"/>
          <p:cNvSpPr>
            <a:spLocks noGrp="1"/>
          </p:cNvSpPr>
          <p:nvPr>
            <p:ph type="body" sz="quarter" idx="10"/>
          </p:nvPr>
        </p:nvSpPr>
        <p:spPr bwMode="gray"/>
        <p:txBody>
          <a:bodyPr/>
          <a:lstStyle/>
          <a:p>
            <a:pPr algn="l"/>
            <a:r>
              <a:rPr lang="en-US" sz="1800" dirty="0" smtClean="0">
                <a:sym typeface="Huawei Sans" panose="020C0503030203020204" pitchFamily="34" charset="0"/>
              </a:rPr>
              <a:t>MAC Mobility is an extended community attribute carried in an EVPN Type 2 route.</a:t>
            </a:r>
          </a:p>
          <a:p>
            <a:pPr algn="l"/>
            <a:r>
              <a:rPr lang="en-US" sz="1800" dirty="0" smtClean="0">
                <a:sym typeface="Huawei Sans" panose="020C0503030203020204" pitchFamily="34" charset="0"/>
              </a:rPr>
              <a:t>The least significant bit in the Flag field is defined as the Sticky/static bit. If this bit is 1, the MAC address is fixed and cannot be moved.</a:t>
            </a:r>
          </a:p>
          <a:p>
            <a:pPr algn="l"/>
            <a:endParaRPr lang="en-US" altLang="zh-CN" sz="1800" dirty="0">
              <a:sym typeface="Huawei Sans" panose="020C0503030203020204" pitchFamily="34" charset="0"/>
            </a:endParaRPr>
          </a:p>
        </p:txBody>
      </p:sp>
      <p:graphicFrame>
        <p:nvGraphicFramePr>
          <p:cNvPr id="4" name="表格 3">
            <a:extLst>
              <a:ext uri="{FF2B5EF4-FFF2-40B4-BE49-F238E27FC236}">
                <a16:creationId xmlns:a16="http://schemas.microsoft.com/office/drawing/2014/main" xmlns="" id="{55CCC2D6-7237-47EF-A66B-E30DA10DE3D7}"/>
              </a:ext>
            </a:extLst>
          </p:cNvPr>
          <p:cNvGraphicFramePr>
            <a:graphicFrameLocks noGrp="1"/>
          </p:cNvGraphicFramePr>
          <p:nvPr>
            <p:extLst>
              <p:ext uri="{D42A27DB-BD31-4B8C-83A1-F6EECF244321}">
                <p14:modId xmlns:p14="http://schemas.microsoft.com/office/powerpoint/2010/main" val="388007668"/>
              </p:ext>
            </p:extLst>
          </p:nvPr>
        </p:nvGraphicFramePr>
        <p:xfrm>
          <a:off x="847725" y="2533913"/>
          <a:ext cx="9801225" cy="2998296"/>
        </p:xfrm>
        <a:graphic>
          <a:graphicData uri="http://schemas.openxmlformats.org/drawingml/2006/table">
            <a:tbl>
              <a:tblPr firstRow="1" bandRow="1">
                <a:tableStyleId>{5940675A-B579-460E-94D1-54222C63F5DA}</a:tableStyleId>
              </a:tblPr>
              <a:tblGrid>
                <a:gridCol w="3905250">
                  <a:extLst>
                    <a:ext uri="{9D8B030D-6E8A-4147-A177-3AD203B41FA5}">
                      <a16:colId xmlns:a16="http://schemas.microsoft.com/office/drawing/2014/main" xmlns="" val="20000"/>
                    </a:ext>
                  </a:extLst>
                </a:gridCol>
                <a:gridCol w="5895975"/>
              </a:tblGrid>
              <a:tr h="490494">
                <a:tc>
                  <a:txBody>
                    <a:bodyPr/>
                    <a:lstStyle/>
                    <a:p>
                      <a:pPr algn="ct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Extended Community Attribute</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Field Description</a:t>
                      </a: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490494">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Type (1 byte)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has a fixed value of 0x06.</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490494">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Sub-Type (1 byte)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has a fixed value of 0x00.</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490494">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Flag (1 byte)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least significant bit of this field is defined as the Sticky/static bit. If this bit is 0, the MAC address can be moved.</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490494">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Reserved (1 byte)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is reserved and all 0s.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r h="490494">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Sequence Number (4 bytes)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ensures that a PE has correct MAC/IP advertisement routes when multiple update messages are received.</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954407505"/>
                  </a:ext>
                </a:extLst>
              </a:tr>
            </a:tbl>
          </a:graphicData>
        </a:graphic>
      </p:graphicFrame>
      <p:sp>
        <p:nvSpPr>
          <p:cNvPr id="15" name="燕尾形 25">
            <a:extLst>
              <a:ext uri="{FF2B5EF4-FFF2-40B4-BE49-F238E27FC236}">
                <a16:creationId xmlns:a16="http://schemas.microsoft.com/office/drawing/2014/main" xmlns="" id="{89B6532D-C93E-4BAF-A9DF-7CDCB2E4D0CD}"/>
              </a:ext>
            </a:extLst>
          </p:cNvPr>
          <p:cNvSpPr/>
          <p:nvPr/>
        </p:nvSpPr>
        <p:spPr bwMode="gray">
          <a:xfrm>
            <a:off x="9324820" y="114300"/>
            <a:ext cx="81791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2</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6" name="燕尾形 26">
            <a:extLst>
              <a:ext uri="{FF2B5EF4-FFF2-40B4-BE49-F238E27FC236}">
                <a16:creationId xmlns:a16="http://schemas.microsoft.com/office/drawing/2014/main" xmlns="" id="{BB65E0B5-A8D7-4C06-8D26-84744E0DBE72}"/>
              </a:ext>
            </a:extLst>
          </p:cNvPr>
          <p:cNvSpPr/>
          <p:nvPr/>
        </p:nvSpPr>
        <p:spPr bwMode="gray">
          <a:xfrm>
            <a:off x="10851387" y="114300"/>
            <a:ext cx="896113"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25">
            <a:extLst>
              <a:ext uri="{FF2B5EF4-FFF2-40B4-BE49-F238E27FC236}">
                <a16:creationId xmlns:a16="http://schemas.microsoft.com/office/drawing/2014/main" xmlns="" id="{207BD9C7-06E6-4AA3-9884-31C0B6E97E76}"/>
              </a:ext>
            </a:extLst>
          </p:cNvPr>
          <p:cNvSpPr/>
          <p:nvPr/>
        </p:nvSpPr>
        <p:spPr bwMode="gray">
          <a:xfrm>
            <a:off x="10088103"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五边形 17"/>
          <p:cNvSpPr/>
          <p:nvPr/>
        </p:nvSpPr>
        <p:spPr bwMode="gray">
          <a:xfrm>
            <a:off x="8603342" y="114300"/>
            <a:ext cx="776105"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3803897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xmlns="" id="{7F9ECA53-3C12-44CA-A6B1-2FD31D3D0083}"/>
              </a:ext>
            </a:extLst>
          </p:cNvPr>
          <p:cNvSpPr>
            <a:spLocks noGrp="1"/>
          </p:cNvSpPr>
          <p:nvPr>
            <p:ph type="title"/>
          </p:nvPr>
        </p:nvSpPr>
        <p:spPr bwMode="gray"/>
        <p:txBody>
          <a:bodyPr/>
          <a:lstStyle/>
          <a:p>
            <a:r>
              <a:rPr lang="en-US" dirty="0" smtClean="0">
                <a:sym typeface="Huawei Sans" panose="020C0503030203020204" pitchFamily="34" charset="0"/>
              </a:rPr>
              <a:t>Inclusive Multicast Route</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p:txBody>
          <a:bodyPr/>
          <a:lstStyle/>
          <a:p>
            <a:pPr algn="l"/>
            <a:r>
              <a:rPr lang="en-US" sz="1600" dirty="0" smtClean="0">
                <a:sym typeface="Huawei Sans" panose="020C0503030203020204" pitchFamily="34" charset="0"/>
              </a:rPr>
              <a:t>Inclusive multicast routes are used to process BUM traffic. BUM traffic includes broadcast, multicast, and unknown unicast traffic.</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After a BGP peer relationship is established between PEs, the PEs transmit inclusive multicast routes to each other. An inclusive multicast route carries the RD and RTs of the EVPN instance on the local PE, source IP address (usually the loopback address of the local PE), and Provider Multicast Service Interface (PMSI). The PMSI and RT are carried in route attribute information while the RD and source IP address are carried in NLRI information.</a:t>
            </a:r>
            <a:endParaRPr lang="en-US" altLang="zh-CN" sz="1600" dirty="0">
              <a:sym typeface="Huawei Sans" panose="020C0503030203020204" pitchFamily="34" charset="0"/>
            </a:endParaRPr>
          </a:p>
        </p:txBody>
      </p:sp>
      <p:graphicFrame>
        <p:nvGraphicFramePr>
          <p:cNvPr id="8" name="表格 7">
            <a:extLst>
              <a:ext uri="{FF2B5EF4-FFF2-40B4-BE49-F238E27FC236}">
                <a16:creationId xmlns:a16="http://schemas.microsoft.com/office/drawing/2014/main" xmlns="" id="{4F7C5B2C-6238-4E83-8D96-FEB72F238DED}"/>
              </a:ext>
            </a:extLst>
          </p:cNvPr>
          <p:cNvGraphicFramePr>
            <a:graphicFrameLocks noGrp="1"/>
          </p:cNvGraphicFramePr>
          <p:nvPr>
            <p:extLst>
              <p:ext uri="{D42A27DB-BD31-4B8C-83A1-F6EECF244321}">
                <p14:modId xmlns:p14="http://schemas.microsoft.com/office/powerpoint/2010/main" val="3179094731"/>
              </p:ext>
            </p:extLst>
          </p:nvPr>
        </p:nvGraphicFramePr>
        <p:xfrm>
          <a:off x="847725" y="3559265"/>
          <a:ext cx="10201652" cy="2212268"/>
        </p:xfrm>
        <a:graphic>
          <a:graphicData uri="http://schemas.openxmlformats.org/drawingml/2006/table">
            <a:tbl>
              <a:tblPr firstRow="1" bandRow="1">
                <a:tableStyleId>{5940675A-B579-460E-94D1-54222C63F5DA}</a:tableStyleId>
              </a:tblPr>
              <a:tblGrid>
                <a:gridCol w="5100826">
                  <a:extLst>
                    <a:ext uri="{9D8B030D-6E8A-4147-A177-3AD203B41FA5}">
                      <a16:colId xmlns:a16="http://schemas.microsoft.com/office/drawing/2014/main" xmlns="" val="20000"/>
                    </a:ext>
                  </a:extLst>
                </a:gridCol>
                <a:gridCol w="5100826"/>
              </a:tblGrid>
              <a:tr h="423527">
                <a:tc>
                  <a:txBody>
                    <a:bodyPr/>
                    <a:lstStyle/>
                    <a:p>
                      <a:pPr marL="0" algn="ctr" defTabSz="914034" rtl="0" eaLnBrk="1" fontAlgn="ctr" latinLnBrk="0" hangingPunct="1"/>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Format</a:t>
                      </a:r>
                      <a:endParaRPr lang="en-US" altLang="zh-CN" sz="16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Field Description</a:t>
                      </a: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r>
              <a:tr h="423527">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 Distinguisher (8 bytes)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This field indicates the RD of an EVPN instance.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423527">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Ethernet Tag ID (4 bytes)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This field is the VLAN ID configured on the device.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423527">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IP Address Length (1 byte)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This field indicates the length of the source IP address configured on a PE.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423527">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Originating Router's IP Address (4 or 16 bytes)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This field indicates the source IP address configured on a PE.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sp>
        <p:nvSpPr>
          <p:cNvPr id="16" name="燕尾形 25">
            <a:extLst>
              <a:ext uri="{FF2B5EF4-FFF2-40B4-BE49-F238E27FC236}">
                <a16:creationId xmlns:a16="http://schemas.microsoft.com/office/drawing/2014/main" xmlns="" id="{89B6532D-C93E-4BAF-A9DF-7CDCB2E4D0CD}"/>
              </a:ext>
            </a:extLst>
          </p:cNvPr>
          <p:cNvSpPr/>
          <p:nvPr/>
        </p:nvSpPr>
        <p:spPr bwMode="gray">
          <a:xfrm>
            <a:off x="9324820"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26">
            <a:extLst>
              <a:ext uri="{FF2B5EF4-FFF2-40B4-BE49-F238E27FC236}">
                <a16:creationId xmlns:a16="http://schemas.microsoft.com/office/drawing/2014/main" xmlns="" id="{BB65E0B5-A8D7-4C06-8D26-84744E0DBE72}"/>
              </a:ext>
            </a:extLst>
          </p:cNvPr>
          <p:cNvSpPr/>
          <p:nvPr/>
        </p:nvSpPr>
        <p:spPr bwMode="gray">
          <a:xfrm>
            <a:off x="10851387" y="114300"/>
            <a:ext cx="896113"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25">
            <a:extLst>
              <a:ext uri="{FF2B5EF4-FFF2-40B4-BE49-F238E27FC236}">
                <a16:creationId xmlns:a16="http://schemas.microsoft.com/office/drawing/2014/main" xmlns="" id="{207BD9C7-06E6-4AA3-9884-31C0B6E97E76}"/>
              </a:ext>
            </a:extLst>
          </p:cNvPr>
          <p:cNvSpPr/>
          <p:nvPr/>
        </p:nvSpPr>
        <p:spPr bwMode="gray">
          <a:xfrm>
            <a:off x="10088103" y="114300"/>
            <a:ext cx="81791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3</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 name="五边形 19"/>
          <p:cNvSpPr/>
          <p:nvPr/>
        </p:nvSpPr>
        <p:spPr bwMode="gray">
          <a:xfrm>
            <a:off x="8603342" y="114300"/>
            <a:ext cx="776105"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9851585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xmlns="" id="{7F9ECA53-3C12-44CA-A6B1-2FD31D3D0083}"/>
              </a:ext>
            </a:extLst>
          </p:cNvPr>
          <p:cNvSpPr>
            <a:spLocks noGrp="1"/>
          </p:cNvSpPr>
          <p:nvPr>
            <p:ph type="title"/>
          </p:nvPr>
        </p:nvSpPr>
        <p:spPr bwMode="gray"/>
        <p:txBody>
          <a:bodyPr/>
          <a:lstStyle/>
          <a:p>
            <a:r>
              <a:rPr lang="en-US" dirty="0" smtClean="0">
                <a:sym typeface="Huawei Sans" panose="020C0503030203020204" pitchFamily="34" charset="0"/>
              </a:rPr>
              <a:t>PMSI Attribute</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p:txBody>
          <a:bodyPr/>
          <a:lstStyle/>
          <a:p>
            <a:pPr algn="l"/>
            <a:r>
              <a:rPr lang="en-US" sz="1600" dirty="0" smtClean="0">
                <a:sym typeface="Huawei Sans" panose="020C0503030203020204" pitchFamily="34" charset="0"/>
              </a:rPr>
              <a:t>The PMSI attribute carries the tunnel type (ingress replication or MLDP) and tunnel label information used for transmitting multicast packets.</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A PE forwards the multicast traffic that it receives to other PEs in P2MP mode. The PEs can establish a tunnel to transmit multicast traffic through inclusive multicast routes.</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The PMSI attribute is defined in RFC6514. In the EVPN scenario, the Leaf bit in the Flags field is 0 and the tunnel type is 6 (ingress replication).</a:t>
            </a:r>
            <a:endParaRPr lang="en-US" altLang="zh-CN" sz="1600" dirty="0" smtClean="0">
              <a:sym typeface="Huawei Sans" panose="020C0503030203020204" pitchFamily="34" charset="0"/>
            </a:endParaRPr>
          </a:p>
          <a:p>
            <a:pPr algn="l"/>
            <a:endParaRPr lang="en-US" altLang="zh-CN" sz="1600" dirty="0">
              <a:sym typeface="Huawei Sans" panose="020C0503030203020204" pitchFamily="34" charset="0"/>
            </a:endParaRPr>
          </a:p>
        </p:txBody>
      </p:sp>
      <p:graphicFrame>
        <p:nvGraphicFramePr>
          <p:cNvPr id="16" name="表格 15">
            <a:extLst>
              <a:ext uri="{FF2B5EF4-FFF2-40B4-BE49-F238E27FC236}">
                <a16:creationId xmlns:a16="http://schemas.microsoft.com/office/drawing/2014/main" xmlns="" id="{67CAF858-3DD2-40FA-A47D-59870A9CBEC1}"/>
              </a:ext>
            </a:extLst>
          </p:cNvPr>
          <p:cNvGraphicFramePr>
            <a:graphicFrameLocks noGrp="1"/>
          </p:cNvGraphicFramePr>
          <p:nvPr>
            <p:extLst>
              <p:ext uri="{D42A27DB-BD31-4B8C-83A1-F6EECF244321}">
                <p14:modId xmlns:p14="http://schemas.microsoft.com/office/powerpoint/2010/main" val="2405326214"/>
              </p:ext>
            </p:extLst>
          </p:nvPr>
        </p:nvGraphicFramePr>
        <p:xfrm>
          <a:off x="857250" y="3630612"/>
          <a:ext cx="10058288" cy="2202880"/>
        </p:xfrm>
        <a:graphic>
          <a:graphicData uri="http://schemas.openxmlformats.org/drawingml/2006/table">
            <a:tbl>
              <a:tblPr firstRow="1" bandRow="1">
                <a:tableStyleId>{5940675A-B579-460E-94D1-54222C63F5DA}</a:tableStyleId>
              </a:tblPr>
              <a:tblGrid>
                <a:gridCol w="2976784">
                  <a:extLst>
                    <a:ext uri="{9D8B030D-6E8A-4147-A177-3AD203B41FA5}">
                      <a16:colId xmlns:a16="http://schemas.microsoft.com/office/drawing/2014/main" xmlns="" val="20000"/>
                    </a:ext>
                  </a:extLst>
                </a:gridCol>
                <a:gridCol w="7081504"/>
              </a:tblGrid>
              <a:tr h="440576">
                <a:tc>
                  <a:txBody>
                    <a:bodyPr/>
                    <a:lstStyle/>
                    <a:p>
                      <a:pPr algn="ct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PMSI Attribute</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Field Description</a:t>
                      </a: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40576">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Flags (1 byte)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last bit of this field is the Leaf bit.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440576">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Tunnel Type (1 byte)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value of this field is typically 6 (ingress replication) in EVPN.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440576">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MPLS Label (3 bytes)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This field is an MPLS label.</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440576">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Tunnel Identifier (variable length)</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This field is the IP address of the tunnel end.</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sp>
        <p:nvSpPr>
          <p:cNvPr id="14" name="燕尾形 25">
            <a:extLst>
              <a:ext uri="{FF2B5EF4-FFF2-40B4-BE49-F238E27FC236}">
                <a16:creationId xmlns:a16="http://schemas.microsoft.com/office/drawing/2014/main" xmlns="" id="{89B6532D-C93E-4BAF-A9DF-7CDCB2E4D0CD}"/>
              </a:ext>
            </a:extLst>
          </p:cNvPr>
          <p:cNvSpPr/>
          <p:nvPr/>
        </p:nvSpPr>
        <p:spPr bwMode="gray">
          <a:xfrm>
            <a:off x="9324820"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燕尾形 26">
            <a:extLst>
              <a:ext uri="{FF2B5EF4-FFF2-40B4-BE49-F238E27FC236}">
                <a16:creationId xmlns:a16="http://schemas.microsoft.com/office/drawing/2014/main" xmlns="" id="{BB65E0B5-A8D7-4C06-8D26-84744E0DBE72}"/>
              </a:ext>
            </a:extLst>
          </p:cNvPr>
          <p:cNvSpPr/>
          <p:nvPr/>
        </p:nvSpPr>
        <p:spPr bwMode="gray">
          <a:xfrm>
            <a:off x="10851387" y="114300"/>
            <a:ext cx="896113"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5">
            <a:extLst>
              <a:ext uri="{FF2B5EF4-FFF2-40B4-BE49-F238E27FC236}">
                <a16:creationId xmlns:a16="http://schemas.microsoft.com/office/drawing/2014/main" xmlns="" id="{207BD9C7-06E6-4AA3-9884-31C0B6E97E76}"/>
              </a:ext>
            </a:extLst>
          </p:cNvPr>
          <p:cNvSpPr/>
          <p:nvPr/>
        </p:nvSpPr>
        <p:spPr bwMode="gray">
          <a:xfrm>
            <a:off x="10088103" y="114300"/>
            <a:ext cx="81791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3</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五边形 21"/>
          <p:cNvSpPr/>
          <p:nvPr/>
        </p:nvSpPr>
        <p:spPr bwMode="gray">
          <a:xfrm>
            <a:off x="8603342" y="114300"/>
            <a:ext cx="776105"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0187404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BA339F5-CE63-4F13-8A03-AFBF7C12A905}"/>
              </a:ext>
            </a:extLst>
          </p:cNvPr>
          <p:cNvSpPr>
            <a:spLocks noGrp="1"/>
          </p:cNvSpPr>
          <p:nvPr>
            <p:ph type="title"/>
          </p:nvPr>
        </p:nvSpPr>
        <p:spPr bwMode="gray"/>
        <p:txBody>
          <a:bodyPr/>
          <a:lstStyle/>
          <a:p>
            <a:r>
              <a:rPr lang="en-US" dirty="0" smtClean="0">
                <a:sym typeface="Huawei Sans" panose="020C0503030203020204" pitchFamily="34" charset="0"/>
              </a:rPr>
              <a:t>Ethernet Segment Route</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bwMode="gray"/>
        <p:txBody>
          <a:bodyPr/>
          <a:lstStyle/>
          <a:p>
            <a:pPr algn="l"/>
            <a:r>
              <a:rPr lang="en-US" sz="1600" dirty="0" smtClean="0">
                <a:sym typeface="Huawei Sans" panose="020C0503030203020204" pitchFamily="34" charset="0"/>
              </a:rPr>
              <a:t>Ethernet segment routes are mainly used for DF election.</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Ethernet segment routes carry the ESI, source IP address, and RD (source IP address:0) of the local PE. PEs connecting to the same CE use Ethernet segment routes to discover each other.</a:t>
            </a:r>
          </a:p>
          <a:p>
            <a:pPr algn="l"/>
            <a:endParaRPr lang="en-US" altLang="zh-CN" sz="1600" dirty="0">
              <a:sym typeface="Huawei Sans" panose="020C0503030203020204" pitchFamily="34" charset="0"/>
            </a:endParaRPr>
          </a:p>
        </p:txBody>
      </p:sp>
      <p:graphicFrame>
        <p:nvGraphicFramePr>
          <p:cNvPr id="11" name="表格 10">
            <a:extLst>
              <a:ext uri="{FF2B5EF4-FFF2-40B4-BE49-F238E27FC236}">
                <a16:creationId xmlns:a16="http://schemas.microsoft.com/office/drawing/2014/main" xmlns="" id="{1E81DFA1-8926-4499-A78E-CBDE7180C54A}"/>
              </a:ext>
            </a:extLst>
          </p:cNvPr>
          <p:cNvGraphicFramePr>
            <a:graphicFrameLocks noGrp="1"/>
          </p:cNvGraphicFramePr>
          <p:nvPr>
            <p:extLst>
              <p:ext uri="{D42A27DB-BD31-4B8C-83A1-F6EECF244321}">
                <p14:modId xmlns:p14="http://schemas.microsoft.com/office/powerpoint/2010/main" val="2997413865"/>
              </p:ext>
            </p:extLst>
          </p:nvPr>
        </p:nvGraphicFramePr>
        <p:xfrm>
          <a:off x="847725" y="2514000"/>
          <a:ext cx="10236635" cy="2404676"/>
        </p:xfrm>
        <a:graphic>
          <a:graphicData uri="http://schemas.openxmlformats.org/drawingml/2006/table">
            <a:tbl>
              <a:tblPr firstRow="1" bandRow="1">
                <a:tableStyleId>{5940675A-B579-460E-94D1-54222C63F5DA}</a:tableStyleId>
              </a:tblPr>
              <a:tblGrid>
                <a:gridCol w="4020914">
                  <a:extLst>
                    <a:ext uri="{9D8B030D-6E8A-4147-A177-3AD203B41FA5}">
                      <a16:colId xmlns:a16="http://schemas.microsoft.com/office/drawing/2014/main" xmlns="" val="20000"/>
                    </a:ext>
                  </a:extLst>
                </a:gridCol>
                <a:gridCol w="6215721"/>
              </a:tblGrid>
              <a:tr h="471629">
                <a:tc>
                  <a:txBody>
                    <a:bodyPr/>
                    <a:lstStyle/>
                    <a:p>
                      <a:pPr marL="0" algn="ctr" defTabSz="914034" rtl="0" eaLnBrk="1" fontAlgn="ctr" latinLnBrk="0" hangingPunct="1"/>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Format</a:t>
                      </a:r>
                      <a:endParaRPr lang="en-US" altLang="zh-CN" sz="16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Field Description</a:t>
                      </a: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471629">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 Distinguisher (8 bytes)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indicates the RD of an EVPN instance.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471629">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Ethernet Segment Identifier (10 bytes)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is the unique identifier of the connection between local and peer devices.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471629">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IP Address Length (1 byte)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indicates the IP address length.</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471629">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Originating Router's IP Address (4 or 16 bytes)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indicates the source address configured on a PE.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bl>
          </a:graphicData>
        </a:graphic>
      </p:graphicFrame>
      <p:sp>
        <p:nvSpPr>
          <p:cNvPr id="17" name="燕尾形 25">
            <a:extLst>
              <a:ext uri="{FF2B5EF4-FFF2-40B4-BE49-F238E27FC236}">
                <a16:creationId xmlns:a16="http://schemas.microsoft.com/office/drawing/2014/main" xmlns="" id="{89B6532D-C93E-4BAF-A9DF-7CDCB2E4D0CD}"/>
              </a:ext>
            </a:extLst>
          </p:cNvPr>
          <p:cNvSpPr/>
          <p:nvPr/>
        </p:nvSpPr>
        <p:spPr bwMode="gray">
          <a:xfrm>
            <a:off x="9324820"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26">
            <a:extLst>
              <a:ext uri="{FF2B5EF4-FFF2-40B4-BE49-F238E27FC236}">
                <a16:creationId xmlns:a16="http://schemas.microsoft.com/office/drawing/2014/main" xmlns="" id="{BB65E0B5-A8D7-4C06-8D26-84744E0DBE72}"/>
              </a:ext>
            </a:extLst>
          </p:cNvPr>
          <p:cNvSpPr/>
          <p:nvPr/>
        </p:nvSpPr>
        <p:spPr bwMode="gray">
          <a:xfrm>
            <a:off x="10851387" y="114300"/>
            <a:ext cx="896113"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4</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9" name="燕尾形 25">
            <a:extLst>
              <a:ext uri="{FF2B5EF4-FFF2-40B4-BE49-F238E27FC236}">
                <a16:creationId xmlns:a16="http://schemas.microsoft.com/office/drawing/2014/main" xmlns="" id="{207BD9C7-06E6-4AA3-9884-31C0B6E97E76}"/>
              </a:ext>
            </a:extLst>
          </p:cNvPr>
          <p:cNvSpPr/>
          <p:nvPr/>
        </p:nvSpPr>
        <p:spPr bwMode="gray">
          <a:xfrm>
            <a:off x="10088103"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五边形 19"/>
          <p:cNvSpPr/>
          <p:nvPr/>
        </p:nvSpPr>
        <p:spPr bwMode="gray">
          <a:xfrm>
            <a:off x="8603342" y="114300"/>
            <a:ext cx="776105"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4477131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bwMode="gray"/>
        <p:txBody>
          <a:bodyPr/>
          <a:lstStyle/>
          <a:p>
            <a:pPr algn="l"/>
            <a:r>
              <a:rPr lang="en-US" sz="1600" dirty="0" smtClean="0">
                <a:sym typeface="Huawei Sans" panose="020C0503030203020204" pitchFamily="34" charset="0"/>
              </a:rPr>
              <a:t>ES-Import RT is an extended community attribute newly defined in EVPN and carried in Type 4 routes.</a:t>
            </a:r>
          </a:p>
          <a:p>
            <a:pPr algn="l"/>
            <a:r>
              <a:rPr lang="en-US" sz="1600" dirty="0" smtClean="0">
                <a:sym typeface="Huawei Sans" panose="020C0503030203020204" pitchFamily="34" charset="0"/>
              </a:rPr>
              <a:t>In an EVPN multi-homing scenario, the ES routes advertised by BGP EVPN must carry the ES-Import RT attribute for ES route filtering.</a:t>
            </a:r>
          </a:p>
          <a:p>
            <a:pPr algn="l"/>
            <a:r>
              <a:rPr lang="en-US" sz="1600" dirty="0" smtClean="0">
                <a:sym typeface="Huawei Sans" panose="020C0503030203020204" pitchFamily="34" charset="0"/>
              </a:rPr>
              <a:t>ES route filtering: ES-Import RT allows only PEs connected to the same site to import Type 4 routes. RTs are used to import Ethernet segment routes to all the PEs connected to the same site.</a:t>
            </a:r>
          </a:p>
          <a:p>
            <a:pPr algn="l"/>
            <a:endParaRPr lang="en-US" altLang="zh-CN" sz="1600" dirty="0">
              <a:sym typeface="Huawei Sans" panose="020C0503030203020204" pitchFamily="34" charset="0"/>
            </a:endParaRPr>
          </a:p>
        </p:txBody>
      </p:sp>
      <p:sp>
        <p:nvSpPr>
          <p:cNvPr id="2" name="标题 1">
            <a:extLst>
              <a:ext uri="{FF2B5EF4-FFF2-40B4-BE49-F238E27FC236}">
                <a16:creationId xmlns:a16="http://schemas.microsoft.com/office/drawing/2014/main" xmlns="" id="{A9D1D596-EDCE-48F3-9EF0-A61A902168E2}"/>
              </a:ext>
            </a:extLst>
          </p:cNvPr>
          <p:cNvSpPr>
            <a:spLocks noGrp="1"/>
          </p:cNvSpPr>
          <p:nvPr>
            <p:ph type="title"/>
          </p:nvPr>
        </p:nvSpPr>
        <p:spPr bwMode="gray"/>
        <p:txBody>
          <a:bodyPr/>
          <a:lstStyle/>
          <a:p>
            <a:r>
              <a:rPr lang="en-US" dirty="0" smtClean="0">
                <a:sym typeface="Huawei Sans" panose="020C0503030203020204" pitchFamily="34" charset="0"/>
              </a:rPr>
              <a:t>ES-Import Route Target</a:t>
            </a:r>
            <a:endParaRPr lang="en-US" altLang="zh-CN" dirty="0">
              <a:sym typeface="Huawei Sans" panose="020C0503030203020204" pitchFamily="34" charset="0"/>
            </a:endParaRPr>
          </a:p>
        </p:txBody>
      </p:sp>
      <p:graphicFrame>
        <p:nvGraphicFramePr>
          <p:cNvPr id="4" name="表格 3">
            <a:extLst>
              <a:ext uri="{FF2B5EF4-FFF2-40B4-BE49-F238E27FC236}">
                <a16:creationId xmlns:a16="http://schemas.microsoft.com/office/drawing/2014/main" xmlns="" id="{BEDD7BA6-6DF7-478F-8A8C-6AB5FA0DF876}"/>
              </a:ext>
            </a:extLst>
          </p:cNvPr>
          <p:cNvGraphicFramePr>
            <a:graphicFrameLocks noGrp="1"/>
          </p:cNvGraphicFramePr>
          <p:nvPr>
            <p:extLst>
              <p:ext uri="{D42A27DB-BD31-4B8C-83A1-F6EECF244321}">
                <p14:modId xmlns:p14="http://schemas.microsoft.com/office/powerpoint/2010/main" val="808313754"/>
              </p:ext>
            </p:extLst>
          </p:nvPr>
        </p:nvGraphicFramePr>
        <p:xfrm>
          <a:off x="847725" y="3237892"/>
          <a:ext cx="10003662" cy="2232616"/>
        </p:xfrm>
        <a:graphic>
          <a:graphicData uri="http://schemas.openxmlformats.org/drawingml/2006/table">
            <a:tbl>
              <a:tblPr firstRow="1" bandRow="1">
                <a:tableStyleId>{5940675A-B579-460E-94D1-54222C63F5DA}</a:tableStyleId>
              </a:tblPr>
              <a:tblGrid>
                <a:gridCol w="3776310">
                  <a:extLst>
                    <a:ext uri="{9D8B030D-6E8A-4147-A177-3AD203B41FA5}">
                      <a16:colId xmlns:a16="http://schemas.microsoft.com/office/drawing/2014/main" xmlns="" val="20000"/>
                    </a:ext>
                  </a:extLst>
                </a:gridCol>
                <a:gridCol w="6227352"/>
              </a:tblGrid>
              <a:tr h="428614">
                <a:tc>
                  <a:txBody>
                    <a:bodyPr/>
                    <a:lstStyle/>
                    <a:p>
                      <a:pPr algn="ct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Extended Community Attribute</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Field Description</a:t>
                      </a: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428614">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Type (1 byte)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has a fixed value of 0x06.</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428614">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Sub-Type (1 byte)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has a fixed value of 0x02.</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428614">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ES-Import (2 bytes)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least significant bit of this field is defined as the Single-Active bit. The value 0 indicates the multi-homing scenario.</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428614">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ES-Import Cont'd (4 bytes)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is reserved and all 0s.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bl>
          </a:graphicData>
        </a:graphic>
      </p:graphicFrame>
      <p:sp>
        <p:nvSpPr>
          <p:cNvPr id="15" name="燕尾形 25">
            <a:extLst>
              <a:ext uri="{FF2B5EF4-FFF2-40B4-BE49-F238E27FC236}">
                <a16:creationId xmlns:a16="http://schemas.microsoft.com/office/drawing/2014/main" xmlns="" id="{89B6532D-C93E-4BAF-A9DF-7CDCB2E4D0CD}"/>
              </a:ext>
            </a:extLst>
          </p:cNvPr>
          <p:cNvSpPr/>
          <p:nvPr/>
        </p:nvSpPr>
        <p:spPr bwMode="gray">
          <a:xfrm>
            <a:off x="9324820"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26">
            <a:extLst>
              <a:ext uri="{FF2B5EF4-FFF2-40B4-BE49-F238E27FC236}">
                <a16:creationId xmlns:a16="http://schemas.microsoft.com/office/drawing/2014/main" xmlns="" id="{BB65E0B5-A8D7-4C06-8D26-84744E0DBE72}"/>
              </a:ext>
            </a:extLst>
          </p:cNvPr>
          <p:cNvSpPr/>
          <p:nvPr/>
        </p:nvSpPr>
        <p:spPr bwMode="gray">
          <a:xfrm>
            <a:off x="10851387" y="114300"/>
            <a:ext cx="896113"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4</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7" name="燕尾形 25">
            <a:extLst>
              <a:ext uri="{FF2B5EF4-FFF2-40B4-BE49-F238E27FC236}">
                <a16:creationId xmlns:a16="http://schemas.microsoft.com/office/drawing/2014/main" xmlns="" id="{207BD9C7-06E6-4AA3-9884-31C0B6E97E76}"/>
              </a:ext>
            </a:extLst>
          </p:cNvPr>
          <p:cNvSpPr/>
          <p:nvPr/>
        </p:nvSpPr>
        <p:spPr bwMode="gray">
          <a:xfrm>
            <a:off x="10088103"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五边形 17"/>
          <p:cNvSpPr/>
          <p:nvPr/>
        </p:nvSpPr>
        <p:spPr bwMode="gray">
          <a:xfrm>
            <a:off x="8603342" y="114300"/>
            <a:ext cx="776105"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0336070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9073FA8-3237-4DD2-9B64-10F4598A1CA2}"/>
              </a:ext>
            </a:extLst>
          </p:cNvPr>
          <p:cNvSpPr>
            <a:spLocks noGrp="1"/>
          </p:cNvSpPr>
          <p:nvPr>
            <p:ph type="title"/>
          </p:nvPr>
        </p:nvSpPr>
        <p:spPr bwMode="gray"/>
        <p:txBody>
          <a:bodyPr/>
          <a:lstStyle/>
          <a:p>
            <a:r>
              <a:rPr lang="en-US" dirty="0" smtClean="0">
                <a:sym typeface="Huawei Sans" panose="020C0503030203020204" pitchFamily="34" charset="0"/>
              </a:rPr>
              <a:t>DF Election</a:t>
            </a:r>
            <a:endParaRPr lang="en-US" altLang="zh-CN" dirty="0">
              <a:sym typeface="Huawei Sans" panose="020C0503030203020204" pitchFamily="34" charset="0"/>
            </a:endParaRPr>
          </a:p>
        </p:txBody>
      </p:sp>
      <p:sp>
        <p:nvSpPr>
          <p:cNvPr id="36" name="文本占位符 35"/>
          <p:cNvSpPr>
            <a:spLocks noGrp="1"/>
          </p:cNvSpPr>
          <p:nvPr>
            <p:ph type="body" sz="quarter" idx="10"/>
          </p:nvPr>
        </p:nvSpPr>
        <p:spPr bwMode="gray"/>
        <p:txBody>
          <a:bodyPr/>
          <a:lstStyle/>
          <a:p>
            <a:pPr algn="l"/>
            <a:r>
              <a:rPr lang="en-US" sz="1800" dirty="0" smtClean="0">
                <a:sym typeface="Huawei Sans" panose="020C0503030203020204" pitchFamily="34" charset="0"/>
              </a:rPr>
              <a:t>In a CE multi-homing scenario, an ES may be configured with multiple Ethernet tags, and only one PE is elected as a designated forwarder (DF). DF election is implemented using Type 4 routes that carry the ES-Import attribute. A DF provides the following functions:</a:t>
            </a:r>
          </a:p>
          <a:p>
            <a:pPr marL="539750" lvl="1" indent="-234950"/>
            <a:r>
              <a:rPr lang="en-US" sz="1600" dirty="0" smtClean="0">
                <a:sym typeface="Huawei Sans" panose="020C0503030203020204" pitchFamily="34" charset="0"/>
              </a:rPr>
              <a:t>Sends multicast and broadcast traffic to the CEs on the specified ES.</a:t>
            </a:r>
            <a:endParaRPr lang="en-US" altLang="zh-CN" sz="1600" dirty="0" smtClean="0">
              <a:sym typeface="Huawei Sans" panose="020C0503030203020204" pitchFamily="34" charset="0"/>
            </a:endParaRPr>
          </a:p>
          <a:p>
            <a:pPr marL="539750" lvl="1" indent="-234950"/>
            <a:r>
              <a:rPr lang="en-US" sz="1600" dirty="0" smtClean="0">
                <a:sym typeface="Huawei Sans" panose="020C0503030203020204" pitchFamily="34" charset="0"/>
              </a:rPr>
              <a:t>Floods unknown unicast traffic to CEs.</a:t>
            </a:r>
            <a:endParaRPr lang="en-US" altLang="zh-CN" sz="1600" dirty="0" smtClean="0">
              <a:sym typeface="Huawei Sans" panose="020C0503030203020204" pitchFamily="34" charset="0"/>
            </a:endParaRPr>
          </a:p>
          <a:p>
            <a:pPr algn="l"/>
            <a:endParaRPr lang="en-US" altLang="zh-CN" sz="1800" dirty="0">
              <a:sym typeface="Huawei Sans" panose="020C0503030203020204" pitchFamily="34" charset="0"/>
            </a:endParaRPr>
          </a:p>
        </p:txBody>
      </p:sp>
      <p:sp>
        <p:nvSpPr>
          <p:cNvPr id="6" name="椭圆 5">
            <a:extLst>
              <a:ext uri="{FF2B5EF4-FFF2-40B4-BE49-F238E27FC236}">
                <a16:creationId xmlns:a16="http://schemas.microsoft.com/office/drawing/2014/main" xmlns="" id="{9B500225-EB9E-4123-A8B3-01702C6EBAB4}"/>
              </a:ext>
            </a:extLst>
          </p:cNvPr>
          <p:cNvSpPr/>
          <p:nvPr/>
        </p:nvSpPr>
        <p:spPr bwMode="gray">
          <a:xfrm>
            <a:off x="3713230" y="4157029"/>
            <a:ext cx="250836" cy="779430"/>
          </a:xfrm>
          <a:prstGeom prst="ellipse">
            <a:avLst/>
          </a:prstGeom>
          <a:noFill/>
          <a:ln w="19050" cap="flat" cmpd="sng" algn="ctr">
            <a:solidFill>
              <a:srgbClr val="62B23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5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13">
            <a:extLst>
              <a:ext uri="{FF2B5EF4-FFF2-40B4-BE49-F238E27FC236}">
                <a16:creationId xmlns:a16="http://schemas.microsoft.com/office/drawing/2014/main" xmlns="" id="{D96D704D-020E-4144-A834-EE072F455D2D}"/>
              </a:ext>
            </a:extLst>
          </p:cNvPr>
          <p:cNvSpPr>
            <a:spLocks noChangeArrowheads="1"/>
          </p:cNvSpPr>
          <p:nvPr/>
        </p:nvSpPr>
        <p:spPr bwMode="gray">
          <a:xfrm>
            <a:off x="7798902" y="3523274"/>
            <a:ext cx="18473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ct val="20000"/>
              </a:spcBef>
              <a:spcAft>
                <a:spcPct val="20000"/>
              </a:spcAft>
              <a:buClr>
                <a:srgbClr val="990000"/>
              </a:buClr>
              <a:buSzPct val="85000"/>
              <a:buFont typeface="Wingdings" panose="05000000000000000000" pitchFamily="2" charset="2"/>
              <a:buChar char="l"/>
              <a:defRPr>
                <a:solidFill>
                  <a:schemeClr val="tx1"/>
                </a:solidFill>
                <a:latin typeface="Arial" panose="020B0604020202020204" pitchFamily="34" charset="0"/>
                <a:ea typeface="华文细黑" panose="02010600040101010101" pitchFamily="2" charset="-122"/>
              </a:defRPr>
            </a:lvl1pPr>
            <a:lvl2pPr marL="742950" indent="-28575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panose="020B0604020202020204" pitchFamily="34" charset="0"/>
                <a:ea typeface="华文细黑" panose="02010600040101010101" pitchFamily="2" charset="-122"/>
              </a:defRPr>
            </a:lvl2pPr>
            <a:lvl3pPr marL="1143000" indent="-22860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panose="020B0604020202020204" pitchFamily="34" charset="0"/>
                <a:ea typeface="华文细黑" panose="02010600040101010101" pitchFamily="2" charset="-122"/>
              </a:defRPr>
            </a:lvl3pPr>
            <a:lvl4pPr marL="1600200" indent="-22860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panose="020B0604020202020204" pitchFamily="34" charset="0"/>
                <a:ea typeface="华文细黑" panose="02010600040101010101" pitchFamily="2" charset="-122"/>
              </a:defRPr>
            </a:lvl4pPr>
            <a:lvl5pPr marL="2057400" indent="-228600">
              <a:spcBef>
                <a:spcPct val="20000"/>
              </a:spcBef>
              <a:buChar char="»"/>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fontAlgn="ctr" hangingPunct="1">
              <a:lnSpc>
                <a:spcPct val="100000"/>
              </a:lnSpc>
              <a:spcBef>
                <a:spcPct val="0"/>
              </a:spcBef>
              <a:spcAft>
                <a:spcPct val="0"/>
              </a:spcAft>
              <a:buClrTx/>
              <a:buSzTx/>
              <a:buFontTx/>
              <a:buNone/>
            </a:pP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Picture 12" descr="E:\2016.01\1.12 扁平化图标\蓝色\AR-蓝色最新-40.png">
            <a:extLst>
              <a:ext uri="{FF2B5EF4-FFF2-40B4-BE49-F238E27FC236}">
                <a16:creationId xmlns:a16="http://schemas.microsoft.com/office/drawing/2014/main" xmlns="" id="{901DDE24-64C0-4A46-9A39-320A7A33CE63}"/>
              </a:ext>
            </a:extLst>
          </p:cNvPr>
          <p:cNvPicPr>
            <a:picLocks noChangeAspect="1" noChangeArrowheads="1"/>
          </p:cNvPicPr>
          <p:nvPr/>
        </p:nvPicPr>
        <p:blipFill>
          <a:blip r:embed="rId3" cstate="print"/>
          <a:srcRect/>
          <a:stretch>
            <a:fillRect/>
          </a:stretch>
        </p:blipFill>
        <p:spPr bwMode="gray">
          <a:xfrm>
            <a:off x="7492575" y="4290879"/>
            <a:ext cx="540000" cy="441818"/>
          </a:xfrm>
          <a:prstGeom prst="rect">
            <a:avLst/>
          </a:prstGeom>
          <a:noFill/>
        </p:spPr>
      </p:pic>
      <p:pic>
        <p:nvPicPr>
          <p:cNvPr id="9" name="Picture 12" descr="E:\2016.01\1.12 扁平化图标\蓝色\AR-蓝色最新-40.png">
            <a:extLst>
              <a:ext uri="{FF2B5EF4-FFF2-40B4-BE49-F238E27FC236}">
                <a16:creationId xmlns:a16="http://schemas.microsoft.com/office/drawing/2014/main" xmlns="" id="{53E255A3-9057-480B-81BB-D1868B510C9A}"/>
              </a:ext>
            </a:extLst>
          </p:cNvPr>
          <p:cNvPicPr>
            <a:picLocks noChangeAspect="1" noChangeArrowheads="1"/>
          </p:cNvPicPr>
          <p:nvPr/>
        </p:nvPicPr>
        <p:blipFill>
          <a:blip r:embed="rId3" cstate="print"/>
          <a:srcRect/>
          <a:stretch>
            <a:fillRect/>
          </a:stretch>
        </p:blipFill>
        <p:spPr bwMode="gray">
          <a:xfrm>
            <a:off x="4842140" y="5201674"/>
            <a:ext cx="540000" cy="441818"/>
          </a:xfrm>
          <a:prstGeom prst="rect">
            <a:avLst/>
          </a:prstGeom>
          <a:noFill/>
        </p:spPr>
      </p:pic>
      <p:pic>
        <p:nvPicPr>
          <p:cNvPr id="10" name="Picture 12" descr="E:\2016.01\1.12 扁平化图标\蓝色\AR-蓝色最新-40.png">
            <a:extLst>
              <a:ext uri="{FF2B5EF4-FFF2-40B4-BE49-F238E27FC236}">
                <a16:creationId xmlns:a16="http://schemas.microsoft.com/office/drawing/2014/main" xmlns="" id="{E413E1B5-935F-4531-A420-DB17522D722D}"/>
              </a:ext>
            </a:extLst>
          </p:cNvPr>
          <p:cNvPicPr>
            <a:picLocks noChangeAspect="1" noChangeArrowheads="1"/>
          </p:cNvPicPr>
          <p:nvPr/>
        </p:nvPicPr>
        <p:blipFill>
          <a:blip r:embed="rId3" cstate="print"/>
          <a:srcRect/>
          <a:stretch>
            <a:fillRect/>
          </a:stretch>
        </p:blipFill>
        <p:spPr bwMode="gray">
          <a:xfrm>
            <a:off x="4842140" y="3513114"/>
            <a:ext cx="540000" cy="441818"/>
          </a:xfrm>
          <a:prstGeom prst="rect">
            <a:avLst/>
          </a:prstGeom>
          <a:noFill/>
        </p:spPr>
      </p:pic>
      <p:cxnSp>
        <p:nvCxnSpPr>
          <p:cNvPr id="11" name="直接连接符 10">
            <a:extLst>
              <a:ext uri="{FF2B5EF4-FFF2-40B4-BE49-F238E27FC236}">
                <a16:creationId xmlns:a16="http://schemas.microsoft.com/office/drawing/2014/main" xmlns="" id="{167380BC-1F08-4446-8F14-84133B462D8E}"/>
              </a:ext>
            </a:extLst>
          </p:cNvPr>
          <p:cNvCxnSpPr>
            <a:stCxn id="10" idx="3"/>
            <a:endCxn id="23" idx="0"/>
          </p:cNvCxnSpPr>
          <p:nvPr/>
        </p:nvCxnSpPr>
        <p:spPr bwMode="gray">
          <a:xfrm>
            <a:off x="5382140" y="3734023"/>
            <a:ext cx="795571" cy="556856"/>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B5111493-3EB7-4374-A535-390CB3E522C9}"/>
              </a:ext>
            </a:extLst>
          </p:cNvPr>
          <p:cNvCxnSpPr>
            <a:cxnSpLocks/>
            <a:stCxn id="9" idx="3"/>
            <a:endCxn id="23" idx="2"/>
          </p:cNvCxnSpPr>
          <p:nvPr/>
        </p:nvCxnSpPr>
        <p:spPr bwMode="gray">
          <a:xfrm flipV="1">
            <a:off x="5382140" y="4732697"/>
            <a:ext cx="795571" cy="689886"/>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3" name="图片 12" descr="CE12800交换机-蓝.png">
            <a:extLst>
              <a:ext uri="{FF2B5EF4-FFF2-40B4-BE49-F238E27FC236}">
                <a16:creationId xmlns:a16="http://schemas.microsoft.com/office/drawing/2014/main" xmlns="" id="{0312394F-B024-496A-9290-88E3423F89C1}"/>
              </a:ext>
            </a:extLst>
          </p:cNvPr>
          <p:cNvPicPr>
            <a:picLocks noChangeAspect="1"/>
          </p:cNvPicPr>
          <p:nvPr/>
        </p:nvPicPr>
        <p:blipFill>
          <a:blip r:embed="rId4" cstate="print"/>
          <a:stretch>
            <a:fillRect/>
          </a:stretch>
        </p:blipFill>
        <p:spPr bwMode="gray">
          <a:xfrm>
            <a:off x="2903226" y="4293894"/>
            <a:ext cx="540000" cy="441818"/>
          </a:xfrm>
          <a:prstGeom prst="rect">
            <a:avLst/>
          </a:prstGeom>
        </p:spPr>
      </p:pic>
      <p:cxnSp>
        <p:nvCxnSpPr>
          <p:cNvPr id="14" name="直接连接符 13">
            <a:extLst>
              <a:ext uri="{FF2B5EF4-FFF2-40B4-BE49-F238E27FC236}">
                <a16:creationId xmlns:a16="http://schemas.microsoft.com/office/drawing/2014/main" xmlns="" id="{CCF06CCD-9E00-43D3-8481-AE843E03B7B7}"/>
              </a:ext>
            </a:extLst>
          </p:cNvPr>
          <p:cNvCxnSpPr>
            <a:stCxn id="10" idx="1"/>
            <a:endCxn id="13" idx="3"/>
          </p:cNvCxnSpPr>
          <p:nvPr/>
        </p:nvCxnSpPr>
        <p:spPr bwMode="gray">
          <a:xfrm flipH="1">
            <a:off x="3443226" y="3734023"/>
            <a:ext cx="1398914" cy="78078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16E2997C-39AD-4AC4-AAC5-37EF36D8AB64}"/>
              </a:ext>
            </a:extLst>
          </p:cNvPr>
          <p:cNvCxnSpPr>
            <a:stCxn id="9" idx="1"/>
            <a:endCxn id="13" idx="3"/>
          </p:cNvCxnSpPr>
          <p:nvPr/>
        </p:nvCxnSpPr>
        <p:spPr bwMode="gray">
          <a:xfrm flipH="1" flipV="1">
            <a:off x="3443226" y="4514803"/>
            <a:ext cx="1398914" cy="90778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C625A179-DDBF-4F1B-8F90-88156110E61D}"/>
              </a:ext>
            </a:extLst>
          </p:cNvPr>
          <p:cNvSpPr txBox="1"/>
          <p:nvPr/>
        </p:nvSpPr>
        <p:spPr bwMode="gray">
          <a:xfrm>
            <a:off x="4638293" y="3160591"/>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7" name="文本框 16">
            <a:extLst>
              <a:ext uri="{FF2B5EF4-FFF2-40B4-BE49-F238E27FC236}">
                <a16:creationId xmlns:a16="http://schemas.microsoft.com/office/drawing/2014/main" xmlns="" id="{0ECD9B52-3B4F-43FC-9356-DA4227CF632E}"/>
              </a:ext>
            </a:extLst>
          </p:cNvPr>
          <p:cNvSpPr txBox="1"/>
          <p:nvPr/>
        </p:nvSpPr>
        <p:spPr bwMode="gray">
          <a:xfrm>
            <a:off x="4606904" y="5672905"/>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8" name="文本框 17">
            <a:extLst>
              <a:ext uri="{FF2B5EF4-FFF2-40B4-BE49-F238E27FC236}">
                <a16:creationId xmlns:a16="http://schemas.microsoft.com/office/drawing/2014/main" xmlns="" id="{D4A9A754-8D56-4A20-8089-7D24EB3C2B8F}"/>
              </a:ext>
            </a:extLst>
          </p:cNvPr>
          <p:cNvSpPr txBox="1"/>
          <p:nvPr/>
        </p:nvSpPr>
        <p:spPr bwMode="gray">
          <a:xfrm>
            <a:off x="7263467" y="3941404"/>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9" name="文本框 18">
            <a:extLst>
              <a:ext uri="{FF2B5EF4-FFF2-40B4-BE49-F238E27FC236}">
                <a16:creationId xmlns:a16="http://schemas.microsoft.com/office/drawing/2014/main" xmlns="" id="{F3B83188-3D27-42C7-832F-7D5ED473D48B}"/>
              </a:ext>
            </a:extLst>
          </p:cNvPr>
          <p:cNvSpPr txBox="1"/>
          <p:nvPr/>
        </p:nvSpPr>
        <p:spPr bwMode="gray">
          <a:xfrm rot="19801552">
            <a:off x="4036944" y="3959484"/>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0" name="文本框 19">
            <a:extLst>
              <a:ext uri="{FF2B5EF4-FFF2-40B4-BE49-F238E27FC236}">
                <a16:creationId xmlns:a16="http://schemas.microsoft.com/office/drawing/2014/main" xmlns="" id="{268D39D3-CF83-4979-B16E-E253B9A9E7B3}"/>
              </a:ext>
            </a:extLst>
          </p:cNvPr>
          <p:cNvSpPr txBox="1"/>
          <p:nvPr/>
        </p:nvSpPr>
        <p:spPr bwMode="gray">
          <a:xfrm rot="1924799">
            <a:off x="4029446" y="4760108"/>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ES1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1" name="文本框 20">
            <a:extLst>
              <a:ext uri="{FF2B5EF4-FFF2-40B4-BE49-F238E27FC236}">
                <a16:creationId xmlns:a16="http://schemas.microsoft.com/office/drawing/2014/main" xmlns="" id="{F29CD9C4-E1B9-4C2D-9C1A-F9D6B53C43AA}"/>
              </a:ext>
            </a:extLst>
          </p:cNvPr>
          <p:cNvSpPr txBox="1"/>
          <p:nvPr/>
        </p:nvSpPr>
        <p:spPr bwMode="gray">
          <a:xfrm>
            <a:off x="2678320" y="4742029"/>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2" name="文本框 21">
            <a:extLst>
              <a:ext uri="{FF2B5EF4-FFF2-40B4-BE49-F238E27FC236}">
                <a16:creationId xmlns:a16="http://schemas.microsoft.com/office/drawing/2014/main" xmlns="" id="{3FFB7034-EF5D-41B7-BCF3-983A6D267A1C}"/>
              </a:ext>
            </a:extLst>
          </p:cNvPr>
          <p:cNvSpPr txBox="1"/>
          <p:nvPr/>
        </p:nvSpPr>
        <p:spPr bwMode="gray">
          <a:xfrm>
            <a:off x="1962299" y="4356607"/>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Site 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23" name="Picture 12" descr="E:\2016.01\1.12 扁平化图标\蓝色\AR-蓝色最新-40.png">
            <a:extLst>
              <a:ext uri="{FF2B5EF4-FFF2-40B4-BE49-F238E27FC236}">
                <a16:creationId xmlns:a16="http://schemas.microsoft.com/office/drawing/2014/main" xmlns="" id="{E10194AB-691D-4DC6-A399-5D25184846B0}"/>
              </a:ext>
            </a:extLst>
          </p:cNvPr>
          <p:cNvPicPr>
            <a:picLocks noChangeAspect="1" noChangeArrowheads="1"/>
          </p:cNvPicPr>
          <p:nvPr/>
        </p:nvPicPr>
        <p:blipFill>
          <a:blip r:embed="rId3" cstate="print"/>
          <a:srcRect/>
          <a:stretch>
            <a:fillRect/>
          </a:stretch>
        </p:blipFill>
        <p:spPr bwMode="gray">
          <a:xfrm>
            <a:off x="5907711" y="4290879"/>
            <a:ext cx="540000" cy="441818"/>
          </a:xfrm>
          <a:prstGeom prst="rect">
            <a:avLst/>
          </a:prstGeom>
          <a:noFill/>
        </p:spPr>
      </p:pic>
      <p:cxnSp>
        <p:nvCxnSpPr>
          <p:cNvPr id="24" name="直接连接符 23">
            <a:extLst>
              <a:ext uri="{FF2B5EF4-FFF2-40B4-BE49-F238E27FC236}">
                <a16:creationId xmlns:a16="http://schemas.microsoft.com/office/drawing/2014/main" xmlns="" id="{6E6FD817-5347-402C-ADAE-506029CEBD0A}"/>
              </a:ext>
            </a:extLst>
          </p:cNvPr>
          <p:cNvCxnSpPr>
            <a:stCxn id="23" idx="3"/>
            <a:endCxn id="8" idx="1"/>
          </p:cNvCxnSpPr>
          <p:nvPr/>
        </p:nvCxnSpPr>
        <p:spPr bwMode="gray">
          <a:xfrm>
            <a:off x="6447711" y="4511788"/>
            <a:ext cx="104486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5" name="图片 24" descr="CE12800交换机-蓝.png">
            <a:extLst>
              <a:ext uri="{FF2B5EF4-FFF2-40B4-BE49-F238E27FC236}">
                <a16:creationId xmlns:a16="http://schemas.microsoft.com/office/drawing/2014/main" xmlns="" id="{46EACA72-5032-4585-A0B9-2DD93E40DC21}"/>
              </a:ext>
            </a:extLst>
          </p:cNvPr>
          <p:cNvPicPr>
            <a:picLocks noChangeAspect="1"/>
          </p:cNvPicPr>
          <p:nvPr/>
        </p:nvPicPr>
        <p:blipFill>
          <a:blip r:embed="rId4" cstate="print"/>
          <a:stretch>
            <a:fillRect/>
          </a:stretch>
        </p:blipFill>
        <p:spPr bwMode="gray">
          <a:xfrm>
            <a:off x="8927929" y="4293894"/>
            <a:ext cx="540000" cy="441818"/>
          </a:xfrm>
          <a:prstGeom prst="rect">
            <a:avLst/>
          </a:prstGeom>
        </p:spPr>
      </p:pic>
      <p:cxnSp>
        <p:nvCxnSpPr>
          <p:cNvPr id="26" name="直接连接符 25">
            <a:extLst>
              <a:ext uri="{FF2B5EF4-FFF2-40B4-BE49-F238E27FC236}">
                <a16:creationId xmlns:a16="http://schemas.microsoft.com/office/drawing/2014/main" xmlns="" id="{FAAB8F72-382D-470B-8614-F2DFA4CB5A82}"/>
              </a:ext>
            </a:extLst>
          </p:cNvPr>
          <p:cNvCxnSpPr>
            <a:cxnSpLocks/>
            <a:stCxn id="8" idx="3"/>
            <a:endCxn id="25" idx="1"/>
          </p:cNvCxnSpPr>
          <p:nvPr/>
        </p:nvCxnSpPr>
        <p:spPr bwMode="gray">
          <a:xfrm>
            <a:off x="8032575" y="4511788"/>
            <a:ext cx="895354" cy="301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xmlns="" id="{C3C2666A-AD9F-466E-B3BB-8E5C5F198921}"/>
              </a:ext>
            </a:extLst>
          </p:cNvPr>
          <p:cNvSpPr txBox="1"/>
          <p:nvPr/>
        </p:nvSpPr>
        <p:spPr bwMode="gray">
          <a:xfrm>
            <a:off x="8688113" y="4742029"/>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8" name="文本框 27">
            <a:extLst>
              <a:ext uri="{FF2B5EF4-FFF2-40B4-BE49-F238E27FC236}">
                <a16:creationId xmlns:a16="http://schemas.microsoft.com/office/drawing/2014/main" xmlns="" id="{FEDCDD82-5B5C-4921-91C7-38404BA6F244}"/>
              </a:ext>
            </a:extLst>
          </p:cNvPr>
          <p:cNvSpPr txBox="1"/>
          <p:nvPr/>
        </p:nvSpPr>
        <p:spPr bwMode="gray">
          <a:xfrm>
            <a:off x="9504768" y="4356607"/>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Site 2</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29" name="直接连接符 28">
            <a:extLst>
              <a:ext uri="{FF2B5EF4-FFF2-40B4-BE49-F238E27FC236}">
                <a16:creationId xmlns:a16="http://schemas.microsoft.com/office/drawing/2014/main" xmlns="" id="{5D8E741D-FED7-46B5-8403-06668AF80AF0}"/>
              </a:ext>
            </a:extLst>
          </p:cNvPr>
          <p:cNvCxnSpPr/>
          <p:nvPr/>
        </p:nvCxnSpPr>
        <p:spPr bwMode="gray">
          <a:xfrm flipV="1">
            <a:off x="3910013" y="3670905"/>
            <a:ext cx="671491" cy="405576"/>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文本框 29">
            <a:extLst>
              <a:ext uri="{FF2B5EF4-FFF2-40B4-BE49-F238E27FC236}">
                <a16:creationId xmlns:a16="http://schemas.microsoft.com/office/drawing/2014/main" xmlns="" id="{EAA23903-A56B-4399-AEDE-BBDA0276AFD5}"/>
              </a:ext>
            </a:extLst>
          </p:cNvPr>
          <p:cNvSpPr txBox="1"/>
          <p:nvPr/>
        </p:nvSpPr>
        <p:spPr bwMode="gray">
          <a:xfrm>
            <a:off x="2884041" y="3662544"/>
            <a:ext cx="631904" cy="323165"/>
          </a:xfrm>
          <a:prstGeom prst="rect">
            <a:avLst/>
          </a:prstGeom>
          <a:solidFill>
            <a:schemeClr val="accent3"/>
          </a:solidFill>
        </p:spPr>
        <p:txBody>
          <a:bodyPr wrap="none" rtlCol="0">
            <a:spAutoFit/>
          </a:bodyPr>
          <a:lstStyle/>
          <a:p>
            <a:pPr fontAlgn="ctr"/>
            <a:r>
              <a:rPr lang="en-US" sz="15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BUM</a:t>
            </a:r>
            <a:endParaRPr lang="en-US" altLang="zh-CN" sz="15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a:extLst>
              <a:ext uri="{FF2B5EF4-FFF2-40B4-BE49-F238E27FC236}">
                <a16:creationId xmlns:a16="http://schemas.microsoft.com/office/drawing/2014/main" xmlns="" id="{85AE3B3A-350F-41E2-AFBC-D35000840FA3}"/>
              </a:ext>
            </a:extLst>
          </p:cNvPr>
          <p:cNvCxnSpPr/>
          <p:nvPr/>
        </p:nvCxnSpPr>
        <p:spPr bwMode="gray">
          <a:xfrm>
            <a:off x="5542528" y="3639684"/>
            <a:ext cx="566603" cy="428436"/>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连接符 31">
            <a:extLst>
              <a:ext uri="{FF2B5EF4-FFF2-40B4-BE49-F238E27FC236}">
                <a16:creationId xmlns:a16="http://schemas.microsoft.com/office/drawing/2014/main" xmlns="" id="{6E6A1910-FBD6-4691-8B87-E11659635AC9}"/>
              </a:ext>
            </a:extLst>
          </p:cNvPr>
          <p:cNvCxnSpPr/>
          <p:nvPr/>
        </p:nvCxnSpPr>
        <p:spPr bwMode="gray">
          <a:xfrm>
            <a:off x="6600825" y="4326360"/>
            <a:ext cx="662642" cy="443"/>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连接符 33">
            <a:extLst>
              <a:ext uri="{FF2B5EF4-FFF2-40B4-BE49-F238E27FC236}">
                <a16:creationId xmlns:a16="http://schemas.microsoft.com/office/drawing/2014/main" xmlns="" id="{727FB977-18CD-4CFA-AA94-4E3393F7BD17}"/>
              </a:ext>
            </a:extLst>
          </p:cNvPr>
          <p:cNvCxnSpPr/>
          <p:nvPr/>
        </p:nvCxnSpPr>
        <p:spPr bwMode="gray">
          <a:xfrm flipV="1">
            <a:off x="5451369" y="4780322"/>
            <a:ext cx="438609" cy="395385"/>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十字形 34">
            <a:extLst>
              <a:ext uri="{FF2B5EF4-FFF2-40B4-BE49-F238E27FC236}">
                <a16:creationId xmlns:a16="http://schemas.microsoft.com/office/drawing/2014/main" xmlns="" id="{41BD5550-4B47-48E3-86E1-DF3B2145D607}"/>
              </a:ext>
            </a:extLst>
          </p:cNvPr>
          <p:cNvSpPr/>
          <p:nvPr/>
        </p:nvSpPr>
        <p:spPr bwMode="gray">
          <a:xfrm rot="2785165">
            <a:off x="4472887" y="5167319"/>
            <a:ext cx="314163" cy="314163"/>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5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连接符 48">
            <a:extLst>
              <a:ext uri="{FF2B5EF4-FFF2-40B4-BE49-F238E27FC236}">
                <a16:creationId xmlns:a16="http://schemas.microsoft.com/office/drawing/2014/main" xmlns="" id="{C2947356-3AF0-4CC0-AA82-35823A4FF9CC}"/>
              </a:ext>
            </a:extLst>
          </p:cNvPr>
          <p:cNvCxnSpPr/>
          <p:nvPr/>
        </p:nvCxnSpPr>
        <p:spPr bwMode="gray">
          <a:xfrm>
            <a:off x="8158091" y="4326360"/>
            <a:ext cx="662642" cy="443"/>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文本框 49">
            <a:extLst>
              <a:ext uri="{FF2B5EF4-FFF2-40B4-BE49-F238E27FC236}">
                <a16:creationId xmlns:a16="http://schemas.microsoft.com/office/drawing/2014/main" xmlns="" id="{2997D374-753B-47C7-9410-8FB3944D26A5}"/>
              </a:ext>
            </a:extLst>
          </p:cNvPr>
          <p:cNvSpPr txBox="1"/>
          <p:nvPr/>
        </p:nvSpPr>
        <p:spPr bwMode="gray">
          <a:xfrm>
            <a:off x="4604570" y="3999869"/>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latin typeface="Huawei Sans" panose="020C0503030203020204" pitchFamily="34" charset="0"/>
                <a:ea typeface="方正兰亭黑简体" panose="02000000000000000000" pitchFamily="2" charset="-122"/>
                <a:sym typeface="Huawei Sans" panose="020C0503030203020204" pitchFamily="34" charset="0"/>
              </a:rPr>
              <a:t>DF</a:t>
            </a:r>
            <a:endParaRPr lang="en-US" altLang="zh-CN" sz="15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1" name="文本框 50">
            <a:extLst>
              <a:ext uri="{FF2B5EF4-FFF2-40B4-BE49-F238E27FC236}">
                <a16:creationId xmlns:a16="http://schemas.microsoft.com/office/drawing/2014/main" xmlns="" id="{E83AE875-17E9-4337-AD01-D8E45D3D1E21}"/>
              </a:ext>
            </a:extLst>
          </p:cNvPr>
          <p:cNvSpPr txBox="1"/>
          <p:nvPr/>
        </p:nvSpPr>
        <p:spPr bwMode="gray">
          <a:xfrm>
            <a:off x="4629970" y="4742297"/>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latin typeface="Huawei Sans" panose="020C0503030203020204" pitchFamily="34" charset="0"/>
                <a:ea typeface="方正兰亭黑简体" panose="02000000000000000000" pitchFamily="2" charset="-122"/>
                <a:sym typeface="Huawei Sans" panose="020C0503030203020204" pitchFamily="34" charset="0"/>
              </a:rPr>
              <a:t>non-DF</a:t>
            </a:r>
            <a:endParaRPr lang="en-US" altLang="zh-CN" sz="15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4" name="燕尾形 25">
            <a:extLst>
              <a:ext uri="{FF2B5EF4-FFF2-40B4-BE49-F238E27FC236}">
                <a16:creationId xmlns:a16="http://schemas.microsoft.com/office/drawing/2014/main" xmlns="" id="{89B6532D-C93E-4BAF-A9DF-7CDCB2E4D0CD}"/>
              </a:ext>
            </a:extLst>
          </p:cNvPr>
          <p:cNvSpPr/>
          <p:nvPr/>
        </p:nvSpPr>
        <p:spPr bwMode="gray">
          <a:xfrm>
            <a:off x="9324820"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26">
            <a:extLst>
              <a:ext uri="{FF2B5EF4-FFF2-40B4-BE49-F238E27FC236}">
                <a16:creationId xmlns:a16="http://schemas.microsoft.com/office/drawing/2014/main" xmlns="" id="{BB65E0B5-A8D7-4C06-8D26-84744E0DBE72}"/>
              </a:ext>
            </a:extLst>
          </p:cNvPr>
          <p:cNvSpPr/>
          <p:nvPr/>
        </p:nvSpPr>
        <p:spPr bwMode="gray">
          <a:xfrm>
            <a:off x="10851387" y="114300"/>
            <a:ext cx="896113"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4</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燕尾形 25">
            <a:extLst>
              <a:ext uri="{FF2B5EF4-FFF2-40B4-BE49-F238E27FC236}">
                <a16:creationId xmlns:a16="http://schemas.microsoft.com/office/drawing/2014/main" xmlns="" id="{207BD9C7-06E6-4AA3-9884-31C0B6E97E76}"/>
              </a:ext>
            </a:extLst>
          </p:cNvPr>
          <p:cNvSpPr/>
          <p:nvPr/>
        </p:nvSpPr>
        <p:spPr bwMode="gray">
          <a:xfrm>
            <a:off x="10088103" y="114300"/>
            <a:ext cx="81791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五边形 46"/>
          <p:cNvSpPr/>
          <p:nvPr/>
        </p:nvSpPr>
        <p:spPr bwMode="gray">
          <a:xfrm>
            <a:off x="8603342" y="114300"/>
            <a:ext cx="776105"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2147999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CFF4EBE-22CB-4267-8CE3-AF9B28B7B267}"/>
              </a:ext>
            </a:extLst>
          </p:cNvPr>
          <p:cNvSpPr>
            <a:spLocks noGrp="1"/>
          </p:cNvSpPr>
          <p:nvPr>
            <p:ph type="title"/>
          </p:nvPr>
        </p:nvSpPr>
        <p:spPr bwMode="gray"/>
        <p:txBody>
          <a:bodyPr/>
          <a:lstStyle/>
          <a:p>
            <a:r>
              <a:rPr lang="en-US" dirty="0" smtClean="0">
                <a:sym typeface="Huawei Sans" panose="020C0503030203020204" pitchFamily="34" charset="0"/>
              </a:rPr>
              <a:t>New EVPN Routes</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p:txBody>
          <a:bodyPr/>
          <a:lstStyle/>
          <a:p>
            <a:pPr algn="l"/>
            <a:r>
              <a:rPr lang="en-US" sz="1800" dirty="0" smtClean="0">
                <a:sym typeface="Huawei Sans" panose="020C0503030203020204" pitchFamily="34" charset="0"/>
              </a:rPr>
              <a:t>EVPN is not limited to L2VPN applications. With the increase of EVPN route types, more applications, such as L3VPN, are supported.</a:t>
            </a:r>
            <a:endParaRPr lang="en-US" altLang="zh-CN" sz="1800" dirty="0" smtClean="0">
              <a:sym typeface="Huawei Sans" panose="020C0503030203020204" pitchFamily="34" charset="0"/>
            </a:endParaRPr>
          </a:p>
          <a:p>
            <a:pPr algn="l"/>
            <a:endParaRPr lang="en-US" altLang="zh-CN" sz="1800" dirty="0" smtClean="0">
              <a:sym typeface="Huawei Sans" panose="020C0503030203020204" pitchFamily="34" charset="0"/>
            </a:endParaRPr>
          </a:p>
          <a:p>
            <a:pPr algn="l"/>
            <a:endParaRPr lang="en-US" altLang="zh-CN" sz="1800" dirty="0">
              <a:sym typeface="Huawei Sans" panose="020C0503030203020204" pitchFamily="34" charset="0"/>
            </a:endParaRPr>
          </a:p>
        </p:txBody>
      </p:sp>
      <p:graphicFrame>
        <p:nvGraphicFramePr>
          <p:cNvPr id="8" name="表格 7">
            <a:extLst>
              <a:ext uri="{FF2B5EF4-FFF2-40B4-BE49-F238E27FC236}">
                <a16:creationId xmlns:a16="http://schemas.microsoft.com/office/drawing/2014/main" xmlns="" id="{B48AF51D-5E77-40E3-8B7B-BC11E1FA5A2E}"/>
              </a:ext>
            </a:extLst>
          </p:cNvPr>
          <p:cNvGraphicFramePr>
            <a:graphicFrameLocks noGrp="1"/>
          </p:cNvGraphicFramePr>
          <p:nvPr>
            <p:extLst>
              <p:ext uri="{D42A27DB-BD31-4B8C-83A1-F6EECF244321}">
                <p14:modId xmlns:p14="http://schemas.microsoft.com/office/powerpoint/2010/main" val="348641429"/>
              </p:ext>
            </p:extLst>
          </p:nvPr>
        </p:nvGraphicFramePr>
        <p:xfrm>
          <a:off x="847724" y="1982749"/>
          <a:ext cx="10656715" cy="4152764"/>
        </p:xfrm>
        <a:graphic>
          <a:graphicData uri="http://schemas.openxmlformats.org/drawingml/2006/table">
            <a:tbl>
              <a:tblPr>
                <a:tableStyleId>{5C22544A-7EE6-4342-B048-85BDC9FD1C3A}</a:tableStyleId>
              </a:tblPr>
              <a:tblGrid>
                <a:gridCol w="3820529">
                  <a:extLst>
                    <a:ext uri="{9D8B030D-6E8A-4147-A177-3AD203B41FA5}">
                      <a16:colId xmlns:a16="http://schemas.microsoft.com/office/drawing/2014/main" xmlns="" val="20000"/>
                    </a:ext>
                  </a:extLst>
                </a:gridCol>
                <a:gridCol w="3917572">
                  <a:extLst>
                    <a:ext uri="{9D8B030D-6E8A-4147-A177-3AD203B41FA5}">
                      <a16:colId xmlns:a16="http://schemas.microsoft.com/office/drawing/2014/main" xmlns="" val="20001"/>
                    </a:ext>
                  </a:extLst>
                </a:gridCol>
                <a:gridCol w="2918614">
                  <a:extLst>
                    <a:ext uri="{9D8B030D-6E8A-4147-A177-3AD203B41FA5}">
                      <a16:colId xmlns:a16="http://schemas.microsoft.com/office/drawing/2014/main" xmlns="" val="20002"/>
                    </a:ext>
                  </a:extLst>
                </a:gridCol>
              </a:tblGrid>
              <a:tr h="245083">
                <a:tc>
                  <a:txBody>
                    <a:bodyPr/>
                    <a:lstStyle/>
                    <a:p>
                      <a:pPr algn="ctr" fontAlgn="ctr"/>
                      <a:r>
                        <a:rPr lang="en-US" sz="18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Route Type</a:t>
                      </a:r>
                      <a:endParaRPr lang="en-US" sz="18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8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Function</a:t>
                      </a:r>
                      <a:endParaRPr lang="en-US" sz="18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8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Benefits</a:t>
                      </a:r>
                      <a:endParaRPr lang="en-US" sz="18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672375">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(Type 1) Ethernet A-D route</a:t>
                      </a:r>
                      <a:endPar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fontAlgn="ctr">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Aliasing</a:t>
                      </a:r>
                    </a:p>
                    <a:p>
                      <a:pPr marL="72000" indent="0" algn="l" fontAlgn="ctr">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MAC address withdrawal in batches</a:t>
                      </a:r>
                    </a:p>
                    <a:p>
                      <a:pPr marL="72000" indent="0" algn="l" fontAlgn="ctr">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All-active indication</a:t>
                      </a:r>
                    </a:p>
                    <a:p>
                      <a:pPr marL="72000" indent="0" algn="l" fontAlgn="ctr">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ESI label advertisement</a:t>
                      </a:r>
                      <a:endParaRPr lang="en-US" sz="1600" b="0" i="0" u="none" strike="noStrike" dirty="0">
                        <a:solidFill>
                          <a:schemeClr val="bg1">
                            <a:lumMod val="50000"/>
                          </a:schemeClr>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Loop prevention</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Fast convergence</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Load balancing</a:t>
                      </a:r>
                      <a:endParaRPr lang="en-US" sz="1600" u="none" strike="noStrike" kern="1200" dirty="0">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551436">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(Type 2) MAC/IP advertisement route</a:t>
                      </a:r>
                      <a:endPar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MAC address learning and advertisement</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MAC/IP binding</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MAC address mobility</a:t>
                      </a:r>
                      <a:endParaRPr lang="en-US" sz="1600" u="none" strike="noStrike" kern="1200" dirty="0">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Policy based on each MAC address</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ARP suppression</a:t>
                      </a: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Host migration</a:t>
                      </a:r>
                      <a:endParaRPr lang="en-US" sz="1600" u="none" strike="noStrike" kern="1200" dirty="0">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495164">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(Type 3) Inclusive multicast route</a:t>
                      </a:r>
                      <a:endPar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Auto-discovery of multicast tunnel endpoints &amp; multicast types</a:t>
                      </a:r>
                      <a:endParaRPr lang="en-US" sz="1600" u="none" strike="noStrike" kern="1200" dirty="0">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BUM traffic forwarding</a:t>
                      </a:r>
                      <a:endParaRPr lang="en-US" sz="1600" u="none" strike="noStrike" kern="1200" dirty="0">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495164">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(Type 4) Ethernet segment route</a:t>
                      </a:r>
                      <a:endPar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ES member auto-discovery</a:t>
                      </a:r>
                      <a:endParaRPr lang="en-US" altLang="zh-CN" sz="1600" u="none" strike="noStrike" kern="1200" dirty="0" smtClean="0">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DF election</a:t>
                      </a:r>
                      <a:endParaRPr lang="en-US" sz="1600" u="none" strike="noStrike" kern="1200" dirty="0">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Support for both all-active and single-active modes</a:t>
                      </a:r>
                      <a:endParaRPr lang="en-US" sz="1600" u="none" strike="noStrike" kern="1200" dirty="0">
                        <a:solidFill>
                          <a:schemeClr val="bg1">
                            <a:lumMod val="50000"/>
                          </a:schemeClr>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r h="495164">
                <a:tc>
                  <a:txBody>
                    <a:bodyPr/>
                    <a:lstStyle/>
                    <a:p>
                      <a:pPr marL="72000" marR="0" lvl="0" indent="0" algn="l" defTabSz="914034" rtl="0" eaLnBrk="1" fontAlgn="ctr" latinLnBrk="0" hangingPunct="1">
                        <a:lnSpc>
                          <a:spcPct val="100000"/>
                        </a:lnSpc>
                        <a:spcBef>
                          <a:spcPts val="0"/>
                        </a:spcBef>
                        <a:spcAft>
                          <a:spcPts val="0"/>
                        </a:spcAft>
                        <a:buClrTx/>
                        <a:buSzTx/>
                        <a:buFont typeface="Arial" panose="020B0604020202020204" pitchFamily="34" charset="0"/>
                        <a:buNone/>
                        <a:tabLst/>
                        <a:defRPr/>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 5) IP prefix route</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prefix advertisement</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72000" indent="0" algn="l" defTabSz="914034" rtl="0" eaLnBrk="1" fontAlgn="ctr" latinLnBrk="0" hangingPunct="1">
                        <a:lnSpc>
                          <a:spcPct val="100000"/>
                        </a:lnSpc>
                        <a:buFont typeface="Arial" panose="020B0604020202020204" pitchFamily="34" charset="0"/>
                        <a:buNone/>
                      </a:pPr>
                      <a:r>
                        <a:rPr lang="en-US"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Support for L3VPN</a:t>
                      </a:r>
                      <a:endParaRPr lang="en-US" sz="1600" u="none" strike="noStrike" kern="1200" dirty="0">
                        <a:solidFill>
                          <a:schemeClr val="tx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97125388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xmlns="" id="{7F9ECA53-3C12-44CA-A6B1-2FD31D3D0083}"/>
              </a:ext>
            </a:extLst>
          </p:cNvPr>
          <p:cNvSpPr>
            <a:spLocks noGrp="1"/>
          </p:cNvSpPr>
          <p:nvPr>
            <p:ph type="title"/>
          </p:nvPr>
        </p:nvSpPr>
        <p:spPr bwMode="gray"/>
        <p:txBody>
          <a:bodyPr/>
          <a:lstStyle/>
          <a:p>
            <a:r>
              <a:rPr lang="en-US" dirty="0" smtClean="0">
                <a:sym typeface="Huawei Sans" panose="020C0503030203020204" pitchFamily="34" charset="0"/>
              </a:rPr>
              <a:t>IP Prefix Route</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p:txBody>
          <a:bodyPr/>
          <a:lstStyle/>
          <a:p>
            <a:pPr algn="l"/>
            <a:r>
              <a:rPr lang="en-US" sz="1800" dirty="0" smtClean="0">
                <a:sym typeface="Huawei Sans" panose="020C0503030203020204" pitchFamily="34" charset="0"/>
              </a:rPr>
              <a:t>IP prefix routes are used to advertise a host IP address received from an access network or the network segment where the host IP address resides.</a:t>
            </a:r>
            <a:endParaRPr lang="en-US" sz="1800" dirty="0">
              <a:sym typeface="Huawei Sans" panose="020C0503030203020204" pitchFamily="34" charset="0"/>
            </a:endParaRPr>
          </a:p>
        </p:txBody>
      </p:sp>
      <p:graphicFrame>
        <p:nvGraphicFramePr>
          <p:cNvPr id="15" name="表格 14">
            <a:extLst>
              <a:ext uri="{FF2B5EF4-FFF2-40B4-BE49-F238E27FC236}">
                <a16:creationId xmlns:a16="http://schemas.microsoft.com/office/drawing/2014/main" xmlns="" id="{4F5174DD-484C-4024-8E1A-A06069887B6B}"/>
              </a:ext>
            </a:extLst>
          </p:cNvPr>
          <p:cNvGraphicFramePr>
            <a:graphicFrameLocks noGrp="1"/>
          </p:cNvGraphicFramePr>
          <p:nvPr>
            <p:extLst>
              <p:ext uri="{D42A27DB-BD31-4B8C-83A1-F6EECF244321}">
                <p14:modId xmlns:p14="http://schemas.microsoft.com/office/powerpoint/2010/main" val="226188362"/>
              </p:ext>
            </p:extLst>
          </p:nvPr>
        </p:nvGraphicFramePr>
        <p:xfrm>
          <a:off x="847725" y="2087837"/>
          <a:ext cx="10003155" cy="3257002"/>
        </p:xfrm>
        <a:graphic>
          <a:graphicData uri="http://schemas.openxmlformats.org/drawingml/2006/table">
            <a:tbl>
              <a:tblPr firstRow="1" bandRow="1">
                <a:tableStyleId>{5940675A-B579-460E-94D1-54222C63F5DA}</a:tableStyleId>
              </a:tblPr>
              <a:tblGrid>
                <a:gridCol w="3933825">
                  <a:extLst>
                    <a:ext uri="{9D8B030D-6E8A-4147-A177-3AD203B41FA5}">
                      <a16:colId xmlns:a16="http://schemas.microsoft.com/office/drawing/2014/main" xmlns="" val="20000"/>
                    </a:ext>
                  </a:extLst>
                </a:gridCol>
                <a:gridCol w="6069330"/>
              </a:tblGrid>
              <a:tr h="421743">
                <a:tc>
                  <a:txBody>
                    <a:bodyPr/>
                    <a:lstStyle/>
                    <a:p>
                      <a:pPr marL="0" algn="ctr" defTabSz="914034" rtl="0" eaLnBrk="1" fontAlgn="ctr" latinLnBrk="0" hangingPunct="1"/>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NLRI Format</a:t>
                      </a:r>
                      <a:endParaRPr lang="en-US" altLang="zh-CN" sz="1600" b="1" kern="120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Field Description</a:t>
                      </a:r>
                      <a:endParaRPr lang="en-US" altLang="zh-CN"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r>
              <a:tr h="405037">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Route Distinguisher (8 bytes)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indicates the RD of an EVPN instance.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405037">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Ethernet Segment Identifier (10 bytes)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uniquely identifies connections between PEs and a CE.</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405037">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Ethernet Tag ID (4 bytes)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Currently, this field can only be set to 0.</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405037">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IP Prefix Length (1 byte)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indicates the mask length of the IP prefix carried in the route.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405037">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IP Prefix (4 or 16 bytes)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field indicates the IP prefix carried in the route.</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r h="405037">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GW IP Address (4 or 16 bytes)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This field indicates the default gateway address.</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5"/>
                  </a:ext>
                </a:extLst>
              </a:tr>
              <a:tr h="405037">
                <a:tc>
                  <a:txBody>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MPLS Label (3 bytes)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This field indicates the label used for Layer 3 service traffic forwarding.</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15935449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CCCEFF-98E0-4658-AFDA-44D371F1FEA1}"/>
              </a:ext>
            </a:extLst>
          </p:cNvPr>
          <p:cNvSpPr>
            <a:spLocks noGrp="1"/>
          </p:cNvSpPr>
          <p:nvPr>
            <p:ph type="title"/>
          </p:nvPr>
        </p:nvSpPr>
        <p:spPr bwMode="gray"/>
        <p:txBody>
          <a:bodyPr/>
          <a:lstStyle/>
          <a:p>
            <a:r>
              <a:rPr lang="en-US" dirty="0" smtClean="0">
                <a:sym typeface="Huawei Sans" panose="020C0503030203020204" pitchFamily="34" charset="0"/>
              </a:rPr>
              <a:t>VPLS Fundamentals: Creating Tunnels and PWs</a:t>
            </a:r>
            <a:endParaRPr lang="en-US" altLang="zh-CN" dirty="0">
              <a:sym typeface="Huawei Sans" panose="020C0503030203020204" pitchFamily="34" charset="0"/>
            </a:endParaRPr>
          </a:p>
        </p:txBody>
      </p:sp>
      <p:sp>
        <p:nvSpPr>
          <p:cNvPr id="3" name="文本占位符 2">
            <a:extLst>
              <a:ext uri="{FF2B5EF4-FFF2-40B4-BE49-F238E27FC236}">
                <a16:creationId xmlns:a16="http://schemas.microsoft.com/office/drawing/2014/main" xmlns="" id="{2C53491C-1BE0-4FCA-9C68-5F77140AB93F}"/>
              </a:ext>
            </a:extLst>
          </p:cNvPr>
          <p:cNvSpPr>
            <a:spLocks noGrp="1"/>
          </p:cNvSpPr>
          <p:nvPr>
            <p:ph type="body" sz="quarter" idx="10"/>
          </p:nvPr>
        </p:nvSpPr>
        <p:spPr bwMode="gray"/>
        <p:txBody>
          <a:bodyPr/>
          <a:lstStyle/>
          <a:p>
            <a:pPr algn="l"/>
            <a:r>
              <a:rPr lang="en-US" sz="1800" dirty="0" smtClean="0">
                <a:sym typeface="Huawei Sans" panose="020C0503030203020204" pitchFamily="34" charset="0"/>
              </a:rPr>
              <a:t>To implement VPLS, you need to establish a tunnel between PE1 and PE2 and then create PWs to carry services of different enterprise customers.</a:t>
            </a:r>
            <a:endParaRPr lang="en-US" altLang="zh-CN" sz="1800" dirty="0">
              <a:sym typeface="Huawei Sans" panose="020C0503030203020204" pitchFamily="34" charset="0"/>
            </a:endParaRPr>
          </a:p>
        </p:txBody>
      </p:sp>
      <p:sp>
        <p:nvSpPr>
          <p:cNvPr id="44" name="矩形 43">
            <a:extLst>
              <a:ext uri="{FF2B5EF4-FFF2-40B4-BE49-F238E27FC236}">
                <a16:creationId xmlns:a16="http://schemas.microsoft.com/office/drawing/2014/main" xmlns="" id="{EF6F235B-370C-48D6-9A60-CA7333F2B938}"/>
              </a:ext>
            </a:extLst>
          </p:cNvPr>
          <p:cNvSpPr/>
          <p:nvPr/>
        </p:nvSpPr>
        <p:spPr bwMode="gray">
          <a:xfrm>
            <a:off x="1860250" y="2188061"/>
            <a:ext cx="8414049" cy="1775653"/>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图片 44">
            <a:extLst>
              <a:ext uri="{FF2B5EF4-FFF2-40B4-BE49-F238E27FC236}">
                <a16:creationId xmlns:a16="http://schemas.microsoft.com/office/drawing/2014/main" xmlns="" id="{51A8A3C0-9A2F-408E-9B85-9AAE95C4A76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2065" y="2638571"/>
            <a:ext cx="540000" cy="442800"/>
          </a:xfrm>
          <a:prstGeom prst="rect">
            <a:avLst/>
          </a:prstGeom>
        </p:spPr>
      </p:pic>
      <p:sp>
        <p:nvSpPr>
          <p:cNvPr id="46" name="矩形 45">
            <a:extLst>
              <a:ext uri="{FF2B5EF4-FFF2-40B4-BE49-F238E27FC236}">
                <a16:creationId xmlns:a16="http://schemas.microsoft.com/office/drawing/2014/main" xmlns="" id="{DBAD855A-4BB5-4DD8-A2B5-4F35CE56858C}"/>
              </a:ext>
            </a:extLst>
          </p:cNvPr>
          <p:cNvSpPr/>
          <p:nvPr/>
        </p:nvSpPr>
        <p:spPr bwMode="gray">
          <a:xfrm>
            <a:off x="1860250" y="3965281"/>
            <a:ext cx="8414049" cy="177565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 Box 138">
            <a:extLst>
              <a:ext uri="{FF2B5EF4-FFF2-40B4-BE49-F238E27FC236}">
                <a16:creationId xmlns:a16="http://schemas.microsoft.com/office/drawing/2014/main" xmlns="" id="{D7E90DC7-F090-4656-A4E3-461358B85961}"/>
              </a:ext>
            </a:extLst>
          </p:cNvPr>
          <p:cNvSpPr txBox="1">
            <a:spLocks noChangeArrowheads="1"/>
          </p:cNvSpPr>
          <p:nvPr/>
        </p:nvSpPr>
        <p:spPr bwMode="gray">
          <a:xfrm>
            <a:off x="3885347" y="4193985"/>
            <a:ext cx="1114928" cy="365245"/>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kumimoji="0" lang="en-US" altLang="zh-CN" sz="140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52" name="直接连接符 51">
            <a:extLst>
              <a:ext uri="{FF2B5EF4-FFF2-40B4-BE49-F238E27FC236}">
                <a16:creationId xmlns:a16="http://schemas.microsoft.com/office/drawing/2014/main" xmlns="" id="{644D4792-BDAD-4923-861A-ABF58C96C90E}"/>
              </a:ext>
            </a:extLst>
          </p:cNvPr>
          <p:cNvCxnSpPr>
            <a:cxnSpLocks/>
            <a:stCxn id="70" idx="1"/>
            <a:endCxn id="45" idx="3"/>
          </p:cNvCxnSpPr>
          <p:nvPr/>
        </p:nvCxnSpPr>
        <p:spPr bwMode="gray">
          <a:xfrm flipH="1" flipV="1">
            <a:off x="2932065" y="2859971"/>
            <a:ext cx="1240746" cy="1075345"/>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52">
            <a:extLst>
              <a:ext uri="{FF2B5EF4-FFF2-40B4-BE49-F238E27FC236}">
                <a16:creationId xmlns:a16="http://schemas.microsoft.com/office/drawing/2014/main" xmlns="" id="{B0F76C40-D254-4D9B-A48F-0912FBBDFFA8}"/>
              </a:ext>
            </a:extLst>
          </p:cNvPr>
          <p:cNvCxnSpPr>
            <a:cxnSpLocks/>
            <a:stCxn id="68" idx="1"/>
            <a:endCxn id="71" idx="3"/>
          </p:cNvCxnSpPr>
          <p:nvPr/>
        </p:nvCxnSpPr>
        <p:spPr bwMode="gray">
          <a:xfrm flipH="1">
            <a:off x="7801839" y="2859971"/>
            <a:ext cx="1505532" cy="1075345"/>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4" name="Text Box 138">
            <a:extLst>
              <a:ext uri="{FF2B5EF4-FFF2-40B4-BE49-F238E27FC236}">
                <a16:creationId xmlns:a16="http://schemas.microsoft.com/office/drawing/2014/main" xmlns="" id="{D0720AA3-3127-49BA-BEE1-503C1B838228}"/>
              </a:ext>
            </a:extLst>
          </p:cNvPr>
          <p:cNvSpPr txBox="1">
            <a:spLocks noChangeArrowheads="1"/>
          </p:cNvSpPr>
          <p:nvPr/>
        </p:nvSpPr>
        <p:spPr bwMode="gray">
          <a:xfrm>
            <a:off x="2150505" y="2167662"/>
            <a:ext cx="997720" cy="390011"/>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A CE1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 Box 138">
            <a:extLst>
              <a:ext uri="{FF2B5EF4-FFF2-40B4-BE49-F238E27FC236}">
                <a16:creationId xmlns:a16="http://schemas.microsoft.com/office/drawing/2014/main" xmlns="" id="{12055A70-7A7C-4436-AFF1-7CBD903B9466}"/>
              </a:ext>
            </a:extLst>
          </p:cNvPr>
          <p:cNvSpPr txBox="1">
            <a:spLocks noChangeArrowheads="1"/>
          </p:cNvSpPr>
          <p:nvPr/>
        </p:nvSpPr>
        <p:spPr bwMode="gray">
          <a:xfrm>
            <a:off x="9045670" y="2167662"/>
            <a:ext cx="1021834" cy="382120"/>
          </a:xfrm>
          <a:prstGeom prst="rect">
            <a:avLst/>
          </a:prstGeom>
          <a:noFill/>
          <a:ln w="9525" algn="ctr">
            <a:noFill/>
            <a:miter lim="800000"/>
            <a:headEnd/>
            <a:tailEnd/>
          </a:ln>
        </p:spPr>
        <p:txBody>
          <a:bodyPr wrap="square" lIns="77159" tIns="38579" rIns="77159" bIns="38579">
            <a:noAutofit/>
          </a:bodyPr>
          <a:lstStyle/>
          <a:p>
            <a:pPr lvl="0" algn="ctr" defTabSz="781004" fontAlgn="ctr">
              <a:spcBef>
                <a:spcPct val="0"/>
              </a:spcBef>
              <a:spcAft>
                <a:spcPct val="0"/>
              </a:spcAf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A CE2</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连接符 59">
            <a:extLst>
              <a:ext uri="{FF2B5EF4-FFF2-40B4-BE49-F238E27FC236}">
                <a16:creationId xmlns:a16="http://schemas.microsoft.com/office/drawing/2014/main" xmlns="" id="{40E65F86-D6E3-4861-A6F4-F76BCD93ED23}"/>
              </a:ext>
            </a:extLst>
          </p:cNvPr>
          <p:cNvCxnSpPr>
            <a:cxnSpLocks/>
            <a:stCxn id="70" idx="1"/>
            <a:endCxn id="65" idx="3"/>
          </p:cNvCxnSpPr>
          <p:nvPr/>
        </p:nvCxnSpPr>
        <p:spPr bwMode="gray">
          <a:xfrm flipH="1">
            <a:off x="2932065" y="3935316"/>
            <a:ext cx="1240746" cy="113298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a:extLst>
              <a:ext uri="{FF2B5EF4-FFF2-40B4-BE49-F238E27FC236}">
                <a16:creationId xmlns:a16="http://schemas.microsoft.com/office/drawing/2014/main" xmlns="" id="{102FB7C7-A5B7-40FF-9A8E-F0B766104168}"/>
              </a:ext>
            </a:extLst>
          </p:cNvPr>
          <p:cNvCxnSpPr>
            <a:cxnSpLocks/>
            <a:stCxn id="69" idx="1"/>
            <a:endCxn id="71" idx="3"/>
          </p:cNvCxnSpPr>
          <p:nvPr/>
        </p:nvCxnSpPr>
        <p:spPr bwMode="gray">
          <a:xfrm flipH="1" flipV="1">
            <a:off x="7801839" y="3935316"/>
            <a:ext cx="1505532" cy="113298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2" name="Text Box 138">
            <a:extLst>
              <a:ext uri="{FF2B5EF4-FFF2-40B4-BE49-F238E27FC236}">
                <a16:creationId xmlns:a16="http://schemas.microsoft.com/office/drawing/2014/main" xmlns="" id="{C09C354E-DC20-4B4A-8D74-35E7B46A4B25}"/>
              </a:ext>
            </a:extLst>
          </p:cNvPr>
          <p:cNvSpPr txBox="1">
            <a:spLocks noChangeArrowheads="1"/>
          </p:cNvSpPr>
          <p:nvPr/>
        </p:nvSpPr>
        <p:spPr bwMode="gray">
          <a:xfrm>
            <a:off x="2152976" y="4285838"/>
            <a:ext cx="995472" cy="390011"/>
          </a:xfrm>
          <a:prstGeom prst="rect">
            <a:avLst/>
          </a:prstGeom>
          <a:noFill/>
          <a:ln w="9525" algn="ctr">
            <a:noFill/>
            <a:miter lim="800000"/>
            <a:headEnd/>
            <a:tailEnd/>
          </a:ln>
        </p:spPr>
        <p:txBody>
          <a:bodyPr wrap="square" lIns="77159" tIns="38579" rIns="77159" bIns="38579">
            <a:noAutofit/>
          </a:bodyPr>
          <a:lstStyle/>
          <a:p>
            <a:pPr lvl="0" algn="ctr" defTabSz="781004" fontAlgn="ctr">
              <a:spcBef>
                <a:spcPct val="0"/>
              </a:spcBef>
              <a:spcAft>
                <a:spcPct val="0"/>
              </a:spcAf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B CE3</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 Box 138">
            <a:extLst>
              <a:ext uri="{FF2B5EF4-FFF2-40B4-BE49-F238E27FC236}">
                <a16:creationId xmlns:a16="http://schemas.microsoft.com/office/drawing/2014/main" xmlns="" id="{67765EDB-2AD1-435C-A13B-0573A6821EF4}"/>
              </a:ext>
            </a:extLst>
          </p:cNvPr>
          <p:cNvSpPr txBox="1">
            <a:spLocks noChangeArrowheads="1"/>
          </p:cNvSpPr>
          <p:nvPr/>
        </p:nvSpPr>
        <p:spPr bwMode="gray">
          <a:xfrm>
            <a:off x="9040654" y="4285838"/>
            <a:ext cx="1034682" cy="382120"/>
          </a:xfrm>
          <a:prstGeom prst="rect">
            <a:avLst/>
          </a:prstGeom>
          <a:noFill/>
          <a:ln w="9525" algn="ctr">
            <a:noFill/>
            <a:miter lim="800000"/>
            <a:headEnd/>
            <a:tailEnd/>
          </a:ln>
        </p:spPr>
        <p:txBody>
          <a:bodyPr wrap="square" lIns="77159" tIns="38579" rIns="77159" bIns="38579">
            <a:noAutofit/>
          </a:bodyPr>
          <a:lstStyle/>
          <a:p>
            <a:pPr lvl="0" algn="ctr" defTabSz="781004" fontAlgn="ctr">
              <a:spcBef>
                <a:spcPct val="0"/>
              </a:spcBef>
              <a:spcAft>
                <a:spcPct val="0"/>
              </a:spcAf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B CE4</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a:extLst>
              <a:ext uri="{FF2B5EF4-FFF2-40B4-BE49-F238E27FC236}">
                <a16:creationId xmlns:a16="http://schemas.microsoft.com/office/drawing/2014/main" xmlns="" id="{1BB743B8-84D7-48CE-8A5D-7B0563C7227B}"/>
              </a:ext>
            </a:extLst>
          </p:cNvPr>
          <p:cNvSpPr/>
          <p:nvPr/>
        </p:nvSpPr>
        <p:spPr bwMode="gray">
          <a:xfrm>
            <a:off x="2107008" y="3052444"/>
            <a:ext cx="1229422"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192.168.1.1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5" name="图片 64">
            <a:extLst>
              <a:ext uri="{FF2B5EF4-FFF2-40B4-BE49-F238E27FC236}">
                <a16:creationId xmlns:a16="http://schemas.microsoft.com/office/drawing/2014/main" xmlns="" id="{A3B544CF-05DD-45BD-83B3-B0A7E6276D7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2065" y="4846904"/>
            <a:ext cx="540000" cy="442800"/>
          </a:xfrm>
          <a:prstGeom prst="rect">
            <a:avLst/>
          </a:prstGeom>
        </p:spPr>
      </p:pic>
      <p:pic>
        <p:nvPicPr>
          <p:cNvPr id="68" name="图片 67">
            <a:extLst>
              <a:ext uri="{FF2B5EF4-FFF2-40B4-BE49-F238E27FC236}">
                <a16:creationId xmlns:a16="http://schemas.microsoft.com/office/drawing/2014/main" xmlns="" id="{7128C9C7-6F5D-44F5-9778-89B761EBBF5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07371" y="2638571"/>
            <a:ext cx="540000" cy="442800"/>
          </a:xfrm>
          <a:prstGeom prst="rect">
            <a:avLst/>
          </a:prstGeom>
        </p:spPr>
      </p:pic>
      <p:pic>
        <p:nvPicPr>
          <p:cNvPr id="69" name="图片 68">
            <a:extLst>
              <a:ext uri="{FF2B5EF4-FFF2-40B4-BE49-F238E27FC236}">
                <a16:creationId xmlns:a16="http://schemas.microsoft.com/office/drawing/2014/main" xmlns="" id="{9AD29C69-35E7-42B4-BF00-9DDCB18E229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07371" y="4846904"/>
            <a:ext cx="540000" cy="442800"/>
          </a:xfrm>
          <a:prstGeom prst="rect">
            <a:avLst/>
          </a:prstGeom>
        </p:spPr>
      </p:pic>
      <p:pic>
        <p:nvPicPr>
          <p:cNvPr id="70" name="图片 69">
            <a:extLst>
              <a:ext uri="{FF2B5EF4-FFF2-40B4-BE49-F238E27FC236}">
                <a16:creationId xmlns:a16="http://schemas.microsoft.com/office/drawing/2014/main" xmlns="" id="{84C065E0-A613-4D2D-AF5F-C0FF5B680E6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72811" y="3713916"/>
            <a:ext cx="540000" cy="442800"/>
          </a:xfrm>
          <a:prstGeom prst="rect">
            <a:avLst/>
          </a:prstGeom>
        </p:spPr>
      </p:pic>
      <p:pic>
        <p:nvPicPr>
          <p:cNvPr id="71" name="图片 70">
            <a:extLst>
              <a:ext uri="{FF2B5EF4-FFF2-40B4-BE49-F238E27FC236}">
                <a16:creationId xmlns:a16="http://schemas.microsoft.com/office/drawing/2014/main" xmlns="" id="{E6D9D7C8-5BC9-43A2-A53D-89AFFAB8D21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61839" y="3713916"/>
            <a:ext cx="540000" cy="442800"/>
          </a:xfrm>
          <a:prstGeom prst="rect">
            <a:avLst/>
          </a:prstGeom>
        </p:spPr>
      </p:pic>
      <p:cxnSp>
        <p:nvCxnSpPr>
          <p:cNvPr id="72" name="直接连接符 71">
            <a:extLst>
              <a:ext uri="{FF2B5EF4-FFF2-40B4-BE49-F238E27FC236}">
                <a16:creationId xmlns:a16="http://schemas.microsoft.com/office/drawing/2014/main" xmlns="" id="{60D62929-E1C1-4364-989C-87A2E7980816}"/>
              </a:ext>
            </a:extLst>
          </p:cNvPr>
          <p:cNvCxnSpPr>
            <a:cxnSpLocks/>
            <a:stCxn id="71" idx="1"/>
            <a:endCxn id="70" idx="3"/>
          </p:cNvCxnSpPr>
          <p:nvPr/>
        </p:nvCxnSpPr>
        <p:spPr bwMode="gray">
          <a:xfrm flipH="1">
            <a:off x="4712811" y="3935316"/>
            <a:ext cx="2549028" cy="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3" name="Text Box 138">
            <a:extLst>
              <a:ext uri="{FF2B5EF4-FFF2-40B4-BE49-F238E27FC236}">
                <a16:creationId xmlns:a16="http://schemas.microsoft.com/office/drawing/2014/main" xmlns="" id="{51039C1C-1764-4834-8F16-D88CC929B67E}"/>
              </a:ext>
            </a:extLst>
          </p:cNvPr>
          <p:cNvSpPr txBox="1">
            <a:spLocks noChangeArrowheads="1"/>
          </p:cNvSpPr>
          <p:nvPr/>
        </p:nvSpPr>
        <p:spPr bwMode="gray">
          <a:xfrm>
            <a:off x="6980341" y="4213384"/>
            <a:ext cx="1114928" cy="365245"/>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kumimoji="0" lang="en-US" altLang="zh-CN" sz="140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6" name="矩形 75">
            <a:extLst>
              <a:ext uri="{FF2B5EF4-FFF2-40B4-BE49-F238E27FC236}">
                <a16:creationId xmlns:a16="http://schemas.microsoft.com/office/drawing/2014/main" xmlns="" id="{96EA1A7A-9532-421A-8DA8-E69B6C9BA7A4}"/>
              </a:ext>
            </a:extLst>
          </p:cNvPr>
          <p:cNvSpPr/>
          <p:nvPr/>
        </p:nvSpPr>
        <p:spPr bwMode="gray">
          <a:xfrm>
            <a:off x="8950934" y="3052444"/>
            <a:ext cx="118412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192.168.1.2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a:extLst>
              <a:ext uri="{FF2B5EF4-FFF2-40B4-BE49-F238E27FC236}">
                <a16:creationId xmlns:a16="http://schemas.microsoft.com/office/drawing/2014/main" xmlns="" id="{7BB421CA-2374-44C0-A365-AAE2DD1D50F0}"/>
              </a:ext>
            </a:extLst>
          </p:cNvPr>
          <p:cNvSpPr/>
          <p:nvPr/>
        </p:nvSpPr>
        <p:spPr bwMode="gray">
          <a:xfrm>
            <a:off x="2107008" y="5239334"/>
            <a:ext cx="1229422"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192.168.2.1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a:extLst>
              <a:ext uri="{FF2B5EF4-FFF2-40B4-BE49-F238E27FC236}">
                <a16:creationId xmlns:a16="http://schemas.microsoft.com/office/drawing/2014/main" xmlns="" id="{71E584BE-47C7-4517-92DB-BA20950ADD0A}"/>
              </a:ext>
            </a:extLst>
          </p:cNvPr>
          <p:cNvSpPr/>
          <p:nvPr/>
        </p:nvSpPr>
        <p:spPr bwMode="gray">
          <a:xfrm>
            <a:off x="8937224" y="5239334"/>
            <a:ext cx="119783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192.168.2.2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矩形 78">
            <a:extLst>
              <a:ext uri="{FF2B5EF4-FFF2-40B4-BE49-F238E27FC236}">
                <a16:creationId xmlns:a16="http://schemas.microsoft.com/office/drawing/2014/main" xmlns="" id="{FDF5D7F5-3F0F-4D81-B903-28ED38C7CAB9}"/>
              </a:ext>
            </a:extLst>
          </p:cNvPr>
          <p:cNvSpPr/>
          <p:nvPr/>
        </p:nvSpPr>
        <p:spPr bwMode="gray">
          <a:xfrm>
            <a:off x="4211918" y="2669814"/>
            <a:ext cx="3786868" cy="307777"/>
          </a:xfrm>
          <a:prstGeom prst="rect">
            <a:avLst/>
          </a:prstGeom>
        </p:spPr>
        <p:txBody>
          <a:bodyPr wrap="square">
            <a:spAutoFit/>
          </a:bodyPr>
          <a:lstStyle/>
          <a:p>
            <a:pPr algn="ctr" defTabSz="1077923"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PW A carries enterprise A's services.</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矩形 79">
            <a:extLst>
              <a:ext uri="{FF2B5EF4-FFF2-40B4-BE49-F238E27FC236}">
                <a16:creationId xmlns:a16="http://schemas.microsoft.com/office/drawing/2014/main" xmlns="" id="{5FC149F2-9932-4C54-B5E5-9C4C56305E71}"/>
              </a:ext>
            </a:extLst>
          </p:cNvPr>
          <p:cNvSpPr/>
          <p:nvPr/>
        </p:nvSpPr>
        <p:spPr bwMode="gray">
          <a:xfrm>
            <a:off x="4159086" y="4460634"/>
            <a:ext cx="3892532" cy="307777"/>
          </a:xfrm>
          <a:prstGeom prst="rect">
            <a:avLst/>
          </a:prstGeom>
        </p:spPr>
        <p:txBody>
          <a:bodyPr wrap="square">
            <a:spAutoFit/>
          </a:bodyPr>
          <a:lstStyle/>
          <a:p>
            <a:pPr algn="ctr" defTabSz="1077923"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PW B carries enterprise B's services.</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组合 16">
            <a:extLst>
              <a:ext uri="{FF2B5EF4-FFF2-40B4-BE49-F238E27FC236}">
                <a16:creationId xmlns:a16="http://schemas.microsoft.com/office/drawing/2014/main" xmlns="" id="{C7F5AFE0-5BF8-4853-B65E-BDE1642C5071}"/>
              </a:ext>
            </a:extLst>
          </p:cNvPr>
          <p:cNvGrpSpPr/>
          <p:nvPr/>
        </p:nvGrpSpPr>
        <p:grpSpPr bwMode="gray">
          <a:xfrm>
            <a:off x="4688075" y="3584467"/>
            <a:ext cx="649451" cy="270359"/>
            <a:chOff x="4688075" y="3846294"/>
            <a:chExt cx="649451" cy="270359"/>
          </a:xfrm>
          <a:solidFill>
            <a:srgbClr val="FAD3BB"/>
          </a:solidFill>
        </p:grpSpPr>
        <p:sp>
          <p:nvSpPr>
            <p:cNvPr id="36" name="Can 9">
              <a:extLst>
                <a:ext uri="{FF2B5EF4-FFF2-40B4-BE49-F238E27FC236}">
                  <a16:creationId xmlns:a16="http://schemas.microsoft.com/office/drawing/2014/main" xmlns="" id="{6E574B5C-1B7F-4CD9-B970-81C00D94F162}"/>
                </a:ext>
              </a:extLst>
            </p:cNvPr>
            <p:cNvSpPr/>
            <p:nvPr/>
          </p:nvSpPr>
          <p:spPr bwMode="gray">
            <a:xfrm rot="5400000">
              <a:off x="4886731" y="3665858"/>
              <a:ext cx="253196" cy="648394"/>
            </a:xfrm>
            <a:prstGeom prst="can">
              <a:avLst>
                <a:gd name="adj" fmla="val 4000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a:extLst>
                <a:ext uri="{FF2B5EF4-FFF2-40B4-BE49-F238E27FC236}">
                  <a16:creationId xmlns:a16="http://schemas.microsoft.com/office/drawing/2014/main" xmlns="" id="{4DEA65D5-9024-4898-8210-491BC5680038}"/>
                </a:ext>
              </a:extLst>
            </p:cNvPr>
            <p:cNvSpPr txBox="1"/>
            <p:nvPr/>
          </p:nvSpPr>
          <p:spPr bwMode="gray">
            <a:xfrm>
              <a:off x="4688075" y="3846294"/>
              <a:ext cx="581367" cy="261610"/>
            </a:xfrm>
            <a:prstGeom prst="rect">
              <a:avLst/>
            </a:prstGeom>
            <a:grpFill/>
            <a:ln>
              <a:noFill/>
            </a:ln>
          </p:spPr>
          <p:txBody>
            <a:bodyPr wrap="square" rtlCol="0">
              <a:spAutoFit/>
            </a:body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PW A</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 name="组合 18">
            <a:extLst>
              <a:ext uri="{FF2B5EF4-FFF2-40B4-BE49-F238E27FC236}">
                <a16:creationId xmlns:a16="http://schemas.microsoft.com/office/drawing/2014/main" xmlns="" id="{981A3385-3A7D-4DE4-94C7-A2762F8B5EC0}"/>
              </a:ext>
            </a:extLst>
          </p:cNvPr>
          <p:cNvGrpSpPr/>
          <p:nvPr/>
        </p:nvGrpSpPr>
        <p:grpSpPr bwMode="gray">
          <a:xfrm>
            <a:off x="4688074" y="3965564"/>
            <a:ext cx="649451" cy="273337"/>
            <a:chOff x="4688074" y="4227391"/>
            <a:chExt cx="649451" cy="273337"/>
          </a:xfrm>
          <a:solidFill>
            <a:srgbClr val="FEEEC1"/>
          </a:solidFill>
        </p:grpSpPr>
        <p:sp>
          <p:nvSpPr>
            <p:cNvPr id="37" name="Can 9">
              <a:extLst>
                <a:ext uri="{FF2B5EF4-FFF2-40B4-BE49-F238E27FC236}">
                  <a16:creationId xmlns:a16="http://schemas.microsoft.com/office/drawing/2014/main" xmlns="" id="{687AD441-4B6C-487D-AAC3-8B484C06AC41}"/>
                </a:ext>
              </a:extLst>
            </p:cNvPr>
            <p:cNvSpPr/>
            <p:nvPr/>
          </p:nvSpPr>
          <p:spPr bwMode="gray">
            <a:xfrm rot="5400000">
              <a:off x="4886201" y="4049403"/>
              <a:ext cx="253198" cy="649451"/>
            </a:xfrm>
            <a:prstGeom prst="can">
              <a:avLst>
                <a:gd name="adj" fmla="val 4000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a:extLst>
                <a:ext uri="{FF2B5EF4-FFF2-40B4-BE49-F238E27FC236}">
                  <a16:creationId xmlns:a16="http://schemas.microsoft.com/office/drawing/2014/main" xmlns="" id="{A4181CA3-E94F-46CE-8E2A-1A853AA71B41}"/>
                </a:ext>
              </a:extLst>
            </p:cNvPr>
            <p:cNvSpPr txBox="1"/>
            <p:nvPr/>
          </p:nvSpPr>
          <p:spPr bwMode="gray">
            <a:xfrm>
              <a:off x="4688075" y="4227391"/>
              <a:ext cx="581367" cy="261610"/>
            </a:xfrm>
            <a:prstGeom prst="rect">
              <a:avLst/>
            </a:prstGeom>
            <a:grpFill/>
            <a:ln>
              <a:noFill/>
            </a:ln>
          </p:spPr>
          <p:txBody>
            <a:bodyPr wrap="square" rtlCol="0">
              <a:spAutoFit/>
            </a:body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PW B</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1" name="组合 20">
            <a:extLst>
              <a:ext uri="{FF2B5EF4-FFF2-40B4-BE49-F238E27FC236}">
                <a16:creationId xmlns:a16="http://schemas.microsoft.com/office/drawing/2014/main" xmlns="" id="{3D386DD9-CC12-44E1-A196-BC1149D0557B}"/>
              </a:ext>
            </a:extLst>
          </p:cNvPr>
          <p:cNvGrpSpPr/>
          <p:nvPr/>
        </p:nvGrpSpPr>
        <p:grpSpPr bwMode="gray">
          <a:xfrm>
            <a:off x="5156462" y="3537934"/>
            <a:ext cx="1683422" cy="761101"/>
            <a:chOff x="5156462" y="3799761"/>
            <a:chExt cx="1683422" cy="761101"/>
          </a:xfrm>
          <a:solidFill>
            <a:srgbClr val="30B5C5"/>
          </a:solidFill>
        </p:grpSpPr>
        <p:sp>
          <p:nvSpPr>
            <p:cNvPr id="35" name="Can 225">
              <a:extLst>
                <a:ext uri="{FF2B5EF4-FFF2-40B4-BE49-F238E27FC236}">
                  <a16:creationId xmlns:a16="http://schemas.microsoft.com/office/drawing/2014/main" xmlns="" id="{76B5DCB5-97F8-4BEC-BEED-8E80ACC8A35F}"/>
                </a:ext>
              </a:extLst>
            </p:cNvPr>
            <p:cNvSpPr/>
            <p:nvPr/>
          </p:nvSpPr>
          <p:spPr bwMode="gray">
            <a:xfrm rot="5400000">
              <a:off x="5617622" y="3338601"/>
              <a:ext cx="761101" cy="1683422"/>
            </a:xfrm>
            <a:prstGeom prst="can">
              <a:avLst>
                <a:gd name="adj" fmla="val 40000"/>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a:extLst>
                <a:ext uri="{FF2B5EF4-FFF2-40B4-BE49-F238E27FC236}">
                  <a16:creationId xmlns:a16="http://schemas.microsoft.com/office/drawing/2014/main" xmlns="" id="{38AAFC20-6A6F-4F25-90A8-3FCB58BEFC11}"/>
                </a:ext>
              </a:extLst>
            </p:cNvPr>
            <p:cNvSpPr/>
            <p:nvPr/>
          </p:nvSpPr>
          <p:spPr bwMode="gray">
            <a:xfrm>
              <a:off x="5485703" y="3917403"/>
              <a:ext cx="923036" cy="415498"/>
            </a:xfrm>
            <a:prstGeom prst="rect">
              <a:avLst/>
            </a:prstGeom>
            <a:grpFill/>
          </p:spPr>
          <p:txBody>
            <a:bodyPr wrap="square">
              <a:spAutoFit/>
            </a:bodyPr>
            <a:lstStyle/>
            <a:p>
              <a:pPr defTabSz="1077923" fontAlgn="ctr">
                <a:lnSpc>
                  <a:spcPct val="150000"/>
                </a:lnSpc>
              </a:pP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 name="组合 15">
            <a:extLst>
              <a:ext uri="{FF2B5EF4-FFF2-40B4-BE49-F238E27FC236}">
                <a16:creationId xmlns:a16="http://schemas.microsoft.com/office/drawing/2014/main" xmlns="" id="{049AE246-A98B-444A-8644-302DB2C94DC1}"/>
              </a:ext>
            </a:extLst>
          </p:cNvPr>
          <p:cNvGrpSpPr/>
          <p:nvPr/>
        </p:nvGrpSpPr>
        <p:grpSpPr bwMode="gray">
          <a:xfrm>
            <a:off x="6625001" y="3584467"/>
            <a:ext cx="649450" cy="270359"/>
            <a:chOff x="6625001" y="3846294"/>
            <a:chExt cx="649450" cy="270359"/>
          </a:xfrm>
          <a:solidFill>
            <a:srgbClr val="FAD3BB"/>
          </a:solidFill>
        </p:grpSpPr>
        <p:sp>
          <p:nvSpPr>
            <p:cNvPr id="42" name="Can 9">
              <a:extLst>
                <a:ext uri="{FF2B5EF4-FFF2-40B4-BE49-F238E27FC236}">
                  <a16:creationId xmlns:a16="http://schemas.microsoft.com/office/drawing/2014/main" xmlns="" id="{4BA08851-6C42-4BD9-8A68-D3AE802024BB}"/>
                </a:ext>
              </a:extLst>
            </p:cNvPr>
            <p:cNvSpPr/>
            <p:nvPr/>
          </p:nvSpPr>
          <p:spPr bwMode="gray">
            <a:xfrm rot="5400000">
              <a:off x="6823656" y="3665858"/>
              <a:ext cx="253196" cy="648394"/>
            </a:xfrm>
            <a:prstGeom prst="can">
              <a:avLst>
                <a:gd name="adj" fmla="val 4000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a:extLst>
                <a:ext uri="{FF2B5EF4-FFF2-40B4-BE49-F238E27FC236}">
                  <a16:creationId xmlns:a16="http://schemas.microsoft.com/office/drawing/2014/main" xmlns="" id="{E49E02DE-11BE-4D70-B6F3-EEA41D1AE249}"/>
                </a:ext>
              </a:extLst>
            </p:cNvPr>
            <p:cNvSpPr txBox="1"/>
            <p:nvPr/>
          </p:nvSpPr>
          <p:spPr bwMode="gray">
            <a:xfrm>
              <a:off x="6625001" y="3846294"/>
              <a:ext cx="581366" cy="261610"/>
            </a:xfrm>
            <a:prstGeom prst="rect">
              <a:avLst/>
            </a:prstGeom>
            <a:grpFill/>
            <a:ln>
              <a:noFill/>
            </a:ln>
          </p:spPr>
          <p:txBody>
            <a:bodyPr wrap="square" rtlCol="0">
              <a:spAutoFit/>
            </a:body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PW A</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 name="组合 14">
            <a:extLst>
              <a:ext uri="{FF2B5EF4-FFF2-40B4-BE49-F238E27FC236}">
                <a16:creationId xmlns:a16="http://schemas.microsoft.com/office/drawing/2014/main" xmlns="" id="{A288CE69-A592-4EE6-A45F-DF79469D8D6C}"/>
              </a:ext>
            </a:extLst>
          </p:cNvPr>
          <p:cNvGrpSpPr/>
          <p:nvPr/>
        </p:nvGrpSpPr>
        <p:grpSpPr bwMode="gray">
          <a:xfrm>
            <a:off x="6625000" y="3965564"/>
            <a:ext cx="650507" cy="273338"/>
            <a:chOff x="6625000" y="4227391"/>
            <a:chExt cx="650507" cy="273338"/>
          </a:xfrm>
          <a:solidFill>
            <a:srgbClr val="FEEEC1"/>
          </a:solidFill>
        </p:grpSpPr>
        <p:sp>
          <p:nvSpPr>
            <p:cNvPr id="48" name="Can 9">
              <a:extLst>
                <a:ext uri="{FF2B5EF4-FFF2-40B4-BE49-F238E27FC236}">
                  <a16:creationId xmlns:a16="http://schemas.microsoft.com/office/drawing/2014/main" xmlns="" id="{49334FB0-0CC2-47EF-8E1C-526CAFD7BCBB}"/>
                </a:ext>
              </a:extLst>
            </p:cNvPr>
            <p:cNvSpPr/>
            <p:nvPr/>
          </p:nvSpPr>
          <p:spPr bwMode="gray">
            <a:xfrm rot="5400000">
              <a:off x="6824183" y="4049404"/>
              <a:ext cx="253198" cy="649451"/>
            </a:xfrm>
            <a:prstGeom prst="can">
              <a:avLst>
                <a:gd name="adj" fmla="val 4000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a:extLst>
                <a:ext uri="{FF2B5EF4-FFF2-40B4-BE49-F238E27FC236}">
                  <a16:creationId xmlns:a16="http://schemas.microsoft.com/office/drawing/2014/main" xmlns="" id="{B6B935A0-F184-4592-8669-54A0ECD04241}"/>
                </a:ext>
              </a:extLst>
            </p:cNvPr>
            <p:cNvSpPr txBox="1"/>
            <p:nvPr/>
          </p:nvSpPr>
          <p:spPr bwMode="gray">
            <a:xfrm>
              <a:off x="6625000" y="4227391"/>
              <a:ext cx="581367" cy="261610"/>
            </a:xfrm>
            <a:prstGeom prst="rect">
              <a:avLst/>
            </a:prstGeom>
            <a:grpFill/>
            <a:ln>
              <a:noFill/>
            </a:ln>
          </p:spPr>
          <p:txBody>
            <a:bodyPr wrap="square" rtlCol="0">
              <a:spAutoFit/>
            </a:bodyPr>
            <a:lstStyle/>
            <a:p>
              <a:pPr fontAlgn="ct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PW B</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26095554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06878DB-FA91-422F-9AE0-403727F0FA08}"/>
              </a:ext>
            </a:extLst>
          </p:cNvPr>
          <p:cNvSpPr>
            <a:spLocks noGrp="1"/>
          </p:cNvSpPr>
          <p:nvPr>
            <p:ph type="title"/>
          </p:nvPr>
        </p:nvSpPr>
        <p:spPr bwMode="gray"/>
        <p:txBody>
          <a:bodyPr/>
          <a:lstStyle/>
          <a:p>
            <a:r>
              <a:rPr lang="en-US" dirty="0" smtClean="0">
                <a:sym typeface="Huawei Sans" panose="020C0503030203020204" pitchFamily="34" charset="0"/>
              </a:rPr>
              <a:t>Typical Application Scenarios of IP Prefix Routes</a:t>
            </a:r>
            <a:endParaRPr lang="en-US" altLang="zh-CN" dirty="0">
              <a:sym typeface="Huawei Sans" panose="020C0503030203020204" pitchFamily="34" charset="0"/>
            </a:endParaRPr>
          </a:p>
        </p:txBody>
      </p:sp>
      <p:sp>
        <p:nvSpPr>
          <p:cNvPr id="12" name="文本占位符 11"/>
          <p:cNvSpPr>
            <a:spLocks noGrp="1"/>
          </p:cNvSpPr>
          <p:nvPr>
            <p:ph type="body" sz="quarter" idx="10"/>
          </p:nvPr>
        </p:nvSpPr>
        <p:spPr bwMode="gray"/>
        <p:txBody>
          <a:bodyPr/>
          <a:lstStyle/>
          <a:p>
            <a:pPr algn="l"/>
            <a:r>
              <a:rPr lang="en-US" sz="1800" dirty="0" smtClean="0">
                <a:sym typeface="Huawei Sans" panose="020C0503030203020204" pitchFamily="34" charset="0"/>
              </a:rPr>
              <a:t>Type 5 routes are advertised to an EVPN instance to implement interworking between the EVPN instance and external networks.</a:t>
            </a:r>
          </a:p>
          <a:p>
            <a:pPr algn="l"/>
            <a:endParaRPr lang="en-US" altLang="zh-CN" sz="1800" dirty="0">
              <a:sym typeface="Huawei Sans" panose="020C0503030203020204" pitchFamily="34" charset="0"/>
            </a:endParaRPr>
          </a:p>
        </p:txBody>
      </p:sp>
      <p:sp>
        <p:nvSpPr>
          <p:cNvPr id="3" name="矩形: 圆角 2">
            <a:extLst>
              <a:ext uri="{FF2B5EF4-FFF2-40B4-BE49-F238E27FC236}">
                <a16:creationId xmlns:a16="http://schemas.microsoft.com/office/drawing/2014/main" xmlns="" id="{475C37B3-E74F-47C1-AAF2-711768DCE27E}"/>
              </a:ext>
            </a:extLst>
          </p:cNvPr>
          <p:cNvSpPr/>
          <p:nvPr/>
        </p:nvSpPr>
        <p:spPr bwMode="gray">
          <a:xfrm>
            <a:off x="2444680" y="1949429"/>
            <a:ext cx="4745789" cy="2144797"/>
          </a:xfrm>
          <a:prstGeom prst="round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 name="图片 3">
            <a:extLst>
              <a:ext uri="{FF2B5EF4-FFF2-40B4-BE49-F238E27FC236}">
                <a16:creationId xmlns:a16="http://schemas.microsoft.com/office/drawing/2014/main" xmlns="" id="{91A6ADAC-4F07-40CC-8482-D0D69B71F5D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79553" y="2959905"/>
            <a:ext cx="540000" cy="442800"/>
          </a:xfrm>
          <a:prstGeom prst="rect">
            <a:avLst/>
          </a:prstGeom>
        </p:spPr>
      </p:pic>
      <p:cxnSp>
        <p:nvCxnSpPr>
          <p:cNvPr id="5" name="直接连接符 4">
            <a:extLst>
              <a:ext uri="{FF2B5EF4-FFF2-40B4-BE49-F238E27FC236}">
                <a16:creationId xmlns:a16="http://schemas.microsoft.com/office/drawing/2014/main" xmlns="" id="{10AF351F-8D51-4AAD-91D3-105815BDC2E0}"/>
              </a:ext>
            </a:extLst>
          </p:cNvPr>
          <p:cNvCxnSpPr>
            <a:cxnSpLocks/>
            <a:stCxn id="4" idx="3"/>
            <a:endCxn id="9" idx="1"/>
          </p:cNvCxnSpPr>
          <p:nvPr/>
        </p:nvCxnSpPr>
        <p:spPr bwMode="gray">
          <a:xfrm flipV="1">
            <a:off x="3619553" y="3173578"/>
            <a:ext cx="2081950" cy="77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xmlns="" id="{28097C85-924B-495B-8CBD-0364A64D3721}"/>
              </a:ext>
            </a:extLst>
          </p:cNvPr>
          <p:cNvSpPr txBox="1"/>
          <p:nvPr/>
        </p:nvSpPr>
        <p:spPr bwMode="gray">
          <a:xfrm>
            <a:off x="3105470" y="3477092"/>
            <a:ext cx="452367" cy="276999"/>
          </a:xfrm>
          <a:prstGeom prst="rect">
            <a:avLst/>
          </a:prstGeom>
        </p:spPr>
        <p:txBody>
          <a:bodyPr wrap="none" rtlCol="0">
            <a:sp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a:extLst>
              <a:ext uri="{FF2B5EF4-FFF2-40B4-BE49-F238E27FC236}">
                <a16:creationId xmlns:a16="http://schemas.microsoft.com/office/drawing/2014/main" xmlns="" id="{D47BAD36-B365-4557-8961-52F41A548130}"/>
              </a:ext>
            </a:extLst>
          </p:cNvPr>
          <p:cNvSpPr txBox="1"/>
          <p:nvPr/>
        </p:nvSpPr>
        <p:spPr bwMode="gray">
          <a:xfrm>
            <a:off x="5758396" y="3440412"/>
            <a:ext cx="452367" cy="276999"/>
          </a:xfrm>
          <a:prstGeom prst="rect">
            <a:avLst/>
          </a:prstGeom>
        </p:spPr>
        <p:txBody>
          <a:bodyPr wrap="none" rtlCol="0">
            <a:sp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8">
            <a:extLst>
              <a:ext uri="{FF2B5EF4-FFF2-40B4-BE49-F238E27FC236}">
                <a16:creationId xmlns:a16="http://schemas.microsoft.com/office/drawing/2014/main" xmlns="" id="{4C780AD0-57FA-4E63-9E8C-70E95909106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701503" y="2952178"/>
            <a:ext cx="540000" cy="442800"/>
          </a:xfrm>
          <a:prstGeom prst="rect">
            <a:avLst/>
          </a:prstGeom>
        </p:spPr>
      </p:pic>
      <p:cxnSp>
        <p:nvCxnSpPr>
          <p:cNvPr id="10" name="直接连接符 9">
            <a:extLst>
              <a:ext uri="{FF2B5EF4-FFF2-40B4-BE49-F238E27FC236}">
                <a16:creationId xmlns:a16="http://schemas.microsoft.com/office/drawing/2014/main" xmlns="" id="{BEB3AC48-54C0-480C-8C2F-61CDC1A28652}"/>
              </a:ext>
            </a:extLst>
          </p:cNvPr>
          <p:cNvCxnSpPr>
            <a:cxnSpLocks/>
            <a:endCxn id="9" idx="3"/>
          </p:cNvCxnSpPr>
          <p:nvPr/>
        </p:nvCxnSpPr>
        <p:spPr bwMode="gray">
          <a:xfrm flipH="1" flipV="1">
            <a:off x="6241503" y="3173578"/>
            <a:ext cx="1474889" cy="77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BEDB61F8-29FE-4BEC-BD92-4F91BE751D45}"/>
              </a:ext>
            </a:extLst>
          </p:cNvPr>
          <p:cNvSpPr txBox="1"/>
          <p:nvPr/>
        </p:nvSpPr>
        <p:spPr bwMode="gray">
          <a:xfrm>
            <a:off x="3423834" y="4322326"/>
            <a:ext cx="2492779" cy="263141"/>
          </a:xfrm>
          <a:prstGeom prst="round2SameRect">
            <a:avLst>
              <a:gd name="adj1" fmla="val 11237"/>
              <a:gd name="adj2" fmla="val 0"/>
            </a:avLst>
          </a:prstGeom>
          <a:solidFill>
            <a:srgbClr val="30B5C5"/>
          </a:solidFill>
          <a:ln w="19050">
            <a:solidFill>
              <a:schemeClr val="tx1"/>
            </a:solidFill>
          </a:ln>
        </p:spPr>
        <p:txBody>
          <a:bodyPr wrap="none" lIns="0" tIns="0" rIns="0" bIns="0" rtlCol="0" anchor="ctr" anchorCtr="0">
            <a:noAutofit/>
          </a:bodyPr>
          <a:lstStyle/>
          <a:p>
            <a:pPr algn="ctr" fontAlgn="ct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a:extLst>
              <a:ext uri="{FF2B5EF4-FFF2-40B4-BE49-F238E27FC236}">
                <a16:creationId xmlns:a16="http://schemas.microsoft.com/office/drawing/2014/main" xmlns="" id="{523AB916-F784-4671-9548-5FF76C1B1D11}"/>
              </a:ext>
            </a:extLst>
          </p:cNvPr>
          <p:cNvSpPr txBox="1"/>
          <p:nvPr/>
        </p:nvSpPr>
        <p:spPr bwMode="gray">
          <a:xfrm>
            <a:off x="3423834" y="4579086"/>
            <a:ext cx="2492779" cy="1513739"/>
          </a:xfrm>
          <a:prstGeom prst="rect">
            <a:avLst/>
          </a:prstGeom>
          <a:solidFill>
            <a:schemeClr val="bg1"/>
          </a:solidFill>
          <a:ln w="19050">
            <a:solidFill>
              <a:schemeClr val="tx1"/>
            </a:solidFill>
          </a:ln>
        </p:spPr>
        <p:txBody>
          <a:bodyPr wrap="none" lIns="0" tIns="0" rIns="0" bIns="0" rtlCol="0" anchor="ctr" anchorCtr="0">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a:extLst>
              <a:ext uri="{FF2B5EF4-FFF2-40B4-BE49-F238E27FC236}">
                <a16:creationId xmlns:a16="http://schemas.microsoft.com/office/drawing/2014/main" xmlns="" id="{4B2AB1C9-B7EE-4C83-A58C-3245DB99B9FB}"/>
              </a:ext>
            </a:extLst>
          </p:cNvPr>
          <p:cNvSpPr txBox="1"/>
          <p:nvPr/>
        </p:nvSpPr>
        <p:spPr bwMode="gray">
          <a:xfrm>
            <a:off x="3482647" y="4934112"/>
            <a:ext cx="2376129" cy="344674"/>
          </a:xfrm>
          <a:prstGeom prst="rect">
            <a:avLst/>
          </a:prstGeom>
          <a:solidFill>
            <a:srgbClr val="D0E8C4"/>
          </a:solidFill>
          <a:ln w="19050">
            <a:noFill/>
          </a:ln>
        </p:spPr>
        <p:txBody>
          <a:bodyPr wrap="none" lIns="0" tIns="0" rIns="0" bIns="0" rtlCol="0" anchor="ctr" anchorCtr="0">
            <a:no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Type 5 route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a:extLst>
              <a:ext uri="{FF2B5EF4-FFF2-40B4-BE49-F238E27FC236}">
                <a16:creationId xmlns:a16="http://schemas.microsoft.com/office/drawing/2014/main" xmlns="" id="{8FF46D89-2AD4-41FC-8DE1-2D101BA6DE9F}"/>
              </a:ext>
            </a:extLst>
          </p:cNvPr>
          <p:cNvSpPr txBox="1"/>
          <p:nvPr/>
        </p:nvSpPr>
        <p:spPr bwMode="gray">
          <a:xfrm>
            <a:off x="3482647" y="5278786"/>
            <a:ext cx="2376129" cy="713020"/>
          </a:xfrm>
          <a:prstGeom prst="rect">
            <a:avLst/>
          </a:prstGeom>
          <a:solidFill>
            <a:srgbClr val="AFD89C"/>
          </a:solidFill>
          <a:ln w="19050">
            <a:noFill/>
          </a:ln>
        </p:spPr>
        <p:txBody>
          <a:bodyPr wrap="none" lIns="0" tIns="0" rIns="0" bIns="0" rtlCol="0" anchor="ctr" anchorCtr="0">
            <a:no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RD = 100:1</a:t>
            </a:r>
          </a:p>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Network segment: 10.0.0.0/8</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E95537F0-3A4E-483F-8E32-A438A3C87400}"/>
              </a:ext>
            </a:extLst>
          </p:cNvPr>
          <p:cNvSpPr/>
          <p:nvPr/>
        </p:nvSpPr>
        <p:spPr bwMode="gray">
          <a:xfrm>
            <a:off x="3423834" y="4312813"/>
            <a:ext cx="2443379" cy="276999"/>
          </a:xfrm>
          <a:prstGeom prst="rect">
            <a:avLst/>
          </a:prstGeom>
        </p:spPr>
        <p:txBody>
          <a:bodyPr wrap="square">
            <a:spAutoFit/>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Update message</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a:extLst>
              <a:ext uri="{FF2B5EF4-FFF2-40B4-BE49-F238E27FC236}">
                <a16:creationId xmlns:a16="http://schemas.microsoft.com/office/drawing/2014/main" xmlns="" id="{463B8A3A-D6AE-4299-ABDD-11D833CAFA38}"/>
              </a:ext>
            </a:extLst>
          </p:cNvPr>
          <p:cNvSpPr/>
          <p:nvPr/>
        </p:nvSpPr>
        <p:spPr bwMode="gray">
          <a:xfrm>
            <a:off x="3824355" y="4605763"/>
            <a:ext cx="1644886" cy="276999"/>
          </a:xfrm>
          <a:prstGeom prst="rect">
            <a:avLst/>
          </a:prstGeom>
        </p:spPr>
        <p:txBody>
          <a:bodyPr wrap="square">
            <a:sp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RT: 10:10</a:t>
            </a: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a:extLst>
              <a:ext uri="{FF2B5EF4-FFF2-40B4-BE49-F238E27FC236}">
                <a16:creationId xmlns:a16="http://schemas.microsoft.com/office/drawing/2014/main" xmlns="" id="{A51180E7-75B4-4210-A9D0-403B9F76E631}"/>
              </a:ext>
            </a:extLst>
          </p:cNvPr>
          <p:cNvCxnSpPr>
            <a:cxnSpLocks/>
          </p:cNvCxnSpPr>
          <p:nvPr/>
        </p:nvCxnSpPr>
        <p:spPr bwMode="gray">
          <a:xfrm>
            <a:off x="3473234" y="4173993"/>
            <a:ext cx="2443379" cy="0"/>
          </a:xfrm>
          <a:prstGeom prst="line">
            <a:avLst/>
          </a:prstGeom>
          <a:ln w="38100">
            <a:solidFill>
              <a:schemeClr val="accent2"/>
            </a:solidFill>
            <a:headEnd type="triangle"/>
          </a:ln>
        </p:spPr>
        <p:style>
          <a:lnRef idx="1">
            <a:schemeClr val="accent1"/>
          </a:lnRef>
          <a:fillRef idx="0">
            <a:schemeClr val="accent1"/>
          </a:fillRef>
          <a:effectRef idx="0">
            <a:schemeClr val="accent1"/>
          </a:effectRef>
          <a:fontRef idx="minor">
            <a:schemeClr val="tx1"/>
          </a:fontRef>
        </p:style>
      </p:cxnSp>
      <p:sp>
        <p:nvSpPr>
          <p:cNvPr id="23" name="Freeform 159">
            <a:extLst>
              <a:ext uri="{FF2B5EF4-FFF2-40B4-BE49-F238E27FC236}">
                <a16:creationId xmlns:a16="http://schemas.microsoft.com/office/drawing/2014/main" xmlns="" id="{EB3675C9-090D-4295-81DE-B0FA5D0FA419}"/>
              </a:ext>
            </a:extLst>
          </p:cNvPr>
          <p:cNvSpPr/>
          <p:nvPr/>
        </p:nvSpPr>
        <p:spPr bwMode="gray">
          <a:xfrm flipH="1">
            <a:off x="7460059" y="2508206"/>
            <a:ext cx="1977092" cy="83269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a:extLst>
              <a:ext uri="{FF2B5EF4-FFF2-40B4-BE49-F238E27FC236}">
                <a16:creationId xmlns:a16="http://schemas.microsoft.com/office/drawing/2014/main" xmlns="" id="{1DAD81D1-3A76-421D-A5BE-B5C54AC3A476}"/>
              </a:ext>
            </a:extLst>
          </p:cNvPr>
          <p:cNvSpPr txBox="1"/>
          <p:nvPr/>
        </p:nvSpPr>
        <p:spPr bwMode="gray">
          <a:xfrm>
            <a:off x="7716392" y="2747326"/>
            <a:ext cx="1294564" cy="363285"/>
          </a:xfrm>
          <a:prstGeom prst="rect">
            <a:avLst/>
          </a:prstGeom>
          <a:solidFill>
            <a:schemeClr val="accent2"/>
          </a:solidFill>
          <a:ln w="19050">
            <a:solidFill>
              <a:schemeClr val="accent2"/>
            </a:solidFill>
          </a:ln>
        </p:spPr>
        <p:txBody>
          <a:bodyPr wrap="none" lIns="0" tIns="0" rIns="0" bIns="0" rtlCol="0" anchor="ctr" anchorCtr="0">
            <a:noAutofit/>
          </a:bodyPr>
          <a:lstStyle/>
          <a:p>
            <a:pPr algn="ctr" fontAlgn="ctr"/>
            <a:r>
              <a:rPr lang="en-US" sz="12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10.0.0.0/8</a:t>
            </a:r>
            <a:endPar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222">
            <a:extLst>
              <a:ext uri="{FF2B5EF4-FFF2-40B4-BE49-F238E27FC236}">
                <a16:creationId xmlns:a16="http://schemas.microsoft.com/office/drawing/2014/main" xmlns="" id="{E47BABD1-462B-435D-B2D5-455202471EF5}"/>
              </a:ext>
            </a:extLst>
          </p:cNvPr>
          <p:cNvSpPr/>
          <p:nvPr/>
        </p:nvSpPr>
        <p:spPr bwMode="gray">
          <a:xfrm rot="21305801" flipH="1">
            <a:off x="6460982" y="2818087"/>
            <a:ext cx="1345598" cy="496624"/>
          </a:xfrm>
          <a:custGeom>
            <a:avLst/>
            <a:gdLst>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18000">
                <a:srgbClr val="5B9BD5">
                  <a:lumMod val="5000"/>
                  <a:lumOff val="95000"/>
                  <a:alpha val="0"/>
                </a:srgbClr>
              </a:gs>
              <a:gs pos="100000">
                <a:schemeClr val="accent2"/>
              </a:gs>
            </a:gsLst>
            <a:lin ang="2700000" scaled="1"/>
          </a:gradFill>
          <a:ln w="12700" cap="flat" cmpd="sng" algn="ctr">
            <a:solidFill>
              <a:schemeClr val="accent2"/>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xmlns="" id="{75D0F791-83B4-45B2-8D86-804A1A20D89B}"/>
              </a:ext>
            </a:extLst>
          </p:cNvPr>
          <p:cNvSpPr txBox="1"/>
          <p:nvPr/>
        </p:nvSpPr>
        <p:spPr bwMode="gray">
          <a:xfrm>
            <a:off x="4721460" y="2438563"/>
            <a:ext cx="2275063" cy="406431"/>
          </a:xfrm>
          <a:prstGeom prst="rect">
            <a:avLst/>
          </a:prstGeom>
          <a:solidFill>
            <a:schemeClr val="bg1"/>
          </a:solidFill>
          <a:ln w="19050">
            <a:solidFill>
              <a:schemeClr val="tx1"/>
            </a:solidFill>
          </a:ln>
        </p:spPr>
        <p:txBody>
          <a:bodyPr wrap="none" lIns="0" tIns="0" rIns="0" bIns="0" rtlCol="0" anchor="ctr" anchorCtr="0">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EVI: RD 100:1  RT 10:10</a:t>
            </a:r>
            <a:endParaRPr lang="en-US" altLang="zh-CN" sz="1200"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Picture 12" descr="E:\2016.01\1.12 扁平化图标\蓝色\AR-蓝色最新-40.png">
            <a:extLst>
              <a:ext uri="{FF2B5EF4-FFF2-40B4-BE49-F238E27FC236}">
                <a16:creationId xmlns:a16="http://schemas.microsoft.com/office/drawing/2014/main" xmlns="" id="{F4D978E2-DF01-4B95-BF68-6ED1FBBC31E2}"/>
              </a:ext>
            </a:extLst>
          </p:cNvPr>
          <p:cNvPicPr>
            <a:picLocks noChangeAspect="1" noChangeArrowheads="1"/>
          </p:cNvPicPr>
          <p:nvPr/>
        </p:nvPicPr>
        <p:blipFill>
          <a:blip r:embed="rId4" cstate="print"/>
          <a:srcRect/>
          <a:stretch>
            <a:fillRect/>
          </a:stretch>
        </p:blipFill>
        <p:spPr bwMode="gray">
          <a:xfrm>
            <a:off x="5696679" y="2956059"/>
            <a:ext cx="540000" cy="441818"/>
          </a:xfrm>
          <a:prstGeom prst="rect">
            <a:avLst/>
          </a:prstGeom>
          <a:noFill/>
        </p:spPr>
      </p:pic>
      <p:pic>
        <p:nvPicPr>
          <p:cNvPr id="29" name="Picture 12" descr="E:\2016.01\1.12 扁平化图标\蓝色\AR-蓝色最新-40.png">
            <a:extLst>
              <a:ext uri="{FF2B5EF4-FFF2-40B4-BE49-F238E27FC236}">
                <a16:creationId xmlns:a16="http://schemas.microsoft.com/office/drawing/2014/main" xmlns="" id="{00999740-B829-4955-BFA6-6384F9F0F1E4}"/>
              </a:ext>
            </a:extLst>
          </p:cNvPr>
          <p:cNvPicPr>
            <a:picLocks noChangeAspect="1" noChangeArrowheads="1"/>
          </p:cNvPicPr>
          <p:nvPr/>
        </p:nvPicPr>
        <p:blipFill>
          <a:blip r:embed="rId4" cstate="print"/>
          <a:srcRect/>
          <a:stretch>
            <a:fillRect/>
          </a:stretch>
        </p:blipFill>
        <p:spPr bwMode="gray">
          <a:xfrm>
            <a:off x="3083392" y="2956059"/>
            <a:ext cx="540000" cy="441818"/>
          </a:xfrm>
          <a:prstGeom prst="rect">
            <a:avLst/>
          </a:prstGeom>
          <a:noFill/>
        </p:spPr>
      </p:pic>
      <p:sp>
        <p:nvSpPr>
          <p:cNvPr id="30" name="文本框 29">
            <a:extLst>
              <a:ext uri="{FF2B5EF4-FFF2-40B4-BE49-F238E27FC236}">
                <a16:creationId xmlns:a16="http://schemas.microsoft.com/office/drawing/2014/main" xmlns="" id="{1D38C356-8A5B-4899-B2BA-EAF1FD5A8AD1}"/>
              </a:ext>
            </a:extLst>
          </p:cNvPr>
          <p:cNvSpPr txBox="1"/>
          <p:nvPr/>
        </p:nvSpPr>
        <p:spPr bwMode="gray">
          <a:xfrm>
            <a:off x="4223301" y="3260822"/>
            <a:ext cx="968534" cy="276999"/>
          </a:xfrm>
          <a:prstGeom prst="rect">
            <a:avLst/>
          </a:prstGeom>
        </p:spPr>
        <p:txBody>
          <a:bodyPr wrap="none" rtlCol="0">
            <a:spAutoFit/>
          </a:bodyPr>
          <a:lstStyle/>
          <a:p>
            <a:pPr algn="ctr" fontAlgn="ct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EVPN peer</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5961461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CF70C3-2CD7-46CB-8FDF-F267D189D54A}"/>
              </a:ext>
            </a:extLst>
          </p:cNvPr>
          <p:cNvSpPr>
            <a:spLocks noGrp="1"/>
          </p:cNvSpPr>
          <p:nvPr>
            <p:ph type="title"/>
          </p:nvPr>
        </p:nvSpPr>
        <p:spPr bwMode="gray"/>
        <p:txBody>
          <a:bodyPr/>
          <a:lstStyle/>
          <a:p>
            <a:r>
              <a:rPr lang="en-US" dirty="0" smtClean="0">
                <a:sym typeface="Huawei Sans" panose="020C0503030203020204" pitchFamily="34" charset="0"/>
              </a:rPr>
              <a:t>EVPN Protocol Standards</a:t>
            </a:r>
            <a:endParaRPr lang="en-US" altLang="zh-CN" dirty="0">
              <a:sym typeface="Huawei Sans" panose="020C0503030203020204" pitchFamily="34" charset="0"/>
            </a:endParaRPr>
          </a:p>
        </p:txBody>
      </p:sp>
      <p:grpSp>
        <p:nvGrpSpPr>
          <p:cNvPr id="3" name="组合 2">
            <a:extLst>
              <a:ext uri="{FF2B5EF4-FFF2-40B4-BE49-F238E27FC236}">
                <a16:creationId xmlns:a16="http://schemas.microsoft.com/office/drawing/2014/main" xmlns="" id="{A62A99E0-8B3C-46B0-BEA2-E6D69B620ADF}"/>
              </a:ext>
            </a:extLst>
          </p:cNvPr>
          <p:cNvGrpSpPr/>
          <p:nvPr/>
        </p:nvGrpSpPr>
        <p:grpSpPr bwMode="gray">
          <a:xfrm>
            <a:off x="1266820" y="1543627"/>
            <a:ext cx="9712228" cy="2043591"/>
            <a:chOff x="720131" y="2300739"/>
            <a:chExt cx="8063240" cy="920176"/>
          </a:xfrm>
          <a:solidFill>
            <a:srgbClr val="D0E8C4"/>
          </a:solidFill>
        </p:grpSpPr>
        <p:sp>
          <p:nvSpPr>
            <p:cNvPr id="4" name="Rectangle 3">
              <a:extLst>
                <a:ext uri="{FF2B5EF4-FFF2-40B4-BE49-F238E27FC236}">
                  <a16:creationId xmlns:a16="http://schemas.microsoft.com/office/drawing/2014/main" xmlns="" id="{DB2F328F-3366-4935-91F9-7724E37A3DDB}"/>
                </a:ext>
              </a:extLst>
            </p:cNvPr>
            <p:cNvSpPr/>
            <p:nvPr/>
          </p:nvSpPr>
          <p:spPr bwMode="gray">
            <a:xfrm>
              <a:off x="720131" y="2300739"/>
              <a:ext cx="8063240" cy="920176"/>
            </a:xfrm>
            <a:prstGeom prst="rect">
              <a:avLst/>
            </a:prstGeom>
            <a:grpFill/>
            <a:ln w="12700" cap="flat" cmpd="sng" algn="ctr">
              <a:noFill/>
              <a:prstDash val="solid"/>
              <a:miter lim="800000"/>
            </a:ln>
            <a:effectLst/>
          </p:spPr>
          <p:txBody>
            <a:bodyPr rtlCol="0" anchor="ctr"/>
            <a:lstStyle/>
            <a:p>
              <a:pPr defTabSz="685617" fontAlgn="ctr">
                <a:spcBef>
                  <a:spcPts val="0"/>
                </a:spcBef>
                <a:spcAft>
                  <a:spcPts val="0"/>
                </a:spcAft>
                <a:defRPr/>
              </a:pP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Control </a:t>
              </a:r>
            </a:p>
            <a:p>
              <a:pPr defTabSz="685617" fontAlgn="ctr">
                <a:spcBef>
                  <a:spcPts val="0"/>
                </a:spcBef>
                <a:spcAft>
                  <a:spcPts val="0"/>
                </a:spcAft>
                <a:defRPr/>
              </a:pP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plane</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Rounded Rectangle 5">
              <a:extLst>
                <a:ext uri="{FF2B5EF4-FFF2-40B4-BE49-F238E27FC236}">
                  <a16:creationId xmlns:a16="http://schemas.microsoft.com/office/drawing/2014/main" xmlns="" id="{56D2435F-D54D-46F7-BF58-085453250B2E}"/>
                </a:ext>
              </a:extLst>
            </p:cNvPr>
            <p:cNvSpPr/>
            <p:nvPr/>
          </p:nvSpPr>
          <p:spPr bwMode="gray">
            <a:xfrm>
              <a:off x="1566520" y="2419018"/>
              <a:ext cx="1692311" cy="685621"/>
            </a:xfrm>
            <a:prstGeom prst="roundRect">
              <a:avLst/>
            </a:prstGeom>
            <a:solidFill>
              <a:schemeClr val="bg1"/>
            </a:solidFill>
            <a:ln w="12700" cap="flat" cmpd="sng" algn="ctr">
              <a:noFill/>
              <a:prstDash val="solid"/>
              <a:miter lim="800000"/>
            </a:ln>
            <a:effectLst/>
          </p:spPr>
          <p:txBody>
            <a:bodyPr rtlCol="0" anchor="ctr"/>
            <a:lstStyle/>
            <a:p>
              <a:pPr algn="ctr" defTabSz="685617" fontAlgn="ctr">
                <a:spcBef>
                  <a:spcPts val="0"/>
                </a:spcBef>
                <a:spcAft>
                  <a:spcPts val="0"/>
                </a:spcAft>
                <a:defRPr/>
              </a:pPr>
              <a:r>
                <a:rPr lang="en-US" sz="2000" b="1" dirty="0" smtClean="0">
                  <a:latin typeface="Huawei Sans" panose="020C0503030203020204" pitchFamily="34" charset="0"/>
                  <a:ea typeface="方正兰亭黑简体" panose="02000000000000000000" pitchFamily="2" charset="-122"/>
                  <a:sym typeface="Huawei Sans" panose="020C0503030203020204" pitchFamily="34" charset="0"/>
                </a:rPr>
                <a:t>RFC 7432</a:t>
              </a:r>
              <a:endParaRPr lang="en-US" sz="2000" b="1" kern="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defTabSz="685617"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BGP MPLS-Based Ethernet VPN</a:t>
              </a:r>
              <a:endParaRPr lang="en-US" sz="2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Rounded Rectangle 5">
              <a:extLst>
                <a:ext uri="{FF2B5EF4-FFF2-40B4-BE49-F238E27FC236}">
                  <a16:creationId xmlns:a16="http://schemas.microsoft.com/office/drawing/2014/main" xmlns="" id="{DFE4E237-3411-4612-B64D-9B6511D22F05}"/>
                </a:ext>
              </a:extLst>
            </p:cNvPr>
            <p:cNvSpPr/>
            <p:nvPr/>
          </p:nvSpPr>
          <p:spPr bwMode="gray">
            <a:xfrm>
              <a:off x="3352999" y="2426849"/>
              <a:ext cx="1673749" cy="685621"/>
            </a:xfrm>
            <a:prstGeom prst="roundRect">
              <a:avLst/>
            </a:prstGeom>
            <a:solidFill>
              <a:schemeClr val="bg1"/>
            </a:solidFill>
            <a:ln w="12700" cap="flat" cmpd="sng" algn="ctr">
              <a:noFill/>
              <a:prstDash val="solid"/>
              <a:miter lim="800000"/>
            </a:ln>
            <a:effectLst/>
          </p:spPr>
          <p:txBody>
            <a:bodyPr rtlCol="0" anchor="ctr"/>
            <a:lstStyle/>
            <a:p>
              <a:pPr algn="ctr" defTabSz="685617" fontAlgn="ctr"/>
              <a:r>
                <a:rPr lang="en-US" sz="2000" b="1" dirty="0" smtClean="0">
                  <a:latin typeface="Huawei Sans" panose="020C0503030203020204" pitchFamily="34" charset="0"/>
                  <a:ea typeface="方正兰亭黑简体" panose="02000000000000000000" pitchFamily="2" charset="-122"/>
                  <a:sym typeface="Huawei Sans" panose="020C0503030203020204" pitchFamily="34" charset="0"/>
                </a:rPr>
                <a:t>RFC 8365</a:t>
              </a:r>
              <a:endParaRPr lang="en-US" sz="2000" b="1" kern="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defTabSz="685617"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 Network Virtualization Overlay Solution using EVPN</a:t>
              </a:r>
              <a:endParaRPr lang="en-US" sz="2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Rounded Rectangle 5">
              <a:extLst>
                <a:ext uri="{FF2B5EF4-FFF2-40B4-BE49-F238E27FC236}">
                  <a16:creationId xmlns:a16="http://schemas.microsoft.com/office/drawing/2014/main" xmlns="" id="{FCA9DF02-1D3A-4546-AA32-61EFFC215F65}"/>
                </a:ext>
              </a:extLst>
            </p:cNvPr>
            <p:cNvSpPr/>
            <p:nvPr/>
          </p:nvSpPr>
          <p:spPr bwMode="gray">
            <a:xfrm>
              <a:off x="5100411" y="2426849"/>
              <a:ext cx="1781734" cy="685621"/>
            </a:xfrm>
            <a:prstGeom prst="roundRect">
              <a:avLst/>
            </a:prstGeom>
            <a:solidFill>
              <a:schemeClr val="bg1"/>
            </a:solidFill>
            <a:ln w="12700" cap="flat" cmpd="sng" algn="ctr">
              <a:noFill/>
              <a:prstDash val="solid"/>
              <a:miter lim="800000"/>
            </a:ln>
            <a:effectLst/>
          </p:spPr>
          <p:txBody>
            <a:bodyPr rtlCol="0" anchor="ctr"/>
            <a:lstStyle/>
            <a:p>
              <a:pPr algn="ctr" defTabSz="685617"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draft-ietf-bess-evpn-inter-subnet-forwarding</a:t>
              </a:r>
            </a:p>
            <a:p>
              <a:pPr algn="ctr" defTabSz="685617"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Integrated Routing and Bridging in EVPN</a:t>
              </a:r>
              <a:endParaRPr lang="en-US" sz="2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Rounded Rectangle 5">
              <a:extLst>
                <a:ext uri="{FF2B5EF4-FFF2-40B4-BE49-F238E27FC236}">
                  <a16:creationId xmlns:a16="http://schemas.microsoft.com/office/drawing/2014/main" xmlns="" id="{EC2D662F-C269-4EAD-812B-8A2206E86B32}"/>
                </a:ext>
              </a:extLst>
            </p:cNvPr>
            <p:cNvSpPr/>
            <p:nvPr/>
          </p:nvSpPr>
          <p:spPr bwMode="gray">
            <a:xfrm>
              <a:off x="6947645" y="2435720"/>
              <a:ext cx="1727742" cy="685621"/>
            </a:xfrm>
            <a:prstGeom prst="roundRect">
              <a:avLst/>
            </a:prstGeom>
            <a:solidFill>
              <a:schemeClr val="bg1"/>
            </a:solidFill>
            <a:ln w="12700" cap="flat" cmpd="sng" algn="ctr">
              <a:noFill/>
              <a:prstDash val="solid"/>
              <a:miter lim="800000"/>
            </a:ln>
            <a:effectLst/>
          </p:spPr>
          <p:txBody>
            <a:bodyPr rtlCol="0" anchor="ctr"/>
            <a:lstStyle/>
            <a:p>
              <a:pPr algn="ctr" defTabSz="685617"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IP Prefix Advertisement in EVPN</a:t>
              </a:r>
            </a:p>
            <a:p>
              <a:pPr algn="ctr" defTabSz="685617"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draft-ietf-bess-evpn-prefix-advertisement</a:t>
              </a:r>
              <a:endParaRPr lang="en-US" sz="20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 name="Rectangle 4">
            <a:extLst>
              <a:ext uri="{FF2B5EF4-FFF2-40B4-BE49-F238E27FC236}">
                <a16:creationId xmlns:a16="http://schemas.microsoft.com/office/drawing/2014/main" xmlns="" id="{30EEBF08-2269-4CA4-9AF6-E80CC4829B06}"/>
              </a:ext>
            </a:extLst>
          </p:cNvPr>
          <p:cNvSpPr/>
          <p:nvPr/>
        </p:nvSpPr>
        <p:spPr bwMode="gray">
          <a:xfrm>
            <a:off x="1266820" y="3587500"/>
            <a:ext cx="9712229" cy="2043591"/>
          </a:xfrm>
          <a:prstGeom prst="rect">
            <a:avLst/>
          </a:prstGeom>
          <a:solidFill>
            <a:srgbClr val="94DAE2"/>
          </a:solidFill>
          <a:ln w="12700" cap="flat" cmpd="sng" algn="ctr">
            <a:noFill/>
            <a:prstDash val="solid"/>
            <a:miter lim="800000"/>
          </a:ln>
          <a:effectLst/>
        </p:spPr>
        <p:txBody>
          <a:bodyPr rtlCol="0" anchor="ctr"/>
          <a:lstStyle/>
          <a:p>
            <a:pPr defTabSz="685617" fontAlgn="ctr">
              <a:spcBef>
                <a:spcPts val="0"/>
              </a:spcBef>
              <a:spcAft>
                <a:spcPts val="0"/>
              </a:spcAft>
              <a:defRPr/>
            </a:pP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Data</a:t>
            </a:r>
          </a:p>
          <a:p>
            <a:pPr defTabSz="685617" fontAlgn="ctr">
              <a:spcBef>
                <a:spcPts val="0"/>
              </a:spcBef>
              <a:spcAft>
                <a:spcPts val="0"/>
              </a:spcAft>
              <a:defRPr/>
            </a:pP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plane</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Rounded Rectangle 6">
            <a:extLst>
              <a:ext uri="{FF2B5EF4-FFF2-40B4-BE49-F238E27FC236}">
                <a16:creationId xmlns:a16="http://schemas.microsoft.com/office/drawing/2014/main" xmlns="" id="{D4C473DB-1F43-4899-A442-984C7B4778DE}"/>
              </a:ext>
            </a:extLst>
          </p:cNvPr>
          <p:cNvSpPr/>
          <p:nvPr/>
        </p:nvSpPr>
        <p:spPr bwMode="gray">
          <a:xfrm>
            <a:off x="2593944" y="3756373"/>
            <a:ext cx="3656446" cy="987263"/>
          </a:xfrm>
          <a:prstGeom prst="roundRect">
            <a:avLst/>
          </a:prstGeom>
          <a:solidFill>
            <a:schemeClr val="bg1"/>
          </a:solidFill>
          <a:ln w="12700" cap="flat" cmpd="sng" algn="ctr">
            <a:noFill/>
            <a:prstDash val="solid"/>
            <a:miter lim="800000"/>
          </a:ln>
          <a:effectLst/>
        </p:spPr>
        <p:txBody>
          <a:bodyPr rtlCol="0" anchor="ctr"/>
          <a:lstStyle/>
          <a:p>
            <a:pPr algn="ctr" defTabSz="685617" fontAlgn="ctr">
              <a:spcBef>
                <a:spcPts val="0"/>
              </a:spcBef>
              <a:spcAft>
                <a:spcPts val="0"/>
              </a:spcAft>
              <a:defRPr/>
            </a:pP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RFC 7348</a:t>
            </a:r>
            <a:endParaRPr lang="en-US" b="1" kern="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defTabSz="685617" fontAlgn="ct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Virtual eXtensible Local Area Network</a:t>
            </a:r>
            <a:r>
              <a:rPr lang="en-US" sz="105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Rounded Rectangle 12">
            <a:extLst>
              <a:ext uri="{FF2B5EF4-FFF2-40B4-BE49-F238E27FC236}">
                <a16:creationId xmlns:a16="http://schemas.microsoft.com/office/drawing/2014/main" xmlns="" id="{EE3AB3B4-6DFE-42E1-950E-D98EAAFB0541}"/>
              </a:ext>
            </a:extLst>
          </p:cNvPr>
          <p:cNvSpPr/>
          <p:nvPr/>
        </p:nvSpPr>
        <p:spPr bwMode="gray">
          <a:xfrm>
            <a:off x="2593946" y="4788963"/>
            <a:ext cx="3656446" cy="964871"/>
          </a:xfrm>
          <a:prstGeom prst="roundRect">
            <a:avLst/>
          </a:prstGeom>
          <a:noFill/>
          <a:ln w="12700" cap="flat" cmpd="sng" algn="ctr">
            <a:noFill/>
            <a:prstDash val="solid"/>
            <a:miter lim="800000"/>
          </a:ln>
          <a:effectLst/>
        </p:spPr>
        <p:txBody>
          <a:bodyPr rtlCol="0" anchor="ctr"/>
          <a:lstStyle/>
          <a:p>
            <a:pPr algn="ctr" defTabSz="685617" fontAlgn="ctr">
              <a:spcBef>
                <a:spcPts val="0"/>
              </a:spcBef>
              <a:spcAft>
                <a:spcPts val="0"/>
              </a:spcAft>
              <a:defRPr/>
            </a:pP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VXLAN (IP overlay)</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Rounded Rectangle 13">
            <a:extLst>
              <a:ext uri="{FF2B5EF4-FFF2-40B4-BE49-F238E27FC236}">
                <a16:creationId xmlns:a16="http://schemas.microsoft.com/office/drawing/2014/main" xmlns="" id="{7523D32F-1246-4FD2-B31A-8085D075FF51}"/>
              </a:ext>
            </a:extLst>
          </p:cNvPr>
          <p:cNvSpPr/>
          <p:nvPr/>
        </p:nvSpPr>
        <p:spPr bwMode="gray">
          <a:xfrm>
            <a:off x="7338731" y="4861747"/>
            <a:ext cx="2810136" cy="890085"/>
          </a:xfrm>
          <a:prstGeom prst="roundRect">
            <a:avLst/>
          </a:prstGeom>
          <a:noFill/>
          <a:ln w="12700" cap="flat" cmpd="sng" algn="ctr">
            <a:noFill/>
            <a:prstDash val="solid"/>
            <a:miter lim="800000"/>
          </a:ln>
          <a:effectLst/>
        </p:spPr>
        <p:txBody>
          <a:bodyPr rtlCol="0" anchor="ctr"/>
          <a:lstStyle/>
          <a:p>
            <a:pPr algn="ctr" fontAlgn="ctr">
              <a:spcBef>
                <a:spcPts val="0"/>
              </a:spcBef>
              <a:spcAft>
                <a:spcPts val="0"/>
              </a:spcAft>
              <a:defRPr/>
            </a:pPr>
            <a:r>
              <a:rPr lang="en-US" sz="1800" b="1" dirty="0" smtClean="0">
                <a:latin typeface="Huawei Sans" panose="020C0503030203020204" pitchFamily="34" charset="0"/>
                <a:ea typeface="方正兰亭黑简体" panose="02000000000000000000" pitchFamily="2" charset="-122"/>
                <a:sym typeface="Huawei Sans" panose="020C0503030203020204" pitchFamily="34" charset="0"/>
              </a:rPr>
              <a:t>MPLS</a:t>
            </a:r>
            <a:endParaRPr lang="en-US" sz="18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Rounded Rectangle 5">
            <a:extLst>
              <a:ext uri="{FF2B5EF4-FFF2-40B4-BE49-F238E27FC236}">
                <a16:creationId xmlns:a16="http://schemas.microsoft.com/office/drawing/2014/main" xmlns="" id="{6F5F0D59-DEE4-41CC-AC88-B277FAB88BD7}"/>
              </a:ext>
            </a:extLst>
          </p:cNvPr>
          <p:cNvSpPr/>
          <p:nvPr/>
        </p:nvSpPr>
        <p:spPr bwMode="gray">
          <a:xfrm>
            <a:off x="7338731" y="3725132"/>
            <a:ext cx="2780923" cy="1060733"/>
          </a:xfrm>
          <a:prstGeom prst="roundRect">
            <a:avLst/>
          </a:prstGeom>
          <a:solidFill>
            <a:schemeClr val="bg1"/>
          </a:solidFill>
          <a:ln w="12700" cap="flat" cmpd="sng" algn="ctr">
            <a:noFill/>
            <a:prstDash val="solid"/>
            <a:miter lim="800000"/>
          </a:ln>
          <a:effectLst/>
        </p:spPr>
        <p:txBody>
          <a:bodyPr rtlCol="0" anchor="ctr"/>
          <a:lstStyle/>
          <a:p>
            <a:pPr algn="ctr" fontAlgn="ctr">
              <a:spcBef>
                <a:spcPts val="0"/>
              </a:spcBef>
              <a:spcAft>
                <a:spcPts val="0"/>
              </a:spcAft>
              <a:defRPr/>
            </a:pPr>
            <a:r>
              <a:rPr lang="en-US" sz="1800" b="1" dirty="0" smtClean="0">
                <a:latin typeface="Huawei Sans" panose="020C0503030203020204" pitchFamily="34" charset="0"/>
                <a:ea typeface="方正兰亭黑简体" panose="02000000000000000000" pitchFamily="2" charset="-122"/>
                <a:sym typeface="Huawei Sans" panose="020C0503030203020204" pitchFamily="34" charset="0"/>
              </a:rPr>
              <a:t>RFC 7432</a:t>
            </a:r>
            <a:endParaRPr lang="en-US" sz="1800" b="1" kern="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(BGP MPLS-Based Ethernet VPN)</a:t>
            </a:r>
            <a:endParaRPr lang="en-US"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2880087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C179A15F-0C4B-4715-9EAA-8FA98732ECB8}"/>
              </a:ext>
            </a:extLst>
          </p:cNvPr>
          <p:cNvSpPr>
            <a:spLocks noGrp="1"/>
          </p:cNvSpPr>
          <p:nvPr>
            <p:ph type="body" sz="quarter" idx="10"/>
          </p:nvPr>
        </p:nvSpPr>
        <p:spPr/>
        <p:txBody>
          <a:bodyPr/>
          <a:lstStyle/>
          <a:p>
            <a:r>
              <a:rPr lang="en-US" dirty="0" smtClean="0">
                <a:solidFill>
                  <a:schemeClr val="bg1">
                    <a:lumMod val="50000"/>
                  </a:schemeClr>
                </a:solidFill>
                <a:sym typeface="Huawei Sans" panose="020C0503030203020204" pitchFamily="34" charset="0"/>
              </a:rPr>
              <a:t>EVPN Background and Terms</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EVPN Fundamentals</a:t>
            </a:r>
            <a:endParaRPr lang="en-US" altLang="zh-CN" b="1" dirty="0" smtClean="0">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EVPN Route Overview and Interaction Process</a:t>
            </a:r>
            <a:endParaRPr lang="en-US" altLang="zh-CN" dirty="0" smtClean="0">
              <a:solidFill>
                <a:schemeClr val="bg1">
                  <a:lumMod val="50000"/>
                </a:schemeClr>
              </a:solidFill>
              <a:sym typeface="Huawei Sans" panose="020C0503030203020204" pitchFamily="34" charset="0"/>
            </a:endParaRPr>
          </a:p>
          <a:p>
            <a:pPr lvl="1"/>
            <a:r>
              <a:rPr lang="en-US" dirty="0" smtClean="0">
                <a:solidFill>
                  <a:schemeClr val="bg1">
                    <a:lumMod val="50000"/>
                  </a:schemeClr>
                </a:solidFill>
                <a:sym typeface="Huawei Sans" panose="020C0503030203020204" pitchFamily="34" charset="0"/>
              </a:rPr>
              <a:t>EVPN Route Types</a:t>
            </a:r>
            <a:endParaRPr lang="en-US" altLang="zh-CN" dirty="0" smtClean="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dirty="0" smtClean="0">
                <a:sym typeface="Huawei Sans" panose="020C0503030203020204" pitchFamily="34" charset="0"/>
              </a:rPr>
              <a:t>EVPN Access Principles</a:t>
            </a:r>
            <a:endParaRPr lang="en-US" altLang="zh-CN" dirty="0" smtClean="0">
              <a:sym typeface="Huawei Sans" panose="020C0503030203020204" pitchFamily="34" charset="0"/>
            </a:endParaRPr>
          </a:p>
          <a:p>
            <a:r>
              <a:rPr lang="en-US" dirty="0" smtClean="0">
                <a:solidFill>
                  <a:schemeClr val="bg1">
                    <a:lumMod val="50000"/>
                  </a:schemeClr>
                </a:solidFill>
                <a:sym typeface="Huawei Sans" panose="020C0503030203020204" pitchFamily="34" charset="0"/>
              </a:rPr>
              <a:t>Inter-AS EVPN</a:t>
            </a:r>
          </a:p>
          <a:p>
            <a:r>
              <a:rPr lang="en-US" dirty="0" smtClean="0">
                <a:solidFill>
                  <a:schemeClr val="bg1">
                    <a:lumMod val="50000"/>
                  </a:schemeClr>
                </a:solidFill>
                <a:sym typeface="Huawei Sans" panose="020C0503030203020204" pitchFamily="34" charset="0"/>
              </a:rPr>
              <a:t>Typical EVPN Application Scenarios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Basic EVPN Configurations</a:t>
            </a:r>
            <a:endParaRPr lang="en-US" altLang="zh-CN" dirty="0" smtClean="0">
              <a:solidFill>
                <a:schemeClr val="bg1">
                  <a:lumMod val="50000"/>
                </a:schemeClr>
              </a:solidFill>
              <a:sym typeface="Huawei Sans" panose="020C0503030203020204" pitchFamily="34" charset="0"/>
            </a:endParaRPr>
          </a:p>
          <a:p>
            <a:endParaRPr lang="en-US" altLang="zh-CN" dirty="0"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216743095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33B60892-1D8C-4BFC-8230-4F1368B32231}"/>
              </a:ext>
            </a:extLst>
          </p:cNvPr>
          <p:cNvSpPr>
            <a:spLocks noGrp="1"/>
          </p:cNvSpPr>
          <p:nvPr>
            <p:ph type="title"/>
          </p:nvPr>
        </p:nvSpPr>
        <p:spPr bwMode="gray"/>
        <p:txBody>
          <a:bodyPr/>
          <a:lstStyle/>
          <a:p>
            <a:r>
              <a:rPr lang="en-US" dirty="0" smtClean="0">
                <a:sym typeface="Huawei Sans" panose="020C0503030203020204" pitchFamily="34" charset="0"/>
              </a:rPr>
              <a:t>EVPN Access Overview</a:t>
            </a:r>
            <a:endParaRPr lang="en-US" altLang="zh-CN" dirty="0">
              <a:sym typeface="Huawei Sans" panose="020C0503030203020204" pitchFamily="34" charset="0"/>
            </a:endParaRPr>
          </a:p>
        </p:txBody>
      </p:sp>
      <p:sp>
        <p:nvSpPr>
          <p:cNvPr id="4" name="文本占位符 3">
            <a:extLst>
              <a:ext uri="{FF2B5EF4-FFF2-40B4-BE49-F238E27FC236}">
                <a16:creationId xmlns:a16="http://schemas.microsoft.com/office/drawing/2014/main" xmlns="" id="{2499C8A3-7815-4145-9492-AA3740D6D1BD}"/>
              </a:ext>
            </a:extLst>
          </p:cNvPr>
          <p:cNvSpPr>
            <a:spLocks noGrp="1"/>
          </p:cNvSpPr>
          <p:nvPr>
            <p:ph type="body" sz="quarter" idx="10"/>
          </p:nvPr>
        </p:nvSpPr>
        <p:spPr bwMode="gray"/>
        <p:txBody>
          <a:bodyPr/>
          <a:lstStyle/>
          <a:p>
            <a:pPr algn="l"/>
            <a:r>
              <a:rPr lang="en-US" sz="1800" dirty="0" smtClean="0">
                <a:sym typeface="Huawei Sans" panose="020C0503030203020204" pitchFamily="34" charset="0"/>
              </a:rPr>
              <a:t>Multiple Ethernet VPN instances (EVIs) can be configured on PEs at the edge of an EVPN, with each EVI connecting to one or more user networks. EVPN allows user network access in various service modes, as described in the following table.</a:t>
            </a:r>
            <a:endParaRPr lang="en-US" altLang="zh-CN" sz="1800" dirty="0">
              <a:sym typeface="Huawei Sans" panose="020C0503030203020204" pitchFamily="34" charset="0"/>
            </a:endParaRPr>
          </a:p>
        </p:txBody>
      </p:sp>
      <p:graphicFrame>
        <p:nvGraphicFramePr>
          <p:cNvPr id="5" name="表格 4">
            <a:extLst>
              <a:ext uri="{FF2B5EF4-FFF2-40B4-BE49-F238E27FC236}">
                <a16:creationId xmlns:a16="http://schemas.microsoft.com/office/drawing/2014/main" xmlns="" id="{9F0001D8-1BD6-4147-A69A-18E9A1D5B0E8}"/>
              </a:ext>
            </a:extLst>
          </p:cNvPr>
          <p:cNvGraphicFramePr>
            <a:graphicFrameLocks noGrp="1"/>
          </p:cNvGraphicFramePr>
          <p:nvPr>
            <p:extLst>
              <p:ext uri="{D42A27DB-BD31-4B8C-83A1-F6EECF244321}">
                <p14:modId xmlns:p14="http://schemas.microsoft.com/office/powerpoint/2010/main" val="2052947143"/>
              </p:ext>
            </p:extLst>
          </p:nvPr>
        </p:nvGraphicFramePr>
        <p:xfrm>
          <a:off x="847725" y="2483168"/>
          <a:ext cx="10044430" cy="3181952"/>
        </p:xfrm>
        <a:graphic>
          <a:graphicData uri="http://schemas.openxmlformats.org/drawingml/2006/table">
            <a:tbl>
              <a:tblPr/>
              <a:tblGrid>
                <a:gridCol w="2400300">
                  <a:extLst>
                    <a:ext uri="{9D8B030D-6E8A-4147-A177-3AD203B41FA5}">
                      <a16:colId xmlns:a16="http://schemas.microsoft.com/office/drawing/2014/main" xmlns="" val="20000"/>
                    </a:ext>
                  </a:extLst>
                </a:gridCol>
                <a:gridCol w="7644130">
                  <a:extLst>
                    <a:ext uri="{9D8B030D-6E8A-4147-A177-3AD203B41FA5}">
                      <a16:colId xmlns:a16="http://schemas.microsoft.com/office/drawing/2014/main" xmlns="" val="20001"/>
                    </a:ext>
                  </a:extLst>
                </a:gridCol>
              </a:tblGrid>
              <a:tr h="612608">
                <a:tc>
                  <a:txBody>
                    <a:bodyPr/>
                    <a:lstStyle/>
                    <a:p>
                      <a:pPr algn="ctr" fontAlgn="ctr">
                        <a:lnSpc>
                          <a:spcPct val="100000"/>
                        </a:lnSpc>
                      </a:pPr>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Service Mode</a:t>
                      </a:r>
                      <a:endPar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6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Application Scenario</a:t>
                      </a:r>
                      <a:endPar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612608">
                <a:tc>
                  <a:txBody>
                    <a:bodyPr/>
                    <a:lstStyle/>
                    <a:p>
                      <a:pPr algn="ctr"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Port-based mode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physical interface connected to a user network is directly bound to a common EVI. This service mode is used to carry only Layer 2 services.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612608">
                <a:tc>
                  <a:txBody>
                    <a:bodyPr/>
                    <a:lstStyle/>
                    <a:p>
                      <a:pPr algn="ctr"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VLAN-based mode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physical interface connected to a user network is divided into different sub-interfaces. Each sub-interface is bound to a specific EVI. One EVI is required per user. This service mode is used to carry Layer 2 or Layer 3 services.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612608">
                <a:tc>
                  <a:txBody>
                    <a:bodyPr/>
                    <a:lstStyle/>
                    <a:p>
                      <a:pPr algn="ctr"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VLAN bundle mode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Users are divided based on VLANs. Each VLAN is bound to a specific EVI. This service mode is used to carry Layer 2 or Layer 3 services.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612608">
                <a:tc>
                  <a:txBody>
                    <a:bodyPr/>
                    <a:lstStyle/>
                    <a:p>
                      <a:pPr algn="ctr"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VLAN-aware bundle mode</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Users are divided based on VLANs. The VLANs are bound to the same EVI. This service mode is used to carry Layer 2 or Layer 3 services.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89775344"/>
                  </a:ext>
                </a:extLst>
              </a:tr>
            </a:tbl>
          </a:graphicData>
        </a:graphic>
      </p:graphicFrame>
    </p:spTree>
    <p:extLst>
      <p:ext uri="{BB962C8B-B14F-4D97-AF65-F5344CB8AC3E}">
        <p14:creationId xmlns:p14="http://schemas.microsoft.com/office/powerpoint/2010/main" val="275227024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6CEB25E-D032-4C70-9B1B-42FB8AEBCAD3}"/>
              </a:ext>
            </a:extLst>
          </p:cNvPr>
          <p:cNvSpPr/>
          <p:nvPr/>
        </p:nvSpPr>
        <p:spPr bwMode="gray">
          <a:xfrm>
            <a:off x="2843181" y="2895964"/>
            <a:ext cx="2114614" cy="1656632"/>
          </a:xfrm>
          <a:prstGeom prst="rect">
            <a:avLst/>
          </a:prstGeom>
          <a:solidFill>
            <a:schemeClr val="bg1"/>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B3C2114E-02A7-477D-A5BA-04F2879AE5CC}"/>
              </a:ext>
            </a:extLst>
          </p:cNvPr>
          <p:cNvSpPr>
            <a:spLocks noGrp="1"/>
          </p:cNvSpPr>
          <p:nvPr>
            <p:ph type="title"/>
          </p:nvPr>
        </p:nvSpPr>
        <p:spPr bwMode="gray"/>
        <p:txBody>
          <a:bodyPr/>
          <a:lstStyle/>
          <a:p>
            <a:r>
              <a:rPr lang="en-US" dirty="0" smtClean="0">
                <a:sym typeface="Huawei Sans" panose="020C0503030203020204" pitchFamily="34" charset="0"/>
              </a:rPr>
              <a:t>Port-based Mode</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bwMode="gray"/>
        <p:txBody>
          <a:bodyPr/>
          <a:lstStyle/>
          <a:p>
            <a:pPr algn="l"/>
            <a:r>
              <a:rPr lang="en-US" sz="1800" dirty="0">
                <a:sym typeface="Huawei Sans" panose="020C0503030203020204" pitchFamily="34" charset="0"/>
              </a:rPr>
              <a:t>In port-based mode, an interface is used only by a single user. Specifically, the physical interface connected to a user network is bound to a common EVI and has </a:t>
            </a:r>
            <a:r>
              <a:rPr lang="en-US" sz="1800" dirty="0" smtClean="0">
                <a:sym typeface="Huawei Sans" panose="020C0503030203020204" pitchFamily="34" charset="0"/>
              </a:rPr>
              <a:t>no sub-interfaces created. This service mode is used only to carry Layer 2 services.</a:t>
            </a:r>
          </a:p>
          <a:p>
            <a:pPr algn="l"/>
            <a:endParaRPr lang="en-US" altLang="zh-CN" sz="1800" dirty="0">
              <a:sym typeface="Huawei Sans" panose="020C0503030203020204" pitchFamily="34" charset="0"/>
            </a:endParaRPr>
          </a:p>
        </p:txBody>
      </p:sp>
      <p:sp>
        <p:nvSpPr>
          <p:cNvPr id="10" name="文本框 9">
            <a:extLst>
              <a:ext uri="{FF2B5EF4-FFF2-40B4-BE49-F238E27FC236}">
                <a16:creationId xmlns:a16="http://schemas.microsoft.com/office/drawing/2014/main" xmlns="" id="{D18B9113-0A07-49E8-89E7-DA3729D63A31}"/>
              </a:ext>
            </a:extLst>
          </p:cNvPr>
          <p:cNvSpPr txBox="1"/>
          <p:nvPr/>
        </p:nvSpPr>
        <p:spPr bwMode="gray">
          <a:xfrm>
            <a:off x="3662169" y="4114386"/>
            <a:ext cx="471604" cy="400110"/>
          </a:xfrm>
          <a:prstGeom prst="rect">
            <a:avLst/>
          </a:prstGeom>
          <a:noFill/>
        </p:spPr>
        <p:txBody>
          <a:bodyPr wrap="none" rtlCol="0">
            <a:spAutoFit/>
          </a:bodyPr>
          <a:lstStyle/>
          <a:p>
            <a:pPr fontAlgn="ct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PE</a:t>
            </a: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a:extLst>
              <a:ext uri="{FF2B5EF4-FFF2-40B4-BE49-F238E27FC236}">
                <a16:creationId xmlns:a16="http://schemas.microsoft.com/office/drawing/2014/main" xmlns="" id="{32C7EE4D-6DA2-4B64-90B3-62CE9AB1A6D0}"/>
              </a:ext>
            </a:extLst>
          </p:cNvPr>
          <p:cNvSpPr txBox="1"/>
          <p:nvPr/>
        </p:nvSpPr>
        <p:spPr bwMode="gray">
          <a:xfrm>
            <a:off x="1898179" y="3917764"/>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GE1/0/0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a:extLst>
              <a:ext uri="{FF2B5EF4-FFF2-40B4-BE49-F238E27FC236}">
                <a16:creationId xmlns:a16="http://schemas.microsoft.com/office/drawing/2014/main" xmlns="" id="{3414FF57-A79C-4D26-90E2-F376498A958E}"/>
              </a:ext>
            </a:extLst>
          </p:cNvPr>
          <p:cNvSpPr txBox="1"/>
          <p:nvPr/>
        </p:nvSpPr>
        <p:spPr bwMode="gray">
          <a:xfrm>
            <a:off x="5247014" y="3052432"/>
            <a:ext cx="5970658" cy="1077218"/>
          </a:xfrm>
          <a:prstGeom prst="rect">
            <a:avLst/>
          </a:prstGeom>
          <a:solidFill>
            <a:schemeClr val="bg1">
              <a:lumMod val="85000"/>
            </a:schemeClr>
          </a:solidFill>
          <a:ln>
            <a:noFill/>
          </a:ln>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 interface GigabitEthernet 1/0/0</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[*PE-GigabitEthernet1/0/0] evpn binding vpn-instance evpna</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[*PE-GigabitEthernet1/0/0] commit</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[~PE-GigabitEthernet1/0/0] quit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a:extLst>
              <a:ext uri="{FF2B5EF4-FFF2-40B4-BE49-F238E27FC236}">
                <a16:creationId xmlns:a16="http://schemas.microsoft.com/office/drawing/2014/main" xmlns="" id="{CC9F3BEC-6C2F-4D12-8BF1-EE2439E0FE01}"/>
              </a:ext>
            </a:extLst>
          </p:cNvPr>
          <p:cNvSpPr/>
          <p:nvPr/>
        </p:nvSpPr>
        <p:spPr bwMode="gray">
          <a:xfrm>
            <a:off x="2983571" y="3048590"/>
            <a:ext cx="1828800" cy="967801"/>
          </a:xfrm>
          <a:prstGeom prst="rect">
            <a:avLst/>
          </a:prstGeom>
          <a:solidFill>
            <a:srgbClr val="BEE9E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Can 225">
            <a:extLst>
              <a:ext uri="{FF2B5EF4-FFF2-40B4-BE49-F238E27FC236}">
                <a16:creationId xmlns:a16="http://schemas.microsoft.com/office/drawing/2014/main" xmlns="" id="{E227E4B8-D5A4-4419-A672-ECFFACF9F269}"/>
              </a:ext>
            </a:extLst>
          </p:cNvPr>
          <p:cNvSpPr/>
          <p:nvPr/>
        </p:nvSpPr>
        <p:spPr bwMode="gray">
          <a:xfrm rot="5400000">
            <a:off x="2181962" y="2899927"/>
            <a:ext cx="34296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a:extLst>
              <a:ext uri="{FF2B5EF4-FFF2-40B4-BE49-F238E27FC236}">
                <a16:creationId xmlns:a16="http://schemas.microsoft.com/office/drawing/2014/main" xmlns="" id="{C10D6524-C954-4F1E-8720-B92E2F12AF96}"/>
              </a:ext>
            </a:extLst>
          </p:cNvPr>
          <p:cNvSpPr txBox="1"/>
          <p:nvPr/>
        </p:nvSpPr>
        <p:spPr bwMode="gray">
          <a:xfrm>
            <a:off x="3469881" y="3347824"/>
            <a:ext cx="987771"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EVPN A</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2519475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14021A73-DA09-4A53-8661-B3A57643E396}"/>
              </a:ext>
            </a:extLst>
          </p:cNvPr>
          <p:cNvSpPr/>
          <p:nvPr/>
        </p:nvSpPr>
        <p:spPr bwMode="gray">
          <a:xfrm>
            <a:off x="3437541" y="3116779"/>
            <a:ext cx="3061630" cy="1726129"/>
          </a:xfrm>
          <a:prstGeom prst="rect">
            <a:avLst/>
          </a:prstGeom>
          <a:solidFill>
            <a:schemeClr val="bg1"/>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Can 9">
            <a:extLst>
              <a:ext uri="{FF2B5EF4-FFF2-40B4-BE49-F238E27FC236}">
                <a16:creationId xmlns:a16="http://schemas.microsoft.com/office/drawing/2014/main" xmlns="" id="{66CEC8F5-FA84-4B77-AF24-10EB9C63549E}"/>
              </a:ext>
            </a:extLst>
          </p:cNvPr>
          <p:cNvSpPr/>
          <p:nvPr/>
        </p:nvSpPr>
        <p:spPr bwMode="gray">
          <a:xfrm rot="5400000">
            <a:off x="2176466" y="3833770"/>
            <a:ext cx="253196" cy="582431"/>
          </a:xfrm>
          <a:prstGeom prst="can">
            <a:avLst>
              <a:gd name="adj" fmla="val 40000"/>
            </a:avLst>
          </a:prstGeom>
          <a:solidFill>
            <a:srgbClr val="BEE9E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Can 9">
            <a:extLst>
              <a:ext uri="{FF2B5EF4-FFF2-40B4-BE49-F238E27FC236}">
                <a16:creationId xmlns:a16="http://schemas.microsoft.com/office/drawing/2014/main" xmlns="" id="{0E69D552-13DA-4FCC-8770-BBF1E056337E}"/>
              </a:ext>
            </a:extLst>
          </p:cNvPr>
          <p:cNvSpPr/>
          <p:nvPr/>
        </p:nvSpPr>
        <p:spPr bwMode="gray">
          <a:xfrm rot="5400000">
            <a:off x="2187812" y="3297005"/>
            <a:ext cx="253196" cy="590220"/>
          </a:xfrm>
          <a:prstGeom prst="can">
            <a:avLst>
              <a:gd name="adj" fmla="val 40000"/>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3F8CF1A6-3A61-4512-A8DB-AEEFDEAC3499}"/>
              </a:ext>
            </a:extLst>
          </p:cNvPr>
          <p:cNvSpPr>
            <a:spLocks noGrp="1"/>
          </p:cNvSpPr>
          <p:nvPr>
            <p:ph type="title"/>
          </p:nvPr>
        </p:nvSpPr>
        <p:spPr bwMode="gray"/>
        <p:txBody>
          <a:bodyPr/>
          <a:lstStyle/>
          <a:p>
            <a:r>
              <a:rPr lang="en-US" dirty="0" smtClean="0">
                <a:sym typeface="Huawei Sans" panose="020C0503030203020204" pitchFamily="34" charset="0"/>
              </a:rPr>
              <a:t>VLAN-</a:t>
            </a:r>
            <a:r>
              <a:rPr lang="en-US" altLang="zh-CN" dirty="0" smtClean="0">
                <a:sym typeface="Huawei Sans" panose="020C0503030203020204" pitchFamily="34" charset="0"/>
              </a:rPr>
              <a:t>b</a:t>
            </a:r>
            <a:r>
              <a:rPr lang="en-US" dirty="0" smtClean="0">
                <a:sym typeface="Huawei Sans" panose="020C0503030203020204" pitchFamily="34" charset="0"/>
              </a:rPr>
              <a:t>ased Mode</a:t>
            </a:r>
            <a:endParaRPr lang="en-US" altLang="zh-CN" dirty="0">
              <a:sym typeface="Huawei Sans" panose="020C0503030203020204" pitchFamily="34" charset="0"/>
            </a:endParaRPr>
          </a:p>
        </p:txBody>
      </p:sp>
      <p:sp>
        <p:nvSpPr>
          <p:cNvPr id="18" name="文本占位符 17"/>
          <p:cNvSpPr>
            <a:spLocks noGrp="1"/>
          </p:cNvSpPr>
          <p:nvPr>
            <p:ph type="body" sz="quarter" idx="10"/>
          </p:nvPr>
        </p:nvSpPr>
        <p:spPr bwMode="gray"/>
        <p:txBody>
          <a:bodyPr/>
          <a:lstStyle/>
          <a:p>
            <a:pPr algn="l"/>
            <a:r>
              <a:rPr lang="en-US" sz="1600" dirty="0" smtClean="0">
                <a:sym typeface="Huawei Sans" panose="020C0503030203020204" pitchFamily="34" charset="0"/>
              </a:rPr>
              <a:t>In VLAN-based mode, the physical interfaces connected to user networks each have different sub-interfaces created. Each sub-interface is associated with a unique VLAN and added to a specific BD, and each BD is bound to a specific EVI. This service mode is used to carry Layer 2 or Layer 3 services. In this example, User1 and User2 access the network through different sub-interfaces.</a:t>
            </a:r>
            <a:endParaRPr lang="en-US" altLang="zh-CN" sz="1600" dirty="0" smtClean="0">
              <a:sym typeface="Huawei Sans" panose="020C0503030203020204" pitchFamily="34" charset="0"/>
            </a:endParaRPr>
          </a:p>
          <a:p>
            <a:pPr algn="l"/>
            <a:endParaRPr lang="en-US" altLang="zh-CN" sz="1600" dirty="0">
              <a:sym typeface="Huawei Sans" panose="020C0503030203020204" pitchFamily="34" charset="0"/>
            </a:endParaRPr>
          </a:p>
        </p:txBody>
      </p:sp>
      <p:sp>
        <p:nvSpPr>
          <p:cNvPr id="6" name="文本框 5">
            <a:extLst>
              <a:ext uri="{FF2B5EF4-FFF2-40B4-BE49-F238E27FC236}">
                <a16:creationId xmlns:a16="http://schemas.microsoft.com/office/drawing/2014/main" xmlns="" id="{391C8C4D-3F76-4BBD-BB05-7649F63B377A}"/>
              </a:ext>
            </a:extLst>
          </p:cNvPr>
          <p:cNvSpPr txBox="1"/>
          <p:nvPr/>
        </p:nvSpPr>
        <p:spPr bwMode="gray">
          <a:xfrm>
            <a:off x="4732554" y="4431596"/>
            <a:ext cx="471604" cy="400110"/>
          </a:xfrm>
          <a:prstGeom prst="rect">
            <a:avLst/>
          </a:prstGeom>
          <a:noFill/>
        </p:spPr>
        <p:txBody>
          <a:bodyPr wrap="none" rtlCol="0">
            <a:spAutoFit/>
          </a:bodyPr>
          <a:lstStyle/>
          <a:p>
            <a:pPr fontAlgn="ct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PE</a:t>
            </a: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a:extLst>
              <a:ext uri="{FF2B5EF4-FFF2-40B4-BE49-F238E27FC236}">
                <a16:creationId xmlns:a16="http://schemas.microsoft.com/office/drawing/2014/main" xmlns="" id="{DDB682DB-61C9-42A1-AEC7-37E8611439B7}"/>
              </a:ext>
            </a:extLst>
          </p:cNvPr>
          <p:cNvSpPr txBox="1"/>
          <p:nvPr/>
        </p:nvSpPr>
        <p:spPr bwMode="gray">
          <a:xfrm>
            <a:off x="6641063" y="2778225"/>
            <a:ext cx="4588912"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EVPN A configuration example:</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a:extLst>
              <a:ext uri="{FF2B5EF4-FFF2-40B4-BE49-F238E27FC236}">
                <a16:creationId xmlns:a16="http://schemas.microsoft.com/office/drawing/2014/main" xmlns="" id="{CC55CCC1-4C73-4A6E-8192-4950A36AB538}"/>
              </a:ext>
            </a:extLst>
          </p:cNvPr>
          <p:cNvSpPr txBox="1"/>
          <p:nvPr/>
        </p:nvSpPr>
        <p:spPr bwMode="gray">
          <a:xfrm>
            <a:off x="6694397" y="3164158"/>
            <a:ext cx="4801643" cy="1815882"/>
          </a:xfrm>
          <a:prstGeom prst="rect">
            <a:avLst/>
          </a:prstGeom>
          <a:solidFill>
            <a:schemeClr val="bg1">
              <a:lumMod val="85000"/>
            </a:schemeClr>
          </a:solidFill>
          <a:ln>
            <a:noFill/>
          </a:ln>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 bridge-domain 10</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[*PE-bd10] evpn binding vpn-instance evpna</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[*PE-bd10] quit</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 interface GigabitEthernet 1/0/0.1 mode l2</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[*PE-G1/0/0.1] encapsulation dot1q vid 10</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[*PE-G1/0/0.1] bridge-domain 10</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[*PE-G1/0/0.1] commit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a:extLst>
              <a:ext uri="{FF2B5EF4-FFF2-40B4-BE49-F238E27FC236}">
                <a16:creationId xmlns:a16="http://schemas.microsoft.com/office/drawing/2014/main" xmlns="" id="{00493EC8-17AD-4D40-88ED-A726D56407D6}"/>
              </a:ext>
            </a:extLst>
          </p:cNvPr>
          <p:cNvSpPr/>
          <p:nvPr/>
        </p:nvSpPr>
        <p:spPr bwMode="gray">
          <a:xfrm>
            <a:off x="3723772" y="3356647"/>
            <a:ext cx="1137725" cy="480658"/>
          </a:xfrm>
          <a:prstGeom prst="rect">
            <a:avLst/>
          </a:prstGeom>
          <a:solidFill>
            <a:srgbClr val="AFD89C"/>
          </a:solidFill>
          <a:ln w="12700" cap="flat" cmpd="sng" algn="ctr">
            <a:solidFill>
              <a:schemeClr val="bg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Can 225">
            <a:extLst>
              <a:ext uri="{FF2B5EF4-FFF2-40B4-BE49-F238E27FC236}">
                <a16:creationId xmlns:a16="http://schemas.microsoft.com/office/drawing/2014/main" xmlns="" id="{FFBDA283-3D65-4CB3-9B11-EB9FCA4E706D}"/>
              </a:ext>
            </a:extLst>
          </p:cNvPr>
          <p:cNvSpPr/>
          <p:nvPr/>
        </p:nvSpPr>
        <p:spPr bwMode="gray">
          <a:xfrm rot="5400000">
            <a:off x="2473099" y="3190467"/>
            <a:ext cx="1193902" cy="136998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a:extLst>
              <a:ext uri="{FF2B5EF4-FFF2-40B4-BE49-F238E27FC236}">
                <a16:creationId xmlns:a16="http://schemas.microsoft.com/office/drawing/2014/main" xmlns="" id="{ACBDFDCF-FDDF-46F6-AAA2-58DAF2B564EF}"/>
              </a:ext>
            </a:extLst>
          </p:cNvPr>
          <p:cNvSpPr txBox="1"/>
          <p:nvPr/>
        </p:nvSpPr>
        <p:spPr bwMode="gray">
          <a:xfrm>
            <a:off x="3929210" y="3394747"/>
            <a:ext cx="822661"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BD 10</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Can 9">
            <a:extLst>
              <a:ext uri="{FF2B5EF4-FFF2-40B4-BE49-F238E27FC236}">
                <a16:creationId xmlns:a16="http://schemas.microsoft.com/office/drawing/2014/main" xmlns="" id="{192AF495-DCA2-468E-B13D-8BF64051C7E7}"/>
              </a:ext>
            </a:extLst>
          </p:cNvPr>
          <p:cNvSpPr/>
          <p:nvPr/>
        </p:nvSpPr>
        <p:spPr bwMode="gray">
          <a:xfrm rot="5400000">
            <a:off x="3525286" y="3363515"/>
            <a:ext cx="253196" cy="457200"/>
          </a:xfrm>
          <a:prstGeom prst="can">
            <a:avLst>
              <a:gd name="adj" fmla="val 40000"/>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a:extLst>
              <a:ext uri="{FF2B5EF4-FFF2-40B4-BE49-F238E27FC236}">
                <a16:creationId xmlns:a16="http://schemas.microsoft.com/office/drawing/2014/main" xmlns="" id="{809F8A16-3BD4-4959-A192-C40E5C1CDA50}"/>
              </a:ext>
            </a:extLst>
          </p:cNvPr>
          <p:cNvSpPr txBox="1"/>
          <p:nvPr/>
        </p:nvSpPr>
        <p:spPr bwMode="gray">
          <a:xfrm>
            <a:off x="1417023" y="3067379"/>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GE1/0/0.1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a:extLst>
              <a:ext uri="{FF2B5EF4-FFF2-40B4-BE49-F238E27FC236}">
                <a16:creationId xmlns:a16="http://schemas.microsoft.com/office/drawing/2014/main" xmlns="" id="{A7CB3AED-9583-464C-BC13-83B9E4A7E20D}"/>
              </a:ext>
            </a:extLst>
          </p:cNvPr>
          <p:cNvSpPr txBox="1"/>
          <p:nvPr/>
        </p:nvSpPr>
        <p:spPr bwMode="gray">
          <a:xfrm>
            <a:off x="1417023" y="4262319"/>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GE1/0/0.2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a:extLst>
              <a:ext uri="{FF2B5EF4-FFF2-40B4-BE49-F238E27FC236}">
                <a16:creationId xmlns:a16="http://schemas.microsoft.com/office/drawing/2014/main" xmlns="" id="{0DEEE311-E7C3-47FA-88D2-1B44267BE793}"/>
              </a:ext>
            </a:extLst>
          </p:cNvPr>
          <p:cNvSpPr/>
          <p:nvPr/>
        </p:nvSpPr>
        <p:spPr bwMode="gray">
          <a:xfrm>
            <a:off x="5118842" y="3356647"/>
            <a:ext cx="1229591" cy="480658"/>
          </a:xfrm>
          <a:prstGeom prst="rect">
            <a:avLst/>
          </a:prstGeom>
          <a:solidFill>
            <a:srgbClr val="AFD89C"/>
          </a:solidFill>
          <a:ln w="12700" cap="flat" cmpd="sng" algn="ctr">
            <a:solidFill>
              <a:schemeClr val="bg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a:extLst>
              <a:ext uri="{FF2B5EF4-FFF2-40B4-BE49-F238E27FC236}">
                <a16:creationId xmlns:a16="http://schemas.microsoft.com/office/drawing/2014/main" xmlns="" id="{AB9D4CC0-533D-40A7-8E4E-B9CCC78E4570}"/>
              </a:ext>
            </a:extLst>
          </p:cNvPr>
          <p:cNvSpPr txBox="1"/>
          <p:nvPr/>
        </p:nvSpPr>
        <p:spPr bwMode="gray">
          <a:xfrm>
            <a:off x="5268326" y="3413797"/>
            <a:ext cx="987771"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EVPN A</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连接符 23">
            <a:extLst>
              <a:ext uri="{FF2B5EF4-FFF2-40B4-BE49-F238E27FC236}">
                <a16:creationId xmlns:a16="http://schemas.microsoft.com/office/drawing/2014/main" xmlns="" id="{D13C8999-CA69-4DCB-9750-DC3A76C6E2BF}"/>
              </a:ext>
            </a:extLst>
          </p:cNvPr>
          <p:cNvCxnSpPr>
            <a:stCxn id="9" idx="3"/>
            <a:endCxn id="21" idx="1"/>
          </p:cNvCxnSpPr>
          <p:nvPr/>
        </p:nvCxnSpPr>
        <p:spPr bwMode="gray">
          <a:xfrm>
            <a:off x="4861497" y="3596976"/>
            <a:ext cx="257345" cy="0"/>
          </a:xfrm>
          <a:prstGeom prst="line">
            <a:avLst/>
          </a:prstGeom>
          <a:ln w="19050">
            <a:solidFill>
              <a:srgbClr val="AFD89C"/>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72599957-B718-44CA-8461-5B45A43A13E5}"/>
              </a:ext>
            </a:extLst>
          </p:cNvPr>
          <p:cNvSpPr/>
          <p:nvPr/>
        </p:nvSpPr>
        <p:spPr bwMode="gray">
          <a:xfrm>
            <a:off x="3723772" y="3910888"/>
            <a:ext cx="1137725" cy="480658"/>
          </a:xfrm>
          <a:prstGeom prst="rect">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xmlns="" id="{6894031B-0540-49F4-A0F5-A49CBFB65F31}"/>
              </a:ext>
            </a:extLst>
          </p:cNvPr>
          <p:cNvSpPr txBox="1"/>
          <p:nvPr/>
        </p:nvSpPr>
        <p:spPr bwMode="gray">
          <a:xfrm>
            <a:off x="3929210" y="3948988"/>
            <a:ext cx="822661"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BD 20</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a:extLst>
              <a:ext uri="{FF2B5EF4-FFF2-40B4-BE49-F238E27FC236}">
                <a16:creationId xmlns:a16="http://schemas.microsoft.com/office/drawing/2014/main" xmlns="" id="{6AE7ECA8-A861-440A-8D18-09D43EA0DF5F}"/>
              </a:ext>
            </a:extLst>
          </p:cNvPr>
          <p:cNvSpPr/>
          <p:nvPr/>
        </p:nvSpPr>
        <p:spPr bwMode="gray">
          <a:xfrm>
            <a:off x="5118842" y="3910888"/>
            <a:ext cx="1229591" cy="480658"/>
          </a:xfrm>
          <a:prstGeom prst="rect">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a:extLst>
              <a:ext uri="{FF2B5EF4-FFF2-40B4-BE49-F238E27FC236}">
                <a16:creationId xmlns:a16="http://schemas.microsoft.com/office/drawing/2014/main" xmlns="" id="{B39B1812-884E-4165-9F76-689B5CF821D1}"/>
              </a:ext>
            </a:extLst>
          </p:cNvPr>
          <p:cNvSpPr txBox="1"/>
          <p:nvPr/>
        </p:nvSpPr>
        <p:spPr bwMode="gray">
          <a:xfrm>
            <a:off x="5268326" y="3968038"/>
            <a:ext cx="976549"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EVPN B</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a:extLst>
              <a:ext uri="{FF2B5EF4-FFF2-40B4-BE49-F238E27FC236}">
                <a16:creationId xmlns:a16="http://schemas.microsoft.com/office/drawing/2014/main" xmlns="" id="{894EC289-7458-4575-BA2D-A265EA65D705}"/>
              </a:ext>
            </a:extLst>
          </p:cNvPr>
          <p:cNvCxnSpPr>
            <a:stCxn id="25" idx="3"/>
            <a:endCxn id="27" idx="1"/>
          </p:cNvCxnSpPr>
          <p:nvPr/>
        </p:nvCxnSpPr>
        <p:spPr bwMode="gray">
          <a:xfrm>
            <a:off x="4861497" y="4151217"/>
            <a:ext cx="25734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Can 9">
            <a:extLst>
              <a:ext uri="{FF2B5EF4-FFF2-40B4-BE49-F238E27FC236}">
                <a16:creationId xmlns:a16="http://schemas.microsoft.com/office/drawing/2014/main" xmlns="" id="{0FA6C622-488A-439D-944B-054FC7285170}"/>
              </a:ext>
            </a:extLst>
          </p:cNvPr>
          <p:cNvSpPr/>
          <p:nvPr/>
        </p:nvSpPr>
        <p:spPr bwMode="gray">
          <a:xfrm rot="5400000">
            <a:off x="3493954" y="3896384"/>
            <a:ext cx="253196" cy="457201"/>
          </a:xfrm>
          <a:prstGeom prst="can">
            <a:avLst>
              <a:gd name="adj" fmla="val 40000"/>
            </a:avLst>
          </a:prstGeom>
          <a:solidFill>
            <a:srgbClr val="BEE9E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a:extLst>
              <a:ext uri="{FF2B5EF4-FFF2-40B4-BE49-F238E27FC236}">
                <a16:creationId xmlns:a16="http://schemas.microsoft.com/office/drawing/2014/main" xmlns="" id="{1E383130-3661-485A-8D83-3569798AB08C}"/>
              </a:ext>
            </a:extLst>
          </p:cNvPr>
          <p:cNvSpPr txBox="1"/>
          <p:nvPr/>
        </p:nvSpPr>
        <p:spPr bwMode="gray">
          <a:xfrm>
            <a:off x="1068012" y="3439140"/>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VLAN 10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a:extLst>
              <a:ext uri="{FF2B5EF4-FFF2-40B4-BE49-F238E27FC236}">
                <a16:creationId xmlns:a16="http://schemas.microsoft.com/office/drawing/2014/main" xmlns="" id="{50455B52-B9D5-4137-9E3F-3DEABA14E0DC}"/>
              </a:ext>
            </a:extLst>
          </p:cNvPr>
          <p:cNvSpPr txBox="1"/>
          <p:nvPr/>
        </p:nvSpPr>
        <p:spPr bwMode="gray">
          <a:xfrm>
            <a:off x="1417023" y="2762223"/>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User1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a:extLst>
              <a:ext uri="{FF2B5EF4-FFF2-40B4-BE49-F238E27FC236}">
                <a16:creationId xmlns:a16="http://schemas.microsoft.com/office/drawing/2014/main" xmlns="" id="{AF3F0209-A905-4AB0-84E8-ECE0BD5F78BF}"/>
              </a:ext>
            </a:extLst>
          </p:cNvPr>
          <p:cNvSpPr txBox="1"/>
          <p:nvPr/>
        </p:nvSpPr>
        <p:spPr bwMode="gray">
          <a:xfrm>
            <a:off x="1417023" y="4527876"/>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User2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a16="http://schemas.microsoft.com/office/drawing/2014/main" xmlns="" id="{8B62C7AB-42F3-487E-A941-DC61DA93B8A3}"/>
              </a:ext>
            </a:extLst>
          </p:cNvPr>
          <p:cNvSpPr txBox="1"/>
          <p:nvPr/>
        </p:nvSpPr>
        <p:spPr bwMode="gray">
          <a:xfrm>
            <a:off x="1529984" y="5148992"/>
            <a:ext cx="4638337" cy="1015663"/>
          </a:xfrm>
          <a:prstGeom prst="rect">
            <a:avLst/>
          </a:prstGeom>
          <a:noFill/>
        </p:spPr>
        <p:txBody>
          <a:bodyPr wrap="square" rtlCol="0">
            <a:spAutoFit/>
          </a:bodyPr>
          <a:lstStyle/>
          <a:p>
            <a:pPr fontAlgn="ctr"/>
            <a:r>
              <a:rPr lang="en-US" sz="1500" dirty="0" smtClean="0">
                <a:latin typeface="Huawei Sans" panose="020C0503030203020204" pitchFamily="34" charset="0"/>
                <a:ea typeface="方正兰亭黑简体" panose="02000000000000000000" pitchFamily="2" charset="-122"/>
                <a:sym typeface="Huawei Sans" panose="020C0503030203020204" pitchFamily="34" charset="0"/>
              </a:rPr>
              <a:t>User1's service packets are tagged with VLAN 10 and transmitted through GE1/0/0.1.</a:t>
            </a:r>
            <a:endParaRPr lang="en-US" altLang="zh-CN" sz="15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500" dirty="0" smtClean="0">
                <a:latin typeface="Huawei Sans" panose="020C0503030203020204" pitchFamily="34" charset="0"/>
                <a:ea typeface="方正兰亭黑简体" panose="02000000000000000000" pitchFamily="2" charset="-122"/>
                <a:sym typeface="Huawei Sans" panose="020C0503030203020204" pitchFamily="34" charset="0"/>
              </a:rPr>
              <a:t>User2's service packets are tagged with VLAN 20 and transmitted through GE1/0/0.2.</a:t>
            </a:r>
            <a:endParaRPr lang="en-US"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a:extLst>
              <a:ext uri="{FF2B5EF4-FFF2-40B4-BE49-F238E27FC236}">
                <a16:creationId xmlns:a16="http://schemas.microsoft.com/office/drawing/2014/main" xmlns="" id="{E33471A1-10B6-4931-8405-87629D3FDDBE}"/>
              </a:ext>
            </a:extLst>
          </p:cNvPr>
          <p:cNvSpPr txBox="1"/>
          <p:nvPr/>
        </p:nvSpPr>
        <p:spPr bwMode="gray">
          <a:xfrm>
            <a:off x="1075110" y="3952338"/>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VLAN 20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3517755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128396E-294C-4882-B176-6C6F246A0E94}"/>
              </a:ext>
            </a:extLst>
          </p:cNvPr>
          <p:cNvSpPr>
            <a:spLocks noGrp="1"/>
          </p:cNvSpPr>
          <p:nvPr>
            <p:ph type="title"/>
          </p:nvPr>
        </p:nvSpPr>
        <p:spPr bwMode="gray"/>
        <p:txBody>
          <a:bodyPr/>
          <a:lstStyle/>
          <a:p>
            <a:r>
              <a:rPr lang="en-US" dirty="0" smtClean="0">
                <a:sym typeface="Huawei Sans" panose="020C0503030203020204" pitchFamily="34" charset="0"/>
              </a:rPr>
              <a:t>VLAN Bundle Mode</a:t>
            </a:r>
            <a:endParaRPr lang="en-US" altLang="zh-CN" dirty="0">
              <a:sym typeface="Huawei Sans" panose="020C0503030203020204" pitchFamily="34" charset="0"/>
            </a:endParaRPr>
          </a:p>
        </p:txBody>
      </p:sp>
      <p:sp>
        <p:nvSpPr>
          <p:cNvPr id="3" name="文本占位符 2">
            <a:extLst>
              <a:ext uri="{FF2B5EF4-FFF2-40B4-BE49-F238E27FC236}">
                <a16:creationId xmlns:a16="http://schemas.microsoft.com/office/drawing/2014/main" xmlns="" id="{EEFEF38E-6A0D-4F7E-BD50-33DD8249CFD5}"/>
              </a:ext>
            </a:extLst>
          </p:cNvPr>
          <p:cNvSpPr>
            <a:spLocks noGrp="1"/>
          </p:cNvSpPr>
          <p:nvPr>
            <p:ph type="body" sz="quarter" idx="10"/>
          </p:nvPr>
        </p:nvSpPr>
        <p:spPr bwMode="gray"/>
        <p:txBody>
          <a:bodyPr/>
          <a:lstStyle/>
          <a:p>
            <a:pPr algn="l"/>
            <a:r>
              <a:rPr lang="en-US" sz="1600" dirty="0" smtClean="0">
                <a:sym typeface="Huawei Sans" panose="020C0503030203020204" pitchFamily="34" charset="0"/>
              </a:rPr>
              <a:t>In VLAN bundle mode, an EVI connects to multiple users who are divided by VLAN, and the EVI is bound to a BD. In this service mode, the users connected to the same EVI share a MAC forwarding table, requiring each user on the network to have a unique MAC address. This service mode is used to carry Layer 2 or Layer 3 services.</a:t>
            </a:r>
            <a:endParaRPr lang="en-US" altLang="zh-CN" sz="1600" dirty="0">
              <a:sym typeface="Huawei Sans" panose="020C0503030203020204" pitchFamily="34" charset="0"/>
            </a:endParaRPr>
          </a:p>
        </p:txBody>
      </p:sp>
      <p:sp>
        <p:nvSpPr>
          <p:cNvPr id="8" name="文本框 7">
            <a:extLst>
              <a:ext uri="{FF2B5EF4-FFF2-40B4-BE49-F238E27FC236}">
                <a16:creationId xmlns:a16="http://schemas.microsoft.com/office/drawing/2014/main" xmlns="" id="{6F6D1B2C-D409-4FFB-90DB-5ED097FF7997}"/>
              </a:ext>
            </a:extLst>
          </p:cNvPr>
          <p:cNvSpPr txBox="1"/>
          <p:nvPr/>
        </p:nvSpPr>
        <p:spPr bwMode="gray">
          <a:xfrm>
            <a:off x="6736657" y="3033495"/>
            <a:ext cx="4470305"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EVPN A configuration example:</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a:extLst>
              <a:ext uri="{FF2B5EF4-FFF2-40B4-BE49-F238E27FC236}">
                <a16:creationId xmlns:a16="http://schemas.microsoft.com/office/drawing/2014/main" xmlns="" id="{E9FF0F35-84EC-4121-A678-E2FA6947075A}"/>
              </a:ext>
            </a:extLst>
          </p:cNvPr>
          <p:cNvSpPr txBox="1"/>
          <p:nvPr/>
        </p:nvSpPr>
        <p:spPr bwMode="gray">
          <a:xfrm>
            <a:off x="6801077" y="3419428"/>
            <a:ext cx="4801643" cy="1815882"/>
          </a:xfrm>
          <a:prstGeom prst="rect">
            <a:avLst/>
          </a:prstGeom>
          <a:solidFill>
            <a:schemeClr val="bg1">
              <a:lumMod val="85000"/>
            </a:schemeClr>
          </a:solidFill>
          <a:ln>
            <a:noFill/>
          </a:ln>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 bridge-domain 10</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[*PE-bd10] evpn binding vpn-instance evpna</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[*PE-bd10] quit</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 interface GigabitEthernet 1/0/0.1 mode l2</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[*PE-G1/0/0.1] encapsulation dot1q vid 10</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[*PE-G1/0/0.1] bridge-domain 10</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[*PE-G1/0/0.1] commit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a16="http://schemas.microsoft.com/office/drawing/2014/main" xmlns="" id="{14021A73-DA09-4A53-8661-B3A57643E396}"/>
              </a:ext>
            </a:extLst>
          </p:cNvPr>
          <p:cNvSpPr/>
          <p:nvPr/>
        </p:nvSpPr>
        <p:spPr bwMode="gray">
          <a:xfrm>
            <a:off x="3437541" y="3097729"/>
            <a:ext cx="3061630" cy="1726129"/>
          </a:xfrm>
          <a:prstGeom prst="rect">
            <a:avLst/>
          </a:prstGeom>
          <a:solidFill>
            <a:schemeClr val="bg1"/>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Can 9">
            <a:extLst>
              <a:ext uri="{FF2B5EF4-FFF2-40B4-BE49-F238E27FC236}">
                <a16:creationId xmlns:a16="http://schemas.microsoft.com/office/drawing/2014/main" xmlns="" id="{66CEC8F5-FA84-4B77-AF24-10EB9C63549E}"/>
              </a:ext>
            </a:extLst>
          </p:cNvPr>
          <p:cNvSpPr/>
          <p:nvPr/>
        </p:nvSpPr>
        <p:spPr bwMode="gray">
          <a:xfrm rot="5400000">
            <a:off x="2176466" y="3814720"/>
            <a:ext cx="253196" cy="582431"/>
          </a:xfrm>
          <a:prstGeom prst="can">
            <a:avLst>
              <a:gd name="adj" fmla="val 40000"/>
            </a:avLst>
          </a:prstGeom>
          <a:solidFill>
            <a:srgbClr val="BEE9E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Can 9">
            <a:extLst>
              <a:ext uri="{FF2B5EF4-FFF2-40B4-BE49-F238E27FC236}">
                <a16:creationId xmlns:a16="http://schemas.microsoft.com/office/drawing/2014/main" xmlns="" id="{0E69D552-13DA-4FCC-8770-BBF1E056337E}"/>
              </a:ext>
            </a:extLst>
          </p:cNvPr>
          <p:cNvSpPr/>
          <p:nvPr/>
        </p:nvSpPr>
        <p:spPr bwMode="gray">
          <a:xfrm rot="5400000">
            <a:off x="2187812" y="3277955"/>
            <a:ext cx="253196" cy="590220"/>
          </a:xfrm>
          <a:prstGeom prst="can">
            <a:avLst>
              <a:gd name="adj" fmla="val 40000"/>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a:extLst>
              <a:ext uri="{FF2B5EF4-FFF2-40B4-BE49-F238E27FC236}">
                <a16:creationId xmlns:a16="http://schemas.microsoft.com/office/drawing/2014/main" xmlns="" id="{391C8C4D-3F76-4BBD-BB05-7649F63B377A}"/>
              </a:ext>
            </a:extLst>
          </p:cNvPr>
          <p:cNvSpPr txBox="1"/>
          <p:nvPr/>
        </p:nvSpPr>
        <p:spPr bwMode="gray">
          <a:xfrm>
            <a:off x="4732554" y="4412546"/>
            <a:ext cx="471604" cy="400110"/>
          </a:xfrm>
          <a:prstGeom prst="rect">
            <a:avLst/>
          </a:prstGeom>
          <a:noFill/>
        </p:spPr>
        <p:txBody>
          <a:bodyPr wrap="none" rtlCol="0">
            <a:spAutoFit/>
          </a:bodyPr>
          <a:lstStyle/>
          <a:p>
            <a:pPr fontAlgn="ct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PE</a:t>
            </a: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00493EC8-17AD-4D40-88ED-A726D56407D6}"/>
              </a:ext>
            </a:extLst>
          </p:cNvPr>
          <p:cNvSpPr/>
          <p:nvPr/>
        </p:nvSpPr>
        <p:spPr bwMode="gray">
          <a:xfrm>
            <a:off x="3723772" y="3337597"/>
            <a:ext cx="1137725" cy="1019482"/>
          </a:xfrm>
          <a:prstGeom prst="rect">
            <a:avLst/>
          </a:prstGeom>
          <a:solidFill>
            <a:srgbClr val="FDD351"/>
          </a:solidFill>
          <a:ln w="12700" cap="flat" cmpd="sng" algn="ctr">
            <a:solidFill>
              <a:schemeClr val="bg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Can 225">
            <a:extLst>
              <a:ext uri="{FF2B5EF4-FFF2-40B4-BE49-F238E27FC236}">
                <a16:creationId xmlns:a16="http://schemas.microsoft.com/office/drawing/2014/main" xmlns="" id="{FFBDA283-3D65-4CB3-9B11-EB9FCA4E706D}"/>
              </a:ext>
            </a:extLst>
          </p:cNvPr>
          <p:cNvSpPr/>
          <p:nvPr/>
        </p:nvSpPr>
        <p:spPr bwMode="gray">
          <a:xfrm rot="5400000">
            <a:off x="2473099" y="3171417"/>
            <a:ext cx="1193902" cy="136998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Can 9">
            <a:extLst>
              <a:ext uri="{FF2B5EF4-FFF2-40B4-BE49-F238E27FC236}">
                <a16:creationId xmlns:a16="http://schemas.microsoft.com/office/drawing/2014/main" xmlns="" id="{192AF495-DCA2-468E-B13D-8BF64051C7E7}"/>
              </a:ext>
            </a:extLst>
          </p:cNvPr>
          <p:cNvSpPr/>
          <p:nvPr/>
        </p:nvSpPr>
        <p:spPr bwMode="gray">
          <a:xfrm rot="5400000">
            <a:off x="3525286" y="3344465"/>
            <a:ext cx="253196" cy="457200"/>
          </a:xfrm>
          <a:prstGeom prst="can">
            <a:avLst>
              <a:gd name="adj" fmla="val 40000"/>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a:extLst>
              <a:ext uri="{FF2B5EF4-FFF2-40B4-BE49-F238E27FC236}">
                <a16:creationId xmlns:a16="http://schemas.microsoft.com/office/drawing/2014/main" xmlns="" id="{809F8A16-3BD4-4959-A192-C40E5C1CDA50}"/>
              </a:ext>
            </a:extLst>
          </p:cNvPr>
          <p:cNvSpPr txBox="1"/>
          <p:nvPr/>
        </p:nvSpPr>
        <p:spPr bwMode="gray">
          <a:xfrm>
            <a:off x="1417023" y="3048329"/>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GE1/0/0.1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a:extLst>
              <a:ext uri="{FF2B5EF4-FFF2-40B4-BE49-F238E27FC236}">
                <a16:creationId xmlns:a16="http://schemas.microsoft.com/office/drawing/2014/main" xmlns="" id="{A7CB3AED-9583-464C-BC13-83B9E4A7E20D}"/>
              </a:ext>
            </a:extLst>
          </p:cNvPr>
          <p:cNvSpPr txBox="1"/>
          <p:nvPr/>
        </p:nvSpPr>
        <p:spPr bwMode="gray">
          <a:xfrm>
            <a:off x="1417023" y="4243269"/>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GE1/0/0.2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a:extLst>
              <a:ext uri="{FF2B5EF4-FFF2-40B4-BE49-F238E27FC236}">
                <a16:creationId xmlns:a16="http://schemas.microsoft.com/office/drawing/2014/main" xmlns="" id="{0DEEE311-E7C3-47FA-88D2-1B44267BE793}"/>
              </a:ext>
            </a:extLst>
          </p:cNvPr>
          <p:cNvSpPr/>
          <p:nvPr/>
        </p:nvSpPr>
        <p:spPr bwMode="gray">
          <a:xfrm>
            <a:off x="5118842" y="3337597"/>
            <a:ext cx="1229591" cy="1019482"/>
          </a:xfrm>
          <a:prstGeom prst="rect">
            <a:avLst/>
          </a:prstGeom>
          <a:solidFill>
            <a:srgbClr val="FDD351"/>
          </a:solidFill>
          <a:ln w="12700" cap="flat" cmpd="sng" algn="ctr">
            <a:solidFill>
              <a:schemeClr val="bg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a:extLst>
              <a:ext uri="{FF2B5EF4-FFF2-40B4-BE49-F238E27FC236}">
                <a16:creationId xmlns:a16="http://schemas.microsoft.com/office/drawing/2014/main" xmlns="" id="{AB9D4CC0-533D-40A7-8E4E-B9CCC78E4570}"/>
              </a:ext>
            </a:extLst>
          </p:cNvPr>
          <p:cNvSpPr txBox="1"/>
          <p:nvPr/>
        </p:nvSpPr>
        <p:spPr bwMode="gray">
          <a:xfrm>
            <a:off x="5268326" y="3697557"/>
            <a:ext cx="987771"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EVPN A</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a:extLst>
              <a:ext uri="{FF2B5EF4-FFF2-40B4-BE49-F238E27FC236}">
                <a16:creationId xmlns:a16="http://schemas.microsoft.com/office/drawing/2014/main" xmlns="" id="{D13C8999-CA69-4DCB-9750-DC3A76C6E2BF}"/>
              </a:ext>
            </a:extLst>
          </p:cNvPr>
          <p:cNvCxnSpPr>
            <a:stCxn id="34" idx="3"/>
            <a:endCxn id="40" idx="1"/>
          </p:cNvCxnSpPr>
          <p:nvPr/>
        </p:nvCxnSpPr>
        <p:spPr bwMode="gray">
          <a:xfrm>
            <a:off x="4861497" y="3847338"/>
            <a:ext cx="257345" cy="0"/>
          </a:xfrm>
          <a:prstGeom prst="line">
            <a:avLst/>
          </a:prstGeom>
          <a:ln w="28575">
            <a:solidFill>
              <a:srgbClr val="FDD351"/>
            </a:solidFill>
          </a:ln>
        </p:spPr>
        <p:style>
          <a:lnRef idx="1">
            <a:schemeClr val="accent1"/>
          </a:lnRef>
          <a:fillRef idx="0">
            <a:schemeClr val="accent1"/>
          </a:fillRef>
          <a:effectRef idx="0">
            <a:schemeClr val="accent1"/>
          </a:effectRef>
          <a:fontRef idx="minor">
            <a:schemeClr val="tx1"/>
          </a:fontRef>
        </p:style>
      </p:cxnSp>
      <p:sp>
        <p:nvSpPr>
          <p:cNvPr id="48" name="Can 9">
            <a:extLst>
              <a:ext uri="{FF2B5EF4-FFF2-40B4-BE49-F238E27FC236}">
                <a16:creationId xmlns:a16="http://schemas.microsoft.com/office/drawing/2014/main" xmlns="" id="{0FA6C622-488A-439D-944B-054FC7285170}"/>
              </a:ext>
            </a:extLst>
          </p:cNvPr>
          <p:cNvSpPr/>
          <p:nvPr/>
        </p:nvSpPr>
        <p:spPr bwMode="gray">
          <a:xfrm rot="5400000">
            <a:off x="3493954" y="3877334"/>
            <a:ext cx="253196" cy="457201"/>
          </a:xfrm>
          <a:prstGeom prst="can">
            <a:avLst>
              <a:gd name="adj" fmla="val 40000"/>
            </a:avLst>
          </a:prstGeom>
          <a:solidFill>
            <a:srgbClr val="BEE9E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a:extLst>
              <a:ext uri="{FF2B5EF4-FFF2-40B4-BE49-F238E27FC236}">
                <a16:creationId xmlns:a16="http://schemas.microsoft.com/office/drawing/2014/main" xmlns="" id="{1E383130-3661-485A-8D83-3569798AB08C}"/>
              </a:ext>
            </a:extLst>
          </p:cNvPr>
          <p:cNvSpPr txBox="1"/>
          <p:nvPr/>
        </p:nvSpPr>
        <p:spPr bwMode="gray">
          <a:xfrm>
            <a:off x="1068012" y="3420090"/>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VLAN 10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a:extLst>
              <a:ext uri="{FF2B5EF4-FFF2-40B4-BE49-F238E27FC236}">
                <a16:creationId xmlns:a16="http://schemas.microsoft.com/office/drawing/2014/main" xmlns="" id="{50455B52-B9D5-4137-9E3F-3DEABA14E0DC}"/>
              </a:ext>
            </a:extLst>
          </p:cNvPr>
          <p:cNvSpPr txBox="1"/>
          <p:nvPr/>
        </p:nvSpPr>
        <p:spPr bwMode="gray">
          <a:xfrm>
            <a:off x="1417023" y="2743173"/>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User1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a:extLst>
              <a:ext uri="{FF2B5EF4-FFF2-40B4-BE49-F238E27FC236}">
                <a16:creationId xmlns:a16="http://schemas.microsoft.com/office/drawing/2014/main" xmlns="" id="{AF3F0209-A905-4AB0-84E8-ECE0BD5F78BF}"/>
              </a:ext>
            </a:extLst>
          </p:cNvPr>
          <p:cNvSpPr txBox="1"/>
          <p:nvPr/>
        </p:nvSpPr>
        <p:spPr bwMode="gray">
          <a:xfrm>
            <a:off x="1417023" y="4508826"/>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User2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a:extLst>
              <a:ext uri="{FF2B5EF4-FFF2-40B4-BE49-F238E27FC236}">
                <a16:creationId xmlns:a16="http://schemas.microsoft.com/office/drawing/2014/main" xmlns="" id="{8B62C7AB-42F3-487E-A941-DC61DA93B8A3}"/>
              </a:ext>
            </a:extLst>
          </p:cNvPr>
          <p:cNvSpPr txBox="1"/>
          <p:nvPr/>
        </p:nvSpPr>
        <p:spPr bwMode="gray">
          <a:xfrm>
            <a:off x="1529984" y="5076959"/>
            <a:ext cx="4638337" cy="1015663"/>
          </a:xfrm>
          <a:prstGeom prst="rect">
            <a:avLst/>
          </a:prstGeom>
          <a:noFill/>
        </p:spPr>
        <p:txBody>
          <a:bodyPr wrap="square" rtlCol="0">
            <a:spAutoFit/>
          </a:bodyPr>
          <a:lstStyle/>
          <a:p>
            <a:pPr fontAlgn="ctr"/>
            <a:r>
              <a:rPr lang="en-US" sz="1500" dirty="0" smtClean="0">
                <a:latin typeface="Huawei Sans" panose="020C0503030203020204" pitchFamily="34" charset="0"/>
                <a:ea typeface="方正兰亭黑简体" panose="02000000000000000000" pitchFamily="2" charset="-122"/>
                <a:sym typeface="Huawei Sans" panose="020C0503030203020204" pitchFamily="34" charset="0"/>
              </a:rPr>
              <a:t>User1's service packets are tagged with VLAN 10 and transmitted through GE1/0/0.1.</a:t>
            </a:r>
            <a:endParaRPr lang="en-US" altLang="zh-CN" sz="15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500" dirty="0" smtClean="0">
                <a:latin typeface="Huawei Sans" panose="020C0503030203020204" pitchFamily="34" charset="0"/>
                <a:ea typeface="方正兰亭黑简体" panose="02000000000000000000" pitchFamily="2" charset="-122"/>
                <a:sym typeface="Huawei Sans" panose="020C0503030203020204" pitchFamily="34" charset="0"/>
              </a:rPr>
              <a:t>User2's service packets are tagged with VLAN 20 and transmitted through GE1/0/0.2.</a:t>
            </a:r>
            <a:endParaRPr lang="en-US"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a:extLst>
              <a:ext uri="{FF2B5EF4-FFF2-40B4-BE49-F238E27FC236}">
                <a16:creationId xmlns:a16="http://schemas.microsoft.com/office/drawing/2014/main" xmlns="" id="{E33471A1-10B6-4931-8405-87629D3FDDBE}"/>
              </a:ext>
            </a:extLst>
          </p:cNvPr>
          <p:cNvSpPr txBox="1"/>
          <p:nvPr/>
        </p:nvSpPr>
        <p:spPr bwMode="gray">
          <a:xfrm>
            <a:off x="1075110" y="3933288"/>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VLAN 20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ACBDFDCF-FDDF-46F6-AAA2-58DAF2B564EF}"/>
              </a:ext>
            </a:extLst>
          </p:cNvPr>
          <p:cNvSpPr txBox="1"/>
          <p:nvPr/>
        </p:nvSpPr>
        <p:spPr bwMode="gray">
          <a:xfrm>
            <a:off x="3929210" y="3697557"/>
            <a:ext cx="822661"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BD 10</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4832966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0CFBF26-AC4A-49A7-9B9A-285AB337E723}"/>
              </a:ext>
            </a:extLst>
          </p:cNvPr>
          <p:cNvSpPr>
            <a:spLocks noGrp="1"/>
          </p:cNvSpPr>
          <p:nvPr>
            <p:ph type="title"/>
          </p:nvPr>
        </p:nvSpPr>
        <p:spPr bwMode="gray"/>
        <p:txBody>
          <a:bodyPr/>
          <a:lstStyle/>
          <a:p>
            <a:r>
              <a:rPr lang="en-US" dirty="0" smtClean="0">
                <a:sym typeface="Huawei Sans" panose="020C0503030203020204" pitchFamily="34" charset="0"/>
              </a:rPr>
              <a:t>VLAN-Aware Bundle Mode</a:t>
            </a:r>
            <a:endParaRPr lang="en-US" altLang="zh-CN" dirty="0">
              <a:sym typeface="Huawei Sans" panose="020C0503030203020204" pitchFamily="34" charset="0"/>
            </a:endParaRPr>
          </a:p>
        </p:txBody>
      </p:sp>
      <p:sp>
        <p:nvSpPr>
          <p:cNvPr id="13" name="文本占位符 12"/>
          <p:cNvSpPr>
            <a:spLocks noGrp="1"/>
          </p:cNvSpPr>
          <p:nvPr>
            <p:ph type="body" sz="quarter" idx="10"/>
          </p:nvPr>
        </p:nvSpPr>
        <p:spPr bwMode="gray"/>
        <p:txBody>
          <a:bodyPr/>
          <a:lstStyle/>
          <a:p>
            <a:pPr algn="l"/>
            <a:r>
              <a:rPr lang="en-US" sz="1600" dirty="0" smtClean="0">
                <a:sym typeface="Huawei Sans" panose="020C0503030203020204" pitchFamily="34" charset="0"/>
              </a:rPr>
              <a:t>In VLAN-aware bundle mode, an EVI connects to multiple users divided by VLAN. Additionally, the EVI can be bound to multiple BDs. In this service mode, users connected to the same EVI use separate forwarding entries. During traffic forwarding, the system uses the BD tag carried in packets to locate the corresponding BD MAC forwarding table and searches the table for a forwarding entry based on a MAC address.</a:t>
            </a:r>
          </a:p>
          <a:p>
            <a:pPr algn="l"/>
            <a:endParaRPr lang="en-US" altLang="zh-CN" sz="1600" dirty="0">
              <a:sym typeface="Huawei Sans" panose="020C0503030203020204" pitchFamily="34" charset="0"/>
            </a:endParaRPr>
          </a:p>
        </p:txBody>
      </p:sp>
      <p:sp>
        <p:nvSpPr>
          <p:cNvPr id="9" name="文本框 8">
            <a:extLst>
              <a:ext uri="{FF2B5EF4-FFF2-40B4-BE49-F238E27FC236}">
                <a16:creationId xmlns:a16="http://schemas.microsoft.com/office/drawing/2014/main" xmlns="" id="{4570E558-B508-402C-96EE-B894CC585CB3}"/>
              </a:ext>
            </a:extLst>
          </p:cNvPr>
          <p:cNvSpPr txBox="1"/>
          <p:nvPr/>
        </p:nvSpPr>
        <p:spPr bwMode="gray">
          <a:xfrm>
            <a:off x="6508057" y="2928720"/>
            <a:ext cx="4693343"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EVPN A configuration example:</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a:extLst>
              <a:ext uri="{FF2B5EF4-FFF2-40B4-BE49-F238E27FC236}">
                <a16:creationId xmlns:a16="http://schemas.microsoft.com/office/drawing/2014/main" xmlns="" id="{37AF29D5-B0A2-4651-AE2C-C482B480817C}"/>
              </a:ext>
            </a:extLst>
          </p:cNvPr>
          <p:cNvSpPr txBox="1"/>
          <p:nvPr/>
        </p:nvSpPr>
        <p:spPr bwMode="gray">
          <a:xfrm>
            <a:off x="6450557" y="3314653"/>
            <a:ext cx="5293943" cy="1815882"/>
          </a:xfrm>
          <a:prstGeom prst="rect">
            <a:avLst/>
          </a:prstGeom>
          <a:solidFill>
            <a:schemeClr val="bg1">
              <a:lumMod val="85000"/>
            </a:schemeClr>
          </a:solidFill>
          <a:ln>
            <a:noFill/>
          </a:ln>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 bridge-domain 10</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[*PE-bd10] evpn binding vpn-instance evpna bd-tag 10</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[*PE-bd10] quit</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 interface GigabitEthernet 1/0/0.1 mode l2</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[*PE-G1/0/0.1] encapsulation dot1q vid 10</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[*PE-G1/0/0.1] bridge-domain 10</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[*PE-G1/0/0.1] commit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a:extLst>
              <a:ext uri="{FF2B5EF4-FFF2-40B4-BE49-F238E27FC236}">
                <a16:creationId xmlns:a16="http://schemas.microsoft.com/office/drawing/2014/main" xmlns="" id="{14021A73-DA09-4A53-8661-B3A57643E396}"/>
              </a:ext>
            </a:extLst>
          </p:cNvPr>
          <p:cNvSpPr/>
          <p:nvPr/>
        </p:nvSpPr>
        <p:spPr bwMode="gray">
          <a:xfrm>
            <a:off x="3163221" y="2992954"/>
            <a:ext cx="3061630" cy="1726129"/>
          </a:xfrm>
          <a:prstGeom prst="rect">
            <a:avLst/>
          </a:prstGeom>
          <a:solidFill>
            <a:schemeClr val="bg1"/>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Can 9">
            <a:extLst>
              <a:ext uri="{FF2B5EF4-FFF2-40B4-BE49-F238E27FC236}">
                <a16:creationId xmlns:a16="http://schemas.microsoft.com/office/drawing/2014/main" xmlns="" id="{66CEC8F5-FA84-4B77-AF24-10EB9C63549E}"/>
              </a:ext>
            </a:extLst>
          </p:cNvPr>
          <p:cNvSpPr/>
          <p:nvPr/>
        </p:nvSpPr>
        <p:spPr bwMode="gray">
          <a:xfrm rot="5400000">
            <a:off x="1902146" y="3709945"/>
            <a:ext cx="253196" cy="582431"/>
          </a:xfrm>
          <a:prstGeom prst="can">
            <a:avLst>
              <a:gd name="adj" fmla="val 40000"/>
            </a:avLst>
          </a:prstGeom>
          <a:solidFill>
            <a:srgbClr val="BEE9E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Can 9">
            <a:extLst>
              <a:ext uri="{FF2B5EF4-FFF2-40B4-BE49-F238E27FC236}">
                <a16:creationId xmlns:a16="http://schemas.microsoft.com/office/drawing/2014/main" xmlns="" id="{0E69D552-13DA-4FCC-8770-BBF1E056337E}"/>
              </a:ext>
            </a:extLst>
          </p:cNvPr>
          <p:cNvSpPr/>
          <p:nvPr/>
        </p:nvSpPr>
        <p:spPr bwMode="gray">
          <a:xfrm rot="5400000">
            <a:off x="1913492" y="3173180"/>
            <a:ext cx="253196" cy="590220"/>
          </a:xfrm>
          <a:prstGeom prst="can">
            <a:avLst>
              <a:gd name="adj" fmla="val 40000"/>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a:extLst>
              <a:ext uri="{FF2B5EF4-FFF2-40B4-BE49-F238E27FC236}">
                <a16:creationId xmlns:a16="http://schemas.microsoft.com/office/drawing/2014/main" xmlns="" id="{391C8C4D-3F76-4BBD-BB05-7649F63B377A}"/>
              </a:ext>
            </a:extLst>
          </p:cNvPr>
          <p:cNvSpPr txBox="1"/>
          <p:nvPr/>
        </p:nvSpPr>
        <p:spPr bwMode="gray">
          <a:xfrm>
            <a:off x="4458234" y="4307771"/>
            <a:ext cx="471604" cy="400110"/>
          </a:xfrm>
          <a:prstGeom prst="rect">
            <a:avLst/>
          </a:prstGeom>
          <a:noFill/>
        </p:spPr>
        <p:txBody>
          <a:bodyPr wrap="none" rtlCol="0">
            <a:spAutoFit/>
          </a:bodyPr>
          <a:lstStyle/>
          <a:p>
            <a:pPr fontAlgn="ct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PE</a:t>
            </a: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Can 225">
            <a:extLst>
              <a:ext uri="{FF2B5EF4-FFF2-40B4-BE49-F238E27FC236}">
                <a16:creationId xmlns:a16="http://schemas.microsoft.com/office/drawing/2014/main" xmlns="" id="{FFBDA283-3D65-4CB3-9B11-EB9FCA4E706D}"/>
              </a:ext>
            </a:extLst>
          </p:cNvPr>
          <p:cNvSpPr/>
          <p:nvPr/>
        </p:nvSpPr>
        <p:spPr bwMode="gray">
          <a:xfrm rot="5400000">
            <a:off x="2198779" y="3066642"/>
            <a:ext cx="1193902" cy="136998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a:extLst>
              <a:ext uri="{FF2B5EF4-FFF2-40B4-BE49-F238E27FC236}">
                <a16:creationId xmlns:a16="http://schemas.microsoft.com/office/drawing/2014/main" xmlns="" id="{809F8A16-3BD4-4959-A192-C40E5C1CDA50}"/>
              </a:ext>
            </a:extLst>
          </p:cNvPr>
          <p:cNvSpPr txBox="1"/>
          <p:nvPr/>
        </p:nvSpPr>
        <p:spPr bwMode="gray">
          <a:xfrm>
            <a:off x="1142703" y="2943554"/>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GE1/0/0.1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a:extLst>
              <a:ext uri="{FF2B5EF4-FFF2-40B4-BE49-F238E27FC236}">
                <a16:creationId xmlns:a16="http://schemas.microsoft.com/office/drawing/2014/main" xmlns="" id="{A7CB3AED-9583-464C-BC13-83B9E4A7E20D}"/>
              </a:ext>
            </a:extLst>
          </p:cNvPr>
          <p:cNvSpPr txBox="1"/>
          <p:nvPr/>
        </p:nvSpPr>
        <p:spPr bwMode="gray">
          <a:xfrm>
            <a:off x="1142703" y="4138494"/>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GE1/0/0.2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a:extLst>
              <a:ext uri="{FF2B5EF4-FFF2-40B4-BE49-F238E27FC236}">
                <a16:creationId xmlns:a16="http://schemas.microsoft.com/office/drawing/2014/main" xmlns="" id="{0DEEE311-E7C3-47FA-88D2-1B44267BE793}"/>
              </a:ext>
            </a:extLst>
          </p:cNvPr>
          <p:cNvSpPr/>
          <p:nvPr/>
        </p:nvSpPr>
        <p:spPr bwMode="gray">
          <a:xfrm>
            <a:off x="4844522" y="3232822"/>
            <a:ext cx="1229591" cy="1019482"/>
          </a:xfrm>
          <a:prstGeom prst="rect">
            <a:avLst/>
          </a:prstGeom>
          <a:solidFill>
            <a:srgbClr val="FDD351"/>
          </a:solidFill>
          <a:ln w="12700" cap="flat" cmpd="sng" algn="ctr">
            <a:solidFill>
              <a:schemeClr val="bg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a:extLst>
              <a:ext uri="{FF2B5EF4-FFF2-40B4-BE49-F238E27FC236}">
                <a16:creationId xmlns:a16="http://schemas.microsoft.com/office/drawing/2014/main" xmlns="" id="{AB9D4CC0-533D-40A7-8E4E-B9CCC78E4570}"/>
              </a:ext>
            </a:extLst>
          </p:cNvPr>
          <p:cNvSpPr txBox="1"/>
          <p:nvPr/>
        </p:nvSpPr>
        <p:spPr bwMode="gray">
          <a:xfrm>
            <a:off x="4994006" y="3592782"/>
            <a:ext cx="987771"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EVPN A</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a:extLst>
              <a:ext uri="{FF2B5EF4-FFF2-40B4-BE49-F238E27FC236}">
                <a16:creationId xmlns:a16="http://schemas.microsoft.com/office/drawing/2014/main" xmlns="" id="{1E383130-3661-485A-8D83-3569798AB08C}"/>
              </a:ext>
            </a:extLst>
          </p:cNvPr>
          <p:cNvSpPr txBox="1"/>
          <p:nvPr/>
        </p:nvSpPr>
        <p:spPr bwMode="gray">
          <a:xfrm>
            <a:off x="793692" y="3315315"/>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VLAN 10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a:extLst>
              <a:ext uri="{FF2B5EF4-FFF2-40B4-BE49-F238E27FC236}">
                <a16:creationId xmlns:a16="http://schemas.microsoft.com/office/drawing/2014/main" xmlns="" id="{50455B52-B9D5-4137-9E3F-3DEABA14E0DC}"/>
              </a:ext>
            </a:extLst>
          </p:cNvPr>
          <p:cNvSpPr txBox="1"/>
          <p:nvPr/>
        </p:nvSpPr>
        <p:spPr bwMode="gray">
          <a:xfrm>
            <a:off x="1142703" y="2638398"/>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User1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a:extLst>
              <a:ext uri="{FF2B5EF4-FFF2-40B4-BE49-F238E27FC236}">
                <a16:creationId xmlns:a16="http://schemas.microsoft.com/office/drawing/2014/main" xmlns="" id="{AF3F0209-A905-4AB0-84E8-ECE0BD5F78BF}"/>
              </a:ext>
            </a:extLst>
          </p:cNvPr>
          <p:cNvSpPr txBox="1"/>
          <p:nvPr/>
        </p:nvSpPr>
        <p:spPr bwMode="gray">
          <a:xfrm>
            <a:off x="1142703" y="4404051"/>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User2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a:extLst>
              <a:ext uri="{FF2B5EF4-FFF2-40B4-BE49-F238E27FC236}">
                <a16:creationId xmlns:a16="http://schemas.microsoft.com/office/drawing/2014/main" xmlns="" id="{8B62C7AB-42F3-487E-A941-DC61DA93B8A3}"/>
              </a:ext>
            </a:extLst>
          </p:cNvPr>
          <p:cNvSpPr txBox="1"/>
          <p:nvPr/>
        </p:nvSpPr>
        <p:spPr bwMode="gray">
          <a:xfrm>
            <a:off x="1255664" y="5158653"/>
            <a:ext cx="4638337" cy="1015663"/>
          </a:xfrm>
          <a:prstGeom prst="rect">
            <a:avLst/>
          </a:prstGeom>
          <a:noFill/>
        </p:spPr>
        <p:txBody>
          <a:bodyPr wrap="square" rtlCol="0">
            <a:spAutoFit/>
          </a:bodyPr>
          <a:lstStyle/>
          <a:p>
            <a:pPr fontAlgn="ctr"/>
            <a:r>
              <a:rPr lang="en-US" sz="1500" dirty="0" smtClean="0">
                <a:latin typeface="Huawei Sans" panose="020C0503030203020204" pitchFamily="34" charset="0"/>
                <a:ea typeface="方正兰亭黑简体" panose="02000000000000000000" pitchFamily="2" charset="-122"/>
                <a:sym typeface="Huawei Sans" panose="020C0503030203020204" pitchFamily="34" charset="0"/>
              </a:rPr>
              <a:t>User1's service packets are tagged with VLAN 10 and transmitted through GE1/0/0.1.</a:t>
            </a:r>
            <a:endParaRPr lang="en-US" altLang="zh-CN" sz="15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500" dirty="0" smtClean="0">
                <a:latin typeface="Huawei Sans" panose="020C0503030203020204" pitchFamily="34" charset="0"/>
                <a:ea typeface="方正兰亭黑简体" panose="02000000000000000000" pitchFamily="2" charset="-122"/>
                <a:sym typeface="Huawei Sans" panose="020C0503030203020204" pitchFamily="34" charset="0"/>
              </a:rPr>
              <a:t>User2's service packets are tagged with VLAN 20 and transmitted through GE1/0/0.2.</a:t>
            </a:r>
            <a:endParaRPr lang="en-US"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a:extLst>
              <a:ext uri="{FF2B5EF4-FFF2-40B4-BE49-F238E27FC236}">
                <a16:creationId xmlns:a16="http://schemas.microsoft.com/office/drawing/2014/main" xmlns="" id="{E33471A1-10B6-4931-8405-87629D3FDDBE}"/>
              </a:ext>
            </a:extLst>
          </p:cNvPr>
          <p:cNvSpPr txBox="1"/>
          <p:nvPr/>
        </p:nvSpPr>
        <p:spPr bwMode="gray">
          <a:xfrm>
            <a:off x="800790" y="3828513"/>
            <a:ext cx="1474771" cy="338554"/>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VLAN 20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a:extLst>
              <a:ext uri="{FF2B5EF4-FFF2-40B4-BE49-F238E27FC236}">
                <a16:creationId xmlns:a16="http://schemas.microsoft.com/office/drawing/2014/main" xmlns="" id="{00493EC8-17AD-4D40-88ED-A726D56407D6}"/>
              </a:ext>
            </a:extLst>
          </p:cNvPr>
          <p:cNvSpPr/>
          <p:nvPr/>
        </p:nvSpPr>
        <p:spPr bwMode="gray">
          <a:xfrm>
            <a:off x="3457009" y="3197572"/>
            <a:ext cx="1137725" cy="480658"/>
          </a:xfrm>
          <a:prstGeom prst="rect">
            <a:avLst/>
          </a:prstGeom>
          <a:solidFill>
            <a:srgbClr val="AFD89C"/>
          </a:solidFill>
          <a:ln w="12700" cap="flat" cmpd="sng" algn="ctr">
            <a:solidFill>
              <a:schemeClr val="bg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a:extLst>
              <a:ext uri="{FF2B5EF4-FFF2-40B4-BE49-F238E27FC236}">
                <a16:creationId xmlns:a16="http://schemas.microsoft.com/office/drawing/2014/main" xmlns="" id="{ACBDFDCF-FDDF-46F6-AAA2-58DAF2B564EF}"/>
              </a:ext>
            </a:extLst>
          </p:cNvPr>
          <p:cNvSpPr txBox="1"/>
          <p:nvPr/>
        </p:nvSpPr>
        <p:spPr bwMode="gray">
          <a:xfrm>
            <a:off x="3662447" y="3286472"/>
            <a:ext cx="822661"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BD 10</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a:extLst>
              <a:ext uri="{FF2B5EF4-FFF2-40B4-BE49-F238E27FC236}">
                <a16:creationId xmlns:a16="http://schemas.microsoft.com/office/drawing/2014/main" xmlns="" id="{72599957-B718-44CA-8461-5B45A43A13E5}"/>
              </a:ext>
            </a:extLst>
          </p:cNvPr>
          <p:cNvSpPr/>
          <p:nvPr/>
        </p:nvSpPr>
        <p:spPr bwMode="gray">
          <a:xfrm>
            <a:off x="3457009" y="3764513"/>
            <a:ext cx="1137725" cy="480658"/>
          </a:xfrm>
          <a:prstGeom prst="rect">
            <a:avLst/>
          </a:prstGeom>
          <a:solidFill>
            <a:srgbClr val="BEE9E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6894031B-0540-49F4-A0F5-A49CBFB65F31}"/>
              </a:ext>
            </a:extLst>
          </p:cNvPr>
          <p:cNvSpPr txBox="1"/>
          <p:nvPr/>
        </p:nvSpPr>
        <p:spPr bwMode="gray">
          <a:xfrm>
            <a:off x="3662447" y="3840713"/>
            <a:ext cx="822661" cy="369332"/>
          </a:xfrm>
          <a:prstGeom prst="rect">
            <a:avLst/>
          </a:prstGeom>
          <a:noFill/>
        </p:spPr>
        <p:txBody>
          <a:bodyPr wrap="none" rtlCol="0">
            <a:sp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BD 20</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Can 9">
            <a:extLst>
              <a:ext uri="{FF2B5EF4-FFF2-40B4-BE49-F238E27FC236}">
                <a16:creationId xmlns:a16="http://schemas.microsoft.com/office/drawing/2014/main" xmlns="" id="{192AF495-DCA2-468E-B13D-8BF64051C7E7}"/>
              </a:ext>
            </a:extLst>
          </p:cNvPr>
          <p:cNvSpPr/>
          <p:nvPr/>
        </p:nvSpPr>
        <p:spPr bwMode="gray">
          <a:xfrm rot="5400000">
            <a:off x="3250966" y="3239690"/>
            <a:ext cx="253196" cy="457200"/>
          </a:xfrm>
          <a:prstGeom prst="can">
            <a:avLst>
              <a:gd name="adj" fmla="val 40000"/>
            </a:avLst>
          </a:prstGeom>
          <a:solidFill>
            <a:srgbClr val="AFD89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Can 9">
            <a:extLst>
              <a:ext uri="{FF2B5EF4-FFF2-40B4-BE49-F238E27FC236}">
                <a16:creationId xmlns:a16="http://schemas.microsoft.com/office/drawing/2014/main" xmlns="" id="{0FA6C622-488A-439D-944B-054FC7285170}"/>
              </a:ext>
            </a:extLst>
          </p:cNvPr>
          <p:cNvSpPr/>
          <p:nvPr/>
        </p:nvSpPr>
        <p:spPr bwMode="gray">
          <a:xfrm rot="5400000">
            <a:off x="3219634" y="3772559"/>
            <a:ext cx="253196" cy="457201"/>
          </a:xfrm>
          <a:prstGeom prst="can">
            <a:avLst>
              <a:gd name="adj" fmla="val 40000"/>
            </a:avLst>
          </a:prstGeom>
          <a:solidFill>
            <a:srgbClr val="BEE9E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a:extLst>
              <a:ext uri="{FF2B5EF4-FFF2-40B4-BE49-F238E27FC236}">
                <a16:creationId xmlns:a16="http://schemas.microsoft.com/office/drawing/2014/main" xmlns="" id="{D13C8999-CA69-4DCB-9750-DC3A76C6E2BF}"/>
              </a:ext>
            </a:extLst>
          </p:cNvPr>
          <p:cNvCxnSpPr/>
          <p:nvPr/>
        </p:nvCxnSpPr>
        <p:spPr bwMode="gray">
          <a:xfrm>
            <a:off x="4594734" y="3453802"/>
            <a:ext cx="257345" cy="0"/>
          </a:xfrm>
          <a:prstGeom prst="line">
            <a:avLst/>
          </a:prstGeom>
          <a:ln w="19050">
            <a:solidFill>
              <a:srgbClr val="AFD89C"/>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894EC289-7458-4575-BA2D-A265EA65D705}"/>
              </a:ext>
            </a:extLst>
          </p:cNvPr>
          <p:cNvCxnSpPr/>
          <p:nvPr/>
        </p:nvCxnSpPr>
        <p:spPr bwMode="gray">
          <a:xfrm>
            <a:off x="4594734" y="4020743"/>
            <a:ext cx="257345"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063442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C179A15F-0C4B-4715-9EAA-8FA98732ECB8}"/>
              </a:ext>
            </a:extLst>
          </p:cNvPr>
          <p:cNvSpPr>
            <a:spLocks noGrp="1"/>
          </p:cNvSpPr>
          <p:nvPr>
            <p:ph type="body" sz="quarter" idx="10"/>
          </p:nvPr>
        </p:nvSpPr>
        <p:spPr bwMode="gray"/>
        <p:txBody>
          <a:bodyPr/>
          <a:lstStyle/>
          <a:p>
            <a:r>
              <a:rPr lang="en-US" dirty="0" smtClean="0">
                <a:solidFill>
                  <a:schemeClr val="bg1">
                    <a:lumMod val="50000"/>
                  </a:schemeClr>
                </a:solidFill>
                <a:sym typeface="Huawei Sans" panose="020C0503030203020204" pitchFamily="34" charset="0"/>
              </a:rPr>
              <a:t>EVPN Background and Terms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EVPN Fundamentals</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Inter-AS EVPN</a:t>
            </a:r>
          </a:p>
          <a:p>
            <a:r>
              <a:rPr lang="en-US" dirty="0" smtClean="0">
                <a:solidFill>
                  <a:schemeClr val="bg1">
                    <a:lumMod val="50000"/>
                  </a:schemeClr>
                </a:solidFill>
                <a:sym typeface="Huawei Sans" panose="020C0503030203020204" pitchFamily="34" charset="0"/>
              </a:rPr>
              <a:t>Typical EVPN Application Scenarios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Basic EVPN Configurations</a:t>
            </a:r>
            <a:endParaRPr lang="en-US" altLang="zh-CN" dirty="0" smtClean="0">
              <a:solidFill>
                <a:schemeClr val="bg1">
                  <a:lumMod val="50000"/>
                </a:schemeClr>
              </a:solidFill>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77607900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F0BD293-7214-4750-A17B-9FFCB1CA3AD0}"/>
              </a:ext>
            </a:extLst>
          </p:cNvPr>
          <p:cNvSpPr>
            <a:spLocks noGrp="1"/>
          </p:cNvSpPr>
          <p:nvPr>
            <p:ph type="title"/>
          </p:nvPr>
        </p:nvSpPr>
        <p:spPr bwMode="gray"/>
        <p:txBody>
          <a:bodyPr/>
          <a:lstStyle/>
          <a:p>
            <a:r>
              <a:rPr lang="en-US" dirty="0" smtClean="0">
                <a:sym typeface="Huawei Sans" panose="020C0503030203020204" pitchFamily="34" charset="0"/>
              </a:rPr>
              <a:t>Inter-AS EVPN Overview</a:t>
            </a:r>
            <a:endParaRPr lang="en-US" altLang="zh-CN" dirty="0">
              <a:sym typeface="Huawei Sans" panose="020C0503030203020204" pitchFamily="34" charset="0"/>
            </a:endParaRPr>
          </a:p>
        </p:txBody>
      </p:sp>
      <p:sp>
        <p:nvSpPr>
          <p:cNvPr id="3" name="文本占位符 2">
            <a:extLst>
              <a:ext uri="{FF2B5EF4-FFF2-40B4-BE49-F238E27FC236}">
                <a16:creationId xmlns:a16="http://schemas.microsoft.com/office/drawing/2014/main" xmlns="" id="{6694AD9D-4115-4975-9DF4-68CB40579DDD}"/>
              </a:ext>
            </a:extLst>
          </p:cNvPr>
          <p:cNvSpPr>
            <a:spLocks noGrp="1"/>
          </p:cNvSpPr>
          <p:nvPr>
            <p:ph type="body" sz="quarter" idx="10"/>
          </p:nvPr>
        </p:nvSpPr>
        <p:spPr bwMode="gray"/>
        <p:txBody>
          <a:bodyPr/>
          <a:lstStyle/>
          <a:p>
            <a:pPr algn="l"/>
            <a:r>
              <a:rPr lang="en-US" sz="2000" dirty="0" smtClean="0">
                <a:sym typeface="Huawei Sans" panose="020C0503030203020204" pitchFamily="34" charset="0"/>
              </a:rPr>
              <a:t>Typically, an EVPN architecture runs in an autonomous system (AS). Routing information of any EVPN can be flooded </a:t>
            </a:r>
            <a:r>
              <a:rPr lang="en-US" altLang="zh-CN" sz="2000" dirty="0">
                <a:sym typeface="Huawei Sans" panose="020C0503030203020204" pitchFamily="34" charset="0"/>
              </a:rPr>
              <a:t>only</a:t>
            </a:r>
            <a:r>
              <a:rPr lang="en-US" sz="2000" dirty="0" smtClean="0">
                <a:sym typeface="Huawei Sans" panose="020C0503030203020204" pitchFamily="34" charset="0"/>
              </a:rPr>
              <a:t> in the local AS. In some complex scenarios, an enterprise may have multiple ASs. In this case, the existing EVPN architecture needs to be extended to provide an inter-AS EVPN.</a:t>
            </a:r>
            <a:endParaRPr lang="en-US" altLang="zh-CN" sz="2000" dirty="0" smtClean="0">
              <a:sym typeface="Huawei Sans" panose="020C0503030203020204" pitchFamily="34" charset="0"/>
            </a:endParaRPr>
          </a:p>
          <a:p>
            <a:pPr algn="l"/>
            <a:r>
              <a:rPr lang="en-US" sz="2000" dirty="0" smtClean="0">
                <a:sym typeface="Huawei Sans" panose="020C0503030203020204" pitchFamily="34" charset="0"/>
              </a:rPr>
              <a:t>Inter-AS EVPN can be implemented in the following ways, similar to inter-AS MPLS VPN:</a:t>
            </a:r>
            <a:endParaRPr lang="en-US" altLang="zh-CN" sz="2000" dirty="0" smtClean="0">
              <a:sym typeface="Huawei Sans" panose="020C0503030203020204" pitchFamily="34" charset="0"/>
            </a:endParaRPr>
          </a:p>
          <a:p>
            <a:pPr marL="654050" lvl="1" indent="-349250"/>
            <a:r>
              <a:rPr lang="en-US" sz="1800" dirty="0" smtClean="0">
                <a:sym typeface="Huawei Sans" panose="020C0503030203020204" pitchFamily="34" charset="0"/>
              </a:rPr>
              <a:t>Option A</a:t>
            </a:r>
            <a:endParaRPr lang="en-US" altLang="zh-CN" sz="1800" dirty="0" smtClean="0">
              <a:sym typeface="Huawei Sans" panose="020C0503030203020204" pitchFamily="34" charset="0"/>
            </a:endParaRPr>
          </a:p>
          <a:p>
            <a:pPr marL="654050" lvl="1" indent="-349250"/>
            <a:r>
              <a:rPr lang="en-US" sz="1800" dirty="0" smtClean="0">
                <a:sym typeface="Huawei Sans" panose="020C0503030203020204" pitchFamily="34" charset="0"/>
              </a:rPr>
              <a:t>Option B</a:t>
            </a:r>
            <a:endParaRPr lang="en-US" altLang="zh-CN" sz="1800" dirty="0" smtClean="0">
              <a:sym typeface="Huawei Sans" panose="020C0503030203020204" pitchFamily="34" charset="0"/>
            </a:endParaRPr>
          </a:p>
          <a:p>
            <a:pPr marL="654050" lvl="1" indent="-349250"/>
            <a:r>
              <a:rPr lang="en-US" sz="1800" dirty="0" smtClean="0">
                <a:sym typeface="Huawei Sans" panose="020C0503030203020204" pitchFamily="34" charset="0"/>
              </a:rPr>
              <a:t>Option C</a:t>
            </a:r>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9965640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CCCEFF-98E0-4658-AFDA-44D371F1FEA1}"/>
              </a:ext>
            </a:extLst>
          </p:cNvPr>
          <p:cNvSpPr>
            <a:spLocks noGrp="1"/>
          </p:cNvSpPr>
          <p:nvPr>
            <p:ph type="title"/>
          </p:nvPr>
        </p:nvSpPr>
        <p:spPr bwMode="gray"/>
        <p:txBody>
          <a:bodyPr/>
          <a:lstStyle/>
          <a:p>
            <a:r>
              <a:rPr lang="en-US" dirty="0" smtClean="0">
                <a:sym typeface="Huawei Sans" panose="020C0503030203020204" pitchFamily="34" charset="0"/>
              </a:rPr>
              <a:t>VPLS Fundamentals: Creating VSIs</a:t>
            </a:r>
            <a:endParaRPr lang="en-US" altLang="zh-CN" dirty="0">
              <a:sym typeface="Huawei Sans" panose="020C0503030203020204" pitchFamily="34" charset="0"/>
            </a:endParaRPr>
          </a:p>
        </p:txBody>
      </p:sp>
      <p:sp>
        <p:nvSpPr>
          <p:cNvPr id="3" name="文本占位符 2">
            <a:extLst>
              <a:ext uri="{FF2B5EF4-FFF2-40B4-BE49-F238E27FC236}">
                <a16:creationId xmlns:a16="http://schemas.microsoft.com/office/drawing/2014/main" xmlns="" id="{2C53491C-1BE0-4FCA-9C68-5F77140AB93F}"/>
              </a:ext>
            </a:extLst>
          </p:cNvPr>
          <p:cNvSpPr>
            <a:spLocks noGrp="1"/>
          </p:cNvSpPr>
          <p:nvPr>
            <p:ph type="body" sz="quarter" idx="10"/>
          </p:nvPr>
        </p:nvSpPr>
        <p:spPr bwMode="gray"/>
        <p:txBody>
          <a:bodyPr/>
          <a:lstStyle/>
          <a:p>
            <a:pPr algn="l"/>
            <a:r>
              <a:rPr lang="en-US" sz="1800" dirty="0" smtClean="0">
                <a:sym typeface="Huawei Sans" panose="020C0503030203020204" pitchFamily="34" charset="0"/>
              </a:rPr>
              <a:t>A VSI is an independent virtual switching unit for each VPLS service. A VSI stores an independent MAC address table, forwards packets, and terminates PWs.</a:t>
            </a:r>
            <a:endParaRPr lang="en-US" altLang="zh-CN" sz="1800" dirty="0">
              <a:sym typeface="Huawei Sans" panose="020C0503030203020204" pitchFamily="34" charset="0"/>
            </a:endParaRPr>
          </a:p>
        </p:txBody>
      </p:sp>
      <p:sp>
        <p:nvSpPr>
          <p:cNvPr id="60" name="矩形 59">
            <a:extLst>
              <a:ext uri="{FF2B5EF4-FFF2-40B4-BE49-F238E27FC236}">
                <a16:creationId xmlns:a16="http://schemas.microsoft.com/office/drawing/2014/main" xmlns="" id="{EF6F235B-370C-48D6-9A60-CA7333F2B938}"/>
              </a:ext>
            </a:extLst>
          </p:cNvPr>
          <p:cNvSpPr/>
          <p:nvPr/>
        </p:nvSpPr>
        <p:spPr bwMode="gray">
          <a:xfrm>
            <a:off x="1860250" y="2188061"/>
            <a:ext cx="8414049" cy="1775653"/>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9" name="图片 68">
            <a:extLst>
              <a:ext uri="{FF2B5EF4-FFF2-40B4-BE49-F238E27FC236}">
                <a16:creationId xmlns:a16="http://schemas.microsoft.com/office/drawing/2014/main" xmlns="" id="{51A8A3C0-9A2F-408E-9B85-9AAE95C4A76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2065" y="2638571"/>
            <a:ext cx="540000" cy="442800"/>
          </a:xfrm>
          <a:prstGeom prst="rect">
            <a:avLst/>
          </a:prstGeom>
        </p:spPr>
      </p:pic>
      <p:sp>
        <p:nvSpPr>
          <p:cNvPr id="70" name="矩形 69">
            <a:extLst>
              <a:ext uri="{FF2B5EF4-FFF2-40B4-BE49-F238E27FC236}">
                <a16:creationId xmlns:a16="http://schemas.microsoft.com/office/drawing/2014/main" xmlns="" id="{DBAD855A-4BB5-4DD8-A2B5-4F35CE56858C}"/>
              </a:ext>
            </a:extLst>
          </p:cNvPr>
          <p:cNvSpPr/>
          <p:nvPr/>
        </p:nvSpPr>
        <p:spPr bwMode="gray">
          <a:xfrm>
            <a:off x="1860250" y="3965281"/>
            <a:ext cx="8414049" cy="177565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 Box 138">
            <a:extLst>
              <a:ext uri="{FF2B5EF4-FFF2-40B4-BE49-F238E27FC236}">
                <a16:creationId xmlns:a16="http://schemas.microsoft.com/office/drawing/2014/main" xmlns="" id="{D7E90DC7-F090-4656-A4E3-461358B85961}"/>
              </a:ext>
            </a:extLst>
          </p:cNvPr>
          <p:cNvSpPr txBox="1">
            <a:spLocks noChangeArrowheads="1"/>
          </p:cNvSpPr>
          <p:nvPr/>
        </p:nvSpPr>
        <p:spPr bwMode="gray">
          <a:xfrm>
            <a:off x="3885347" y="4213384"/>
            <a:ext cx="1114928" cy="365245"/>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kumimoji="0" lang="en-US" altLang="zh-CN" sz="140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72" name="直接连接符 71">
            <a:extLst>
              <a:ext uri="{FF2B5EF4-FFF2-40B4-BE49-F238E27FC236}">
                <a16:creationId xmlns:a16="http://schemas.microsoft.com/office/drawing/2014/main" xmlns="" id="{644D4792-BDAD-4923-861A-ABF58C96C90E}"/>
              </a:ext>
            </a:extLst>
          </p:cNvPr>
          <p:cNvCxnSpPr>
            <a:cxnSpLocks/>
            <a:stCxn id="90" idx="1"/>
            <a:endCxn id="69" idx="3"/>
          </p:cNvCxnSpPr>
          <p:nvPr/>
        </p:nvCxnSpPr>
        <p:spPr bwMode="gray">
          <a:xfrm flipH="1" flipV="1">
            <a:off x="2932065" y="2859971"/>
            <a:ext cx="1240746" cy="1075345"/>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直接连接符 72">
            <a:extLst>
              <a:ext uri="{FF2B5EF4-FFF2-40B4-BE49-F238E27FC236}">
                <a16:creationId xmlns:a16="http://schemas.microsoft.com/office/drawing/2014/main" xmlns="" id="{B0F76C40-D254-4D9B-A48F-0912FBBDFFA8}"/>
              </a:ext>
            </a:extLst>
          </p:cNvPr>
          <p:cNvCxnSpPr>
            <a:cxnSpLocks/>
            <a:stCxn id="88" idx="1"/>
            <a:endCxn id="91" idx="3"/>
          </p:cNvCxnSpPr>
          <p:nvPr/>
        </p:nvCxnSpPr>
        <p:spPr bwMode="gray">
          <a:xfrm flipH="1">
            <a:off x="7801839" y="2859971"/>
            <a:ext cx="1505532" cy="1075345"/>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Text Box 138">
            <a:extLst>
              <a:ext uri="{FF2B5EF4-FFF2-40B4-BE49-F238E27FC236}">
                <a16:creationId xmlns:a16="http://schemas.microsoft.com/office/drawing/2014/main" xmlns="" id="{D0720AA3-3127-49BA-BEE1-503C1B838228}"/>
              </a:ext>
            </a:extLst>
          </p:cNvPr>
          <p:cNvSpPr txBox="1">
            <a:spLocks noChangeArrowheads="1"/>
          </p:cNvSpPr>
          <p:nvPr/>
        </p:nvSpPr>
        <p:spPr bwMode="gray">
          <a:xfrm>
            <a:off x="2088805" y="2167662"/>
            <a:ext cx="1121120" cy="390011"/>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A CE1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 Box 138">
            <a:extLst>
              <a:ext uri="{FF2B5EF4-FFF2-40B4-BE49-F238E27FC236}">
                <a16:creationId xmlns:a16="http://schemas.microsoft.com/office/drawing/2014/main" xmlns="" id="{12055A70-7A7C-4436-AFF1-7CBD903B9466}"/>
              </a:ext>
            </a:extLst>
          </p:cNvPr>
          <p:cNvSpPr txBox="1">
            <a:spLocks noChangeArrowheads="1"/>
          </p:cNvSpPr>
          <p:nvPr/>
        </p:nvSpPr>
        <p:spPr bwMode="gray">
          <a:xfrm>
            <a:off x="9064299" y="2167662"/>
            <a:ext cx="984576" cy="382120"/>
          </a:xfrm>
          <a:prstGeom prst="rect">
            <a:avLst/>
          </a:prstGeom>
          <a:noFill/>
          <a:ln w="9525" algn="ctr">
            <a:noFill/>
            <a:miter lim="800000"/>
            <a:headEnd/>
            <a:tailEnd/>
          </a:ln>
        </p:spPr>
        <p:txBody>
          <a:bodyPr wrap="square" lIns="77159" tIns="38579" rIns="77159" bIns="38579">
            <a:noAutofit/>
          </a:bodyPr>
          <a:lstStyle/>
          <a:p>
            <a:pPr lvl="0" algn="ctr" defTabSz="781004" fontAlgn="ctr">
              <a:spcBef>
                <a:spcPct val="0"/>
              </a:spcBef>
              <a:spcAft>
                <a:spcPct val="0"/>
              </a:spcAf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A CE2</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直接连接符 81">
            <a:extLst>
              <a:ext uri="{FF2B5EF4-FFF2-40B4-BE49-F238E27FC236}">
                <a16:creationId xmlns:a16="http://schemas.microsoft.com/office/drawing/2014/main" xmlns="" id="{40E65F86-D6E3-4861-A6F4-F76BCD93ED23}"/>
              </a:ext>
            </a:extLst>
          </p:cNvPr>
          <p:cNvCxnSpPr>
            <a:cxnSpLocks/>
            <a:stCxn id="90" idx="1"/>
            <a:endCxn id="87" idx="3"/>
          </p:cNvCxnSpPr>
          <p:nvPr/>
        </p:nvCxnSpPr>
        <p:spPr bwMode="gray">
          <a:xfrm flipH="1">
            <a:off x="2932065" y="3935316"/>
            <a:ext cx="1240746" cy="113298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3" name="直接连接符 82">
            <a:extLst>
              <a:ext uri="{FF2B5EF4-FFF2-40B4-BE49-F238E27FC236}">
                <a16:creationId xmlns:a16="http://schemas.microsoft.com/office/drawing/2014/main" xmlns="" id="{102FB7C7-A5B7-40FF-9A8E-F0B766104168}"/>
              </a:ext>
            </a:extLst>
          </p:cNvPr>
          <p:cNvCxnSpPr>
            <a:cxnSpLocks/>
            <a:stCxn id="89" idx="1"/>
            <a:endCxn id="91" idx="3"/>
          </p:cNvCxnSpPr>
          <p:nvPr/>
        </p:nvCxnSpPr>
        <p:spPr bwMode="gray">
          <a:xfrm flipH="1" flipV="1">
            <a:off x="7801839" y="3935316"/>
            <a:ext cx="1505532" cy="113298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4" name="Text Box 138">
            <a:extLst>
              <a:ext uri="{FF2B5EF4-FFF2-40B4-BE49-F238E27FC236}">
                <a16:creationId xmlns:a16="http://schemas.microsoft.com/office/drawing/2014/main" xmlns="" id="{C09C354E-DC20-4B4A-8D74-35E7B46A4B25}"/>
              </a:ext>
            </a:extLst>
          </p:cNvPr>
          <p:cNvSpPr txBox="1">
            <a:spLocks noChangeArrowheads="1"/>
          </p:cNvSpPr>
          <p:nvPr/>
        </p:nvSpPr>
        <p:spPr bwMode="gray">
          <a:xfrm>
            <a:off x="2181032" y="4314085"/>
            <a:ext cx="939360" cy="390011"/>
          </a:xfrm>
          <a:prstGeom prst="rect">
            <a:avLst/>
          </a:prstGeom>
          <a:noFill/>
          <a:ln w="9525" algn="ctr">
            <a:noFill/>
            <a:miter lim="800000"/>
            <a:headEnd/>
            <a:tailEnd/>
          </a:ln>
        </p:spPr>
        <p:txBody>
          <a:bodyPr wrap="square" lIns="77159" tIns="38579" rIns="77159" bIns="38579">
            <a:noAutofit/>
          </a:bodyPr>
          <a:lstStyle/>
          <a:p>
            <a:pPr lvl="0" algn="ctr" defTabSz="781004" fontAlgn="ctr">
              <a:spcBef>
                <a:spcPct val="0"/>
              </a:spcBef>
              <a:spcAft>
                <a:spcPct val="0"/>
              </a:spcAf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B CE3</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 Box 138">
            <a:extLst>
              <a:ext uri="{FF2B5EF4-FFF2-40B4-BE49-F238E27FC236}">
                <a16:creationId xmlns:a16="http://schemas.microsoft.com/office/drawing/2014/main" xmlns="" id="{67765EDB-2AD1-435C-A13B-0573A6821EF4}"/>
              </a:ext>
            </a:extLst>
          </p:cNvPr>
          <p:cNvSpPr txBox="1">
            <a:spLocks noChangeArrowheads="1"/>
          </p:cNvSpPr>
          <p:nvPr/>
        </p:nvSpPr>
        <p:spPr bwMode="gray">
          <a:xfrm>
            <a:off x="9059518" y="4314085"/>
            <a:ext cx="996954" cy="382120"/>
          </a:xfrm>
          <a:prstGeom prst="rect">
            <a:avLst/>
          </a:prstGeom>
          <a:noFill/>
          <a:ln w="9525" algn="ctr">
            <a:noFill/>
            <a:miter lim="800000"/>
            <a:headEnd/>
            <a:tailEnd/>
          </a:ln>
        </p:spPr>
        <p:txBody>
          <a:bodyPr wrap="square" lIns="77159" tIns="38579" rIns="77159" bIns="38579">
            <a:noAutofit/>
          </a:bodyPr>
          <a:lstStyle/>
          <a:p>
            <a:pPr lvl="0" algn="ctr" defTabSz="781004" fontAlgn="ctr">
              <a:spcBef>
                <a:spcPct val="0"/>
              </a:spcBef>
              <a:spcAft>
                <a:spcPct val="0"/>
              </a:spcAf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B CE4</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a:extLst>
              <a:ext uri="{FF2B5EF4-FFF2-40B4-BE49-F238E27FC236}">
                <a16:creationId xmlns:a16="http://schemas.microsoft.com/office/drawing/2014/main" xmlns="" id="{1BB743B8-84D7-48CE-8A5D-7B0563C7227B}"/>
              </a:ext>
            </a:extLst>
          </p:cNvPr>
          <p:cNvSpPr/>
          <p:nvPr/>
        </p:nvSpPr>
        <p:spPr bwMode="gray">
          <a:xfrm>
            <a:off x="2107008" y="3052444"/>
            <a:ext cx="1229422"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192.168.1.1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7" name="图片 86">
            <a:extLst>
              <a:ext uri="{FF2B5EF4-FFF2-40B4-BE49-F238E27FC236}">
                <a16:creationId xmlns:a16="http://schemas.microsoft.com/office/drawing/2014/main" xmlns="" id="{A3B544CF-05DD-45BD-83B3-B0A7E6276D7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2065" y="4846904"/>
            <a:ext cx="540000" cy="442800"/>
          </a:xfrm>
          <a:prstGeom prst="rect">
            <a:avLst/>
          </a:prstGeom>
        </p:spPr>
      </p:pic>
      <p:pic>
        <p:nvPicPr>
          <p:cNvPr id="88" name="图片 87">
            <a:extLst>
              <a:ext uri="{FF2B5EF4-FFF2-40B4-BE49-F238E27FC236}">
                <a16:creationId xmlns:a16="http://schemas.microsoft.com/office/drawing/2014/main" xmlns="" id="{7128C9C7-6F5D-44F5-9778-89B761EBBF5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07371" y="2638571"/>
            <a:ext cx="540000" cy="442800"/>
          </a:xfrm>
          <a:prstGeom prst="rect">
            <a:avLst/>
          </a:prstGeom>
        </p:spPr>
      </p:pic>
      <p:pic>
        <p:nvPicPr>
          <p:cNvPr id="89" name="图片 88">
            <a:extLst>
              <a:ext uri="{FF2B5EF4-FFF2-40B4-BE49-F238E27FC236}">
                <a16:creationId xmlns:a16="http://schemas.microsoft.com/office/drawing/2014/main" xmlns="" id="{9AD29C69-35E7-42B4-BF00-9DDCB18E229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07371" y="4846904"/>
            <a:ext cx="540000" cy="442800"/>
          </a:xfrm>
          <a:prstGeom prst="rect">
            <a:avLst/>
          </a:prstGeom>
        </p:spPr>
      </p:pic>
      <p:pic>
        <p:nvPicPr>
          <p:cNvPr id="90" name="图片 89">
            <a:extLst>
              <a:ext uri="{FF2B5EF4-FFF2-40B4-BE49-F238E27FC236}">
                <a16:creationId xmlns:a16="http://schemas.microsoft.com/office/drawing/2014/main" xmlns="" id="{84C065E0-A613-4D2D-AF5F-C0FF5B680E6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72811" y="3713916"/>
            <a:ext cx="540000" cy="442800"/>
          </a:xfrm>
          <a:prstGeom prst="rect">
            <a:avLst/>
          </a:prstGeom>
        </p:spPr>
      </p:pic>
      <p:pic>
        <p:nvPicPr>
          <p:cNvPr id="91" name="图片 90">
            <a:extLst>
              <a:ext uri="{FF2B5EF4-FFF2-40B4-BE49-F238E27FC236}">
                <a16:creationId xmlns:a16="http://schemas.microsoft.com/office/drawing/2014/main" xmlns="" id="{E6D9D7C8-5BC9-43A2-A53D-89AFFAB8D21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61839" y="3713916"/>
            <a:ext cx="540000" cy="442800"/>
          </a:xfrm>
          <a:prstGeom prst="rect">
            <a:avLst/>
          </a:prstGeom>
        </p:spPr>
      </p:pic>
      <p:cxnSp>
        <p:nvCxnSpPr>
          <p:cNvPr id="92" name="直接连接符 91">
            <a:extLst>
              <a:ext uri="{FF2B5EF4-FFF2-40B4-BE49-F238E27FC236}">
                <a16:creationId xmlns:a16="http://schemas.microsoft.com/office/drawing/2014/main" xmlns="" id="{60D62929-E1C1-4364-989C-87A2E7980816}"/>
              </a:ext>
            </a:extLst>
          </p:cNvPr>
          <p:cNvCxnSpPr>
            <a:cxnSpLocks/>
            <a:stCxn id="91" idx="1"/>
            <a:endCxn id="90" idx="3"/>
          </p:cNvCxnSpPr>
          <p:nvPr/>
        </p:nvCxnSpPr>
        <p:spPr bwMode="gray">
          <a:xfrm flipH="1">
            <a:off x="4712811" y="3935316"/>
            <a:ext cx="2549028" cy="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Text Box 138">
            <a:extLst>
              <a:ext uri="{FF2B5EF4-FFF2-40B4-BE49-F238E27FC236}">
                <a16:creationId xmlns:a16="http://schemas.microsoft.com/office/drawing/2014/main" xmlns="" id="{51039C1C-1764-4834-8F16-D88CC929B67E}"/>
              </a:ext>
            </a:extLst>
          </p:cNvPr>
          <p:cNvSpPr txBox="1">
            <a:spLocks noChangeArrowheads="1"/>
          </p:cNvSpPr>
          <p:nvPr/>
        </p:nvSpPr>
        <p:spPr bwMode="gray">
          <a:xfrm>
            <a:off x="6980341" y="4213384"/>
            <a:ext cx="1114928" cy="365245"/>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kumimoji="0" lang="en-US" altLang="zh-CN" sz="140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4" name="矩形 93">
            <a:extLst>
              <a:ext uri="{FF2B5EF4-FFF2-40B4-BE49-F238E27FC236}">
                <a16:creationId xmlns:a16="http://schemas.microsoft.com/office/drawing/2014/main" xmlns="" id="{96EA1A7A-9532-421A-8DA8-E69B6C9BA7A4}"/>
              </a:ext>
            </a:extLst>
          </p:cNvPr>
          <p:cNvSpPr/>
          <p:nvPr/>
        </p:nvSpPr>
        <p:spPr bwMode="gray">
          <a:xfrm>
            <a:off x="8950934" y="3052444"/>
            <a:ext cx="118412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192.168.1.2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a:extLst>
              <a:ext uri="{FF2B5EF4-FFF2-40B4-BE49-F238E27FC236}">
                <a16:creationId xmlns:a16="http://schemas.microsoft.com/office/drawing/2014/main" xmlns="" id="{7BB421CA-2374-44C0-A365-AAE2DD1D50F0}"/>
              </a:ext>
            </a:extLst>
          </p:cNvPr>
          <p:cNvSpPr/>
          <p:nvPr/>
        </p:nvSpPr>
        <p:spPr bwMode="gray">
          <a:xfrm>
            <a:off x="2107008" y="5239334"/>
            <a:ext cx="1229422"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192.168.2.1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a:extLst>
              <a:ext uri="{FF2B5EF4-FFF2-40B4-BE49-F238E27FC236}">
                <a16:creationId xmlns:a16="http://schemas.microsoft.com/office/drawing/2014/main" xmlns="" id="{71E584BE-47C7-4517-92DB-BA20950ADD0A}"/>
              </a:ext>
            </a:extLst>
          </p:cNvPr>
          <p:cNvSpPr/>
          <p:nvPr/>
        </p:nvSpPr>
        <p:spPr bwMode="gray">
          <a:xfrm>
            <a:off x="8937224" y="5239334"/>
            <a:ext cx="119783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192.168.2.2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2" name="组合 111">
            <a:extLst>
              <a:ext uri="{FF2B5EF4-FFF2-40B4-BE49-F238E27FC236}">
                <a16:creationId xmlns:a16="http://schemas.microsoft.com/office/drawing/2014/main" xmlns="" id="{4991E8C9-3615-4725-92D9-DD9491F7FDC2}"/>
              </a:ext>
            </a:extLst>
          </p:cNvPr>
          <p:cNvGrpSpPr/>
          <p:nvPr/>
        </p:nvGrpSpPr>
        <p:grpSpPr bwMode="gray">
          <a:xfrm>
            <a:off x="4034422" y="4550612"/>
            <a:ext cx="718154" cy="531999"/>
            <a:chOff x="4028299" y="3596545"/>
            <a:chExt cx="718154" cy="531999"/>
          </a:xfrm>
        </p:grpSpPr>
        <p:sp>
          <p:nvSpPr>
            <p:cNvPr id="113" name="Text Box 138">
              <a:extLst>
                <a:ext uri="{FF2B5EF4-FFF2-40B4-BE49-F238E27FC236}">
                  <a16:creationId xmlns:a16="http://schemas.microsoft.com/office/drawing/2014/main" xmlns="" id="{C43C31F0-61AE-4174-BC09-CA60668FCC8C}"/>
                </a:ext>
              </a:extLst>
            </p:cNvPr>
            <p:cNvSpPr txBox="1">
              <a:spLocks noChangeArrowheads="1"/>
            </p:cNvSpPr>
            <p:nvPr/>
          </p:nvSpPr>
          <p:spPr bwMode="gray">
            <a:xfrm>
              <a:off x="4028299" y="3596545"/>
              <a:ext cx="718154" cy="531999"/>
            </a:xfrm>
            <a:prstGeom prst="rect">
              <a:avLst/>
            </a:prstGeom>
            <a:solidFill>
              <a:schemeClr val="accent6">
                <a:lumMod val="20000"/>
                <a:lumOff val="80000"/>
              </a:schemeClr>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VSI B</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4" name="Text Box 138">
              <a:extLst>
                <a:ext uri="{FF2B5EF4-FFF2-40B4-BE49-F238E27FC236}">
                  <a16:creationId xmlns:a16="http://schemas.microsoft.com/office/drawing/2014/main" xmlns="" id="{90541463-C74C-47D1-BD4B-F3E8277A165A}"/>
                </a:ext>
              </a:extLst>
            </p:cNvPr>
            <p:cNvSpPr txBox="1">
              <a:spLocks noChangeArrowheads="1"/>
            </p:cNvSpPr>
            <p:nvPr/>
          </p:nvSpPr>
          <p:spPr bwMode="gray">
            <a:xfrm>
              <a:off x="4071452" y="3867646"/>
              <a:ext cx="648393" cy="247206"/>
            </a:xfrm>
            <a:prstGeom prst="rect">
              <a:avLst/>
            </a:prstGeom>
            <a:solidFill>
              <a:srgbClr val="62B230"/>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1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MAC B</a:t>
              </a:r>
              <a:endParaRPr lang="en-US"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5" name="组合 114">
            <a:extLst>
              <a:ext uri="{FF2B5EF4-FFF2-40B4-BE49-F238E27FC236}">
                <a16:creationId xmlns:a16="http://schemas.microsoft.com/office/drawing/2014/main" xmlns="" id="{A1D49CDC-967D-4221-8842-BE0A20F4D053}"/>
              </a:ext>
            </a:extLst>
          </p:cNvPr>
          <p:cNvGrpSpPr/>
          <p:nvPr/>
        </p:nvGrpSpPr>
        <p:grpSpPr bwMode="gray">
          <a:xfrm>
            <a:off x="7222075" y="4550612"/>
            <a:ext cx="718154" cy="531999"/>
            <a:chOff x="4028299" y="3596545"/>
            <a:chExt cx="718154" cy="531999"/>
          </a:xfrm>
        </p:grpSpPr>
        <p:sp>
          <p:nvSpPr>
            <p:cNvPr id="116" name="Text Box 138">
              <a:extLst>
                <a:ext uri="{FF2B5EF4-FFF2-40B4-BE49-F238E27FC236}">
                  <a16:creationId xmlns:a16="http://schemas.microsoft.com/office/drawing/2014/main" xmlns="" id="{BA95C1D2-3CEC-4D24-A1EE-B3EF9B78B59D}"/>
                </a:ext>
              </a:extLst>
            </p:cNvPr>
            <p:cNvSpPr txBox="1">
              <a:spLocks noChangeArrowheads="1"/>
            </p:cNvSpPr>
            <p:nvPr/>
          </p:nvSpPr>
          <p:spPr bwMode="gray">
            <a:xfrm>
              <a:off x="4028299" y="3596545"/>
              <a:ext cx="718154" cy="531999"/>
            </a:xfrm>
            <a:prstGeom prst="rect">
              <a:avLst/>
            </a:prstGeom>
            <a:solidFill>
              <a:schemeClr val="accent6">
                <a:lumMod val="20000"/>
                <a:lumOff val="80000"/>
              </a:schemeClr>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VSI B</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17" name="Text Box 138">
              <a:extLst>
                <a:ext uri="{FF2B5EF4-FFF2-40B4-BE49-F238E27FC236}">
                  <a16:creationId xmlns:a16="http://schemas.microsoft.com/office/drawing/2014/main" xmlns="" id="{F372A3DE-67DE-4F14-8D9B-9A7FEF74B06C}"/>
                </a:ext>
              </a:extLst>
            </p:cNvPr>
            <p:cNvSpPr txBox="1">
              <a:spLocks noChangeArrowheads="1"/>
            </p:cNvSpPr>
            <p:nvPr/>
          </p:nvSpPr>
          <p:spPr bwMode="gray">
            <a:xfrm>
              <a:off x="4071452" y="3867646"/>
              <a:ext cx="648393" cy="247206"/>
            </a:xfrm>
            <a:prstGeom prst="rect">
              <a:avLst/>
            </a:prstGeom>
            <a:solidFill>
              <a:srgbClr val="62B230"/>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1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MAC B</a:t>
              </a:r>
              <a:endParaRPr lang="en-US"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9" name="组合 38">
            <a:extLst>
              <a:ext uri="{FF2B5EF4-FFF2-40B4-BE49-F238E27FC236}">
                <a16:creationId xmlns:a16="http://schemas.microsoft.com/office/drawing/2014/main" xmlns="" id="{A386F5FB-57D1-4C10-BD17-62A70BCBEFFB}"/>
              </a:ext>
            </a:extLst>
          </p:cNvPr>
          <p:cNvGrpSpPr/>
          <p:nvPr/>
        </p:nvGrpSpPr>
        <p:grpSpPr bwMode="gray">
          <a:xfrm>
            <a:off x="7222075" y="3078855"/>
            <a:ext cx="718154" cy="531999"/>
            <a:chOff x="4028299" y="3596545"/>
            <a:chExt cx="718154" cy="531999"/>
          </a:xfrm>
          <a:solidFill>
            <a:srgbClr val="DD80AA"/>
          </a:solidFill>
        </p:grpSpPr>
        <p:sp>
          <p:nvSpPr>
            <p:cNvPr id="40" name="Text Box 138">
              <a:extLst>
                <a:ext uri="{FF2B5EF4-FFF2-40B4-BE49-F238E27FC236}">
                  <a16:creationId xmlns:a16="http://schemas.microsoft.com/office/drawing/2014/main" xmlns="" id="{5C054029-43C4-44EF-ACB9-294031B76147}"/>
                </a:ext>
              </a:extLst>
            </p:cNvPr>
            <p:cNvSpPr txBox="1">
              <a:spLocks noChangeArrowheads="1"/>
            </p:cNvSpPr>
            <p:nvPr/>
          </p:nvSpPr>
          <p:spPr bwMode="gray">
            <a:xfrm>
              <a:off x="4028299" y="3596545"/>
              <a:ext cx="718154" cy="531999"/>
            </a:xfrm>
            <a:prstGeom prst="rect">
              <a:avLst/>
            </a:prstGeom>
            <a:solidFill>
              <a:srgbClr val="EBB3CC"/>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VSI A</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 Box 138">
              <a:extLst>
                <a:ext uri="{FF2B5EF4-FFF2-40B4-BE49-F238E27FC236}">
                  <a16:creationId xmlns:a16="http://schemas.microsoft.com/office/drawing/2014/main" xmlns="" id="{D413A2D0-1A58-43C6-BA39-850C398083D2}"/>
                </a:ext>
              </a:extLst>
            </p:cNvPr>
            <p:cNvSpPr txBox="1">
              <a:spLocks noChangeArrowheads="1"/>
            </p:cNvSpPr>
            <p:nvPr/>
          </p:nvSpPr>
          <p:spPr bwMode="gray">
            <a:xfrm>
              <a:off x="4063832" y="3867646"/>
              <a:ext cx="648393" cy="247206"/>
            </a:xfrm>
            <a:prstGeom prst="rect">
              <a:avLst/>
            </a:prstGeom>
            <a:solidFill>
              <a:srgbClr val="62B230"/>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1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MAC A</a:t>
              </a:r>
              <a:endParaRPr lang="en-US"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2" name="组合 41">
            <a:extLst>
              <a:ext uri="{FF2B5EF4-FFF2-40B4-BE49-F238E27FC236}">
                <a16:creationId xmlns:a16="http://schemas.microsoft.com/office/drawing/2014/main" xmlns="" id="{A386F5FB-57D1-4C10-BD17-62A70BCBEFFB}"/>
              </a:ext>
            </a:extLst>
          </p:cNvPr>
          <p:cNvGrpSpPr/>
          <p:nvPr/>
        </p:nvGrpSpPr>
        <p:grpSpPr bwMode="gray">
          <a:xfrm>
            <a:off x="3938768" y="3078855"/>
            <a:ext cx="718154" cy="531999"/>
            <a:chOff x="4028299" y="3596545"/>
            <a:chExt cx="718154" cy="531999"/>
          </a:xfrm>
          <a:solidFill>
            <a:srgbClr val="DD80AA"/>
          </a:solidFill>
        </p:grpSpPr>
        <p:sp>
          <p:nvSpPr>
            <p:cNvPr id="43" name="Text Box 138">
              <a:extLst>
                <a:ext uri="{FF2B5EF4-FFF2-40B4-BE49-F238E27FC236}">
                  <a16:creationId xmlns:a16="http://schemas.microsoft.com/office/drawing/2014/main" xmlns="" id="{5C054029-43C4-44EF-ACB9-294031B76147}"/>
                </a:ext>
              </a:extLst>
            </p:cNvPr>
            <p:cNvSpPr txBox="1">
              <a:spLocks noChangeArrowheads="1"/>
            </p:cNvSpPr>
            <p:nvPr/>
          </p:nvSpPr>
          <p:spPr bwMode="gray">
            <a:xfrm>
              <a:off x="4028299" y="3596545"/>
              <a:ext cx="718154" cy="531999"/>
            </a:xfrm>
            <a:prstGeom prst="rect">
              <a:avLst/>
            </a:prstGeom>
            <a:solidFill>
              <a:srgbClr val="EBB3CC"/>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VSI A</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 Box 138">
              <a:extLst>
                <a:ext uri="{FF2B5EF4-FFF2-40B4-BE49-F238E27FC236}">
                  <a16:creationId xmlns:a16="http://schemas.microsoft.com/office/drawing/2014/main" xmlns="" id="{D413A2D0-1A58-43C6-BA39-850C398083D2}"/>
                </a:ext>
              </a:extLst>
            </p:cNvPr>
            <p:cNvSpPr txBox="1">
              <a:spLocks noChangeArrowheads="1"/>
            </p:cNvSpPr>
            <p:nvPr/>
          </p:nvSpPr>
          <p:spPr bwMode="gray">
            <a:xfrm>
              <a:off x="4063832" y="3867646"/>
              <a:ext cx="648393" cy="247206"/>
            </a:xfrm>
            <a:prstGeom prst="rect">
              <a:avLst/>
            </a:prstGeom>
            <a:solidFill>
              <a:srgbClr val="62B230"/>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lnSpc>
                  <a:spcPct val="100000"/>
                </a:lnSpc>
                <a:spcBef>
                  <a:spcPct val="0"/>
                </a:spcBef>
                <a:spcAft>
                  <a:spcPct val="0"/>
                </a:spcAft>
                <a:buClrTx/>
                <a:buSzTx/>
                <a:buFontTx/>
                <a:buNone/>
                <a:tabLst/>
                <a:defRPr/>
              </a:pPr>
              <a:r>
                <a:rPr lang="en-US" sz="11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MAC A</a:t>
              </a:r>
              <a:endParaRPr lang="en-US"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75568248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bwMode="gray">
          <a:xfrm>
            <a:off x="10037886" y="3295166"/>
            <a:ext cx="1582492" cy="971386"/>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770019" y="3295166"/>
            <a:ext cx="1582492" cy="971386"/>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圆角 50">
            <a:extLst>
              <a:ext uri="{FF2B5EF4-FFF2-40B4-BE49-F238E27FC236}">
                <a16:creationId xmlns:a16="http://schemas.microsoft.com/office/drawing/2014/main" xmlns="" id="{5D063812-E17A-4E34-B017-91C7C9DD909B}"/>
              </a:ext>
            </a:extLst>
          </p:cNvPr>
          <p:cNvSpPr/>
          <p:nvPr/>
        </p:nvSpPr>
        <p:spPr bwMode="gray">
          <a:xfrm>
            <a:off x="6667093" y="2886620"/>
            <a:ext cx="2756401" cy="1508168"/>
          </a:xfrm>
          <a:prstGeom prst="round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圆角 49">
            <a:extLst>
              <a:ext uri="{FF2B5EF4-FFF2-40B4-BE49-F238E27FC236}">
                <a16:creationId xmlns:a16="http://schemas.microsoft.com/office/drawing/2014/main" xmlns="" id="{B8C0F84D-9A19-4416-8AC3-C31E187395DA}"/>
              </a:ext>
            </a:extLst>
          </p:cNvPr>
          <p:cNvSpPr/>
          <p:nvPr/>
        </p:nvSpPr>
        <p:spPr bwMode="gray">
          <a:xfrm>
            <a:off x="2948723" y="2886620"/>
            <a:ext cx="2756401" cy="1508168"/>
          </a:xfrm>
          <a:prstGeom prst="round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1FAEE447-F650-454A-B97E-F502A27F8BF4}"/>
              </a:ext>
            </a:extLst>
          </p:cNvPr>
          <p:cNvSpPr>
            <a:spLocks noGrp="1"/>
          </p:cNvSpPr>
          <p:nvPr>
            <p:ph type="title"/>
          </p:nvPr>
        </p:nvSpPr>
        <p:spPr bwMode="gray"/>
        <p:txBody>
          <a:bodyPr/>
          <a:lstStyle/>
          <a:p>
            <a:r>
              <a:rPr lang="en-US" dirty="0" smtClean="0">
                <a:sym typeface="Huawei Sans" panose="020C0503030203020204" pitchFamily="34" charset="0"/>
              </a:rPr>
              <a:t>Inter-AS EVPN: Option A</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bwMode="gray"/>
        <p:txBody>
          <a:bodyPr/>
          <a:lstStyle/>
          <a:p>
            <a:pPr algn="l"/>
            <a:r>
              <a:rPr lang="en-US" sz="1600" dirty="0" smtClean="0">
                <a:sym typeface="Huawei Sans" panose="020C0503030203020204" pitchFamily="34" charset="0"/>
              </a:rPr>
              <a:t>In inter-AS EVPN Option A, EVPN peer relationships need to be established between PEs and ASBRs, and EVPN does not need to run between ASBRs.</a:t>
            </a:r>
          </a:p>
          <a:p>
            <a:pPr algn="l"/>
            <a:r>
              <a:rPr lang="en-US" sz="1600" dirty="0" smtClean="0">
                <a:sym typeface="Huawei Sans" panose="020C0503030203020204" pitchFamily="34" charset="0"/>
              </a:rPr>
              <a:t>Multiple sub-interfaces are created between ASBRs and bound to VPN instances to transmit IP routes.</a:t>
            </a:r>
          </a:p>
          <a:p>
            <a:pPr algn="l"/>
            <a:r>
              <a:rPr lang="en-US" sz="1600" dirty="0" smtClean="0">
                <a:sym typeface="Huawei Sans" panose="020C0503030203020204" pitchFamily="34" charset="0"/>
              </a:rPr>
              <a:t>In Option A, intra-AS traffic has two labels, and inter-AS traffic has no label.</a:t>
            </a:r>
          </a:p>
          <a:p>
            <a:pPr algn="l"/>
            <a:endParaRPr lang="en-US" altLang="zh-CN" sz="1600" dirty="0">
              <a:sym typeface="Huawei Sans" panose="020C0503030203020204" pitchFamily="34" charset="0"/>
            </a:endParaRPr>
          </a:p>
        </p:txBody>
      </p:sp>
      <p:sp>
        <p:nvSpPr>
          <p:cNvPr id="8" name="矩形 13">
            <a:extLst>
              <a:ext uri="{FF2B5EF4-FFF2-40B4-BE49-F238E27FC236}">
                <a16:creationId xmlns:a16="http://schemas.microsoft.com/office/drawing/2014/main" xmlns="" id="{818339E4-FBA8-418C-842E-8D4EAF17EFAE}"/>
              </a:ext>
            </a:extLst>
          </p:cNvPr>
          <p:cNvSpPr>
            <a:spLocks noChangeArrowheads="1"/>
          </p:cNvSpPr>
          <p:nvPr/>
        </p:nvSpPr>
        <p:spPr bwMode="gray">
          <a:xfrm>
            <a:off x="7617777" y="3309684"/>
            <a:ext cx="18473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ct val="20000"/>
              </a:spcBef>
              <a:spcAft>
                <a:spcPct val="20000"/>
              </a:spcAft>
              <a:buClr>
                <a:srgbClr val="990000"/>
              </a:buClr>
              <a:buSzPct val="85000"/>
              <a:buFont typeface="Wingdings" panose="05000000000000000000" pitchFamily="2" charset="2"/>
              <a:buChar char="l"/>
              <a:defRPr>
                <a:solidFill>
                  <a:schemeClr val="tx1"/>
                </a:solidFill>
                <a:latin typeface="Arial" panose="020B0604020202020204" pitchFamily="34" charset="0"/>
                <a:ea typeface="华文细黑" panose="02010600040101010101" pitchFamily="2" charset="-122"/>
              </a:defRPr>
            </a:lvl1pPr>
            <a:lvl2pPr marL="742950" indent="-28575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panose="020B0604020202020204" pitchFamily="34" charset="0"/>
                <a:ea typeface="华文细黑" panose="02010600040101010101" pitchFamily="2" charset="-122"/>
              </a:defRPr>
            </a:lvl2pPr>
            <a:lvl3pPr marL="1143000" indent="-22860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panose="020B0604020202020204" pitchFamily="34" charset="0"/>
                <a:ea typeface="华文细黑" panose="02010600040101010101" pitchFamily="2" charset="-122"/>
              </a:defRPr>
            </a:lvl3pPr>
            <a:lvl4pPr marL="1600200" indent="-22860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panose="020B0604020202020204" pitchFamily="34" charset="0"/>
                <a:ea typeface="华文细黑" panose="02010600040101010101" pitchFamily="2" charset="-122"/>
              </a:defRPr>
            </a:lvl4pPr>
            <a:lvl5pPr marL="2057400" indent="-228600">
              <a:spcBef>
                <a:spcPct val="20000"/>
              </a:spcBef>
              <a:buChar char="»"/>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fontAlgn="ctr" hangingPunct="1">
              <a:lnSpc>
                <a:spcPct val="100000"/>
              </a:lnSpc>
              <a:spcBef>
                <a:spcPct val="0"/>
              </a:spcBef>
              <a:spcAft>
                <a:spcPct val="0"/>
              </a:spcAft>
              <a:buClrTx/>
              <a:buSzTx/>
              <a:buFontTx/>
              <a:buNone/>
            </a:pP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Picture 12" descr="E:\2016.01\1.12 扁平化图标\蓝色\AR-蓝色最新-40.png">
            <a:extLst>
              <a:ext uri="{FF2B5EF4-FFF2-40B4-BE49-F238E27FC236}">
                <a16:creationId xmlns:a16="http://schemas.microsoft.com/office/drawing/2014/main" xmlns="" id="{C4C52E8B-35C7-4E30-AF59-EACB1D27EA0F}"/>
              </a:ext>
            </a:extLst>
          </p:cNvPr>
          <p:cNvPicPr>
            <a:picLocks noChangeAspect="1" noChangeArrowheads="1"/>
          </p:cNvPicPr>
          <p:nvPr/>
        </p:nvPicPr>
        <p:blipFill>
          <a:blip r:embed="rId3" cstate="print"/>
          <a:srcRect/>
          <a:stretch>
            <a:fillRect/>
          </a:stretch>
        </p:blipFill>
        <p:spPr bwMode="gray">
          <a:xfrm>
            <a:off x="5016073" y="3419795"/>
            <a:ext cx="540000" cy="441818"/>
          </a:xfrm>
          <a:prstGeom prst="rect">
            <a:avLst/>
          </a:prstGeom>
          <a:noFill/>
        </p:spPr>
      </p:pic>
      <p:cxnSp>
        <p:nvCxnSpPr>
          <p:cNvPr id="12" name="直接连接符 11">
            <a:extLst>
              <a:ext uri="{FF2B5EF4-FFF2-40B4-BE49-F238E27FC236}">
                <a16:creationId xmlns:a16="http://schemas.microsoft.com/office/drawing/2014/main" xmlns="" id="{78ACC95E-EF13-4E0D-96D1-C6CA1280E29C}"/>
              </a:ext>
            </a:extLst>
          </p:cNvPr>
          <p:cNvCxnSpPr>
            <a:cxnSpLocks/>
            <a:stCxn id="11" idx="3"/>
            <a:endCxn id="24" idx="1"/>
          </p:cNvCxnSpPr>
          <p:nvPr/>
        </p:nvCxnSpPr>
        <p:spPr bwMode="gray">
          <a:xfrm>
            <a:off x="5556073" y="3640704"/>
            <a:ext cx="1307686"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2C0E8C74-3196-45C0-9D14-C56EF7C1FBCE}"/>
              </a:ext>
            </a:extLst>
          </p:cNvPr>
          <p:cNvCxnSpPr>
            <a:cxnSpLocks/>
            <a:stCxn id="11" idx="1"/>
            <a:endCxn id="39" idx="3"/>
          </p:cNvCxnSpPr>
          <p:nvPr/>
        </p:nvCxnSpPr>
        <p:spPr bwMode="gray">
          <a:xfrm flipH="1">
            <a:off x="1860701" y="3640704"/>
            <a:ext cx="3155372" cy="49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EBB8B5DE-C6F3-4E7E-890F-E84D40C5389D}"/>
              </a:ext>
            </a:extLst>
          </p:cNvPr>
          <p:cNvSpPr txBox="1"/>
          <p:nvPr/>
        </p:nvSpPr>
        <p:spPr bwMode="gray">
          <a:xfrm>
            <a:off x="2936200" y="3974435"/>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8" name="文本框 17">
            <a:extLst>
              <a:ext uri="{FF2B5EF4-FFF2-40B4-BE49-F238E27FC236}">
                <a16:creationId xmlns:a16="http://schemas.microsoft.com/office/drawing/2014/main" xmlns="" id="{1A5F3973-136E-49CA-BC93-E82FD0DF9A98}"/>
              </a:ext>
            </a:extLst>
          </p:cNvPr>
          <p:cNvSpPr txBox="1"/>
          <p:nvPr/>
        </p:nvSpPr>
        <p:spPr bwMode="gray">
          <a:xfrm>
            <a:off x="6639462" y="3974435"/>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ASBR2</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9" name="文本框 18">
            <a:extLst>
              <a:ext uri="{FF2B5EF4-FFF2-40B4-BE49-F238E27FC236}">
                <a16:creationId xmlns:a16="http://schemas.microsoft.com/office/drawing/2014/main" xmlns="" id="{3940299F-865E-4092-A359-553AD6D99D45}"/>
              </a:ext>
            </a:extLst>
          </p:cNvPr>
          <p:cNvSpPr txBox="1"/>
          <p:nvPr/>
        </p:nvSpPr>
        <p:spPr bwMode="gray">
          <a:xfrm>
            <a:off x="4787831" y="3974435"/>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ASBR1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3" name="文本框 22">
            <a:extLst>
              <a:ext uri="{FF2B5EF4-FFF2-40B4-BE49-F238E27FC236}">
                <a16:creationId xmlns:a16="http://schemas.microsoft.com/office/drawing/2014/main" xmlns="" id="{33395479-080A-4665-92D1-E3EB13C8A545}"/>
              </a:ext>
            </a:extLst>
          </p:cNvPr>
          <p:cNvSpPr txBox="1"/>
          <p:nvPr/>
        </p:nvSpPr>
        <p:spPr bwMode="gray">
          <a:xfrm>
            <a:off x="1084569" y="3974435"/>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24" name="Picture 12" descr="E:\2016.01\1.12 扁平化图标\蓝色\AR-蓝色最新-40.png">
            <a:extLst>
              <a:ext uri="{FF2B5EF4-FFF2-40B4-BE49-F238E27FC236}">
                <a16:creationId xmlns:a16="http://schemas.microsoft.com/office/drawing/2014/main" xmlns="" id="{0623DEFF-2455-469C-AEBA-0534ECED6CBC}"/>
              </a:ext>
            </a:extLst>
          </p:cNvPr>
          <p:cNvPicPr>
            <a:picLocks noChangeAspect="1" noChangeArrowheads="1"/>
          </p:cNvPicPr>
          <p:nvPr/>
        </p:nvPicPr>
        <p:blipFill>
          <a:blip r:embed="rId3" cstate="print"/>
          <a:srcRect/>
          <a:stretch>
            <a:fillRect/>
          </a:stretch>
        </p:blipFill>
        <p:spPr bwMode="gray">
          <a:xfrm>
            <a:off x="6863759" y="3419795"/>
            <a:ext cx="540000" cy="441818"/>
          </a:xfrm>
          <a:prstGeom prst="rect">
            <a:avLst/>
          </a:prstGeom>
          <a:noFill/>
        </p:spPr>
      </p:pic>
      <p:cxnSp>
        <p:nvCxnSpPr>
          <p:cNvPr id="25" name="直接连接符 24">
            <a:extLst>
              <a:ext uri="{FF2B5EF4-FFF2-40B4-BE49-F238E27FC236}">
                <a16:creationId xmlns:a16="http://schemas.microsoft.com/office/drawing/2014/main" xmlns="" id="{949F529A-8D11-44D3-8666-0D678EE18260}"/>
              </a:ext>
            </a:extLst>
          </p:cNvPr>
          <p:cNvCxnSpPr>
            <a:cxnSpLocks/>
            <a:stCxn id="24" idx="3"/>
            <a:endCxn id="40" idx="1"/>
          </p:cNvCxnSpPr>
          <p:nvPr/>
        </p:nvCxnSpPr>
        <p:spPr bwMode="gray">
          <a:xfrm>
            <a:off x="7403759" y="3640704"/>
            <a:ext cx="3155373" cy="49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72A42462-EFFE-438A-BB7E-C4B44CEA8338}"/>
              </a:ext>
            </a:extLst>
          </p:cNvPr>
          <p:cNvSpPr txBox="1"/>
          <p:nvPr/>
        </p:nvSpPr>
        <p:spPr bwMode="gray">
          <a:xfrm>
            <a:off x="8491093" y="3974435"/>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9" name="文本框 28">
            <a:extLst>
              <a:ext uri="{FF2B5EF4-FFF2-40B4-BE49-F238E27FC236}">
                <a16:creationId xmlns:a16="http://schemas.microsoft.com/office/drawing/2014/main" xmlns="" id="{BCD3680F-35E0-444D-89D8-83FC855F4F7D}"/>
              </a:ext>
            </a:extLst>
          </p:cNvPr>
          <p:cNvSpPr txBox="1"/>
          <p:nvPr/>
        </p:nvSpPr>
        <p:spPr bwMode="gray">
          <a:xfrm>
            <a:off x="10342724" y="3974435"/>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33" name="直接连接符 32">
            <a:extLst>
              <a:ext uri="{FF2B5EF4-FFF2-40B4-BE49-F238E27FC236}">
                <a16:creationId xmlns:a16="http://schemas.microsoft.com/office/drawing/2014/main" xmlns="" id="{3A490E8D-60C0-4830-972E-4B3262FAA676}"/>
              </a:ext>
            </a:extLst>
          </p:cNvPr>
          <p:cNvCxnSpPr/>
          <p:nvPr/>
        </p:nvCxnSpPr>
        <p:spPr bwMode="gray">
          <a:xfrm flipH="1">
            <a:off x="1931222" y="4700210"/>
            <a:ext cx="812586" cy="0"/>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9" name="图片 38">
            <a:extLst>
              <a:ext uri="{FF2B5EF4-FFF2-40B4-BE49-F238E27FC236}">
                <a16:creationId xmlns:a16="http://schemas.microsoft.com/office/drawing/2014/main" xmlns="" id="{3C3BEF28-11D0-4154-9D7C-8983EBC6062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20701" y="3419795"/>
            <a:ext cx="540000" cy="442800"/>
          </a:xfrm>
          <a:prstGeom prst="rect">
            <a:avLst/>
          </a:prstGeom>
        </p:spPr>
      </p:pic>
      <p:pic>
        <p:nvPicPr>
          <p:cNvPr id="40" name="图片 39">
            <a:extLst>
              <a:ext uri="{FF2B5EF4-FFF2-40B4-BE49-F238E27FC236}">
                <a16:creationId xmlns:a16="http://schemas.microsoft.com/office/drawing/2014/main" xmlns="" id="{24DFCDBE-D428-48AE-82BB-3861DACC8C9B}"/>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559132" y="3419795"/>
            <a:ext cx="540000" cy="442800"/>
          </a:xfrm>
          <a:prstGeom prst="rect">
            <a:avLst/>
          </a:prstGeom>
        </p:spPr>
      </p:pic>
      <p:pic>
        <p:nvPicPr>
          <p:cNvPr id="41" name="Picture 12" descr="E:\2016.01\1.12 扁平化图标\蓝色\AR-蓝色最新-40.png">
            <a:extLst>
              <a:ext uri="{FF2B5EF4-FFF2-40B4-BE49-F238E27FC236}">
                <a16:creationId xmlns:a16="http://schemas.microsoft.com/office/drawing/2014/main" xmlns="" id="{02C9B44C-5A5E-4D91-A4DC-7E14F991939E}"/>
              </a:ext>
            </a:extLst>
          </p:cNvPr>
          <p:cNvPicPr>
            <a:picLocks noChangeAspect="1" noChangeArrowheads="1"/>
          </p:cNvPicPr>
          <p:nvPr/>
        </p:nvPicPr>
        <p:blipFill>
          <a:blip r:embed="rId3" cstate="print"/>
          <a:srcRect/>
          <a:stretch>
            <a:fillRect/>
          </a:stretch>
        </p:blipFill>
        <p:spPr bwMode="gray">
          <a:xfrm>
            <a:off x="3168387" y="3419795"/>
            <a:ext cx="540000" cy="441818"/>
          </a:xfrm>
          <a:prstGeom prst="rect">
            <a:avLst/>
          </a:prstGeom>
          <a:noFill/>
        </p:spPr>
      </p:pic>
      <p:pic>
        <p:nvPicPr>
          <p:cNvPr id="43" name="Picture 12" descr="E:\2016.01\1.12 扁平化图标\蓝色\AR-蓝色最新-40.png">
            <a:extLst>
              <a:ext uri="{FF2B5EF4-FFF2-40B4-BE49-F238E27FC236}">
                <a16:creationId xmlns:a16="http://schemas.microsoft.com/office/drawing/2014/main" xmlns="" id="{004F56C7-5B27-4EE8-8259-A7BDCA389B9D}"/>
              </a:ext>
            </a:extLst>
          </p:cNvPr>
          <p:cNvPicPr>
            <a:picLocks noChangeAspect="1" noChangeArrowheads="1"/>
          </p:cNvPicPr>
          <p:nvPr/>
        </p:nvPicPr>
        <p:blipFill>
          <a:blip r:embed="rId3" cstate="print"/>
          <a:srcRect/>
          <a:stretch>
            <a:fillRect/>
          </a:stretch>
        </p:blipFill>
        <p:spPr bwMode="gray">
          <a:xfrm>
            <a:off x="8711445" y="3419795"/>
            <a:ext cx="540000" cy="441818"/>
          </a:xfrm>
          <a:prstGeom prst="rect">
            <a:avLst/>
          </a:prstGeom>
          <a:noFill/>
        </p:spPr>
      </p:pic>
      <p:sp>
        <p:nvSpPr>
          <p:cNvPr id="55" name="文本框 54">
            <a:extLst>
              <a:ext uri="{FF2B5EF4-FFF2-40B4-BE49-F238E27FC236}">
                <a16:creationId xmlns:a16="http://schemas.microsoft.com/office/drawing/2014/main" xmlns="" id="{63762209-93C5-4CC8-A9EA-56ECB16153A0}"/>
              </a:ext>
            </a:extLst>
          </p:cNvPr>
          <p:cNvSpPr txBox="1"/>
          <p:nvPr/>
        </p:nvSpPr>
        <p:spPr bwMode="gray">
          <a:xfrm>
            <a:off x="2797154" y="2910481"/>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AS1</a:t>
            </a:r>
            <a:endParaRPr lang="en-US" altLang="zh-CN" sz="1500" b="1" dirty="0">
              <a:solidFill>
                <a:schemeClr val="bg1">
                  <a:lumMod val="50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6" name="文本框 55">
            <a:extLst>
              <a:ext uri="{FF2B5EF4-FFF2-40B4-BE49-F238E27FC236}">
                <a16:creationId xmlns:a16="http://schemas.microsoft.com/office/drawing/2014/main" xmlns="" id="{A0158BFD-1500-4D00-80F1-580CA67E01D4}"/>
              </a:ext>
            </a:extLst>
          </p:cNvPr>
          <p:cNvSpPr txBox="1"/>
          <p:nvPr/>
        </p:nvSpPr>
        <p:spPr bwMode="gray">
          <a:xfrm>
            <a:off x="6505049" y="2910481"/>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AS2</a:t>
            </a:r>
            <a:endParaRPr lang="en-US" altLang="zh-CN" sz="1500" b="1" dirty="0">
              <a:solidFill>
                <a:schemeClr val="bg1">
                  <a:lumMod val="50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aphicFrame>
        <p:nvGraphicFramePr>
          <p:cNvPr id="59" name="表格 58">
            <a:extLst>
              <a:ext uri="{FF2B5EF4-FFF2-40B4-BE49-F238E27FC236}">
                <a16:creationId xmlns:a16="http://schemas.microsoft.com/office/drawing/2014/main" xmlns="" id="{8D80137E-F3C6-43E0-9BCE-47169F01706A}"/>
              </a:ext>
            </a:extLst>
          </p:cNvPr>
          <p:cNvGraphicFramePr>
            <a:graphicFrameLocks noGrp="1"/>
          </p:cNvGraphicFramePr>
          <p:nvPr>
            <p:extLst>
              <p:ext uri="{D42A27DB-BD31-4B8C-83A1-F6EECF244321}">
                <p14:modId xmlns:p14="http://schemas.microsoft.com/office/powerpoint/2010/main" val="1173990596"/>
              </p:ext>
            </p:extLst>
          </p:nvPr>
        </p:nvGraphicFramePr>
        <p:xfrm>
          <a:off x="1784485" y="4964822"/>
          <a:ext cx="1076123" cy="426720"/>
        </p:xfrm>
        <a:graphic>
          <a:graphicData uri="http://schemas.openxmlformats.org/drawingml/2006/table">
            <a:tbl>
              <a:tblPr firstRow="1" bandRow="1"/>
              <a:tblGrid>
                <a:gridCol w="1076123">
                  <a:extLst>
                    <a:ext uri="{9D8B030D-6E8A-4147-A177-3AD203B41FA5}">
                      <a16:colId xmlns:a16="http://schemas.microsoft.com/office/drawing/2014/main" xmlns="" val="20000"/>
                    </a:ext>
                  </a:extLst>
                </a:gridCol>
              </a:tblGrid>
              <a:tr h="144004">
                <a:tc>
                  <a:txBody>
                    <a:bodyPr/>
                    <a:lstStyle>
                      <a:lvl1pPr marL="0" algn="l" defTabSz="1219444" rtl="0" eaLnBrk="1" latinLnBrk="0" hangingPunct="1">
                        <a:defRPr sz="2400" b="1" kern="1200">
                          <a:solidFill>
                            <a:schemeClr val="lt1"/>
                          </a:solidFill>
                          <a:latin typeface="Arial"/>
                        </a:defRPr>
                      </a:lvl1pPr>
                      <a:lvl2pPr marL="609722" algn="l" defTabSz="1219444" rtl="0" eaLnBrk="1" latinLnBrk="0" hangingPunct="1">
                        <a:defRPr sz="2400" b="1" kern="1200">
                          <a:solidFill>
                            <a:schemeClr val="lt1"/>
                          </a:solidFill>
                          <a:latin typeface="Arial"/>
                        </a:defRPr>
                      </a:lvl2pPr>
                      <a:lvl3pPr marL="1219444" algn="l" defTabSz="1219444" rtl="0" eaLnBrk="1" latinLnBrk="0" hangingPunct="1">
                        <a:defRPr sz="2400" b="1" kern="1200">
                          <a:solidFill>
                            <a:schemeClr val="lt1"/>
                          </a:solidFill>
                          <a:latin typeface="Arial"/>
                        </a:defRPr>
                      </a:lvl3pPr>
                      <a:lvl4pPr marL="1829166" algn="l" defTabSz="1219444" rtl="0" eaLnBrk="1" latinLnBrk="0" hangingPunct="1">
                        <a:defRPr sz="2400" b="1" kern="1200">
                          <a:solidFill>
                            <a:schemeClr val="lt1"/>
                          </a:solidFill>
                          <a:latin typeface="Arial"/>
                        </a:defRPr>
                      </a:lvl4pPr>
                      <a:lvl5pPr marL="2438888" algn="l" defTabSz="1219444" rtl="0" eaLnBrk="1" latinLnBrk="0" hangingPunct="1">
                        <a:defRPr sz="2400" b="1" kern="1200">
                          <a:solidFill>
                            <a:schemeClr val="lt1"/>
                          </a:solidFill>
                          <a:latin typeface="Arial"/>
                        </a:defRPr>
                      </a:lvl5pPr>
                      <a:lvl6pPr marL="3048610" algn="l" defTabSz="1219444" rtl="0" eaLnBrk="1" latinLnBrk="0" hangingPunct="1">
                        <a:defRPr sz="2400" b="1" kern="1200">
                          <a:solidFill>
                            <a:schemeClr val="lt1"/>
                          </a:solidFill>
                          <a:latin typeface="Arial"/>
                        </a:defRPr>
                      </a:lvl6pPr>
                      <a:lvl7pPr marL="3658332" algn="l" defTabSz="1219444" rtl="0" eaLnBrk="1" latinLnBrk="0" hangingPunct="1">
                        <a:defRPr sz="2400" b="1" kern="1200">
                          <a:solidFill>
                            <a:schemeClr val="lt1"/>
                          </a:solidFill>
                          <a:latin typeface="Arial"/>
                        </a:defRPr>
                      </a:lvl7pPr>
                      <a:lvl8pPr marL="4268053" algn="l" defTabSz="1219444" rtl="0" eaLnBrk="1" latinLnBrk="0" hangingPunct="1">
                        <a:defRPr sz="2400" b="1" kern="1200">
                          <a:solidFill>
                            <a:schemeClr val="lt1"/>
                          </a:solidFill>
                          <a:latin typeface="Arial"/>
                        </a:defRPr>
                      </a:lvl8pPr>
                      <a:lvl9pPr marL="4877775" algn="l" defTabSz="1219444" rtl="0" eaLnBrk="1" latinLnBrk="0" hangingPunct="1">
                        <a:defRPr sz="2400" b="1" kern="1200">
                          <a:solidFill>
                            <a:schemeClr val="lt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44004">
                <a:tc>
                  <a:txBody>
                    <a:bodyPr/>
                    <a:lstStyle>
                      <a:lvl1pPr marL="0" algn="l" defTabSz="1219444" rtl="0" eaLnBrk="1" latinLnBrk="0" hangingPunct="1">
                        <a:defRPr sz="2400" kern="1200">
                          <a:solidFill>
                            <a:schemeClr val="dk1"/>
                          </a:solidFill>
                          <a:latin typeface="Arial"/>
                        </a:defRPr>
                      </a:lvl1pPr>
                      <a:lvl2pPr marL="609722" algn="l" defTabSz="1219444" rtl="0" eaLnBrk="1" latinLnBrk="0" hangingPunct="1">
                        <a:defRPr sz="2400" kern="1200">
                          <a:solidFill>
                            <a:schemeClr val="dk1"/>
                          </a:solidFill>
                          <a:latin typeface="Arial"/>
                        </a:defRPr>
                      </a:lvl2pPr>
                      <a:lvl3pPr marL="1219444" algn="l" defTabSz="1219444" rtl="0" eaLnBrk="1" latinLnBrk="0" hangingPunct="1">
                        <a:defRPr sz="2400" kern="1200">
                          <a:solidFill>
                            <a:schemeClr val="dk1"/>
                          </a:solidFill>
                          <a:latin typeface="Arial"/>
                        </a:defRPr>
                      </a:lvl3pPr>
                      <a:lvl4pPr marL="1829166" algn="l" defTabSz="1219444" rtl="0" eaLnBrk="1" latinLnBrk="0" hangingPunct="1">
                        <a:defRPr sz="2400" kern="1200">
                          <a:solidFill>
                            <a:schemeClr val="dk1"/>
                          </a:solidFill>
                          <a:latin typeface="Arial"/>
                        </a:defRPr>
                      </a:lvl4pPr>
                      <a:lvl5pPr marL="2438888" algn="l" defTabSz="1219444" rtl="0" eaLnBrk="1" latinLnBrk="0" hangingPunct="1">
                        <a:defRPr sz="2400" kern="1200">
                          <a:solidFill>
                            <a:schemeClr val="dk1"/>
                          </a:solidFill>
                          <a:latin typeface="Arial"/>
                        </a:defRPr>
                      </a:lvl5pPr>
                      <a:lvl6pPr marL="3048610" algn="l" defTabSz="1219444" rtl="0" eaLnBrk="1" latinLnBrk="0" hangingPunct="1">
                        <a:defRPr sz="2400" kern="1200">
                          <a:solidFill>
                            <a:schemeClr val="dk1"/>
                          </a:solidFill>
                          <a:latin typeface="Arial"/>
                        </a:defRPr>
                      </a:lvl6pPr>
                      <a:lvl7pPr marL="3658332" algn="l" defTabSz="1219444" rtl="0" eaLnBrk="1" latinLnBrk="0" hangingPunct="1">
                        <a:defRPr sz="2400" kern="1200">
                          <a:solidFill>
                            <a:schemeClr val="dk1"/>
                          </a:solidFill>
                          <a:latin typeface="Arial"/>
                        </a:defRPr>
                      </a:lvl7pPr>
                      <a:lvl8pPr marL="4268053" algn="l" defTabSz="1219444" rtl="0" eaLnBrk="1" latinLnBrk="0" hangingPunct="1">
                        <a:defRPr sz="2400" kern="1200">
                          <a:solidFill>
                            <a:schemeClr val="dk1"/>
                          </a:solidFill>
                          <a:latin typeface="Arial"/>
                        </a:defRPr>
                      </a:lvl8pPr>
                      <a:lvl9pPr marL="4877775" algn="l" defTabSz="1219444" rtl="0" eaLnBrk="1" latinLnBrk="0" hangingPunct="1">
                        <a:defRPr sz="2400" kern="1200">
                          <a:solidFill>
                            <a:schemeClr val="dk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cxnSp>
        <p:nvCxnSpPr>
          <p:cNvPr id="60" name="直接连接符 59">
            <a:extLst>
              <a:ext uri="{FF2B5EF4-FFF2-40B4-BE49-F238E27FC236}">
                <a16:creationId xmlns:a16="http://schemas.microsoft.com/office/drawing/2014/main" xmlns="" id="{E9FFA625-0D9C-45A3-9100-C1166E506882}"/>
              </a:ext>
            </a:extLst>
          </p:cNvPr>
          <p:cNvCxnSpPr/>
          <p:nvPr/>
        </p:nvCxnSpPr>
        <p:spPr bwMode="gray">
          <a:xfrm flipH="1">
            <a:off x="3817008" y="4700210"/>
            <a:ext cx="812586" cy="0"/>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61" name="表格 60">
            <a:extLst>
              <a:ext uri="{FF2B5EF4-FFF2-40B4-BE49-F238E27FC236}">
                <a16:creationId xmlns:a16="http://schemas.microsoft.com/office/drawing/2014/main" xmlns="" id="{C72B5A90-2FC2-49CF-B32D-9DF79C13830C}"/>
              </a:ext>
            </a:extLst>
          </p:cNvPr>
          <p:cNvGraphicFramePr>
            <a:graphicFrameLocks noGrp="1"/>
          </p:cNvGraphicFramePr>
          <p:nvPr>
            <p:extLst>
              <p:ext uri="{D42A27DB-BD31-4B8C-83A1-F6EECF244321}">
                <p14:modId xmlns:p14="http://schemas.microsoft.com/office/powerpoint/2010/main" val="1548532246"/>
              </p:ext>
            </p:extLst>
          </p:nvPr>
        </p:nvGraphicFramePr>
        <p:xfrm>
          <a:off x="3670271" y="4964822"/>
          <a:ext cx="1440000" cy="1066800"/>
        </p:xfrm>
        <a:graphic>
          <a:graphicData uri="http://schemas.openxmlformats.org/drawingml/2006/table">
            <a:tbl>
              <a:tblPr firstRow="1" bandRow="1"/>
              <a:tblGrid>
                <a:gridCol w="1440000">
                  <a:extLst>
                    <a:ext uri="{9D8B030D-6E8A-4147-A177-3AD203B41FA5}">
                      <a16:colId xmlns:a16="http://schemas.microsoft.com/office/drawing/2014/main" xmlns="" val="20000"/>
                    </a:ext>
                  </a:extLst>
                </a:gridCol>
              </a:tblGrid>
              <a:tr h="144004">
                <a:tc>
                  <a:txBody>
                    <a:bodyPr/>
                    <a:lstStyle>
                      <a:lvl1pPr marL="0" algn="l" defTabSz="1219444" rtl="0" eaLnBrk="1" latinLnBrk="0" hangingPunct="1">
                        <a:defRPr sz="2400" b="1" kern="1200">
                          <a:solidFill>
                            <a:schemeClr val="lt1"/>
                          </a:solidFill>
                          <a:latin typeface="Arial"/>
                        </a:defRPr>
                      </a:lvl1pPr>
                      <a:lvl2pPr marL="609722" algn="l" defTabSz="1219444" rtl="0" eaLnBrk="1" latinLnBrk="0" hangingPunct="1">
                        <a:defRPr sz="2400" b="1" kern="1200">
                          <a:solidFill>
                            <a:schemeClr val="lt1"/>
                          </a:solidFill>
                          <a:latin typeface="Arial"/>
                        </a:defRPr>
                      </a:lvl2pPr>
                      <a:lvl3pPr marL="1219444" algn="l" defTabSz="1219444" rtl="0" eaLnBrk="1" latinLnBrk="0" hangingPunct="1">
                        <a:defRPr sz="2400" b="1" kern="1200">
                          <a:solidFill>
                            <a:schemeClr val="lt1"/>
                          </a:solidFill>
                          <a:latin typeface="Arial"/>
                        </a:defRPr>
                      </a:lvl3pPr>
                      <a:lvl4pPr marL="1829166" algn="l" defTabSz="1219444" rtl="0" eaLnBrk="1" latinLnBrk="0" hangingPunct="1">
                        <a:defRPr sz="2400" b="1" kern="1200">
                          <a:solidFill>
                            <a:schemeClr val="lt1"/>
                          </a:solidFill>
                          <a:latin typeface="Arial"/>
                        </a:defRPr>
                      </a:lvl4pPr>
                      <a:lvl5pPr marL="2438888" algn="l" defTabSz="1219444" rtl="0" eaLnBrk="1" latinLnBrk="0" hangingPunct="1">
                        <a:defRPr sz="2400" b="1" kern="1200">
                          <a:solidFill>
                            <a:schemeClr val="lt1"/>
                          </a:solidFill>
                          <a:latin typeface="Arial"/>
                        </a:defRPr>
                      </a:lvl5pPr>
                      <a:lvl6pPr marL="3048610" algn="l" defTabSz="1219444" rtl="0" eaLnBrk="1" latinLnBrk="0" hangingPunct="1">
                        <a:defRPr sz="2400" b="1" kern="1200">
                          <a:solidFill>
                            <a:schemeClr val="lt1"/>
                          </a:solidFill>
                          <a:latin typeface="Arial"/>
                        </a:defRPr>
                      </a:lvl6pPr>
                      <a:lvl7pPr marL="3658332" algn="l" defTabSz="1219444" rtl="0" eaLnBrk="1" latinLnBrk="0" hangingPunct="1">
                        <a:defRPr sz="2400" b="1" kern="1200">
                          <a:solidFill>
                            <a:schemeClr val="lt1"/>
                          </a:solidFill>
                          <a:latin typeface="Arial"/>
                        </a:defRPr>
                      </a:lvl7pPr>
                      <a:lvl8pPr marL="4268053" algn="l" defTabSz="1219444" rtl="0" eaLnBrk="1" latinLnBrk="0" hangingPunct="1">
                        <a:defRPr sz="2400" b="1" kern="1200">
                          <a:solidFill>
                            <a:schemeClr val="lt1"/>
                          </a:solidFill>
                          <a:latin typeface="Arial"/>
                        </a:defRPr>
                      </a:lvl8pPr>
                      <a:lvl9pPr marL="4877775" algn="l" defTabSz="1219444" rtl="0" eaLnBrk="1" latinLnBrk="0" hangingPunct="1">
                        <a:defRPr sz="2400" b="1" kern="1200">
                          <a:solidFill>
                            <a:schemeClr val="lt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44004">
                <a:tc>
                  <a:txBody>
                    <a:bodyPr/>
                    <a:lstStyle>
                      <a:lvl1pPr marL="0" algn="l" defTabSz="1219444" rtl="0" eaLnBrk="1" latinLnBrk="0" hangingPunct="1">
                        <a:defRPr sz="2400" kern="1200">
                          <a:solidFill>
                            <a:schemeClr val="dk1"/>
                          </a:solidFill>
                          <a:latin typeface="Arial"/>
                        </a:defRPr>
                      </a:lvl1pPr>
                      <a:lvl2pPr marL="609722" algn="l" defTabSz="1219444" rtl="0" eaLnBrk="1" latinLnBrk="0" hangingPunct="1">
                        <a:defRPr sz="2400" kern="1200">
                          <a:solidFill>
                            <a:schemeClr val="dk1"/>
                          </a:solidFill>
                          <a:latin typeface="Arial"/>
                        </a:defRPr>
                      </a:lvl2pPr>
                      <a:lvl3pPr marL="1219444" algn="l" defTabSz="1219444" rtl="0" eaLnBrk="1" latinLnBrk="0" hangingPunct="1">
                        <a:defRPr sz="2400" kern="1200">
                          <a:solidFill>
                            <a:schemeClr val="dk1"/>
                          </a:solidFill>
                          <a:latin typeface="Arial"/>
                        </a:defRPr>
                      </a:lvl3pPr>
                      <a:lvl4pPr marL="1829166" algn="l" defTabSz="1219444" rtl="0" eaLnBrk="1" latinLnBrk="0" hangingPunct="1">
                        <a:defRPr sz="2400" kern="1200">
                          <a:solidFill>
                            <a:schemeClr val="dk1"/>
                          </a:solidFill>
                          <a:latin typeface="Arial"/>
                        </a:defRPr>
                      </a:lvl4pPr>
                      <a:lvl5pPr marL="2438888" algn="l" defTabSz="1219444" rtl="0" eaLnBrk="1" latinLnBrk="0" hangingPunct="1">
                        <a:defRPr sz="2400" kern="1200">
                          <a:solidFill>
                            <a:schemeClr val="dk1"/>
                          </a:solidFill>
                          <a:latin typeface="Arial"/>
                        </a:defRPr>
                      </a:lvl5pPr>
                      <a:lvl6pPr marL="3048610" algn="l" defTabSz="1219444" rtl="0" eaLnBrk="1" latinLnBrk="0" hangingPunct="1">
                        <a:defRPr sz="2400" kern="1200">
                          <a:solidFill>
                            <a:schemeClr val="dk1"/>
                          </a:solidFill>
                          <a:latin typeface="Arial"/>
                        </a:defRPr>
                      </a:lvl6pPr>
                      <a:lvl7pPr marL="3658332" algn="l" defTabSz="1219444" rtl="0" eaLnBrk="1" latinLnBrk="0" hangingPunct="1">
                        <a:defRPr sz="2400" kern="1200">
                          <a:solidFill>
                            <a:schemeClr val="dk1"/>
                          </a:solidFill>
                          <a:latin typeface="Arial"/>
                        </a:defRPr>
                      </a:lvl7pPr>
                      <a:lvl8pPr marL="4268053" algn="l" defTabSz="1219444" rtl="0" eaLnBrk="1" latinLnBrk="0" hangingPunct="1">
                        <a:defRPr sz="2400" kern="1200">
                          <a:solidFill>
                            <a:schemeClr val="dk1"/>
                          </a:solidFill>
                          <a:latin typeface="Arial"/>
                        </a:defRPr>
                      </a:lvl8pPr>
                      <a:lvl9pPr marL="4877775" algn="l" defTabSz="1219444" rtl="0" eaLnBrk="1" latinLnBrk="0" hangingPunct="1">
                        <a:defRPr sz="2400" kern="1200">
                          <a:solidFill>
                            <a:schemeClr val="dk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144004">
                <a:tc>
                  <a:txBody>
                    <a:bodyPr/>
                    <a:lstStyle/>
                    <a:p>
                      <a:pPr algn="ctr" fontAlgn="ct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Label</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0B5C5"/>
                    </a:solidFill>
                  </a:tcPr>
                </a:tc>
                <a:extLst>
                  <a:ext uri="{0D108BD9-81ED-4DB2-BD59-A6C34878D82A}">
                    <a16:rowId xmlns:a16="http://schemas.microsoft.com/office/drawing/2014/main" xmlns="" val="3069047497"/>
                  </a:ext>
                </a:extLst>
              </a:tr>
              <a:tr h="144004">
                <a:tc>
                  <a:txBody>
                    <a:bodyPr/>
                    <a:lstStyle/>
                    <a:p>
                      <a:pPr algn="ctr" fontAlgn="ct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Label</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0B5C5"/>
                    </a:solidFill>
                  </a:tcPr>
                </a:tc>
                <a:extLst>
                  <a:ext uri="{0D108BD9-81ED-4DB2-BD59-A6C34878D82A}">
                    <a16:rowId xmlns:a16="http://schemas.microsoft.com/office/drawing/2014/main" xmlns="" val="1650206186"/>
                  </a:ext>
                </a:extLst>
              </a:tr>
              <a:tr h="144004">
                <a:tc>
                  <a:txBody>
                    <a:body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898427727"/>
                  </a:ext>
                </a:extLst>
              </a:tr>
            </a:tbl>
          </a:graphicData>
        </a:graphic>
      </p:graphicFrame>
      <p:cxnSp>
        <p:nvCxnSpPr>
          <p:cNvPr id="63" name="直接连接符 62">
            <a:extLst>
              <a:ext uri="{FF2B5EF4-FFF2-40B4-BE49-F238E27FC236}">
                <a16:creationId xmlns:a16="http://schemas.microsoft.com/office/drawing/2014/main" xmlns="" id="{016D536A-C01F-4DB9-973A-B9C5DF5BEEC0}"/>
              </a:ext>
            </a:extLst>
          </p:cNvPr>
          <p:cNvCxnSpPr/>
          <p:nvPr/>
        </p:nvCxnSpPr>
        <p:spPr bwMode="gray">
          <a:xfrm flipH="1">
            <a:off x="5737707" y="4700210"/>
            <a:ext cx="812586" cy="0"/>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64" name="表格 63">
            <a:extLst>
              <a:ext uri="{FF2B5EF4-FFF2-40B4-BE49-F238E27FC236}">
                <a16:creationId xmlns:a16="http://schemas.microsoft.com/office/drawing/2014/main" xmlns="" id="{7AEACFD2-BEEE-4835-B678-8216113D5348}"/>
              </a:ext>
            </a:extLst>
          </p:cNvPr>
          <p:cNvGraphicFramePr>
            <a:graphicFrameLocks noGrp="1"/>
          </p:cNvGraphicFramePr>
          <p:nvPr>
            <p:extLst>
              <p:ext uri="{D42A27DB-BD31-4B8C-83A1-F6EECF244321}">
                <p14:modId xmlns:p14="http://schemas.microsoft.com/office/powerpoint/2010/main" val="3659529665"/>
              </p:ext>
            </p:extLst>
          </p:nvPr>
        </p:nvGraphicFramePr>
        <p:xfrm>
          <a:off x="5590970" y="4964822"/>
          <a:ext cx="1076123" cy="426720"/>
        </p:xfrm>
        <a:graphic>
          <a:graphicData uri="http://schemas.openxmlformats.org/drawingml/2006/table">
            <a:tbl>
              <a:tblPr firstRow="1" bandRow="1"/>
              <a:tblGrid>
                <a:gridCol w="1076123">
                  <a:extLst>
                    <a:ext uri="{9D8B030D-6E8A-4147-A177-3AD203B41FA5}">
                      <a16:colId xmlns:a16="http://schemas.microsoft.com/office/drawing/2014/main" xmlns="" val="20000"/>
                    </a:ext>
                  </a:extLst>
                </a:gridCol>
              </a:tblGrid>
              <a:tr h="144004">
                <a:tc>
                  <a:txBody>
                    <a:bodyPr/>
                    <a:lstStyle>
                      <a:lvl1pPr marL="0" algn="l" defTabSz="1219444" rtl="0" eaLnBrk="1" latinLnBrk="0" hangingPunct="1">
                        <a:defRPr sz="2400" b="1" kern="1200">
                          <a:solidFill>
                            <a:schemeClr val="lt1"/>
                          </a:solidFill>
                          <a:latin typeface="Arial"/>
                        </a:defRPr>
                      </a:lvl1pPr>
                      <a:lvl2pPr marL="609722" algn="l" defTabSz="1219444" rtl="0" eaLnBrk="1" latinLnBrk="0" hangingPunct="1">
                        <a:defRPr sz="2400" b="1" kern="1200">
                          <a:solidFill>
                            <a:schemeClr val="lt1"/>
                          </a:solidFill>
                          <a:latin typeface="Arial"/>
                        </a:defRPr>
                      </a:lvl2pPr>
                      <a:lvl3pPr marL="1219444" algn="l" defTabSz="1219444" rtl="0" eaLnBrk="1" latinLnBrk="0" hangingPunct="1">
                        <a:defRPr sz="2400" b="1" kern="1200">
                          <a:solidFill>
                            <a:schemeClr val="lt1"/>
                          </a:solidFill>
                          <a:latin typeface="Arial"/>
                        </a:defRPr>
                      </a:lvl3pPr>
                      <a:lvl4pPr marL="1829166" algn="l" defTabSz="1219444" rtl="0" eaLnBrk="1" latinLnBrk="0" hangingPunct="1">
                        <a:defRPr sz="2400" b="1" kern="1200">
                          <a:solidFill>
                            <a:schemeClr val="lt1"/>
                          </a:solidFill>
                          <a:latin typeface="Arial"/>
                        </a:defRPr>
                      </a:lvl4pPr>
                      <a:lvl5pPr marL="2438888" algn="l" defTabSz="1219444" rtl="0" eaLnBrk="1" latinLnBrk="0" hangingPunct="1">
                        <a:defRPr sz="2400" b="1" kern="1200">
                          <a:solidFill>
                            <a:schemeClr val="lt1"/>
                          </a:solidFill>
                          <a:latin typeface="Arial"/>
                        </a:defRPr>
                      </a:lvl5pPr>
                      <a:lvl6pPr marL="3048610" algn="l" defTabSz="1219444" rtl="0" eaLnBrk="1" latinLnBrk="0" hangingPunct="1">
                        <a:defRPr sz="2400" b="1" kern="1200">
                          <a:solidFill>
                            <a:schemeClr val="lt1"/>
                          </a:solidFill>
                          <a:latin typeface="Arial"/>
                        </a:defRPr>
                      </a:lvl6pPr>
                      <a:lvl7pPr marL="3658332" algn="l" defTabSz="1219444" rtl="0" eaLnBrk="1" latinLnBrk="0" hangingPunct="1">
                        <a:defRPr sz="2400" b="1" kern="1200">
                          <a:solidFill>
                            <a:schemeClr val="lt1"/>
                          </a:solidFill>
                          <a:latin typeface="Arial"/>
                        </a:defRPr>
                      </a:lvl7pPr>
                      <a:lvl8pPr marL="4268053" algn="l" defTabSz="1219444" rtl="0" eaLnBrk="1" latinLnBrk="0" hangingPunct="1">
                        <a:defRPr sz="2400" b="1" kern="1200">
                          <a:solidFill>
                            <a:schemeClr val="lt1"/>
                          </a:solidFill>
                          <a:latin typeface="Arial"/>
                        </a:defRPr>
                      </a:lvl8pPr>
                      <a:lvl9pPr marL="4877775" algn="l" defTabSz="1219444" rtl="0" eaLnBrk="1" latinLnBrk="0" hangingPunct="1">
                        <a:defRPr sz="2400" b="1" kern="1200">
                          <a:solidFill>
                            <a:schemeClr val="lt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44004">
                <a:tc>
                  <a:txBody>
                    <a:bodyPr/>
                    <a:lstStyle>
                      <a:lvl1pPr marL="0" algn="l" defTabSz="1219444" rtl="0" eaLnBrk="1" latinLnBrk="0" hangingPunct="1">
                        <a:defRPr sz="2400" kern="1200">
                          <a:solidFill>
                            <a:schemeClr val="dk1"/>
                          </a:solidFill>
                          <a:latin typeface="Arial"/>
                        </a:defRPr>
                      </a:lvl1pPr>
                      <a:lvl2pPr marL="609722" algn="l" defTabSz="1219444" rtl="0" eaLnBrk="1" latinLnBrk="0" hangingPunct="1">
                        <a:defRPr sz="2400" kern="1200">
                          <a:solidFill>
                            <a:schemeClr val="dk1"/>
                          </a:solidFill>
                          <a:latin typeface="Arial"/>
                        </a:defRPr>
                      </a:lvl2pPr>
                      <a:lvl3pPr marL="1219444" algn="l" defTabSz="1219444" rtl="0" eaLnBrk="1" latinLnBrk="0" hangingPunct="1">
                        <a:defRPr sz="2400" kern="1200">
                          <a:solidFill>
                            <a:schemeClr val="dk1"/>
                          </a:solidFill>
                          <a:latin typeface="Arial"/>
                        </a:defRPr>
                      </a:lvl3pPr>
                      <a:lvl4pPr marL="1829166" algn="l" defTabSz="1219444" rtl="0" eaLnBrk="1" latinLnBrk="0" hangingPunct="1">
                        <a:defRPr sz="2400" kern="1200">
                          <a:solidFill>
                            <a:schemeClr val="dk1"/>
                          </a:solidFill>
                          <a:latin typeface="Arial"/>
                        </a:defRPr>
                      </a:lvl4pPr>
                      <a:lvl5pPr marL="2438888" algn="l" defTabSz="1219444" rtl="0" eaLnBrk="1" latinLnBrk="0" hangingPunct="1">
                        <a:defRPr sz="2400" kern="1200">
                          <a:solidFill>
                            <a:schemeClr val="dk1"/>
                          </a:solidFill>
                          <a:latin typeface="Arial"/>
                        </a:defRPr>
                      </a:lvl5pPr>
                      <a:lvl6pPr marL="3048610" algn="l" defTabSz="1219444" rtl="0" eaLnBrk="1" latinLnBrk="0" hangingPunct="1">
                        <a:defRPr sz="2400" kern="1200">
                          <a:solidFill>
                            <a:schemeClr val="dk1"/>
                          </a:solidFill>
                          <a:latin typeface="Arial"/>
                        </a:defRPr>
                      </a:lvl6pPr>
                      <a:lvl7pPr marL="3658332" algn="l" defTabSz="1219444" rtl="0" eaLnBrk="1" latinLnBrk="0" hangingPunct="1">
                        <a:defRPr sz="2400" kern="1200">
                          <a:solidFill>
                            <a:schemeClr val="dk1"/>
                          </a:solidFill>
                          <a:latin typeface="Arial"/>
                        </a:defRPr>
                      </a:lvl7pPr>
                      <a:lvl8pPr marL="4268053" algn="l" defTabSz="1219444" rtl="0" eaLnBrk="1" latinLnBrk="0" hangingPunct="1">
                        <a:defRPr sz="2400" kern="1200">
                          <a:solidFill>
                            <a:schemeClr val="dk1"/>
                          </a:solidFill>
                          <a:latin typeface="Arial"/>
                        </a:defRPr>
                      </a:lvl8pPr>
                      <a:lvl9pPr marL="4877775" algn="l" defTabSz="1219444" rtl="0" eaLnBrk="1" latinLnBrk="0" hangingPunct="1">
                        <a:defRPr sz="2400" kern="1200">
                          <a:solidFill>
                            <a:schemeClr val="dk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cxnSp>
        <p:nvCxnSpPr>
          <p:cNvPr id="65" name="直接连接符 64">
            <a:extLst>
              <a:ext uri="{FF2B5EF4-FFF2-40B4-BE49-F238E27FC236}">
                <a16:creationId xmlns:a16="http://schemas.microsoft.com/office/drawing/2014/main" xmlns="" id="{3E7CE24B-9DB0-48D8-84F8-302657A7A47D}"/>
              </a:ext>
            </a:extLst>
          </p:cNvPr>
          <p:cNvCxnSpPr/>
          <p:nvPr/>
        </p:nvCxnSpPr>
        <p:spPr bwMode="gray">
          <a:xfrm flipH="1">
            <a:off x="9529291" y="4700210"/>
            <a:ext cx="812586" cy="0"/>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66" name="表格 65">
            <a:extLst>
              <a:ext uri="{FF2B5EF4-FFF2-40B4-BE49-F238E27FC236}">
                <a16:creationId xmlns:a16="http://schemas.microsoft.com/office/drawing/2014/main" xmlns="" id="{F12E1962-0434-4227-A012-6F7409885DC3}"/>
              </a:ext>
            </a:extLst>
          </p:cNvPr>
          <p:cNvGraphicFramePr>
            <a:graphicFrameLocks noGrp="1"/>
          </p:cNvGraphicFramePr>
          <p:nvPr>
            <p:extLst>
              <p:ext uri="{D42A27DB-BD31-4B8C-83A1-F6EECF244321}">
                <p14:modId xmlns:p14="http://schemas.microsoft.com/office/powerpoint/2010/main" val="3861574297"/>
              </p:ext>
            </p:extLst>
          </p:nvPr>
        </p:nvGraphicFramePr>
        <p:xfrm>
          <a:off x="9382554" y="4964822"/>
          <a:ext cx="1076123" cy="426720"/>
        </p:xfrm>
        <a:graphic>
          <a:graphicData uri="http://schemas.openxmlformats.org/drawingml/2006/table">
            <a:tbl>
              <a:tblPr firstRow="1" bandRow="1"/>
              <a:tblGrid>
                <a:gridCol w="1076123">
                  <a:extLst>
                    <a:ext uri="{9D8B030D-6E8A-4147-A177-3AD203B41FA5}">
                      <a16:colId xmlns:a16="http://schemas.microsoft.com/office/drawing/2014/main" xmlns="" val="20000"/>
                    </a:ext>
                  </a:extLst>
                </a:gridCol>
              </a:tblGrid>
              <a:tr h="144004">
                <a:tc>
                  <a:txBody>
                    <a:bodyPr/>
                    <a:lstStyle>
                      <a:lvl1pPr marL="0" algn="l" defTabSz="1219444" rtl="0" eaLnBrk="1" latinLnBrk="0" hangingPunct="1">
                        <a:defRPr sz="2400" b="1" kern="1200">
                          <a:solidFill>
                            <a:schemeClr val="lt1"/>
                          </a:solidFill>
                          <a:latin typeface="Arial"/>
                        </a:defRPr>
                      </a:lvl1pPr>
                      <a:lvl2pPr marL="609722" algn="l" defTabSz="1219444" rtl="0" eaLnBrk="1" latinLnBrk="0" hangingPunct="1">
                        <a:defRPr sz="2400" b="1" kern="1200">
                          <a:solidFill>
                            <a:schemeClr val="lt1"/>
                          </a:solidFill>
                          <a:latin typeface="Arial"/>
                        </a:defRPr>
                      </a:lvl2pPr>
                      <a:lvl3pPr marL="1219444" algn="l" defTabSz="1219444" rtl="0" eaLnBrk="1" latinLnBrk="0" hangingPunct="1">
                        <a:defRPr sz="2400" b="1" kern="1200">
                          <a:solidFill>
                            <a:schemeClr val="lt1"/>
                          </a:solidFill>
                          <a:latin typeface="Arial"/>
                        </a:defRPr>
                      </a:lvl3pPr>
                      <a:lvl4pPr marL="1829166" algn="l" defTabSz="1219444" rtl="0" eaLnBrk="1" latinLnBrk="0" hangingPunct="1">
                        <a:defRPr sz="2400" b="1" kern="1200">
                          <a:solidFill>
                            <a:schemeClr val="lt1"/>
                          </a:solidFill>
                          <a:latin typeface="Arial"/>
                        </a:defRPr>
                      </a:lvl4pPr>
                      <a:lvl5pPr marL="2438888" algn="l" defTabSz="1219444" rtl="0" eaLnBrk="1" latinLnBrk="0" hangingPunct="1">
                        <a:defRPr sz="2400" b="1" kern="1200">
                          <a:solidFill>
                            <a:schemeClr val="lt1"/>
                          </a:solidFill>
                          <a:latin typeface="Arial"/>
                        </a:defRPr>
                      </a:lvl5pPr>
                      <a:lvl6pPr marL="3048610" algn="l" defTabSz="1219444" rtl="0" eaLnBrk="1" latinLnBrk="0" hangingPunct="1">
                        <a:defRPr sz="2400" b="1" kern="1200">
                          <a:solidFill>
                            <a:schemeClr val="lt1"/>
                          </a:solidFill>
                          <a:latin typeface="Arial"/>
                        </a:defRPr>
                      </a:lvl6pPr>
                      <a:lvl7pPr marL="3658332" algn="l" defTabSz="1219444" rtl="0" eaLnBrk="1" latinLnBrk="0" hangingPunct="1">
                        <a:defRPr sz="2400" b="1" kern="1200">
                          <a:solidFill>
                            <a:schemeClr val="lt1"/>
                          </a:solidFill>
                          <a:latin typeface="Arial"/>
                        </a:defRPr>
                      </a:lvl7pPr>
                      <a:lvl8pPr marL="4268053" algn="l" defTabSz="1219444" rtl="0" eaLnBrk="1" latinLnBrk="0" hangingPunct="1">
                        <a:defRPr sz="2400" b="1" kern="1200">
                          <a:solidFill>
                            <a:schemeClr val="lt1"/>
                          </a:solidFill>
                          <a:latin typeface="Arial"/>
                        </a:defRPr>
                      </a:lvl8pPr>
                      <a:lvl9pPr marL="4877775" algn="l" defTabSz="1219444" rtl="0" eaLnBrk="1" latinLnBrk="0" hangingPunct="1">
                        <a:defRPr sz="2400" b="1" kern="1200">
                          <a:solidFill>
                            <a:schemeClr val="lt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44004">
                <a:tc>
                  <a:txBody>
                    <a:bodyPr/>
                    <a:lstStyle>
                      <a:lvl1pPr marL="0" algn="l" defTabSz="1219444" rtl="0" eaLnBrk="1" latinLnBrk="0" hangingPunct="1">
                        <a:defRPr sz="2400" kern="1200">
                          <a:solidFill>
                            <a:schemeClr val="dk1"/>
                          </a:solidFill>
                          <a:latin typeface="Arial"/>
                        </a:defRPr>
                      </a:lvl1pPr>
                      <a:lvl2pPr marL="609722" algn="l" defTabSz="1219444" rtl="0" eaLnBrk="1" latinLnBrk="0" hangingPunct="1">
                        <a:defRPr sz="2400" kern="1200">
                          <a:solidFill>
                            <a:schemeClr val="dk1"/>
                          </a:solidFill>
                          <a:latin typeface="Arial"/>
                        </a:defRPr>
                      </a:lvl2pPr>
                      <a:lvl3pPr marL="1219444" algn="l" defTabSz="1219444" rtl="0" eaLnBrk="1" latinLnBrk="0" hangingPunct="1">
                        <a:defRPr sz="2400" kern="1200">
                          <a:solidFill>
                            <a:schemeClr val="dk1"/>
                          </a:solidFill>
                          <a:latin typeface="Arial"/>
                        </a:defRPr>
                      </a:lvl3pPr>
                      <a:lvl4pPr marL="1829166" algn="l" defTabSz="1219444" rtl="0" eaLnBrk="1" latinLnBrk="0" hangingPunct="1">
                        <a:defRPr sz="2400" kern="1200">
                          <a:solidFill>
                            <a:schemeClr val="dk1"/>
                          </a:solidFill>
                          <a:latin typeface="Arial"/>
                        </a:defRPr>
                      </a:lvl4pPr>
                      <a:lvl5pPr marL="2438888" algn="l" defTabSz="1219444" rtl="0" eaLnBrk="1" latinLnBrk="0" hangingPunct="1">
                        <a:defRPr sz="2400" kern="1200">
                          <a:solidFill>
                            <a:schemeClr val="dk1"/>
                          </a:solidFill>
                          <a:latin typeface="Arial"/>
                        </a:defRPr>
                      </a:lvl5pPr>
                      <a:lvl6pPr marL="3048610" algn="l" defTabSz="1219444" rtl="0" eaLnBrk="1" latinLnBrk="0" hangingPunct="1">
                        <a:defRPr sz="2400" kern="1200">
                          <a:solidFill>
                            <a:schemeClr val="dk1"/>
                          </a:solidFill>
                          <a:latin typeface="Arial"/>
                        </a:defRPr>
                      </a:lvl6pPr>
                      <a:lvl7pPr marL="3658332" algn="l" defTabSz="1219444" rtl="0" eaLnBrk="1" latinLnBrk="0" hangingPunct="1">
                        <a:defRPr sz="2400" kern="1200">
                          <a:solidFill>
                            <a:schemeClr val="dk1"/>
                          </a:solidFill>
                          <a:latin typeface="Arial"/>
                        </a:defRPr>
                      </a:lvl7pPr>
                      <a:lvl8pPr marL="4268053" algn="l" defTabSz="1219444" rtl="0" eaLnBrk="1" latinLnBrk="0" hangingPunct="1">
                        <a:defRPr sz="2400" kern="1200">
                          <a:solidFill>
                            <a:schemeClr val="dk1"/>
                          </a:solidFill>
                          <a:latin typeface="Arial"/>
                        </a:defRPr>
                      </a:lvl8pPr>
                      <a:lvl9pPr marL="4877775" algn="l" defTabSz="1219444" rtl="0" eaLnBrk="1" latinLnBrk="0" hangingPunct="1">
                        <a:defRPr sz="2400" kern="1200">
                          <a:solidFill>
                            <a:schemeClr val="dk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cxnSp>
        <p:nvCxnSpPr>
          <p:cNvPr id="67" name="直接连接符 66">
            <a:extLst>
              <a:ext uri="{FF2B5EF4-FFF2-40B4-BE49-F238E27FC236}">
                <a16:creationId xmlns:a16="http://schemas.microsoft.com/office/drawing/2014/main" xmlns="" id="{6881F936-714F-4DFF-8679-ACDA033B5CA2}"/>
              </a:ext>
            </a:extLst>
          </p:cNvPr>
          <p:cNvCxnSpPr/>
          <p:nvPr/>
        </p:nvCxnSpPr>
        <p:spPr bwMode="gray">
          <a:xfrm flipH="1">
            <a:off x="7608592" y="4700210"/>
            <a:ext cx="812586" cy="0"/>
          </a:xfrm>
          <a:prstGeom prst="line">
            <a:avLst/>
          </a:prstGeom>
          <a:noFill/>
          <a:ln w="76200">
            <a:solidFill>
              <a:schemeClr val="accent3"/>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68" name="表格 67">
            <a:extLst>
              <a:ext uri="{FF2B5EF4-FFF2-40B4-BE49-F238E27FC236}">
                <a16:creationId xmlns:a16="http://schemas.microsoft.com/office/drawing/2014/main" xmlns="" id="{498BC94B-F8ED-4C35-B8DE-385FBAFAB9E6}"/>
              </a:ext>
            </a:extLst>
          </p:cNvPr>
          <p:cNvGraphicFramePr>
            <a:graphicFrameLocks noGrp="1"/>
          </p:cNvGraphicFramePr>
          <p:nvPr>
            <p:extLst>
              <p:ext uri="{D42A27DB-BD31-4B8C-83A1-F6EECF244321}">
                <p14:modId xmlns:p14="http://schemas.microsoft.com/office/powerpoint/2010/main" val="3864691071"/>
              </p:ext>
            </p:extLst>
          </p:nvPr>
        </p:nvGraphicFramePr>
        <p:xfrm>
          <a:off x="7461855" y="4964822"/>
          <a:ext cx="1440000" cy="1066800"/>
        </p:xfrm>
        <a:graphic>
          <a:graphicData uri="http://schemas.openxmlformats.org/drawingml/2006/table">
            <a:tbl>
              <a:tblPr firstRow="1" bandRow="1"/>
              <a:tblGrid>
                <a:gridCol w="1440000">
                  <a:extLst>
                    <a:ext uri="{9D8B030D-6E8A-4147-A177-3AD203B41FA5}">
                      <a16:colId xmlns:a16="http://schemas.microsoft.com/office/drawing/2014/main" xmlns="" val="20000"/>
                    </a:ext>
                  </a:extLst>
                </a:gridCol>
              </a:tblGrid>
              <a:tr h="144004">
                <a:tc>
                  <a:txBody>
                    <a:bodyPr/>
                    <a:lstStyle>
                      <a:lvl1pPr marL="0" algn="l" defTabSz="1219444" rtl="0" eaLnBrk="1" latinLnBrk="0" hangingPunct="1">
                        <a:defRPr sz="2400" b="1" kern="1200">
                          <a:solidFill>
                            <a:schemeClr val="lt1"/>
                          </a:solidFill>
                          <a:latin typeface="Arial"/>
                        </a:defRPr>
                      </a:lvl1pPr>
                      <a:lvl2pPr marL="609722" algn="l" defTabSz="1219444" rtl="0" eaLnBrk="1" latinLnBrk="0" hangingPunct="1">
                        <a:defRPr sz="2400" b="1" kern="1200">
                          <a:solidFill>
                            <a:schemeClr val="lt1"/>
                          </a:solidFill>
                          <a:latin typeface="Arial"/>
                        </a:defRPr>
                      </a:lvl2pPr>
                      <a:lvl3pPr marL="1219444" algn="l" defTabSz="1219444" rtl="0" eaLnBrk="1" latinLnBrk="0" hangingPunct="1">
                        <a:defRPr sz="2400" b="1" kern="1200">
                          <a:solidFill>
                            <a:schemeClr val="lt1"/>
                          </a:solidFill>
                          <a:latin typeface="Arial"/>
                        </a:defRPr>
                      </a:lvl3pPr>
                      <a:lvl4pPr marL="1829166" algn="l" defTabSz="1219444" rtl="0" eaLnBrk="1" latinLnBrk="0" hangingPunct="1">
                        <a:defRPr sz="2400" b="1" kern="1200">
                          <a:solidFill>
                            <a:schemeClr val="lt1"/>
                          </a:solidFill>
                          <a:latin typeface="Arial"/>
                        </a:defRPr>
                      </a:lvl4pPr>
                      <a:lvl5pPr marL="2438888" algn="l" defTabSz="1219444" rtl="0" eaLnBrk="1" latinLnBrk="0" hangingPunct="1">
                        <a:defRPr sz="2400" b="1" kern="1200">
                          <a:solidFill>
                            <a:schemeClr val="lt1"/>
                          </a:solidFill>
                          <a:latin typeface="Arial"/>
                        </a:defRPr>
                      </a:lvl5pPr>
                      <a:lvl6pPr marL="3048610" algn="l" defTabSz="1219444" rtl="0" eaLnBrk="1" latinLnBrk="0" hangingPunct="1">
                        <a:defRPr sz="2400" b="1" kern="1200">
                          <a:solidFill>
                            <a:schemeClr val="lt1"/>
                          </a:solidFill>
                          <a:latin typeface="Arial"/>
                        </a:defRPr>
                      </a:lvl6pPr>
                      <a:lvl7pPr marL="3658332" algn="l" defTabSz="1219444" rtl="0" eaLnBrk="1" latinLnBrk="0" hangingPunct="1">
                        <a:defRPr sz="2400" b="1" kern="1200">
                          <a:solidFill>
                            <a:schemeClr val="lt1"/>
                          </a:solidFill>
                          <a:latin typeface="Arial"/>
                        </a:defRPr>
                      </a:lvl7pPr>
                      <a:lvl8pPr marL="4268053" algn="l" defTabSz="1219444" rtl="0" eaLnBrk="1" latinLnBrk="0" hangingPunct="1">
                        <a:defRPr sz="2400" b="1" kern="1200">
                          <a:solidFill>
                            <a:schemeClr val="lt1"/>
                          </a:solidFill>
                          <a:latin typeface="Arial"/>
                        </a:defRPr>
                      </a:lvl8pPr>
                      <a:lvl9pPr marL="4877775" algn="l" defTabSz="1219444" rtl="0" eaLnBrk="1" latinLnBrk="0" hangingPunct="1">
                        <a:defRPr sz="2400" b="1" kern="1200">
                          <a:solidFill>
                            <a:schemeClr val="lt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44004">
                <a:tc>
                  <a:txBody>
                    <a:bodyPr/>
                    <a:lstStyle>
                      <a:lvl1pPr marL="0" algn="l" defTabSz="1219444" rtl="0" eaLnBrk="1" latinLnBrk="0" hangingPunct="1">
                        <a:defRPr sz="2400" kern="1200">
                          <a:solidFill>
                            <a:schemeClr val="dk1"/>
                          </a:solidFill>
                          <a:latin typeface="Arial"/>
                        </a:defRPr>
                      </a:lvl1pPr>
                      <a:lvl2pPr marL="609722" algn="l" defTabSz="1219444" rtl="0" eaLnBrk="1" latinLnBrk="0" hangingPunct="1">
                        <a:defRPr sz="2400" kern="1200">
                          <a:solidFill>
                            <a:schemeClr val="dk1"/>
                          </a:solidFill>
                          <a:latin typeface="Arial"/>
                        </a:defRPr>
                      </a:lvl2pPr>
                      <a:lvl3pPr marL="1219444" algn="l" defTabSz="1219444" rtl="0" eaLnBrk="1" latinLnBrk="0" hangingPunct="1">
                        <a:defRPr sz="2400" kern="1200">
                          <a:solidFill>
                            <a:schemeClr val="dk1"/>
                          </a:solidFill>
                          <a:latin typeface="Arial"/>
                        </a:defRPr>
                      </a:lvl3pPr>
                      <a:lvl4pPr marL="1829166" algn="l" defTabSz="1219444" rtl="0" eaLnBrk="1" latinLnBrk="0" hangingPunct="1">
                        <a:defRPr sz="2400" kern="1200">
                          <a:solidFill>
                            <a:schemeClr val="dk1"/>
                          </a:solidFill>
                          <a:latin typeface="Arial"/>
                        </a:defRPr>
                      </a:lvl4pPr>
                      <a:lvl5pPr marL="2438888" algn="l" defTabSz="1219444" rtl="0" eaLnBrk="1" latinLnBrk="0" hangingPunct="1">
                        <a:defRPr sz="2400" kern="1200">
                          <a:solidFill>
                            <a:schemeClr val="dk1"/>
                          </a:solidFill>
                          <a:latin typeface="Arial"/>
                        </a:defRPr>
                      </a:lvl5pPr>
                      <a:lvl6pPr marL="3048610" algn="l" defTabSz="1219444" rtl="0" eaLnBrk="1" latinLnBrk="0" hangingPunct="1">
                        <a:defRPr sz="2400" kern="1200">
                          <a:solidFill>
                            <a:schemeClr val="dk1"/>
                          </a:solidFill>
                          <a:latin typeface="Arial"/>
                        </a:defRPr>
                      </a:lvl6pPr>
                      <a:lvl7pPr marL="3658332" algn="l" defTabSz="1219444" rtl="0" eaLnBrk="1" latinLnBrk="0" hangingPunct="1">
                        <a:defRPr sz="2400" kern="1200">
                          <a:solidFill>
                            <a:schemeClr val="dk1"/>
                          </a:solidFill>
                          <a:latin typeface="Arial"/>
                        </a:defRPr>
                      </a:lvl7pPr>
                      <a:lvl8pPr marL="4268053" algn="l" defTabSz="1219444" rtl="0" eaLnBrk="1" latinLnBrk="0" hangingPunct="1">
                        <a:defRPr sz="2400" kern="1200">
                          <a:solidFill>
                            <a:schemeClr val="dk1"/>
                          </a:solidFill>
                          <a:latin typeface="Arial"/>
                        </a:defRPr>
                      </a:lvl8pPr>
                      <a:lvl9pPr marL="4877775" algn="l" defTabSz="1219444" rtl="0" eaLnBrk="1" latinLnBrk="0" hangingPunct="1">
                        <a:defRPr sz="2400" kern="1200">
                          <a:solidFill>
                            <a:schemeClr val="dk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144004">
                <a:tc>
                  <a:txBody>
                    <a:bodyPr/>
                    <a:lstStyle/>
                    <a:p>
                      <a:pPr algn="ctr" fontAlgn="ct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Label</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81C15F"/>
                    </a:solidFill>
                  </a:tcPr>
                </a:tc>
                <a:extLst>
                  <a:ext uri="{0D108BD9-81ED-4DB2-BD59-A6C34878D82A}">
                    <a16:rowId xmlns:a16="http://schemas.microsoft.com/office/drawing/2014/main" xmlns="" val="3069047497"/>
                  </a:ext>
                </a:extLst>
              </a:tr>
              <a:tr h="144004">
                <a:tc>
                  <a:txBody>
                    <a:bodyPr/>
                    <a:lstStyle/>
                    <a:p>
                      <a:pPr algn="ctr" fontAlgn="ct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Label</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81C15F"/>
                    </a:solidFill>
                  </a:tcPr>
                </a:tc>
                <a:extLst>
                  <a:ext uri="{0D108BD9-81ED-4DB2-BD59-A6C34878D82A}">
                    <a16:rowId xmlns:a16="http://schemas.microsoft.com/office/drawing/2014/main" xmlns="" val="1650206186"/>
                  </a:ext>
                </a:extLst>
              </a:tr>
              <a:tr h="144004">
                <a:tc>
                  <a:txBody>
                    <a:body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898427727"/>
                  </a:ext>
                </a:extLst>
              </a:tr>
            </a:tbl>
          </a:graphicData>
        </a:graphic>
      </p:graphicFrame>
      <p:cxnSp>
        <p:nvCxnSpPr>
          <p:cNvPr id="69" name="直接箭头连接符 68">
            <a:extLst>
              <a:ext uri="{FF2B5EF4-FFF2-40B4-BE49-F238E27FC236}">
                <a16:creationId xmlns:a16="http://schemas.microsoft.com/office/drawing/2014/main" xmlns="" id="{6FDF4F84-C3D1-4149-88EB-FDB14598DA02}"/>
              </a:ext>
            </a:extLst>
          </p:cNvPr>
          <p:cNvCxnSpPr>
            <a:cxnSpLocks/>
          </p:cNvCxnSpPr>
          <p:nvPr/>
        </p:nvCxnSpPr>
        <p:spPr bwMode="gray">
          <a:xfrm>
            <a:off x="3409474" y="3282064"/>
            <a:ext cx="1797526" cy="2220"/>
          </a:xfrm>
          <a:prstGeom prst="straightConnector1">
            <a:avLst/>
          </a:prstGeom>
          <a:ln w="28575">
            <a:solidFill>
              <a:schemeClr val="accent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a:extLst>
              <a:ext uri="{FF2B5EF4-FFF2-40B4-BE49-F238E27FC236}">
                <a16:creationId xmlns:a16="http://schemas.microsoft.com/office/drawing/2014/main" xmlns="" id="{6856DEA5-BE80-4BFF-95CC-3E5413FEA01F}"/>
              </a:ext>
            </a:extLst>
          </p:cNvPr>
          <p:cNvCxnSpPr>
            <a:cxnSpLocks/>
          </p:cNvCxnSpPr>
          <p:nvPr/>
        </p:nvCxnSpPr>
        <p:spPr bwMode="gray">
          <a:xfrm>
            <a:off x="7116122" y="3282064"/>
            <a:ext cx="1797526" cy="2220"/>
          </a:xfrm>
          <a:prstGeom prst="straightConnector1">
            <a:avLst/>
          </a:prstGeom>
          <a:ln w="28575">
            <a:solidFill>
              <a:schemeClr val="accent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71" name="文本框 70">
            <a:extLst>
              <a:ext uri="{FF2B5EF4-FFF2-40B4-BE49-F238E27FC236}">
                <a16:creationId xmlns:a16="http://schemas.microsoft.com/office/drawing/2014/main" xmlns="" id="{49C5A389-1C2A-4CB1-8F4A-460FA45A909A}"/>
              </a:ext>
            </a:extLst>
          </p:cNvPr>
          <p:cNvSpPr txBox="1"/>
          <p:nvPr/>
        </p:nvSpPr>
        <p:spPr bwMode="gray">
          <a:xfrm>
            <a:off x="3797600" y="3130812"/>
            <a:ext cx="972815" cy="331781"/>
          </a:xfrm>
          <a:prstGeom prst="rect">
            <a:avLst/>
          </a:prstGeom>
          <a:solidFill>
            <a:srgbClr val="56C4D2"/>
          </a:solid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a:t>
            </a:r>
            <a:endParaRPr lang="en-US" altLang="zh-CN" sz="1500" b="1" dirty="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2" name="文本框 71">
            <a:extLst>
              <a:ext uri="{FF2B5EF4-FFF2-40B4-BE49-F238E27FC236}">
                <a16:creationId xmlns:a16="http://schemas.microsoft.com/office/drawing/2014/main" xmlns="" id="{DBD4A4B6-B2ED-4723-8CC9-5CA3796EF3FC}"/>
              </a:ext>
            </a:extLst>
          </p:cNvPr>
          <p:cNvSpPr txBox="1"/>
          <p:nvPr/>
        </p:nvSpPr>
        <p:spPr bwMode="gray">
          <a:xfrm>
            <a:off x="7494999" y="3130812"/>
            <a:ext cx="972815" cy="331781"/>
          </a:xfrm>
          <a:prstGeom prst="rect">
            <a:avLst/>
          </a:prstGeom>
          <a:solidFill>
            <a:srgbClr val="56C4D2"/>
          </a:solidFill>
          <a:ln w="9525">
            <a:noFill/>
            <a:miter lim="800000"/>
            <a:headEnd/>
            <a:tailEnd/>
          </a:ln>
        </p:spPr>
        <p:txBody>
          <a:bodyPr wrap="square" lIns="99980" tIns="49986" rIns="99980" bIns="49986" rtlCol="0">
            <a:spAutoFit/>
          </a:bodyPr>
          <a:lstStyle>
            <a:defPPr>
              <a:defRPr lang="en-US"/>
            </a:defPPr>
            <a:lvl1pPr algn="ctr" defTabSz="1001649" eaLnBrk="0" hangingPunct="0">
              <a:defRPr sz="1500" b="1">
                <a:solidFill>
                  <a:schemeClr val="bg1"/>
                </a:solidFill>
                <a:cs typeface="Arial" pitchFamily="34" charset="0"/>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EVPN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4031622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bwMode="gray">
          <a:xfrm>
            <a:off x="10061311" y="3380670"/>
            <a:ext cx="1582492" cy="971386"/>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793444" y="3380670"/>
            <a:ext cx="1582492" cy="971386"/>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1FAEE447-F650-454A-B97E-F502A27F8BF4}"/>
              </a:ext>
            </a:extLst>
          </p:cNvPr>
          <p:cNvSpPr>
            <a:spLocks noGrp="1"/>
          </p:cNvSpPr>
          <p:nvPr>
            <p:ph type="title"/>
          </p:nvPr>
        </p:nvSpPr>
        <p:spPr bwMode="gray"/>
        <p:txBody>
          <a:bodyPr/>
          <a:lstStyle/>
          <a:p>
            <a:r>
              <a:rPr lang="en-US" dirty="0" smtClean="0">
                <a:sym typeface="Huawei Sans" panose="020C0503030203020204" pitchFamily="34" charset="0"/>
              </a:rPr>
              <a:t>Inter-AS EVPN: Option B</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bwMode="gray"/>
        <p:txBody>
          <a:bodyPr/>
          <a:lstStyle/>
          <a:p>
            <a:pPr algn="l"/>
            <a:r>
              <a:rPr lang="en-US" sz="1600" dirty="0" smtClean="0">
                <a:sym typeface="Huawei Sans" panose="020C0503030203020204" pitchFamily="34" charset="0"/>
              </a:rPr>
              <a:t>In inter-AS EVPN Option B, EVPN peer relationships need to be established between PEs and ASBRs, and between ASBRs.</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After receiving a MAC/IP advertisement route, an ASBR changes the next hop to itself, allocates a new label to the route, and sends the route to the ASBR in another AS.</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In Option B, intra-AS traffic has two labels, and inter-AS traffic has one label (</a:t>
            </a:r>
            <a:r>
              <a:rPr lang="en-US" altLang="zh-CN" sz="1600" dirty="0" smtClean="0">
                <a:sym typeface="Huawei Sans" panose="020C0503030203020204" pitchFamily="34" charset="0"/>
              </a:rPr>
              <a:t>EVPN label)</a:t>
            </a:r>
            <a:r>
              <a:rPr lang="en-US" sz="1600" dirty="0" smtClean="0">
                <a:sym typeface="Huawei Sans" panose="020C0503030203020204" pitchFamily="34" charset="0"/>
              </a:rPr>
              <a:t>.</a:t>
            </a:r>
            <a:endParaRPr lang="en-US" altLang="zh-CN" sz="1600" dirty="0" smtClean="0">
              <a:sym typeface="Huawei Sans" panose="020C0503030203020204" pitchFamily="34" charset="0"/>
            </a:endParaRPr>
          </a:p>
          <a:p>
            <a:pPr algn="l"/>
            <a:endParaRPr lang="en-US" altLang="zh-CN" sz="1600" dirty="0">
              <a:sym typeface="Huawei Sans" panose="020C0503030203020204" pitchFamily="34" charset="0"/>
            </a:endParaRPr>
          </a:p>
        </p:txBody>
      </p:sp>
      <p:graphicFrame>
        <p:nvGraphicFramePr>
          <p:cNvPr id="59" name="表格 58">
            <a:extLst>
              <a:ext uri="{FF2B5EF4-FFF2-40B4-BE49-F238E27FC236}">
                <a16:creationId xmlns:a16="http://schemas.microsoft.com/office/drawing/2014/main" xmlns="" id="{8D80137E-F3C6-43E0-9BCE-47169F01706A}"/>
              </a:ext>
            </a:extLst>
          </p:cNvPr>
          <p:cNvGraphicFramePr>
            <a:graphicFrameLocks noGrp="1"/>
          </p:cNvGraphicFramePr>
          <p:nvPr>
            <p:extLst>
              <p:ext uri="{D42A27DB-BD31-4B8C-83A1-F6EECF244321}">
                <p14:modId xmlns:p14="http://schemas.microsoft.com/office/powerpoint/2010/main" val="2482548607"/>
              </p:ext>
            </p:extLst>
          </p:nvPr>
        </p:nvGraphicFramePr>
        <p:xfrm>
          <a:off x="1784484" y="5104522"/>
          <a:ext cx="1076123" cy="426720"/>
        </p:xfrm>
        <a:graphic>
          <a:graphicData uri="http://schemas.openxmlformats.org/drawingml/2006/table">
            <a:tbl>
              <a:tblPr firstRow="1" bandRow="1"/>
              <a:tblGrid>
                <a:gridCol w="1076123">
                  <a:extLst>
                    <a:ext uri="{9D8B030D-6E8A-4147-A177-3AD203B41FA5}">
                      <a16:colId xmlns:a16="http://schemas.microsoft.com/office/drawing/2014/main" xmlns="" val="20000"/>
                    </a:ext>
                  </a:extLst>
                </a:gridCol>
              </a:tblGrid>
              <a:tr h="144004">
                <a:tc>
                  <a:txBody>
                    <a:bodyPr/>
                    <a:lstStyle>
                      <a:lvl1pPr marL="0" algn="l" defTabSz="1219444" rtl="0" eaLnBrk="1" latinLnBrk="0" hangingPunct="1">
                        <a:defRPr sz="2400" b="1" kern="1200">
                          <a:solidFill>
                            <a:schemeClr val="lt1"/>
                          </a:solidFill>
                          <a:latin typeface="Arial"/>
                        </a:defRPr>
                      </a:lvl1pPr>
                      <a:lvl2pPr marL="609722" algn="l" defTabSz="1219444" rtl="0" eaLnBrk="1" latinLnBrk="0" hangingPunct="1">
                        <a:defRPr sz="2400" b="1" kern="1200">
                          <a:solidFill>
                            <a:schemeClr val="lt1"/>
                          </a:solidFill>
                          <a:latin typeface="Arial"/>
                        </a:defRPr>
                      </a:lvl2pPr>
                      <a:lvl3pPr marL="1219444" algn="l" defTabSz="1219444" rtl="0" eaLnBrk="1" latinLnBrk="0" hangingPunct="1">
                        <a:defRPr sz="2400" b="1" kern="1200">
                          <a:solidFill>
                            <a:schemeClr val="lt1"/>
                          </a:solidFill>
                          <a:latin typeface="Arial"/>
                        </a:defRPr>
                      </a:lvl3pPr>
                      <a:lvl4pPr marL="1829166" algn="l" defTabSz="1219444" rtl="0" eaLnBrk="1" latinLnBrk="0" hangingPunct="1">
                        <a:defRPr sz="2400" b="1" kern="1200">
                          <a:solidFill>
                            <a:schemeClr val="lt1"/>
                          </a:solidFill>
                          <a:latin typeface="Arial"/>
                        </a:defRPr>
                      </a:lvl4pPr>
                      <a:lvl5pPr marL="2438888" algn="l" defTabSz="1219444" rtl="0" eaLnBrk="1" latinLnBrk="0" hangingPunct="1">
                        <a:defRPr sz="2400" b="1" kern="1200">
                          <a:solidFill>
                            <a:schemeClr val="lt1"/>
                          </a:solidFill>
                          <a:latin typeface="Arial"/>
                        </a:defRPr>
                      </a:lvl5pPr>
                      <a:lvl6pPr marL="3048610" algn="l" defTabSz="1219444" rtl="0" eaLnBrk="1" latinLnBrk="0" hangingPunct="1">
                        <a:defRPr sz="2400" b="1" kern="1200">
                          <a:solidFill>
                            <a:schemeClr val="lt1"/>
                          </a:solidFill>
                          <a:latin typeface="Arial"/>
                        </a:defRPr>
                      </a:lvl6pPr>
                      <a:lvl7pPr marL="3658332" algn="l" defTabSz="1219444" rtl="0" eaLnBrk="1" latinLnBrk="0" hangingPunct="1">
                        <a:defRPr sz="2400" b="1" kern="1200">
                          <a:solidFill>
                            <a:schemeClr val="lt1"/>
                          </a:solidFill>
                          <a:latin typeface="Arial"/>
                        </a:defRPr>
                      </a:lvl7pPr>
                      <a:lvl8pPr marL="4268053" algn="l" defTabSz="1219444" rtl="0" eaLnBrk="1" latinLnBrk="0" hangingPunct="1">
                        <a:defRPr sz="2400" b="1" kern="1200">
                          <a:solidFill>
                            <a:schemeClr val="lt1"/>
                          </a:solidFill>
                          <a:latin typeface="Arial"/>
                        </a:defRPr>
                      </a:lvl8pPr>
                      <a:lvl9pPr marL="4877775" algn="l" defTabSz="1219444" rtl="0" eaLnBrk="1" latinLnBrk="0" hangingPunct="1">
                        <a:defRPr sz="2400" b="1" kern="1200">
                          <a:solidFill>
                            <a:schemeClr val="lt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44004">
                <a:tc>
                  <a:txBody>
                    <a:bodyPr/>
                    <a:lstStyle>
                      <a:lvl1pPr marL="0" algn="l" defTabSz="1219444" rtl="0" eaLnBrk="1" latinLnBrk="0" hangingPunct="1">
                        <a:defRPr sz="2400" kern="1200">
                          <a:solidFill>
                            <a:schemeClr val="dk1"/>
                          </a:solidFill>
                          <a:latin typeface="Arial"/>
                        </a:defRPr>
                      </a:lvl1pPr>
                      <a:lvl2pPr marL="609722" algn="l" defTabSz="1219444" rtl="0" eaLnBrk="1" latinLnBrk="0" hangingPunct="1">
                        <a:defRPr sz="2400" kern="1200">
                          <a:solidFill>
                            <a:schemeClr val="dk1"/>
                          </a:solidFill>
                          <a:latin typeface="Arial"/>
                        </a:defRPr>
                      </a:lvl2pPr>
                      <a:lvl3pPr marL="1219444" algn="l" defTabSz="1219444" rtl="0" eaLnBrk="1" latinLnBrk="0" hangingPunct="1">
                        <a:defRPr sz="2400" kern="1200">
                          <a:solidFill>
                            <a:schemeClr val="dk1"/>
                          </a:solidFill>
                          <a:latin typeface="Arial"/>
                        </a:defRPr>
                      </a:lvl3pPr>
                      <a:lvl4pPr marL="1829166" algn="l" defTabSz="1219444" rtl="0" eaLnBrk="1" latinLnBrk="0" hangingPunct="1">
                        <a:defRPr sz="2400" kern="1200">
                          <a:solidFill>
                            <a:schemeClr val="dk1"/>
                          </a:solidFill>
                          <a:latin typeface="Arial"/>
                        </a:defRPr>
                      </a:lvl4pPr>
                      <a:lvl5pPr marL="2438888" algn="l" defTabSz="1219444" rtl="0" eaLnBrk="1" latinLnBrk="0" hangingPunct="1">
                        <a:defRPr sz="2400" kern="1200">
                          <a:solidFill>
                            <a:schemeClr val="dk1"/>
                          </a:solidFill>
                          <a:latin typeface="Arial"/>
                        </a:defRPr>
                      </a:lvl5pPr>
                      <a:lvl6pPr marL="3048610" algn="l" defTabSz="1219444" rtl="0" eaLnBrk="1" latinLnBrk="0" hangingPunct="1">
                        <a:defRPr sz="2400" kern="1200">
                          <a:solidFill>
                            <a:schemeClr val="dk1"/>
                          </a:solidFill>
                          <a:latin typeface="Arial"/>
                        </a:defRPr>
                      </a:lvl6pPr>
                      <a:lvl7pPr marL="3658332" algn="l" defTabSz="1219444" rtl="0" eaLnBrk="1" latinLnBrk="0" hangingPunct="1">
                        <a:defRPr sz="2400" kern="1200">
                          <a:solidFill>
                            <a:schemeClr val="dk1"/>
                          </a:solidFill>
                          <a:latin typeface="Arial"/>
                        </a:defRPr>
                      </a:lvl7pPr>
                      <a:lvl8pPr marL="4268053" algn="l" defTabSz="1219444" rtl="0" eaLnBrk="1" latinLnBrk="0" hangingPunct="1">
                        <a:defRPr sz="2400" kern="1200">
                          <a:solidFill>
                            <a:schemeClr val="dk1"/>
                          </a:solidFill>
                          <a:latin typeface="Arial"/>
                        </a:defRPr>
                      </a:lvl8pPr>
                      <a:lvl9pPr marL="4877775" algn="l" defTabSz="1219444" rtl="0" eaLnBrk="1" latinLnBrk="0" hangingPunct="1">
                        <a:defRPr sz="2400" kern="1200">
                          <a:solidFill>
                            <a:schemeClr val="dk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graphicFrame>
        <p:nvGraphicFramePr>
          <p:cNvPr id="61" name="表格 60">
            <a:extLst>
              <a:ext uri="{FF2B5EF4-FFF2-40B4-BE49-F238E27FC236}">
                <a16:creationId xmlns:a16="http://schemas.microsoft.com/office/drawing/2014/main" xmlns="" id="{C72B5A90-2FC2-49CF-B32D-9DF79C13830C}"/>
              </a:ext>
            </a:extLst>
          </p:cNvPr>
          <p:cNvGraphicFramePr>
            <a:graphicFrameLocks noGrp="1"/>
          </p:cNvGraphicFramePr>
          <p:nvPr>
            <p:extLst>
              <p:ext uri="{D42A27DB-BD31-4B8C-83A1-F6EECF244321}">
                <p14:modId xmlns:p14="http://schemas.microsoft.com/office/powerpoint/2010/main" val="1610173983"/>
              </p:ext>
            </p:extLst>
          </p:nvPr>
        </p:nvGraphicFramePr>
        <p:xfrm>
          <a:off x="3670271" y="5104522"/>
          <a:ext cx="1440000" cy="1066800"/>
        </p:xfrm>
        <a:graphic>
          <a:graphicData uri="http://schemas.openxmlformats.org/drawingml/2006/table">
            <a:tbl>
              <a:tblPr firstRow="1" bandRow="1"/>
              <a:tblGrid>
                <a:gridCol w="1440000">
                  <a:extLst>
                    <a:ext uri="{9D8B030D-6E8A-4147-A177-3AD203B41FA5}">
                      <a16:colId xmlns:a16="http://schemas.microsoft.com/office/drawing/2014/main" xmlns="" val="20000"/>
                    </a:ext>
                  </a:extLst>
                </a:gridCol>
              </a:tblGrid>
              <a:tr h="144004">
                <a:tc>
                  <a:txBody>
                    <a:bodyPr/>
                    <a:lstStyle>
                      <a:lvl1pPr marL="0" algn="l" defTabSz="1219444" rtl="0" eaLnBrk="1" latinLnBrk="0" hangingPunct="1">
                        <a:defRPr sz="2400" b="1" kern="1200">
                          <a:solidFill>
                            <a:schemeClr val="lt1"/>
                          </a:solidFill>
                          <a:latin typeface="Arial"/>
                        </a:defRPr>
                      </a:lvl1pPr>
                      <a:lvl2pPr marL="609722" algn="l" defTabSz="1219444" rtl="0" eaLnBrk="1" latinLnBrk="0" hangingPunct="1">
                        <a:defRPr sz="2400" b="1" kern="1200">
                          <a:solidFill>
                            <a:schemeClr val="lt1"/>
                          </a:solidFill>
                          <a:latin typeface="Arial"/>
                        </a:defRPr>
                      </a:lvl2pPr>
                      <a:lvl3pPr marL="1219444" algn="l" defTabSz="1219444" rtl="0" eaLnBrk="1" latinLnBrk="0" hangingPunct="1">
                        <a:defRPr sz="2400" b="1" kern="1200">
                          <a:solidFill>
                            <a:schemeClr val="lt1"/>
                          </a:solidFill>
                          <a:latin typeface="Arial"/>
                        </a:defRPr>
                      </a:lvl3pPr>
                      <a:lvl4pPr marL="1829166" algn="l" defTabSz="1219444" rtl="0" eaLnBrk="1" latinLnBrk="0" hangingPunct="1">
                        <a:defRPr sz="2400" b="1" kern="1200">
                          <a:solidFill>
                            <a:schemeClr val="lt1"/>
                          </a:solidFill>
                          <a:latin typeface="Arial"/>
                        </a:defRPr>
                      </a:lvl4pPr>
                      <a:lvl5pPr marL="2438888" algn="l" defTabSz="1219444" rtl="0" eaLnBrk="1" latinLnBrk="0" hangingPunct="1">
                        <a:defRPr sz="2400" b="1" kern="1200">
                          <a:solidFill>
                            <a:schemeClr val="lt1"/>
                          </a:solidFill>
                          <a:latin typeface="Arial"/>
                        </a:defRPr>
                      </a:lvl5pPr>
                      <a:lvl6pPr marL="3048610" algn="l" defTabSz="1219444" rtl="0" eaLnBrk="1" latinLnBrk="0" hangingPunct="1">
                        <a:defRPr sz="2400" b="1" kern="1200">
                          <a:solidFill>
                            <a:schemeClr val="lt1"/>
                          </a:solidFill>
                          <a:latin typeface="Arial"/>
                        </a:defRPr>
                      </a:lvl6pPr>
                      <a:lvl7pPr marL="3658332" algn="l" defTabSz="1219444" rtl="0" eaLnBrk="1" latinLnBrk="0" hangingPunct="1">
                        <a:defRPr sz="2400" b="1" kern="1200">
                          <a:solidFill>
                            <a:schemeClr val="lt1"/>
                          </a:solidFill>
                          <a:latin typeface="Arial"/>
                        </a:defRPr>
                      </a:lvl7pPr>
                      <a:lvl8pPr marL="4268053" algn="l" defTabSz="1219444" rtl="0" eaLnBrk="1" latinLnBrk="0" hangingPunct="1">
                        <a:defRPr sz="2400" b="1" kern="1200">
                          <a:solidFill>
                            <a:schemeClr val="lt1"/>
                          </a:solidFill>
                          <a:latin typeface="Arial"/>
                        </a:defRPr>
                      </a:lvl8pPr>
                      <a:lvl9pPr marL="4877775" algn="l" defTabSz="1219444" rtl="0" eaLnBrk="1" latinLnBrk="0" hangingPunct="1">
                        <a:defRPr sz="2400" b="1" kern="1200">
                          <a:solidFill>
                            <a:schemeClr val="lt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44004">
                <a:tc>
                  <a:txBody>
                    <a:bodyPr/>
                    <a:lstStyle>
                      <a:lvl1pPr marL="0" algn="l" defTabSz="1219444" rtl="0" eaLnBrk="1" latinLnBrk="0" hangingPunct="1">
                        <a:defRPr sz="2400" kern="1200">
                          <a:solidFill>
                            <a:schemeClr val="dk1"/>
                          </a:solidFill>
                          <a:latin typeface="Arial"/>
                        </a:defRPr>
                      </a:lvl1pPr>
                      <a:lvl2pPr marL="609722" algn="l" defTabSz="1219444" rtl="0" eaLnBrk="1" latinLnBrk="0" hangingPunct="1">
                        <a:defRPr sz="2400" kern="1200">
                          <a:solidFill>
                            <a:schemeClr val="dk1"/>
                          </a:solidFill>
                          <a:latin typeface="Arial"/>
                        </a:defRPr>
                      </a:lvl2pPr>
                      <a:lvl3pPr marL="1219444" algn="l" defTabSz="1219444" rtl="0" eaLnBrk="1" latinLnBrk="0" hangingPunct="1">
                        <a:defRPr sz="2400" kern="1200">
                          <a:solidFill>
                            <a:schemeClr val="dk1"/>
                          </a:solidFill>
                          <a:latin typeface="Arial"/>
                        </a:defRPr>
                      </a:lvl3pPr>
                      <a:lvl4pPr marL="1829166" algn="l" defTabSz="1219444" rtl="0" eaLnBrk="1" latinLnBrk="0" hangingPunct="1">
                        <a:defRPr sz="2400" kern="1200">
                          <a:solidFill>
                            <a:schemeClr val="dk1"/>
                          </a:solidFill>
                          <a:latin typeface="Arial"/>
                        </a:defRPr>
                      </a:lvl4pPr>
                      <a:lvl5pPr marL="2438888" algn="l" defTabSz="1219444" rtl="0" eaLnBrk="1" latinLnBrk="0" hangingPunct="1">
                        <a:defRPr sz="2400" kern="1200">
                          <a:solidFill>
                            <a:schemeClr val="dk1"/>
                          </a:solidFill>
                          <a:latin typeface="Arial"/>
                        </a:defRPr>
                      </a:lvl5pPr>
                      <a:lvl6pPr marL="3048610" algn="l" defTabSz="1219444" rtl="0" eaLnBrk="1" latinLnBrk="0" hangingPunct="1">
                        <a:defRPr sz="2400" kern="1200">
                          <a:solidFill>
                            <a:schemeClr val="dk1"/>
                          </a:solidFill>
                          <a:latin typeface="Arial"/>
                        </a:defRPr>
                      </a:lvl6pPr>
                      <a:lvl7pPr marL="3658332" algn="l" defTabSz="1219444" rtl="0" eaLnBrk="1" latinLnBrk="0" hangingPunct="1">
                        <a:defRPr sz="2400" kern="1200">
                          <a:solidFill>
                            <a:schemeClr val="dk1"/>
                          </a:solidFill>
                          <a:latin typeface="Arial"/>
                        </a:defRPr>
                      </a:lvl7pPr>
                      <a:lvl8pPr marL="4268053" algn="l" defTabSz="1219444" rtl="0" eaLnBrk="1" latinLnBrk="0" hangingPunct="1">
                        <a:defRPr sz="2400" kern="1200">
                          <a:solidFill>
                            <a:schemeClr val="dk1"/>
                          </a:solidFill>
                          <a:latin typeface="Arial"/>
                        </a:defRPr>
                      </a:lvl8pPr>
                      <a:lvl9pPr marL="4877775" algn="l" defTabSz="1219444" rtl="0" eaLnBrk="1" latinLnBrk="0" hangingPunct="1">
                        <a:defRPr sz="2400" kern="1200">
                          <a:solidFill>
                            <a:schemeClr val="dk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144004">
                <a:tc>
                  <a:txBody>
                    <a:bodyPr/>
                    <a:lstStyle/>
                    <a:p>
                      <a:pPr algn="ctr" fontAlgn="ct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Label 1</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0B5C5"/>
                    </a:solidFill>
                  </a:tcPr>
                </a:tc>
                <a:extLst>
                  <a:ext uri="{0D108BD9-81ED-4DB2-BD59-A6C34878D82A}">
                    <a16:rowId xmlns:a16="http://schemas.microsoft.com/office/drawing/2014/main" xmlns="" val="3069047497"/>
                  </a:ext>
                </a:extLst>
              </a:tr>
              <a:tr h="144004">
                <a:tc>
                  <a:txBody>
                    <a:bodyPr/>
                    <a:lstStyle/>
                    <a:p>
                      <a:pPr algn="ctr" fontAlgn="ct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Label</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0B5C5"/>
                    </a:solidFill>
                  </a:tcPr>
                </a:tc>
                <a:extLst>
                  <a:ext uri="{0D108BD9-81ED-4DB2-BD59-A6C34878D82A}">
                    <a16:rowId xmlns:a16="http://schemas.microsoft.com/office/drawing/2014/main" xmlns="" val="1650206186"/>
                  </a:ext>
                </a:extLst>
              </a:tr>
              <a:tr h="144004">
                <a:tc>
                  <a:txBody>
                    <a:body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898427727"/>
                  </a:ext>
                </a:extLst>
              </a:tr>
            </a:tbl>
          </a:graphicData>
        </a:graphic>
      </p:graphicFrame>
      <p:graphicFrame>
        <p:nvGraphicFramePr>
          <p:cNvPr id="64" name="表格 63">
            <a:extLst>
              <a:ext uri="{FF2B5EF4-FFF2-40B4-BE49-F238E27FC236}">
                <a16:creationId xmlns:a16="http://schemas.microsoft.com/office/drawing/2014/main" xmlns="" id="{7AEACFD2-BEEE-4835-B678-8216113D5348}"/>
              </a:ext>
            </a:extLst>
          </p:cNvPr>
          <p:cNvGraphicFramePr>
            <a:graphicFrameLocks noGrp="1"/>
          </p:cNvGraphicFramePr>
          <p:nvPr>
            <p:extLst>
              <p:ext uri="{D42A27DB-BD31-4B8C-83A1-F6EECF244321}">
                <p14:modId xmlns:p14="http://schemas.microsoft.com/office/powerpoint/2010/main" val="324693899"/>
              </p:ext>
            </p:extLst>
          </p:nvPr>
        </p:nvGraphicFramePr>
        <p:xfrm>
          <a:off x="5590970" y="5104522"/>
          <a:ext cx="1440000" cy="853440"/>
        </p:xfrm>
        <a:graphic>
          <a:graphicData uri="http://schemas.openxmlformats.org/drawingml/2006/table">
            <a:tbl>
              <a:tblPr firstRow="1" bandRow="1"/>
              <a:tblGrid>
                <a:gridCol w="1440000">
                  <a:extLst>
                    <a:ext uri="{9D8B030D-6E8A-4147-A177-3AD203B41FA5}">
                      <a16:colId xmlns:a16="http://schemas.microsoft.com/office/drawing/2014/main" xmlns="" val="20000"/>
                    </a:ext>
                  </a:extLst>
                </a:gridCol>
              </a:tblGrid>
              <a:tr h="144004">
                <a:tc>
                  <a:txBody>
                    <a:bodyPr/>
                    <a:lstStyle>
                      <a:lvl1pPr marL="0" algn="l" defTabSz="1219444" rtl="0" eaLnBrk="1" latinLnBrk="0" hangingPunct="1">
                        <a:defRPr sz="2400" b="1" kern="1200">
                          <a:solidFill>
                            <a:schemeClr val="lt1"/>
                          </a:solidFill>
                          <a:latin typeface="Arial"/>
                        </a:defRPr>
                      </a:lvl1pPr>
                      <a:lvl2pPr marL="609722" algn="l" defTabSz="1219444" rtl="0" eaLnBrk="1" latinLnBrk="0" hangingPunct="1">
                        <a:defRPr sz="2400" b="1" kern="1200">
                          <a:solidFill>
                            <a:schemeClr val="lt1"/>
                          </a:solidFill>
                          <a:latin typeface="Arial"/>
                        </a:defRPr>
                      </a:lvl2pPr>
                      <a:lvl3pPr marL="1219444" algn="l" defTabSz="1219444" rtl="0" eaLnBrk="1" latinLnBrk="0" hangingPunct="1">
                        <a:defRPr sz="2400" b="1" kern="1200">
                          <a:solidFill>
                            <a:schemeClr val="lt1"/>
                          </a:solidFill>
                          <a:latin typeface="Arial"/>
                        </a:defRPr>
                      </a:lvl3pPr>
                      <a:lvl4pPr marL="1829166" algn="l" defTabSz="1219444" rtl="0" eaLnBrk="1" latinLnBrk="0" hangingPunct="1">
                        <a:defRPr sz="2400" b="1" kern="1200">
                          <a:solidFill>
                            <a:schemeClr val="lt1"/>
                          </a:solidFill>
                          <a:latin typeface="Arial"/>
                        </a:defRPr>
                      </a:lvl4pPr>
                      <a:lvl5pPr marL="2438888" algn="l" defTabSz="1219444" rtl="0" eaLnBrk="1" latinLnBrk="0" hangingPunct="1">
                        <a:defRPr sz="2400" b="1" kern="1200">
                          <a:solidFill>
                            <a:schemeClr val="lt1"/>
                          </a:solidFill>
                          <a:latin typeface="Arial"/>
                        </a:defRPr>
                      </a:lvl5pPr>
                      <a:lvl6pPr marL="3048610" algn="l" defTabSz="1219444" rtl="0" eaLnBrk="1" latinLnBrk="0" hangingPunct="1">
                        <a:defRPr sz="2400" b="1" kern="1200">
                          <a:solidFill>
                            <a:schemeClr val="lt1"/>
                          </a:solidFill>
                          <a:latin typeface="Arial"/>
                        </a:defRPr>
                      </a:lvl6pPr>
                      <a:lvl7pPr marL="3658332" algn="l" defTabSz="1219444" rtl="0" eaLnBrk="1" latinLnBrk="0" hangingPunct="1">
                        <a:defRPr sz="2400" b="1" kern="1200">
                          <a:solidFill>
                            <a:schemeClr val="lt1"/>
                          </a:solidFill>
                          <a:latin typeface="Arial"/>
                        </a:defRPr>
                      </a:lvl7pPr>
                      <a:lvl8pPr marL="4268053" algn="l" defTabSz="1219444" rtl="0" eaLnBrk="1" latinLnBrk="0" hangingPunct="1">
                        <a:defRPr sz="2400" b="1" kern="1200">
                          <a:solidFill>
                            <a:schemeClr val="lt1"/>
                          </a:solidFill>
                          <a:latin typeface="Arial"/>
                        </a:defRPr>
                      </a:lvl8pPr>
                      <a:lvl9pPr marL="4877775" algn="l" defTabSz="1219444" rtl="0" eaLnBrk="1" latinLnBrk="0" hangingPunct="1">
                        <a:defRPr sz="2400" b="1" kern="1200">
                          <a:solidFill>
                            <a:schemeClr val="lt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44004">
                <a:tc>
                  <a:txBody>
                    <a:bodyPr/>
                    <a:lstStyle>
                      <a:lvl1pPr marL="0" algn="l" defTabSz="1219444" rtl="0" eaLnBrk="1" latinLnBrk="0" hangingPunct="1">
                        <a:defRPr sz="2400" kern="1200">
                          <a:solidFill>
                            <a:schemeClr val="dk1"/>
                          </a:solidFill>
                          <a:latin typeface="Arial"/>
                        </a:defRPr>
                      </a:lvl1pPr>
                      <a:lvl2pPr marL="609722" algn="l" defTabSz="1219444" rtl="0" eaLnBrk="1" latinLnBrk="0" hangingPunct="1">
                        <a:defRPr sz="2400" kern="1200">
                          <a:solidFill>
                            <a:schemeClr val="dk1"/>
                          </a:solidFill>
                          <a:latin typeface="Arial"/>
                        </a:defRPr>
                      </a:lvl2pPr>
                      <a:lvl3pPr marL="1219444" algn="l" defTabSz="1219444" rtl="0" eaLnBrk="1" latinLnBrk="0" hangingPunct="1">
                        <a:defRPr sz="2400" kern="1200">
                          <a:solidFill>
                            <a:schemeClr val="dk1"/>
                          </a:solidFill>
                          <a:latin typeface="Arial"/>
                        </a:defRPr>
                      </a:lvl3pPr>
                      <a:lvl4pPr marL="1829166" algn="l" defTabSz="1219444" rtl="0" eaLnBrk="1" latinLnBrk="0" hangingPunct="1">
                        <a:defRPr sz="2400" kern="1200">
                          <a:solidFill>
                            <a:schemeClr val="dk1"/>
                          </a:solidFill>
                          <a:latin typeface="Arial"/>
                        </a:defRPr>
                      </a:lvl4pPr>
                      <a:lvl5pPr marL="2438888" algn="l" defTabSz="1219444" rtl="0" eaLnBrk="1" latinLnBrk="0" hangingPunct="1">
                        <a:defRPr sz="2400" kern="1200">
                          <a:solidFill>
                            <a:schemeClr val="dk1"/>
                          </a:solidFill>
                          <a:latin typeface="Arial"/>
                        </a:defRPr>
                      </a:lvl5pPr>
                      <a:lvl6pPr marL="3048610" algn="l" defTabSz="1219444" rtl="0" eaLnBrk="1" latinLnBrk="0" hangingPunct="1">
                        <a:defRPr sz="2400" kern="1200">
                          <a:solidFill>
                            <a:schemeClr val="dk1"/>
                          </a:solidFill>
                          <a:latin typeface="Arial"/>
                        </a:defRPr>
                      </a:lvl6pPr>
                      <a:lvl7pPr marL="3658332" algn="l" defTabSz="1219444" rtl="0" eaLnBrk="1" latinLnBrk="0" hangingPunct="1">
                        <a:defRPr sz="2400" kern="1200">
                          <a:solidFill>
                            <a:schemeClr val="dk1"/>
                          </a:solidFill>
                          <a:latin typeface="Arial"/>
                        </a:defRPr>
                      </a:lvl7pPr>
                      <a:lvl8pPr marL="4268053" algn="l" defTabSz="1219444" rtl="0" eaLnBrk="1" latinLnBrk="0" hangingPunct="1">
                        <a:defRPr sz="2400" kern="1200">
                          <a:solidFill>
                            <a:schemeClr val="dk1"/>
                          </a:solidFill>
                          <a:latin typeface="Arial"/>
                        </a:defRPr>
                      </a:lvl8pPr>
                      <a:lvl9pPr marL="4877775" algn="l" defTabSz="1219444" rtl="0" eaLnBrk="1" latinLnBrk="0" hangingPunct="1">
                        <a:defRPr sz="2400" kern="1200">
                          <a:solidFill>
                            <a:schemeClr val="dk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144004">
                <a:tc>
                  <a:txBody>
                    <a:bodyPr/>
                    <a:lstStyle/>
                    <a:p>
                      <a:pPr algn="ctr" fontAlgn="ct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Label 2</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81C15F"/>
                    </a:solidFill>
                  </a:tcPr>
                </a:tc>
                <a:extLst>
                  <a:ext uri="{0D108BD9-81ED-4DB2-BD59-A6C34878D82A}">
                    <a16:rowId xmlns:a16="http://schemas.microsoft.com/office/drawing/2014/main" xmlns="" val="318561476"/>
                  </a:ext>
                </a:extLst>
              </a:tr>
              <a:tr h="144004">
                <a:tc>
                  <a:txBody>
                    <a:bodyPr/>
                    <a:lstStyle/>
                    <a:p>
                      <a:pPr algn="ctr" fontAlgn="ct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527014345"/>
                  </a:ext>
                </a:extLst>
              </a:tr>
            </a:tbl>
          </a:graphicData>
        </a:graphic>
      </p:graphicFrame>
      <p:graphicFrame>
        <p:nvGraphicFramePr>
          <p:cNvPr id="66" name="表格 65">
            <a:extLst>
              <a:ext uri="{FF2B5EF4-FFF2-40B4-BE49-F238E27FC236}">
                <a16:creationId xmlns:a16="http://schemas.microsoft.com/office/drawing/2014/main" xmlns="" id="{F12E1962-0434-4227-A012-6F7409885DC3}"/>
              </a:ext>
            </a:extLst>
          </p:cNvPr>
          <p:cNvGraphicFramePr>
            <a:graphicFrameLocks noGrp="1"/>
          </p:cNvGraphicFramePr>
          <p:nvPr>
            <p:extLst>
              <p:ext uri="{D42A27DB-BD31-4B8C-83A1-F6EECF244321}">
                <p14:modId xmlns:p14="http://schemas.microsoft.com/office/powerpoint/2010/main" val="915797728"/>
              </p:ext>
            </p:extLst>
          </p:nvPr>
        </p:nvGraphicFramePr>
        <p:xfrm>
          <a:off x="9382553" y="5104522"/>
          <a:ext cx="1076123" cy="426720"/>
        </p:xfrm>
        <a:graphic>
          <a:graphicData uri="http://schemas.openxmlformats.org/drawingml/2006/table">
            <a:tbl>
              <a:tblPr firstRow="1" bandRow="1"/>
              <a:tblGrid>
                <a:gridCol w="1076123">
                  <a:extLst>
                    <a:ext uri="{9D8B030D-6E8A-4147-A177-3AD203B41FA5}">
                      <a16:colId xmlns:a16="http://schemas.microsoft.com/office/drawing/2014/main" xmlns="" val="20000"/>
                    </a:ext>
                  </a:extLst>
                </a:gridCol>
              </a:tblGrid>
              <a:tr h="144004">
                <a:tc>
                  <a:txBody>
                    <a:bodyPr/>
                    <a:lstStyle>
                      <a:lvl1pPr marL="0" algn="l" defTabSz="1219444" rtl="0" eaLnBrk="1" latinLnBrk="0" hangingPunct="1">
                        <a:defRPr sz="2400" b="1" kern="1200">
                          <a:solidFill>
                            <a:schemeClr val="lt1"/>
                          </a:solidFill>
                          <a:latin typeface="Arial"/>
                        </a:defRPr>
                      </a:lvl1pPr>
                      <a:lvl2pPr marL="609722" algn="l" defTabSz="1219444" rtl="0" eaLnBrk="1" latinLnBrk="0" hangingPunct="1">
                        <a:defRPr sz="2400" b="1" kern="1200">
                          <a:solidFill>
                            <a:schemeClr val="lt1"/>
                          </a:solidFill>
                          <a:latin typeface="Arial"/>
                        </a:defRPr>
                      </a:lvl2pPr>
                      <a:lvl3pPr marL="1219444" algn="l" defTabSz="1219444" rtl="0" eaLnBrk="1" latinLnBrk="0" hangingPunct="1">
                        <a:defRPr sz="2400" b="1" kern="1200">
                          <a:solidFill>
                            <a:schemeClr val="lt1"/>
                          </a:solidFill>
                          <a:latin typeface="Arial"/>
                        </a:defRPr>
                      </a:lvl3pPr>
                      <a:lvl4pPr marL="1829166" algn="l" defTabSz="1219444" rtl="0" eaLnBrk="1" latinLnBrk="0" hangingPunct="1">
                        <a:defRPr sz="2400" b="1" kern="1200">
                          <a:solidFill>
                            <a:schemeClr val="lt1"/>
                          </a:solidFill>
                          <a:latin typeface="Arial"/>
                        </a:defRPr>
                      </a:lvl4pPr>
                      <a:lvl5pPr marL="2438888" algn="l" defTabSz="1219444" rtl="0" eaLnBrk="1" latinLnBrk="0" hangingPunct="1">
                        <a:defRPr sz="2400" b="1" kern="1200">
                          <a:solidFill>
                            <a:schemeClr val="lt1"/>
                          </a:solidFill>
                          <a:latin typeface="Arial"/>
                        </a:defRPr>
                      </a:lvl5pPr>
                      <a:lvl6pPr marL="3048610" algn="l" defTabSz="1219444" rtl="0" eaLnBrk="1" latinLnBrk="0" hangingPunct="1">
                        <a:defRPr sz="2400" b="1" kern="1200">
                          <a:solidFill>
                            <a:schemeClr val="lt1"/>
                          </a:solidFill>
                          <a:latin typeface="Arial"/>
                        </a:defRPr>
                      </a:lvl6pPr>
                      <a:lvl7pPr marL="3658332" algn="l" defTabSz="1219444" rtl="0" eaLnBrk="1" latinLnBrk="0" hangingPunct="1">
                        <a:defRPr sz="2400" b="1" kern="1200">
                          <a:solidFill>
                            <a:schemeClr val="lt1"/>
                          </a:solidFill>
                          <a:latin typeface="Arial"/>
                        </a:defRPr>
                      </a:lvl7pPr>
                      <a:lvl8pPr marL="4268053" algn="l" defTabSz="1219444" rtl="0" eaLnBrk="1" latinLnBrk="0" hangingPunct="1">
                        <a:defRPr sz="2400" b="1" kern="1200">
                          <a:solidFill>
                            <a:schemeClr val="lt1"/>
                          </a:solidFill>
                          <a:latin typeface="Arial"/>
                        </a:defRPr>
                      </a:lvl8pPr>
                      <a:lvl9pPr marL="4877775" algn="l" defTabSz="1219444" rtl="0" eaLnBrk="1" latinLnBrk="0" hangingPunct="1">
                        <a:defRPr sz="2400" b="1" kern="1200">
                          <a:solidFill>
                            <a:schemeClr val="lt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44004">
                <a:tc>
                  <a:txBody>
                    <a:bodyPr/>
                    <a:lstStyle>
                      <a:lvl1pPr marL="0" algn="l" defTabSz="1219444" rtl="0" eaLnBrk="1" latinLnBrk="0" hangingPunct="1">
                        <a:defRPr sz="2400" kern="1200">
                          <a:solidFill>
                            <a:schemeClr val="dk1"/>
                          </a:solidFill>
                          <a:latin typeface="Arial"/>
                        </a:defRPr>
                      </a:lvl1pPr>
                      <a:lvl2pPr marL="609722" algn="l" defTabSz="1219444" rtl="0" eaLnBrk="1" latinLnBrk="0" hangingPunct="1">
                        <a:defRPr sz="2400" kern="1200">
                          <a:solidFill>
                            <a:schemeClr val="dk1"/>
                          </a:solidFill>
                          <a:latin typeface="Arial"/>
                        </a:defRPr>
                      </a:lvl2pPr>
                      <a:lvl3pPr marL="1219444" algn="l" defTabSz="1219444" rtl="0" eaLnBrk="1" latinLnBrk="0" hangingPunct="1">
                        <a:defRPr sz="2400" kern="1200">
                          <a:solidFill>
                            <a:schemeClr val="dk1"/>
                          </a:solidFill>
                          <a:latin typeface="Arial"/>
                        </a:defRPr>
                      </a:lvl3pPr>
                      <a:lvl4pPr marL="1829166" algn="l" defTabSz="1219444" rtl="0" eaLnBrk="1" latinLnBrk="0" hangingPunct="1">
                        <a:defRPr sz="2400" kern="1200">
                          <a:solidFill>
                            <a:schemeClr val="dk1"/>
                          </a:solidFill>
                          <a:latin typeface="Arial"/>
                        </a:defRPr>
                      </a:lvl4pPr>
                      <a:lvl5pPr marL="2438888" algn="l" defTabSz="1219444" rtl="0" eaLnBrk="1" latinLnBrk="0" hangingPunct="1">
                        <a:defRPr sz="2400" kern="1200">
                          <a:solidFill>
                            <a:schemeClr val="dk1"/>
                          </a:solidFill>
                          <a:latin typeface="Arial"/>
                        </a:defRPr>
                      </a:lvl5pPr>
                      <a:lvl6pPr marL="3048610" algn="l" defTabSz="1219444" rtl="0" eaLnBrk="1" latinLnBrk="0" hangingPunct="1">
                        <a:defRPr sz="2400" kern="1200">
                          <a:solidFill>
                            <a:schemeClr val="dk1"/>
                          </a:solidFill>
                          <a:latin typeface="Arial"/>
                        </a:defRPr>
                      </a:lvl6pPr>
                      <a:lvl7pPr marL="3658332" algn="l" defTabSz="1219444" rtl="0" eaLnBrk="1" latinLnBrk="0" hangingPunct="1">
                        <a:defRPr sz="2400" kern="1200">
                          <a:solidFill>
                            <a:schemeClr val="dk1"/>
                          </a:solidFill>
                          <a:latin typeface="Arial"/>
                        </a:defRPr>
                      </a:lvl7pPr>
                      <a:lvl8pPr marL="4268053" algn="l" defTabSz="1219444" rtl="0" eaLnBrk="1" latinLnBrk="0" hangingPunct="1">
                        <a:defRPr sz="2400" kern="1200">
                          <a:solidFill>
                            <a:schemeClr val="dk1"/>
                          </a:solidFill>
                          <a:latin typeface="Arial"/>
                        </a:defRPr>
                      </a:lvl8pPr>
                      <a:lvl9pPr marL="4877775" algn="l" defTabSz="1219444" rtl="0" eaLnBrk="1" latinLnBrk="0" hangingPunct="1">
                        <a:defRPr sz="2400" kern="1200">
                          <a:solidFill>
                            <a:schemeClr val="dk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graphicFrame>
        <p:nvGraphicFramePr>
          <p:cNvPr id="68" name="表格 67">
            <a:extLst>
              <a:ext uri="{FF2B5EF4-FFF2-40B4-BE49-F238E27FC236}">
                <a16:creationId xmlns:a16="http://schemas.microsoft.com/office/drawing/2014/main" xmlns="" id="{498BC94B-F8ED-4C35-B8DE-385FBAFAB9E6}"/>
              </a:ext>
            </a:extLst>
          </p:cNvPr>
          <p:cNvGraphicFramePr>
            <a:graphicFrameLocks noGrp="1"/>
          </p:cNvGraphicFramePr>
          <p:nvPr>
            <p:extLst>
              <p:ext uri="{D42A27DB-BD31-4B8C-83A1-F6EECF244321}">
                <p14:modId xmlns:p14="http://schemas.microsoft.com/office/powerpoint/2010/main" val="577209747"/>
              </p:ext>
            </p:extLst>
          </p:nvPr>
        </p:nvGraphicFramePr>
        <p:xfrm>
          <a:off x="7461855" y="5104522"/>
          <a:ext cx="1440000" cy="1066800"/>
        </p:xfrm>
        <a:graphic>
          <a:graphicData uri="http://schemas.openxmlformats.org/drawingml/2006/table">
            <a:tbl>
              <a:tblPr firstRow="1" bandRow="1"/>
              <a:tblGrid>
                <a:gridCol w="1440000">
                  <a:extLst>
                    <a:ext uri="{9D8B030D-6E8A-4147-A177-3AD203B41FA5}">
                      <a16:colId xmlns:a16="http://schemas.microsoft.com/office/drawing/2014/main" xmlns="" val="20000"/>
                    </a:ext>
                  </a:extLst>
                </a:gridCol>
              </a:tblGrid>
              <a:tr h="144004">
                <a:tc>
                  <a:txBody>
                    <a:bodyPr/>
                    <a:lstStyle>
                      <a:lvl1pPr marL="0" algn="l" defTabSz="1219444" rtl="0" eaLnBrk="1" latinLnBrk="0" hangingPunct="1">
                        <a:defRPr sz="2400" b="1" kern="1200">
                          <a:solidFill>
                            <a:schemeClr val="lt1"/>
                          </a:solidFill>
                          <a:latin typeface="Arial"/>
                        </a:defRPr>
                      </a:lvl1pPr>
                      <a:lvl2pPr marL="609722" algn="l" defTabSz="1219444" rtl="0" eaLnBrk="1" latinLnBrk="0" hangingPunct="1">
                        <a:defRPr sz="2400" b="1" kern="1200">
                          <a:solidFill>
                            <a:schemeClr val="lt1"/>
                          </a:solidFill>
                          <a:latin typeface="Arial"/>
                        </a:defRPr>
                      </a:lvl2pPr>
                      <a:lvl3pPr marL="1219444" algn="l" defTabSz="1219444" rtl="0" eaLnBrk="1" latinLnBrk="0" hangingPunct="1">
                        <a:defRPr sz="2400" b="1" kern="1200">
                          <a:solidFill>
                            <a:schemeClr val="lt1"/>
                          </a:solidFill>
                          <a:latin typeface="Arial"/>
                        </a:defRPr>
                      </a:lvl3pPr>
                      <a:lvl4pPr marL="1829166" algn="l" defTabSz="1219444" rtl="0" eaLnBrk="1" latinLnBrk="0" hangingPunct="1">
                        <a:defRPr sz="2400" b="1" kern="1200">
                          <a:solidFill>
                            <a:schemeClr val="lt1"/>
                          </a:solidFill>
                          <a:latin typeface="Arial"/>
                        </a:defRPr>
                      </a:lvl4pPr>
                      <a:lvl5pPr marL="2438888" algn="l" defTabSz="1219444" rtl="0" eaLnBrk="1" latinLnBrk="0" hangingPunct="1">
                        <a:defRPr sz="2400" b="1" kern="1200">
                          <a:solidFill>
                            <a:schemeClr val="lt1"/>
                          </a:solidFill>
                          <a:latin typeface="Arial"/>
                        </a:defRPr>
                      </a:lvl5pPr>
                      <a:lvl6pPr marL="3048610" algn="l" defTabSz="1219444" rtl="0" eaLnBrk="1" latinLnBrk="0" hangingPunct="1">
                        <a:defRPr sz="2400" b="1" kern="1200">
                          <a:solidFill>
                            <a:schemeClr val="lt1"/>
                          </a:solidFill>
                          <a:latin typeface="Arial"/>
                        </a:defRPr>
                      </a:lvl6pPr>
                      <a:lvl7pPr marL="3658332" algn="l" defTabSz="1219444" rtl="0" eaLnBrk="1" latinLnBrk="0" hangingPunct="1">
                        <a:defRPr sz="2400" b="1" kern="1200">
                          <a:solidFill>
                            <a:schemeClr val="lt1"/>
                          </a:solidFill>
                          <a:latin typeface="Arial"/>
                        </a:defRPr>
                      </a:lvl7pPr>
                      <a:lvl8pPr marL="4268053" algn="l" defTabSz="1219444" rtl="0" eaLnBrk="1" latinLnBrk="0" hangingPunct="1">
                        <a:defRPr sz="2400" b="1" kern="1200">
                          <a:solidFill>
                            <a:schemeClr val="lt1"/>
                          </a:solidFill>
                          <a:latin typeface="Arial"/>
                        </a:defRPr>
                      </a:lvl8pPr>
                      <a:lvl9pPr marL="4877775" algn="l" defTabSz="1219444" rtl="0" eaLnBrk="1" latinLnBrk="0" hangingPunct="1">
                        <a:defRPr sz="2400" b="1" kern="1200">
                          <a:solidFill>
                            <a:schemeClr val="lt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44004">
                <a:tc>
                  <a:txBody>
                    <a:bodyPr/>
                    <a:lstStyle>
                      <a:lvl1pPr marL="0" algn="l" defTabSz="1219444" rtl="0" eaLnBrk="1" latinLnBrk="0" hangingPunct="1">
                        <a:defRPr sz="2400" kern="1200">
                          <a:solidFill>
                            <a:schemeClr val="dk1"/>
                          </a:solidFill>
                          <a:latin typeface="Arial"/>
                        </a:defRPr>
                      </a:lvl1pPr>
                      <a:lvl2pPr marL="609722" algn="l" defTabSz="1219444" rtl="0" eaLnBrk="1" latinLnBrk="0" hangingPunct="1">
                        <a:defRPr sz="2400" kern="1200">
                          <a:solidFill>
                            <a:schemeClr val="dk1"/>
                          </a:solidFill>
                          <a:latin typeface="Arial"/>
                        </a:defRPr>
                      </a:lvl2pPr>
                      <a:lvl3pPr marL="1219444" algn="l" defTabSz="1219444" rtl="0" eaLnBrk="1" latinLnBrk="0" hangingPunct="1">
                        <a:defRPr sz="2400" kern="1200">
                          <a:solidFill>
                            <a:schemeClr val="dk1"/>
                          </a:solidFill>
                          <a:latin typeface="Arial"/>
                        </a:defRPr>
                      </a:lvl3pPr>
                      <a:lvl4pPr marL="1829166" algn="l" defTabSz="1219444" rtl="0" eaLnBrk="1" latinLnBrk="0" hangingPunct="1">
                        <a:defRPr sz="2400" kern="1200">
                          <a:solidFill>
                            <a:schemeClr val="dk1"/>
                          </a:solidFill>
                          <a:latin typeface="Arial"/>
                        </a:defRPr>
                      </a:lvl4pPr>
                      <a:lvl5pPr marL="2438888" algn="l" defTabSz="1219444" rtl="0" eaLnBrk="1" latinLnBrk="0" hangingPunct="1">
                        <a:defRPr sz="2400" kern="1200">
                          <a:solidFill>
                            <a:schemeClr val="dk1"/>
                          </a:solidFill>
                          <a:latin typeface="Arial"/>
                        </a:defRPr>
                      </a:lvl5pPr>
                      <a:lvl6pPr marL="3048610" algn="l" defTabSz="1219444" rtl="0" eaLnBrk="1" latinLnBrk="0" hangingPunct="1">
                        <a:defRPr sz="2400" kern="1200">
                          <a:solidFill>
                            <a:schemeClr val="dk1"/>
                          </a:solidFill>
                          <a:latin typeface="Arial"/>
                        </a:defRPr>
                      </a:lvl6pPr>
                      <a:lvl7pPr marL="3658332" algn="l" defTabSz="1219444" rtl="0" eaLnBrk="1" latinLnBrk="0" hangingPunct="1">
                        <a:defRPr sz="2400" kern="1200">
                          <a:solidFill>
                            <a:schemeClr val="dk1"/>
                          </a:solidFill>
                          <a:latin typeface="Arial"/>
                        </a:defRPr>
                      </a:lvl7pPr>
                      <a:lvl8pPr marL="4268053" algn="l" defTabSz="1219444" rtl="0" eaLnBrk="1" latinLnBrk="0" hangingPunct="1">
                        <a:defRPr sz="2400" kern="1200">
                          <a:solidFill>
                            <a:schemeClr val="dk1"/>
                          </a:solidFill>
                          <a:latin typeface="Arial"/>
                        </a:defRPr>
                      </a:lvl8pPr>
                      <a:lvl9pPr marL="4877775" algn="l" defTabSz="1219444" rtl="0" eaLnBrk="1" latinLnBrk="0" hangingPunct="1">
                        <a:defRPr sz="2400" kern="1200">
                          <a:solidFill>
                            <a:schemeClr val="dk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144004">
                <a:tc>
                  <a:txBody>
                    <a:bodyPr/>
                    <a:lstStyle/>
                    <a:p>
                      <a:pPr algn="ctr" fontAlgn="ct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Label 3</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DD351"/>
                    </a:solidFill>
                  </a:tcPr>
                </a:tc>
                <a:extLst>
                  <a:ext uri="{0D108BD9-81ED-4DB2-BD59-A6C34878D82A}">
                    <a16:rowId xmlns:a16="http://schemas.microsoft.com/office/drawing/2014/main" xmlns="" val="3069047497"/>
                  </a:ext>
                </a:extLst>
              </a:tr>
              <a:tr h="144004">
                <a:tc>
                  <a:txBody>
                    <a:bodyPr/>
                    <a:lstStyle/>
                    <a:p>
                      <a:pPr algn="ctr" fontAlgn="ct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Label</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56C4D2"/>
                    </a:solidFill>
                  </a:tcPr>
                </a:tc>
                <a:extLst>
                  <a:ext uri="{0D108BD9-81ED-4DB2-BD59-A6C34878D82A}">
                    <a16:rowId xmlns:a16="http://schemas.microsoft.com/office/drawing/2014/main" xmlns="" val="1650206186"/>
                  </a:ext>
                </a:extLst>
              </a:tr>
              <a:tr h="144004">
                <a:tc>
                  <a:txBody>
                    <a:body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898427727"/>
                  </a:ext>
                </a:extLst>
              </a:tr>
            </a:tbl>
          </a:graphicData>
        </a:graphic>
      </p:graphicFrame>
      <p:sp>
        <p:nvSpPr>
          <p:cNvPr id="45" name="矩形: 圆角 44">
            <a:extLst>
              <a:ext uri="{FF2B5EF4-FFF2-40B4-BE49-F238E27FC236}">
                <a16:creationId xmlns:a16="http://schemas.microsoft.com/office/drawing/2014/main" xmlns="" id="{BF103560-FF62-450F-9AC7-5B25FEE62B71}"/>
              </a:ext>
            </a:extLst>
          </p:cNvPr>
          <p:cNvSpPr/>
          <p:nvPr/>
        </p:nvSpPr>
        <p:spPr bwMode="gray">
          <a:xfrm>
            <a:off x="6806793" y="3080295"/>
            <a:ext cx="2756401" cy="1304805"/>
          </a:xfrm>
          <a:prstGeom prst="round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圆角 45">
            <a:extLst>
              <a:ext uri="{FF2B5EF4-FFF2-40B4-BE49-F238E27FC236}">
                <a16:creationId xmlns:a16="http://schemas.microsoft.com/office/drawing/2014/main" xmlns="" id="{30F6C9DF-AF74-4012-9695-0D64CC97E4F8}"/>
              </a:ext>
            </a:extLst>
          </p:cNvPr>
          <p:cNvSpPr/>
          <p:nvPr/>
        </p:nvSpPr>
        <p:spPr bwMode="gray">
          <a:xfrm>
            <a:off x="2758223" y="3080295"/>
            <a:ext cx="2756401" cy="1304805"/>
          </a:xfrm>
          <a:prstGeom prst="round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13">
            <a:extLst>
              <a:ext uri="{FF2B5EF4-FFF2-40B4-BE49-F238E27FC236}">
                <a16:creationId xmlns:a16="http://schemas.microsoft.com/office/drawing/2014/main" xmlns="" id="{1E2C1279-50FB-44FF-B2B7-3678C7C12BFE}"/>
              </a:ext>
            </a:extLst>
          </p:cNvPr>
          <p:cNvSpPr>
            <a:spLocks noChangeArrowheads="1"/>
          </p:cNvSpPr>
          <p:nvPr/>
        </p:nvSpPr>
        <p:spPr bwMode="gray">
          <a:xfrm>
            <a:off x="7757477" y="3389059"/>
            <a:ext cx="18473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ct val="20000"/>
              </a:spcBef>
              <a:spcAft>
                <a:spcPct val="20000"/>
              </a:spcAft>
              <a:buClr>
                <a:srgbClr val="990000"/>
              </a:buClr>
              <a:buSzPct val="85000"/>
              <a:buFont typeface="Wingdings" panose="05000000000000000000" pitchFamily="2" charset="2"/>
              <a:buChar char="l"/>
              <a:defRPr>
                <a:solidFill>
                  <a:schemeClr val="tx1"/>
                </a:solidFill>
                <a:latin typeface="Arial" panose="020B0604020202020204" pitchFamily="34" charset="0"/>
                <a:ea typeface="华文细黑" panose="02010600040101010101" pitchFamily="2" charset="-122"/>
              </a:defRPr>
            </a:lvl1pPr>
            <a:lvl2pPr marL="742950" indent="-28575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panose="020B0604020202020204" pitchFamily="34" charset="0"/>
                <a:ea typeface="华文细黑" panose="02010600040101010101" pitchFamily="2" charset="-122"/>
              </a:defRPr>
            </a:lvl2pPr>
            <a:lvl3pPr marL="1143000" indent="-22860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panose="020B0604020202020204" pitchFamily="34" charset="0"/>
                <a:ea typeface="华文细黑" panose="02010600040101010101" pitchFamily="2" charset="-122"/>
              </a:defRPr>
            </a:lvl3pPr>
            <a:lvl4pPr marL="1600200" indent="-22860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panose="020B0604020202020204" pitchFamily="34" charset="0"/>
                <a:ea typeface="华文细黑" panose="02010600040101010101" pitchFamily="2" charset="-122"/>
              </a:defRPr>
            </a:lvl4pPr>
            <a:lvl5pPr marL="2057400" indent="-228600">
              <a:spcBef>
                <a:spcPct val="20000"/>
              </a:spcBef>
              <a:buChar char="»"/>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fontAlgn="ctr" hangingPunct="1">
              <a:lnSpc>
                <a:spcPct val="100000"/>
              </a:lnSpc>
              <a:spcBef>
                <a:spcPct val="0"/>
              </a:spcBef>
              <a:spcAft>
                <a:spcPct val="0"/>
              </a:spcAft>
              <a:buClrTx/>
              <a:buSzTx/>
              <a:buFontTx/>
              <a:buNone/>
            </a:pP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Picture 12" descr="E:\2016.01\1.12 扁平化图标\蓝色\AR-蓝色最新-40.png">
            <a:extLst>
              <a:ext uri="{FF2B5EF4-FFF2-40B4-BE49-F238E27FC236}">
                <a16:creationId xmlns:a16="http://schemas.microsoft.com/office/drawing/2014/main" xmlns="" id="{AFE23910-99C0-469D-8CBB-75EC500B420B}"/>
              </a:ext>
            </a:extLst>
          </p:cNvPr>
          <p:cNvPicPr>
            <a:picLocks noChangeAspect="1" noChangeArrowheads="1"/>
          </p:cNvPicPr>
          <p:nvPr/>
        </p:nvPicPr>
        <p:blipFill>
          <a:blip r:embed="rId3" cstate="print"/>
          <a:srcRect/>
          <a:stretch>
            <a:fillRect/>
          </a:stretch>
        </p:blipFill>
        <p:spPr bwMode="gray">
          <a:xfrm>
            <a:off x="4825573" y="3499170"/>
            <a:ext cx="540000" cy="441818"/>
          </a:xfrm>
          <a:prstGeom prst="rect">
            <a:avLst/>
          </a:prstGeom>
          <a:noFill/>
        </p:spPr>
      </p:pic>
      <p:cxnSp>
        <p:nvCxnSpPr>
          <p:cNvPr id="49" name="直接连接符 48">
            <a:extLst>
              <a:ext uri="{FF2B5EF4-FFF2-40B4-BE49-F238E27FC236}">
                <a16:creationId xmlns:a16="http://schemas.microsoft.com/office/drawing/2014/main" xmlns="" id="{38086770-2445-4315-BF7C-ED01061DE3C8}"/>
              </a:ext>
            </a:extLst>
          </p:cNvPr>
          <p:cNvCxnSpPr>
            <a:cxnSpLocks/>
            <a:stCxn id="48" idx="3"/>
            <a:endCxn id="71" idx="1"/>
          </p:cNvCxnSpPr>
          <p:nvPr/>
        </p:nvCxnSpPr>
        <p:spPr bwMode="gray">
          <a:xfrm>
            <a:off x="5365573" y="3720079"/>
            <a:ext cx="1637886"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C3FDDB6E-DA09-4A0E-BCED-BB8CC397BEC5}"/>
              </a:ext>
            </a:extLst>
          </p:cNvPr>
          <p:cNvCxnSpPr>
            <a:cxnSpLocks/>
            <a:stCxn id="48" idx="1"/>
            <a:endCxn id="75" idx="3"/>
          </p:cNvCxnSpPr>
          <p:nvPr/>
        </p:nvCxnSpPr>
        <p:spPr bwMode="gray">
          <a:xfrm flipH="1">
            <a:off x="1860701" y="3720079"/>
            <a:ext cx="2964872" cy="49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xmlns="" id="{9C2EB1A5-F18E-4CE4-BD72-FCB6EE58DFCA}"/>
              </a:ext>
            </a:extLst>
          </p:cNvPr>
          <p:cNvSpPr txBox="1"/>
          <p:nvPr/>
        </p:nvSpPr>
        <p:spPr bwMode="gray">
          <a:xfrm>
            <a:off x="2745700" y="4053810"/>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2" name="文本框 61">
            <a:extLst>
              <a:ext uri="{FF2B5EF4-FFF2-40B4-BE49-F238E27FC236}">
                <a16:creationId xmlns:a16="http://schemas.microsoft.com/office/drawing/2014/main" xmlns="" id="{B960CC5B-008F-4296-BBBB-12E08E774A57}"/>
              </a:ext>
            </a:extLst>
          </p:cNvPr>
          <p:cNvSpPr txBox="1"/>
          <p:nvPr/>
        </p:nvSpPr>
        <p:spPr bwMode="gray">
          <a:xfrm>
            <a:off x="6779162" y="4053810"/>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ASBR2</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9" name="文本框 68">
            <a:extLst>
              <a:ext uri="{FF2B5EF4-FFF2-40B4-BE49-F238E27FC236}">
                <a16:creationId xmlns:a16="http://schemas.microsoft.com/office/drawing/2014/main" xmlns="" id="{11FF7566-B85C-4C41-8B70-6A7F56FA0A99}"/>
              </a:ext>
            </a:extLst>
          </p:cNvPr>
          <p:cNvSpPr txBox="1"/>
          <p:nvPr/>
        </p:nvSpPr>
        <p:spPr bwMode="gray">
          <a:xfrm>
            <a:off x="4597331" y="4053810"/>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ASBR1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0" name="文本框 69">
            <a:extLst>
              <a:ext uri="{FF2B5EF4-FFF2-40B4-BE49-F238E27FC236}">
                <a16:creationId xmlns:a16="http://schemas.microsoft.com/office/drawing/2014/main" xmlns="" id="{E3D72218-DC74-42D4-AC20-C280FF7F316B}"/>
              </a:ext>
            </a:extLst>
          </p:cNvPr>
          <p:cNvSpPr txBox="1"/>
          <p:nvPr/>
        </p:nvSpPr>
        <p:spPr bwMode="gray">
          <a:xfrm>
            <a:off x="1084569" y="4053810"/>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Site 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71" name="Picture 12" descr="E:\2016.01\1.12 扁平化图标\蓝色\AR-蓝色最新-40.png">
            <a:extLst>
              <a:ext uri="{FF2B5EF4-FFF2-40B4-BE49-F238E27FC236}">
                <a16:creationId xmlns:a16="http://schemas.microsoft.com/office/drawing/2014/main" xmlns="" id="{90308BFB-095B-4DA3-AA73-72CBACBB1A14}"/>
              </a:ext>
            </a:extLst>
          </p:cNvPr>
          <p:cNvPicPr>
            <a:picLocks noChangeAspect="1" noChangeArrowheads="1"/>
          </p:cNvPicPr>
          <p:nvPr/>
        </p:nvPicPr>
        <p:blipFill>
          <a:blip r:embed="rId3" cstate="print"/>
          <a:srcRect/>
          <a:stretch>
            <a:fillRect/>
          </a:stretch>
        </p:blipFill>
        <p:spPr bwMode="gray">
          <a:xfrm>
            <a:off x="7003459" y="3499170"/>
            <a:ext cx="540000" cy="441818"/>
          </a:xfrm>
          <a:prstGeom prst="rect">
            <a:avLst/>
          </a:prstGeom>
          <a:noFill/>
        </p:spPr>
      </p:pic>
      <p:cxnSp>
        <p:nvCxnSpPr>
          <p:cNvPr id="72" name="直接连接符 71">
            <a:extLst>
              <a:ext uri="{FF2B5EF4-FFF2-40B4-BE49-F238E27FC236}">
                <a16:creationId xmlns:a16="http://schemas.microsoft.com/office/drawing/2014/main" xmlns="" id="{420DED27-EC25-4411-AA09-1E3CDD553825}"/>
              </a:ext>
            </a:extLst>
          </p:cNvPr>
          <p:cNvCxnSpPr>
            <a:cxnSpLocks/>
            <a:stCxn id="71" idx="3"/>
            <a:endCxn id="76" idx="1"/>
          </p:cNvCxnSpPr>
          <p:nvPr/>
        </p:nvCxnSpPr>
        <p:spPr bwMode="gray">
          <a:xfrm>
            <a:off x="7543459" y="3720079"/>
            <a:ext cx="3015673" cy="49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a16="http://schemas.microsoft.com/office/drawing/2014/main" xmlns="" id="{47BC22AB-EBED-41E4-AF4D-311DA9D29DA4}"/>
              </a:ext>
            </a:extLst>
          </p:cNvPr>
          <p:cNvSpPr txBox="1"/>
          <p:nvPr/>
        </p:nvSpPr>
        <p:spPr bwMode="gray">
          <a:xfrm>
            <a:off x="8630793" y="4053810"/>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74" name="文本框 73">
            <a:extLst>
              <a:ext uri="{FF2B5EF4-FFF2-40B4-BE49-F238E27FC236}">
                <a16:creationId xmlns:a16="http://schemas.microsoft.com/office/drawing/2014/main" xmlns="" id="{231F9F6F-110B-4104-B77B-DCB6AEB0C093}"/>
              </a:ext>
            </a:extLst>
          </p:cNvPr>
          <p:cNvSpPr txBox="1"/>
          <p:nvPr/>
        </p:nvSpPr>
        <p:spPr bwMode="gray">
          <a:xfrm>
            <a:off x="10342724" y="4053810"/>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Site 2</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75" name="图片 74">
            <a:extLst>
              <a:ext uri="{FF2B5EF4-FFF2-40B4-BE49-F238E27FC236}">
                <a16:creationId xmlns:a16="http://schemas.microsoft.com/office/drawing/2014/main" xmlns="" id="{CD65942D-7B8C-447A-91D4-071D83D01307}"/>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20701" y="3499170"/>
            <a:ext cx="540000" cy="442800"/>
          </a:xfrm>
          <a:prstGeom prst="rect">
            <a:avLst/>
          </a:prstGeom>
        </p:spPr>
      </p:pic>
      <p:pic>
        <p:nvPicPr>
          <p:cNvPr id="76" name="图片 75">
            <a:extLst>
              <a:ext uri="{FF2B5EF4-FFF2-40B4-BE49-F238E27FC236}">
                <a16:creationId xmlns:a16="http://schemas.microsoft.com/office/drawing/2014/main" xmlns="" id="{23DA0A89-1AB9-45E5-B3A6-B2EEB8FDE4E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559132" y="3499170"/>
            <a:ext cx="540000" cy="442800"/>
          </a:xfrm>
          <a:prstGeom prst="rect">
            <a:avLst/>
          </a:prstGeom>
        </p:spPr>
      </p:pic>
      <p:pic>
        <p:nvPicPr>
          <p:cNvPr id="77"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3" cstate="print"/>
          <a:srcRect/>
          <a:stretch>
            <a:fillRect/>
          </a:stretch>
        </p:blipFill>
        <p:spPr bwMode="gray">
          <a:xfrm>
            <a:off x="2977887" y="3499170"/>
            <a:ext cx="540000" cy="441818"/>
          </a:xfrm>
          <a:prstGeom prst="rect">
            <a:avLst/>
          </a:prstGeom>
          <a:noFill/>
        </p:spPr>
      </p:pic>
      <p:pic>
        <p:nvPicPr>
          <p:cNvPr id="78" name="Picture 12" descr="E:\2016.01\1.12 扁平化图标\蓝色\AR-蓝色最新-40.png">
            <a:extLst>
              <a:ext uri="{FF2B5EF4-FFF2-40B4-BE49-F238E27FC236}">
                <a16:creationId xmlns:a16="http://schemas.microsoft.com/office/drawing/2014/main" xmlns="" id="{1A46BD3E-54EB-4CC2-9590-67177A3EF73C}"/>
              </a:ext>
            </a:extLst>
          </p:cNvPr>
          <p:cNvPicPr>
            <a:picLocks noChangeAspect="1" noChangeArrowheads="1"/>
          </p:cNvPicPr>
          <p:nvPr/>
        </p:nvPicPr>
        <p:blipFill>
          <a:blip r:embed="rId3" cstate="print"/>
          <a:srcRect/>
          <a:stretch>
            <a:fillRect/>
          </a:stretch>
        </p:blipFill>
        <p:spPr bwMode="gray">
          <a:xfrm>
            <a:off x="8851145" y="3499170"/>
            <a:ext cx="540000" cy="441818"/>
          </a:xfrm>
          <a:prstGeom prst="rect">
            <a:avLst/>
          </a:prstGeom>
          <a:noFill/>
        </p:spPr>
      </p:pic>
      <p:sp>
        <p:nvSpPr>
          <p:cNvPr id="79" name="文本框 78">
            <a:extLst>
              <a:ext uri="{FF2B5EF4-FFF2-40B4-BE49-F238E27FC236}">
                <a16:creationId xmlns:a16="http://schemas.microsoft.com/office/drawing/2014/main" xmlns="" id="{DEA59E22-BD55-4905-84DC-C75202F88AD4}"/>
              </a:ext>
            </a:extLst>
          </p:cNvPr>
          <p:cNvSpPr txBox="1"/>
          <p:nvPr/>
        </p:nvSpPr>
        <p:spPr bwMode="gray">
          <a:xfrm>
            <a:off x="2606654" y="3091456"/>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AS1</a:t>
            </a:r>
            <a:endParaRPr lang="en-US" altLang="zh-CN" sz="1500" b="1" dirty="0">
              <a:solidFill>
                <a:schemeClr val="bg1">
                  <a:lumMod val="50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0" name="文本框 79">
            <a:extLst>
              <a:ext uri="{FF2B5EF4-FFF2-40B4-BE49-F238E27FC236}">
                <a16:creationId xmlns:a16="http://schemas.microsoft.com/office/drawing/2014/main" xmlns="" id="{1E530C82-EF0E-4191-A04C-EA71E2524814}"/>
              </a:ext>
            </a:extLst>
          </p:cNvPr>
          <p:cNvSpPr txBox="1"/>
          <p:nvPr/>
        </p:nvSpPr>
        <p:spPr bwMode="gray">
          <a:xfrm>
            <a:off x="6619349" y="3091456"/>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AS2</a:t>
            </a:r>
            <a:endParaRPr lang="en-US" altLang="zh-CN" sz="1500" b="1" dirty="0">
              <a:solidFill>
                <a:schemeClr val="bg1">
                  <a:lumMod val="50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83" name="直接箭头连接符 82">
            <a:extLst>
              <a:ext uri="{FF2B5EF4-FFF2-40B4-BE49-F238E27FC236}">
                <a16:creationId xmlns:a16="http://schemas.microsoft.com/office/drawing/2014/main" xmlns="" id="{3F387040-BCC4-4CE6-943D-9E6A99526468}"/>
              </a:ext>
            </a:extLst>
          </p:cNvPr>
          <p:cNvCxnSpPr>
            <a:cxnSpLocks/>
          </p:cNvCxnSpPr>
          <p:nvPr/>
        </p:nvCxnSpPr>
        <p:spPr bwMode="gray">
          <a:xfrm>
            <a:off x="3142987" y="4715864"/>
            <a:ext cx="1975113" cy="0"/>
          </a:xfrm>
          <a:prstGeom prst="straightConnector1">
            <a:avLst/>
          </a:prstGeom>
          <a:ln w="28575">
            <a:solidFill>
              <a:schemeClr val="accent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84" name="文本框 83">
            <a:extLst>
              <a:ext uri="{FF2B5EF4-FFF2-40B4-BE49-F238E27FC236}">
                <a16:creationId xmlns:a16="http://schemas.microsoft.com/office/drawing/2014/main" xmlns="" id="{57B47EDB-D3BE-4376-B134-4F948BB63722}"/>
              </a:ext>
            </a:extLst>
          </p:cNvPr>
          <p:cNvSpPr txBox="1"/>
          <p:nvPr/>
        </p:nvSpPr>
        <p:spPr bwMode="gray">
          <a:xfrm>
            <a:off x="3675123" y="4536699"/>
            <a:ext cx="972815" cy="331781"/>
          </a:xfrm>
          <a:prstGeom prst="rect">
            <a:avLst/>
          </a:prstGeom>
          <a:solidFill>
            <a:schemeClr val="bg1"/>
          </a:solid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latin typeface="Huawei Sans" panose="020C0503030203020204" pitchFamily="34" charset="0"/>
                <a:ea typeface="方正兰亭黑简体" panose="02000000000000000000" pitchFamily="2" charset="-122"/>
                <a:sym typeface="Huawei Sans" panose="020C0503030203020204" pitchFamily="34" charset="0"/>
              </a:rPr>
              <a:t>EVPN</a:t>
            </a:r>
            <a:endParaRPr lang="en-US" altLang="zh-CN" sz="15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85" name="直接箭头连接符 84">
            <a:extLst>
              <a:ext uri="{FF2B5EF4-FFF2-40B4-BE49-F238E27FC236}">
                <a16:creationId xmlns:a16="http://schemas.microsoft.com/office/drawing/2014/main" xmlns="" id="{4CBF0192-5DE5-4317-9CF7-23305596A5D4}"/>
              </a:ext>
            </a:extLst>
          </p:cNvPr>
          <p:cNvCxnSpPr>
            <a:cxnSpLocks/>
          </p:cNvCxnSpPr>
          <p:nvPr/>
        </p:nvCxnSpPr>
        <p:spPr bwMode="gray">
          <a:xfrm>
            <a:off x="5171773" y="4715864"/>
            <a:ext cx="1975113" cy="0"/>
          </a:xfrm>
          <a:prstGeom prst="straightConnector1">
            <a:avLst/>
          </a:prstGeom>
          <a:ln w="19050">
            <a:solidFill>
              <a:schemeClr val="accent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a16="http://schemas.microsoft.com/office/drawing/2014/main" xmlns="" id="{1B9EAB0E-13CE-420A-8D71-66E432C68CD2}"/>
              </a:ext>
            </a:extLst>
          </p:cNvPr>
          <p:cNvSpPr txBox="1"/>
          <p:nvPr/>
        </p:nvSpPr>
        <p:spPr bwMode="gray">
          <a:xfrm>
            <a:off x="5656178" y="4549973"/>
            <a:ext cx="972815" cy="331781"/>
          </a:xfrm>
          <a:prstGeom prst="rect">
            <a:avLst/>
          </a:prstGeom>
          <a:solidFill>
            <a:schemeClr val="bg1"/>
          </a:solidFill>
          <a:ln w="28575">
            <a:noFill/>
            <a:miter lim="800000"/>
            <a:headEnd/>
            <a:tailEnd/>
          </a:ln>
        </p:spPr>
        <p:txBody>
          <a:bodyPr wrap="square" lIns="99980" tIns="49986" rIns="99980" bIns="49986" rtlCol="0">
            <a:spAutoFit/>
          </a:bodyPr>
          <a:lstStyle/>
          <a:p>
            <a:pPr algn="ctr" defTabSz="1001649" eaLnBrk="0" fontAlgn="ctr" hangingPunct="0"/>
            <a:r>
              <a:rPr lang="en-US" sz="1500" b="1" dirty="0" smtClean="0">
                <a:latin typeface="Huawei Sans" panose="020C0503030203020204" pitchFamily="34" charset="0"/>
                <a:ea typeface="方正兰亭黑简体" panose="02000000000000000000" pitchFamily="2" charset="-122"/>
                <a:sym typeface="Huawei Sans" panose="020C0503030203020204" pitchFamily="34" charset="0"/>
              </a:rPr>
              <a:t>EVPN</a:t>
            </a:r>
            <a:endParaRPr lang="en-US" altLang="zh-CN" sz="15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87" name="直接箭头连接符 86">
            <a:extLst>
              <a:ext uri="{FF2B5EF4-FFF2-40B4-BE49-F238E27FC236}">
                <a16:creationId xmlns:a16="http://schemas.microsoft.com/office/drawing/2014/main" xmlns="" id="{C32D0B0B-FA3C-4AAF-906D-447448425125}"/>
              </a:ext>
            </a:extLst>
          </p:cNvPr>
          <p:cNvCxnSpPr>
            <a:cxnSpLocks/>
          </p:cNvCxnSpPr>
          <p:nvPr/>
        </p:nvCxnSpPr>
        <p:spPr bwMode="gray">
          <a:xfrm>
            <a:off x="7200132" y="4715864"/>
            <a:ext cx="1975113" cy="0"/>
          </a:xfrm>
          <a:prstGeom prst="straightConnector1">
            <a:avLst/>
          </a:prstGeom>
          <a:ln w="28575">
            <a:solidFill>
              <a:schemeClr val="accent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88" name="文本框 87">
            <a:extLst>
              <a:ext uri="{FF2B5EF4-FFF2-40B4-BE49-F238E27FC236}">
                <a16:creationId xmlns:a16="http://schemas.microsoft.com/office/drawing/2014/main" xmlns="" id="{7153379E-805D-4A53-A0CB-D24E76325D35}"/>
              </a:ext>
            </a:extLst>
          </p:cNvPr>
          <p:cNvSpPr txBox="1"/>
          <p:nvPr/>
        </p:nvSpPr>
        <p:spPr bwMode="gray">
          <a:xfrm>
            <a:off x="7656068" y="4536699"/>
            <a:ext cx="972815" cy="331781"/>
          </a:xfrm>
          <a:prstGeom prst="rect">
            <a:avLst/>
          </a:prstGeom>
          <a:solidFill>
            <a:schemeClr val="bg1"/>
          </a:solid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latin typeface="Huawei Sans" panose="020C0503030203020204" pitchFamily="34" charset="0"/>
                <a:ea typeface="方正兰亭黑简体" panose="02000000000000000000" pitchFamily="2" charset="-122"/>
                <a:sym typeface="Huawei Sans" panose="020C0503030203020204" pitchFamily="34" charset="0"/>
              </a:rPr>
              <a:t>EVPN</a:t>
            </a:r>
            <a:endParaRPr lang="en-US" altLang="zh-CN" sz="15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396393942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bwMode="gray">
          <a:xfrm>
            <a:off x="10046796" y="3153284"/>
            <a:ext cx="1582492" cy="971386"/>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778929" y="3153284"/>
            <a:ext cx="1582492" cy="971386"/>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1FAEE447-F650-454A-B97E-F502A27F8BF4}"/>
              </a:ext>
            </a:extLst>
          </p:cNvPr>
          <p:cNvSpPr>
            <a:spLocks noGrp="1"/>
          </p:cNvSpPr>
          <p:nvPr>
            <p:ph type="title"/>
          </p:nvPr>
        </p:nvSpPr>
        <p:spPr bwMode="gray"/>
        <p:txBody>
          <a:bodyPr/>
          <a:lstStyle/>
          <a:p>
            <a:r>
              <a:rPr lang="en-US" dirty="0" smtClean="0">
                <a:sym typeface="Huawei Sans" panose="020C0503030203020204" pitchFamily="34" charset="0"/>
              </a:rPr>
              <a:t>Inter-AS EVPN: Option C</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p:txBody>
          <a:bodyPr/>
          <a:lstStyle/>
          <a:p>
            <a:pPr algn="l"/>
            <a:r>
              <a:rPr lang="en-US" sz="1600" dirty="0" smtClean="0">
                <a:sym typeface="Huawei Sans" panose="020C0503030203020204" pitchFamily="34" charset="0"/>
              </a:rPr>
              <a:t>In inter-AS EVPN Option C, an E2E BGP LSP needs to be established between the PEs at different sites (Site 1 and Site 2 in this example).</a:t>
            </a:r>
          </a:p>
          <a:p>
            <a:pPr algn="l"/>
            <a:r>
              <a:rPr lang="en-US" sz="1600" dirty="0" smtClean="0">
                <a:sym typeface="Huawei Sans" panose="020C0503030203020204" pitchFamily="34" charset="0"/>
              </a:rPr>
              <a:t>PE1 and PE2 establish an EVPN peer relationship. ASBRs are unaware of MAC/IP advertisement routes.</a:t>
            </a:r>
          </a:p>
          <a:p>
            <a:pPr algn="l"/>
            <a:r>
              <a:rPr lang="en-US" sz="1600" dirty="0" smtClean="0">
                <a:sym typeface="Huawei Sans" panose="020C0503030203020204" pitchFamily="34" charset="0"/>
              </a:rPr>
              <a:t>In Option C, intra-AS traffic has three labels, and inter-AS traffic has two labels (EVPN label and BGP label).</a:t>
            </a:r>
          </a:p>
          <a:p>
            <a:pPr algn="l"/>
            <a:endParaRPr lang="en-US" altLang="zh-CN" sz="1600" dirty="0">
              <a:sym typeface="Huawei Sans" panose="020C0503030203020204" pitchFamily="34" charset="0"/>
            </a:endParaRPr>
          </a:p>
        </p:txBody>
      </p:sp>
      <p:sp>
        <p:nvSpPr>
          <p:cNvPr id="51" name="矩形: 圆角 50">
            <a:extLst>
              <a:ext uri="{FF2B5EF4-FFF2-40B4-BE49-F238E27FC236}">
                <a16:creationId xmlns:a16="http://schemas.microsoft.com/office/drawing/2014/main" xmlns="" id="{5D063812-E17A-4E34-B017-91C7C9DD909B}"/>
              </a:ext>
            </a:extLst>
          </p:cNvPr>
          <p:cNvSpPr/>
          <p:nvPr/>
        </p:nvSpPr>
        <p:spPr bwMode="gray">
          <a:xfrm>
            <a:off x="6806793" y="2842823"/>
            <a:ext cx="2756401" cy="1304805"/>
          </a:xfrm>
          <a:prstGeom prst="round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圆角 49">
            <a:extLst>
              <a:ext uri="{FF2B5EF4-FFF2-40B4-BE49-F238E27FC236}">
                <a16:creationId xmlns:a16="http://schemas.microsoft.com/office/drawing/2014/main" xmlns="" id="{B8C0F84D-9A19-4416-8AC3-C31E187395DA}"/>
              </a:ext>
            </a:extLst>
          </p:cNvPr>
          <p:cNvSpPr/>
          <p:nvPr/>
        </p:nvSpPr>
        <p:spPr bwMode="gray">
          <a:xfrm>
            <a:off x="2758223" y="2842823"/>
            <a:ext cx="2756401" cy="1304805"/>
          </a:xfrm>
          <a:prstGeom prst="round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13">
            <a:extLst>
              <a:ext uri="{FF2B5EF4-FFF2-40B4-BE49-F238E27FC236}">
                <a16:creationId xmlns:a16="http://schemas.microsoft.com/office/drawing/2014/main" xmlns="" id="{818339E4-FBA8-418C-842E-8D4EAF17EFAE}"/>
              </a:ext>
            </a:extLst>
          </p:cNvPr>
          <p:cNvSpPr>
            <a:spLocks noChangeArrowheads="1"/>
          </p:cNvSpPr>
          <p:nvPr/>
        </p:nvSpPr>
        <p:spPr bwMode="gray">
          <a:xfrm>
            <a:off x="7757477" y="3151587"/>
            <a:ext cx="18473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ct val="20000"/>
              </a:spcBef>
              <a:spcAft>
                <a:spcPct val="20000"/>
              </a:spcAft>
              <a:buClr>
                <a:srgbClr val="990000"/>
              </a:buClr>
              <a:buSzPct val="85000"/>
              <a:buFont typeface="Wingdings" panose="05000000000000000000" pitchFamily="2" charset="2"/>
              <a:buChar char="l"/>
              <a:defRPr>
                <a:solidFill>
                  <a:schemeClr val="tx1"/>
                </a:solidFill>
                <a:latin typeface="Arial" panose="020B0604020202020204" pitchFamily="34" charset="0"/>
                <a:ea typeface="华文细黑" panose="02010600040101010101" pitchFamily="2" charset="-122"/>
              </a:defRPr>
            </a:lvl1pPr>
            <a:lvl2pPr marL="742950" indent="-285750">
              <a:lnSpc>
                <a:spcPct val="120000"/>
              </a:lnSpc>
              <a:spcBef>
                <a:spcPct val="20000"/>
              </a:spcBef>
              <a:spcAft>
                <a:spcPct val="20000"/>
              </a:spcAft>
              <a:buClr>
                <a:srgbClr val="5F5F5F"/>
              </a:buClr>
              <a:buFont typeface="Wingdings 3" panose="05040102010807070707" pitchFamily="18" charset="2"/>
              <a:buChar char="["/>
              <a:defRPr>
                <a:solidFill>
                  <a:schemeClr val="tx1"/>
                </a:solidFill>
                <a:latin typeface="Arial" panose="020B0604020202020204" pitchFamily="34" charset="0"/>
                <a:ea typeface="华文细黑" panose="02010600040101010101" pitchFamily="2" charset="-122"/>
              </a:defRPr>
            </a:lvl2pPr>
            <a:lvl3pPr marL="1143000" indent="-22860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panose="020B0604020202020204" pitchFamily="34" charset="0"/>
                <a:ea typeface="华文细黑" panose="02010600040101010101" pitchFamily="2" charset="-122"/>
              </a:defRPr>
            </a:lvl3pPr>
            <a:lvl4pPr marL="1600200" indent="-228600">
              <a:lnSpc>
                <a:spcPct val="120000"/>
              </a:lnSpc>
              <a:spcBef>
                <a:spcPct val="20000"/>
              </a:spcBef>
              <a:spcAft>
                <a:spcPct val="20000"/>
              </a:spcAft>
              <a:buClr>
                <a:schemeClr val="tx1"/>
              </a:buClr>
              <a:buFont typeface="Arial" panose="020B0604020202020204" pitchFamily="34" charset="0"/>
              <a:buChar char="▪"/>
              <a:defRPr>
                <a:solidFill>
                  <a:schemeClr val="tx1"/>
                </a:solidFill>
                <a:latin typeface="Arial" panose="020B0604020202020204" pitchFamily="34" charset="0"/>
                <a:ea typeface="华文细黑" panose="02010600040101010101" pitchFamily="2" charset="-122"/>
              </a:defRPr>
            </a:lvl4pPr>
            <a:lvl5pPr marL="2057400" indent="-228600">
              <a:spcBef>
                <a:spcPct val="20000"/>
              </a:spcBef>
              <a:buChar char="»"/>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fontAlgn="ctr" hangingPunct="1">
              <a:lnSpc>
                <a:spcPct val="100000"/>
              </a:lnSpc>
              <a:spcBef>
                <a:spcPct val="0"/>
              </a:spcBef>
              <a:spcAft>
                <a:spcPct val="0"/>
              </a:spcAft>
              <a:buClrTx/>
              <a:buSzTx/>
              <a:buFontTx/>
              <a:buNone/>
            </a:pPr>
            <a:endParaRPr lang="en-US" altLang="zh-CN" sz="15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Picture 12" descr="E:\2016.01\1.12 扁平化图标\蓝色\AR-蓝色最新-40.png">
            <a:extLst>
              <a:ext uri="{FF2B5EF4-FFF2-40B4-BE49-F238E27FC236}">
                <a16:creationId xmlns:a16="http://schemas.microsoft.com/office/drawing/2014/main" xmlns="" id="{C4C52E8B-35C7-4E30-AF59-EACB1D27EA0F}"/>
              </a:ext>
            </a:extLst>
          </p:cNvPr>
          <p:cNvPicPr>
            <a:picLocks noChangeAspect="1" noChangeArrowheads="1"/>
          </p:cNvPicPr>
          <p:nvPr/>
        </p:nvPicPr>
        <p:blipFill>
          <a:blip r:embed="rId3" cstate="print"/>
          <a:srcRect/>
          <a:stretch>
            <a:fillRect/>
          </a:stretch>
        </p:blipFill>
        <p:spPr bwMode="gray">
          <a:xfrm>
            <a:off x="4825573" y="3261698"/>
            <a:ext cx="540000" cy="441818"/>
          </a:xfrm>
          <a:prstGeom prst="rect">
            <a:avLst/>
          </a:prstGeom>
          <a:noFill/>
        </p:spPr>
      </p:pic>
      <p:cxnSp>
        <p:nvCxnSpPr>
          <p:cNvPr id="12" name="直接连接符 11">
            <a:extLst>
              <a:ext uri="{FF2B5EF4-FFF2-40B4-BE49-F238E27FC236}">
                <a16:creationId xmlns:a16="http://schemas.microsoft.com/office/drawing/2014/main" xmlns="" id="{78ACC95E-EF13-4E0D-96D1-C6CA1280E29C}"/>
              </a:ext>
            </a:extLst>
          </p:cNvPr>
          <p:cNvCxnSpPr>
            <a:cxnSpLocks/>
            <a:stCxn id="11" idx="3"/>
            <a:endCxn id="24" idx="1"/>
          </p:cNvCxnSpPr>
          <p:nvPr/>
        </p:nvCxnSpPr>
        <p:spPr bwMode="gray">
          <a:xfrm>
            <a:off x="5365573" y="3482607"/>
            <a:ext cx="1637886"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2C0E8C74-3196-45C0-9D14-C56EF7C1FBCE}"/>
              </a:ext>
            </a:extLst>
          </p:cNvPr>
          <p:cNvCxnSpPr>
            <a:cxnSpLocks/>
            <a:stCxn id="11" idx="1"/>
            <a:endCxn id="39" idx="3"/>
          </p:cNvCxnSpPr>
          <p:nvPr/>
        </p:nvCxnSpPr>
        <p:spPr bwMode="gray">
          <a:xfrm flipH="1">
            <a:off x="1860701" y="3482607"/>
            <a:ext cx="2964872" cy="49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EBB8B5DE-C6F3-4E7E-890F-E84D40C5389D}"/>
              </a:ext>
            </a:extLst>
          </p:cNvPr>
          <p:cNvSpPr txBox="1"/>
          <p:nvPr/>
        </p:nvSpPr>
        <p:spPr bwMode="gray">
          <a:xfrm>
            <a:off x="2745700" y="3816338"/>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8" name="文本框 17">
            <a:extLst>
              <a:ext uri="{FF2B5EF4-FFF2-40B4-BE49-F238E27FC236}">
                <a16:creationId xmlns:a16="http://schemas.microsoft.com/office/drawing/2014/main" xmlns="" id="{1A5F3973-136E-49CA-BC93-E82FD0DF9A98}"/>
              </a:ext>
            </a:extLst>
          </p:cNvPr>
          <p:cNvSpPr txBox="1"/>
          <p:nvPr/>
        </p:nvSpPr>
        <p:spPr bwMode="gray">
          <a:xfrm>
            <a:off x="6779162" y="3816338"/>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ASBR2</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9" name="文本框 18">
            <a:extLst>
              <a:ext uri="{FF2B5EF4-FFF2-40B4-BE49-F238E27FC236}">
                <a16:creationId xmlns:a16="http://schemas.microsoft.com/office/drawing/2014/main" xmlns="" id="{3940299F-865E-4092-A359-553AD6D99D45}"/>
              </a:ext>
            </a:extLst>
          </p:cNvPr>
          <p:cNvSpPr txBox="1"/>
          <p:nvPr/>
        </p:nvSpPr>
        <p:spPr bwMode="gray">
          <a:xfrm>
            <a:off x="4597331" y="3816338"/>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ASBR1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3" name="文本框 22">
            <a:extLst>
              <a:ext uri="{FF2B5EF4-FFF2-40B4-BE49-F238E27FC236}">
                <a16:creationId xmlns:a16="http://schemas.microsoft.com/office/drawing/2014/main" xmlns="" id="{33395479-080A-4665-92D1-E3EB13C8A545}"/>
              </a:ext>
            </a:extLst>
          </p:cNvPr>
          <p:cNvSpPr txBox="1"/>
          <p:nvPr/>
        </p:nvSpPr>
        <p:spPr bwMode="gray">
          <a:xfrm>
            <a:off x="1084569" y="3816338"/>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Site 1</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24" name="Picture 12" descr="E:\2016.01\1.12 扁平化图标\蓝色\AR-蓝色最新-40.png">
            <a:extLst>
              <a:ext uri="{FF2B5EF4-FFF2-40B4-BE49-F238E27FC236}">
                <a16:creationId xmlns:a16="http://schemas.microsoft.com/office/drawing/2014/main" xmlns="" id="{0623DEFF-2455-469C-AEBA-0534ECED6CBC}"/>
              </a:ext>
            </a:extLst>
          </p:cNvPr>
          <p:cNvPicPr>
            <a:picLocks noChangeAspect="1" noChangeArrowheads="1"/>
          </p:cNvPicPr>
          <p:nvPr/>
        </p:nvPicPr>
        <p:blipFill>
          <a:blip r:embed="rId3" cstate="print"/>
          <a:srcRect/>
          <a:stretch>
            <a:fillRect/>
          </a:stretch>
        </p:blipFill>
        <p:spPr bwMode="gray">
          <a:xfrm>
            <a:off x="7003459" y="3261698"/>
            <a:ext cx="540000" cy="441818"/>
          </a:xfrm>
          <a:prstGeom prst="rect">
            <a:avLst/>
          </a:prstGeom>
          <a:noFill/>
        </p:spPr>
      </p:pic>
      <p:cxnSp>
        <p:nvCxnSpPr>
          <p:cNvPr id="25" name="直接连接符 24">
            <a:extLst>
              <a:ext uri="{FF2B5EF4-FFF2-40B4-BE49-F238E27FC236}">
                <a16:creationId xmlns:a16="http://schemas.microsoft.com/office/drawing/2014/main" xmlns="" id="{949F529A-8D11-44D3-8666-0D678EE18260}"/>
              </a:ext>
            </a:extLst>
          </p:cNvPr>
          <p:cNvCxnSpPr>
            <a:cxnSpLocks/>
            <a:stCxn id="24" idx="3"/>
            <a:endCxn id="40" idx="1"/>
          </p:cNvCxnSpPr>
          <p:nvPr/>
        </p:nvCxnSpPr>
        <p:spPr bwMode="gray">
          <a:xfrm>
            <a:off x="7543459" y="3482607"/>
            <a:ext cx="3015673" cy="49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72A42462-EFFE-438A-BB7E-C4B44CEA8338}"/>
              </a:ext>
            </a:extLst>
          </p:cNvPr>
          <p:cNvSpPr txBox="1"/>
          <p:nvPr/>
        </p:nvSpPr>
        <p:spPr bwMode="gray">
          <a:xfrm>
            <a:off x="8630793" y="3816338"/>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29" name="文本框 28">
            <a:extLst>
              <a:ext uri="{FF2B5EF4-FFF2-40B4-BE49-F238E27FC236}">
                <a16:creationId xmlns:a16="http://schemas.microsoft.com/office/drawing/2014/main" xmlns="" id="{BCD3680F-35E0-444D-89D8-83FC855F4F7D}"/>
              </a:ext>
            </a:extLst>
          </p:cNvPr>
          <p:cNvSpPr txBox="1"/>
          <p:nvPr/>
        </p:nvSpPr>
        <p:spPr bwMode="gray">
          <a:xfrm>
            <a:off x="10342724" y="3816338"/>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Site 2</a:t>
            </a:r>
            <a:endParaRPr lang="en-US" altLang="zh-CN" sz="15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39" name="图片 38">
            <a:extLst>
              <a:ext uri="{FF2B5EF4-FFF2-40B4-BE49-F238E27FC236}">
                <a16:creationId xmlns:a16="http://schemas.microsoft.com/office/drawing/2014/main" xmlns="" id="{3C3BEF28-11D0-4154-9D7C-8983EBC60628}"/>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20701" y="3261698"/>
            <a:ext cx="540000" cy="442800"/>
          </a:xfrm>
          <a:prstGeom prst="rect">
            <a:avLst/>
          </a:prstGeom>
        </p:spPr>
      </p:pic>
      <p:pic>
        <p:nvPicPr>
          <p:cNvPr id="40" name="图片 39">
            <a:extLst>
              <a:ext uri="{FF2B5EF4-FFF2-40B4-BE49-F238E27FC236}">
                <a16:creationId xmlns:a16="http://schemas.microsoft.com/office/drawing/2014/main" xmlns="" id="{24DFCDBE-D428-48AE-82BB-3861DACC8C9B}"/>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559132" y="3261698"/>
            <a:ext cx="540000" cy="442800"/>
          </a:xfrm>
          <a:prstGeom prst="rect">
            <a:avLst/>
          </a:prstGeom>
        </p:spPr>
      </p:pic>
      <p:pic>
        <p:nvPicPr>
          <p:cNvPr id="41" name="Picture 12" descr="E:\2016.01\1.12 扁平化图标\蓝色\AR-蓝色最新-40.png">
            <a:extLst>
              <a:ext uri="{FF2B5EF4-FFF2-40B4-BE49-F238E27FC236}">
                <a16:creationId xmlns:a16="http://schemas.microsoft.com/office/drawing/2014/main" xmlns="" id="{02C9B44C-5A5E-4D91-A4DC-7E14F991939E}"/>
              </a:ext>
            </a:extLst>
          </p:cNvPr>
          <p:cNvPicPr>
            <a:picLocks noChangeAspect="1" noChangeArrowheads="1"/>
          </p:cNvPicPr>
          <p:nvPr/>
        </p:nvPicPr>
        <p:blipFill>
          <a:blip r:embed="rId3" cstate="print"/>
          <a:srcRect/>
          <a:stretch>
            <a:fillRect/>
          </a:stretch>
        </p:blipFill>
        <p:spPr bwMode="gray">
          <a:xfrm>
            <a:off x="2977887" y="3261698"/>
            <a:ext cx="540000" cy="441818"/>
          </a:xfrm>
          <a:prstGeom prst="rect">
            <a:avLst/>
          </a:prstGeom>
          <a:noFill/>
        </p:spPr>
      </p:pic>
      <p:pic>
        <p:nvPicPr>
          <p:cNvPr id="43" name="Picture 12" descr="E:\2016.01\1.12 扁平化图标\蓝色\AR-蓝色最新-40.png">
            <a:extLst>
              <a:ext uri="{FF2B5EF4-FFF2-40B4-BE49-F238E27FC236}">
                <a16:creationId xmlns:a16="http://schemas.microsoft.com/office/drawing/2014/main" xmlns="" id="{004F56C7-5B27-4EE8-8259-A7BDCA389B9D}"/>
              </a:ext>
            </a:extLst>
          </p:cNvPr>
          <p:cNvPicPr>
            <a:picLocks noChangeAspect="1" noChangeArrowheads="1"/>
          </p:cNvPicPr>
          <p:nvPr/>
        </p:nvPicPr>
        <p:blipFill>
          <a:blip r:embed="rId3" cstate="print"/>
          <a:srcRect/>
          <a:stretch>
            <a:fillRect/>
          </a:stretch>
        </p:blipFill>
        <p:spPr bwMode="gray">
          <a:xfrm>
            <a:off x="8851145" y="3261698"/>
            <a:ext cx="540000" cy="441818"/>
          </a:xfrm>
          <a:prstGeom prst="rect">
            <a:avLst/>
          </a:prstGeom>
          <a:noFill/>
        </p:spPr>
      </p:pic>
      <p:sp>
        <p:nvSpPr>
          <p:cNvPr id="55" name="文本框 54">
            <a:extLst>
              <a:ext uri="{FF2B5EF4-FFF2-40B4-BE49-F238E27FC236}">
                <a16:creationId xmlns:a16="http://schemas.microsoft.com/office/drawing/2014/main" xmlns="" id="{63762209-93C5-4CC8-A9EA-56ECB16153A0}"/>
              </a:ext>
            </a:extLst>
          </p:cNvPr>
          <p:cNvSpPr txBox="1"/>
          <p:nvPr/>
        </p:nvSpPr>
        <p:spPr bwMode="gray">
          <a:xfrm>
            <a:off x="2606654" y="2853984"/>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AS1</a:t>
            </a:r>
            <a:endParaRPr lang="en-US" altLang="zh-CN" sz="1500" b="1" dirty="0">
              <a:solidFill>
                <a:schemeClr val="bg1">
                  <a:lumMod val="50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6" name="文本框 55">
            <a:extLst>
              <a:ext uri="{FF2B5EF4-FFF2-40B4-BE49-F238E27FC236}">
                <a16:creationId xmlns:a16="http://schemas.microsoft.com/office/drawing/2014/main" xmlns="" id="{A0158BFD-1500-4D00-80F1-580CA67E01D4}"/>
              </a:ext>
            </a:extLst>
          </p:cNvPr>
          <p:cNvSpPr txBox="1"/>
          <p:nvPr/>
        </p:nvSpPr>
        <p:spPr bwMode="gray">
          <a:xfrm>
            <a:off x="6619349" y="2853984"/>
            <a:ext cx="972815" cy="331781"/>
          </a:xfrm>
          <a:prstGeom prst="rect">
            <a:avLst/>
          </a:prstGeom>
          <a:no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AS2</a:t>
            </a:r>
            <a:endParaRPr lang="en-US" altLang="zh-CN" sz="1500" b="1" dirty="0">
              <a:solidFill>
                <a:schemeClr val="bg1">
                  <a:lumMod val="50000"/>
                </a:schemeClr>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aphicFrame>
        <p:nvGraphicFramePr>
          <p:cNvPr id="59" name="表格 58">
            <a:extLst>
              <a:ext uri="{FF2B5EF4-FFF2-40B4-BE49-F238E27FC236}">
                <a16:creationId xmlns:a16="http://schemas.microsoft.com/office/drawing/2014/main" xmlns="" id="{8D80137E-F3C6-43E0-9BCE-47169F01706A}"/>
              </a:ext>
            </a:extLst>
          </p:cNvPr>
          <p:cNvGraphicFramePr>
            <a:graphicFrameLocks noGrp="1"/>
          </p:cNvGraphicFramePr>
          <p:nvPr>
            <p:extLst>
              <p:ext uri="{D42A27DB-BD31-4B8C-83A1-F6EECF244321}">
                <p14:modId xmlns:p14="http://schemas.microsoft.com/office/powerpoint/2010/main" val="895821198"/>
              </p:ext>
            </p:extLst>
          </p:nvPr>
        </p:nvGraphicFramePr>
        <p:xfrm>
          <a:off x="1784485" y="4877487"/>
          <a:ext cx="1076123" cy="426720"/>
        </p:xfrm>
        <a:graphic>
          <a:graphicData uri="http://schemas.openxmlformats.org/drawingml/2006/table">
            <a:tbl>
              <a:tblPr firstRow="1" bandRow="1"/>
              <a:tblGrid>
                <a:gridCol w="1076123">
                  <a:extLst>
                    <a:ext uri="{9D8B030D-6E8A-4147-A177-3AD203B41FA5}">
                      <a16:colId xmlns:a16="http://schemas.microsoft.com/office/drawing/2014/main" xmlns="" val="20000"/>
                    </a:ext>
                  </a:extLst>
                </a:gridCol>
              </a:tblGrid>
              <a:tr h="144004">
                <a:tc>
                  <a:txBody>
                    <a:bodyPr/>
                    <a:lstStyle>
                      <a:lvl1pPr marL="0" algn="l" defTabSz="1219444" rtl="0" eaLnBrk="1" latinLnBrk="0" hangingPunct="1">
                        <a:defRPr sz="2400" b="1" kern="1200">
                          <a:solidFill>
                            <a:schemeClr val="lt1"/>
                          </a:solidFill>
                          <a:latin typeface="Arial"/>
                        </a:defRPr>
                      </a:lvl1pPr>
                      <a:lvl2pPr marL="609722" algn="l" defTabSz="1219444" rtl="0" eaLnBrk="1" latinLnBrk="0" hangingPunct="1">
                        <a:defRPr sz="2400" b="1" kern="1200">
                          <a:solidFill>
                            <a:schemeClr val="lt1"/>
                          </a:solidFill>
                          <a:latin typeface="Arial"/>
                        </a:defRPr>
                      </a:lvl2pPr>
                      <a:lvl3pPr marL="1219444" algn="l" defTabSz="1219444" rtl="0" eaLnBrk="1" latinLnBrk="0" hangingPunct="1">
                        <a:defRPr sz="2400" b="1" kern="1200">
                          <a:solidFill>
                            <a:schemeClr val="lt1"/>
                          </a:solidFill>
                          <a:latin typeface="Arial"/>
                        </a:defRPr>
                      </a:lvl3pPr>
                      <a:lvl4pPr marL="1829166" algn="l" defTabSz="1219444" rtl="0" eaLnBrk="1" latinLnBrk="0" hangingPunct="1">
                        <a:defRPr sz="2400" b="1" kern="1200">
                          <a:solidFill>
                            <a:schemeClr val="lt1"/>
                          </a:solidFill>
                          <a:latin typeface="Arial"/>
                        </a:defRPr>
                      </a:lvl4pPr>
                      <a:lvl5pPr marL="2438888" algn="l" defTabSz="1219444" rtl="0" eaLnBrk="1" latinLnBrk="0" hangingPunct="1">
                        <a:defRPr sz="2400" b="1" kern="1200">
                          <a:solidFill>
                            <a:schemeClr val="lt1"/>
                          </a:solidFill>
                          <a:latin typeface="Arial"/>
                        </a:defRPr>
                      </a:lvl5pPr>
                      <a:lvl6pPr marL="3048610" algn="l" defTabSz="1219444" rtl="0" eaLnBrk="1" latinLnBrk="0" hangingPunct="1">
                        <a:defRPr sz="2400" b="1" kern="1200">
                          <a:solidFill>
                            <a:schemeClr val="lt1"/>
                          </a:solidFill>
                          <a:latin typeface="Arial"/>
                        </a:defRPr>
                      </a:lvl6pPr>
                      <a:lvl7pPr marL="3658332" algn="l" defTabSz="1219444" rtl="0" eaLnBrk="1" latinLnBrk="0" hangingPunct="1">
                        <a:defRPr sz="2400" b="1" kern="1200">
                          <a:solidFill>
                            <a:schemeClr val="lt1"/>
                          </a:solidFill>
                          <a:latin typeface="Arial"/>
                        </a:defRPr>
                      </a:lvl7pPr>
                      <a:lvl8pPr marL="4268053" algn="l" defTabSz="1219444" rtl="0" eaLnBrk="1" latinLnBrk="0" hangingPunct="1">
                        <a:defRPr sz="2400" b="1" kern="1200">
                          <a:solidFill>
                            <a:schemeClr val="lt1"/>
                          </a:solidFill>
                          <a:latin typeface="Arial"/>
                        </a:defRPr>
                      </a:lvl8pPr>
                      <a:lvl9pPr marL="4877775" algn="l" defTabSz="1219444" rtl="0" eaLnBrk="1" latinLnBrk="0" hangingPunct="1">
                        <a:defRPr sz="2400" b="1" kern="1200">
                          <a:solidFill>
                            <a:schemeClr val="lt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44004">
                <a:tc>
                  <a:txBody>
                    <a:bodyPr/>
                    <a:lstStyle>
                      <a:lvl1pPr marL="0" algn="l" defTabSz="1219444" rtl="0" eaLnBrk="1" latinLnBrk="0" hangingPunct="1">
                        <a:defRPr sz="2400" kern="1200">
                          <a:solidFill>
                            <a:schemeClr val="dk1"/>
                          </a:solidFill>
                          <a:latin typeface="Arial"/>
                        </a:defRPr>
                      </a:lvl1pPr>
                      <a:lvl2pPr marL="609722" algn="l" defTabSz="1219444" rtl="0" eaLnBrk="1" latinLnBrk="0" hangingPunct="1">
                        <a:defRPr sz="2400" kern="1200">
                          <a:solidFill>
                            <a:schemeClr val="dk1"/>
                          </a:solidFill>
                          <a:latin typeface="Arial"/>
                        </a:defRPr>
                      </a:lvl2pPr>
                      <a:lvl3pPr marL="1219444" algn="l" defTabSz="1219444" rtl="0" eaLnBrk="1" latinLnBrk="0" hangingPunct="1">
                        <a:defRPr sz="2400" kern="1200">
                          <a:solidFill>
                            <a:schemeClr val="dk1"/>
                          </a:solidFill>
                          <a:latin typeface="Arial"/>
                        </a:defRPr>
                      </a:lvl3pPr>
                      <a:lvl4pPr marL="1829166" algn="l" defTabSz="1219444" rtl="0" eaLnBrk="1" latinLnBrk="0" hangingPunct="1">
                        <a:defRPr sz="2400" kern="1200">
                          <a:solidFill>
                            <a:schemeClr val="dk1"/>
                          </a:solidFill>
                          <a:latin typeface="Arial"/>
                        </a:defRPr>
                      </a:lvl4pPr>
                      <a:lvl5pPr marL="2438888" algn="l" defTabSz="1219444" rtl="0" eaLnBrk="1" latinLnBrk="0" hangingPunct="1">
                        <a:defRPr sz="2400" kern="1200">
                          <a:solidFill>
                            <a:schemeClr val="dk1"/>
                          </a:solidFill>
                          <a:latin typeface="Arial"/>
                        </a:defRPr>
                      </a:lvl5pPr>
                      <a:lvl6pPr marL="3048610" algn="l" defTabSz="1219444" rtl="0" eaLnBrk="1" latinLnBrk="0" hangingPunct="1">
                        <a:defRPr sz="2400" kern="1200">
                          <a:solidFill>
                            <a:schemeClr val="dk1"/>
                          </a:solidFill>
                          <a:latin typeface="Arial"/>
                        </a:defRPr>
                      </a:lvl6pPr>
                      <a:lvl7pPr marL="3658332" algn="l" defTabSz="1219444" rtl="0" eaLnBrk="1" latinLnBrk="0" hangingPunct="1">
                        <a:defRPr sz="2400" kern="1200">
                          <a:solidFill>
                            <a:schemeClr val="dk1"/>
                          </a:solidFill>
                          <a:latin typeface="Arial"/>
                        </a:defRPr>
                      </a:lvl7pPr>
                      <a:lvl8pPr marL="4268053" algn="l" defTabSz="1219444" rtl="0" eaLnBrk="1" latinLnBrk="0" hangingPunct="1">
                        <a:defRPr sz="2400" kern="1200">
                          <a:solidFill>
                            <a:schemeClr val="dk1"/>
                          </a:solidFill>
                          <a:latin typeface="Arial"/>
                        </a:defRPr>
                      </a:lvl8pPr>
                      <a:lvl9pPr marL="4877775" algn="l" defTabSz="1219444" rtl="0" eaLnBrk="1" latinLnBrk="0" hangingPunct="1">
                        <a:defRPr sz="2400" kern="1200">
                          <a:solidFill>
                            <a:schemeClr val="dk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graphicFrame>
        <p:nvGraphicFramePr>
          <p:cNvPr id="61" name="表格 60">
            <a:extLst>
              <a:ext uri="{FF2B5EF4-FFF2-40B4-BE49-F238E27FC236}">
                <a16:creationId xmlns:a16="http://schemas.microsoft.com/office/drawing/2014/main" xmlns="" id="{C72B5A90-2FC2-49CF-B32D-9DF79C13830C}"/>
              </a:ext>
            </a:extLst>
          </p:cNvPr>
          <p:cNvGraphicFramePr>
            <a:graphicFrameLocks noGrp="1"/>
          </p:cNvGraphicFramePr>
          <p:nvPr>
            <p:extLst>
              <p:ext uri="{D42A27DB-BD31-4B8C-83A1-F6EECF244321}">
                <p14:modId xmlns:p14="http://schemas.microsoft.com/office/powerpoint/2010/main" val="2877989588"/>
              </p:ext>
            </p:extLst>
          </p:nvPr>
        </p:nvGraphicFramePr>
        <p:xfrm>
          <a:off x="3670271" y="4877487"/>
          <a:ext cx="1440000" cy="1280160"/>
        </p:xfrm>
        <a:graphic>
          <a:graphicData uri="http://schemas.openxmlformats.org/drawingml/2006/table">
            <a:tbl>
              <a:tblPr firstRow="1" bandRow="1"/>
              <a:tblGrid>
                <a:gridCol w="1440000">
                  <a:extLst>
                    <a:ext uri="{9D8B030D-6E8A-4147-A177-3AD203B41FA5}">
                      <a16:colId xmlns:a16="http://schemas.microsoft.com/office/drawing/2014/main" xmlns="" val="20000"/>
                    </a:ext>
                  </a:extLst>
                </a:gridCol>
              </a:tblGrid>
              <a:tr h="144004">
                <a:tc>
                  <a:txBody>
                    <a:bodyPr/>
                    <a:lstStyle>
                      <a:lvl1pPr marL="0" algn="l" defTabSz="1219444" rtl="0" eaLnBrk="1" latinLnBrk="0" hangingPunct="1">
                        <a:defRPr sz="2400" b="1" kern="1200">
                          <a:solidFill>
                            <a:schemeClr val="lt1"/>
                          </a:solidFill>
                          <a:latin typeface="Arial"/>
                        </a:defRPr>
                      </a:lvl1pPr>
                      <a:lvl2pPr marL="609722" algn="l" defTabSz="1219444" rtl="0" eaLnBrk="1" latinLnBrk="0" hangingPunct="1">
                        <a:defRPr sz="2400" b="1" kern="1200">
                          <a:solidFill>
                            <a:schemeClr val="lt1"/>
                          </a:solidFill>
                          <a:latin typeface="Arial"/>
                        </a:defRPr>
                      </a:lvl2pPr>
                      <a:lvl3pPr marL="1219444" algn="l" defTabSz="1219444" rtl="0" eaLnBrk="1" latinLnBrk="0" hangingPunct="1">
                        <a:defRPr sz="2400" b="1" kern="1200">
                          <a:solidFill>
                            <a:schemeClr val="lt1"/>
                          </a:solidFill>
                          <a:latin typeface="Arial"/>
                        </a:defRPr>
                      </a:lvl3pPr>
                      <a:lvl4pPr marL="1829166" algn="l" defTabSz="1219444" rtl="0" eaLnBrk="1" latinLnBrk="0" hangingPunct="1">
                        <a:defRPr sz="2400" b="1" kern="1200">
                          <a:solidFill>
                            <a:schemeClr val="lt1"/>
                          </a:solidFill>
                          <a:latin typeface="Arial"/>
                        </a:defRPr>
                      </a:lvl4pPr>
                      <a:lvl5pPr marL="2438888" algn="l" defTabSz="1219444" rtl="0" eaLnBrk="1" latinLnBrk="0" hangingPunct="1">
                        <a:defRPr sz="2400" b="1" kern="1200">
                          <a:solidFill>
                            <a:schemeClr val="lt1"/>
                          </a:solidFill>
                          <a:latin typeface="Arial"/>
                        </a:defRPr>
                      </a:lvl5pPr>
                      <a:lvl6pPr marL="3048610" algn="l" defTabSz="1219444" rtl="0" eaLnBrk="1" latinLnBrk="0" hangingPunct="1">
                        <a:defRPr sz="2400" b="1" kern="1200">
                          <a:solidFill>
                            <a:schemeClr val="lt1"/>
                          </a:solidFill>
                          <a:latin typeface="Arial"/>
                        </a:defRPr>
                      </a:lvl6pPr>
                      <a:lvl7pPr marL="3658332" algn="l" defTabSz="1219444" rtl="0" eaLnBrk="1" latinLnBrk="0" hangingPunct="1">
                        <a:defRPr sz="2400" b="1" kern="1200">
                          <a:solidFill>
                            <a:schemeClr val="lt1"/>
                          </a:solidFill>
                          <a:latin typeface="Arial"/>
                        </a:defRPr>
                      </a:lvl7pPr>
                      <a:lvl8pPr marL="4268053" algn="l" defTabSz="1219444" rtl="0" eaLnBrk="1" latinLnBrk="0" hangingPunct="1">
                        <a:defRPr sz="2400" b="1" kern="1200">
                          <a:solidFill>
                            <a:schemeClr val="lt1"/>
                          </a:solidFill>
                          <a:latin typeface="Arial"/>
                        </a:defRPr>
                      </a:lvl8pPr>
                      <a:lvl9pPr marL="4877775" algn="l" defTabSz="1219444" rtl="0" eaLnBrk="1" latinLnBrk="0" hangingPunct="1">
                        <a:defRPr sz="2400" b="1" kern="1200">
                          <a:solidFill>
                            <a:schemeClr val="lt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44004">
                <a:tc>
                  <a:txBody>
                    <a:bodyPr/>
                    <a:lstStyle>
                      <a:lvl1pPr marL="0" algn="l" defTabSz="1219444" rtl="0" eaLnBrk="1" latinLnBrk="0" hangingPunct="1">
                        <a:defRPr sz="2400" kern="1200">
                          <a:solidFill>
                            <a:schemeClr val="dk1"/>
                          </a:solidFill>
                          <a:latin typeface="Arial"/>
                        </a:defRPr>
                      </a:lvl1pPr>
                      <a:lvl2pPr marL="609722" algn="l" defTabSz="1219444" rtl="0" eaLnBrk="1" latinLnBrk="0" hangingPunct="1">
                        <a:defRPr sz="2400" kern="1200">
                          <a:solidFill>
                            <a:schemeClr val="dk1"/>
                          </a:solidFill>
                          <a:latin typeface="Arial"/>
                        </a:defRPr>
                      </a:lvl2pPr>
                      <a:lvl3pPr marL="1219444" algn="l" defTabSz="1219444" rtl="0" eaLnBrk="1" latinLnBrk="0" hangingPunct="1">
                        <a:defRPr sz="2400" kern="1200">
                          <a:solidFill>
                            <a:schemeClr val="dk1"/>
                          </a:solidFill>
                          <a:latin typeface="Arial"/>
                        </a:defRPr>
                      </a:lvl3pPr>
                      <a:lvl4pPr marL="1829166" algn="l" defTabSz="1219444" rtl="0" eaLnBrk="1" latinLnBrk="0" hangingPunct="1">
                        <a:defRPr sz="2400" kern="1200">
                          <a:solidFill>
                            <a:schemeClr val="dk1"/>
                          </a:solidFill>
                          <a:latin typeface="Arial"/>
                        </a:defRPr>
                      </a:lvl4pPr>
                      <a:lvl5pPr marL="2438888" algn="l" defTabSz="1219444" rtl="0" eaLnBrk="1" latinLnBrk="0" hangingPunct="1">
                        <a:defRPr sz="2400" kern="1200">
                          <a:solidFill>
                            <a:schemeClr val="dk1"/>
                          </a:solidFill>
                          <a:latin typeface="Arial"/>
                        </a:defRPr>
                      </a:lvl5pPr>
                      <a:lvl6pPr marL="3048610" algn="l" defTabSz="1219444" rtl="0" eaLnBrk="1" latinLnBrk="0" hangingPunct="1">
                        <a:defRPr sz="2400" kern="1200">
                          <a:solidFill>
                            <a:schemeClr val="dk1"/>
                          </a:solidFill>
                          <a:latin typeface="Arial"/>
                        </a:defRPr>
                      </a:lvl6pPr>
                      <a:lvl7pPr marL="3658332" algn="l" defTabSz="1219444" rtl="0" eaLnBrk="1" latinLnBrk="0" hangingPunct="1">
                        <a:defRPr sz="2400" kern="1200">
                          <a:solidFill>
                            <a:schemeClr val="dk1"/>
                          </a:solidFill>
                          <a:latin typeface="Arial"/>
                        </a:defRPr>
                      </a:lvl7pPr>
                      <a:lvl8pPr marL="4268053" algn="l" defTabSz="1219444" rtl="0" eaLnBrk="1" latinLnBrk="0" hangingPunct="1">
                        <a:defRPr sz="2400" kern="1200">
                          <a:solidFill>
                            <a:schemeClr val="dk1"/>
                          </a:solidFill>
                          <a:latin typeface="Arial"/>
                        </a:defRPr>
                      </a:lvl8pPr>
                      <a:lvl9pPr marL="4877775" algn="l" defTabSz="1219444" rtl="0" eaLnBrk="1" latinLnBrk="0" hangingPunct="1">
                        <a:defRPr sz="2400" kern="1200">
                          <a:solidFill>
                            <a:schemeClr val="dk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144004">
                <a:tc>
                  <a:txBody>
                    <a:bodyPr/>
                    <a:lstStyle/>
                    <a:p>
                      <a:pPr algn="ctr" fontAlgn="ct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Label</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0B5C5"/>
                    </a:solidFill>
                  </a:tcPr>
                </a:tc>
                <a:extLst>
                  <a:ext uri="{0D108BD9-81ED-4DB2-BD59-A6C34878D82A}">
                    <a16:rowId xmlns:a16="http://schemas.microsoft.com/office/drawing/2014/main" xmlns="" val="3069047497"/>
                  </a:ext>
                </a:extLst>
              </a:tr>
              <a:tr h="144004">
                <a:tc>
                  <a:txBody>
                    <a:bodyPr/>
                    <a:lstStyle/>
                    <a:p>
                      <a:pPr algn="ctr" fontAlgn="ct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Label 1</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0B5C5"/>
                    </a:solidFill>
                  </a:tcPr>
                </a:tc>
                <a:extLst>
                  <a:ext uri="{0D108BD9-81ED-4DB2-BD59-A6C34878D82A}">
                    <a16:rowId xmlns:a16="http://schemas.microsoft.com/office/drawing/2014/main" xmlns="" val="2749160337"/>
                  </a:ext>
                </a:extLst>
              </a:tr>
              <a:tr h="144004">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Label</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0B5C5"/>
                    </a:solidFill>
                  </a:tcPr>
                </a:tc>
                <a:extLst>
                  <a:ext uri="{0D108BD9-81ED-4DB2-BD59-A6C34878D82A}">
                    <a16:rowId xmlns:a16="http://schemas.microsoft.com/office/drawing/2014/main" xmlns="" val="1650206186"/>
                  </a:ext>
                </a:extLst>
              </a:tr>
              <a:tr h="144004">
                <a:tc>
                  <a:txBody>
                    <a:body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898427727"/>
                  </a:ext>
                </a:extLst>
              </a:tr>
            </a:tbl>
          </a:graphicData>
        </a:graphic>
      </p:graphicFrame>
      <p:graphicFrame>
        <p:nvGraphicFramePr>
          <p:cNvPr id="64" name="表格 63">
            <a:extLst>
              <a:ext uri="{FF2B5EF4-FFF2-40B4-BE49-F238E27FC236}">
                <a16:creationId xmlns:a16="http://schemas.microsoft.com/office/drawing/2014/main" xmlns="" id="{7AEACFD2-BEEE-4835-B678-8216113D5348}"/>
              </a:ext>
            </a:extLst>
          </p:cNvPr>
          <p:cNvGraphicFramePr>
            <a:graphicFrameLocks noGrp="1"/>
          </p:cNvGraphicFramePr>
          <p:nvPr>
            <p:extLst>
              <p:ext uri="{D42A27DB-BD31-4B8C-83A1-F6EECF244321}">
                <p14:modId xmlns:p14="http://schemas.microsoft.com/office/powerpoint/2010/main" val="746629586"/>
              </p:ext>
            </p:extLst>
          </p:nvPr>
        </p:nvGraphicFramePr>
        <p:xfrm>
          <a:off x="5590970" y="4877487"/>
          <a:ext cx="1440000" cy="1066800"/>
        </p:xfrm>
        <a:graphic>
          <a:graphicData uri="http://schemas.openxmlformats.org/drawingml/2006/table">
            <a:tbl>
              <a:tblPr firstRow="1" bandRow="1"/>
              <a:tblGrid>
                <a:gridCol w="1440000">
                  <a:extLst>
                    <a:ext uri="{9D8B030D-6E8A-4147-A177-3AD203B41FA5}">
                      <a16:colId xmlns:a16="http://schemas.microsoft.com/office/drawing/2014/main" xmlns="" val="20000"/>
                    </a:ext>
                  </a:extLst>
                </a:gridCol>
              </a:tblGrid>
              <a:tr h="144004">
                <a:tc>
                  <a:txBody>
                    <a:bodyPr/>
                    <a:lstStyle>
                      <a:lvl1pPr marL="0" algn="l" defTabSz="1219444" rtl="0" eaLnBrk="1" latinLnBrk="0" hangingPunct="1">
                        <a:defRPr sz="2400" b="1" kern="1200">
                          <a:solidFill>
                            <a:schemeClr val="lt1"/>
                          </a:solidFill>
                          <a:latin typeface="Arial"/>
                        </a:defRPr>
                      </a:lvl1pPr>
                      <a:lvl2pPr marL="609722" algn="l" defTabSz="1219444" rtl="0" eaLnBrk="1" latinLnBrk="0" hangingPunct="1">
                        <a:defRPr sz="2400" b="1" kern="1200">
                          <a:solidFill>
                            <a:schemeClr val="lt1"/>
                          </a:solidFill>
                          <a:latin typeface="Arial"/>
                        </a:defRPr>
                      </a:lvl2pPr>
                      <a:lvl3pPr marL="1219444" algn="l" defTabSz="1219444" rtl="0" eaLnBrk="1" latinLnBrk="0" hangingPunct="1">
                        <a:defRPr sz="2400" b="1" kern="1200">
                          <a:solidFill>
                            <a:schemeClr val="lt1"/>
                          </a:solidFill>
                          <a:latin typeface="Arial"/>
                        </a:defRPr>
                      </a:lvl3pPr>
                      <a:lvl4pPr marL="1829166" algn="l" defTabSz="1219444" rtl="0" eaLnBrk="1" latinLnBrk="0" hangingPunct="1">
                        <a:defRPr sz="2400" b="1" kern="1200">
                          <a:solidFill>
                            <a:schemeClr val="lt1"/>
                          </a:solidFill>
                          <a:latin typeface="Arial"/>
                        </a:defRPr>
                      </a:lvl4pPr>
                      <a:lvl5pPr marL="2438888" algn="l" defTabSz="1219444" rtl="0" eaLnBrk="1" latinLnBrk="0" hangingPunct="1">
                        <a:defRPr sz="2400" b="1" kern="1200">
                          <a:solidFill>
                            <a:schemeClr val="lt1"/>
                          </a:solidFill>
                          <a:latin typeface="Arial"/>
                        </a:defRPr>
                      </a:lvl5pPr>
                      <a:lvl6pPr marL="3048610" algn="l" defTabSz="1219444" rtl="0" eaLnBrk="1" latinLnBrk="0" hangingPunct="1">
                        <a:defRPr sz="2400" b="1" kern="1200">
                          <a:solidFill>
                            <a:schemeClr val="lt1"/>
                          </a:solidFill>
                          <a:latin typeface="Arial"/>
                        </a:defRPr>
                      </a:lvl6pPr>
                      <a:lvl7pPr marL="3658332" algn="l" defTabSz="1219444" rtl="0" eaLnBrk="1" latinLnBrk="0" hangingPunct="1">
                        <a:defRPr sz="2400" b="1" kern="1200">
                          <a:solidFill>
                            <a:schemeClr val="lt1"/>
                          </a:solidFill>
                          <a:latin typeface="Arial"/>
                        </a:defRPr>
                      </a:lvl7pPr>
                      <a:lvl8pPr marL="4268053" algn="l" defTabSz="1219444" rtl="0" eaLnBrk="1" latinLnBrk="0" hangingPunct="1">
                        <a:defRPr sz="2400" b="1" kern="1200">
                          <a:solidFill>
                            <a:schemeClr val="lt1"/>
                          </a:solidFill>
                          <a:latin typeface="Arial"/>
                        </a:defRPr>
                      </a:lvl8pPr>
                      <a:lvl9pPr marL="4877775" algn="l" defTabSz="1219444" rtl="0" eaLnBrk="1" latinLnBrk="0" hangingPunct="1">
                        <a:defRPr sz="2400" b="1" kern="1200">
                          <a:solidFill>
                            <a:schemeClr val="lt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62662">
                <a:tc>
                  <a:txBody>
                    <a:bodyPr/>
                    <a:lstStyle>
                      <a:lvl1pPr marL="0" algn="l" defTabSz="1219444" rtl="0" eaLnBrk="1" latinLnBrk="0" hangingPunct="1">
                        <a:defRPr sz="2400" kern="1200">
                          <a:solidFill>
                            <a:schemeClr val="dk1"/>
                          </a:solidFill>
                          <a:latin typeface="Arial"/>
                        </a:defRPr>
                      </a:lvl1pPr>
                      <a:lvl2pPr marL="609722" algn="l" defTabSz="1219444" rtl="0" eaLnBrk="1" latinLnBrk="0" hangingPunct="1">
                        <a:defRPr sz="2400" kern="1200">
                          <a:solidFill>
                            <a:schemeClr val="dk1"/>
                          </a:solidFill>
                          <a:latin typeface="Arial"/>
                        </a:defRPr>
                      </a:lvl2pPr>
                      <a:lvl3pPr marL="1219444" algn="l" defTabSz="1219444" rtl="0" eaLnBrk="1" latinLnBrk="0" hangingPunct="1">
                        <a:defRPr sz="2400" kern="1200">
                          <a:solidFill>
                            <a:schemeClr val="dk1"/>
                          </a:solidFill>
                          <a:latin typeface="Arial"/>
                        </a:defRPr>
                      </a:lvl3pPr>
                      <a:lvl4pPr marL="1829166" algn="l" defTabSz="1219444" rtl="0" eaLnBrk="1" latinLnBrk="0" hangingPunct="1">
                        <a:defRPr sz="2400" kern="1200">
                          <a:solidFill>
                            <a:schemeClr val="dk1"/>
                          </a:solidFill>
                          <a:latin typeface="Arial"/>
                        </a:defRPr>
                      </a:lvl4pPr>
                      <a:lvl5pPr marL="2438888" algn="l" defTabSz="1219444" rtl="0" eaLnBrk="1" latinLnBrk="0" hangingPunct="1">
                        <a:defRPr sz="2400" kern="1200">
                          <a:solidFill>
                            <a:schemeClr val="dk1"/>
                          </a:solidFill>
                          <a:latin typeface="Arial"/>
                        </a:defRPr>
                      </a:lvl5pPr>
                      <a:lvl6pPr marL="3048610" algn="l" defTabSz="1219444" rtl="0" eaLnBrk="1" latinLnBrk="0" hangingPunct="1">
                        <a:defRPr sz="2400" kern="1200">
                          <a:solidFill>
                            <a:schemeClr val="dk1"/>
                          </a:solidFill>
                          <a:latin typeface="Arial"/>
                        </a:defRPr>
                      </a:lvl6pPr>
                      <a:lvl7pPr marL="3658332" algn="l" defTabSz="1219444" rtl="0" eaLnBrk="1" latinLnBrk="0" hangingPunct="1">
                        <a:defRPr sz="2400" kern="1200">
                          <a:solidFill>
                            <a:schemeClr val="dk1"/>
                          </a:solidFill>
                          <a:latin typeface="Arial"/>
                        </a:defRPr>
                      </a:lvl7pPr>
                      <a:lvl8pPr marL="4268053" algn="l" defTabSz="1219444" rtl="0" eaLnBrk="1" latinLnBrk="0" hangingPunct="1">
                        <a:defRPr sz="2400" kern="1200">
                          <a:solidFill>
                            <a:schemeClr val="dk1"/>
                          </a:solidFill>
                          <a:latin typeface="Arial"/>
                        </a:defRPr>
                      </a:lvl8pPr>
                      <a:lvl9pPr marL="4877775" algn="l" defTabSz="1219444" rtl="0" eaLnBrk="1" latinLnBrk="0" hangingPunct="1">
                        <a:defRPr sz="2400" kern="1200">
                          <a:solidFill>
                            <a:schemeClr val="dk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144004">
                <a:tc>
                  <a:txBody>
                    <a:bodyPr/>
                    <a:lstStyle/>
                    <a:p>
                      <a:pPr algn="ctr" fontAlgn="ct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Label</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0B5C5"/>
                    </a:solidFill>
                  </a:tcPr>
                </a:tc>
                <a:extLst>
                  <a:ext uri="{0D108BD9-81ED-4DB2-BD59-A6C34878D82A}">
                    <a16:rowId xmlns:a16="http://schemas.microsoft.com/office/drawing/2014/main" xmlns="" val="318561476"/>
                  </a:ext>
                </a:extLst>
              </a:tr>
              <a:tr h="144004">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Label 2</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81C15F"/>
                    </a:solidFill>
                  </a:tcPr>
                </a:tc>
                <a:extLst>
                  <a:ext uri="{0D108BD9-81ED-4DB2-BD59-A6C34878D82A}">
                    <a16:rowId xmlns:a16="http://schemas.microsoft.com/office/drawing/2014/main" xmlns="" val="2591864535"/>
                  </a:ext>
                </a:extLst>
              </a:tr>
              <a:tr h="144004">
                <a:tc>
                  <a:txBody>
                    <a:bodyPr/>
                    <a:lstStyle/>
                    <a:p>
                      <a:pPr algn="ctr" fontAlgn="ctr"/>
                      <a:r>
                        <a:rPr lang="en-US" sz="14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527014345"/>
                  </a:ext>
                </a:extLst>
              </a:tr>
            </a:tbl>
          </a:graphicData>
        </a:graphic>
      </p:graphicFrame>
      <p:graphicFrame>
        <p:nvGraphicFramePr>
          <p:cNvPr id="66" name="表格 65">
            <a:extLst>
              <a:ext uri="{FF2B5EF4-FFF2-40B4-BE49-F238E27FC236}">
                <a16:creationId xmlns:a16="http://schemas.microsoft.com/office/drawing/2014/main" xmlns="" id="{F12E1962-0434-4227-A012-6F7409885DC3}"/>
              </a:ext>
            </a:extLst>
          </p:cNvPr>
          <p:cNvGraphicFramePr>
            <a:graphicFrameLocks noGrp="1"/>
          </p:cNvGraphicFramePr>
          <p:nvPr>
            <p:extLst>
              <p:ext uri="{D42A27DB-BD31-4B8C-83A1-F6EECF244321}">
                <p14:modId xmlns:p14="http://schemas.microsoft.com/office/powerpoint/2010/main" val="3543121749"/>
              </p:ext>
            </p:extLst>
          </p:nvPr>
        </p:nvGraphicFramePr>
        <p:xfrm>
          <a:off x="9382554" y="4877487"/>
          <a:ext cx="1076123" cy="426720"/>
        </p:xfrm>
        <a:graphic>
          <a:graphicData uri="http://schemas.openxmlformats.org/drawingml/2006/table">
            <a:tbl>
              <a:tblPr firstRow="1" bandRow="1"/>
              <a:tblGrid>
                <a:gridCol w="1076123">
                  <a:extLst>
                    <a:ext uri="{9D8B030D-6E8A-4147-A177-3AD203B41FA5}">
                      <a16:colId xmlns:a16="http://schemas.microsoft.com/office/drawing/2014/main" xmlns="" val="20000"/>
                    </a:ext>
                  </a:extLst>
                </a:gridCol>
              </a:tblGrid>
              <a:tr h="144004">
                <a:tc>
                  <a:txBody>
                    <a:bodyPr/>
                    <a:lstStyle>
                      <a:lvl1pPr marL="0" algn="l" defTabSz="1219444" rtl="0" eaLnBrk="1" latinLnBrk="0" hangingPunct="1">
                        <a:defRPr sz="2400" b="1" kern="1200">
                          <a:solidFill>
                            <a:schemeClr val="lt1"/>
                          </a:solidFill>
                          <a:latin typeface="Arial"/>
                        </a:defRPr>
                      </a:lvl1pPr>
                      <a:lvl2pPr marL="609722" algn="l" defTabSz="1219444" rtl="0" eaLnBrk="1" latinLnBrk="0" hangingPunct="1">
                        <a:defRPr sz="2400" b="1" kern="1200">
                          <a:solidFill>
                            <a:schemeClr val="lt1"/>
                          </a:solidFill>
                          <a:latin typeface="Arial"/>
                        </a:defRPr>
                      </a:lvl2pPr>
                      <a:lvl3pPr marL="1219444" algn="l" defTabSz="1219444" rtl="0" eaLnBrk="1" latinLnBrk="0" hangingPunct="1">
                        <a:defRPr sz="2400" b="1" kern="1200">
                          <a:solidFill>
                            <a:schemeClr val="lt1"/>
                          </a:solidFill>
                          <a:latin typeface="Arial"/>
                        </a:defRPr>
                      </a:lvl3pPr>
                      <a:lvl4pPr marL="1829166" algn="l" defTabSz="1219444" rtl="0" eaLnBrk="1" latinLnBrk="0" hangingPunct="1">
                        <a:defRPr sz="2400" b="1" kern="1200">
                          <a:solidFill>
                            <a:schemeClr val="lt1"/>
                          </a:solidFill>
                          <a:latin typeface="Arial"/>
                        </a:defRPr>
                      </a:lvl4pPr>
                      <a:lvl5pPr marL="2438888" algn="l" defTabSz="1219444" rtl="0" eaLnBrk="1" latinLnBrk="0" hangingPunct="1">
                        <a:defRPr sz="2400" b="1" kern="1200">
                          <a:solidFill>
                            <a:schemeClr val="lt1"/>
                          </a:solidFill>
                          <a:latin typeface="Arial"/>
                        </a:defRPr>
                      </a:lvl5pPr>
                      <a:lvl6pPr marL="3048610" algn="l" defTabSz="1219444" rtl="0" eaLnBrk="1" latinLnBrk="0" hangingPunct="1">
                        <a:defRPr sz="2400" b="1" kern="1200">
                          <a:solidFill>
                            <a:schemeClr val="lt1"/>
                          </a:solidFill>
                          <a:latin typeface="Arial"/>
                        </a:defRPr>
                      </a:lvl6pPr>
                      <a:lvl7pPr marL="3658332" algn="l" defTabSz="1219444" rtl="0" eaLnBrk="1" latinLnBrk="0" hangingPunct="1">
                        <a:defRPr sz="2400" b="1" kern="1200">
                          <a:solidFill>
                            <a:schemeClr val="lt1"/>
                          </a:solidFill>
                          <a:latin typeface="Arial"/>
                        </a:defRPr>
                      </a:lvl7pPr>
                      <a:lvl8pPr marL="4268053" algn="l" defTabSz="1219444" rtl="0" eaLnBrk="1" latinLnBrk="0" hangingPunct="1">
                        <a:defRPr sz="2400" b="1" kern="1200">
                          <a:solidFill>
                            <a:schemeClr val="lt1"/>
                          </a:solidFill>
                          <a:latin typeface="Arial"/>
                        </a:defRPr>
                      </a:lvl8pPr>
                      <a:lvl9pPr marL="4877775" algn="l" defTabSz="1219444" rtl="0" eaLnBrk="1" latinLnBrk="0" hangingPunct="1">
                        <a:defRPr sz="2400" b="1" kern="1200">
                          <a:solidFill>
                            <a:schemeClr val="lt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44004">
                <a:tc>
                  <a:txBody>
                    <a:bodyPr/>
                    <a:lstStyle>
                      <a:lvl1pPr marL="0" algn="l" defTabSz="1219444" rtl="0" eaLnBrk="1" latinLnBrk="0" hangingPunct="1">
                        <a:defRPr sz="2400" kern="1200">
                          <a:solidFill>
                            <a:schemeClr val="dk1"/>
                          </a:solidFill>
                          <a:latin typeface="Arial"/>
                        </a:defRPr>
                      </a:lvl1pPr>
                      <a:lvl2pPr marL="609722" algn="l" defTabSz="1219444" rtl="0" eaLnBrk="1" latinLnBrk="0" hangingPunct="1">
                        <a:defRPr sz="2400" kern="1200">
                          <a:solidFill>
                            <a:schemeClr val="dk1"/>
                          </a:solidFill>
                          <a:latin typeface="Arial"/>
                        </a:defRPr>
                      </a:lvl2pPr>
                      <a:lvl3pPr marL="1219444" algn="l" defTabSz="1219444" rtl="0" eaLnBrk="1" latinLnBrk="0" hangingPunct="1">
                        <a:defRPr sz="2400" kern="1200">
                          <a:solidFill>
                            <a:schemeClr val="dk1"/>
                          </a:solidFill>
                          <a:latin typeface="Arial"/>
                        </a:defRPr>
                      </a:lvl3pPr>
                      <a:lvl4pPr marL="1829166" algn="l" defTabSz="1219444" rtl="0" eaLnBrk="1" latinLnBrk="0" hangingPunct="1">
                        <a:defRPr sz="2400" kern="1200">
                          <a:solidFill>
                            <a:schemeClr val="dk1"/>
                          </a:solidFill>
                          <a:latin typeface="Arial"/>
                        </a:defRPr>
                      </a:lvl4pPr>
                      <a:lvl5pPr marL="2438888" algn="l" defTabSz="1219444" rtl="0" eaLnBrk="1" latinLnBrk="0" hangingPunct="1">
                        <a:defRPr sz="2400" kern="1200">
                          <a:solidFill>
                            <a:schemeClr val="dk1"/>
                          </a:solidFill>
                          <a:latin typeface="Arial"/>
                        </a:defRPr>
                      </a:lvl5pPr>
                      <a:lvl6pPr marL="3048610" algn="l" defTabSz="1219444" rtl="0" eaLnBrk="1" latinLnBrk="0" hangingPunct="1">
                        <a:defRPr sz="2400" kern="1200">
                          <a:solidFill>
                            <a:schemeClr val="dk1"/>
                          </a:solidFill>
                          <a:latin typeface="Arial"/>
                        </a:defRPr>
                      </a:lvl6pPr>
                      <a:lvl7pPr marL="3658332" algn="l" defTabSz="1219444" rtl="0" eaLnBrk="1" latinLnBrk="0" hangingPunct="1">
                        <a:defRPr sz="2400" kern="1200">
                          <a:solidFill>
                            <a:schemeClr val="dk1"/>
                          </a:solidFill>
                          <a:latin typeface="Arial"/>
                        </a:defRPr>
                      </a:lvl7pPr>
                      <a:lvl8pPr marL="4268053" algn="l" defTabSz="1219444" rtl="0" eaLnBrk="1" latinLnBrk="0" hangingPunct="1">
                        <a:defRPr sz="2400" kern="1200">
                          <a:solidFill>
                            <a:schemeClr val="dk1"/>
                          </a:solidFill>
                          <a:latin typeface="Arial"/>
                        </a:defRPr>
                      </a:lvl8pPr>
                      <a:lvl9pPr marL="4877775" algn="l" defTabSz="1219444" rtl="0" eaLnBrk="1" latinLnBrk="0" hangingPunct="1">
                        <a:defRPr sz="2400" kern="1200">
                          <a:solidFill>
                            <a:schemeClr val="dk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graphicFrame>
        <p:nvGraphicFramePr>
          <p:cNvPr id="68" name="表格 67">
            <a:extLst>
              <a:ext uri="{FF2B5EF4-FFF2-40B4-BE49-F238E27FC236}">
                <a16:creationId xmlns:a16="http://schemas.microsoft.com/office/drawing/2014/main" xmlns="" id="{498BC94B-F8ED-4C35-B8DE-385FBAFAB9E6}"/>
              </a:ext>
            </a:extLst>
          </p:cNvPr>
          <p:cNvGraphicFramePr>
            <a:graphicFrameLocks noGrp="1"/>
          </p:cNvGraphicFramePr>
          <p:nvPr>
            <p:extLst>
              <p:ext uri="{D42A27DB-BD31-4B8C-83A1-F6EECF244321}">
                <p14:modId xmlns:p14="http://schemas.microsoft.com/office/powerpoint/2010/main" val="2909569863"/>
              </p:ext>
            </p:extLst>
          </p:nvPr>
        </p:nvGraphicFramePr>
        <p:xfrm>
          <a:off x="7461855" y="4877487"/>
          <a:ext cx="1440000" cy="1280160"/>
        </p:xfrm>
        <a:graphic>
          <a:graphicData uri="http://schemas.openxmlformats.org/drawingml/2006/table">
            <a:tbl>
              <a:tblPr firstRow="1" bandRow="1"/>
              <a:tblGrid>
                <a:gridCol w="1440000">
                  <a:extLst>
                    <a:ext uri="{9D8B030D-6E8A-4147-A177-3AD203B41FA5}">
                      <a16:colId xmlns:a16="http://schemas.microsoft.com/office/drawing/2014/main" xmlns="" val="20000"/>
                    </a:ext>
                  </a:extLst>
                </a:gridCol>
              </a:tblGrid>
              <a:tr h="144004">
                <a:tc>
                  <a:txBody>
                    <a:bodyPr/>
                    <a:lstStyle>
                      <a:lvl1pPr marL="0" algn="l" defTabSz="1219444" rtl="0" eaLnBrk="1" latinLnBrk="0" hangingPunct="1">
                        <a:defRPr sz="2400" b="1" kern="1200">
                          <a:solidFill>
                            <a:schemeClr val="lt1"/>
                          </a:solidFill>
                          <a:latin typeface="Arial"/>
                        </a:defRPr>
                      </a:lvl1pPr>
                      <a:lvl2pPr marL="609722" algn="l" defTabSz="1219444" rtl="0" eaLnBrk="1" latinLnBrk="0" hangingPunct="1">
                        <a:defRPr sz="2400" b="1" kern="1200">
                          <a:solidFill>
                            <a:schemeClr val="lt1"/>
                          </a:solidFill>
                          <a:latin typeface="Arial"/>
                        </a:defRPr>
                      </a:lvl2pPr>
                      <a:lvl3pPr marL="1219444" algn="l" defTabSz="1219444" rtl="0" eaLnBrk="1" latinLnBrk="0" hangingPunct="1">
                        <a:defRPr sz="2400" b="1" kern="1200">
                          <a:solidFill>
                            <a:schemeClr val="lt1"/>
                          </a:solidFill>
                          <a:latin typeface="Arial"/>
                        </a:defRPr>
                      </a:lvl3pPr>
                      <a:lvl4pPr marL="1829166" algn="l" defTabSz="1219444" rtl="0" eaLnBrk="1" latinLnBrk="0" hangingPunct="1">
                        <a:defRPr sz="2400" b="1" kern="1200">
                          <a:solidFill>
                            <a:schemeClr val="lt1"/>
                          </a:solidFill>
                          <a:latin typeface="Arial"/>
                        </a:defRPr>
                      </a:lvl4pPr>
                      <a:lvl5pPr marL="2438888" algn="l" defTabSz="1219444" rtl="0" eaLnBrk="1" latinLnBrk="0" hangingPunct="1">
                        <a:defRPr sz="2400" b="1" kern="1200">
                          <a:solidFill>
                            <a:schemeClr val="lt1"/>
                          </a:solidFill>
                          <a:latin typeface="Arial"/>
                        </a:defRPr>
                      </a:lvl5pPr>
                      <a:lvl6pPr marL="3048610" algn="l" defTabSz="1219444" rtl="0" eaLnBrk="1" latinLnBrk="0" hangingPunct="1">
                        <a:defRPr sz="2400" b="1" kern="1200">
                          <a:solidFill>
                            <a:schemeClr val="lt1"/>
                          </a:solidFill>
                          <a:latin typeface="Arial"/>
                        </a:defRPr>
                      </a:lvl6pPr>
                      <a:lvl7pPr marL="3658332" algn="l" defTabSz="1219444" rtl="0" eaLnBrk="1" latinLnBrk="0" hangingPunct="1">
                        <a:defRPr sz="2400" b="1" kern="1200">
                          <a:solidFill>
                            <a:schemeClr val="lt1"/>
                          </a:solidFill>
                          <a:latin typeface="Arial"/>
                        </a:defRPr>
                      </a:lvl7pPr>
                      <a:lvl8pPr marL="4268053" algn="l" defTabSz="1219444" rtl="0" eaLnBrk="1" latinLnBrk="0" hangingPunct="1">
                        <a:defRPr sz="2400" b="1" kern="1200">
                          <a:solidFill>
                            <a:schemeClr val="lt1"/>
                          </a:solidFill>
                          <a:latin typeface="Arial"/>
                        </a:defRPr>
                      </a:lvl8pPr>
                      <a:lvl9pPr marL="4877775" algn="l" defTabSz="1219444" rtl="0" eaLnBrk="1" latinLnBrk="0" hangingPunct="1">
                        <a:defRPr sz="2400" b="1" kern="1200">
                          <a:solidFill>
                            <a:schemeClr val="lt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IP</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44004">
                <a:tc>
                  <a:txBody>
                    <a:bodyPr/>
                    <a:lstStyle>
                      <a:lvl1pPr marL="0" algn="l" defTabSz="1219444" rtl="0" eaLnBrk="1" latinLnBrk="0" hangingPunct="1">
                        <a:defRPr sz="2400" kern="1200">
                          <a:solidFill>
                            <a:schemeClr val="dk1"/>
                          </a:solidFill>
                          <a:latin typeface="Arial"/>
                        </a:defRPr>
                      </a:lvl1pPr>
                      <a:lvl2pPr marL="609722" algn="l" defTabSz="1219444" rtl="0" eaLnBrk="1" latinLnBrk="0" hangingPunct="1">
                        <a:defRPr sz="2400" kern="1200">
                          <a:solidFill>
                            <a:schemeClr val="dk1"/>
                          </a:solidFill>
                          <a:latin typeface="Arial"/>
                        </a:defRPr>
                      </a:lvl2pPr>
                      <a:lvl3pPr marL="1219444" algn="l" defTabSz="1219444" rtl="0" eaLnBrk="1" latinLnBrk="0" hangingPunct="1">
                        <a:defRPr sz="2400" kern="1200">
                          <a:solidFill>
                            <a:schemeClr val="dk1"/>
                          </a:solidFill>
                          <a:latin typeface="Arial"/>
                        </a:defRPr>
                      </a:lvl3pPr>
                      <a:lvl4pPr marL="1829166" algn="l" defTabSz="1219444" rtl="0" eaLnBrk="1" latinLnBrk="0" hangingPunct="1">
                        <a:defRPr sz="2400" kern="1200">
                          <a:solidFill>
                            <a:schemeClr val="dk1"/>
                          </a:solidFill>
                          <a:latin typeface="Arial"/>
                        </a:defRPr>
                      </a:lvl4pPr>
                      <a:lvl5pPr marL="2438888" algn="l" defTabSz="1219444" rtl="0" eaLnBrk="1" latinLnBrk="0" hangingPunct="1">
                        <a:defRPr sz="2400" kern="1200">
                          <a:solidFill>
                            <a:schemeClr val="dk1"/>
                          </a:solidFill>
                          <a:latin typeface="Arial"/>
                        </a:defRPr>
                      </a:lvl5pPr>
                      <a:lvl6pPr marL="3048610" algn="l" defTabSz="1219444" rtl="0" eaLnBrk="1" latinLnBrk="0" hangingPunct="1">
                        <a:defRPr sz="2400" kern="1200">
                          <a:solidFill>
                            <a:schemeClr val="dk1"/>
                          </a:solidFill>
                          <a:latin typeface="Arial"/>
                        </a:defRPr>
                      </a:lvl6pPr>
                      <a:lvl7pPr marL="3658332" algn="l" defTabSz="1219444" rtl="0" eaLnBrk="1" latinLnBrk="0" hangingPunct="1">
                        <a:defRPr sz="2400" kern="1200">
                          <a:solidFill>
                            <a:schemeClr val="dk1"/>
                          </a:solidFill>
                          <a:latin typeface="Arial"/>
                        </a:defRPr>
                      </a:lvl7pPr>
                      <a:lvl8pPr marL="4268053" algn="l" defTabSz="1219444" rtl="0" eaLnBrk="1" latinLnBrk="0" hangingPunct="1">
                        <a:defRPr sz="2400" kern="1200">
                          <a:solidFill>
                            <a:schemeClr val="dk1"/>
                          </a:solidFill>
                          <a:latin typeface="Arial"/>
                        </a:defRPr>
                      </a:lvl8pPr>
                      <a:lvl9pPr marL="4877775" algn="l" defTabSz="1219444" rtl="0" eaLnBrk="1" latinLnBrk="0" hangingPunct="1">
                        <a:defRPr sz="2400" kern="1200">
                          <a:solidFill>
                            <a:schemeClr val="dk1"/>
                          </a:solidFill>
                          <a:latin typeface="Arial"/>
                        </a:defRPr>
                      </a:lvl9p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144004">
                <a:tc>
                  <a:txBody>
                    <a:bodyPr/>
                    <a:lstStyle/>
                    <a:p>
                      <a:pPr algn="ctr" fontAlgn="ct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EVPN Label</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0B5C5"/>
                    </a:solidFill>
                  </a:tcPr>
                </a:tc>
                <a:extLst>
                  <a:ext uri="{0D108BD9-81ED-4DB2-BD59-A6C34878D82A}">
                    <a16:rowId xmlns:a16="http://schemas.microsoft.com/office/drawing/2014/main" xmlns="" val="3069047497"/>
                  </a:ext>
                </a:extLst>
              </a:tr>
              <a:tr h="144004">
                <a:tc>
                  <a:txBody>
                    <a:bodyPr/>
                    <a:lstStyle/>
                    <a:p>
                      <a:pPr algn="ctr" fontAlgn="ct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BGP Label 3</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DD351"/>
                    </a:solidFill>
                  </a:tcPr>
                </a:tc>
                <a:extLst>
                  <a:ext uri="{0D108BD9-81ED-4DB2-BD59-A6C34878D82A}">
                    <a16:rowId xmlns:a16="http://schemas.microsoft.com/office/drawing/2014/main" xmlns="" val="1565006564"/>
                  </a:ext>
                </a:extLst>
              </a:tr>
              <a:tr h="144004">
                <a:tc>
                  <a:txBody>
                    <a:bodyPr/>
                    <a:lstStyle/>
                    <a:p>
                      <a:pPr algn="ctr" fontAlgn="ctr"/>
                      <a:r>
                        <a:rPr lang="en-US" sz="1400" b="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Label</a:t>
                      </a:r>
                      <a:endParaRPr lang="en-US" altLang="zh-CN"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0B5C5"/>
                    </a:solidFill>
                  </a:tcPr>
                </a:tc>
                <a:extLst>
                  <a:ext uri="{0D108BD9-81ED-4DB2-BD59-A6C34878D82A}">
                    <a16:rowId xmlns:a16="http://schemas.microsoft.com/office/drawing/2014/main" xmlns="" val="1650206186"/>
                  </a:ext>
                </a:extLst>
              </a:tr>
              <a:tr h="144004">
                <a:tc>
                  <a:txBody>
                    <a:bodyPr/>
                    <a:lstStyle/>
                    <a:p>
                      <a:pPr algn="ctr" fontAlgn="ctr"/>
                      <a:r>
                        <a:rPr lang="en-US" sz="1400" b="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Eth</a:t>
                      </a:r>
                      <a:endParaRPr lang="en-US" altLang="zh-CN" sz="1400" b="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898427727"/>
                  </a:ext>
                </a:extLst>
              </a:tr>
            </a:tbl>
          </a:graphicData>
        </a:graphic>
      </p:graphicFrame>
      <p:cxnSp>
        <p:nvCxnSpPr>
          <p:cNvPr id="4" name="直接箭头连接符 3">
            <a:extLst>
              <a:ext uri="{FF2B5EF4-FFF2-40B4-BE49-F238E27FC236}">
                <a16:creationId xmlns:a16="http://schemas.microsoft.com/office/drawing/2014/main" xmlns="" id="{4C672B3C-6C9E-4129-B82E-6615D29D346C}"/>
              </a:ext>
            </a:extLst>
          </p:cNvPr>
          <p:cNvCxnSpPr>
            <a:cxnSpLocks/>
          </p:cNvCxnSpPr>
          <p:nvPr/>
        </p:nvCxnSpPr>
        <p:spPr bwMode="gray">
          <a:xfrm>
            <a:off x="3155687" y="4340994"/>
            <a:ext cx="6019558" cy="10806"/>
          </a:xfrm>
          <a:prstGeom prst="straightConnector1">
            <a:avLst/>
          </a:prstGeom>
          <a:ln w="19050">
            <a:solidFill>
              <a:schemeClr val="accent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文本框 52">
            <a:extLst>
              <a:ext uri="{FF2B5EF4-FFF2-40B4-BE49-F238E27FC236}">
                <a16:creationId xmlns:a16="http://schemas.microsoft.com/office/drawing/2014/main" xmlns="" id="{59E90A0F-1687-4F20-893E-6E52E07B57D6}"/>
              </a:ext>
            </a:extLst>
          </p:cNvPr>
          <p:cNvSpPr txBox="1"/>
          <p:nvPr/>
        </p:nvSpPr>
        <p:spPr bwMode="gray">
          <a:xfrm>
            <a:off x="5656178" y="4175103"/>
            <a:ext cx="972815" cy="331781"/>
          </a:xfrm>
          <a:prstGeom prst="rect">
            <a:avLst/>
          </a:prstGeom>
          <a:solidFill>
            <a:schemeClr val="bg1"/>
          </a:solid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latin typeface="Huawei Sans" panose="020C0503030203020204" pitchFamily="34" charset="0"/>
                <a:ea typeface="方正兰亭黑简体" panose="02000000000000000000" pitchFamily="2" charset="-122"/>
                <a:sym typeface="Huawei Sans" panose="020C0503030203020204" pitchFamily="34" charset="0"/>
              </a:rPr>
              <a:t>EVPN</a:t>
            </a:r>
            <a:endParaRPr lang="en-US" altLang="zh-CN" sz="15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42" name="直接箭头连接符 41">
            <a:extLst>
              <a:ext uri="{FF2B5EF4-FFF2-40B4-BE49-F238E27FC236}">
                <a16:creationId xmlns:a16="http://schemas.microsoft.com/office/drawing/2014/main" xmlns="" id="{24945D48-86C8-4B60-A587-DCD40BF663B3}"/>
              </a:ext>
            </a:extLst>
          </p:cNvPr>
          <p:cNvCxnSpPr>
            <a:cxnSpLocks/>
          </p:cNvCxnSpPr>
          <p:nvPr/>
        </p:nvCxnSpPr>
        <p:spPr bwMode="gray">
          <a:xfrm>
            <a:off x="3142987" y="4592692"/>
            <a:ext cx="1975113" cy="0"/>
          </a:xfrm>
          <a:prstGeom prst="straightConnector1">
            <a:avLst/>
          </a:prstGeom>
          <a:ln w="19050">
            <a:solidFill>
              <a:schemeClr val="accent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xmlns="" id="{0E521DB9-63F7-4758-AE71-D8219A779A39}"/>
              </a:ext>
            </a:extLst>
          </p:cNvPr>
          <p:cNvSpPr txBox="1"/>
          <p:nvPr/>
        </p:nvSpPr>
        <p:spPr bwMode="gray">
          <a:xfrm>
            <a:off x="3675123" y="4413527"/>
            <a:ext cx="972815" cy="331781"/>
          </a:xfrm>
          <a:prstGeom prst="rect">
            <a:avLst/>
          </a:prstGeom>
          <a:solidFill>
            <a:schemeClr val="bg1"/>
          </a:solid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5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47" name="直接箭头连接符 46">
            <a:extLst>
              <a:ext uri="{FF2B5EF4-FFF2-40B4-BE49-F238E27FC236}">
                <a16:creationId xmlns:a16="http://schemas.microsoft.com/office/drawing/2014/main" xmlns="" id="{8D7D7959-2280-44E7-A3CC-078DB277AA48}"/>
              </a:ext>
            </a:extLst>
          </p:cNvPr>
          <p:cNvCxnSpPr>
            <a:cxnSpLocks/>
          </p:cNvCxnSpPr>
          <p:nvPr/>
        </p:nvCxnSpPr>
        <p:spPr bwMode="gray">
          <a:xfrm>
            <a:off x="5171773" y="4592692"/>
            <a:ext cx="1975113" cy="0"/>
          </a:xfrm>
          <a:prstGeom prst="straightConnector1">
            <a:avLst/>
          </a:prstGeom>
          <a:ln w="19050">
            <a:solidFill>
              <a:schemeClr val="accent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xmlns="" id="{3F193CA2-767C-46FC-BD0F-13B318EDFB7D}"/>
              </a:ext>
            </a:extLst>
          </p:cNvPr>
          <p:cNvSpPr txBox="1"/>
          <p:nvPr/>
        </p:nvSpPr>
        <p:spPr bwMode="gray">
          <a:xfrm>
            <a:off x="5656178" y="4426801"/>
            <a:ext cx="972815" cy="331781"/>
          </a:xfrm>
          <a:prstGeom prst="rect">
            <a:avLst/>
          </a:prstGeom>
          <a:solidFill>
            <a:schemeClr val="bg1"/>
          </a:solid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latin typeface="Huawei Sans" panose="020C0503030203020204" pitchFamily="34" charset="0"/>
                <a:ea typeface="方正兰亭黑简体" panose="02000000000000000000" pitchFamily="2" charset="-122"/>
                <a:sym typeface="Huawei Sans" panose="020C0503030203020204" pitchFamily="34" charset="0"/>
              </a:rPr>
              <a:t>EBGP</a:t>
            </a:r>
            <a:endParaRPr lang="en-US" altLang="zh-CN" sz="15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48" name="直接箭头连接符 47">
            <a:extLst>
              <a:ext uri="{FF2B5EF4-FFF2-40B4-BE49-F238E27FC236}">
                <a16:creationId xmlns:a16="http://schemas.microsoft.com/office/drawing/2014/main" xmlns="" id="{D07F7449-ADD8-4DF6-B053-4EA72C018ED9}"/>
              </a:ext>
            </a:extLst>
          </p:cNvPr>
          <p:cNvCxnSpPr>
            <a:cxnSpLocks/>
          </p:cNvCxnSpPr>
          <p:nvPr/>
        </p:nvCxnSpPr>
        <p:spPr bwMode="gray">
          <a:xfrm>
            <a:off x="7200132" y="4592692"/>
            <a:ext cx="1975113" cy="0"/>
          </a:xfrm>
          <a:prstGeom prst="straightConnector1">
            <a:avLst/>
          </a:prstGeom>
          <a:ln w="19050">
            <a:solidFill>
              <a:schemeClr val="accent2"/>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xmlns="" id="{EA2EC0FB-72E5-45EF-A13A-B7CE955CA4AA}"/>
              </a:ext>
            </a:extLst>
          </p:cNvPr>
          <p:cNvSpPr txBox="1"/>
          <p:nvPr/>
        </p:nvSpPr>
        <p:spPr bwMode="gray">
          <a:xfrm>
            <a:off x="7656068" y="4413527"/>
            <a:ext cx="972815" cy="331781"/>
          </a:xfrm>
          <a:prstGeom prst="rect">
            <a:avLst/>
          </a:prstGeom>
          <a:solidFill>
            <a:schemeClr val="bg1"/>
          </a:solidFill>
          <a:ln w="9525">
            <a:noFill/>
            <a:miter lim="800000"/>
            <a:headEnd/>
            <a:tailEnd/>
          </a:ln>
        </p:spPr>
        <p:txBody>
          <a:bodyPr wrap="square" lIns="99980" tIns="49986" rIns="99980" bIns="49986" rtlCol="0">
            <a:spAutoFit/>
          </a:bodyPr>
          <a:lstStyle/>
          <a:p>
            <a:pPr algn="ctr" defTabSz="1001649" eaLnBrk="0" fontAlgn="ctr" hangingPunct="0"/>
            <a:r>
              <a:rPr lang="en-US" sz="1500" b="1"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en-US" altLang="zh-CN" sz="15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Tree>
    <p:extLst>
      <p:ext uri="{BB962C8B-B14F-4D97-AF65-F5344CB8AC3E}">
        <p14:creationId xmlns:p14="http://schemas.microsoft.com/office/powerpoint/2010/main" val="32411328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C179A15F-0C4B-4715-9EAA-8FA98732ECB8}"/>
              </a:ext>
            </a:extLst>
          </p:cNvPr>
          <p:cNvSpPr>
            <a:spLocks noGrp="1"/>
          </p:cNvSpPr>
          <p:nvPr>
            <p:ph type="body" sz="quarter" idx="10"/>
          </p:nvPr>
        </p:nvSpPr>
        <p:spPr bwMode="gray"/>
        <p:txBody>
          <a:bodyPr/>
          <a:lstStyle/>
          <a:p>
            <a:r>
              <a:rPr lang="en-US" dirty="0" smtClean="0">
                <a:solidFill>
                  <a:schemeClr val="bg1">
                    <a:lumMod val="50000"/>
                  </a:schemeClr>
                </a:solidFill>
                <a:sym typeface="Huawei Sans" panose="020C0503030203020204" pitchFamily="34" charset="0"/>
              </a:rPr>
              <a:t>EVPN Background and Terms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EVPN Fundamentals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Inter-AS EVPN</a:t>
            </a:r>
          </a:p>
          <a:p>
            <a:r>
              <a:rPr lang="en-US" b="1" dirty="0" smtClean="0">
                <a:sym typeface="Huawei Sans" panose="020C0503030203020204" pitchFamily="34" charset="0"/>
              </a:rPr>
              <a:t>Typical EVPN Application Scenarios</a:t>
            </a:r>
            <a:endParaRPr lang="en-US" altLang="zh-CN" b="1" dirty="0" smtClean="0">
              <a:sym typeface="Huawei Sans" panose="020C0503030203020204" pitchFamily="34" charset="0"/>
            </a:endParaRPr>
          </a:p>
          <a:p>
            <a:r>
              <a:rPr lang="en-US" dirty="0" smtClean="0">
                <a:solidFill>
                  <a:schemeClr val="bg1">
                    <a:lumMod val="50000"/>
                  </a:schemeClr>
                </a:solidFill>
                <a:sym typeface="Huawei Sans" panose="020C0503030203020204" pitchFamily="34" charset="0"/>
              </a:rPr>
              <a:t>Basic EVPN Configurations</a:t>
            </a:r>
            <a:endParaRPr lang="en-US" altLang="zh-CN" dirty="0" smtClean="0">
              <a:solidFill>
                <a:schemeClr val="bg1">
                  <a:lumMod val="50000"/>
                </a:schemeClr>
              </a:solidFill>
              <a:sym typeface="Huawei Sans" panose="020C0503030203020204" pitchFamily="34" charset="0"/>
            </a:endParaRPr>
          </a:p>
          <a:p>
            <a:endParaRPr lang="en-US" altLang="zh-CN" dirty="0" smtClean="0">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53948527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0">
            <a:extLst>
              <a:ext uri="{FF2B5EF4-FFF2-40B4-BE49-F238E27FC236}">
                <a16:creationId xmlns:a16="http://schemas.microsoft.com/office/drawing/2014/main" xmlns="" id="{45DC3AD2-EAC0-4C94-93FE-B1D297E1FDB9}"/>
              </a:ext>
            </a:extLst>
          </p:cNvPr>
          <p:cNvSpPr>
            <a:spLocks noGrp="1"/>
          </p:cNvSpPr>
          <p:nvPr>
            <p:ph type="title"/>
          </p:nvPr>
        </p:nvSpPr>
        <p:spPr bwMode="gray"/>
        <p:txBody>
          <a:bodyPr/>
          <a:lstStyle/>
          <a:p>
            <a:r>
              <a:rPr lang="en-US" dirty="0" smtClean="0">
                <a:sym typeface="Huawei Sans" panose="020C0503030203020204" pitchFamily="34" charset="0"/>
              </a:rPr>
              <a:t>EVPN Application on a WAN</a:t>
            </a:r>
            <a:endParaRPr lang="en-US" altLang="zh-CN" dirty="0">
              <a:sym typeface="Huawei Sans" panose="020C0503030203020204" pitchFamily="34" charset="0"/>
            </a:endParaRPr>
          </a:p>
        </p:txBody>
      </p:sp>
      <p:graphicFrame>
        <p:nvGraphicFramePr>
          <p:cNvPr id="7" name="表格 6">
            <a:extLst>
              <a:ext uri="{FF2B5EF4-FFF2-40B4-BE49-F238E27FC236}">
                <a16:creationId xmlns:a16="http://schemas.microsoft.com/office/drawing/2014/main" xmlns="" id="{8802E85F-A888-440F-8AE1-6E1D6A3A6F5D}"/>
              </a:ext>
            </a:extLst>
          </p:cNvPr>
          <p:cNvGraphicFramePr>
            <a:graphicFrameLocks noGrp="1"/>
          </p:cNvGraphicFramePr>
          <p:nvPr>
            <p:extLst>
              <p:ext uri="{D42A27DB-BD31-4B8C-83A1-F6EECF244321}">
                <p14:modId xmlns:p14="http://schemas.microsoft.com/office/powerpoint/2010/main" val="1641315075"/>
              </p:ext>
            </p:extLst>
          </p:nvPr>
        </p:nvGraphicFramePr>
        <p:xfrm>
          <a:off x="2676990" y="1792612"/>
          <a:ext cx="8103701" cy="3832253"/>
        </p:xfrm>
        <a:graphic>
          <a:graphicData uri="http://schemas.openxmlformats.org/drawingml/2006/table">
            <a:tbl>
              <a:tblPr firstRow="1" bandRow="1">
                <a:tableStyleId>{5C22544A-7EE6-4342-B048-85BDC9FD1C3A}</a:tableStyleId>
              </a:tblPr>
              <a:tblGrid>
                <a:gridCol w="2118538">
                  <a:extLst>
                    <a:ext uri="{9D8B030D-6E8A-4147-A177-3AD203B41FA5}">
                      <a16:colId xmlns:a16="http://schemas.microsoft.com/office/drawing/2014/main" xmlns="" val="20000"/>
                    </a:ext>
                  </a:extLst>
                </a:gridCol>
                <a:gridCol w="2007001">
                  <a:extLst>
                    <a:ext uri="{9D8B030D-6E8A-4147-A177-3AD203B41FA5}">
                      <a16:colId xmlns:a16="http://schemas.microsoft.com/office/drawing/2014/main" xmlns="" val="20001"/>
                    </a:ext>
                  </a:extLst>
                </a:gridCol>
                <a:gridCol w="2222036">
                  <a:extLst>
                    <a:ext uri="{9D8B030D-6E8A-4147-A177-3AD203B41FA5}">
                      <a16:colId xmlns:a16="http://schemas.microsoft.com/office/drawing/2014/main" xmlns="" val="20002"/>
                    </a:ext>
                  </a:extLst>
                </a:gridCol>
                <a:gridCol w="1756126">
                  <a:extLst>
                    <a:ext uri="{9D8B030D-6E8A-4147-A177-3AD203B41FA5}">
                      <a16:colId xmlns:a16="http://schemas.microsoft.com/office/drawing/2014/main" xmlns="" val="20003"/>
                    </a:ext>
                  </a:extLst>
                </a:gridCol>
              </a:tblGrid>
              <a:tr h="386687">
                <a:tc>
                  <a:txBody>
                    <a:bodyPr/>
                    <a:lstStyle/>
                    <a:p>
                      <a:pPr algn="ctr" fontAlgn="ctr"/>
                      <a:r>
                        <a:rPr lang="en-US" sz="2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E-LAN</a:t>
                      </a:r>
                      <a:endParaRPr lang="en-US" sz="2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2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E-Line</a:t>
                      </a:r>
                      <a:endParaRPr lang="en-US" sz="2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2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E-Tree</a:t>
                      </a:r>
                      <a:endParaRPr lang="en-US" sz="2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20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L3VPN</a:t>
                      </a:r>
                      <a:endParaRPr lang="en-US" sz="2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1009885">
                <a:tc>
                  <a: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2426128">
                <a:tc>
                  <a: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bl>
          </a:graphicData>
        </a:graphic>
      </p:graphicFrame>
      <p:sp>
        <p:nvSpPr>
          <p:cNvPr id="8" name="椭圆 7">
            <a:extLst>
              <a:ext uri="{FF2B5EF4-FFF2-40B4-BE49-F238E27FC236}">
                <a16:creationId xmlns:a16="http://schemas.microsoft.com/office/drawing/2014/main" xmlns="" id="{E9356840-F415-4644-A6B4-78B008B70B64}"/>
              </a:ext>
            </a:extLst>
          </p:cNvPr>
          <p:cNvSpPr/>
          <p:nvPr/>
        </p:nvSpPr>
        <p:spPr bwMode="gray">
          <a:xfrm>
            <a:off x="5193109" y="2299572"/>
            <a:ext cx="1178476" cy="718336"/>
          </a:xfrm>
          <a:prstGeom prst="ellipse">
            <a:avLst/>
          </a:prstGeom>
          <a:solidFill>
            <a:srgbClr val="BEE9EE"/>
          </a:solidFill>
          <a:ln w="9525">
            <a:noFill/>
            <a:miter lim="800000"/>
            <a:headEnd/>
            <a:tailEnd/>
          </a:ln>
          <a:effectLst>
            <a:outerShdw blurRad="63500" dist="23000" dir="5400000" rotWithShape="0">
              <a:srgbClr val="000000">
                <a:alpha val="34998"/>
              </a:srgbClr>
            </a:outerShdw>
          </a:effectLst>
        </p:spPr>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VPWS</a:t>
            </a:r>
            <a:endParaRPr lang="en-US" altLang="zh-CN"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 name="椭圆 8">
            <a:extLst>
              <a:ext uri="{FF2B5EF4-FFF2-40B4-BE49-F238E27FC236}">
                <a16:creationId xmlns:a16="http://schemas.microsoft.com/office/drawing/2014/main" xmlns="" id="{BA89F67D-AD50-418C-A166-180B4156ED1A}"/>
              </a:ext>
            </a:extLst>
          </p:cNvPr>
          <p:cNvSpPr/>
          <p:nvPr/>
        </p:nvSpPr>
        <p:spPr bwMode="gray">
          <a:xfrm>
            <a:off x="3235414" y="2286383"/>
            <a:ext cx="1056901" cy="718336"/>
          </a:xfrm>
          <a:prstGeom prst="ellipse">
            <a:avLst/>
          </a:prstGeom>
          <a:solidFill>
            <a:srgbClr val="BEE9EE"/>
          </a:solidFill>
          <a:ln w="9525">
            <a:noFill/>
            <a:miter lim="800000"/>
            <a:headEnd/>
            <a:tailEnd/>
          </a:ln>
          <a:effectLst>
            <a:outerShdw blurRad="63500" dist="23000" dir="5400000" rotWithShape="0">
              <a:srgbClr val="000000">
                <a:alpha val="34998"/>
              </a:srgbClr>
            </a:outerShdw>
          </a:effectLst>
        </p:spPr>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VPLS</a:t>
            </a:r>
            <a:endParaRPr lang="en-US" altLang="zh-CN"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 name="椭圆 9">
            <a:extLst>
              <a:ext uri="{FF2B5EF4-FFF2-40B4-BE49-F238E27FC236}">
                <a16:creationId xmlns:a16="http://schemas.microsoft.com/office/drawing/2014/main" xmlns="" id="{5DEFED3F-3D83-462B-A8D5-7F0234AE4A95}"/>
              </a:ext>
            </a:extLst>
          </p:cNvPr>
          <p:cNvSpPr/>
          <p:nvPr/>
        </p:nvSpPr>
        <p:spPr bwMode="gray">
          <a:xfrm>
            <a:off x="7279867" y="2251340"/>
            <a:ext cx="1178475" cy="718336"/>
          </a:xfrm>
          <a:prstGeom prst="ellipse">
            <a:avLst/>
          </a:prstGeom>
          <a:solidFill>
            <a:srgbClr val="BEE9EE"/>
          </a:solidFill>
          <a:ln w="9525">
            <a:noFill/>
            <a:miter lim="800000"/>
            <a:headEnd/>
            <a:tailEnd/>
          </a:ln>
          <a:effectLst>
            <a:outerShdw blurRad="63500" dist="23000" dir="5400000" rotWithShape="0">
              <a:srgbClr val="000000">
                <a:alpha val="34998"/>
              </a:srgbClr>
            </a:outerShdw>
          </a:effectLst>
        </p:spPr>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VPLS</a:t>
            </a:r>
          </a:p>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ETREE</a:t>
            </a:r>
            <a:endParaRPr lang="en-US" altLang="zh-CN"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1" name="椭圆 10">
            <a:extLst>
              <a:ext uri="{FF2B5EF4-FFF2-40B4-BE49-F238E27FC236}">
                <a16:creationId xmlns:a16="http://schemas.microsoft.com/office/drawing/2014/main" xmlns="" id="{EA7D26CA-050A-4BF1-8F94-729841CDDCE6}"/>
              </a:ext>
            </a:extLst>
          </p:cNvPr>
          <p:cNvSpPr/>
          <p:nvPr/>
        </p:nvSpPr>
        <p:spPr bwMode="gray">
          <a:xfrm>
            <a:off x="3216164" y="3331947"/>
            <a:ext cx="1064227" cy="718336"/>
          </a:xfrm>
          <a:prstGeom prst="ellipse">
            <a:avLst/>
          </a:prstGeom>
          <a:solidFill>
            <a:srgbClr val="AFD89C"/>
          </a:solidFill>
          <a:ln w="9525">
            <a:noFill/>
            <a:miter lim="800000"/>
            <a:headEnd/>
            <a:tailEnd/>
          </a:ln>
          <a:effectLst>
            <a:outerShdw blurRad="63500" dist="23000" dir="5400000" rotWithShape="0">
              <a:srgbClr val="000000">
                <a:alpha val="34998"/>
              </a:srgbClr>
            </a:outerShdw>
          </a:effectLst>
        </p:spPr>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EVPN</a:t>
            </a:r>
            <a:endParaRPr lang="en-US" altLang="zh-CN"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2" name="椭圆 11">
            <a:extLst>
              <a:ext uri="{FF2B5EF4-FFF2-40B4-BE49-F238E27FC236}">
                <a16:creationId xmlns:a16="http://schemas.microsoft.com/office/drawing/2014/main" xmlns="" id="{72A160F2-F792-4263-B2FF-413385825D98}"/>
              </a:ext>
            </a:extLst>
          </p:cNvPr>
          <p:cNvSpPr/>
          <p:nvPr/>
        </p:nvSpPr>
        <p:spPr bwMode="gray">
          <a:xfrm>
            <a:off x="3188505" y="4533265"/>
            <a:ext cx="1095401" cy="718336"/>
          </a:xfrm>
          <a:prstGeom prst="ellipse">
            <a:avLst/>
          </a:prstGeom>
          <a:solidFill>
            <a:srgbClr val="AFD89C"/>
          </a:solidFill>
          <a:ln w="9525">
            <a:noFill/>
            <a:miter lim="800000"/>
            <a:headEnd/>
            <a:tailEnd/>
          </a:ln>
          <a:effectLst>
            <a:outerShdw blurRad="63500" dist="23000" dir="5400000" rotWithShape="0">
              <a:srgbClr val="000000">
                <a:alpha val="34998"/>
              </a:srgbClr>
            </a:outerShdw>
          </a:effectLst>
        </p:spPr>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PBB-EVPN</a:t>
            </a:r>
            <a:endParaRPr lang="en-US" altLang="zh-CN"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 name="椭圆 12">
            <a:extLst>
              <a:ext uri="{FF2B5EF4-FFF2-40B4-BE49-F238E27FC236}">
                <a16:creationId xmlns:a16="http://schemas.microsoft.com/office/drawing/2014/main" xmlns="" id="{EFC6D810-9D5C-4A83-A3EB-4CBF61DF4469}"/>
              </a:ext>
            </a:extLst>
          </p:cNvPr>
          <p:cNvSpPr/>
          <p:nvPr/>
        </p:nvSpPr>
        <p:spPr bwMode="gray">
          <a:xfrm>
            <a:off x="5247340" y="3328052"/>
            <a:ext cx="1141908" cy="718336"/>
          </a:xfrm>
          <a:prstGeom prst="ellipse">
            <a:avLst/>
          </a:prstGeom>
          <a:solidFill>
            <a:srgbClr val="AFD89C"/>
          </a:solidFill>
          <a:ln w="9525">
            <a:noFill/>
            <a:miter lim="800000"/>
            <a:headEnd/>
            <a:tailEnd/>
          </a:ln>
          <a:effectLst>
            <a:outerShdw blurRad="63500" dist="23000" dir="5400000" rotWithShape="0">
              <a:srgbClr val="000000">
                <a:alpha val="34998"/>
              </a:srgbClr>
            </a:outerShdw>
          </a:effectLst>
        </p:spPr>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EVPN</a:t>
            </a:r>
          </a:p>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VPWS</a:t>
            </a:r>
            <a:endParaRPr lang="en-US" altLang="zh-CN"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 name="椭圆 13">
            <a:extLst>
              <a:ext uri="{FF2B5EF4-FFF2-40B4-BE49-F238E27FC236}">
                <a16:creationId xmlns:a16="http://schemas.microsoft.com/office/drawing/2014/main" xmlns="" id="{8D53422D-5562-47D0-AFF0-4A14537BC95D}"/>
              </a:ext>
            </a:extLst>
          </p:cNvPr>
          <p:cNvSpPr/>
          <p:nvPr/>
        </p:nvSpPr>
        <p:spPr bwMode="gray">
          <a:xfrm>
            <a:off x="7311894" y="3290867"/>
            <a:ext cx="1182091" cy="718336"/>
          </a:xfrm>
          <a:prstGeom prst="ellipse">
            <a:avLst/>
          </a:prstGeom>
          <a:solidFill>
            <a:srgbClr val="AFD89C"/>
          </a:solidFill>
          <a:ln w="9525">
            <a:noFill/>
            <a:miter lim="800000"/>
            <a:headEnd/>
            <a:tailEnd/>
          </a:ln>
          <a:effectLst>
            <a:outerShdw blurRad="63500" dist="23000" dir="5400000" rotWithShape="0">
              <a:srgbClr val="000000">
                <a:alpha val="34998"/>
              </a:srgbClr>
            </a:outerShdw>
          </a:effectLst>
        </p:spPr>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EVPN</a:t>
            </a:r>
          </a:p>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ETREE</a:t>
            </a:r>
            <a:endParaRPr lang="en-US" altLang="zh-CN"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圆角矩形 5">
            <a:extLst>
              <a:ext uri="{FF2B5EF4-FFF2-40B4-BE49-F238E27FC236}">
                <a16:creationId xmlns:a16="http://schemas.microsoft.com/office/drawing/2014/main" xmlns="" id="{4DD0F1EF-A42E-4359-B758-BCB92DB94E7B}"/>
              </a:ext>
            </a:extLst>
          </p:cNvPr>
          <p:cNvSpPr/>
          <p:nvPr/>
        </p:nvSpPr>
        <p:spPr bwMode="gray">
          <a:xfrm>
            <a:off x="1067154" y="2251340"/>
            <a:ext cx="1493990" cy="911698"/>
          </a:xfrm>
          <a:prstGeom prst="roundRect">
            <a:avLst/>
          </a:prstGeom>
          <a:solidFill>
            <a:srgbClr val="BEE9EE"/>
          </a:solidFill>
          <a:ln w="9525">
            <a:noFill/>
            <a:miter lim="800000"/>
            <a:headEnd/>
            <a:tailEnd/>
          </a:ln>
          <a:effectLst>
            <a:outerShdw blurRad="63500" dist="23000" dir="5400000" rotWithShape="0">
              <a:srgbClr val="000000">
                <a:alpha val="34998"/>
              </a:srgbClr>
            </a:outerShdw>
          </a:effectLst>
        </p:spPr>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Without EVPN</a:t>
            </a:r>
            <a:endParaRPr lang="en-US" altLang="zh-CN"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 name="圆角矩形 33">
            <a:extLst>
              <a:ext uri="{FF2B5EF4-FFF2-40B4-BE49-F238E27FC236}">
                <a16:creationId xmlns:a16="http://schemas.microsoft.com/office/drawing/2014/main" xmlns="" id="{1136AFCE-2AB0-49A0-AB20-261559FFCA8C}"/>
              </a:ext>
            </a:extLst>
          </p:cNvPr>
          <p:cNvSpPr/>
          <p:nvPr/>
        </p:nvSpPr>
        <p:spPr bwMode="gray">
          <a:xfrm>
            <a:off x="1053677" y="3201138"/>
            <a:ext cx="1493990" cy="2440082"/>
          </a:xfrm>
          <a:prstGeom prst="roundRect">
            <a:avLst/>
          </a:prstGeom>
          <a:solidFill>
            <a:srgbClr val="AFD89C"/>
          </a:solidFill>
          <a:ln w="9525">
            <a:noFill/>
            <a:miter lim="800000"/>
            <a:headEnd/>
            <a:tailEnd/>
          </a:ln>
          <a:effectLst>
            <a:outerShdw blurRad="63500" dist="23000" dir="5400000" rotWithShape="0">
              <a:srgbClr val="000000">
                <a:alpha val="34998"/>
              </a:srgbClr>
            </a:outerShdw>
          </a:effectLst>
        </p:spPr>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With EVPN</a:t>
            </a:r>
            <a:endParaRPr lang="en-US" altLang="zh-CN"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 name="TextBox 7">
            <a:extLst>
              <a:ext uri="{FF2B5EF4-FFF2-40B4-BE49-F238E27FC236}">
                <a16:creationId xmlns:a16="http://schemas.microsoft.com/office/drawing/2014/main" xmlns="" id="{99F27012-5D7C-4E17-9814-940C37A3050D}"/>
              </a:ext>
            </a:extLst>
          </p:cNvPr>
          <p:cNvSpPr txBox="1">
            <a:spLocks noChangeArrowheads="1"/>
          </p:cNvSpPr>
          <p:nvPr/>
        </p:nvSpPr>
        <p:spPr bwMode="gray">
          <a:xfrm>
            <a:off x="2944334" y="3990937"/>
            <a:ext cx="16417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fontAlgn="ctr"/>
            <a:r>
              <a:rPr lang="en-US" sz="16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RFC7432</a:t>
            </a:r>
            <a:endParaRPr lang="en-US" altLang="zh-CN" sz="1600" dirty="0" smtClean="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algn="ctr" fontAlgn="ctr"/>
            <a:r>
              <a:rPr lang="en-US" sz="16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Basic Standard</a:t>
            </a:r>
            <a:endParaRPr lang="en-US" sz="16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Box 7">
            <a:extLst>
              <a:ext uri="{FF2B5EF4-FFF2-40B4-BE49-F238E27FC236}">
                <a16:creationId xmlns:a16="http://schemas.microsoft.com/office/drawing/2014/main" xmlns="" id="{1210DCAF-4350-4B92-A12A-2CF72D4477AC}"/>
              </a:ext>
            </a:extLst>
          </p:cNvPr>
          <p:cNvSpPr txBox="1">
            <a:spLocks noChangeArrowheads="1"/>
          </p:cNvSpPr>
          <p:nvPr/>
        </p:nvSpPr>
        <p:spPr bwMode="gray">
          <a:xfrm>
            <a:off x="3242453" y="5229265"/>
            <a:ext cx="103265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fontAlgn="ctr"/>
            <a:r>
              <a:rPr lang="en-US" sz="16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RFC7623</a:t>
            </a:r>
            <a:endParaRPr lang="en-US" altLang="zh-CN" sz="16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 name="矩形 18">
            <a:extLst>
              <a:ext uri="{FF2B5EF4-FFF2-40B4-BE49-F238E27FC236}">
                <a16:creationId xmlns:a16="http://schemas.microsoft.com/office/drawing/2014/main" xmlns="" id="{8FE6D53F-33EC-489A-B744-7D2817CAB616}"/>
              </a:ext>
            </a:extLst>
          </p:cNvPr>
          <p:cNvSpPr/>
          <p:nvPr/>
        </p:nvSpPr>
        <p:spPr bwMode="gray">
          <a:xfrm>
            <a:off x="5091890" y="4068443"/>
            <a:ext cx="1474400" cy="338554"/>
          </a:xfrm>
          <a:prstGeom prst="rect">
            <a:avLst/>
          </a:prstGeom>
        </p:spPr>
        <p:txBody>
          <a:bodyPr wrap="square">
            <a:spAutoFit/>
          </a:bodyPr>
          <a:lstStyle/>
          <a:p>
            <a:pPr algn="ctr" fontAlgn="ctr"/>
            <a:r>
              <a:rPr lang="en-US" sz="16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RFC8214</a:t>
            </a:r>
            <a:endParaRPr lang="en-US" altLang="zh-CN" sz="16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 name="矩形 19">
            <a:extLst>
              <a:ext uri="{FF2B5EF4-FFF2-40B4-BE49-F238E27FC236}">
                <a16:creationId xmlns:a16="http://schemas.microsoft.com/office/drawing/2014/main" xmlns="" id="{0CC35A3D-52B6-4C1E-972E-96185CF8D293}"/>
              </a:ext>
            </a:extLst>
          </p:cNvPr>
          <p:cNvSpPr/>
          <p:nvPr/>
        </p:nvSpPr>
        <p:spPr bwMode="gray">
          <a:xfrm>
            <a:off x="7363248" y="4031258"/>
            <a:ext cx="1362226" cy="338554"/>
          </a:xfrm>
          <a:prstGeom prst="rect">
            <a:avLst/>
          </a:prstGeom>
        </p:spPr>
        <p:txBody>
          <a:bodyPr wrap="square">
            <a:spAutoFit/>
          </a:bodyPr>
          <a:lstStyle/>
          <a:p>
            <a:pPr fontAlgn="ctr"/>
            <a:r>
              <a:rPr lang="en-US" sz="16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RFC8317</a:t>
            </a:r>
            <a:endParaRPr lang="en-US" altLang="zh-CN" sz="16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椭圆 20">
            <a:extLst>
              <a:ext uri="{FF2B5EF4-FFF2-40B4-BE49-F238E27FC236}">
                <a16:creationId xmlns:a16="http://schemas.microsoft.com/office/drawing/2014/main" xmlns="" id="{0DB25BC7-702D-4193-96C8-37E524ED2ED2}"/>
              </a:ext>
            </a:extLst>
          </p:cNvPr>
          <p:cNvSpPr/>
          <p:nvPr/>
        </p:nvSpPr>
        <p:spPr bwMode="gray">
          <a:xfrm>
            <a:off x="9283700" y="2286383"/>
            <a:ext cx="1178475" cy="718336"/>
          </a:xfrm>
          <a:prstGeom prst="ellipse">
            <a:avLst/>
          </a:prstGeom>
          <a:solidFill>
            <a:srgbClr val="BEE9EE"/>
          </a:solidFill>
          <a:ln w="9525">
            <a:noFill/>
            <a:miter lim="800000"/>
            <a:headEnd/>
            <a:tailEnd/>
          </a:ln>
          <a:effectLst>
            <a:outerShdw blurRad="63500" dist="23000" dir="5400000" rotWithShape="0">
              <a:srgbClr val="000000">
                <a:alpha val="34998"/>
              </a:srgbClr>
            </a:outerShdw>
          </a:effectLst>
        </p:spPr>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L3VPN</a:t>
            </a:r>
            <a:endParaRPr lang="en-US" altLang="zh-CN"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 name="椭圆 21">
            <a:extLst>
              <a:ext uri="{FF2B5EF4-FFF2-40B4-BE49-F238E27FC236}">
                <a16:creationId xmlns:a16="http://schemas.microsoft.com/office/drawing/2014/main" xmlns="" id="{021214D1-E191-4FFD-9385-AFF29EF95DA4}"/>
              </a:ext>
            </a:extLst>
          </p:cNvPr>
          <p:cNvSpPr/>
          <p:nvPr/>
        </p:nvSpPr>
        <p:spPr bwMode="gray">
          <a:xfrm>
            <a:off x="9331325" y="3312922"/>
            <a:ext cx="1182091" cy="718336"/>
          </a:xfrm>
          <a:prstGeom prst="ellipse">
            <a:avLst/>
          </a:prstGeom>
          <a:solidFill>
            <a:srgbClr val="AFD89C"/>
          </a:solidFill>
          <a:ln w="9525">
            <a:noFill/>
            <a:miter lim="800000"/>
            <a:headEnd/>
            <a:tailEnd/>
          </a:ln>
          <a:effectLst>
            <a:outerShdw blurRad="63500" dist="23000" dir="5400000" rotWithShape="0">
              <a:srgbClr val="000000">
                <a:alpha val="34998"/>
              </a:srgbClr>
            </a:outerShdw>
          </a:effectLst>
        </p:spPr>
        <p:txBody>
          <a:bodyPr rtlCol="0" anchor="ct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EVPN</a:t>
            </a:r>
          </a:p>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L3VPN</a:t>
            </a:r>
            <a:endParaRPr lang="en-US" altLang="zh-CN"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 name="矩形 22">
            <a:extLst>
              <a:ext uri="{FF2B5EF4-FFF2-40B4-BE49-F238E27FC236}">
                <a16:creationId xmlns:a16="http://schemas.microsoft.com/office/drawing/2014/main" xmlns="" id="{84B79E25-DDA1-40F3-AB86-D92D9E26129C}"/>
              </a:ext>
            </a:extLst>
          </p:cNvPr>
          <p:cNvSpPr/>
          <p:nvPr/>
        </p:nvSpPr>
        <p:spPr bwMode="gray">
          <a:xfrm>
            <a:off x="8966841" y="4102278"/>
            <a:ext cx="1869941" cy="830997"/>
          </a:xfrm>
          <a:prstGeom prst="rect">
            <a:avLst/>
          </a:prstGeom>
        </p:spPr>
        <p:txBody>
          <a:bodyPr wrap="square">
            <a:spAutoFit/>
          </a:bodyPr>
          <a:lstStyle/>
          <a:p>
            <a:pPr algn="ctr" fontAlgn="ctr"/>
            <a:r>
              <a:rPr lang="en-US" sz="16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rPr>
              <a:t>draft-ietf-bess-evpn-prefix-advertisement-11 </a:t>
            </a:r>
            <a:endParaRPr lang="en-US" sz="16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7848490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9">
            <a:extLst>
              <a:ext uri="{FF2B5EF4-FFF2-40B4-BE49-F238E27FC236}">
                <a16:creationId xmlns:a16="http://schemas.microsoft.com/office/drawing/2014/main" xmlns="" id="{4FF8A133-276F-4158-9F9F-3466A3F9AF4A}"/>
              </a:ext>
            </a:extLst>
          </p:cNvPr>
          <p:cNvSpPr/>
          <p:nvPr/>
        </p:nvSpPr>
        <p:spPr bwMode="gray">
          <a:xfrm>
            <a:off x="1741268" y="2665682"/>
            <a:ext cx="3633220" cy="1880467"/>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BEE9EE"/>
          </a:solidFill>
          <a:ln w="12700" cap="flat" cmpd="sng" algn="ctr">
            <a:noFill/>
            <a:prstDash val="solid"/>
            <a:miter lim="800000"/>
          </a:ln>
          <a:effectLst/>
        </p:spPr>
        <p:txBody>
          <a:bodyPr wrap="square" rtlCol="0" anchor="ctr">
            <a:noAutofit/>
          </a:bodyPr>
          <a:lstStyle/>
          <a:p>
            <a:pPr algn="ctr" defTabSz="1219170" fontAlgn="ctr">
              <a:defRPr/>
            </a:pPr>
            <a:endParaRPr lang="en-US"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a16="http://schemas.microsoft.com/office/drawing/2014/main" xmlns="" id="{1911DEBF-5773-4FBD-931C-311BF0480D0A}"/>
              </a:ext>
            </a:extLst>
          </p:cNvPr>
          <p:cNvSpPr>
            <a:spLocks noGrp="1"/>
          </p:cNvSpPr>
          <p:nvPr>
            <p:ph type="title"/>
          </p:nvPr>
        </p:nvSpPr>
        <p:spPr bwMode="gray"/>
        <p:txBody>
          <a:bodyPr/>
          <a:lstStyle/>
          <a:p>
            <a:r>
              <a:rPr lang="en-US" dirty="0" smtClean="0">
                <a:sym typeface="Huawei Sans" panose="020C0503030203020204" pitchFamily="34" charset="0"/>
              </a:rPr>
              <a:t>EVPN Application in a DC</a:t>
            </a:r>
            <a:endParaRPr lang="en-US" altLang="zh-CN" dirty="0">
              <a:sym typeface="Huawei Sans" panose="020C0503030203020204" pitchFamily="34" charset="0"/>
            </a:endParaRPr>
          </a:p>
        </p:txBody>
      </p:sp>
      <p:sp>
        <p:nvSpPr>
          <p:cNvPr id="31" name="文本占位符 30"/>
          <p:cNvSpPr>
            <a:spLocks noGrp="1"/>
          </p:cNvSpPr>
          <p:nvPr>
            <p:ph type="body" sz="quarter" idx="10"/>
          </p:nvPr>
        </p:nvSpPr>
        <p:spPr bwMode="gray"/>
        <p:txBody>
          <a:bodyPr/>
          <a:lstStyle/>
          <a:p>
            <a:pPr algn="l"/>
            <a:r>
              <a:rPr lang="en-US" sz="1600" dirty="0" smtClean="0">
                <a:sym typeface="Huawei Sans" panose="020C0503030203020204" pitchFamily="34" charset="0"/>
              </a:rPr>
              <a:t>In a cloud DC, the EVPN Network Virtualization Overlay (NVO) solution (RFC8365) can be used.</a:t>
            </a:r>
          </a:p>
          <a:p>
            <a:pPr algn="l"/>
            <a:r>
              <a:rPr lang="en-US" sz="1600" dirty="0" smtClean="0">
                <a:sym typeface="Huawei Sans" panose="020C0503030203020204" pitchFamily="34" charset="0"/>
              </a:rPr>
              <a:t>It is recommended that the data plane use VXLAN encapsulation and the control plane use EVPN to construct a flexible DC overlay network.</a:t>
            </a:r>
          </a:p>
          <a:p>
            <a:pPr algn="l"/>
            <a:endParaRPr lang="en-US" altLang="zh-CN" sz="1600" dirty="0" smtClean="0">
              <a:sym typeface="Huawei Sans" panose="020C0503030203020204" pitchFamily="34" charset="0"/>
            </a:endParaRPr>
          </a:p>
          <a:p>
            <a:pPr algn="l"/>
            <a:endParaRPr lang="en-US" altLang="zh-CN" sz="1600" dirty="0">
              <a:sym typeface="Huawei Sans" panose="020C0503030203020204" pitchFamily="34" charset="0"/>
            </a:endParaRPr>
          </a:p>
        </p:txBody>
      </p:sp>
      <p:pic>
        <p:nvPicPr>
          <p:cNvPr id="3" name="图片 2">
            <a:extLst>
              <a:ext uri="{FF2B5EF4-FFF2-40B4-BE49-F238E27FC236}">
                <a16:creationId xmlns:a16="http://schemas.microsoft.com/office/drawing/2014/main" xmlns="" id="{8BFEEC92-C666-477A-B579-E0D1BDDDCB9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577167" y="2578775"/>
            <a:ext cx="540000" cy="442800"/>
          </a:xfrm>
          <a:prstGeom prst="rect">
            <a:avLst/>
          </a:prstGeom>
        </p:spPr>
      </p:pic>
      <p:pic>
        <p:nvPicPr>
          <p:cNvPr id="4" name="图片 3">
            <a:extLst>
              <a:ext uri="{FF2B5EF4-FFF2-40B4-BE49-F238E27FC236}">
                <a16:creationId xmlns:a16="http://schemas.microsoft.com/office/drawing/2014/main" xmlns="" id="{2C5FC3A5-0A22-4785-818F-50E2D8BD25F9}"/>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480544" y="4267739"/>
            <a:ext cx="540000" cy="442800"/>
          </a:xfrm>
          <a:prstGeom prst="rect">
            <a:avLst/>
          </a:prstGeom>
        </p:spPr>
      </p:pic>
      <p:pic>
        <p:nvPicPr>
          <p:cNvPr id="5" name="图片 4">
            <a:extLst>
              <a:ext uri="{FF2B5EF4-FFF2-40B4-BE49-F238E27FC236}">
                <a16:creationId xmlns:a16="http://schemas.microsoft.com/office/drawing/2014/main" xmlns="" id="{629DC0EB-0A7A-4EE7-A573-085DB2580ED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105869" y="4267739"/>
            <a:ext cx="540000" cy="442800"/>
          </a:xfrm>
          <a:prstGeom prst="rect">
            <a:avLst/>
          </a:prstGeom>
        </p:spPr>
      </p:pic>
      <p:pic>
        <p:nvPicPr>
          <p:cNvPr id="6" name="图片 5">
            <a:extLst>
              <a:ext uri="{FF2B5EF4-FFF2-40B4-BE49-F238E27FC236}">
                <a16:creationId xmlns:a16="http://schemas.microsoft.com/office/drawing/2014/main" xmlns="" id="{EFE72A80-CCE7-4C24-94DC-37747BEB3C7F}"/>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63594" y="4267739"/>
            <a:ext cx="540000" cy="442800"/>
          </a:xfrm>
          <a:prstGeom prst="rect">
            <a:avLst/>
          </a:prstGeom>
        </p:spPr>
      </p:pic>
      <p:pic>
        <p:nvPicPr>
          <p:cNvPr id="7" name="图片 6">
            <a:extLst>
              <a:ext uri="{FF2B5EF4-FFF2-40B4-BE49-F238E27FC236}">
                <a16:creationId xmlns:a16="http://schemas.microsoft.com/office/drawing/2014/main" xmlns="" id="{3F81D364-113B-42E7-B079-DAB40B63600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936067" y="2578775"/>
            <a:ext cx="540000" cy="442800"/>
          </a:xfrm>
          <a:prstGeom prst="rect">
            <a:avLst/>
          </a:prstGeom>
        </p:spPr>
      </p:pic>
      <p:cxnSp>
        <p:nvCxnSpPr>
          <p:cNvPr id="8" name="直接连接符 7">
            <a:extLst>
              <a:ext uri="{FF2B5EF4-FFF2-40B4-BE49-F238E27FC236}">
                <a16:creationId xmlns:a16="http://schemas.microsoft.com/office/drawing/2014/main" xmlns="" id="{7E911960-027E-4ACB-8B62-D00220F0CE81}"/>
              </a:ext>
            </a:extLst>
          </p:cNvPr>
          <p:cNvCxnSpPr>
            <a:stCxn id="4" idx="0"/>
            <a:endCxn id="3" idx="2"/>
          </p:cNvCxnSpPr>
          <p:nvPr/>
        </p:nvCxnSpPr>
        <p:spPr bwMode="gray">
          <a:xfrm flipV="1">
            <a:off x="1750544" y="3021575"/>
            <a:ext cx="1096623" cy="12461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F477A881-CE0F-4A19-9E90-306C04E5EC5E}"/>
              </a:ext>
            </a:extLst>
          </p:cNvPr>
          <p:cNvCxnSpPr>
            <a:cxnSpLocks/>
            <a:stCxn id="4" idx="0"/>
            <a:endCxn id="7" idx="2"/>
          </p:cNvCxnSpPr>
          <p:nvPr/>
        </p:nvCxnSpPr>
        <p:spPr bwMode="gray">
          <a:xfrm flipV="1">
            <a:off x="1750544" y="3021575"/>
            <a:ext cx="2455523" cy="12461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0B2A7852-4BA1-4C07-A076-35730FBCA1B7}"/>
              </a:ext>
            </a:extLst>
          </p:cNvPr>
          <p:cNvCxnSpPr>
            <a:cxnSpLocks/>
            <a:stCxn id="6" idx="0"/>
            <a:endCxn id="3" idx="2"/>
          </p:cNvCxnSpPr>
          <p:nvPr/>
        </p:nvCxnSpPr>
        <p:spPr bwMode="gray">
          <a:xfrm flipH="1" flipV="1">
            <a:off x="2847167" y="3021575"/>
            <a:ext cx="686427" cy="12461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209CF298-A08A-4752-8E03-276A2818702B}"/>
              </a:ext>
            </a:extLst>
          </p:cNvPr>
          <p:cNvCxnSpPr>
            <a:cxnSpLocks/>
            <a:stCxn id="5" idx="0"/>
            <a:endCxn id="7" idx="2"/>
          </p:cNvCxnSpPr>
          <p:nvPr/>
        </p:nvCxnSpPr>
        <p:spPr bwMode="gray">
          <a:xfrm flipH="1" flipV="1">
            <a:off x="4206067" y="3021575"/>
            <a:ext cx="1169802" cy="12461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E28C560E-D0F4-46D4-95D1-32D691F4AC21}"/>
              </a:ext>
            </a:extLst>
          </p:cNvPr>
          <p:cNvCxnSpPr>
            <a:cxnSpLocks/>
            <a:stCxn id="3" idx="2"/>
            <a:endCxn id="5" idx="0"/>
          </p:cNvCxnSpPr>
          <p:nvPr/>
        </p:nvCxnSpPr>
        <p:spPr bwMode="gray">
          <a:xfrm>
            <a:off x="2847167" y="3021575"/>
            <a:ext cx="2528702" cy="12461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CE247483-1698-442E-B078-8E1F40AAE3A6}"/>
              </a:ext>
            </a:extLst>
          </p:cNvPr>
          <p:cNvCxnSpPr>
            <a:cxnSpLocks/>
            <a:stCxn id="6" idx="0"/>
            <a:endCxn id="7" idx="2"/>
          </p:cNvCxnSpPr>
          <p:nvPr/>
        </p:nvCxnSpPr>
        <p:spPr bwMode="gray">
          <a:xfrm flipV="1">
            <a:off x="3533594" y="3021575"/>
            <a:ext cx="672473" cy="12461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AFB06CE1-43BC-410E-8FD2-26FDECCE23C5}"/>
              </a:ext>
            </a:extLst>
          </p:cNvPr>
          <p:cNvSpPr txBox="1"/>
          <p:nvPr/>
        </p:nvSpPr>
        <p:spPr bwMode="gray">
          <a:xfrm>
            <a:off x="2614334" y="3449304"/>
            <a:ext cx="1752097" cy="338554"/>
          </a:xfrm>
          <a:prstGeom prst="rect">
            <a:avLst/>
          </a:prstGeom>
          <a:solidFill>
            <a:srgbClr val="62B230"/>
          </a:solidFill>
        </p:spPr>
        <p:txBody>
          <a:bodyPr wrap="square" rtlCol="0">
            <a:noAutofit/>
          </a:bodyPr>
          <a:lstStyle/>
          <a:p>
            <a:pPr algn="ctr" fontAlgn="ctr"/>
            <a:r>
              <a:rPr lang="en-US" sz="16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VXLAN/EVPN</a:t>
            </a:r>
            <a:endParaRPr lang="en-US"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a:extLst>
              <a:ext uri="{FF2B5EF4-FFF2-40B4-BE49-F238E27FC236}">
                <a16:creationId xmlns:a16="http://schemas.microsoft.com/office/drawing/2014/main" xmlns="" id="{03A940FF-9370-4776-B75F-7D93DA559899}"/>
              </a:ext>
            </a:extLst>
          </p:cNvPr>
          <p:cNvSpPr txBox="1"/>
          <p:nvPr/>
        </p:nvSpPr>
        <p:spPr bwMode="gray">
          <a:xfrm>
            <a:off x="1527668" y="2608030"/>
            <a:ext cx="854721" cy="338554"/>
          </a:xfrm>
          <a:prstGeom prst="rect">
            <a:avLst/>
          </a:prstGeom>
          <a:noFill/>
        </p:spPr>
        <p:txBody>
          <a:bodyPr wrap="square" rtlCol="0">
            <a:no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Spine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a:extLst>
              <a:ext uri="{FF2B5EF4-FFF2-40B4-BE49-F238E27FC236}">
                <a16:creationId xmlns:a16="http://schemas.microsoft.com/office/drawing/2014/main" xmlns="" id="{B5A5E352-71F6-4AB3-B825-5FB760D9F666}"/>
              </a:ext>
            </a:extLst>
          </p:cNvPr>
          <p:cNvSpPr txBox="1"/>
          <p:nvPr/>
        </p:nvSpPr>
        <p:spPr bwMode="gray">
          <a:xfrm>
            <a:off x="639973" y="4318798"/>
            <a:ext cx="854721" cy="338554"/>
          </a:xfrm>
          <a:prstGeom prst="rect">
            <a:avLst/>
          </a:prstGeom>
          <a:noFill/>
        </p:spPr>
        <p:txBody>
          <a:bodyPr wrap="square" rtlCol="0">
            <a:noAutofit/>
          </a:bodyPr>
          <a:lstStyle/>
          <a:p>
            <a:pPr algn="ct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Leaf</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 name="直接连接符 17">
            <a:extLst>
              <a:ext uri="{FF2B5EF4-FFF2-40B4-BE49-F238E27FC236}">
                <a16:creationId xmlns:a16="http://schemas.microsoft.com/office/drawing/2014/main" xmlns="" id="{3DD616CC-50F6-4778-8CFC-9636F90F5FF8}"/>
              </a:ext>
            </a:extLst>
          </p:cNvPr>
          <p:cNvCxnSpPr>
            <a:cxnSpLocks/>
            <a:stCxn id="23" idx="0"/>
            <a:endCxn id="4" idx="2"/>
          </p:cNvCxnSpPr>
          <p:nvPr/>
        </p:nvCxnSpPr>
        <p:spPr bwMode="gray">
          <a:xfrm flipV="1">
            <a:off x="1750254" y="4710539"/>
            <a:ext cx="290" cy="4274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92DDA1A3-23D8-4BF4-867D-B31D4F39EF5B}"/>
              </a:ext>
            </a:extLst>
          </p:cNvPr>
          <p:cNvCxnSpPr>
            <a:cxnSpLocks/>
            <a:endCxn id="6" idx="2"/>
          </p:cNvCxnSpPr>
          <p:nvPr/>
        </p:nvCxnSpPr>
        <p:spPr bwMode="gray">
          <a:xfrm flipV="1">
            <a:off x="3533594" y="4710539"/>
            <a:ext cx="0" cy="4274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FFAF69A1-868F-4B4A-A224-7B7EFE2A45FA}"/>
              </a:ext>
            </a:extLst>
          </p:cNvPr>
          <p:cNvCxnSpPr>
            <a:cxnSpLocks/>
            <a:endCxn id="5" idx="2"/>
          </p:cNvCxnSpPr>
          <p:nvPr/>
        </p:nvCxnSpPr>
        <p:spPr bwMode="gray">
          <a:xfrm flipV="1">
            <a:off x="5375869" y="4710539"/>
            <a:ext cx="0" cy="4274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xmlns="" id="{D4000AB8-28BE-421E-BFC1-CE9B9EB93AF1}"/>
              </a:ext>
            </a:extLst>
          </p:cNvPr>
          <p:cNvSpPr txBox="1"/>
          <p:nvPr/>
        </p:nvSpPr>
        <p:spPr bwMode="gray">
          <a:xfrm>
            <a:off x="2559483" y="5646338"/>
            <a:ext cx="1916584"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500" dirty="0" smtClean="0">
                <a:latin typeface="Huawei Sans" panose="020C0503030203020204" pitchFamily="34" charset="0"/>
                <a:ea typeface="方正兰亭黑简体" panose="02000000000000000000" pitchFamily="2" charset="-122"/>
                <a:sym typeface="Huawei Sans" panose="020C0503030203020204" pitchFamily="34" charset="0"/>
              </a:rPr>
              <a:t>VAS resource pool</a:t>
            </a:r>
            <a:endParaRPr lang="en-US" altLang="zh-CN"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文本框 21">
            <a:extLst>
              <a:ext uri="{FF2B5EF4-FFF2-40B4-BE49-F238E27FC236}">
                <a16:creationId xmlns:a16="http://schemas.microsoft.com/office/drawing/2014/main" xmlns="" id="{4AF139E3-51F5-4C43-B19D-EF4E9898085D}"/>
              </a:ext>
            </a:extLst>
          </p:cNvPr>
          <p:cNvSpPr txBox="1"/>
          <p:nvPr/>
        </p:nvSpPr>
        <p:spPr bwMode="gray">
          <a:xfrm>
            <a:off x="4692793" y="5646338"/>
            <a:ext cx="1384158"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500" dirty="0" smtClean="0">
                <a:latin typeface="Huawei Sans" panose="020C0503030203020204" pitchFamily="34" charset="0"/>
                <a:ea typeface="方正兰亭黑简体" panose="02000000000000000000" pitchFamily="2" charset="-122"/>
                <a:sym typeface="Huawei Sans" panose="020C0503030203020204" pitchFamily="34" charset="0"/>
              </a:rPr>
              <a:t>Egress router</a:t>
            </a:r>
            <a:endParaRPr lang="en-US" altLang="zh-CN"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3" name="图片 22">
            <a:extLst>
              <a:ext uri="{FF2B5EF4-FFF2-40B4-BE49-F238E27FC236}">
                <a16:creationId xmlns:a16="http://schemas.microsoft.com/office/drawing/2014/main" xmlns="" id="{9F70EDA0-6A3B-4E3E-ADE5-BFC53C4A9927}"/>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480254" y="5137976"/>
            <a:ext cx="540000" cy="442800"/>
          </a:xfrm>
          <a:prstGeom prst="rect">
            <a:avLst/>
          </a:prstGeom>
        </p:spPr>
      </p:pic>
      <p:sp>
        <p:nvSpPr>
          <p:cNvPr id="24" name="文本框 23">
            <a:extLst>
              <a:ext uri="{FF2B5EF4-FFF2-40B4-BE49-F238E27FC236}">
                <a16:creationId xmlns:a16="http://schemas.microsoft.com/office/drawing/2014/main" xmlns="" id="{A7E70287-80C6-4384-8C91-38106ABD5875}"/>
              </a:ext>
            </a:extLst>
          </p:cNvPr>
          <p:cNvSpPr txBox="1"/>
          <p:nvPr/>
        </p:nvSpPr>
        <p:spPr bwMode="gray">
          <a:xfrm>
            <a:off x="887308" y="5646338"/>
            <a:ext cx="1698452"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500" dirty="0" smtClean="0">
                <a:latin typeface="Huawei Sans" panose="020C0503030203020204" pitchFamily="34" charset="0"/>
                <a:ea typeface="方正兰亭黑简体" panose="02000000000000000000" pitchFamily="2" charset="-122"/>
                <a:sym typeface="Huawei Sans" panose="020C0503030203020204" pitchFamily="34" charset="0"/>
              </a:rPr>
              <a:t>Server cluster</a:t>
            </a:r>
            <a:endParaRPr lang="en-US" altLang="zh-CN"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25" name="图片 24">
            <a:extLst>
              <a:ext uri="{FF2B5EF4-FFF2-40B4-BE49-F238E27FC236}">
                <a16:creationId xmlns:a16="http://schemas.microsoft.com/office/drawing/2014/main" xmlns="" id="{9F220AF5-EDFC-421C-B138-94838296C65B}"/>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105868" y="5137642"/>
            <a:ext cx="540000" cy="442800"/>
          </a:xfrm>
          <a:prstGeom prst="rect">
            <a:avLst/>
          </a:prstGeom>
        </p:spPr>
      </p:pic>
      <p:pic>
        <p:nvPicPr>
          <p:cNvPr id="26" name="图片 25">
            <a:extLst>
              <a:ext uri="{FF2B5EF4-FFF2-40B4-BE49-F238E27FC236}">
                <a16:creationId xmlns:a16="http://schemas.microsoft.com/office/drawing/2014/main" xmlns="" id="{1D009F11-9778-45A0-8189-BECC870CB4E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267436" y="5138268"/>
            <a:ext cx="540000" cy="442174"/>
          </a:xfrm>
          <a:prstGeom prst="rect">
            <a:avLst/>
          </a:prstGeom>
        </p:spPr>
      </p:pic>
      <p:sp>
        <p:nvSpPr>
          <p:cNvPr id="27" name="矩形 26">
            <a:extLst>
              <a:ext uri="{FF2B5EF4-FFF2-40B4-BE49-F238E27FC236}">
                <a16:creationId xmlns:a16="http://schemas.microsoft.com/office/drawing/2014/main" xmlns="" id="{7CD31B14-2798-487E-8D80-4CBD4D06530F}"/>
              </a:ext>
            </a:extLst>
          </p:cNvPr>
          <p:cNvSpPr/>
          <p:nvPr/>
        </p:nvSpPr>
        <p:spPr bwMode="gray">
          <a:xfrm>
            <a:off x="6258838" y="3262108"/>
            <a:ext cx="5204850" cy="1502976"/>
          </a:xfrm>
          <a:prstGeom prst="rect">
            <a:avLst/>
          </a:prstGeom>
          <a:noFill/>
          <a:ln>
            <a:noFill/>
          </a:ln>
        </p:spPr>
        <p:txBody>
          <a:bodyPr wrap="square">
            <a:spAutoFit/>
          </a:bodyPr>
          <a:lstStyle/>
          <a:p>
            <a:pPr marL="179388" indent="-179388" fontAlgn="ctr">
              <a:lnSpc>
                <a:spcPts val="2600"/>
              </a:lnSpc>
              <a:spcAft>
                <a:spcPts val="600"/>
              </a:spcAft>
              <a:buFont typeface="Arial" panose="020B0604020202020204" pitchFamily="34" charset="0"/>
              <a:buChar cha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All services in the DC are carried over the VXLAN overlay network.</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600"/>
              </a:lnSpc>
              <a:spcAft>
                <a:spcPts val="600"/>
              </a:spcAft>
              <a:buFont typeface="Arial" panose="020B0604020202020204" pitchFamily="34" charset="0"/>
              <a:buChar char="•"/>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underlay network consisting of spine and leaf nodes is responsible for high-speed forwarding.</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5931660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890433B-D7D2-4EF2-ABD6-6728F60D17EB}"/>
              </a:ext>
            </a:extLst>
          </p:cNvPr>
          <p:cNvSpPr>
            <a:spLocks noGrp="1"/>
          </p:cNvSpPr>
          <p:nvPr>
            <p:ph type="title"/>
          </p:nvPr>
        </p:nvSpPr>
        <p:spPr bwMode="gray"/>
        <p:txBody>
          <a:bodyPr/>
          <a:lstStyle/>
          <a:p>
            <a:r>
              <a:rPr lang="en-US" dirty="0" smtClean="0">
                <a:sym typeface="Huawei Sans" panose="020C0503030203020204" pitchFamily="34" charset="0"/>
              </a:rPr>
              <a:t>EVPN Application on a Campus Network</a:t>
            </a:r>
            <a:endParaRPr lang="en-US" altLang="zh-CN" dirty="0">
              <a:sym typeface="Huawei Sans" panose="020C0503030203020204" pitchFamily="34" charset="0"/>
            </a:endParaRPr>
          </a:p>
        </p:txBody>
      </p:sp>
      <p:sp>
        <p:nvSpPr>
          <p:cNvPr id="62" name="文本占位符 61"/>
          <p:cNvSpPr>
            <a:spLocks noGrp="1"/>
          </p:cNvSpPr>
          <p:nvPr>
            <p:ph type="body" sz="quarter" idx="10"/>
          </p:nvPr>
        </p:nvSpPr>
        <p:spPr bwMode="gray">
          <a:xfrm>
            <a:off x="455611" y="1052514"/>
            <a:ext cx="11479213" cy="4875042"/>
          </a:xfrm>
        </p:spPr>
        <p:txBody>
          <a:bodyPr/>
          <a:lstStyle/>
          <a:p>
            <a:pPr algn="l"/>
            <a:r>
              <a:rPr lang="en-US" sz="1600" dirty="0" smtClean="0">
                <a:sym typeface="Huawei Sans" panose="020C0503030203020204" pitchFamily="34" charset="0"/>
              </a:rPr>
              <a:t>Similar to the cloud DC solution, the campus network virtualization solution can also use EVPN NVO (RFC8365).</a:t>
            </a:r>
          </a:p>
          <a:p>
            <a:pPr algn="l"/>
            <a:r>
              <a:rPr lang="en-US" sz="1600" dirty="0" smtClean="0">
                <a:sym typeface="Huawei Sans" panose="020C0503030203020204" pitchFamily="34" charset="0"/>
              </a:rPr>
              <a:t>On different underlying networks, VXLAN encapsulation is used together with EVPN on the control plane to build a flexible campus overlay network.</a:t>
            </a:r>
          </a:p>
          <a:p>
            <a:pPr algn="l"/>
            <a:endParaRPr lang="en-US" altLang="zh-CN" sz="1600" dirty="0" smtClean="0">
              <a:sym typeface="Huawei Sans" panose="020C0503030203020204" pitchFamily="34" charset="0"/>
            </a:endParaRPr>
          </a:p>
          <a:p>
            <a:pPr algn="l"/>
            <a:endParaRPr lang="en-US" altLang="zh-CN" sz="1600" dirty="0">
              <a:sym typeface="Huawei Sans" panose="020C0503030203020204" pitchFamily="34" charset="0"/>
            </a:endParaRPr>
          </a:p>
        </p:txBody>
      </p:sp>
      <p:sp>
        <p:nvSpPr>
          <p:cNvPr id="3" name="梯形 2">
            <a:extLst>
              <a:ext uri="{FF2B5EF4-FFF2-40B4-BE49-F238E27FC236}">
                <a16:creationId xmlns:a16="http://schemas.microsoft.com/office/drawing/2014/main" xmlns="" id="{BE232E3B-2224-438A-B52C-979DCD9D5658}"/>
              </a:ext>
            </a:extLst>
          </p:cNvPr>
          <p:cNvSpPr/>
          <p:nvPr/>
        </p:nvSpPr>
        <p:spPr bwMode="gray">
          <a:xfrm>
            <a:off x="2431450" y="4417495"/>
            <a:ext cx="7658834" cy="1685757"/>
          </a:xfrm>
          <a:prstGeom prst="trapezoid">
            <a:avLst>
              <a:gd name="adj" fmla="val 22961"/>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82000">
                  <a:srgbClr val="94DA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a:extLst>
              <a:ext uri="{FF2B5EF4-FFF2-40B4-BE49-F238E27FC236}">
                <a16:creationId xmlns:a16="http://schemas.microsoft.com/office/drawing/2014/main" xmlns="" id="{3E61E3AD-86D8-461C-8EA0-AD363A81D1D9}"/>
              </a:ext>
            </a:extLst>
          </p:cNvPr>
          <p:cNvCxnSpPr/>
          <p:nvPr/>
        </p:nvCxnSpPr>
        <p:spPr bwMode="gray">
          <a:xfrm>
            <a:off x="7525583" y="5161330"/>
            <a:ext cx="10385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0E0B4FF6-A549-4E52-B679-63EF06BD3143}"/>
              </a:ext>
            </a:extLst>
          </p:cNvPr>
          <p:cNvCxnSpPr/>
          <p:nvPr/>
        </p:nvCxnSpPr>
        <p:spPr bwMode="gray">
          <a:xfrm>
            <a:off x="5129939" y="4539408"/>
            <a:ext cx="10385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02FE4BDD-AFB3-41EA-9247-83F44FD15B18}"/>
              </a:ext>
            </a:extLst>
          </p:cNvPr>
          <p:cNvCxnSpPr/>
          <p:nvPr/>
        </p:nvCxnSpPr>
        <p:spPr bwMode="gray">
          <a:xfrm>
            <a:off x="6333196" y="4539408"/>
            <a:ext cx="1114009" cy="6219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DC18D22D-A05E-4152-921F-989795AC400D}"/>
              </a:ext>
            </a:extLst>
          </p:cNvPr>
          <p:cNvCxnSpPr/>
          <p:nvPr/>
        </p:nvCxnSpPr>
        <p:spPr bwMode="gray">
          <a:xfrm flipV="1">
            <a:off x="5762758" y="5161331"/>
            <a:ext cx="1684447" cy="4613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61AF570A-A312-4A7A-8AC6-4830B4EB3264}"/>
              </a:ext>
            </a:extLst>
          </p:cNvPr>
          <p:cNvCxnSpPr/>
          <p:nvPr/>
        </p:nvCxnSpPr>
        <p:spPr bwMode="gray">
          <a:xfrm>
            <a:off x="3648347" y="5609777"/>
            <a:ext cx="211441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87" descr="汇聚交换机.png">
            <a:extLst>
              <a:ext uri="{FF2B5EF4-FFF2-40B4-BE49-F238E27FC236}">
                <a16:creationId xmlns:a16="http://schemas.microsoft.com/office/drawing/2014/main" xmlns="" id="{430D96EB-7D4B-48BB-89B5-354644FA2337}"/>
              </a:ext>
            </a:extLst>
          </p:cNvPr>
          <p:cNvPicPr>
            <a:picLocks noChangeAspect="1"/>
          </p:cNvPicPr>
          <p:nvPr/>
        </p:nvPicPr>
        <p:blipFill>
          <a:blip r:embed="rId3" cstate="print"/>
          <a:stretch>
            <a:fillRect/>
          </a:stretch>
        </p:blipFill>
        <p:spPr bwMode="gray">
          <a:xfrm>
            <a:off x="6130341" y="4385702"/>
            <a:ext cx="405710" cy="331945"/>
          </a:xfrm>
          <a:prstGeom prst="rect">
            <a:avLst/>
          </a:prstGeom>
        </p:spPr>
      </p:pic>
      <p:pic>
        <p:nvPicPr>
          <p:cNvPr id="11" name="图片 76" descr="接入交换机.png">
            <a:extLst>
              <a:ext uri="{FF2B5EF4-FFF2-40B4-BE49-F238E27FC236}">
                <a16:creationId xmlns:a16="http://schemas.microsoft.com/office/drawing/2014/main" xmlns="" id="{D91EB1AB-F7E6-4658-B82A-BEE702C96749}"/>
              </a:ext>
            </a:extLst>
          </p:cNvPr>
          <p:cNvPicPr>
            <a:picLocks noChangeAspect="1"/>
          </p:cNvPicPr>
          <p:nvPr/>
        </p:nvPicPr>
        <p:blipFill>
          <a:blip r:embed="rId4" cstate="print"/>
          <a:stretch>
            <a:fillRect/>
          </a:stretch>
        </p:blipFill>
        <p:spPr bwMode="gray">
          <a:xfrm>
            <a:off x="4951339" y="4385702"/>
            <a:ext cx="405710" cy="331945"/>
          </a:xfrm>
          <a:prstGeom prst="rect">
            <a:avLst/>
          </a:prstGeom>
        </p:spPr>
      </p:pic>
      <p:pic>
        <p:nvPicPr>
          <p:cNvPr id="12" name="图片 105" descr="AP.png">
            <a:extLst>
              <a:ext uri="{FF2B5EF4-FFF2-40B4-BE49-F238E27FC236}">
                <a16:creationId xmlns:a16="http://schemas.microsoft.com/office/drawing/2014/main" xmlns="" id="{CBF0C5BA-8860-472C-9008-8DBC091F0824}"/>
              </a:ext>
            </a:extLst>
          </p:cNvPr>
          <p:cNvPicPr>
            <a:picLocks noChangeAspect="1"/>
          </p:cNvPicPr>
          <p:nvPr/>
        </p:nvPicPr>
        <p:blipFill>
          <a:blip r:embed="rId5" cstate="print"/>
          <a:stretch>
            <a:fillRect/>
          </a:stretch>
        </p:blipFill>
        <p:spPr bwMode="gray">
          <a:xfrm>
            <a:off x="3242637" y="5452004"/>
            <a:ext cx="405710" cy="331945"/>
          </a:xfrm>
          <a:prstGeom prst="rect">
            <a:avLst/>
          </a:prstGeom>
        </p:spPr>
      </p:pic>
      <p:pic>
        <p:nvPicPr>
          <p:cNvPr id="13" name="图片 87" descr="汇聚交换机.png">
            <a:extLst>
              <a:ext uri="{FF2B5EF4-FFF2-40B4-BE49-F238E27FC236}">
                <a16:creationId xmlns:a16="http://schemas.microsoft.com/office/drawing/2014/main" xmlns="" id="{5BE13C74-B3A7-4EF7-96C9-950ADE3C2958}"/>
              </a:ext>
            </a:extLst>
          </p:cNvPr>
          <p:cNvPicPr>
            <a:picLocks noChangeAspect="1"/>
          </p:cNvPicPr>
          <p:nvPr/>
        </p:nvPicPr>
        <p:blipFill>
          <a:blip r:embed="rId3" cstate="print"/>
          <a:stretch>
            <a:fillRect/>
          </a:stretch>
        </p:blipFill>
        <p:spPr bwMode="gray">
          <a:xfrm>
            <a:off x="5599118" y="5452004"/>
            <a:ext cx="405710" cy="331945"/>
          </a:xfrm>
          <a:prstGeom prst="rect">
            <a:avLst/>
          </a:prstGeom>
        </p:spPr>
      </p:pic>
      <p:pic>
        <p:nvPicPr>
          <p:cNvPr id="14" name="图片 76" descr="接入交换机.png">
            <a:extLst>
              <a:ext uri="{FF2B5EF4-FFF2-40B4-BE49-F238E27FC236}">
                <a16:creationId xmlns:a16="http://schemas.microsoft.com/office/drawing/2014/main" xmlns="" id="{081226A3-7744-4DD2-B9C6-92B29D6FAF11}"/>
              </a:ext>
            </a:extLst>
          </p:cNvPr>
          <p:cNvPicPr>
            <a:picLocks noChangeAspect="1"/>
          </p:cNvPicPr>
          <p:nvPr/>
        </p:nvPicPr>
        <p:blipFill>
          <a:blip r:embed="rId4" cstate="print"/>
          <a:stretch>
            <a:fillRect/>
          </a:stretch>
        </p:blipFill>
        <p:spPr bwMode="gray">
          <a:xfrm>
            <a:off x="4420116" y="5452004"/>
            <a:ext cx="405710" cy="331945"/>
          </a:xfrm>
          <a:prstGeom prst="rect">
            <a:avLst/>
          </a:prstGeom>
        </p:spPr>
      </p:pic>
      <p:grpSp>
        <p:nvGrpSpPr>
          <p:cNvPr id="15" name="组合 14">
            <a:extLst>
              <a:ext uri="{FF2B5EF4-FFF2-40B4-BE49-F238E27FC236}">
                <a16:creationId xmlns:a16="http://schemas.microsoft.com/office/drawing/2014/main" xmlns="" id="{14AEABD6-2398-4B9D-9321-66EF576231C7}"/>
              </a:ext>
            </a:extLst>
          </p:cNvPr>
          <p:cNvGrpSpPr/>
          <p:nvPr/>
        </p:nvGrpSpPr>
        <p:grpSpPr bwMode="gray">
          <a:xfrm rot="19045468">
            <a:off x="7703464" y="5212745"/>
            <a:ext cx="160817" cy="566967"/>
            <a:chOff x="7470759" y="4815953"/>
            <a:chExt cx="148072" cy="540507"/>
          </a:xfrm>
        </p:grpSpPr>
        <p:cxnSp>
          <p:nvCxnSpPr>
            <p:cNvPr id="16" name="直接连接符 15">
              <a:extLst>
                <a:ext uri="{FF2B5EF4-FFF2-40B4-BE49-F238E27FC236}">
                  <a16:creationId xmlns:a16="http://schemas.microsoft.com/office/drawing/2014/main" xmlns="" id="{5C6C12E4-D990-4479-B0A3-78E4925F1868}"/>
                </a:ext>
              </a:extLst>
            </p:cNvPr>
            <p:cNvCxnSpPr/>
            <p:nvPr/>
          </p:nvCxnSpPr>
          <p:spPr bwMode="gray">
            <a:xfrm>
              <a:off x="7470759"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89EA3293-95CD-4462-A705-F23F1CDC00E2}"/>
                </a:ext>
              </a:extLst>
            </p:cNvPr>
            <p:cNvCxnSpPr/>
            <p:nvPr/>
          </p:nvCxnSpPr>
          <p:spPr bwMode="gray">
            <a:xfrm>
              <a:off x="7544795"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6BB5D2A5-47B1-4376-AD0C-F4B42ADA506F}"/>
                </a:ext>
              </a:extLst>
            </p:cNvPr>
            <p:cNvCxnSpPr/>
            <p:nvPr/>
          </p:nvCxnSpPr>
          <p:spPr bwMode="gray">
            <a:xfrm>
              <a:off x="7618831" y="4815953"/>
              <a:ext cx="0" cy="540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9" name="图片 9">
            <a:extLst>
              <a:ext uri="{FF2B5EF4-FFF2-40B4-BE49-F238E27FC236}">
                <a16:creationId xmlns:a16="http://schemas.microsoft.com/office/drawing/2014/main" xmlns="" id="{69A605BE-BFC1-4081-A4B9-8388DAA73F5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817806" y="5490109"/>
            <a:ext cx="405710" cy="331945"/>
          </a:xfrm>
          <a:prstGeom prst="rect">
            <a:avLst/>
          </a:prstGeom>
        </p:spPr>
      </p:pic>
      <p:grpSp>
        <p:nvGrpSpPr>
          <p:cNvPr id="20" name="组合 19">
            <a:extLst>
              <a:ext uri="{FF2B5EF4-FFF2-40B4-BE49-F238E27FC236}">
                <a16:creationId xmlns:a16="http://schemas.microsoft.com/office/drawing/2014/main" xmlns="" id="{14E1A343-E664-45C8-8824-723A35A7E266}"/>
              </a:ext>
            </a:extLst>
          </p:cNvPr>
          <p:cNvGrpSpPr/>
          <p:nvPr/>
        </p:nvGrpSpPr>
        <p:grpSpPr bwMode="gray">
          <a:xfrm>
            <a:off x="8199557" y="4662211"/>
            <a:ext cx="1240662" cy="659131"/>
            <a:chOff x="6317561" y="3933067"/>
            <a:chExt cx="1240662" cy="659131"/>
          </a:xfrm>
        </p:grpSpPr>
        <p:sp>
          <p:nvSpPr>
            <p:cNvPr id="21" name="Freeform 159">
              <a:extLst>
                <a:ext uri="{FF2B5EF4-FFF2-40B4-BE49-F238E27FC236}">
                  <a16:creationId xmlns:a16="http://schemas.microsoft.com/office/drawing/2014/main" xmlns="" id="{B8FEBA01-359F-4A1B-AD73-E1F24D82986C}"/>
                </a:ext>
              </a:extLst>
            </p:cNvPr>
            <p:cNvSpPr/>
            <p:nvPr/>
          </p:nvSpPr>
          <p:spPr bwMode="gray">
            <a:xfrm flipH="1">
              <a:off x="6317561" y="3933067"/>
              <a:ext cx="1240662" cy="6485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a:extLst>
                <a:ext uri="{FF2B5EF4-FFF2-40B4-BE49-F238E27FC236}">
                  <a16:creationId xmlns:a16="http://schemas.microsoft.com/office/drawing/2014/main" xmlns="" id="{8CF17531-0FD5-470B-BB71-7229F228CEB1}"/>
                </a:ext>
              </a:extLst>
            </p:cNvPr>
            <p:cNvSpPr txBox="1"/>
            <p:nvPr/>
          </p:nvSpPr>
          <p:spPr bwMode="gray">
            <a:xfrm>
              <a:off x="6510899" y="4068978"/>
              <a:ext cx="901209" cy="523220"/>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Internet/</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WAN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3" name="图片 86" descr="核心交换机.png">
            <a:extLst>
              <a:ext uri="{FF2B5EF4-FFF2-40B4-BE49-F238E27FC236}">
                <a16:creationId xmlns:a16="http://schemas.microsoft.com/office/drawing/2014/main" xmlns="" id="{338949B8-58F4-4022-BCC6-EABAB603C78D}"/>
              </a:ext>
            </a:extLst>
          </p:cNvPr>
          <p:cNvPicPr>
            <a:picLocks noChangeAspect="1"/>
          </p:cNvPicPr>
          <p:nvPr/>
        </p:nvPicPr>
        <p:blipFill>
          <a:blip r:embed="rId7" cstate="print"/>
          <a:stretch>
            <a:fillRect/>
          </a:stretch>
        </p:blipFill>
        <p:spPr bwMode="gray">
          <a:xfrm>
            <a:off x="7201751" y="4960503"/>
            <a:ext cx="490909" cy="401654"/>
          </a:xfrm>
          <a:prstGeom prst="rect">
            <a:avLst/>
          </a:prstGeom>
        </p:spPr>
      </p:pic>
      <p:sp>
        <p:nvSpPr>
          <p:cNvPr id="25" name="矩形 317">
            <a:extLst>
              <a:ext uri="{FF2B5EF4-FFF2-40B4-BE49-F238E27FC236}">
                <a16:creationId xmlns:a16="http://schemas.microsoft.com/office/drawing/2014/main" xmlns="" id="{CBFA63BD-D9BE-486A-9182-B47B934788DB}"/>
              </a:ext>
            </a:extLst>
          </p:cNvPr>
          <p:cNvSpPr/>
          <p:nvPr/>
        </p:nvSpPr>
        <p:spPr bwMode="gray">
          <a:xfrm>
            <a:off x="3256197" y="5795360"/>
            <a:ext cx="334561" cy="257369"/>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 name="矩形 317">
            <a:extLst>
              <a:ext uri="{FF2B5EF4-FFF2-40B4-BE49-F238E27FC236}">
                <a16:creationId xmlns:a16="http://schemas.microsoft.com/office/drawing/2014/main" xmlns="" id="{1543B651-9BD5-439A-BFBA-C3DC18AE3A49}"/>
              </a:ext>
            </a:extLst>
          </p:cNvPr>
          <p:cNvSpPr/>
          <p:nvPr/>
        </p:nvSpPr>
        <p:spPr bwMode="gray">
          <a:xfrm>
            <a:off x="4395577" y="5795360"/>
            <a:ext cx="454786" cy="257369"/>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LSW</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 name="矩形 317">
            <a:extLst>
              <a:ext uri="{FF2B5EF4-FFF2-40B4-BE49-F238E27FC236}">
                <a16:creationId xmlns:a16="http://schemas.microsoft.com/office/drawing/2014/main" xmlns="" id="{FAD78890-70A1-400D-A3F5-20B42BE51DCD}"/>
              </a:ext>
            </a:extLst>
          </p:cNvPr>
          <p:cNvSpPr/>
          <p:nvPr/>
        </p:nvSpPr>
        <p:spPr bwMode="gray">
          <a:xfrm>
            <a:off x="5550488" y="5795360"/>
            <a:ext cx="454786" cy="257369"/>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LSW</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8" name="矩形 317">
            <a:extLst>
              <a:ext uri="{FF2B5EF4-FFF2-40B4-BE49-F238E27FC236}">
                <a16:creationId xmlns:a16="http://schemas.microsoft.com/office/drawing/2014/main" xmlns="" id="{2ACEAD9F-1B8C-4C4E-8917-628DD4070193}"/>
              </a:ext>
            </a:extLst>
          </p:cNvPr>
          <p:cNvSpPr/>
          <p:nvPr/>
        </p:nvSpPr>
        <p:spPr bwMode="gray">
          <a:xfrm>
            <a:off x="7213773" y="4711976"/>
            <a:ext cx="454786" cy="257369"/>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LSW</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9" name="矩形 317">
            <a:extLst>
              <a:ext uri="{FF2B5EF4-FFF2-40B4-BE49-F238E27FC236}">
                <a16:creationId xmlns:a16="http://schemas.microsoft.com/office/drawing/2014/main" xmlns="" id="{5EDAD4B6-F467-43C5-B811-EDF1395BB6C7}"/>
              </a:ext>
            </a:extLst>
          </p:cNvPr>
          <p:cNvSpPr/>
          <p:nvPr/>
        </p:nvSpPr>
        <p:spPr bwMode="gray">
          <a:xfrm>
            <a:off x="4906752" y="4730487"/>
            <a:ext cx="454786" cy="257369"/>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LSW</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0" name="矩形 317">
            <a:extLst>
              <a:ext uri="{FF2B5EF4-FFF2-40B4-BE49-F238E27FC236}">
                <a16:creationId xmlns:a16="http://schemas.microsoft.com/office/drawing/2014/main" xmlns="" id="{29512882-D978-4C46-B5A2-D772602EDAEB}"/>
              </a:ext>
            </a:extLst>
          </p:cNvPr>
          <p:cNvSpPr/>
          <p:nvPr/>
        </p:nvSpPr>
        <p:spPr bwMode="gray">
          <a:xfrm>
            <a:off x="6099763" y="4730487"/>
            <a:ext cx="454786" cy="257369"/>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LSW</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 name="矩形 317">
            <a:extLst>
              <a:ext uri="{FF2B5EF4-FFF2-40B4-BE49-F238E27FC236}">
                <a16:creationId xmlns:a16="http://schemas.microsoft.com/office/drawing/2014/main" xmlns="" id="{364A8C5D-21AC-4464-9D0F-9796184507EC}"/>
              </a:ext>
            </a:extLst>
          </p:cNvPr>
          <p:cNvSpPr/>
          <p:nvPr/>
        </p:nvSpPr>
        <p:spPr bwMode="gray">
          <a:xfrm>
            <a:off x="7742672" y="5833332"/>
            <a:ext cx="602263" cy="257369"/>
          </a:xfrm>
          <a:prstGeom prst="rect">
            <a:avLst/>
          </a:prstGeom>
        </p:spPr>
        <p:txBody>
          <a:bodyPr wrap="none" lIns="72000" tIns="36000" rIns="72000" bIns="3600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defTabSz="914462" fontAlgn="ctr"/>
            <a:r>
              <a:rPr lang="en-US"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NGFW</a:t>
            </a:r>
            <a:endParaRPr lang="en-US" altLang="zh-CN" sz="12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 name="梯形 31">
            <a:extLst>
              <a:ext uri="{FF2B5EF4-FFF2-40B4-BE49-F238E27FC236}">
                <a16:creationId xmlns:a16="http://schemas.microsoft.com/office/drawing/2014/main" xmlns="" id="{D46C3250-C259-4844-AA6F-FF1998730ABF}"/>
              </a:ext>
            </a:extLst>
          </p:cNvPr>
          <p:cNvSpPr/>
          <p:nvPr/>
        </p:nvSpPr>
        <p:spPr bwMode="gray">
          <a:xfrm>
            <a:off x="2660419" y="2316249"/>
            <a:ext cx="7016098" cy="1954702"/>
          </a:xfrm>
          <a:prstGeom prst="trapezoid">
            <a:avLst>
              <a:gd name="adj" fmla="val 22961"/>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82000">
                  <a:srgbClr val="94DAE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梯形 32">
            <a:extLst>
              <a:ext uri="{FF2B5EF4-FFF2-40B4-BE49-F238E27FC236}">
                <a16:creationId xmlns:a16="http://schemas.microsoft.com/office/drawing/2014/main" xmlns="" id="{E5AB141D-1081-4D3F-A790-B40F3A08CD4E}"/>
              </a:ext>
            </a:extLst>
          </p:cNvPr>
          <p:cNvSpPr/>
          <p:nvPr/>
        </p:nvSpPr>
        <p:spPr bwMode="gray">
          <a:xfrm>
            <a:off x="2977757" y="2410204"/>
            <a:ext cx="2076297" cy="1402892"/>
          </a:xfrm>
          <a:prstGeom prst="trapezoid">
            <a:avLst>
              <a:gd name="adj" fmla="val 22668"/>
            </a:avLst>
          </a:prstGeom>
          <a:gradFill flip="none" rotWithShape="1">
            <a:gsLst>
              <a:gs pos="0">
                <a:schemeClr val="bg1"/>
              </a:gs>
              <a:gs pos="100000">
                <a:srgbClr val="94DAE2"/>
              </a:gs>
            </a:gsLst>
            <a:lin ang="5400000" scaled="1"/>
          </a:gradFill>
          <a:ln>
            <a:gradFill flip="none" rotWithShape="1">
              <a:gsLst>
                <a:gs pos="0">
                  <a:schemeClr val="accent1">
                    <a:lumMod val="5000"/>
                    <a:lumOff val="95000"/>
                  </a:schemeClr>
                </a:gs>
                <a:gs pos="82000">
                  <a:srgbClr val="56C4D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a16="http://schemas.microsoft.com/office/drawing/2014/main" xmlns="" id="{90616409-00D1-48C4-B824-952F4CF3F630}"/>
              </a:ext>
            </a:extLst>
          </p:cNvPr>
          <p:cNvSpPr/>
          <p:nvPr/>
        </p:nvSpPr>
        <p:spPr bwMode="gray">
          <a:xfrm>
            <a:off x="2789097" y="3866395"/>
            <a:ext cx="3310665" cy="353781"/>
          </a:xfrm>
          <a:prstGeom prst="rect">
            <a:avLst/>
          </a:prstGeom>
        </p:spPr>
        <p:txBody>
          <a:bodyPr wrap="square">
            <a:noAutofit/>
          </a:bodyPr>
          <a:lstStyle/>
          <a:p>
            <a:pPr fontAlgn="ct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Overlay (virtual network layer)</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a:extLst>
              <a:ext uri="{FF2B5EF4-FFF2-40B4-BE49-F238E27FC236}">
                <a16:creationId xmlns:a16="http://schemas.microsoft.com/office/drawing/2014/main" xmlns="" id="{53426163-7843-4D84-8C10-42B7A227CF8D}"/>
              </a:ext>
            </a:extLst>
          </p:cNvPr>
          <p:cNvGrpSpPr/>
          <p:nvPr/>
        </p:nvGrpSpPr>
        <p:grpSpPr bwMode="gray">
          <a:xfrm>
            <a:off x="3483191" y="2547549"/>
            <a:ext cx="645600" cy="730053"/>
            <a:chOff x="7493567" y="5008689"/>
            <a:chExt cx="1283264" cy="956570"/>
          </a:xfrm>
        </p:grpSpPr>
        <p:cxnSp>
          <p:nvCxnSpPr>
            <p:cNvPr id="36" name="直接连接符 35">
              <a:extLst>
                <a:ext uri="{FF2B5EF4-FFF2-40B4-BE49-F238E27FC236}">
                  <a16:creationId xmlns:a16="http://schemas.microsoft.com/office/drawing/2014/main" xmlns="" id="{DD22063D-05E9-45AA-A751-33D0FBCB677B}"/>
                </a:ext>
              </a:extLst>
            </p:cNvPr>
            <p:cNvCxnSpPr/>
            <p:nvPr/>
          </p:nvCxnSpPr>
          <p:spPr bwMode="gray">
            <a:xfrm flipH="1" flipV="1">
              <a:off x="7493567" y="5598789"/>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DD0DFDB4-07AD-4085-BBA2-137244FA45A2}"/>
                </a:ext>
              </a:extLst>
            </p:cNvPr>
            <p:cNvCxnSpPr/>
            <p:nvPr/>
          </p:nvCxnSpPr>
          <p:spPr bwMode="gray">
            <a:xfrm flipH="1">
              <a:off x="7588319" y="5008689"/>
              <a:ext cx="847863" cy="45649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38" name="直接连接符 37">
            <a:extLst>
              <a:ext uri="{FF2B5EF4-FFF2-40B4-BE49-F238E27FC236}">
                <a16:creationId xmlns:a16="http://schemas.microsoft.com/office/drawing/2014/main" xmlns="" id="{46309970-BF4B-498E-A148-CA8ED77B3AF6}"/>
              </a:ext>
            </a:extLst>
          </p:cNvPr>
          <p:cNvCxnSpPr>
            <a:stCxn id="41" idx="3"/>
            <a:endCxn id="42" idx="1"/>
          </p:cNvCxnSpPr>
          <p:nvPr/>
        </p:nvCxnSpPr>
        <p:spPr bwMode="gray">
          <a:xfrm>
            <a:off x="4237691" y="3297248"/>
            <a:ext cx="280388"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1DC90D66-6F73-4A89-B33D-EBD372D2121D}"/>
              </a:ext>
            </a:extLst>
          </p:cNvPr>
          <p:cNvCxnSpPr>
            <a:stCxn id="40" idx="3"/>
            <a:endCxn id="43" idx="1"/>
          </p:cNvCxnSpPr>
          <p:nvPr/>
        </p:nvCxnSpPr>
        <p:spPr bwMode="gray">
          <a:xfrm>
            <a:off x="4029676" y="2595170"/>
            <a:ext cx="281657"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0" name="图片 87" descr="汇聚交换机.png">
            <a:extLst>
              <a:ext uri="{FF2B5EF4-FFF2-40B4-BE49-F238E27FC236}">
                <a16:creationId xmlns:a16="http://schemas.microsoft.com/office/drawing/2014/main" xmlns="" id="{0370BB15-D7F5-421E-B0EC-4BB0E2DBD06E}"/>
              </a:ext>
            </a:extLst>
          </p:cNvPr>
          <p:cNvPicPr>
            <a:picLocks noChangeAspect="1"/>
          </p:cNvPicPr>
          <p:nvPr/>
        </p:nvPicPr>
        <p:blipFill>
          <a:blip r:embed="rId3"/>
          <a:stretch>
            <a:fillRect/>
          </a:stretch>
        </p:blipFill>
        <p:spPr bwMode="gray">
          <a:xfrm>
            <a:off x="3757684" y="2483900"/>
            <a:ext cx="271992" cy="222541"/>
          </a:xfrm>
          <a:prstGeom prst="rect">
            <a:avLst/>
          </a:prstGeom>
        </p:spPr>
      </p:pic>
      <p:pic>
        <p:nvPicPr>
          <p:cNvPr id="41" name="图片 87" descr="汇聚交换机.png">
            <a:extLst>
              <a:ext uri="{FF2B5EF4-FFF2-40B4-BE49-F238E27FC236}">
                <a16:creationId xmlns:a16="http://schemas.microsoft.com/office/drawing/2014/main" xmlns="" id="{421269FF-755D-4E89-B574-17EA70216AF3}"/>
              </a:ext>
            </a:extLst>
          </p:cNvPr>
          <p:cNvPicPr>
            <a:picLocks noChangeAspect="1"/>
          </p:cNvPicPr>
          <p:nvPr/>
        </p:nvPicPr>
        <p:blipFill>
          <a:blip r:embed="rId3"/>
          <a:stretch>
            <a:fillRect/>
          </a:stretch>
        </p:blipFill>
        <p:spPr bwMode="gray">
          <a:xfrm>
            <a:off x="3965699" y="3185978"/>
            <a:ext cx="271992" cy="222541"/>
          </a:xfrm>
          <a:prstGeom prst="rect">
            <a:avLst/>
          </a:prstGeom>
        </p:spPr>
      </p:pic>
      <p:pic>
        <p:nvPicPr>
          <p:cNvPr id="42" name="图片 76" descr="接入交换机.png">
            <a:extLst>
              <a:ext uri="{FF2B5EF4-FFF2-40B4-BE49-F238E27FC236}">
                <a16:creationId xmlns:a16="http://schemas.microsoft.com/office/drawing/2014/main" xmlns="" id="{84C1FC4F-CDD0-4F3B-AA64-358C7EB16B38}"/>
              </a:ext>
            </a:extLst>
          </p:cNvPr>
          <p:cNvPicPr>
            <a:picLocks noChangeAspect="1"/>
          </p:cNvPicPr>
          <p:nvPr/>
        </p:nvPicPr>
        <p:blipFill>
          <a:blip r:embed="rId4"/>
          <a:stretch>
            <a:fillRect/>
          </a:stretch>
        </p:blipFill>
        <p:spPr bwMode="gray">
          <a:xfrm>
            <a:off x="4518079" y="3185978"/>
            <a:ext cx="271992" cy="222541"/>
          </a:xfrm>
          <a:prstGeom prst="rect">
            <a:avLst/>
          </a:prstGeom>
        </p:spPr>
      </p:pic>
      <p:pic>
        <p:nvPicPr>
          <p:cNvPr id="43" name="图片 42" descr="接入交换机.png">
            <a:extLst>
              <a:ext uri="{FF2B5EF4-FFF2-40B4-BE49-F238E27FC236}">
                <a16:creationId xmlns:a16="http://schemas.microsoft.com/office/drawing/2014/main" xmlns="" id="{9B982BDB-8C00-4D87-B3E1-0F6E06750382}"/>
              </a:ext>
            </a:extLst>
          </p:cNvPr>
          <p:cNvPicPr>
            <a:picLocks noChangeAspect="1"/>
          </p:cNvPicPr>
          <p:nvPr/>
        </p:nvPicPr>
        <p:blipFill>
          <a:blip r:embed="rId4"/>
          <a:stretch>
            <a:fillRect/>
          </a:stretch>
        </p:blipFill>
        <p:spPr bwMode="gray">
          <a:xfrm>
            <a:off x="4311333" y="2483900"/>
            <a:ext cx="271992" cy="222541"/>
          </a:xfrm>
          <a:prstGeom prst="rect">
            <a:avLst/>
          </a:prstGeom>
        </p:spPr>
      </p:pic>
      <p:pic>
        <p:nvPicPr>
          <p:cNvPr id="44" name="图片 86" descr="核心交换机.png">
            <a:extLst>
              <a:ext uri="{FF2B5EF4-FFF2-40B4-BE49-F238E27FC236}">
                <a16:creationId xmlns:a16="http://schemas.microsoft.com/office/drawing/2014/main" xmlns="" id="{BD4D1DB9-EB31-4220-A8A3-6158133FD1BD}"/>
              </a:ext>
            </a:extLst>
          </p:cNvPr>
          <p:cNvPicPr>
            <a:picLocks noChangeAspect="1"/>
          </p:cNvPicPr>
          <p:nvPr/>
        </p:nvPicPr>
        <p:blipFill>
          <a:blip r:embed="rId7"/>
          <a:stretch>
            <a:fillRect/>
          </a:stretch>
        </p:blipFill>
        <p:spPr bwMode="gray">
          <a:xfrm>
            <a:off x="3313663" y="2851648"/>
            <a:ext cx="271992" cy="222541"/>
          </a:xfrm>
          <a:prstGeom prst="rect">
            <a:avLst/>
          </a:prstGeom>
        </p:spPr>
      </p:pic>
      <p:sp>
        <p:nvSpPr>
          <p:cNvPr id="45" name="矩形 44">
            <a:extLst>
              <a:ext uri="{FF2B5EF4-FFF2-40B4-BE49-F238E27FC236}">
                <a16:creationId xmlns:a16="http://schemas.microsoft.com/office/drawing/2014/main" xmlns="" id="{23172D26-35DB-49C3-8E16-B4A2BAA8784A}"/>
              </a:ext>
            </a:extLst>
          </p:cNvPr>
          <p:cNvSpPr/>
          <p:nvPr/>
        </p:nvSpPr>
        <p:spPr bwMode="gray">
          <a:xfrm>
            <a:off x="2952696" y="3460742"/>
            <a:ext cx="2126422" cy="318403"/>
          </a:xfrm>
          <a:prstGeom prst="rect">
            <a:avLst/>
          </a:prstGeom>
        </p:spPr>
        <p:txBody>
          <a:bodyPr wrap="square">
            <a:no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Virtual network (VN) 1</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梯形 45">
            <a:extLst>
              <a:ext uri="{FF2B5EF4-FFF2-40B4-BE49-F238E27FC236}">
                <a16:creationId xmlns:a16="http://schemas.microsoft.com/office/drawing/2014/main" xmlns="" id="{6FB21804-BAD6-47EB-A5D8-CF3213B09113}"/>
              </a:ext>
            </a:extLst>
          </p:cNvPr>
          <p:cNvSpPr/>
          <p:nvPr/>
        </p:nvSpPr>
        <p:spPr bwMode="gray">
          <a:xfrm>
            <a:off x="5149467" y="2410204"/>
            <a:ext cx="2076297" cy="1402892"/>
          </a:xfrm>
          <a:prstGeom prst="trapezoid">
            <a:avLst>
              <a:gd name="adj" fmla="val 22668"/>
            </a:avLst>
          </a:prstGeom>
          <a:gradFill flip="none" rotWithShape="1">
            <a:gsLst>
              <a:gs pos="0">
                <a:schemeClr val="bg1"/>
              </a:gs>
              <a:gs pos="100000">
                <a:srgbClr val="94DAE2"/>
              </a:gs>
            </a:gsLst>
            <a:lin ang="5400000" scaled="1"/>
          </a:gradFill>
          <a:ln>
            <a:gradFill flip="none" rotWithShape="1">
              <a:gsLst>
                <a:gs pos="0">
                  <a:schemeClr val="accent1">
                    <a:lumMod val="5000"/>
                    <a:lumOff val="95000"/>
                  </a:schemeClr>
                </a:gs>
                <a:gs pos="82000">
                  <a:srgbClr val="56C4D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直接连接符 46">
            <a:extLst>
              <a:ext uri="{FF2B5EF4-FFF2-40B4-BE49-F238E27FC236}">
                <a16:creationId xmlns:a16="http://schemas.microsoft.com/office/drawing/2014/main" xmlns="" id="{22F1F817-C9C6-4BB0-AD3E-280F056727BD}"/>
              </a:ext>
            </a:extLst>
          </p:cNvPr>
          <p:cNvCxnSpPr/>
          <p:nvPr/>
        </p:nvCxnSpPr>
        <p:spPr bwMode="gray">
          <a:xfrm flipH="1">
            <a:off x="5702565" y="2547545"/>
            <a:ext cx="426553" cy="348395"/>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C445FAB5-8AC3-4424-8140-D838A877474E}"/>
              </a:ext>
            </a:extLst>
          </p:cNvPr>
          <p:cNvCxnSpPr>
            <a:stCxn id="49" idx="3"/>
            <a:endCxn id="50" idx="1"/>
          </p:cNvCxnSpPr>
          <p:nvPr/>
        </p:nvCxnSpPr>
        <p:spPr bwMode="gray">
          <a:xfrm>
            <a:off x="6201386" y="2595170"/>
            <a:ext cx="281657"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9" name="图片 87" descr="汇聚交换机.png">
            <a:extLst>
              <a:ext uri="{FF2B5EF4-FFF2-40B4-BE49-F238E27FC236}">
                <a16:creationId xmlns:a16="http://schemas.microsoft.com/office/drawing/2014/main" xmlns="" id="{F63834C5-71CB-4C04-9233-F0F2044293D2}"/>
              </a:ext>
            </a:extLst>
          </p:cNvPr>
          <p:cNvPicPr>
            <a:picLocks noChangeAspect="1"/>
          </p:cNvPicPr>
          <p:nvPr/>
        </p:nvPicPr>
        <p:blipFill>
          <a:blip r:embed="rId3"/>
          <a:stretch>
            <a:fillRect/>
          </a:stretch>
        </p:blipFill>
        <p:spPr bwMode="gray">
          <a:xfrm>
            <a:off x="5929394" y="2483900"/>
            <a:ext cx="271992" cy="222541"/>
          </a:xfrm>
          <a:prstGeom prst="rect">
            <a:avLst/>
          </a:prstGeom>
        </p:spPr>
      </p:pic>
      <p:pic>
        <p:nvPicPr>
          <p:cNvPr id="50" name="图片 49" descr="接入交换机.png">
            <a:extLst>
              <a:ext uri="{FF2B5EF4-FFF2-40B4-BE49-F238E27FC236}">
                <a16:creationId xmlns:a16="http://schemas.microsoft.com/office/drawing/2014/main" xmlns="" id="{E1DA692A-DB7C-4C7E-8CBE-605C3D98FCD1}"/>
              </a:ext>
            </a:extLst>
          </p:cNvPr>
          <p:cNvPicPr>
            <a:picLocks noChangeAspect="1"/>
          </p:cNvPicPr>
          <p:nvPr/>
        </p:nvPicPr>
        <p:blipFill>
          <a:blip r:embed="rId4"/>
          <a:stretch>
            <a:fillRect/>
          </a:stretch>
        </p:blipFill>
        <p:spPr bwMode="gray">
          <a:xfrm>
            <a:off x="6483043" y="2483900"/>
            <a:ext cx="271992" cy="222541"/>
          </a:xfrm>
          <a:prstGeom prst="rect">
            <a:avLst/>
          </a:prstGeom>
        </p:spPr>
      </p:pic>
      <p:pic>
        <p:nvPicPr>
          <p:cNvPr id="51" name="图片 86" descr="核心交换机.png">
            <a:extLst>
              <a:ext uri="{FF2B5EF4-FFF2-40B4-BE49-F238E27FC236}">
                <a16:creationId xmlns:a16="http://schemas.microsoft.com/office/drawing/2014/main" xmlns="" id="{E7926353-059D-4D86-9998-006C1F9ECE7E}"/>
              </a:ext>
            </a:extLst>
          </p:cNvPr>
          <p:cNvPicPr>
            <a:picLocks noChangeAspect="1"/>
          </p:cNvPicPr>
          <p:nvPr/>
        </p:nvPicPr>
        <p:blipFill>
          <a:blip r:embed="rId7"/>
          <a:stretch>
            <a:fillRect/>
          </a:stretch>
        </p:blipFill>
        <p:spPr bwMode="gray">
          <a:xfrm>
            <a:off x="5485373" y="2851648"/>
            <a:ext cx="271992" cy="222541"/>
          </a:xfrm>
          <a:prstGeom prst="rect">
            <a:avLst/>
          </a:prstGeom>
        </p:spPr>
      </p:pic>
      <p:sp>
        <p:nvSpPr>
          <p:cNvPr id="52" name="矩形 51">
            <a:extLst>
              <a:ext uri="{FF2B5EF4-FFF2-40B4-BE49-F238E27FC236}">
                <a16:creationId xmlns:a16="http://schemas.microsoft.com/office/drawing/2014/main" xmlns="" id="{03FD85B6-307D-4180-B80F-A9C9E67E2613}"/>
              </a:ext>
            </a:extLst>
          </p:cNvPr>
          <p:cNvSpPr/>
          <p:nvPr/>
        </p:nvSpPr>
        <p:spPr bwMode="gray">
          <a:xfrm>
            <a:off x="5176216" y="3460742"/>
            <a:ext cx="2022799" cy="318403"/>
          </a:xfrm>
          <a:prstGeom prst="rect">
            <a:avLst/>
          </a:prstGeom>
        </p:spPr>
        <p:txBody>
          <a:bodyPr wrap="square">
            <a:no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VN 2</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梯形 52">
            <a:extLst>
              <a:ext uri="{FF2B5EF4-FFF2-40B4-BE49-F238E27FC236}">
                <a16:creationId xmlns:a16="http://schemas.microsoft.com/office/drawing/2014/main" xmlns="" id="{AC4BDA41-E426-478B-853F-2DAC743FE65B}"/>
              </a:ext>
            </a:extLst>
          </p:cNvPr>
          <p:cNvSpPr/>
          <p:nvPr/>
        </p:nvSpPr>
        <p:spPr bwMode="gray">
          <a:xfrm>
            <a:off x="7337424" y="2410204"/>
            <a:ext cx="2076297" cy="1402892"/>
          </a:xfrm>
          <a:prstGeom prst="trapezoid">
            <a:avLst>
              <a:gd name="adj" fmla="val 22668"/>
            </a:avLst>
          </a:prstGeom>
          <a:gradFill flip="none" rotWithShape="1">
            <a:gsLst>
              <a:gs pos="0">
                <a:schemeClr val="bg1"/>
              </a:gs>
              <a:gs pos="100000">
                <a:srgbClr val="94DAE2"/>
              </a:gs>
            </a:gsLst>
            <a:lin ang="5400000" scaled="1"/>
          </a:gradFill>
          <a:ln>
            <a:gradFill flip="none" rotWithShape="1">
              <a:gsLst>
                <a:gs pos="0">
                  <a:schemeClr val="accent1">
                    <a:lumMod val="5000"/>
                    <a:lumOff val="95000"/>
                  </a:schemeClr>
                </a:gs>
                <a:gs pos="82000">
                  <a:srgbClr val="56C4D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a:extLst>
              <a:ext uri="{FF2B5EF4-FFF2-40B4-BE49-F238E27FC236}">
                <a16:creationId xmlns:a16="http://schemas.microsoft.com/office/drawing/2014/main" xmlns="" id="{E94DD892-FADA-4CB8-A9C6-F011E5919629}"/>
              </a:ext>
            </a:extLst>
          </p:cNvPr>
          <p:cNvCxnSpPr/>
          <p:nvPr/>
        </p:nvCxnSpPr>
        <p:spPr bwMode="gray">
          <a:xfrm flipH="1" flipV="1">
            <a:off x="7842858" y="2870906"/>
            <a:ext cx="645600" cy="279689"/>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13FD5B0F-F080-4A06-AA94-877B93B6D6EE}"/>
              </a:ext>
            </a:extLst>
          </p:cNvPr>
          <p:cNvCxnSpPr>
            <a:stCxn id="56" idx="3"/>
            <a:endCxn id="57" idx="1"/>
          </p:cNvCxnSpPr>
          <p:nvPr/>
        </p:nvCxnSpPr>
        <p:spPr bwMode="gray">
          <a:xfrm>
            <a:off x="8597358" y="3170248"/>
            <a:ext cx="280388"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6" name="图片 87" descr="汇聚交换机.png">
            <a:extLst>
              <a:ext uri="{FF2B5EF4-FFF2-40B4-BE49-F238E27FC236}">
                <a16:creationId xmlns:a16="http://schemas.microsoft.com/office/drawing/2014/main" xmlns="" id="{F3D9B41C-27CE-4EF1-9C21-CB35BEE90B76}"/>
              </a:ext>
            </a:extLst>
          </p:cNvPr>
          <p:cNvPicPr>
            <a:picLocks noChangeAspect="1"/>
          </p:cNvPicPr>
          <p:nvPr/>
        </p:nvPicPr>
        <p:blipFill>
          <a:blip r:embed="rId3"/>
          <a:stretch>
            <a:fillRect/>
          </a:stretch>
        </p:blipFill>
        <p:spPr bwMode="gray">
          <a:xfrm>
            <a:off x="8325366" y="3058978"/>
            <a:ext cx="271992" cy="222541"/>
          </a:xfrm>
          <a:prstGeom prst="rect">
            <a:avLst/>
          </a:prstGeom>
        </p:spPr>
      </p:pic>
      <p:pic>
        <p:nvPicPr>
          <p:cNvPr id="57" name="图片 76" descr="接入交换机.png">
            <a:extLst>
              <a:ext uri="{FF2B5EF4-FFF2-40B4-BE49-F238E27FC236}">
                <a16:creationId xmlns:a16="http://schemas.microsoft.com/office/drawing/2014/main" xmlns="" id="{39294D1D-752E-4AA1-862C-2B49A0F05026}"/>
              </a:ext>
            </a:extLst>
          </p:cNvPr>
          <p:cNvPicPr>
            <a:picLocks noChangeAspect="1"/>
          </p:cNvPicPr>
          <p:nvPr/>
        </p:nvPicPr>
        <p:blipFill>
          <a:blip r:embed="rId4"/>
          <a:stretch>
            <a:fillRect/>
          </a:stretch>
        </p:blipFill>
        <p:spPr bwMode="gray">
          <a:xfrm>
            <a:off x="8877746" y="3058978"/>
            <a:ext cx="271992" cy="222541"/>
          </a:xfrm>
          <a:prstGeom prst="rect">
            <a:avLst/>
          </a:prstGeom>
        </p:spPr>
      </p:pic>
      <p:pic>
        <p:nvPicPr>
          <p:cNvPr id="58" name="图片 86" descr="核心交换机.png">
            <a:extLst>
              <a:ext uri="{FF2B5EF4-FFF2-40B4-BE49-F238E27FC236}">
                <a16:creationId xmlns:a16="http://schemas.microsoft.com/office/drawing/2014/main" xmlns="" id="{00426BCE-7E4C-40B9-BBDF-0460FBC715E6}"/>
              </a:ext>
            </a:extLst>
          </p:cNvPr>
          <p:cNvPicPr>
            <a:picLocks noChangeAspect="1"/>
          </p:cNvPicPr>
          <p:nvPr/>
        </p:nvPicPr>
        <p:blipFill>
          <a:blip r:embed="rId7"/>
          <a:stretch>
            <a:fillRect/>
          </a:stretch>
        </p:blipFill>
        <p:spPr bwMode="gray">
          <a:xfrm>
            <a:off x="7673330" y="2724648"/>
            <a:ext cx="271992" cy="222541"/>
          </a:xfrm>
          <a:prstGeom prst="rect">
            <a:avLst/>
          </a:prstGeom>
        </p:spPr>
      </p:pic>
      <p:sp>
        <p:nvSpPr>
          <p:cNvPr id="59" name="矩形 58">
            <a:extLst>
              <a:ext uri="{FF2B5EF4-FFF2-40B4-BE49-F238E27FC236}">
                <a16:creationId xmlns:a16="http://schemas.microsoft.com/office/drawing/2014/main" xmlns="" id="{238D2E88-4DF8-47DD-8530-88584A34B25B}"/>
              </a:ext>
            </a:extLst>
          </p:cNvPr>
          <p:cNvSpPr/>
          <p:nvPr/>
        </p:nvSpPr>
        <p:spPr bwMode="gray">
          <a:xfrm>
            <a:off x="7364174" y="3460742"/>
            <a:ext cx="2022799" cy="318403"/>
          </a:xfrm>
          <a:prstGeom prst="rect">
            <a:avLst/>
          </a:prstGeom>
        </p:spPr>
        <p:txBody>
          <a:bodyPr wrap="square">
            <a:noAutofit/>
          </a:bodyPr>
          <a:lstStyle/>
          <a:p>
            <a:pPr algn="ctr" fontAlgn="ct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VN 3</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6054956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1A355AB-9D59-4FF4-8FD8-8CAAF49E366C}"/>
              </a:ext>
            </a:extLst>
          </p:cNvPr>
          <p:cNvSpPr>
            <a:spLocks noGrp="1"/>
          </p:cNvSpPr>
          <p:nvPr>
            <p:ph type="title"/>
          </p:nvPr>
        </p:nvSpPr>
        <p:spPr bwMode="gray"/>
        <p:txBody>
          <a:bodyPr/>
          <a:lstStyle/>
          <a:p>
            <a:r>
              <a:rPr lang="en-US" dirty="0" smtClean="0">
                <a:sym typeface="Huawei Sans" panose="020C0503030203020204" pitchFamily="34" charset="0"/>
              </a:rPr>
              <a:t>EVPN Application in SD-WAN</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bwMode="gray"/>
        <p:txBody>
          <a:bodyPr/>
          <a:lstStyle/>
          <a:p>
            <a:pPr algn="l"/>
            <a:r>
              <a:rPr lang="en-US" sz="1600" dirty="0" smtClean="0">
                <a:sym typeface="Huawei Sans" panose="020C0503030203020204" pitchFamily="34" charset="0"/>
              </a:rPr>
              <a:t>SD-WAN is a next-generation enterprise branch interconnection solution that supports features such as intelligent traffic steering, zero touch provisioning (ZTP), and visualization.</a:t>
            </a:r>
            <a:endParaRPr lang="en-US" altLang="zh-CN" sz="1600" dirty="0" smtClean="0">
              <a:sym typeface="Huawei Sans" panose="020C0503030203020204" pitchFamily="34" charset="0"/>
            </a:endParaRPr>
          </a:p>
          <a:p>
            <a:pPr algn="l"/>
            <a:r>
              <a:rPr lang="en-US" sz="1600" dirty="0" smtClean="0">
                <a:sym typeface="Huawei Sans" panose="020C0503030203020204" pitchFamily="34" charset="0"/>
              </a:rPr>
              <a:t>In the SD-WAN solution, EVPN can be deployed between the route reflector (RR) and CPE to transmit SD-WAN overlay VPN routes on the control plane. The data plane uses IPsec VPN to build a secure forwarding channel.</a:t>
            </a:r>
            <a:endParaRPr lang="en-US" altLang="zh-CN" sz="1600" dirty="0" smtClean="0">
              <a:sym typeface="Huawei Sans" panose="020C0503030203020204" pitchFamily="34" charset="0"/>
            </a:endParaRPr>
          </a:p>
          <a:p>
            <a:pPr algn="l"/>
            <a:endParaRPr lang="en-US" altLang="zh-CN" sz="1600" dirty="0">
              <a:sym typeface="Huawei Sans" panose="020C0503030203020204" pitchFamily="34" charset="0"/>
            </a:endParaRPr>
          </a:p>
        </p:txBody>
      </p:sp>
      <p:sp>
        <p:nvSpPr>
          <p:cNvPr id="6" name="矩形 5">
            <a:extLst>
              <a:ext uri="{FF2B5EF4-FFF2-40B4-BE49-F238E27FC236}">
                <a16:creationId xmlns:a16="http://schemas.microsoft.com/office/drawing/2014/main" xmlns="" id="{7040DA1A-9E65-486A-9BAB-C4E122439751}"/>
              </a:ext>
            </a:extLst>
          </p:cNvPr>
          <p:cNvSpPr/>
          <p:nvPr/>
        </p:nvSpPr>
        <p:spPr bwMode="gray">
          <a:xfrm>
            <a:off x="8988911" y="4627388"/>
            <a:ext cx="1105071" cy="5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a:extLst>
              <a:ext uri="{FF2B5EF4-FFF2-40B4-BE49-F238E27FC236}">
                <a16:creationId xmlns:a16="http://schemas.microsoft.com/office/drawing/2014/main" xmlns="" id="{8DCAD7B4-73E3-438C-88FE-2B55C1F2DF19}"/>
              </a:ext>
            </a:extLst>
          </p:cNvPr>
          <p:cNvSpPr/>
          <p:nvPr/>
        </p:nvSpPr>
        <p:spPr bwMode="gray">
          <a:xfrm>
            <a:off x="2047769" y="4660644"/>
            <a:ext cx="1097924" cy="574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Picture 12" descr="E:\2016.01\1.12 扁平化图标\蓝色\AR-蓝色最新-40.png">
            <a:extLst>
              <a:ext uri="{FF2B5EF4-FFF2-40B4-BE49-F238E27FC236}">
                <a16:creationId xmlns:a16="http://schemas.microsoft.com/office/drawing/2014/main" xmlns="" id="{272AC21A-328A-499E-8E68-E4DA7FEC5367}"/>
              </a:ext>
            </a:extLst>
          </p:cNvPr>
          <p:cNvPicPr>
            <a:picLocks noChangeArrowheads="1"/>
          </p:cNvPicPr>
          <p:nvPr/>
        </p:nvPicPr>
        <p:blipFill>
          <a:blip r:embed="rId3" cstate="print"/>
          <a:srcRect/>
          <a:stretch>
            <a:fillRect/>
          </a:stretch>
        </p:blipFill>
        <p:spPr bwMode="gray">
          <a:xfrm>
            <a:off x="3286375" y="4686514"/>
            <a:ext cx="540000" cy="441818"/>
          </a:xfrm>
          <a:prstGeom prst="rect">
            <a:avLst/>
          </a:prstGeom>
          <a:noFill/>
        </p:spPr>
      </p:pic>
      <p:pic>
        <p:nvPicPr>
          <p:cNvPr id="9" name="Picture 12" descr="E:\2016.01\1.12 扁平化图标\蓝色\AR-蓝色最新-40.png">
            <a:extLst>
              <a:ext uri="{FF2B5EF4-FFF2-40B4-BE49-F238E27FC236}">
                <a16:creationId xmlns:a16="http://schemas.microsoft.com/office/drawing/2014/main" xmlns="" id="{4F045C36-040C-4E4E-B0A5-9C79B4221CDF}"/>
              </a:ext>
            </a:extLst>
          </p:cNvPr>
          <p:cNvPicPr>
            <a:picLocks noChangeArrowheads="1"/>
          </p:cNvPicPr>
          <p:nvPr/>
        </p:nvPicPr>
        <p:blipFill>
          <a:blip r:embed="rId3" cstate="print"/>
          <a:srcRect/>
          <a:stretch>
            <a:fillRect/>
          </a:stretch>
        </p:blipFill>
        <p:spPr bwMode="gray">
          <a:xfrm>
            <a:off x="8203720" y="4686514"/>
            <a:ext cx="540000" cy="441818"/>
          </a:xfrm>
          <a:prstGeom prst="rect">
            <a:avLst/>
          </a:prstGeom>
          <a:noFill/>
        </p:spPr>
      </p:pic>
      <p:sp>
        <p:nvSpPr>
          <p:cNvPr id="10" name="云形 9">
            <a:extLst>
              <a:ext uri="{FF2B5EF4-FFF2-40B4-BE49-F238E27FC236}">
                <a16:creationId xmlns:a16="http://schemas.microsoft.com/office/drawing/2014/main" xmlns="" id="{BF4F3EF6-8359-4902-99D6-F2B8AADD61B3}"/>
              </a:ext>
            </a:extLst>
          </p:cNvPr>
          <p:cNvSpPr/>
          <p:nvPr/>
        </p:nvSpPr>
        <p:spPr bwMode="gray">
          <a:xfrm>
            <a:off x="5067521" y="4201520"/>
            <a:ext cx="1833486" cy="610676"/>
          </a:xfrm>
          <a:prstGeom prst="cloud">
            <a:avLst/>
          </a:prstGeom>
          <a:solidFill>
            <a:srgbClr val="FFCC99"/>
          </a:solidFill>
          <a:ln w="3175" cap="flat" cmpd="sng" algn="ctr">
            <a:noFill/>
            <a:prstDash val="solid"/>
          </a:ln>
          <a:effectLst/>
        </p:spPr>
        <p:txBody>
          <a:bodyPr lIns="91392" tIns="45696" rIns="91392" bIns="45696" rtlCol="0" anchor="ctr"/>
          <a:lstStyle/>
          <a:p>
            <a:pPr algn="ctr" defTabSz="1219170" fontAlgn="ctr">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Transport network-1</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云形 10">
            <a:extLst>
              <a:ext uri="{FF2B5EF4-FFF2-40B4-BE49-F238E27FC236}">
                <a16:creationId xmlns:a16="http://schemas.microsoft.com/office/drawing/2014/main" xmlns="" id="{DA79D954-6B7C-4F33-81AF-F0029D1DD1D9}"/>
              </a:ext>
            </a:extLst>
          </p:cNvPr>
          <p:cNvSpPr/>
          <p:nvPr/>
        </p:nvSpPr>
        <p:spPr bwMode="gray">
          <a:xfrm>
            <a:off x="5214829" y="5004830"/>
            <a:ext cx="1830698" cy="674001"/>
          </a:xfrm>
          <a:prstGeom prst="cloud">
            <a:avLst/>
          </a:prstGeom>
          <a:solidFill>
            <a:srgbClr val="0963B0">
              <a:lumMod val="20000"/>
              <a:lumOff val="80000"/>
            </a:srgbClr>
          </a:solidFill>
          <a:ln w="3175" cap="flat" cmpd="sng" algn="ctr">
            <a:noFill/>
            <a:prstDash val="solid"/>
          </a:ln>
          <a:effectLst/>
        </p:spPr>
        <p:txBody>
          <a:bodyPr lIns="91392" tIns="45696" rIns="91392" bIns="45696" rtlCol="0" anchor="ctr"/>
          <a:lstStyle/>
          <a:p>
            <a:pPr algn="ctr" defTabSz="1219170" fontAlgn="ctr">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Transport network-2</a:t>
            </a: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椭圆 11">
            <a:extLst>
              <a:ext uri="{FF2B5EF4-FFF2-40B4-BE49-F238E27FC236}">
                <a16:creationId xmlns:a16="http://schemas.microsoft.com/office/drawing/2014/main" xmlns="" id="{9138408A-6439-412A-A472-FF9DA57539C3}"/>
              </a:ext>
            </a:extLst>
          </p:cNvPr>
          <p:cNvSpPr/>
          <p:nvPr/>
        </p:nvSpPr>
        <p:spPr bwMode="gray">
          <a:xfrm>
            <a:off x="3879453" y="4743630"/>
            <a:ext cx="192876" cy="159894"/>
          </a:xfrm>
          <a:prstGeom prst="ellipse">
            <a:avLst/>
          </a:prstGeom>
          <a:solidFill>
            <a:srgbClr val="FFCC66"/>
          </a:solidFill>
          <a:ln w="25400" cap="flat" cmpd="sng" algn="ctr">
            <a:noFill/>
            <a:prstDash val="solid"/>
          </a:ln>
          <a:effectLst/>
        </p:spPr>
        <p:txBody>
          <a:bodyPr rtlCol="0" anchor="ctr"/>
          <a:lstStyle/>
          <a:p>
            <a:pPr algn="ctr" defTabSz="1219170" fontAlgn="ctr">
              <a:spcBef>
                <a:spcPct val="0"/>
              </a:spcBef>
              <a:spcAft>
                <a:spcPct val="0"/>
              </a:spcAft>
              <a:defRPr/>
            </a:pPr>
            <a:endParaRPr lang="en-US" altLang="zh-CN" sz="20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椭圆 12">
            <a:extLst>
              <a:ext uri="{FF2B5EF4-FFF2-40B4-BE49-F238E27FC236}">
                <a16:creationId xmlns:a16="http://schemas.microsoft.com/office/drawing/2014/main" xmlns="" id="{631321FF-9220-45FF-9D28-EC4E2AEE9214}"/>
              </a:ext>
            </a:extLst>
          </p:cNvPr>
          <p:cNvSpPr/>
          <p:nvPr/>
        </p:nvSpPr>
        <p:spPr bwMode="gray">
          <a:xfrm>
            <a:off x="3875568" y="4977980"/>
            <a:ext cx="192876" cy="159894"/>
          </a:xfrm>
          <a:prstGeom prst="ellipse">
            <a:avLst/>
          </a:prstGeom>
          <a:solidFill>
            <a:srgbClr val="99CCFF"/>
          </a:solidFill>
          <a:ln w="25400" cap="flat" cmpd="sng" algn="ctr">
            <a:noFill/>
            <a:prstDash val="solid"/>
          </a:ln>
          <a:effectLst/>
        </p:spPr>
        <p:txBody>
          <a:bodyPr rtlCol="0" anchor="ctr"/>
          <a:lstStyle/>
          <a:p>
            <a:pPr algn="ctr" defTabSz="1219170" fontAlgn="ctr">
              <a:spcBef>
                <a:spcPct val="0"/>
              </a:spcBef>
              <a:spcAft>
                <a:spcPct val="0"/>
              </a:spcAft>
              <a:defRPr/>
            </a:pPr>
            <a:endParaRPr lang="en-US" altLang="zh-CN" sz="20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椭圆 13">
            <a:extLst>
              <a:ext uri="{FF2B5EF4-FFF2-40B4-BE49-F238E27FC236}">
                <a16:creationId xmlns:a16="http://schemas.microsoft.com/office/drawing/2014/main" xmlns="" id="{B7D91D39-DF03-4C68-8E33-ED51A970A00B}"/>
              </a:ext>
            </a:extLst>
          </p:cNvPr>
          <p:cNvSpPr/>
          <p:nvPr/>
        </p:nvSpPr>
        <p:spPr bwMode="gray">
          <a:xfrm>
            <a:off x="8098459" y="4743630"/>
            <a:ext cx="192876" cy="159894"/>
          </a:xfrm>
          <a:prstGeom prst="ellipse">
            <a:avLst/>
          </a:prstGeom>
          <a:solidFill>
            <a:srgbClr val="FFCC66"/>
          </a:solidFill>
          <a:ln w="25400" cap="flat" cmpd="sng" algn="ctr">
            <a:noFill/>
            <a:prstDash val="solid"/>
          </a:ln>
          <a:effectLst/>
        </p:spPr>
        <p:txBody>
          <a:bodyPr rtlCol="0" anchor="ctr"/>
          <a:lstStyle/>
          <a:p>
            <a:pPr algn="ctr" defTabSz="1219170" fontAlgn="ctr">
              <a:spcBef>
                <a:spcPct val="0"/>
              </a:spcBef>
              <a:spcAft>
                <a:spcPct val="0"/>
              </a:spcAft>
              <a:defRPr/>
            </a:pPr>
            <a:endParaRPr lang="en-US" altLang="zh-CN" sz="20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椭圆 14">
            <a:extLst>
              <a:ext uri="{FF2B5EF4-FFF2-40B4-BE49-F238E27FC236}">
                <a16:creationId xmlns:a16="http://schemas.microsoft.com/office/drawing/2014/main" xmlns="" id="{E0D11058-3A77-41A5-BB8F-5FDEF44F2E06}"/>
              </a:ext>
            </a:extLst>
          </p:cNvPr>
          <p:cNvSpPr/>
          <p:nvPr/>
        </p:nvSpPr>
        <p:spPr bwMode="gray">
          <a:xfrm>
            <a:off x="8094574" y="4977980"/>
            <a:ext cx="192876" cy="159894"/>
          </a:xfrm>
          <a:prstGeom prst="ellipse">
            <a:avLst/>
          </a:prstGeom>
          <a:solidFill>
            <a:srgbClr val="99CCFF"/>
          </a:solidFill>
          <a:ln w="25400" cap="flat" cmpd="sng" algn="ctr">
            <a:noFill/>
            <a:prstDash val="solid"/>
          </a:ln>
          <a:effectLst/>
        </p:spPr>
        <p:txBody>
          <a:bodyPr rtlCol="0" anchor="ctr"/>
          <a:lstStyle/>
          <a:p>
            <a:pPr algn="ctr" defTabSz="1219170" fontAlgn="ctr">
              <a:spcBef>
                <a:spcPct val="0"/>
              </a:spcBef>
              <a:spcAft>
                <a:spcPct val="0"/>
              </a:spcAft>
              <a:defRPr/>
            </a:pPr>
            <a:endParaRPr lang="en-US" altLang="zh-CN" sz="20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78">
            <a:extLst>
              <a:ext uri="{FF2B5EF4-FFF2-40B4-BE49-F238E27FC236}">
                <a16:creationId xmlns:a16="http://schemas.microsoft.com/office/drawing/2014/main" xmlns="" id="{1307BDA7-07D8-43AA-A7F4-58794EC7B43E}"/>
              </a:ext>
            </a:extLst>
          </p:cNvPr>
          <p:cNvCxnSpPr>
            <a:cxnSpLocks noChangeShapeType="1"/>
            <a:stCxn id="12" idx="6"/>
            <a:endCxn id="10" idx="2"/>
          </p:cNvCxnSpPr>
          <p:nvPr/>
        </p:nvCxnSpPr>
        <p:spPr bwMode="gray">
          <a:xfrm flipV="1">
            <a:off x="4072329" y="4506858"/>
            <a:ext cx="1000879" cy="316719"/>
          </a:xfrm>
          <a:prstGeom prst="line">
            <a:avLst/>
          </a:prstGeom>
          <a:noFill/>
          <a:ln w="9525" algn="ctr">
            <a:solidFill>
              <a:srgbClr val="FFFFFF">
                <a:lumMod val="75000"/>
              </a:srgbClr>
            </a:solidFill>
            <a:round/>
            <a:headEnd/>
            <a:tailEnd/>
          </a:ln>
        </p:spPr>
      </p:cxnSp>
      <p:cxnSp>
        <p:nvCxnSpPr>
          <p:cNvPr id="17" name="直接连接符 78">
            <a:extLst>
              <a:ext uri="{FF2B5EF4-FFF2-40B4-BE49-F238E27FC236}">
                <a16:creationId xmlns:a16="http://schemas.microsoft.com/office/drawing/2014/main" xmlns="" id="{1E973B00-37E6-4A65-B9D7-B7F923164930}"/>
              </a:ext>
            </a:extLst>
          </p:cNvPr>
          <p:cNvCxnSpPr>
            <a:cxnSpLocks noChangeShapeType="1"/>
          </p:cNvCxnSpPr>
          <p:nvPr/>
        </p:nvCxnSpPr>
        <p:spPr bwMode="gray">
          <a:xfrm>
            <a:off x="4123313" y="5057928"/>
            <a:ext cx="1063163" cy="283902"/>
          </a:xfrm>
          <a:prstGeom prst="line">
            <a:avLst/>
          </a:prstGeom>
          <a:noFill/>
          <a:ln w="9525" algn="ctr">
            <a:solidFill>
              <a:srgbClr val="FFFFFF">
                <a:lumMod val="75000"/>
              </a:srgbClr>
            </a:solidFill>
            <a:round/>
            <a:headEnd/>
            <a:tailEnd/>
          </a:ln>
        </p:spPr>
      </p:cxnSp>
      <p:cxnSp>
        <p:nvCxnSpPr>
          <p:cNvPr id="18" name="直接连接符 78">
            <a:extLst>
              <a:ext uri="{FF2B5EF4-FFF2-40B4-BE49-F238E27FC236}">
                <a16:creationId xmlns:a16="http://schemas.microsoft.com/office/drawing/2014/main" xmlns="" id="{29024798-BDD9-4481-997C-D88E8271AA9B}"/>
              </a:ext>
            </a:extLst>
          </p:cNvPr>
          <p:cNvCxnSpPr>
            <a:cxnSpLocks noChangeShapeType="1"/>
            <a:stCxn id="10" idx="0"/>
            <a:endCxn id="14" idx="1"/>
          </p:cNvCxnSpPr>
          <p:nvPr/>
        </p:nvCxnSpPr>
        <p:spPr bwMode="gray">
          <a:xfrm>
            <a:off x="6899479" y="4506858"/>
            <a:ext cx="1227226" cy="260188"/>
          </a:xfrm>
          <a:prstGeom prst="line">
            <a:avLst/>
          </a:prstGeom>
          <a:noFill/>
          <a:ln w="9525" algn="ctr">
            <a:solidFill>
              <a:srgbClr val="FFFFFF">
                <a:lumMod val="75000"/>
              </a:srgbClr>
            </a:solidFill>
            <a:round/>
            <a:headEnd/>
            <a:tailEnd/>
          </a:ln>
        </p:spPr>
      </p:cxnSp>
      <p:cxnSp>
        <p:nvCxnSpPr>
          <p:cNvPr id="19" name="直接连接符 78">
            <a:extLst>
              <a:ext uri="{FF2B5EF4-FFF2-40B4-BE49-F238E27FC236}">
                <a16:creationId xmlns:a16="http://schemas.microsoft.com/office/drawing/2014/main" xmlns="" id="{8978DCAF-13B3-409D-BACB-AF8D9EE9AF3C}"/>
              </a:ext>
            </a:extLst>
          </p:cNvPr>
          <p:cNvCxnSpPr>
            <a:cxnSpLocks noChangeShapeType="1"/>
            <a:stCxn id="11" idx="0"/>
            <a:endCxn id="15" idx="2"/>
          </p:cNvCxnSpPr>
          <p:nvPr/>
        </p:nvCxnSpPr>
        <p:spPr bwMode="gray">
          <a:xfrm flipV="1">
            <a:off x="7044001" y="5057927"/>
            <a:ext cx="1050573" cy="283904"/>
          </a:xfrm>
          <a:prstGeom prst="line">
            <a:avLst/>
          </a:prstGeom>
          <a:noFill/>
          <a:ln w="9525" algn="ctr">
            <a:solidFill>
              <a:srgbClr val="FFFFFF">
                <a:lumMod val="75000"/>
              </a:srgbClr>
            </a:solidFill>
            <a:round/>
            <a:headEnd/>
            <a:tailEnd/>
          </a:ln>
        </p:spPr>
      </p:cxnSp>
      <p:cxnSp>
        <p:nvCxnSpPr>
          <p:cNvPr id="20" name="直接连接符 78">
            <a:extLst>
              <a:ext uri="{FF2B5EF4-FFF2-40B4-BE49-F238E27FC236}">
                <a16:creationId xmlns:a16="http://schemas.microsoft.com/office/drawing/2014/main" xmlns="" id="{129A7B84-6CC0-435E-A2F7-055BF1E51720}"/>
              </a:ext>
            </a:extLst>
          </p:cNvPr>
          <p:cNvCxnSpPr>
            <a:cxnSpLocks noChangeShapeType="1"/>
            <a:stCxn id="8" idx="0"/>
            <a:endCxn id="42" idx="2"/>
          </p:cNvCxnSpPr>
          <p:nvPr/>
        </p:nvCxnSpPr>
        <p:spPr bwMode="gray">
          <a:xfrm flipV="1">
            <a:off x="3556375" y="3190253"/>
            <a:ext cx="2409958" cy="1496261"/>
          </a:xfrm>
          <a:prstGeom prst="line">
            <a:avLst/>
          </a:prstGeom>
          <a:noFill/>
          <a:ln w="28575" algn="ctr">
            <a:solidFill>
              <a:srgbClr val="56C4D2"/>
            </a:solidFill>
            <a:prstDash val="dash"/>
            <a:round/>
            <a:headEnd type="triangle" w="med" len="med"/>
            <a:tailEnd type="triangle" w="med" len="med"/>
          </a:ln>
        </p:spPr>
      </p:cxnSp>
      <p:cxnSp>
        <p:nvCxnSpPr>
          <p:cNvPr id="21" name="直接连接符 78">
            <a:extLst>
              <a:ext uri="{FF2B5EF4-FFF2-40B4-BE49-F238E27FC236}">
                <a16:creationId xmlns:a16="http://schemas.microsoft.com/office/drawing/2014/main" xmlns="" id="{9006A790-6D2C-4435-83BD-E278A25AA3EB}"/>
              </a:ext>
            </a:extLst>
          </p:cNvPr>
          <p:cNvCxnSpPr>
            <a:cxnSpLocks noChangeShapeType="1"/>
            <a:stCxn id="9" idx="0"/>
            <a:endCxn id="42" idx="2"/>
          </p:cNvCxnSpPr>
          <p:nvPr/>
        </p:nvCxnSpPr>
        <p:spPr bwMode="gray">
          <a:xfrm flipH="1" flipV="1">
            <a:off x="5966333" y="3190253"/>
            <a:ext cx="2507387" cy="1496261"/>
          </a:xfrm>
          <a:prstGeom prst="line">
            <a:avLst/>
          </a:prstGeom>
          <a:noFill/>
          <a:ln w="28575" algn="ctr">
            <a:solidFill>
              <a:srgbClr val="56C4D2"/>
            </a:solidFill>
            <a:prstDash val="dash"/>
            <a:round/>
            <a:headEnd type="triangle" w="med" len="med"/>
            <a:tailEnd type="triangle" w="med" len="med"/>
          </a:ln>
        </p:spPr>
      </p:cxnSp>
      <p:sp>
        <p:nvSpPr>
          <p:cNvPr id="22" name="文本框 21">
            <a:extLst>
              <a:ext uri="{FF2B5EF4-FFF2-40B4-BE49-F238E27FC236}">
                <a16:creationId xmlns:a16="http://schemas.microsoft.com/office/drawing/2014/main" xmlns="" id="{0BB6C7BB-7818-4C25-B39A-B40262C41B73}"/>
              </a:ext>
            </a:extLst>
          </p:cNvPr>
          <p:cNvSpPr txBox="1"/>
          <p:nvPr/>
        </p:nvSpPr>
        <p:spPr bwMode="gray">
          <a:xfrm>
            <a:off x="5435125" y="5809193"/>
            <a:ext cx="1262964" cy="307777"/>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IPsec VPN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56">
            <a:extLst>
              <a:ext uri="{FF2B5EF4-FFF2-40B4-BE49-F238E27FC236}">
                <a16:creationId xmlns:a16="http://schemas.microsoft.com/office/drawing/2014/main" xmlns="" id="{F114855D-9F56-43A8-8929-C4C726B4FABF}"/>
              </a:ext>
            </a:extLst>
          </p:cNvPr>
          <p:cNvSpPr/>
          <p:nvPr/>
        </p:nvSpPr>
        <p:spPr bwMode="gray">
          <a:xfrm>
            <a:off x="4161904" y="4002448"/>
            <a:ext cx="3809406" cy="704755"/>
          </a:xfrm>
          <a:custGeom>
            <a:avLst/>
            <a:gdLst>
              <a:gd name="connsiteX0" fmla="*/ 0 w 3393440"/>
              <a:gd name="connsiteY0" fmla="*/ 701064 h 721384"/>
              <a:gd name="connsiteX1" fmla="*/ 1564640 w 3393440"/>
              <a:gd name="connsiteY1" fmla="*/ 24 h 721384"/>
              <a:gd name="connsiteX2" fmla="*/ 3393440 w 3393440"/>
              <a:gd name="connsiteY2" fmla="*/ 721384 h 721384"/>
            </a:gdLst>
            <a:ahLst/>
            <a:cxnLst>
              <a:cxn ang="0">
                <a:pos x="connsiteX0" y="connsiteY0"/>
              </a:cxn>
              <a:cxn ang="0">
                <a:pos x="connsiteX1" y="connsiteY1"/>
              </a:cxn>
              <a:cxn ang="0">
                <a:pos x="connsiteX2" y="connsiteY2"/>
              </a:cxn>
            </a:cxnLst>
            <a:rect l="l" t="t" r="r" b="b"/>
            <a:pathLst>
              <a:path w="3393440" h="721384">
                <a:moveTo>
                  <a:pt x="0" y="701064"/>
                </a:moveTo>
                <a:cubicBezTo>
                  <a:pt x="499533" y="348850"/>
                  <a:pt x="999067" y="-3363"/>
                  <a:pt x="1564640" y="24"/>
                </a:cubicBezTo>
                <a:cubicBezTo>
                  <a:pt x="2130213" y="3411"/>
                  <a:pt x="2761826" y="362397"/>
                  <a:pt x="3393440" y="721384"/>
                </a:cubicBezTo>
              </a:path>
            </a:pathLst>
          </a:custGeom>
          <a:noFill/>
          <a:ln w="57150" cap="flat" cmpd="sng" algn="ctr">
            <a:solidFill>
              <a:schemeClr val="accent6">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ctr"/>
            <a:endParaRPr lang="en-US" altLang="zh-CN"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57">
            <a:extLst>
              <a:ext uri="{FF2B5EF4-FFF2-40B4-BE49-F238E27FC236}">
                <a16:creationId xmlns:a16="http://schemas.microsoft.com/office/drawing/2014/main" xmlns="" id="{4A2A2A74-D76A-4CEE-A412-D9829EFB7848}"/>
              </a:ext>
            </a:extLst>
          </p:cNvPr>
          <p:cNvSpPr/>
          <p:nvPr/>
        </p:nvSpPr>
        <p:spPr bwMode="gray">
          <a:xfrm>
            <a:off x="4161904" y="5124086"/>
            <a:ext cx="3661135" cy="685107"/>
          </a:xfrm>
          <a:custGeom>
            <a:avLst/>
            <a:gdLst>
              <a:gd name="connsiteX0" fmla="*/ 0 w 3261360"/>
              <a:gd name="connsiteY0" fmla="*/ 0 h 701272"/>
              <a:gd name="connsiteX1" fmla="*/ 1625600 w 3261360"/>
              <a:gd name="connsiteY1" fmla="*/ 701040 h 701272"/>
              <a:gd name="connsiteX2" fmla="*/ 3261360 w 3261360"/>
              <a:gd name="connsiteY2" fmla="*/ 60960 h 701272"/>
            </a:gdLst>
            <a:ahLst/>
            <a:cxnLst>
              <a:cxn ang="0">
                <a:pos x="connsiteX0" y="connsiteY0"/>
              </a:cxn>
              <a:cxn ang="0">
                <a:pos x="connsiteX1" y="connsiteY1"/>
              </a:cxn>
              <a:cxn ang="0">
                <a:pos x="connsiteX2" y="connsiteY2"/>
              </a:cxn>
            </a:cxnLst>
            <a:rect l="l" t="t" r="r" b="b"/>
            <a:pathLst>
              <a:path w="3261360" h="701272">
                <a:moveTo>
                  <a:pt x="0" y="0"/>
                </a:moveTo>
                <a:cubicBezTo>
                  <a:pt x="541020" y="345440"/>
                  <a:pt x="1082040" y="690880"/>
                  <a:pt x="1625600" y="701040"/>
                </a:cubicBezTo>
                <a:cubicBezTo>
                  <a:pt x="2169160" y="711200"/>
                  <a:pt x="2715260" y="386080"/>
                  <a:pt x="3261360" y="60960"/>
                </a:cubicBezTo>
              </a:path>
            </a:pathLst>
          </a:custGeom>
          <a:noFill/>
          <a:ln w="57150" cap="flat" cmpd="sng" algn="ctr">
            <a:solidFill>
              <a:schemeClr val="accent1">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ctr"/>
            <a:endParaRPr lang="en-US" altLang="zh-CN" sz="20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a:extLst>
              <a:ext uri="{FF2B5EF4-FFF2-40B4-BE49-F238E27FC236}">
                <a16:creationId xmlns:a16="http://schemas.microsoft.com/office/drawing/2014/main" xmlns="" id="{5B3F647C-37F3-4DE9-B1D1-1249B8209FF8}"/>
              </a:ext>
            </a:extLst>
          </p:cNvPr>
          <p:cNvSpPr txBox="1"/>
          <p:nvPr/>
        </p:nvSpPr>
        <p:spPr bwMode="gray">
          <a:xfrm>
            <a:off x="2942271" y="5211613"/>
            <a:ext cx="1241895" cy="492443"/>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Site1</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(CPE)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a16="http://schemas.microsoft.com/office/drawing/2014/main" xmlns="" id="{A5C9ECB2-097F-43CB-9CF9-23A8B97CD2FF}"/>
              </a:ext>
            </a:extLst>
          </p:cNvPr>
          <p:cNvSpPr txBox="1"/>
          <p:nvPr/>
        </p:nvSpPr>
        <p:spPr bwMode="gray">
          <a:xfrm>
            <a:off x="7875960" y="5231229"/>
            <a:ext cx="1241895" cy="492443"/>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Site2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(CPE)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椭圆 26">
            <a:extLst>
              <a:ext uri="{FF2B5EF4-FFF2-40B4-BE49-F238E27FC236}">
                <a16:creationId xmlns:a16="http://schemas.microsoft.com/office/drawing/2014/main" xmlns="" id="{CD59D340-05DE-421A-8F8F-11B20D998FD8}"/>
              </a:ext>
            </a:extLst>
          </p:cNvPr>
          <p:cNvSpPr/>
          <p:nvPr/>
        </p:nvSpPr>
        <p:spPr bwMode="gray">
          <a:xfrm>
            <a:off x="2164844" y="4740880"/>
            <a:ext cx="192876" cy="159894"/>
          </a:xfrm>
          <a:prstGeom prst="ellipse">
            <a:avLst/>
          </a:prstGeom>
          <a:solidFill>
            <a:srgbClr val="FFCC66"/>
          </a:solidFill>
          <a:ln w="25400" cap="flat" cmpd="sng" algn="ctr">
            <a:noFill/>
            <a:prstDash val="solid"/>
          </a:ln>
          <a:effectLst/>
        </p:spPr>
        <p:txBody>
          <a:bodyPr rtlCol="0" anchor="ctr"/>
          <a:lstStyle/>
          <a:p>
            <a:pPr algn="ctr" defTabSz="1219170" fontAlgn="ctr">
              <a:spcBef>
                <a:spcPct val="0"/>
              </a:spcBef>
              <a:spcAft>
                <a:spcPct val="0"/>
              </a:spcAft>
              <a:defRPr/>
            </a:pPr>
            <a:endParaRPr lang="en-US" altLang="zh-CN" sz="20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a:extLst>
              <a:ext uri="{FF2B5EF4-FFF2-40B4-BE49-F238E27FC236}">
                <a16:creationId xmlns:a16="http://schemas.microsoft.com/office/drawing/2014/main" xmlns="" id="{F5F6C9F0-8634-4C6D-9122-05DEECAFE5AE}"/>
              </a:ext>
            </a:extLst>
          </p:cNvPr>
          <p:cNvSpPr/>
          <p:nvPr/>
        </p:nvSpPr>
        <p:spPr bwMode="gray">
          <a:xfrm>
            <a:off x="2164844" y="4975230"/>
            <a:ext cx="192876" cy="159894"/>
          </a:xfrm>
          <a:prstGeom prst="ellipse">
            <a:avLst/>
          </a:prstGeom>
          <a:solidFill>
            <a:srgbClr val="99CCFF"/>
          </a:solidFill>
          <a:ln w="25400" cap="flat" cmpd="sng" algn="ctr">
            <a:noFill/>
            <a:prstDash val="solid"/>
          </a:ln>
          <a:effectLst/>
        </p:spPr>
        <p:txBody>
          <a:bodyPr rtlCol="0" anchor="ctr"/>
          <a:lstStyle/>
          <a:p>
            <a:pPr algn="ctr" defTabSz="1219170" fontAlgn="ctr">
              <a:spcBef>
                <a:spcPct val="0"/>
              </a:spcBef>
              <a:spcAft>
                <a:spcPct val="0"/>
              </a:spcAft>
              <a:defRPr/>
            </a:pPr>
            <a:endParaRPr lang="en-US" altLang="zh-CN" sz="20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a:extLst>
              <a:ext uri="{FF2B5EF4-FFF2-40B4-BE49-F238E27FC236}">
                <a16:creationId xmlns:a16="http://schemas.microsoft.com/office/drawing/2014/main" xmlns="" id="{1852726E-40A0-4C24-A579-52C3965A252F}"/>
              </a:ext>
            </a:extLst>
          </p:cNvPr>
          <p:cNvSpPr txBox="1"/>
          <p:nvPr/>
        </p:nvSpPr>
        <p:spPr bwMode="gray">
          <a:xfrm>
            <a:off x="2262612" y="4666847"/>
            <a:ext cx="971331" cy="543867"/>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1.1.1.1</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2.2.2.1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椭圆 34">
            <a:extLst>
              <a:ext uri="{FF2B5EF4-FFF2-40B4-BE49-F238E27FC236}">
                <a16:creationId xmlns:a16="http://schemas.microsoft.com/office/drawing/2014/main" xmlns="" id="{F95213FE-C49A-4C01-93D1-C17508F4F27A}"/>
              </a:ext>
            </a:extLst>
          </p:cNvPr>
          <p:cNvSpPr/>
          <p:nvPr/>
        </p:nvSpPr>
        <p:spPr bwMode="gray">
          <a:xfrm>
            <a:off x="9100293" y="4695046"/>
            <a:ext cx="192876" cy="159894"/>
          </a:xfrm>
          <a:prstGeom prst="ellipse">
            <a:avLst/>
          </a:prstGeom>
          <a:solidFill>
            <a:srgbClr val="FFCC66"/>
          </a:solidFill>
          <a:ln w="25400" cap="flat" cmpd="sng" algn="ctr">
            <a:noFill/>
            <a:prstDash val="solid"/>
          </a:ln>
          <a:effectLst/>
        </p:spPr>
        <p:txBody>
          <a:bodyPr rtlCol="0" anchor="ctr"/>
          <a:lstStyle/>
          <a:p>
            <a:pPr algn="ctr" defTabSz="1219170" fontAlgn="ctr">
              <a:spcBef>
                <a:spcPct val="0"/>
              </a:spcBef>
              <a:spcAft>
                <a:spcPct val="0"/>
              </a:spcAft>
              <a:defRPr/>
            </a:pPr>
            <a:endParaRPr lang="en-US" altLang="zh-CN" sz="20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a:extLst>
              <a:ext uri="{FF2B5EF4-FFF2-40B4-BE49-F238E27FC236}">
                <a16:creationId xmlns:a16="http://schemas.microsoft.com/office/drawing/2014/main" xmlns="" id="{E40BD2FC-7FF8-49C4-AF69-312AE7604E13}"/>
              </a:ext>
            </a:extLst>
          </p:cNvPr>
          <p:cNvSpPr/>
          <p:nvPr/>
        </p:nvSpPr>
        <p:spPr bwMode="gray">
          <a:xfrm>
            <a:off x="9100293" y="4929396"/>
            <a:ext cx="192876" cy="159894"/>
          </a:xfrm>
          <a:prstGeom prst="ellipse">
            <a:avLst/>
          </a:prstGeom>
          <a:solidFill>
            <a:srgbClr val="99CCFF"/>
          </a:solidFill>
          <a:ln w="25400" cap="flat" cmpd="sng" algn="ctr">
            <a:noFill/>
            <a:prstDash val="solid"/>
          </a:ln>
          <a:effectLst/>
        </p:spPr>
        <p:txBody>
          <a:bodyPr rtlCol="0" anchor="ctr"/>
          <a:lstStyle/>
          <a:p>
            <a:pPr algn="ctr" defTabSz="1219170" fontAlgn="ctr">
              <a:spcBef>
                <a:spcPct val="0"/>
              </a:spcBef>
              <a:spcAft>
                <a:spcPct val="0"/>
              </a:spcAft>
              <a:defRPr/>
            </a:pPr>
            <a:endParaRPr lang="en-US" altLang="zh-CN" sz="20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a16="http://schemas.microsoft.com/office/drawing/2014/main" xmlns="" id="{CB866B4A-BB74-4EE7-B77B-4036C6B8729D}"/>
              </a:ext>
            </a:extLst>
          </p:cNvPr>
          <p:cNvSpPr txBox="1"/>
          <p:nvPr/>
        </p:nvSpPr>
        <p:spPr bwMode="gray">
          <a:xfrm>
            <a:off x="8988598" y="4617061"/>
            <a:ext cx="1295176" cy="543867"/>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1.1.1.2</a:t>
            </a:r>
          </a:p>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2.2.2.2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a:extLst>
              <a:ext uri="{FF2B5EF4-FFF2-40B4-BE49-F238E27FC236}">
                <a16:creationId xmlns:a16="http://schemas.microsoft.com/office/drawing/2014/main" xmlns="" id="{3127B6B3-5C3A-439B-B105-CE6BDB9F89DE}"/>
              </a:ext>
            </a:extLst>
          </p:cNvPr>
          <p:cNvSpPr txBox="1"/>
          <p:nvPr/>
        </p:nvSpPr>
        <p:spPr bwMode="gray">
          <a:xfrm>
            <a:off x="3136329" y="3471844"/>
            <a:ext cx="1684650" cy="307777"/>
          </a:xfrm>
          <a:prstGeom prst="rect">
            <a:avLst/>
          </a:prstGeom>
          <a:noFill/>
        </p:spPr>
        <p:txBody>
          <a:bodyPr wrap="square" rtlCol="0">
            <a:sp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BGP EVPN route</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a:extLst>
              <a:ext uri="{FF2B5EF4-FFF2-40B4-BE49-F238E27FC236}">
                <a16:creationId xmlns:a16="http://schemas.microsoft.com/office/drawing/2014/main" xmlns="" id="{2AD6D9DC-8118-47B1-9D66-3CD99E74C46F}"/>
              </a:ext>
            </a:extLst>
          </p:cNvPr>
          <p:cNvSpPr txBox="1"/>
          <p:nvPr/>
        </p:nvSpPr>
        <p:spPr bwMode="gray">
          <a:xfrm>
            <a:off x="1954978" y="5269409"/>
            <a:ext cx="1204616" cy="523220"/>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Site information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a:extLst>
              <a:ext uri="{FF2B5EF4-FFF2-40B4-BE49-F238E27FC236}">
                <a16:creationId xmlns:a16="http://schemas.microsoft.com/office/drawing/2014/main" xmlns="" id="{63B0ABA8-BE0B-4C69-997B-BBB989D41AAB}"/>
              </a:ext>
            </a:extLst>
          </p:cNvPr>
          <p:cNvSpPr txBox="1"/>
          <p:nvPr/>
        </p:nvSpPr>
        <p:spPr bwMode="gray">
          <a:xfrm>
            <a:off x="8942761" y="5269409"/>
            <a:ext cx="1248600" cy="523220"/>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Site information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a:extLst>
              <a:ext uri="{FF2B5EF4-FFF2-40B4-BE49-F238E27FC236}">
                <a16:creationId xmlns:a16="http://schemas.microsoft.com/office/drawing/2014/main" xmlns="" id="{A4241E56-E718-46C9-843B-76A723194542}"/>
              </a:ext>
            </a:extLst>
          </p:cNvPr>
          <p:cNvPicPr>
            <a:picLocks/>
          </p:cNvPicPr>
          <p:nvPr/>
        </p:nvPicPr>
        <p:blipFill>
          <a:blip r:embed="rId4" cstate="print"/>
          <a:stretch>
            <a:fillRect/>
          </a:stretch>
        </p:blipFill>
        <p:spPr bwMode="gray">
          <a:xfrm>
            <a:off x="5696333" y="2748435"/>
            <a:ext cx="540000" cy="441818"/>
          </a:xfrm>
          <a:prstGeom prst="rect">
            <a:avLst/>
          </a:prstGeom>
        </p:spPr>
      </p:pic>
      <p:sp>
        <p:nvSpPr>
          <p:cNvPr id="53" name="文本框 52">
            <a:extLst>
              <a:ext uri="{FF2B5EF4-FFF2-40B4-BE49-F238E27FC236}">
                <a16:creationId xmlns:a16="http://schemas.microsoft.com/office/drawing/2014/main" xmlns="" id="{879F54AC-4754-45EC-87CA-DF29E937FD10}"/>
              </a:ext>
            </a:extLst>
          </p:cNvPr>
          <p:cNvSpPr txBox="1"/>
          <p:nvPr/>
        </p:nvSpPr>
        <p:spPr bwMode="gray">
          <a:xfrm>
            <a:off x="7111687" y="3434989"/>
            <a:ext cx="1684650" cy="307777"/>
          </a:xfrm>
          <a:prstGeom prst="rect">
            <a:avLst/>
          </a:prstGeom>
          <a:noFill/>
        </p:spPr>
        <p:txBody>
          <a:bodyPr wrap="square" rtlCol="0">
            <a:spAutoFit/>
          </a:bodyPr>
          <a:lstStyle/>
          <a:p>
            <a:pPr algn="ctr"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BGP EVPN route</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a:extLst>
              <a:ext uri="{FF2B5EF4-FFF2-40B4-BE49-F238E27FC236}">
                <a16:creationId xmlns:a16="http://schemas.microsoft.com/office/drawing/2014/main" xmlns="" id="{4D73F830-5A45-4C09-B4E2-DD0B5CC0D14E}"/>
              </a:ext>
            </a:extLst>
          </p:cNvPr>
          <p:cNvSpPr txBox="1"/>
          <p:nvPr/>
        </p:nvSpPr>
        <p:spPr bwMode="gray">
          <a:xfrm>
            <a:off x="5435125" y="3663894"/>
            <a:ext cx="1262964" cy="307777"/>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IPsec VPN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a:extLst>
              <a:ext uri="{FF2B5EF4-FFF2-40B4-BE49-F238E27FC236}">
                <a16:creationId xmlns:a16="http://schemas.microsoft.com/office/drawing/2014/main" xmlns="" id="{2989624C-0642-4549-B6DB-DAB08BC2BE2F}"/>
              </a:ext>
            </a:extLst>
          </p:cNvPr>
          <p:cNvSpPr txBox="1"/>
          <p:nvPr/>
        </p:nvSpPr>
        <p:spPr bwMode="gray">
          <a:xfrm>
            <a:off x="5919341" y="2774498"/>
            <a:ext cx="1262964" cy="307777"/>
          </a:xfrm>
          <a:prstGeom prst="rect">
            <a:avLst/>
          </a:prstGeom>
          <a:noFill/>
        </p:spPr>
        <p:txBody>
          <a:bodyPr wrap="squar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8712290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C179A15F-0C4B-4715-9EAA-8FA98732ECB8}"/>
              </a:ext>
            </a:extLst>
          </p:cNvPr>
          <p:cNvSpPr>
            <a:spLocks noGrp="1"/>
          </p:cNvSpPr>
          <p:nvPr>
            <p:ph type="body" sz="quarter" idx="10"/>
          </p:nvPr>
        </p:nvSpPr>
        <p:spPr bwMode="gray"/>
        <p:txBody>
          <a:bodyPr/>
          <a:lstStyle/>
          <a:p>
            <a:r>
              <a:rPr lang="en-US" dirty="0" smtClean="0">
                <a:solidFill>
                  <a:schemeClr val="bg1">
                    <a:lumMod val="50000"/>
                  </a:schemeClr>
                </a:solidFill>
                <a:sym typeface="Huawei Sans" panose="020C0503030203020204" pitchFamily="34" charset="0"/>
              </a:rPr>
              <a:t>EVPN Background and Terms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EVPN Fundamentals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sym typeface="Huawei Sans" panose="020C0503030203020204" pitchFamily="34" charset="0"/>
              </a:rPr>
              <a:t>Inter-AS EVPN</a:t>
            </a:r>
          </a:p>
          <a:p>
            <a:r>
              <a:rPr lang="en-US" dirty="0" smtClean="0">
                <a:solidFill>
                  <a:schemeClr val="bg1">
                    <a:lumMod val="50000"/>
                  </a:schemeClr>
                </a:solidFill>
                <a:sym typeface="Huawei Sans" panose="020C0503030203020204" pitchFamily="34" charset="0"/>
              </a:rPr>
              <a:t>Typical EVPN Application Scenarios</a:t>
            </a:r>
            <a:endParaRPr lang="en-US" altLang="zh-CN" dirty="0" smtClean="0">
              <a:solidFill>
                <a:schemeClr val="bg1">
                  <a:lumMod val="50000"/>
                </a:schemeClr>
              </a:solidFill>
              <a:sym typeface="Huawei Sans" panose="020C0503030203020204" pitchFamily="34" charset="0"/>
            </a:endParaRPr>
          </a:p>
          <a:p>
            <a:r>
              <a:rPr lang="en-US" b="1" dirty="0" smtClean="0">
                <a:sym typeface="Huawei Sans" panose="020C0503030203020204" pitchFamily="34" charset="0"/>
              </a:rPr>
              <a:t>Basic EVPN Configurations</a:t>
            </a:r>
            <a:endParaRPr lang="en-US" altLang="zh-CN" b="1" dirty="0" smtClean="0">
              <a:sym typeface="Huawei Sans" panose="020C0503030203020204" pitchFamily="34" charset="0"/>
            </a:endParaRPr>
          </a:p>
          <a:p>
            <a:pPr marL="809625" lvl="1" indent="-342900">
              <a:buSzPct val="60000"/>
              <a:buFont typeface="Wingdings" panose="05000000000000000000" pitchFamily="2" charset="2"/>
              <a:buChar char="n"/>
            </a:pPr>
            <a:r>
              <a:rPr lang="en-US" dirty="0" smtClean="0">
                <a:sym typeface="Huawei Sans" panose="020C0503030203020204" pitchFamily="34" charset="0"/>
              </a:rPr>
              <a:t>Configuring an EVPN to Carry Layer 2 Services</a:t>
            </a:r>
            <a:endParaRPr lang="en-US" altLang="zh-CN" dirty="0" smtClean="0">
              <a:sym typeface="Huawei Sans" panose="020C0503030203020204" pitchFamily="34" charset="0"/>
            </a:endParaRPr>
          </a:p>
          <a:p>
            <a:pPr marL="722313" lvl="1" indent="-255588"/>
            <a:r>
              <a:rPr lang="en-US" dirty="0" smtClean="0">
                <a:solidFill>
                  <a:schemeClr val="bg1">
                    <a:lumMod val="50000"/>
                  </a:schemeClr>
                </a:solidFill>
                <a:sym typeface="Huawei Sans" panose="020C0503030203020204" pitchFamily="34" charset="0"/>
              </a:rPr>
              <a:t>Configuring an EVPN to Carry Layer 3 Services</a:t>
            </a:r>
            <a:endParaRPr lang="en-US" altLang="zh-CN" dirty="0" smtClean="0">
              <a:solidFill>
                <a:schemeClr val="bg1">
                  <a:lumMod val="50000"/>
                </a:schemeClr>
              </a:solidFill>
              <a:sym typeface="Huawei Sans" panose="020C0503030203020204" pitchFamily="34" charset="0"/>
            </a:endParaRPr>
          </a:p>
          <a:p>
            <a:pPr lvl="1"/>
            <a:endParaRPr lang="en-US" altLang="zh-CN" dirty="0">
              <a:sym typeface="Huawei Sans" panose="020C0503030203020204" pitchFamily="34" charset="0"/>
            </a:endParaRPr>
          </a:p>
        </p:txBody>
      </p:sp>
    </p:spTree>
    <p:extLst>
      <p:ext uri="{BB962C8B-B14F-4D97-AF65-F5344CB8AC3E}">
        <p14:creationId xmlns:p14="http://schemas.microsoft.com/office/powerpoint/2010/main" val="153454373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smtClean="0">
                <a:sym typeface="Huawei Sans" panose="020C0503030203020204" pitchFamily="34" charset="0"/>
              </a:rPr>
              <a:t>Configuring BD EVPN Functions</a:t>
            </a:r>
            <a:endParaRPr lang="en-US" altLang="zh-CN" dirty="0">
              <a:sym typeface="Huawei Sans" panose="020C0503030203020204" pitchFamily="34" charset="0"/>
            </a:endParaRPr>
          </a:p>
        </p:txBody>
      </p:sp>
      <p:sp>
        <p:nvSpPr>
          <p:cNvPr id="7" name="矩形 6"/>
          <p:cNvSpPr/>
          <p:nvPr/>
        </p:nvSpPr>
        <p:spPr bwMode="gray">
          <a:xfrm>
            <a:off x="853050" y="2490765"/>
            <a:ext cx="10995539"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An EVPN instance named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evpna</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is created, the EVPN instance view is displayed, and the RD and RT are set to 100:1 and 1:1, respectively.</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 name="矩形 4"/>
          <p:cNvSpPr/>
          <p:nvPr/>
        </p:nvSpPr>
        <p:spPr bwMode="gray">
          <a:xfrm>
            <a:off x="952543" y="1596706"/>
            <a:ext cx="10417179" cy="830997"/>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evpn vpn-instance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evpna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bd-mode</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[Huawei-evpn-instance-evpna]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route-distinguisher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100:1</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[Huawei-evpn-instance-evpna]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vpn-target</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 1:1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both</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export-extcommunity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import-extcommunity</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 name="矩形 5"/>
          <p:cNvSpPr/>
          <p:nvPr/>
        </p:nvSpPr>
        <p:spPr bwMode="gray">
          <a:xfrm>
            <a:off x="557734" y="1211356"/>
            <a:ext cx="11089232" cy="338554"/>
          </a:xfrm>
          <a:prstGeom prst="rect">
            <a:avLst/>
          </a:prstGeom>
        </p:spPr>
        <p:txBody>
          <a:bodyPr wrap="square">
            <a:spAutoFit/>
          </a:bodyPr>
          <a:lstStyle/>
          <a:p>
            <a:pPr marL="295275" indent="-295275" fontAlgn="ctr">
              <a:buFont typeface="+mj-lt"/>
              <a:buAutoNum type="arabicPeriod"/>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an EVPN instance in BD mode.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矩形 7"/>
          <p:cNvSpPr/>
          <p:nvPr/>
        </p:nvSpPr>
        <p:spPr bwMode="gray">
          <a:xfrm>
            <a:off x="952543" y="3561750"/>
            <a:ext cx="1041717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evpn source-address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ip-address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 name="矩形 8"/>
          <p:cNvSpPr/>
          <p:nvPr/>
        </p:nvSpPr>
        <p:spPr bwMode="gray">
          <a:xfrm>
            <a:off x="557734" y="3176400"/>
            <a:ext cx="11089232" cy="338554"/>
          </a:xfrm>
          <a:prstGeom prst="rect">
            <a:avLst/>
          </a:prstGeom>
        </p:spPr>
        <p:txBody>
          <a:bodyPr wrap="square">
            <a:spAutoFit/>
          </a:bodyPr>
          <a:lstStyle/>
          <a:p>
            <a:pPr marL="295275" indent="-295275" fontAlgn="ctr">
              <a:buFont typeface="+mj-lt"/>
              <a:buAutoNum type="arabicPeriod" startAt="2"/>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an EVPN source address.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 name="矩形 9"/>
          <p:cNvSpPr/>
          <p:nvPr/>
        </p:nvSpPr>
        <p:spPr bwMode="gray">
          <a:xfrm>
            <a:off x="853050" y="3931959"/>
            <a:ext cx="10608699"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EVPN source address is part of EVPN route information and can be used to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identify </a:t>
            </a:r>
            <a:r>
              <a:rPr lang="en-US" altLang="zh-CN" sz="1400" dirty="0">
                <a:latin typeface="Huawei Sans" panose="020C0503030203020204" pitchFamily="34" charset="0"/>
                <a:ea typeface="方正兰亭黑简体" panose="02000000000000000000" pitchFamily="2" charset="-122"/>
                <a:sym typeface="Huawei Sans" panose="020C0503030203020204" pitchFamily="34" charset="0"/>
              </a:rPr>
              <a:t>a PE on an </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EVPN</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Configuring EVPN source addresses is a mandatory task for EVPN configuration.</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 name="矩形 10"/>
          <p:cNvSpPr/>
          <p:nvPr/>
        </p:nvSpPr>
        <p:spPr bwMode="gray">
          <a:xfrm>
            <a:off x="952543" y="5056850"/>
            <a:ext cx="10417179" cy="338554"/>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[Huawei-Eth-Trunk10]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esi </a:t>
            </a:r>
            <a:endParaRPr lang="en-US" altLang="zh-CN" sz="1600" i="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557734" y="4671500"/>
            <a:ext cx="11089232" cy="338554"/>
          </a:xfrm>
          <a:prstGeom prst="rect">
            <a:avLst/>
          </a:prstGeom>
        </p:spPr>
        <p:txBody>
          <a:bodyPr wrap="square">
            <a:spAutoFit/>
          </a:bodyPr>
          <a:lstStyle/>
          <a:p>
            <a:pPr marL="295275" indent="-295275" fontAlgn="ctr">
              <a:buFont typeface="+mj-lt"/>
              <a:buAutoNum type="arabicPeriod" startAt="3"/>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an ESI.</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 name="矩形 12"/>
          <p:cNvSpPr/>
          <p:nvPr/>
        </p:nvSpPr>
        <p:spPr bwMode="gray">
          <a:xfrm>
            <a:off x="853050" y="5395404"/>
            <a:ext cx="10608699"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Perform this configuration if a VLAN is used to access an EVPN. For details about other configurations, see the product manual of the corresponding product.</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4312049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CCCEFF-98E0-4658-AFDA-44D371F1FEA1}"/>
              </a:ext>
            </a:extLst>
          </p:cNvPr>
          <p:cNvSpPr>
            <a:spLocks noGrp="1"/>
          </p:cNvSpPr>
          <p:nvPr>
            <p:ph type="title"/>
          </p:nvPr>
        </p:nvSpPr>
        <p:spPr bwMode="gray"/>
        <p:txBody>
          <a:bodyPr/>
          <a:lstStyle/>
          <a:p>
            <a:r>
              <a:rPr lang="en-US" dirty="0" smtClean="0">
                <a:sym typeface="Huawei Sans" panose="020C0503030203020204" pitchFamily="34" charset="0"/>
              </a:rPr>
              <a:t>VPLS Fundamentals: Binding PWs and ACs to VSIs</a:t>
            </a:r>
            <a:endParaRPr lang="en-US" altLang="zh-CN" dirty="0">
              <a:sym typeface="Huawei Sans" panose="020C0503030203020204" pitchFamily="34" charset="0"/>
            </a:endParaRPr>
          </a:p>
        </p:txBody>
      </p:sp>
      <p:sp>
        <p:nvSpPr>
          <p:cNvPr id="3" name="文本占位符 2">
            <a:extLst>
              <a:ext uri="{FF2B5EF4-FFF2-40B4-BE49-F238E27FC236}">
                <a16:creationId xmlns:a16="http://schemas.microsoft.com/office/drawing/2014/main" xmlns="" id="{2C53491C-1BE0-4FCA-9C68-5F77140AB93F}"/>
              </a:ext>
            </a:extLst>
          </p:cNvPr>
          <p:cNvSpPr>
            <a:spLocks noGrp="1"/>
          </p:cNvSpPr>
          <p:nvPr>
            <p:ph type="body" sz="quarter" idx="10"/>
          </p:nvPr>
        </p:nvSpPr>
        <p:spPr bwMode="gray"/>
        <p:txBody>
          <a:bodyPr/>
          <a:lstStyle/>
          <a:p>
            <a:pPr algn="l"/>
            <a:r>
              <a:rPr lang="en-US" sz="1800" dirty="0" smtClean="0">
                <a:sym typeface="Huawei Sans" panose="020C0503030203020204" pitchFamily="34" charset="0"/>
              </a:rPr>
              <a:t>An attachment circuit (AC) is a link between a CE and a PE. After a PW and an AC are bound to a VSI, the VSI works like a switch. The VSI records the MAC addresses learned by different interfaces and generates MAC address entries.</a:t>
            </a:r>
            <a:endParaRPr lang="en-US" altLang="zh-CN" sz="1800" dirty="0">
              <a:sym typeface="Huawei Sans" panose="020C0503030203020204" pitchFamily="34" charset="0"/>
            </a:endParaRPr>
          </a:p>
        </p:txBody>
      </p:sp>
      <p:sp>
        <p:nvSpPr>
          <p:cNvPr id="73" name="矩形 72">
            <a:extLst>
              <a:ext uri="{FF2B5EF4-FFF2-40B4-BE49-F238E27FC236}">
                <a16:creationId xmlns:a16="http://schemas.microsoft.com/office/drawing/2014/main" xmlns="" id="{EF6F235B-370C-48D6-9A60-CA7333F2B938}"/>
              </a:ext>
            </a:extLst>
          </p:cNvPr>
          <p:cNvSpPr/>
          <p:nvPr/>
        </p:nvSpPr>
        <p:spPr bwMode="gray">
          <a:xfrm>
            <a:off x="1860250" y="2397611"/>
            <a:ext cx="8414049" cy="1775653"/>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75">
            <a:extLst>
              <a:ext uri="{FF2B5EF4-FFF2-40B4-BE49-F238E27FC236}">
                <a16:creationId xmlns:a16="http://schemas.microsoft.com/office/drawing/2014/main" xmlns="" id="{51A8A3C0-9A2F-408E-9B85-9AAE95C4A76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2065" y="2848121"/>
            <a:ext cx="540000" cy="442800"/>
          </a:xfrm>
          <a:prstGeom prst="rect">
            <a:avLst/>
          </a:prstGeom>
        </p:spPr>
      </p:pic>
      <p:sp>
        <p:nvSpPr>
          <p:cNvPr id="80" name="矩形 79">
            <a:extLst>
              <a:ext uri="{FF2B5EF4-FFF2-40B4-BE49-F238E27FC236}">
                <a16:creationId xmlns:a16="http://schemas.microsoft.com/office/drawing/2014/main" xmlns="" id="{DBAD855A-4BB5-4DD8-A2B5-4F35CE56858C}"/>
              </a:ext>
            </a:extLst>
          </p:cNvPr>
          <p:cNvSpPr/>
          <p:nvPr/>
        </p:nvSpPr>
        <p:spPr bwMode="gray">
          <a:xfrm>
            <a:off x="1860250" y="4174831"/>
            <a:ext cx="8414049" cy="177565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endParaRPr lang="en-US" altLang="zh-CN"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 Box 138">
            <a:extLst>
              <a:ext uri="{FF2B5EF4-FFF2-40B4-BE49-F238E27FC236}">
                <a16:creationId xmlns:a16="http://schemas.microsoft.com/office/drawing/2014/main" xmlns="" id="{D7E90DC7-F090-4656-A4E3-461358B85961}"/>
              </a:ext>
            </a:extLst>
          </p:cNvPr>
          <p:cNvSpPr txBox="1">
            <a:spLocks noChangeArrowheads="1"/>
          </p:cNvSpPr>
          <p:nvPr/>
        </p:nvSpPr>
        <p:spPr bwMode="gray">
          <a:xfrm>
            <a:off x="3885347" y="4422934"/>
            <a:ext cx="1114928" cy="365245"/>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kumimoji="0" lang="en-US" altLang="zh-CN" sz="140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82" name="直接连接符 81">
            <a:extLst>
              <a:ext uri="{FF2B5EF4-FFF2-40B4-BE49-F238E27FC236}">
                <a16:creationId xmlns:a16="http://schemas.microsoft.com/office/drawing/2014/main" xmlns="" id="{644D4792-BDAD-4923-861A-ABF58C96C90E}"/>
              </a:ext>
            </a:extLst>
          </p:cNvPr>
          <p:cNvCxnSpPr>
            <a:cxnSpLocks/>
            <a:stCxn id="94" idx="1"/>
            <a:endCxn id="76" idx="3"/>
          </p:cNvCxnSpPr>
          <p:nvPr/>
        </p:nvCxnSpPr>
        <p:spPr bwMode="gray">
          <a:xfrm flipH="1" flipV="1">
            <a:off x="2932065" y="3069521"/>
            <a:ext cx="1240746" cy="1075345"/>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3" name="直接连接符 82">
            <a:extLst>
              <a:ext uri="{FF2B5EF4-FFF2-40B4-BE49-F238E27FC236}">
                <a16:creationId xmlns:a16="http://schemas.microsoft.com/office/drawing/2014/main" xmlns="" id="{B0F76C40-D254-4D9B-A48F-0912FBBDFFA8}"/>
              </a:ext>
            </a:extLst>
          </p:cNvPr>
          <p:cNvCxnSpPr>
            <a:cxnSpLocks/>
            <a:stCxn id="92" idx="1"/>
            <a:endCxn id="95" idx="3"/>
          </p:cNvCxnSpPr>
          <p:nvPr/>
        </p:nvCxnSpPr>
        <p:spPr bwMode="gray">
          <a:xfrm flipH="1">
            <a:off x="7801839" y="3069521"/>
            <a:ext cx="1505532" cy="1075345"/>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4" name="Text Box 138">
            <a:extLst>
              <a:ext uri="{FF2B5EF4-FFF2-40B4-BE49-F238E27FC236}">
                <a16:creationId xmlns:a16="http://schemas.microsoft.com/office/drawing/2014/main" xmlns="" id="{D0720AA3-3127-49BA-BEE1-503C1B838228}"/>
              </a:ext>
            </a:extLst>
          </p:cNvPr>
          <p:cNvSpPr txBox="1">
            <a:spLocks noChangeArrowheads="1"/>
          </p:cNvSpPr>
          <p:nvPr/>
        </p:nvSpPr>
        <p:spPr bwMode="gray">
          <a:xfrm>
            <a:off x="2150505" y="2367687"/>
            <a:ext cx="997720" cy="390011"/>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A CE1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 Box 138">
            <a:extLst>
              <a:ext uri="{FF2B5EF4-FFF2-40B4-BE49-F238E27FC236}">
                <a16:creationId xmlns:a16="http://schemas.microsoft.com/office/drawing/2014/main" xmlns="" id="{12055A70-7A7C-4436-AFF1-7CBD903B9466}"/>
              </a:ext>
            </a:extLst>
          </p:cNvPr>
          <p:cNvSpPr txBox="1">
            <a:spLocks noChangeArrowheads="1"/>
          </p:cNvSpPr>
          <p:nvPr/>
        </p:nvSpPr>
        <p:spPr bwMode="gray">
          <a:xfrm>
            <a:off x="9045670" y="2371632"/>
            <a:ext cx="1021834" cy="382120"/>
          </a:xfrm>
          <a:prstGeom prst="rect">
            <a:avLst/>
          </a:prstGeom>
          <a:noFill/>
          <a:ln w="9525" algn="ctr">
            <a:noFill/>
            <a:miter lim="800000"/>
            <a:headEnd/>
            <a:tailEnd/>
          </a:ln>
        </p:spPr>
        <p:txBody>
          <a:bodyPr wrap="square" lIns="77159" tIns="38579" rIns="77159" bIns="38579">
            <a:noAutofit/>
          </a:bodyPr>
          <a:lstStyle/>
          <a:p>
            <a:pPr lvl="0" algn="ctr" defTabSz="781004" fontAlgn="ctr">
              <a:spcBef>
                <a:spcPct val="0"/>
              </a:spcBef>
              <a:spcAft>
                <a:spcPct val="0"/>
              </a:spcAf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A CE2</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6" name="直接连接符 85">
            <a:extLst>
              <a:ext uri="{FF2B5EF4-FFF2-40B4-BE49-F238E27FC236}">
                <a16:creationId xmlns:a16="http://schemas.microsoft.com/office/drawing/2014/main" xmlns="" id="{40E65F86-D6E3-4861-A6F4-F76BCD93ED23}"/>
              </a:ext>
            </a:extLst>
          </p:cNvPr>
          <p:cNvCxnSpPr>
            <a:cxnSpLocks/>
            <a:stCxn id="94" idx="1"/>
            <a:endCxn id="91" idx="3"/>
          </p:cNvCxnSpPr>
          <p:nvPr/>
        </p:nvCxnSpPr>
        <p:spPr bwMode="gray">
          <a:xfrm flipH="1">
            <a:off x="2932065" y="4144866"/>
            <a:ext cx="1240746" cy="113298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直接连接符 86">
            <a:extLst>
              <a:ext uri="{FF2B5EF4-FFF2-40B4-BE49-F238E27FC236}">
                <a16:creationId xmlns:a16="http://schemas.microsoft.com/office/drawing/2014/main" xmlns="" id="{102FB7C7-A5B7-40FF-9A8E-F0B766104168}"/>
              </a:ext>
            </a:extLst>
          </p:cNvPr>
          <p:cNvCxnSpPr>
            <a:cxnSpLocks/>
            <a:stCxn id="93" idx="1"/>
            <a:endCxn id="95" idx="3"/>
          </p:cNvCxnSpPr>
          <p:nvPr/>
        </p:nvCxnSpPr>
        <p:spPr bwMode="gray">
          <a:xfrm flipH="1" flipV="1">
            <a:off x="7801839" y="4144866"/>
            <a:ext cx="1505532" cy="113298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8" name="Text Box 138">
            <a:extLst>
              <a:ext uri="{FF2B5EF4-FFF2-40B4-BE49-F238E27FC236}">
                <a16:creationId xmlns:a16="http://schemas.microsoft.com/office/drawing/2014/main" xmlns="" id="{C09C354E-DC20-4B4A-8D74-35E7B46A4B25}"/>
              </a:ext>
            </a:extLst>
          </p:cNvPr>
          <p:cNvSpPr txBox="1">
            <a:spLocks noChangeArrowheads="1"/>
          </p:cNvSpPr>
          <p:nvPr/>
        </p:nvSpPr>
        <p:spPr bwMode="gray">
          <a:xfrm>
            <a:off x="2095243" y="4533160"/>
            <a:ext cx="1110938" cy="390011"/>
          </a:xfrm>
          <a:prstGeom prst="rect">
            <a:avLst/>
          </a:prstGeom>
          <a:noFill/>
          <a:ln w="9525" algn="ctr">
            <a:noFill/>
            <a:miter lim="800000"/>
            <a:headEnd/>
            <a:tailEnd/>
          </a:ln>
        </p:spPr>
        <p:txBody>
          <a:bodyPr wrap="square" lIns="77159" tIns="38579" rIns="77159" bIns="38579">
            <a:noAutofit/>
          </a:bodyPr>
          <a:lstStyle/>
          <a:p>
            <a:pPr lvl="0" algn="ctr" defTabSz="781004" fontAlgn="ctr">
              <a:spcBef>
                <a:spcPct val="0"/>
              </a:spcBef>
              <a:spcAft>
                <a:spcPct val="0"/>
              </a:spcAf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B CE3</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Text Box 138">
            <a:extLst>
              <a:ext uri="{FF2B5EF4-FFF2-40B4-BE49-F238E27FC236}">
                <a16:creationId xmlns:a16="http://schemas.microsoft.com/office/drawing/2014/main" xmlns="" id="{67765EDB-2AD1-435C-A13B-0573A6821EF4}"/>
              </a:ext>
            </a:extLst>
          </p:cNvPr>
          <p:cNvSpPr txBox="1">
            <a:spLocks noChangeArrowheads="1"/>
          </p:cNvSpPr>
          <p:nvPr/>
        </p:nvSpPr>
        <p:spPr bwMode="gray">
          <a:xfrm>
            <a:off x="9040654" y="4533160"/>
            <a:ext cx="1034682" cy="382120"/>
          </a:xfrm>
          <a:prstGeom prst="rect">
            <a:avLst/>
          </a:prstGeom>
          <a:noFill/>
          <a:ln w="9525" algn="ctr">
            <a:noFill/>
            <a:miter lim="800000"/>
            <a:headEnd/>
            <a:tailEnd/>
          </a:ln>
        </p:spPr>
        <p:txBody>
          <a:bodyPr wrap="square" lIns="77159" tIns="38579" rIns="77159" bIns="38579">
            <a:noAutofit/>
          </a:bodyPr>
          <a:lstStyle/>
          <a:p>
            <a:pPr lvl="0" algn="ctr" defTabSz="781004" fontAlgn="ctr">
              <a:spcBef>
                <a:spcPct val="0"/>
              </a:spcBef>
              <a:spcAft>
                <a:spcPct val="0"/>
              </a:spcAf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Enterprise B CE4</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矩形 89">
            <a:extLst>
              <a:ext uri="{FF2B5EF4-FFF2-40B4-BE49-F238E27FC236}">
                <a16:creationId xmlns:a16="http://schemas.microsoft.com/office/drawing/2014/main" xmlns="" id="{1BB743B8-84D7-48CE-8A5D-7B0563C7227B}"/>
              </a:ext>
            </a:extLst>
          </p:cNvPr>
          <p:cNvSpPr/>
          <p:nvPr/>
        </p:nvSpPr>
        <p:spPr bwMode="gray">
          <a:xfrm>
            <a:off x="2107008" y="3261994"/>
            <a:ext cx="1229422"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192.168.1.1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1" name="图片 90">
            <a:extLst>
              <a:ext uri="{FF2B5EF4-FFF2-40B4-BE49-F238E27FC236}">
                <a16:creationId xmlns:a16="http://schemas.microsoft.com/office/drawing/2014/main" xmlns="" id="{A3B544CF-05DD-45BD-83B3-B0A7E6276D7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392065" y="5056454"/>
            <a:ext cx="540000" cy="442800"/>
          </a:xfrm>
          <a:prstGeom prst="rect">
            <a:avLst/>
          </a:prstGeom>
        </p:spPr>
      </p:pic>
      <p:pic>
        <p:nvPicPr>
          <p:cNvPr id="92" name="图片 91">
            <a:extLst>
              <a:ext uri="{FF2B5EF4-FFF2-40B4-BE49-F238E27FC236}">
                <a16:creationId xmlns:a16="http://schemas.microsoft.com/office/drawing/2014/main" xmlns="" id="{7128C9C7-6F5D-44F5-9778-89B761EBBF5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07371" y="2848121"/>
            <a:ext cx="540000" cy="442800"/>
          </a:xfrm>
          <a:prstGeom prst="rect">
            <a:avLst/>
          </a:prstGeom>
        </p:spPr>
      </p:pic>
      <p:pic>
        <p:nvPicPr>
          <p:cNvPr id="93" name="图片 92">
            <a:extLst>
              <a:ext uri="{FF2B5EF4-FFF2-40B4-BE49-F238E27FC236}">
                <a16:creationId xmlns:a16="http://schemas.microsoft.com/office/drawing/2014/main" xmlns="" id="{9AD29C69-35E7-42B4-BF00-9DDCB18E229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307371" y="5056454"/>
            <a:ext cx="540000" cy="442800"/>
          </a:xfrm>
          <a:prstGeom prst="rect">
            <a:avLst/>
          </a:prstGeom>
        </p:spPr>
      </p:pic>
      <p:pic>
        <p:nvPicPr>
          <p:cNvPr id="94" name="图片 93">
            <a:extLst>
              <a:ext uri="{FF2B5EF4-FFF2-40B4-BE49-F238E27FC236}">
                <a16:creationId xmlns:a16="http://schemas.microsoft.com/office/drawing/2014/main" xmlns="" id="{84C065E0-A613-4D2D-AF5F-C0FF5B680E6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172811" y="3923466"/>
            <a:ext cx="540000" cy="442800"/>
          </a:xfrm>
          <a:prstGeom prst="rect">
            <a:avLst/>
          </a:prstGeom>
        </p:spPr>
      </p:pic>
      <p:pic>
        <p:nvPicPr>
          <p:cNvPr id="95" name="图片 94">
            <a:extLst>
              <a:ext uri="{FF2B5EF4-FFF2-40B4-BE49-F238E27FC236}">
                <a16:creationId xmlns:a16="http://schemas.microsoft.com/office/drawing/2014/main" xmlns="" id="{E6D9D7C8-5BC9-43A2-A53D-89AFFAB8D21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261839" y="3923466"/>
            <a:ext cx="540000" cy="442800"/>
          </a:xfrm>
          <a:prstGeom prst="rect">
            <a:avLst/>
          </a:prstGeom>
        </p:spPr>
      </p:pic>
      <p:cxnSp>
        <p:nvCxnSpPr>
          <p:cNvPr id="96" name="直接连接符 95">
            <a:extLst>
              <a:ext uri="{FF2B5EF4-FFF2-40B4-BE49-F238E27FC236}">
                <a16:creationId xmlns:a16="http://schemas.microsoft.com/office/drawing/2014/main" xmlns="" id="{60D62929-E1C1-4364-989C-87A2E7980816}"/>
              </a:ext>
            </a:extLst>
          </p:cNvPr>
          <p:cNvCxnSpPr>
            <a:cxnSpLocks/>
            <a:stCxn id="95" idx="1"/>
            <a:endCxn id="94" idx="3"/>
          </p:cNvCxnSpPr>
          <p:nvPr/>
        </p:nvCxnSpPr>
        <p:spPr bwMode="gray">
          <a:xfrm flipH="1">
            <a:off x="4712811" y="4144866"/>
            <a:ext cx="2549028" cy="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7" name="Text Box 138">
            <a:extLst>
              <a:ext uri="{FF2B5EF4-FFF2-40B4-BE49-F238E27FC236}">
                <a16:creationId xmlns:a16="http://schemas.microsoft.com/office/drawing/2014/main" xmlns="" id="{51039C1C-1764-4834-8F16-D88CC929B67E}"/>
              </a:ext>
            </a:extLst>
          </p:cNvPr>
          <p:cNvSpPr txBox="1">
            <a:spLocks noChangeArrowheads="1"/>
          </p:cNvSpPr>
          <p:nvPr/>
        </p:nvSpPr>
        <p:spPr bwMode="gray">
          <a:xfrm>
            <a:off x="6980341" y="4422934"/>
            <a:ext cx="1114928" cy="365245"/>
          </a:xfrm>
          <a:prstGeom prst="rect">
            <a:avLst/>
          </a:prstGeom>
          <a:no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kumimoji="0" lang="en-US" altLang="zh-CN" sz="1400" i="0" u="none" strike="noStrike" kern="0" cap="none" spc="0" normalizeH="0" baseline="0" noProof="0" dirty="0">
              <a:ln>
                <a:noFill/>
              </a:ln>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98" name="矩形 97">
            <a:extLst>
              <a:ext uri="{FF2B5EF4-FFF2-40B4-BE49-F238E27FC236}">
                <a16:creationId xmlns:a16="http://schemas.microsoft.com/office/drawing/2014/main" xmlns="" id="{96EA1A7A-9532-421A-8DA8-E69B6C9BA7A4}"/>
              </a:ext>
            </a:extLst>
          </p:cNvPr>
          <p:cNvSpPr/>
          <p:nvPr/>
        </p:nvSpPr>
        <p:spPr bwMode="gray">
          <a:xfrm>
            <a:off x="8950934" y="3261994"/>
            <a:ext cx="118412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192.168.1.2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a:extLst>
              <a:ext uri="{FF2B5EF4-FFF2-40B4-BE49-F238E27FC236}">
                <a16:creationId xmlns:a16="http://schemas.microsoft.com/office/drawing/2014/main" xmlns="" id="{7BB421CA-2374-44C0-A365-AAE2DD1D50F0}"/>
              </a:ext>
            </a:extLst>
          </p:cNvPr>
          <p:cNvSpPr/>
          <p:nvPr/>
        </p:nvSpPr>
        <p:spPr bwMode="gray">
          <a:xfrm>
            <a:off x="2107008" y="5448884"/>
            <a:ext cx="1229422"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192.168.2.1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a:extLst>
              <a:ext uri="{FF2B5EF4-FFF2-40B4-BE49-F238E27FC236}">
                <a16:creationId xmlns:a16="http://schemas.microsoft.com/office/drawing/2014/main" xmlns="" id="{71E584BE-47C7-4517-92DB-BA20950ADD0A}"/>
              </a:ext>
            </a:extLst>
          </p:cNvPr>
          <p:cNvSpPr/>
          <p:nvPr/>
        </p:nvSpPr>
        <p:spPr bwMode="gray">
          <a:xfrm>
            <a:off x="8937224" y="5448884"/>
            <a:ext cx="119783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192.168.2.2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4" name="组合 103">
            <a:extLst>
              <a:ext uri="{FF2B5EF4-FFF2-40B4-BE49-F238E27FC236}">
                <a16:creationId xmlns:a16="http://schemas.microsoft.com/office/drawing/2014/main" xmlns="" id="{4991E8C9-3615-4725-92D9-DD9491F7FDC2}"/>
              </a:ext>
            </a:extLst>
          </p:cNvPr>
          <p:cNvGrpSpPr/>
          <p:nvPr/>
        </p:nvGrpSpPr>
        <p:grpSpPr bwMode="gray">
          <a:xfrm>
            <a:off x="4034422" y="4760162"/>
            <a:ext cx="718154" cy="531999"/>
            <a:chOff x="4028299" y="3596545"/>
            <a:chExt cx="718154" cy="531999"/>
          </a:xfrm>
        </p:grpSpPr>
        <p:sp>
          <p:nvSpPr>
            <p:cNvPr id="105" name="Text Box 138">
              <a:extLst>
                <a:ext uri="{FF2B5EF4-FFF2-40B4-BE49-F238E27FC236}">
                  <a16:creationId xmlns:a16="http://schemas.microsoft.com/office/drawing/2014/main" xmlns="" id="{C43C31F0-61AE-4174-BC09-CA60668FCC8C}"/>
                </a:ext>
              </a:extLst>
            </p:cNvPr>
            <p:cNvSpPr txBox="1">
              <a:spLocks noChangeArrowheads="1"/>
            </p:cNvSpPr>
            <p:nvPr/>
          </p:nvSpPr>
          <p:spPr bwMode="gray">
            <a:xfrm>
              <a:off x="4028299" y="3596545"/>
              <a:ext cx="718154" cy="531999"/>
            </a:xfrm>
            <a:prstGeom prst="rect">
              <a:avLst/>
            </a:prstGeom>
            <a:solidFill>
              <a:schemeClr val="accent6">
                <a:lumMod val="20000"/>
                <a:lumOff val="80000"/>
              </a:schemeClr>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VSI B</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6" name="Text Box 138">
              <a:extLst>
                <a:ext uri="{FF2B5EF4-FFF2-40B4-BE49-F238E27FC236}">
                  <a16:creationId xmlns:a16="http://schemas.microsoft.com/office/drawing/2014/main" xmlns="" id="{90541463-C74C-47D1-BD4B-F3E8277A165A}"/>
                </a:ext>
              </a:extLst>
            </p:cNvPr>
            <p:cNvSpPr txBox="1">
              <a:spLocks noChangeArrowheads="1"/>
            </p:cNvSpPr>
            <p:nvPr/>
          </p:nvSpPr>
          <p:spPr bwMode="gray">
            <a:xfrm>
              <a:off x="4071452" y="3867646"/>
              <a:ext cx="648393" cy="247206"/>
            </a:xfrm>
            <a:prstGeom prst="rect">
              <a:avLst/>
            </a:prstGeom>
            <a:solidFill>
              <a:srgbClr val="62B230"/>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MAC B</a:t>
              </a:r>
              <a:endPar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7" name="组合 106">
            <a:extLst>
              <a:ext uri="{FF2B5EF4-FFF2-40B4-BE49-F238E27FC236}">
                <a16:creationId xmlns:a16="http://schemas.microsoft.com/office/drawing/2014/main" xmlns="" id="{A1D49CDC-967D-4221-8842-BE0A20F4D053}"/>
              </a:ext>
            </a:extLst>
          </p:cNvPr>
          <p:cNvGrpSpPr/>
          <p:nvPr/>
        </p:nvGrpSpPr>
        <p:grpSpPr bwMode="gray">
          <a:xfrm>
            <a:off x="7222075" y="4760162"/>
            <a:ext cx="718154" cy="531999"/>
            <a:chOff x="4028299" y="3596545"/>
            <a:chExt cx="718154" cy="531999"/>
          </a:xfrm>
        </p:grpSpPr>
        <p:sp>
          <p:nvSpPr>
            <p:cNvPr id="108" name="Text Box 138">
              <a:extLst>
                <a:ext uri="{FF2B5EF4-FFF2-40B4-BE49-F238E27FC236}">
                  <a16:creationId xmlns:a16="http://schemas.microsoft.com/office/drawing/2014/main" xmlns="" id="{BA95C1D2-3CEC-4D24-A1EE-B3EF9B78B59D}"/>
                </a:ext>
              </a:extLst>
            </p:cNvPr>
            <p:cNvSpPr txBox="1">
              <a:spLocks noChangeArrowheads="1"/>
            </p:cNvSpPr>
            <p:nvPr/>
          </p:nvSpPr>
          <p:spPr bwMode="gray">
            <a:xfrm>
              <a:off x="4028299" y="3596545"/>
              <a:ext cx="718154" cy="531999"/>
            </a:xfrm>
            <a:prstGeom prst="rect">
              <a:avLst/>
            </a:prstGeom>
            <a:solidFill>
              <a:schemeClr val="accent6">
                <a:lumMod val="20000"/>
                <a:lumOff val="80000"/>
              </a:schemeClr>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VSI B</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09" name="Text Box 138">
              <a:extLst>
                <a:ext uri="{FF2B5EF4-FFF2-40B4-BE49-F238E27FC236}">
                  <a16:creationId xmlns:a16="http://schemas.microsoft.com/office/drawing/2014/main" xmlns="" id="{F372A3DE-67DE-4F14-8D9B-9A7FEF74B06C}"/>
                </a:ext>
              </a:extLst>
            </p:cNvPr>
            <p:cNvSpPr txBox="1">
              <a:spLocks noChangeArrowheads="1"/>
            </p:cNvSpPr>
            <p:nvPr/>
          </p:nvSpPr>
          <p:spPr bwMode="gray">
            <a:xfrm>
              <a:off x="4071452" y="3867646"/>
              <a:ext cx="648393" cy="247206"/>
            </a:xfrm>
            <a:prstGeom prst="rect">
              <a:avLst/>
            </a:prstGeom>
            <a:solidFill>
              <a:srgbClr val="62B230"/>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MAC B</a:t>
              </a:r>
              <a:endPar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6" name="组合 115">
            <a:extLst>
              <a:ext uri="{FF2B5EF4-FFF2-40B4-BE49-F238E27FC236}">
                <a16:creationId xmlns:a16="http://schemas.microsoft.com/office/drawing/2014/main" xmlns="" id="{C7F5AFE0-5BF8-4853-B65E-BDE1642C5071}"/>
              </a:ext>
            </a:extLst>
          </p:cNvPr>
          <p:cNvGrpSpPr/>
          <p:nvPr/>
        </p:nvGrpSpPr>
        <p:grpSpPr bwMode="gray">
          <a:xfrm>
            <a:off x="4645773" y="3802512"/>
            <a:ext cx="649451" cy="276999"/>
            <a:chOff x="4688075" y="3846294"/>
            <a:chExt cx="649451" cy="276999"/>
          </a:xfrm>
          <a:solidFill>
            <a:srgbClr val="FAD3BB"/>
          </a:solidFill>
        </p:grpSpPr>
        <p:sp>
          <p:nvSpPr>
            <p:cNvPr id="117" name="Can 9">
              <a:extLst>
                <a:ext uri="{FF2B5EF4-FFF2-40B4-BE49-F238E27FC236}">
                  <a16:creationId xmlns:a16="http://schemas.microsoft.com/office/drawing/2014/main" xmlns="" id="{6E574B5C-1B7F-4CD9-B970-81C00D94F162}"/>
                </a:ext>
              </a:extLst>
            </p:cNvPr>
            <p:cNvSpPr/>
            <p:nvPr/>
          </p:nvSpPr>
          <p:spPr bwMode="gray">
            <a:xfrm rot="5400000">
              <a:off x="4886731" y="3665858"/>
              <a:ext cx="253196" cy="648394"/>
            </a:xfrm>
            <a:prstGeom prst="can">
              <a:avLst>
                <a:gd name="adj" fmla="val 4000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文本框 117">
              <a:extLst>
                <a:ext uri="{FF2B5EF4-FFF2-40B4-BE49-F238E27FC236}">
                  <a16:creationId xmlns:a16="http://schemas.microsoft.com/office/drawing/2014/main" xmlns="" id="{4DEA65D5-9024-4898-8210-491BC5680038}"/>
                </a:ext>
              </a:extLst>
            </p:cNvPr>
            <p:cNvSpPr txBox="1"/>
            <p:nvPr/>
          </p:nvSpPr>
          <p:spPr bwMode="gray">
            <a:xfrm>
              <a:off x="4688075" y="3846294"/>
              <a:ext cx="581367" cy="276999"/>
            </a:xfrm>
            <a:prstGeom prst="rect">
              <a:avLst/>
            </a:prstGeom>
            <a:grpFill/>
            <a:ln>
              <a:noFill/>
            </a:ln>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PW 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2" name="组合 121">
            <a:extLst>
              <a:ext uri="{FF2B5EF4-FFF2-40B4-BE49-F238E27FC236}">
                <a16:creationId xmlns:a16="http://schemas.microsoft.com/office/drawing/2014/main" xmlns="" id="{981A3385-3A7D-4DE4-94C7-A2762F8B5EC0}"/>
              </a:ext>
            </a:extLst>
          </p:cNvPr>
          <p:cNvGrpSpPr/>
          <p:nvPr/>
        </p:nvGrpSpPr>
        <p:grpSpPr bwMode="gray">
          <a:xfrm>
            <a:off x="4645772" y="4183609"/>
            <a:ext cx="649451" cy="276999"/>
            <a:chOff x="4688074" y="4227391"/>
            <a:chExt cx="649451" cy="276999"/>
          </a:xfrm>
        </p:grpSpPr>
        <p:sp>
          <p:nvSpPr>
            <p:cNvPr id="123" name="Can 9">
              <a:extLst>
                <a:ext uri="{FF2B5EF4-FFF2-40B4-BE49-F238E27FC236}">
                  <a16:creationId xmlns:a16="http://schemas.microsoft.com/office/drawing/2014/main" xmlns="" id="{687AD441-4B6C-487D-AAC3-8B484C06AC41}"/>
                </a:ext>
              </a:extLst>
            </p:cNvPr>
            <p:cNvSpPr/>
            <p:nvPr/>
          </p:nvSpPr>
          <p:spPr bwMode="gray">
            <a:xfrm rot="5400000">
              <a:off x="4886201" y="4049403"/>
              <a:ext cx="253198" cy="649451"/>
            </a:xfrm>
            <a:prstGeom prst="can">
              <a:avLst>
                <a:gd name="adj" fmla="val 40000"/>
              </a:avLst>
            </a:prstGeom>
            <a:solidFill>
              <a:srgbClr val="FFF2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文本框 123">
              <a:extLst>
                <a:ext uri="{FF2B5EF4-FFF2-40B4-BE49-F238E27FC236}">
                  <a16:creationId xmlns:a16="http://schemas.microsoft.com/office/drawing/2014/main" xmlns="" id="{A4181CA3-E94F-46CE-8E2A-1A853AA71B41}"/>
                </a:ext>
              </a:extLst>
            </p:cNvPr>
            <p:cNvSpPr txBox="1"/>
            <p:nvPr/>
          </p:nvSpPr>
          <p:spPr bwMode="gray">
            <a:xfrm>
              <a:off x="4688075" y="4227391"/>
              <a:ext cx="581367" cy="276999"/>
            </a:xfrm>
            <a:prstGeom prst="rect">
              <a:avLst/>
            </a:prstGeom>
            <a:solidFill>
              <a:srgbClr val="FEEEC1"/>
            </a:solidFill>
            <a:ln>
              <a:noFill/>
            </a:ln>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PW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8" name="矩形 127">
            <a:extLst>
              <a:ext uri="{FF2B5EF4-FFF2-40B4-BE49-F238E27FC236}">
                <a16:creationId xmlns:a16="http://schemas.microsoft.com/office/drawing/2014/main" xmlns="" id="{FDF5D7F5-3F0F-4D81-B903-28ED38C7CAB9}"/>
              </a:ext>
            </a:extLst>
          </p:cNvPr>
          <p:cNvSpPr/>
          <p:nvPr/>
        </p:nvSpPr>
        <p:spPr bwMode="gray">
          <a:xfrm>
            <a:off x="4181295" y="2690943"/>
            <a:ext cx="2062487" cy="523220"/>
          </a:xfrm>
          <a:prstGeom prst="rect">
            <a:avLst/>
          </a:prstGeom>
          <a:ln>
            <a:solidFill>
              <a:schemeClr val="tx1"/>
            </a:solidFill>
          </a:ln>
        </p:spPr>
        <p:txBody>
          <a:bodyPr wrap="square" anchor="ctr">
            <a:spAutoFit/>
          </a:bodyPr>
          <a:lstStyle/>
          <a:p>
            <a:pPr algn="ctr" defTabSz="1077923" fontAlgn="ct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Bind the AC and PW to the VSI.</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矩形 128">
            <a:extLst>
              <a:ext uri="{FF2B5EF4-FFF2-40B4-BE49-F238E27FC236}">
                <a16:creationId xmlns:a16="http://schemas.microsoft.com/office/drawing/2014/main" xmlns="" id="{2D1A9AC4-B823-42DD-8C75-7CF3440F1A45}"/>
              </a:ext>
            </a:extLst>
          </p:cNvPr>
          <p:cNvSpPr/>
          <p:nvPr/>
        </p:nvSpPr>
        <p:spPr bwMode="gray">
          <a:xfrm>
            <a:off x="3018972" y="3016409"/>
            <a:ext cx="1096234" cy="550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7923" fontAlgn="ctr"/>
            <a:r>
              <a:rPr 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a:t>
            </a:r>
            <a:endPar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0" name="直接箭头连接符 129">
            <a:extLst>
              <a:ext uri="{FF2B5EF4-FFF2-40B4-BE49-F238E27FC236}">
                <a16:creationId xmlns:a16="http://schemas.microsoft.com/office/drawing/2014/main" xmlns="" id="{3A7DFBA0-10C7-4E7C-A89F-E20F1C5F2D30}"/>
              </a:ext>
            </a:extLst>
          </p:cNvPr>
          <p:cNvCxnSpPr>
            <a:cxnSpLocks/>
          </p:cNvCxnSpPr>
          <p:nvPr/>
        </p:nvCxnSpPr>
        <p:spPr bwMode="gray">
          <a:xfrm flipH="1">
            <a:off x="3766729" y="3129129"/>
            <a:ext cx="369661" cy="13251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直接箭头连接符 130">
            <a:extLst>
              <a:ext uri="{FF2B5EF4-FFF2-40B4-BE49-F238E27FC236}">
                <a16:creationId xmlns:a16="http://schemas.microsoft.com/office/drawing/2014/main" xmlns="" id="{D476B661-F753-4DE2-956F-D85ED13B8D44}"/>
              </a:ext>
            </a:extLst>
          </p:cNvPr>
          <p:cNvCxnSpPr>
            <a:cxnSpLocks/>
          </p:cNvCxnSpPr>
          <p:nvPr/>
        </p:nvCxnSpPr>
        <p:spPr bwMode="gray">
          <a:xfrm flipH="1">
            <a:off x="4962022" y="3267322"/>
            <a:ext cx="1" cy="43595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13" name="组合 112">
            <a:extLst>
              <a:ext uri="{FF2B5EF4-FFF2-40B4-BE49-F238E27FC236}">
                <a16:creationId xmlns:a16="http://schemas.microsoft.com/office/drawing/2014/main" xmlns="" id="{3D386DD9-CC12-44E1-A196-BC1149D0557B}"/>
              </a:ext>
            </a:extLst>
          </p:cNvPr>
          <p:cNvGrpSpPr/>
          <p:nvPr/>
        </p:nvGrpSpPr>
        <p:grpSpPr bwMode="gray">
          <a:xfrm>
            <a:off x="5137608" y="3755978"/>
            <a:ext cx="1659974" cy="761101"/>
            <a:chOff x="5179910" y="3799760"/>
            <a:chExt cx="1659974" cy="761101"/>
          </a:xfrm>
          <a:solidFill>
            <a:srgbClr val="30B5C5"/>
          </a:solidFill>
        </p:grpSpPr>
        <p:sp>
          <p:nvSpPr>
            <p:cNvPr id="114" name="Can 225">
              <a:extLst>
                <a:ext uri="{FF2B5EF4-FFF2-40B4-BE49-F238E27FC236}">
                  <a16:creationId xmlns:a16="http://schemas.microsoft.com/office/drawing/2014/main" xmlns="" id="{76B5DCB5-97F8-4BEC-BEED-8E80ACC8A35F}"/>
                </a:ext>
              </a:extLst>
            </p:cNvPr>
            <p:cNvSpPr/>
            <p:nvPr/>
          </p:nvSpPr>
          <p:spPr bwMode="gray">
            <a:xfrm rot="5400000">
              <a:off x="5629346" y="3350324"/>
              <a:ext cx="761101" cy="1659974"/>
            </a:xfrm>
            <a:prstGeom prst="can">
              <a:avLst>
                <a:gd name="adj" fmla="val 40000"/>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矩形 114">
              <a:extLst>
                <a:ext uri="{FF2B5EF4-FFF2-40B4-BE49-F238E27FC236}">
                  <a16:creationId xmlns:a16="http://schemas.microsoft.com/office/drawing/2014/main" xmlns="" id="{38AAFC20-6A6F-4F25-90A8-3FCB58BEFC11}"/>
                </a:ext>
              </a:extLst>
            </p:cNvPr>
            <p:cNvSpPr/>
            <p:nvPr/>
          </p:nvSpPr>
          <p:spPr bwMode="gray">
            <a:xfrm>
              <a:off x="5485703" y="3917403"/>
              <a:ext cx="923036" cy="307777"/>
            </a:xfrm>
            <a:prstGeom prst="rect">
              <a:avLst/>
            </a:prstGeom>
            <a:grpFill/>
          </p:spPr>
          <p:txBody>
            <a:bodyPr wrap="square">
              <a:spAutoFit/>
            </a:bodyPr>
            <a:lstStyle/>
            <a:p>
              <a:pPr defTabSz="1077923"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9" name="组合 118">
            <a:extLst>
              <a:ext uri="{FF2B5EF4-FFF2-40B4-BE49-F238E27FC236}">
                <a16:creationId xmlns:a16="http://schemas.microsoft.com/office/drawing/2014/main" xmlns="" id="{049AE246-A98B-444A-8644-302DB2C94DC1}"/>
              </a:ext>
            </a:extLst>
          </p:cNvPr>
          <p:cNvGrpSpPr/>
          <p:nvPr/>
        </p:nvGrpSpPr>
        <p:grpSpPr bwMode="gray">
          <a:xfrm>
            <a:off x="6582699" y="3802512"/>
            <a:ext cx="649450" cy="276999"/>
            <a:chOff x="6625001" y="3846294"/>
            <a:chExt cx="649450" cy="276999"/>
          </a:xfrm>
          <a:solidFill>
            <a:srgbClr val="FAD3BB"/>
          </a:solidFill>
        </p:grpSpPr>
        <p:sp>
          <p:nvSpPr>
            <p:cNvPr id="120" name="Can 9">
              <a:extLst>
                <a:ext uri="{FF2B5EF4-FFF2-40B4-BE49-F238E27FC236}">
                  <a16:creationId xmlns:a16="http://schemas.microsoft.com/office/drawing/2014/main" xmlns="" id="{4BA08851-6C42-4BD9-8A68-D3AE802024BB}"/>
                </a:ext>
              </a:extLst>
            </p:cNvPr>
            <p:cNvSpPr/>
            <p:nvPr/>
          </p:nvSpPr>
          <p:spPr bwMode="gray">
            <a:xfrm rot="5400000">
              <a:off x="6823656" y="3665858"/>
              <a:ext cx="253196" cy="648394"/>
            </a:xfrm>
            <a:prstGeom prst="can">
              <a:avLst>
                <a:gd name="adj" fmla="val 4000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a:extLst>
                <a:ext uri="{FF2B5EF4-FFF2-40B4-BE49-F238E27FC236}">
                  <a16:creationId xmlns:a16="http://schemas.microsoft.com/office/drawing/2014/main" xmlns="" id="{E49E02DE-11BE-4D70-B6F3-EEA41D1AE249}"/>
                </a:ext>
              </a:extLst>
            </p:cNvPr>
            <p:cNvSpPr txBox="1"/>
            <p:nvPr/>
          </p:nvSpPr>
          <p:spPr bwMode="gray">
            <a:xfrm>
              <a:off x="6625001" y="3846294"/>
              <a:ext cx="581366" cy="276999"/>
            </a:xfrm>
            <a:prstGeom prst="rect">
              <a:avLst/>
            </a:prstGeom>
            <a:grpFill/>
            <a:ln>
              <a:noFill/>
            </a:ln>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PW 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5" name="组合 124">
            <a:extLst>
              <a:ext uri="{FF2B5EF4-FFF2-40B4-BE49-F238E27FC236}">
                <a16:creationId xmlns:a16="http://schemas.microsoft.com/office/drawing/2014/main" xmlns="" id="{A288CE69-A592-4EE6-A45F-DF79469D8D6C}"/>
              </a:ext>
            </a:extLst>
          </p:cNvPr>
          <p:cNvGrpSpPr/>
          <p:nvPr/>
        </p:nvGrpSpPr>
        <p:grpSpPr bwMode="gray">
          <a:xfrm>
            <a:off x="6582698" y="4183609"/>
            <a:ext cx="650507" cy="276999"/>
            <a:chOff x="6625000" y="4227391"/>
            <a:chExt cx="650507" cy="276999"/>
          </a:xfrm>
        </p:grpSpPr>
        <p:sp>
          <p:nvSpPr>
            <p:cNvPr id="126" name="Can 9">
              <a:extLst>
                <a:ext uri="{FF2B5EF4-FFF2-40B4-BE49-F238E27FC236}">
                  <a16:creationId xmlns:a16="http://schemas.microsoft.com/office/drawing/2014/main" xmlns="" id="{49334FB0-0CC2-47EF-8E1C-526CAFD7BCBB}"/>
                </a:ext>
              </a:extLst>
            </p:cNvPr>
            <p:cNvSpPr/>
            <p:nvPr/>
          </p:nvSpPr>
          <p:spPr bwMode="gray">
            <a:xfrm rot="5400000">
              <a:off x="6824183" y="4049404"/>
              <a:ext cx="253198" cy="649451"/>
            </a:xfrm>
            <a:prstGeom prst="can">
              <a:avLst>
                <a:gd name="adj" fmla="val 40000"/>
              </a:avLst>
            </a:prstGeom>
            <a:solidFill>
              <a:srgbClr val="FFF2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126">
              <a:extLst>
                <a:ext uri="{FF2B5EF4-FFF2-40B4-BE49-F238E27FC236}">
                  <a16:creationId xmlns:a16="http://schemas.microsoft.com/office/drawing/2014/main" xmlns="" id="{B6B935A0-F184-4592-8669-54A0ECD04241}"/>
                </a:ext>
              </a:extLst>
            </p:cNvPr>
            <p:cNvSpPr txBox="1"/>
            <p:nvPr/>
          </p:nvSpPr>
          <p:spPr bwMode="gray">
            <a:xfrm>
              <a:off x="6625000" y="4227391"/>
              <a:ext cx="581367" cy="276999"/>
            </a:xfrm>
            <a:prstGeom prst="rect">
              <a:avLst/>
            </a:prstGeom>
            <a:solidFill>
              <a:srgbClr val="FEEEC1"/>
            </a:solidFill>
            <a:ln>
              <a:noFill/>
            </a:ln>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PW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8" name="组合 57">
            <a:extLst>
              <a:ext uri="{FF2B5EF4-FFF2-40B4-BE49-F238E27FC236}">
                <a16:creationId xmlns:a16="http://schemas.microsoft.com/office/drawing/2014/main" xmlns="" id="{A386F5FB-57D1-4C10-BD17-62A70BCBEFFB}"/>
              </a:ext>
            </a:extLst>
          </p:cNvPr>
          <p:cNvGrpSpPr/>
          <p:nvPr/>
        </p:nvGrpSpPr>
        <p:grpSpPr bwMode="gray">
          <a:xfrm>
            <a:off x="7222075" y="3288405"/>
            <a:ext cx="718154" cy="531999"/>
            <a:chOff x="4028299" y="3596545"/>
            <a:chExt cx="718154" cy="531999"/>
          </a:xfrm>
          <a:solidFill>
            <a:srgbClr val="DD80AA"/>
          </a:solidFill>
        </p:grpSpPr>
        <p:sp>
          <p:nvSpPr>
            <p:cNvPr id="59" name="Text Box 138">
              <a:extLst>
                <a:ext uri="{FF2B5EF4-FFF2-40B4-BE49-F238E27FC236}">
                  <a16:creationId xmlns:a16="http://schemas.microsoft.com/office/drawing/2014/main" xmlns="" id="{5C054029-43C4-44EF-ACB9-294031B76147}"/>
                </a:ext>
              </a:extLst>
            </p:cNvPr>
            <p:cNvSpPr txBox="1">
              <a:spLocks noChangeArrowheads="1"/>
            </p:cNvSpPr>
            <p:nvPr/>
          </p:nvSpPr>
          <p:spPr bwMode="gray">
            <a:xfrm>
              <a:off x="4028299" y="3596545"/>
              <a:ext cx="718154" cy="531999"/>
            </a:xfrm>
            <a:prstGeom prst="rect">
              <a:avLst/>
            </a:prstGeom>
            <a:solidFill>
              <a:srgbClr val="EBB3CC"/>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VSI A</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 Box 138">
              <a:extLst>
                <a:ext uri="{FF2B5EF4-FFF2-40B4-BE49-F238E27FC236}">
                  <a16:creationId xmlns:a16="http://schemas.microsoft.com/office/drawing/2014/main" xmlns="" id="{D413A2D0-1A58-43C6-BA39-850C398083D2}"/>
                </a:ext>
              </a:extLst>
            </p:cNvPr>
            <p:cNvSpPr txBox="1">
              <a:spLocks noChangeArrowheads="1"/>
            </p:cNvSpPr>
            <p:nvPr/>
          </p:nvSpPr>
          <p:spPr bwMode="gray">
            <a:xfrm>
              <a:off x="4063832" y="3867646"/>
              <a:ext cx="648393" cy="247206"/>
            </a:xfrm>
            <a:prstGeom prst="rect">
              <a:avLst/>
            </a:prstGeom>
            <a:solidFill>
              <a:srgbClr val="62B230"/>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MAC A</a:t>
              </a:r>
              <a:endPar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1" name="组合 60">
            <a:extLst>
              <a:ext uri="{FF2B5EF4-FFF2-40B4-BE49-F238E27FC236}">
                <a16:creationId xmlns:a16="http://schemas.microsoft.com/office/drawing/2014/main" xmlns="" id="{A386F5FB-57D1-4C10-BD17-62A70BCBEFFB}"/>
              </a:ext>
            </a:extLst>
          </p:cNvPr>
          <p:cNvGrpSpPr/>
          <p:nvPr/>
        </p:nvGrpSpPr>
        <p:grpSpPr bwMode="gray">
          <a:xfrm>
            <a:off x="3938768" y="3288405"/>
            <a:ext cx="718154" cy="531999"/>
            <a:chOff x="4028299" y="3596545"/>
            <a:chExt cx="718154" cy="531999"/>
          </a:xfrm>
          <a:solidFill>
            <a:srgbClr val="DD80AA"/>
          </a:solidFill>
        </p:grpSpPr>
        <p:sp>
          <p:nvSpPr>
            <p:cNvPr id="62" name="Text Box 138">
              <a:extLst>
                <a:ext uri="{FF2B5EF4-FFF2-40B4-BE49-F238E27FC236}">
                  <a16:creationId xmlns:a16="http://schemas.microsoft.com/office/drawing/2014/main" xmlns="" id="{5C054029-43C4-44EF-ACB9-294031B76147}"/>
                </a:ext>
              </a:extLst>
            </p:cNvPr>
            <p:cNvSpPr txBox="1">
              <a:spLocks noChangeArrowheads="1"/>
            </p:cNvSpPr>
            <p:nvPr/>
          </p:nvSpPr>
          <p:spPr bwMode="gray">
            <a:xfrm>
              <a:off x="4028299" y="3596545"/>
              <a:ext cx="718154" cy="531999"/>
            </a:xfrm>
            <a:prstGeom prst="rect">
              <a:avLst/>
            </a:prstGeom>
            <a:solidFill>
              <a:srgbClr val="EBB3CC"/>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VSI A</a:t>
              </a:r>
              <a:endParaRPr lang="en-US"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 Box 138">
              <a:extLst>
                <a:ext uri="{FF2B5EF4-FFF2-40B4-BE49-F238E27FC236}">
                  <a16:creationId xmlns:a16="http://schemas.microsoft.com/office/drawing/2014/main" xmlns="" id="{D413A2D0-1A58-43C6-BA39-850C398083D2}"/>
                </a:ext>
              </a:extLst>
            </p:cNvPr>
            <p:cNvSpPr txBox="1">
              <a:spLocks noChangeArrowheads="1"/>
            </p:cNvSpPr>
            <p:nvPr/>
          </p:nvSpPr>
          <p:spPr bwMode="gray">
            <a:xfrm>
              <a:off x="4063832" y="3867646"/>
              <a:ext cx="648393" cy="247206"/>
            </a:xfrm>
            <a:prstGeom prst="rect">
              <a:avLst/>
            </a:prstGeom>
            <a:solidFill>
              <a:srgbClr val="62B230"/>
            </a:solidFill>
            <a:ln w="9525" algn="ctr">
              <a:noFill/>
              <a:miter lim="800000"/>
              <a:headEnd/>
              <a:tailEnd/>
            </a:ln>
          </p:spPr>
          <p:txBody>
            <a:bodyPr wrap="square" lIns="77159" tIns="38579" rIns="77159" bIns="38579">
              <a:noAutofit/>
            </a:bodyPr>
            <a:lstStyle/>
            <a:p>
              <a:pPr marL="0" marR="0" lvl="0" indent="0" algn="ctr" defTabSz="781004" eaLnBrk="1" fontAlgn="ctr" latinLnBrk="0" hangingPunct="1">
                <a:spcBef>
                  <a:spcPct val="0"/>
                </a:spcBef>
                <a:spcAft>
                  <a:spcPct val="0"/>
                </a:spcAft>
                <a:buClrTx/>
                <a:buSzTx/>
                <a:buFontTx/>
                <a:buNone/>
                <a:tabLst/>
                <a:defRPr/>
              </a:pPr>
              <a:r>
                <a:rPr lang="en-US"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MAC A</a:t>
              </a:r>
              <a:endPar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62486640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452438" y="447468"/>
            <a:ext cx="11296649" cy="497095"/>
          </a:xfrm>
        </p:spPr>
        <p:txBody>
          <a:bodyPr/>
          <a:lstStyle/>
          <a:p>
            <a:pPr fontAlgn="ctr"/>
            <a:r>
              <a:rPr lang="en-US" dirty="0" smtClean="0">
                <a:sym typeface="Huawei Sans" panose="020C0503030203020204" pitchFamily="34" charset="0"/>
              </a:rPr>
              <a:t>Configuring a BD and Binding an EVPN Instance to the BD</a:t>
            </a:r>
            <a:endParaRPr lang="en-US" altLang="zh-CN" dirty="0">
              <a:sym typeface="Huawei Sans" panose="020C0503030203020204" pitchFamily="34" charset="0"/>
            </a:endParaRPr>
          </a:p>
        </p:txBody>
      </p:sp>
      <p:grpSp>
        <p:nvGrpSpPr>
          <p:cNvPr id="9" name="组合 8"/>
          <p:cNvGrpSpPr/>
          <p:nvPr/>
        </p:nvGrpSpPr>
        <p:grpSpPr>
          <a:xfrm>
            <a:off x="458234" y="1200212"/>
            <a:ext cx="11543266" cy="5006273"/>
            <a:chOff x="458234" y="1200212"/>
            <a:chExt cx="11543266" cy="5006273"/>
          </a:xfrm>
        </p:grpSpPr>
        <p:sp>
          <p:nvSpPr>
            <p:cNvPr id="3" name="矩形 2"/>
            <p:cNvSpPr/>
            <p:nvPr/>
          </p:nvSpPr>
          <p:spPr bwMode="gray">
            <a:xfrm>
              <a:off x="857250" y="1585562"/>
              <a:ext cx="10417179" cy="584775"/>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bridge-domain</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10</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[Huawei-bd10] </a:t>
              </a:r>
              <a:r>
                <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rPr>
                <a:t>evpn </a:t>
              </a:r>
              <a:r>
                <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rPr>
                <a:t>binding vpn-instance </a:t>
              </a:r>
              <a:r>
                <a:rPr lang="en-US" altLang="zh-CN" sz="1600" i="1" dirty="0">
                  <a:latin typeface="Huawei Sans" panose="020C0503030203020204" pitchFamily="34" charset="0"/>
                  <a:ea typeface="方正兰亭黑简体" panose="02000000000000000000" pitchFamily="2" charset="-122"/>
                  <a:sym typeface="Huawei Sans" panose="020C0503030203020204" pitchFamily="34" charset="0"/>
                </a:rPr>
                <a:t>evpna</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 [ </a:t>
              </a:r>
              <a:r>
                <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rPr>
                <a:t>bd-tag</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600" i="1" dirty="0" err="1">
                  <a:latin typeface="Huawei Sans" panose="020C0503030203020204" pitchFamily="34" charset="0"/>
                  <a:ea typeface="方正兰亭黑简体" panose="02000000000000000000" pitchFamily="2" charset="-122"/>
                  <a:sym typeface="Huawei Sans" panose="020C0503030203020204" pitchFamily="34" charset="0"/>
                </a:rPr>
                <a:t>bd-tag</a:t>
              </a:r>
              <a:r>
                <a:rPr lang="en-US" altLang="zh-CN" sz="1600" dirty="0">
                  <a:latin typeface="Huawei Sans" panose="020C0503030203020204" pitchFamily="34" charset="0"/>
                  <a:ea typeface="方正兰亭黑简体" panose="02000000000000000000" pitchFamily="2" charset="-122"/>
                  <a:sym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 name="矩形 3"/>
            <p:cNvSpPr/>
            <p:nvPr/>
          </p:nvSpPr>
          <p:spPr bwMode="gray">
            <a:xfrm>
              <a:off x="458234" y="1200212"/>
              <a:ext cx="11089232" cy="338554"/>
            </a:xfrm>
            <a:prstGeom prst="rect">
              <a:avLst/>
            </a:prstGeom>
          </p:spPr>
          <p:txBody>
            <a:bodyPr wrap="square">
              <a:spAutoFit/>
            </a:bodyPr>
            <a:lstStyle/>
            <a:p>
              <a:pPr marL="295275" indent="-295275" fontAlgn="ctr">
                <a:buFont typeface="+mj-lt"/>
                <a:buAutoNum type="arabicPeriod"/>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Configure an EVPN instance.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 name="矩形 4"/>
            <p:cNvSpPr/>
            <p:nvPr/>
          </p:nvSpPr>
          <p:spPr bwMode="gray">
            <a:xfrm>
              <a:off x="753549" y="2217133"/>
              <a:ext cx="10608699"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 MPLS forwarding, bind a BD to the EVPN instance named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evpna</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In this example, the BD ID is 10. By specifying different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bd-tag</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values, you can bind multiple BDs with different VLANs to the same EVPN instance and isolate services in these BDs.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 name="矩形 5"/>
            <p:cNvSpPr/>
            <p:nvPr/>
          </p:nvSpPr>
          <p:spPr bwMode="gray">
            <a:xfrm>
              <a:off x="857250" y="3496412"/>
              <a:ext cx="10417179" cy="1077218"/>
            </a:xfrm>
            <a:prstGeom prst="rect">
              <a:avLst/>
            </a:prstGeom>
            <a:solidFill>
              <a:schemeClr val="bg1">
                <a:lumMod val="85000"/>
              </a:schemeClr>
            </a:solidFill>
            <a:ln>
              <a:noFill/>
            </a:ln>
          </p:spPr>
          <p:txBody>
            <a:bodyPr wrap="square">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interface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Eth-Trunk10.1</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mode l2</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[Huawei-Eth-Trunk10.1]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encapsulation dot1q vid</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2</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[Huawei-Eth-Trunk10.1]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rewrite pop single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[Huawei-Eth-Trunk10.1] </a:t>
              </a: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bridge-domain</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i="1" dirty="0" smtClean="0">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 name="矩形 6"/>
            <p:cNvSpPr/>
            <p:nvPr/>
          </p:nvSpPr>
          <p:spPr bwMode="gray">
            <a:xfrm>
              <a:off x="458234" y="3111062"/>
              <a:ext cx="11089232" cy="338554"/>
            </a:xfrm>
            <a:prstGeom prst="rect">
              <a:avLst/>
            </a:prstGeom>
          </p:spPr>
          <p:txBody>
            <a:bodyPr wrap="square">
              <a:spAutoFit/>
            </a:bodyPr>
            <a:lstStyle/>
            <a:p>
              <a:pPr marL="295275" indent="-295275" fontAlgn="ctr">
                <a:buFont typeface="+mj-lt"/>
                <a:buAutoNum type="arabicPeriod" startAt="2"/>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Add a Layer 2 sub-interface to the BD so that the sub-interface can transmit data packets in this BD.</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 name="矩形 7"/>
            <p:cNvSpPr/>
            <p:nvPr/>
          </p:nvSpPr>
          <p:spPr bwMode="gray">
            <a:xfrm>
              <a:off x="753549" y="4575269"/>
              <a:ext cx="11247951" cy="163121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Layer 2 sub-interface is added to a BD so that it can transmit data packets in this BD. In this example, the sub-interface ID is Eth-Trunk10.1.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4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rewrite pop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single | double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command removes single or double VLAN tags from received packets. For single-tagged packets that a Layer 2 sub-interface receives, specify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single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to remove the tags from these packets. If the encapsulation type of packets has been set to QinQ in the previous step, specify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double</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to remove double VLAN tags from the received packets.</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422498981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sym typeface="Huawei Sans" panose="020C0503030203020204" pitchFamily="34" charset="0"/>
              </a:rPr>
              <a:t>Example for Configuring Eth-Trunk Sub-interfaces to Access a BD EVPN (Dual-Homing Active-Active)</a:t>
            </a:r>
            <a:endParaRPr lang="en-US" altLang="zh-CN" dirty="0">
              <a:sym typeface="Huawei Sans" panose="020C0503030203020204" pitchFamily="34" charset="0"/>
            </a:endParaRPr>
          </a:p>
        </p:txBody>
      </p:sp>
      <p:grpSp>
        <p:nvGrpSpPr>
          <p:cNvPr id="42" name="组合 41"/>
          <p:cNvGrpSpPr/>
          <p:nvPr/>
        </p:nvGrpSpPr>
        <p:grpSpPr bwMode="gray">
          <a:xfrm>
            <a:off x="472972" y="1459807"/>
            <a:ext cx="5510043" cy="2408931"/>
            <a:chOff x="543931" y="1110557"/>
            <a:chExt cx="5510043" cy="2408931"/>
          </a:xfrm>
        </p:grpSpPr>
        <p:sp>
          <p:nvSpPr>
            <p:cNvPr id="40" name="矩形 39"/>
            <p:cNvSpPr/>
            <p:nvPr/>
          </p:nvSpPr>
          <p:spPr bwMode="gray">
            <a:xfrm>
              <a:off x="4888511"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637866"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2338" y="1949248"/>
              <a:ext cx="540000" cy="442800"/>
            </a:xfrm>
            <a:prstGeom prst="rect">
              <a:avLst/>
            </a:prstGeom>
          </p:spPr>
        </p:pic>
        <p:pic>
          <p:nvPicPr>
            <p:cNvPr id="9"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533164" y="1949248"/>
              <a:ext cx="540000" cy="441818"/>
            </a:xfrm>
            <a:prstGeom prst="rect">
              <a:avLst/>
            </a:prstGeom>
            <a:noFill/>
          </p:spPr>
        </p:pic>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16376" y="1949248"/>
              <a:ext cx="540000" cy="442800"/>
            </a:xfrm>
            <a:prstGeom prst="rect">
              <a:avLst/>
            </a:prstGeom>
          </p:spPr>
        </p:pic>
        <p:cxnSp>
          <p:nvCxnSpPr>
            <p:cNvPr id="12" name="直接连接符 11"/>
            <p:cNvCxnSpPr>
              <a:stCxn id="3" idx="3"/>
              <a:endCxn id="4" idx="1"/>
            </p:cNvCxnSpPr>
            <p:nvPr/>
          </p:nvCxnSpPr>
          <p:spPr bwMode="gray">
            <a:xfrm flipV="1">
              <a:off x="1462338" y="13324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3" idx="3"/>
              <a:endCxn id="5" idx="1"/>
            </p:cNvCxnSpPr>
            <p:nvPr/>
          </p:nvCxnSpPr>
          <p:spPr bwMode="gray">
            <a:xfrm>
              <a:off x="1462338" y="21706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4" idx="3"/>
              <a:endCxn id="9" idx="1"/>
            </p:cNvCxnSpPr>
            <p:nvPr/>
          </p:nvCxnSpPr>
          <p:spPr bwMode="gray">
            <a:xfrm>
              <a:off x="2767751" y="1332448"/>
              <a:ext cx="765413" cy="837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 idx="3"/>
              <a:endCxn id="9" idx="1"/>
            </p:cNvCxnSpPr>
            <p:nvPr/>
          </p:nvCxnSpPr>
          <p:spPr bwMode="gray">
            <a:xfrm flipV="1">
              <a:off x="2767751" y="2170157"/>
              <a:ext cx="765413" cy="838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9" idx="3"/>
              <a:endCxn id="7" idx="1"/>
            </p:cNvCxnSpPr>
            <p:nvPr/>
          </p:nvCxnSpPr>
          <p:spPr bwMode="gray">
            <a:xfrm>
              <a:off x="4073164" y="2170157"/>
              <a:ext cx="943212"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543931" y="205416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3568172" y="239788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5499923" y="201675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0"/>
            <p:cNvGrpSpPr/>
            <p:nvPr/>
          </p:nvGrpSpPr>
          <p:grpSpPr bwMode="gray">
            <a:xfrm>
              <a:off x="2227751" y="2787939"/>
              <a:ext cx="540000" cy="731549"/>
              <a:chOff x="2227751" y="2660939"/>
              <a:chExt cx="540000" cy="731549"/>
            </a:xfrm>
          </p:grpSpPr>
          <p:pic>
            <p:nvPicPr>
              <p:cNvPr id="5"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2660939"/>
                <a:ext cx="540000" cy="441818"/>
              </a:xfrm>
              <a:prstGeom prst="rect">
                <a:avLst/>
              </a:prstGeom>
              <a:noFill/>
            </p:spPr>
          </p:pic>
          <p:sp>
            <p:nvSpPr>
              <p:cNvPr id="28" name="文本框 27"/>
              <p:cNvSpPr txBox="1"/>
              <p:nvPr/>
            </p:nvSpPr>
            <p:spPr bwMode="gray">
              <a:xfrm>
                <a:off x="2254736" y="308471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2" name="组合 31"/>
            <p:cNvGrpSpPr/>
            <p:nvPr/>
          </p:nvGrpSpPr>
          <p:grpSpPr bwMode="gray">
            <a:xfrm>
              <a:off x="2227751" y="1111539"/>
              <a:ext cx="540000" cy="740572"/>
              <a:chOff x="2227751" y="1238539"/>
              <a:chExt cx="540000" cy="740572"/>
            </a:xfrm>
          </p:grpSpPr>
          <p:pic>
            <p:nvPicPr>
              <p:cNvPr id="4"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文本框 29"/>
            <p:cNvSpPr txBox="1"/>
            <p:nvPr/>
          </p:nvSpPr>
          <p:spPr bwMode="gray">
            <a:xfrm rot="18666283">
              <a:off x="1437774" y="1520716"/>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rot="2846470">
              <a:off x="1574047" y="24014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166301" y="19347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2818649" y="1110557"/>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3400979" y="261197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1299025" y="297095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587932" y="2389768"/>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838577" y="2362814"/>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192.168.1.2/24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4" name="文本框 43"/>
          <p:cNvSpPr txBox="1"/>
          <p:nvPr/>
        </p:nvSpPr>
        <p:spPr bwMode="gray">
          <a:xfrm>
            <a:off x="436044" y="3807386"/>
            <a:ext cx="5696469" cy="2612464"/>
          </a:xfrm>
          <a:prstGeom prst="rect">
            <a:avLst/>
          </a:prstGeom>
        </p:spPr>
        <p:txBody>
          <a:bodyPr/>
          <a:lstStyle>
            <a:defPPr>
              <a:defRPr lang="en-US"/>
            </a:defPPr>
            <a:lvl1pPr marL="302279" indent="-302279" defTabSz="914034" fontAlgn="base">
              <a:lnSpc>
                <a:spcPct val="140000"/>
              </a:lnSpc>
              <a:spcBef>
                <a:spcPts val="792"/>
              </a:spcBef>
              <a:buSzPct val="50000"/>
              <a:buFont typeface="Wingdings" panose="05000000000000000000" pitchFamily="2" charset="2"/>
              <a:buChar char="l"/>
              <a:defRPr sz="1600" baseline="0">
                <a:latin typeface="Arial" panose="020C0503030203020204" pitchFamily="34" charset="0"/>
                <a:ea typeface="方正兰亭黑简体" panose="02000000000000000000" pitchFamily="2" charset="-122"/>
              </a:defRPr>
            </a:lvl1pPr>
            <a:lvl2pPr marL="654938" lvl="1" indent="-251899" defTabSz="914034" fontAlgn="base">
              <a:lnSpc>
                <a:spcPct val="140000"/>
              </a:lnSpc>
              <a:spcBef>
                <a:spcPts val="720"/>
              </a:spcBef>
              <a:buClrTx/>
              <a:buSzPct val="50000"/>
              <a:buFont typeface="Wingdings" panose="05000000000000000000" pitchFamily="2" charset="2"/>
              <a:buChar char="p"/>
              <a:defRPr sz="1400" baseline="0">
                <a:latin typeface="Arial" panose="020C0503030203020204" pitchFamily="34" charset="0"/>
                <a:ea typeface="方正兰亭黑简体" panose="02000000000000000000" pitchFamily="2" charset="-122"/>
              </a:defRPr>
            </a:lvl2pPr>
            <a:lvl3pPr marL="1003998" indent="-201519" defTabSz="914034" fontAlgn="base">
              <a:lnSpc>
                <a:spcPct val="140000"/>
              </a:lnSpc>
              <a:spcBef>
                <a:spcPts val="648"/>
              </a:spcBef>
              <a:buClrTx/>
              <a:buSzPct val="50000"/>
              <a:buFont typeface="Wingdings" panose="05000000000000000000" pitchFamily="2" charset="2"/>
              <a:buChar char="n"/>
              <a:defRPr sz="1799" baseline="0">
                <a:latin typeface="Arial" panose="020C0503030203020204" pitchFamily="34" charset="0"/>
                <a:ea typeface="方正兰亭黑简体" panose="02000000000000000000" pitchFamily="2" charset="-122"/>
              </a:defRPr>
            </a:lvl3pPr>
            <a:lvl4pPr marL="1399840" indent="-197921" defTabSz="914034" fontAlgn="base">
              <a:lnSpc>
                <a:spcPct val="140000"/>
              </a:lnSpc>
              <a:spcBef>
                <a:spcPts val="576"/>
              </a:spcBef>
              <a:buFont typeface="Huawei Sans" panose="020C0503030203020204" pitchFamily="34" charset="0"/>
              <a:buChar char="−"/>
              <a:defRPr sz="1599" baseline="0">
                <a:latin typeface="Arial" panose="020C0503030203020204" pitchFamily="34" charset="0"/>
                <a:ea typeface="方正兰亭黑简体" panose="02000000000000000000" pitchFamily="2" charset="-122"/>
              </a:defRPr>
            </a:lvl4pPr>
            <a:lvl5pPr marL="1802879" indent="-201519" defTabSz="914034" fontAlgn="base">
              <a:lnSpc>
                <a:spcPct val="140000"/>
              </a:lnSpc>
              <a:spcBef>
                <a:spcPts val="576"/>
              </a:spcBef>
              <a:buFont typeface="Huawei Sans" panose="020C0503030203020204" pitchFamily="34" charset="0"/>
              <a:buChar char="~"/>
              <a:defRPr sz="1399" baseline="0">
                <a:latin typeface="Arial" panose="020C0503030203020204" pitchFamily="34" charset="0"/>
                <a:ea typeface="方正兰亭黑简体" panose="02000000000000000000" pitchFamily="2" charset="-122"/>
              </a:defRPr>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fontAlgn="ctr">
              <a:lnSpc>
                <a:spcPct val="110000"/>
              </a:lnSpc>
              <a:spcBef>
                <a:spcPts val="300"/>
              </a:spcBef>
            </a:pPr>
            <a:r>
              <a:rPr lang="en-US" sz="1400" dirty="0" smtClean="0">
                <a:latin typeface="Huawei Sans" panose="020C0503030203020204" pitchFamily="34" charset="0"/>
                <a:sym typeface="Huawei Sans" panose="020C0503030203020204" pitchFamily="34" charset="0"/>
              </a:rPr>
              <a:t>EVPN needs to be configured on the network to implement Layer 2 communication.</a:t>
            </a:r>
            <a:endParaRPr lang="en-US" altLang="zh-CN" sz="1400" dirty="0" smtClean="0">
              <a:latin typeface="Huawei Sans" panose="020C0503030203020204" pitchFamily="34" charset="0"/>
              <a:sym typeface="Huawei Sans" panose="020C0503030203020204" pitchFamily="34" charset="0"/>
            </a:endParaRPr>
          </a:p>
          <a:p>
            <a:pPr marL="542925" lvl="1" indent="-228600" fontAlgn="ctr">
              <a:lnSpc>
                <a:spcPct val="110000"/>
              </a:lnSpc>
              <a:spcBef>
                <a:spcPts val="300"/>
              </a:spcBef>
            </a:pPr>
            <a:r>
              <a:rPr lang="en-US" sz="1200" dirty="0" smtClean="0">
                <a:latin typeface="Huawei Sans" panose="020C0503030203020204" pitchFamily="34" charset="0"/>
                <a:sym typeface="Huawei Sans" panose="020C0503030203020204" pitchFamily="34" charset="0"/>
              </a:rPr>
              <a:t>CE1 is dual-homed to PE1 and PE2 and works in active-active mode through an E-Trunk.</a:t>
            </a:r>
            <a:endParaRPr lang="en-US" altLang="zh-CN" sz="1200" dirty="0" smtClean="0">
              <a:latin typeface="Huawei Sans" panose="020C0503030203020204" pitchFamily="34" charset="0"/>
              <a:sym typeface="Huawei Sans" panose="020C0503030203020204" pitchFamily="34" charset="0"/>
            </a:endParaRPr>
          </a:p>
          <a:p>
            <a:pPr marL="542925" lvl="1" indent="-228600" fontAlgn="ctr">
              <a:lnSpc>
                <a:spcPct val="110000"/>
              </a:lnSpc>
              <a:spcBef>
                <a:spcPts val="300"/>
              </a:spcBef>
            </a:pPr>
            <a:r>
              <a:rPr lang="en-US" sz="1200" dirty="0" smtClean="0">
                <a:latin typeface="Huawei Sans" panose="020C0503030203020204" pitchFamily="34" charset="0"/>
                <a:sym typeface="Huawei Sans" panose="020C0503030203020204" pitchFamily="34" charset="0"/>
              </a:rPr>
              <a:t>The ESI of CE1 is 0000.1111.2222.1111.1111.</a:t>
            </a:r>
            <a:endParaRPr lang="en-US" altLang="zh-CN" sz="1200" dirty="0" smtClean="0">
              <a:latin typeface="Huawei Sans" panose="020C0503030203020204" pitchFamily="34" charset="0"/>
              <a:sym typeface="Huawei Sans" panose="020C0503030203020204" pitchFamily="34" charset="0"/>
            </a:endParaRPr>
          </a:p>
          <a:p>
            <a:pPr marL="542925" lvl="1" indent="-228600" fontAlgn="ctr">
              <a:lnSpc>
                <a:spcPct val="110000"/>
              </a:lnSpc>
              <a:spcBef>
                <a:spcPts val="300"/>
              </a:spcBef>
            </a:pPr>
            <a:r>
              <a:rPr lang="en-US" sz="1200" dirty="0" smtClean="0">
                <a:latin typeface="Huawei Sans" panose="020C0503030203020204" pitchFamily="34" charset="0"/>
                <a:sym typeface="Huawei Sans" panose="020C0503030203020204" pitchFamily="34" charset="0"/>
              </a:rPr>
              <a:t>IP addresses of CE1 and CE2 are 192.168.1.1/24 and 192.168.1.2/24 respectively.</a:t>
            </a:r>
            <a:endParaRPr lang="en-US" altLang="zh-CN" sz="1200" dirty="0" smtClean="0">
              <a:latin typeface="Huawei Sans" panose="020C0503030203020204" pitchFamily="34" charset="0"/>
              <a:sym typeface="Huawei Sans" panose="020C0503030203020204" pitchFamily="34" charset="0"/>
            </a:endParaRPr>
          </a:p>
          <a:p>
            <a:pPr marL="542925" lvl="1" indent="-228600" fontAlgn="ctr">
              <a:lnSpc>
                <a:spcPct val="110000"/>
              </a:lnSpc>
              <a:spcBef>
                <a:spcPts val="300"/>
              </a:spcBef>
            </a:pPr>
            <a:r>
              <a:rPr lang="en-US" sz="1200" dirty="0" smtClean="0">
                <a:latin typeface="Huawei Sans" panose="020C0503030203020204" pitchFamily="34" charset="0"/>
                <a:sym typeface="Huawei Sans" panose="020C0503030203020204" pitchFamily="34" charset="0"/>
              </a:rPr>
              <a:t>The EVPN instance name is </a:t>
            </a:r>
            <a:r>
              <a:rPr lang="en-US" sz="1200" b="1" dirty="0" smtClean="0">
                <a:latin typeface="Huawei Sans" panose="020C0503030203020204" pitchFamily="34" charset="0"/>
                <a:sym typeface="Huawei Sans" panose="020C0503030203020204" pitchFamily="34" charset="0"/>
              </a:rPr>
              <a:t>evpna</a:t>
            </a:r>
            <a:r>
              <a:rPr lang="en-US" sz="1200" dirty="0" smtClean="0">
                <a:latin typeface="Huawei Sans" panose="020C0503030203020204" pitchFamily="34" charset="0"/>
                <a:sym typeface="Huawei Sans" panose="020C0503030203020204" pitchFamily="34" charset="0"/>
              </a:rPr>
              <a:t>.</a:t>
            </a:r>
          </a:p>
          <a:p>
            <a:pPr marL="542925" lvl="1" indent="-228600" fontAlgn="ctr">
              <a:lnSpc>
                <a:spcPct val="110000"/>
              </a:lnSpc>
              <a:spcBef>
                <a:spcPts val="300"/>
              </a:spcBef>
            </a:pPr>
            <a:r>
              <a:rPr lang="en-US" sz="1200" dirty="0" smtClean="0">
                <a:latin typeface="Huawei Sans" panose="020C0503030203020204" pitchFamily="34" charset="0"/>
                <a:sym typeface="Huawei Sans" panose="020C0503030203020204" pitchFamily="34" charset="0"/>
              </a:rPr>
              <a:t>On PE1, PE2, and PE3, the RDs of the EVPN instance </a:t>
            </a:r>
            <a:r>
              <a:rPr lang="en-US" sz="1200" b="1" dirty="0" smtClean="0">
                <a:latin typeface="Huawei Sans" panose="020C0503030203020204" pitchFamily="34" charset="0"/>
                <a:sym typeface="Huawei Sans" panose="020C0503030203020204" pitchFamily="34" charset="0"/>
              </a:rPr>
              <a:t>evpna</a:t>
            </a:r>
            <a:r>
              <a:rPr lang="en-US" sz="1200" dirty="0" smtClean="0">
                <a:latin typeface="Huawei Sans" panose="020C0503030203020204" pitchFamily="34" charset="0"/>
                <a:sym typeface="Huawei Sans" panose="020C0503030203020204" pitchFamily="34" charset="0"/>
              </a:rPr>
              <a:t> are 100:1, 200:1, and 300:1 respectively and the RTs are 1:1.</a:t>
            </a:r>
            <a:endParaRPr lang="en-US" altLang="zh-CN" sz="1200" dirty="0">
              <a:latin typeface="Huawei Sans" panose="020C0503030203020204" pitchFamily="34" charset="0"/>
              <a:sym typeface="Huawei Sans" panose="020C0503030203020204" pitchFamily="34" charset="0"/>
            </a:endParaRPr>
          </a:p>
        </p:txBody>
      </p:sp>
      <p:sp>
        <p:nvSpPr>
          <p:cNvPr id="45" name="文本占位符 4"/>
          <p:cNvSpPr txBox="1">
            <a:spLocks/>
          </p:cNvSpPr>
          <p:nvPr/>
        </p:nvSpPr>
        <p:spPr bwMode="gray">
          <a:xfrm>
            <a:off x="6096000" y="1668463"/>
            <a:ext cx="5638207" cy="4414837"/>
          </a:xfrm>
          <a:prstGeom prst="rect">
            <a:avLst/>
          </a:prstGeom>
        </p:spPr>
        <p:txBody>
          <a:bodyPr/>
          <a:lstStyle>
            <a:lvl1pPr marL="302279" indent="-302279" algn="l" defTabSz="914034" rtl="0" eaLnBrk="1" fontAlgn="base"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20000"/>
              </a:lnSpc>
              <a:spcBef>
                <a:spcPts val="300"/>
              </a:spcBef>
            </a:pPr>
            <a:r>
              <a:rPr lang="en-US" sz="1400" dirty="0" smtClean="0">
                <a:latin typeface="Huawei Sans" panose="020C0503030203020204" pitchFamily="34" charset="0"/>
                <a:sym typeface="Huawei Sans" panose="020C0503030203020204" pitchFamily="34" charset="0"/>
              </a:rPr>
              <a:t>Configuration roadmap</a:t>
            </a:r>
            <a:endParaRPr lang="en-US" altLang="zh-CN" sz="1400" dirty="0" smtClean="0">
              <a:latin typeface="Huawei Sans" panose="020C0503030203020204" pitchFamily="34" charset="0"/>
              <a:sym typeface="Huawei Sans" panose="020C0503030203020204" pitchFamily="34" charset="0"/>
            </a:endParaRPr>
          </a:p>
          <a:p>
            <a:pPr marL="542925" lvl="1" indent="-228600" fontAlgn="ctr">
              <a:lnSpc>
                <a:spcPct val="120000"/>
              </a:lnSpc>
              <a:spcBef>
                <a:spcPts val="300"/>
              </a:spcBef>
            </a:pPr>
            <a:r>
              <a:rPr lang="en-US" sz="1200" dirty="0" smtClean="0">
                <a:solidFill>
                  <a:schemeClr val="bg1">
                    <a:lumMod val="50000"/>
                  </a:schemeClr>
                </a:solidFill>
                <a:latin typeface="Huawei Sans" panose="020C0503030203020204" pitchFamily="34" charset="0"/>
                <a:sym typeface="Huawei Sans" panose="020C0503030203020204" pitchFamily="34" charset="0"/>
              </a:rPr>
              <a:t>Configure an IGP on the backbone network to allow the PEs to communicate with each other. (The configuration details are not provided here.)</a:t>
            </a:r>
            <a:endParaRPr lang="en-US" altLang="zh-CN" sz="1200" dirty="0" smtClean="0">
              <a:solidFill>
                <a:schemeClr val="bg1">
                  <a:lumMod val="50000"/>
                </a:schemeClr>
              </a:solidFill>
              <a:latin typeface="Huawei Sans" panose="020C0503030203020204" pitchFamily="34" charset="0"/>
              <a:sym typeface="Huawei Sans" panose="020C0503030203020204" pitchFamily="34" charset="0"/>
            </a:endParaRPr>
          </a:p>
          <a:p>
            <a:pPr marL="542925" lvl="1" indent="-228600" fontAlgn="ctr">
              <a:lnSpc>
                <a:spcPct val="120000"/>
              </a:lnSpc>
              <a:spcBef>
                <a:spcPts val="300"/>
              </a:spcBef>
            </a:pPr>
            <a:r>
              <a:rPr lang="en-US" sz="1200" dirty="0" smtClean="0">
                <a:solidFill>
                  <a:schemeClr val="bg1">
                    <a:lumMod val="50000"/>
                  </a:schemeClr>
                </a:solidFill>
                <a:latin typeface="Huawei Sans" panose="020C0503030203020204" pitchFamily="34" charset="0"/>
                <a:sym typeface="Huawei Sans" panose="020C0503030203020204" pitchFamily="34" charset="0"/>
              </a:rPr>
              <a:t>Configure basic MPLS functions and enable MPLS LDP to establish LDP LSPs on the backbone network. (The configuration details are not provided here.)</a:t>
            </a:r>
          </a:p>
          <a:p>
            <a:pPr marL="542925" lvl="1" indent="-228600" fontAlgn="ctr">
              <a:lnSpc>
                <a:spcPct val="120000"/>
              </a:lnSpc>
              <a:spcBef>
                <a:spcPts val="300"/>
              </a:spcBef>
            </a:pPr>
            <a:r>
              <a:rPr lang="en-US" sz="1200" dirty="0" smtClean="0">
                <a:latin typeface="Huawei Sans" panose="020C0503030203020204" pitchFamily="34" charset="0"/>
                <a:sym typeface="Huawei Sans" panose="020C0503030203020204" pitchFamily="34" charset="0"/>
              </a:rPr>
              <a:t>Configure a BD EVPN instance on PEs.</a:t>
            </a:r>
          </a:p>
          <a:p>
            <a:pPr marL="542925" lvl="1" indent="-228600" fontAlgn="ctr">
              <a:lnSpc>
                <a:spcPct val="120000"/>
              </a:lnSpc>
              <a:spcBef>
                <a:spcPts val="300"/>
              </a:spcBef>
            </a:pPr>
            <a:r>
              <a:rPr lang="en-US" sz="1200" dirty="0" smtClean="0">
                <a:latin typeface="Huawei Sans" panose="020C0503030203020204" pitchFamily="34" charset="0"/>
                <a:sym typeface="Huawei Sans" panose="020C0503030203020204" pitchFamily="34" charset="0"/>
              </a:rPr>
              <a:t>Configure an ESI and E-Trunk to implement dual-homing active-active networking.</a:t>
            </a:r>
          </a:p>
          <a:p>
            <a:pPr marL="542925" lvl="1" indent="-228600" fontAlgn="ctr">
              <a:lnSpc>
                <a:spcPct val="120000"/>
              </a:lnSpc>
              <a:spcBef>
                <a:spcPts val="300"/>
              </a:spcBef>
            </a:pPr>
            <a:r>
              <a:rPr lang="en-US" sz="1200" dirty="0" smtClean="0">
                <a:latin typeface="Huawei Sans" panose="020C0503030203020204" pitchFamily="34" charset="0"/>
                <a:sym typeface="Huawei Sans" panose="020C0503030203020204" pitchFamily="34" charset="0"/>
              </a:rPr>
              <a:t>Configure local-remote fast reroute (FRR) for MAC routes.</a:t>
            </a:r>
          </a:p>
          <a:p>
            <a:pPr marL="542925" lvl="1" indent="-228600" fontAlgn="ctr">
              <a:lnSpc>
                <a:spcPct val="120000"/>
              </a:lnSpc>
              <a:spcBef>
                <a:spcPts val="300"/>
              </a:spcBef>
            </a:pPr>
            <a:r>
              <a:rPr lang="en-US" sz="1200" dirty="0" smtClean="0">
                <a:latin typeface="Huawei Sans" panose="020C0503030203020204" pitchFamily="34" charset="0"/>
                <a:sym typeface="Huawei Sans" panose="020C0503030203020204" pitchFamily="34" charset="0"/>
              </a:rPr>
              <a:t>Establish BGP EVPN peer relationships.</a:t>
            </a:r>
          </a:p>
          <a:p>
            <a:pPr marL="542925" lvl="1" indent="-228600" fontAlgn="ctr">
              <a:lnSpc>
                <a:spcPct val="120000"/>
              </a:lnSpc>
              <a:spcBef>
                <a:spcPts val="300"/>
              </a:spcBef>
            </a:pPr>
            <a:r>
              <a:rPr lang="en-US" sz="1200" dirty="0" smtClean="0">
                <a:latin typeface="Huawei Sans" panose="020C0503030203020204" pitchFamily="34" charset="0"/>
                <a:sym typeface="Huawei Sans" panose="020C0503030203020204" pitchFamily="34" charset="0"/>
              </a:rPr>
              <a:t>Configure a CE to access the PEs through an Eth-Trunk interface.</a:t>
            </a:r>
          </a:p>
          <a:p>
            <a:pPr marL="542925" lvl="1" indent="-228600" fontAlgn="ctr">
              <a:lnSpc>
                <a:spcPct val="120000"/>
              </a:lnSpc>
              <a:spcBef>
                <a:spcPts val="300"/>
              </a:spcBef>
            </a:pPr>
            <a:r>
              <a:rPr lang="en-US" sz="1200" dirty="0" smtClean="0">
                <a:latin typeface="Huawei Sans" panose="020C0503030203020204" pitchFamily="34" charset="0"/>
                <a:sym typeface="Huawei Sans" panose="020C0503030203020204" pitchFamily="34" charset="0"/>
              </a:rPr>
              <a:t>Verify the configuration.</a:t>
            </a:r>
            <a:endParaRPr lang="en-US" altLang="zh-CN" sz="1200" dirty="0" smtClean="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66113187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sym typeface="Huawei Sans" panose="020C0503030203020204" pitchFamily="34" charset="0"/>
              </a:rPr>
              <a:t>Example for Configuring Eth-Trunk Sub-interfaces to Access a BD EVPN (1)</a:t>
            </a:r>
            <a:endParaRPr lang="en-US" altLang="zh-CN" dirty="0">
              <a:sym typeface="Huawei Sans" panose="020C0503030203020204" pitchFamily="34" charset="0"/>
            </a:endParaRPr>
          </a:p>
        </p:txBody>
      </p:sp>
      <p:grpSp>
        <p:nvGrpSpPr>
          <p:cNvPr id="42" name="组合 41"/>
          <p:cNvGrpSpPr/>
          <p:nvPr/>
        </p:nvGrpSpPr>
        <p:grpSpPr bwMode="gray">
          <a:xfrm>
            <a:off x="472972" y="1459807"/>
            <a:ext cx="5510043" cy="2408931"/>
            <a:chOff x="543931" y="1110557"/>
            <a:chExt cx="5510043" cy="2408931"/>
          </a:xfrm>
        </p:grpSpPr>
        <p:sp>
          <p:nvSpPr>
            <p:cNvPr id="40" name="矩形 39"/>
            <p:cNvSpPr/>
            <p:nvPr/>
          </p:nvSpPr>
          <p:spPr bwMode="gray">
            <a:xfrm>
              <a:off x="4888511"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637866"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2338" y="1949248"/>
              <a:ext cx="540000" cy="442800"/>
            </a:xfrm>
            <a:prstGeom prst="rect">
              <a:avLst/>
            </a:prstGeom>
          </p:spPr>
        </p:pic>
        <p:pic>
          <p:nvPicPr>
            <p:cNvPr id="9"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533164" y="1949248"/>
              <a:ext cx="540000" cy="441818"/>
            </a:xfrm>
            <a:prstGeom prst="rect">
              <a:avLst/>
            </a:prstGeom>
            <a:noFill/>
          </p:spPr>
        </p:pic>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16376" y="1949248"/>
              <a:ext cx="540000" cy="442800"/>
            </a:xfrm>
            <a:prstGeom prst="rect">
              <a:avLst/>
            </a:prstGeom>
          </p:spPr>
        </p:pic>
        <p:cxnSp>
          <p:nvCxnSpPr>
            <p:cNvPr id="12" name="直接连接符 11"/>
            <p:cNvCxnSpPr>
              <a:stCxn id="3" idx="3"/>
              <a:endCxn id="4" idx="1"/>
            </p:cNvCxnSpPr>
            <p:nvPr/>
          </p:nvCxnSpPr>
          <p:spPr bwMode="gray">
            <a:xfrm flipV="1">
              <a:off x="1462338" y="13324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3" idx="3"/>
              <a:endCxn id="5" idx="1"/>
            </p:cNvCxnSpPr>
            <p:nvPr/>
          </p:nvCxnSpPr>
          <p:spPr bwMode="gray">
            <a:xfrm>
              <a:off x="1462338" y="21706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4" idx="3"/>
              <a:endCxn id="9" idx="1"/>
            </p:cNvCxnSpPr>
            <p:nvPr/>
          </p:nvCxnSpPr>
          <p:spPr bwMode="gray">
            <a:xfrm>
              <a:off x="2767751" y="1332448"/>
              <a:ext cx="765413" cy="837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 idx="3"/>
              <a:endCxn id="9" idx="1"/>
            </p:cNvCxnSpPr>
            <p:nvPr/>
          </p:nvCxnSpPr>
          <p:spPr bwMode="gray">
            <a:xfrm flipV="1">
              <a:off x="2767751" y="2170157"/>
              <a:ext cx="765413" cy="838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9" idx="3"/>
              <a:endCxn id="7" idx="1"/>
            </p:cNvCxnSpPr>
            <p:nvPr/>
          </p:nvCxnSpPr>
          <p:spPr bwMode="gray">
            <a:xfrm>
              <a:off x="4073164" y="2170157"/>
              <a:ext cx="943212"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543931" y="205416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3568172" y="239788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5499923" y="201675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0"/>
            <p:cNvGrpSpPr/>
            <p:nvPr/>
          </p:nvGrpSpPr>
          <p:grpSpPr bwMode="gray">
            <a:xfrm>
              <a:off x="2227751" y="2787939"/>
              <a:ext cx="540000" cy="731549"/>
              <a:chOff x="2227751" y="2660939"/>
              <a:chExt cx="540000" cy="731549"/>
            </a:xfrm>
          </p:grpSpPr>
          <p:pic>
            <p:nvPicPr>
              <p:cNvPr id="5"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2660939"/>
                <a:ext cx="540000" cy="441818"/>
              </a:xfrm>
              <a:prstGeom prst="rect">
                <a:avLst/>
              </a:prstGeom>
              <a:noFill/>
            </p:spPr>
          </p:pic>
          <p:sp>
            <p:nvSpPr>
              <p:cNvPr id="28" name="文本框 27"/>
              <p:cNvSpPr txBox="1"/>
              <p:nvPr/>
            </p:nvSpPr>
            <p:spPr bwMode="gray">
              <a:xfrm>
                <a:off x="2254736" y="308471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2" name="组合 31"/>
            <p:cNvGrpSpPr/>
            <p:nvPr/>
          </p:nvGrpSpPr>
          <p:grpSpPr bwMode="gray">
            <a:xfrm>
              <a:off x="2227751" y="1111539"/>
              <a:ext cx="540000" cy="740572"/>
              <a:chOff x="2227751" y="1238539"/>
              <a:chExt cx="540000" cy="740572"/>
            </a:xfrm>
          </p:grpSpPr>
          <p:pic>
            <p:nvPicPr>
              <p:cNvPr id="4"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文本框 29"/>
            <p:cNvSpPr txBox="1"/>
            <p:nvPr/>
          </p:nvSpPr>
          <p:spPr bwMode="gray">
            <a:xfrm rot="18666283">
              <a:off x="1437774" y="1520716"/>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rot="2846470">
              <a:off x="1574047" y="24014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166301" y="19347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2818649" y="1110557"/>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3400979" y="261197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1299025" y="297095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587932" y="2389768"/>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838577" y="2362814"/>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192.168.1.2/24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5" name="文本占位符 4"/>
          <p:cNvSpPr txBox="1">
            <a:spLocks/>
          </p:cNvSpPr>
          <p:nvPr/>
        </p:nvSpPr>
        <p:spPr bwMode="gray">
          <a:xfrm>
            <a:off x="442913" y="3897046"/>
            <a:ext cx="4324705" cy="2303730"/>
          </a:xfrm>
          <a:prstGeom prst="rect">
            <a:avLst/>
          </a:prstGeom>
        </p:spPr>
        <p:txBody>
          <a:bodyPr/>
          <a:lstStyle>
            <a:lvl1pPr marL="302279" indent="-302279" algn="l" defTabSz="914034" rtl="0" eaLnBrk="1" fontAlgn="base"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lang="en-US" sz="1400" b="1" dirty="0" smtClean="0">
                <a:latin typeface="Huawei Sans" panose="020C0503030203020204" pitchFamily="34" charset="0"/>
                <a:sym typeface="Huawei Sans" panose="020C0503030203020204" pitchFamily="34" charset="0"/>
              </a:rPr>
              <a:t>Configure a BD EVPN instance on PEs.</a:t>
            </a:r>
          </a:p>
          <a:p>
            <a:pPr fontAlgn="ctr">
              <a:lnSpc>
                <a:spcPct val="100000"/>
              </a:lnSpc>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an ESI and E-Trunk to implement dual-homing active-active networking.</a:t>
            </a:r>
          </a:p>
          <a:p>
            <a:pPr fontAlgn="ctr">
              <a:lnSpc>
                <a:spcPct val="100000"/>
              </a:lnSpc>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local-remote FRR for MAC routes.</a:t>
            </a:r>
          </a:p>
          <a:p>
            <a:pPr fontAlgn="ctr">
              <a:lnSpc>
                <a:spcPct val="100000"/>
              </a:lnSpc>
            </a:pPr>
            <a:r>
              <a:rPr lang="en-US" sz="1400" dirty="0" smtClean="0">
                <a:solidFill>
                  <a:schemeClr val="bg1">
                    <a:lumMod val="50000"/>
                  </a:schemeClr>
                </a:solidFill>
                <a:latin typeface="Huawei Sans" panose="020C0503030203020204" pitchFamily="34" charset="0"/>
                <a:sym typeface="Huawei Sans" panose="020C0503030203020204" pitchFamily="34" charset="0"/>
              </a:rPr>
              <a:t>Establish BGP EVPN peer relationships.</a:t>
            </a:r>
          </a:p>
          <a:p>
            <a:pPr fontAlgn="ctr">
              <a:lnSpc>
                <a:spcPct val="100000"/>
              </a:lnSpc>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a CE to access the PEs through the Eth-Trunk interface.</a:t>
            </a:r>
          </a:p>
          <a:p>
            <a:pPr fontAlgn="ctr">
              <a:lnSpc>
                <a:spcPct val="100000"/>
              </a:lnSpc>
            </a:pPr>
            <a:r>
              <a:rPr lang="en-US" sz="1400" dirty="0" smtClean="0">
                <a:solidFill>
                  <a:schemeClr val="bg1">
                    <a:lumMod val="50000"/>
                  </a:schemeClr>
                </a:solidFill>
                <a:latin typeface="Huawei Sans" panose="020C0503030203020204" pitchFamily="34" charset="0"/>
                <a:sym typeface="Huawei Sans" panose="020C0503030203020204" pitchFamily="34" charset="0"/>
              </a:rPr>
              <a:t>Verify the configuration.</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p:txBody>
      </p:sp>
      <p:sp>
        <p:nvSpPr>
          <p:cNvPr id="6" name="文本框 5"/>
          <p:cNvSpPr txBox="1"/>
          <p:nvPr/>
        </p:nvSpPr>
        <p:spPr bwMode="gray">
          <a:xfrm>
            <a:off x="6169020" y="2157981"/>
            <a:ext cx="5599117" cy="1815882"/>
          </a:xfrm>
          <a:prstGeom prst="rect">
            <a:avLst/>
          </a:prstGeom>
          <a:solidFill>
            <a:srgbClr val="D9D9D9"/>
          </a:solid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evpn vpn-instance evpna bd-mode</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[*PE1-evpn-instance-evpna] route-distinguisher 100:1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[*PE1-evpn-instance-evpna] vpn-target 1:1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[*PE1-evpn-instance-evpna] quit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bridge-domain 10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[*PE1-bd10] evpn binding vpn-instance evpna</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[*PE1-bd10] quit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commit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6068322" y="1561416"/>
            <a:ext cx="5156695"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following uses PE1 as an example to configure an EVPN instance.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6068322" y="4044575"/>
            <a:ext cx="5085453"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following uses PE1 as an example to configure a source address.</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6169020" y="4737029"/>
            <a:ext cx="5599117" cy="523220"/>
          </a:xfrm>
          <a:prstGeom prst="rect">
            <a:avLst/>
          </a:prstGeom>
          <a:solidFill>
            <a:srgbClr val="D9D9D9"/>
          </a:solid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evpn source-address 1.1.1.1 </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commit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3611665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sym typeface="Huawei Sans" panose="020C0503030203020204" pitchFamily="34" charset="0"/>
              </a:rPr>
              <a:t>Example for Configuring Eth-Trunk Sub-interfaces to Access a BD EVPN (2)</a:t>
            </a:r>
            <a:endParaRPr lang="en-US" altLang="zh-CN" dirty="0">
              <a:sym typeface="Huawei Sans" panose="020C0503030203020204" pitchFamily="34" charset="0"/>
            </a:endParaRPr>
          </a:p>
        </p:txBody>
      </p:sp>
      <p:grpSp>
        <p:nvGrpSpPr>
          <p:cNvPr id="42" name="组合 41"/>
          <p:cNvGrpSpPr/>
          <p:nvPr/>
        </p:nvGrpSpPr>
        <p:grpSpPr bwMode="gray">
          <a:xfrm>
            <a:off x="472972" y="1469332"/>
            <a:ext cx="5510043" cy="2408931"/>
            <a:chOff x="543931" y="1110557"/>
            <a:chExt cx="5510043" cy="2408931"/>
          </a:xfrm>
        </p:grpSpPr>
        <p:sp>
          <p:nvSpPr>
            <p:cNvPr id="40" name="矩形 39"/>
            <p:cNvSpPr/>
            <p:nvPr/>
          </p:nvSpPr>
          <p:spPr bwMode="gray">
            <a:xfrm>
              <a:off x="4888511"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637866"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2338" y="1949248"/>
              <a:ext cx="540000" cy="442800"/>
            </a:xfrm>
            <a:prstGeom prst="rect">
              <a:avLst/>
            </a:prstGeom>
          </p:spPr>
        </p:pic>
        <p:pic>
          <p:nvPicPr>
            <p:cNvPr id="9"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533164" y="1949248"/>
              <a:ext cx="540000" cy="441818"/>
            </a:xfrm>
            <a:prstGeom prst="rect">
              <a:avLst/>
            </a:prstGeom>
            <a:noFill/>
          </p:spPr>
        </p:pic>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16376" y="1949248"/>
              <a:ext cx="540000" cy="442800"/>
            </a:xfrm>
            <a:prstGeom prst="rect">
              <a:avLst/>
            </a:prstGeom>
          </p:spPr>
        </p:pic>
        <p:cxnSp>
          <p:nvCxnSpPr>
            <p:cNvPr id="12" name="直接连接符 11"/>
            <p:cNvCxnSpPr>
              <a:stCxn id="3" idx="3"/>
              <a:endCxn id="4" idx="1"/>
            </p:cNvCxnSpPr>
            <p:nvPr/>
          </p:nvCxnSpPr>
          <p:spPr bwMode="gray">
            <a:xfrm flipV="1">
              <a:off x="1462338" y="13324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3" idx="3"/>
              <a:endCxn id="5" idx="1"/>
            </p:cNvCxnSpPr>
            <p:nvPr/>
          </p:nvCxnSpPr>
          <p:spPr bwMode="gray">
            <a:xfrm>
              <a:off x="1462338" y="21706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4" idx="3"/>
              <a:endCxn id="9" idx="1"/>
            </p:cNvCxnSpPr>
            <p:nvPr/>
          </p:nvCxnSpPr>
          <p:spPr bwMode="gray">
            <a:xfrm>
              <a:off x="2767751" y="1332448"/>
              <a:ext cx="765413" cy="837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 idx="3"/>
              <a:endCxn id="9" idx="1"/>
            </p:cNvCxnSpPr>
            <p:nvPr/>
          </p:nvCxnSpPr>
          <p:spPr bwMode="gray">
            <a:xfrm flipV="1">
              <a:off x="2767751" y="2170157"/>
              <a:ext cx="765413" cy="838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9" idx="3"/>
              <a:endCxn id="7" idx="1"/>
            </p:cNvCxnSpPr>
            <p:nvPr/>
          </p:nvCxnSpPr>
          <p:spPr bwMode="gray">
            <a:xfrm>
              <a:off x="4073164" y="2170157"/>
              <a:ext cx="943212"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543931" y="205416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3568172" y="239788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5499923" y="201675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0"/>
            <p:cNvGrpSpPr/>
            <p:nvPr/>
          </p:nvGrpSpPr>
          <p:grpSpPr bwMode="gray">
            <a:xfrm>
              <a:off x="2227751" y="2787939"/>
              <a:ext cx="540000" cy="731549"/>
              <a:chOff x="2227751" y="2660939"/>
              <a:chExt cx="540000" cy="731549"/>
            </a:xfrm>
          </p:grpSpPr>
          <p:pic>
            <p:nvPicPr>
              <p:cNvPr id="5"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2660939"/>
                <a:ext cx="540000" cy="441818"/>
              </a:xfrm>
              <a:prstGeom prst="rect">
                <a:avLst/>
              </a:prstGeom>
              <a:noFill/>
            </p:spPr>
          </p:pic>
          <p:sp>
            <p:nvSpPr>
              <p:cNvPr id="28" name="文本框 27"/>
              <p:cNvSpPr txBox="1"/>
              <p:nvPr/>
            </p:nvSpPr>
            <p:spPr bwMode="gray">
              <a:xfrm>
                <a:off x="2254736" y="308471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2" name="组合 31"/>
            <p:cNvGrpSpPr/>
            <p:nvPr/>
          </p:nvGrpSpPr>
          <p:grpSpPr bwMode="gray">
            <a:xfrm>
              <a:off x="2227751" y="1111539"/>
              <a:ext cx="540000" cy="740572"/>
              <a:chOff x="2227751" y="1238539"/>
              <a:chExt cx="540000" cy="740572"/>
            </a:xfrm>
          </p:grpSpPr>
          <p:pic>
            <p:nvPicPr>
              <p:cNvPr id="4"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文本框 29"/>
            <p:cNvSpPr txBox="1"/>
            <p:nvPr/>
          </p:nvSpPr>
          <p:spPr bwMode="gray">
            <a:xfrm rot="18666283">
              <a:off x="1437774" y="1520716"/>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rot="2846470">
              <a:off x="1574047" y="24014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166301" y="19347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2818649" y="1110557"/>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3400979" y="261197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1299025" y="297095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587932" y="2389768"/>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838577" y="2362814"/>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192.168.1.2/24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文本框 5"/>
          <p:cNvSpPr txBox="1"/>
          <p:nvPr/>
        </p:nvSpPr>
        <p:spPr bwMode="gray">
          <a:xfrm>
            <a:off x="6157693" y="1921337"/>
            <a:ext cx="5599117" cy="3785652"/>
          </a:xfrm>
          <a:prstGeom prst="rect">
            <a:avLst/>
          </a:prstGeom>
          <a:solidFill>
            <a:srgbClr val="D9D9D9"/>
          </a:solid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lacp e-trunk system-id 00e0-fc00-0000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 lacp e-trunk priority 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 e-trunk 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[*PE1-e-trunk-1] peer-address 2.2.2.2  source-address 1.1.1.1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[*PE1-e-trunk-1] quit</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 interface eth-trunk 10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[*PE1-Eth-Trunk10] mode lacp-static</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[*PE1-Eth-Trunk10] e-trunk 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[*PE1-Eth-Trunk10] e-trunk mode force-master</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[*PE1-Eth-Trunk10] </a:t>
            </a:r>
            <a:r>
              <a:rPr lang="en-US" sz="1200" b="1" dirty="0" smtClean="0">
                <a:latin typeface="Huawei Sans" panose="020C0503030203020204" pitchFamily="34" charset="0"/>
                <a:ea typeface="方正兰亭黑简体" panose="02000000000000000000" pitchFamily="2" charset="-122"/>
                <a:sym typeface="Huawei Sans" panose="020C0503030203020204" pitchFamily="34" charset="0"/>
              </a:rPr>
              <a:t>esi 0000.1111.2222.1111.1111</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[*PE1-Eth-Trunk10] quit</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 interface eth-trunk 10.1 mode l2</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[*PE1-Eth-Trunk10.1] encapsulation dot1q vid 2</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[*PE1-Eth-Trunk10.1] rewrite pop single</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[*PE1-Eth-Trunk10.1] bridge-domain 10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[*PE1-Eth-Trunk10.1] quit</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 interface gigabitethernet 0/1/0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[*PE1-GigabitEthernet0/1/0] eth-trunk 10</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[*PE1-GigabitEthernet0/1/0] quit</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[*PE1] commit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6081121" y="1414652"/>
            <a:ext cx="5718866" cy="523220"/>
          </a:xfrm>
          <a:prstGeom prst="rect">
            <a:avLst/>
          </a:prstGeom>
          <a:no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following uses PE1 as an example to configure an ESI and E-Trunk for dual-homing active-active networking.</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6157693" y="5845358"/>
            <a:ext cx="5391219" cy="307777"/>
          </a:xfrm>
          <a:prstGeom prst="rect">
            <a:avLst/>
          </a:prstGeom>
          <a:solidFill>
            <a:srgbClr val="BEE9EE"/>
          </a:solid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The E-Trunk system ID of PE2 must be the same as that of 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占位符 4"/>
          <p:cNvSpPr txBox="1">
            <a:spLocks/>
          </p:cNvSpPr>
          <p:nvPr/>
        </p:nvSpPr>
        <p:spPr bwMode="gray">
          <a:xfrm>
            <a:off x="442913" y="3897046"/>
            <a:ext cx="4324705" cy="2303730"/>
          </a:xfrm>
          <a:prstGeom prst="rect">
            <a:avLst/>
          </a:prstGeom>
        </p:spPr>
        <p:txBody>
          <a:bodyPr/>
          <a:lstStyle>
            <a:lvl1pPr marL="302279" indent="-302279" algn="l" defTabSz="914034" rtl="0" eaLnBrk="1" fontAlgn="base"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lang="en-US" sz="1400" dirty="0">
                <a:solidFill>
                  <a:schemeClr val="bg1">
                    <a:lumMod val="50000"/>
                  </a:schemeClr>
                </a:solidFill>
                <a:latin typeface="Huawei Sans" panose="020C0503030203020204" pitchFamily="34" charset="0"/>
                <a:sym typeface="Huawei Sans" panose="020C0503030203020204" pitchFamily="34" charset="0"/>
              </a:rPr>
              <a:t>Configure a BD EVPN instance on PEs.</a:t>
            </a:r>
          </a:p>
          <a:p>
            <a:pPr fontAlgn="ctr">
              <a:lnSpc>
                <a:spcPct val="100000"/>
              </a:lnSpc>
            </a:pPr>
            <a:r>
              <a:rPr lang="en-US" sz="1400" b="1" dirty="0">
                <a:latin typeface="Huawei Sans" panose="020C0503030203020204" pitchFamily="34" charset="0"/>
                <a:sym typeface="Huawei Sans" panose="020C0503030203020204" pitchFamily="34" charset="0"/>
              </a:rPr>
              <a:t>Configure an ESI and E-Trunk to implement dual-homing active-active networking.</a:t>
            </a:r>
          </a:p>
          <a:p>
            <a:pPr fontAlgn="ctr">
              <a:lnSpc>
                <a:spcPct val="100000"/>
              </a:lnSpc>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local-remote FRR for MAC routes.</a:t>
            </a:r>
          </a:p>
          <a:p>
            <a:pPr fontAlgn="ctr">
              <a:lnSpc>
                <a:spcPct val="100000"/>
              </a:lnSpc>
            </a:pPr>
            <a:r>
              <a:rPr lang="en-US" sz="1400" dirty="0" smtClean="0">
                <a:solidFill>
                  <a:schemeClr val="bg1">
                    <a:lumMod val="50000"/>
                  </a:schemeClr>
                </a:solidFill>
                <a:latin typeface="Huawei Sans" panose="020C0503030203020204" pitchFamily="34" charset="0"/>
                <a:sym typeface="Huawei Sans" panose="020C0503030203020204" pitchFamily="34" charset="0"/>
              </a:rPr>
              <a:t>Establish BGP EVPN peer relationships.</a:t>
            </a:r>
          </a:p>
          <a:p>
            <a:pPr fontAlgn="ctr">
              <a:lnSpc>
                <a:spcPct val="100000"/>
              </a:lnSpc>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a CE to access the PEs through the Eth-Trunk interface.</a:t>
            </a:r>
          </a:p>
          <a:p>
            <a:pPr fontAlgn="ctr">
              <a:lnSpc>
                <a:spcPct val="100000"/>
              </a:lnSpc>
            </a:pPr>
            <a:r>
              <a:rPr lang="en-US" sz="1400" dirty="0" smtClean="0">
                <a:solidFill>
                  <a:schemeClr val="bg1">
                    <a:lumMod val="50000"/>
                  </a:schemeClr>
                </a:solidFill>
                <a:latin typeface="Huawei Sans" panose="020C0503030203020204" pitchFamily="34" charset="0"/>
                <a:sym typeface="Huawei Sans" panose="020C0503030203020204" pitchFamily="34" charset="0"/>
              </a:rPr>
              <a:t>Verify the configuration.</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92266375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sym typeface="Huawei Sans" panose="020C0503030203020204" pitchFamily="34" charset="0"/>
              </a:rPr>
              <a:t>Example for Configuring Eth-Trunk Sub-interfaces to Access a BD EVPN (3)</a:t>
            </a:r>
            <a:endParaRPr lang="en-US" altLang="zh-CN" dirty="0">
              <a:sym typeface="Huawei Sans" panose="020C0503030203020204" pitchFamily="34" charset="0"/>
            </a:endParaRPr>
          </a:p>
        </p:txBody>
      </p:sp>
      <p:grpSp>
        <p:nvGrpSpPr>
          <p:cNvPr id="42" name="组合 41"/>
          <p:cNvGrpSpPr/>
          <p:nvPr/>
        </p:nvGrpSpPr>
        <p:grpSpPr bwMode="gray">
          <a:xfrm>
            <a:off x="472972" y="1459807"/>
            <a:ext cx="5510043" cy="2408931"/>
            <a:chOff x="543931" y="1110557"/>
            <a:chExt cx="5510043" cy="2408931"/>
          </a:xfrm>
        </p:grpSpPr>
        <p:sp>
          <p:nvSpPr>
            <p:cNvPr id="40" name="矩形 39"/>
            <p:cNvSpPr/>
            <p:nvPr/>
          </p:nvSpPr>
          <p:spPr bwMode="gray">
            <a:xfrm>
              <a:off x="4888511"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637866"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2338" y="1949248"/>
              <a:ext cx="540000" cy="442800"/>
            </a:xfrm>
            <a:prstGeom prst="rect">
              <a:avLst/>
            </a:prstGeom>
          </p:spPr>
        </p:pic>
        <p:pic>
          <p:nvPicPr>
            <p:cNvPr id="9"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533164" y="1949248"/>
              <a:ext cx="540000" cy="441818"/>
            </a:xfrm>
            <a:prstGeom prst="rect">
              <a:avLst/>
            </a:prstGeom>
            <a:noFill/>
          </p:spPr>
        </p:pic>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16376" y="1949248"/>
              <a:ext cx="540000" cy="442800"/>
            </a:xfrm>
            <a:prstGeom prst="rect">
              <a:avLst/>
            </a:prstGeom>
          </p:spPr>
        </p:pic>
        <p:cxnSp>
          <p:nvCxnSpPr>
            <p:cNvPr id="12" name="直接连接符 11"/>
            <p:cNvCxnSpPr>
              <a:stCxn id="3" idx="3"/>
              <a:endCxn id="4" idx="1"/>
            </p:cNvCxnSpPr>
            <p:nvPr/>
          </p:nvCxnSpPr>
          <p:spPr bwMode="gray">
            <a:xfrm flipV="1">
              <a:off x="1462338" y="13324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3" idx="3"/>
              <a:endCxn id="5" idx="1"/>
            </p:cNvCxnSpPr>
            <p:nvPr/>
          </p:nvCxnSpPr>
          <p:spPr bwMode="gray">
            <a:xfrm>
              <a:off x="1462338" y="21706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4" idx="3"/>
              <a:endCxn id="9" idx="1"/>
            </p:cNvCxnSpPr>
            <p:nvPr/>
          </p:nvCxnSpPr>
          <p:spPr bwMode="gray">
            <a:xfrm>
              <a:off x="2767751" y="1332448"/>
              <a:ext cx="765413" cy="837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 idx="3"/>
              <a:endCxn id="9" idx="1"/>
            </p:cNvCxnSpPr>
            <p:nvPr/>
          </p:nvCxnSpPr>
          <p:spPr bwMode="gray">
            <a:xfrm flipV="1">
              <a:off x="2767751" y="2170157"/>
              <a:ext cx="765413" cy="838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9" idx="3"/>
              <a:endCxn id="7" idx="1"/>
            </p:cNvCxnSpPr>
            <p:nvPr/>
          </p:nvCxnSpPr>
          <p:spPr bwMode="gray">
            <a:xfrm>
              <a:off x="4073164" y="2170157"/>
              <a:ext cx="943212"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543931" y="205416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3568172" y="239788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5499923" y="201675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0"/>
            <p:cNvGrpSpPr/>
            <p:nvPr/>
          </p:nvGrpSpPr>
          <p:grpSpPr bwMode="gray">
            <a:xfrm>
              <a:off x="2227751" y="2787939"/>
              <a:ext cx="540000" cy="731549"/>
              <a:chOff x="2227751" y="2660939"/>
              <a:chExt cx="540000" cy="731549"/>
            </a:xfrm>
          </p:grpSpPr>
          <p:pic>
            <p:nvPicPr>
              <p:cNvPr id="5"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2660939"/>
                <a:ext cx="540000" cy="441818"/>
              </a:xfrm>
              <a:prstGeom prst="rect">
                <a:avLst/>
              </a:prstGeom>
              <a:noFill/>
            </p:spPr>
          </p:pic>
          <p:sp>
            <p:nvSpPr>
              <p:cNvPr id="28" name="文本框 27"/>
              <p:cNvSpPr txBox="1"/>
              <p:nvPr/>
            </p:nvSpPr>
            <p:spPr bwMode="gray">
              <a:xfrm>
                <a:off x="2254736" y="308471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2" name="组合 31"/>
            <p:cNvGrpSpPr/>
            <p:nvPr/>
          </p:nvGrpSpPr>
          <p:grpSpPr bwMode="gray">
            <a:xfrm>
              <a:off x="2227751" y="1111539"/>
              <a:ext cx="540000" cy="740572"/>
              <a:chOff x="2227751" y="1238539"/>
              <a:chExt cx="540000" cy="740572"/>
            </a:xfrm>
          </p:grpSpPr>
          <p:pic>
            <p:nvPicPr>
              <p:cNvPr id="4"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文本框 29"/>
            <p:cNvSpPr txBox="1"/>
            <p:nvPr/>
          </p:nvSpPr>
          <p:spPr bwMode="gray">
            <a:xfrm rot="18666283">
              <a:off x="1437774" y="1520716"/>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rot="2846470">
              <a:off x="1574047" y="24014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166301" y="19347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2818649" y="1110557"/>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3400979" y="261197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1299025" y="297095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587932" y="2389768"/>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838577" y="2362814"/>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192.168.1.2/24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文本框 5"/>
          <p:cNvSpPr txBox="1"/>
          <p:nvPr/>
        </p:nvSpPr>
        <p:spPr bwMode="gray">
          <a:xfrm>
            <a:off x="6157693" y="2352387"/>
            <a:ext cx="5599117" cy="1384995"/>
          </a:xfrm>
          <a:prstGeom prst="rect">
            <a:avLst/>
          </a:prstGeom>
          <a:solidFill>
            <a:srgbClr val="D9D9D9"/>
          </a:solid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evpn</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[*PE1-evpn] vlan-extend private enable</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[*PE1-evpn] vlan-extend redirect enable</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[*PE1-evpn] local-remote frr enable</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[*PE1-evpn] quit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commit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6081120" y="1706817"/>
            <a:ext cx="5263155"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following uses PE1 as an example to configure local-remote FRR for MAC routes.</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6157692" y="3784501"/>
            <a:ext cx="5591395" cy="2308324"/>
          </a:xfrm>
          <a:prstGeom prst="rect">
            <a:avLst/>
          </a:prstGeom>
          <a:solidFill>
            <a:srgbClr val="BEE9EE"/>
          </a:solid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In CE multi-homing scenarios, MAC route redirection enables all PEs connected to the same CE to redirect the outbound interfaces of MAC routes destined for the CE to local AC interfaces. This function shortens forwarding paths and improves forwarding efficiency.</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If the AC interface on one of the PEs fails, the outbound interface of the associated MAC route can be quickly redirected so that traffic can be forwarded through another active PE, improving reliability.</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占位符 4"/>
          <p:cNvSpPr txBox="1">
            <a:spLocks/>
          </p:cNvSpPr>
          <p:nvPr/>
        </p:nvSpPr>
        <p:spPr bwMode="gray">
          <a:xfrm>
            <a:off x="442913" y="3897046"/>
            <a:ext cx="4324705" cy="2303730"/>
          </a:xfrm>
          <a:prstGeom prst="rect">
            <a:avLst/>
          </a:prstGeom>
        </p:spPr>
        <p:txBody>
          <a:bodyPr/>
          <a:lstStyle>
            <a:lvl1pPr marL="302279" indent="-302279" algn="l" defTabSz="914034" rtl="0" eaLnBrk="1" fontAlgn="base"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lang="en-US" sz="1400" dirty="0">
                <a:solidFill>
                  <a:schemeClr val="bg1">
                    <a:lumMod val="50000"/>
                  </a:schemeClr>
                </a:solidFill>
                <a:latin typeface="Huawei Sans" panose="020C0503030203020204" pitchFamily="34" charset="0"/>
                <a:sym typeface="Huawei Sans" panose="020C0503030203020204" pitchFamily="34" charset="0"/>
              </a:rPr>
              <a:t>Configure a BD EVPN instance on PEs.</a:t>
            </a:r>
          </a:p>
          <a:p>
            <a:pPr fontAlgn="ctr">
              <a:lnSpc>
                <a:spcPct val="100000"/>
              </a:lnSpc>
            </a:pPr>
            <a:r>
              <a:rPr lang="en-US" sz="1400" dirty="0">
                <a:solidFill>
                  <a:schemeClr val="bg1">
                    <a:lumMod val="50000"/>
                  </a:schemeClr>
                </a:solidFill>
                <a:latin typeface="Huawei Sans" panose="020C0503030203020204" pitchFamily="34" charset="0"/>
                <a:sym typeface="Huawei Sans" panose="020C0503030203020204" pitchFamily="34" charset="0"/>
              </a:rPr>
              <a:t>Configure an ESI and E-Trunk to implement dual-homing active-active networking.</a:t>
            </a:r>
          </a:p>
          <a:p>
            <a:pPr fontAlgn="ctr">
              <a:lnSpc>
                <a:spcPct val="100000"/>
              </a:lnSpc>
            </a:pPr>
            <a:r>
              <a:rPr lang="en-US" sz="1400" b="1" dirty="0">
                <a:latin typeface="Huawei Sans" panose="020C0503030203020204" pitchFamily="34" charset="0"/>
                <a:sym typeface="Huawei Sans" panose="020C0503030203020204" pitchFamily="34" charset="0"/>
              </a:rPr>
              <a:t>Configure local-remote FRR for MAC routes.</a:t>
            </a:r>
          </a:p>
          <a:p>
            <a:pPr fontAlgn="ctr">
              <a:lnSpc>
                <a:spcPct val="100000"/>
              </a:lnSpc>
            </a:pPr>
            <a:r>
              <a:rPr lang="en-US" sz="1400" dirty="0" smtClean="0">
                <a:solidFill>
                  <a:schemeClr val="bg1">
                    <a:lumMod val="50000"/>
                  </a:schemeClr>
                </a:solidFill>
                <a:latin typeface="Huawei Sans" panose="020C0503030203020204" pitchFamily="34" charset="0"/>
                <a:sym typeface="Huawei Sans" panose="020C0503030203020204" pitchFamily="34" charset="0"/>
              </a:rPr>
              <a:t>Establish BGP EVPN peer relationships.</a:t>
            </a:r>
          </a:p>
          <a:p>
            <a:pPr fontAlgn="ctr">
              <a:lnSpc>
                <a:spcPct val="100000"/>
              </a:lnSpc>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a CE to access the PEs through the Eth-Trunk interface.</a:t>
            </a:r>
          </a:p>
          <a:p>
            <a:pPr fontAlgn="ctr">
              <a:lnSpc>
                <a:spcPct val="100000"/>
              </a:lnSpc>
            </a:pPr>
            <a:r>
              <a:rPr lang="en-US" sz="1400" dirty="0" smtClean="0">
                <a:solidFill>
                  <a:schemeClr val="bg1">
                    <a:lumMod val="50000"/>
                  </a:schemeClr>
                </a:solidFill>
                <a:latin typeface="Huawei Sans" panose="020C0503030203020204" pitchFamily="34" charset="0"/>
                <a:sym typeface="Huawei Sans" panose="020C0503030203020204" pitchFamily="34" charset="0"/>
              </a:rPr>
              <a:t>Verify the configuration.</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84429926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sym typeface="Huawei Sans" panose="020C0503030203020204" pitchFamily="34" charset="0"/>
              </a:rPr>
              <a:t>Example for Configuring Eth-Trunk Sub-interfaces to Access a BD EVPN (4)</a:t>
            </a:r>
            <a:endParaRPr lang="en-US" altLang="zh-CN" dirty="0">
              <a:sym typeface="Huawei Sans" panose="020C0503030203020204" pitchFamily="34" charset="0"/>
            </a:endParaRPr>
          </a:p>
        </p:txBody>
      </p:sp>
      <p:grpSp>
        <p:nvGrpSpPr>
          <p:cNvPr id="42" name="组合 41"/>
          <p:cNvGrpSpPr/>
          <p:nvPr/>
        </p:nvGrpSpPr>
        <p:grpSpPr bwMode="gray">
          <a:xfrm>
            <a:off x="472972" y="1455738"/>
            <a:ext cx="5510043" cy="2408931"/>
            <a:chOff x="543931" y="1110557"/>
            <a:chExt cx="5510043" cy="2408931"/>
          </a:xfrm>
        </p:grpSpPr>
        <p:sp>
          <p:nvSpPr>
            <p:cNvPr id="40" name="矩形 39"/>
            <p:cNvSpPr/>
            <p:nvPr/>
          </p:nvSpPr>
          <p:spPr bwMode="gray">
            <a:xfrm>
              <a:off x="4888511"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637866"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2338" y="1949248"/>
              <a:ext cx="540000" cy="442800"/>
            </a:xfrm>
            <a:prstGeom prst="rect">
              <a:avLst/>
            </a:prstGeom>
          </p:spPr>
        </p:pic>
        <p:pic>
          <p:nvPicPr>
            <p:cNvPr id="9"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533164" y="1949248"/>
              <a:ext cx="540000" cy="441818"/>
            </a:xfrm>
            <a:prstGeom prst="rect">
              <a:avLst/>
            </a:prstGeom>
            <a:noFill/>
          </p:spPr>
        </p:pic>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16376" y="1949248"/>
              <a:ext cx="540000" cy="442800"/>
            </a:xfrm>
            <a:prstGeom prst="rect">
              <a:avLst/>
            </a:prstGeom>
          </p:spPr>
        </p:pic>
        <p:cxnSp>
          <p:nvCxnSpPr>
            <p:cNvPr id="12" name="直接连接符 11"/>
            <p:cNvCxnSpPr>
              <a:stCxn id="3" idx="3"/>
              <a:endCxn id="4" idx="1"/>
            </p:cNvCxnSpPr>
            <p:nvPr/>
          </p:nvCxnSpPr>
          <p:spPr bwMode="gray">
            <a:xfrm flipV="1">
              <a:off x="1462338" y="13324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3" idx="3"/>
              <a:endCxn id="5" idx="1"/>
            </p:cNvCxnSpPr>
            <p:nvPr/>
          </p:nvCxnSpPr>
          <p:spPr bwMode="gray">
            <a:xfrm>
              <a:off x="1462338" y="21706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4" idx="3"/>
              <a:endCxn id="9" idx="1"/>
            </p:cNvCxnSpPr>
            <p:nvPr/>
          </p:nvCxnSpPr>
          <p:spPr bwMode="gray">
            <a:xfrm>
              <a:off x="2767751" y="1332448"/>
              <a:ext cx="765413" cy="837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 idx="3"/>
              <a:endCxn id="9" idx="1"/>
            </p:cNvCxnSpPr>
            <p:nvPr/>
          </p:nvCxnSpPr>
          <p:spPr bwMode="gray">
            <a:xfrm flipV="1">
              <a:off x="2767751" y="2170157"/>
              <a:ext cx="765413" cy="838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9" idx="3"/>
              <a:endCxn id="7" idx="1"/>
            </p:cNvCxnSpPr>
            <p:nvPr/>
          </p:nvCxnSpPr>
          <p:spPr bwMode="gray">
            <a:xfrm>
              <a:off x="4073164" y="2170157"/>
              <a:ext cx="943212"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543931" y="205416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3568172" y="239788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5499923" y="201675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0"/>
            <p:cNvGrpSpPr/>
            <p:nvPr/>
          </p:nvGrpSpPr>
          <p:grpSpPr bwMode="gray">
            <a:xfrm>
              <a:off x="2227751" y="2787939"/>
              <a:ext cx="540000" cy="731549"/>
              <a:chOff x="2227751" y="2660939"/>
              <a:chExt cx="540000" cy="731549"/>
            </a:xfrm>
          </p:grpSpPr>
          <p:pic>
            <p:nvPicPr>
              <p:cNvPr id="5"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2660939"/>
                <a:ext cx="540000" cy="441818"/>
              </a:xfrm>
              <a:prstGeom prst="rect">
                <a:avLst/>
              </a:prstGeom>
              <a:noFill/>
            </p:spPr>
          </p:pic>
          <p:sp>
            <p:nvSpPr>
              <p:cNvPr id="28" name="文本框 27"/>
              <p:cNvSpPr txBox="1"/>
              <p:nvPr/>
            </p:nvSpPr>
            <p:spPr bwMode="gray">
              <a:xfrm>
                <a:off x="2254736" y="308471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2" name="组合 31"/>
            <p:cNvGrpSpPr/>
            <p:nvPr/>
          </p:nvGrpSpPr>
          <p:grpSpPr bwMode="gray">
            <a:xfrm>
              <a:off x="2227751" y="1111539"/>
              <a:ext cx="540000" cy="740572"/>
              <a:chOff x="2227751" y="1238539"/>
              <a:chExt cx="540000" cy="740572"/>
            </a:xfrm>
          </p:grpSpPr>
          <p:pic>
            <p:nvPicPr>
              <p:cNvPr id="4"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文本框 29"/>
            <p:cNvSpPr txBox="1"/>
            <p:nvPr/>
          </p:nvSpPr>
          <p:spPr bwMode="gray">
            <a:xfrm rot="18666283">
              <a:off x="1437774" y="1520716"/>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rot="2846470">
              <a:off x="1574047" y="24014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166301" y="19347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2818649" y="1110557"/>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3400979" y="261197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1299025" y="297095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587932" y="2389768"/>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838577" y="2362814"/>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192.168.1.2/24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文本框 5"/>
          <p:cNvSpPr txBox="1"/>
          <p:nvPr/>
        </p:nvSpPr>
        <p:spPr bwMode="gray">
          <a:xfrm>
            <a:off x="6157693" y="2277203"/>
            <a:ext cx="5599117" cy="2462213"/>
          </a:xfrm>
          <a:prstGeom prst="rect">
            <a:avLst/>
          </a:prstGeom>
          <a:solidFill>
            <a:srgbClr val="D9D9D9"/>
          </a:solid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bgp 100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 peer 10.0.2.2 as-number 100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 peer 10.0.2.2 connect-interface loopback 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 peer 10.0.3.3 as-number 100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 peer 10.0.3.3 connect-interface loopback 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 l2vpn-family evpn</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[*PE1-bgp-af-evpn] peer 10.0.2.2 enable</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[*PE1-bgp-af-evpn] peer 10.0.3.3 enable</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[*PE1-bgp-af-evpn] quit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[*PE1-bgp] quit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commit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6081121" y="1698985"/>
            <a:ext cx="5158380"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following uses PE1 as an example to establish BGP EVPN peer relationships.</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占位符 4"/>
          <p:cNvSpPr txBox="1">
            <a:spLocks/>
          </p:cNvSpPr>
          <p:nvPr/>
        </p:nvSpPr>
        <p:spPr bwMode="gray">
          <a:xfrm>
            <a:off x="442913" y="3897046"/>
            <a:ext cx="4324705" cy="2303730"/>
          </a:xfrm>
          <a:prstGeom prst="rect">
            <a:avLst/>
          </a:prstGeom>
        </p:spPr>
        <p:txBody>
          <a:bodyPr/>
          <a:lstStyle>
            <a:lvl1pPr marL="302279" indent="-302279" algn="l" defTabSz="914034" rtl="0" eaLnBrk="1" fontAlgn="base"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lang="en-US" sz="1400" dirty="0">
                <a:solidFill>
                  <a:schemeClr val="bg1">
                    <a:lumMod val="50000"/>
                  </a:schemeClr>
                </a:solidFill>
                <a:latin typeface="Huawei Sans" panose="020C0503030203020204" pitchFamily="34" charset="0"/>
                <a:sym typeface="Huawei Sans" panose="020C0503030203020204" pitchFamily="34" charset="0"/>
              </a:rPr>
              <a:t>Configure a BD EVPN instance on PEs.</a:t>
            </a:r>
          </a:p>
          <a:p>
            <a:pPr fontAlgn="ctr">
              <a:lnSpc>
                <a:spcPct val="100000"/>
              </a:lnSpc>
            </a:pPr>
            <a:r>
              <a:rPr lang="en-US" sz="1400" dirty="0">
                <a:solidFill>
                  <a:schemeClr val="bg1">
                    <a:lumMod val="50000"/>
                  </a:schemeClr>
                </a:solidFill>
                <a:latin typeface="Huawei Sans" panose="020C0503030203020204" pitchFamily="34" charset="0"/>
                <a:sym typeface="Huawei Sans" panose="020C0503030203020204" pitchFamily="34" charset="0"/>
              </a:rPr>
              <a:t>Configure an ESI and E-Trunk to implement dual-homing active-active networking.</a:t>
            </a:r>
          </a:p>
          <a:p>
            <a:pPr fontAlgn="ctr">
              <a:lnSpc>
                <a:spcPct val="100000"/>
              </a:lnSpc>
            </a:pPr>
            <a:r>
              <a:rPr lang="en-US" sz="1400" dirty="0">
                <a:solidFill>
                  <a:schemeClr val="bg1">
                    <a:lumMod val="50000"/>
                  </a:schemeClr>
                </a:solidFill>
                <a:latin typeface="Huawei Sans" panose="020C0503030203020204" pitchFamily="34" charset="0"/>
                <a:sym typeface="Huawei Sans" panose="020C0503030203020204" pitchFamily="34" charset="0"/>
              </a:rPr>
              <a:t>Configure local-remote FRR for MAC routes.</a:t>
            </a:r>
          </a:p>
          <a:p>
            <a:pPr fontAlgn="ctr">
              <a:lnSpc>
                <a:spcPct val="100000"/>
              </a:lnSpc>
            </a:pPr>
            <a:r>
              <a:rPr lang="en-US" sz="1400" b="1" dirty="0">
                <a:latin typeface="Huawei Sans" panose="020C0503030203020204" pitchFamily="34" charset="0"/>
                <a:sym typeface="Huawei Sans" panose="020C0503030203020204" pitchFamily="34" charset="0"/>
              </a:rPr>
              <a:t>Establish BGP EVPN peer relationships.</a:t>
            </a:r>
          </a:p>
          <a:p>
            <a:pPr fontAlgn="ctr">
              <a:lnSpc>
                <a:spcPct val="100000"/>
              </a:lnSpc>
            </a:pPr>
            <a:r>
              <a:rPr lang="en-US" sz="1400" dirty="0" smtClean="0">
                <a:solidFill>
                  <a:schemeClr val="bg1">
                    <a:lumMod val="50000"/>
                  </a:schemeClr>
                </a:solidFill>
                <a:latin typeface="Huawei Sans" panose="020C0503030203020204" pitchFamily="34" charset="0"/>
                <a:sym typeface="Huawei Sans" panose="020C0503030203020204" pitchFamily="34" charset="0"/>
              </a:rPr>
              <a:t>Configure a CE to access the PEs through the Eth-Trunk interface.</a:t>
            </a:r>
          </a:p>
          <a:p>
            <a:pPr fontAlgn="ctr">
              <a:lnSpc>
                <a:spcPct val="100000"/>
              </a:lnSpc>
            </a:pPr>
            <a:r>
              <a:rPr lang="en-US" sz="1400" dirty="0" smtClean="0">
                <a:solidFill>
                  <a:schemeClr val="bg1">
                    <a:lumMod val="50000"/>
                  </a:schemeClr>
                </a:solidFill>
                <a:latin typeface="Huawei Sans" panose="020C0503030203020204" pitchFamily="34" charset="0"/>
                <a:sym typeface="Huawei Sans" panose="020C0503030203020204" pitchFamily="34" charset="0"/>
              </a:rPr>
              <a:t>Verify the configuration.</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60528892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sym typeface="Huawei Sans" panose="020C0503030203020204" pitchFamily="34" charset="0"/>
              </a:rPr>
              <a:t>Example for Configuring Eth-Trunk Sub-interfaces to Access a BD EVPN (5)</a:t>
            </a:r>
            <a:endParaRPr lang="en-US" altLang="zh-CN" dirty="0">
              <a:sym typeface="Huawei Sans" panose="020C0503030203020204" pitchFamily="34" charset="0"/>
            </a:endParaRPr>
          </a:p>
        </p:txBody>
      </p:sp>
      <p:grpSp>
        <p:nvGrpSpPr>
          <p:cNvPr id="42" name="组合 41"/>
          <p:cNvGrpSpPr/>
          <p:nvPr/>
        </p:nvGrpSpPr>
        <p:grpSpPr bwMode="gray">
          <a:xfrm>
            <a:off x="472972" y="1449388"/>
            <a:ext cx="5510043" cy="2408931"/>
            <a:chOff x="543931" y="1110557"/>
            <a:chExt cx="5510043" cy="2408931"/>
          </a:xfrm>
        </p:grpSpPr>
        <p:sp>
          <p:nvSpPr>
            <p:cNvPr id="40" name="矩形 39"/>
            <p:cNvSpPr/>
            <p:nvPr/>
          </p:nvSpPr>
          <p:spPr bwMode="gray">
            <a:xfrm>
              <a:off x="4888511"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637866"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2338" y="1949248"/>
              <a:ext cx="540000" cy="442800"/>
            </a:xfrm>
            <a:prstGeom prst="rect">
              <a:avLst/>
            </a:prstGeom>
          </p:spPr>
        </p:pic>
        <p:pic>
          <p:nvPicPr>
            <p:cNvPr id="9"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533164" y="1949248"/>
              <a:ext cx="540000" cy="441818"/>
            </a:xfrm>
            <a:prstGeom prst="rect">
              <a:avLst/>
            </a:prstGeom>
            <a:noFill/>
          </p:spPr>
        </p:pic>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16376" y="1949248"/>
              <a:ext cx="540000" cy="442800"/>
            </a:xfrm>
            <a:prstGeom prst="rect">
              <a:avLst/>
            </a:prstGeom>
          </p:spPr>
        </p:pic>
        <p:cxnSp>
          <p:nvCxnSpPr>
            <p:cNvPr id="12" name="直接连接符 11"/>
            <p:cNvCxnSpPr>
              <a:stCxn id="3" idx="3"/>
              <a:endCxn id="4" idx="1"/>
            </p:cNvCxnSpPr>
            <p:nvPr/>
          </p:nvCxnSpPr>
          <p:spPr bwMode="gray">
            <a:xfrm flipV="1">
              <a:off x="1462338" y="13324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3" idx="3"/>
              <a:endCxn id="5" idx="1"/>
            </p:cNvCxnSpPr>
            <p:nvPr/>
          </p:nvCxnSpPr>
          <p:spPr bwMode="gray">
            <a:xfrm>
              <a:off x="1462338" y="21706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4" idx="3"/>
              <a:endCxn id="9" idx="1"/>
            </p:cNvCxnSpPr>
            <p:nvPr/>
          </p:nvCxnSpPr>
          <p:spPr bwMode="gray">
            <a:xfrm>
              <a:off x="2767751" y="1332448"/>
              <a:ext cx="765413" cy="837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 idx="3"/>
              <a:endCxn id="9" idx="1"/>
            </p:cNvCxnSpPr>
            <p:nvPr/>
          </p:nvCxnSpPr>
          <p:spPr bwMode="gray">
            <a:xfrm flipV="1">
              <a:off x="2767751" y="2170157"/>
              <a:ext cx="765413" cy="838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9" idx="3"/>
              <a:endCxn id="7" idx="1"/>
            </p:cNvCxnSpPr>
            <p:nvPr/>
          </p:nvCxnSpPr>
          <p:spPr bwMode="gray">
            <a:xfrm>
              <a:off x="4073164" y="2170157"/>
              <a:ext cx="943212"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bwMode="gray">
            <a:xfrm>
              <a:off x="543931" y="205416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3568172" y="239788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5499923" y="201675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0"/>
            <p:cNvGrpSpPr/>
            <p:nvPr/>
          </p:nvGrpSpPr>
          <p:grpSpPr bwMode="gray">
            <a:xfrm>
              <a:off x="2227751" y="2787939"/>
              <a:ext cx="540000" cy="731549"/>
              <a:chOff x="2227751" y="2660939"/>
              <a:chExt cx="540000" cy="731549"/>
            </a:xfrm>
          </p:grpSpPr>
          <p:pic>
            <p:nvPicPr>
              <p:cNvPr id="5"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2660939"/>
                <a:ext cx="540000" cy="441818"/>
              </a:xfrm>
              <a:prstGeom prst="rect">
                <a:avLst/>
              </a:prstGeom>
              <a:noFill/>
            </p:spPr>
          </p:pic>
          <p:sp>
            <p:nvSpPr>
              <p:cNvPr id="28" name="文本框 27"/>
              <p:cNvSpPr txBox="1"/>
              <p:nvPr/>
            </p:nvSpPr>
            <p:spPr bwMode="gray">
              <a:xfrm>
                <a:off x="2254736" y="308471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2" name="组合 31"/>
            <p:cNvGrpSpPr/>
            <p:nvPr/>
          </p:nvGrpSpPr>
          <p:grpSpPr bwMode="gray">
            <a:xfrm>
              <a:off x="2227751" y="1111539"/>
              <a:ext cx="540000" cy="740572"/>
              <a:chOff x="2227751" y="1238539"/>
              <a:chExt cx="540000" cy="740572"/>
            </a:xfrm>
          </p:grpSpPr>
          <p:pic>
            <p:nvPicPr>
              <p:cNvPr id="4"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文本框 29"/>
            <p:cNvSpPr txBox="1"/>
            <p:nvPr/>
          </p:nvSpPr>
          <p:spPr bwMode="gray">
            <a:xfrm rot="18666283">
              <a:off x="1437774" y="1520716"/>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rot="2846470">
              <a:off x="1574047" y="24014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166301" y="19347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a:off x="2818649" y="1110557"/>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3400979" y="261197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1299025" y="297095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587932" y="2389768"/>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838577" y="2362814"/>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192.168.1.2/24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 name="文本框 5"/>
          <p:cNvSpPr txBox="1"/>
          <p:nvPr/>
        </p:nvSpPr>
        <p:spPr bwMode="gray">
          <a:xfrm>
            <a:off x="6157693" y="2341611"/>
            <a:ext cx="5599117" cy="3323987"/>
          </a:xfrm>
          <a:prstGeom prst="rect">
            <a:avLst/>
          </a:prstGeom>
          <a:solidFill>
            <a:srgbClr val="D9D9D9"/>
          </a:solid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 VLAN 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[*CE1-vlan2] quit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 interface Eth-Trunk10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[*CE1-Eth-Trunk10] portswitch</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[*CE1-Eth-Trunk10] port link-type trunk</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[*CE1-Eth-Trunk10] port trunk allow-pass VLAN 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[*CE1-Eth-Trunk10] mode lacp-static</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[*CE1-Eth-Trunk10] quit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 interface gigabitethernet0/1/0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[*CE1-GigabitEthernet0/1/0] eth-trunk 10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[*CE1-GigabitEthernet0/1/0] quit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 interface gigabitethernet0/2/0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[*CE1-GigabitEthernet0/2/0] eth-trunk 10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[*CE1-GigabitEthernet0/2/0] quit</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 commit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6081121" y="1744665"/>
            <a:ext cx="5675690" cy="584775"/>
          </a:xfrm>
          <a:prstGeom prst="rect">
            <a:avLst/>
          </a:prstGeom>
          <a:no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following uses CE1 as an example to configure it to access the PEs through the Eth-Trunk interface.</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占位符 4"/>
          <p:cNvSpPr txBox="1">
            <a:spLocks/>
          </p:cNvSpPr>
          <p:nvPr/>
        </p:nvSpPr>
        <p:spPr bwMode="gray">
          <a:xfrm>
            <a:off x="442913" y="3897046"/>
            <a:ext cx="4324705" cy="2303730"/>
          </a:xfrm>
          <a:prstGeom prst="rect">
            <a:avLst/>
          </a:prstGeom>
        </p:spPr>
        <p:txBody>
          <a:bodyPr/>
          <a:lstStyle>
            <a:lvl1pPr marL="302279" indent="-302279" algn="l" defTabSz="914034" rtl="0" eaLnBrk="1" fontAlgn="base"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lang="en-US" sz="1400" dirty="0">
                <a:solidFill>
                  <a:schemeClr val="bg1">
                    <a:lumMod val="50000"/>
                  </a:schemeClr>
                </a:solidFill>
                <a:latin typeface="Huawei Sans" panose="020C0503030203020204" pitchFamily="34" charset="0"/>
                <a:sym typeface="Huawei Sans" panose="020C0503030203020204" pitchFamily="34" charset="0"/>
              </a:rPr>
              <a:t>Configure a BD EVPN instance on PEs.</a:t>
            </a:r>
          </a:p>
          <a:p>
            <a:pPr fontAlgn="ctr">
              <a:lnSpc>
                <a:spcPct val="100000"/>
              </a:lnSpc>
            </a:pPr>
            <a:r>
              <a:rPr lang="en-US" sz="1400" dirty="0">
                <a:solidFill>
                  <a:schemeClr val="bg1">
                    <a:lumMod val="50000"/>
                  </a:schemeClr>
                </a:solidFill>
                <a:latin typeface="Huawei Sans" panose="020C0503030203020204" pitchFamily="34" charset="0"/>
                <a:sym typeface="Huawei Sans" panose="020C0503030203020204" pitchFamily="34" charset="0"/>
              </a:rPr>
              <a:t>Configure an ESI and E-Trunk to implement dual-homing active-active networking.</a:t>
            </a:r>
          </a:p>
          <a:p>
            <a:pPr fontAlgn="ctr">
              <a:lnSpc>
                <a:spcPct val="100000"/>
              </a:lnSpc>
            </a:pPr>
            <a:r>
              <a:rPr lang="en-US" sz="1400" dirty="0">
                <a:solidFill>
                  <a:schemeClr val="bg1">
                    <a:lumMod val="50000"/>
                  </a:schemeClr>
                </a:solidFill>
                <a:latin typeface="Huawei Sans" panose="020C0503030203020204" pitchFamily="34" charset="0"/>
                <a:sym typeface="Huawei Sans" panose="020C0503030203020204" pitchFamily="34" charset="0"/>
              </a:rPr>
              <a:t>Configure local-remote FRR for MAC routes.</a:t>
            </a:r>
          </a:p>
          <a:p>
            <a:pPr fontAlgn="ctr">
              <a:lnSpc>
                <a:spcPct val="100000"/>
              </a:lnSpc>
            </a:pPr>
            <a:r>
              <a:rPr lang="en-US" sz="1400" dirty="0">
                <a:solidFill>
                  <a:schemeClr val="bg1">
                    <a:lumMod val="50000"/>
                  </a:schemeClr>
                </a:solidFill>
                <a:latin typeface="Huawei Sans" panose="020C0503030203020204" pitchFamily="34" charset="0"/>
                <a:sym typeface="Huawei Sans" panose="020C0503030203020204" pitchFamily="34" charset="0"/>
              </a:rPr>
              <a:t>Establish BGP EVPN peer relationships.</a:t>
            </a:r>
          </a:p>
          <a:p>
            <a:pPr fontAlgn="ctr">
              <a:lnSpc>
                <a:spcPct val="100000"/>
              </a:lnSpc>
            </a:pPr>
            <a:r>
              <a:rPr lang="en-US" sz="1400" b="1" dirty="0">
                <a:latin typeface="Huawei Sans" panose="020C0503030203020204" pitchFamily="34" charset="0"/>
                <a:sym typeface="Huawei Sans" panose="020C0503030203020204" pitchFamily="34" charset="0"/>
              </a:rPr>
              <a:t>Configure a CE to access the PEs through the Eth-Trunk interface.</a:t>
            </a:r>
          </a:p>
          <a:p>
            <a:pPr fontAlgn="ctr">
              <a:lnSpc>
                <a:spcPct val="100000"/>
              </a:lnSpc>
            </a:pPr>
            <a:r>
              <a:rPr lang="en-US" sz="1400" dirty="0" smtClean="0">
                <a:solidFill>
                  <a:schemeClr val="bg1">
                    <a:lumMod val="50000"/>
                  </a:schemeClr>
                </a:solidFill>
                <a:latin typeface="Huawei Sans" panose="020C0503030203020204" pitchFamily="34" charset="0"/>
                <a:sym typeface="Huawei Sans" panose="020C0503030203020204" pitchFamily="34" charset="0"/>
              </a:rPr>
              <a:t>Verify the configuration.</a:t>
            </a:r>
            <a:endParaRPr lang="en-US" altLang="zh-CN" sz="1400" dirty="0" smtClean="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86612209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sym typeface="Huawei Sans" panose="020C0503030203020204" pitchFamily="34" charset="0"/>
              </a:rPr>
              <a:t>Verifying the Configuration (1)</a:t>
            </a:r>
            <a:endParaRPr lang="en-US" altLang="zh-CN" dirty="0">
              <a:sym typeface="Huawei Sans" panose="020C0503030203020204" pitchFamily="34" charset="0"/>
            </a:endParaRPr>
          </a:p>
        </p:txBody>
      </p:sp>
      <p:grpSp>
        <p:nvGrpSpPr>
          <p:cNvPr id="4" name="组合 3"/>
          <p:cNvGrpSpPr/>
          <p:nvPr/>
        </p:nvGrpSpPr>
        <p:grpSpPr bwMode="gray">
          <a:xfrm>
            <a:off x="472972" y="1307407"/>
            <a:ext cx="5510043" cy="2408931"/>
            <a:chOff x="543931" y="1110557"/>
            <a:chExt cx="5510043" cy="2408931"/>
          </a:xfrm>
        </p:grpSpPr>
        <p:sp>
          <p:nvSpPr>
            <p:cNvPr id="5" name="矩形 4"/>
            <p:cNvSpPr/>
            <p:nvPr/>
          </p:nvSpPr>
          <p:spPr bwMode="gray">
            <a:xfrm>
              <a:off x="4888511"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637866"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2338" y="1949248"/>
              <a:ext cx="540000" cy="442800"/>
            </a:xfrm>
            <a:prstGeom prst="rect">
              <a:avLst/>
            </a:prstGeom>
          </p:spPr>
        </p:pic>
        <p:pic>
          <p:nvPicPr>
            <p:cNvPr id="8"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533164" y="1949248"/>
              <a:ext cx="540000" cy="441818"/>
            </a:xfrm>
            <a:prstGeom prst="rect">
              <a:avLst/>
            </a:prstGeom>
            <a:noFill/>
          </p:spPr>
        </p:pic>
        <p:pic>
          <p:nvPicPr>
            <p:cNvPr id="9" name="图片 8">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16376" y="1949248"/>
              <a:ext cx="540000" cy="442800"/>
            </a:xfrm>
            <a:prstGeom prst="rect">
              <a:avLst/>
            </a:prstGeom>
          </p:spPr>
        </p:pic>
        <p:cxnSp>
          <p:nvCxnSpPr>
            <p:cNvPr id="10" name="直接连接符 9"/>
            <p:cNvCxnSpPr>
              <a:stCxn id="7" idx="3"/>
              <a:endCxn id="28" idx="1"/>
            </p:cNvCxnSpPr>
            <p:nvPr/>
          </p:nvCxnSpPr>
          <p:spPr bwMode="gray">
            <a:xfrm flipV="1">
              <a:off x="1462338" y="13324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3"/>
              <a:endCxn id="30" idx="1"/>
            </p:cNvCxnSpPr>
            <p:nvPr/>
          </p:nvCxnSpPr>
          <p:spPr bwMode="gray">
            <a:xfrm>
              <a:off x="1462338" y="21706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28" idx="3"/>
              <a:endCxn id="8" idx="1"/>
            </p:cNvCxnSpPr>
            <p:nvPr/>
          </p:nvCxnSpPr>
          <p:spPr bwMode="gray">
            <a:xfrm>
              <a:off x="2767751" y="1332448"/>
              <a:ext cx="765413" cy="837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30" idx="3"/>
              <a:endCxn id="8" idx="1"/>
            </p:cNvCxnSpPr>
            <p:nvPr/>
          </p:nvCxnSpPr>
          <p:spPr bwMode="gray">
            <a:xfrm flipV="1">
              <a:off x="2767751" y="2170157"/>
              <a:ext cx="765413" cy="838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8" idx="3"/>
              <a:endCxn id="9" idx="1"/>
            </p:cNvCxnSpPr>
            <p:nvPr/>
          </p:nvCxnSpPr>
          <p:spPr bwMode="gray">
            <a:xfrm>
              <a:off x="4073164" y="2170157"/>
              <a:ext cx="943212"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bwMode="gray">
            <a:xfrm>
              <a:off x="543931" y="205416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3568172" y="239788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5499923" y="201675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17"/>
            <p:cNvGrpSpPr/>
            <p:nvPr/>
          </p:nvGrpSpPr>
          <p:grpSpPr bwMode="gray">
            <a:xfrm>
              <a:off x="2227751" y="2787939"/>
              <a:ext cx="540000" cy="731549"/>
              <a:chOff x="2227751" y="2660939"/>
              <a:chExt cx="540000" cy="731549"/>
            </a:xfrm>
          </p:grpSpPr>
          <p:pic>
            <p:nvPicPr>
              <p:cNvPr id="30"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2660939"/>
                <a:ext cx="540000" cy="441818"/>
              </a:xfrm>
              <a:prstGeom prst="rect">
                <a:avLst/>
              </a:prstGeom>
              <a:noFill/>
            </p:spPr>
          </p:pic>
          <p:sp>
            <p:nvSpPr>
              <p:cNvPr id="31" name="文本框 30"/>
              <p:cNvSpPr txBox="1"/>
              <p:nvPr/>
            </p:nvSpPr>
            <p:spPr bwMode="gray">
              <a:xfrm>
                <a:off x="2254736" y="308471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 name="组合 18"/>
            <p:cNvGrpSpPr/>
            <p:nvPr/>
          </p:nvGrpSpPr>
          <p:grpSpPr bwMode="gray">
            <a:xfrm>
              <a:off x="2227751" y="1111539"/>
              <a:ext cx="540000" cy="740572"/>
              <a:chOff x="2227751" y="1238539"/>
              <a:chExt cx="540000" cy="740572"/>
            </a:xfrm>
          </p:grpSpPr>
          <p:pic>
            <p:nvPicPr>
              <p:cNvPr id="28"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0" name="文本框 19"/>
            <p:cNvSpPr txBox="1"/>
            <p:nvPr/>
          </p:nvSpPr>
          <p:spPr bwMode="gray">
            <a:xfrm rot="18666283">
              <a:off x="1437774" y="1520716"/>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rot="2846470">
              <a:off x="1574047" y="24014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4166301" y="19347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2818649" y="1110557"/>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3400979" y="261197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1299025" y="297095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587932" y="2389768"/>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4838577" y="2362814"/>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192.168.1.2/24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2" name="文本框 31"/>
          <p:cNvSpPr txBox="1"/>
          <p:nvPr/>
        </p:nvSpPr>
        <p:spPr bwMode="gray">
          <a:xfrm>
            <a:off x="442913" y="3836717"/>
            <a:ext cx="4541628"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Check the BGP EVPN peer relationship on PE3.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448435" y="4184084"/>
            <a:ext cx="5468178" cy="1600438"/>
          </a:xfrm>
          <a:prstGeom prst="rect">
            <a:avLst/>
          </a:prstGeom>
          <a:solidFill>
            <a:srgbClr val="D9D9D9"/>
          </a:solid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[~PE3]display bgp evpn peer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BGP local router ID : 10.0.3.3</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Local AS number : 100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Total number of peers : 2   Peers in established state : 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Peer           AS      State            PrefRcv</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10.0.1.1      100  Established         4</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10.0.2.2      100  Established         4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6149970" y="1387586"/>
            <a:ext cx="5599117" cy="4185761"/>
          </a:xfrm>
          <a:prstGeom prst="rect">
            <a:avLst/>
          </a:prstGeom>
          <a:solidFill>
            <a:srgbClr val="D9D9D9"/>
          </a:solid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&lt;PE3&gt;display bgp evpn  all routing-table inclusive-route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Local AS number : 100</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EVPN address family:</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Number of Inclusive Multicast Routes: 3</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Route Distinguisher: 100:1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Network(EthTagId/IpAddrLen/OriginalIp) NextHop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*&gt;i   0:32:10.0.1.1                                          10.0.1.1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Route Distinguisher: 200:1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Network(EthTagId/IpAddrLen/OriginalIp) NextHop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*&gt;i   0:32:10.0.2.2                                          10.0.2.2</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Route Distinguisher: 300:1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Network(EthTagId/IpAddrLen/OriginalIp) NextHop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    0:32:10.0.3.3                                          127.0.0.1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EVPN-Instance evpna:</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Number of Inclusive Multicast Routes: 3</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Network(EthTagId/IpAddrLen/OriginalIp) NextHop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*&gt;i   0:32:10.0.1.1                                          10.0.1.1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*&gt;i   0:32:10.0.2.2                                          10.0.2.2</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    0:32:10.0.3.3                                          127.0.0.1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6073397" y="1032142"/>
            <a:ext cx="2839239"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Check Type 3 routes on PE3.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6149970" y="5603956"/>
            <a:ext cx="4923314" cy="584775"/>
          </a:xfrm>
          <a:prstGeom prst="rect">
            <a:avLst/>
          </a:prstGeom>
          <a:solidFill>
            <a:srgbClr val="BEE9EE"/>
          </a:solid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PE3 receives Type 3 routes from PE1 and PE2 to forward BUM traffic.</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0122307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sym typeface="Huawei Sans" panose="020C0503030203020204" pitchFamily="34" charset="0"/>
              </a:rPr>
              <a:t>Verifying the Configuration (2)</a:t>
            </a:r>
            <a:endParaRPr lang="en-US" altLang="zh-CN" dirty="0">
              <a:sym typeface="Huawei Sans" panose="020C0503030203020204" pitchFamily="34" charset="0"/>
            </a:endParaRPr>
          </a:p>
        </p:txBody>
      </p:sp>
      <p:grpSp>
        <p:nvGrpSpPr>
          <p:cNvPr id="4" name="组合 3"/>
          <p:cNvGrpSpPr/>
          <p:nvPr/>
        </p:nvGrpSpPr>
        <p:grpSpPr bwMode="gray">
          <a:xfrm>
            <a:off x="472972" y="1307407"/>
            <a:ext cx="5510043" cy="2408931"/>
            <a:chOff x="543931" y="1110557"/>
            <a:chExt cx="5510043" cy="2408931"/>
          </a:xfrm>
        </p:grpSpPr>
        <p:sp>
          <p:nvSpPr>
            <p:cNvPr id="5" name="矩形 4"/>
            <p:cNvSpPr/>
            <p:nvPr/>
          </p:nvSpPr>
          <p:spPr bwMode="gray">
            <a:xfrm>
              <a:off x="4888511"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637866"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2338" y="1949248"/>
              <a:ext cx="540000" cy="442800"/>
            </a:xfrm>
            <a:prstGeom prst="rect">
              <a:avLst/>
            </a:prstGeom>
          </p:spPr>
        </p:pic>
        <p:pic>
          <p:nvPicPr>
            <p:cNvPr id="8"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533164" y="1949248"/>
              <a:ext cx="540000" cy="441818"/>
            </a:xfrm>
            <a:prstGeom prst="rect">
              <a:avLst/>
            </a:prstGeom>
            <a:noFill/>
          </p:spPr>
        </p:pic>
        <p:pic>
          <p:nvPicPr>
            <p:cNvPr id="9" name="图片 8">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16376" y="1949248"/>
              <a:ext cx="540000" cy="442800"/>
            </a:xfrm>
            <a:prstGeom prst="rect">
              <a:avLst/>
            </a:prstGeom>
          </p:spPr>
        </p:pic>
        <p:cxnSp>
          <p:nvCxnSpPr>
            <p:cNvPr id="10" name="直接连接符 9"/>
            <p:cNvCxnSpPr>
              <a:stCxn id="7" idx="3"/>
              <a:endCxn id="28" idx="1"/>
            </p:cNvCxnSpPr>
            <p:nvPr/>
          </p:nvCxnSpPr>
          <p:spPr bwMode="gray">
            <a:xfrm flipV="1">
              <a:off x="1462338" y="13324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3"/>
              <a:endCxn id="30" idx="1"/>
            </p:cNvCxnSpPr>
            <p:nvPr/>
          </p:nvCxnSpPr>
          <p:spPr bwMode="gray">
            <a:xfrm>
              <a:off x="1462338" y="21706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28" idx="3"/>
              <a:endCxn id="8" idx="1"/>
            </p:cNvCxnSpPr>
            <p:nvPr/>
          </p:nvCxnSpPr>
          <p:spPr bwMode="gray">
            <a:xfrm>
              <a:off x="2767751" y="1332448"/>
              <a:ext cx="765413" cy="837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30" idx="3"/>
              <a:endCxn id="8" idx="1"/>
            </p:cNvCxnSpPr>
            <p:nvPr/>
          </p:nvCxnSpPr>
          <p:spPr bwMode="gray">
            <a:xfrm flipV="1">
              <a:off x="2767751" y="2170157"/>
              <a:ext cx="765413" cy="838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8" idx="3"/>
              <a:endCxn id="9" idx="1"/>
            </p:cNvCxnSpPr>
            <p:nvPr/>
          </p:nvCxnSpPr>
          <p:spPr bwMode="gray">
            <a:xfrm>
              <a:off x="4073164" y="2170157"/>
              <a:ext cx="943212"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bwMode="gray">
            <a:xfrm>
              <a:off x="543931" y="205416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3568172" y="239788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5499923" y="201675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17"/>
            <p:cNvGrpSpPr/>
            <p:nvPr/>
          </p:nvGrpSpPr>
          <p:grpSpPr bwMode="gray">
            <a:xfrm>
              <a:off x="2227751" y="2787939"/>
              <a:ext cx="540000" cy="731549"/>
              <a:chOff x="2227751" y="2660939"/>
              <a:chExt cx="540000" cy="731549"/>
            </a:xfrm>
          </p:grpSpPr>
          <p:pic>
            <p:nvPicPr>
              <p:cNvPr id="30"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2660939"/>
                <a:ext cx="540000" cy="441818"/>
              </a:xfrm>
              <a:prstGeom prst="rect">
                <a:avLst/>
              </a:prstGeom>
              <a:noFill/>
            </p:spPr>
          </p:pic>
          <p:sp>
            <p:nvSpPr>
              <p:cNvPr id="31" name="文本框 30"/>
              <p:cNvSpPr txBox="1"/>
              <p:nvPr/>
            </p:nvSpPr>
            <p:spPr bwMode="gray">
              <a:xfrm>
                <a:off x="2254736" y="308471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 name="组合 18"/>
            <p:cNvGrpSpPr/>
            <p:nvPr/>
          </p:nvGrpSpPr>
          <p:grpSpPr bwMode="gray">
            <a:xfrm>
              <a:off x="2227751" y="1111539"/>
              <a:ext cx="540000" cy="740572"/>
              <a:chOff x="2227751" y="1238539"/>
              <a:chExt cx="540000" cy="740572"/>
            </a:xfrm>
          </p:grpSpPr>
          <p:pic>
            <p:nvPicPr>
              <p:cNvPr id="28"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0" name="文本框 19"/>
            <p:cNvSpPr txBox="1"/>
            <p:nvPr/>
          </p:nvSpPr>
          <p:spPr bwMode="gray">
            <a:xfrm rot="18666283">
              <a:off x="1437774" y="1520716"/>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rot="2846470">
              <a:off x="1574047" y="24014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4166301" y="19347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2818649" y="1110557"/>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3400979" y="261197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1299025" y="297095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587932" y="2389768"/>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4838577" y="2362814"/>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192.168.1.2/24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6" name="文本框 35"/>
          <p:cNvSpPr txBox="1"/>
          <p:nvPr/>
        </p:nvSpPr>
        <p:spPr bwMode="gray">
          <a:xfrm>
            <a:off x="6149970" y="1387586"/>
            <a:ext cx="5599117" cy="3754874"/>
          </a:xfrm>
          <a:prstGeom prst="rect">
            <a:avLst/>
          </a:prstGeom>
          <a:solidFill>
            <a:srgbClr val="D9D9D9"/>
          </a:solid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&lt;PE3&gt;display bgp evpn  all routing-table es-route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Local AS number : 100</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EVPN address family:</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Number of ES Routes: 3</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Route Distinguisher: 10.0.1.1:0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Network(ESI)                               NextHop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*&gt;i   0000.1111.2222.1111.1111           10.0.1.1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Route Distinguisher: 10.0.2.2:0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Network(ESI)                                NextHop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*&gt;i   0000.1111.2222.1111.1111            10.0.2.2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Route Distinguisher: 10.0.3.3:0</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Network(ESI)                                 NextHop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    014c.1fcc.f95d.e30a.3100               127.0.0.1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latin typeface="Huawei Sans" panose="020C0503030203020204" pitchFamily="34" charset="0"/>
                <a:ea typeface="方正兰亭黑简体" panose="02000000000000000000" pitchFamily="2" charset="-122"/>
                <a:sym typeface="Huawei Sans" panose="020C0503030203020204" pitchFamily="34" charset="0"/>
              </a:rPr>
              <a:t>EVPN-Instance evpna:</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Number of ES Routes: 1</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Network(ESI)                                NextHop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*&gt;    014c.1fcc.f95d.e30a.3100               127.0.0.1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6073397" y="1032142"/>
            <a:ext cx="2839239"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Check Type 4 routes on PE3.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6102349" y="5424634"/>
            <a:ext cx="5356225" cy="338554"/>
          </a:xfrm>
          <a:prstGeom prst="rect">
            <a:avLst/>
          </a:prstGeom>
          <a:solidFill>
            <a:srgbClr val="BEE9EE"/>
          </a:solidFill>
        </p:spPr>
        <p:txBody>
          <a:bodyPr wrap="squar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Type 4 routes sent by PE1 and PE2 carry the same ESI.</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6238517" y="2696254"/>
            <a:ext cx="3960559" cy="236398"/>
          </a:xfrm>
          <a:prstGeom prst="rect">
            <a:avLst/>
          </a:prstGeom>
          <a:no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p:cNvSpPr/>
          <p:nvPr/>
        </p:nvSpPr>
        <p:spPr bwMode="gray">
          <a:xfrm>
            <a:off x="6238517" y="3326051"/>
            <a:ext cx="3960559" cy="236398"/>
          </a:xfrm>
          <a:prstGeom prst="rect">
            <a:avLst/>
          </a:prstGeom>
          <a:no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箭头连接符 42"/>
          <p:cNvCxnSpPr>
            <a:stCxn id="27" idx="3"/>
          </p:cNvCxnSpPr>
          <p:nvPr/>
        </p:nvCxnSpPr>
        <p:spPr bwMode="gray">
          <a:xfrm>
            <a:off x="5983015" y="2790497"/>
            <a:ext cx="255502" cy="0"/>
          </a:xfrm>
          <a:prstGeom prst="straightConnector1">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27" idx="3"/>
          </p:cNvCxnSpPr>
          <p:nvPr/>
        </p:nvCxnSpPr>
        <p:spPr bwMode="gray">
          <a:xfrm>
            <a:off x="5983015" y="2790497"/>
            <a:ext cx="0" cy="2803414"/>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a:endCxn id="38" idx="1"/>
          </p:cNvCxnSpPr>
          <p:nvPr/>
        </p:nvCxnSpPr>
        <p:spPr bwMode="gray">
          <a:xfrm>
            <a:off x="5983015" y="5593911"/>
            <a:ext cx="119334" cy="0"/>
          </a:xfrm>
          <a:prstGeom prst="straightConnector1">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a:endCxn id="39" idx="1"/>
          </p:cNvCxnSpPr>
          <p:nvPr/>
        </p:nvCxnSpPr>
        <p:spPr bwMode="gray">
          <a:xfrm>
            <a:off x="5980784" y="3444250"/>
            <a:ext cx="257733" cy="0"/>
          </a:xfrm>
          <a:prstGeom prst="straightConnector1">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099415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sym typeface="Huawei Sans" panose="020C0503030203020204" pitchFamily="34" charset="0"/>
              </a:rPr>
              <a:t>Verifying the Configuration (3)</a:t>
            </a:r>
            <a:endParaRPr lang="en-US" altLang="zh-CN" dirty="0">
              <a:sym typeface="Huawei Sans" panose="020C0503030203020204" pitchFamily="34" charset="0"/>
            </a:endParaRPr>
          </a:p>
        </p:txBody>
      </p:sp>
      <p:grpSp>
        <p:nvGrpSpPr>
          <p:cNvPr id="4" name="组合 3"/>
          <p:cNvGrpSpPr/>
          <p:nvPr/>
        </p:nvGrpSpPr>
        <p:grpSpPr bwMode="gray">
          <a:xfrm>
            <a:off x="472972" y="1307407"/>
            <a:ext cx="5510043" cy="2408931"/>
            <a:chOff x="543931" y="1110557"/>
            <a:chExt cx="5510043" cy="2408931"/>
          </a:xfrm>
        </p:grpSpPr>
        <p:sp>
          <p:nvSpPr>
            <p:cNvPr id="5" name="矩形 4"/>
            <p:cNvSpPr/>
            <p:nvPr/>
          </p:nvSpPr>
          <p:spPr bwMode="gray">
            <a:xfrm>
              <a:off x="4888511"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bwMode="gray">
            <a:xfrm>
              <a:off x="637866" y="1753985"/>
              <a:ext cx="1103855" cy="1158393"/>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6">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22338" y="1949248"/>
              <a:ext cx="540000" cy="442800"/>
            </a:xfrm>
            <a:prstGeom prst="rect">
              <a:avLst/>
            </a:prstGeom>
          </p:spPr>
        </p:pic>
        <p:pic>
          <p:nvPicPr>
            <p:cNvPr id="8"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3533164" y="1949248"/>
              <a:ext cx="540000" cy="441818"/>
            </a:xfrm>
            <a:prstGeom prst="rect">
              <a:avLst/>
            </a:prstGeom>
            <a:noFill/>
          </p:spPr>
        </p:pic>
        <p:pic>
          <p:nvPicPr>
            <p:cNvPr id="9" name="图片 8">
              <a:extLst>
                <a:ext uri="{FF2B5EF4-FFF2-40B4-BE49-F238E27FC236}">
                  <a16:creationId xmlns:a16="http://schemas.microsoft.com/office/drawing/2014/main" xmlns="" id="{2C5FC3A5-0A22-4785-818F-50E2D8BD25F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016376" y="1949248"/>
              <a:ext cx="540000" cy="442800"/>
            </a:xfrm>
            <a:prstGeom prst="rect">
              <a:avLst/>
            </a:prstGeom>
          </p:spPr>
        </p:pic>
        <p:cxnSp>
          <p:nvCxnSpPr>
            <p:cNvPr id="10" name="直接连接符 9"/>
            <p:cNvCxnSpPr>
              <a:stCxn id="7" idx="3"/>
              <a:endCxn id="28" idx="1"/>
            </p:cNvCxnSpPr>
            <p:nvPr/>
          </p:nvCxnSpPr>
          <p:spPr bwMode="gray">
            <a:xfrm flipV="1">
              <a:off x="1462338" y="13324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3"/>
              <a:endCxn id="30" idx="1"/>
            </p:cNvCxnSpPr>
            <p:nvPr/>
          </p:nvCxnSpPr>
          <p:spPr bwMode="gray">
            <a:xfrm>
              <a:off x="1462338" y="2170648"/>
              <a:ext cx="765413"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28" idx="3"/>
              <a:endCxn id="8" idx="1"/>
            </p:cNvCxnSpPr>
            <p:nvPr/>
          </p:nvCxnSpPr>
          <p:spPr bwMode="gray">
            <a:xfrm>
              <a:off x="2767751" y="1332448"/>
              <a:ext cx="765413" cy="8377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30" idx="3"/>
              <a:endCxn id="8" idx="1"/>
            </p:cNvCxnSpPr>
            <p:nvPr/>
          </p:nvCxnSpPr>
          <p:spPr bwMode="gray">
            <a:xfrm flipV="1">
              <a:off x="2767751" y="2170157"/>
              <a:ext cx="765413" cy="838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8" idx="3"/>
              <a:endCxn id="9" idx="1"/>
            </p:cNvCxnSpPr>
            <p:nvPr/>
          </p:nvCxnSpPr>
          <p:spPr bwMode="gray">
            <a:xfrm>
              <a:off x="4073164" y="2170157"/>
              <a:ext cx="943212" cy="4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bwMode="gray">
            <a:xfrm>
              <a:off x="543931" y="2054160"/>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bwMode="gray">
            <a:xfrm>
              <a:off x="3568172" y="239788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bwMode="gray">
            <a:xfrm>
              <a:off x="5499923" y="2016759"/>
              <a:ext cx="492443"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17"/>
            <p:cNvGrpSpPr/>
            <p:nvPr/>
          </p:nvGrpSpPr>
          <p:grpSpPr bwMode="gray">
            <a:xfrm>
              <a:off x="2227751" y="2787939"/>
              <a:ext cx="540000" cy="731549"/>
              <a:chOff x="2227751" y="2660939"/>
              <a:chExt cx="540000" cy="731549"/>
            </a:xfrm>
          </p:grpSpPr>
          <p:pic>
            <p:nvPicPr>
              <p:cNvPr id="30"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2660939"/>
                <a:ext cx="540000" cy="441818"/>
              </a:xfrm>
              <a:prstGeom prst="rect">
                <a:avLst/>
              </a:prstGeom>
              <a:noFill/>
            </p:spPr>
          </p:pic>
          <p:sp>
            <p:nvSpPr>
              <p:cNvPr id="31" name="文本框 30"/>
              <p:cNvSpPr txBox="1"/>
              <p:nvPr/>
            </p:nvSpPr>
            <p:spPr bwMode="gray">
              <a:xfrm>
                <a:off x="2254736" y="3084711"/>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 name="组合 18"/>
            <p:cNvGrpSpPr/>
            <p:nvPr/>
          </p:nvGrpSpPr>
          <p:grpSpPr bwMode="gray">
            <a:xfrm>
              <a:off x="2227751" y="1111539"/>
              <a:ext cx="540000" cy="740572"/>
              <a:chOff x="2227751" y="1238539"/>
              <a:chExt cx="540000" cy="740572"/>
            </a:xfrm>
          </p:grpSpPr>
          <p:pic>
            <p:nvPicPr>
              <p:cNvPr id="28" name="Picture 12" descr="E:\2016.01\1.12 扁平化图标\蓝色\AR-蓝色最新-40.png">
                <a:extLst>
                  <a:ext uri="{FF2B5EF4-FFF2-40B4-BE49-F238E27FC236}">
                    <a16:creationId xmlns:a16="http://schemas.microsoft.com/office/drawing/2014/main" xmlns="" id="{3B9BA7C8-16EA-4A1D-A3D5-9197B2BD6AE7}"/>
                  </a:ext>
                </a:extLst>
              </p:cNvPr>
              <p:cNvPicPr>
                <a:picLocks noChangeAspect="1" noChangeArrowheads="1"/>
              </p:cNvPicPr>
              <p:nvPr/>
            </p:nvPicPr>
            <p:blipFill>
              <a:blip r:embed="rId4" cstate="print"/>
              <a:srcRect/>
              <a:stretch>
                <a:fillRect/>
              </a:stretch>
            </p:blipFill>
            <p:spPr bwMode="gray">
              <a:xfrm>
                <a:off x="2227751" y="1238539"/>
                <a:ext cx="540000" cy="441818"/>
              </a:xfrm>
              <a:prstGeom prst="rect">
                <a:avLst/>
              </a:prstGeom>
              <a:noFill/>
            </p:spPr>
          </p:pic>
          <p:sp>
            <p:nvSpPr>
              <p:cNvPr id="29" name="文本框 28"/>
              <p:cNvSpPr txBox="1"/>
              <p:nvPr/>
            </p:nvSpPr>
            <p:spPr bwMode="gray">
              <a:xfrm>
                <a:off x="2254736" y="1671334"/>
                <a:ext cx="486030" cy="307777"/>
              </a:xfrm>
              <a:prstGeom prst="rect">
                <a:avLst/>
              </a:prstGeom>
              <a:noFill/>
            </p:spPr>
            <p:txBody>
              <a:bodyPr wrap="none" rtlCol="0">
                <a:sp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0" name="文本框 19"/>
            <p:cNvSpPr txBox="1"/>
            <p:nvPr/>
          </p:nvSpPr>
          <p:spPr bwMode="gray">
            <a:xfrm rot="18666283">
              <a:off x="1437774" y="1520716"/>
              <a:ext cx="75693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GE0/1/0</a:t>
              </a:r>
            </a:p>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rot="2846470">
              <a:off x="1574047" y="24014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4166301" y="1934730"/>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GE0/2/0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2818649" y="1110557"/>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10.0.1.1/32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3400979" y="261197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10.0.3.3/32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1299025" y="2970955"/>
              <a:ext cx="955711"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10.0.2.2/32</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587932" y="2389768"/>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192.168.1.1/24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4838577" y="2362814"/>
              <a:ext cx="1215397" cy="461665"/>
            </a:xfrm>
            <a:prstGeom prst="rect">
              <a:avLst/>
            </a:prstGeom>
            <a:noFill/>
          </p:spPr>
          <p:txBody>
            <a:bodyPr wrap="none" rtlCol="0">
              <a:spAutoFit/>
            </a:bodyPr>
            <a:lstStyle/>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VLAN 2</a:t>
              </a:r>
            </a:p>
            <a:p>
              <a:pPr algn="ct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192.168.1.2/24</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6" name="文本框 35"/>
          <p:cNvSpPr txBox="1"/>
          <p:nvPr/>
        </p:nvSpPr>
        <p:spPr bwMode="gray">
          <a:xfrm>
            <a:off x="6110880" y="1387586"/>
            <a:ext cx="5638208" cy="3323987"/>
          </a:xfrm>
          <a:prstGeom prst="rect">
            <a:avLst/>
          </a:prstGeom>
          <a:solidFill>
            <a:srgbClr val="D9D9D9"/>
          </a:solidFill>
        </p:spPr>
        <p:txBody>
          <a:bodyPr wrap="square" rtlCol="0">
            <a:sp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&lt;PE3&gt;display bgp evpn  all routing-table mac-route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Local AS number : 100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BGP Local router ID is 10.0.3.3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EVPN address family:</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Number of Mac Routes: 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Route Distinguisher: 100:1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Network(EthTagId/MacAddrLen/MacAddr/IpAddrLen/IpAddr)  NextHop</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*&gt;i   0:48:4c1f-cccf-6675:0:0.0.0.0                                             10.0.1.1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Route Distinguisher: 300:1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Network(EthTagId/MacAddrLen/MacAddr/IpAddrLen/IpAddr)  NextHop</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*&gt;    0:48:4c1f-ccf9-5de3:0:0.0.0.0                                              0.0.0.0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EVPN-Instance evpna:</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Number of Mac Routes: 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Network(EthTagId/MacAddrLen/MacAddr/IpAddrLen/IpAddr)  NextHop</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*&gt;i   0:48:4c1f-cccf-6675:0:0.0.0.0                          10.0.1.1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 *&gt;    0:48:4c1f-ccf9-5de3:0:0.0.0.0                          0.0.0.0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6073397" y="1032142"/>
            <a:ext cx="2839239" cy="338554"/>
          </a:xfrm>
          <a:prstGeom prst="rect">
            <a:avLst/>
          </a:prstGeom>
          <a:noFill/>
        </p:spPr>
        <p:txBody>
          <a:bodyPr wrap="none" rtlCol="0">
            <a:sp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Check Type 2 routes on PE3.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6284013" y="4752241"/>
            <a:ext cx="3764862" cy="307777"/>
          </a:xfrm>
          <a:prstGeom prst="rect">
            <a:avLst/>
          </a:prstGeom>
          <a:solidFill>
            <a:srgbClr val="BEE9EE"/>
          </a:solidFill>
        </p:spPr>
        <p:txBody>
          <a:bodyPr wrap="square" rtlCol="0">
            <a:sp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PE1 sends the MAC address of CE1 to PE3.</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p:cNvSpPr/>
          <p:nvPr/>
        </p:nvSpPr>
        <p:spPr bwMode="gray">
          <a:xfrm>
            <a:off x="6238517" y="2699251"/>
            <a:ext cx="2507153" cy="236398"/>
          </a:xfrm>
          <a:prstGeom prst="rect">
            <a:avLst/>
          </a:prstGeom>
          <a:noFill/>
          <a:ln w="1905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箭头连接符 42"/>
          <p:cNvCxnSpPr>
            <a:stCxn id="27" idx="3"/>
          </p:cNvCxnSpPr>
          <p:nvPr/>
        </p:nvCxnSpPr>
        <p:spPr bwMode="gray">
          <a:xfrm>
            <a:off x="5983015" y="2790497"/>
            <a:ext cx="255502" cy="0"/>
          </a:xfrm>
          <a:prstGeom prst="straightConnector1">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27" idx="3"/>
          </p:cNvCxnSpPr>
          <p:nvPr/>
        </p:nvCxnSpPr>
        <p:spPr bwMode="gray">
          <a:xfrm>
            <a:off x="5983015" y="2790497"/>
            <a:ext cx="0" cy="2131021"/>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a:endCxn id="38" idx="1"/>
          </p:cNvCxnSpPr>
          <p:nvPr/>
        </p:nvCxnSpPr>
        <p:spPr bwMode="gray">
          <a:xfrm flipV="1">
            <a:off x="5983015" y="4906130"/>
            <a:ext cx="300998" cy="15388"/>
          </a:xfrm>
          <a:prstGeom prst="straightConnector1">
            <a:avLst/>
          </a:prstGeom>
          <a:ln w="19050">
            <a:solidFill>
              <a:srgbClr val="56C4D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549488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226774B8D87F4D92D9D1F6859ED44E" ma:contentTypeVersion="1" ma:contentTypeDescription="Create a new document." ma:contentTypeScope="" ma:versionID="192c310b45bae95d9fdbb51d5532622b">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A49E341-E18B-4582-A696-294F4CA4F9D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75f1e55-3009-46d8-9566-5d569a2b3a9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2296AD3-5121-4DF6-8150-62C25C031437}">
  <ds:schemaRefs>
    <ds:schemaRef ds:uri="http://schemas.microsoft.com/office/2006/metadata/properties"/>
    <ds:schemaRef ds:uri="http://www.w3.org/XML/1998/namespace"/>
    <ds:schemaRef ds:uri="http://purl.org/dc/terms/"/>
    <ds:schemaRef ds:uri="http://purl.org/dc/dcmityp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475f1e55-3009-46d8-9566-5d569a2b3a98"/>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5643</TotalTime>
  <Words>15994</Words>
  <Application>Microsoft Office PowerPoint</Application>
  <PresentationFormat>宽屏</PresentationFormat>
  <Paragraphs>3843</Paragraphs>
  <Slides>112</Slides>
  <Notes>112</Notes>
  <HiddenSlides>1</HiddenSlides>
  <MMClips>0</MMClips>
  <ScaleCrop>false</ScaleCrop>
  <HeadingPairs>
    <vt:vector size="6" baseType="variant">
      <vt:variant>
        <vt:lpstr>已用的字体</vt:lpstr>
      </vt:variant>
      <vt:variant>
        <vt:i4>6</vt:i4>
      </vt:variant>
      <vt:variant>
        <vt:lpstr>主题</vt:lpstr>
      </vt:variant>
      <vt:variant>
        <vt:i4>4</vt:i4>
      </vt:variant>
      <vt:variant>
        <vt:lpstr>幻灯片标题</vt:lpstr>
      </vt:variant>
      <vt:variant>
        <vt:i4>112</vt:i4>
      </vt:variant>
    </vt:vector>
  </HeadingPairs>
  <TitlesOfParts>
    <vt:vector size="122" baseType="lpstr">
      <vt:lpstr>方正兰亭黑简体</vt:lpstr>
      <vt:lpstr>Microsoft YaHei</vt:lpstr>
      <vt:lpstr>Microsoft YaHei</vt:lpstr>
      <vt:lpstr>Arial</vt:lpstr>
      <vt:lpstr>Huawei Sans</vt:lpstr>
      <vt:lpstr>Wingdings</vt:lpstr>
      <vt:lpstr>1_标题页模板</vt:lpstr>
      <vt:lpstr>2_自功能页模板</vt:lpstr>
      <vt:lpstr>3_内容页模板</vt:lpstr>
      <vt:lpstr>4_感谢页模板</vt:lpstr>
      <vt:lpstr>PowerPoint 演示文稿</vt:lpstr>
      <vt:lpstr>EVPN Fundamentals and Configuration</vt:lpstr>
      <vt:lpstr>PowerPoint 演示文稿</vt:lpstr>
      <vt:lpstr>PowerPoint 演示文稿</vt:lpstr>
      <vt:lpstr>PowerPoint 演示文稿</vt:lpstr>
      <vt:lpstr>VPLS Overview</vt:lpstr>
      <vt:lpstr>VPLS Fundamentals: Creating Tunnels and PWs</vt:lpstr>
      <vt:lpstr>VPLS Fundamentals: Creating VSIs</vt:lpstr>
      <vt:lpstr>VPLS Fundamentals: Binding PWs and ACs to VSIs</vt:lpstr>
      <vt:lpstr>VPLS Packet Forwarding</vt:lpstr>
      <vt:lpstr>VPLS Challenge 1: Uneven Load Balancing Due to Single-Active Access</vt:lpstr>
      <vt:lpstr>VPLS Challenge 2: Slow Fault Convergence</vt:lpstr>
      <vt:lpstr>EVPN Overview</vt:lpstr>
      <vt:lpstr>EVPN Terms</vt:lpstr>
      <vt:lpstr>EVPN terms: ES and ESI</vt:lpstr>
      <vt:lpstr>ESI Format</vt:lpstr>
      <vt:lpstr>Basic EVPN Terms: EVI and MAC-VRF</vt:lpstr>
      <vt:lpstr>Basic EVPN Terms: RD and RT</vt:lpstr>
      <vt:lpstr>PowerPoint 演示文稿</vt:lpstr>
      <vt:lpstr>EVPN Routes</vt:lpstr>
      <vt:lpstr>Functions of Four Types of EVPN Routes</vt:lpstr>
      <vt:lpstr>EVPN Working Process</vt:lpstr>
      <vt:lpstr>EVPN Entry Overview</vt:lpstr>
      <vt:lpstr>Creating an EVPN Instance Locally</vt:lpstr>
      <vt:lpstr>BUM Traffic Forwarding Table (1)</vt:lpstr>
      <vt:lpstr>BUM Traffic Forwarding Table (2)</vt:lpstr>
      <vt:lpstr>BUM Traffic Forwarding Table (3)</vt:lpstr>
      <vt:lpstr>Binding an Interface to an EVPN Instance</vt:lpstr>
      <vt:lpstr>Configuring ESIs for PEs' Interfaces Connected to CEs</vt:lpstr>
      <vt:lpstr>DF Election (1)</vt:lpstr>
      <vt:lpstr>DF Election (2)</vt:lpstr>
      <vt:lpstr>ESI Label Distribution: Split Horizon (1)</vt:lpstr>
      <vt:lpstr>ESI Label Distribution: Split Horizon (2)</vt:lpstr>
      <vt:lpstr>Summary of the EVPN Startup Phase</vt:lpstr>
      <vt:lpstr>EVPN Traffic Forwarding Phase</vt:lpstr>
      <vt:lpstr>Local MAC Address Learning</vt:lpstr>
      <vt:lpstr>MAC Address Advertisement (1)</vt:lpstr>
      <vt:lpstr>MAC Address Advertisement (2)</vt:lpstr>
      <vt:lpstr>MAC Address Advertisement (3)</vt:lpstr>
      <vt:lpstr>Remote MAC Address Learning</vt:lpstr>
      <vt:lpstr>ARP Broadcast Forwarding</vt:lpstr>
      <vt:lpstr>ARP Broadcast Forwarding: from PE1 to PE3</vt:lpstr>
      <vt:lpstr>ARP Broadcast Forwarding: from PE1 to PE4</vt:lpstr>
      <vt:lpstr>ARP Broadcast Forwarding: from PE1 to PE2</vt:lpstr>
      <vt:lpstr>Unicast ARP Reply</vt:lpstr>
      <vt:lpstr>Unicast ARP Reply: Local MAC Address Learning</vt:lpstr>
      <vt:lpstr>Unicast ARP Reply: MAC Address Advertisement (1)</vt:lpstr>
      <vt:lpstr>Unicast ARP Reply: MAC Address Advertisement (2)</vt:lpstr>
      <vt:lpstr>Unicast ARP Reply: Data Plane Forwarding</vt:lpstr>
      <vt:lpstr>Summary: EVPN Solves the Problems Brought by the Active-Active Mode</vt:lpstr>
      <vt:lpstr>Summary: EVPN Implements Load Balancing</vt:lpstr>
      <vt:lpstr>Summary: EVPN Achieves Fast Convergence</vt:lpstr>
      <vt:lpstr>PowerPoint 演示文稿</vt:lpstr>
      <vt:lpstr>EVPN Route Review</vt:lpstr>
      <vt:lpstr>Key Parameters Carried in EVPN Routes</vt:lpstr>
      <vt:lpstr>Ethernet A-D Route</vt:lpstr>
      <vt:lpstr>ESI Label Extended Community Attribute</vt:lpstr>
      <vt:lpstr>Fast Convergence</vt:lpstr>
      <vt:lpstr>Split Horizon</vt:lpstr>
      <vt:lpstr>Aliasing</vt:lpstr>
      <vt:lpstr>MAC/IP Advertisement Route</vt:lpstr>
      <vt:lpstr>MAC Mobility Extended Community Attribute</vt:lpstr>
      <vt:lpstr>Inclusive Multicast Route</vt:lpstr>
      <vt:lpstr>PMSI Attribute</vt:lpstr>
      <vt:lpstr>Ethernet Segment Route</vt:lpstr>
      <vt:lpstr>ES-Import Route Target</vt:lpstr>
      <vt:lpstr>DF Election</vt:lpstr>
      <vt:lpstr>New EVPN Routes</vt:lpstr>
      <vt:lpstr>IP Prefix Route</vt:lpstr>
      <vt:lpstr>Typical Application Scenarios of IP Prefix Routes</vt:lpstr>
      <vt:lpstr>EVPN Protocol Standards</vt:lpstr>
      <vt:lpstr>PowerPoint 演示文稿</vt:lpstr>
      <vt:lpstr>EVPN Access Overview</vt:lpstr>
      <vt:lpstr>Port-based Mode</vt:lpstr>
      <vt:lpstr>VLAN-based Mode</vt:lpstr>
      <vt:lpstr>VLAN Bundle Mode</vt:lpstr>
      <vt:lpstr>VLAN-Aware Bundle Mode</vt:lpstr>
      <vt:lpstr>PowerPoint 演示文稿</vt:lpstr>
      <vt:lpstr>Inter-AS EVPN Overview</vt:lpstr>
      <vt:lpstr>Inter-AS EVPN: Option A</vt:lpstr>
      <vt:lpstr>Inter-AS EVPN: Option B</vt:lpstr>
      <vt:lpstr>Inter-AS EVPN: Option C</vt:lpstr>
      <vt:lpstr>PowerPoint 演示文稿</vt:lpstr>
      <vt:lpstr>EVPN Application on a WAN</vt:lpstr>
      <vt:lpstr>EVPN Application in a DC</vt:lpstr>
      <vt:lpstr>EVPN Application on a Campus Network</vt:lpstr>
      <vt:lpstr>EVPN Application in SD-WAN</vt:lpstr>
      <vt:lpstr>PowerPoint 演示文稿</vt:lpstr>
      <vt:lpstr>Configuring BD EVPN Functions</vt:lpstr>
      <vt:lpstr>Configuring a BD and Binding an EVPN Instance to the BD</vt:lpstr>
      <vt:lpstr>Example for Configuring Eth-Trunk Sub-interfaces to Access a BD EVPN (Dual-Homing Active-Active)</vt:lpstr>
      <vt:lpstr>Example for Configuring Eth-Trunk Sub-interfaces to Access a BD EVPN (1)</vt:lpstr>
      <vt:lpstr>Example for Configuring Eth-Trunk Sub-interfaces to Access a BD EVPN (2)</vt:lpstr>
      <vt:lpstr>Example for Configuring Eth-Trunk Sub-interfaces to Access a BD EVPN (3)</vt:lpstr>
      <vt:lpstr>Example for Configuring Eth-Trunk Sub-interfaces to Access a BD EVPN (4)</vt:lpstr>
      <vt:lpstr>Example for Configuring Eth-Trunk Sub-interfaces to Access a BD EVPN (5)</vt:lpstr>
      <vt:lpstr>Verifying the Configuration (1)</vt:lpstr>
      <vt:lpstr>Verifying the Configuration (2)</vt:lpstr>
      <vt:lpstr>Verifying the Configuration (3)</vt:lpstr>
      <vt:lpstr>Verifying the Configuration (4)</vt:lpstr>
      <vt:lpstr>Verifying the Configuration (5)</vt:lpstr>
      <vt:lpstr>PowerPoint 演示文稿</vt:lpstr>
      <vt:lpstr>Configuring an EVPN to Carry Layer 3 Services</vt:lpstr>
      <vt:lpstr>Example for Configuring an EVPN to Carry Layer 3 Services: Requirement Description</vt:lpstr>
      <vt:lpstr>Example for Configuring an EVPN to Carry Layer 3 Services (1)</vt:lpstr>
      <vt:lpstr>Example for Configuring an EVPN to Carry Layer 3 Services (2)</vt:lpstr>
      <vt:lpstr>Verifying the Configuration (1)</vt:lpstr>
      <vt:lpstr>Verifying the Configuration (2)</vt:lpstr>
      <vt:lpstr>Verifying the Configuration (3)</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800</cp:revision>
  <dcterms:created xsi:type="dcterms:W3CDTF">2018-11-29T10:16:29Z</dcterms:created>
  <dcterms:modified xsi:type="dcterms:W3CDTF">2021-11-02T02:07:45Z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(3)aEr4lbQ/enbtCOXgfdf3n47+DPMe+LXw4zQY5PkEd0yIsuLfAsevx1hdWR6ghzIcTubSxMa1
zuaPdvIZyMioCVdOPfv//fEHY9f4pbEL9rL9IH0f9M2A7Ev2a1bh41pUYTlP76BAbupbjrgu
YBv3VB7IAfyRa+zoLYO6HHcsL6ESgHDHSYE97MxmcsSRHCwz1fBjA9lsI9yAVc4EdLr/YZ6d
4Y1b9Io4NWcs8iBa2J</vt:lpwstr>
  </property>
  <property fmtid="{D5CDD505-2E9C-101B-9397-08002B2CF9AE}" pid="3" name="_2015_ms_pID_7253431">
    <vt:lpwstr>usad4Xwxru8gBpM7lJ4Qr0xhU2ILQB8VbUc/E2Tb04UAQSprtcKi25
bNoNOL2DHPJezwATUhLFIsW7Dbxh9K9LJmFlnB3IQ1CcjjRJDb29M+z+MIg4SsEwvxdJIkC9
+Hhfh2+OeLdTSI/1vszpS56ldBNif3qioC9AU0jX/WHS3l/Fyx6OC18PEZAqdWpEmrkB5bkq
N4HGFWylPajWH1pxdp8uneSR5p6kRSRQUR0d</vt:lpwstr>
  </property>
  <property fmtid="{D5CDD505-2E9C-101B-9397-08002B2CF9AE}" pid="4" name="_2015_ms_pID_7253432">
    <vt:lpwstr>5NAmgKiCcig8gzACdCu0BiU=</vt:lpwstr>
  </property>
  <property fmtid="{D5CDD505-2E9C-101B-9397-08002B2CF9AE}" pid="5" name="ContentTypeId">
    <vt:lpwstr>0x010100CC226774B8D87F4D92D9D1F6859ED44E</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1635726930</vt:lpwstr>
  </property>
</Properties>
</file>