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4.xml" ContentType="application/vnd.openxmlformats-officedocument.presentationml.tags+xml"/>
  <Override PartName="/ppt/notesSlides/notesSlide21.xml" ContentType="application/vnd.openxmlformats-officedocument.presentationml.notesSlide+xml"/>
  <Override PartName="/ppt/tags/tag5.xml" ContentType="application/vnd.openxmlformats-officedocument.presentationml.tags+xml"/>
  <Override PartName="/ppt/notesSlides/notesSlide22.xml" ContentType="application/vnd.openxmlformats-officedocument.presentationml.notesSlide+xml"/>
  <Override PartName="/ppt/tags/tag6.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40"/>
  </p:notesMasterIdLst>
  <p:handoutMasterIdLst>
    <p:handoutMasterId r:id="rId41"/>
  </p:handoutMasterIdLst>
  <p:sldIdLst>
    <p:sldId id="272" r:id="rId8"/>
    <p:sldId id="288" r:id="rId9"/>
    <p:sldId id="289" r:id="rId10"/>
    <p:sldId id="290" r:id="rId11"/>
    <p:sldId id="291" r:id="rId12"/>
    <p:sldId id="292" r:id="rId13"/>
    <p:sldId id="315" r:id="rId14"/>
    <p:sldId id="313" r:id="rId15"/>
    <p:sldId id="293" r:id="rId16"/>
    <p:sldId id="294" r:id="rId17"/>
    <p:sldId id="295" r:id="rId18"/>
    <p:sldId id="316" r:id="rId19"/>
    <p:sldId id="296" r:id="rId20"/>
    <p:sldId id="297" r:id="rId21"/>
    <p:sldId id="298" r:id="rId22"/>
    <p:sldId id="299" r:id="rId23"/>
    <p:sldId id="300" r:id="rId24"/>
    <p:sldId id="301" r:id="rId25"/>
    <p:sldId id="302" r:id="rId26"/>
    <p:sldId id="314" r:id="rId27"/>
    <p:sldId id="303" r:id="rId28"/>
    <p:sldId id="304" r:id="rId29"/>
    <p:sldId id="305" r:id="rId30"/>
    <p:sldId id="306" r:id="rId31"/>
    <p:sldId id="307" r:id="rId32"/>
    <p:sldId id="308" r:id="rId33"/>
    <p:sldId id="309" r:id="rId34"/>
    <p:sldId id="310" r:id="rId35"/>
    <p:sldId id="312" r:id="rId36"/>
    <p:sldId id="311" r:id="rId37"/>
    <p:sldId id="285" r:id="rId38"/>
    <p:sldId id="271" r:id="rId39"/>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62AA"/>
    <a:srgbClr val="404040"/>
    <a:srgbClr val="151515"/>
    <a:srgbClr val="C7000B"/>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4890" autoAdjust="0"/>
  </p:normalViewPr>
  <p:slideViewPr>
    <p:cSldViewPr snapToGrid="0" snapToObjects="1">
      <p:cViewPr varScale="1">
        <p:scale>
          <a:sx n="98" d="100"/>
          <a:sy n="98" d="100"/>
        </p:scale>
        <p:origin x="792"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996"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0" Type="http://schemas.openxmlformats.org/officeDocument/2006/relationships/slide" Target="slides/slide13.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12/21/2020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24290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t>Monitoring system:</a:t>
            </a:r>
          </a:p>
          <a:p>
            <a:pPr lvl="1"/>
            <a:r>
              <a:rPr lang="en-US" dirty="0" smtClean="0"/>
              <a:t>Information collection system: To implement modular design, the information collection system is usually deployed in distributed mode to improve the stability of the monitoring and management system. The information collection system is basically hardware-based.</a:t>
            </a:r>
          </a:p>
          <a:p>
            <a:pPr lvl="1"/>
            <a:r>
              <a:rPr lang="en-US" dirty="0" smtClean="0"/>
              <a:t>Information processing system: The information processing system is the core equipment or module that implements monitoring in the monitoring and management system. Instead of the traditional software-based information collection subsystem, the information processing system processes, calculates, and stores a large amount of data in real time, flexibly, and accurately.</a:t>
            </a:r>
          </a:p>
          <a:p>
            <a:r>
              <a:rPr lang="en-US" dirty="0" smtClean="0"/>
              <a:t>Operation management system:</a:t>
            </a:r>
          </a:p>
          <a:p>
            <a:pPr lvl="1"/>
            <a:r>
              <a:rPr lang="en-US" dirty="0" smtClean="0"/>
              <a:t>Asset management: includes assets warehousing, allocating, </a:t>
            </a:r>
            <a:r>
              <a:rPr lang="en-US" dirty="0" err="1" smtClean="0"/>
              <a:t>unallocating</a:t>
            </a:r>
            <a:r>
              <a:rPr lang="en-US" dirty="0" smtClean="0"/>
              <a:t>, and scrapping.</a:t>
            </a:r>
          </a:p>
          <a:p>
            <a:pPr lvl="1"/>
            <a:r>
              <a:rPr lang="en-US" dirty="0" smtClean="0"/>
              <a:t>Capacity management: refers to the capacity management of (U) space, power, cooling, network (SPCN), that is, the capability of supporting infrastructure such as power, cooling, space, and network of a data center.</a:t>
            </a:r>
          </a:p>
          <a:p>
            <a:pPr lvl="1"/>
            <a:r>
              <a:rPr lang="en-US" dirty="0" smtClean="0"/>
              <a:t>O&amp;M management: ensures the stable running of a data center and is also the main task of routine management of the data center. It supports activities such as troubleshooting, routine maintenance, periodic inspection, and personnel duty management of the data center.</a:t>
            </a:r>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919265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a:xfrm>
            <a:off x="731838" y="728663"/>
            <a:ext cx="5580063" cy="5418958"/>
          </a:xfrm>
        </p:spPr>
        <p:txBody>
          <a:bodyPr/>
          <a:lstStyle/>
          <a:p>
            <a:r>
              <a:rPr lang="en-US" altLang="zh-CN" dirty="0" smtClean="0"/>
              <a:t>General control system:</a:t>
            </a:r>
          </a:p>
          <a:p>
            <a:pPr lvl="1"/>
            <a:r>
              <a:rPr lang="en-US" altLang="zh-CN" dirty="0" smtClean="0"/>
              <a:t>Signal management: The system displays key device information in real time and allows users to filter, search for, and mask data.</a:t>
            </a:r>
          </a:p>
          <a:p>
            <a:pPr lvl="1"/>
            <a:r>
              <a:rPr lang="en-US" altLang="zh-CN" dirty="0" smtClean="0"/>
              <a:t>View management: The system provides multiple methods to intuitively display data center device information, alarm information, O&amp;M bulletins, and to-do tasks.</a:t>
            </a:r>
          </a:p>
          <a:p>
            <a:pPr lvl="1"/>
            <a:r>
              <a:rPr lang="en-US" altLang="zh-CN" dirty="0" smtClean="0"/>
              <a:t>Mobile access: In addition to local access and interaction, the system also supports mobile terminal access to implement mobile information viewing and mobile O&amp;M.</a:t>
            </a:r>
          </a:p>
          <a:p>
            <a:r>
              <a:rPr lang="en-US" altLang="zh-CN" dirty="0" smtClean="0"/>
              <a:t>Basic service system:</a:t>
            </a:r>
          </a:p>
          <a:p>
            <a:pPr lvl="1"/>
            <a:r>
              <a:rPr lang="en-US" altLang="zh-CN" dirty="0" smtClean="0"/>
              <a:t>System management: The system provides user management, login management, security policy management, and software upgrade.</a:t>
            </a:r>
          </a:p>
          <a:p>
            <a:pPr lvl="1"/>
            <a:r>
              <a:rPr lang="en-US" altLang="zh-CN" dirty="0" smtClean="0"/>
              <a:t>Service management: manages service licenses and network element (NE) mediations of the DCIM system.</a:t>
            </a:r>
          </a:p>
          <a:p>
            <a:pPr lvl="1"/>
            <a:r>
              <a:rPr lang="en-US" altLang="zh-CN" dirty="0" smtClean="0"/>
              <a:t>Rights management: performs DCIM system user management and login control.</a:t>
            </a:r>
          </a:p>
          <a:p>
            <a:endParaRPr lang="zh-CN" altLang="en-US" dirty="0" smtClean="0"/>
          </a:p>
          <a:p>
            <a:endParaRPr lang="zh-CN" altLang="en-US" dirty="0" smtClean="0"/>
          </a:p>
          <a:p>
            <a:endParaRPr lang="zh-CN" altLang="en-US" dirty="0"/>
          </a:p>
        </p:txBody>
      </p:sp>
    </p:spTree>
    <p:extLst>
      <p:ext uri="{BB962C8B-B14F-4D97-AF65-F5344CB8AC3E}">
        <p14:creationId xmlns:p14="http://schemas.microsoft.com/office/powerpoint/2010/main" val="27002851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The monitoring system can display the alarm information of the current data center in real time. In addition, it can perform alarm notification and convergence management based on the preset mode, such as SMS notification, email notification, and work order dispatch.</a:t>
            </a:r>
          </a:p>
          <a:p>
            <a:r>
              <a:rPr lang="en-US" smtClean="0"/>
              <a:t>The prerequisite for the DCIM system to complete data processing, analysis, and optimization is that the system has a complete information collection function.</a:t>
            </a:r>
          </a:p>
          <a:p>
            <a:r>
              <a:rPr lang="en-US" smtClean="0"/>
              <a:t>Information processing system:</a:t>
            </a:r>
          </a:p>
          <a:p>
            <a:pPr lvl="1"/>
            <a:r>
              <a:rPr lang="en-US" smtClean="0"/>
              <a:t>Generates new alarm information based on alarm rules, and associates, compresses, and filters massive alarm information to locate faults.</a:t>
            </a:r>
          </a:p>
          <a:p>
            <a:pPr lvl="1"/>
            <a:r>
              <a:rPr lang="en-US" smtClean="0"/>
              <a:t>Sends important monitoring information to the general control system for real-time display.</a:t>
            </a:r>
          </a:p>
          <a:p>
            <a:pPr lvl="1"/>
            <a:r>
              <a:rPr lang="en-US" smtClean="0"/>
              <a:t>Manages related information to implement the corresponding management process.</a:t>
            </a:r>
          </a:p>
          <a:p>
            <a:pPr lvl="1"/>
            <a:r>
              <a:rPr lang="en-US" smtClean="0"/>
              <a:t>Stores and manages other important data, generates historical data for the operation management system to invoke, and produces statistical analysis reports as required.</a:t>
            </a:r>
          </a:p>
          <a:p>
            <a:endParaRPr lang="zh-CN" altLang="en-US" smtClean="0"/>
          </a:p>
          <a:p>
            <a:endParaRPr lang="zh-CN" altLang="en-US" smtClean="0"/>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582698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r>
              <a:rPr lang="en-US" smtClean="0"/>
              <a:t>SPCN: (U) space, power, cooling, network.</a:t>
            </a:r>
            <a:endParaRPr lang="en-US"/>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32109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58886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118828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4655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r>
              <a:rPr lang="en-US" smtClean="0"/>
              <a:t>DCIM management objective: To achieve maximal possible availability of a data center with minimal operating costs.</a:t>
            </a:r>
          </a:p>
          <a:p>
            <a:pPr lvl="0"/>
            <a:r>
              <a:rPr lang="en-US" smtClean="0">
                <a:sym typeface="+mn-lt"/>
              </a:rPr>
              <a:t>Monitoring: The DCIM system collects, analyzes, stores, and displays data, enabling O&amp;M personnel to understand the running status of data center infrastructure in real time.</a:t>
            </a:r>
          </a:p>
          <a:p>
            <a:pPr lvl="0"/>
            <a:r>
              <a:rPr lang="en-US" smtClean="0">
                <a:sym typeface="+mn-lt"/>
              </a:rPr>
              <a:t>Operation management: O&amp;M personnel use the DCIM unified management platform to implement data center operation management and improve data center availability.</a:t>
            </a:r>
          </a:p>
          <a:p>
            <a:pPr lvl="0"/>
            <a:r>
              <a:rPr lang="en-US" smtClean="0">
                <a:sym typeface="+mn-lt"/>
              </a:rPr>
              <a:t>General control: It is the entrance to DCIM O&amp;M management and provides an interaction portal for O&amp;M personnel. Generally, it includes routine management functions such as service desk, view management, and signal display.</a:t>
            </a:r>
          </a:p>
          <a:p>
            <a:pPr lvl="0"/>
            <a:r>
              <a:rPr lang="en-US" smtClean="0">
                <a:sym typeface="+mn-lt"/>
              </a:rPr>
              <a:t>Basic services: They refer to system functions provided by the DCIM system to implement management functions, including user and rights management, system management, and system service management.</a:t>
            </a:r>
            <a:endParaRPr lang="en-US">
              <a:sym typeface="+mn-lt"/>
            </a:endParaRPr>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696878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Collection: The monitoring system monitors various objects in real time, collects data, and uploads the collected data in a unified format to the data processing layer for unified processing. The monitoring system also performs basic filtering on the collected data to avoid false alarms.</a:t>
            </a:r>
          </a:p>
          <a:p>
            <a:pPr lvl="0"/>
            <a:r>
              <a:rPr lang="en-US" dirty="0" smtClean="0"/>
              <a:t>Transmission: The collected data can be transferred between nodes in the system based on transmission policies. Multiple transmission policies and data processing modes are supported. Monitoring data streams can be transferred through conventional polling-based centralized transmission or more efficient proactive reporting transmission. To ensure the security of the information system, the system can encrypt monitoring data streams, especially sensitive data.</a:t>
            </a:r>
          </a:p>
          <a:p>
            <a:r>
              <a:rPr lang="en-US" dirty="0" smtClean="0"/>
              <a:t>Processing: The collected data can be computed, analyzed, and processed based on service requirements. The system can preset or customize data computing rules and complex event processing rules to meet various processing requirements.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209209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973006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5418958"/>
          </a:xfrm>
        </p:spPr>
        <p:txBody>
          <a:bodyPr/>
          <a:lstStyle/>
          <a:p>
            <a:pPr lvl="0"/>
            <a:r>
              <a:rPr lang="en-US" altLang="zh-CN" dirty="0" smtClean="0"/>
              <a:t>Storage: The collected data needs to be stored for system computing and historical data query. Generally, a data processing system needs to perform real-time computing, which requires a high real-time performance of a storage system. The real-time database stores the real-time data in the memory to ensure the real-time performance. In addition, the system needs to perform statistical analysis on historical data collected to generate data center-related reports, providing a basis for data center operation. In the system, a history database stores the collected data to the disk medium according to the time sequence for the system to invoke.</a:t>
            </a:r>
          </a:p>
          <a:p>
            <a:r>
              <a:rPr lang="en-US" altLang="zh-CN" dirty="0" smtClean="0"/>
              <a:t>Adjustment and control: The system can remotely control the working mode and status of infrastructure devices. The control mode can be manual or automatic.</a:t>
            </a:r>
          </a:p>
          <a:p>
            <a:r>
              <a:rPr lang="en-US" altLang="zh-CN" dirty="0" smtClean="0"/>
              <a:t>Alarm: The system can compare the collected information with the preset or user-defined alarm rules. When the conditions are met, a warning or alarm is generated. In addition, the system can send feedback notifications based on preset interaction modes, such as SMS, emails, and audible and visual alarms.</a:t>
            </a:r>
          </a:p>
          <a:p>
            <a:endParaRPr lang="zh-CN" altLang="en-US" dirty="0"/>
          </a:p>
        </p:txBody>
      </p:sp>
    </p:spTree>
    <p:extLst>
      <p:ext uri="{BB962C8B-B14F-4D97-AF65-F5344CB8AC3E}">
        <p14:creationId xmlns:p14="http://schemas.microsoft.com/office/powerpoint/2010/main" val="40153985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O&amp;M management: O&amp;M management refers to a series of O&amp;M tasks for data center infrastructure, including periodic maintenance and routine inspection of the infrastructure, fault management, system knowledge base, supplier management, and shift scheduling management. Planned preventive management effectively reduces the infrastructure failure rate. Through process-based event management, faults can be rectified as soon as possible.</a:t>
            </a:r>
          </a:p>
          <a:p>
            <a:r>
              <a:rPr lang="en-US" smtClean="0"/>
              <a:t>Energy efficiency management: Based on collected energy consumption data, the system calculates and displays the PUE of a data center, helping users understand the real-time energy consumption composition and change trend of the data center. Based on the application of new technologies, the system deeply analyzes the energy consumption data of a data center, captures energy consumption rules of the data center, proposes reasonable energy saving measures, and supports the implementation.</a:t>
            </a:r>
          </a:p>
          <a:p>
            <a:r>
              <a:rPr lang="en-US" smtClean="0"/>
              <a:t>Asset management: DCIM standardizes and streamlines common asset management (such as asset stocktaking, warehousing, distributing, and scrapping) in a data center.</a:t>
            </a:r>
          </a:p>
          <a:p>
            <a:r>
              <a:rPr lang="en-US" smtClean="0"/>
              <a:t>Capacity management: monitors the SPC usage of a data center in real time to comprehensively learn about the data center. When IT services are changed, a user can quickly plan and select a proper installation position. If the system capacity usage increases, a warning is generated in advance so that capacity expansion can be planned. In addition, it can query historical capacity data, analyze capacity changes, and support capacity planning.</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72532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Service desk: O&amp;M management personnel can complete various O&amp;M tasks through a service desk, such as dispatching O&amp;M tasks, tracking task progress, processing to-dos, and releasing project bulletins.</a:t>
            </a:r>
          </a:p>
          <a:p>
            <a:r>
              <a:rPr lang="en-US" smtClean="0"/>
              <a:t>View management: After the DCIM is configured, the general control system can display the physical topology, micro-module view, and cabinet view of a data center in multiple modes, such as 2D, 2.5D, 3D, and large screen.</a:t>
            </a:r>
          </a:p>
          <a:p>
            <a:r>
              <a:rPr lang="en-US" smtClean="0"/>
              <a:t>Signal display: Key indicators such as data center infrastructure running and alarm information can be displayed on a signal management page or customized based on actual O&amp;M requirements. This function can be associated with O&amp;M tasks such as alarm notification, work order function, and report generation.</a:t>
            </a:r>
          </a:p>
          <a:p>
            <a:endParaRPr lang="en-US"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665383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006765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2255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The control response time refers to the duration from the time when the system initiates a control signal request to the time when the corresponding device responds to the signal request.</a:t>
            </a:r>
          </a:p>
          <a:p>
            <a:r>
              <a:rPr lang="en-US" smtClean="0"/>
              <a:t>The collection response time refers to the duration from the time when the value of a monitored object changes to the time when the collection device obtains the changed value.</a:t>
            </a:r>
          </a:p>
          <a:p>
            <a:r>
              <a:rPr lang="en-US" smtClean="0"/>
              <a:t>The video surveillance refresh time refers to the duration from the time when the value of a monitored object changes to the time when the monitoring image in the main control center displays the change of the value.</a:t>
            </a:r>
          </a:p>
          <a:p>
            <a:r>
              <a:rPr lang="en-US" smtClean="0"/>
              <a:t>The alarm generation time refers to the duration from the time when an alarm is generated by a monitored object to the time when the DCIM system displays the corresponding alarm status.</a:t>
            </a:r>
          </a:p>
          <a:p>
            <a:r>
              <a:rPr lang="en-US" smtClean="0"/>
              <a:t>The shorter the two-node cluster switchover duration is, the higher the system availability is.</a:t>
            </a:r>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260552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92252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RS485 interface cannot use the SNMP protocol.</a:t>
            </a:r>
          </a:p>
          <a:p>
            <a:r>
              <a:rPr lang="en-US" smtClean="0"/>
              <a:t>OID: object identifier.</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6218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21217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73056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8526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Answer: ABD. The description of the storage function in option C is incorrect. Generally, a data processing system needs to perform real-time computing, which requires a high real-time performance of a storage system. The real-time database stores real-time data in the memory to ensure the real-time performance. In addition, the system needs to perform statistical analysis on historical data collected to generate data center-related reports, providing a basis for data center operation. In the system, a history database stores the collected data to the disk medium according to the time sequence for the system to invoke.</a:t>
            </a:r>
            <a:endParaRPr lang="en-US"/>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159063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85308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Sensors: include temperature and humidity sensors, smoke sensors, infrared sensors, and water (leakage) sensors.</a:t>
            </a:r>
          </a:p>
          <a:p>
            <a:r>
              <a:rPr lang="en-US" smtClean="0"/>
              <a:t>Collection devices: Currently, intelligent collection units are most widely used. The collectors not only transparently transmit signals, but also adapt to devices of different protocol types and provide standard access protocols. Collectors also include power and environment monitoring instruments and serial port servers. These collectors only provide transparent transmission of signals.</a:t>
            </a:r>
          </a:p>
          <a:p>
            <a:r>
              <a:rPr lang="en-US" smtClean="0"/>
              <a:t>Processing and storage devices: Processing and storage devices are the physical core of the DCIM system. They process, compute, and store system data, and provide the system software running environment and operating system.</a:t>
            </a:r>
          </a:p>
          <a:p>
            <a:r>
              <a:rPr lang="en-US" smtClean="0"/>
              <a:t>Display devices: They are the man-machine interaction interface of the DCIM system and are used to input and output system information. Common display devices include large screens, email, SMS, and audible and visual devices.</a:t>
            </a:r>
          </a:p>
          <a:p>
            <a:r>
              <a:rPr lang="en-US" smtClean="0"/>
              <a:t>Network transmission devices: include network transmission media and corresponding connection devices. Common transmission media involve twisted pairs, coaxial cables, optical fibers, and wireless transmission media. Common connection devices include hubs, switches, and routers. In some special scenarios, firewalls for network filtering and load balancers for load balancing in cluster systems are required.</a:t>
            </a:r>
            <a:endParaRPr lang="en-US"/>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74389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Transparent signal transmission: In this mode, content is transmitted from the source address to the destination address without any change to its data.</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702130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Hub: A hub is a basic communication device that physically connects nodes on a multi-point bus or loop. It is generally used in Ethernet and a </a:t>
            </a:r>
            <a:r>
              <a:rPr lang="en-US" dirty="0" err="1" smtClean="0"/>
              <a:t>Fibre</a:t>
            </a:r>
            <a:r>
              <a:rPr lang="en-US" dirty="0" smtClean="0"/>
              <a:t> Channel network to improve the manageability of physical cables. While forming a new hub-and-spoke star physical structure, the hub also maintains the logical loop structure of the network to which the hub belongs. Unlike switches, hubs do not aggregate network bandwidth. A hub generally supports the addition and removal of nodes on the bus.</a:t>
            </a:r>
          </a:p>
          <a:p>
            <a:r>
              <a:rPr lang="en-US" dirty="0" smtClean="0"/>
              <a:t>Switch: A switch is a basic network component that can connect multiple network nodes. Different from a hub, a switch generally has internal bandwidth, which is an integer multiple of the link bandwidth, and can quickly switch node connections. A typical switch can process full-link bandwidth transmission that occurs simultaneously between multiple pairs of nodes.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97377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3132137"/>
          </a:xfrm>
        </p:spPr>
        <p:txBody>
          <a:bodyPr/>
          <a:lstStyle/>
          <a:p>
            <a:r>
              <a:rPr lang="en-US" altLang="zh-CN" dirty="0" smtClean="0"/>
              <a:t>Router: A device at the network layer. Routers can be used to select routes on the Internet. A router selects a proper route (through a network) based on the destination address of a received packet and sends the packet to the next router. The last router in the route sends the packet to the destination host. It can be used to connect a local network to another local network, a wide area network to another wide area network, or a local network to the Internet.</a:t>
            </a:r>
          </a:p>
          <a:p>
            <a:r>
              <a:rPr lang="en-US" altLang="zh-CN" dirty="0" smtClean="0"/>
              <a:t>Firewall: A collection of components configured between different networks or network security domains. A firewall monitors, restricts, and changes data flows across the firewall to shield the internal information, structure, and running status of the network. In this way, the network security is protected.</a:t>
            </a:r>
          </a:p>
          <a:p>
            <a:r>
              <a:rPr lang="en-US" altLang="zh-CN" dirty="0" smtClean="0"/>
              <a:t>Load balancer: A load balancer is a hardware device that distributes network requests to available servers in a server cluster, manages incoming web data traffic, and increases effective network bandwidth.</a:t>
            </a:r>
          </a:p>
          <a:p>
            <a:endParaRPr lang="zh-CN" altLang="en-US" dirty="0"/>
          </a:p>
        </p:txBody>
      </p:sp>
    </p:spTree>
    <p:extLst>
      <p:ext uri="{BB962C8B-B14F-4D97-AF65-F5344CB8AC3E}">
        <p14:creationId xmlns:p14="http://schemas.microsoft.com/office/powerpoint/2010/main" val="344316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slide shows common DCIM physical deployment layers.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625247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18" Type="http://schemas.openxmlformats.org/officeDocument/2006/relationships/image" Target="../media/image21.png"/><Relationship Id="rId26" Type="http://schemas.openxmlformats.org/officeDocument/2006/relationships/image" Target="../media/image29.png"/><Relationship Id="rId3" Type="http://schemas.openxmlformats.org/officeDocument/2006/relationships/image" Target="../media/image7.png"/><Relationship Id="rId21" Type="http://schemas.openxmlformats.org/officeDocument/2006/relationships/image" Target="../media/image24.png"/><Relationship Id="rId7" Type="http://schemas.microsoft.com/office/2007/relationships/hdphoto" Target="../media/hdphoto1.wdp"/><Relationship Id="rId12" Type="http://schemas.openxmlformats.org/officeDocument/2006/relationships/image" Target="../media/image15.png"/><Relationship Id="rId17" Type="http://schemas.openxmlformats.org/officeDocument/2006/relationships/image" Target="../media/image20.png"/><Relationship Id="rId25" Type="http://schemas.openxmlformats.org/officeDocument/2006/relationships/image" Target="../media/image28.png"/><Relationship Id="rId2" Type="http://schemas.openxmlformats.org/officeDocument/2006/relationships/notesSlide" Target="../notesSlides/notesSlide9.xml"/><Relationship Id="rId16" Type="http://schemas.openxmlformats.org/officeDocument/2006/relationships/image" Target="../media/image19.png"/><Relationship Id="rId20" Type="http://schemas.openxmlformats.org/officeDocument/2006/relationships/image" Target="../media/image23.png"/><Relationship Id="rId1" Type="http://schemas.openxmlformats.org/officeDocument/2006/relationships/slideLayout" Target="../slideLayouts/slideLayout15.xml"/><Relationship Id="rId6" Type="http://schemas.openxmlformats.org/officeDocument/2006/relationships/image" Target="../media/image10.png"/><Relationship Id="rId11" Type="http://schemas.openxmlformats.org/officeDocument/2006/relationships/image" Target="../media/image14.png"/><Relationship Id="rId24" Type="http://schemas.openxmlformats.org/officeDocument/2006/relationships/image" Target="../media/image27.png"/><Relationship Id="rId5" Type="http://schemas.openxmlformats.org/officeDocument/2006/relationships/image" Target="../media/image9.png"/><Relationship Id="rId15" Type="http://schemas.openxmlformats.org/officeDocument/2006/relationships/image" Target="../media/image18.png"/><Relationship Id="rId23" Type="http://schemas.openxmlformats.org/officeDocument/2006/relationships/image" Target="../media/image26.png"/><Relationship Id="rId10" Type="http://schemas.openxmlformats.org/officeDocument/2006/relationships/image" Target="../media/image13.png"/><Relationship Id="rId19" Type="http://schemas.openxmlformats.org/officeDocument/2006/relationships/image" Target="../media/image22.png"/><Relationship Id="rId4" Type="http://schemas.openxmlformats.org/officeDocument/2006/relationships/image" Target="../media/image8.png"/><Relationship Id="rId9" Type="http://schemas.openxmlformats.org/officeDocument/2006/relationships/image" Target="../media/image12.png"/><Relationship Id="rId14" Type="http://schemas.openxmlformats.org/officeDocument/2006/relationships/image" Target="../media/image17.png"/><Relationship Id="rId22"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a:t>DCIM System Architecture and Functions</a:t>
            </a:r>
            <a:endParaRPr lang="zh-CN" alt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en-US" dirty="0">
                <a:solidFill>
                  <a:schemeClr val="bg1">
                    <a:lumMod val="50000"/>
                  </a:schemeClr>
                </a:solidFill>
                <a:cs typeface="+mn-ea"/>
                <a:sym typeface="+mn-lt"/>
              </a:rPr>
              <a:t>DCIM </a:t>
            </a:r>
            <a:r>
              <a:rPr lang="en-US" dirty="0" smtClean="0">
                <a:solidFill>
                  <a:schemeClr val="bg1">
                    <a:lumMod val="50000"/>
                  </a:schemeClr>
                </a:solidFill>
                <a:cs typeface="+mn-ea"/>
                <a:sym typeface="+mn-lt"/>
              </a:rPr>
              <a:t>Physical Hardware </a:t>
            </a:r>
            <a:r>
              <a:rPr lang="en-US" dirty="0">
                <a:solidFill>
                  <a:schemeClr val="bg1">
                    <a:lumMod val="50000"/>
                  </a:schemeClr>
                </a:solidFill>
                <a:cs typeface="+mn-ea"/>
                <a:sym typeface="+mn-lt"/>
              </a:rPr>
              <a:t>Architecture</a:t>
            </a:r>
          </a:p>
          <a:p>
            <a:r>
              <a:rPr lang="en-US" b="1" dirty="0">
                <a:cs typeface="+mn-ea"/>
                <a:sym typeface="+mn-lt"/>
              </a:rPr>
              <a:t>DCIM Logical Architecture and System Functions</a:t>
            </a:r>
          </a:p>
          <a:p>
            <a:pPr lvl="1">
              <a:buSzPct val="60000"/>
              <a:buFont typeface="Wingdings" panose="05000000000000000000" pitchFamily="2" charset="2"/>
              <a:buChar char="n"/>
            </a:pPr>
            <a:r>
              <a:rPr lang="en-US" dirty="0">
                <a:ea typeface="+mn-ea"/>
                <a:cs typeface="+mn-ea"/>
                <a:sym typeface="+mn-lt"/>
              </a:rPr>
              <a:t>DCIM Logical Architecture</a:t>
            </a:r>
          </a:p>
          <a:p>
            <a:pPr lvl="1"/>
            <a:r>
              <a:rPr lang="en-US" dirty="0">
                <a:solidFill>
                  <a:schemeClr val="bg1">
                    <a:lumMod val="50000"/>
                  </a:schemeClr>
                </a:solidFill>
                <a:ea typeface="+mn-ea"/>
                <a:cs typeface="+mn-ea"/>
                <a:sym typeface="+mn-lt"/>
              </a:rPr>
              <a:t>DCIM System Functions</a:t>
            </a:r>
          </a:p>
          <a:p>
            <a:r>
              <a:rPr lang="en-US" dirty="0">
                <a:solidFill>
                  <a:schemeClr val="bg1">
                    <a:lumMod val="50000"/>
                  </a:schemeClr>
                </a:solidFill>
                <a:cs typeface="+mn-ea"/>
                <a:sym typeface="+mn-lt"/>
              </a:rPr>
              <a:t>DCIM System Performance and Integration</a:t>
            </a:r>
          </a:p>
          <a:p>
            <a:endParaRPr lang="en-US" altLang="zh-CN" dirty="0">
              <a:solidFill>
                <a:schemeClr val="bg1">
                  <a:lumMod val="50000"/>
                </a:schemeClr>
              </a:solidFill>
              <a:cs typeface="+mn-ea"/>
              <a:sym typeface="+mn-lt"/>
            </a:endParaRPr>
          </a:p>
          <a:p>
            <a:endParaRPr lang="zh-CN" altLang="en-US" dirty="0">
              <a:cs typeface="+mn-ea"/>
              <a:sym typeface="+mn-lt"/>
            </a:endParaRPr>
          </a:p>
          <a:p>
            <a:endParaRPr lang="zh-CN" altLang="en-US" dirty="0">
              <a:cs typeface="+mn-ea"/>
              <a:sym typeface="+mn-lt"/>
            </a:endParaRPr>
          </a:p>
        </p:txBody>
      </p:sp>
    </p:spTree>
    <p:extLst>
      <p:ext uri="{BB962C8B-B14F-4D97-AF65-F5344CB8AC3E}">
        <p14:creationId xmlns:p14="http://schemas.microsoft.com/office/powerpoint/2010/main" val="148138051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a:latin typeface="+mn-lt"/>
                <a:ea typeface="+mn-ea"/>
                <a:cs typeface="+mn-ea"/>
                <a:sym typeface="+mn-lt"/>
              </a:rPr>
              <a:t>DCIM Software Logical Architecture</a:t>
            </a:r>
          </a:p>
        </p:txBody>
      </p:sp>
      <p:sp>
        <p:nvSpPr>
          <p:cNvPr id="4" name="文本占位符 3"/>
          <p:cNvSpPr>
            <a:spLocks noGrp="1"/>
          </p:cNvSpPr>
          <p:nvPr>
            <p:ph type="body" sz="quarter" idx="10"/>
          </p:nvPr>
        </p:nvSpPr>
        <p:spPr/>
        <p:txBody>
          <a:bodyPr/>
          <a:lstStyle/>
          <a:p>
            <a:pPr algn="l"/>
            <a:r>
              <a:rPr lang="en-US" sz="1200" dirty="0">
                <a:latin typeface="+mn-lt"/>
                <a:ea typeface="+mn-ea"/>
                <a:cs typeface="+mn-ea"/>
                <a:sym typeface="+mn-lt"/>
              </a:rPr>
              <a:t>The logical architecture covers logical components of monitoring management system software and relationships between these logical components. Generally, the system consists of the following four basic components: monitoring system, operation management system, general control system, and basic service system.</a:t>
            </a:r>
          </a:p>
        </p:txBody>
      </p:sp>
      <p:grpSp>
        <p:nvGrpSpPr>
          <p:cNvPr id="5" name="组合 4"/>
          <p:cNvGrpSpPr/>
          <p:nvPr/>
        </p:nvGrpSpPr>
        <p:grpSpPr>
          <a:xfrm>
            <a:off x="2404617" y="1890104"/>
            <a:ext cx="1207293" cy="1219488"/>
            <a:chOff x="2559844" y="1398552"/>
            <a:chExt cx="1207293" cy="1219488"/>
          </a:xfrm>
        </p:grpSpPr>
        <p:sp>
          <p:nvSpPr>
            <p:cNvPr id="6" name="矩形 5"/>
            <p:cNvSpPr/>
            <p:nvPr/>
          </p:nvSpPr>
          <p:spPr>
            <a:xfrm>
              <a:off x="2559844" y="1398552"/>
              <a:ext cx="1207293" cy="1219488"/>
            </a:xfrm>
            <a:prstGeom prst="rect">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a:lstStyle/>
            <a:p>
              <a:endParaRPr lang="zh-CN" altLang="en-US" sz="1100">
                <a:cs typeface="+mn-ea"/>
                <a:sym typeface="+mn-lt"/>
              </a:endParaRPr>
            </a:p>
          </p:txBody>
        </p:sp>
        <p:sp>
          <p:nvSpPr>
            <p:cNvPr id="7" name="矩形 6"/>
            <p:cNvSpPr/>
            <p:nvPr/>
          </p:nvSpPr>
          <p:spPr>
            <a:xfrm>
              <a:off x="2588420" y="1425780"/>
              <a:ext cx="1154905" cy="1171382"/>
            </a:xfrm>
            <a:prstGeom prst="rect">
              <a:avLst/>
            </a:prstGeom>
            <a:solidFill>
              <a:srgbClr val="FFFFCC"/>
            </a:solidFill>
            <a:ln w="9525">
              <a:solidFill>
                <a:srgbClr val="FFC000"/>
              </a:solidFill>
              <a:round/>
              <a:headEnd/>
              <a:tailEnd/>
            </a:ln>
          </p:spPr>
          <p:txBody>
            <a:bodyPr anchor="ctr"/>
            <a:lstStyle/>
            <a:p>
              <a:pPr algn="ctr" fontAlgn="auto">
                <a:spcBef>
                  <a:spcPts val="0"/>
                </a:spcBef>
                <a:spcAft>
                  <a:spcPts val="0"/>
                </a:spcAft>
                <a:defRPr/>
              </a:pPr>
              <a:r>
                <a:rPr lang="en-US" sz="1400" dirty="0">
                  <a:cs typeface="+mn-ea"/>
                  <a:sym typeface="+mn-lt"/>
                </a:rPr>
                <a:t>General control system</a:t>
              </a:r>
            </a:p>
          </p:txBody>
        </p:sp>
      </p:grpSp>
      <p:grpSp>
        <p:nvGrpSpPr>
          <p:cNvPr id="8" name="组合 7"/>
          <p:cNvGrpSpPr/>
          <p:nvPr/>
        </p:nvGrpSpPr>
        <p:grpSpPr>
          <a:xfrm>
            <a:off x="2403507" y="4880816"/>
            <a:ext cx="1207293" cy="1219488"/>
            <a:chOff x="2559844" y="1398552"/>
            <a:chExt cx="1207293" cy="1219488"/>
          </a:xfrm>
        </p:grpSpPr>
        <p:sp>
          <p:nvSpPr>
            <p:cNvPr id="9" name="矩形 8"/>
            <p:cNvSpPr/>
            <p:nvPr/>
          </p:nvSpPr>
          <p:spPr>
            <a:xfrm>
              <a:off x="2559844" y="1398552"/>
              <a:ext cx="1207293" cy="1219488"/>
            </a:xfrm>
            <a:prstGeom prst="rect">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a:lstStyle/>
            <a:p>
              <a:endParaRPr lang="zh-CN" altLang="en-US" sz="1100">
                <a:cs typeface="+mn-ea"/>
                <a:sym typeface="+mn-lt"/>
              </a:endParaRPr>
            </a:p>
          </p:txBody>
        </p:sp>
        <p:sp>
          <p:nvSpPr>
            <p:cNvPr id="10" name="矩形 9"/>
            <p:cNvSpPr/>
            <p:nvPr/>
          </p:nvSpPr>
          <p:spPr>
            <a:xfrm>
              <a:off x="2588420" y="1425780"/>
              <a:ext cx="1154905" cy="1171382"/>
            </a:xfrm>
            <a:prstGeom prst="rect">
              <a:avLst/>
            </a:prstGeom>
            <a:solidFill>
              <a:srgbClr val="FFFFCC"/>
            </a:solidFill>
            <a:ln w="9525">
              <a:solidFill>
                <a:srgbClr val="FFC000"/>
              </a:solidFill>
              <a:round/>
              <a:headEnd/>
              <a:tailEnd/>
            </a:ln>
          </p:spPr>
          <p:txBody>
            <a:bodyPr anchor="ctr"/>
            <a:lstStyle/>
            <a:p>
              <a:pPr algn="ctr"/>
              <a:r>
                <a:rPr lang="en-US" sz="1400">
                  <a:cs typeface="+mn-ea"/>
                  <a:sym typeface="+mn-lt"/>
                </a:rPr>
                <a:t>Monitoring system</a:t>
              </a:r>
            </a:p>
          </p:txBody>
        </p:sp>
      </p:grpSp>
      <p:grpSp>
        <p:nvGrpSpPr>
          <p:cNvPr id="11" name="组合 10"/>
          <p:cNvGrpSpPr/>
          <p:nvPr/>
        </p:nvGrpSpPr>
        <p:grpSpPr>
          <a:xfrm>
            <a:off x="2403507" y="3394320"/>
            <a:ext cx="1207293" cy="1219488"/>
            <a:chOff x="2559844" y="1398552"/>
            <a:chExt cx="1207293" cy="1219488"/>
          </a:xfrm>
        </p:grpSpPr>
        <p:sp>
          <p:nvSpPr>
            <p:cNvPr id="12" name="矩形 11"/>
            <p:cNvSpPr/>
            <p:nvPr/>
          </p:nvSpPr>
          <p:spPr>
            <a:xfrm>
              <a:off x="2559844" y="1398552"/>
              <a:ext cx="1207293" cy="1219488"/>
            </a:xfrm>
            <a:prstGeom prst="rect">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a:lstStyle/>
            <a:p>
              <a:endParaRPr lang="zh-CN" altLang="en-US" sz="1100">
                <a:cs typeface="+mn-ea"/>
                <a:sym typeface="+mn-lt"/>
              </a:endParaRPr>
            </a:p>
          </p:txBody>
        </p:sp>
        <p:sp>
          <p:nvSpPr>
            <p:cNvPr id="13" name="矩形 12"/>
            <p:cNvSpPr/>
            <p:nvPr/>
          </p:nvSpPr>
          <p:spPr>
            <a:xfrm>
              <a:off x="2588420" y="1425780"/>
              <a:ext cx="1154905" cy="1171382"/>
            </a:xfrm>
            <a:prstGeom prst="rect">
              <a:avLst/>
            </a:prstGeom>
            <a:solidFill>
              <a:srgbClr val="FFFFCC"/>
            </a:solidFill>
            <a:ln w="9525">
              <a:solidFill>
                <a:srgbClr val="FFC000"/>
              </a:solidFill>
              <a:round/>
              <a:headEnd/>
              <a:tailEnd/>
            </a:ln>
          </p:spPr>
          <p:txBody>
            <a:bodyPr anchor="ctr"/>
            <a:lstStyle/>
            <a:p>
              <a:pPr algn="ctr"/>
              <a:r>
                <a:rPr lang="en-US" sz="1200" dirty="0">
                  <a:cs typeface="+mn-ea"/>
                  <a:sym typeface="+mn-lt"/>
                </a:rPr>
                <a:t>Operation management system</a:t>
              </a:r>
            </a:p>
          </p:txBody>
        </p:sp>
      </p:grpSp>
      <p:grpSp>
        <p:nvGrpSpPr>
          <p:cNvPr id="14" name="组合 13"/>
          <p:cNvGrpSpPr/>
          <p:nvPr/>
        </p:nvGrpSpPr>
        <p:grpSpPr>
          <a:xfrm>
            <a:off x="8525111" y="1890104"/>
            <a:ext cx="1207293" cy="1219488"/>
            <a:chOff x="2559844" y="1398552"/>
            <a:chExt cx="1207293" cy="1219488"/>
          </a:xfrm>
        </p:grpSpPr>
        <p:sp>
          <p:nvSpPr>
            <p:cNvPr id="15" name="矩形 14"/>
            <p:cNvSpPr/>
            <p:nvPr/>
          </p:nvSpPr>
          <p:spPr>
            <a:xfrm>
              <a:off x="2559844" y="1398552"/>
              <a:ext cx="1207293" cy="1219488"/>
            </a:xfrm>
            <a:prstGeom prst="rect">
              <a:avLst/>
            </a:pr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a:lstStyle/>
            <a:p>
              <a:endParaRPr lang="zh-CN" altLang="en-US" sz="1100">
                <a:cs typeface="+mn-ea"/>
                <a:sym typeface="+mn-lt"/>
              </a:endParaRPr>
            </a:p>
          </p:txBody>
        </p:sp>
        <p:sp>
          <p:nvSpPr>
            <p:cNvPr id="18" name="矩形 17"/>
            <p:cNvSpPr/>
            <p:nvPr/>
          </p:nvSpPr>
          <p:spPr>
            <a:xfrm>
              <a:off x="2588420" y="1425780"/>
              <a:ext cx="1154905" cy="1171382"/>
            </a:xfrm>
            <a:prstGeom prst="rect">
              <a:avLst/>
            </a:prstGeom>
            <a:solidFill>
              <a:srgbClr val="FFFFCC"/>
            </a:solidFill>
            <a:ln w="9525">
              <a:solidFill>
                <a:srgbClr val="FFC000"/>
              </a:solidFill>
              <a:round/>
              <a:headEnd/>
              <a:tailEnd/>
            </a:ln>
          </p:spPr>
          <p:txBody>
            <a:bodyPr anchor="ctr"/>
            <a:lstStyle/>
            <a:p>
              <a:pPr algn="ctr"/>
              <a:r>
                <a:rPr lang="en-US" sz="1400">
                  <a:cs typeface="+mn-ea"/>
                  <a:sym typeface="+mn-lt"/>
                </a:rPr>
                <a:t>Basic service system</a:t>
              </a:r>
            </a:p>
          </p:txBody>
        </p:sp>
      </p:grpSp>
      <p:grpSp>
        <p:nvGrpSpPr>
          <p:cNvPr id="27" name="组合 26"/>
          <p:cNvGrpSpPr/>
          <p:nvPr/>
        </p:nvGrpSpPr>
        <p:grpSpPr>
          <a:xfrm>
            <a:off x="3872075" y="3396677"/>
            <a:ext cx="4392873" cy="1219488"/>
            <a:chOff x="3872075" y="3605693"/>
            <a:chExt cx="4392873" cy="1219488"/>
          </a:xfrm>
        </p:grpSpPr>
        <p:sp>
          <p:nvSpPr>
            <p:cNvPr id="28" name="矩形 27"/>
            <p:cNvSpPr/>
            <p:nvPr/>
          </p:nvSpPr>
          <p:spPr>
            <a:xfrm>
              <a:off x="4240635" y="3605693"/>
              <a:ext cx="2696289" cy="1219488"/>
            </a:xfrm>
            <a:prstGeom prst="rect">
              <a:avLst/>
            </a:prstGeom>
            <a:noFill/>
            <a:ln>
              <a:solidFill>
                <a:srgbClr val="FFC000"/>
              </a:solidFill>
            </a:ln>
            <a:effectLst/>
          </p:spPr>
          <p:txBody>
            <a:bodyPr spcFirstLastPara="0" vert="horz" wrap="square" lIns="205740" tIns="205740" rIns="205740" bIns="205740" numCol="1" spcCol="1270" anchor="ctr" anchorCtr="0">
              <a:noAutofit/>
            </a:bodyPr>
            <a:lstStyle/>
            <a:p>
              <a:pPr algn="ctr" defTabSz="2400300" fontAlgn="auto">
                <a:lnSpc>
                  <a:spcPct val="90000"/>
                </a:lnSpc>
                <a:spcAft>
                  <a:spcPct val="35000"/>
                </a:spcAft>
                <a:defRPr/>
              </a:pPr>
              <a:endParaRPr lang="zh-CN" altLang="en-US" sz="800">
                <a:solidFill>
                  <a:sysClr val="window" lastClr="FFFFFF"/>
                </a:solidFill>
                <a:cs typeface="+mn-ea"/>
                <a:sym typeface="+mn-lt"/>
              </a:endParaRPr>
            </a:p>
          </p:txBody>
        </p:sp>
        <p:grpSp>
          <p:nvGrpSpPr>
            <p:cNvPr id="29" name="组合 28"/>
            <p:cNvGrpSpPr/>
            <p:nvPr/>
          </p:nvGrpSpPr>
          <p:grpSpPr>
            <a:xfrm>
              <a:off x="3872075" y="3605693"/>
              <a:ext cx="4392873" cy="1219488"/>
              <a:chOff x="3717861" y="1398552"/>
              <a:chExt cx="2866295" cy="1219488"/>
            </a:xfrm>
          </p:grpSpPr>
          <p:sp>
            <p:nvSpPr>
              <p:cNvPr id="37" name="矩形 36"/>
              <p:cNvSpPr/>
              <p:nvPr/>
            </p:nvSpPr>
            <p:spPr>
              <a:xfrm>
                <a:off x="3887867" y="1398552"/>
                <a:ext cx="2696289" cy="1219488"/>
              </a:xfrm>
              <a:prstGeom prst="rect">
                <a:avLst/>
              </a:prstGeom>
              <a:noFill/>
              <a:ln>
                <a:solidFill>
                  <a:srgbClr val="FFC000"/>
                </a:solidFill>
              </a:ln>
              <a:effectLst/>
            </p:spPr>
            <p:txBody>
              <a:bodyPr spcFirstLastPara="0" vert="horz" wrap="square" lIns="205740" tIns="205740" rIns="205740" bIns="205740" numCol="1" spcCol="1270" anchor="ctr" anchorCtr="0">
                <a:noAutofit/>
              </a:bodyPr>
              <a:lstStyle/>
              <a:p>
                <a:pPr algn="ctr" defTabSz="2400300" fontAlgn="auto">
                  <a:lnSpc>
                    <a:spcPct val="90000"/>
                  </a:lnSpc>
                  <a:spcAft>
                    <a:spcPct val="35000"/>
                  </a:spcAft>
                  <a:defRPr/>
                </a:pPr>
                <a:endParaRPr lang="zh-CN" altLang="en-US" sz="800">
                  <a:solidFill>
                    <a:sysClr val="window" lastClr="FFFFFF"/>
                  </a:solidFill>
                  <a:cs typeface="+mn-ea"/>
                  <a:sym typeface="+mn-lt"/>
                </a:endParaRPr>
              </a:p>
            </p:txBody>
          </p:sp>
          <p:sp>
            <p:nvSpPr>
              <p:cNvPr id="38" name="矩形 37"/>
              <p:cNvSpPr/>
              <p:nvPr/>
            </p:nvSpPr>
            <p:spPr>
              <a:xfrm>
                <a:off x="3717861" y="1398552"/>
                <a:ext cx="2866295" cy="1219488"/>
              </a:xfrm>
              <a:prstGeom prst="rect">
                <a:avLst/>
              </a:prstGeom>
              <a:gradFill>
                <a:gsLst>
                  <a:gs pos="100000">
                    <a:srgbClr val="FFFFFF"/>
                  </a:gs>
                  <a:gs pos="51657">
                    <a:srgbClr val="F0F0F0"/>
                  </a:gs>
                  <a:gs pos="0">
                    <a:srgbClr val="FFFFFF"/>
                  </a:gs>
                </a:gsLst>
                <a:lin ang="5400000" scaled="1"/>
              </a:gradFill>
              <a:ln w="9525">
                <a:solidFill>
                  <a:srgbClr val="FFC000"/>
                </a:solidFill>
                <a:round/>
                <a:headEnd/>
                <a:tailEnd/>
              </a:ln>
              <a:effectLst>
                <a:outerShdw blurRad="63500" sx="101000" sy="101000" algn="ctr" rotWithShape="0">
                  <a:prstClr val="black">
                    <a:alpha val="8000"/>
                  </a:prstClr>
                </a:outerShdw>
              </a:effectLst>
            </p:spPr>
            <p:txBody>
              <a:bodyPr/>
              <a:lstStyle/>
              <a:p>
                <a:pPr>
                  <a:lnSpc>
                    <a:spcPct val="90000"/>
                  </a:lnSpc>
                </a:pPr>
                <a:endParaRPr lang="zh-CN" altLang="en-US" sz="800">
                  <a:cs typeface="+mn-ea"/>
                  <a:sym typeface="+mn-lt"/>
                </a:endParaRPr>
              </a:p>
            </p:txBody>
          </p:sp>
        </p:grpSp>
        <p:sp>
          <p:nvSpPr>
            <p:cNvPr id="30" name="矩形 29"/>
            <p:cNvSpPr/>
            <p:nvPr/>
          </p:nvSpPr>
          <p:spPr>
            <a:xfrm>
              <a:off x="3948243" y="4434812"/>
              <a:ext cx="1401864" cy="301853"/>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1200" dirty="0" smtClean="0">
                  <a:cs typeface="+mn-ea"/>
                  <a:sym typeface="+mn-lt"/>
                </a:rPr>
                <a:t>O&amp;M management</a:t>
              </a:r>
              <a:endParaRPr lang="en-US" sz="1200" dirty="0">
                <a:cs typeface="+mn-ea"/>
                <a:sym typeface="+mn-lt"/>
              </a:endParaRPr>
            </a:p>
          </p:txBody>
        </p:sp>
        <p:sp>
          <p:nvSpPr>
            <p:cNvPr id="31" name="矩形 30"/>
            <p:cNvSpPr/>
            <p:nvPr/>
          </p:nvSpPr>
          <p:spPr>
            <a:xfrm>
              <a:off x="5398321" y="4434812"/>
              <a:ext cx="1067771" cy="301853"/>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1200" dirty="0">
                  <a:cs typeface="+mn-ea"/>
                  <a:sym typeface="+mn-lt"/>
                </a:rPr>
                <a:t>Asset </a:t>
              </a:r>
              <a:endParaRPr lang="en-US" sz="1200" dirty="0" smtClean="0">
                <a:cs typeface="+mn-ea"/>
                <a:sym typeface="+mn-lt"/>
              </a:endParaRPr>
            </a:p>
            <a:p>
              <a:pPr algn="ctr">
                <a:lnSpc>
                  <a:spcPct val="90000"/>
                </a:lnSpc>
              </a:pPr>
              <a:r>
                <a:rPr lang="en-US" sz="1200" dirty="0" smtClean="0">
                  <a:cs typeface="+mn-ea"/>
                  <a:sym typeface="+mn-lt"/>
                </a:rPr>
                <a:t>management</a:t>
              </a:r>
              <a:endParaRPr lang="en-US" sz="1200" dirty="0">
                <a:cs typeface="+mn-ea"/>
                <a:sym typeface="+mn-lt"/>
              </a:endParaRPr>
            </a:p>
          </p:txBody>
        </p:sp>
        <p:sp>
          <p:nvSpPr>
            <p:cNvPr id="32" name="矩形 31"/>
            <p:cNvSpPr/>
            <p:nvPr/>
          </p:nvSpPr>
          <p:spPr>
            <a:xfrm>
              <a:off x="6517576" y="4434812"/>
              <a:ext cx="988107" cy="301853"/>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1200" dirty="0">
                  <a:cs typeface="+mn-ea"/>
                  <a:sym typeface="+mn-lt"/>
                </a:rPr>
                <a:t>Capacity </a:t>
              </a:r>
              <a:endParaRPr lang="en-US" sz="1200" dirty="0" smtClean="0">
                <a:cs typeface="+mn-ea"/>
                <a:sym typeface="+mn-lt"/>
              </a:endParaRPr>
            </a:p>
            <a:p>
              <a:pPr algn="ctr">
                <a:lnSpc>
                  <a:spcPct val="90000"/>
                </a:lnSpc>
              </a:pPr>
              <a:r>
                <a:rPr lang="en-US" sz="1200" dirty="0" smtClean="0">
                  <a:cs typeface="+mn-ea"/>
                  <a:sym typeface="+mn-lt"/>
                </a:rPr>
                <a:t>management</a:t>
              </a:r>
              <a:endParaRPr lang="en-US" sz="1200" dirty="0">
                <a:cs typeface="+mn-ea"/>
                <a:sym typeface="+mn-lt"/>
              </a:endParaRPr>
            </a:p>
          </p:txBody>
        </p:sp>
        <p:sp>
          <p:nvSpPr>
            <p:cNvPr id="33" name="矩形 32"/>
            <p:cNvSpPr/>
            <p:nvPr/>
          </p:nvSpPr>
          <p:spPr>
            <a:xfrm>
              <a:off x="7551460" y="4434812"/>
              <a:ext cx="561648" cy="301853"/>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800" dirty="0">
                  <a:cs typeface="+mn-ea"/>
                  <a:sym typeface="+mn-lt"/>
                </a:rPr>
                <a:t>…</a:t>
              </a:r>
            </a:p>
          </p:txBody>
        </p:sp>
        <p:sp>
          <p:nvSpPr>
            <p:cNvPr id="34" name="Freeform 12"/>
            <p:cNvSpPr>
              <a:spLocks noEditPoints="1"/>
            </p:cNvSpPr>
            <p:nvPr/>
          </p:nvSpPr>
          <p:spPr bwMode="auto">
            <a:xfrm>
              <a:off x="6713619" y="3664874"/>
              <a:ext cx="511175" cy="769938"/>
            </a:xfrm>
            <a:custGeom>
              <a:avLst/>
              <a:gdLst>
                <a:gd name="T0" fmla="*/ 118 w 322"/>
                <a:gd name="T1" fmla="*/ 102 h 485"/>
                <a:gd name="T2" fmla="*/ 319 w 322"/>
                <a:gd name="T3" fmla="*/ 21 h 485"/>
                <a:gd name="T4" fmla="*/ 319 w 322"/>
                <a:gd name="T5" fmla="*/ 95 h 485"/>
                <a:gd name="T6" fmla="*/ 301 w 322"/>
                <a:gd name="T7" fmla="*/ 104 h 485"/>
                <a:gd name="T8" fmla="*/ 301 w 322"/>
                <a:gd name="T9" fmla="*/ 213 h 485"/>
                <a:gd name="T10" fmla="*/ 319 w 322"/>
                <a:gd name="T11" fmla="*/ 204 h 485"/>
                <a:gd name="T12" fmla="*/ 319 w 322"/>
                <a:gd name="T13" fmla="*/ 379 h 485"/>
                <a:gd name="T14" fmla="*/ 57 w 322"/>
                <a:gd name="T15" fmla="*/ 485 h 485"/>
                <a:gd name="T16" fmla="*/ 57 w 322"/>
                <a:gd name="T17" fmla="*/ 196 h 485"/>
                <a:gd name="T18" fmla="*/ 118 w 322"/>
                <a:gd name="T19" fmla="*/ 102 h 485"/>
                <a:gd name="T20" fmla="*/ 118 w 322"/>
                <a:gd name="T21" fmla="*/ 102 h 485"/>
                <a:gd name="T22" fmla="*/ 305 w 322"/>
                <a:gd name="T23" fmla="*/ 163 h 485"/>
                <a:gd name="T24" fmla="*/ 305 w 322"/>
                <a:gd name="T25" fmla="*/ 199 h 485"/>
                <a:gd name="T26" fmla="*/ 322 w 322"/>
                <a:gd name="T27" fmla="*/ 194 h 485"/>
                <a:gd name="T28" fmla="*/ 322 w 322"/>
                <a:gd name="T29" fmla="*/ 159 h 485"/>
                <a:gd name="T30" fmla="*/ 305 w 322"/>
                <a:gd name="T31" fmla="*/ 163 h 485"/>
                <a:gd name="T32" fmla="*/ 305 w 322"/>
                <a:gd name="T33" fmla="*/ 163 h 485"/>
                <a:gd name="T34" fmla="*/ 33 w 322"/>
                <a:gd name="T35" fmla="*/ 476 h 485"/>
                <a:gd name="T36" fmla="*/ 33 w 322"/>
                <a:gd name="T37" fmla="*/ 194 h 485"/>
                <a:gd name="T38" fmla="*/ 97 w 322"/>
                <a:gd name="T39" fmla="*/ 90 h 485"/>
                <a:gd name="T40" fmla="*/ 293 w 322"/>
                <a:gd name="T41" fmla="*/ 12 h 485"/>
                <a:gd name="T42" fmla="*/ 260 w 322"/>
                <a:gd name="T43" fmla="*/ 0 h 485"/>
                <a:gd name="T44" fmla="*/ 69 w 322"/>
                <a:gd name="T45" fmla="*/ 71 h 485"/>
                <a:gd name="T46" fmla="*/ 0 w 322"/>
                <a:gd name="T47" fmla="*/ 178 h 485"/>
                <a:gd name="T48" fmla="*/ 0 w 322"/>
                <a:gd name="T49" fmla="*/ 459 h 485"/>
                <a:gd name="T50" fmla="*/ 33 w 322"/>
                <a:gd name="T51" fmla="*/ 476 h 485"/>
                <a:gd name="T52" fmla="*/ 33 w 322"/>
                <a:gd name="T53" fmla="*/ 476 h 485"/>
                <a:gd name="T54" fmla="*/ 267 w 322"/>
                <a:gd name="T55" fmla="*/ 57 h 485"/>
                <a:gd name="T56" fmla="*/ 267 w 322"/>
                <a:gd name="T57" fmla="*/ 109 h 485"/>
                <a:gd name="T58" fmla="*/ 298 w 322"/>
                <a:gd name="T59" fmla="*/ 97 h 485"/>
                <a:gd name="T60" fmla="*/ 298 w 322"/>
                <a:gd name="T61" fmla="*/ 45 h 485"/>
                <a:gd name="T62" fmla="*/ 267 w 322"/>
                <a:gd name="T63" fmla="*/ 57 h 485"/>
                <a:gd name="T64" fmla="*/ 267 w 322"/>
                <a:gd name="T65" fmla="*/ 57 h 485"/>
                <a:gd name="T66" fmla="*/ 225 w 322"/>
                <a:gd name="T67" fmla="*/ 76 h 485"/>
                <a:gd name="T68" fmla="*/ 225 w 322"/>
                <a:gd name="T69" fmla="*/ 125 h 485"/>
                <a:gd name="T70" fmla="*/ 256 w 322"/>
                <a:gd name="T71" fmla="*/ 114 h 485"/>
                <a:gd name="T72" fmla="*/ 256 w 322"/>
                <a:gd name="T73" fmla="*/ 62 h 485"/>
                <a:gd name="T74" fmla="*/ 225 w 322"/>
                <a:gd name="T75" fmla="*/ 76 h 485"/>
                <a:gd name="T76" fmla="*/ 225 w 322"/>
                <a:gd name="T77" fmla="*/ 76 h 485"/>
                <a:gd name="T78" fmla="*/ 182 w 322"/>
                <a:gd name="T79" fmla="*/ 92 h 485"/>
                <a:gd name="T80" fmla="*/ 182 w 322"/>
                <a:gd name="T81" fmla="*/ 144 h 485"/>
                <a:gd name="T82" fmla="*/ 213 w 322"/>
                <a:gd name="T83" fmla="*/ 130 h 485"/>
                <a:gd name="T84" fmla="*/ 213 w 322"/>
                <a:gd name="T85" fmla="*/ 80 h 485"/>
                <a:gd name="T86" fmla="*/ 182 w 322"/>
                <a:gd name="T87" fmla="*/ 92 h 485"/>
                <a:gd name="T88" fmla="*/ 182 w 322"/>
                <a:gd name="T89" fmla="*/ 92 h 485"/>
                <a:gd name="T90" fmla="*/ 140 w 322"/>
                <a:gd name="T91" fmla="*/ 109 h 485"/>
                <a:gd name="T92" fmla="*/ 140 w 322"/>
                <a:gd name="T93" fmla="*/ 161 h 485"/>
                <a:gd name="T94" fmla="*/ 170 w 322"/>
                <a:gd name="T95" fmla="*/ 149 h 485"/>
                <a:gd name="T96" fmla="*/ 170 w 322"/>
                <a:gd name="T97" fmla="*/ 97 h 485"/>
                <a:gd name="T98" fmla="*/ 140 w 322"/>
                <a:gd name="T99" fmla="*/ 109 h 485"/>
                <a:gd name="T100" fmla="*/ 140 w 322"/>
                <a:gd name="T101" fmla="*/ 109 h 485"/>
                <a:gd name="T102" fmla="*/ 97 w 322"/>
                <a:gd name="T103" fmla="*/ 163 h 485"/>
                <a:gd name="T104" fmla="*/ 97 w 322"/>
                <a:gd name="T105" fmla="*/ 215 h 485"/>
                <a:gd name="T106" fmla="*/ 125 w 322"/>
                <a:gd name="T107" fmla="*/ 201 h 485"/>
                <a:gd name="T108" fmla="*/ 125 w 322"/>
                <a:gd name="T109" fmla="*/ 151 h 485"/>
                <a:gd name="T110" fmla="*/ 97 w 322"/>
                <a:gd name="T111" fmla="*/ 163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 h="485">
                  <a:moveTo>
                    <a:pt x="118" y="102"/>
                  </a:moveTo>
                  <a:lnTo>
                    <a:pt x="319" y="21"/>
                  </a:lnTo>
                  <a:lnTo>
                    <a:pt x="319" y="95"/>
                  </a:lnTo>
                  <a:lnTo>
                    <a:pt x="301" y="104"/>
                  </a:lnTo>
                  <a:lnTo>
                    <a:pt x="301" y="213"/>
                  </a:lnTo>
                  <a:lnTo>
                    <a:pt x="319" y="204"/>
                  </a:lnTo>
                  <a:lnTo>
                    <a:pt x="319" y="379"/>
                  </a:lnTo>
                  <a:lnTo>
                    <a:pt x="57" y="485"/>
                  </a:lnTo>
                  <a:lnTo>
                    <a:pt x="57" y="196"/>
                  </a:lnTo>
                  <a:lnTo>
                    <a:pt x="118" y="102"/>
                  </a:lnTo>
                  <a:lnTo>
                    <a:pt x="118" y="102"/>
                  </a:lnTo>
                  <a:close/>
                  <a:moveTo>
                    <a:pt x="305" y="163"/>
                  </a:moveTo>
                  <a:lnTo>
                    <a:pt x="305" y="199"/>
                  </a:lnTo>
                  <a:lnTo>
                    <a:pt x="322" y="194"/>
                  </a:lnTo>
                  <a:lnTo>
                    <a:pt x="322" y="159"/>
                  </a:lnTo>
                  <a:lnTo>
                    <a:pt x="305" y="163"/>
                  </a:lnTo>
                  <a:lnTo>
                    <a:pt x="305" y="163"/>
                  </a:lnTo>
                  <a:close/>
                  <a:moveTo>
                    <a:pt x="33" y="476"/>
                  </a:moveTo>
                  <a:lnTo>
                    <a:pt x="33" y="194"/>
                  </a:lnTo>
                  <a:lnTo>
                    <a:pt x="97" y="90"/>
                  </a:lnTo>
                  <a:lnTo>
                    <a:pt x="293" y="12"/>
                  </a:lnTo>
                  <a:lnTo>
                    <a:pt x="260" y="0"/>
                  </a:lnTo>
                  <a:lnTo>
                    <a:pt x="69" y="71"/>
                  </a:lnTo>
                  <a:lnTo>
                    <a:pt x="0" y="178"/>
                  </a:lnTo>
                  <a:lnTo>
                    <a:pt x="0" y="459"/>
                  </a:lnTo>
                  <a:lnTo>
                    <a:pt x="33" y="476"/>
                  </a:lnTo>
                  <a:lnTo>
                    <a:pt x="33" y="476"/>
                  </a:lnTo>
                  <a:close/>
                  <a:moveTo>
                    <a:pt x="267" y="57"/>
                  </a:moveTo>
                  <a:lnTo>
                    <a:pt x="267" y="109"/>
                  </a:lnTo>
                  <a:lnTo>
                    <a:pt x="298" y="97"/>
                  </a:lnTo>
                  <a:lnTo>
                    <a:pt x="298" y="45"/>
                  </a:lnTo>
                  <a:lnTo>
                    <a:pt x="267" y="57"/>
                  </a:lnTo>
                  <a:lnTo>
                    <a:pt x="267" y="57"/>
                  </a:lnTo>
                  <a:close/>
                  <a:moveTo>
                    <a:pt x="225" y="76"/>
                  </a:moveTo>
                  <a:lnTo>
                    <a:pt x="225" y="125"/>
                  </a:lnTo>
                  <a:lnTo>
                    <a:pt x="256" y="114"/>
                  </a:lnTo>
                  <a:lnTo>
                    <a:pt x="256" y="62"/>
                  </a:lnTo>
                  <a:lnTo>
                    <a:pt x="225" y="76"/>
                  </a:lnTo>
                  <a:lnTo>
                    <a:pt x="225" y="76"/>
                  </a:lnTo>
                  <a:close/>
                  <a:moveTo>
                    <a:pt x="182" y="92"/>
                  </a:moveTo>
                  <a:lnTo>
                    <a:pt x="182" y="144"/>
                  </a:lnTo>
                  <a:lnTo>
                    <a:pt x="213" y="130"/>
                  </a:lnTo>
                  <a:lnTo>
                    <a:pt x="213" y="80"/>
                  </a:lnTo>
                  <a:lnTo>
                    <a:pt x="182" y="92"/>
                  </a:lnTo>
                  <a:lnTo>
                    <a:pt x="182" y="92"/>
                  </a:lnTo>
                  <a:close/>
                  <a:moveTo>
                    <a:pt x="140" y="109"/>
                  </a:moveTo>
                  <a:lnTo>
                    <a:pt x="140" y="161"/>
                  </a:lnTo>
                  <a:lnTo>
                    <a:pt x="170" y="149"/>
                  </a:lnTo>
                  <a:lnTo>
                    <a:pt x="170" y="97"/>
                  </a:lnTo>
                  <a:lnTo>
                    <a:pt x="140" y="109"/>
                  </a:lnTo>
                  <a:lnTo>
                    <a:pt x="140" y="109"/>
                  </a:lnTo>
                  <a:close/>
                  <a:moveTo>
                    <a:pt x="97" y="163"/>
                  </a:moveTo>
                  <a:lnTo>
                    <a:pt x="97" y="215"/>
                  </a:lnTo>
                  <a:lnTo>
                    <a:pt x="125" y="201"/>
                  </a:lnTo>
                  <a:lnTo>
                    <a:pt x="125" y="151"/>
                  </a:lnTo>
                  <a:lnTo>
                    <a:pt x="97" y="163"/>
                  </a:lnTo>
                  <a:close/>
                </a:path>
              </a:pathLst>
            </a:custGeom>
            <a:solidFill>
              <a:schemeClr val="bg1">
                <a:lumMod val="50000"/>
              </a:schemeClr>
            </a:solidFill>
            <a:ln>
              <a:solidFill>
                <a:srgbClr val="FFC000"/>
              </a:solidFill>
            </a:ln>
            <a:extLst/>
          </p:spPr>
          <p:txBody>
            <a:bodyPr vert="horz" wrap="square" lIns="91440" tIns="45720" rIns="91440" bIns="45720" numCol="1" anchor="t" anchorCtr="0" compatLnSpc="1">
              <a:prstTxWarp prst="textNoShape">
                <a:avLst/>
              </a:prstTxWarp>
            </a:bodyPr>
            <a:lstStyle/>
            <a:p>
              <a:pPr>
                <a:lnSpc>
                  <a:spcPct val="90000"/>
                </a:lnSpc>
              </a:pPr>
              <a:endParaRPr lang="zh-CN" altLang="en-US" sz="800">
                <a:cs typeface="+mn-ea"/>
                <a:sym typeface="+mn-lt"/>
              </a:endParaRPr>
            </a:p>
          </p:txBody>
        </p:sp>
        <p:sp>
          <p:nvSpPr>
            <p:cNvPr id="35" name="Freeform 45"/>
            <p:cNvSpPr>
              <a:spLocks noEditPoints="1"/>
            </p:cNvSpPr>
            <p:nvPr/>
          </p:nvSpPr>
          <p:spPr bwMode="auto">
            <a:xfrm>
              <a:off x="4311425" y="3827855"/>
              <a:ext cx="626110" cy="581135"/>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lumMod val="50000"/>
              </a:schemeClr>
            </a:solidFill>
            <a:ln>
              <a:solidFill>
                <a:srgbClr val="FFC000"/>
              </a:solidFill>
            </a:ln>
            <a:extLst/>
          </p:spPr>
          <p:txBody>
            <a:bodyPr vert="horz" wrap="square" lIns="91440" tIns="45720" rIns="91440" bIns="45720" numCol="1" anchor="t" anchorCtr="0" compatLnSpc="1">
              <a:prstTxWarp prst="textNoShape">
                <a:avLst/>
              </a:prstTxWarp>
            </a:bodyPr>
            <a:lstStyle/>
            <a:p>
              <a:pPr>
                <a:lnSpc>
                  <a:spcPct val="90000"/>
                </a:lnSpc>
              </a:pPr>
              <a:endParaRPr lang="zh-CN" altLang="en-US" sz="800">
                <a:cs typeface="+mn-ea"/>
                <a:sym typeface="+mn-lt"/>
              </a:endParaRPr>
            </a:p>
          </p:txBody>
        </p:sp>
        <p:sp>
          <p:nvSpPr>
            <p:cNvPr id="36" name="Freeform 90"/>
            <p:cNvSpPr>
              <a:spLocks noEditPoints="1"/>
            </p:cNvSpPr>
            <p:nvPr/>
          </p:nvSpPr>
          <p:spPr bwMode="auto">
            <a:xfrm>
              <a:off x="5656885" y="3827855"/>
              <a:ext cx="649901" cy="570448"/>
            </a:xfrm>
            <a:custGeom>
              <a:avLst/>
              <a:gdLst>
                <a:gd name="T0" fmla="*/ 16 w 204"/>
                <a:gd name="T1" fmla="*/ 104 h 144"/>
                <a:gd name="T2" fmla="*/ 86 w 204"/>
                <a:gd name="T3" fmla="*/ 104 h 144"/>
                <a:gd name="T4" fmla="*/ 98 w 204"/>
                <a:gd name="T5" fmla="*/ 144 h 144"/>
                <a:gd name="T6" fmla="*/ 4 w 204"/>
                <a:gd name="T7" fmla="*/ 144 h 144"/>
                <a:gd name="T8" fmla="*/ 16 w 204"/>
                <a:gd name="T9" fmla="*/ 104 h 144"/>
                <a:gd name="T10" fmla="*/ 16 w 204"/>
                <a:gd name="T11" fmla="*/ 104 h 144"/>
                <a:gd name="T12" fmla="*/ 191 w 204"/>
                <a:gd name="T13" fmla="*/ 67 h 144"/>
                <a:gd name="T14" fmla="*/ 191 w 204"/>
                <a:gd name="T15" fmla="*/ 79 h 144"/>
                <a:gd name="T16" fmla="*/ 202 w 204"/>
                <a:gd name="T17" fmla="*/ 87 h 144"/>
                <a:gd name="T18" fmla="*/ 189 w 204"/>
                <a:gd name="T19" fmla="*/ 87 h 144"/>
                <a:gd name="T20" fmla="*/ 183 w 204"/>
                <a:gd name="T21" fmla="*/ 97 h 144"/>
                <a:gd name="T22" fmla="*/ 183 w 204"/>
                <a:gd name="T23" fmla="*/ 85 h 144"/>
                <a:gd name="T24" fmla="*/ 171 w 204"/>
                <a:gd name="T25" fmla="*/ 77 h 144"/>
                <a:gd name="T26" fmla="*/ 183 w 204"/>
                <a:gd name="T27" fmla="*/ 79 h 144"/>
                <a:gd name="T28" fmla="*/ 191 w 204"/>
                <a:gd name="T29" fmla="*/ 67 h 144"/>
                <a:gd name="T30" fmla="*/ 191 w 204"/>
                <a:gd name="T31" fmla="*/ 67 h 144"/>
                <a:gd name="T32" fmla="*/ 18 w 204"/>
                <a:gd name="T33" fmla="*/ 77 h 144"/>
                <a:gd name="T34" fmla="*/ 12 w 204"/>
                <a:gd name="T35" fmla="*/ 87 h 144"/>
                <a:gd name="T36" fmla="*/ 0 w 204"/>
                <a:gd name="T37" fmla="*/ 87 h 144"/>
                <a:gd name="T38" fmla="*/ 10 w 204"/>
                <a:gd name="T39" fmla="*/ 93 h 144"/>
                <a:gd name="T40" fmla="*/ 10 w 204"/>
                <a:gd name="T41" fmla="*/ 106 h 144"/>
                <a:gd name="T42" fmla="*/ 16 w 204"/>
                <a:gd name="T43" fmla="*/ 95 h 144"/>
                <a:gd name="T44" fmla="*/ 31 w 204"/>
                <a:gd name="T45" fmla="*/ 95 h 144"/>
                <a:gd name="T46" fmla="*/ 18 w 204"/>
                <a:gd name="T47" fmla="*/ 89 h 144"/>
                <a:gd name="T48" fmla="*/ 18 w 204"/>
                <a:gd name="T49" fmla="*/ 77 h 144"/>
                <a:gd name="T50" fmla="*/ 18 w 204"/>
                <a:gd name="T51" fmla="*/ 77 h 144"/>
                <a:gd name="T52" fmla="*/ 75 w 204"/>
                <a:gd name="T53" fmla="*/ 0 h 144"/>
                <a:gd name="T54" fmla="*/ 73 w 204"/>
                <a:gd name="T55" fmla="*/ 24 h 144"/>
                <a:gd name="T56" fmla="*/ 96 w 204"/>
                <a:gd name="T57" fmla="*/ 38 h 144"/>
                <a:gd name="T58" fmla="*/ 71 w 204"/>
                <a:gd name="T59" fmla="*/ 36 h 144"/>
                <a:gd name="T60" fmla="*/ 57 w 204"/>
                <a:gd name="T61" fmla="*/ 59 h 144"/>
                <a:gd name="T62" fmla="*/ 59 w 204"/>
                <a:gd name="T63" fmla="*/ 34 h 144"/>
                <a:gd name="T64" fmla="*/ 37 w 204"/>
                <a:gd name="T65" fmla="*/ 20 h 144"/>
                <a:gd name="T66" fmla="*/ 61 w 204"/>
                <a:gd name="T67" fmla="*/ 20 h 144"/>
                <a:gd name="T68" fmla="*/ 75 w 204"/>
                <a:gd name="T69" fmla="*/ 0 h 144"/>
                <a:gd name="T70" fmla="*/ 75 w 204"/>
                <a:gd name="T71" fmla="*/ 0 h 144"/>
                <a:gd name="T72" fmla="*/ 122 w 204"/>
                <a:gd name="T73" fmla="*/ 104 h 144"/>
                <a:gd name="T74" fmla="*/ 191 w 204"/>
                <a:gd name="T75" fmla="*/ 104 h 144"/>
                <a:gd name="T76" fmla="*/ 204 w 204"/>
                <a:gd name="T77" fmla="*/ 144 h 144"/>
                <a:gd name="T78" fmla="*/ 110 w 204"/>
                <a:gd name="T79" fmla="*/ 144 h 144"/>
                <a:gd name="T80" fmla="*/ 122 w 204"/>
                <a:gd name="T81" fmla="*/ 104 h 144"/>
                <a:gd name="T82" fmla="*/ 122 w 204"/>
                <a:gd name="T83" fmla="*/ 104 h 144"/>
                <a:gd name="T84" fmla="*/ 67 w 204"/>
                <a:gd name="T85" fmla="*/ 51 h 144"/>
                <a:gd name="T86" fmla="*/ 55 w 204"/>
                <a:gd name="T87" fmla="*/ 91 h 144"/>
                <a:gd name="T88" fmla="*/ 149 w 204"/>
                <a:gd name="T89" fmla="*/ 91 h 144"/>
                <a:gd name="T90" fmla="*/ 136 w 204"/>
                <a:gd name="T91" fmla="*/ 51 h 144"/>
                <a:gd name="T92" fmla="*/ 67 w 204"/>
                <a:gd name="T93" fmla="*/ 5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 h="144">
                  <a:moveTo>
                    <a:pt x="16" y="104"/>
                  </a:moveTo>
                  <a:lnTo>
                    <a:pt x="86" y="104"/>
                  </a:lnTo>
                  <a:lnTo>
                    <a:pt x="98" y="144"/>
                  </a:lnTo>
                  <a:lnTo>
                    <a:pt x="4" y="144"/>
                  </a:lnTo>
                  <a:lnTo>
                    <a:pt x="16" y="104"/>
                  </a:lnTo>
                  <a:lnTo>
                    <a:pt x="16" y="104"/>
                  </a:lnTo>
                  <a:close/>
                  <a:moveTo>
                    <a:pt x="191" y="67"/>
                  </a:moveTo>
                  <a:lnTo>
                    <a:pt x="191" y="79"/>
                  </a:lnTo>
                  <a:lnTo>
                    <a:pt x="202" y="87"/>
                  </a:lnTo>
                  <a:lnTo>
                    <a:pt x="189" y="87"/>
                  </a:lnTo>
                  <a:lnTo>
                    <a:pt x="183" y="97"/>
                  </a:lnTo>
                  <a:lnTo>
                    <a:pt x="183" y="85"/>
                  </a:lnTo>
                  <a:lnTo>
                    <a:pt x="171" y="77"/>
                  </a:lnTo>
                  <a:lnTo>
                    <a:pt x="183" y="79"/>
                  </a:lnTo>
                  <a:lnTo>
                    <a:pt x="191" y="67"/>
                  </a:lnTo>
                  <a:lnTo>
                    <a:pt x="191" y="67"/>
                  </a:lnTo>
                  <a:close/>
                  <a:moveTo>
                    <a:pt x="18" y="77"/>
                  </a:moveTo>
                  <a:lnTo>
                    <a:pt x="12" y="87"/>
                  </a:lnTo>
                  <a:lnTo>
                    <a:pt x="0" y="87"/>
                  </a:lnTo>
                  <a:lnTo>
                    <a:pt x="10" y="93"/>
                  </a:lnTo>
                  <a:lnTo>
                    <a:pt x="10" y="106"/>
                  </a:lnTo>
                  <a:lnTo>
                    <a:pt x="16" y="95"/>
                  </a:lnTo>
                  <a:lnTo>
                    <a:pt x="31" y="95"/>
                  </a:lnTo>
                  <a:lnTo>
                    <a:pt x="18" y="89"/>
                  </a:lnTo>
                  <a:lnTo>
                    <a:pt x="18" y="77"/>
                  </a:lnTo>
                  <a:lnTo>
                    <a:pt x="18" y="77"/>
                  </a:lnTo>
                  <a:close/>
                  <a:moveTo>
                    <a:pt x="75" y="0"/>
                  </a:moveTo>
                  <a:lnTo>
                    <a:pt x="73" y="24"/>
                  </a:lnTo>
                  <a:lnTo>
                    <a:pt x="96" y="38"/>
                  </a:lnTo>
                  <a:lnTo>
                    <a:pt x="71" y="36"/>
                  </a:lnTo>
                  <a:lnTo>
                    <a:pt x="57" y="59"/>
                  </a:lnTo>
                  <a:lnTo>
                    <a:pt x="59" y="34"/>
                  </a:lnTo>
                  <a:lnTo>
                    <a:pt x="37" y="20"/>
                  </a:lnTo>
                  <a:lnTo>
                    <a:pt x="61" y="20"/>
                  </a:lnTo>
                  <a:lnTo>
                    <a:pt x="75" y="0"/>
                  </a:lnTo>
                  <a:lnTo>
                    <a:pt x="75" y="0"/>
                  </a:lnTo>
                  <a:close/>
                  <a:moveTo>
                    <a:pt x="122" y="104"/>
                  </a:moveTo>
                  <a:lnTo>
                    <a:pt x="191" y="104"/>
                  </a:lnTo>
                  <a:lnTo>
                    <a:pt x="204" y="144"/>
                  </a:lnTo>
                  <a:lnTo>
                    <a:pt x="110" y="144"/>
                  </a:lnTo>
                  <a:lnTo>
                    <a:pt x="122" y="104"/>
                  </a:lnTo>
                  <a:lnTo>
                    <a:pt x="122" y="104"/>
                  </a:lnTo>
                  <a:close/>
                  <a:moveTo>
                    <a:pt x="67" y="51"/>
                  </a:moveTo>
                  <a:lnTo>
                    <a:pt x="55" y="91"/>
                  </a:lnTo>
                  <a:lnTo>
                    <a:pt x="149" y="91"/>
                  </a:lnTo>
                  <a:lnTo>
                    <a:pt x="136" y="51"/>
                  </a:lnTo>
                  <a:lnTo>
                    <a:pt x="67" y="51"/>
                  </a:lnTo>
                  <a:close/>
                </a:path>
              </a:pathLst>
            </a:custGeom>
            <a:solidFill>
              <a:schemeClr val="bg1">
                <a:lumMod val="50000"/>
              </a:schemeClr>
            </a:solidFill>
            <a:ln>
              <a:solidFill>
                <a:srgbClr val="FFC000"/>
              </a:solidFill>
            </a:ln>
            <a:extLst/>
          </p:spPr>
          <p:txBody>
            <a:bodyPr vert="horz" wrap="square" lIns="91440" tIns="45720" rIns="91440" bIns="45720" numCol="1" anchor="t" anchorCtr="0" compatLnSpc="1">
              <a:prstTxWarp prst="textNoShape">
                <a:avLst/>
              </a:prstTxWarp>
            </a:bodyPr>
            <a:lstStyle/>
            <a:p>
              <a:pPr>
                <a:lnSpc>
                  <a:spcPct val="90000"/>
                </a:lnSpc>
              </a:pPr>
              <a:endParaRPr lang="zh-CN" altLang="en-US" sz="800">
                <a:cs typeface="+mn-ea"/>
                <a:sym typeface="+mn-lt"/>
              </a:endParaRPr>
            </a:p>
          </p:txBody>
        </p:sp>
      </p:grpSp>
      <p:grpSp>
        <p:nvGrpSpPr>
          <p:cNvPr id="50" name="组合 49"/>
          <p:cNvGrpSpPr/>
          <p:nvPr/>
        </p:nvGrpSpPr>
        <p:grpSpPr>
          <a:xfrm>
            <a:off x="8525111" y="3136820"/>
            <a:ext cx="1207293" cy="2963484"/>
            <a:chOff x="8525111" y="3345836"/>
            <a:chExt cx="1207293" cy="2963484"/>
          </a:xfrm>
        </p:grpSpPr>
        <p:grpSp>
          <p:nvGrpSpPr>
            <p:cNvPr id="51" name="组合 50"/>
            <p:cNvGrpSpPr/>
            <p:nvPr/>
          </p:nvGrpSpPr>
          <p:grpSpPr>
            <a:xfrm>
              <a:off x="8525111" y="3345836"/>
              <a:ext cx="1207293" cy="2963484"/>
              <a:chOff x="3887867" y="1398552"/>
              <a:chExt cx="2696289" cy="1219488"/>
            </a:xfrm>
          </p:grpSpPr>
          <p:sp>
            <p:nvSpPr>
              <p:cNvPr id="59" name="矩形 58"/>
              <p:cNvSpPr/>
              <p:nvPr/>
            </p:nvSpPr>
            <p:spPr>
              <a:xfrm>
                <a:off x="3887867" y="1398552"/>
                <a:ext cx="2696289" cy="1219488"/>
              </a:xfrm>
              <a:prstGeom prst="rect">
                <a:avLst/>
              </a:prstGeom>
              <a:noFill/>
              <a:ln>
                <a:solidFill>
                  <a:srgbClr val="FFC000"/>
                </a:solidFill>
              </a:ln>
              <a:effectLst/>
            </p:spPr>
            <p:txBody>
              <a:bodyPr spcFirstLastPara="0" vert="horz" wrap="square" lIns="205740" tIns="205740" rIns="205740" bIns="205740" numCol="1" spcCol="1270" anchor="ctr" anchorCtr="0">
                <a:noAutofit/>
              </a:bodyPr>
              <a:lstStyle/>
              <a:p>
                <a:pPr algn="ctr" defTabSz="2400300" fontAlgn="auto">
                  <a:lnSpc>
                    <a:spcPct val="90000"/>
                  </a:lnSpc>
                  <a:spcAft>
                    <a:spcPct val="35000"/>
                  </a:spcAft>
                  <a:defRPr/>
                </a:pPr>
                <a:endParaRPr lang="zh-CN" altLang="en-US" sz="5400">
                  <a:solidFill>
                    <a:sysClr val="window" lastClr="FFFFFF"/>
                  </a:solidFill>
                  <a:cs typeface="+mn-ea"/>
                  <a:sym typeface="+mn-lt"/>
                </a:endParaRPr>
              </a:p>
            </p:txBody>
          </p:sp>
          <p:sp>
            <p:nvSpPr>
              <p:cNvPr id="60" name="矩形 59"/>
              <p:cNvSpPr/>
              <p:nvPr/>
            </p:nvSpPr>
            <p:spPr>
              <a:xfrm>
                <a:off x="3887867" y="1398552"/>
                <a:ext cx="2696289" cy="1219488"/>
              </a:xfrm>
              <a:prstGeom prst="rect">
                <a:avLst/>
              </a:prstGeom>
              <a:gradFill>
                <a:gsLst>
                  <a:gs pos="100000">
                    <a:srgbClr val="FFFFFF"/>
                  </a:gs>
                  <a:gs pos="51657">
                    <a:srgbClr val="F0F0F0"/>
                  </a:gs>
                  <a:gs pos="0">
                    <a:srgbClr val="FFFFFF"/>
                  </a:gs>
                </a:gsLst>
                <a:lin ang="5400000" scaled="1"/>
              </a:gradFill>
              <a:ln w="9525">
                <a:solidFill>
                  <a:srgbClr val="FFC000"/>
                </a:solidFill>
                <a:round/>
                <a:headEnd/>
                <a:tailEnd/>
              </a:ln>
              <a:effectLst>
                <a:outerShdw blurRad="63500" sx="101000" sy="101000" algn="ctr" rotWithShape="0">
                  <a:prstClr val="black">
                    <a:alpha val="8000"/>
                  </a:prstClr>
                </a:outerShdw>
              </a:effectLst>
            </p:spPr>
            <p:txBody>
              <a:bodyPr/>
              <a:lstStyle/>
              <a:p>
                <a:endParaRPr lang="zh-CN" altLang="en-US">
                  <a:cs typeface="+mn-ea"/>
                  <a:sym typeface="+mn-lt"/>
                </a:endParaRPr>
              </a:p>
            </p:txBody>
          </p:sp>
        </p:grpSp>
        <p:sp>
          <p:nvSpPr>
            <p:cNvPr id="52" name="矩形 51"/>
            <p:cNvSpPr/>
            <p:nvPr/>
          </p:nvSpPr>
          <p:spPr>
            <a:xfrm>
              <a:off x="8588306" y="5699434"/>
              <a:ext cx="1109471" cy="327690"/>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1200" dirty="0">
                  <a:cs typeface="+mn-ea"/>
                  <a:sym typeface="+mn-lt"/>
                </a:rPr>
                <a:t>System </a:t>
              </a:r>
              <a:endParaRPr lang="en-US" sz="1200" dirty="0" smtClean="0">
                <a:cs typeface="+mn-ea"/>
                <a:sym typeface="+mn-lt"/>
              </a:endParaRPr>
            </a:p>
            <a:p>
              <a:pPr algn="ctr">
                <a:lnSpc>
                  <a:spcPct val="90000"/>
                </a:lnSpc>
              </a:pPr>
              <a:r>
                <a:rPr lang="en-US" sz="1200" dirty="0" smtClean="0">
                  <a:cs typeface="+mn-ea"/>
                  <a:sym typeface="+mn-lt"/>
                </a:rPr>
                <a:t>management</a:t>
              </a:r>
              <a:endParaRPr lang="en-US" sz="1200" dirty="0">
                <a:cs typeface="+mn-ea"/>
                <a:sym typeface="+mn-lt"/>
              </a:endParaRPr>
            </a:p>
          </p:txBody>
        </p:sp>
        <p:sp>
          <p:nvSpPr>
            <p:cNvPr id="53" name="矩形 52"/>
            <p:cNvSpPr/>
            <p:nvPr/>
          </p:nvSpPr>
          <p:spPr>
            <a:xfrm>
              <a:off x="8588306" y="3933399"/>
              <a:ext cx="1109471" cy="283835"/>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1200" dirty="0">
                  <a:cs typeface="+mn-ea"/>
                  <a:sym typeface="+mn-lt"/>
                </a:rPr>
                <a:t>Rights </a:t>
              </a:r>
              <a:endParaRPr lang="en-US" sz="1200" dirty="0" smtClean="0">
                <a:cs typeface="+mn-ea"/>
                <a:sym typeface="+mn-lt"/>
              </a:endParaRPr>
            </a:p>
            <a:p>
              <a:pPr algn="ctr">
                <a:lnSpc>
                  <a:spcPct val="90000"/>
                </a:lnSpc>
              </a:pPr>
              <a:r>
                <a:rPr lang="en-US" sz="1200" dirty="0" smtClean="0">
                  <a:cs typeface="+mn-ea"/>
                  <a:sym typeface="+mn-lt"/>
                </a:rPr>
                <a:t>management</a:t>
              </a:r>
              <a:endParaRPr lang="en-US" sz="1200" dirty="0">
                <a:cs typeface="+mn-ea"/>
                <a:sym typeface="+mn-lt"/>
              </a:endParaRPr>
            </a:p>
          </p:txBody>
        </p:sp>
        <p:sp>
          <p:nvSpPr>
            <p:cNvPr id="54" name="矩形 53"/>
            <p:cNvSpPr/>
            <p:nvPr/>
          </p:nvSpPr>
          <p:spPr>
            <a:xfrm>
              <a:off x="8588306" y="4835337"/>
              <a:ext cx="1109471" cy="373709"/>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1200" dirty="0">
                  <a:cs typeface="+mn-ea"/>
                  <a:sym typeface="+mn-lt"/>
                </a:rPr>
                <a:t>Service </a:t>
              </a:r>
              <a:endParaRPr lang="en-US" sz="1200" dirty="0" smtClean="0">
                <a:cs typeface="+mn-ea"/>
                <a:sym typeface="+mn-lt"/>
              </a:endParaRPr>
            </a:p>
            <a:p>
              <a:pPr algn="ctr">
                <a:lnSpc>
                  <a:spcPct val="90000"/>
                </a:lnSpc>
              </a:pPr>
              <a:r>
                <a:rPr lang="en-US" sz="1200" dirty="0" smtClean="0">
                  <a:cs typeface="+mn-ea"/>
                  <a:sym typeface="+mn-lt"/>
                </a:rPr>
                <a:t>management</a:t>
              </a:r>
              <a:endParaRPr lang="en-US" sz="1200" dirty="0">
                <a:cs typeface="+mn-ea"/>
                <a:sym typeface="+mn-lt"/>
              </a:endParaRPr>
            </a:p>
          </p:txBody>
        </p:sp>
        <p:sp>
          <p:nvSpPr>
            <p:cNvPr id="55" name="矩形 54"/>
            <p:cNvSpPr/>
            <p:nvPr/>
          </p:nvSpPr>
          <p:spPr>
            <a:xfrm>
              <a:off x="8770796" y="6043299"/>
              <a:ext cx="729369" cy="249846"/>
            </a:xfrm>
            <a:prstGeom prst="rect">
              <a:avLst/>
            </a:prstGeom>
            <a:solidFill>
              <a:srgbClr val="FFFFCC"/>
            </a:solidFill>
            <a:ln w="9525">
              <a:solidFill>
                <a:srgbClr val="FFC000"/>
              </a:solidFill>
              <a:round/>
              <a:headEnd/>
              <a:tailEnd/>
            </a:ln>
          </p:spPr>
          <p:txBody>
            <a:bodyPr wrap="none" anchor="ctr"/>
            <a:lstStyle/>
            <a:p>
              <a:pPr algn="ctr">
                <a:lnSpc>
                  <a:spcPct val="150000"/>
                </a:lnSpc>
              </a:pPr>
              <a:r>
                <a:rPr lang="en-US" sz="1200">
                  <a:cs typeface="+mn-ea"/>
                  <a:sym typeface="+mn-lt"/>
                </a:rPr>
                <a:t>…</a:t>
              </a:r>
            </a:p>
          </p:txBody>
        </p:sp>
        <p:sp>
          <p:nvSpPr>
            <p:cNvPr id="56" name="Freeform 81"/>
            <p:cNvSpPr>
              <a:spLocks noEditPoints="1"/>
            </p:cNvSpPr>
            <p:nvPr/>
          </p:nvSpPr>
          <p:spPr bwMode="auto">
            <a:xfrm>
              <a:off x="8879329" y="3373245"/>
              <a:ext cx="536922" cy="507712"/>
            </a:xfrm>
            <a:custGeom>
              <a:avLst/>
              <a:gdLst>
                <a:gd name="T0" fmla="*/ 17 w 93"/>
                <a:gd name="T1" fmla="*/ 18 h 83"/>
                <a:gd name="T2" fmla="*/ 9 w 93"/>
                <a:gd name="T3" fmla="*/ 28 h 83"/>
                <a:gd name="T4" fmla="*/ 84 w 93"/>
                <a:gd name="T5" fmla="*/ 74 h 83"/>
                <a:gd name="T6" fmla="*/ 70 w 93"/>
                <a:gd name="T7" fmla="*/ 28 h 83"/>
                <a:gd name="T8" fmla="*/ 24 w 93"/>
                <a:gd name="T9" fmla="*/ 34 h 83"/>
                <a:gd name="T10" fmla="*/ 24 w 93"/>
                <a:gd name="T11" fmla="*/ 18 h 83"/>
                <a:gd name="T12" fmla="*/ 30 w 93"/>
                <a:gd name="T13" fmla="*/ 13 h 83"/>
                <a:gd name="T14" fmla="*/ 46 w 93"/>
                <a:gd name="T15" fmla="*/ 0 h 83"/>
                <a:gd name="T16" fmla="*/ 63 w 93"/>
                <a:gd name="T17" fmla="*/ 13 h 83"/>
                <a:gd name="T18" fmla="*/ 70 w 93"/>
                <a:gd name="T19" fmla="*/ 18 h 83"/>
                <a:gd name="T20" fmla="*/ 93 w 93"/>
                <a:gd name="T21" fmla="*/ 18 h 83"/>
                <a:gd name="T22" fmla="*/ 93 w 93"/>
                <a:gd name="T23" fmla="*/ 79 h 83"/>
                <a:gd name="T24" fmla="*/ 89 w 93"/>
                <a:gd name="T25" fmla="*/ 83 h 83"/>
                <a:gd name="T26" fmla="*/ 0 w 93"/>
                <a:gd name="T27" fmla="*/ 83 h 83"/>
                <a:gd name="T28" fmla="*/ 0 w 93"/>
                <a:gd name="T29" fmla="*/ 23 h 83"/>
                <a:gd name="T30" fmla="*/ 5 w 93"/>
                <a:gd name="T31" fmla="*/ 18 h 83"/>
                <a:gd name="T32" fmla="*/ 14 w 93"/>
                <a:gd name="T33" fmla="*/ 70 h 83"/>
                <a:gd name="T34" fmla="*/ 39 w 93"/>
                <a:gd name="T35" fmla="*/ 62 h 83"/>
                <a:gd name="T36" fmla="*/ 29 w 93"/>
                <a:gd name="T37" fmla="*/ 63 h 83"/>
                <a:gd name="T38" fmla="*/ 29 w 93"/>
                <a:gd name="T39" fmla="*/ 60 h 83"/>
                <a:gd name="T40" fmla="*/ 26 w 93"/>
                <a:gd name="T41" fmla="*/ 59 h 83"/>
                <a:gd name="T42" fmla="*/ 26 w 93"/>
                <a:gd name="T43" fmla="*/ 61 h 83"/>
                <a:gd name="T44" fmla="*/ 21 w 93"/>
                <a:gd name="T45" fmla="*/ 59 h 83"/>
                <a:gd name="T46" fmla="*/ 35 w 93"/>
                <a:gd name="T47" fmla="*/ 42 h 83"/>
                <a:gd name="T48" fmla="*/ 23 w 93"/>
                <a:gd name="T49" fmla="*/ 57 h 83"/>
                <a:gd name="T50" fmla="*/ 24 w 93"/>
                <a:gd name="T51" fmla="*/ 57 h 83"/>
                <a:gd name="T52" fmla="*/ 30 w 93"/>
                <a:gd name="T53" fmla="*/ 57 h 83"/>
                <a:gd name="T54" fmla="*/ 30 w 93"/>
                <a:gd name="T55" fmla="*/ 57 h 83"/>
                <a:gd name="T56" fmla="*/ 31 w 93"/>
                <a:gd name="T57" fmla="*/ 65 h 83"/>
                <a:gd name="T58" fmla="*/ 36 w 93"/>
                <a:gd name="T59" fmla="*/ 66 h 83"/>
                <a:gd name="T60" fmla="*/ 31 w 93"/>
                <a:gd name="T61" fmla="*/ 65 h 83"/>
                <a:gd name="T62" fmla="*/ 44 w 93"/>
                <a:gd name="T63" fmla="*/ 55 h 83"/>
                <a:gd name="T64" fmla="*/ 78 w 93"/>
                <a:gd name="T65" fmla="*/ 51 h 83"/>
                <a:gd name="T66" fmla="*/ 44 w 93"/>
                <a:gd name="T67" fmla="*/ 60 h 83"/>
                <a:gd name="T68" fmla="*/ 59 w 93"/>
                <a:gd name="T69" fmla="*/ 65 h 83"/>
                <a:gd name="T70" fmla="*/ 44 w 93"/>
                <a:gd name="T71" fmla="*/ 60 h 83"/>
                <a:gd name="T72" fmla="*/ 44 w 93"/>
                <a:gd name="T73" fmla="*/ 46 h 83"/>
                <a:gd name="T74" fmla="*/ 78 w 93"/>
                <a:gd name="T75" fmla="*/ 42 h 83"/>
                <a:gd name="T76" fmla="*/ 39 w 93"/>
                <a:gd name="T77" fmla="*/ 13 h 83"/>
                <a:gd name="T78" fmla="*/ 52 w 93"/>
                <a:gd name="T79" fmla="*/ 12 h 83"/>
                <a:gd name="T80" fmla="*/ 41 w 93"/>
                <a:gd name="T81" fmla="*/ 1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3" h="83">
                  <a:moveTo>
                    <a:pt x="5" y="18"/>
                  </a:moveTo>
                  <a:cubicBezTo>
                    <a:pt x="17" y="18"/>
                    <a:pt x="17" y="18"/>
                    <a:pt x="17" y="18"/>
                  </a:cubicBezTo>
                  <a:cubicBezTo>
                    <a:pt x="17" y="28"/>
                    <a:pt x="17" y="28"/>
                    <a:pt x="17" y="28"/>
                  </a:cubicBezTo>
                  <a:cubicBezTo>
                    <a:pt x="9" y="28"/>
                    <a:pt x="9" y="28"/>
                    <a:pt x="9" y="28"/>
                  </a:cubicBezTo>
                  <a:cubicBezTo>
                    <a:pt x="9" y="74"/>
                    <a:pt x="9" y="74"/>
                    <a:pt x="9" y="74"/>
                  </a:cubicBezTo>
                  <a:cubicBezTo>
                    <a:pt x="84" y="74"/>
                    <a:pt x="84" y="74"/>
                    <a:pt x="84" y="74"/>
                  </a:cubicBezTo>
                  <a:cubicBezTo>
                    <a:pt x="84" y="28"/>
                    <a:pt x="84" y="28"/>
                    <a:pt x="84" y="28"/>
                  </a:cubicBezTo>
                  <a:cubicBezTo>
                    <a:pt x="70" y="28"/>
                    <a:pt x="70" y="28"/>
                    <a:pt x="70" y="28"/>
                  </a:cubicBezTo>
                  <a:cubicBezTo>
                    <a:pt x="70" y="34"/>
                    <a:pt x="70" y="34"/>
                    <a:pt x="70" y="34"/>
                  </a:cubicBezTo>
                  <a:cubicBezTo>
                    <a:pt x="54" y="34"/>
                    <a:pt x="39" y="34"/>
                    <a:pt x="24" y="34"/>
                  </a:cubicBezTo>
                  <a:cubicBezTo>
                    <a:pt x="24" y="28"/>
                    <a:pt x="24" y="28"/>
                    <a:pt x="24" y="28"/>
                  </a:cubicBezTo>
                  <a:cubicBezTo>
                    <a:pt x="24" y="18"/>
                    <a:pt x="24" y="18"/>
                    <a:pt x="24" y="18"/>
                  </a:cubicBezTo>
                  <a:cubicBezTo>
                    <a:pt x="24" y="13"/>
                    <a:pt x="24" y="13"/>
                    <a:pt x="24" y="13"/>
                  </a:cubicBezTo>
                  <a:cubicBezTo>
                    <a:pt x="30" y="13"/>
                    <a:pt x="30" y="13"/>
                    <a:pt x="30" y="13"/>
                  </a:cubicBezTo>
                  <a:cubicBezTo>
                    <a:pt x="30" y="10"/>
                    <a:pt x="32" y="7"/>
                    <a:pt x="34" y="5"/>
                  </a:cubicBezTo>
                  <a:cubicBezTo>
                    <a:pt x="37" y="2"/>
                    <a:pt x="41" y="0"/>
                    <a:pt x="46" y="0"/>
                  </a:cubicBezTo>
                  <a:cubicBezTo>
                    <a:pt x="51" y="0"/>
                    <a:pt x="55" y="2"/>
                    <a:pt x="58" y="5"/>
                  </a:cubicBezTo>
                  <a:cubicBezTo>
                    <a:pt x="61" y="7"/>
                    <a:pt x="62" y="10"/>
                    <a:pt x="63" y="13"/>
                  </a:cubicBezTo>
                  <a:cubicBezTo>
                    <a:pt x="70" y="13"/>
                    <a:pt x="70" y="13"/>
                    <a:pt x="70" y="13"/>
                  </a:cubicBezTo>
                  <a:cubicBezTo>
                    <a:pt x="70" y="18"/>
                    <a:pt x="70" y="18"/>
                    <a:pt x="70" y="18"/>
                  </a:cubicBezTo>
                  <a:cubicBezTo>
                    <a:pt x="89" y="18"/>
                    <a:pt x="89" y="18"/>
                    <a:pt x="89" y="18"/>
                  </a:cubicBezTo>
                  <a:cubicBezTo>
                    <a:pt x="93" y="18"/>
                    <a:pt x="93" y="18"/>
                    <a:pt x="93" y="18"/>
                  </a:cubicBezTo>
                  <a:cubicBezTo>
                    <a:pt x="93" y="23"/>
                    <a:pt x="93" y="23"/>
                    <a:pt x="93" y="23"/>
                  </a:cubicBezTo>
                  <a:cubicBezTo>
                    <a:pt x="93" y="79"/>
                    <a:pt x="93" y="79"/>
                    <a:pt x="93" y="79"/>
                  </a:cubicBezTo>
                  <a:cubicBezTo>
                    <a:pt x="93" y="83"/>
                    <a:pt x="93" y="83"/>
                    <a:pt x="93" y="83"/>
                  </a:cubicBezTo>
                  <a:cubicBezTo>
                    <a:pt x="89" y="83"/>
                    <a:pt x="89" y="83"/>
                    <a:pt x="89" y="83"/>
                  </a:cubicBezTo>
                  <a:cubicBezTo>
                    <a:pt x="5" y="83"/>
                    <a:pt x="5" y="83"/>
                    <a:pt x="5" y="83"/>
                  </a:cubicBezTo>
                  <a:cubicBezTo>
                    <a:pt x="0" y="83"/>
                    <a:pt x="0" y="83"/>
                    <a:pt x="0" y="83"/>
                  </a:cubicBezTo>
                  <a:cubicBezTo>
                    <a:pt x="0" y="79"/>
                    <a:pt x="0" y="79"/>
                    <a:pt x="0" y="79"/>
                  </a:cubicBezTo>
                  <a:cubicBezTo>
                    <a:pt x="0" y="23"/>
                    <a:pt x="0" y="23"/>
                    <a:pt x="0" y="23"/>
                  </a:cubicBezTo>
                  <a:cubicBezTo>
                    <a:pt x="0" y="18"/>
                    <a:pt x="0" y="18"/>
                    <a:pt x="0" y="18"/>
                  </a:cubicBezTo>
                  <a:cubicBezTo>
                    <a:pt x="5" y="18"/>
                    <a:pt x="5" y="18"/>
                    <a:pt x="5" y="18"/>
                  </a:cubicBezTo>
                  <a:close/>
                  <a:moveTo>
                    <a:pt x="14" y="62"/>
                  </a:moveTo>
                  <a:cubicBezTo>
                    <a:pt x="14" y="70"/>
                    <a:pt x="14" y="70"/>
                    <a:pt x="14" y="70"/>
                  </a:cubicBezTo>
                  <a:cubicBezTo>
                    <a:pt x="39" y="70"/>
                    <a:pt x="39" y="70"/>
                    <a:pt x="39" y="70"/>
                  </a:cubicBezTo>
                  <a:cubicBezTo>
                    <a:pt x="39" y="62"/>
                    <a:pt x="39" y="62"/>
                    <a:pt x="39" y="62"/>
                  </a:cubicBezTo>
                  <a:cubicBezTo>
                    <a:pt x="33" y="59"/>
                    <a:pt x="33" y="59"/>
                    <a:pt x="33" y="59"/>
                  </a:cubicBezTo>
                  <a:cubicBezTo>
                    <a:pt x="29" y="63"/>
                    <a:pt x="29" y="63"/>
                    <a:pt x="29" y="63"/>
                  </a:cubicBezTo>
                  <a:cubicBezTo>
                    <a:pt x="28" y="61"/>
                    <a:pt x="28" y="61"/>
                    <a:pt x="28" y="61"/>
                  </a:cubicBezTo>
                  <a:cubicBezTo>
                    <a:pt x="29" y="60"/>
                    <a:pt x="29" y="60"/>
                    <a:pt x="29" y="60"/>
                  </a:cubicBezTo>
                  <a:cubicBezTo>
                    <a:pt x="28" y="59"/>
                    <a:pt x="28" y="59"/>
                    <a:pt x="28" y="59"/>
                  </a:cubicBezTo>
                  <a:cubicBezTo>
                    <a:pt x="26" y="59"/>
                    <a:pt x="26" y="59"/>
                    <a:pt x="26" y="59"/>
                  </a:cubicBezTo>
                  <a:cubicBezTo>
                    <a:pt x="25" y="60"/>
                    <a:pt x="25" y="60"/>
                    <a:pt x="25" y="60"/>
                  </a:cubicBezTo>
                  <a:cubicBezTo>
                    <a:pt x="26" y="61"/>
                    <a:pt x="26" y="61"/>
                    <a:pt x="26" y="61"/>
                  </a:cubicBezTo>
                  <a:cubicBezTo>
                    <a:pt x="25" y="64"/>
                    <a:pt x="25" y="64"/>
                    <a:pt x="25" y="64"/>
                  </a:cubicBezTo>
                  <a:cubicBezTo>
                    <a:pt x="21" y="59"/>
                    <a:pt x="21" y="59"/>
                    <a:pt x="21" y="59"/>
                  </a:cubicBezTo>
                  <a:cubicBezTo>
                    <a:pt x="14" y="62"/>
                    <a:pt x="14" y="62"/>
                    <a:pt x="14" y="62"/>
                  </a:cubicBezTo>
                  <a:close/>
                  <a:moveTo>
                    <a:pt x="35" y="42"/>
                  </a:moveTo>
                  <a:cubicBezTo>
                    <a:pt x="32" y="42"/>
                    <a:pt x="26" y="35"/>
                    <a:pt x="19" y="42"/>
                  </a:cubicBezTo>
                  <a:cubicBezTo>
                    <a:pt x="20" y="47"/>
                    <a:pt x="20" y="53"/>
                    <a:pt x="23" y="57"/>
                  </a:cubicBezTo>
                  <a:cubicBezTo>
                    <a:pt x="24" y="57"/>
                    <a:pt x="24" y="57"/>
                    <a:pt x="24" y="57"/>
                  </a:cubicBezTo>
                  <a:cubicBezTo>
                    <a:pt x="24" y="57"/>
                    <a:pt x="24" y="57"/>
                    <a:pt x="24" y="57"/>
                  </a:cubicBezTo>
                  <a:cubicBezTo>
                    <a:pt x="25" y="57"/>
                    <a:pt x="26" y="57"/>
                    <a:pt x="27" y="57"/>
                  </a:cubicBezTo>
                  <a:cubicBezTo>
                    <a:pt x="28" y="57"/>
                    <a:pt x="29" y="57"/>
                    <a:pt x="30" y="57"/>
                  </a:cubicBezTo>
                  <a:cubicBezTo>
                    <a:pt x="30" y="57"/>
                    <a:pt x="30" y="57"/>
                    <a:pt x="30" y="57"/>
                  </a:cubicBezTo>
                  <a:cubicBezTo>
                    <a:pt x="30" y="57"/>
                    <a:pt x="30" y="57"/>
                    <a:pt x="30" y="57"/>
                  </a:cubicBezTo>
                  <a:cubicBezTo>
                    <a:pt x="34" y="53"/>
                    <a:pt x="34" y="47"/>
                    <a:pt x="35" y="42"/>
                  </a:cubicBezTo>
                  <a:close/>
                  <a:moveTo>
                    <a:pt x="31" y="65"/>
                  </a:moveTo>
                  <a:cubicBezTo>
                    <a:pt x="31" y="66"/>
                    <a:pt x="31" y="66"/>
                    <a:pt x="31" y="66"/>
                  </a:cubicBezTo>
                  <a:cubicBezTo>
                    <a:pt x="36" y="66"/>
                    <a:pt x="36" y="66"/>
                    <a:pt x="36" y="66"/>
                  </a:cubicBezTo>
                  <a:cubicBezTo>
                    <a:pt x="36" y="65"/>
                    <a:pt x="36" y="65"/>
                    <a:pt x="36" y="65"/>
                  </a:cubicBezTo>
                  <a:cubicBezTo>
                    <a:pt x="31" y="65"/>
                    <a:pt x="31" y="65"/>
                    <a:pt x="31" y="65"/>
                  </a:cubicBezTo>
                  <a:close/>
                  <a:moveTo>
                    <a:pt x="44" y="51"/>
                  </a:moveTo>
                  <a:cubicBezTo>
                    <a:pt x="44" y="55"/>
                    <a:pt x="44" y="55"/>
                    <a:pt x="44" y="55"/>
                  </a:cubicBezTo>
                  <a:cubicBezTo>
                    <a:pt x="78" y="55"/>
                    <a:pt x="78" y="55"/>
                    <a:pt x="78" y="55"/>
                  </a:cubicBezTo>
                  <a:cubicBezTo>
                    <a:pt x="78" y="51"/>
                    <a:pt x="78" y="51"/>
                    <a:pt x="78" y="51"/>
                  </a:cubicBezTo>
                  <a:cubicBezTo>
                    <a:pt x="44" y="51"/>
                    <a:pt x="44" y="51"/>
                    <a:pt x="44" y="51"/>
                  </a:cubicBezTo>
                  <a:close/>
                  <a:moveTo>
                    <a:pt x="44" y="60"/>
                  </a:moveTo>
                  <a:cubicBezTo>
                    <a:pt x="44" y="65"/>
                    <a:pt x="44" y="65"/>
                    <a:pt x="44" y="65"/>
                  </a:cubicBezTo>
                  <a:cubicBezTo>
                    <a:pt x="59" y="65"/>
                    <a:pt x="59" y="65"/>
                    <a:pt x="59" y="65"/>
                  </a:cubicBezTo>
                  <a:cubicBezTo>
                    <a:pt x="59" y="60"/>
                    <a:pt x="59" y="60"/>
                    <a:pt x="59" y="60"/>
                  </a:cubicBezTo>
                  <a:cubicBezTo>
                    <a:pt x="44" y="60"/>
                    <a:pt x="44" y="60"/>
                    <a:pt x="44" y="60"/>
                  </a:cubicBezTo>
                  <a:close/>
                  <a:moveTo>
                    <a:pt x="44" y="42"/>
                  </a:moveTo>
                  <a:cubicBezTo>
                    <a:pt x="44" y="46"/>
                    <a:pt x="44" y="46"/>
                    <a:pt x="44" y="46"/>
                  </a:cubicBezTo>
                  <a:cubicBezTo>
                    <a:pt x="78" y="46"/>
                    <a:pt x="78" y="46"/>
                    <a:pt x="78" y="46"/>
                  </a:cubicBezTo>
                  <a:cubicBezTo>
                    <a:pt x="78" y="42"/>
                    <a:pt x="78" y="42"/>
                    <a:pt x="78" y="42"/>
                  </a:cubicBezTo>
                  <a:cubicBezTo>
                    <a:pt x="44" y="42"/>
                    <a:pt x="44" y="42"/>
                    <a:pt x="44" y="42"/>
                  </a:cubicBezTo>
                  <a:close/>
                  <a:moveTo>
                    <a:pt x="39" y="13"/>
                  </a:moveTo>
                  <a:cubicBezTo>
                    <a:pt x="53" y="13"/>
                    <a:pt x="53" y="13"/>
                    <a:pt x="53" y="13"/>
                  </a:cubicBezTo>
                  <a:cubicBezTo>
                    <a:pt x="53" y="13"/>
                    <a:pt x="52" y="12"/>
                    <a:pt x="52" y="12"/>
                  </a:cubicBezTo>
                  <a:cubicBezTo>
                    <a:pt x="50" y="10"/>
                    <a:pt x="48" y="9"/>
                    <a:pt x="46" y="9"/>
                  </a:cubicBezTo>
                  <a:cubicBezTo>
                    <a:pt x="44" y="9"/>
                    <a:pt x="42" y="10"/>
                    <a:pt x="41" y="12"/>
                  </a:cubicBezTo>
                  <a:cubicBezTo>
                    <a:pt x="40" y="12"/>
                    <a:pt x="40" y="13"/>
                    <a:pt x="39" y="13"/>
                  </a:cubicBezTo>
                  <a:close/>
                </a:path>
              </a:pathLst>
            </a:custGeom>
            <a:solidFill>
              <a:schemeClr val="bg1">
                <a:lumMod val="50000"/>
              </a:schemeClr>
            </a:solidFill>
            <a:ln>
              <a:solidFill>
                <a:srgbClr val="FFC000"/>
              </a:solid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95"/>
            <p:cNvSpPr>
              <a:spLocks noEditPoints="1"/>
            </p:cNvSpPr>
            <p:nvPr/>
          </p:nvSpPr>
          <p:spPr bwMode="auto">
            <a:xfrm>
              <a:off x="8879329" y="4254421"/>
              <a:ext cx="573464" cy="587335"/>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chemeClr val="bg1">
                <a:lumMod val="65000"/>
              </a:schemeClr>
            </a:solidFill>
            <a:ln>
              <a:solidFill>
                <a:srgbClr val="FFC000"/>
              </a:solid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40"/>
            <p:cNvSpPr>
              <a:spLocks noEditPoints="1"/>
            </p:cNvSpPr>
            <p:nvPr/>
          </p:nvSpPr>
          <p:spPr bwMode="auto">
            <a:xfrm>
              <a:off x="8791324" y="5143677"/>
              <a:ext cx="708841" cy="555757"/>
            </a:xfrm>
            <a:custGeom>
              <a:avLst/>
              <a:gdLst>
                <a:gd name="T0" fmla="*/ 52 w 105"/>
                <a:gd name="T1" fmla="*/ 14 h 78"/>
                <a:gd name="T2" fmla="*/ 84 w 105"/>
                <a:gd name="T3" fmla="*/ 46 h 78"/>
                <a:gd name="T4" fmla="*/ 84 w 105"/>
                <a:gd name="T5" fmla="*/ 50 h 78"/>
                <a:gd name="T6" fmla="*/ 72 w 105"/>
                <a:gd name="T7" fmla="*/ 54 h 78"/>
                <a:gd name="T8" fmla="*/ 61 w 105"/>
                <a:gd name="T9" fmla="*/ 55 h 78"/>
                <a:gd name="T10" fmla="*/ 56 w 105"/>
                <a:gd name="T11" fmla="*/ 52 h 78"/>
                <a:gd name="T12" fmla="*/ 49 w 105"/>
                <a:gd name="T13" fmla="*/ 52 h 78"/>
                <a:gd name="T14" fmla="*/ 43 w 105"/>
                <a:gd name="T15" fmla="*/ 58 h 78"/>
                <a:gd name="T16" fmla="*/ 43 w 105"/>
                <a:gd name="T17" fmla="*/ 58 h 78"/>
                <a:gd name="T18" fmla="*/ 49 w 105"/>
                <a:gd name="T19" fmla="*/ 64 h 78"/>
                <a:gd name="T20" fmla="*/ 56 w 105"/>
                <a:gd name="T21" fmla="*/ 64 h 78"/>
                <a:gd name="T22" fmla="*/ 61 w 105"/>
                <a:gd name="T23" fmla="*/ 60 h 78"/>
                <a:gd name="T24" fmla="*/ 73 w 105"/>
                <a:gd name="T25" fmla="*/ 59 h 78"/>
                <a:gd name="T26" fmla="*/ 82 w 105"/>
                <a:gd name="T27" fmla="*/ 56 h 78"/>
                <a:gd name="T28" fmla="*/ 52 w 105"/>
                <a:gd name="T29" fmla="*/ 78 h 78"/>
                <a:gd name="T30" fmla="*/ 20 w 105"/>
                <a:gd name="T31" fmla="*/ 46 h 78"/>
                <a:gd name="T32" fmla="*/ 52 w 105"/>
                <a:gd name="T33" fmla="*/ 14 h 78"/>
                <a:gd name="T34" fmla="*/ 52 w 105"/>
                <a:gd name="T35" fmla="*/ 0 h 78"/>
                <a:gd name="T36" fmla="*/ 20 w 105"/>
                <a:gd name="T37" fmla="*/ 14 h 78"/>
                <a:gd name="T38" fmla="*/ 8 w 105"/>
                <a:gd name="T39" fmla="*/ 33 h 78"/>
                <a:gd name="T40" fmla="*/ 6 w 105"/>
                <a:gd name="T41" fmla="*/ 33 h 78"/>
                <a:gd name="T42" fmla="*/ 0 w 105"/>
                <a:gd name="T43" fmla="*/ 40 h 78"/>
                <a:gd name="T44" fmla="*/ 0 w 105"/>
                <a:gd name="T45" fmla="*/ 51 h 78"/>
                <a:gd name="T46" fmla="*/ 6 w 105"/>
                <a:gd name="T47" fmla="*/ 57 h 78"/>
                <a:gd name="T48" fmla="*/ 15 w 105"/>
                <a:gd name="T49" fmla="*/ 57 h 78"/>
                <a:gd name="T50" fmla="*/ 15 w 105"/>
                <a:gd name="T51" fmla="*/ 34 h 78"/>
                <a:gd name="T52" fmla="*/ 25 w 105"/>
                <a:gd name="T53" fmla="*/ 19 h 78"/>
                <a:gd name="T54" fmla="*/ 52 w 105"/>
                <a:gd name="T55" fmla="*/ 7 h 78"/>
                <a:gd name="T56" fmla="*/ 80 w 105"/>
                <a:gd name="T57" fmla="*/ 19 h 78"/>
                <a:gd name="T58" fmla="*/ 89 w 105"/>
                <a:gd name="T59" fmla="*/ 33 h 78"/>
                <a:gd name="T60" fmla="*/ 89 w 105"/>
                <a:gd name="T61" fmla="*/ 57 h 78"/>
                <a:gd name="T62" fmla="*/ 98 w 105"/>
                <a:gd name="T63" fmla="*/ 57 h 78"/>
                <a:gd name="T64" fmla="*/ 105 w 105"/>
                <a:gd name="T65" fmla="*/ 51 h 78"/>
                <a:gd name="T66" fmla="*/ 105 w 105"/>
                <a:gd name="T67" fmla="*/ 40 h 78"/>
                <a:gd name="T68" fmla="*/ 98 w 105"/>
                <a:gd name="T69" fmla="*/ 33 h 78"/>
                <a:gd name="T70" fmla="*/ 96 w 105"/>
                <a:gd name="T71" fmla="*/ 33 h 78"/>
                <a:gd name="T72" fmla="*/ 85 w 105"/>
                <a:gd name="T73" fmla="*/ 14 h 78"/>
                <a:gd name="T74" fmla="*/ 52 w 105"/>
                <a:gd name="T7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78">
                  <a:moveTo>
                    <a:pt x="52" y="14"/>
                  </a:moveTo>
                  <a:cubicBezTo>
                    <a:pt x="70" y="14"/>
                    <a:pt x="84" y="29"/>
                    <a:pt x="84" y="46"/>
                  </a:cubicBezTo>
                  <a:cubicBezTo>
                    <a:pt x="84" y="47"/>
                    <a:pt x="84" y="49"/>
                    <a:pt x="84" y="50"/>
                  </a:cubicBezTo>
                  <a:cubicBezTo>
                    <a:pt x="80" y="51"/>
                    <a:pt x="76" y="53"/>
                    <a:pt x="72" y="54"/>
                  </a:cubicBezTo>
                  <a:cubicBezTo>
                    <a:pt x="68" y="55"/>
                    <a:pt x="65" y="55"/>
                    <a:pt x="61" y="55"/>
                  </a:cubicBezTo>
                  <a:cubicBezTo>
                    <a:pt x="60" y="54"/>
                    <a:pt x="58" y="52"/>
                    <a:pt x="56" y="52"/>
                  </a:cubicBezTo>
                  <a:cubicBezTo>
                    <a:pt x="49" y="52"/>
                    <a:pt x="49" y="52"/>
                    <a:pt x="49" y="52"/>
                  </a:cubicBezTo>
                  <a:cubicBezTo>
                    <a:pt x="46" y="52"/>
                    <a:pt x="43" y="55"/>
                    <a:pt x="43" y="58"/>
                  </a:cubicBezTo>
                  <a:cubicBezTo>
                    <a:pt x="43" y="58"/>
                    <a:pt x="43" y="58"/>
                    <a:pt x="43" y="58"/>
                  </a:cubicBezTo>
                  <a:cubicBezTo>
                    <a:pt x="43" y="61"/>
                    <a:pt x="46" y="64"/>
                    <a:pt x="49" y="64"/>
                  </a:cubicBezTo>
                  <a:cubicBezTo>
                    <a:pt x="56" y="64"/>
                    <a:pt x="56" y="64"/>
                    <a:pt x="56" y="64"/>
                  </a:cubicBezTo>
                  <a:cubicBezTo>
                    <a:pt x="58" y="64"/>
                    <a:pt x="60" y="62"/>
                    <a:pt x="61" y="60"/>
                  </a:cubicBezTo>
                  <a:cubicBezTo>
                    <a:pt x="65" y="60"/>
                    <a:pt x="69" y="59"/>
                    <a:pt x="73" y="59"/>
                  </a:cubicBezTo>
                  <a:cubicBezTo>
                    <a:pt x="76" y="58"/>
                    <a:pt x="79" y="57"/>
                    <a:pt x="82" y="56"/>
                  </a:cubicBezTo>
                  <a:cubicBezTo>
                    <a:pt x="78" y="69"/>
                    <a:pt x="66" y="78"/>
                    <a:pt x="52" y="78"/>
                  </a:cubicBezTo>
                  <a:cubicBezTo>
                    <a:pt x="34" y="78"/>
                    <a:pt x="20" y="64"/>
                    <a:pt x="20" y="46"/>
                  </a:cubicBezTo>
                  <a:cubicBezTo>
                    <a:pt x="20" y="29"/>
                    <a:pt x="34" y="14"/>
                    <a:pt x="52" y="14"/>
                  </a:cubicBezTo>
                  <a:close/>
                  <a:moveTo>
                    <a:pt x="52" y="0"/>
                  </a:moveTo>
                  <a:cubicBezTo>
                    <a:pt x="39" y="0"/>
                    <a:pt x="28" y="5"/>
                    <a:pt x="20" y="14"/>
                  </a:cubicBezTo>
                  <a:cubicBezTo>
                    <a:pt x="14" y="19"/>
                    <a:pt x="10" y="26"/>
                    <a:pt x="8" y="33"/>
                  </a:cubicBezTo>
                  <a:cubicBezTo>
                    <a:pt x="6" y="33"/>
                    <a:pt x="6" y="33"/>
                    <a:pt x="6" y="33"/>
                  </a:cubicBezTo>
                  <a:cubicBezTo>
                    <a:pt x="3" y="33"/>
                    <a:pt x="0" y="36"/>
                    <a:pt x="0" y="40"/>
                  </a:cubicBezTo>
                  <a:cubicBezTo>
                    <a:pt x="0" y="51"/>
                    <a:pt x="0" y="51"/>
                    <a:pt x="0" y="51"/>
                  </a:cubicBezTo>
                  <a:cubicBezTo>
                    <a:pt x="0" y="54"/>
                    <a:pt x="3" y="57"/>
                    <a:pt x="6" y="57"/>
                  </a:cubicBezTo>
                  <a:cubicBezTo>
                    <a:pt x="15" y="57"/>
                    <a:pt x="15" y="57"/>
                    <a:pt x="15" y="57"/>
                  </a:cubicBezTo>
                  <a:cubicBezTo>
                    <a:pt x="15" y="34"/>
                    <a:pt x="15" y="34"/>
                    <a:pt x="15" y="34"/>
                  </a:cubicBezTo>
                  <a:cubicBezTo>
                    <a:pt x="17" y="28"/>
                    <a:pt x="20" y="23"/>
                    <a:pt x="25" y="19"/>
                  </a:cubicBezTo>
                  <a:cubicBezTo>
                    <a:pt x="32" y="12"/>
                    <a:pt x="41" y="7"/>
                    <a:pt x="52" y="7"/>
                  </a:cubicBezTo>
                  <a:cubicBezTo>
                    <a:pt x="63" y="7"/>
                    <a:pt x="73" y="12"/>
                    <a:pt x="80" y="19"/>
                  </a:cubicBezTo>
                  <a:cubicBezTo>
                    <a:pt x="84" y="23"/>
                    <a:pt x="87" y="28"/>
                    <a:pt x="89" y="33"/>
                  </a:cubicBezTo>
                  <a:cubicBezTo>
                    <a:pt x="89" y="57"/>
                    <a:pt x="89" y="57"/>
                    <a:pt x="89" y="57"/>
                  </a:cubicBezTo>
                  <a:cubicBezTo>
                    <a:pt x="98" y="57"/>
                    <a:pt x="98" y="57"/>
                    <a:pt x="98" y="57"/>
                  </a:cubicBezTo>
                  <a:cubicBezTo>
                    <a:pt x="102" y="57"/>
                    <a:pt x="105" y="54"/>
                    <a:pt x="105" y="51"/>
                  </a:cubicBezTo>
                  <a:cubicBezTo>
                    <a:pt x="105" y="40"/>
                    <a:pt x="105" y="40"/>
                    <a:pt x="105" y="40"/>
                  </a:cubicBezTo>
                  <a:cubicBezTo>
                    <a:pt x="105" y="36"/>
                    <a:pt x="102" y="33"/>
                    <a:pt x="98" y="33"/>
                  </a:cubicBezTo>
                  <a:cubicBezTo>
                    <a:pt x="96" y="33"/>
                    <a:pt x="96" y="33"/>
                    <a:pt x="96" y="33"/>
                  </a:cubicBezTo>
                  <a:cubicBezTo>
                    <a:pt x="94" y="26"/>
                    <a:pt x="90" y="19"/>
                    <a:pt x="85" y="14"/>
                  </a:cubicBezTo>
                  <a:cubicBezTo>
                    <a:pt x="76" y="5"/>
                    <a:pt x="65" y="0"/>
                    <a:pt x="52" y="0"/>
                  </a:cubicBezTo>
                  <a:close/>
                </a:path>
              </a:pathLst>
            </a:custGeom>
            <a:solidFill>
              <a:schemeClr val="bg1">
                <a:lumMod val="50000"/>
              </a:schemeClr>
            </a:solidFill>
            <a:ln>
              <a:solidFill>
                <a:srgbClr val="FFC000"/>
              </a:solid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2" name="组合 1"/>
          <p:cNvGrpSpPr/>
          <p:nvPr/>
        </p:nvGrpSpPr>
        <p:grpSpPr>
          <a:xfrm>
            <a:off x="3872074" y="1890104"/>
            <a:ext cx="4392875" cy="1219488"/>
            <a:chOff x="3872074" y="2099120"/>
            <a:chExt cx="4392875" cy="1219488"/>
          </a:xfrm>
        </p:grpSpPr>
        <p:grpSp>
          <p:nvGrpSpPr>
            <p:cNvPr id="40" name="组合 39"/>
            <p:cNvGrpSpPr/>
            <p:nvPr/>
          </p:nvGrpSpPr>
          <p:grpSpPr>
            <a:xfrm>
              <a:off x="3872074" y="2099120"/>
              <a:ext cx="4392875" cy="1219488"/>
              <a:chOff x="3717861" y="1398552"/>
              <a:chExt cx="2866295" cy="1219488"/>
            </a:xfrm>
          </p:grpSpPr>
          <p:sp>
            <p:nvSpPr>
              <p:cNvPr id="48" name="矩形 47"/>
              <p:cNvSpPr/>
              <p:nvPr/>
            </p:nvSpPr>
            <p:spPr>
              <a:xfrm>
                <a:off x="3887867" y="1398552"/>
                <a:ext cx="2696289" cy="1219488"/>
              </a:xfrm>
              <a:prstGeom prst="rect">
                <a:avLst/>
              </a:prstGeom>
              <a:noFill/>
              <a:ln>
                <a:solidFill>
                  <a:srgbClr val="FFC000"/>
                </a:solidFill>
              </a:ln>
              <a:effectLst/>
            </p:spPr>
            <p:txBody>
              <a:bodyPr spcFirstLastPara="0" vert="horz" wrap="square" lIns="205740" tIns="205740" rIns="205740" bIns="205740" numCol="1" spcCol="1270" anchor="ctr" anchorCtr="0">
                <a:noAutofit/>
              </a:bodyPr>
              <a:lstStyle/>
              <a:p>
                <a:pPr algn="ctr" defTabSz="2400300" fontAlgn="auto">
                  <a:lnSpc>
                    <a:spcPct val="90000"/>
                  </a:lnSpc>
                  <a:spcAft>
                    <a:spcPct val="35000"/>
                  </a:spcAft>
                  <a:defRPr/>
                </a:pPr>
                <a:endParaRPr lang="zh-CN" altLang="en-US" sz="3200">
                  <a:solidFill>
                    <a:sysClr val="window" lastClr="FFFFFF"/>
                  </a:solidFill>
                  <a:cs typeface="+mn-ea"/>
                  <a:sym typeface="+mn-lt"/>
                </a:endParaRPr>
              </a:p>
            </p:txBody>
          </p:sp>
          <p:sp>
            <p:nvSpPr>
              <p:cNvPr id="49" name="矩形 48"/>
              <p:cNvSpPr/>
              <p:nvPr/>
            </p:nvSpPr>
            <p:spPr>
              <a:xfrm>
                <a:off x="3717861" y="1398552"/>
                <a:ext cx="2866295" cy="1219488"/>
              </a:xfrm>
              <a:prstGeom prst="rect">
                <a:avLst/>
              </a:prstGeom>
              <a:gradFill>
                <a:gsLst>
                  <a:gs pos="100000">
                    <a:srgbClr val="FFFFFF"/>
                  </a:gs>
                  <a:gs pos="51657">
                    <a:srgbClr val="F0F0F0"/>
                  </a:gs>
                  <a:gs pos="0">
                    <a:srgbClr val="FFFFFF"/>
                  </a:gs>
                </a:gsLst>
                <a:lin ang="5400000" scaled="1"/>
              </a:gradFill>
              <a:ln w="9525">
                <a:solidFill>
                  <a:srgbClr val="FFC000"/>
                </a:solidFill>
                <a:round/>
                <a:headEnd/>
                <a:tailEnd/>
              </a:ln>
              <a:effectLst>
                <a:outerShdw blurRad="63500" sx="101000" sy="101000" algn="ctr" rotWithShape="0">
                  <a:prstClr val="black">
                    <a:alpha val="8000"/>
                  </a:prstClr>
                </a:outerShdw>
              </a:effectLst>
            </p:spPr>
            <p:txBody>
              <a:bodyPr/>
              <a:lstStyle/>
              <a:p>
                <a:pPr>
                  <a:lnSpc>
                    <a:spcPct val="90000"/>
                  </a:lnSpc>
                </a:pPr>
                <a:endParaRPr lang="zh-CN" altLang="en-US" sz="1050">
                  <a:cs typeface="+mn-ea"/>
                  <a:sym typeface="+mn-lt"/>
                </a:endParaRPr>
              </a:p>
            </p:txBody>
          </p:sp>
        </p:grpSp>
        <p:sp>
          <p:nvSpPr>
            <p:cNvPr id="41" name="矩形 40"/>
            <p:cNvSpPr/>
            <p:nvPr/>
          </p:nvSpPr>
          <p:spPr>
            <a:xfrm>
              <a:off x="3993096" y="2924803"/>
              <a:ext cx="1319347" cy="341958"/>
            </a:xfrm>
            <a:prstGeom prst="rect">
              <a:avLst/>
            </a:prstGeom>
            <a:solidFill>
              <a:srgbClr val="FFFFCC"/>
            </a:solidFill>
            <a:ln w="9525">
              <a:solidFill>
                <a:srgbClr val="FFC000"/>
              </a:solidFill>
              <a:round/>
              <a:headEnd/>
              <a:tailEnd/>
            </a:ln>
          </p:spPr>
          <p:txBody>
            <a:bodyPr wrap="none" anchor="ctr"/>
            <a:lstStyle/>
            <a:p>
              <a:pPr algn="ctr" fontAlgn="auto">
                <a:lnSpc>
                  <a:spcPct val="90000"/>
                </a:lnSpc>
                <a:spcBef>
                  <a:spcPts val="0"/>
                </a:spcBef>
                <a:spcAft>
                  <a:spcPts val="0"/>
                </a:spcAft>
                <a:defRPr/>
              </a:pPr>
              <a:r>
                <a:rPr lang="en-US" sz="1200" dirty="0">
                  <a:cs typeface="+mn-ea"/>
                  <a:sym typeface="+mn-lt"/>
                </a:rPr>
                <a:t>Signal </a:t>
              </a:r>
              <a:endParaRPr lang="en-US" sz="1200" dirty="0" smtClean="0">
                <a:cs typeface="+mn-ea"/>
                <a:sym typeface="+mn-lt"/>
              </a:endParaRPr>
            </a:p>
            <a:p>
              <a:pPr algn="ctr" fontAlgn="auto">
                <a:lnSpc>
                  <a:spcPct val="90000"/>
                </a:lnSpc>
                <a:spcBef>
                  <a:spcPts val="0"/>
                </a:spcBef>
                <a:spcAft>
                  <a:spcPts val="0"/>
                </a:spcAft>
                <a:defRPr/>
              </a:pPr>
              <a:r>
                <a:rPr lang="en-US" sz="1200" dirty="0" smtClean="0">
                  <a:cs typeface="+mn-ea"/>
                  <a:sym typeface="+mn-lt"/>
                </a:rPr>
                <a:t>management</a:t>
              </a:r>
              <a:endParaRPr lang="en-US" sz="1200" dirty="0">
                <a:cs typeface="+mn-ea"/>
                <a:sym typeface="+mn-lt"/>
              </a:endParaRPr>
            </a:p>
          </p:txBody>
        </p:sp>
        <p:sp>
          <p:nvSpPr>
            <p:cNvPr id="42" name="矩形 41"/>
            <p:cNvSpPr/>
            <p:nvPr/>
          </p:nvSpPr>
          <p:spPr>
            <a:xfrm>
              <a:off x="6466092" y="2944402"/>
              <a:ext cx="1061555" cy="353327"/>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1200" dirty="0">
                  <a:cs typeface="+mn-ea"/>
                  <a:sym typeface="+mn-lt"/>
                </a:rPr>
                <a:t>Mobile access</a:t>
              </a:r>
            </a:p>
          </p:txBody>
        </p:sp>
        <p:sp>
          <p:nvSpPr>
            <p:cNvPr id="43" name="矩形 42"/>
            <p:cNvSpPr/>
            <p:nvPr/>
          </p:nvSpPr>
          <p:spPr>
            <a:xfrm>
              <a:off x="5336256" y="2924803"/>
              <a:ext cx="1051780" cy="393805"/>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1200" dirty="0">
                  <a:cs typeface="+mn-ea"/>
                  <a:sym typeface="+mn-lt"/>
                </a:rPr>
                <a:t>View </a:t>
              </a:r>
              <a:endParaRPr lang="en-US" sz="1200" dirty="0" smtClean="0">
                <a:cs typeface="+mn-ea"/>
                <a:sym typeface="+mn-lt"/>
              </a:endParaRPr>
            </a:p>
            <a:p>
              <a:pPr algn="ctr">
                <a:lnSpc>
                  <a:spcPct val="90000"/>
                </a:lnSpc>
              </a:pPr>
              <a:r>
                <a:rPr lang="en-US" sz="1200" dirty="0" smtClean="0">
                  <a:cs typeface="+mn-ea"/>
                  <a:sym typeface="+mn-lt"/>
                </a:rPr>
                <a:t>management</a:t>
              </a:r>
              <a:endParaRPr lang="en-US" sz="1200" dirty="0">
                <a:cs typeface="+mn-ea"/>
                <a:sym typeface="+mn-lt"/>
              </a:endParaRPr>
            </a:p>
          </p:txBody>
        </p:sp>
        <p:sp>
          <p:nvSpPr>
            <p:cNvPr id="44" name="矩形 43"/>
            <p:cNvSpPr/>
            <p:nvPr/>
          </p:nvSpPr>
          <p:spPr>
            <a:xfrm>
              <a:off x="7551460" y="2944402"/>
              <a:ext cx="560356" cy="353328"/>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800">
                  <a:cs typeface="+mn-ea"/>
                  <a:sym typeface="+mn-lt"/>
                </a:rPr>
                <a:t>…</a:t>
              </a:r>
            </a:p>
          </p:txBody>
        </p:sp>
        <p:sp>
          <p:nvSpPr>
            <p:cNvPr id="45" name="Freeform 5"/>
            <p:cNvSpPr>
              <a:spLocks noEditPoints="1"/>
            </p:cNvSpPr>
            <p:nvPr/>
          </p:nvSpPr>
          <p:spPr bwMode="auto">
            <a:xfrm>
              <a:off x="4387942" y="2142755"/>
              <a:ext cx="473075" cy="747713"/>
            </a:xfrm>
            <a:custGeom>
              <a:avLst/>
              <a:gdLst>
                <a:gd name="T0" fmla="*/ 107 w 126"/>
                <a:gd name="T1" fmla="*/ 19 h 199"/>
                <a:gd name="T2" fmla="*/ 117 w 126"/>
                <a:gd name="T3" fmla="*/ 95 h 199"/>
                <a:gd name="T4" fmla="*/ 97 w 126"/>
                <a:gd name="T5" fmla="*/ 123 h 199"/>
                <a:gd name="T6" fmla="*/ 104 w 126"/>
                <a:gd name="T7" fmla="*/ 122 h 199"/>
                <a:gd name="T8" fmla="*/ 108 w 126"/>
                <a:gd name="T9" fmla="*/ 137 h 199"/>
                <a:gd name="T10" fmla="*/ 105 w 126"/>
                <a:gd name="T11" fmla="*/ 149 h 199"/>
                <a:gd name="T12" fmla="*/ 108 w 126"/>
                <a:gd name="T13" fmla="*/ 161 h 199"/>
                <a:gd name="T14" fmla="*/ 104 w 126"/>
                <a:gd name="T15" fmla="*/ 175 h 199"/>
                <a:gd name="T16" fmla="*/ 29 w 126"/>
                <a:gd name="T17" fmla="*/ 181 h 199"/>
                <a:gd name="T18" fmla="*/ 22 w 126"/>
                <a:gd name="T19" fmla="*/ 177 h 199"/>
                <a:gd name="T20" fmla="*/ 22 w 126"/>
                <a:gd name="T21" fmla="*/ 156 h 199"/>
                <a:gd name="T22" fmla="*/ 22 w 126"/>
                <a:gd name="T23" fmla="*/ 153 h 199"/>
                <a:gd name="T24" fmla="*/ 22 w 126"/>
                <a:gd name="T25" fmla="*/ 132 h 199"/>
                <a:gd name="T26" fmla="*/ 28 w 126"/>
                <a:gd name="T27" fmla="*/ 129 h 199"/>
                <a:gd name="T28" fmla="*/ 31 w 126"/>
                <a:gd name="T29" fmla="*/ 117 h 199"/>
                <a:gd name="T30" fmla="*/ 0 w 126"/>
                <a:gd name="T31" fmla="*/ 63 h 199"/>
                <a:gd name="T32" fmla="*/ 63 w 126"/>
                <a:gd name="T33" fmla="*/ 0 h 199"/>
                <a:gd name="T34" fmla="*/ 52 w 126"/>
                <a:gd name="T35" fmla="*/ 76 h 199"/>
                <a:gd name="T36" fmla="*/ 57 w 126"/>
                <a:gd name="T37" fmla="*/ 73 h 199"/>
                <a:gd name="T38" fmla="*/ 63 w 126"/>
                <a:gd name="T39" fmla="*/ 76 h 199"/>
                <a:gd name="T40" fmla="*/ 68 w 126"/>
                <a:gd name="T41" fmla="*/ 73 h 199"/>
                <a:gd name="T42" fmla="*/ 74 w 126"/>
                <a:gd name="T43" fmla="*/ 76 h 199"/>
                <a:gd name="T44" fmla="*/ 81 w 126"/>
                <a:gd name="T45" fmla="*/ 71 h 199"/>
                <a:gd name="T46" fmla="*/ 73 w 126"/>
                <a:gd name="T47" fmla="*/ 96 h 199"/>
                <a:gd name="T48" fmla="*/ 84 w 126"/>
                <a:gd name="T49" fmla="*/ 124 h 199"/>
                <a:gd name="T50" fmla="*/ 84 w 126"/>
                <a:gd name="T51" fmla="*/ 109 h 199"/>
                <a:gd name="T52" fmla="*/ 106 w 126"/>
                <a:gd name="T53" fmla="*/ 88 h 199"/>
                <a:gd name="T54" fmla="*/ 98 w 126"/>
                <a:gd name="T55" fmla="*/ 28 h 199"/>
                <a:gd name="T56" fmla="*/ 28 w 126"/>
                <a:gd name="T57" fmla="*/ 28 h 199"/>
                <a:gd name="T58" fmla="*/ 20 w 126"/>
                <a:gd name="T59" fmla="*/ 89 h 199"/>
                <a:gd name="T60" fmla="*/ 44 w 126"/>
                <a:gd name="T61" fmla="*/ 109 h 199"/>
                <a:gd name="T62" fmla="*/ 44 w 126"/>
                <a:gd name="T63" fmla="*/ 125 h 199"/>
                <a:gd name="T64" fmla="*/ 55 w 126"/>
                <a:gd name="T65" fmla="*/ 96 h 199"/>
                <a:gd name="T66" fmla="*/ 47 w 126"/>
                <a:gd name="T67" fmla="*/ 71 h 199"/>
                <a:gd name="T68" fmla="*/ 76 w 126"/>
                <a:gd name="T69" fmla="*/ 79 h 199"/>
                <a:gd name="T70" fmla="*/ 68 w 126"/>
                <a:gd name="T71" fmla="*/ 78 h 199"/>
                <a:gd name="T72" fmla="*/ 57 w 126"/>
                <a:gd name="T73" fmla="*/ 78 h 199"/>
                <a:gd name="T74" fmla="*/ 52 w 126"/>
                <a:gd name="T75" fmla="*/ 79 h 199"/>
                <a:gd name="T76" fmla="*/ 61 w 126"/>
                <a:gd name="T77" fmla="*/ 94 h 199"/>
                <a:gd name="T78" fmla="*/ 61 w 126"/>
                <a:gd name="T79" fmla="*/ 125 h 199"/>
                <a:gd name="T80" fmla="*/ 66 w 126"/>
                <a:gd name="T81" fmla="*/ 95 h 199"/>
                <a:gd name="T82" fmla="*/ 67 w 126"/>
                <a:gd name="T83" fmla="*/ 93 h 199"/>
                <a:gd name="T84" fmla="*/ 82 w 126"/>
                <a:gd name="T85" fmla="*/ 180 h 199"/>
                <a:gd name="T86" fmla="*/ 64 w 126"/>
                <a:gd name="T87" fmla="*/ 199 h 199"/>
                <a:gd name="T88" fmla="*/ 82 w 126"/>
                <a:gd name="T89" fmla="*/ 180 h 199"/>
                <a:gd name="T90" fmla="*/ 33 w 126"/>
                <a:gd name="T91" fmla="*/ 165 h 199"/>
                <a:gd name="T92" fmla="*/ 33 w 126"/>
                <a:gd name="T93" fmla="*/ 168 h 199"/>
                <a:gd name="T94" fmla="*/ 95 w 126"/>
                <a:gd name="T95" fmla="*/ 161 h 199"/>
                <a:gd name="T96" fmla="*/ 95 w 126"/>
                <a:gd name="T97" fmla="*/ 136 h 199"/>
                <a:gd name="T98" fmla="*/ 33 w 126"/>
                <a:gd name="T99" fmla="*/ 143 h 199"/>
                <a:gd name="T100" fmla="*/ 95 w 126"/>
                <a:gd name="T101" fmla="*/ 139 h 199"/>
                <a:gd name="T102" fmla="*/ 95 w 126"/>
                <a:gd name="T103" fmla="*/ 136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6" h="199">
                  <a:moveTo>
                    <a:pt x="63" y="0"/>
                  </a:moveTo>
                  <a:cubicBezTo>
                    <a:pt x="80" y="0"/>
                    <a:pt x="96" y="7"/>
                    <a:pt x="107" y="19"/>
                  </a:cubicBezTo>
                  <a:cubicBezTo>
                    <a:pt x="119" y="30"/>
                    <a:pt x="126" y="46"/>
                    <a:pt x="126" y="63"/>
                  </a:cubicBezTo>
                  <a:cubicBezTo>
                    <a:pt x="126" y="75"/>
                    <a:pt x="123" y="86"/>
                    <a:pt x="117" y="95"/>
                  </a:cubicBezTo>
                  <a:cubicBezTo>
                    <a:pt x="112" y="104"/>
                    <a:pt x="105" y="111"/>
                    <a:pt x="97" y="116"/>
                  </a:cubicBezTo>
                  <a:cubicBezTo>
                    <a:pt x="97" y="123"/>
                    <a:pt x="97" y="123"/>
                    <a:pt x="97" y="123"/>
                  </a:cubicBezTo>
                  <a:cubicBezTo>
                    <a:pt x="99" y="122"/>
                    <a:pt x="99" y="122"/>
                    <a:pt x="99" y="122"/>
                  </a:cubicBezTo>
                  <a:cubicBezTo>
                    <a:pt x="104" y="122"/>
                    <a:pt x="104" y="122"/>
                    <a:pt x="104" y="122"/>
                  </a:cubicBezTo>
                  <a:cubicBezTo>
                    <a:pt x="106" y="126"/>
                    <a:pt x="106" y="126"/>
                    <a:pt x="106" y="126"/>
                  </a:cubicBezTo>
                  <a:cubicBezTo>
                    <a:pt x="107" y="130"/>
                    <a:pt x="108" y="134"/>
                    <a:pt x="108" y="137"/>
                  </a:cubicBezTo>
                  <a:cubicBezTo>
                    <a:pt x="108" y="141"/>
                    <a:pt x="107" y="144"/>
                    <a:pt x="106" y="148"/>
                  </a:cubicBezTo>
                  <a:cubicBezTo>
                    <a:pt x="105" y="149"/>
                    <a:pt x="105" y="149"/>
                    <a:pt x="105" y="149"/>
                  </a:cubicBezTo>
                  <a:cubicBezTo>
                    <a:pt x="106" y="150"/>
                    <a:pt x="106" y="150"/>
                    <a:pt x="106" y="150"/>
                  </a:cubicBezTo>
                  <a:cubicBezTo>
                    <a:pt x="107" y="154"/>
                    <a:pt x="108" y="157"/>
                    <a:pt x="108" y="161"/>
                  </a:cubicBezTo>
                  <a:cubicBezTo>
                    <a:pt x="108" y="164"/>
                    <a:pt x="107" y="168"/>
                    <a:pt x="106" y="171"/>
                  </a:cubicBezTo>
                  <a:cubicBezTo>
                    <a:pt x="104" y="175"/>
                    <a:pt x="104" y="175"/>
                    <a:pt x="104" y="175"/>
                  </a:cubicBezTo>
                  <a:cubicBezTo>
                    <a:pt x="100" y="175"/>
                    <a:pt x="100" y="175"/>
                    <a:pt x="100" y="175"/>
                  </a:cubicBezTo>
                  <a:cubicBezTo>
                    <a:pt x="29" y="181"/>
                    <a:pt x="29" y="181"/>
                    <a:pt x="29" y="181"/>
                  </a:cubicBezTo>
                  <a:cubicBezTo>
                    <a:pt x="24" y="182"/>
                    <a:pt x="24" y="182"/>
                    <a:pt x="24" y="182"/>
                  </a:cubicBezTo>
                  <a:cubicBezTo>
                    <a:pt x="22" y="177"/>
                    <a:pt x="22" y="177"/>
                    <a:pt x="22" y="177"/>
                  </a:cubicBezTo>
                  <a:cubicBezTo>
                    <a:pt x="21" y="174"/>
                    <a:pt x="20" y="171"/>
                    <a:pt x="20" y="167"/>
                  </a:cubicBezTo>
                  <a:cubicBezTo>
                    <a:pt x="20" y="164"/>
                    <a:pt x="21" y="160"/>
                    <a:pt x="22" y="156"/>
                  </a:cubicBezTo>
                  <a:cubicBezTo>
                    <a:pt x="23" y="155"/>
                    <a:pt x="23" y="155"/>
                    <a:pt x="23" y="155"/>
                  </a:cubicBezTo>
                  <a:cubicBezTo>
                    <a:pt x="22" y="153"/>
                    <a:pt x="22" y="153"/>
                    <a:pt x="22" y="153"/>
                  </a:cubicBezTo>
                  <a:cubicBezTo>
                    <a:pt x="21" y="150"/>
                    <a:pt x="20" y="147"/>
                    <a:pt x="20" y="144"/>
                  </a:cubicBezTo>
                  <a:cubicBezTo>
                    <a:pt x="20" y="140"/>
                    <a:pt x="21" y="136"/>
                    <a:pt x="22" y="132"/>
                  </a:cubicBezTo>
                  <a:cubicBezTo>
                    <a:pt x="24" y="129"/>
                    <a:pt x="24" y="129"/>
                    <a:pt x="24" y="129"/>
                  </a:cubicBezTo>
                  <a:cubicBezTo>
                    <a:pt x="28" y="129"/>
                    <a:pt x="28" y="129"/>
                    <a:pt x="28" y="129"/>
                  </a:cubicBezTo>
                  <a:cubicBezTo>
                    <a:pt x="31" y="129"/>
                    <a:pt x="31" y="129"/>
                    <a:pt x="31" y="129"/>
                  </a:cubicBezTo>
                  <a:cubicBezTo>
                    <a:pt x="31" y="117"/>
                    <a:pt x="31" y="117"/>
                    <a:pt x="31" y="117"/>
                  </a:cubicBezTo>
                  <a:cubicBezTo>
                    <a:pt x="22" y="112"/>
                    <a:pt x="15" y="104"/>
                    <a:pt x="9" y="96"/>
                  </a:cubicBezTo>
                  <a:cubicBezTo>
                    <a:pt x="3" y="86"/>
                    <a:pt x="0" y="75"/>
                    <a:pt x="0" y="63"/>
                  </a:cubicBezTo>
                  <a:cubicBezTo>
                    <a:pt x="0" y="46"/>
                    <a:pt x="7" y="30"/>
                    <a:pt x="19" y="19"/>
                  </a:cubicBezTo>
                  <a:cubicBezTo>
                    <a:pt x="30" y="7"/>
                    <a:pt x="46" y="0"/>
                    <a:pt x="63" y="0"/>
                  </a:cubicBezTo>
                  <a:close/>
                  <a:moveTo>
                    <a:pt x="49" y="75"/>
                  </a:moveTo>
                  <a:cubicBezTo>
                    <a:pt x="50" y="76"/>
                    <a:pt x="51" y="76"/>
                    <a:pt x="52" y="76"/>
                  </a:cubicBezTo>
                  <a:cubicBezTo>
                    <a:pt x="54" y="76"/>
                    <a:pt x="55" y="75"/>
                    <a:pt x="56" y="74"/>
                  </a:cubicBezTo>
                  <a:cubicBezTo>
                    <a:pt x="57" y="73"/>
                    <a:pt x="57" y="73"/>
                    <a:pt x="57" y="73"/>
                  </a:cubicBezTo>
                  <a:cubicBezTo>
                    <a:pt x="58" y="74"/>
                    <a:pt x="58" y="74"/>
                    <a:pt x="58" y="74"/>
                  </a:cubicBezTo>
                  <a:cubicBezTo>
                    <a:pt x="60" y="76"/>
                    <a:pt x="61" y="76"/>
                    <a:pt x="63" y="76"/>
                  </a:cubicBezTo>
                  <a:cubicBezTo>
                    <a:pt x="64" y="76"/>
                    <a:pt x="65" y="76"/>
                    <a:pt x="67" y="74"/>
                  </a:cubicBezTo>
                  <a:cubicBezTo>
                    <a:pt x="68" y="73"/>
                    <a:pt x="68" y="73"/>
                    <a:pt x="68" y="73"/>
                  </a:cubicBezTo>
                  <a:cubicBezTo>
                    <a:pt x="69" y="74"/>
                    <a:pt x="69" y="74"/>
                    <a:pt x="69" y="74"/>
                  </a:cubicBezTo>
                  <a:cubicBezTo>
                    <a:pt x="71" y="76"/>
                    <a:pt x="72" y="76"/>
                    <a:pt x="74" y="76"/>
                  </a:cubicBezTo>
                  <a:cubicBezTo>
                    <a:pt x="76" y="76"/>
                    <a:pt x="77" y="75"/>
                    <a:pt x="79" y="75"/>
                  </a:cubicBezTo>
                  <a:cubicBezTo>
                    <a:pt x="81" y="71"/>
                    <a:pt x="81" y="71"/>
                    <a:pt x="81" y="71"/>
                  </a:cubicBezTo>
                  <a:cubicBezTo>
                    <a:pt x="87" y="74"/>
                    <a:pt x="87" y="74"/>
                    <a:pt x="87" y="74"/>
                  </a:cubicBezTo>
                  <a:cubicBezTo>
                    <a:pt x="73" y="96"/>
                    <a:pt x="73" y="96"/>
                    <a:pt x="73" y="96"/>
                  </a:cubicBezTo>
                  <a:cubicBezTo>
                    <a:pt x="73" y="125"/>
                    <a:pt x="73" y="125"/>
                    <a:pt x="73" y="125"/>
                  </a:cubicBezTo>
                  <a:cubicBezTo>
                    <a:pt x="84" y="124"/>
                    <a:pt x="84" y="124"/>
                    <a:pt x="84" y="124"/>
                  </a:cubicBezTo>
                  <a:cubicBezTo>
                    <a:pt x="84" y="112"/>
                    <a:pt x="84" y="112"/>
                    <a:pt x="84" y="112"/>
                  </a:cubicBezTo>
                  <a:cubicBezTo>
                    <a:pt x="84" y="109"/>
                    <a:pt x="84" y="109"/>
                    <a:pt x="84" y="109"/>
                  </a:cubicBezTo>
                  <a:cubicBezTo>
                    <a:pt x="87" y="107"/>
                    <a:pt x="87" y="107"/>
                    <a:pt x="87" y="107"/>
                  </a:cubicBezTo>
                  <a:cubicBezTo>
                    <a:pt x="95" y="102"/>
                    <a:pt x="101" y="96"/>
                    <a:pt x="106" y="88"/>
                  </a:cubicBezTo>
                  <a:cubicBezTo>
                    <a:pt x="110" y="81"/>
                    <a:pt x="113" y="72"/>
                    <a:pt x="113" y="63"/>
                  </a:cubicBezTo>
                  <a:cubicBezTo>
                    <a:pt x="113" y="49"/>
                    <a:pt x="107" y="37"/>
                    <a:pt x="98" y="28"/>
                  </a:cubicBezTo>
                  <a:cubicBezTo>
                    <a:pt x="89" y="19"/>
                    <a:pt x="77" y="13"/>
                    <a:pt x="63" y="13"/>
                  </a:cubicBezTo>
                  <a:cubicBezTo>
                    <a:pt x="49" y="13"/>
                    <a:pt x="37" y="19"/>
                    <a:pt x="28" y="28"/>
                  </a:cubicBezTo>
                  <a:cubicBezTo>
                    <a:pt x="19" y="37"/>
                    <a:pt x="13" y="49"/>
                    <a:pt x="13" y="63"/>
                  </a:cubicBezTo>
                  <a:cubicBezTo>
                    <a:pt x="13" y="73"/>
                    <a:pt x="16" y="81"/>
                    <a:pt x="20" y="89"/>
                  </a:cubicBezTo>
                  <a:cubicBezTo>
                    <a:pt x="25" y="97"/>
                    <a:pt x="32" y="103"/>
                    <a:pt x="40" y="107"/>
                  </a:cubicBezTo>
                  <a:cubicBezTo>
                    <a:pt x="44" y="109"/>
                    <a:pt x="44" y="109"/>
                    <a:pt x="44" y="109"/>
                  </a:cubicBezTo>
                  <a:cubicBezTo>
                    <a:pt x="44" y="113"/>
                    <a:pt x="44" y="113"/>
                    <a:pt x="44" y="113"/>
                  </a:cubicBezTo>
                  <a:cubicBezTo>
                    <a:pt x="44" y="125"/>
                    <a:pt x="44" y="125"/>
                    <a:pt x="44" y="125"/>
                  </a:cubicBezTo>
                  <a:cubicBezTo>
                    <a:pt x="55" y="125"/>
                    <a:pt x="55" y="125"/>
                    <a:pt x="55" y="125"/>
                  </a:cubicBezTo>
                  <a:cubicBezTo>
                    <a:pt x="55" y="96"/>
                    <a:pt x="55" y="96"/>
                    <a:pt x="55" y="96"/>
                  </a:cubicBezTo>
                  <a:cubicBezTo>
                    <a:pt x="41" y="74"/>
                    <a:pt x="41" y="74"/>
                    <a:pt x="41" y="74"/>
                  </a:cubicBezTo>
                  <a:cubicBezTo>
                    <a:pt x="47" y="71"/>
                    <a:pt x="47" y="71"/>
                    <a:pt x="47" y="71"/>
                  </a:cubicBezTo>
                  <a:cubicBezTo>
                    <a:pt x="49" y="75"/>
                    <a:pt x="49" y="75"/>
                    <a:pt x="49" y="75"/>
                  </a:cubicBezTo>
                  <a:close/>
                  <a:moveTo>
                    <a:pt x="76" y="79"/>
                  </a:moveTo>
                  <a:cubicBezTo>
                    <a:pt x="75" y="79"/>
                    <a:pt x="75" y="79"/>
                    <a:pt x="74" y="79"/>
                  </a:cubicBezTo>
                  <a:cubicBezTo>
                    <a:pt x="72" y="80"/>
                    <a:pt x="70" y="79"/>
                    <a:pt x="68" y="78"/>
                  </a:cubicBezTo>
                  <a:cubicBezTo>
                    <a:pt x="66" y="79"/>
                    <a:pt x="65" y="80"/>
                    <a:pt x="63" y="80"/>
                  </a:cubicBezTo>
                  <a:cubicBezTo>
                    <a:pt x="61" y="80"/>
                    <a:pt x="59" y="79"/>
                    <a:pt x="57" y="78"/>
                  </a:cubicBezTo>
                  <a:cubicBezTo>
                    <a:pt x="56" y="79"/>
                    <a:pt x="54" y="79"/>
                    <a:pt x="52" y="79"/>
                  </a:cubicBezTo>
                  <a:cubicBezTo>
                    <a:pt x="52" y="79"/>
                    <a:pt x="52" y="79"/>
                    <a:pt x="52" y="79"/>
                  </a:cubicBezTo>
                  <a:cubicBezTo>
                    <a:pt x="61" y="93"/>
                    <a:pt x="61" y="93"/>
                    <a:pt x="61" y="93"/>
                  </a:cubicBezTo>
                  <a:cubicBezTo>
                    <a:pt x="61" y="94"/>
                    <a:pt x="61" y="94"/>
                    <a:pt x="61" y="94"/>
                  </a:cubicBezTo>
                  <a:cubicBezTo>
                    <a:pt x="61" y="95"/>
                    <a:pt x="61" y="95"/>
                    <a:pt x="61" y="95"/>
                  </a:cubicBezTo>
                  <a:cubicBezTo>
                    <a:pt x="61" y="125"/>
                    <a:pt x="61" y="125"/>
                    <a:pt x="61" y="125"/>
                  </a:cubicBezTo>
                  <a:cubicBezTo>
                    <a:pt x="66" y="125"/>
                    <a:pt x="66" y="125"/>
                    <a:pt x="66" y="125"/>
                  </a:cubicBezTo>
                  <a:cubicBezTo>
                    <a:pt x="66" y="95"/>
                    <a:pt x="66" y="95"/>
                    <a:pt x="66" y="95"/>
                  </a:cubicBezTo>
                  <a:cubicBezTo>
                    <a:pt x="66" y="94"/>
                    <a:pt x="66" y="94"/>
                    <a:pt x="66" y="94"/>
                  </a:cubicBezTo>
                  <a:cubicBezTo>
                    <a:pt x="67" y="93"/>
                    <a:pt x="67" y="93"/>
                    <a:pt x="67" y="93"/>
                  </a:cubicBezTo>
                  <a:cubicBezTo>
                    <a:pt x="76" y="79"/>
                    <a:pt x="76" y="79"/>
                    <a:pt x="76" y="79"/>
                  </a:cubicBezTo>
                  <a:close/>
                  <a:moveTo>
                    <a:pt x="82" y="180"/>
                  </a:moveTo>
                  <a:cubicBezTo>
                    <a:pt x="46" y="184"/>
                    <a:pt x="46" y="184"/>
                    <a:pt x="46" y="184"/>
                  </a:cubicBezTo>
                  <a:cubicBezTo>
                    <a:pt x="47" y="192"/>
                    <a:pt x="54" y="199"/>
                    <a:pt x="64" y="199"/>
                  </a:cubicBezTo>
                  <a:cubicBezTo>
                    <a:pt x="74" y="199"/>
                    <a:pt x="82" y="191"/>
                    <a:pt x="82" y="181"/>
                  </a:cubicBezTo>
                  <a:cubicBezTo>
                    <a:pt x="82" y="181"/>
                    <a:pt x="82" y="181"/>
                    <a:pt x="82" y="180"/>
                  </a:cubicBezTo>
                  <a:close/>
                  <a:moveTo>
                    <a:pt x="95" y="159"/>
                  </a:moveTo>
                  <a:cubicBezTo>
                    <a:pt x="33" y="165"/>
                    <a:pt x="33" y="165"/>
                    <a:pt x="33" y="165"/>
                  </a:cubicBezTo>
                  <a:cubicBezTo>
                    <a:pt x="33" y="166"/>
                    <a:pt x="33" y="166"/>
                    <a:pt x="33" y="167"/>
                  </a:cubicBezTo>
                  <a:cubicBezTo>
                    <a:pt x="33" y="167"/>
                    <a:pt x="33" y="167"/>
                    <a:pt x="33" y="168"/>
                  </a:cubicBezTo>
                  <a:cubicBezTo>
                    <a:pt x="95" y="162"/>
                    <a:pt x="95" y="162"/>
                    <a:pt x="95" y="162"/>
                  </a:cubicBezTo>
                  <a:cubicBezTo>
                    <a:pt x="95" y="162"/>
                    <a:pt x="95" y="161"/>
                    <a:pt x="95" y="161"/>
                  </a:cubicBezTo>
                  <a:cubicBezTo>
                    <a:pt x="95" y="160"/>
                    <a:pt x="95" y="160"/>
                    <a:pt x="95" y="159"/>
                  </a:cubicBezTo>
                  <a:close/>
                  <a:moveTo>
                    <a:pt x="95" y="136"/>
                  </a:moveTo>
                  <a:cubicBezTo>
                    <a:pt x="33" y="141"/>
                    <a:pt x="33" y="141"/>
                    <a:pt x="33" y="141"/>
                  </a:cubicBezTo>
                  <a:cubicBezTo>
                    <a:pt x="33" y="142"/>
                    <a:pt x="33" y="143"/>
                    <a:pt x="33" y="143"/>
                  </a:cubicBezTo>
                  <a:cubicBezTo>
                    <a:pt x="33" y="144"/>
                    <a:pt x="33" y="144"/>
                    <a:pt x="33" y="144"/>
                  </a:cubicBezTo>
                  <a:cubicBezTo>
                    <a:pt x="95" y="139"/>
                    <a:pt x="95" y="139"/>
                    <a:pt x="95" y="139"/>
                  </a:cubicBezTo>
                  <a:cubicBezTo>
                    <a:pt x="95" y="138"/>
                    <a:pt x="95" y="138"/>
                    <a:pt x="95" y="137"/>
                  </a:cubicBezTo>
                  <a:cubicBezTo>
                    <a:pt x="95" y="137"/>
                    <a:pt x="95" y="136"/>
                    <a:pt x="95" y="136"/>
                  </a:cubicBezTo>
                  <a:close/>
                </a:path>
              </a:pathLst>
            </a:custGeom>
            <a:solidFill>
              <a:schemeClr val="bg1">
                <a:lumMod val="50000"/>
              </a:schemeClr>
            </a:solidFill>
            <a:ln>
              <a:solidFill>
                <a:srgbClr val="FFC000"/>
              </a:solidFill>
            </a:ln>
            <a:extLst/>
          </p:spPr>
          <p:txBody>
            <a:bodyPr vert="horz" wrap="square" lIns="91440" tIns="45720" rIns="91440" bIns="45720" numCol="1" anchor="t" anchorCtr="0" compatLnSpc="1">
              <a:prstTxWarp prst="textNoShape">
                <a:avLst/>
              </a:prstTxWarp>
            </a:bodyPr>
            <a:lstStyle/>
            <a:p>
              <a:pPr>
                <a:lnSpc>
                  <a:spcPct val="90000"/>
                </a:lnSpc>
              </a:pPr>
              <a:endParaRPr lang="zh-CN" altLang="en-US" sz="1050">
                <a:cs typeface="+mn-ea"/>
                <a:sym typeface="+mn-lt"/>
              </a:endParaRPr>
            </a:p>
          </p:txBody>
        </p:sp>
        <p:sp>
          <p:nvSpPr>
            <p:cNvPr id="46" name="Freeform 29"/>
            <p:cNvSpPr>
              <a:spLocks noEditPoints="1"/>
            </p:cNvSpPr>
            <p:nvPr/>
          </p:nvSpPr>
          <p:spPr bwMode="auto">
            <a:xfrm>
              <a:off x="5482581" y="2199330"/>
              <a:ext cx="733425" cy="657225"/>
            </a:xfrm>
            <a:custGeom>
              <a:avLst/>
              <a:gdLst>
                <a:gd name="T0" fmla="*/ 0 w 462"/>
                <a:gd name="T1" fmla="*/ 0 h 414"/>
                <a:gd name="T2" fmla="*/ 462 w 462"/>
                <a:gd name="T3" fmla="*/ 0 h 414"/>
                <a:gd name="T4" fmla="*/ 462 w 462"/>
                <a:gd name="T5" fmla="*/ 303 h 414"/>
                <a:gd name="T6" fmla="*/ 324 w 462"/>
                <a:gd name="T7" fmla="*/ 341 h 414"/>
                <a:gd name="T8" fmla="*/ 324 w 462"/>
                <a:gd name="T9" fmla="*/ 376 h 414"/>
                <a:gd name="T10" fmla="*/ 381 w 462"/>
                <a:gd name="T11" fmla="*/ 376 h 414"/>
                <a:gd name="T12" fmla="*/ 381 w 462"/>
                <a:gd name="T13" fmla="*/ 414 h 414"/>
                <a:gd name="T14" fmla="*/ 83 w 462"/>
                <a:gd name="T15" fmla="*/ 414 h 414"/>
                <a:gd name="T16" fmla="*/ 83 w 462"/>
                <a:gd name="T17" fmla="*/ 376 h 414"/>
                <a:gd name="T18" fmla="*/ 149 w 462"/>
                <a:gd name="T19" fmla="*/ 376 h 414"/>
                <a:gd name="T20" fmla="*/ 149 w 462"/>
                <a:gd name="T21" fmla="*/ 346 h 414"/>
                <a:gd name="T22" fmla="*/ 0 w 462"/>
                <a:gd name="T23" fmla="*/ 303 h 414"/>
                <a:gd name="T24" fmla="*/ 0 w 462"/>
                <a:gd name="T25" fmla="*/ 0 h 414"/>
                <a:gd name="T26" fmla="*/ 0 w 462"/>
                <a:gd name="T27" fmla="*/ 0 h 414"/>
                <a:gd name="T28" fmla="*/ 52 w 462"/>
                <a:gd name="T29" fmla="*/ 50 h 414"/>
                <a:gd name="T30" fmla="*/ 52 w 462"/>
                <a:gd name="T31" fmla="*/ 265 h 414"/>
                <a:gd name="T32" fmla="*/ 412 w 462"/>
                <a:gd name="T33" fmla="*/ 265 h 414"/>
                <a:gd name="T34" fmla="*/ 412 w 462"/>
                <a:gd name="T35" fmla="*/ 50 h 414"/>
                <a:gd name="T36" fmla="*/ 52 w 462"/>
                <a:gd name="T37" fmla="*/ 5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2" h="414">
                  <a:moveTo>
                    <a:pt x="0" y="0"/>
                  </a:moveTo>
                  <a:lnTo>
                    <a:pt x="462" y="0"/>
                  </a:lnTo>
                  <a:lnTo>
                    <a:pt x="462" y="303"/>
                  </a:lnTo>
                  <a:lnTo>
                    <a:pt x="324" y="341"/>
                  </a:lnTo>
                  <a:lnTo>
                    <a:pt x="324" y="376"/>
                  </a:lnTo>
                  <a:lnTo>
                    <a:pt x="381" y="376"/>
                  </a:lnTo>
                  <a:lnTo>
                    <a:pt x="381" y="414"/>
                  </a:lnTo>
                  <a:lnTo>
                    <a:pt x="83" y="414"/>
                  </a:lnTo>
                  <a:lnTo>
                    <a:pt x="83" y="376"/>
                  </a:lnTo>
                  <a:lnTo>
                    <a:pt x="149" y="376"/>
                  </a:lnTo>
                  <a:lnTo>
                    <a:pt x="149" y="346"/>
                  </a:lnTo>
                  <a:lnTo>
                    <a:pt x="0" y="303"/>
                  </a:lnTo>
                  <a:lnTo>
                    <a:pt x="0" y="0"/>
                  </a:lnTo>
                  <a:lnTo>
                    <a:pt x="0" y="0"/>
                  </a:lnTo>
                  <a:close/>
                  <a:moveTo>
                    <a:pt x="52" y="50"/>
                  </a:moveTo>
                  <a:lnTo>
                    <a:pt x="52" y="265"/>
                  </a:lnTo>
                  <a:lnTo>
                    <a:pt x="412" y="265"/>
                  </a:lnTo>
                  <a:lnTo>
                    <a:pt x="412" y="50"/>
                  </a:lnTo>
                  <a:lnTo>
                    <a:pt x="52" y="50"/>
                  </a:lnTo>
                  <a:close/>
                </a:path>
              </a:pathLst>
            </a:custGeom>
            <a:solidFill>
              <a:schemeClr val="bg1">
                <a:lumMod val="50000"/>
              </a:schemeClr>
            </a:solidFill>
            <a:ln>
              <a:solidFill>
                <a:srgbClr val="FFC000"/>
              </a:solidFill>
            </a:ln>
            <a:extLst/>
          </p:spPr>
          <p:txBody>
            <a:bodyPr vert="horz" wrap="square" lIns="91440" tIns="45720" rIns="91440" bIns="45720" numCol="1" anchor="t" anchorCtr="0" compatLnSpc="1">
              <a:prstTxWarp prst="textNoShape">
                <a:avLst/>
              </a:prstTxWarp>
            </a:bodyPr>
            <a:lstStyle/>
            <a:p>
              <a:pPr>
                <a:lnSpc>
                  <a:spcPct val="90000"/>
                </a:lnSpc>
              </a:pPr>
              <a:endParaRPr lang="zh-CN" altLang="en-US" sz="1050">
                <a:cs typeface="+mn-ea"/>
                <a:sym typeface="+mn-lt"/>
              </a:endParaRPr>
            </a:p>
          </p:txBody>
        </p:sp>
        <p:sp>
          <p:nvSpPr>
            <p:cNvPr id="61" name="Freeform 73"/>
            <p:cNvSpPr>
              <a:spLocks noEditPoints="1"/>
            </p:cNvSpPr>
            <p:nvPr/>
          </p:nvSpPr>
          <p:spPr bwMode="auto">
            <a:xfrm>
              <a:off x="6831155" y="2205410"/>
              <a:ext cx="420954" cy="669714"/>
            </a:xfrm>
            <a:custGeom>
              <a:avLst/>
              <a:gdLst>
                <a:gd name="T0" fmla="*/ 81 w 96"/>
                <a:gd name="T1" fmla="*/ 0 h 180"/>
                <a:gd name="T2" fmla="*/ 15 w 96"/>
                <a:gd name="T3" fmla="*/ 0 h 180"/>
                <a:gd name="T4" fmla="*/ 0 w 96"/>
                <a:gd name="T5" fmla="*/ 15 h 180"/>
                <a:gd name="T6" fmla="*/ 0 w 96"/>
                <a:gd name="T7" fmla="*/ 165 h 180"/>
                <a:gd name="T8" fmla="*/ 15 w 96"/>
                <a:gd name="T9" fmla="*/ 180 h 180"/>
                <a:gd name="T10" fmla="*/ 81 w 96"/>
                <a:gd name="T11" fmla="*/ 180 h 180"/>
                <a:gd name="T12" fmla="*/ 96 w 96"/>
                <a:gd name="T13" fmla="*/ 165 h 180"/>
                <a:gd name="T14" fmla="*/ 96 w 96"/>
                <a:gd name="T15" fmla="*/ 15 h 180"/>
                <a:gd name="T16" fmla="*/ 81 w 96"/>
                <a:gd name="T17" fmla="*/ 0 h 180"/>
                <a:gd name="T18" fmla="*/ 39 w 96"/>
                <a:gd name="T19" fmla="*/ 12 h 180"/>
                <a:gd name="T20" fmla="*/ 57 w 96"/>
                <a:gd name="T21" fmla="*/ 12 h 180"/>
                <a:gd name="T22" fmla="*/ 60 w 96"/>
                <a:gd name="T23" fmla="*/ 15 h 180"/>
                <a:gd name="T24" fmla="*/ 57 w 96"/>
                <a:gd name="T25" fmla="*/ 18 h 180"/>
                <a:gd name="T26" fmla="*/ 39 w 96"/>
                <a:gd name="T27" fmla="*/ 18 h 180"/>
                <a:gd name="T28" fmla="*/ 36 w 96"/>
                <a:gd name="T29" fmla="*/ 15 h 180"/>
                <a:gd name="T30" fmla="*/ 39 w 96"/>
                <a:gd name="T31" fmla="*/ 12 h 180"/>
                <a:gd name="T32" fmla="*/ 48 w 96"/>
                <a:gd name="T33" fmla="*/ 174 h 180"/>
                <a:gd name="T34" fmla="*/ 39 w 96"/>
                <a:gd name="T35" fmla="*/ 165 h 180"/>
                <a:gd name="T36" fmla="*/ 48 w 96"/>
                <a:gd name="T37" fmla="*/ 156 h 180"/>
                <a:gd name="T38" fmla="*/ 57 w 96"/>
                <a:gd name="T39" fmla="*/ 165 h 180"/>
                <a:gd name="T40" fmla="*/ 48 w 96"/>
                <a:gd name="T41" fmla="*/ 174 h 180"/>
                <a:gd name="T42" fmla="*/ 90 w 96"/>
                <a:gd name="T43" fmla="*/ 150 h 180"/>
                <a:gd name="T44" fmla="*/ 6 w 96"/>
                <a:gd name="T45" fmla="*/ 150 h 180"/>
                <a:gd name="T46" fmla="*/ 6 w 96"/>
                <a:gd name="T47" fmla="*/ 30 h 180"/>
                <a:gd name="T48" fmla="*/ 90 w 96"/>
                <a:gd name="T49" fmla="*/ 30 h 180"/>
                <a:gd name="T50" fmla="*/ 90 w 96"/>
                <a:gd name="T51" fmla="*/ 15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6" h="180">
                  <a:moveTo>
                    <a:pt x="81" y="0"/>
                  </a:moveTo>
                  <a:cubicBezTo>
                    <a:pt x="15" y="0"/>
                    <a:pt x="15" y="0"/>
                    <a:pt x="15" y="0"/>
                  </a:cubicBezTo>
                  <a:cubicBezTo>
                    <a:pt x="7" y="0"/>
                    <a:pt x="0" y="7"/>
                    <a:pt x="0" y="15"/>
                  </a:cubicBezTo>
                  <a:cubicBezTo>
                    <a:pt x="0" y="165"/>
                    <a:pt x="0" y="165"/>
                    <a:pt x="0" y="165"/>
                  </a:cubicBezTo>
                  <a:cubicBezTo>
                    <a:pt x="0" y="173"/>
                    <a:pt x="7" y="180"/>
                    <a:pt x="15" y="180"/>
                  </a:cubicBezTo>
                  <a:cubicBezTo>
                    <a:pt x="81" y="180"/>
                    <a:pt x="81" y="180"/>
                    <a:pt x="81" y="180"/>
                  </a:cubicBezTo>
                  <a:cubicBezTo>
                    <a:pt x="89" y="180"/>
                    <a:pt x="96" y="173"/>
                    <a:pt x="96" y="165"/>
                  </a:cubicBezTo>
                  <a:cubicBezTo>
                    <a:pt x="96" y="15"/>
                    <a:pt x="96" y="15"/>
                    <a:pt x="96" y="15"/>
                  </a:cubicBezTo>
                  <a:cubicBezTo>
                    <a:pt x="96" y="7"/>
                    <a:pt x="89" y="0"/>
                    <a:pt x="81" y="0"/>
                  </a:cubicBezTo>
                  <a:moveTo>
                    <a:pt x="39" y="12"/>
                  </a:moveTo>
                  <a:cubicBezTo>
                    <a:pt x="57" y="12"/>
                    <a:pt x="57" y="12"/>
                    <a:pt x="57" y="12"/>
                  </a:cubicBezTo>
                  <a:cubicBezTo>
                    <a:pt x="59" y="12"/>
                    <a:pt x="60" y="13"/>
                    <a:pt x="60" y="15"/>
                  </a:cubicBezTo>
                  <a:cubicBezTo>
                    <a:pt x="60" y="17"/>
                    <a:pt x="59" y="18"/>
                    <a:pt x="57" y="18"/>
                  </a:cubicBezTo>
                  <a:cubicBezTo>
                    <a:pt x="39" y="18"/>
                    <a:pt x="39" y="18"/>
                    <a:pt x="39" y="18"/>
                  </a:cubicBezTo>
                  <a:cubicBezTo>
                    <a:pt x="37" y="18"/>
                    <a:pt x="36" y="17"/>
                    <a:pt x="36" y="15"/>
                  </a:cubicBezTo>
                  <a:cubicBezTo>
                    <a:pt x="36" y="13"/>
                    <a:pt x="37" y="12"/>
                    <a:pt x="39" y="12"/>
                  </a:cubicBezTo>
                  <a:moveTo>
                    <a:pt x="48" y="174"/>
                  </a:moveTo>
                  <a:cubicBezTo>
                    <a:pt x="43" y="174"/>
                    <a:pt x="39" y="170"/>
                    <a:pt x="39" y="165"/>
                  </a:cubicBezTo>
                  <a:cubicBezTo>
                    <a:pt x="39" y="160"/>
                    <a:pt x="43" y="156"/>
                    <a:pt x="48" y="156"/>
                  </a:cubicBezTo>
                  <a:cubicBezTo>
                    <a:pt x="53" y="156"/>
                    <a:pt x="57" y="160"/>
                    <a:pt x="57" y="165"/>
                  </a:cubicBezTo>
                  <a:cubicBezTo>
                    <a:pt x="57" y="170"/>
                    <a:pt x="53" y="174"/>
                    <a:pt x="48" y="174"/>
                  </a:cubicBezTo>
                  <a:moveTo>
                    <a:pt x="90" y="150"/>
                  </a:moveTo>
                  <a:cubicBezTo>
                    <a:pt x="6" y="150"/>
                    <a:pt x="6" y="150"/>
                    <a:pt x="6" y="150"/>
                  </a:cubicBezTo>
                  <a:cubicBezTo>
                    <a:pt x="6" y="30"/>
                    <a:pt x="6" y="30"/>
                    <a:pt x="6" y="30"/>
                  </a:cubicBezTo>
                  <a:cubicBezTo>
                    <a:pt x="90" y="30"/>
                    <a:pt x="90" y="30"/>
                    <a:pt x="90" y="30"/>
                  </a:cubicBezTo>
                  <a:lnTo>
                    <a:pt x="90" y="150"/>
                  </a:lnTo>
                  <a:close/>
                </a:path>
              </a:pathLst>
            </a:custGeom>
            <a:solidFill>
              <a:schemeClr val="bg1">
                <a:lumMod val="50000"/>
              </a:schemeClr>
            </a:solidFill>
            <a:ln>
              <a:noFill/>
            </a:ln>
            <a:extLst/>
          </p:spPr>
          <p:txBody>
            <a:bodyPr vert="horz" wrap="square" lIns="91440" tIns="45720" rIns="91440" bIns="45720" numCol="1" anchor="t" anchorCtr="0" compatLnSpc="1">
              <a:prstTxWarp prst="textNoShape">
                <a:avLst/>
              </a:prstTxWarp>
            </a:bodyPr>
            <a:lstStyle/>
            <a:p>
              <a:pPr>
                <a:lnSpc>
                  <a:spcPct val="90000"/>
                </a:lnSpc>
              </a:pPr>
              <a:endParaRPr lang="zh-CN" altLang="en-US" sz="1050">
                <a:cs typeface="+mn-ea"/>
                <a:sym typeface="+mn-lt"/>
              </a:endParaRPr>
            </a:p>
          </p:txBody>
        </p:sp>
      </p:grpSp>
      <p:grpSp>
        <p:nvGrpSpPr>
          <p:cNvPr id="3" name="组合 2"/>
          <p:cNvGrpSpPr/>
          <p:nvPr/>
        </p:nvGrpSpPr>
        <p:grpSpPr>
          <a:xfrm>
            <a:off x="3872076" y="4880816"/>
            <a:ext cx="4408112" cy="1219488"/>
            <a:chOff x="4132624" y="4880816"/>
            <a:chExt cx="4147563" cy="1219488"/>
          </a:xfrm>
        </p:grpSpPr>
        <p:sp>
          <p:nvSpPr>
            <p:cNvPr id="20" name="矩形 19"/>
            <p:cNvSpPr/>
            <p:nvPr/>
          </p:nvSpPr>
          <p:spPr>
            <a:xfrm>
              <a:off x="5568658" y="4880816"/>
              <a:ext cx="2696289" cy="1219488"/>
            </a:xfrm>
            <a:prstGeom prst="rect">
              <a:avLst/>
            </a:prstGeom>
            <a:noFill/>
            <a:ln>
              <a:solidFill>
                <a:srgbClr val="FFC000"/>
              </a:solidFill>
            </a:ln>
            <a:effectLst/>
          </p:spPr>
          <p:txBody>
            <a:bodyPr spcFirstLastPara="0" vert="horz" wrap="square" lIns="205740" tIns="205740" rIns="205740" bIns="205740" numCol="1" spcCol="1270" anchor="ctr" anchorCtr="0">
              <a:noAutofit/>
            </a:bodyPr>
            <a:lstStyle/>
            <a:p>
              <a:pPr algn="ctr" defTabSz="2400300" fontAlgn="auto">
                <a:lnSpc>
                  <a:spcPct val="90000"/>
                </a:lnSpc>
                <a:spcAft>
                  <a:spcPct val="35000"/>
                </a:spcAft>
                <a:defRPr/>
              </a:pPr>
              <a:endParaRPr lang="zh-CN" altLang="en-US" sz="800">
                <a:solidFill>
                  <a:sysClr val="window" lastClr="FFFFFF"/>
                </a:solidFill>
                <a:cs typeface="+mn-ea"/>
                <a:sym typeface="+mn-lt"/>
              </a:endParaRPr>
            </a:p>
          </p:txBody>
        </p:sp>
        <p:sp>
          <p:nvSpPr>
            <p:cNvPr id="21" name="矩形 20"/>
            <p:cNvSpPr/>
            <p:nvPr/>
          </p:nvSpPr>
          <p:spPr>
            <a:xfrm>
              <a:off x="4132624" y="4880816"/>
              <a:ext cx="4132323" cy="1219488"/>
            </a:xfrm>
            <a:prstGeom prst="rect">
              <a:avLst/>
            </a:prstGeom>
            <a:noFill/>
            <a:ln>
              <a:solidFill>
                <a:srgbClr val="FFC000"/>
              </a:solidFill>
            </a:ln>
            <a:effectLst/>
          </p:spPr>
          <p:txBody>
            <a:bodyPr spcFirstLastPara="0" vert="horz" wrap="square" lIns="205740" tIns="205740" rIns="205740" bIns="205740" numCol="1" spcCol="1270" anchor="ctr" anchorCtr="0">
              <a:noAutofit/>
            </a:bodyPr>
            <a:lstStyle/>
            <a:p>
              <a:pPr algn="ctr" defTabSz="2400300" fontAlgn="auto">
                <a:lnSpc>
                  <a:spcPct val="90000"/>
                </a:lnSpc>
                <a:spcAft>
                  <a:spcPct val="35000"/>
                </a:spcAft>
                <a:defRPr/>
              </a:pPr>
              <a:endParaRPr lang="zh-CN" altLang="en-US" sz="800">
                <a:solidFill>
                  <a:sysClr val="window" lastClr="FFFFFF"/>
                </a:solidFill>
                <a:cs typeface="+mn-ea"/>
                <a:sym typeface="+mn-lt"/>
              </a:endParaRPr>
            </a:p>
          </p:txBody>
        </p:sp>
        <p:sp>
          <p:nvSpPr>
            <p:cNvPr id="22" name="矩形 21"/>
            <p:cNvSpPr/>
            <p:nvPr/>
          </p:nvSpPr>
          <p:spPr>
            <a:xfrm>
              <a:off x="4147864" y="4880816"/>
              <a:ext cx="4132323" cy="1219488"/>
            </a:xfrm>
            <a:prstGeom prst="rect">
              <a:avLst/>
            </a:prstGeom>
            <a:gradFill>
              <a:gsLst>
                <a:gs pos="100000">
                  <a:srgbClr val="FFFFFF"/>
                </a:gs>
                <a:gs pos="51657">
                  <a:srgbClr val="F0F0F0"/>
                </a:gs>
                <a:gs pos="0">
                  <a:srgbClr val="FFFFFF"/>
                </a:gs>
              </a:gsLst>
              <a:lin ang="5400000" scaled="1"/>
            </a:gradFill>
            <a:ln w="9525">
              <a:solidFill>
                <a:srgbClr val="FFC000"/>
              </a:solidFill>
              <a:round/>
              <a:headEnd/>
              <a:tailEnd/>
            </a:ln>
            <a:effectLst>
              <a:outerShdw blurRad="63500" sx="101000" sy="101000" algn="ctr" rotWithShape="0">
                <a:prstClr val="black">
                  <a:alpha val="8000"/>
                </a:prstClr>
              </a:outerShdw>
            </a:effectLst>
          </p:spPr>
          <p:txBody>
            <a:bodyPr/>
            <a:lstStyle/>
            <a:p>
              <a:pPr>
                <a:lnSpc>
                  <a:spcPct val="90000"/>
                </a:lnSpc>
              </a:pPr>
              <a:endParaRPr lang="zh-CN" altLang="en-US" sz="800">
                <a:cs typeface="+mn-ea"/>
                <a:sym typeface="+mn-lt"/>
              </a:endParaRPr>
            </a:p>
          </p:txBody>
        </p:sp>
        <p:sp>
          <p:nvSpPr>
            <p:cNvPr id="23" name="矩形 22"/>
            <p:cNvSpPr/>
            <p:nvPr/>
          </p:nvSpPr>
          <p:spPr>
            <a:xfrm>
              <a:off x="4663391" y="5758101"/>
              <a:ext cx="1056161" cy="321323"/>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1200" dirty="0">
                  <a:cs typeface="+mn-ea"/>
                  <a:sym typeface="+mn-lt"/>
                </a:rPr>
                <a:t>Information </a:t>
              </a:r>
              <a:endParaRPr lang="en-US" sz="1200" dirty="0" smtClean="0">
                <a:cs typeface="+mn-ea"/>
                <a:sym typeface="+mn-lt"/>
              </a:endParaRPr>
            </a:p>
            <a:p>
              <a:pPr algn="ctr">
                <a:lnSpc>
                  <a:spcPct val="90000"/>
                </a:lnSpc>
              </a:pPr>
              <a:r>
                <a:rPr lang="en-US" sz="1200" dirty="0" smtClean="0">
                  <a:cs typeface="+mn-ea"/>
                  <a:sym typeface="+mn-lt"/>
                </a:rPr>
                <a:t>collection</a:t>
              </a:r>
              <a:endParaRPr lang="en-US" sz="1200" dirty="0">
                <a:cs typeface="+mn-ea"/>
                <a:sym typeface="+mn-lt"/>
              </a:endParaRPr>
            </a:p>
          </p:txBody>
        </p:sp>
        <p:sp>
          <p:nvSpPr>
            <p:cNvPr id="24" name="矩形 23"/>
            <p:cNvSpPr/>
            <p:nvPr/>
          </p:nvSpPr>
          <p:spPr>
            <a:xfrm>
              <a:off x="6327458" y="5777644"/>
              <a:ext cx="1005490" cy="301781"/>
            </a:xfrm>
            <a:prstGeom prst="rect">
              <a:avLst/>
            </a:prstGeom>
            <a:solidFill>
              <a:srgbClr val="FFFFCC"/>
            </a:solidFill>
            <a:ln w="9525">
              <a:solidFill>
                <a:srgbClr val="FFC000"/>
              </a:solidFill>
              <a:round/>
              <a:headEnd/>
              <a:tailEnd/>
            </a:ln>
          </p:spPr>
          <p:txBody>
            <a:bodyPr wrap="none" anchor="ctr"/>
            <a:lstStyle/>
            <a:p>
              <a:pPr algn="ctr">
                <a:lnSpc>
                  <a:spcPct val="90000"/>
                </a:lnSpc>
              </a:pPr>
              <a:r>
                <a:rPr lang="en-US" sz="1200" dirty="0">
                  <a:cs typeface="+mn-ea"/>
                  <a:sym typeface="+mn-lt"/>
                </a:rPr>
                <a:t>Information </a:t>
              </a:r>
              <a:endParaRPr lang="en-US" sz="1200" dirty="0" smtClean="0">
                <a:cs typeface="+mn-ea"/>
                <a:sym typeface="+mn-lt"/>
              </a:endParaRPr>
            </a:p>
            <a:p>
              <a:pPr algn="ctr">
                <a:lnSpc>
                  <a:spcPct val="90000"/>
                </a:lnSpc>
              </a:pPr>
              <a:r>
                <a:rPr lang="en-US" sz="1200" dirty="0" smtClean="0">
                  <a:cs typeface="+mn-ea"/>
                  <a:sym typeface="+mn-lt"/>
                </a:rPr>
                <a:t>processing</a:t>
              </a:r>
              <a:endParaRPr lang="en-US" sz="1200" dirty="0">
                <a:cs typeface="+mn-ea"/>
                <a:sym typeface="+mn-lt"/>
              </a:endParaRPr>
            </a:p>
          </p:txBody>
        </p:sp>
        <p:sp>
          <p:nvSpPr>
            <p:cNvPr id="25" name="Freeform 54"/>
            <p:cNvSpPr>
              <a:spLocks noEditPoints="1"/>
            </p:cNvSpPr>
            <p:nvPr/>
          </p:nvSpPr>
          <p:spPr bwMode="auto">
            <a:xfrm>
              <a:off x="4876329" y="5036437"/>
              <a:ext cx="759072" cy="668395"/>
            </a:xfrm>
            <a:custGeom>
              <a:avLst/>
              <a:gdLst>
                <a:gd name="T0" fmla="*/ 0 w 86"/>
                <a:gd name="T1" fmla="*/ 41 h 96"/>
                <a:gd name="T2" fmla="*/ 13 w 86"/>
                <a:gd name="T3" fmla="*/ 62 h 96"/>
                <a:gd name="T4" fmla="*/ 27 w 86"/>
                <a:gd name="T5" fmla="*/ 51 h 96"/>
                <a:gd name="T6" fmla="*/ 27 w 86"/>
                <a:gd name="T7" fmla="*/ 51 h 96"/>
                <a:gd name="T8" fmla="*/ 27 w 86"/>
                <a:gd name="T9" fmla="*/ 51 h 96"/>
                <a:gd name="T10" fmla="*/ 27 w 86"/>
                <a:gd name="T11" fmla="*/ 51 h 96"/>
                <a:gd name="T12" fmla="*/ 27 w 86"/>
                <a:gd name="T13" fmla="*/ 51 h 96"/>
                <a:gd name="T14" fmla="*/ 27 w 86"/>
                <a:gd name="T15" fmla="*/ 51 h 96"/>
                <a:gd name="T16" fmla="*/ 27 w 86"/>
                <a:gd name="T17" fmla="*/ 51 h 96"/>
                <a:gd name="T18" fmla="*/ 27 w 86"/>
                <a:gd name="T19" fmla="*/ 51 h 96"/>
                <a:gd name="T20" fmla="*/ 27 w 86"/>
                <a:gd name="T21" fmla="*/ 51 h 96"/>
                <a:gd name="T22" fmla="*/ 27 w 86"/>
                <a:gd name="T23" fmla="*/ 50 h 96"/>
                <a:gd name="T24" fmla="*/ 27 w 86"/>
                <a:gd name="T25" fmla="*/ 50 h 96"/>
                <a:gd name="T26" fmla="*/ 27 w 86"/>
                <a:gd name="T27" fmla="*/ 50 h 96"/>
                <a:gd name="T28" fmla="*/ 28 w 86"/>
                <a:gd name="T29" fmla="*/ 50 h 96"/>
                <a:gd name="T30" fmla="*/ 28 w 86"/>
                <a:gd name="T31" fmla="*/ 50 h 96"/>
                <a:gd name="T32" fmla="*/ 28 w 86"/>
                <a:gd name="T33" fmla="*/ 50 h 96"/>
                <a:gd name="T34" fmla="*/ 28 w 86"/>
                <a:gd name="T35" fmla="*/ 50 h 96"/>
                <a:gd name="T36" fmla="*/ 28 w 86"/>
                <a:gd name="T37" fmla="*/ 50 h 96"/>
                <a:gd name="T38" fmla="*/ 28 w 86"/>
                <a:gd name="T39" fmla="*/ 50 h 96"/>
                <a:gd name="T40" fmla="*/ 28 w 86"/>
                <a:gd name="T41" fmla="*/ 50 h 96"/>
                <a:gd name="T42" fmla="*/ 28 w 86"/>
                <a:gd name="T43" fmla="*/ 50 h 96"/>
                <a:gd name="T44" fmla="*/ 28 w 86"/>
                <a:gd name="T45" fmla="*/ 50 h 96"/>
                <a:gd name="T46" fmla="*/ 28 w 86"/>
                <a:gd name="T47" fmla="*/ 50 h 96"/>
                <a:gd name="T48" fmla="*/ 29 w 86"/>
                <a:gd name="T49" fmla="*/ 50 h 96"/>
                <a:gd name="T50" fmla="*/ 36 w 86"/>
                <a:gd name="T51" fmla="*/ 32 h 96"/>
                <a:gd name="T52" fmla="*/ 75 w 86"/>
                <a:gd name="T53" fmla="*/ 50 h 96"/>
                <a:gd name="T54" fmla="*/ 82 w 86"/>
                <a:gd name="T55" fmla="*/ 30 h 96"/>
                <a:gd name="T56" fmla="*/ 53 w 86"/>
                <a:gd name="T57" fmla="*/ 13 h 96"/>
                <a:gd name="T58" fmla="*/ 35 w 86"/>
                <a:gd name="T59" fmla="*/ 3 h 96"/>
                <a:gd name="T60" fmla="*/ 2 w 86"/>
                <a:gd name="T61" fmla="*/ 0 h 96"/>
                <a:gd name="T62" fmla="*/ 9 w 86"/>
                <a:gd name="T63" fmla="*/ 30 h 96"/>
                <a:gd name="T64" fmla="*/ 23 w 86"/>
                <a:gd name="T65" fmla="*/ 36 h 96"/>
                <a:gd name="T66" fmla="*/ 72 w 86"/>
                <a:gd name="T67" fmla="*/ 45 h 96"/>
                <a:gd name="T68" fmla="*/ 41 w 86"/>
                <a:gd name="T69" fmla="*/ 36 h 96"/>
                <a:gd name="T70" fmla="*/ 41 w 86"/>
                <a:gd name="T71" fmla="*/ 39 h 96"/>
                <a:gd name="T72" fmla="*/ 50 w 86"/>
                <a:gd name="T73" fmla="*/ 26 h 96"/>
                <a:gd name="T74" fmla="*/ 31 w 86"/>
                <a:gd name="T75" fmla="*/ 26 h 96"/>
                <a:gd name="T76" fmla="*/ 50 w 86"/>
                <a:gd name="T77" fmla="*/ 23 h 96"/>
                <a:gd name="T78" fmla="*/ 30 w 86"/>
                <a:gd name="T79" fmla="*/ 18 h 96"/>
                <a:gd name="T80" fmla="*/ 30 w 86"/>
                <a:gd name="T81" fmla="*/ 20 h 96"/>
                <a:gd name="T82" fmla="*/ 6 w 86"/>
                <a:gd name="T83" fmla="*/ 96 h 96"/>
                <a:gd name="T84" fmla="*/ 28 w 86"/>
                <a:gd name="T85" fmla="*/ 55 h 96"/>
                <a:gd name="T86" fmla="*/ 86 w 86"/>
                <a:gd name="T87" fmla="*/ 57 h 96"/>
                <a:gd name="T88" fmla="*/ 74 w 86"/>
                <a:gd name="T89" fmla="*/ 96 h 96"/>
                <a:gd name="T90" fmla="*/ 27 w 86"/>
                <a:gd name="T91" fmla="*/ 29 h 96"/>
                <a:gd name="T92" fmla="*/ 54 w 86"/>
                <a:gd name="T93" fmla="*/ 29 h 96"/>
                <a:gd name="T94" fmla="*/ 33 w 86"/>
                <a:gd name="T95" fmla="*/ 31 h 96"/>
                <a:gd name="T96" fmla="*/ 12 w 86"/>
                <a:gd name="T97" fmla="*/ 29 h 96"/>
                <a:gd name="T98" fmla="*/ 30 w 86"/>
                <a:gd name="T99" fmla="*/ 3 h 96"/>
                <a:gd name="T100" fmla="*/ 23 w 86"/>
                <a:gd name="T101" fmla="*/ 1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96">
                  <a:moveTo>
                    <a:pt x="23" y="36"/>
                  </a:moveTo>
                  <a:cubicBezTo>
                    <a:pt x="4" y="36"/>
                    <a:pt x="4" y="36"/>
                    <a:pt x="4" y="36"/>
                  </a:cubicBezTo>
                  <a:cubicBezTo>
                    <a:pt x="2" y="36"/>
                    <a:pt x="0" y="38"/>
                    <a:pt x="0" y="41"/>
                  </a:cubicBezTo>
                  <a:cubicBezTo>
                    <a:pt x="0" y="87"/>
                    <a:pt x="0" y="87"/>
                    <a:pt x="0" y="87"/>
                  </a:cubicBezTo>
                  <a:cubicBezTo>
                    <a:pt x="0" y="88"/>
                    <a:pt x="1" y="90"/>
                    <a:pt x="3" y="91"/>
                  </a:cubicBezTo>
                  <a:cubicBezTo>
                    <a:pt x="13" y="62"/>
                    <a:pt x="13" y="62"/>
                    <a:pt x="13" y="62"/>
                  </a:cubicBezTo>
                  <a:cubicBezTo>
                    <a:pt x="14" y="59"/>
                    <a:pt x="16" y="56"/>
                    <a:pt x="19" y="54"/>
                  </a:cubicBezTo>
                  <a:cubicBezTo>
                    <a:pt x="21" y="52"/>
                    <a:pt x="24"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1"/>
                    <a:pt x="27" y="51"/>
                    <a:pt x="27" y="51"/>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7" y="50"/>
                    <a:pt x="27" y="50"/>
                    <a:pt x="27"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8" y="50"/>
                    <a:pt x="28" y="50"/>
                    <a:pt x="28" y="50"/>
                  </a:cubicBezTo>
                  <a:cubicBezTo>
                    <a:pt x="29" y="50"/>
                    <a:pt x="29" y="50"/>
                    <a:pt x="29" y="50"/>
                  </a:cubicBezTo>
                  <a:cubicBezTo>
                    <a:pt x="31" y="50"/>
                    <a:pt x="31" y="50"/>
                    <a:pt x="31" y="50"/>
                  </a:cubicBezTo>
                  <a:cubicBezTo>
                    <a:pt x="32" y="48"/>
                    <a:pt x="34" y="45"/>
                    <a:pt x="35" y="43"/>
                  </a:cubicBezTo>
                  <a:cubicBezTo>
                    <a:pt x="36" y="39"/>
                    <a:pt x="37" y="36"/>
                    <a:pt x="36" y="32"/>
                  </a:cubicBezTo>
                  <a:cubicBezTo>
                    <a:pt x="78" y="32"/>
                    <a:pt x="78" y="32"/>
                    <a:pt x="78" y="32"/>
                  </a:cubicBezTo>
                  <a:cubicBezTo>
                    <a:pt x="79" y="36"/>
                    <a:pt x="79" y="40"/>
                    <a:pt x="78" y="43"/>
                  </a:cubicBezTo>
                  <a:cubicBezTo>
                    <a:pt x="77" y="46"/>
                    <a:pt x="76" y="48"/>
                    <a:pt x="75" y="50"/>
                  </a:cubicBezTo>
                  <a:cubicBezTo>
                    <a:pt x="79" y="50"/>
                    <a:pt x="79" y="50"/>
                    <a:pt x="79" y="50"/>
                  </a:cubicBezTo>
                  <a:cubicBezTo>
                    <a:pt x="80" y="48"/>
                    <a:pt x="80" y="46"/>
                    <a:pt x="81" y="44"/>
                  </a:cubicBezTo>
                  <a:cubicBezTo>
                    <a:pt x="82" y="40"/>
                    <a:pt x="82" y="35"/>
                    <a:pt x="82" y="30"/>
                  </a:cubicBezTo>
                  <a:cubicBezTo>
                    <a:pt x="80" y="29"/>
                    <a:pt x="80" y="29"/>
                    <a:pt x="80" y="29"/>
                  </a:cubicBezTo>
                  <a:cubicBezTo>
                    <a:pt x="58" y="29"/>
                    <a:pt x="58" y="29"/>
                    <a:pt x="58" y="29"/>
                  </a:cubicBezTo>
                  <a:cubicBezTo>
                    <a:pt x="58" y="24"/>
                    <a:pt x="57" y="18"/>
                    <a:pt x="53" y="13"/>
                  </a:cubicBezTo>
                  <a:cubicBezTo>
                    <a:pt x="52" y="12"/>
                    <a:pt x="52" y="12"/>
                    <a:pt x="52" y="12"/>
                  </a:cubicBezTo>
                  <a:cubicBezTo>
                    <a:pt x="43" y="12"/>
                    <a:pt x="43" y="12"/>
                    <a:pt x="43" y="12"/>
                  </a:cubicBezTo>
                  <a:cubicBezTo>
                    <a:pt x="41" y="8"/>
                    <a:pt x="38" y="5"/>
                    <a:pt x="35" y="3"/>
                  </a:cubicBezTo>
                  <a:cubicBezTo>
                    <a:pt x="34" y="2"/>
                    <a:pt x="32" y="1"/>
                    <a:pt x="31" y="0"/>
                  </a:cubicBezTo>
                  <a:cubicBezTo>
                    <a:pt x="30" y="0"/>
                    <a:pt x="30" y="0"/>
                    <a:pt x="30" y="0"/>
                  </a:cubicBezTo>
                  <a:cubicBezTo>
                    <a:pt x="2" y="0"/>
                    <a:pt x="2" y="0"/>
                    <a:pt x="2" y="0"/>
                  </a:cubicBezTo>
                  <a:cubicBezTo>
                    <a:pt x="1" y="3"/>
                    <a:pt x="1" y="3"/>
                    <a:pt x="1" y="3"/>
                  </a:cubicBezTo>
                  <a:cubicBezTo>
                    <a:pt x="4" y="6"/>
                    <a:pt x="8" y="10"/>
                    <a:pt x="10" y="15"/>
                  </a:cubicBezTo>
                  <a:cubicBezTo>
                    <a:pt x="11" y="19"/>
                    <a:pt x="11" y="24"/>
                    <a:pt x="9" y="30"/>
                  </a:cubicBezTo>
                  <a:cubicBezTo>
                    <a:pt x="10" y="32"/>
                    <a:pt x="10" y="32"/>
                    <a:pt x="10" y="32"/>
                  </a:cubicBezTo>
                  <a:cubicBezTo>
                    <a:pt x="23" y="32"/>
                    <a:pt x="23" y="32"/>
                    <a:pt x="23" y="32"/>
                  </a:cubicBezTo>
                  <a:cubicBezTo>
                    <a:pt x="23" y="34"/>
                    <a:pt x="23" y="35"/>
                    <a:pt x="23" y="36"/>
                  </a:cubicBezTo>
                  <a:close/>
                  <a:moveTo>
                    <a:pt x="40" y="42"/>
                  </a:moveTo>
                  <a:cubicBezTo>
                    <a:pt x="73" y="42"/>
                    <a:pt x="73" y="42"/>
                    <a:pt x="73" y="42"/>
                  </a:cubicBezTo>
                  <a:cubicBezTo>
                    <a:pt x="72" y="45"/>
                    <a:pt x="72" y="45"/>
                    <a:pt x="72" y="45"/>
                  </a:cubicBezTo>
                  <a:cubicBezTo>
                    <a:pt x="39" y="45"/>
                    <a:pt x="39" y="45"/>
                    <a:pt x="39" y="45"/>
                  </a:cubicBezTo>
                  <a:cubicBezTo>
                    <a:pt x="40" y="42"/>
                    <a:pt x="40" y="42"/>
                    <a:pt x="40" y="42"/>
                  </a:cubicBezTo>
                  <a:close/>
                  <a:moveTo>
                    <a:pt x="41" y="36"/>
                  </a:moveTo>
                  <a:cubicBezTo>
                    <a:pt x="75" y="36"/>
                    <a:pt x="75" y="36"/>
                    <a:pt x="75" y="36"/>
                  </a:cubicBezTo>
                  <a:cubicBezTo>
                    <a:pt x="74" y="39"/>
                    <a:pt x="74" y="39"/>
                    <a:pt x="74" y="39"/>
                  </a:cubicBezTo>
                  <a:cubicBezTo>
                    <a:pt x="41" y="39"/>
                    <a:pt x="41" y="39"/>
                    <a:pt x="41" y="39"/>
                  </a:cubicBezTo>
                  <a:cubicBezTo>
                    <a:pt x="41" y="36"/>
                    <a:pt x="41" y="36"/>
                    <a:pt x="41" y="36"/>
                  </a:cubicBezTo>
                  <a:close/>
                  <a:moveTo>
                    <a:pt x="31" y="26"/>
                  </a:moveTo>
                  <a:cubicBezTo>
                    <a:pt x="50" y="26"/>
                    <a:pt x="50" y="26"/>
                    <a:pt x="50" y="26"/>
                  </a:cubicBezTo>
                  <a:cubicBezTo>
                    <a:pt x="50" y="27"/>
                    <a:pt x="50" y="27"/>
                    <a:pt x="50" y="27"/>
                  </a:cubicBezTo>
                  <a:cubicBezTo>
                    <a:pt x="30" y="27"/>
                    <a:pt x="30" y="27"/>
                    <a:pt x="30" y="27"/>
                  </a:cubicBezTo>
                  <a:cubicBezTo>
                    <a:pt x="31" y="26"/>
                    <a:pt x="31" y="26"/>
                    <a:pt x="31" y="26"/>
                  </a:cubicBezTo>
                  <a:close/>
                  <a:moveTo>
                    <a:pt x="31" y="22"/>
                  </a:moveTo>
                  <a:cubicBezTo>
                    <a:pt x="50" y="22"/>
                    <a:pt x="50" y="22"/>
                    <a:pt x="50" y="22"/>
                  </a:cubicBezTo>
                  <a:cubicBezTo>
                    <a:pt x="50" y="23"/>
                    <a:pt x="50" y="23"/>
                    <a:pt x="50" y="23"/>
                  </a:cubicBezTo>
                  <a:cubicBezTo>
                    <a:pt x="31" y="23"/>
                    <a:pt x="31" y="23"/>
                    <a:pt x="31" y="23"/>
                  </a:cubicBezTo>
                  <a:cubicBezTo>
                    <a:pt x="31" y="22"/>
                    <a:pt x="31" y="22"/>
                    <a:pt x="31" y="22"/>
                  </a:cubicBezTo>
                  <a:close/>
                  <a:moveTo>
                    <a:pt x="30" y="18"/>
                  </a:moveTo>
                  <a:cubicBezTo>
                    <a:pt x="50" y="18"/>
                    <a:pt x="50" y="18"/>
                    <a:pt x="50" y="18"/>
                  </a:cubicBezTo>
                  <a:cubicBezTo>
                    <a:pt x="50" y="20"/>
                    <a:pt x="50" y="20"/>
                    <a:pt x="50" y="20"/>
                  </a:cubicBezTo>
                  <a:cubicBezTo>
                    <a:pt x="30" y="20"/>
                    <a:pt x="30" y="20"/>
                    <a:pt x="30" y="20"/>
                  </a:cubicBezTo>
                  <a:cubicBezTo>
                    <a:pt x="30" y="18"/>
                    <a:pt x="30" y="18"/>
                    <a:pt x="30" y="18"/>
                  </a:cubicBezTo>
                  <a:close/>
                  <a:moveTo>
                    <a:pt x="74" y="96"/>
                  </a:moveTo>
                  <a:cubicBezTo>
                    <a:pt x="6" y="96"/>
                    <a:pt x="6" y="96"/>
                    <a:pt x="6" y="96"/>
                  </a:cubicBezTo>
                  <a:cubicBezTo>
                    <a:pt x="17" y="63"/>
                    <a:pt x="17" y="63"/>
                    <a:pt x="17" y="63"/>
                  </a:cubicBezTo>
                  <a:cubicBezTo>
                    <a:pt x="18" y="61"/>
                    <a:pt x="20" y="59"/>
                    <a:pt x="22" y="58"/>
                  </a:cubicBezTo>
                  <a:cubicBezTo>
                    <a:pt x="24" y="56"/>
                    <a:pt x="26" y="55"/>
                    <a:pt x="28" y="55"/>
                  </a:cubicBezTo>
                  <a:cubicBezTo>
                    <a:pt x="82" y="55"/>
                    <a:pt x="82" y="55"/>
                    <a:pt x="82" y="55"/>
                  </a:cubicBezTo>
                  <a:cubicBezTo>
                    <a:pt x="82" y="55"/>
                    <a:pt x="83" y="55"/>
                    <a:pt x="84" y="56"/>
                  </a:cubicBezTo>
                  <a:cubicBezTo>
                    <a:pt x="85" y="56"/>
                    <a:pt x="85" y="56"/>
                    <a:pt x="86" y="57"/>
                  </a:cubicBezTo>
                  <a:cubicBezTo>
                    <a:pt x="86" y="58"/>
                    <a:pt x="86" y="59"/>
                    <a:pt x="86" y="60"/>
                  </a:cubicBezTo>
                  <a:cubicBezTo>
                    <a:pt x="86" y="60"/>
                    <a:pt x="86" y="61"/>
                    <a:pt x="86" y="62"/>
                  </a:cubicBezTo>
                  <a:cubicBezTo>
                    <a:pt x="74" y="96"/>
                    <a:pt x="74" y="96"/>
                    <a:pt x="74" y="96"/>
                  </a:cubicBezTo>
                  <a:close/>
                  <a:moveTo>
                    <a:pt x="32" y="41"/>
                  </a:moveTo>
                  <a:cubicBezTo>
                    <a:pt x="24" y="41"/>
                    <a:pt x="24" y="41"/>
                    <a:pt x="24" y="41"/>
                  </a:cubicBezTo>
                  <a:cubicBezTo>
                    <a:pt x="26" y="38"/>
                    <a:pt x="27" y="34"/>
                    <a:pt x="27" y="29"/>
                  </a:cubicBezTo>
                  <a:cubicBezTo>
                    <a:pt x="27" y="25"/>
                    <a:pt x="27" y="20"/>
                    <a:pt x="25" y="15"/>
                  </a:cubicBezTo>
                  <a:cubicBezTo>
                    <a:pt x="51" y="15"/>
                    <a:pt x="51" y="15"/>
                    <a:pt x="51" y="15"/>
                  </a:cubicBezTo>
                  <a:cubicBezTo>
                    <a:pt x="54" y="20"/>
                    <a:pt x="55" y="24"/>
                    <a:pt x="54" y="29"/>
                  </a:cubicBezTo>
                  <a:cubicBezTo>
                    <a:pt x="54" y="29"/>
                    <a:pt x="54" y="29"/>
                    <a:pt x="54" y="29"/>
                  </a:cubicBezTo>
                  <a:cubicBezTo>
                    <a:pt x="34" y="29"/>
                    <a:pt x="34" y="29"/>
                    <a:pt x="34" y="29"/>
                  </a:cubicBezTo>
                  <a:cubicBezTo>
                    <a:pt x="33" y="31"/>
                    <a:pt x="33" y="31"/>
                    <a:pt x="33" y="31"/>
                  </a:cubicBezTo>
                  <a:cubicBezTo>
                    <a:pt x="33" y="35"/>
                    <a:pt x="33" y="38"/>
                    <a:pt x="32" y="41"/>
                  </a:cubicBezTo>
                  <a:close/>
                  <a:moveTo>
                    <a:pt x="24" y="29"/>
                  </a:moveTo>
                  <a:cubicBezTo>
                    <a:pt x="12" y="29"/>
                    <a:pt x="12" y="29"/>
                    <a:pt x="12" y="29"/>
                  </a:cubicBezTo>
                  <a:cubicBezTo>
                    <a:pt x="15" y="23"/>
                    <a:pt x="15" y="18"/>
                    <a:pt x="13" y="14"/>
                  </a:cubicBezTo>
                  <a:cubicBezTo>
                    <a:pt x="11" y="10"/>
                    <a:pt x="9" y="6"/>
                    <a:pt x="6" y="3"/>
                  </a:cubicBezTo>
                  <a:cubicBezTo>
                    <a:pt x="30" y="3"/>
                    <a:pt x="30" y="3"/>
                    <a:pt x="30" y="3"/>
                  </a:cubicBezTo>
                  <a:cubicBezTo>
                    <a:pt x="31" y="4"/>
                    <a:pt x="32" y="5"/>
                    <a:pt x="33" y="5"/>
                  </a:cubicBezTo>
                  <a:cubicBezTo>
                    <a:pt x="36" y="7"/>
                    <a:pt x="38" y="9"/>
                    <a:pt x="39" y="12"/>
                  </a:cubicBezTo>
                  <a:cubicBezTo>
                    <a:pt x="23" y="12"/>
                    <a:pt x="23" y="12"/>
                    <a:pt x="23" y="12"/>
                  </a:cubicBezTo>
                  <a:cubicBezTo>
                    <a:pt x="22" y="14"/>
                    <a:pt x="22" y="14"/>
                    <a:pt x="22" y="14"/>
                  </a:cubicBezTo>
                  <a:cubicBezTo>
                    <a:pt x="23" y="19"/>
                    <a:pt x="24" y="24"/>
                    <a:pt x="24" y="29"/>
                  </a:cubicBezTo>
                  <a:close/>
                </a:path>
              </a:pathLst>
            </a:custGeom>
            <a:solidFill>
              <a:schemeClr val="bg1">
                <a:lumMod val="50000"/>
              </a:schemeClr>
            </a:solidFill>
            <a:ln>
              <a:solidFill>
                <a:srgbClr val="FFC000"/>
              </a:solidFill>
            </a:ln>
            <a:extLst/>
          </p:spPr>
          <p:txBody>
            <a:bodyPr vert="horz" wrap="square" lIns="91440" tIns="45720" rIns="91440" bIns="45720" numCol="1" anchor="t" anchorCtr="0" compatLnSpc="1">
              <a:prstTxWarp prst="textNoShape">
                <a:avLst/>
              </a:prstTxWarp>
            </a:bodyPr>
            <a:lstStyle/>
            <a:p>
              <a:pPr>
                <a:lnSpc>
                  <a:spcPct val="90000"/>
                </a:lnSpc>
              </a:pPr>
              <a:endParaRPr lang="zh-CN" altLang="en-US" sz="800">
                <a:cs typeface="+mn-ea"/>
                <a:sym typeface="+mn-lt"/>
              </a:endParaRPr>
            </a:p>
          </p:txBody>
        </p:sp>
        <p:sp>
          <p:nvSpPr>
            <p:cNvPr id="26" name="Freeform 24"/>
            <p:cNvSpPr>
              <a:spLocks noEditPoints="1"/>
            </p:cNvSpPr>
            <p:nvPr/>
          </p:nvSpPr>
          <p:spPr bwMode="auto">
            <a:xfrm>
              <a:off x="6488381" y="5000030"/>
              <a:ext cx="611897" cy="741207"/>
            </a:xfrm>
            <a:custGeom>
              <a:avLst/>
              <a:gdLst>
                <a:gd name="T0" fmla="*/ 21 w 78"/>
                <a:gd name="T1" fmla="*/ 36 h 112"/>
                <a:gd name="T2" fmla="*/ 21 w 78"/>
                <a:gd name="T3" fmla="*/ 11 h 112"/>
                <a:gd name="T4" fmla="*/ 58 w 78"/>
                <a:gd name="T5" fmla="*/ 11 h 112"/>
                <a:gd name="T6" fmla="*/ 57 w 78"/>
                <a:gd name="T7" fmla="*/ 36 h 112"/>
                <a:gd name="T8" fmla="*/ 53 w 78"/>
                <a:gd name="T9" fmla="*/ 47 h 112"/>
                <a:gd name="T10" fmla="*/ 39 w 78"/>
                <a:gd name="T11" fmla="*/ 53 h 112"/>
                <a:gd name="T12" fmla="*/ 39 w 78"/>
                <a:gd name="T13" fmla="*/ 53 h 112"/>
                <a:gd name="T14" fmla="*/ 26 w 78"/>
                <a:gd name="T15" fmla="*/ 47 h 112"/>
                <a:gd name="T16" fmla="*/ 21 w 78"/>
                <a:gd name="T17" fmla="*/ 36 h 112"/>
                <a:gd name="T18" fmla="*/ 13 w 78"/>
                <a:gd name="T19" fmla="*/ 107 h 112"/>
                <a:gd name="T20" fmla="*/ 67 w 78"/>
                <a:gd name="T21" fmla="*/ 107 h 112"/>
                <a:gd name="T22" fmla="*/ 64 w 78"/>
                <a:gd name="T23" fmla="*/ 112 h 112"/>
                <a:gd name="T24" fmla="*/ 16 w 78"/>
                <a:gd name="T25" fmla="*/ 112 h 112"/>
                <a:gd name="T26" fmla="*/ 13 w 78"/>
                <a:gd name="T27" fmla="*/ 107 h 112"/>
                <a:gd name="T28" fmla="*/ 70 w 78"/>
                <a:gd name="T29" fmla="*/ 67 h 112"/>
                <a:gd name="T30" fmla="*/ 76 w 78"/>
                <a:gd name="T31" fmla="*/ 90 h 112"/>
                <a:gd name="T32" fmla="*/ 68 w 78"/>
                <a:gd name="T33" fmla="*/ 103 h 112"/>
                <a:gd name="T34" fmla="*/ 66 w 78"/>
                <a:gd name="T35" fmla="*/ 103 h 112"/>
                <a:gd name="T36" fmla="*/ 66 w 78"/>
                <a:gd name="T37" fmla="*/ 72 h 112"/>
                <a:gd name="T38" fmla="*/ 42 w 78"/>
                <a:gd name="T39" fmla="*/ 72 h 112"/>
                <a:gd name="T40" fmla="*/ 49 w 78"/>
                <a:gd name="T41" fmla="*/ 56 h 112"/>
                <a:gd name="T42" fmla="*/ 51 w 78"/>
                <a:gd name="T43" fmla="*/ 54 h 112"/>
                <a:gd name="T44" fmla="*/ 65 w 78"/>
                <a:gd name="T45" fmla="*/ 57 h 112"/>
                <a:gd name="T46" fmla="*/ 66 w 78"/>
                <a:gd name="T47" fmla="*/ 57 h 112"/>
                <a:gd name="T48" fmla="*/ 66 w 78"/>
                <a:gd name="T49" fmla="*/ 58 h 112"/>
                <a:gd name="T50" fmla="*/ 70 w 78"/>
                <a:gd name="T51" fmla="*/ 67 h 112"/>
                <a:gd name="T52" fmla="*/ 70 w 78"/>
                <a:gd name="T53" fmla="*/ 67 h 112"/>
                <a:gd name="T54" fmla="*/ 14 w 78"/>
                <a:gd name="T55" fmla="*/ 103 h 112"/>
                <a:gd name="T56" fmla="*/ 11 w 78"/>
                <a:gd name="T57" fmla="*/ 103 h 112"/>
                <a:gd name="T58" fmla="*/ 3 w 78"/>
                <a:gd name="T59" fmla="*/ 90 h 112"/>
                <a:gd name="T60" fmla="*/ 9 w 78"/>
                <a:gd name="T61" fmla="*/ 67 h 112"/>
                <a:gd name="T62" fmla="*/ 14 w 78"/>
                <a:gd name="T63" fmla="*/ 58 h 112"/>
                <a:gd name="T64" fmla="*/ 14 w 78"/>
                <a:gd name="T65" fmla="*/ 57 h 112"/>
                <a:gd name="T66" fmla="*/ 14 w 78"/>
                <a:gd name="T67" fmla="*/ 57 h 112"/>
                <a:gd name="T68" fmla="*/ 28 w 78"/>
                <a:gd name="T69" fmla="*/ 54 h 112"/>
                <a:gd name="T70" fmla="*/ 30 w 78"/>
                <a:gd name="T71" fmla="*/ 56 h 112"/>
                <a:gd name="T72" fmla="*/ 38 w 78"/>
                <a:gd name="T73" fmla="*/ 72 h 112"/>
                <a:gd name="T74" fmla="*/ 14 w 78"/>
                <a:gd name="T75" fmla="*/ 72 h 112"/>
                <a:gd name="T76" fmla="*/ 14 w 78"/>
                <a:gd name="T77" fmla="*/ 10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lumMod val="50000"/>
              </a:schemeClr>
            </a:solidFill>
            <a:ln>
              <a:solidFill>
                <a:srgbClr val="FFC000"/>
              </a:solidFill>
            </a:ln>
            <a:extLst/>
          </p:spPr>
          <p:txBody>
            <a:bodyPr vert="horz" wrap="square" lIns="91440" tIns="45720" rIns="91440" bIns="45720" numCol="1" anchor="t" anchorCtr="0" compatLnSpc="1">
              <a:prstTxWarp prst="textNoShape">
                <a:avLst/>
              </a:prstTxWarp>
            </a:bodyPr>
            <a:lstStyle/>
            <a:p>
              <a:pPr>
                <a:lnSpc>
                  <a:spcPct val="90000"/>
                </a:lnSpc>
              </a:pPr>
              <a:endParaRPr lang="zh-CN" altLang="en-US" sz="800">
                <a:cs typeface="+mn-ea"/>
                <a:sym typeface="+mn-lt"/>
              </a:endParaRPr>
            </a:p>
          </p:txBody>
        </p:sp>
        <p:sp>
          <p:nvSpPr>
            <p:cNvPr id="62" name="矩形 61"/>
            <p:cNvSpPr/>
            <p:nvPr/>
          </p:nvSpPr>
          <p:spPr>
            <a:xfrm>
              <a:off x="7551460" y="5784499"/>
              <a:ext cx="560355" cy="249846"/>
            </a:xfrm>
            <a:prstGeom prst="rect">
              <a:avLst/>
            </a:prstGeom>
            <a:solidFill>
              <a:srgbClr val="FFFFCC"/>
            </a:solidFill>
            <a:ln w="9525">
              <a:solidFill>
                <a:srgbClr val="FFC000"/>
              </a:solidFill>
              <a:round/>
              <a:headEnd/>
              <a:tailEnd/>
            </a:ln>
          </p:spPr>
          <p:txBody>
            <a:bodyPr wrap="none" anchor="ctr"/>
            <a:lstStyle/>
            <a:p>
              <a:pPr algn="ctr">
                <a:lnSpc>
                  <a:spcPct val="150000"/>
                </a:lnSpc>
              </a:pPr>
              <a:r>
                <a:rPr lang="en-US" sz="1200">
                  <a:cs typeface="+mn-ea"/>
                  <a:sym typeface="+mn-lt"/>
                </a:rPr>
                <a:t>…</a:t>
              </a:r>
            </a:p>
          </p:txBody>
        </p:sp>
      </p:grpSp>
    </p:spTree>
    <p:extLst>
      <p:ext uri="{BB962C8B-B14F-4D97-AF65-F5344CB8AC3E}">
        <p14:creationId xmlns:p14="http://schemas.microsoft.com/office/powerpoint/2010/main" val="4085663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Effect transition="in" filter="fade">
                                      <p:cBhvr>
                                        <p:cTn id="30" dur="500"/>
                                        <p:tgtEl>
                                          <p:spTgt spid="14"/>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fade">
                                      <p:cBhvr>
                                        <p:cTn id="35" dur="1000"/>
                                        <p:tgtEl>
                                          <p:spTgt spid="3"/>
                                        </p:tgtEl>
                                      </p:cBhvr>
                                    </p:animEffect>
                                    <p:anim calcmode="lin" valueType="num">
                                      <p:cBhvr>
                                        <p:cTn id="36" dur="1000" fill="hold"/>
                                        <p:tgtEl>
                                          <p:spTgt spid="3"/>
                                        </p:tgtEl>
                                        <p:attrNameLst>
                                          <p:attrName>ppt_x</p:attrName>
                                        </p:attrNameLst>
                                      </p:cBhvr>
                                      <p:tavLst>
                                        <p:tav tm="0">
                                          <p:val>
                                            <p:strVal val="#ppt_x"/>
                                          </p:val>
                                        </p:tav>
                                        <p:tav tm="100000">
                                          <p:val>
                                            <p:strVal val="#ppt_x"/>
                                          </p:val>
                                        </p:tav>
                                      </p:tavLst>
                                    </p:anim>
                                    <p:anim calcmode="lin" valueType="num">
                                      <p:cBhvr>
                                        <p:cTn id="3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Effect transition="in" filter="wipe(down)">
                                      <p:cBhvr>
                                        <p:cTn id="49" dur="500"/>
                                        <p:tgtEl>
                                          <p:spTgt spid="2"/>
                                        </p:tgtEl>
                                      </p:cBhvr>
                                    </p:animEffect>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nodeType="click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0843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a:latin typeface="+mn-lt"/>
                <a:ea typeface="+mn-ea"/>
                <a:cs typeface="+mn-ea"/>
                <a:sym typeface="+mn-lt"/>
              </a:rPr>
              <a:t>Monitoring System</a:t>
            </a:r>
          </a:p>
        </p:txBody>
      </p:sp>
      <p:sp>
        <p:nvSpPr>
          <p:cNvPr id="5" name="文本占位符 3"/>
          <p:cNvSpPr>
            <a:spLocks noGrp="1"/>
          </p:cNvSpPr>
          <p:nvPr>
            <p:ph type="body" sz="quarter" idx="10"/>
          </p:nvPr>
        </p:nvSpPr>
        <p:spPr/>
        <p:txBody>
          <a:bodyPr/>
          <a:lstStyle/>
          <a:p>
            <a:r>
              <a:rPr lang="en-US" sz="1600" dirty="0">
                <a:latin typeface="+mn-lt"/>
                <a:ea typeface="+mn-ea"/>
                <a:cs typeface="+mn-ea"/>
                <a:sym typeface="+mn-lt"/>
              </a:rPr>
              <a:t>The DCIM monitoring system consists of the information collection system and information processing system.</a:t>
            </a:r>
          </a:p>
        </p:txBody>
      </p:sp>
      <p:sp>
        <p:nvSpPr>
          <p:cNvPr id="7" name="文本占位符 3"/>
          <p:cNvSpPr txBox="1">
            <a:spLocks/>
          </p:cNvSpPr>
          <p:nvPr/>
        </p:nvSpPr>
        <p:spPr bwMode="auto">
          <a:xfrm>
            <a:off x="6102291" y="1649848"/>
            <a:ext cx="5649912" cy="162729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302279" indent="-302279" defTabSz="914034" fontAlgn="ctr">
              <a:spcBef>
                <a:spcPts val="792"/>
              </a:spcBef>
              <a:buClrTx/>
              <a:buSzPct val="50000"/>
            </a:pPr>
            <a:r>
              <a:rPr lang="en-US" sz="1400" dirty="0">
                <a:latin typeface="+mn-lt"/>
                <a:cs typeface="+mn-ea"/>
                <a:sym typeface="+mn-lt"/>
              </a:rPr>
              <a:t>Information processing system:</a:t>
            </a:r>
          </a:p>
          <a:p>
            <a:pPr marL="654704" lvl="1" indent="-302279" defTabSz="914034" fontAlgn="ctr">
              <a:spcBef>
                <a:spcPts val="792"/>
              </a:spcBef>
              <a:buClrTx/>
            </a:pPr>
            <a:r>
              <a:rPr lang="en-US" sz="1200" dirty="0">
                <a:cs typeface="+mn-ea"/>
                <a:sym typeface="+mn-lt"/>
              </a:rPr>
              <a:t>The system collects, stores, and processes system information.</a:t>
            </a:r>
          </a:p>
          <a:p>
            <a:pPr marL="654704" lvl="1" indent="-302279" defTabSz="914034" fontAlgn="ctr">
              <a:spcBef>
                <a:spcPts val="792"/>
              </a:spcBef>
              <a:buClrTx/>
            </a:pPr>
            <a:r>
              <a:rPr lang="en-US" sz="1200" dirty="0">
                <a:cs typeface="+mn-ea"/>
                <a:sym typeface="+mn-lt"/>
              </a:rPr>
              <a:t>The system receives data from the information collection system and processes the data.</a:t>
            </a:r>
          </a:p>
        </p:txBody>
      </p:sp>
      <p:sp>
        <p:nvSpPr>
          <p:cNvPr id="8" name="文本占位符 3"/>
          <p:cNvSpPr txBox="1">
            <a:spLocks/>
          </p:cNvSpPr>
          <p:nvPr/>
        </p:nvSpPr>
        <p:spPr bwMode="auto">
          <a:xfrm>
            <a:off x="442913" y="1640106"/>
            <a:ext cx="5818038" cy="1633146"/>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302279" indent="-302279" defTabSz="914034" fontAlgn="ctr">
              <a:spcBef>
                <a:spcPts val="792"/>
              </a:spcBef>
              <a:buClrTx/>
              <a:buSzPct val="50000"/>
            </a:pPr>
            <a:r>
              <a:rPr lang="en-US" sz="1400" dirty="0">
                <a:latin typeface="+mn-lt"/>
                <a:cs typeface="+mn-ea"/>
                <a:sym typeface="+mn-lt"/>
              </a:rPr>
              <a:t>Information collection system:</a:t>
            </a:r>
          </a:p>
          <a:p>
            <a:pPr marL="654704" lvl="1" indent="-302279" algn="just" defTabSz="914034" fontAlgn="ctr">
              <a:spcBef>
                <a:spcPts val="792"/>
              </a:spcBef>
              <a:buClrTx/>
            </a:pPr>
            <a:r>
              <a:rPr lang="en-US" sz="1200" dirty="0">
                <a:cs typeface="+mn-ea"/>
                <a:sym typeface="+mn-lt"/>
              </a:rPr>
              <a:t>The system collects information such as the status, parameters, running data, device attributes, and configurations of critical infrastructures, and transmits the collected information to the information processing system based on preset standards and requirements.</a:t>
            </a:r>
          </a:p>
        </p:txBody>
      </p:sp>
      <p:grpSp>
        <p:nvGrpSpPr>
          <p:cNvPr id="2" name="组合 1"/>
          <p:cNvGrpSpPr/>
          <p:nvPr/>
        </p:nvGrpSpPr>
        <p:grpSpPr>
          <a:xfrm>
            <a:off x="492621" y="3419494"/>
            <a:ext cx="4042747" cy="2352656"/>
            <a:chOff x="1051560" y="3419494"/>
            <a:chExt cx="3009962" cy="2352656"/>
          </a:xfrm>
        </p:grpSpPr>
        <p:sp>
          <p:nvSpPr>
            <p:cNvPr id="30" name="圆角矩形 29"/>
            <p:cNvSpPr/>
            <p:nvPr/>
          </p:nvSpPr>
          <p:spPr bwMode="auto">
            <a:xfrm>
              <a:off x="1051560" y="3419494"/>
              <a:ext cx="3009962" cy="2352656"/>
            </a:xfrm>
            <a:prstGeom prst="roundRect">
              <a:avLst/>
            </a:prstGeom>
            <a:solidFill>
              <a:srgbClr val="D8D8D8"/>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t"/>
            <a:lstStyle/>
            <a:p>
              <a:pPr algn="ctr"/>
              <a:r>
                <a:rPr lang="en-US" sz="1600" b="1" dirty="0" smtClean="0">
                  <a:cs typeface="+mn-ea"/>
                  <a:sym typeface="+mn-lt"/>
                </a:rPr>
                <a:t>K</a:t>
              </a:r>
              <a:r>
                <a:rPr lang="en-US" altLang="zh-CN" sz="1600" b="1" dirty="0" smtClean="0">
                  <a:cs typeface="+mn-ea"/>
                  <a:sym typeface="+mn-lt"/>
                </a:rPr>
                <a:t>ey Facilities</a:t>
              </a:r>
              <a:endParaRPr lang="en-US" sz="1600" b="1" dirty="0">
                <a:cs typeface="+mn-ea"/>
                <a:sym typeface="+mn-lt"/>
              </a:endParaRPr>
            </a:p>
          </p:txBody>
        </p:sp>
        <p:grpSp>
          <p:nvGrpSpPr>
            <p:cNvPr id="10" name="组合 9"/>
            <p:cNvGrpSpPr/>
            <p:nvPr/>
          </p:nvGrpSpPr>
          <p:grpSpPr>
            <a:xfrm>
              <a:off x="1176183" y="4041732"/>
              <a:ext cx="2734386" cy="1584176"/>
              <a:chOff x="1127448" y="4490886"/>
              <a:chExt cx="2734386" cy="1584176"/>
            </a:xfrm>
          </p:grpSpPr>
          <p:sp>
            <p:nvSpPr>
              <p:cNvPr id="11" name="圆角矩形 46"/>
              <p:cNvSpPr>
                <a:spLocks noChangeArrowheads="1"/>
              </p:cNvSpPr>
              <p:nvPr/>
            </p:nvSpPr>
            <p:spPr bwMode="auto">
              <a:xfrm>
                <a:off x="1127448" y="4490886"/>
                <a:ext cx="1295400" cy="432048"/>
              </a:xfrm>
              <a:prstGeom prst="roundRect">
                <a:avLst>
                  <a:gd name="adj" fmla="val 16667"/>
                </a:avLst>
              </a:prstGeom>
              <a:solidFill>
                <a:srgbClr val="FFFFCC"/>
              </a:solidFill>
              <a:ln w="3175" cap="flat" cmpd="sng" algn="ctr">
                <a:solidFill>
                  <a:srgbClr val="FFC000"/>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spcBef>
                    <a:spcPts val="0"/>
                  </a:spcBef>
                  <a:spcAft>
                    <a:spcPts val="0"/>
                  </a:spcAft>
                  <a:buClrTx/>
                  <a:buSzTx/>
                  <a:buFontTx/>
                  <a:buNone/>
                  <a:tabLst/>
                  <a:defRPr/>
                </a:pPr>
                <a:r>
                  <a:rPr lang="en-US" sz="1200" dirty="0">
                    <a:cs typeface="+mn-ea"/>
                    <a:sym typeface="+mn-lt"/>
                  </a:rPr>
                  <a:t>Power supply and distribution devices</a:t>
                </a:r>
              </a:p>
            </p:txBody>
          </p:sp>
          <p:sp>
            <p:nvSpPr>
              <p:cNvPr id="12" name="圆角矩形 46"/>
              <p:cNvSpPr>
                <a:spLocks noChangeArrowheads="1"/>
              </p:cNvSpPr>
              <p:nvPr/>
            </p:nvSpPr>
            <p:spPr bwMode="auto">
              <a:xfrm>
                <a:off x="1127448" y="5066950"/>
                <a:ext cx="1295400" cy="432048"/>
              </a:xfrm>
              <a:prstGeom prst="roundRect">
                <a:avLst>
                  <a:gd name="adj" fmla="val 16667"/>
                </a:avLst>
              </a:prstGeom>
              <a:solidFill>
                <a:srgbClr val="FFFFCC"/>
              </a:solidFill>
              <a:ln w="3175" cap="flat" cmpd="sng" algn="ctr">
                <a:solidFill>
                  <a:srgbClr val="FFC000"/>
                </a:solidFill>
                <a:prstDash val="solid"/>
              </a:ln>
              <a:effectLst>
                <a:outerShdw blurRad="50800" dist="38100" dir="2700000" algn="tl" rotWithShape="0">
                  <a:prstClr val="black">
                    <a:alpha val="40000"/>
                  </a:prstClr>
                </a:outerShdw>
              </a:effectLst>
            </p:spPr>
            <p:txBody>
              <a:bodyPr anchor="ctr"/>
              <a:lstStyle/>
              <a:p>
                <a:pPr algn="ctr" defTabSz="914400"/>
                <a:r>
                  <a:rPr lang="en-US" sz="1200">
                    <a:cs typeface="+mn-ea"/>
                    <a:sym typeface="+mn-lt"/>
                  </a:rPr>
                  <a:t>Cooling devices</a:t>
                </a:r>
              </a:p>
            </p:txBody>
          </p:sp>
          <p:sp>
            <p:nvSpPr>
              <p:cNvPr id="13" name="圆角矩形 46"/>
              <p:cNvSpPr>
                <a:spLocks noChangeArrowheads="1"/>
              </p:cNvSpPr>
              <p:nvPr/>
            </p:nvSpPr>
            <p:spPr bwMode="auto">
              <a:xfrm>
                <a:off x="2566434" y="4490886"/>
                <a:ext cx="1295400" cy="432048"/>
              </a:xfrm>
              <a:prstGeom prst="roundRect">
                <a:avLst>
                  <a:gd name="adj" fmla="val 16667"/>
                </a:avLst>
              </a:prstGeom>
              <a:solidFill>
                <a:srgbClr val="FFFFCC"/>
              </a:solidFill>
              <a:ln w="3175" cap="flat" cmpd="sng" algn="ctr">
                <a:solidFill>
                  <a:srgbClr val="FFC000"/>
                </a:solidFill>
                <a:prstDash val="solid"/>
              </a:ln>
              <a:effectLst>
                <a:outerShdw blurRad="50800" dist="38100" dir="2700000" algn="tl" rotWithShape="0">
                  <a:prstClr val="black">
                    <a:alpha val="40000"/>
                  </a:prstClr>
                </a:outerShdw>
              </a:effectLst>
            </p:spPr>
            <p:txBody>
              <a:bodyPr anchor="ctr"/>
              <a:lstStyle/>
              <a:p>
                <a:pPr algn="ctr" defTabSz="914400"/>
                <a:r>
                  <a:rPr lang="en-US" sz="1200">
                    <a:cs typeface="+mn-ea"/>
                    <a:sym typeface="+mn-lt"/>
                  </a:rPr>
                  <a:t>Environment devices</a:t>
                </a:r>
              </a:p>
            </p:txBody>
          </p:sp>
          <p:sp>
            <p:nvSpPr>
              <p:cNvPr id="14" name="圆角矩形 46"/>
              <p:cNvSpPr>
                <a:spLocks noChangeArrowheads="1"/>
              </p:cNvSpPr>
              <p:nvPr/>
            </p:nvSpPr>
            <p:spPr bwMode="auto">
              <a:xfrm>
                <a:off x="2566434" y="5066950"/>
                <a:ext cx="1295400" cy="432048"/>
              </a:xfrm>
              <a:prstGeom prst="roundRect">
                <a:avLst>
                  <a:gd name="adj" fmla="val 16667"/>
                </a:avLst>
              </a:prstGeom>
              <a:solidFill>
                <a:srgbClr val="FFFFCC"/>
              </a:solidFill>
              <a:ln w="3175" cap="flat" cmpd="sng" algn="ctr">
                <a:solidFill>
                  <a:srgbClr val="FFC000"/>
                </a:solidFill>
                <a:prstDash val="solid"/>
              </a:ln>
              <a:effectLst>
                <a:outerShdw blurRad="50800" dist="38100" dir="2700000" algn="tl" rotWithShape="0">
                  <a:prstClr val="black">
                    <a:alpha val="40000"/>
                  </a:prstClr>
                </a:outerShdw>
              </a:effectLst>
            </p:spPr>
            <p:txBody>
              <a:bodyPr anchor="ctr"/>
              <a:lstStyle/>
              <a:p>
                <a:pPr algn="ctr" defTabSz="914400"/>
                <a:r>
                  <a:rPr lang="en-US" sz="1200" dirty="0">
                    <a:cs typeface="+mn-ea"/>
                    <a:sym typeface="+mn-lt"/>
                  </a:rPr>
                  <a:t>Security protection devices</a:t>
                </a:r>
              </a:p>
            </p:txBody>
          </p:sp>
          <p:sp>
            <p:nvSpPr>
              <p:cNvPr id="15" name="圆角矩形 46"/>
              <p:cNvSpPr>
                <a:spLocks noChangeArrowheads="1"/>
              </p:cNvSpPr>
              <p:nvPr/>
            </p:nvSpPr>
            <p:spPr bwMode="auto">
              <a:xfrm>
                <a:off x="1824762" y="5643014"/>
                <a:ext cx="1295400" cy="432048"/>
              </a:xfrm>
              <a:prstGeom prst="roundRect">
                <a:avLst>
                  <a:gd name="adj" fmla="val 16667"/>
                </a:avLst>
              </a:prstGeom>
              <a:solidFill>
                <a:srgbClr val="FFFFCC"/>
              </a:solidFill>
              <a:ln w="3175" cap="flat" cmpd="sng" algn="ctr">
                <a:solidFill>
                  <a:srgbClr val="FFC000"/>
                </a:solidFill>
                <a:prstDash val="solid"/>
              </a:ln>
              <a:effectLst>
                <a:outerShdw blurRad="50800" dist="38100" dir="2700000" algn="tl" rotWithShape="0">
                  <a:prstClr val="black">
                    <a:alpha val="40000"/>
                  </a:prstClr>
                </a:outerShdw>
              </a:effectLst>
            </p:spPr>
            <p:txBody>
              <a:bodyPr anchor="ctr"/>
              <a:lstStyle/>
              <a:p>
                <a:pPr algn="ctr" defTabSz="914400">
                  <a:lnSpc>
                    <a:spcPct val="120000"/>
                  </a:lnSpc>
                </a:pPr>
                <a:r>
                  <a:rPr lang="en-US" sz="1400">
                    <a:solidFill>
                      <a:srgbClr val="4D4D4D"/>
                    </a:solidFill>
                    <a:cs typeface="+mn-ea"/>
                    <a:sym typeface="+mn-lt"/>
                  </a:rPr>
                  <a:t>…</a:t>
                </a:r>
              </a:p>
            </p:txBody>
          </p:sp>
        </p:grpSp>
      </p:grpSp>
      <p:sp>
        <p:nvSpPr>
          <p:cNvPr id="18" name="等腰三角形 17"/>
          <p:cNvSpPr/>
          <p:nvPr/>
        </p:nvSpPr>
        <p:spPr>
          <a:xfrm rot="5400000">
            <a:off x="4615838" y="4470871"/>
            <a:ext cx="473075" cy="409575"/>
          </a:xfrm>
          <a:prstGeom prst="triangle">
            <a:avLst/>
          </a:prstGeom>
          <a:solidFill>
            <a:srgbClr val="94949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ysClr val="window" lastClr="FFFFFF"/>
              </a:solidFill>
              <a:effectLst/>
              <a:uLnTx/>
              <a:uFillTx/>
              <a:cs typeface="+mn-ea"/>
              <a:sym typeface="+mn-lt"/>
            </a:endParaRPr>
          </a:p>
        </p:txBody>
      </p:sp>
      <p:sp>
        <p:nvSpPr>
          <p:cNvPr id="19" name="等腰三角形 18"/>
          <p:cNvSpPr/>
          <p:nvPr/>
        </p:nvSpPr>
        <p:spPr>
          <a:xfrm rot="5400000">
            <a:off x="9219016" y="4545007"/>
            <a:ext cx="473075" cy="409575"/>
          </a:xfrm>
          <a:prstGeom prst="triangle">
            <a:avLst/>
          </a:prstGeom>
          <a:solidFill>
            <a:srgbClr val="94949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dirty="0">
              <a:ln>
                <a:noFill/>
              </a:ln>
              <a:solidFill>
                <a:sysClr val="window" lastClr="FFFFFF"/>
              </a:solidFill>
              <a:effectLst/>
              <a:uLnTx/>
              <a:uFillTx/>
              <a:cs typeface="+mn-ea"/>
              <a:sym typeface="+mn-lt"/>
            </a:endParaRPr>
          </a:p>
        </p:txBody>
      </p:sp>
      <p:grpSp>
        <p:nvGrpSpPr>
          <p:cNvPr id="3" name="组合 2"/>
          <p:cNvGrpSpPr/>
          <p:nvPr/>
        </p:nvGrpSpPr>
        <p:grpSpPr>
          <a:xfrm>
            <a:off x="5080961" y="3419494"/>
            <a:ext cx="4104456" cy="2352656"/>
            <a:chOff x="4711008" y="3419494"/>
            <a:chExt cx="4104456" cy="2352656"/>
          </a:xfrm>
        </p:grpSpPr>
        <p:sp>
          <p:nvSpPr>
            <p:cNvPr id="4" name="圆角矩形 3"/>
            <p:cNvSpPr/>
            <p:nvPr/>
          </p:nvSpPr>
          <p:spPr bwMode="auto">
            <a:xfrm>
              <a:off x="4711008" y="3419494"/>
              <a:ext cx="4104456" cy="2352656"/>
            </a:xfrm>
            <a:prstGeom prst="roundRect">
              <a:avLst/>
            </a:prstGeom>
            <a:solidFill>
              <a:srgbClr val="D8D8D8"/>
            </a:solidFill>
            <a:ln w="3175" cap="flat" cmpd="sng" algn="ctr">
              <a:solidFill>
                <a:srgbClr val="D7D7D7"/>
              </a:solidFill>
              <a:prstDash val="solid"/>
            </a:ln>
            <a:effectLst>
              <a:outerShdw blurRad="50800" dist="38100" dir="2700000" algn="tl" rotWithShape="0">
                <a:prstClr val="black">
                  <a:alpha val="40000"/>
                </a:prstClr>
              </a:outerShdw>
            </a:effectLst>
          </p:spPr>
          <p:txBody>
            <a:bodyPr anchor="t"/>
            <a:lstStyle/>
            <a:p>
              <a:pPr algn="ctr" fontAlgn="auto">
                <a:lnSpc>
                  <a:spcPct val="120000"/>
                </a:lnSpc>
                <a:spcBef>
                  <a:spcPts val="0"/>
                </a:spcBef>
                <a:spcAft>
                  <a:spcPts val="0"/>
                </a:spcAft>
              </a:pPr>
              <a:r>
                <a:rPr lang="en-US" sz="1600" b="1" dirty="0">
                  <a:cs typeface="+mn-ea"/>
                  <a:sym typeface="+mn-lt"/>
                </a:rPr>
                <a:t>Monitoring system</a:t>
              </a:r>
            </a:p>
          </p:txBody>
        </p:sp>
        <p:sp>
          <p:nvSpPr>
            <p:cNvPr id="6" name="圆角矩形 5"/>
            <p:cNvSpPr/>
            <p:nvPr/>
          </p:nvSpPr>
          <p:spPr bwMode="auto">
            <a:xfrm>
              <a:off x="4920169" y="4336912"/>
              <a:ext cx="1548172" cy="775106"/>
            </a:xfrm>
            <a:prstGeom prst="roundRect">
              <a:avLst/>
            </a:prstGeom>
            <a:solidFill>
              <a:srgbClr val="FFFFCC"/>
            </a:solidFill>
            <a:ln w="3175" cap="flat" cmpd="sng" algn="ctr">
              <a:solidFill>
                <a:srgbClr val="FFC000"/>
              </a:solidFill>
              <a:prstDash val="solid"/>
            </a:ln>
            <a:effectLst>
              <a:outerShdw blurRad="50800" dist="38100" dir="2700000" algn="tl" rotWithShape="0">
                <a:prstClr val="black">
                  <a:alpha val="40000"/>
                </a:prstClr>
              </a:outerShdw>
            </a:effectLst>
          </p:spPr>
          <p:txBody>
            <a:bodyPr anchor="ctr"/>
            <a:lstStyle/>
            <a:p>
              <a:pPr algn="ctr" defTabSz="914400">
                <a:lnSpc>
                  <a:spcPct val="120000"/>
                </a:lnSpc>
              </a:pPr>
              <a:r>
                <a:rPr lang="en-US" sz="1200" b="1" dirty="0">
                  <a:solidFill>
                    <a:srgbClr val="4D4D4D"/>
                  </a:solidFill>
                  <a:cs typeface="+mn-ea"/>
                  <a:sym typeface="+mn-lt"/>
                </a:rPr>
                <a:t>Information collection system</a:t>
              </a:r>
            </a:p>
          </p:txBody>
        </p:sp>
        <p:sp>
          <p:nvSpPr>
            <p:cNvPr id="9" name="圆角矩形 8"/>
            <p:cNvSpPr/>
            <p:nvPr/>
          </p:nvSpPr>
          <p:spPr bwMode="auto">
            <a:xfrm>
              <a:off x="7080839" y="4336912"/>
              <a:ext cx="1548172" cy="775106"/>
            </a:xfrm>
            <a:prstGeom prst="roundRect">
              <a:avLst/>
            </a:prstGeom>
            <a:solidFill>
              <a:srgbClr val="FFFFCC"/>
            </a:solidFill>
            <a:ln w="3175" cap="flat" cmpd="sng" algn="ctr">
              <a:solidFill>
                <a:srgbClr val="FFC000"/>
              </a:solidFill>
              <a:prstDash val="solid"/>
            </a:ln>
            <a:effectLst>
              <a:outerShdw blurRad="50800" dist="38100" dir="2700000" algn="tl" rotWithShape="0">
                <a:prstClr val="black">
                  <a:alpha val="40000"/>
                </a:prstClr>
              </a:outerShdw>
            </a:effectLst>
          </p:spPr>
          <p:txBody>
            <a:bodyPr anchor="ctr"/>
            <a:lstStyle/>
            <a:p>
              <a:pPr algn="ctr" defTabSz="914400">
                <a:lnSpc>
                  <a:spcPct val="120000"/>
                </a:lnSpc>
              </a:pPr>
              <a:r>
                <a:rPr lang="en-US" sz="1200" b="1">
                  <a:solidFill>
                    <a:srgbClr val="4D4D4D"/>
                  </a:solidFill>
                  <a:cs typeface="+mn-ea"/>
                  <a:sym typeface="+mn-lt"/>
                </a:rPr>
                <a:t>Information processing system</a:t>
              </a:r>
            </a:p>
          </p:txBody>
        </p:sp>
        <p:sp>
          <p:nvSpPr>
            <p:cNvPr id="20" name="等腰三角形 19"/>
            <p:cNvSpPr/>
            <p:nvPr/>
          </p:nvSpPr>
          <p:spPr>
            <a:xfrm rot="5400000">
              <a:off x="6548810" y="4545008"/>
              <a:ext cx="473075" cy="409575"/>
            </a:xfrm>
            <a:prstGeom prst="triangle">
              <a:avLst/>
            </a:prstGeom>
            <a:solidFill>
              <a:srgbClr val="94949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1" i="0" u="none" strike="noStrike" kern="0" cap="none" spc="0" normalizeH="0" baseline="0" noProof="0" dirty="0">
                <a:ln>
                  <a:noFill/>
                </a:ln>
                <a:solidFill>
                  <a:sysClr val="window" lastClr="FFFFFF"/>
                </a:solidFill>
                <a:effectLst/>
                <a:uLnTx/>
                <a:uFillTx/>
                <a:cs typeface="+mn-ea"/>
                <a:sym typeface="+mn-lt"/>
              </a:endParaRPr>
            </a:p>
          </p:txBody>
        </p:sp>
      </p:grpSp>
      <p:grpSp>
        <p:nvGrpSpPr>
          <p:cNvPr id="17" name="组合 16"/>
          <p:cNvGrpSpPr/>
          <p:nvPr/>
        </p:nvGrpSpPr>
        <p:grpSpPr>
          <a:xfrm>
            <a:off x="9727247" y="3455906"/>
            <a:ext cx="1914264" cy="2430544"/>
            <a:chOff x="9476856" y="3455906"/>
            <a:chExt cx="1610243" cy="2430544"/>
          </a:xfrm>
        </p:grpSpPr>
        <p:sp>
          <p:nvSpPr>
            <p:cNvPr id="31" name="圆角矩形 30"/>
            <p:cNvSpPr/>
            <p:nvPr/>
          </p:nvSpPr>
          <p:spPr bwMode="auto">
            <a:xfrm>
              <a:off x="9476856" y="3455906"/>
              <a:ext cx="1610243" cy="2430544"/>
            </a:xfrm>
            <a:prstGeom prst="roundRect">
              <a:avLst/>
            </a:prstGeom>
            <a:solidFill>
              <a:srgbClr val="D8D8D8"/>
            </a:solidFill>
            <a:ln w="3175" cap="flat" cmpd="sng" algn="ctr">
              <a:solidFill>
                <a:srgbClr val="D7D7D7"/>
              </a:solidFill>
              <a:prstDash val="solid"/>
            </a:ln>
            <a:effectLst>
              <a:outerShdw blurRad="50800" dist="38100" dir="2700000" algn="tl" rotWithShape="0">
                <a:prstClr val="black">
                  <a:alpha val="40000"/>
                </a:prstClr>
              </a:outerShdw>
            </a:effectLst>
          </p:spPr>
          <p:txBody>
            <a:bodyPr tIns="0" anchor="t"/>
            <a:lstStyle/>
            <a:p>
              <a:pPr algn="ctr" fontAlgn="auto">
                <a:lnSpc>
                  <a:spcPct val="120000"/>
                </a:lnSpc>
                <a:spcBef>
                  <a:spcPts val="0"/>
                </a:spcBef>
                <a:spcAft>
                  <a:spcPts val="0"/>
                </a:spcAft>
              </a:pPr>
              <a:r>
                <a:rPr lang="en-US" sz="1400" b="1" dirty="0">
                  <a:cs typeface="+mn-ea"/>
                  <a:sym typeface="+mn-lt"/>
                </a:rPr>
                <a:t>O&amp;M transactions</a:t>
              </a:r>
            </a:p>
          </p:txBody>
        </p:sp>
        <p:grpSp>
          <p:nvGrpSpPr>
            <p:cNvPr id="21" name="组合 20"/>
            <p:cNvGrpSpPr/>
            <p:nvPr/>
          </p:nvGrpSpPr>
          <p:grpSpPr>
            <a:xfrm>
              <a:off x="9625447" y="4096529"/>
              <a:ext cx="1299777" cy="1665081"/>
              <a:chOff x="9549925" y="4424350"/>
              <a:chExt cx="1299777" cy="1665081"/>
            </a:xfrm>
          </p:grpSpPr>
          <p:sp>
            <p:nvSpPr>
              <p:cNvPr id="22" name="圆角矩形 46"/>
              <p:cNvSpPr>
                <a:spLocks noChangeArrowheads="1"/>
              </p:cNvSpPr>
              <p:nvPr/>
            </p:nvSpPr>
            <p:spPr bwMode="auto">
              <a:xfrm>
                <a:off x="9554302" y="4424350"/>
                <a:ext cx="1295400" cy="288032"/>
              </a:xfrm>
              <a:prstGeom prst="roundRect">
                <a:avLst>
                  <a:gd name="adj" fmla="val 16667"/>
                </a:avLst>
              </a:prstGeom>
              <a:solidFill>
                <a:srgbClr val="FFFFCC"/>
              </a:solidFill>
              <a:ln w="3175" cap="flat" cmpd="sng" algn="ctr">
                <a:solidFill>
                  <a:srgbClr val="FFC000"/>
                </a:solidFill>
                <a:prstDash val="solid"/>
              </a:ln>
              <a:effectLst>
                <a:outerShdw blurRad="50800" dist="38100" dir="2700000" algn="tl" rotWithShape="0">
                  <a:prstClr val="black">
                    <a:alpha val="40000"/>
                  </a:prstClr>
                </a:outerShdw>
              </a:effectLst>
            </p:spPr>
            <p:txBody>
              <a:bodyPr anchor="ctr"/>
              <a:lstStyle/>
              <a:p>
                <a:pPr algn="ctr" defTabSz="914400">
                  <a:lnSpc>
                    <a:spcPct val="120000"/>
                  </a:lnSpc>
                </a:pPr>
                <a:r>
                  <a:rPr lang="en-US" sz="1200" dirty="0">
                    <a:cs typeface="+mn-ea"/>
                    <a:sym typeface="+mn-lt"/>
                  </a:rPr>
                  <a:t>Alarm generation</a:t>
                </a:r>
              </a:p>
            </p:txBody>
          </p:sp>
          <p:sp>
            <p:nvSpPr>
              <p:cNvPr id="23" name="圆角矩形 46"/>
              <p:cNvSpPr>
                <a:spLocks noChangeArrowheads="1"/>
              </p:cNvSpPr>
              <p:nvPr/>
            </p:nvSpPr>
            <p:spPr bwMode="auto">
              <a:xfrm>
                <a:off x="9554302" y="4856398"/>
                <a:ext cx="1295400" cy="316469"/>
              </a:xfrm>
              <a:prstGeom prst="roundRect">
                <a:avLst>
                  <a:gd name="adj" fmla="val 16667"/>
                </a:avLst>
              </a:prstGeom>
              <a:solidFill>
                <a:srgbClr val="FFFFCC"/>
              </a:solidFill>
              <a:ln w="3175" cap="flat" cmpd="sng" algn="ctr">
                <a:solidFill>
                  <a:srgbClr val="FFC000"/>
                </a:solidFill>
                <a:prstDash val="solid"/>
              </a:ln>
              <a:effectLst>
                <a:outerShdw blurRad="50800" dist="38100" dir="2700000" algn="tl" rotWithShape="0">
                  <a:prstClr val="black">
                    <a:alpha val="40000"/>
                  </a:prstClr>
                </a:outerShdw>
              </a:effectLst>
            </p:spPr>
            <p:txBody>
              <a:bodyPr anchor="ctr"/>
              <a:lstStyle/>
              <a:p>
                <a:pPr algn="ctr" defTabSz="914400">
                  <a:lnSpc>
                    <a:spcPct val="120000"/>
                  </a:lnSpc>
                </a:pPr>
                <a:r>
                  <a:rPr lang="en-US" sz="1200">
                    <a:cs typeface="+mn-ea"/>
                    <a:sym typeface="+mn-lt"/>
                  </a:rPr>
                  <a:t>Real-time display</a:t>
                </a:r>
              </a:p>
            </p:txBody>
          </p:sp>
          <p:sp>
            <p:nvSpPr>
              <p:cNvPr id="24" name="圆角矩形 46"/>
              <p:cNvSpPr>
                <a:spLocks noChangeArrowheads="1"/>
              </p:cNvSpPr>
              <p:nvPr/>
            </p:nvSpPr>
            <p:spPr bwMode="auto">
              <a:xfrm>
                <a:off x="9549925" y="5316884"/>
                <a:ext cx="1295400" cy="316469"/>
              </a:xfrm>
              <a:prstGeom prst="roundRect">
                <a:avLst>
                  <a:gd name="adj" fmla="val 16667"/>
                </a:avLst>
              </a:prstGeom>
              <a:solidFill>
                <a:srgbClr val="FFFFCC"/>
              </a:solidFill>
              <a:ln w="3175" cap="flat" cmpd="sng" algn="ctr">
                <a:solidFill>
                  <a:srgbClr val="FFC000"/>
                </a:solidFill>
                <a:prstDash val="solid"/>
              </a:ln>
              <a:effectLst>
                <a:outerShdw blurRad="50800" dist="38100" dir="2700000" algn="tl" rotWithShape="0">
                  <a:prstClr val="black">
                    <a:alpha val="40000"/>
                  </a:prstClr>
                </a:outerShdw>
              </a:effectLst>
            </p:spPr>
            <p:txBody>
              <a:bodyPr anchor="ctr"/>
              <a:lstStyle/>
              <a:p>
                <a:pPr algn="ctr" defTabSz="914400">
                  <a:lnSpc>
                    <a:spcPct val="120000"/>
                  </a:lnSpc>
                </a:pPr>
                <a:r>
                  <a:rPr lang="en-US" sz="1200">
                    <a:cs typeface="+mn-ea"/>
                    <a:sym typeface="+mn-lt"/>
                  </a:rPr>
                  <a:t>O&amp;M support</a:t>
                </a:r>
              </a:p>
            </p:txBody>
          </p:sp>
          <p:sp>
            <p:nvSpPr>
              <p:cNvPr id="25" name="圆角矩形 46"/>
              <p:cNvSpPr>
                <a:spLocks noChangeArrowheads="1"/>
              </p:cNvSpPr>
              <p:nvPr/>
            </p:nvSpPr>
            <p:spPr bwMode="auto">
              <a:xfrm>
                <a:off x="9549925" y="5777370"/>
                <a:ext cx="1295400" cy="312061"/>
              </a:xfrm>
              <a:prstGeom prst="roundRect">
                <a:avLst>
                  <a:gd name="adj" fmla="val 16667"/>
                </a:avLst>
              </a:prstGeom>
              <a:solidFill>
                <a:srgbClr val="FFFFCC"/>
              </a:solidFill>
              <a:ln w="3175" cap="flat" cmpd="sng" algn="ctr">
                <a:solidFill>
                  <a:srgbClr val="FFC000"/>
                </a:solidFill>
                <a:prstDash val="solid"/>
              </a:ln>
              <a:effectLst>
                <a:outerShdw blurRad="50800" dist="38100" dir="2700000" algn="tl" rotWithShape="0">
                  <a:prstClr val="black">
                    <a:alpha val="40000"/>
                  </a:prstClr>
                </a:outerShdw>
              </a:effectLst>
            </p:spPr>
            <p:txBody>
              <a:bodyPr anchor="ctr"/>
              <a:lstStyle/>
              <a:p>
                <a:pPr algn="ctr" defTabSz="914400">
                  <a:lnSpc>
                    <a:spcPct val="120000"/>
                  </a:lnSpc>
                </a:pPr>
                <a:r>
                  <a:rPr lang="en-US" sz="1400">
                    <a:solidFill>
                      <a:srgbClr val="4D4D4D"/>
                    </a:solidFill>
                    <a:cs typeface="+mn-ea"/>
                    <a:sym typeface="+mn-lt"/>
                  </a:rPr>
                  <a:t>…</a:t>
                </a:r>
              </a:p>
            </p:txBody>
          </p:sp>
        </p:grpSp>
      </p:grpSp>
    </p:spTree>
    <p:extLst>
      <p:ext uri="{BB962C8B-B14F-4D97-AF65-F5344CB8AC3E}">
        <p14:creationId xmlns:p14="http://schemas.microsoft.com/office/powerpoint/2010/main" val="2363687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down)">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down)">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26" presetClass="emph" presetSubtype="0" fill="hold" grpId="1" nodeType="clickEffect">
                                  <p:stCondLst>
                                    <p:cond delay="0"/>
                                  </p:stCondLst>
                                  <p:childTnLst>
                                    <p:animEffect transition="out" filter="fade">
                                      <p:cBhvr>
                                        <p:cTn id="33" dur="500" tmFilter="0, 0; .2, .5; .8, .5; 1, 0"/>
                                        <p:tgtEl>
                                          <p:spTgt spid="18"/>
                                        </p:tgtEl>
                                      </p:cBhvr>
                                    </p:animEffect>
                                    <p:animScale>
                                      <p:cBhvr>
                                        <p:cTn id="34" dur="250" autoRev="1" fill="hold"/>
                                        <p:tgtEl>
                                          <p:spTgt spid="18"/>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down)">
                                      <p:cBhvr>
                                        <p:cTn id="39" dur="500"/>
                                        <p:tgtEl>
                                          <p:spTgt spid="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childTnLst>
                    </p:cTn>
                  </p:par>
                  <p:par>
                    <p:cTn id="45" fill="hold">
                      <p:stCondLst>
                        <p:cond delay="indefinite"/>
                      </p:stCondLst>
                      <p:childTnLst>
                        <p:par>
                          <p:cTn id="46" fill="hold">
                            <p:stCondLst>
                              <p:cond delay="0"/>
                            </p:stCondLst>
                            <p:childTnLst>
                              <p:par>
                                <p:cTn id="47" presetID="26" presetClass="emph" presetSubtype="0" fill="hold" grpId="1" nodeType="clickEffect">
                                  <p:stCondLst>
                                    <p:cond delay="0"/>
                                  </p:stCondLst>
                                  <p:childTnLst>
                                    <p:animEffect transition="out" filter="fade">
                                      <p:cBhvr>
                                        <p:cTn id="48" dur="500" tmFilter="0, 0; .2, .5; .8, .5; 1, 0"/>
                                        <p:tgtEl>
                                          <p:spTgt spid="19"/>
                                        </p:tgtEl>
                                      </p:cBhvr>
                                    </p:animEffect>
                                    <p:animScale>
                                      <p:cBhvr>
                                        <p:cTn id="49" dur="250" autoRev="1" fill="hold"/>
                                        <p:tgtEl>
                                          <p:spTgt spid="19"/>
                                        </p:tgtEl>
                                      </p:cBhvr>
                                      <p:by x="105000" y="105000"/>
                                    </p:animScale>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7" grpId="0"/>
      <p:bldP spid="8" grpId="0"/>
      <p:bldP spid="18" grpId="0" animBg="1"/>
      <p:bldP spid="18" grpId="1" animBg="1"/>
      <p:bldP spid="19" grpId="0" animBg="1"/>
      <p:bldP spid="19"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a:latin typeface="+mn-lt"/>
                <a:ea typeface="+mn-ea"/>
                <a:cs typeface="+mn-ea"/>
                <a:sym typeface="+mn-lt"/>
              </a:rPr>
              <a:t>Operation Management System</a:t>
            </a:r>
          </a:p>
        </p:txBody>
      </p:sp>
      <p:sp>
        <p:nvSpPr>
          <p:cNvPr id="4" name="文本占位符 3"/>
          <p:cNvSpPr>
            <a:spLocks noGrp="1"/>
          </p:cNvSpPr>
          <p:nvPr>
            <p:ph type="body" sz="quarter" idx="10"/>
          </p:nvPr>
        </p:nvSpPr>
        <p:spPr/>
        <p:txBody>
          <a:bodyPr/>
          <a:lstStyle/>
          <a:p>
            <a:r>
              <a:rPr lang="en-US" sz="1400" dirty="0">
                <a:latin typeface="+mn-lt"/>
                <a:ea typeface="+mn-ea"/>
                <a:cs typeface="+mn-ea"/>
                <a:sym typeface="+mn-lt"/>
              </a:rPr>
              <a:t>The DCIM system implements functions such as O&amp;M management, energy efficiency management, asset management, and capacity management based on the routine operation of data center infrastructure to improve the data center availability, optimize management, and reduce operating expenses (OPEXs).</a:t>
            </a:r>
          </a:p>
        </p:txBody>
      </p:sp>
      <p:sp>
        <p:nvSpPr>
          <p:cNvPr id="5" name="浅色箭头1"/>
          <p:cNvSpPr>
            <a:spLocks noChangeAspect="1"/>
          </p:cNvSpPr>
          <p:nvPr/>
        </p:nvSpPr>
        <p:spPr bwMode="auto">
          <a:xfrm>
            <a:off x="5840925" y="2376743"/>
            <a:ext cx="1786059" cy="2057606"/>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cs typeface="+mn-ea"/>
              <a:sym typeface="+mn-lt"/>
            </a:endParaRPr>
          </a:p>
        </p:txBody>
      </p:sp>
      <p:sp>
        <p:nvSpPr>
          <p:cNvPr id="6" name="浅色箭头4"/>
          <p:cNvSpPr>
            <a:spLocks noChangeAspect="1"/>
          </p:cNvSpPr>
          <p:nvPr/>
        </p:nvSpPr>
        <p:spPr bwMode="auto">
          <a:xfrm>
            <a:off x="3995330" y="2378161"/>
            <a:ext cx="2028453" cy="1878931"/>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cs typeface="+mn-ea"/>
              <a:sym typeface="+mn-lt"/>
            </a:endParaRPr>
          </a:p>
        </p:txBody>
      </p:sp>
      <p:sp>
        <p:nvSpPr>
          <p:cNvPr id="7" name="浅色箭头3"/>
          <p:cNvSpPr>
            <a:spLocks noChangeAspect="1"/>
          </p:cNvSpPr>
          <p:nvPr/>
        </p:nvSpPr>
        <p:spPr bwMode="auto">
          <a:xfrm>
            <a:off x="4002418" y="4074162"/>
            <a:ext cx="1835672" cy="1934235"/>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cs typeface="+mn-ea"/>
              <a:sym typeface="+mn-lt"/>
            </a:endParaRPr>
          </a:p>
        </p:txBody>
      </p:sp>
      <p:sp>
        <p:nvSpPr>
          <p:cNvPr id="8" name="浅色箭头2"/>
          <p:cNvSpPr>
            <a:spLocks noChangeAspect="1"/>
          </p:cNvSpPr>
          <p:nvPr/>
        </p:nvSpPr>
        <p:spPr bwMode="auto">
          <a:xfrm>
            <a:off x="5660901" y="4257092"/>
            <a:ext cx="1963248" cy="1748469"/>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gradFill>
            <a:gsLst>
              <a:gs pos="33000">
                <a:srgbClr val="F9F9F9"/>
              </a:gs>
              <a:gs pos="100000">
                <a:srgbClr val="D7D7D7"/>
              </a:gs>
            </a:gsLst>
            <a:lin ang="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en-US" sz="1200" b="0" i="0" u="none" strike="noStrike" kern="0" cap="none" spc="0" normalizeH="0" baseline="0" noProof="0" dirty="0">
              <a:ln>
                <a:noFill/>
              </a:ln>
              <a:solidFill>
                <a:srgbClr val="4D4D4D"/>
              </a:solidFill>
              <a:effectLst/>
              <a:uLnTx/>
              <a:uFillTx/>
              <a:cs typeface="+mn-ea"/>
              <a:sym typeface="+mn-lt"/>
            </a:endParaRPr>
          </a:p>
        </p:txBody>
      </p:sp>
      <p:sp>
        <p:nvSpPr>
          <p:cNvPr id="9" name="中心文本"/>
          <p:cNvSpPr txBox="1">
            <a:spLocks noChangeArrowheads="1"/>
          </p:cNvSpPr>
          <p:nvPr/>
        </p:nvSpPr>
        <p:spPr bwMode="auto">
          <a:xfrm>
            <a:off x="4961469" y="3793885"/>
            <a:ext cx="17282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a:ln>
                  <a:noFill/>
                </a:ln>
                <a:cs typeface="+mn-ea"/>
                <a:sym typeface="+mn-lt"/>
              </a:rPr>
              <a:t>Operation management system</a:t>
            </a:r>
          </a:p>
        </p:txBody>
      </p:sp>
      <p:sp>
        <p:nvSpPr>
          <p:cNvPr id="10" name="深色箭头1"/>
          <p:cNvSpPr>
            <a:spLocks noChangeAspect="1"/>
          </p:cNvSpPr>
          <p:nvPr/>
        </p:nvSpPr>
        <p:spPr bwMode="auto">
          <a:xfrm>
            <a:off x="5840925" y="2376743"/>
            <a:ext cx="1786059" cy="2057606"/>
          </a:xfrm>
          <a:custGeom>
            <a:avLst/>
            <a:gdLst>
              <a:gd name="T0" fmla="*/ 35 w 1260"/>
              <a:gd name="T1" fmla="*/ 1 h 1451"/>
              <a:gd name="T2" fmla="*/ 100 w 1260"/>
              <a:gd name="T3" fmla="*/ 6 h 1451"/>
              <a:gd name="T4" fmla="*/ 162 w 1260"/>
              <a:gd name="T5" fmla="*/ 13 h 1451"/>
              <a:gd name="T6" fmla="*/ 225 w 1260"/>
              <a:gd name="T7" fmla="*/ 23 h 1451"/>
              <a:gd name="T8" fmla="*/ 285 w 1260"/>
              <a:gd name="T9" fmla="*/ 37 h 1451"/>
              <a:gd name="T10" fmla="*/ 345 w 1260"/>
              <a:gd name="T11" fmla="*/ 53 h 1451"/>
              <a:gd name="T12" fmla="*/ 404 w 1260"/>
              <a:gd name="T13" fmla="*/ 72 h 1451"/>
              <a:gd name="T14" fmla="*/ 461 w 1260"/>
              <a:gd name="T15" fmla="*/ 94 h 1451"/>
              <a:gd name="T16" fmla="*/ 517 w 1260"/>
              <a:gd name="T17" fmla="*/ 119 h 1451"/>
              <a:gd name="T18" fmla="*/ 572 w 1260"/>
              <a:gd name="T19" fmla="*/ 145 h 1451"/>
              <a:gd name="T20" fmla="*/ 625 w 1260"/>
              <a:gd name="T21" fmla="*/ 175 h 1451"/>
              <a:gd name="T22" fmla="*/ 676 w 1260"/>
              <a:gd name="T23" fmla="*/ 206 h 1451"/>
              <a:gd name="T24" fmla="*/ 726 w 1260"/>
              <a:gd name="T25" fmla="*/ 240 h 1451"/>
              <a:gd name="T26" fmla="*/ 774 w 1260"/>
              <a:gd name="T27" fmla="*/ 277 h 1451"/>
              <a:gd name="T28" fmla="*/ 820 w 1260"/>
              <a:gd name="T29" fmla="*/ 316 h 1451"/>
              <a:gd name="T30" fmla="*/ 866 w 1260"/>
              <a:gd name="T31" fmla="*/ 356 h 1451"/>
              <a:gd name="T32" fmla="*/ 908 w 1260"/>
              <a:gd name="T33" fmla="*/ 398 h 1451"/>
              <a:gd name="T34" fmla="*/ 948 w 1260"/>
              <a:gd name="T35" fmla="*/ 444 h 1451"/>
              <a:gd name="T36" fmla="*/ 986 w 1260"/>
              <a:gd name="T37" fmla="*/ 490 h 1451"/>
              <a:gd name="T38" fmla="*/ 1023 w 1260"/>
              <a:gd name="T39" fmla="*/ 538 h 1451"/>
              <a:gd name="T40" fmla="*/ 1057 w 1260"/>
              <a:gd name="T41" fmla="*/ 589 h 1451"/>
              <a:gd name="T42" fmla="*/ 1088 w 1260"/>
              <a:gd name="T43" fmla="*/ 640 h 1451"/>
              <a:gd name="T44" fmla="*/ 1117 w 1260"/>
              <a:gd name="T45" fmla="*/ 693 h 1451"/>
              <a:gd name="T46" fmla="*/ 1144 w 1260"/>
              <a:gd name="T47" fmla="*/ 748 h 1451"/>
              <a:gd name="T48" fmla="*/ 1168 w 1260"/>
              <a:gd name="T49" fmla="*/ 804 h 1451"/>
              <a:gd name="T50" fmla="*/ 1190 w 1260"/>
              <a:gd name="T51" fmla="*/ 861 h 1451"/>
              <a:gd name="T52" fmla="*/ 1209 w 1260"/>
              <a:gd name="T53" fmla="*/ 921 h 1451"/>
              <a:gd name="T54" fmla="*/ 1224 w 1260"/>
              <a:gd name="T55" fmla="*/ 980 h 1451"/>
              <a:gd name="T56" fmla="*/ 1237 w 1260"/>
              <a:gd name="T57" fmla="*/ 1042 h 1451"/>
              <a:gd name="T58" fmla="*/ 1248 w 1260"/>
              <a:gd name="T59" fmla="*/ 1104 h 1451"/>
              <a:gd name="T60" fmla="*/ 1255 w 1260"/>
              <a:gd name="T61" fmla="*/ 1166 h 1451"/>
              <a:gd name="T62" fmla="*/ 1259 w 1260"/>
              <a:gd name="T63" fmla="*/ 1231 h 1451"/>
              <a:gd name="T64" fmla="*/ 921 w 1260"/>
              <a:gd name="T65" fmla="*/ 1451 h 1451"/>
              <a:gd name="T66" fmla="*/ 622 w 1260"/>
              <a:gd name="T67" fmla="*/ 1231 h 1451"/>
              <a:gd name="T68" fmla="*/ 616 w 1260"/>
              <a:gd name="T69" fmla="*/ 1184 h 1451"/>
              <a:gd name="T70" fmla="*/ 608 w 1260"/>
              <a:gd name="T71" fmla="*/ 1139 h 1451"/>
              <a:gd name="T72" fmla="*/ 597 w 1260"/>
              <a:gd name="T73" fmla="*/ 1096 h 1451"/>
              <a:gd name="T74" fmla="*/ 588 w 1260"/>
              <a:gd name="T75" fmla="*/ 1067 h 1451"/>
              <a:gd name="T76" fmla="*/ 572 w 1260"/>
              <a:gd name="T77" fmla="*/ 1025 h 1451"/>
              <a:gd name="T78" fmla="*/ 559 w 1260"/>
              <a:gd name="T79" fmla="*/ 998 h 1451"/>
              <a:gd name="T80" fmla="*/ 539 w 1260"/>
              <a:gd name="T81" fmla="*/ 959 h 1451"/>
              <a:gd name="T82" fmla="*/ 523 w 1260"/>
              <a:gd name="T83" fmla="*/ 934 h 1451"/>
              <a:gd name="T84" fmla="*/ 498 w 1260"/>
              <a:gd name="T85" fmla="*/ 898 h 1451"/>
              <a:gd name="T86" fmla="*/ 480 w 1260"/>
              <a:gd name="T87" fmla="*/ 874 h 1451"/>
              <a:gd name="T88" fmla="*/ 461 w 1260"/>
              <a:gd name="T89" fmla="*/ 852 h 1451"/>
              <a:gd name="T90" fmla="*/ 431 w 1260"/>
              <a:gd name="T91" fmla="*/ 821 h 1451"/>
              <a:gd name="T92" fmla="*/ 399 w 1260"/>
              <a:gd name="T93" fmla="*/ 791 h 1451"/>
              <a:gd name="T94" fmla="*/ 375 w 1260"/>
              <a:gd name="T95" fmla="*/ 773 h 1451"/>
              <a:gd name="T96" fmla="*/ 352 w 1260"/>
              <a:gd name="T97" fmla="*/ 755 h 1451"/>
              <a:gd name="T98" fmla="*/ 328 w 1260"/>
              <a:gd name="T99" fmla="*/ 739 h 1451"/>
              <a:gd name="T100" fmla="*/ 290 w 1260"/>
              <a:gd name="T101" fmla="*/ 716 h 1451"/>
              <a:gd name="T102" fmla="*/ 264 w 1260"/>
              <a:gd name="T103" fmla="*/ 702 h 1451"/>
              <a:gd name="T104" fmla="*/ 223 w 1260"/>
              <a:gd name="T105" fmla="*/ 684 h 1451"/>
              <a:gd name="T106" fmla="*/ 181 w 1260"/>
              <a:gd name="T107" fmla="*/ 669 h 1451"/>
              <a:gd name="T108" fmla="*/ 137 w 1260"/>
              <a:gd name="T109" fmla="*/ 656 h 1451"/>
              <a:gd name="T110" fmla="*/ 108 w 1260"/>
              <a:gd name="T111" fmla="*/ 649 h 1451"/>
              <a:gd name="T112" fmla="*/ 63 w 1260"/>
              <a:gd name="T113" fmla="*/ 642 h 1451"/>
              <a:gd name="T114" fmla="*/ 31 w 1260"/>
              <a:gd name="T115" fmla="*/ 639 h 1451"/>
              <a:gd name="T116" fmla="*/ 0 w 1260"/>
              <a:gd name="T117" fmla="*/ 637 h 1451"/>
              <a:gd name="T118" fmla="*/ 3 w 1260"/>
              <a:gd name="T119" fmla="*/ 0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60" h="1451">
                <a:moveTo>
                  <a:pt x="3" y="0"/>
                </a:moveTo>
                <a:lnTo>
                  <a:pt x="35" y="1"/>
                </a:lnTo>
                <a:lnTo>
                  <a:pt x="68" y="3"/>
                </a:lnTo>
                <a:lnTo>
                  <a:pt x="100" y="6"/>
                </a:lnTo>
                <a:lnTo>
                  <a:pt x="131" y="9"/>
                </a:lnTo>
                <a:lnTo>
                  <a:pt x="162" y="13"/>
                </a:lnTo>
                <a:lnTo>
                  <a:pt x="193" y="18"/>
                </a:lnTo>
                <a:lnTo>
                  <a:pt x="225" y="23"/>
                </a:lnTo>
                <a:lnTo>
                  <a:pt x="255" y="30"/>
                </a:lnTo>
                <a:lnTo>
                  <a:pt x="285" y="37"/>
                </a:lnTo>
                <a:lnTo>
                  <a:pt x="315" y="44"/>
                </a:lnTo>
                <a:lnTo>
                  <a:pt x="345" y="53"/>
                </a:lnTo>
                <a:lnTo>
                  <a:pt x="374" y="62"/>
                </a:lnTo>
                <a:lnTo>
                  <a:pt x="404" y="72"/>
                </a:lnTo>
                <a:lnTo>
                  <a:pt x="433" y="83"/>
                </a:lnTo>
                <a:lnTo>
                  <a:pt x="461" y="94"/>
                </a:lnTo>
                <a:lnTo>
                  <a:pt x="489" y="106"/>
                </a:lnTo>
                <a:lnTo>
                  <a:pt x="517" y="119"/>
                </a:lnTo>
                <a:lnTo>
                  <a:pt x="545" y="132"/>
                </a:lnTo>
                <a:lnTo>
                  <a:pt x="572" y="145"/>
                </a:lnTo>
                <a:lnTo>
                  <a:pt x="599" y="160"/>
                </a:lnTo>
                <a:lnTo>
                  <a:pt x="625" y="175"/>
                </a:lnTo>
                <a:lnTo>
                  <a:pt x="651" y="190"/>
                </a:lnTo>
                <a:lnTo>
                  <a:pt x="676" y="206"/>
                </a:lnTo>
                <a:lnTo>
                  <a:pt x="702" y="223"/>
                </a:lnTo>
                <a:lnTo>
                  <a:pt x="726" y="240"/>
                </a:lnTo>
                <a:lnTo>
                  <a:pt x="751" y="259"/>
                </a:lnTo>
                <a:lnTo>
                  <a:pt x="774" y="277"/>
                </a:lnTo>
                <a:lnTo>
                  <a:pt x="798" y="296"/>
                </a:lnTo>
                <a:lnTo>
                  <a:pt x="820" y="316"/>
                </a:lnTo>
                <a:lnTo>
                  <a:pt x="843" y="336"/>
                </a:lnTo>
                <a:lnTo>
                  <a:pt x="866" y="356"/>
                </a:lnTo>
                <a:lnTo>
                  <a:pt x="887" y="377"/>
                </a:lnTo>
                <a:lnTo>
                  <a:pt x="908" y="398"/>
                </a:lnTo>
                <a:lnTo>
                  <a:pt x="928" y="421"/>
                </a:lnTo>
                <a:lnTo>
                  <a:pt x="948" y="444"/>
                </a:lnTo>
                <a:lnTo>
                  <a:pt x="967" y="467"/>
                </a:lnTo>
                <a:lnTo>
                  <a:pt x="986" y="490"/>
                </a:lnTo>
                <a:lnTo>
                  <a:pt x="1004" y="514"/>
                </a:lnTo>
                <a:lnTo>
                  <a:pt x="1023" y="538"/>
                </a:lnTo>
                <a:lnTo>
                  <a:pt x="1040" y="564"/>
                </a:lnTo>
                <a:lnTo>
                  <a:pt x="1057" y="589"/>
                </a:lnTo>
                <a:lnTo>
                  <a:pt x="1073" y="614"/>
                </a:lnTo>
                <a:lnTo>
                  <a:pt x="1088" y="640"/>
                </a:lnTo>
                <a:lnTo>
                  <a:pt x="1103" y="666"/>
                </a:lnTo>
                <a:lnTo>
                  <a:pt x="1117" y="693"/>
                </a:lnTo>
                <a:lnTo>
                  <a:pt x="1131" y="720"/>
                </a:lnTo>
                <a:lnTo>
                  <a:pt x="1144" y="748"/>
                </a:lnTo>
                <a:lnTo>
                  <a:pt x="1156" y="776"/>
                </a:lnTo>
                <a:lnTo>
                  <a:pt x="1168" y="804"/>
                </a:lnTo>
                <a:lnTo>
                  <a:pt x="1180" y="833"/>
                </a:lnTo>
                <a:lnTo>
                  <a:pt x="1190" y="861"/>
                </a:lnTo>
                <a:lnTo>
                  <a:pt x="1200" y="891"/>
                </a:lnTo>
                <a:lnTo>
                  <a:pt x="1209" y="921"/>
                </a:lnTo>
                <a:lnTo>
                  <a:pt x="1217" y="950"/>
                </a:lnTo>
                <a:lnTo>
                  <a:pt x="1224" y="980"/>
                </a:lnTo>
                <a:lnTo>
                  <a:pt x="1231" y="1010"/>
                </a:lnTo>
                <a:lnTo>
                  <a:pt x="1237" y="1042"/>
                </a:lnTo>
                <a:lnTo>
                  <a:pt x="1243" y="1073"/>
                </a:lnTo>
                <a:lnTo>
                  <a:pt x="1248" y="1104"/>
                </a:lnTo>
                <a:lnTo>
                  <a:pt x="1252" y="1135"/>
                </a:lnTo>
                <a:lnTo>
                  <a:pt x="1255" y="1166"/>
                </a:lnTo>
                <a:lnTo>
                  <a:pt x="1257" y="1198"/>
                </a:lnTo>
                <a:lnTo>
                  <a:pt x="1259" y="1231"/>
                </a:lnTo>
                <a:lnTo>
                  <a:pt x="1260" y="1263"/>
                </a:lnTo>
                <a:lnTo>
                  <a:pt x="921" y="1451"/>
                </a:lnTo>
                <a:lnTo>
                  <a:pt x="622" y="1246"/>
                </a:lnTo>
                <a:lnTo>
                  <a:pt x="622" y="1231"/>
                </a:lnTo>
                <a:lnTo>
                  <a:pt x="620" y="1215"/>
                </a:lnTo>
                <a:lnTo>
                  <a:pt x="616" y="1184"/>
                </a:lnTo>
                <a:lnTo>
                  <a:pt x="611" y="1154"/>
                </a:lnTo>
                <a:lnTo>
                  <a:pt x="608" y="1139"/>
                </a:lnTo>
                <a:lnTo>
                  <a:pt x="605" y="1125"/>
                </a:lnTo>
                <a:lnTo>
                  <a:pt x="597" y="1096"/>
                </a:lnTo>
                <a:lnTo>
                  <a:pt x="593" y="1082"/>
                </a:lnTo>
                <a:lnTo>
                  <a:pt x="588" y="1067"/>
                </a:lnTo>
                <a:lnTo>
                  <a:pt x="577" y="1039"/>
                </a:lnTo>
                <a:lnTo>
                  <a:pt x="572" y="1025"/>
                </a:lnTo>
                <a:lnTo>
                  <a:pt x="566" y="1012"/>
                </a:lnTo>
                <a:lnTo>
                  <a:pt x="559" y="998"/>
                </a:lnTo>
                <a:lnTo>
                  <a:pt x="553" y="985"/>
                </a:lnTo>
                <a:lnTo>
                  <a:pt x="539" y="959"/>
                </a:lnTo>
                <a:lnTo>
                  <a:pt x="530" y="947"/>
                </a:lnTo>
                <a:lnTo>
                  <a:pt x="523" y="934"/>
                </a:lnTo>
                <a:lnTo>
                  <a:pt x="506" y="910"/>
                </a:lnTo>
                <a:lnTo>
                  <a:pt x="498" y="898"/>
                </a:lnTo>
                <a:lnTo>
                  <a:pt x="489" y="887"/>
                </a:lnTo>
                <a:lnTo>
                  <a:pt x="480" y="874"/>
                </a:lnTo>
                <a:lnTo>
                  <a:pt x="471" y="863"/>
                </a:lnTo>
                <a:lnTo>
                  <a:pt x="461" y="852"/>
                </a:lnTo>
                <a:lnTo>
                  <a:pt x="451" y="841"/>
                </a:lnTo>
                <a:lnTo>
                  <a:pt x="431" y="821"/>
                </a:lnTo>
                <a:lnTo>
                  <a:pt x="410" y="801"/>
                </a:lnTo>
                <a:lnTo>
                  <a:pt x="399" y="791"/>
                </a:lnTo>
                <a:lnTo>
                  <a:pt x="388" y="782"/>
                </a:lnTo>
                <a:lnTo>
                  <a:pt x="375" y="773"/>
                </a:lnTo>
                <a:lnTo>
                  <a:pt x="364" y="764"/>
                </a:lnTo>
                <a:lnTo>
                  <a:pt x="352" y="755"/>
                </a:lnTo>
                <a:lnTo>
                  <a:pt x="340" y="747"/>
                </a:lnTo>
                <a:lnTo>
                  <a:pt x="328" y="739"/>
                </a:lnTo>
                <a:lnTo>
                  <a:pt x="315" y="731"/>
                </a:lnTo>
                <a:lnTo>
                  <a:pt x="290" y="716"/>
                </a:lnTo>
                <a:lnTo>
                  <a:pt x="277" y="709"/>
                </a:lnTo>
                <a:lnTo>
                  <a:pt x="264" y="702"/>
                </a:lnTo>
                <a:lnTo>
                  <a:pt x="237" y="690"/>
                </a:lnTo>
                <a:lnTo>
                  <a:pt x="223" y="684"/>
                </a:lnTo>
                <a:lnTo>
                  <a:pt x="209" y="678"/>
                </a:lnTo>
                <a:lnTo>
                  <a:pt x="181" y="669"/>
                </a:lnTo>
                <a:lnTo>
                  <a:pt x="152" y="660"/>
                </a:lnTo>
                <a:lnTo>
                  <a:pt x="137" y="656"/>
                </a:lnTo>
                <a:lnTo>
                  <a:pt x="123" y="653"/>
                </a:lnTo>
                <a:lnTo>
                  <a:pt x="108" y="649"/>
                </a:lnTo>
                <a:lnTo>
                  <a:pt x="93" y="647"/>
                </a:lnTo>
                <a:lnTo>
                  <a:pt x="63" y="642"/>
                </a:lnTo>
                <a:lnTo>
                  <a:pt x="47" y="640"/>
                </a:lnTo>
                <a:lnTo>
                  <a:pt x="31" y="639"/>
                </a:lnTo>
                <a:lnTo>
                  <a:pt x="16" y="638"/>
                </a:lnTo>
                <a:lnTo>
                  <a:pt x="0" y="637"/>
                </a:lnTo>
                <a:lnTo>
                  <a:pt x="197" y="348"/>
                </a:lnTo>
                <a:lnTo>
                  <a:pt x="3" y="0"/>
                </a:lnTo>
                <a:close/>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11" name="深色箭头4"/>
          <p:cNvSpPr>
            <a:spLocks noChangeAspect="1"/>
          </p:cNvSpPr>
          <p:nvPr/>
        </p:nvSpPr>
        <p:spPr bwMode="auto">
          <a:xfrm>
            <a:off x="3995330" y="2378161"/>
            <a:ext cx="2028453" cy="1878931"/>
          </a:xfrm>
          <a:custGeom>
            <a:avLst/>
            <a:gdLst>
              <a:gd name="T0" fmla="*/ 637 w 1431"/>
              <a:gd name="T1" fmla="*/ 1302 h 1325"/>
              <a:gd name="T2" fmla="*/ 637 w 1431"/>
              <a:gd name="T3" fmla="*/ 1248 h 1325"/>
              <a:gd name="T4" fmla="*/ 640 w 1431"/>
              <a:gd name="T5" fmla="*/ 1217 h 1325"/>
              <a:gd name="T6" fmla="*/ 646 w 1431"/>
              <a:gd name="T7" fmla="*/ 1170 h 1325"/>
              <a:gd name="T8" fmla="*/ 655 w 1431"/>
              <a:gd name="T9" fmla="*/ 1125 h 1325"/>
              <a:gd name="T10" fmla="*/ 663 w 1431"/>
              <a:gd name="T11" fmla="*/ 1095 h 1325"/>
              <a:gd name="T12" fmla="*/ 678 w 1431"/>
              <a:gd name="T13" fmla="*/ 1052 h 1325"/>
              <a:gd name="T14" fmla="*/ 689 w 1431"/>
              <a:gd name="T15" fmla="*/ 1024 h 1325"/>
              <a:gd name="T16" fmla="*/ 708 w 1431"/>
              <a:gd name="T17" fmla="*/ 983 h 1325"/>
              <a:gd name="T18" fmla="*/ 724 w 1431"/>
              <a:gd name="T19" fmla="*/ 957 h 1325"/>
              <a:gd name="T20" fmla="*/ 739 w 1431"/>
              <a:gd name="T21" fmla="*/ 932 h 1325"/>
              <a:gd name="T22" fmla="*/ 756 w 1431"/>
              <a:gd name="T23" fmla="*/ 907 h 1325"/>
              <a:gd name="T24" fmla="*/ 773 w 1431"/>
              <a:gd name="T25" fmla="*/ 884 h 1325"/>
              <a:gd name="T26" fmla="*/ 792 w 1431"/>
              <a:gd name="T27" fmla="*/ 860 h 1325"/>
              <a:gd name="T28" fmla="*/ 822 w 1431"/>
              <a:gd name="T29" fmla="*/ 827 h 1325"/>
              <a:gd name="T30" fmla="*/ 843 w 1431"/>
              <a:gd name="T31" fmla="*/ 807 h 1325"/>
              <a:gd name="T32" fmla="*/ 877 w 1431"/>
              <a:gd name="T33" fmla="*/ 778 h 1325"/>
              <a:gd name="T34" fmla="*/ 901 w 1431"/>
              <a:gd name="T35" fmla="*/ 760 h 1325"/>
              <a:gd name="T36" fmla="*/ 938 w 1431"/>
              <a:gd name="T37" fmla="*/ 735 h 1325"/>
              <a:gd name="T38" fmla="*/ 976 w 1431"/>
              <a:gd name="T39" fmla="*/ 711 h 1325"/>
              <a:gd name="T40" fmla="*/ 1003 w 1431"/>
              <a:gd name="T41" fmla="*/ 698 h 1325"/>
              <a:gd name="T42" fmla="*/ 1030 w 1431"/>
              <a:gd name="T43" fmla="*/ 686 h 1325"/>
              <a:gd name="T44" fmla="*/ 1059 w 1431"/>
              <a:gd name="T45" fmla="*/ 675 h 1325"/>
              <a:gd name="T46" fmla="*/ 1117 w 1431"/>
              <a:gd name="T47" fmla="*/ 657 h 1325"/>
              <a:gd name="T48" fmla="*/ 1147 w 1431"/>
              <a:gd name="T49" fmla="*/ 649 h 1325"/>
              <a:gd name="T50" fmla="*/ 1192 w 1431"/>
              <a:gd name="T51" fmla="*/ 642 h 1325"/>
              <a:gd name="T52" fmla="*/ 1224 w 1431"/>
              <a:gd name="T53" fmla="*/ 638 h 1325"/>
              <a:gd name="T54" fmla="*/ 1431 w 1431"/>
              <a:gd name="T55" fmla="*/ 334 h 1325"/>
              <a:gd name="T56" fmla="*/ 1207 w 1431"/>
              <a:gd name="T57" fmla="*/ 1 h 1325"/>
              <a:gd name="T58" fmla="*/ 1142 w 1431"/>
              <a:gd name="T59" fmla="*/ 6 h 1325"/>
              <a:gd name="T60" fmla="*/ 1080 w 1431"/>
              <a:gd name="T61" fmla="*/ 15 h 1325"/>
              <a:gd name="T62" fmla="*/ 1018 w 1431"/>
              <a:gd name="T63" fmla="*/ 26 h 1325"/>
              <a:gd name="T64" fmla="*/ 957 w 1431"/>
              <a:gd name="T65" fmla="*/ 40 h 1325"/>
              <a:gd name="T66" fmla="*/ 898 w 1431"/>
              <a:gd name="T67" fmla="*/ 57 h 1325"/>
              <a:gd name="T68" fmla="*/ 839 w 1431"/>
              <a:gd name="T69" fmla="*/ 76 h 1325"/>
              <a:gd name="T70" fmla="*/ 783 w 1431"/>
              <a:gd name="T71" fmla="*/ 100 h 1325"/>
              <a:gd name="T72" fmla="*/ 728 w 1431"/>
              <a:gd name="T73" fmla="*/ 125 h 1325"/>
              <a:gd name="T74" fmla="*/ 673 w 1431"/>
              <a:gd name="T75" fmla="*/ 152 h 1325"/>
              <a:gd name="T76" fmla="*/ 620 w 1431"/>
              <a:gd name="T77" fmla="*/ 182 h 1325"/>
              <a:gd name="T78" fmla="*/ 570 w 1431"/>
              <a:gd name="T79" fmla="*/ 214 h 1325"/>
              <a:gd name="T80" fmla="*/ 520 w 1431"/>
              <a:gd name="T81" fmla="*/ 250 h 1325"/>
              <a:gd name="T82" fmla="*/ 472 w 1431"/>
              <a:gd name="T83" fmla="*/ 287 h 1325"/>
              <a:gd name="T84" fmla="*/ 427 w 1431"/>
              <a:gd name="T85" fmla="*/ 325 h 1325"/>
              <a:gd name="T86" fmla="*/ 382 w 1431"/>
              <a:gd name="T87" fmla="*/ 366 h 1325"/>
              <a:gd name="T88" fmla="*/ 341 w 1431"/>
              <a:gd name="T89" fmla="*/ 410 h 1325"/>
              <a:gd name="T90" fmla="*/ 301 w 1431"/>
              <a:gd name="T91" fmla="*/ 455 h 1325"/>
              <a:gd name="T92" fmla="*/ 263 w 1431"/>
              <a:gd name="T93" fmla="*/ 502 h 1325"/>
              <a:gd name="T94" fmla="*/ 227 w 1431"/>
              <a:gd name="T95" fmla="*/ 550 h 1325"/>
              <a:gd name="T96" fmla="*/ 194 w 1431"/>
              <a:gd name="T97" fmla="*/ 602 h 1325"/>
              <a:gd name="T98" fmla="*/ 163 w 1431"/>
              <a:gd name="T99" fmla="*/ 653 h 1325"/>
              <a:gd name="T100" fmla="*/ 135 w 1431"/>
              <a:gd name="T101" fmla="*/ 707 h 1325"/>
              <a:gd name="T102" fmla="*/ 109 w 1431"/>
              <a:gd name="T103" fmla="*/ 762 h 1325"/>
              <a:gd name="T104" fmla="*/ 86 w 1431"/>
              <a:gd name="T105" fmla="*/ 819 h 1325"/>
              <a:gd name="T106" fmla="*/ 64 w 1431"/>
              <a:gd name="T107" fmla="*/ 876 h 1325"/>
              <a:gd name="T108" fmla="*/ 47 w 1431"/>
              <a:gd name="T109" fmla="*/ 936 h 1325"/>
              <a:gd name="T110" fmla="*/ 31 w 1431"/>
              <a:gd name="T111" fmla="*/ 996 h 1325"/>
              <a:gd name="T112" fmla="*/ 19 w 1431"/>
              <a:gd name="T113" fmla="*/ 1058 h 1325"/>
              <a:gd name="T114" fmla="*/ 10 w 1431"/>
              <a:gd name="T115" fmla="*/ 1120 h 1325"/>
              <a:gd name="T116" fmla="*/ 4 w 1431"/>
              <a:gd name="T117" fmla="*/ 1183 h 1325"/>
              <a:gd name="T118" fmla="*/ 1 w 1431"/>
              <a:gd name="T119" fmla="*/ 1247 h 1325"/>
              <a:gd name="T120" fmla="*/ 1 w 1431"/>
              <a:gd name="T121" fmla="*/ 1302 h 1325"/>
              <a:gd name="T122" fmla="*/ 335 w 1431"/>
              <a:gd name="T123" fmla="*/ 1129 h 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1" h="1325">
                <a:moveTo>
                  <a:pt x="638" y="1324"/>
                </a:moveTo>
                <a:lnTo>
                  <a:pt x="637" y="1302"/>
                </a:lnTo>
                <a:lnTo>
                  <a:pt x="637" y="1280"/>
                </a:lnTo>
                <a:lnTo>
                  <a:pt x="637" y="1248"/>
                </a:lnTo>
                <a:lnTo>
                  <a:pt x="638" y="1232"/>
                </a:lnTo>
                <a:lnTo>
                  <a:pt x="640" y="1217"/>
                </a:lnTo>
                <a:lnTo>
                  <a:pt x="644" y="1185"/>
                </a:lnTo>
                <a:lnTo>
                  <a:pt x="646" y="1170"/>
                </a:lnTo>
                <a:lnTo>
                  <a:pt x="649" y="1154"/>
                </a:lnTo>
                <a:lnTo>
                  <a:pt x="655" y="1125"/>
                </a:lnTo>
                <a:lnTo>
                  <a:pt x="659" y="1110"/>
                </a:lnTo>
                <a:lnTo>
                  <a:pt x="663" y="1095"/>
                </a:lnTo>
                <a:lnTo>
                  <a:pt x="673" y="1067"/>
                </a:lnTo>
                <a:lnTo>
                  <a:pt x="678" y="1052"/>
                </a:lnTo>
                <a:lnTo>
                  <a:pt x="683" y="1038"/>
                </a:lnTo>
                <a:lnTo>
                  <a:pt x="689" y="1024"/>
                </a:lnTo>
                <a:lnTo>
                  <a:pt x="695" y="1010"/>
                </a:lnTo>
                <a:lnTo>
                  <a:pt x="708" y="983"/>
                </a:lnTo>
                <a:lnTo>
                  <a:pt x="715" y="970"/>
                </a:lnTo>
                <a:lnTo>
                  <a:pt x="724" y="957"/>
                </a:lnTo>
                <a:lnTo>
                  <a:pt x="731" y="944"/>
                </a:lnTo>
                <a:lnTo>
                  <a:pt x="739" y="932"/>
                </a:lnTo>
                <a:lnTo>
                  <a:pt x="747" y="920"/>
                </a:lnTo>
                <a:lnTo>
                  <a:pt x="756" y="907"/>
                </a:lnTo>
                <a:lnTo>
                  <a:pt x="764" y="895"/>
                </a:lnTo>
                <a:lnTo>
                  <a:pt x="773" y="884"/>
                </a:lnTo>
                <a:lnTo>
                  <a:pt x="783" y="871"/>
                </a:lnTo>
                <a:lnTo>
                  <a:pt x="792" y="860"/>
                </a:lnTo>
                <a:lnTo>
                  <a:pt x="812" y="838"/>
                </a:lnTo>
                <a:lnTo>
                  <a:pt x="822" y="827"/>
                </a:lnTo>
                <a:lnTo>
                  <a:pt x="832" y="817"/>
                </a:lnTo>
                <a:lnTo>
                  <a:pt x="843" y="807"/>
                </a:lnTo>
                <a:lnTo>
                  <a:pt x="854" y="797"/>
                </a:lnTo>
                <a:lnTo>
                  <a:pt x="877" y="778"/>
                </a:lnTo>
                <a:lnTo>
                  <a:pt x="889" y="769"/>
                </a:lnTo>
                <a:lnTo>
                  <a:pt x="901" y="760"/>
                </a:lnTo>
                <a:lnTo>
                  <a:pt x="925" y="743"/>
                </a:lnTo>
                <a:lnTo>
                  <a:pt x="938" y="735"/>
                </a:lnTo>
                <a:lnTo>
                  <a:pt x="951" y="727"/>
                </a:lnTo>
                <a:lnTo>
                  <a:pt x="976" y="711"/>
                </a:lnTo>
                <a:lnTo>
                  <a:pt x="990" y="705"/>
                </a:lnTo>
                <a:lnTo>
                  <a:pt x="1003" y="698"/>
                </a:lnTo>
                <a:lnTo>
                  <a:pt x="1017" y="692"/>
                </a:lnTo>
                <a:lnTo>
                  <a:pt x="1030" y="686"/>
                </a:lnTo>
                <a:lnTo>
                  <a:pt x="1045" y="680"/>
                </a:lnTo>
                <a:lnTo>
                  <a:pt x="1059" y="675"/>
                </a:lnTo>
                <a:lnTo>
                  <a:pt x="1088" y="665"/>
                </a:lnTo>
                <a:lnTo>
                  <a:pt x="1117" y="657"/>
                </a:lnTo>
                <a:lnTo>
                  <a:pt x="1132" y="653"/>
                </a:lnTo>
                <a:lnTo>
                  <a:pt x="1147" y="649"/>
                </a:lnTo>
                <a:lnTo>
                  <a:pt x="1177" y="644"/>
                </a:lnTo>
                <a:lnTo>
                  <a:pt x="1192" y="642"/>
                </a:lnTo>
                <a:lnTo>
                  <a:pt x="1209" y="640"/>
                </a:lnTo>
                <a:lnTo>
                  <a:pt x="1224" y="638"/>
                </a:lnTo>
                <a:lnTo>
                  <a:pt x="1240" y="637"/>
                </a:lnTo>
                <a:lnTo>
                  <a:pt x="1431" y="334"/>
                </a:lnTo>
                <a:lnTo>
                  <a:pt x="1239" y="0"/>
                </a:lnTo>
                <a:lnTo>
                  <a:pt x="1207" y="1"/>
                </a:lnTo>
                <a:lnTo>
                  <a:pt x="1174" y="3"/>
                </a:lnTo>
                <a:lnTo>
                  <a:pt x="1142" y="6"/>
                </a:lnTo>
                <a:lnTo>
                  <a:pt x="1111" y="10"/>
                </a:lnTo>
                <a:lnTo>
                  <a:pt x="1080" y="15"/>
                </a:lnTo>
                <a:lnTo>
                  <a:pt x="1049" y="20"/>
                </a:lnTo>
                <a:lnTo>
                  <a:pt x="1018" y="26"/>
                </a:lnTo>
                <a:lnTo>
                  <a:pt x="987" y="32"/>
                </a:lnTo>
                <a:lnTo>
                  <a:pt x="957" y="40"/>
                </a:lnTo>
                <a:lnTo>
                  <a:pt x="928" y="48"/>
                </a:lnTo>
                <a:lnTo>
                  <a:pt x="898" y="57"/>
                </a:lnTo>
                <a:lnTo>
                  <a:pt x="868" y="66"/>
                </a:lnTo>
                <a:lnTo>
                  <a:pt x="839" y="76"/>
                </a:lnTo>
                <a:lnTo>
                  <a:pt x="811" y="88"/>
                </a:lnTo>
                <a:lnTo>
                  <a:pt x="783" y="100"/>
                </a:lnTo>
                <a:lnTo>
                  <a:pt x="755" y="112"/>
                </a:lnTo>
                <a:lnTo>
                  <a:pt x="728" y="125"/>
                </a:lnTo>
                <a:lnTo>
                  <a:pt x="699" y="138"/>
                </a:lnTo>
                <a:lnTo>
                  <a:pt x="673" y="152"/>
                </a:lnTo>
                <a:lnTo>
                  <a:pt x="646" y="167"/>
                </a:lnTo>
                <a:lnTo>
                  <a:pt x="620" y="182"/>
                </a:lnTo>
                <a:lnTo>
                  <a:pt x="595" y="198"/>
                </a:lnTo>
                <a:lnTo>
                  <a:pt x="570" y="214"/>
                </a:lnTo>
                <a:lnTo>
                  <a:pt x="544" y="231"/>
                </a:lnTo>
                <a:lnTo>
                  <a:pt x="520" y="250"/>
                </a:lnTo>
                <a:lnTo>
                  <a:pt x="496" y="268"/>
                </a:lnTo>
                <a:lnTo>
                  <a:pt x="472" y="287"/>
                </a:lnTo>
                <a:lnTo>
                  <a:pt x="449" y="306"/>
                </a:lnTo>
                <a:lnTo>
                  <a:pt x="427" y="325"/>
                </a:lnTo>
                <a:lnTo>
                  <a:pt x="405" y="346"/>
                </a:lnTo>
                <a:lnTo>
                  <a:pt x="382" y="366"/>
                </a:lnTo>
                <a:lnTo>
                  <a:pt x="361" y="388"/>
                </a:lnTo>
                <a:lnTo>
                  <a:pt x="341" y="410"/>
                </a:lnTo>
                <a:lnTo>
                  <a:pt x="320" y="433"/>
                </a:lnTo>
                <a:lnTo>
                  <a:pt x="301" y="455"/>
                </a:lnTo>
                <a:lnTo>
                  <a:pt x="282" y="478"/>
                </a:lnTo>
                <a:lnTo>
                  <a:pt x="263" y="502"/>
                </a:lnTo>
                <a:lnTo>
                  <a:pt x="245" y="526"/>
                </a:lnTo>
                <a:lnTo>
                  <a:pt x="227" y="550"/>
                </a:lnTo>
                <a:lnTo>
                  <a:pt x="210" y="576"/>
                </a:lnTo>
                <a:lnTo>
                  <a:pt x="194" y="602"/>
                </a:lnTo>
                <a:lnTo>
                  <a:pt x="178" y="627"/>
                </a:lnTo>
                <a:lnTo>
                  <a:pt x="163" y="653"/>
                </a:lnTo>
                <a:lnTo>
                  <a:pt x="149" y="680"/>
                </a:lnTo>
                <a:lnTo>
                  <a:pt x="135" y="707"/>
                </a:lnTo>
                <a:lnTo>
                  <a:pt x="122" y="735"/>
                </a:lnTo>
                <a:lnTo>
                  <a:pt x="109" y="762"/>
                </a:lnTo>
                <a:lnTo>
                  <a:pt x="97" y="790"/>
                </a:lnTo>
                <a:lnTo>
                  <a:pt x="86" y="819"/>
                </a:lnTo>
                <a:lnTo>
                  <a:pt x="74" y="847"/>
                </a:lnTo>
                <a:lnTo>
                  <a:pt x="64" y="876"/>
                </a:lnTo>
                <a:lnTo>
                  <a:pt x="55" y="906"/>
                </a:lnTo>
                <a:lnTo>
                  <a:pt x="47" y="936"/>
                </a:lnTo>
                <a:lnTo>
                  <a:pt x="39" y="966"/>
                </a:lnTo>
                <a:lnTo>
                  <a:pt x="31" y="996"/>
                </a:lnTo>
                <a:lnTo>
                  <a:pt x="25" y="1026"/>
                </a:lnTo>
                <a:lnTo>
                  <a:pt x="19" y="1058"/>
                </a:lnTo>
                <a:lnTo>
                  <a:pt x="14" y="1089"/>
                </a:lnTo>
                <a:lnTo>
                  <a:pt x="10" y="1120"/>
                </a:lnTo>
                <a:lnTo>
                  <a:pt x="6" y="1151"/>
                </a:lnTo>
                <a:lnTo>
                  <a:pt x="4" y="1183"/>
                </a:lnTo>
                <a:lnTo>
                  <a:pt x="2" y="1215"/>
                </a:lnTo>
                <a:lnTo>
                  <a:pt x="1" y="1247"/>
                </a:lnTo>
                <a:lnTo>
                  <a:pt x="0" y="1280"/>
                </a:lnTo>
                <a:lnTo>
                  <a:pt x="1" y="1302"/>
                </a:lnTo>
                <a:lnTo>
                  <a:pt x="2" y="1325"/>
                </a:lnTo>
                <a:lnTo>
                  <a:pt x="335" y="1129"/>
                </a:lnTo>
                <a:lnTo>
                  <a:pt x="638" y="1324"/>
                </a:lnTo>
                <a:close/>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12" name="深色箭头3"/>
          <p:cNvSpPr>
            <a:spLocks noChangeAspect="1"/>
          </p:cNvSpPr>
          <p:nvPr/>
        </p:nvSpPr>
        <p:spPr bwMode="auto">
          <a:xfrm>
            <a:off x="4002418" y="4074162"/>
            <a:ext cx="1835672" cy="1934235"/>
          </a:xfrm>
          <a:custGeom>
            <a:avLst/>
            <a:gdLst>
              <a:gd name="T0" fmla="*/ 1096 w 1295"/>
              <a:gd name="T1" fmla="*/ 1023 h 1364"/>
              <a:gd name="T2" fmla="*/ 1276 w 1295"/>
              <a:gd name="T3" fmla="*/ 728 h 1364"/>
              <a:gd name="T4" fmla="*/ 1232 w 1295"/>
              <a:gd name="T5" fmla="*/ 726 h 1364"/>
              <a:gd name="T6" fmla="*/ 1187 w 1295"/>
              <a:gd name="T7" fmla="*/ 722 h 1364"/>
              <a:gd name="T8" fmla="*/ 1131 w 1295"/>
              <a:gd name="T9" fmla="*/ 711 h 1364"/>
              <a:gd name="T10" fmla="*/ 1103 w 1295"/>
              <a:gd name="T11" fmla="*/ 704 h 1364"/>
              <a:gd name="T12" fmla="*/ 1050 w 1295"/>
              <a:gd name="T13" fmla="*/ 687 h 1364"/>
              <a:gd name="T14" fmla="*/ 1023 w 1295"/>
              <a:gd name="T15" fmla="*/ 677 h 1364"/>
              <a:gd name="T16" fmla="*/ 973 w 1295"/>
              <a:gd name="T17" fmla="*/ 653 h 1364"/>
              <a:gd name="T18" fmla="*/ 949 w 1295"/>
              <a:gd name="T19" fmla="*/ 638 h 1364"/>
              <a:gd name="T20" fmla="*/ 902 w 1295"/>
              <a:gd name="T21" fmla="*/ 608 h 1364"/>
              <a:gd name="T22" fmla="*/ 880 w 1295"/>
              <a:gd name="T23" fmla="*/ 591 h 1364"/>
              <a:gd name="T24" fmla="*/ 837 w 1295"/>
              <a:gd name="T25" fmla="*/ 556 h 1364"/>
              <a:gd name="T26" fmla="*/ 799 w 1295"/>
              <a:gd name="T27" fmla="*/ 517 h 1364"/>
              <a:gd name="T28" fmla="*/ 781 w 1295"/>
              <a:gd name="T29" fmla="*/ 496 h 1364"/>
              <a:gd name="T30" fmla="*/ 747 w 1295"/>
              <a:gd name="T31" fmla="*/ 451 h 1364"/>
              <a:gd name="T32" fmla="*/ 725 w 1295"/>
              <a:gd name="T33" fmla="*/ 417 h 1364"/>
              <a:gd name="T34" fmla="*/ 703 w 1295"/>
              <a:gd name="T35" fmla="*/ 380 h 1364"/>
              <a:gd name="T36" fmla="*/ 680 w 1295"/>
              <a:gd name="T37" fmla="*/ 330 h 1364"/>
              <a:gd name="T38" fmla="*/ 670 w 1295"/>
              <a:gd name="T39" fmla="*/ 303 h 1364"/>
              <a:gd name="T40" fmla="*/ 657 w 1295"/>
              <a:gd name="T41" fmla="*/ 263 h 1364"/>
              <a:gd name="T42" fmla="*/ 646 w 1295"/>
              <a:gd name="T43" fmla="*/ 221 h 1364"/>
              <a:gd name="T44" fmla="*/ 322 w 1295"/>
              <a:gd name="T45" fmla="*/ 0 h 1364"/>
              <a:gd name="T46" fmla="*/ 2 w 1295"/>
              <a:gd name="T47" fmla="*/ 222 h 1364"/>
              <a:gd name="T48" fmla="*/ 10 w 1295"/>
              <a:gd name="T49" fmla="*/ 282 h 1364"/>
              <a:gd name="T50" fmla="*/ 21 w 1295"/>
              <a:gd name="T51" fmla="*/ 343 h 1364"/>
              <a:gd name="T52" fmla="*/ 35 w 1295"/>
              <a:gd name="T53" fmla="*/ 401 h 1364"/>
              <a:gd name="T54" fmla="*/ 51 w 1295"/>
              <a:gd name="T55" fmla="*/ 458 h 1364"/>
              <a:gd name="T56" fmla="*/ 69 w 1295"/>
              <a:gd name="T57" fmla="*/ 516 h 1364"/>
              <a:gd name="T58" fmla="*/ 91 w 1295"/>
              <a:gd name="T59" fmla="*/ 571 h 1364"/>
              <a:gd name="T60" fmla="*/ 115 w 1295"/>
              <a:gd name="T61" fmla="*/ 624 h 1364"/>
              <a:gd name="T62" fmla="*/ 141 w 1295"/>
              <a:gd name="T63" fmla="*/ 678 h 1364"/>
              <a:gd name="T64" fmla="*/ 169 w 1295"/>
              <a:gd name="T65" fmla="*/ 729 h 1364"/>
              <a:gd name="T66" fmla="*/ 200 w 1295"/>
              <a:gd name="T67" fmla="*/ 779 h 1364"/>
              <a:gd name="T68" fmla="*/ 233 w 1295"/>
              <a:gd name="T69" fmla="*/ 828 h 1364"/>
              <a:gd name="T70" fmla="*/ 268 w 1295"/>
              <a:gd name="T71" fmla="*/ 874 h 1364"/>
              <a:gd name="T72" fmla="*/ 305 w 1295"/>
              <a:gd name="T73" fmla="*/ 919 h 1364"/>
              <a:gd name="T74" fmla="*/ 344 w 1295"/>
              <a:gd name="T75" fmla="*/ 962 h 1364"/>
              <a:gd name="T76" fmla="*/ 385 w 1295"/>
              <a:gd name="T77" fmla="*/ 1004 h 1364"/>
              <a:gd name="T78" fmla="*/ 428 w 1295"/>
              <a:gd name="T79" fmla="*/ 1043 h 1364"/>
              <a:gd name="T80" fmla="*/ 473 w 1295"/>
              <a:gd name="T81" fmla="*/ 1081 h 1364"/>
              <a:gd name="T82" fmla="*/ 519 w 1295"/>
              <a:gd name="T83" fmla="*/ 1116 h 1364"/>
              <a:gd name="T84" fmla="*/ 567 w 1295"/>
              <a:gd name="T85" fmla="*/ 1151 h 1364"/>
              <a:gd name="T86" fmla="*/ 616 w 1295"/>
              <a:gd name="T87" fmla="*/ 1182 h 1364"/>
              <a:gd name="T88" fmla="*/ 667 w 1295"/>
              <a:gd name="T89" fmla="*/ 1211 h 1364"/>
              <a:gd name="T90" fmla="*/ 720 w 1295"/>
              <a:gd name="T91" fmla="*/ 1237 h 1364"/>
              <a:gd name="T92" fmla="*/ 774 w 1295"/>
              <a:gd name="T93" fmla="*/ 1262 h 1364"/>
              <a:gd name="T94" fmla="*/ 828 w 1295"/>
              <a:gd name="T95" fmla="*/ 1283 h 1364"/>
              <a:gd name="T96" fmla="*/ 885 w 1295"/>
              <a:gd name="T97" fmla="*/ 1304 h 1364"/>
              <a:gd name="T98" fmla="*/ 942 w 1295"/>
              <a:gd name="T99" fmla="*/ 1321 h 1364"/>
              <a:gd name="T100" fmla="*/ 1001 w 1295"/>
              <a:gd name="T101" fmla="*/ 1335 h 1364"/>
              <a:gd name="T102" fmla="*/ 1061 w 1295"/>
              <a:gd name="T103" fmla="*/ 1346 h 1364"/>
              <a:gd name="T104" fmla="*/ 1121 w 1295"/>
              <a:gd name="T105" fmla="*/ 1355 h 1364"/>
              <a:gd name="T106" fmla="*/ 1182 w 1295"/>
              <a:gd name="T107" fmla="*/ 1361 h 1364"/>
              <a:gd name="T108" fmla="*/ 1245 w 1295"/>
              <a:gd name="T109" fmla="*/ 1364 h 1364"/>
              <a:gd name="T110" fmla="*/ 1281 w 1295"/>
              <a:gd name="T111" fmla="*/ 1364 h 1364"/>
              <a:gd name="T112" fmla="*/ 1290 w 1295"/>
              <a:gd name="T113" fmla="*/ 1362 h 1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364">
                <a:moveTo>
                  <a:pt x="1295" y="1362"/>
                </a:moveTo>
                <a:lnTo>
                  <a:pt x="1096" y="1023"/>
                </a:lnTo>
                <a:lnTo>
                  <a:pt x="1295" y="727"/>
                </a:lnTo>
                <a:lnTo>
                  <a:pt x="1276" y="728"/>
                </a:lnTo>
                <a:lnTo>
                  <a:pt x="1246" y="727"/>
                </a:lnTo>
                <a:lnTo>
                  <a:pt x="1232" y="726"/>
                </a:lnTo>
                <a:lnTo>
                  <a:pt x="1217" y="725"/>
                </a:lnTo>
                <a:lnTo>
                  <a:pt x="1187" y="722"/>
                </a:lnTo>
                <a:lnTo>
                  <a:pt x="1159" y="717"/>
                </a:lnTo>
                <a:lnTo>
                  <a:pt x="1131" y="711"/>
                </a:lnTo>
                <a:lnTo>
                  <a:pt x="1117" y="708"/>
                </a:lnTo>
                <a:lnTo>
                  <a:pt x="1103" y="704"/>
                </a:lnTo>
                <a:lnTo>
                  <a:pt x="1076" y="696"/>
                </a:lnTo>
                <a:lnTo>
                  <a:pt x="1050" y="687"/>
                </a:lnTo>
                <a:lnTo>
                  <a:pt x="1037" y="682"/>
                </a:lnTo>
                <a:lnTo>
                  <a:pt x="1023" y="677"/>
                </a:lnTo>
                <a:lnTo>
                  <a:pt x="998" y="665"/>
                </a:lnTo>
                <a:lnTo>
                  <a:pt x="973" y="653"/>
                </a:lnTo>
                <a:lnTo>
                  <a:pt x="961" y="646"/>
                </a:lnTo>
                <a:lnTo>
                  <a:pt x="949" y="638"/>
                </a:lnTo>
                <a:lnTo>
                  <a:pt x="925" y="623"/>
                </a:lnTo>
                <a:lnTo>
                  <a:pt x="902" y="608"/>
                </a:lnTo>
                <a:lnTo>
                  <a:pt x="891" y="600"/>
                </a:lnTo>
                <a:lnTo>
                  <a:pt x="880" y="591"/>
                </a:lnTo>
                <a:lnTo>
                  <a:pt x="858" y="574"/>
                </a:lnTo>
                <a:lnTo>
                  <a:pt x="837" y="556"/>
                </a:lnTo>
                <a:lnTo>
                  <a:pt x="818" y="537"/>
                </a:lnTo>
                <a:lnTo>
                  <a:pt x="799" y="517"/>
                </a:lnTo>
                <a:lnTo>
                  <a:pt x="790" y="506"/>
                </a:lnTo>
                <a:lnTo>
                  <a:pt x="781" y="496"/>
                </a:lnTo>
                <a:lnTo>
                  <a:pt x="764" y="473"/>
                </a:lnTo>
                <a:lnTo>
                  <a:pt x="747" y="451"/>
                </a:lnTo>
                <a:lnTo>
                  <a:pt x="732" y="428"/>
                </a:lnTo>
                <a:lnTo>
                  <a:pt x="725" y="417"/>
                </a:lnTo>
                <a:lnTo>
                  <a:pt x="718" y="405"/>
                </a:lnTo>
                <a:lnTo>
                  <a:pt x="703" y="380"/>
                </a:lnTo>
                <a:lnTo>
                  <a:pt x="691" y="355"/>
                </a:lnTo>
                <a:lnTo>
                  <a:pt x="680" y="330"/>
                </a:lnTo>
                <a:lnTo>
                  <a:pt x="675" y="316"/>
                </a:lnTo>
                <a:lnTo>
                  <a:pt x="670" y="303"/>
                </a:lnTo>
                <a:lnTo>
                  <a:pt x="661" y="276"/>
                </a:lnTo>
                <a:lnTo>
                  <a:pt x="657" y="263"/>
                </a:lnTo>
                <a:lnTo>
                  <a:pt x="653" y="249"/>
                </a:lnTo>
                <a:lnTo>
                  <a:pt x="646" y="221"/>
                </a:lnTo>
                <a:lnTo>
                  <a:pt x="641" y="193"/>
                </a:lnTo>
                <a:lnTo>
                  <a:pt x="322" y="0"/>
                </a:lnTo>
                <a:lnTo>
                  <a:pt x="0" y="191"/>
                </a:lnTo>
                <a:lnTo>
                  <a:pt x="2" y="222"/>
                </a:lnTo>
                <a:lnTo>
                  <a:pt x="6" y="252"/>
                </a:lnTo>
                <a:lnTo>
                  <a:pt x="10" y="282"/>
                </a:lnTo>
                <a:lnTo>
                  <a:pt x="15" y="312"/>
                </a:lnTo>
                <a:lnTo>
                  <a:pt x="21" y="343"/>
                </a:lnTo>
                <a:lnTo>
                  <a:pt x="27" y="372"/>
                </a:lnTo>
                <a:lnTo>
                  <a:pt x="35" y="401"/>
                </a:lnTo>
                <a:lnTo>
                  <a:pt x="42" y="430"/>
                </a:lnTo>
                <a:lnTo>
                  <a:pt x="51" y="458"/>
                </a:lnTo>
                <a:lnTo>
                  <a:pt x="60" y="488"/>
                </a:lnTo>
                <a:lnTo>
                  <a:pt x="69" y="516"/>
                </a:lnTo>
                <a:lnTo>
                  <a:pt x="81" y="543"/>
                </a:lnTo>
                <a:lnTo>
                  <a:pt x="91" y="571"/>
                </a:lnTo>
                <a:lnTo>
                  <a:pt x="103" y="598"/>
                </a:lnTo>
                <a:lnTo>
                  <a:pt x="115" y="624"/>
                </a:lnTo>
                <a:lnTo>
                  <a:pt x="128" y="652"/>
                </a:lnTo>
                <a:lnTo>
                  <a:pt x="141" y="678"/>
                </a:lnTo>
                <a:lnTo>
                  <a:pt x="155" y="704"/>
                </a:lnTo>
                <a:lnTo>
                  <a:pt x="169" y="729"/>
                </a:lnTo>
                <a:lnTo>
                  <a:pt x="184" y="754"/>
                </a:lnTo>
                <a:lnTo>
                  <a:pt x="200" y="779"/>
                </a:lnTo>
                <a:lnTo>
                  <a:pt x="216" y="803"/>
                </a:lnTo>
                <a:lnTo>
                  <a:pt x="233" y="828"/>
                </a:lnTo>
                <a:lnTo>
                  <a:pt x="251" y="851"/>
                </a:lnTo>
                <a:lnTo>
                  <a:pt x="268" y="874"/>
                </a:lnTo>
                <a:lnTo>
                  <a:pt x="287" y="897"/>
                </a:lnTo>
                <a:lnTo>
                  <a:pt x="305" y="919"/>
                </a:lnTo>
                <a:lnTo>
                  <a:pt x="324" y="941"/>
                </a:lnTo>
                <a:lnTo>
                  <a:pt x="344" y="962"/>
                </a:lnTo>
                <a:lnTo>
                  <a:pt x="364" y="984"/>
                </a:lnTo>
                <a:lnTo>
                  <a:pt x="385" y="1004"/>
                </a:lnTo>
                <a:lnTo>
                  <a:pt x="407" y="1024"/>
                </a:lnTo>
                <a:lnTo>
                  <a:pt x="428" y="1043"/>
                </a:lnTo>
                <a:lnTo>
                  <a:pt x="450" y="1062"/>
                </a:lnTo>
                <a:lnTo>
                  <a:pt x="473" y="1081"/>
                </a:lnTo>
                <a:lnTo>
                  <a:pt x="495" y="1099"/>
                </a:lnTo>
                <a:lnTo>
                  <a:pt x="519" y="1116"/>
                </a:lnTo>
                <a:lnTo>
                  <a:pt x="542" y="1134"/>
                </a:lnTo>
                <a:lnTo>
                  <a:pt x="567" y="1151"/>
                </a:lnTo>
                <a:lnTo>
                  <a:pt x="592" y="1166"/>
                </a:lnTo>
                <a:lnTo>
                  <a:pt x="616" y="1182"/>
                </a:lnTo>
                <a:lnTo>
                  <a:pt x="642" y="1196"/>
                </a:lnTo>
                <a:lnTo>
                  <a:pt x="667" y="1211"/>
                </a:lnTo>
                <a:lnTo>
                  <a:pt x="693" y="1224"/>
                </a:lnTo>
                <a:lnTo>
                  <a:pt x="720" y="1237"/>
                </a:lnTo>
                <a:lnTo>
                  <a:pt x="747" y="1250"/>
                </a:lnTo>
                <a:lnTo>
                  <a:pt x="774" y="1262"/>
                </a:lnTo>
                <a:lnTo>
                  <a:pt x="801" y="1273"/>
                </a:lnTo>
                <a:lnTo>
                  <a:pt x="828" y="1283"/>
                </a:lnTo>
                <a:lnTo>
                  <a:pt x="856" y="1294"/>
                </a:lnTo>
                <a:lnTo>
                  <a:pt x="885" y="1304"/>
                </a:lnTo>
                <a:lnTo>
                  <a:pt x="914" y="1312"/>
                </a:lnTo>
                <a:lnTo>
                  <a:pt x="942" y="1321"/>
                </a:lnTo>
                <a:lnTo>
                  <a:pt x="971" y="1328"/>
                </a:lnTo>
                <a:lnTo>
                  <a:pt x="1001" y="1335"/>
                </a:lnTo>
                <a:lnTo>
                  <a:pt x="1030" y="1341"/>
                </a:lnTo>
                <a:lnTo>
                  <a:pt x="1061" y="1346"/>
                </a:lnTo>
                <a:lnTo>
                  <a:pt x="1091" y="1351"/>
                </a:lnTo>
                <a:lnTo>
                  <a:pt x="1121" y="1355"/>
                </a:lnTo>
                <a:lnTo>
                  <a:pt x="1151" y="1358"/>
                </a:lnTo>
                <a:lnTo>
                  <a:pt x="1182" y="1361"/>
                </a:lnTo>
                <a:lnTo>
                  <a:pt x="1214" y="1363"/>
                </a:lnTo>
                <a:lnTo>
                  <a:pt x="1245" y="1364"/>
                </a:lnTo>
                <a:lnTo>
                  <a:pt x="1276" y="1364"/>
                </a:lnTo>
                <a:lnTo>
                  <a:pt x="1281" y="1364"/>
                </a:lnTo>
                <a:lnTo>
                  <a:pt x="1285" y="1363"/>
                </a:lnTo>
                <a:lnTo>
                  <a:pt x="1290" y="1362"/>
                </a:lnTo>
                <a:lnTo>
                  <a:pt x="1295" y="1362"/>
                </a:lnTo>
                <a:close/>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sp>
        <p:nvSpPr>
          <p:cNvPr id="13" name="深色箭头2"/>
          <p:cNvSpPr>
            <a:spLocks noChangeAspect="1"/>
          </p:cNvSpPr>
          <p:nvPr/>
        </p:nvSpPr>
        <p:spPr bwMode="auto">
          <a:xfrm>
            <a:off x="5660901" y="4257092"/>
            <a:ext cx="1963248" cy="1748469"/>
          </a:xfrm>
          <a:custGeom>
            <a:avLst/>
            <a:gdLst>
              <a:gd name="T0" fmla="*/ 0 w 1385"/>
              <a:gd name="T1" fmla="*/ 903 h 1233"/>
              <a:gd name="T2" fmla="*/ 221 w 1385"/>
              <a:gd name="T3" fmla="*/ 588 h 1233"/>
              <a:gd name="T4" fmla="*/ 262 w 1385"/>
              <a:gd name="T5" fmla="*/ 579 h 1233"/>
              <a:gd name="T6" fmla="*/ 302 w 1385"/>
              <a:gd name="T7" fmla="*/ 567 h 1233"/>
              <a:gd name="T8" fmla="*/ 354 w 1385"/>
              <a:gd name="T9" fmla="*/ 548 h 1233"/>
              <a:gd name="T10" fmla="*/ 391 w 1385"/>
              <a:gd name="T11" fmla="*/ 531 h 1233"/>
              <a:gd name="T12" fmla="*/ 427 w 1385"/>
              <a:gd name="T13" fmla="*/ 511 h 1233"/>
              <a:gd name="T14" fmla="*/ 472 w 1385"/>
              <a:gd name="T15" fmla="*/ 482 h 1233"/>
              <a:gd name="T16" fmla="*/ 506 w 1385"/>
              <a:gd name="T17" fmla="*/ 458 h 1233"/>
              <a:gd name="T18" fmla="*/ 526 w 1385"/>
              <a:gd name="T19" fmla="*/ 441 h 1233"/>
              <a:gd name="T20" fmla="*/ 546 w 1385"/>
              <a:gd name="T21" fmla="*/ 423 h 1233"/>
              <a:gd name="T22" fmla="*/ 565 w 1385"/>
              <a:gd name="T23" fmla="*/ 405 h 1233"/>
              <a:gd name="T24" fmla="*/ 584 w 1385"/>
              <a:gd name="T25" fmla="*/ 385 h 1233"/>
              <a:gd name="T26" fmla="*/ 610 w 1385"/>
              <a:gd name="T27" fmla="*/ 353 h 1233"/>
              <a:gd name="T28" fmla="*/ 642 w 1385"/>
              <a:gd name="T29" fmla="*/ 310 h 1233"/>
              <a:gd name="T30" fmla="*/ 671 w 1385"/>
              <a:gd name="T31" fmla="*/ 264 h 1233"/>
              <a:gd name="T32" fmla="*/ 689 w 1385"/>
              <a:gd name="T33" fmla="*/ 228 h 1233"/>
              <a:gd name="T34" fmla="*/ 705 w 1385"/>
              <a:gd name="T35" fmla="*/ 189 h 1233"/>
              <a:gd name="T36" fmla="*/ 723 w 1385"/>
              <a:gd name="T37" fmla="*/ 138 h 1233"/>
              <a:gd name="T38" fmla="*/ 737 w 1385"/>
              <a:gd name="T39" fmla="*/ 84 h 1233"/>
              <a:gd name="T40" fmla="*/ 746 w 1385"/>
              <a:gd name="T41" fmla="*/ 28 h 1233"/>
              <a:gd name="T42" fmla="*/ 748 w 1385"/>
              <a:gd name="T43" fmla="*/ 0 h 1233"/>
              <a:gd name="T44" fmla="*/ 1385 w 1385"/>
              <a:gd name="T45" fmla="*/ 4 h 1233"/>
              <a:gd name="T46" fmla="*/ 1382 w 1385"/>
              <a:gd name="T47" fmla="*/ 66 h 1233"/>
              <a:gd name="T48" fmla="*/ 1375 w 1385"/>
              <a:gd name="T49" fmla="*/ 126 h 1233"/>
              <a:gd name="T50" fmla="*/ 1366 w 1385"/>
              <a:gd name="T51" fmla="*/ 185 h 1233"/>
              <a:gd name="T52" fmla="*/ 1354 w 1385"/>
              <a:gd name="T53" fmla="*/ 245 h 1233"/>
              <a:gd name="T54" fmla="*/ 1339 w 1385"/>
              <a:gd name="T55" fmla="*/ 302 h 1233"/>
              <a:gd name="T56" fmla="*/ 1322 w 1385"/>
              <a:gd name="T57" fmla="*/ 359 h 1233"/>
              <a:gd name="T58" fmla="*/ 1301 w 1385"/>
              <a:gd name="T59" fmla="*/ 414 h 1233"/>
              <a:gd name="T60" fmla="*/ 1279 w 1385"/>
              <a:gd name="T61" fmla="*/ 468 h 1233"/>
              <a:gd name="T62" fmla="*/ 1255 w 1385"/>
              <a:gd name="T63" fmla="*/ 522 h 1233"/>
              <a:gd name="T64" fmla="*/ 1228 w 1385"/>
              <a:gd name="T65" fmla="*/ 573 h 1233"/>
              <a:gd name="T66" fmla="*/ 1200 w 1385"/>
              <a:gd name="T67" fmla="*/ 623 h 1233"/>
              <a:gd name="T68" fmla="*/ 1169 w 1385"/>
              <a:gd name="T69" fmla="*/ 671 h 1233"/>
              <a:gd name="T70" fmla="*/ 1135 w 1385"/>
              <a:gd name="T71" fmla="*/ 719 h 1233"/>
              <a:gd name="T72" fmla="*/ 1099 w 1385"/>
              <a:gd name="T73" fmla="*/ 764 h 1233"/>
              <a:gd name="T74" fmla="*/ 1062 w 1385"/>
              <a:gd name="T75" fmla="*/ 808 h 1233"/>
              <a:gd name="T76" fmla="*/ 1023 w 1385"/>
              <a:gd name="T77" fmla="*/ 851 h 1233"/>
              <a:gd name="T78" fmla="*/ 982 w 1385"/>
              <a:gd name="T79" fmla="*/ 891 h 1233"/>
              <a:gd name="T80" fmla="*/ 939 w 1385"/>
              <a:gd name="T81" fmla="*/ 929 h 1233"/>
              <a:gd name="T82" fmla="*/ 895 w 1385"/>
              <a:gd name="T83" fmla="*/ 965 h 1233"/>
              <a:gd name="T84" fmla="*/ 849 w 1385"/>
              <a:gd name="T85" fmla="*/ 1000 h 1233"/>
              <a:gd name="T86" fmla="*/ 801 w 1385"/>
              <a:gd name="T87" fmla="*/ 1032 h 1233"/>
              <a:gd name="T88" fmla="*/ 752 w 1385"/>
              <a:gd name="T89" fmla="*/ 1063 h 1233"/>
              <a:gd name="T90" fmla="*/ 701 w 1385"/>
              <a:gd name="T91" fmla="*/ 1090 h 1233"/>
              <a:gd name="T92" fmla="*/ 649 w 1385"/>
              <a:gd name="T93" fmla="*/ 1116 h 1233"/>
              <a:gd name="T94" fmla="*/ 595 w 1385"/>
              <a:gd name="T95" fmla="*/ 1139 h 1233"/>
              <a:gd name="T96" fmla="*/ 541 w 1385"/>
              <a:gd name="T97" fmla="*/ 1161 h 1233"/>
              <a:gd name="T98" fmla="*/ 485 w 1385"/>
              <a:gd name="T99" fmla="*/ 1180 h 1233"/>
              <a:gd name="T100" fmla="*/ 428 w 1385"/>
              <a:gd name="T101" fmla="*/ 1196 h 1233"/>
              <a:gd name="T102" fmla="*/ 370 w 1385"/>
              <a:gd name="T103" fmla="*/ 1209 h 1233"/>
              <a:gd name="T104" fmla="*/ 311 w 1385"/>
              <a:gd name="T105" fmla="*/ 1220 h 1233"/>
              <a:gd name="T106" fmla="*/ 251 w 1385"/>
              <a:gd name="T107" fmla="*/ 1228 h 1233"/>
              <a:gd name="T108" fmla="*/ 191 w 1385"/>
              <a:gd name="T109" fmla="*/ 1233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85" h="1233">
                <a:moveTo>
                  <a:pt x="191" y="1233"/>
                </a:moveTo>
                <a:lnTo>
                  <a:pt x="0" y="903"/>
                </a:lnTo>
                <a:lnTo>
                  <a:pt x="194" y="592"/>
                </a:lnTo>
                <a:lnTo>
                  <a:pt x="221" y="588"/>
                </a:lnTo>
                <a:lnTo>
                  <a:pt x="248" y="582"/>
                </a:lnTo>
                <a:lnTo>
                  <a:pt x="262" y="579"/>
                </a:lnTo>
                <a:lnTo>
                  <a:pt x="275" y="575"/>
                </a:lnTo>
                <a:lnTo>
                  <a:pt x="302" y="567"/>
                </a:lnTo>
                <a:lnTo>
                  <a:pt x="327" y="558"/>
                </a:lnTo>
                <a:lnTo>
                  <a:pt x="354" y="548"/>
                </a:lnTo>
                <a:lnTo>
                  <a:pt x="379" y="537"/>
                </a:lnTo>
                <a:lnTo>
                  <a:pt x="391" y="531"/>
                </a:lnTo>
                <a:lnTo>
                  <a:pt x="403" y="525"/>
                </a:lnTo>
                <a:lnTo>
                  <a:pt x="427" y="511"/>
                </a:lnTo>
                <a:lnTo>
                  <a:pt x="450" y="497"/>
                </a:lnTo>
                <a:lnTo>
                  <a:pt x="472" y="482"/>
                </a:lnTo>
                <a:lnTo>
                  <a:pt x="494" y="467"/>
                </a:lnTo>
                <a:lnTo>
                  <a:pt x="506" y="458"/>
                </a:lnTo>
                <a:lnTo>
                  <a:pt x="516" y="450"/>
                </a:lnTo>
                <a:lnTo>
                  <a:pt x="526" y="441"/>
                </a:lnTo>
                <a:lnTo>
                  <a:pt x="536" y="432"/>
                </a:lnTo>
                <a:lnTo>
                  <a:pt x="546" y="423"/>
                </a:lnTo>
                <a:lnTo>
                  <a:pt x="556" y="414"/>
                </a:lnTo>
                <a:lnTo>
                  <a:pt x="565" y="405"/>
                </a:lnTo>
                <a:lnTo>
                  <a:pt x="575" y="395"/>
                </a:lnTo>
                <a:lnTo>
                  <a:pt x="584" y="385"/>
                </a:lnTo>
                <a:lnTo>
                  <a:pt x="593" y="375"/>
                </a:lnTo>
                <a:lnTo>
                  <a:pt x="610" y="353"/>
                </a:lnTo>
                <a:lnTo>
                  <a:pt x="626" y="332"/>
                </a:lnTo>
                <a:lnTo>
                  <a:pt x="642" y="310"/>
                </a:lnTo>
                <a:lnTo>
                  <a:pt x="656" y="287"/>
                </a:lnTo>
                <a:lnTo>
                  <a:pt x="671" y="264"/>
                </a:lnTo>
                <a:lnTo>
                  <a:pt x="683" y="240"/>
                </a:lnTo>
                <a:lnTo>
                  <a:pt x="689" y="228"/>
                </a:lnTo>
                <a:lnTo>
                  <a:pt x="695" y="215"/>
                </a:lnTo>
                <a:lnTo>
                  <a:pt x="705" y="189"/>
                </a:lnTo>
                <a:lnTo>
                  <a:pt x="715" y="164"/>
                </a:lnTo>
                <a:lnTo>
                  <a:pt x="723" y="138"/>
                </a:lnTo>
                <a:lnTo>
                  <a:pt x="731" y="111"/>
                </a:lnTo>
                <a:lnTo>
                  <a:pt x="737" y="84"/>
                </a:lnTo>
                <a:lnTo>
                  <a:pt x="742" y="57"/>
                </a:lnTo>
                <a:lnTo>
                  <a:pt x="746" y="28"/>
                </a:lnTo>
                <a:lnTo>
                  <a:pt x="747" y="14"/>
                </a:lnTo>
                <a:lnTo>
                  <a:pt x="748" y="0"/>
                </a:lnTo>
                <a:lnTo>
                  <a:pt x="1032" y="202"/>
                </a:lnTo>
                <a:lnTo>
                  <a:pt x="1385" y="4"/>
                </a:lnTo>
                <a:lnTo>
                  <a:pt x="1384" y="36"/>
                </a:lnTo>
                <a:lnTo>
                  <a:pt x="1382" y="66"/>
                </a:lnTo>
                <a:lnTo>
                  <a:pt x="1379" y="96"/>
                </a:lnTo>
                <a:lnTo>
                  <a:pt x="1375" y="126"/>
                </a:lnTo>
                <a:lnTo>
                  <a:pt x="1371" y="156"/>
                </a:lnTo>
                <a:lnTo>
                  <a:pt x="1366" y="185"/>
                </a:lnTo>
                <a:lnTo>
                  <a:pt x="1360" y="216"/>
                </a:lnTo>
                <a:lnTo>
                  <a:pt x="1354" y="245"/>
                </a:lnTo>
                <a:lnTo>
                  <a:pt x="1347" y="273"/>
                </a:lnTo>
                <a:lnTo>
                  <a:pt x="1339" y="302"/>
                </a:lnTo>
                <a:lnTo>
                  <a:pt x="1331" y="330"/>
                </a:lnTo>
                <a:lnTo>
                  <a:pt x="1322" y="359"/>
                </a:lnTo>
                <a:lnTo>
                  <a:pt x="1313" y="387"/>
                </a:lnTo>
                <a:lnTo>
                  <a:pt x="1301" y="414"/>
                </a:lnTo>
                <a:lnTo>
                  <a:pt x="1291" y="441"/>
                </a:lnTo>
                <a:lnTo>
                  <a:pt x="1279" y="468"/>
                </a:lnTo>
                <a:lnTo>
                  <a:pt x="1268" y="494"/>
                </a:lnTo>
                <a:lnTo>
                  <a:pt x="1255" y="522"/>
                </a:lnTo>
                <a:lnTo>
                  <a:pt x="1242" y="547"/>
                </a:lnTo>
                <a:lnTo>
                  <a:pt x="1228" y="573"/>
                </a:lnTo>
                <a:lnTo>
                  <a:pt x="1214" y="598"/>
                </a:lnTo>
                <a:lnTo>
                  <a:pt x="1200" y="623"/>
                </a:lnTo>
                <a:lnTo>
                  <a:pt x="1184" y="647"/>
                </a:lnTo>
                <a:lnTo>
                  <a:pt x="1169" y="671"/>
                </a:lnTo>
                <a:lnTo>
                  <a:pt x="1152" y="696"/>
                </a:lnTo>
                <a:lnTo>
                  <a:pt x="1135" y="719"/>
                </a:lnTo>
                <a:lnTo>
                  <a:pt x="1117" y="742"/>
                </a:lnTo>
                <a:lnTo>
                  <a:pt x="1099" y="764"/>
                </a:lnTo>
                <a:lnTo>
                  <a:pt x="1081" y="786"/>
                </a:lnTo>
                <a:lnTo>
                  <a:pt x="1062" y="808"/>
                </a:lnTo>
                <a:lnTo>
                  <a:pt x="1043" y="829"/>
                </a:lnTo>
                <a:lnTo>
                  <a:pt x="1023" y="851"/>
                </a:lnTo>
                <a:lnTo>
                  <a:pt x="1003" y="871"/>
                </a:lnTo>
                <a:lnTo>
                  <a:pt x="982" y="891"/>
                </a:lnTo>
                <a:lnTo>
                  <a:pt x="961" y="910"/>
                </a:lnTo>
                <a:lnTo>
                  <a:pt x="939" y="929"/>
                </a:lnTo>
                <a:lnTo>
                  <a:pt x="917" y="947"/>
                </a:lnTo>
                <a:lnTo>
                  <a:pt x="895" y="965"/>
                </a:lnTo>
                <a:lnTo>
                  <a:pt x="872" y="982"/>
                </a:lnTo>
                <a:lnTo>
                  <a:pt x="849" y="1000"/>
                </a:lnTo>
                <a:lnTo>
                  <a:pt x="826" y="1017"/>
                </a:lnTo>
                <a:lnTo>
                  <a:pt x="801" y="1032"/>
                </a:lnTo>
                <a:lnTo>
                  <a:pt x="776" y="1048"/>
                </a:lnTo>
                <a:lnTo>
                  <a:pt x="752" y="1063"/>
                </a:lnTo>
                <a:lnTo>
                  <a:pt x="727" y="1077"/>
                </a:lnTo>
                <a:lnTo>
                  <a:pt x="701" y="1090"/>
                </a:lnTo>
                <a:lnTo>
                  <a:pt x="676" y="1104"/>
                </a:lnTo>
                <a:lnTo>
                  <a:pt x="649" y="1116"/>
                </a:lnTo>
                <a:lnTo>
                  <a:pt x="622" y="1128"/>
                </a:lnTo>
                <a:lnTo>
                  <a:pt x="595" y="1139"/>
                </a:lnTo>
                <a:lnTo>
                  <a:pt x="568" y="1150"/>
                </a:lnTo>
                <a:lnTo>
                  <a:pt x="541" y="1161"/>
                </a:lnTo>
                <a:lnTo>
                  <a:pt x="514" y="1171"/>
                </a:lnTo>
                <a:lnTo>
                  <a:pt x="485" y="1180"/>
                </a:lnTo>
                <a:lnTo>
                  <a:pt x="456" y="1188"/>
                </a:lnTo>
                <a:lnTo>
                  <a:pt x="428" y="1196"/>
                </a:lnTo>
                <a:lnTo>
                  <a:pt x="399" y="1203"/>
                </a:lnTo>
                <a:lnTo>
                  <a:pt x="370" y="1209"/>
                </a:lnTo>
                <a:lnTo>
                  <a:pt x="340" y="1215"/>
                </a:lnTo>
                <a:lnTo>
                  <a:pt x="311" y="1220"/>
                </a:lnTo>
                <a:lnTo>
                  <a:pt x="281" y="1224"/>
                </a:lnTo>
                <a:lnTo>
                  <a:pt x="251" y="1228"/>
                </a:lnTo>
                <a:lnTo>
                  <a:pt x="221" y="1231"/>
                </a:lnTo>
                <a:lnTo>
                  <a:pt x="191" y="1233"/>
                </a:lnTo>
                <a:close/>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cs typeface="+mn-ea"/>
              <a:sym typeface="+mn-lt"/>
            </a:endParaRPr>
          </a:p>
        </p:txBody>
      </p:sp>
      <p:grpSp>
        <p:nvGrpSpPr>
          <p:cNvPr id="34" name="组合 33"/>
          <p:cNvGrpSpPr/>
          <p:nvPr/>
        </p:nvGrpSpPr>
        <p:grpSpPr>
          <a:xfrm>
            <a:off x="869249" y="2279833"/>
            <a:ext cx="4483801" cy="1134294"/>
            <a:chOff x="869249" y="2279833"/>
            <a:chExt cx="4483801" cy="1134294"/>
          </a:xfrm>
        </p:grpSpPr>
        <p:cxnSp>
          <p:nvCxnSpPr>
            <p:cNvPr id="15" name="线条4"/>
            <p:cNvCxnSpPr/>
            <p:nvPr/>
          </p:nvCxnSpPr>
          <p:spPr>
            <a:xfrm>
              <a:off x="944377" y="2570735"/>
              <a:ext cx="4408673" cy="0"/>
            </a:xfrm>
            <a:prstGeom prst="line">
              <a:avLst/>
            </a:prstGeom>
            <a:noFill/>
            <a:ln w="9525" cap="flat" cmpd="sng" algn="ctr">
              <a:solidFill>
                <a:srgbClr val="B2B2B2"/>
              </a:solidFill>
              <a:prstDash val="solid"/>
            </a:ln>
            <a:effectLst/>
          </p:spPr>
        </p:cxnSp>
        <p:sp>
          <p:nvSpPr>
            <p:cNvPr id="18" name="标题4"/>
            <p:cNvSpPr txBox="1"/>
            <p:nvPr/>
          </p:nvSpPr>
          <p:spPr>
            <a:xfrm>
              <a:off x="944377" y="2279833"/>
              <a:ext cx="2410828"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b="1" dirty="0">
                  <a:cs typeface="+mn-ea"/>
                  <a:sym typeface="+mn-lt"/>
                </a:rPr>
                <a:t>Capacity management</a:t>
              </a:r>
            </a:p>
          </p:txBody>
        </p:sp>
        <p:sp>
          <p:nvSpPr>
            <p:cNvPr id="19" name="段落4"/>
            <p:cNvSpPr txBox="1"/>
            <p:nvPr/>
          </p:nvSpPr>
          <p:spPr>
            <a:xfrm>
              <a:off x="869249" y="2523434"/>
              <a:ext cx="3246600" cy="890693"/>
            </a:xfrm>
            <a:prstGeom prst="rect">
              <a:avLst/>
            </a:prstGeom>
            <a:noFill/>
          </p:spPr>
          <p:txBody>
            <a:bodyPr wrap="square" rtlCol="0">
              <a:noAutofit/>
            </a:bodyPr>
            <a:lstStyle>
              <a:defPPr>
                <a:defRPr lang="zh-CN"/>
              </a:defPPr>
              <a:lvl1pPr marL="0" marR="0" lvl="0" indent="0" defTabSz="914400" eaLnBrk="1" fontAlgn="auto" latinLnBrk="0" hangingPunct="1">
                <a:lnSpc>
                  <a:spcPct val="150000"/>
                </a:lnSpc>
                <a:spcBef>
                  <a:spcPts val="0"/>
                </a:spcBef>
                <a:spcAft>
                  <a:spcPts val="0"/>
                </a:spcAft>
                <a:buClrTx/>
                <a:buSzTx/>
                <a:buFontTx/>
                <a:buNone/>
                <a:tabLst/>
                <a:defRPr sz="1200" kern="0">
                  <a:solidFill>
                    <a:srgbClr val="808080"/>
                  </a:solidFill>
                  <a:latin typeface="微软雅黑" pitchFamily="34" charset="-122"/>
                  <a:ea typeface="微软雅黑" pitchFamily="34" charset="-122"/>
                </a:defRPr>
              </a:lvl1pPr>
            </a:lstStyle>
            <a:p>
              <a:pPr algn="just"/>
              <a:r>
                <a:rPr lang="en-US" dirty="0">
                  <a:solidFill>
                    <a:schemeClr val="tx1"/>
                  </a:solidFill>
                  <a:latin typeface="+mn-lt"/>
                  <a:ea typeface="+mn-ea"/>
                  <a:cs typeface="+mn-ea"/>
                  <a:sym typeface="+mn-lt"/>
                </a:rPr>
                <a:t>The DCIM </a:t>
              </a:r>
              <a:r>
                <a:rPr lang="en-US" dirty="0" smtClean="0">
                  <a:solidFill>
                    <a:schemeClr val="tx1"/>
                  </a:solidFill>
                  <a:latin typeface="+mn-lt"/>
                  <a:ea typeface="+mn-ea"/>
                  <a:cs typeface="+mn-ea"/>
                  <a:sym typeface="+mn-lt"/>
                </a:rPr>
                <a:t>system provides </a:t>
              </a:r>
              <a:r>
                <a:rPr lang="en-US" dirty="0">
                  <a:solidFill>
                    <a:schemeClr val="tx1"/>
                  </a:solidFill>
                  <a:latin typeface="+mn-lt"/>
                  <a:ea typeface="+mn-ea"/>
                  <a:cs typeface="+mn-ea"/>
                  <a:sym typeface="+mn-lt"/>
                </a:rPr>
                <a:t>functions such as capacity analysis, configuration, design, and report based on the SPCN consumption of a data center.</a:t>
              </a:r>
            </a:p>
          </p:txBody>
        </p:sp>
      </p:grpSp>
      <p:grpSp>
        <p:nvGrpSpPr>
          <p:cNvPr id="20" name="文本1"/>
          <p:cNvGrpSpPr/>
          <p:nvPr/>
        </p:nvGrpSpPr>
        <p:grpSpPr>
          <a:xfrm>
            <a:off x="6303281" y="2186525"/>
            <a:ext cx="5504435" cy="2164499"/>
            <a:chOff x="2445706" y="1741123"/>
            <a:chExt cx="8329687" cy="2164499"/>
          </a:xfrm>
        </p:grpSpPr>
        <p:cxnSp>
          <p:nvCxnSpPr>
            <p:cNvPr id="21" name="线条1"/>
            <p:cNvCxnSpPr/>
            <p:nvPr/>
          </p:nvCxnSpPr>
          <p:spPr>
            <a:xfrm>
              <a:off x="2445706" y="2042202"/>
              <a:ext cx="4630289" cy="0"/>
            </a:xfrm>
            <a:prstGeom prst="line">
              <a:avLst/>
            </a:prstGeom>
            <a:noFill/>
            <a:ln w="9525" cap="flat" cmpd="sng" algn="ctr">
              <a:solidFill>
                <a:srgbClr val="B2B2B2"/>
              </a:solidFill>
              <a:prstDash val="solid"/>
            </a:ln>
            <a:effectLst/>
          </p:spPr>
        </p:cxnSp>
        <p:sp>
          <p:nvSpPr>
            <p:cNvPr id="22" name="标题1"/>
            <p:cNvSpPr txBox="1"/>
            <p:nvPr/>
          </p:nvSpPr>
          <p:spPr>
            <a:xfrm>
              <a:off x="4452409" y="1741123"/>
              <a:ext cx="1216071"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b="1" dirty="0">
                  <a:cs typeface="+mn-ea"/>
                  <a:sym typeface="+mn-lt"/>
                </a:rPr>
                <a:t>O&amp;M management</a:t>
              </a:r>
            </a:p>
          </p:txBody>
        </p:sp>
        <p:sp>
          <p:nvSpPr>
            <p:cNvPr id="23" name="段落1"/>
            <p:cNvSpPr txBox="1"/>
            <p:nvPr/>
          </p:nvSpPr>
          <p:spPr>
            <a:xfrm>
              <a:off x="4490879" y="2045028"/>
              <a:ext cx="6284514" cy="1860594"/>
            </a:xfrm>
            <a:prstGeom prst="rect">
              <a:avLst/>
            </a:prstGeom>
            <a:noFill/>
          </p:spPr>
          <p:txBody>
            <a:bodyPr wrap="square" rtlCol="0">
              <a:noAutofit/>
            </a:bodyPr>
            <a:lstStyle/>
            <a:p>
              <a:pPr marL="0" marR="0" lvl="0" indent="0" defTabSz="914400" eaLnBrk="1" fontAlgn="auto" latinLnBrk="0" hangingPunct="1">
                <a:lnSpc>
                  <a:spcPct val="150000"/>
                </a:lnSpc>
                <a:spcBef>
                  <a:spcPts val="0"/>
                </a:spcBef>
                <a:spcAft>
                  <a:spcPts val="0"/>
                </a:spcAft>
                <a:buClrTx/>
                <a:buSzTx/>
                <a:buFontTx/>
                <a:buNone/>
                <a:tabLst/>
                <a:defRPr/>
              </a:pPr>
              <a:r>
                <a:rPr lang="en-US" sz="1200" dirty="0">
                  <a:cs typeface="+mn-ea"/>
                  <a:sym typeface="+mn-lt"/>
                </a:rPr>
                <a:t>It refers to a series of routine, regular, or temporary maintenance and repair work and personnel management for critical infrastructure. Generally, O&amp;M management provides following functions: (electronic) inspection, routine drill, maintenance, repair management, risk management, personnel scheduling, shift handover record, and supplier management.</a:t>
              </a:r>
            </a:p>
          </p:txBody>
        </p:sp>
      </p:grpSp>
      <p:grpSp>
        <p:nvGrpSpPr>
          <p:cNvPr id="24" name="文本3"/>
          <p:cNvGrpSpPr/>
          <p:nvPr/>
        </p:nvGrpSpPr>
        <p:grpSpPr>
          <a:xfrm>
            <a:off x="467381" y="4609377"/>
            <a:ext cx="4177116" cy="1211819"/>
            <a:chOff x="193376" y="4005064"/>
            <a:chExt cx="2901552" cy="1211819"/>
          </a:xfrm>
        </p:grpSpPr>
        <p:cxnSp>
          <p:nvCxnSpPr>
            <p:cNvPr id="25" name="线条3"/>
            <p:cNvCxnSpPr/>
            <p:nvPr/>
          </p:nvCxnSpPr>
          <p:spPr>
            <a:xfrm>
              <a:off x="280376" y="4282063"/>
              <a:ext cx="2814552" cy="0"/>
            </a:xfrm>
            <a:prstGeom prst="line">
              <a:avLst/>
            </a:prstGeom>
            <a:noFill/>
            <a:ln w="9525" cap="flat" cmpd="sng" algn="ctr">
              <a:solidFill>
                <a:srgbClr val="B2B2B2"/>
              </a:solidFill>
              <a:prstDash val="solid"/>
            </a:ln>
            <a:effectLst/>
          </p:spPr>
        </p:cxnSp>
        <p:sp>
          <p:nvSpPr>
            <p:cNvPr id="26" name="标题3"/>
            <p:cNvSpPr txBox="1"/>
            <p:nvPr/>
          </p:nvSpPr>
          <p:spPr>
            <a:xfrm>
              <a:off x="193376" y="4005064"/>
              <a:ext cx="1944216"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1" i="0" u="none" strike="noStrike" cap="none" normalizeH="0" baseline="0" noProof="0" dirty="0">
                  <a:ln>
                    <a:noFill/>
                  </a:ln>
                  <a:uLnTx/>
                  <a:uFillTx/>
                  <a:cs typeface="+mn-ea"/>
                  <a:sym typeface="+mn-lt"/>
                </a:rPr>
                <a:t>Asset management</a:t>
              </a:r>
            </a:p>
          </p:txBody>
        </p:sp>
        <p:sp>
          <p:nvSpPr>
            <p:cNvPr id="27" name="段落3"/>
            <p:cNvSpPr txBox="1"/>
            <p:nvPr/>
          </p:nvSpPr>
          <p:spPr>
            <a:xfrm>
              <a:off x="193376" y="4326190"/>
              <a:ext cx="2684292" cy="890693"/>
            </a:xfrm>
            <a:prstGeom prst="rect">
              <a:avLst/>
            </a:prstGeom>
            <a:noFill/>
          </p:spPr>
          <p:txBody>
            <a:bodyPr wrap="square" rtlCol="0">
              <a:noAutofit/>
            </a:bodyPr>
            <a:lstStyle>
              <a:defPPr>
                <a:defRPr lang="zh-CN"/>
              </a:defPPr>
              <a:lvl1pPr marL="0" marR="0" lvl="0" indent="0" defTabSz="914400" eaLnBrk="1" fontAlgn="auto" latinLnBrk="0" hangingPunct="1">
                <a:lnSpc>
                  <a:spcPct val="150000"/>
                </a:lnSpc>
                <a:spcBef>
                  <a:spcPts val="0"/>
                </a:spcBef>
                <a:spcAft>
                  <a:spcPts val="0"/>
                </a:spcAft>
                <a:buClrTx/>
                <a:buSzTx/>
                <a:buFontTx/>
                <a:buNone/>
                <a:tabLst/>
                <a:defRPr sz="1200" kern="0">
                  <a:solidFill>
                    <a:srgbClr val="808080"/>
                  </a:solidFill>
                  <a:latin typeface="微软雅黑" pitchFamily="34" charset="-122"/>
                  <a:ea typeface="微软雅黑" pitchFamily="34" charset="-122"/>
                </a:defRPr>
              </a:lvl1pPr>
            </a:lstStyle>
            <a:p>
              <a:r>
                <a:rPr lang="en-US" dirty="0">
                  <a:solidFill>
                    <a:schemeClr val="tx1"/>
                  </a:solidFill>
                  <a:latin typeface="+mn-lt"/>
                  <a:ea typeface="+mn-ea"/>
                  <a:cs typeface="+mn-ea"/>
                  <a:sym typeface="+mn-lt"/>
                </a:rPr>
                <a:t>The DCIM system provides functions such as asset analysis, asset records, warehouse management, asset stocktaking, asset configuration, and asset report based on monitoring information.</a:t>
              </a:r>
            </a:p>
          </p:txBody>
        </p:sp>
      </p:grpSp>
      <p:grpSp>
        <p:nvGrpSpPr>
          <p:cNvPr id="28" name="文本2"/>
          <p:cNvGrpSpPr/>
          <p:nvPr/>
        </p:nvGrpSpPr>
        <p:grpSpPr>
          <a:xfrm>
            <a:off x="7292614" y="4768866"/>
            <a:ext cx="4599176" cy="1173866"/>
            <a:chOff x="4613569" y="3995486"/>
            <a:chExt cx="5595512" cy="1173866"/>
          </a:xfrm>
        </p:grpSpPr>
        <p:cxnSp>
          <p:nvCxnSpPr>
            <p:cNvPr id="29" name="线条2"/>
            <p:cNvCxnSpPr/>
            <p:nvPr/>
          </p:nvCxnSpPr>
          <p:spPr>
            <a:xfrm>
              <a:off x="4613569" y="4288035"/>
              <a:ext cx="3805309" cy="0"/>
            </a:xfrm>
            <a:prstGeom prst="line">
              <a:avLst/>
            </a:prstGeom>
            <a:noFill/>
            <a:ln w="9525" cap="flat" cmpd="sng" algn="ctr">
              <a:solidFill>
                <a:srgbClr val="B2B2B2"/>
              </a:solidFill>
              <a:prstDash val="solid"/>
            </a:ln>
            <a:effectLst/>
          </p:spPr>
        </p:cxnSp>
        <p:sp>
          <p:nvSpPr>
            <p:cNvPr id="30" name="标题2"/>
            <p:cNvSpPr txBox="1"/>
            <p:nvPr/>
          </p:nvSpPr>
          <p:spPr>
            <a:xfrm>
              <a:off x="5023257" y="3995486"/>
              <a:ext cx="1857691"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400" b="1" dirty="0">
                  <a:cs typeface="+mn-ea"/>
                  <a:sym typeface="+mn-lt"/>
                </a:rPr>
                <a:t>Energy efficiency management</a:t>
              </a:r>
            </a:p>
          </p:txBody>
        </p:sp>
        <p:sp>
          <p:nvSpPr>
            <p:cNvPr id="31" name="段落2"/>
            <p:cNvSpPr txBox="1"/>
            <p:nvPr/>
          </p:nvSpPr>
          <p:spPr>
            <a:xfrm>
              <a:off x="5054186" y="4278659"/>
              <a:ext cx="5154895" cy="890693"/>
            </a:xfrm>
            <a:prstGeom prst="rect">
              <a:avLst/>
            </a:prstGeom>
            <a:noFill/>
          </p:spPr>
          <p:txBody>
            <a:bodyPr wrap="square" rtlCol="0">
              <a:noAutofit/>
            </a:bodyPr>
            <a:lstStyle>
              <a:defPPr>
                <a:defRPr lang="zh-CN"/>
              </a:defPPr>
              <a:lvl1pPr marL="0" marR="0" lvl="0" indent="0" defTabSz="914400" eaLnBrk="1" fontAlgn="auto" latinLnBrk="0" hangingPunct="1">
                <a:lnSpc>
                  <a:spcPct val="150000"/>
                </a:lnSpc>
                <a:spcBef>
                  <a:spcPts val="0"/>
                </a:spcBef>
                <a:spcAft>
                  <a:spcPts val="0"/>
                </a:spcAft>
                <a:buClrTx/>
                <a:buSzTx/>
                <a:buFontTx/>
                <a:buNone/>
                <a:tabLst/>
                <a:defRPr sz="1200" kern="0">
                  <a:solidFill>
                    <a:srgbClr val="808080"/>
                  </a:solidFill>
                  <a:latin typeface="微软雅黑" pitchFamily="34" charset="-122"/>
                  <a:ea typeface="微软雅黑" pitchFamily="34" charset="-122"/>
                </a:defRPr>
              </a:lvl1pPr>
            </a:lstStyle>
            <a:p>
              <a:r>
                <a:rPr lang="en-US" dirty="0">
                  <a:solidFill>
                    <a:schemeClr val="tx1"/>
                  </a:solidFill>
                  <a:latin typeface="+mn-lt"/>
                  <a:ea typeface="+mn-ea"/>
                  <a:cs typeface="+mn-ea"/>
                  <a:sym typeface="+mn-lt"/>
                </a:rPr>
                <a:t>Based on collected energy consumption data, the DCIM system implements operations such as energy consumption measurement, statistics collection, analysis, display, report generation, and proactive optimization.</a:t>
              </a:r>
            </a:p>
          </p:txBody>
        </p:sp>
      </p:grpSp>
    </p:spTree>
    <p:extLst>
      <p:ext uri="{BB962C8B-B14F-4D97-AF65-F5344CB8AC3E}">
        <p14:creationId xmlns:p14="http://schemas.microsoft.com/office/powerpoint/2010/main" val="1892914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down)">
                                      <p:cBhvr>
                                        <p:cTn id="18" dur="5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down)">
                                      <p:cBhvr>
                                        <p:cTn id="31" dur="500"/>
                                        <p:tgtEl>
                                          <p:spTgt spid="34"/>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a:latin typeface="+mn-lt"/>
                <a:ea typeface="+mn-ea"/>
                <a:cs typeface="+mn-ea"/>
                <a:sym typeface="+mn-lt"/>
              </a:rPr>
              <a:t>General Control System</a:t>
            </a:r>
          </a:p>
        </p:txBody>
      </p:sp>
      <p:sp>
        <p:nvSpPr>
          <p:cNvPr id="4" name="文本占位符 3"/>
          <p:cNvSpPr>
            <a:spLocks noGrp="1"/>
          </p:cNvSpPr>
          <p:nvPr>
            <p:ph type="body" sz="quarter" idx="10"/>
          </p:nvPr>
        </p:nvSpPr>
        <p:spPr/>
        <p:txBody>
          <a:bodyPr/>
          <a:lstStyle/>
          <a:p>
            <a:r>
              <a:rPr lang="en-US" sz="1400" dirty="0">
                <a:latin typeface="+mn-lt"/>
                <a:ea typeface="+mn-ea"/>
                <a:cs typeface="+mn-ea"/>
                <a:sym typeface="+mn-lt"/>
              </a:rPr>
              <a:t>The general control system provides a user interface for O&amp;M personnel to monitor the running status of a data center and interact with the data center. The user interface provides common routine O&amp;M functions, such as view management, signal management, and service desk.</a:t>
            </a:r>
          </a:p>
        </p:txBody>
      </p:sp>
      <p:sp>
        <p:nvSpPr>
          <p:cNvPr id="5" name="Rectangle 7"/>
          <p:cNvSpPr>
            <a:spLocks noChangeArrowheads="1"/>
          </p:cNvSpPr>
          <p:nvPr/>
        </p:nvSpPr>
        <p:spPr bwMode="auto">
          <a:xfrm>
            <a:off x="5038688" y="4247283"/>
            <a:ext cx="1962150" cy="704850"/>
          </a:xfrm>
          <a:prstGeom prst="rect">
            <a:avLst/>
          </a:prstGeom>
          <a:solidFill>
            <a:srgbClr val="C00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0" rIns="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b="1" i="0" u="none" strike="noStrike" cap="none" normalizeH="0" baseline="0" noProof="0" dirty="0">
                <a:ln>
                  <a:noFill/>
                </a:ln>
                <a:solidFill>
                  <a:srgbClr val="FFFFFF"/>
                </a:solidFill>
                <a:uLnTx/>
                <a:uFillTx/>
                <a:cs typeface="+mn-ea"/>
                <a:sym typeface="+mn-lt"/>
              </a:rPr>
              <a:t>General control system</a:t>
            </a:r>
          </a:p>
        </p:txBody>
      </p:sp>
      <p:grpSp>
        <p:nvGrpSpPr>
          <p:cNvPr id="6" name="组合 5"/>
          <p:cNvGrpSpPr/>
          <p:nvPr/>
        </p:nvGrpSpPr>
        <p:grpSpPr>
          <a:xfrm>
            <a:off x="4661657" y="2356064"/>
            <a:ext cx="2552700" cy="1420812"/>
            <a:chOff x="3321875" y="1685926"/>
            <a:chExt cx="2552700" cy="1420812"/>
          </a:xfrm>
        </p:grpSpPr>
        <p:sp>
          <p:nvSpPr>
            <p:cNvPr id="7" name="Freeform 3"/>
            <p:cNvSpPr>
              <a:spLocks/>
            </p:cNvSpPr>
            <p:nvPr/>
          </p:nvSpPr>
          <p:spPr bwMode="auto">
            <a:xfrm>
              <a:off x="3321875" y="1685926"/>
              <a:ext cx="2552700" cy="1420812"/>
            </a:xfrm>
            <a:custGeom>
              <a:avLst/>
              <a:gdLst>
                <a:gd name="T0" fmla="*/ 0 w 873"/>
                <a:gd name="T1" fmla="*/ 0 h 895"/>
                <a:gd name="T2" fmla="*/ 0 w 873"/>
                <a:gd name="T3" fmla="*/ 895 h 895"/>
                <a:gd name="T4" fmla="*/ 873 w 873"/>
                <a:gd name="T5" fmla="*/ 895 h 895"/>
              </a:gdLst>
              <a:ahLst/>
              <a:cxnLst>
                <a:cxn ang="0">
                  <a:pos x="T0" y="T1"/>
                </a:cxn>
                <a:cxn ang="0">
                  <a:pos x="T2" y="T3"/>
                </a:cxn>
                <a:cxn ang="0">
                  <a:pos x="T4" y="T5"/>
                </a:cxn>
              </a:cxnLst>
              <a:rect l="0" t="0" r="r" b="b"/>
              <a:pathLst>
                <a:path w="873" h="895">
                  <a:moveTo>
                    <a:pt x="0" y="0"/>
                  </a:moveTo>
                  <a:lnTo>
                    <a:pt x="0" y="895"/>
                  </a:lnTo>
                  <a:lnTo>
                    <a:pt x="873" y="895"/>
                  </a:lnTo>
                </a:path>
              </a:pathLst>
            </a:custGeom>
            <a:noFill/>
            <a:ln w="22225" cap="flat" cmpd="sng">
              <a:solidFill>
                <a:srgbClr val="FFC000"/>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EEECE1">
                    <a:lumMod val="10000"/>
                  </a:srgbClr>
                </a:solidFill>
                <a:effectLst/>
                <a:uLnTx/>
                <a:uFillTx/>
                <a:cs typeface="+mn-ea"/>
                <a:sym typeface="+mn-lt"/>
              </a:endParaRPr>
            </a:p>
          </p:txBody>
        </p:sp>
        <p:sp>
          <p:nvSpPr>
            <p:cNvPr id="8" name="Rectangle 8"/>
            <p:cNvSpPr>
              <a:spLocks noChangeArrowheads="1"/>
            </p:cNvSpPr>
            <p:nvPr/>
          </p:nvSpPr>
          <p:spPr bwMode="auto">
            <a:xfrm>
              <a:off x="3399661" y="1685926"/>
              <a:ext cx="1563385" cy="330284"/>
            </a:xfrm>
            <a:prstGeom prst="rect">
              <a:avLst/>
            </a:prstGeom>
            <a:solidFill>
              <a:srgbClr val="FFFFCC"/>
            </a:solidFill>
            <a:ln w="25400" cap="flat" cmpd="sng" algn="ctr">
              <a:solidFill>
                <a:srgbClr val="FFC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1200" dirty="0">
                  <a:cs typeface="+mn-ea"/>
                  <a:sym typeface="+mn-lt"/>
                </a:rPr>
                <a:t>View management</a:t>
              </a:r>
            </a:p>
          </p:txBody>
        </p:sp>
      </p:grpSp>
      <p:grpSp>
        <p:nvGrpSpPr>
          <p:cNvPr id="9" name="组合 8"/>
          <p:cNvGrpSpPr/>
          <p:nvPr/>
        </p:nvGrpSpPr>
        <p:grpSpPr>
          <a:xfrm>
            <a:off x="7382632" y="3778464"/>
            <a:ext cx="2773363" cy="1317625"/>
            <a:chOff x="6042850" y="3108326"/>
            <a:chExt cx="2773363" cy="1317625"/>
          </a:xfrm>
        </p:grpSpPr>
        <p:sp>
          <p:nvSpPr>
            <p:cNvPr id="10" name="Freeform 4"/>
            <p:cNvSpPr>
              <a:spLocks/>
            </p:cNvSpPr>
            <p:nvPr/>
          </p:nvSpPr>
          <p:spPr bwMode="auto">
            <a:xfrm rot="5400000">
              <a:off x="6770719" y="2380457"/>
              <a:ext cx="1317625" cy="2773363"/>
            </a:xfrm>
            <a:custGeom>
              <a:avLst/>
              <a:gdLst>
                <a:gd name="T0" fmla="*/ 0 w 873"/>
                <a:gd name="T1" fmla="*/ 0 h 895"/>
                <a:gd name="T2" fmla="*/ 0 w 873"/>
                <a:gd name="T3" fmla="*/ 895 h 895"/>
                <a:gd name="T4" fmla="*/ 873 w 873"/>
                <a:gd name="T5" fmla="*/ 895 h 895"/>
              </a:gdLst>
              <a:ahLst/>
              <a:cxnLst>
                <a:cxn ang="0">
                  <a:pos x="T0" y="T1"/>
                </a:cxn>
                <a:cxn ang="0">
                  <a:pos x="T2" y="T3"/>
                </a:cxn>
                <a:cxn ang="0">
                  <a:pos x="T4" y="T5"/>
                </a:cxn>
              </a:cxnLst>
              <a:rect l="0" t="0" r="r" b="b"/>
              <a:pathLst>
                <a:path w="873" h="895">
                  <a:moveTo>
                    <a:pt x="0" y="0"/>
                  </a:moveTo>
                  <a:lnTo>
                    <a:pt x="0" y="895"/>
                  </a:lnTo>
                  <a:lnTo>
                    <a:pt x="873" y="895"/>
                  </a:lnTo>
                </a:path>
              </a:pathLst>
            </a:custGeom>
            <a:noFill/>
            <a:ln w="22225" cap="flat" cmpd="sng">
              <a:solidFill>
                <a:srgbClr val="FFC000"/>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algn="ctr" defTabSz="914400"/>
              <a:endParaRPr lang="en-US" kern="0" dirty="0">
                <a:solidFill>
                  <a:srgbClr val="EEECE1">
                    <a:lumMod val="10000"/>
                  </a:srgbClr>
                </a:solidFill>
                <a:cs typeface="+mn-ea"/>
                <a:sym typeface="+mn-lt"/>
              </a:endParaRPr>
            </a:p>
          </p:txBody>
        </p:sp>
        <p:sp>
          <p:nvSpPr>
            <p:cNvPr id="11" name="Rectangle 9"/>
            <p:cNvSpPr>
              <a:spLocks noChangeArrowheads="1"/>
            </p:cNvSpPr>
            <p:nvPr/>
          </p:nvSpPr>
          <p:spPr bwMode="auto">
            <a:xfrm>
              <a:off x="7107532" y="3184526"/>
              <a:ext cx="1708681" cy="271462"/>
            </a:xfrm>
            <a:prstGeom prst="rect">
              <a:avLst/>
            </a:prstGeom>
            <a:solidFill>
              <a:srgbClr val="FFFFCC"/>
            </a:solidFill>
            <a:ln w="25400" cap="flat" cmpd="sng" algn="ctr">
              <a:solidFill>
                <a:srgbClr val="FFC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r>
                <a:rPr lang="en-US" sz="1200" dirty="0">
                  <a:cs typeface="+mn-ea"/>
                  <a:sym typeface="+mn-lt"/>
                </a:rPr>
                <a:t>Signal management</a:t>
              </a:r>
            </a:p>
          </p:txBody>
        </p:sp>
      </p:grpSp>
      <p:grpSp>
        <p:nvGrpSpPr>
          <p:cNvPr id="12" name="组合 11"/>
          <p:cNvGrpSpPr/>
          <p:nvPr/>
        </p:nvGrpSpPr>
        <p:grpSpPr>
          <a:xfrm>
            <a:off x="1883531" y="4012779"/>
            <a:ext cx="2773364" cy="1317625"/>
            <a:chOff x="543749" y="3251201"/>
            <a:chExt cx="2773364" cy="1317625"/>
          </a:xfrm>
        </p:grpSpPr>
        <p:sp>
          <p:nvSpPr>
            <p:cNvPr id="13" name="Freeform 6"/>
            <p:cNvSpPr>
              <a:spLocks/>
            </p:cNvSpPr>
            <p:nvPr/>
          </p:nvSpPr>
          <p:spPr bwMode="auto">
            <a:xfrm rot="5400000" flipH="1" flipV="1">
              <a:off x="1271619" y="2523332"/>
              <a:ext cx="1317625" cy="2773363"/>
            </a:xfrm>
            <a:custGeom>
              <a:avLst/>
              <a:gdLst>
                <a:gd name="T0" fmla="*/ 0 w 873"/>
                <a:gd name="T1" fmla="*/ 0 h 895"/>
                <a:gd name="T2" fmla="*/ 0 w 873"/>
                <a:gd name="T3" fmla="*/ 895 h 895"/>
                <a:gd name="T4" fmla="*/ 873 w 873"/>
                <a:gd name="T5" fmla="*/ 895 h 895"/>
              </a:gdLst>
              <a:ahLst/>
              <a:cxnLst>
                <a:cxn ang="0">
                  <a:pos x="T0" y="T1"/>
                </a:cxn>
                <a:cxn ang="0">
                  <a:pos x="T2" y="T3"/>
                </a:cxn>
                <a:cxn ang="0">
                  <a:pos x="T4" y="T5"/>
                </a:cxn>
              </a:cxnLst>
              <a:rect l="0" t="0" r="r" b="b"/>
              <a:pathLst>
                <a:path w="873" h="895">
                  <a:moveTo>
                    <a:pt x="0" y="0"/>
                  </a:moveTo>
                  <a:lnTo>
                    <a:pt x="0" y="895"/>
                  </a:lnTo>
                  <a:lnTo>
                    <a:pt x="873" y="895"/>
                  </a:lnTo>
                </a:path>
              </a:pathLst>
            </a:custGeom>
            <a:noFill/>
            <a:ln w="22225" cap="flat" cmpd="sng">
              <a:solidFill>
                <a:srgbClr val="FFC000"/>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lstStyle/>
            <a:p>
              <a:pPr algn="ctr" defTabSz="914400"/>
              <a:endParaRPr lang="en-US" kern="0" dirty="0">
                <a:solidFill>
                  <a:srgbClr val="EEECE1">
                    <a:lumMod val="10000"/>
                  </a:srgbClr>
                </a:solidFill>
                <a:cs typeface="+mn-ea"/>
                <a:sym typeface="+mn-lt"/>
              </a:endParaRPr>
            </a:p>
          </p:txBody>
        </p:sp>
        <p:sp>
          <p:nvSpPr>
            <p:cNvPr id="14" name="Rectangle 11"/>
            <p:cNvSpPr>
              <a:spLocks noChangeArrowheads="1"/>
            </p:cNvSpPr>
            <p:nvPr/>
          </p:nvSpPr>
          <p:spPr bwMode="auto">
            <a:xfrm>
              <a:off x="543749" y="4225926"/>
              <a:ext cx="1142697" cy="271462"/>
            </a:xfrm>
            <a:prstGeom prst="rect">
              <a:avLst/>
            </a:prstGeom>
            <a:solidFill>
              <a:srgbClr val="FFFFCC"/>
            </a:solidFill>
            <a:ln w="25400" cap="flat" cmpd="sng" algn="ctr">
              <a:solidFill>
                <a:srgbClr val="FFC000"/>
              </a:solidFill>
              <a:prstDash val="solid"/>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r>
                <a:rPr lang="en-US" sz="1200" dirty="0">
                  <a:cs typeface="+mn-ea"/>
                  <a:sym typeface="+mn-lt"/>
                </a:rPr>
                <a:t>Service desk</a:t>
              </a:r>
            </a:p>
          </p:txBody>
        </p:sp>
      </p:grpSp>
      <p:sp>
        <p:nvSpPr>
          <p:cNvPr id="20" name="段落4"/>
          <p:cNvSpPr txBox="1"/>
          <p:nvPr/>
        </p:nvSpPr>
        <p:spPr>
          <a:xfrm>
            <a:off x="4739445" y="2686348"/>
            <a:ext cx="6187635" cy="890693"/>
          </a:xfrm>
          <a:prstGeom prst="rect">
            <a:avLst/>
          </a:prstGeom>
          <a:noFill/>
        </p:spPr>
        <p:txBody>
          <a:bodyPr wrap="square" rtlCol="0">
            <a:noAutofit/>
          </a:bodyPr>
          <a:lstStyle>
            <a:defPPr>
              <a:defRPr lang="zh-CN"/>
            </a:defPPr>
            <a:lvl1pPr marL="0" marR="0" lvl="0" indent="0" defTabSz="914400" eaLnBrk="1" fontAlgn="auto" latinLnBrk="0" hangingPunct="1">
              <a:lnSpc>
                <a:spcPct val="150000"/>
              </a:lnSpc>
              <a:spcBef>
                <a:spcPts val="0"/>
              </a:spcBef>
              <a:spcAft>
                <a:spcPts val="0"/>
              </a:spcAft>
              <a:buClrTx/>
              <a:buSzTx/>
              <a:buFontTx/>
              <a:buNone/>
              <a:tabLst/>
              <a:defRPr sz="1200" kern="0">
                <a:solidFill>
                  <a:srgbClr val="808080"/>
                </a:solidFill>
                <a:latin typeface="微软雅黑" pitchFamily="34" charset="-122"/>
                <a:ea typeface="微软雅黑" pitchFamily="34" charset="-122"/>
              </a:defRPr>
            </a:lvl1pPr>
          </a:lstStyle>
          <a:p>
            <a:pPr algn="just"/>
            <a:r>
              <a:rPr lang="en-US" dirty="0">
                <a:solidFill>
                  <a:schemeClr val="tx1"/>
                </a:solidFill>
                <a:latin typeface="+mn-lt"/>
                <a:ea typeface="+mn-ea"/>
                <a:cs typeface="+mn-ea"/>
                <a:sym typeface="+mn-lt"/>
              </a:rPr>
              <a:t>After the DCIM system is configured, the general control system can display the physical topology, micro-module view, and cabinet view of a data center in multiple modes, such as 2D, 2.5D, 3D, and large screen.</a:t>
            </a:r>
          </a:p>
        </p:txBody>
      </p:sp>
      <p:sp>
        <p:nvSpPr>
          <p:cNvPr id="21" name="段落4"/>
          <p:cNvSpPr txBox="1"/>
          <p:nvPr/>
        </p:nvSpPr>
        <p:spPr>
          <a:xfrm>
            <a:off x="7542151" y="4141102"/>
            <a:ext cx="4203761" cy="890693"/>
          </a:xfrm>
          <a:prstGeom prst="rect">
            <a:avLst/>
          </a:prstGeom>
          <a:noFill/>
        </p:spPr>
        <p:txBody>
          <a:bodyPr wrap="square" rtlCol="0">
            <a:noAutofit/>
          </a:bodyPr>
          <a:lstStyle>
            <a:defPPr>
              <a:defRPr lang="zh-CN"/>
            </a:defPPr>
            <a:lvl1pPr marL="0" marR="0" lvl="0" indent="0" defTabSz="914400" eaLnBrk="1" fontAlgn="auto" latinLnBrk="0" hangingPunct="1">
              <a:lnSpc>
                <a:spcPct val="150000"/>
              </a:lnSpc>
              <a:spcBef>
                <a:spcPts val="0"/>
              </a:spcBef>
              <a:spcAft>
                <a:spcPts val="0"/>
              </a:spcAft>
              <a:buClrTx/>
              <a:buSzTx/>
              <a:buFontTx/>
              <a:buNone/>
              <a:tabLst/>
              <a:defRPr sz="1200" kern="0">
                <a:solidFill>
                  <a:srgbClr val="808080"/>
                </a:solidFill>
                <a:latin typeface="微软雅黑" pitchFamily="34" charset="-122"/>
                <a:ea typeface="微软雅黑" pitchFamily="34" charset="-122"/>
              </a:defRPr>
            </a:lvl1pPr>
          </a:lstStyle>
          <a:p>
            <a:pPr algn="just"/>
            <a:r>
              <a:rPr lang="en-US" dirty="0">
                <a:solidFill>
                  <a:schemeClr val="tx1"/>
                </a:solidFill>
                <a:latin typeface="+mn-lt"/>
                <a:ea typeface="+mn-ea"/>
                <a:cs typeface="+mn-ea"/>
                <a:sym typeface="+mn-lt"/>
              </a:rPr>
              <a:t>Key indicators such as the running and alarm information of key devices in a data center can be displayed on the signal management page. A user can filter, search for, and mask the indicators based on actual O&amp;M requirements.</a:t>
            </a:r>
          </a:p>
        </p:txBody>
      </p:sp>
      <p:sp>
        <p:nvSpPr>
          <p:cNvPr id="23" name="段落4"/>
          <p:cNvSpPr txBox="1"/>
          <p:nvPr/>
        </p:nvSpPr>
        <p:spPr>
          <a:xfrm>
            <a:off x="525780" y="3829050"/>
            <a:ext cx="4051028" cy="890693"/>
          </a:xfrm>
          <a:prstGeom prst="rect">
            <a:avLst/>
          </a:prstGeom>
          <a:noFill/>
        </p:spPr>
        <p:txBody>
          <a:bodyPr wrap="square" rtlCol="0">
            <a:noAutofit/>
          </a:bodyPr>
          <a:lstStyle>
            <a:defPPr>
              <a:defRPr lang="zh-CN"/>
            </a:defPPr>
            <a:lvl1pPr marL="0" marR="0" lvl="0" indent="0" defTabSz="914400" eaLnBrk="1" fontAlgn="auto" latinLnBrk="0" hangingPunct="1">
              <a:lnSpc>
                <a:spcPct val="150000"/>
              </a:lnSpc>
              <a:spcBef>
                <a:spcPts val="0"/>
              </a:spcBef>
              <a:spcAft>
                <a:spcPts val="0"/>
              </a:spcAft>
              <a:buClrTx/>
              <a:buSzTx/>
              <a:buFontTx/>
              <a:buNone/>
              <a:tabLst/>
              <a:defRPr sz="1200" kern="0">
                <a:solidFill>
                  <a:srgbClr val="808080"/>
                </a:solidFill>
                <a:latin typeface="微软雅黑" pitchFamily="34" charset="-122"/>
                <a:ea typeface="微软雅黑" pitchFamily="34" charset="-122"/>
              </a:defRPr>
            </a:lvl1pPr>
          </a:lstStyle>
          <a:p>
            <a:pPr algn="just"/>
            <a:r>
              <a:rPr lang="en-US" dirty="0">
                <a:solidFill>
                  <a:schemeClr val="tx1"/>
                </a:solidFill>
                <a:latin typeface="+mn-lt"/>
                <a:ea typeface="+mn-ea"/>
                <a:cs typeface="+mn-ea"/>
                <a:sym typeface="+mn-lt"/>
              </a:rPr>
              <a:t>O&amp;M personnel can use the service desk to complete various O&amp;M tasks, such as dispatching O&amp;M tasks, tracking task progress, processing to-do tasks, and releasing project bulletins.</a:t>
            </a:r>
          </a:p>
        </p:txBody>
      </p:sp>
    </p:spTree>
    <p:extLst>
      <p:ext uri="{BB962C8B-B14F-4D97-AF65-F5344CB8AC3E}">
        <p14:creationId xmlns:p14="http://schemas.microsoft.com/office/powerpoint/2010/main" val="3351997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right)">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20" grpId="0"/>
      <p:bldP spid="21"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a:latin typeface="+mn-lt"/>
                <a:ea typeface="+mn-ea"/>
                <a:cs typeface="+mn-ea"/>
                <a:sym typeface="+mn-lt"/>
              </a:rPr>
              <a:t>Basic Service System</a:t>
            </a:r>
          </a:p>
        </p:txBody>
      </p:sp>
      <p:sp>
        <p:nvSpPr>
          <p:cNvPr id="4" name="文本占位符 3"/>
          <p:cNvSpPr>
            <a:spLocks noGrp="1"/>
          </p:cNvSpPr>
          <p:nvPr>
            <p:ph type="body" sz="quarter" idx="10"/>
          </p:nvPr>
        </p:nvSpPr>
        <p:spPr/>
        <p:txBody>
          <a:bodyPr/>
          <a:lstStyle/>
          <a:p>
            <a:r>
              <a:rPr lang="en-US" sz="1400" dirty="0">
                <a:latin typeface="+mn-lt"/>
                <a:ea typeface="+mn-ea"/>
                <a:cs typeface="+mn-ea"/>
                <a:sym typeface="+mn-lt"/>
              </a:rPr>
              <a:t>The basic service system provides some common basic services for the preceding logical components, such as unified permission management, service management, and system management.</a:t>
            </a:r>
          </a:p>
        </p:txBody>
      </p:sp>
      <p:sp>
        <p:nvSpPr>
          <p:cNvPr id="5" name="椭圆 4"/>
          <p:cNvSpPr/>
          <p:nvPr/>
        </p:nvSpPr>
        <p:spPr bwMode="auto">
          <a:xfrm>
            <a:off x="5000565" y="2843853"/>
            <a:ext cx="2167628" cy="2130618"/>
          </a:xfrm>
          <a:prstGeom prst="ellipse">
            <a:avLst/>
          </a:prstGeom>
          <a:solidFill>
            <a:srgbClr val="C00000"/>
          </a:solidFill>
          <a:ln w="25400" cap="flat" cmpd="sng" algn="ctr">
            <a:no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en-US" sz="2000" b="1" i="0" u="none" strike="noStrike" cap="none" normalizeH="0" baseline="0" noProof="0" dirty="0">
                <a:ln>
                  <a:noFill/>
                </a:ln>
                <a:solidFill>
                  <a:sysClr val="window" lastClr="FFFFFF"/>
                </a:solidFill>
                <a:uLnTx/>
                <a:uFillTx/>
                <a:cs typeface="+mn-ea"/>
                <a:sym typeface="+mn-lt"/>
              </a:rPr>
              <a:t>Basic service system</a:t>
            </a:r>
          </a:p>
        </p:txBody>
      </p:sp>
      <p:grpSp>
        <p:nvGrpSpPr>
          <p:cNvPr id="6" name="组合 30"/>
          <p:cNvGrpSpPr>
            <a:grpSpLocks/>
          </p:cNvGrpSpPr>
          <p:nvPr/>
        </p:nvGrpSpPr>
        <p:grpSpPr bwMode="auto">
          <a:xfrm>
            <a:off x="2934228" y="1711282"/>
            <a:ext cx="3018473" cy="2080462"/>
            <a:chOff x="1044600" y="1278670"/>
            <a:chExt cx="3311905" cy="2320118"/>
          </a:xfrm>
        </p:grpSpPr>
        <p:sp>
          <p:nvSpPr>
            <p:cNvPr id="7" name="矩形 11"/>
            <p:cNvSpPr/>
            <p:nvPr/>
          </p:nvSpPr>
          <p:spPr>
            <a:xfrm>
              <a:off x="1044600" y="1294160"/>
              <a:ext cx="3311905" cy="2304628"/>
            </a:xfrm>
            <a:custGeom>
              <a:avLst/>
              <a:gdLst/>
              <a:ahLst/>
              <a:cxnLst/>
              <a:rect l="l" t="t" r="r" b="b"/>
              <a:pathLst>
                <a:path w="3312368" h="2304256">
                  <a:moveTo>
                    <a:pt x="0" y="0"/>
                  </a:moveTo>
                  <a:lnTo>
                    <a:pt x="3312368" y="0"/>
                  </a:lnTo>
                  <a:lnTo>
                    <a:pt x="3312368" y="1016376"/>
                  </a:lnTo>
                  <a:cubicBezTo>
                    <a:pt x="2635332" y="1084165"/>
                    <a:pt x="2097864" y="1625446"/>
                    <a:pt x="2036547" y="2304256"/>
                  </a:cubicBezTo>
                  <a:lnTo>
                    <a:pt x="0" y="2304256"/>
                  </a:lnTo>
                  <a:close/>
                </a:path>
              </a:pathLst>
            </a:custGeom>
            <a:solidFill>
              <a:srgbClr val="FFFFCC"/>
            </a:solidFill>
            <a:ln w="3175" cap="flat" cmpd="sng" algn="ctr">
              <a:solidFill>
                <a:srgbClr val="FFC000"/>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000" b="0" i="0" u="none" strike="noStrike" kern="0" cap="none" spc="0" normalizeH="0" baseline="0" noProof="0">
                <a:ln>
                  <a:noFill/>
                </a:ln>
                <a:solidFill>
                  <a:srgbClr val="4D4D4D"/>
                </a:solidFill>
                <a:effectLst/>
                <a:uLnTx/>
                <a:uFillTx/>
                <a:cs typeface="+mn-ea"/>
                <a:sym typeface="+mn-lt"/>
              </a:endParaRPr>
            </a:p>
          </p:txBody>
        </p:sp>
        <p:sp>
          <p:nvSpPr>
            <p:cNvPr id="8" name="TextBox 26"/>
            <p:cNvSpPr txBox="1">
              <a:spLocks noChangeArrowheads="1"/>
            </p:cNvSpPr>
            <p:nvPr/>
          </p:nvSpPr>
          <p:spPr bwMode="auto">
            <a:xfrm>
              <a:off x="1064136" y="1278670"/>
              <a:ext cx="3115169" cy="1647507"/>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lang="en-US" sz="1200" dirty="0" smtClean="0">
                  <a:cs typeface="+mn-ea"/>
                  <a:sym typeface="+mn-lt"/>
                </a:rPr>
                <a:t>Rights </a:t>
              </a:r>
              <a:r>
                <a:rPr lang="en-US" sz="1200" dirty="0">
                  <a:cs typeface="+mn-ea"/>
                  <a:sym typeface="+mn-lt"/>
                </a:rPr>
                <a:t>management is critical to the secure running of data </a:t>
              </a:r>
              <a:r>
                <a:rPr lang="en-US" sz="1200" dirty="0" smtClean="0">
                  <a:cs typeface="+mn-ea"/>
                  <a:sym typeface="+mn-lt"/>
                </a:rPr>
                <a:t>centers</a:t>
              </a:r>
              <a:r>
                <a:rPr lang="zh-CN" altLang="en-US" sz="1200" dirty="0" smtClean="0">
                  <a:cs typeface="+mn-ea"/>
                  <a:sym typeface="+mn-lt"/>
                </a:rPr>
                <a:t>， </a:t>
              </a:r>
              <a:r>
                <a:rPr lang="en-US" sz="1200" dirty="0" smtClean="0">
                  <a:cs typeface="+mn-ea"/>
                  <a:sym typeface="+mn-lt"/>
                </a:rPr>
                <a:t>includ</a:t>
              </a:r>
              <a:r>
                <a:rPr lang="en-US" altLang="zh-CN" sz="1200" dirty="0" smtClean="0">
                  <a:cs typeface="+mn-ea"/>
                  <a:sym typeface="+mn-lt"/>
                </a:rPr>
                <a:t>ing</a:t>
              </a:r>
              <a:r>
                <a:rPr lang="en-US" sz="1200" dirty="0" smtClean="0">
                  <a:cs typeface="+mn-ea"/>
                  <a:sym typeface="+mn-lt"/>
                </a:rPr>
                <a:t> </a:t>
              </a:r>
              <a:r>
                <a:rPr lang="en-US" sz="1200" dirty="0">
                  <a:cs typeface="+mn-ea"/>
                  <a:sym typeface="+mn-lt"/>
                </a:rPr>
                <a:t>user management, role management, right delivery, and region management.</a:t>
              </a:r>
            </a:p>
          </p:txBody>
        </p:sp>
      </p:grpSp>
      <p:grpSp>
        <p:nvGrpSpPr>
          <p:cNvPr id="9" name="组合 31"/>
          <p:cNvGrpSpPr>
            <a:grpSpLocks/>
          </p:cNvGrpSpPr>
          <p:nvPr/>
        </p:nvGrpSpPr>
        <p:grpSpPr bwMode="auto">
          <a:xfrm>
            <a:off x="6216060" y="1725172"/>
            <a:ext cx="3018474" cy="2066572"/>
            <a:chOff x="4645463" y="1294162"/>
            <a:chExt cx="3311905" cy="2304637"/>
          </a:xfrm>
          <a:solidFill>
            <a:srgbClr val="FFFFCC"/>
          </a:solidFill>
        </p:grpSpPr>
        <p:sp>
          <p:nvSpPr>
            <p:cNvPr id="10" name="矩形 12"/>
            <p:cNvSpPr/>
            <p:nvPr/>
          </p:nvSpPr>
          <p:spPr>
            <a:xfrm>
              <a:off x="4645463" y="1294162"/>
              <a:ext cx="3311905" cy="2304637"/>
            </a:xfrm>
            <a:custGeom>
              <a:avLst/>
              <a:gdLst/>
              <a:ahLst/>
              <a:cxnLst/>
              <a:rect l="l" t="t" r="r" b="b"/>
              <a:pathLst>
                <a:path w="3312368" h="2304256">
                  <a:moveTo>
                    <a:pt x="0" y="0"/>
                  </a:moveTo>
                  <a:lnTo>
                    <a:pt x="3312368" y="0"/>
                  </a:lnTo>
                  <a:lnTo>
                    <a:pt x="3312368" y="2304256"/>
                  </a:lnTo>
                  <a:lnTo>
                    <a:pt x="1275821" y="2304256"/>
                  </a:lnTo>
                  <a:cubicBezTo>
                    <a:pt x="1214504" y="1625446"/>
                    <a:pt x="677036" y="1084165"/>
                    <a:pt x="0" y="1016376"/>
                  </a:cubicBezTo>
                  <a:close/>
                </a:path>
              </a:pathLst>
            </a:custGeom>
            <a:grpFill/>
            <a:ln w="3175" cap="flat" cmpd="sng" algn="ctr">
              <a:solidFill>
                <a:srgbClr val="FFC000"/>
              </a:solidFill>
              <a:prstDash val="solid"/>
            </a:ln>
            <a:effectLst>
              <a:outerShdw blurRad="50800" dist="38100" dir="5400000" algn="t" rotWithShape="0">
                <a:prstClr val="black">
                  <a:alpha val="40000"/>
                </a:prstClr>
              </a:outerShdw>
            </a:effectLst>
          </p:spPr>
          <p:txBody>
            <a:bodyPr anchor="ctr"/>
            <a:lstStyle/>
            <a:p>
              <a:pPr algn="ctr" defTabSz="914400">
                <a:lnSpc>
                  <a:spcPct val="120000"/>
                </a:lnSpc>
              </a:pPr>
              <a:endParaRPr lang="zh-CN" altLang="en-US" sz="1000" kern="0">
                <a:solidFill>
                  <a:srgbClr val="4D4D4D"/>
                </a:solidFill>
                <a:cs typeface="+mn-ea"/>
                <a:sym typeface="+mn-lt"/>
              </a:endParaRPr>
            </a:p>
          </p:txBody>
        </p:sp>
        <p:sp>
          <p:nvSpPr>
            <p:cNvPr id="11" name="TextBox 27"/>
            <p:cNvSpPr txBox="1">
              <a:spLocks noChangeArrowheads="1"/>
            </p:cNvSpPr>
            <p:nvPr/>
          </p:nvSpPr>
          <p:spPr bwMode="auto">
            <a:xfrm>
              <a:off x="4753968" y="1317223"/>
              <a:ext cx="3094887" cy="1029696"/>
            </a:xfrm>
            <a:prstGeom prst="rect">
              <a:avLst/>
            </a:prstGeom>
            <a:noFill/>
            <a:ln w="9525">
              <a:noFill/>
              <a:miter lim="800000"/>
              <a:headEnd/>
              <a:tailEnd/>
            </a:ln>
          </p:spPr>
          <p:txBody>
            <a:bodyPr wrap="square">
              <a:spAutoFit/>
            </a:bodyPr>
            <a:lstStyle>
              <a:defPPr>
                <a:defRPr lang="en-US"/>
              </a:defPPr>
              <a:lvl1pPr marR="0" lvl="0" indent="0" defTabSz="914400" fontAlgn="auto">
                <a:lnSpc>
                  <a:spcPct val="150000"/>
                </a:lnSpc>
                <a:spcBef>
                  <a:spcPts val="0"/>
                </a:spcBef>
                <a:spcAft>
                  <a:spcPts val="0"/>
                </a:spcAft>
                <a:buClrTx/>
                <a:buSzTx/>
                <a:buFontTx/>
                <a:buNone/>
                <a:tabLst/>
                <a:defRPr sz="1400" kern="0">
                  <a:latin typeface="微软雅黑" pitchFamily="34" charset="-122"/>
                  <a:ea typeface="微软雅黑" pitchFamily="34" charset="-122"/>
                </a:defRPr>
              </a:lvl1pPr>
            </a:lstStyle>
            <a:p>
              <a:r>
                <a:rPr lang="en-US" sz="1200" dirty="0">
                  <a:latin typeface="+mn-lt"/>
                  <a:ea typeface="+mn-ea"/>
                  <a:cs typeface="+mn-ea"/>
                  <a:sym typeface="+mn-lt"/>
                </a:rPr>
                <a:t>Includes the license validity period and mediation management of DCIM functions.</a:t>
              </a:r>
            </a:p>
          </p:txBody>
        </p:sp>
      </p:grpSp>
      <p:grpSp>
        <p:nvGrpSpPr>
          <p:cNvPr id="12" name="组合 33"/>
          <p:cNvGrpSpPr>
            <a:grpSpLocks/>
          </p:cNvGrpSpPr>
          <p:nvPr/>
        </p:nvGrpSpPr>
        <p:grpSpPr bwMode="auto">
          <a:xfrm>
            <a:off x="2935674" y="4026582"/>
            <a:ext cx="3018473" cy="2066572"/>
            <a:chOff x="1046187" y="3860676"/>
            <a:chExt cx="3311905" cy="2304628"/>
          </a:xfrm>
          <a:solidFill>
            <a:srgbClr val="FFFFCC"/>
          </a:solidFill>
        </p:grpSpPr>
        <p:sp>
          <p:nvSpPr>
            <p:cNvPr id="13" name="矩形 14"/>
            <p:cNvSpPr/>
            <p:nvPr/>
          </p:nvSpPr>
          <p:spPr>
            <a:xfrm>
              <a:off x="1046187" y="3860676"/>
              <a:ext cx="3311905" cy="2304628"/>
            </a:xfrm>
            <a:custGeom>
              <a:avLst/>
              <a:gdLst/>
              <a:ahLst/>
              <a:cxnLst/>
              <a:rect l="l" t="t" r="r" b="b"/>
              <a:pathLst>
                <a:path w="3312368" h="2304256">
                  <a:moveTo>
                    <a:pt x="0" y="0"/>
                  </a:moveTo>
                  <a:lnTo>
                    <a:pt x="2035555" y="0"/>
                  </a:lnTo>
                  <a:cubicBezTo>
                    <a:pt x="2096902" y="679141"/>
                    <a:pt x="2634862" y="1220617"/>
                    <a:pt x="3312368" y="1287930"/>
                  </a:cubicBezTo>
                  <a:lnTo>
                    <a:pt x="3312368" y="2304256"/>
                  </a:lnTo>
                  <a:lnTo>
                    <a:pt x="0" y="2304256"/>
                  </a:lnTo>
                  <a:close/>
                </a:path>
              </a:pathLst>
            </a:custGeom>
            <a:grpFill/>
            <a:ln w="3175" cap="flat" cmpd="sng" algn="ctr">
              <a:solidFill>
                <a:srgbClr val="FFC000"/>
              </a:solidFill>
              <a:prstDash val="solid"/>
            </a:ln>
            <a:effectLst>
              <a:outerShdw blurRad="50800" dist="38100" dir="5400000" algn="t" rotWithShape="0">
                <a:prstClr val="black">
                  <a:alpha val="40000"/>
                </a:prstClr>
              </a:outerShdw>
            </a:effectLst>
          </p:spPr>
          <p:txBody>
            <a:bodyPr anchor="ctr"/>
            <a:lstStyle/>
            <a:p>
              <a:pPr algn="ctr" defTabSz="914400">
                <a:lnSpc>
                  <a:spcPct val="120000"/>
                </a:lnSpc>
              </a:pPr>
              <a:endParaRPr lang="zh-CN" altLang="en-US" sz="1000" kern="0">
                <a:solidFill>
                  <a:srgbClr val="4D4D4D"/>
                </a:solidFill>
                <a:cs typeface="+mn-ea"/>
                <a:sym typeface="+mn-lt"/>
              </a:endParaRPr>
            </a:p>
          </p:txBody>
        </p:sp>
        <p:sp>
          <p:nvSpPr>
            <p:cNvPr id="14" name="TextBox 28"/>
            <p:cNvSpPr txBox="1">
              <a:spLocks noChangeArrowheads="1"/>
            </p:cNvSpPr>
            <p:nvPr/>
          </p:nvSpPr>
          <p:spPr bwMode="auto">
            <a:xfrm>
              <a:off x="1150273" y="5071238"/>
              <a:ext cx="2788660" cy="1029692"/>
            </a:xfrm>
            <a:prstGeom prst="rect">
              <a:avLst/>
            </a:prstGeom>
            <a:grpFill/>
            <a:ln w="9525">
              <a:noFill/>
              <a:miter lim="800000"/>
              <a:headEnd/>
              <a:tailEnd/>
            </a:ln>
          </p:spPr>
          <p:txBody>
            <a:bodyPr wrap="square">
              <a:spAutoFit/>
            </a:bodyPr>
            <a:lstStyle>
              <a:defPPr>
                <a:defRPr lang="en-US"/>
              </a:defPPr>
              <a:lvl1pPr marR="0" lvl="0" indent="0" defTabSz="914400" fontAlgn="auto">
                <a:lnSpc>
                  <a:spcPct val="150000"/>
                </a:lnSpc>
                <a:spcBef>
                  <a:spcPts val="0"/>
                </a:spcBef>
                <a:spcAft>
                  <a:spcPts val="0"/>
                </a:spcAft>
                <a:buClrTx/>
                <a:buSzTx/>
                <a:buFontTx/>
                <a:buNone/>
                <a:tabLst/>
                <a:defRPr sz="1400" kern="0">
                  <a:latin typeface="微软雅黑" pitchFamily="34" charset="-122"/>
                  <a:ea typeface="微软雅黑" pitchFamily="34" charset="-122"/>
                </a:defRPr>
              </a:lvl1pPr>
            </a:lstStyle>
            <a:p>
              <a:r>
                <a:rPr lang="en-US" sz="1200" dirty="0">
                  <a:latin typeface="+mn-lt"/>
                  <a:ea typeface="+mn-ea"/>
                  <a:cs typeface="+mn-ea"/>
                  <a:sym typeface="+mn-lt"/>
                </a:rPr>
                <a:t>Includes log management, security management, and software management.</a:t>
              </a:r>
            </a:p>
          </p:txBody>
        </p:sp>
      </p:grpSp>
      <p:grpSp>
        <p:nvGrpSpPr>
          <p:cNvPr id="15" name="组合 14"/>
          <p:cNvGrpSpPr>
            <a:grpSpLocks/>
          </p:cNvGrpSpPr>
          <p:nvPr/>
        </p:nvGrpSpPr>
        <p:grpSpPr bwMode="auto">
          <a:xfrm>
            <a:off x="6216058" y="4026584"/>
            <a:ext cx="3176953" cy="2066572"/>
            <a:chOff x="4645463" y="3860672"/>
            <a:chExt cx="3485792" cy="2304626"/>
          </a:xfrm>
          <a:solidFill>
            <a:srgbClr val="FFFFCC"/>
          </a:solidFill>
        </p:grpSpPr>
        <p:sp>
          <p:nvSpPr>
            <p:cNvPr id="18" name="矩形 13"/>
            <p:cNvSpPr/>
            <p:nvPr/>
          </p:nvSpPr>
          <p:spPr>
            <a:xfrm>
              <a:off x="4645463" y="3860672"/>
              <a:ext cx="3311905" cy="2304626"/>
            </a:xfrm>
            <a:custGeom>
              <a:avLst/>
              <a:gdLst/>
              <a:ahLst/>
              <a:cxnLst/>
              <a:rect l="l" t="t" r="r" b="b"/>
              <a:pathLst>
                <a:path w="3312368" h="2304256">
                  <a:moveTo>
                    <a:pt x="1275821" y="0"/>
                  </a:moveTo>
                  <a:lnTo>
                    <a:pt x="3312368" y="0"/>
                  </a:lnTo>
                  <a:lnTo>
                    <a:pt x="3312368" y="2304256"/>
                  </a:lnTo>
                  <a:lnTo>
                    <a:pt x="0" y="2304256"/>
                  </a:lnTo>
                  <a:lnTo>
                    <a:pt x="0" y="1287880"/>
                  </a:lnTo>
                  <a:cubicBezTo>
                    <a:pt x="677036" y="1220091"/>
                    <a:pt x="1214504" y="678811"/>
                    <a:pt x="1275821" y="0"/>
                  </a:cubicBezTo>
                  <a:close/>
                </a:path>
              </a:pathLst>
            </a:custGeom>
            <a:grpFill/>
            <a:ln w="3175" cap="flat" cmpd="sng" algn="ctr">
              <a:solidFill>
                <a:srgbClr val="FFC000"/>
              </a:solidFill>
              <a:prstDash val="solid"/>
            </a:ln>
            <a:effectLst>
              <a:outerShdw blurRad="50800" dist="38100" dir="5400000" algn="t" rotWithShape="0">
                <a:prstClr val="black">
                  <a:alpha val="40000"/>
                </a:prstClr>
              </a:outerShdw>
            </a:effectLst>
          </p:spPr>
          <p:txBody>
            <a:bodyPr anchor="ctr"/>
            <a:lstStyle/>
            <a:p>
              <a:pPr algn="ctr" defTabSz="914400">
                <a:lnSpc>
                  <a:spcPct val="120000"/>
                </a:lnSpc>
              </a:pPr>
              <a:endParaRPr lang="zh-CN" altLang="en-US" sz="1000" kern="0">
                <a:solidFill>
                  <a:srgbClr val="4D4D4D"/>
                </a:solidFill>
                <a:cs typeface="+mn-ea"/>
                <a:sym typeface="+mn-lt"/>
              </a:endParaRPr>
            </a:p>
          </p:txBody>
        </p:sp>
        <p:sp>
          <p:nvSpPr>
            <p:cNvPr id="19" name="TextBox 29"/>
            <p:cNvSpPr txBox="1">
              <a:spLocks noChangeArrowheads="1"/>
            </p:cNvSpPr>
            <p:nvPr/>
          </p:nvSpPr>
          <p:spPr bwMode="auto">
            <a:xfrm>
              <a:off x="5516271" y="4493020"/>
              <a:ext cx="2614984" cy="1647505"/>
            </a:xfrm>
            <a:prstGeom prst="rect">
              <a:avLst/>
            </a:prstGeom>
            <a:noFill/>
            <a:ln w="9525">
              <a:noFill/>
              <a:miter lim="800000"/>
              <a:headEnd/>
              <a:tailEnd/>
            </a:ln>
          </p:spPr>
          <p:txBody>
            <a:bodyPr wrap="square">
              <a:spAutoFit/>
            </a:bodyPr>
            <a:lstStyle>
              <a:defPPr>
                <a:defRPr lang="en-US"/>
              </a:defPPr>
              <a:lvl1pPr marR="0" lvl="0" indent="0" defTabSz="914400" fontAlgn="auto">
                <a:lnSpc>
                  <a:spcPct val="150000"/>
                </a:lnSpc>
                <a:spcBef>
                  <a:spcPts val="0"/>
                </a:spcBef>
                <a:spcAft>
                  <a:spcPts val="0"/>
                </a:spcAft>
                <a:buClrTx/>
                <a:buSzTx/>
                <a:buFontTx/>
                <a:buNone/>
                <a:tabLst/>
                <a:defRPr sz="1400" kern="0">
                  <a:latin typeface="微软雅黑" pitchFamily="34" charset="-122"/>
                  <a:ea typeface="微软雅黑" pitchFamily="34" charset="-122"/>
                </a:defRPr>
              </a:lvl1pPr>
            </a:lstStyle>
            <a:p>
              <a:r>
                <a:rPr lang="en-US" sz="1200" dirty="0">
                  <a:latin typeface="+mn-lt"/>
                  <a:ea typeface="+mn-ea"/>
                  <a:cs typeface="+mn-ea"/>
                  <a:sym typeface="+mn-lt"/>
                </a:rPr>
                <a:t>Provides other basic services that support system running, such as system time, protocol switch, and network address translation (NAT).</a:t>
              </a:r>
            </a:p>
          </p:txBody>
        </p:sp>
      </p:grpSp>
      <p:sp>
        <p:nvSpPr>
          <p:cNvPr id="20" name="标题4"/>
          <p:cNvSpPr txBox="1"/>
          <p:nvPr/>
        </p:nvSpPr>
        <p:spPr>
          <a:xfrm>
            <a:off x="3077715" y="3272005"/>
            <a:ext cx="1659493"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b="1" dirty="0">
                <a:cs typeface="+mn-ea"/>
                <a:sym typeface="+mn-lt"/>
              </a:rPr>
              <a:t>Rights management</a:t>
            </a:r>
          </a:p>
        </p:txBody>
      </p:sp>
      <p:sp>
        <p:nvSpPr>
          <p:cNvPr id="21" name="标题4"/>
          <p:cNvSpPr txBox="1"/>
          <p:nvPr/>
        </p:nvSpPr>
        <p:spPr>
          <a:xfrm>
            <a:off x="7472994" y="3208466"/>
            <a:ext cx="1215492"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b="1" dirty="0">
                <a:cs typeface="+mn-ea"/>
                <a:sym typeface="+mn-lt"/>
              </a:rPr>
              <a:t>Service management</a:t>
            </a:r>
          </a:p>
        </p:txBody>
      </p:sp>
      <p:sp>
        <p:nvSpPr>
          <p:cNvPr id="22" name="标题4"/>
          <p:cNvSpPr txBox="1"/>
          <p:nvPr/>
        </p:nvSpPr>
        <p:spPr>
          <a:xfrm>
            <a:off x="3045649" y="4086134"/>
            <a:ext cx="1215492" cy="276999"/>
          </a:xfrm>
          <a:prstGeom prst="rect">
            <a:avLst/>
          </a:prstGeom>
          <a:noFill/>
        </p:spPr>
        <p:txBody>
          <a:bodyPr wrap="none" rtlCol="0">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200" b="1" dirty="0">
                <a:cs typeface="+mn-ea"/>
                <a:sym typeface="+mn-lt"/>
              </a:rPr>
              <a:t>System management</a:t>
            </a:r>
          </a:p>
        </p:txBody>
      </p:sp>
      <p:sp>
        <p:nvSpPr>
          <p:cNvPr id="23" name="标题4"/>
          <p:cNvSpPr txBox="1"/>
          <p:nvPr/>
        </p:nvSpPr>
        <p:spPr>
          <a:xfrm>
            <a:off x="7522286" y="4086058"/>
            <a:ext cx="1215492" cy="276999"/>
          </a:xfrm>
          <a:prstGeom prst="rect">
            <a:avLst/>
          </a:prstGeom>
          <a:noFill/>
        </p:spPr>
        <p:txBody>
          <a:bodyPr wrap="none" rtlCol="0">
            <a:noAutofit/>
          </a:bodyPr>
          <a:lstStyle>
            <a:defPPr>
              <a:defRPr lang="en-US"/>
            </a:defPPr>
            <a:lvl1pPr marR="0" lvl="0" indent="0" defTabSz="914400" fontAlgn="auto">
              <a:lnSpc>
                <a:spcPct val="100000"/>
              </a:lnSpc>
              <a:spcBef>
                <a:spcPts val="0"/>
              </a:spcBef>
              <a:spcAft>
                <a:spcPts val="0"/>
              </a:spcAft>
              <a:buClrTx/>
              <a:buSzTx/>
              <a:buFontTx/>
              <a:buNone/>
              <a:tabLst/>
              <a:defRPr sz="1600" b="1" kern="0">
                <a:cs typeface="+mn-ea"/>
              </a:defRPr>
            </a:lvl1pPr>
          </a:lstStyle>
          <a:p>
            <a:r>
              <a:rPr lang="en-US" sz="1200" dirty="0"/>
              <a:t>Other basic services</a:t>
            </a:r>
          </a:p>
        </p:txBody>
      </p:sp>
    </p:spTree>
    <p:extLst>
      <p:ext uri="{BB962C8B-B14F-4D97-AF65-F5344CB8AC3E}">
        <p14:creationId xmlns:p14="http://schemas.microsoft.com/office/powerpoint/2010/main" val="2590913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1000"/>
                                        <p:tgtEl>
                                          <p:spTgt spid="15"/>
                                        </p:tgtEl>
                                      </p:cBhvr>
                                    </p:animEffect>
                                    <p:anim calcmode="lin" valueType="num">
                                      <p:cBhvr>
                                        <p:cTn id="52" dur="1000" fill="hold"/>
                                        <p:tgtEl>
                                          <p:spTgt spid="15"/>
                                        </p:tgtEl>
                                        <p:attrNameLst>
                                          <p:attrName>ppt_x</p:attrName>
                                        </p:attrNameLst>
                                      </p:cBhvr>
                                      <p:tavLst>
                                        <p:tav tm="0">
                                          <p:val>
                                            <p:strVal val="#ppt_x"/>
                                          </p:val>
                                        </p:tav>
                                        <p:tav tm="100000">
                                          <p:val>
                                            <p:strVal val="#ppt_x"/>
                                          </p:val>
                                        </p:tav>
                                      </p:tavLst>
                                    </p:anim>
                                    <p:anim calcmode="lin" valueType="num">
                                      <p:cBhvr>
                                        <p:cTn id="53" dur="100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animBg="1"/>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en-US" dirty="0">
                <a:solidFill>
                  <a:schemeClr val="bg1">
                    <a:lumMod val="50000"/>
                  </a:schemeClr>
                </a:solidFill>
                <a:cs typeface="+mn-ea"/>
                <a:sym typeface="+mn-lt"/>
              </a:rPr>
              <a:t>DCIM </a:t>
            </a:r>
            <a:r>
              <a:rPr lang="en-US" dirty="0" smtClean="0">
                <a:solidFill>
                  <a:schemeClr val="bg1">
                    <a:lumMod val="50000"/>
                  </a:schemeClr>
                </a:solidFill>
                <a:cs typeface="+mn-ea"/>
                <a:sym typeface="+mn-lt"/>
              </a:rPr>
              <a:t>Physical Architecture</a:t>
            </a:r>
            <a:endParaRPr lang="en-US" dirty="0">
              <a:solidFill>
                <a:schemeClr val="bg1">
                  <a:lumMod val="50000"/>
                </a:schemeClr>
              </a:solidFill>
              <a:cs typeface="+mn-ea"/>
              <a:sym typeface="+mn-lt"/>
            </a:endParaRPr>
          </a:p>
          <a:p>
            <a:r>
              <a:rPr lang="en-US" b="1" dirty="0">
                <a:cs typeface="+mn-ea"/>
                <a:sym typeface="+mn-lt"/>
              </a:rPr>
              <a:t>DCIM Logical Architecture and System Functions</a:t>
            </a:r>
          </a:p>
          <a:p>
            <a:pPr lvl="1"/>
            <a:r>
              <a:rPr lang="en-US" dirty="0">
                <a:solidFill>
                  <a:schemeClr val="bg1">
                    <a:lumMod val="50000"/>
                  </a:schemeClr>
                </a:solidFill>
                <a:ea typeface="+mn-ea"/>
                <a:cs typeface="+mn-ea"/>
                <a:sym typeface="+mn-lt"/>
              </a:rPr>
              <a:t>DCIM Logical Architecture</a:t>
            </a:r>
          </a:p>
          <a:p>
            <a:pPr lvl="1">
              <a:buSzPct val="60000"/>
              <a:buFont typeface="Wingdings" panose="05000000000000000000" pitchFamily="2" charset="2"/>
              <a:buChar char="n"/>
            </a:pPr>
            <a:r>
              <a:rPr lang="en-US" dirty="0">
                <a:ea typeface="+mn-ea"/>
                <a:cs typeface="+mn-ea"/>
                <a:sym typeface="+mn-lt"/>
              </a:rPr>
              <a:t>DCIM System Functions</a:t>
            </a:r>
          </a:p>
          <a:p>
            <a:r>
              <a:rPr lang="en-US" dirty="0">
                <a:solidFill>
                  <a:schemeClr val="bg1">
                    <a:lumMod val="50000"/>
                  </a:schemeClr>
                </a:solidFill>
                <a:cs typeface="+mn-ea"/>
                <a:sym typeface="+mn-lt"/>
              </a:rPr>
              <a:t>DCIM System Performance and Integration</a:t>
            </a:r>
          </a:p>
          <a:p>
            <a:pPr>
              <a:buSzPct val="60000"/>
              <a:buFont typeface="Wingdings" panose="05000000000000000000" pitchFamily="2" charset="2"/>
              <a:buChar char="n"/>
            </a:pPr>
            <a:endParaRPr lang="en-US" altLang="zh-CN" dirty="0">
              <a:cs typeface="+mn-ea"/>
              <a:sym typeface="+mn-lt"/>
            </a:endParaRPr>
          </a:p>
          <a:p>
            <a:endParaRPr lang="en-US" altLang="zh-CN" dirty="0">
              <a:solidFill>
                <a:schemeClr val="bg1">
                  <a:lumMod val="50000"/>
                </a:schemeClr>
              </a:solidFill>
              <a:cs typeface="+mn-ea"/>
              <a:sym typeface="+mn-lt"/>
            </a:endParaRPr>
          </a:p>
          <a:p>
            <a:endParaRPr lang="zh-CN" altLang="en-US" dirty="0">
              <a:cs typeface="+mn-ea"/>
              <a:sym typeface="+mn-lt"/>
            </a:endParaRPr>
          </a:p>
          <a:p>
            <a:endParaRPr lang="zh-CN" altLang="en-US" dirty="0">
              <a:cs typeface="+mn-ea"/>
              <a:sym typeface="+mn-lt"/>
            </a:endParaRPr>
          </a:p>
        </p:txBody>
      </p:sp>
    </p:spTree>
    <p:extLst>
      <p:ext uri="{BB962C8B-B14F-4D97-AF65-F5344CB8AC3E}">
        <p14:creationId xmlns:p14="http://schemas.microsoft.com/office/powerpoint/2010/main" val="28557788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a:latin typeface="+mn-lt"/>
                <a:ea typeface="+mn-ea"/>
                <a:cs typeface="+mn-ea"/>
                <a:sym typeface="+mn-lt"/>
              </a:rPr>
              <a:t>DCIM System Functions</a:t>
            </a:r>
          </a:p>
        </p:txBody>
      </p:sp>
      <p:sp>
        <p:nvSpPr>
          <p:cNvPr id="17" name="文本占位符 16"/>
          <p:cNvSpPr>
            <a:spLocks noGrp="1"/>
          </p:cNvSpPr>
          <p:nvPr>
            <p:ph type="body" sz="quarter" idx="10"/>
          </p:nvPr>
        </p:nvSpPr>
        <p:spPr/>
        <p:txBody>
          <a:bodyPr/>
          <a:lstStyle/>
          <a:p>
            <a:r>
              <a:rPr lang="en-US" sz="1800" dirty="0">
                <a:latin typeface="+mn-lt"/>
                <a:ea typeface="+mn-ea"/>
                <a:cs typeface="+mn-ea"/>
                <a:sym typeface="+mn-lt"/>
              </a:rPr>
              <a:t>To achieve management objectives, the DCIM system must provide various management functions. According to the logical architecture, the DCIM system functions can be divided into four parts: monitoring, operation management, general control, and basic services.</a:t>
            </a:r>
          </a:p>
        </p:txBody>
      </p:sp>
      <p:sp>
        <p:nvSpPr>
          <p:cNvPr id="13" name="MH_Other_1"/>
          <p:cNvSpPr/>
          <p:nvPr/>
        </p:nvSpPr>
        <p:spPr>
          <a:xfrm rot="16200000">
            <a:off x="6097585" y="4311649"/>
            <a:ext cx="1712913" cy="1712913"/>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cs typeface="+mn-ea"/>
              <a:sym typeface="+mn-lt"/>
            </a:endParaRPr>
          </a:p>
        </p:txBody>
      </p:sp>
      <p:sp>
        <p:nvSpPr>
          <p:cNvPr id="14" name="MH_Other_2"/>
          <p:cNvSpPr/>
          <p:nvPr/>
        </p:nvSpPr>
        <p:spPr>
          <a:xfrm rot="10800000">
            <a:off x="6097584" y="2545577"/>
            <a:ext cx="1712915" cy="1710509"/>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cs typeface="+mn-ea"/>
              <a:sym typeface="+mn-lt"/>
            </a:endParaRPr>
          </a:p>
        </p:txBody>
      </p:sp>
      <p:sp>
        <p:nvSpPr>
          <p:cNvPr id="15" name="MH_Other_3"/>
          <p:cNvSpPr/>
          <p:nvPr/>
        </p:nvSpPr>
        <p:spPr>
          <a:xfrm>
            <a:off x="4302122" y="4311649"/>
            <a:ext cx="1739904" cy="174235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cs typeface="+mn-ea"/>
              <a:sym typeface="+mn-lt"/>
            </a:endParaRPr>
          </a:p>
        </p:txBody>
      </p:sp>
      <p:sp>
        <p:nvSpPr>
          <p:cNvPr id="18" name="MH_Other_4"/>
          <p:cNvSpPr/>
          <p:nvPr/>
        </p:nvSpPr>
        <p:spPr>
          <a:xfrm rot="5400000">
            <a:off x="4302122" y="2533650"/>
            <a:ext cx="1733551" cy="1733551"/>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cs typeface="+mn-ea"/>
              <a:sym typeface="+mn-lt"/>
            </a:endParaRPr>
          </a:p>
        </p:txBody>
      </p:sp>
      <p:sp>
        <p:nvSpPr>
          <p:cNvPr id="20" name="MH_Other_6"/>
          <p:cNvSpPr>
            <a:spLocks noEditPoints="1"/>
          </p:cNvSpPr>
          <p:nvPr/>
        </p:nvSpPr>
        <p:spPr bwMode="auto">
          <a:xfrm>
            <a:off x="4753370" y="4832569"/>
            <a:ext cx="850105" cy="720726"/>
          </a:xfrm>
          <a:custGeom>
            <a:avLst/>
            <a:gdLst>
              <a:gd name="T0" fmla="*/ 2147483646 w 73"/>
              <a:gd name="T1" fmla="*/ 2147483646 h 63"/>
              <a:gd name="T2" fmla="*/ 2147483646 w 73"/>
              <a:gd name="T3" fmla="*/ 2147483646 h 63"/>
              <a:gd name="T4" fmla="*/ 2147483646 w 73"/>
              <a:gd name="T5" fmla="*/ 2147483646 h 63"/>
              <a:gd name="T6" fmla="*/ 2147483646 w 73"/>
              <a:gd name="T7" fmla="*/ 2147483646 h 63"/>
              <a:gd name="T8" fmla="*/ 2147483646 w 73"/>
              <a:gd name="T9" fmla="*/ 2147483646 h 63"/>
              <a:gd name="T10" fmla="*/ 2147483646 w 73"/>
              <a:gd name="T11" fmla="*/ 2147483646 h 63"/>
              <a:gd name="T12" fmla="*/ 2147483646 w 73"/>
              <a:gd name="T13" fmla="*/ 2147483646 h 63"/>
              <a:gd name="T14" fmla="*/ 2147483646 w 73"/>
              <a:gd name="T15" fmla="*/ 2147483646 h 63"/>
              <a:gd name="T16" fmla="*/ 2147483646 w 73"/>
              <a:gd name="T17" fmla="*/ 2147483646 h 63"/>
              <a:gd name="T18" fmla="*/ 0 w 73"/>
              <a:gd name="T19" fmla="*/ 2147483646 h 63"/>
              <a:gd name="T20" fmla="*/ 0 w 73"/>
              <a:gd name="T21" fmla="*/ 2147483646 h 63"/>
              <a:gd name="T22" fmla="*/ 2147483646 w 73"/>
              <a:gd name="T23" fmla="*/ 0 h 63"/>
              <a:gd name="T24" fmla="*/ 2147483646 w 73"/>
              <a:gd name="T25" fmla="*/ 0 h 63"/>
              <a:gd name="T26" fmla="*/ 2147483646 w 73"/>
              <a:gd name="T27" fmla="*/ 2147483646 h 63"/>
              <a:gd name="T28" fmla="*/ 2147483646 w 73"/>
              <a:gd name="T29" fmla="*/ 2147483646 h 63"/>
              <a:gd name="T30" fmla="*/ 2147483646 w 73"/>
              <a:gd name="T31" fmla="*/ 2147483646 h 63"/>
              <a:gd name="T32" fmla="*/ 2147483646 w 73"/>
              <a:gd name="T33" fmla="*/ 2147483646 h 63"/>
              <a:gd name="T34" fmla="*/ 2147483646 w 73"/>
              <a:gd name="T35" fmla="*/ 2147483646 h 63"/>
              <a:gd name="T36" fmla="*/ 2147483646 w 73"/>
              <a:gd name="T37" fmla="*/ 2147483646 h 63"/>
              <a:gd name="T38" fmla="*/ 2147483646 w 73"/>
              <a:gd name="T39" fmla="*/ 2147483646 h 63"/>
              <a:gd name="T40" fmla="*/ 2147483646 w 73"/>
              <a:gd name="T41" fmla="*/ 2147483646 h 63"/>
              <a:gd name="T42" fmla="*/ 2147483646 w 73"/>
              <a:gd name="T43" fmla="*/ 2147483646 h 63"/>
              <a:gd name="T44" fmla="*/ 2147483646 w 73"/>
              <a:gd name="T45" fmla="*/ 2147483646 h 63"/>
              <a:gd name="T46" fmla="*/ 2147483646 w 73"/>
              <a:gd name="T47" fmla="*/ 214748364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23" name="Freeform 190"/>
          <p:cNvSpPr>
            <a:spLocks noEditPoints="1"/>
          </p:cNvSpPr>
          <p:nvPr/>
        </p:nvSpPr>
        <p:spPr bwMode="auto">
          <a:xfrm>
            <a:off x="6346007" y="4760745"/>
            <a:ext cx="1008883" cy="814719"/>
          </a:xfrm>
          <a:custGeom>
            <a:avLst/>
            <a:gdLst>
              <a:gd name="T0" fmla="*/ 72 w 224"/>
              <a:gd name="T1" fmla="*/ 89 h 181"/>
              <a:gd name="T2" fmla="*/ 72 w 224"/>
              <a:gd name="T3" fmla="*/ 123 h 181"/>
              <a:gd name="T4" fmla="*/ 177 w 224"/>
              <a:gd name="T5" fmla="*/ 33 h 181"/>
              <a:gd name="T6" fmla="*/ 177 w 224"/>
              <a:gd name="T7" fmla="*/ 55 h 181"/>
              <a:gd name="T8" fmla="*/ 208 w 224"/>
              <a:gd name="T9" fmla="*/ 28 h 181"/>
              <a:gd name="T10" fmla="*/ 200 w 224"/>
              <a:gd name="T11" fmla="*/ 11 h 181"/>
              <a:gd name="T12" fmla="*/ 180 w 224"/>
              <a:gd name="T13" fmla="*/ 0 h 181"/>
              <a:gd name="T14" fmla="*/ 158 w 224"/>
              <a:gd name="T15" fmla="*/ 16 h 181"/>
              <a:gd name="T16" fmla="*/ 141 w 224"/>
              <a:gd name="T17" fmla="*/ 24 h 181"/>
              <a:gd name="T18" fmla="*/ 135 w 224"/>
              <a:gd name="T19" fmla="*/ 38 h 181"/>
              <a:gd name="T20" fmla="*/ 142 w 224"/>
              <a:gd name="T21" fmla="*/ 57 h 181"/>
              <a:gd name="T22" fmla="*/ 146 w 224"/>
              <a:gd name="T23" fmla="*/ 83 h 181"/>
              <a:gd name="T24" fmla="*/ 168 w 224"/>
              <a:gd name="T25" fmla="*/ 88 h 181"/>
              <a:gd name="T26" fmla="*/ 186 w 224"/>
              <a:gd name="T27" fmla="*/ 82 h 181"/>
              <a:gd name="T28" fmla="*/ 212 w 224"/>
              <a:gd name="T29" fmla="*/ 78 h 181"/>
              <a:gd name="T30" fmla="*/ 212 w 224"/>
              <a:gd name="T31" fmla="*/ 56 h 181"/>
              <a:gd name="T32" fmla="*/ 218 w 224"/>
              <a:gd name="T33" fmla="*/ 38 h 181"/>
              <a:gd name="T34" fmla="*/ 204 w 224"/>
              <a:gd name="T35" fmla="*/ 70 h 181"/>
              <a:gd name="T36" fmla="*/ 192 w 224"/>
              <a:gd name="T37" fmla="*/ 73 h 181"/>
              <a:gd name="T38" fmla="*/ 174 w 224"/>
              <a:gd name="T39" fmla="*/ 82 h 181"/>
              <a:gd name="T40" fmla="*/ 146 w 224"/>
              <a:gd name="T41" fmla="*/ 74 h 181"/>
              <a:gd name="T42" fmla="*/ 136 w 224"/>
              <a:gd name="T43" fmla="*/ 50 h 181"/>
              <a:gd name="T44" fmla="*/ 150 w 224"/>
              <a:gd name="T45" fmla="*/ 24 h 181"/>
              <a:gd name="T46" fmla="*/ 161 w 224"/>
              <a:gd name="T47" fmla="*/ 21 h 181"/>
              <a:gd name="T48" fmla="*/ 180 w 224"/>
              <a:gd name="T49" fmla="*/ 12 h 181"/>
              <a:gd name="T50" fmla="*/ 208 w 224"/>
              <a:gd name="T51" fmla="*/ 20 h 181"/>
              <a:gd name="T52" fmla="*/ 218 w 224"/>
              <a:gd name="T53" fmla="*/ 44 h 181"/>
              <a:gd name="T54" fmla="*/ 120 w 224"/>
              <a:gd name="T55" fmla="*/ 81 h 181"/>
              <a:gd name="T56" fmla="*/ 119 w 224"/>
              <a:gd name="T57" fmla="*/ 54 h 181"/>
              <a:gd name="T58" fmla="*/ 86 w 224"/>
              <a:gd name="T59" fmla="*/ 56 h 181"/>
              <a:gd name="T60" fmla="*/ 60 w 224"/>
              <a:gd name="T61" fmla="*/ 44 h 181"/>
              <a:gd name="T62" fmla="*/ 35 w 224"/>
              <a:gd name="T63" fmla="*/ 54 h 181"/>
              <a:gd name="T64" fmla="*/ 24 w 224"/>
              <a:gd name="T65" fmla="*/ 78 h 181"/>
              <a:gd name="T66" fmla="*/ 0 w 224"/>
              <a:gd name="T67" fmla="*/ 103 h 181"/>
              <a:gd name="T68" fmla="*/ 25 w 224"/>
              <a:gd name="T69" fmla="*/ 137 h 181"/>
              <a:gd name="T70" fmla="*/ 25 w 224"/>
              <a:gd name="T71" fmla="*/ 164 h 181"/>
              <a:gd name="T72" fmla="*/ 58 w 224"/>
              <a:gd name="T73" fmla="*/ 162 h 181"/>
              <a:gd name="T74" fmla="*/ 85 w 224"/>
              <a:gd name="T75" fmla="*/ 174 h 181"/>
              <a:gd name="T76" fmla="*/ 109 w 224"/>
              <a:gd name="T77" fmla="*/ 164 h 181"/>
              <a:gd name="T78" fmla="*/ 120 w 224"/>
              <a:gd name="T79" fmla="*/ 139 h 181"/>
              <a:gd name="T80" fmla="*/ 144 w 224"/>
              <a:gd name="T81" fmla="*/ 114 h 181"/>
              <a:gd name="T82" fmla="*/ 128 w 224"/>
              <a:gd name="T83" fmla="*/ 115 h 181"/>
              <a:gd name="T84" fmla="*/ 123 w 224"/>
              <a:gd name="T85" fmla="*/ 151 h 181"/>
              <a:gd name="T86" fmla="*/ 101 w 224"/>
              <a:gd name="T87" fmla="*/ 150 h 181"/>
              <a:gd name="T88" fmla="*/ 78 w 224"/>
              <a:gd name="T89" fmla="*/ 175 h 181"/>
              <a:gd name="T90" fmla="*/ 47 w 224"/>
              <a:gd name="T91" fmla="*/ 151 h 181"/>
              <a:gd name="T92" fmla="*/ 22 w 224"/>
              <a:gd name="T93" fmla="*/ 152 h 181"/>
              <a:gd name="T94" fmla="*/ 25 w 224"/>
              <a:gd name="T95" fmla="*/ 121 h 181"/>
              <a:gd name="T96" fmla="*/ 7 w 224"/>
              <a:gd name="T97" fmla="*/ 102 h 181"/>
              <a:gd name="T98" fmla="*/ 22 w 224"/>
              <a:gd name="T99" fmla="*/ 67 h 181"/>
              <a:gd name="T100" fmla="*/ 37 w 224"/>
              <a:gd name="T101" fmla="*/ 65 h 181"/>
              <a:gd name="T102" fmla="*/ 66 w 224"/>
              <a:gd name="T103" fmla="*/ 44 h 181"/>
              <a:gd name="T104" fmla="*/ 84 w 224"/>
              <a:gd name="T105" fmla="*/ 61 h 181"/>
              <a:gd name="T106" fmla="*/ 123 w 224"/>
              <a:gd name="T107" fmla="*/ 66 h 181"/>
              <a:gd name="T108" fmla="*/ 120 w 224"/>
              <a:gd name="T109"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4" h="181">
                <a:moveTo>
                  <a:pt x="72" y="89"/>
                </a:moveTo>
                <a:cubicBezTo>
                  <a:pt x="61" y="89"/>
                  <a:pt x="52" y="98"/>
                  <a:pt x="52" y="109"/>
                </a:cubicBezTo>
                <a:cubicBezTo>
                  <a:pt x="52" y="120"/>
                  <a:pt x="61" y="129"/>
                  <a:pt x="72" y="129"/>
                </a:cubicBezTo>
                <a:cubicBezTo>
                  <a:pt x="83" y="129"/>
                  <a:pt x="92" y="120"/>
                  <a:pt x="92" y="109"/>
                </a:cubicBezTo>
                <a:cubicBezTo>
                  <a:pt x="92" y="98"/>
                  <a:pt x="83" y="89"/>
                  <a:pt x="72" y="89"/>
                </a:cubicBezTo>
                <a:close/>
                <a:moveTo>
                  <a:pt x="72" y="123"/>
                </a:moveTo>
                <a:cubicBezTo>
                  <a:pt x="64" y="123"/>
                  <a:pt x="58" y="117"/>
                  <a:pt x="58" y="109"/>
                </a:cubicBezTo>
                <a:cubicBezTo>
                  <a:pt x="58" y="101"/>
                  <a:pt x="64" y="95"/>
                  <a:pt x="72" y="95"/>
                </a:cubicBezTo>
                <a:cubicBezTo>
                  <a:pt x="80" y="95"/>
                  <a:pt x="86" y="101"/>
                  <a:pt x="86" y="109"/>
                </a:cubicBezTo>
                <a:cubicBezTo>
                  <a:pt x="86" y="117"/>
                  <a:pt x="80" y="123"/>
                  <a:pt x="72" y="123"/>
                </a:cubicBezTo>
                <a:close/>
                <a:moveTo>
                  <a:pt x="177" y="33"/>
                </a:moveTo>
                <a:cubicBezTo>
                  <a:pt x="169" y="33"/>
                  <a:pt x="163" y="39"/>
                  <a:pt x="163" y="47"/>
                </a:cubicBezTo>
                <a:cubicBezTo>
                  <a:pt x="163" y="55"/>
                  <a:pt x="169" y="61"/>
                  <a:pt x="177" y="61"/>
                </a:cubicBezTo>
                <a:cubicBezTo>
                  <a:pt x="184" y="61"/>
                  <a:pt x="191" y="55"/>
                  <a:pt x="191" y="47"/>
                </a:cubicBezTo>
                <a:cubicBezTo>
                  <a:pt x="191" y="39"/>
                  <a:pt x="184" y="33"/>
                  <a:pt x="177" y="33"/>
                </a:cubicBezTo>
                <a:close/>
                <a:moveTo>
                  <a:pt x="177" y="55"/>
                </a:moveTo>
                <a:cubicBezTo>
                  <a:pt x="172" y="55"/>
                  <a:pt x="169" y="51"/>
                  <a:pt x="169" y="47"/>
                </a:cubicBezTo>
                <a:cubicBezTo>
                  <a:pt x="169" y="43"/>
                  <a:pt x="172" y="39"/>
                  <a:pt x="177" y="39"/>
                </a:cubicBezTo>
                <a:cubicBezTo>
                  <a:pt x="181" y="39"/>
                  <a:pt x="185" y="43"/>
                  <a:pt x="185" y="47"/>
                </a:cubicBezTo>
                <a:cubicBezTo>
                  <a:pt x="185" y="51"/>
                  <a:pt x="181" y="55"/>
                  <a:pt x="177" y="55"/>
                </a:cubicBezTo>
                <a:close/>
                <a:moveTo>
                  <a:pt x="218" y="38"/>
                </a:moveTo>
                <a:cubicBezTo>
                  <a:pt x="212" y="38"/>
                  <a:pt x="212" y="38"/>
                  <a:pt x="212" y="38"/>
                </a:cubicBezTo>
                <a:cubicBezTo>
                  <a:pt x="212" y="38"/>
                  <a:pt x="212" y="38"/>
                  <a:pt x="212" y="37"/>
                </a:cubicBezTo>
                <a:cubicBezTo>
                  <a:pt x="208" y="29"/>
                  <a:pt x="208" y="29"/>
                  <a:pt x="208" y="29"/>
                </a:cubicBezTo>
                <a:cubicBezTo>
                  <a:pt x="208" y="29"/>
                  <a:pt x="208" y="28"/>
                  <a:pt x="208" y="28"/>
                </a:cubicBezTo>
                <a:cubicBezTo>
                  <a:pt x="212" y="24"/>
                  <a:pt x="212" y="24"/>
                  <a:pt x="212" y="24"/>
                </a:cubicBezTo>
                <a:cubicBezTo>
                  <a:pt x="213" y="23"/>
                  <a:pt x="214" y="22"/>
                  <a:pt x="214" y="20"/>
                </a:cubicBezTo>
                <a:cubicBezTo>
                  <a:pt x="214" y="19"/>
                  <a:pt x="213" y="17"/>
                  <a:pt x="212" y="16"/>
                </a:cubicBezTo>
                <a:cubicBezTo>
                  <a:pt x="207" y="11"/>
                  <a:pt x="207" y="11"/>
                  <a:pt x="207" y="11"/>
                </a:cubicBezTo>
                <a:cubicBezTo>
                  <a:pt x="205" y="9"/>
                  <a:pt x="202" y="9"/>
                  <a:pt x="200" y="11"/>
                </a:cubicBezTo>
                <a:cubicBezTo>
                  <a:pt x="195" y="16"/>
                  <a:pt x="195" y="16"/>
                  <a:pt x="195" y="16"/>
                </a:cubicBezTo>
                <a:cubicBezTo>
                  <a:pt x="186" y="12"/>
                  <a:pt x="186" y="12"/>
                  <a:pt x="186" y="12"/>
                </a:cubicBezTo>
                <a:cubicBezTo>
                  <a:pt x="186" y="12"/>
                  <a:pt x="186" y="12"/>
                  <a:pt x="186" y="12"/>
                </a:cubicBezTo>
                <a:cubicBezTo>
                  <a:pt x="186" y="6"/>
                  <a:pt x="186" y="6"/>
                  <a:pt x="186" y="6"/>
                </a:cubicBezTo>
                <a:cubicBezTo>
                  <a:pt x="186" y="3"/>
                  <a:pt x="183" y="0"/>
                  <a:pt x="180" y="0"/>
                </a:cubicBezTo>
                <a:cubicBezTo>
                  <a:pt x="173" y="0"/>
                  <a:pt x="173" y="0"/>
                  <a:pt x="173" y="0"/>
                </a:cubicBezTo>
                <a:cubicBezTo>
                  <a:pt x="170" y="0"/>
                  <a:pt x="168" y="3"/>
                  <a:pt x="168" y="6"/>
                </a:cubicBezTo>
                <a:cubicBezTo>
                  <a:pt x="168" y="12"/>
                  <a:pt x="168" y="12"/>
                  <a:pt x="168" y="12"/>
                </a:cubicBezTo>
                <a:cubicBezTo>
                  <a:pt x="168" y="12"/>
                  <a:pt x="168" y="12"/>
                  <a:pt x="167" y="12"/>
                </a:cubicBezTo>
                <a:cubicBezTo>
                  <a:pt x="158" y="16"/>
                  <a:pt x="158" y="16"/>
                  <a:pt x="158" y="16"/>
                </a:cubicBezTo>
                <a:cubicBezTo>
                  <a:pt x="158" y="16"/>
                  <a:pt x="158" y="16"/>
                  <a:pt x="158" y="16"/>
                </a:cubicBezTo>
                <a:cubicBezTo>
                  <a:pt x="154" y="11"/>
                  <a:pt x="154" y="11"/>
                  <a:pt x="154" y="11"/>
                </a:cubicBezTo>
                <a:cubicBezTo>
                  <a:pt x="152" y="9"/>
                  <a:pt x="148" y="9"/>
                  <a:pt x="146" y="11"/>
                </a:cubicBezTo>
                <a:cubicBezTo>
                  <a:pt x="141" y="16"/>
                  <a:pt x="141" y="16"/>
                  <a:pt x="141" y="16"/>
                </a:cubicBezTo>
                <a:cubicBezTo>
                  <a:pt x="139" y="18"/>
                  <a:pt x="139" y="22"/>
                  <a:pt x="141" y="24"/>
                </a:cubicBezTo>
                <a:cubicBezTo>
                  <a:pt x="145" y="28"/>
                  <a:pt x="145" y="28"/>
                  <a:pt x="145" y="28"/>
                </a:cubicBezTo>
                <a:cubicBezTo>
                  <a:pt x="145" y="28"/>
                  <a:pt x="145" y="29"/>
                  <a:pt x="145" y="29"/>
                </a:cubicBezTo>
                <a:cubicBezTo>
                  <a:pt x="142" y="38"/>
                  <a:pt x="142" y="38"/>
                  <a:pt x="142" y="38"/>
                </a:cubicBezTo>
                <a:cubicBezTo>
                  <a:pt x="142" y="38"/>
                  <a:pt x="141" y="38"/>
                  <a:pt x="141" y="38"/>
                </a:cubicBezTo>
                <a:cubicBezTo>
                  <a:pt x="135" y="38"/>
                  <a:pt x="135" y="38"/>
                  <a:pt x="135" y="38"/>
                </a:cubicBezTo>
                <a:cubicBezTo>
                  <a:pt x="132" y="38"/>
                  <a:pt x="130" y="40"/>
                  <a:pt x="130" y="44"/>
                </a:cubicBezTo>
                <a:cubicBezTo>
                  <a:pt x="130" y="50"/>
                  <a:pt x="130" y="50"/>
                  <a:pt x="130" y="50"/>
                </a:cubicBezTo>
                <a:cubicBezTo>
                  <a:pt x="130" y="53"/>
                  <a:pt x="132" y="56"/>
                  <a:pt x="135" y="56"/>
                </a:cubicBezTo>
                <a:cubicBezTo>
                  <a:pt x="141" y="56"/>
                  <a:pt x="141" y="56"/>
                  <a:pt x="141" y="56"/>
                </a:cubicBezTo>
                <a:cubicBezTo>
                  <a:pt x="141" y="56"/>
                  <a:pt x="142" y="56"/>
                  <a:pt x="142" y="57"/>
                </a:cubicBezTo>
                <a:cubicBezTo>
                  <a:pt x="145" y="65"/>
                  <a:pt x="145" y="65"/>
                  <a:pt x="145" y="65"/>
                </a:cubicBezTo>
                <a:cubicBezTo>
                  <a:pt x="145" y="65"/>
                  <a:pt x="145" y="66"/>
                  <a:pt x="145" y="66"/>
                </a:cubicBezTo>
                <a:cubicBezTo>
                  <a:pt x="141" y="70"/>
                  <a:pt x="141" y="70"/>
                  <a:pt x="141" y="70"/>
                </a:cubicBezTo>
                <a:cubicBezTo>
                  <a:pt x="139" y="72"/>
                  <a:pt x="139" y="76"/>
                  <a:pt x="141" y="78"/>
                </a:cubicBezTo>
                <a:cubicBezTo>
                  <a:pt x="146" y="83"/>
                  <a:pt x="146" y="83"/>
                  <a:pt x="146" y="83"/>
                </a:cubicBezTo>
                <a:cubicBezTo>
                  <a:pt x="148" y="85"/>
                  <a:pt x="152" y="85"/>
                  <a:pt x="154" y="83"/>
                </a:cubicBezTo>
                <a:cubicBezTo>
                  <a:pt x="158" y="78"/>
                  <a:pt x="158" y="78"/>
                  <a:pt x="158" y="78"/>
                </a:cubicBezTo>
                <a:cubicBezTo>
                  <a:pt x="167" y="82"/>
                  <a:pt x="167" y="82"/>
                  <a:pt x="167" y="82"/>
                </a:cubicBezTo>
                <a:cubicBezTo>
                  <a:pt x="168" y="82"/>
                  <a:pt x="168" y="82"/>
                  <a:pt x="168" y="82"/>
                </a:cubicBezTo>
                <a:cubicBezTo>
                  <a:pt x="168" y="88"/>
                  <a:pt x="168" y="88"/>
                  <a:pt x="168" y="88"/>
                </a:cubicBezTo>
                <a:cubicBezTo>
                  <a:pt x="168" y="91"/>
                  <a:pt x="170" y="94"/>
                  <a:pt x="173" y="94"/>
                </a:cubicBezTo>
                <a:cubicBezTo>
                  <a:pt x="180" y="94"/>
                  <a:pt x="180" y="94"/>
                  <a:pt x="180" y="94"/>
                </a:cubicBezTo>
                <a:cubicBezTo>
                  <a:pt x="183" y="94"/>
                  <a:pt x="186" y="91"/>
                  <a:pt x="186" y="88"/>
                </a:cubicBezTo>
                <a:cubicBezTo>
                  <a:pt x="186" y="82"/>
                  <a:pt x="186" y="82"/>
                  <a:pt x="186" y="82"/>
                </a:cubicBezTo>
                <a:cubicBezTo>
                  <a:pt x="186" y="82"/>
                  <a:pt x="186" y="82"/>
                  <a:pt x="186" y="82"/>
                </a:cubicBezTo>
                <a:cubicBezTo>
                  <a:pt x="195" y="78"/>
                  <a:pt x="195" y="78"/>
                  <a:pt x="195" y="78"/>
                </a:cubicBezTo>
                <a:cubicBezTo>
                  <a:pt x="195" y="78"/>
                  <a:pt x="195" y="78"/>
                  <a:pt x="195" y="78"/>
                </a:cubicBezTo>
                <a:cubicBezTo>
                  <a:pt x="200" y="83"/>
                  <a:pt x="200" y="83"/>
                  <a:pt x="200" y="83"/>
                </a:cubicBezTo>
                <a:cubicBezTo>
                  <a:pt x="202" y="85"/>
                  <a:pt x="205" y="85"/>
                  <a:pt x="207" y="83"/>
                </a:cubicBezTo>
                <a:cubicBezTo>
                  <a:pt x="212" y="78"/>
                  <a:pt x="212" y="78"/>
                  <a:pt x="212" y="78"/>
                </a:cubicBezTo>
                <a:cubicBezTo>
                  <a:pt x="213" y="77"/>
                  <a:pt x="214" y="75"/>
                  <a:pt x="214" y="74"/>
                </a:cubicBezTo>
                <a:cubicBezTo>
                  <a:pt x="214" y="72"/>
                  <a:pt x="213" y="71"/>
                  <a:pt x="212" y="70"/>
                </a:cubicBezTo>
                <a:cubicBezTo>
                  <a:pt x="208" y="66"/>
                  <a:pt x="208" y="66"/>
                  <a:pt x="208" y="66"/>
                </a:cubicBezTo>
                <a:cubicBezTo>
                  <a:pt x="208" y="66"/>
                  <a:pt x="208" y="65"/>
                  <a:pt x="208" y="65"/>
                </a:cubicBezTo>
                <a:cubicBezTo>
                  <a:pt x="212" y="56"/>
                  <a:pt x="212" y="56"/>
                  <a:pt x="212" y="56"/>
                </a:cubicBezTo>
                <a:cubicBezTo>
                  <a:pt x="212" y="56"/>
                  <a:pt x="212" y="56"/>
                  <a:pt x="212" y="56"/>
                </a:cubicBezTo>
                <a:cubicBezTo>
                  <a:pt x="218" y="56"/>
                  <a:pt x="218" y="56"/>
                  <a:pt x="218" y="56"/>
                </a:cubicBezTo>
                <a:cubicBezTo>
                  <a:pt x="221" y="56"/>
                  <a:pt x="224" y="53"/>
                  <a:pt x="224" y="50"/>
                </a:cubicBezTo>
                <a:cubicBezTo>
                  <a:pt x="224" y="44"/>
                  <a:pt x="224" y="44"/>
                  <a:pt x="224" y="44"/>
                </a:cubicBezTo>
                <a:cubicBezTo>
                  <a:pt x="224" y="40"/>
                  <a:pt x="221" y="38"/>
                  <a:pt x="218" y="38"/>
                </a:cubicBezTo>
                <a:close/>
                <a:moveTo>
                  <a:pt x="218" y="50"/>
                </a:moveTo>
                <a:cubicBezTo>
                  <a:pt x="212" y="50"/>
                  <a:pt x="212" y="50"/>
                  <a:pt x="212" y="50"/>
                </a:cubicBezTo>
                <a:cubicBezTo>
                  <a:pt x="209" y="50"/>
                  <a:pt x="207" y="52"/>
                  <a:pt x="206" y="54"/>
                </a:cubicBezTo>
                <a:cubicBezTo>
                  <a:pt x="203" y="62"/>
                  <a:pt x="203" y="62"/>
                  <a:pt x="203" y="62"/>
                </a:cubicBezTo>
                <a:cubicBezTo>
                  <a:pt x="201" y="65"/>
                  <a:pt x="202" y="68"/>
                  <a:pt x="204" y="70"/>
                </a:cubicBezTo>
                <a:cubicBezTo>
                  <a:pt x="208" y="74"/>
                  <a:pt x="208" y="74"/>
                  <a:pt x="208" y="74"/>
                </a:cubicBezTo>
                <a:cubicBezTo>
                  <a:pt x="204" y="78"/>
                  <a:pt x="204" y="78"/>
                  <a:pt x="204" y="78"/>
                </a:cubicBezTo>
                <a:cubicBezTo>
                  <a:pt x="200" y="74"/>
                  <a:pt x="200" y="74"/>
                  <a:pt x="200" y="74"/>
                </a:cubicBezTo>
                <a:cubicBezTo>
                  <a:pt x="198" y="73"/>
                  <a:pt x="197" y="72"/>
                  <a:pt x="195" y="72"/>
                </a:cubicBezTo>
                <a:cubicBezTo>
                  <a:pt x="194" y="72"/>
                  <a:pt x="193" y="73"/>
                  <a:pt x="192" y="73"/>
                </a:cubicBezTo>
                <a:cubicBezTo>
                  <a:pt x="184" y="76"/>
                  <a:pt x="184" y="76"/>
                  <a:pt x="184" y="76"/>
                </a:cubicBezTo>
                <a:cubicBezTo>
                  <a:pt x="182" y="77"/>
                  <a:pt x="180" y="80"/>
                  <a:pt x="180" y="82"/>
                </a:cubicBezTo>
                <a:cubicBezTo>
                  <a:pt x="180" y="88"/>
                  <a:pt x="180" y="88"/>
                  <a:pt x="180" y="88"/>
                </a:cubicBezTo>
                <a:cubicBezTo>
                  <a:pt x="174" y="88"/>
                  <a:pt x="174" y="88"/>
                  <a:pt x="174" y="88"/>
                </a:cubicBezTo>
                <a:cubicBezTo>
                  <a:pt x="174" y="82"/>
                  <a:pt x="174" y="82"/>
                  <a:pt x="174" y="82"/>
                </a:cubicBezTo>
                <a:cubicBezTo>
                  <a:pt x="174" y="80"/>
                  <a:pt x="172" y="77"/>
                  <a:pt x="169" y="76"/>
                </a:cubicBezTo>
                <a:cubicBezTo>
                  <a:pt x="161" y="73"/>
                  <a:pt x="161" y="73"/>
                  <a:pt x="161" y="73"/>
                </a:cubicBezTo>
                <a:cubicBezTo>
                  <a:pt x="159" y="72"/>
                  <a:pt x="156" y="72"/>
                  <a:pt x="154" y="74"/>
                </a:cubicBezTo>
                <a:cubicBezTo>
                  <a:pt x="150" y="78"/>
                  <a:pt x="150" y="78"/>
                  <a:pt x="150" y="78"/>
                </a:cubicBezTo>
                <a:cubicBezTo>
                  <a:pt x="146" y="74"/>
                  <a:pt x="146" y="74"/>
                  <a:pt x="146" y="74"/>
                </a:cubicBezTo>
                <a:cubicBezTo>
                  <a:pt x="150" y="70"/>
                  <a:pt x="150" y="70"/>
                  <a:pt x="150" y="70"/>
                </a:cubicBezTo>
                <a:cubicBezTo>
                  <a:pt x="151" y="68"/>
                  <a:pt x="152" y="65"/>
                  <a:pt x="151" y="63"/>
                </a:cubicBezTo>
                <a:cubicBezTo>
                  <a:pt x="147" y="55"/>
                  <a:pt x="147" y="55"/>
                  <a:pt x="147" y="55"/>
                </a:cubicBezTo>
                <a:cubicBezTo>
                  <a:pt x="147" y="52"/>
                  <a:pt x="144" y="50"/>
                  <a:pt x="141" y="50"/>
                </a:cubicBezTo>
                <a:cubicBezTo>
                  <a:pt x="136" y="50"/>
                  <a:pt x="136" y="50"/>
                  <a:pt x="136" y="50"/>
                </a:cubicBezTo>
                <a:cubicBezTo>
                  <a:pt x="136" y="44"/>
                  <a:pt x="136" y="44"/>
                  <a:pt x="136" y="44"/>
                </a:cubicBezTo>
                <a:cubicBezTo>
                  <a:pt x="141" y="44"/>
                  <a:pt x="141" y="44"/>
                  <a:pt x="141" y="44"/>
                </a:cubicBezTo>
                <a:cubicBezTo>
                  <a:pt x="144" y="44"/>
                  <a:pt x="147" y="42"/>
                  <a:pt x="147" y="40"/>
                </a:cubicBezTo>
                <a:cubicBezTo>
                  <a:pt x="151" y="32"/>
                  <a:pt x="151" y="32"/>
                  <a:pt x="151" y="32"/>
                </a:cubicBezTo>
                <a:cubicBezTo>
                  <a:pt x="152" y="29"/>
                  <a:pt x="151" y="26"/>
                  <a:pt x="150" y="24"/>
                </a:cubicBezTo>
                <a:cubicBezTo>
                  <a:pt x="146" y="20"/>
                  <a:pt x="146" y="20"/>
                  <a:pt x="146" y="20"/>
                </a:cubicBezTo>
                <a:cubicBezTo>
                  <a:pt x="150" y="16"/>
                  <a:pt x="150" y="16"/>
                  <a:pt x="150" y="16"/>
                </a:cubicBezTo>
                <a:cubicBezTo>
                  <a:pt x="154" y="20"/>
                  <a:pt x="154" y="20"/>
                  <a:pt x="154" y="20"/>
                </a:cubicBezTo>
                <a:cubicBezTo>
                  <a:pt x="155" y="21"/>
                  <a:pt x="157" y="22"/>
                  <a:pt x="158" y="22"/>
                </a:cubicBezTo>
                <a:cubicBezTo>
                  <a:pt x="159" y="22"/>
                  <a:pt x="160" y="21"/>
                  <a:pt x="161" y="21"/>
                </a:cubicBezTo>
                <a:cubicBezTo>
                  <a:pt x="169" y="18"/>
                  <a:pt x="169" y="18"/>
                  <a:pt x="169" y="18"/>
                </a:cubicBezTo>
                <a:cubicBezTo>
                  <a:pt x="172" y="17"/>
                  <a:pt x="174" y="14"/>
                  <a:pt x="174" y="12"/>
                </a:cubicBezTo>
                <a:cubicBezTo>
                  <a:pt x="174" y="6"/>
                  <a:pt x="174" y="6"/>
                  <a:pt x="174" y="6"/>
                </a:cubicBezTo>
                <a:cubicBezTo>
                  <a:pt x="180" y="6"/>
                  <a:pt x="180" y="6"/>
                  <a:pt x="180" y="6"/>
                </a:cubicBezTo>
                <a:cubicBezTo>
                  <a:pt x="180" y="12"/>
                  <a:pt x="180" y="12"/>
                  <a:pt x="180" y="12"/>
                </a:cubicBezTo>
                <a:cubicBezTo>
                  <a:pt x="180" y="14"/>
                  <a:pt x="182" y="17"/>
                  <a:pt x="184" y="18"/>
                </a:cubicBezTo>
                <a:cubicBezTo>
                  <a:pt x="192" y="21"/>
                  <a:pt x="192" y="21"/>
                  <a:pt x="192" y="21"/>
                </a:cubicBezTo>
                <a:cubicBezTo>
                  <a:pt x="194" y="22"/>
                  <a:pt x="198" y="22"/>
                  <a:pt x="200" y="20"/>
                </a:cubicBezTo>
                <a:cubicBezTo>
                  <a:pt x="204" y="16"/>
                  <a:pt x="204" y="16"/>
                  <a:pt x="204" y="16"/>
                </a:cubicBezTo>
                <a:cubicBezTo>
                  <a:pt x="208" y="20"/>
                  <a:pt x="208" y="20"/>
                  <a:pt x="208" y="20"/>
                </a:cubicBezTo>
                <a:cubicBezTo>
                  <a:pt x="204" y="24"/>
                  <a:pt x="204" y="24"/>
                  <a:pt x="204" y="24"/>
                </a:cubicBezTo>
                <a:cubicBezTo>
                  <a:pt x="202" y="26"/>
                  <a:pt x="201" y="29"/>
                  <a:pt x="203" y="31"/>
                </a:cubicBezTo>
                <a:cubicBezTo>
                  <a:pt x="206" y="39"/>
                  <a:pt x="206" y="39"/>
                  <a:pt x="206" y="39"/>
                </a:cubicBezTo>
                <a:cubicBezTo>
                  <a:pt x="207" y="42"/>
                  <a:pt x="209" y="44"/>
                  <a:pt x="212" y="44"/>
                </a:cubicBezTo>
                <a:cubicBezTo>
                  <a:pt x="218" y="44"/>
                  <a:pt x="218" y="44"/>
                  <a:pt x="218" y="44"/>
                </a:cubicBezTo>
                <a:lnTo>
                  <a:pt x="218" y="50"/>
                </a:lnTo>
                <a:close/>
                <a:moveTo>
                  <a:pt x="137" y="96"/>
                </a:moveTo>
                <a:cubicBezTo>
                  <a:pt x="128" y="96"/>
                  <a:pt x="128" y="96"/>
                  <a:pt x="128" y="96"/>
                </a:cubicBezTo>
                <a:cubicBezTo>
                  <a:pt x="127" y="96"/>
                  <a:pt x="126" y="96"/>
                  <a:pt x="125" y="95"/>
                </a:cubicBezTo>
                <a:cubicBezTo>
                  <a:pt x="120" y="81"/>
                  <a:pt x="120" y="81"/>
                  <a:pt x="120" y="81"/>
                </a:cubicBezTo>
                <a:cubicBezTo>
                  <a:pt x="119" y="80"/>
                  <a:pt x="120" y="79"/>
                  <a:pt x="120" y="78"/>
                </a:cubicBezTo>
                <a:cubicBezTo>
                  <a:pt x="127" y="72"/>
                  <a:pt x="127" y="72"/>
                  <a:pt x="127" y="72"/>
                </a:cubicBezTo>
                <a:cubicBezTo>
                  <a:pt x="128" y="70"/>
                  <a:pt x="129" y="69"/>
                  <a:pt x="129" y="67"/>
                </a:cubicBezTo>
                <a:cubicBezTo>
                  <a:pt x="129" y="65"/>
                  <a:pt x="128" y="63"/>
                  <a:pt x="127" y="62"/>
                </a:cubicBezTo>
                <a:cubicBezTo>
                  <a:pt x="119" y="54"/>
                  <a:pt x="119" y="54"/>
                  <a:pt x="119" y="54"/>
                </a:cubicBezTo>
                <a:cubicBezTo>
                  <a:pt x="117" y="52"/>
                  <a:pt x="112" y="52"/>
                  <a:pt x="109" y="54"/>
                </a:cubicBezTo>
                <a:cubicBezTo>
                  <a:pt x="103" y="61"/>
                  <a:pt x="103" y="61"/>
                  <a:pt x="103" y="61"/>
                </a:cubicBezTo>
                <a:cubicBezTo>
                  <a:pt x="102" y="61"/>
                  <a:pt x="102" y="61"/>
                  <a:pt x="101" y="61"/>
                </a:cubicBezTo>
                <a:cubicBezTo>
                  <a:pt x="101" y="61"/>
                  <a:pt x="100" y="61"/>
                  <a:pt x="100" y="61"/>
                </a:cubicBezTo>
                <a:cubicBezTo>
                  <a:pt x="86" y="56"/>
                  <a:pt x="86" y="56"/>
                  <a:pt x="86" y="56"/>
                </a:cubicBezTo>
                <a:cubicBezTo>
                  <a:pt x="85" y="55"/>
                  <a:pt x="85" y="54"/>
                  <a:pt x="85" y="53"/>
                </a:cubicBezTo>
                <a:cubicBezTo>
                  <a:pt x="85" y="44"/>
                  <a:pt x="85" y="44"/>
                  <a:pt x="85" y="44"/>
                </a:cubicBezTo>
                <a:cubicBezTo>
                  <a:pt x="85" y="40"/>
                  <a:pt x="81" y="37"/>
                  <a:pt x="78" y="37"/>
                </a:cubicBezTo>
                <a:cubicBezTo>
                  <a:pt x="67" y="37"/>
                  <a:pt x="67" y="37"/>
                  <a:pt x="67" y="37"/>
                </a:cubicBezTo>
                <a:cubicBezTo>
                  <a:pt x="63" y="37"/>
                  <a:pt x="60" y="40"/>
                  <a:pt x="60" y="44"/>
                </a:cubicBezTo>
                <a:cubicBezTo>
                  <a:pt x="60" y="53"/>
                  <a:pt x="60" y="53"/>
                  <a:pt x="60" y="53"/>
                </a:cubicBezTo>
                <a:cubicBezTo>
                  <a:pt x="60" y="54"/>
                  <a:pt x="59" y="55"/>
                  <a:pt x="58" y="56"/>
                </a:cubicBezTo>
                <a:cubicBezTo>
                  <a:pt x="44" y="61"/>
                  <a:pt x="44" y="61"/>
                  <a:pt x="44" y="61"/>
                </a:cubicBezTo>
                <a:cubicBezTo>
                  <a:pt x="44" y="62"/>
                  <a:pt x="42" y="61"/>
                  <a:pt x="42" y="61"/>
                </a:cubicBezTo>
                <a:cubicBezTo>
                  <a:pt x="35" y="54"/>
                  <a:pt x="35" y="54"/>
                  <a:pt x="35" y="54"/>
                </a:cubicBezTo>
                <a:cubicBezTo>
                  <a:pt x="32" y="52"/>
                  <a:pt x="28" y="52"/>
                  <a:pt x="25" y="54"/>
                </a:cubicBezTo>
                <a:cubicBezTo>
                  <a:pt x="17" y="62"/>
                  <a:pt x="17" y="62"/>
                  <a:pt x="17" y="62"/>
                </a:cubicBezTo>
                <a:cubicBezTo>
                  <a:pt x="16" y="63"/>
                  <a:pt x="15" y="65"/>
                  <a:pt x="15" y="67"/>
                </a:cubicBezTo>
                <a:cubicBezTo>
                  <a:pt x="15" y="69"/>
                  <a:pt x="16" y="70"/>
                  <a:pt x="17" y="72"/>
                </a:cubicBezTo>
                <a:cubicBezTo>
                  <a:pt x="24" y="78"/>
                  <a:pt x="24" y="78"/>
                  <a:pt x="24" y="78"/>
                </a:cubicBezTo>
                <a:cubicBezTo>
                  <a:pt x="25" y="79"/>
                  <a:pt x="25" y="80"/>
                  <a:pt x="24" y="81"/>
                </a:cubicBezTo>
                <a:cubicBezTo>
                  <a:pt x="19" y="95"/>
                  <a:pt x="19" y="95"/>
                  <a:pt x="19" y="95"/>
                </a:cubicBezTo>
                <a:cubicBezTo>
                  <a:pt x="19" y="96"/>
                  <a:pt x="17" y="96"/>
                  <a:pt x="17" y="96"/>
                </a:cubicBezTo>
                <a:cubicBezTo>
                  <a:pt x="7" y="96"/>
                  <a:pt x="7" y="96"/>
                  <a:pt x="7" y="96"/>
                </a:cubicBezTo>
                <a:cubicBezTo>
                  <a:pt x="3" y="96"/>
                  <a:pt x="0" y="100"/>
                  <a:pt x="0" y="103"/>
                </a:cubicBezTo>
                <a:cubicBezTo>
                  <a:pt x="0" y="114"/>
                  <a:pt x="0" y="114"/>
                  <a:pt x="0" y="114"/>
                </a:cubicBezTo>
                <a:cubicBezTo>
                  <a:pt x="0" y="118"/>
                  <a:pt x="3" y="121"/>
                  <a:pt x="7" y="121"/>
                </a:cubicBezTo>
                <a:cubicBezTo>
                  <a:pt x="17" y="121"/>
                  <a:pt x="17" y="121"/>
                  <a:pt x="17" y="121"/>
                </a:cubicBezTo>
                <a:cubicBezTo>
                  <a:pt x="18" y="121"/>
                  <a:pt x="19" y="122"/>
                  <a:pt x="19" y="123"/>
                </a:cubicBezTo>
                <a:cubicBezTo>
                  <a:pt x="25" y="137"/>
                  <a:pt x="25" y="137"/>
                  <a:pt x="25" y="137"/>
                </a:cubicBezTo>
                <a:cubicBezTo>
                  <a:pt x="25" y="137"/>
                  <a:pt x="25" y="139"/>
                  <a:pt x="24" y="139"/>
                </a:cubicBezTo>
                <a:cubicBezTo>
                  <a:pt x="17" y="146"/>
                  <a:pt x="17" y="146"/>
                  <a:pt x="17" y="146"/>
                </a:cubicBezTo>
                <a:cubicBezTo>
                  <a:pt x="16" y="147"/>
                  <a:pt x="15" y="149"/>
                  <a:pt x="15" y="151"/>
                </a:cubicBezTo>
                <a:cubicBezTo>
                  <a:pt x="15" y="153"/>
                  <a:pt x="16" y="155"/>
                  <a:pt x="17" y="156"/>
                </a:cubicBezTo>
                <a:cubicBezTo>
                  <a:pt x="25" y="164"/>
                  <a:pt x="25" y="164"/>
                  <a:pt x="25" y="164"/>
                </a:cubicBezTo>
                <a:cubicBezTo>
                  <a:pt x="28" y="166"/>
                  <a:pt x="32" y="166"/>
                  <a:pt x="35" y="164"/>
                </a:cubicBezTo>
                <a:cubicBezTo>
                  <a:pt x="42" y="157"/>
                  <a:pt x="42" y="157"/>
                  <a:pt x="42" y="157"/>
                </a:cubicBezTo>
                <a:cubicBezTo>
                  <a:pt x="42" y="156"/>
                  <a:pt x="43" y="156"/>
                  <a:pt x="43" y="156"/>
                </a:cubicBezTo>
                <a:cubicBezTo>
                  <a:pt x="44" y="156"/>
                  <a:pt x="44" y="156"/>
                  <a:pt x="45" y="157"/>
                </a:cubicBezTo>
                <a:cubicBezTo>
                  <a:pt x="58" y="162"/>
                  <a:pt x="58" y="162"/>
                  <a:pt x="58" y="162"/>
                </a:cubicBezTo>
                <a:cubicBezTo>
                  <a:pt x="59" y="162"/>
                  <a:pt x="60" y="164"/>
                  <a:pt x="60" y="164"/>
                </a:cubicBezTo>
                <a:cubicBezTo>
                  <a:pt x="60" y="174"/>
                  <a:pt x="60" y="174"/>
                  <a:pt x="60" y="174"/>
                </a:cubicBezTo>
                <a:cubicBezTo>
                  <a:pt x="60" y="178"/>
                  <a:pt x="63" y="181"/>
                  <a:pt x="67" y="181"/>
                </a:cubicBezTo>
                <a:cubicBezTo>
                  <a:pt x="78" y="181"/>
                  <a:pt x="78" y="181"/>
                  <a:pt x="78" y="181"/>
                </a:cubicBezTo>
                <a:cubicBezTo>
                  <a:pt x="81" y="181"/>
                  <a:pt x="85" y="178"/>
                  <a:pt x="85" y="174"/>
                </a:cubicBezTo>
                <a:cubicBezTo>
                  <a:pt x="85" y="164"/>
                  <a:pt x="85" y="164"/>
                  <a:pt x="85" y="164"/>
                </a:cubicBezTo>
                <a:cubicBezTo>
                  <a:pt x="85" y="163"/>
                  <a:pt x="85" y="162"/>
                  <a:pt x="86" y="162"/>
                </a:cubicBezTo>
                <a:cubicBezTo>
                  <a:pt x="100" y="156"/>
                  <a:pt x="100" y="156"/>
                  <a:pt x="100" y="156"/>
                </a:cubicBezTo>
                <a:cubicBezTo>
                  <a:pt x="101" y="156"/>
                  <a:pt x="102" y="156"/>
                  <a:pt x="103" y="157"/>
                </a:cubicBezTo>
                <a:cubicBezTo>
                  <a:pt x="109" y="164"/>
                  <a:pt x="109" y="164"/>
                  <a:pt x="109" y="164"/>
                </a:cubicBezTo>
                <a:cubicBezTo>
                  <a:pt x="112" y="166"/>
                  <a:pt x="117" y="166"/>
                  <a:pt x="119" y="164"/>
                </a:cubicBezTo>
                <a:cubicBezTo>
                  <a:pt x="127" y="156"/>
                  <a:pt x="127" y="156"/>
                  <a:pt x="127" y="156"/>
                </a:cubicBezTo>
                <a:cubicBezTo>
                  <a:pt x="128" y="155"/>
                  <a:pt x="129" y="153"/>
                  <a:pt x="129" y="151"/>
                </a:cubicBezTo>
                <a:cubicBezTo>
                  <a:pt x="129" y="149"/>
                  <a:pt x="128" y="147"/>
                  <a:pt x="127" y="146"/>
                </a:cubicBezTo>
                <a:cubicBezTo>
                  <a:pt x="120" y="139"/>
                  <a:pt x="120" y="139"/>
                  <a:pt x="120" y="139"/>
                </a:cubicBezTo>
                <a:cubicBezTo>
                  <a:pt x="120" y="139"/>
                  <a:pt x="119" y="137"/>
                  <a:pt x="120" y="136"/>
                </a:cubicBezTo>
                <a:cubicBezTo>
                  <a:pt x="125" y="123"/>
                  <a:pt x="125" y="123"/>
                  <a:pt x="125" y="123"/>
                </a:cubicBezTo>
                <a:cubicBezTo>
                  <a:pt x="126" y="122"/>
                  <a:pt x="127" y="121"/>
                  <a:pt x="128" y="121"/>
                </a:cubicBezTo>
                <a:cubicBezTo>
                  <a:pt x="137" y="121"/>
                  <a:pt x="137" y="121"/>
                  <a:pt x="137" y="121"/>
                </a:cubicBezTo>
                <a:cubicBezTo>
                  <a:pt x="141" y="121"/>
                  <a:pt x="144" y="118"/>
                  <a:pt x="144" y="114"/>
                </a:cubicBezTo>
                <a:cubicBezTo>
                  <a:pt x="144" y="103"/>
                  <a:pt x="144" y="103"/>
                  <a:pt x="144" y="103"/>
                </a:cubicBezTo>
                <a:cubicBezTo>
                  <a:pt x="144" y="100"/>
                  <a:pt x="141" y="96"/>
                  <a:pt x="137" y="96"/>
                </a:cubicBezTo>
                <a:close/>
                <a:moveTo>
                  <a:pt x="138" y="114"/>
                </a:moveTo>
                <a:cubicBezTo>
                  <a:pt x="138" y="115"/>
                  <a:pt x="138" y="115"/>
                  <a:pt x="137" y="115"/>
                </a:cubicBezTo>
                <a:cubicBezTo>
                  <a:pt x="128" y="115"/>
                  <a:pt x="128" y="115"/>
                  <a:pt x="128" y="115"/>
                </a:cubicBezTo>
                <a:cubicBezTo>
                  <a:pt x="124" y="115"/>
                  <a:pt x="121" y="118"/>
                  <a:pt x="120" y="121"/>
                </a:cubicBezTo>
                <a:cubicBezTo>
                  <a:pt x="115" y="134"/>
                  <a:pt x="115" y="134"/>
                  <a:pt x="115" y="134"/>
                </a:cubicBezTo>
                <a:cubicBezTo>
                  <a:pt x="113" y="137"/>
                  <a:pt x="113" y="141"/>
                  <a:pt x="116" y="144"/>
                </a:cubicBezTo>
                <a:cubicBezTo>
                  <a:pt x="123" y="150"/>
                  <a:pt x="123" y="150"/>
                  <a:pt x="123" y="150"/>
                </a:cubicBezTo>
                <a:cubicBezTo>
                  <a:pt x="123" y="150"/>
                  <a:pt x="123" y="151"/>
                  <a:pt x="123" y="151"/>
                </a:cubicBezTo>
                <a:cubicBezTo>
                  <a:pt x="123" y="151"/>
                  <a:pt x="123" y="151"/>
                  <a:pt x="123" y="152"/>
                </a:cubicBezTo>
                <a:cubicBezTo>
                  <a:pt x="115" y="159"/>
                  <a:pt x="115" y="159"/>
                  <a:pt x="115" y="159"/>
                </a:cubicBezTo>
                <a:cubicBezTo>
                  <a:pt x="114" y="160"/>
                  <a:pt x="114" y="160"/>
                  <a:pt x="114" y="159"/>
                </a:cubicBezTo>
                <a:cubicBezTo>
                  <a:pt x="107" y="153"/>
                  <a:pt x="107" y="153"/>
                  <a:pt x="107" y="153"/>
                </a:cubicBezTo>
                <a:cubicBezTo>
                  <a:pt x="105" y="151"/>
                  <a:pt x="103" y="150"/>
                  <a:pt x="101" y="150"/>
                </a:cubicBezTo>
                <a:cubicBezTo>
                  <a:pt x="100" y="150"/>
                  <a:pt x="98" y="151"/>
                  <a:pt x="97" y="151"/>
                </a:cubicBezTo>
                <a:cubicBezTo>
                  <a:pt x="84" y="156"/>
                  <a:pt x="84" y="156"/>
                  <a:pt x="84" y="156"/>
                </a:cubicBezTo>
                <a:cubicBezTo>
                  <a:pt x="81" y="157"/>
                  <a:pt x="79" y="161"/>
                  <a:pt x="79" y="164"/>
                </a:cubicBezTo>
                <a:cubicBezTo>
                  <a:pt x="79" y="174"/>
                  <a:pt x="79" y="174"/>
                  <a:pt x="79" y="174"/>
                </a:cubicBezTo>
                <a:cubicBezTo>
                  <a:pt x="79" y="174"/>
                  <a:pt x="78" y="175"/>
                  <a:pt x="78" y="175"/>
                </a:cubicBezTo>
                <a:cubicBezTo>
                  <a:pt x="67" y="175"/>
                  <a:pt x="67" y="175"/>
                  <a:pt x="67" y="175"/>
                </a:cubicBezTo>
                <a:cubicBezTo>
                  <a:pt x="66" y="175"/>
                  <a:pt x="66" y="174"/>
                  <a:pt x="66" y="174"/>
                </a:cubicBezTo>
                <a:cubicBezTo>
                  <a:pt x="66" y="164"/>
                  <a:pt x="66" y="164"/>
                  <a:pt x="66" y="164"/>
                </a:cubicBezTo>
                <a:cubicBezTo>
                  <a:pt x="66" y="161"/>
                  <a:pt x="63" y="157"/>
                  <a:pt x="60" y="156"/>
                </a:cubicBezTo>
                <a:cubicBezTo>
                  <a:pt x="47" y="151"/>
                  <a:pt x="47" y="151"/>
                  <a:pt x="47" y="151"/>
                </a:cubicBezTo>
                <a:cubicBezTo>
                  <a:pt x="46" y="151"/>
                  <a:pt x="45" y="150"/>
                  <a:pt x="43" y="150"/>
                </a:cubicBezTo>
                <a:cubicBezTo>
                  <a:pt x="41" y="150"/>
                  <a:pt x="39" y="151"/>
                  <a:pt x="37" y="153"/>
                </a:cubicBezTo>
                <a:cubicBezTo>
                  <a:pt x="31" y="159"/>
                  <a:pt x="31" y="159"/>
                  <a:pt x="31" y="159"/>
                </a:cubicBezTo>
                <a:cubicBezTo>
                  <a:pt x="30" y="160"/>
                  <a:pt x="30" y="160"/>
                  <a:pt x="29" y="159"/>
                </a:cubicBezTo>
                <a:cubicBezTo>
                  <a:pt x="22" y="152"/>
                  <a:pt x="22" y="152"/>
                  <a:pt x="22" y="152"/>
                </a:cubicBezTo>
                <a:cubicBezTo>
                  <a:pt x="21" y="151"/>
                  <a:pt x="21" y="151"/>
                  <a:pt x="21" y="151"/>
                </a:cubicBezTo>
                <a:cubicBezTo>
                  <a:pt x="21" y="151"/>
                  <a:pt x="21" y="150"/>
                  <a:pt x="22" y="150"/>
                </a:cubicBezTo>
                <a:cubicBezTo>
                  <a:pt x="28" y="144"/>
                  <a:pt x="28" y="144"/>
                  <a:pt x="28" y="144"/>
                </a:cubicBezTo>
                <a:cubicBezTo>
                  <a:pt x="31" y="141"/>
                  <a:pt x="32" y="137"/>
                  <a:pt x="30" y="134"/>
                </a:cubicBezTo>
                <a:cubicBezTo>
                  <a:pt x="25" y="121"/>
                  <a:pt x="25" y="121"/>
                  <a:pt x="25" y="121"/>
                </a:cubicBezTo>
                <a:cubicBezTo>
                  <a:pt x="24" y="118"/>
                  <a:pt x="20" y="115"/>
                  <a:pt x="17" y="115"/>
                </a:cubicBezTo>
                <a:cubicBezTo>
                  <a:pt x="7" y="115"/>
                  <a:pt x="7" y="115"/>
                  <a:pt x="7" y="115"/>
                </a:cubicBezTo>
                <a:cubicBezTo>
                  <a:pt x="7" y="115"/>
                  <a:pt x="6" y="115"/>
                  <a:pt x="6" y="114"/>
                </a:cubicBezTo>
                <a:cubicBezTo>
                  <a:pt x="6" y="103"/>
                  <a:pt x="6" y="103"/>
                  <a:pt x="6" y="103"/>
                </a:cubicBezTo>
                <a:cubicBezTo>
                  <a:pt x="6" y="103"/>
                  <a:pt x="7" y="102"/>
                  <a:pt x="7" y="102"/>
                </a:cubicBezTo>
                <a:cubicBezTo>
                  <a:pt x="17" y="102"/>
                  <a:pt x="17" y="102"/>
                  <a:pt x="17" y="102"/>
                </a:cubicBezTo>
                <a:cubicBezTo>
                  <a:pt x="20" y="102"/>
                  <a:pt x="24" y="100"/>
                  <a:pt x="25" y="97"/>
                </a:cubicBezTo>
                <a:cubicBezTo>
                  <a:pt x="30" y="84"/>
                  <a:pt x="30" y="84"/>
                  <a:pt x="30" y="84"/>
                </a:cubicBezTo>
                <a:cubicBezTo>
                  <a:pt x="31" y="81"/>
                  <a:pt x="31" y="77"/>
                  <a:pt x="28" y="74"/>
                </a:cubicBezTo>
                <a:cubicBezTo>
                  <a:pt x="22" y="67"/>
                  <a:pt x="22" y="67"/>
                  <a:pt x="22" y="67"/>
                </a:cubicBezTo>
                <a:cubicBezTo>
                  <a:pt x="21" y="67"/>
                  <a:pt x="21" y="67"/>
                  <a:pt x="21" y="67"/>
                </a:cubicBezTo>
                <a:cubicBezTo>
                  <a:pt x="21" y="67"/>
                  <a:pt x="21" y="66"/>
                  <a:pt x="22" y="66"/>
                </a:cubicBezTo>
                <a:cubicBezTo>
                  <a:pt x="29" y="58"/>
                  <a:pt x="29" y="58"/>
                  <a:pt x="29" y="58"/>
                </a:cubicBezTo>
                <a:cubicBezTo>
                  <a:pt x="30" y="58"/>
                  <a:pt x="30" y="58"/>
                  <a:pt x="31" y="58"/>
                </a:cubicBezTo>
                <a:cubicBezTo>
                  <a:pt x="37" y="65"/>
                  <a:pt x="37" y="65"/>
                  <a:pt x="37" y="65"/>
                </a:cubicBezTo>
                <a:cubicBezTo>
                  <a:pt x="39" y="67"/>
                  <a:pt x="41" y="67"/>
                  <a:pt x="43" y="67"/>
                </a:cubicBezTo>
                <a:cubicBezTo>
                  <a:pt x="45" y="67"/>
                  <a:pt x="46" y="67"/>
                  <a:pt x="47" y="67"/>
                </a:cubicBezTo>
                <a:cubicBezTo>
                  <a:pt x="60" y="61"/>
                  <a:pt x="60" y="61"/>
                  <a:pt x="60" y="61"/>
                </a:cubicBezTo>
                <a:cubicBezTo>
                  <a:pt x="63" y="60"/>
                  <a:pt x="66" y="57"/>
                  <a:pt x="66" y="53"/>
                </a:cubicBezTo>
                <a:cubicBezTo>
                  <a:pt x="66" y="44"/>
                  <a:pt x="66" y="44"/>
                  <a:pt x="66" y="44"/>
                </a:cubicBezTo>
                <a:cubicBezTo>
                  <a:pt x="66" y="43"/>
                  <a:pt x="66" y="43"/>
                  <a:pt x="67" y="43"/>
                </a:cubicBezTo>
                <a:cubicBezTo>
                  <a:pt x="78" y="43"/>
                  <a:pt x="78" y="43"/>
                  <a:pt x="78" y="43"/>
                </a:cubicBezTo>
                <a:cubicBezTo>
                  <a:pt x="78" y="43"/>
                  <a:pt x="79" y="43"/>
                  <a:pt x="79" y="44"/>
                </a:cubicBezTo>
                <a:cubicBezTo>
                  <a:pt x="79" y="53"/>
                  <a:pt x="79" y="53"/>
                  <a:pt x="79" y="53"/>
                </a:cubicBezTo>
                <a:cubicBezTo>
                  <a:pt x="79" y="57"/>
                  <a:pt x="81" y="60"/>
                  <a:pt x="84" y="61"/>
                </a:cubicBezTo>
                <a:cubicBezTo>
                  <a:pt x="97" y="66"/>
                  <a:pt x="97" y="66"/>
                  <a:pt x="97" y="66"/>
                </a:cubicBezTo>
                <a:cubicBezTo>
                  <a:pt x="100" y="68"/>
                  <a:pt x="104" y="67"/>
                  <a:pt x="107" y="65"/>
                </a:cubicBezTo>
                <a:cubicBezTo>
                  <a:pt x="114" y="58"/>
                  <a:pt x="114" y="58"/>
                  <a:pt x="114" y="58"/>
                </a:cubicBezTo>
                <a:cubicBezTo>
                  <a:pt x="114" y="58"/>
                  <a:pt x="115" y="58"/>
                  <a:pt x="115" y="58"/>
                </a:cubicBezTo>
                <a:cubicBezTo>
                  <a:pt x="123" y="66"/>
                  <a:pt x="123" y="66"/>
                  <a:pt x="123" y="66"/>
                </a:cubicBezTo>
                <a:cubicBezTo>
                  <a:pt x="123" y="66"/>
                  <a:pt x="123" y="67"/>
                  <a:pt x="123" y="67"/>
                </a:cubicBezTo>
                <a:cubicBezTo>
                  <a:pt x="123" y="67"/>
                  <a:pt x="123" y="67"/>
                  <a:pt x="123" y="67"/>
                </a:cubicBezTo>
                <a:cubicBezTo>
                  <a:pt x="116" y="74"/>
                  <a:pt x="116" y="74"/>
                  <a:pt x="116" y="74"/>
                </a:cubicBezTo>
                <a:cubicBezTo>
                  <a:pt x="113" y="77"/>
                  <a:pt x="113" y="81"/>
                  <a:pt x="114" y="84"/>
                </a:cubicBezTo>
                <a:cubicBezTo>
                  <a:pt x="120" y="97"/>
                  <a:pt x="120" y="97"/>
                  <a:pt x="120" y="97"/>
                </a:cubicBezTo>
                <a:cubicBezTo>
                  <a:pt x="121" y="100"/>
                  <a:pt x="124" y="102"/>
                  <a:pt x="128" y="102"/>
                </a:cubicBezTo>
                <a:cubicBezTo>
                  <a:pt x="137" y="102"/>
                  <a:pt x="137" y="102"/>
                  <a:pt x="137" y="102"/>
                </a:cubicBezTo>
                <a:cubicBezTo>
                  <a:pt x="138" y="102"/>
                  <a:pt x="138" y="103"/>
                  <a:pt x="138" y="103"/>
                </a:cubicBezTo>
                <a:lnTo>
                  <a:pt x="138" y="11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nvGrpSpPr>
          <p:cNvPr id="4" name="组合 3"/>
          <p:cNvGrpSpPr/>
          <p:nvPr/>
        </p:nvGrpSpPr>
        <p:grpSpPr>
          <a:xfrm>
            <a:off x="6475408" y="2929520"/>
            <a:ext cx="879482" cy="831683"/>
            <a:chOff x="6622636" y="3121192"/>
            <a:chExt cx="506356" cy="478836"/>
          </a:xfrm>
          <a:solidFill>
            <a:schemeClr val="bg1"/>
          </a:solidFill>
        </p:grpSpPr>
        <p:sp>
          <p:nvSpPr>
            <p:cNvPr id="24" name="Freeform 36"/>
            <p:cNvSpPr>
              <a:spLocks noEditPoints="1"/>
            </p:cNvSpPr>
            <p:nvPr/>
          </p:nvSpPr>
          <p:spPr bwMode="auto">
            <a:xfrm>
              <a:off x="6688194" y="3121192"/>
              <a:ext cx="241109" cy="169153"/>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25" name="Freeform 37"/>
            <p:cNvSpPr>
              <a:spLocks noEditPoints="1"/>
            </p:cNvSpPr>
            <p:nvPr/>
          </p:nvSpPr>
          <p:spPr bwMode="auto">
            <a:xfrm>
              <a:off x="6877460" y="3210603"/>
              <a:ext cx="251532" cy="278061"/>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26" name="Freeform 38"/>
            <p:cNvSpPr>
              <a:spLocks noEditPoints="1"/>
            </p:cNvSpPr>
            <p:nvPr/>
          </p:nvSpPr>
          <p:spPr bwMode="auto">
            <a:xfrm>
              <a:off x="6622636" y="3278520"/>
              <a:ext cx="304746" cy="321508"/>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sp>
        <p:nvSpPr>
          <p:cNvPr id="27" name="Freeform 55"/>
          <p:cNvSpPr>
            <a:spLocks noEditPoints="1"/>
          </p:cNvSpPr>
          <p:nvPr/>
        </p:nvSpPr>
        <p:spPr bwMode="auto">
          <a:xfrm>
            <a:off x="4743843" y="2929520"/>
            <a:ext cx="825252" cy="831735"/>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79 w 144"/>
              <a:gd name="T11" fmla="*/ 129 h 144"/>
              <a:gd name="T12" fmla="*/ 79 w 144"/>
              <a:gd name="T13" fmla="*/ 108 h 144"/>
              <a:gd name="T14" fmla="*/ 65 w 144"/>
              <a:gd name="T15" fmla="*/ 108 h 144"/>
              <a:gd name="T16" fmla="*/ 65 w 144"/>
              <a:gd name="T17" fmla="*/ 129 h 144"/>
              <a:gd name="T18" fmla="*/ 15 w 144"/>
              <a:gd name="T19" fmla="*/ 79 h 144"/>
              <a:gd name="T20" fmla="*/ 36 w 144"/>
              <a:gd name="T21" fmla="*/ 79 h 144"/>
              <a:gd name="T22" fmla="*/ 36 w 144"/>
              <a:gd name="T23" fmla="*/ 65 h 144"/>
              <a:gd name="T24" fmla="*/ 15 w 144"/>
              <a:gd name="T25" fmla="*/ 65 h 144"/>
              <a:gd name="T26" fmla="*/ 65 w 144"/>
              <a:gd name="T27" fmla="*/ 15 h 144"/>
              <a:gd name="T28" fmla="*/ 65 w 144"/>
              <a:gd name="T29" fmla="*/ 36 h 144"/>
              <a:gd name="T30" fmla="*/ 79 w 144"/>
              <a:gd name="T31" fmla="*/ 36 h 144"/>
              <a:gd name="T32" fmla="*/ 79 w 144"/>
              <a:gd name="T33" fmla="*/ 15 h 144"/>
              <a:gd name="T34" fmla="*/ 129 w 144"/>
              <a:gd name="T35" fmla="*/ 65 h 144"/>
              <a:gd name="T36" fmla="*/ 108 w 144"/>
              <a:gd name="T37" fmla="*/ 65 h 144"/>
              <a:gd name="T38" fmla="*/ 108 w 144"/>
              <a:gd name="T39" fmla="*/ 79 h 144"/>
              <a:gd name="T40" fmla="*/ 129 w 144"/>
              <a:gd name="T41" fmla="*/ 79 h 144"/>
              <a:gd name="T42" fmla="*/ 79 w 144"/>
              <a:gd name="T43" fmla="*/ 12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moveTo>
                  <a:pt x="79" y="129"/>
                </a:moveTo>
                <a:cubicBezTo>
                  <a:pt x="79" y="108"/>
                  <a:pt x="79" y="108"/>
                  <a:pt x="79" y="108"/>
                </a:cubicBezTo>
                <a:cubicBezTo>
                  <a:pt x="65" y="108"/>
                  <a:pt x="65" y="108"/>
                  <a:pt x="65" y="108"/>
                </a:cubicBezTo>
                <a:cubicBezTo>
                  <a:pt x="65" y="129"/>
                  <a:pt x="65" y="129"/>
                  <a:pt x="65" y="129"/>
                </a:cubicBezTo>
                <a:cubicBezTo>
                  <a:pt x="39" y="126"/>
                  <a:pt x="18" y="105"/>
                  <a:pt x="15" y="79"/>
                </a:cubicBezTo>
                <a:cubicBezTo>
                  <a:pt x="36" y="79"/>
                  <a:pt x="36" y="79"/>
                  <a:pt x="36" y="79"/>
                </a:cubicBezTo>
                <a:cubicBezTo>
                  <a:pt x="36" y="65"/>
                  <a:pt x="36" y="65"/>
                  <a:pt x="36" y="65"/>
                </a:cubicBezTo>
                <a:cubicBezTo>
                  <a:pt x="15" y="65"/>
                  <a:pt x="15" y="65"/>
                  <a:pt x="15" y="65"/>
                </a:cubicBezTo>
                <a:cubicBezTo>
                  <a:pt x="18" y="39"/>
                  <a:pt x="39" y="18"/>
                  <a:pt x="65" y="15"/>
                </a:cubicBezTo>
                <a:cubicBezTo>
                  <a:pt x="65" y="36"/>
                  <a:pt x="65" y="36"/>
                  <a:pt x="65" y="36"/>
                </a:cubicBezTo>
                <a:cubicBezTo>
                  <a:pt x="79" y="36"/>
                  <a:pt x="79" y="36"/>
                  <a:pt x="79" y="36"/>
                </a:cubicBezTo>
                <a:cubicBezTo>
                  <a:pt x="79" y="15"/>
                  <a:pt x="79" y="15"/>
                  <a:pt x="79" y="15"/>
                </a:cubicBezTo>
                <a:cubicBezTo>
                  <a:pt x="105" y="18"/>
                  <a:pt x="126" y="39"/>
                  <a:pt x="129" y="65"/>
                </a:cubicBezTo>
                <a:cubicBezTo>
                  <a:pt x="108" y="65"/>
                  <a:pt x="108" y="65"/>
                  <a:pt x="108" y="65"/>
                </a:cubicBezTo>
                <a:cubicBezTo>
                  <a:pt x="108" y="79"/>
                  <a:pt x="108" y="79"/>
                  <a:pt x="108" y="79"/>
                </a:cubicBezTo>
                <a:cubicBezTo>
                  <a:pt x="129" y="79"/>
                  <a:pt x="129" y="79"/>
                  <a:pt x="129" y="79"/>
                </a:cubicBezTo>
                <a:cubicBezTo>
                  <a:pt x="126" y="105"/>
                  <a:pt x="105" y="126"/>
                  <a:pt x="79" y="129"/>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 name="文本框 4"/>
          <p:cNvSpPr txBox="1"/>
          <p:nvPr/>
        </p:nvSpPr>
        <p:spPr>
          <a:xfrm>
            <a:off x="2081824" y="3046938"/>
            <a:ext cx="1743075" cy="461665"/>
          </a:xfrm>
          <a:prstGeom prst="rect">
            <a:avLst/>
          </a:prstGeom>
          <a:solidFill>
            <a:srgbClr val="ED7D31"/>
          </a:solidFill>
        </p:spPr>
        <p:txBody>
          <a:bodyPr wrap="square" rtlCol="0">
            <a:spAutoFit/>
          </a:bodyPr>
          <a:lstStyle/>
          <a:p>
            <a:pPr algn="ctr"/>
            <a:r>
              <a:rPr lang="en-US" sz="2400" dirty="0" smtClean="0">
                <a:solidFill>
                  <a:schemeClr val="bg1"/>
                </a:solidFill>
                <a:cs typeface="+mn-ea"/>
                <a:sym typeface="+mn-lt"/>
              </a:rPr>
              <a:t>Monitoring</a:t>
            </a:r>
            <a:endParaRPr lang="en-US" sz="2400" dirty="0">
              <a:solidFill>
                <a:schemeClr val="bg1"/>
              </a:solidFill>
              <a:cs typeface="+mn-ea"/>
              <a:sym typeface="+mn-lt"/>
            </a:endParaRPr>
          </a:p>
        </p:txBody>
      </p:sp>
      <p:sp>
        <p:nvSpPr>
          <p:cNvPr id="28" name="文本框 27"/>
          <p:cNvSpPr txBox="1"/>
          <p:nvPr/>
        </p:nvSpPr>
        <p:spPr>
          <a:xfrm>
            <a:off x="8188323" y="3044557"/>
            <a:ext cx="2391209" cy="954107"/>
          </a:xfrm>
          <a:prstGeom prst="rect">
            <a:avLst/>
          </a:prstGeom>
          <a:solidFill>
            <a:srgbClr val="A5A5A5"/>
          </a:solidFill>
        </p:spPr>
        <p:txBody>
          <a:bodyPr wrap="square" rtlCol="0">
            <a:spAutoFit/>
          </a:bodyPr>
          <a:lstStyle/>
          <a:p>
            <a:pPr algn="ctr"/>
            <a:r>
              <a:rPr lang="en-US" sz="2800" dirty="0">
                <a:solidFill>
                  <a:schemeClr val="bg1"/>
                </a:solidFill>
                <a:cs typeface="+mn-ea"/>
                <a:sym typeface="+mn-lt"/>
              </a:rPr>
              <a:t>Operation </a:t>
            </a:r>
            <a:r>
              <a:rPr lang="en-US" sz="2800" dirty="0" smtClean="0">
                <a:solidFill>
                  <a:schemeClr val="bg1"/>
                </a:solidFill>
                <a:cs typeface="+mn-ea"/>
                <a:sym typeface="+mn-lt"/>
              </a:rPr>
              <a:t>management</a:t>
            </a:r>
            <a:endParaRPr lang="en-US" sz="2800" dirty="0">
              <a:solidFill>
                <a:schemeClr val="bg1"/>
              </a:solidFill>
              <a:cs typeface="+mn-ea"/>
              <a:sym typeface="+mn-lt"/>
            </a:endParaRPr>
          </a:p>
        </p:txBody>
      </p:sp>
      <p:sp>
        <p:nvSpPr>
          <p:cNvPr id="29" name="文本框 28"/>
          <p:cNvSpPr txBox="1"/>
          <p:nvPr/>
        </p:nvSpPr>
        <p:spPr>
          <a:xfrm>
            <a:off x="2081824" y="4906494"/>
            <a:ext cx="1743075" cy="954107"/>
          </a:xfrm>
          <a:prstGeom prst="rect">
            <a:avLst/>
          </a:prstGeom>
          <a:solidFill>
            <a:srgbClr val="FFC000"/>
          </a:solidFill>
        </p:spPr>
        <p:txBody>
          <a:bodyPr wrap="square" rtlCol="0">
            <a:spAutoFit/>
          </a:bodyPr>
          <a:lstStyle/>
          <a:p>
            <a:pPr algn="ctr"/>
            <a:r>
              <a:rPr lang="en-US" sz="2800" dirty="0" smtClean="0">
                <a:solidFill>
                  <a:schemeClr val="bg1"/>
                </a:solidFill>
                <a:cs typeface="+mn-ea"/>
                <a:sym typeface="+mn-lt"/>
              </a:rPr>
              <a:t>General </a:t>
            </a:r>
            <a:r>
              <a:rPr lang="en-US" sz="2800" dirty="0">
                <a:solidFill>
                  <a:schemeClr val="bg1"/>
                </a:solidFill>
                <a:cs typeface="+mn-ea"/>
                <a:sym typeface="+mn-lt"/>
              </a:rPr>
              <a:t>control</a:t>
            </a:r>
          </a:p>
        </p:txBody>
      </p:sp>
      <p:sp>
        <p:nvSpPr>
          <p:cNvPr id="30" name="文本框 29"/>
          <p:cNvSpPr txBox="1"/>
          <p:nvPr/>
        </p:nvSpPr>
        <p:spPr>
          <a:xfrm>
            <a:off x="8188323" y="4906494"/>
            <a:ext cx="2391209" cy="523220"/>
          </a:xfrm>
          <a:prstGeom prst="rect">
            <a:avLst/>
          </a:prstGeom>
          <a:solidFill>
            <a:srgbClr val="5B9BD5"/>
          </a:solidFill>
        </p:spPr>
        <p:txBody>
          <a:bodyPr wrap="square" rtlCol="0">
            <a:spAutoFit/>
          </a:bodyPr>
          <a:lstStyle/>
          <a:p>
            <a:pPr algn="ctr"/>
            <a:r>
              <a:rPr lang="en-US" sz="2800">
                <a:solidFill>
                  <a:schemeClr val="bg1"/>
                </a:solidFill>
                <a:cs typeface="+mn-ea"/>
                <a:sym typeface="+mn-lt"/>
              </a:rPr>
              <a:t>Basic services</a:t>
            </a:r>
          </a:p>
        </p:txBody>
      </p:sp>
    </p:spTree>
    <p:extLst>
      <p:ext uri="{BB962C8B-B14F-4D97-AF65-F5344CB8AC3E}">
        <p14:creationId xmlns:p14="http://schemas.microsoft.com/office/powerpoint/2010/main" val="4072318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down)">
                                      <p:cBhvr>
                                        <p:cTn id="14" dur="500"/>
                                        <p:tgtEl>
                                          <p:spTgt spid="18"/>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7" presetClass="emph" presetSubtype="0" fill="remove" grpId="1" nodeType="clickEffect">
                                  <p:stCondLst>
                                    <p:cond delay="0"/>
                                  </p:stCondLst>
                                  <p:childTnLst>
                                    <p:animClr clrSpc="rgb" dir="cw">
                                      <p:cBhvr override="childStyle">
                                        <p:cTn id="24" dur="250" autoRev="1" fill="remove"/>
                                        <p:tgtEl>
                                          <p:spTgt spid="18"/>
                                        </p:tgtEl>
                                        <p:attrNameLst>
                                          <p:attrName>style.color</p:attrName>
                                        </p:attrNameLst>
                                      </p:cBhvr>
                                      <p:to>
                                        <a:schemeClr val="bg1"/>
                                      </p:to>
                                    </p:animClr>
                                    <p:animClr clrSpc="rgb" dir="cw">
                                      <p:cBhvr>
                                        <p:cTn id="25" dur="250" autoRev="1" fill="remove"/>
                                        <p:tgtEl>
                                          <p:spTgt spid="18"/>
                                        </p:tgtEl>
                                        <p:attrNameLst>
                                          <p:attrName>fillcolor</p:attrName>
                                        </p:attrNameLst>
                                      </p:cBhvr>
                                      <p:to>
                                        <a:schemeClr val="bg1"/>
                                      </p:to>
                                    </p:animClr>
                                    <p:set>
                                      <p:cBhvr>
                                        <p:cTn id="26" dur="250" autoRev="1" fill="remove"/>
                                        <p:tgtEl>
                                          <p:spTgt spid="18"/>
                                        </p:tgtEl>
                                        <p:attrNameLst>
                                          <p:attrName>fill.type</p:attrName>
                                        </p:attrNameLst>
                                      </p:cBhvr>
                                      <p:to>
                                        <p:strVal val="solid"/>
                                      </p:to>
                                    </p:set>
                                    <p:set>
                                      <p:cBhvr>
                                        <p:cTn id="27" dur="250" autoRev="1" fill="remove"/>
                                        <p:tgtEl>
                                          <p:spTgt spid="18"/>
                                        </p:tgtEl>
                                        <p:attrNameLst>
                                          <p:attrName>fill.on</p:attrName>
                                        </p:attrNameLst>
                                      </p:cBhvr>
                                      <p:to>
                                        <p:strVal val="true"/>
                                      </p:to>
                                    </p:set>
                                  </p:childTnLst>
                                </p:cTn>
                              </p:par>
                              <p:par>
                                <p:cTn id="28" presetID="27" presetClass="emph" presetSubtype="0" fill="remove" grpId="1" nodeType="withEffect">
                                  <p:stCondLst>
                                    <p:cond delay="0"/>
                                  </p:stCondLst>
                                  <p:childTnLst>
                                    <p:animClr clrSpc="rgb" dir="cw">
                                      <p:cBhvr override="childStyle">
                                        <p:cTn id="29" dur="250" autoRev="1" fill="remove"/>
                                        <p:tgtEl>
                                          <p:spTgt spid="27"/>
                                        </p:tgtEl>
                                        <p:attrNameLst>
                                          <p:attrName>style.color</p:attrName>
                                        </p:attrNameLst>
                                      </p:cBhvr>
                                      <p:to>
                                        <a:schemeClr val="bg1"/>
                                      </p:to>
                                    </p:animClr>
                                    <p:animClr clrSpc="rgb" dir="cw">
                                      <p:cBhvr>
                                        <p:cTn id="30" dur="250" autoRev="1" fill="remove"/>
                                        <p:tgtEl>
                                          <p:spTgt spid="27"/>
                                        </p:tgtEl>
                                        <p:attrNameLst>
                                          <p:attrName>fillcolor</p:attrName>
                                        </p:attrNameLst>
                                      </p:cBhvr>
                                      <p:to>
                                        <a:schemeClr val="bg1"/>
                                      </p:to>
                                    </p:animClr>
                                    <p:set>
                                      <p:cBhvr>
                                        <p:cTn id="31" dur="250" autoRev="1" fill="remove"/>
                                        <p:tgtEl>
                                          <p:spTgt spid="27"/>
                                        </p:tgtEl>
                                        <p:attrNameLst>
                                          <p:attrName>fill.type</p:attrName>
                                        </p:attrNameLst>
                                      </p:cBhvr>
                                      <p:to>
                                        <p:strVal val="solid"/>
                                      </p:to>
                                    </p:set>
                                    <p:set>
                                      <p:cBhvr>
                                        <p:cTn id="32" dur="250" autoRev="1" fill="remove"/>
                                        <p:tgtEl>
                                          <p:spTgt spid="27"/>
                                        </p:tgtEl>
                                        <p:attrNameLst>
                                          <p:attrName>fill.on</p:attrName>
                                        </p:attrNameLst>
                                      </p:cBhvr>
                                      <p:to>
                                        <p:strVal val="true"/>
                                      </p:to>
                                    </p:set>
                                  </p:childTnLst>
                                </p:cTn>
                              </p:par>
                              <p:par>
                                <p:cTn id="33" presetID="27" presetClass="emph" presetSubtype="0" fill="remove" grpId="1" nodeType="withEffect">
                                  <p:stCondLst>
                                    <p:cond delay="0"/>
                                  </p:stCondLst>
                                  <p:childTnLst>
                                    <p:animClr clrSpc="rgb" dir="cw">
                                      <p:cBhvr override="childStyle">
                                        <p:cTn id="34" dur="250" autoRev="1" fill="remove"/>
                                        <p:tgtEl>
                                          <p:spTgt spid="5"/>
                                        </p:tgtEl>
                                        <p:attrNameLst>
                                          <p:attrName>style.color</p:attrName>
                                        </p:attrNameLst>
                                      </p:cBhvr>
                                      <p:to>
                                        <a:schemeClr val="bg1"/>
                                      </p:to>
                                    </p:animClr>
                                    <p:animClr clrSpc="rgb" dir="cw">
                                      <p:cBhvr>
                                        <p:cTn id="35" dur="250" autoRev="1" fill="remove"/>
                                        <p:tgtEl>
                                          <p:spTgt spid="5"/>
                                        </p:tgtEl>
                                        <p:attrNameLst>
                                          <p:attrName>fillcolor</p:attrName>
                                        </p:attrNameLst>
                                      </p:cBhvr>
                                      <p:to>
                                        <a:schemeClr val="bg1"/>
                                      </p:to>
                                    </p:animClr>
                                    <p:set>
                                      <p:cBhvr>
                                        <p:cTn id="36" dur="250" autoRev="1" fill="remove"/>
                                        <p:tgtEl>
                                          <p:spTgt spid="5"/>
                                        </p:tgtEl>
                                        <p:attrNameLst>
                                          <p:attrName>fill.type</p:attrName>
                                        </p:attrNameLst>
                                      </p:cBhvr>
                                      <p:to>
                                        <p:strVal val="solid"/>
                                      </p:to>
                                    </p:set>
                                    <p:set>
                                      <p:cBhvr>
                                        <p:cTn id="37" dur="250" autoRev="1" fill="remove"/>
                                        <p:tgtEl>
                                          <p:spTgt spid="5"/>
                                        </p:tgtEl>
                                        <p:attrNameLst>
                                          <p:attrName>fill.on</p:attrName>
                                        </p:attrNameLst>
                                      </p:cBhvr>
                                      <p:to>
                                        <p:strVal val="true"/>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down)">
                                      <p:cBhvr>
                                        <p:cTn id="42" dur="500"/>
                                        <p:tgtEl>
                                          <p:spTgt spid="14"/>
                                        </p:tgtEl>
                                      </p:cBhvr>
                                    </p:animEffect>
                                  </p:childTnLst>
                                </p:cTn>
                              </p:par>
                              <p:par>
                                <p:cTn id="43" presetID="22" presetClass="entr" presetSubtype="4" fill="hold" nodeType="with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down)">
                                      <p:cBhvr>
                                        <p:cTn id="48" dur="500"/>
                                        <p:tgtEl>
                                          <p:spTgt spid="28"/>
                                        </p:tgtEl>
                                      </p:cBhvr>
                                    </p:animEffect>
                                  </p:childTnLst>
                                </p:cTn>
                              </p:par>
                            </p:childTnLst>
                          </p:cTn>
                        </p:par>
                      </p:childTnLst>
                    </p:cTn>
                  </p:par>
                  <p:par>
                    <p:cTn id="49" fill="hold">
                      <p:stCondLst>
                        <p:cond delay="indefinite"/>
                      </p:stCondLst>
                      <p:childTnLst>
                        <p:par>
                          <p:cTn id="50" fill="hold">
                            <p:stCondLst>
                              <p:cond delay="0"/>
                            </p:stCondLst>
                            <p:childTnLst>
                              <p:par>
                                <p:cTn id="51" presetID="26" presetClass="emph" presetSubtype="0" fill="hold" grpId="1" nodeType="clickEffect">
                                  <p:stCondLst>
                                    <p:cond delay="0"/>
                                  </p:stCondLst>
                                  <p:childTnLst>
                                    <p:animEffect transition="out" filter="fade">
                                      <p:cBhvr>
                                        <p:cTn id="52" dur="500" tmFilter="0, 0; .2, .5; .8, .5; 1, 0"/>
                                        <p:tgtEl>
                                          <p:spTgt spid="14"/>
                                        </p:tgtEl>
                                      </p:cBhvr>
                                    </p:animEffect>
                                    <p:animScale>
                                      <p:cBhvr>
                                        <p:cTn id="53" dur="250" autoRev="1" fill="hold"/>
                                        <p:tgtEl>
                                          <p:spTgt spid="14"/>
                                        </p:tgtEl>
                                      </p:cBhvr>
                                      <p:by x="105000" y="105000"/>
                                    </p:animScale>
                                  </p:childTnLst>
                                </p:cTn>
                              </p:par>
                              <p:par>
                                <p:cTn id="54" presetID="26" presetClass="emph" presetSubtype="0" fill="hold" nodeType="withEffect">
                                  <p:stCondLst>
                                    <p:cond delay="0"/>
                                  </p:stCondLst>
                                  <p:childTnLst>
                                    <p:animEffect transition="out" filter="fade">
                                      <p:cBhvr>
                                        <p:cTn id="55" dur="500" tmFilter="0, 0; .2, .5; .8, .5; 1, 0"/>
                                        <p:tgtEl>
                                          <p:spTgt spid="4"/>
                                        </p:tgtEl>
                                      </p:cBhvr>
                                    </p:animEffect>
                                    <p:animScale>
                                      <p:cBhvr>
                                        <p:cTn id="56" dur="250" autoRev="1" fill="hold"/>
                                        <p:tgtEl>
                                          <p:spTgt spid="4"/>
                                        </p:tgtEl>
                                      </p:cBhvr>
                                      <p:by x="105000" y="105000"/>
                                    </p:animScale>
                                  </p:childTnLst>
                                </p:cTn>
                              </p:par>
                              <p:par>
                                <p:cTn id="57" presetID="26" presetClass="emph" presetSubtype="0" fill="hold" grpId="1" nodeType="withEffect">
                                  <p:stCondLst>
                                    <p:cond delay="0"/>
                                  </p:stCondLst>
                                  <p:childTnLst>
                                    <p:animEffect transition="out" filter="fade">
                                      <p:cBhvr>
                                        <p:cTn id="58" dur="500" tmFilter="0, 0; .2, .5; .8, .5; 1, 0"/>
                                        <p:tgtEl>
                                          <p:spTgt spid="28"/>
                                        </p:tgtEl>
                                      </p:cBhvr>
                                    </p:animEffect>
                                    <p:animScale>
                                      <p:cBhvr>
                                        <p:cTn id="59" dur="250" autoRev="1" fill="hold"/>
                                        <p:tgtEl>
                                          <p:spTgt spid="28"/>
                                        </p:tgtEl>
                                      </p:cBhvr>
                                      <p:by x="105000" y="105000"/>
                                    </p:animScale>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wipe(down)">
                                      <p:cBhvr>
                                        <p:cTn id="64" dur="500"/>
                                        <p:tgtEl>
                                          <p:spTgt spid="15"/>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down)">
                                      <p:cBhvr>
                                        <p:cTn id="67" dur="500"/>
                                        <p:tgtEl>
                                          <p:spTgt spid="20"/>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wipe(down)">
                                      <p:cBhvr>
                                        <p:cTn id="70" dur="5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27" presetClass="emph" presetSubtype="0" fill="remove" grpId="1" nodeType="clickEffect">
                                  <p:stCondLst>
                                    <p:cond delay="0"/>
                                  </p:stCondLst>
                                  <p:childTnLst>
                                    <p:animClr clrSpc="rgb" dir="cw">
                                      <p:cBhvr override="childStyle">
                                        <p:cTn id="74" dur="250" autoRev="1" fill="remove"/>
                                        <p:tgtEl>
                                          <p:spTgt spid="15"/>
                                        </p:tgtEl>
                                        <p:attrNameLst>
                                          <p:attrName>style.color</p:attrName>
                                        </p:attrNameLst>
                                      </p:cBhvr>
                                      <p:to>
                                        <a:schemeClr val="bg1"/>
                                      </p:to>
                                    </p:animClr>
                                    <p:animClr clrSpc="rgb" dir="cw">
                                      <p:cBhvr>
                                        <p:cTn id="75" dur="250" autoRev="1" fill="remove"/>
                                        <p:tgtEl>
                                          <p:spTgt spid="15"/>
                                        </p:tgtEl>
                                        <p:attrNameLst>
                                          <p:attrName>fillcolor</p:attrName>
                                        </p:attrNameLst>
                                      </p:cBhvr>
                                      <p:to>
                                        <a:schemeClr val="bg1"/>
                                      </p:to>
                                    </p:animClr>
                                    <p:set>
                                      <p:cBhvr>
                                        <p:cTn id="76" dur="250" autoRev="1" fill="remove"/>
                                        <p:tgtEl>
                                          <p:spTgt spid="15"/>
                                        </p:tgtEl>
                                        <p:attrNameLst>
                                          <p:attrName>fill.type</p:attrName>
                                        </p:attrNameLst>
                                      </p:cBhvr>
                                      <p:to>
                                        <p:strVal val="solid"/>
                                      </p:to>
                                    </p:set>
                                    <p:set>
                                      <p:cBhvr>
                                        <p:cTn id="77" dur="250" autoRev="1" fill="remove"/>
                                        <p:tgtEl>
                                          <p:spTgt spid="15"/>
                                        </p:tgtEl>
                                        <p:attrNameLst>
                                          <p:attrName>fill.on</p:attrName>
                                        </p:attrNameLst>
                                      </p:cBhvr>
                                      <p:to>
                                        <p:strVal val="true"/>
                                      </p:to>
                                    </p:set>
                                  </p:childTnLst>
                                </p:cTn>
                              </p:par>
                              <p:par>
                                <p:cTn id="78" presetID="27" presetClass="emph" presetSubtype="0" fill="remove" grpId="1" nodeType="withEffect">
                                  <p:stCondLst>
                                    <p:cond delay="0"/>
                                  </p:stCondLst>
                                  <p:childTnLst>
                                    <p:animClr clrSpc="rgb" dir="cw">
                                      <p:cBhvr override="childStyle">
                                        <p:cTn id="79" dur="250" autoRev="1" fill="remove"/>
                                        <p:tgtEl>
                                          <p:spTgt spid="20"/>
                                        </p:tgtEl>
                                        <p:attrNameLst>
                                          <p:attrName>style.color</p:attrName>
                                        </p:attrNameLst>
                                      </p:cBhvr>
                                      <p:to>
                                        <a:schemeClr val="bg1"/>
                                      </p:to>
                                    </p:animClr>
                                    <p:animClr clrSpc="rgb" dir="cw">
                                      <p:cBhvr>
                                        <p:cTn id="80" dur="250" autoRev="1" fill="remove"/>
                                        <p:tgtEl>
                                          <p:spTgt spid="20"/>
                                        </p:tgtEl>
                                        <p:attrNameLst>
                                          <p:attrName>fillcolor</p:attrName>
                                        </p:attrNameLst>
                                      </p:cBhvr>
                                      <p:to>
                                        <a:schemeClr val="bg1"/>
                                      </p:to>
                                    </p:animClr>
                                    <p:set>
                                      <p:cBhvr>
                                        <p:cTn id="81" dur="250" autoRev="1" fill="remove"/>
                                        <p:tgtEl>
                                          <p:spTgt spid="20"/>
                                        </p:tgtEl>
                                        <p:attrNameLst>
                                          <p:attrName>fill.type</p:attrName>
                                        </p:attrNameLst>
                                      </p:cBhvr>
                                      <p:to>
                                        <p:strVal val="solid"/>
                                      </p:to>
                                    </p:set>
                                    <p:set>
                                      <p:cBhvr>
                                        <p:cTn id="82" dur="250" autoRev="1" fill="remove"/>
                                        <p:tgtEl>
                                          <p:spTgt spid="20"/>
                                        </p:tgtEl>
                                        <p:attrNameLst>
                                          <p:attrName>fill.on</p:attrName>
                                        </p:attrNameLst>
                                      </p:cBhvr>
                                      <p:to>
                                        <p:strVal val="true"/>
                                      </p:to>
                                    </p:set>
                                  </p:childTnLst>
                                </p:cTn>
                              </p:par>
                              <p:par>
                                <p:cTn id="83" presetID="27" presetClass="emph" presetSubtype="0" fill="remove" grpId="1" nodeType="withEffect">
                                  <p:stCondLst>
                                    <p:cond delay="0"/>
                                  </p:stCondLst>
                                  <p:childTnLst>
                                    <p:animClr clrSpc="rgb" dir="cw">
                                      <p:cBhvr override="childStyle">
                                        <p:cTn id="84" dur="250" autoRev="1" fill="remove"/>
                                        <p:tgtEl>
                                          <p:spTgt spid="29"/>
                                        </p:tgtEl>
                                        <p:attrNameLst>
                                          <p:attrName>style.color</p:attrName>
                                        </p:attrNameLst>
                                      </p:cBhvr>
                                      <p:to>
                                        <a:schemeClr val="bg1"/>
                                      </p:to>
                                    </p:animClr>
                                    <p:animClr clrSpc="rgb" dir="cw">
                                      <p:cBhvr>
                                        <p:cTn id="85" dur="250" autoRev="1" fill="remove"/>
                                        <p:tgtEl>
                                          <p:spTgt spid="29"/>
                                        </p:tgtEl>
                                        <p:attrNameLst>
                                          <p:attrName>fillcolor</p:attrName>
                                        </p:attrNameLst>
                                      </p:cBhvr>
                                      <p:to>
                                        <a:schemeClr val="bg1"/>
                                      </p:to>
                                    </p:animClr>
                                    <p:set>
                                      <p:cBhvr>
                                        <p:cTn id="86" dur="250" autoRev="1" fill="remove"/>
                                        <p:tgtEl>
                                          <p:spTgt spid="29"/>
                                        </p:tgtEl>
                                        <p:attrNameLst>
                                          <p:attrName>fill.type</p:attrName>
                                        </p:attrNameLst>
                                      </p:cBhvr>
                                      <p:to>
                                        <p:strVal val="solid"/>
                                      </p:to>
                                    </p:set>
                                    <p:set>
                                      <p:cBhvr>
                                        <p:cTn id="87" dur="250" autoRev="1" fill="remove"/>
                                        <p:tgtEl>
                                          <p:spTgt spid="29"/>
                                        </p:tgtEl>
                                        <p:attrNameLst>
                                          <p:attrName>fill.on</p:attrName>
                                        </p:attrNameLst>
                                      </p:cBhvr>
                                      <p:to>
                                        <p:strVal val="true"/>
                                      </p:to>
                                    </p:set>
                                  </p:childTnLst>
                                </p:cTn>
                              </p:par>
                            </p:childTnLst>
                          </p:cTn>
                        </p:par>
                      </p:childTnLst>
                    </p:cTn>
                  </p:par>
                  <p:par>
                    <p:cTn id="88" fill="hold">
                      <p:stCondLst>
                        <p:cond delay="indefinite"/>
                      </p:stCondLst>
                      <p:childTnLst>
                        <p:par>
                          <p:cTn id="89" fill="hold">
                            <p:stCondLst>
                              <p:cond delay="0"/>
                            </p:stCondLst>
                            <p:childTnLst>
                              <p:par>
                                <p:cTn id="90" presetID="22" presetClass="entr" presetSubtype="4" fill="hold" grpId="0" nodeType="clickEffect">
                                  <p:stCondLst>
                                    <p:cond delay="0"/>
                                  </p:stCondLst>
                                  <p:childTnLst>
                                    <p:set>
                                      <p:cBhvr>
                                        <p:cTn id="91" dur="1" fill="hold">
                                          <p:stCondLst>
                                            <p:cond delay="0"/>
                                          </p:stCondLst>
                                        </p:cTn>
                                        <p:tgtEl>
                                          <p:spTgt spid="13"/>
                                        </p:tgtEl>
                                        <p:attrNameLst>
                                          <p:attrName>style.visibility</p:attrName>
                                        </p:attrNameLst>
                                      </p:cBhvr>
                                      <p:to>
                                        <p:strVal val="visible"/>
                                      </p:to>
                                    </p:set>
                                    <p:animEffect transition="in" filter="wipe(down)">
                                      <p:cBhvr>
                                        <p:cTn id="92" dur="500"/>
                                        <p:tgtEl>
                                          <p:spTgt spid="13"/>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23"/>
                                        </p:tgtEl>
                                        <p:attrNameLst>
                                          <p:attrName>style.visibility</p:attrName>
                                        </p:attrNameLst>
                                      </p:cBhvr>
                                      <p:to>
                                        <p:strVal val="visible"/>
                                      </p:to>
                                    </p:set>
                                    <p:animEffect transition="in" filter="wipe(down)">
                                      <p:cBhvr>
                                        <p:cTn id="95" dur="500"/>
                                        <p:tgtEl>
                                          <p:spTgt spid="23"/>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30"/>
                                        </p:tgtEl>
                                        <p:attrNameLst>
                                          <p:attrName>style.visibility</p:attrName>
                                        </p:attrNameLst>
                                      </p:cBhvr>
                                      <p:to>
                                        <p:strVal val="visible"/>
                                      </p:to>
                                    </p:set>
                                    <p:animEffect transition="in" filter="wipe(down)">
                                      <p:cBhvr>
                                        <p:cTn id="98" dur="500"/>
                                        <p:tgtEl>
                                          <p:spTgt spid="30"/>
                                        </p:tgtEl>
                                      </p:cBhvr>
                                    </p:animEffect>
                                  </p:childTnLst>
                                </p:cTn>
                              </p:par>
                            </p:childTnLst>
                          </p:cTn>
                        </p:par>
                      </p:childTnLst>
                    </p:cTn>
                  </p:par>
                  <p:par>
                    <p:cTn id="99" fill="hold">
                      <p:stCondLst>
                        <p:cond delay="indefinite"/>
                      </p:stCondLst>
                      <p:childTnLst>
                        <p:par>
                          <p:cTn id="100" fill="hold">
                            <p:stCondLst>
                              <p:cond delay="0"/>
                            </p:stCondLst>
                            <p:childTnLst>
                              <p:par>
                                <p:cTn id="101" presetID="27" presetClass="emph" presetSubtype="0" fill="remove" grpId="1" nodeType="clickEffect">
                                  <p:stCondLst>
                                    <p:cond delay="0"/>
                                  </p:stCondLst>
                                  <p:childTnLst>
                                    <p:animClr clrSpc="rgb" dir="cw">
                                      <p:cBhvr override="childStyle">
                                        <p:cTn id="102" dur="250" autoRev="1" fill="remove"/>
                                        <p:tgtEl>
                                          <p:spTgt spid="13"/>
                                        </p:tgtEl>
                                        <p:attrNameLst>
                                          <p:attrName>style.color</p:attrName>
                                        </p:attrNameLst>
                                      </p:cBhvr>
                                      <p:to>
                                        <a:schemeClr val="bg1"/>
                                      </p:to>
                                    </p:animClr>
                                    <p:animClr clrSpc="rgb" dir="cw">
                                      <p:cBhvr>
                                        <p:cTn id="103" dur="250" autoRev="1" fill="remove"/>
                                        <p:tgtEl>
                                          <p:spTgt spid="13"/>
                                        </p:tgtEl>
                                        <p:attrNameLst>
                                          <p:attrName>fillcolor</p:attrName>
                                        </p:attrNameLst>
                                      </p:cBhvr>
                                      <p:to>
                                        <a:schemeClr val="bg1"/>
                                      </p:to>
                                    </p:animClr>
                                    <p:set>
                                      <p:cBhvr>
                                        <p:cTn id="104" dur="250" autoRev="1" fill="remove"/>
                                        <p:tgtEl>
                                          <p:spTgt spid="13"/>
                                        </p:tgtEl>
                                        <p:attrNameLst>
                                          <p:attrName>fill.type</p:attrName>
                                        </p:attrNameLst>
                                      </p:cBhvr>
                                      <p:to>
                                        <p:strVal val="solid"/>
                                      </p:to>
                                    </p:set>
                                    <p:set>
                                      <p:cBhvr>
                                        <p:cTn id="105" dur="250" autoRev="1" fill="remove"/>
                                        <p:tgtEl>
                                          <p:spTgt spid="13"/>
                                        </p:tgtEl>
                                        <p:attrNameLst>
                                          <p:attrName>fill.on</p:attrName>
                                        </p:attrNameLst>
                                      </p:cBhvr>
                                      <p:to>
                                        <p:strVal val="true"/>
                                      </p:to>
                                    </p:set>
                                  </p:childTnLst>
                                </p:cTn>
                              </p:par>
                              <p:par>
                                <p:cTn id="106" presetID="27" presetClass="emph" presetSubtype="0" fill="remove" grpId="1" nodeType="withEffect">
                                  <p:stCondLst>
                                    <p:cond delay="0"/>
                                  </p:stCondLst>
                                  <p:childTnLst>
                                    <p:animClr clrSpc="rgb" dir="cw">
                                      <p:cBhvr override="childStyle">
                                        <p:cTn id="107" dur="250" autoRev="1" fill="remove"/>
                                        <p:tgtEl>
                                          <p:spTgt spid="23"/>
                                        </p:tgtEl>
                                        <p:attrNameLst>
                                          <p:attrName>style.color</p:attrName>
                                        </p:attrNameLst>
                                      </p:cBhvr>
                                      <p:to>
                                        <a:schemeClr val="bg1"/>
                                      </p:to>
                                    </p:animClr>
                                    <p:animClr clrSpc="rgb" dir="cw">
                                      <p:cBhvr>
                                        <p:cTn id="108" dur="250" autoRev="1" fill="remove"/>
                                        <p:tgtEl>
                                          <p:spTgt spid="23"/>
                                        </p:tgtEl>
                                        <p:attrNameLst>
                                          <p:attrName>fillcolor</p:attrName>
                                        </p:attrNameLst>
                                      </p:cBhvr>
                                      <p:to>
                                        <a:schemeClr val="bg1"/>
                                      </p:to>
                                    </p:animClr>
                                    <p:set>
                                      <p:cBhvr>
                                        <p:cTn id="109" dur="250" autoRev="1" fill="remove"/>
                                        <p:tgtEl>
                                          <p:spTgt spid="23"/>
                                        </p:tgtEl>
                                        <p:attrNameLst>
                                          <p:attrName>fill.type</p:attrName>
                                        </p:attrNameLst>
                                      </p:cBhvr>
                                      <p:to>
                                        <p:strVal val="solid"/>
                                      </p:to>
                                    </p:set>
                                    <p:set>
                                      <p:cBhvr>
                                        <p:cTn id="110" dur="250" autoRev="1" fill="remove"/>
                                        <p:tgtEl>
                                          <p:spTgt spid="23"/>
                                        </p:tgtEl>
                                        <p:attrNameLst>
                                          <p:attrName>fill.on</p:attrName>
                                        </p:attrNameLst>
                                      </p:cBhvr>
                                      <p:to>
                                        <p:strVal val="true"/>
                                      </p:to>
                                    </p:set>
                                  </p:childTnLst>
                                </p:cTn>
                              </p:par>
                              <p:par>
                                <p:cTn id="111" presetID="27" presetClass="emph" presetSubtype="0" fill="remove" grpId="1" nodeType="withEffect">
                                  <p:stCondLst>
                                    <p:cond delay="0"/>
                                  </p:stCondLst>
                                  <p:childTnLst>
                                    <p:animClr clrSpc="rgb" dir="cw">
                                      <p:cBhvr override="childStyle">
                                        <p:cTn id="112" dur="250" autoRev="1" fill="remove"/>
                                        <p:tgtEl>
                                          <p:spTgt spid="30"/>
                                        </p:tgtEl>
                                        <p:attrNameLst>
                                          <p:attrName>style.color</p:attrName>
                                        </p:attrNameLst>
                                      </p:cBhvr>
                                      <p:to>
                                        <a:schemeClr val="bg1"/>
                                      </p:to>
                                    </p:animClr>
                                    <p:animClr clrSpc="rgb" dir="cw">
                                      <p:cBhvr>
                                        <p:cTn id="113" dur="250" autoRev="1" fill="remove"/>
                                        <p:tgtEl>
                                          <p:spTgt spid="30"/>
                                        </p:tgtEl>
                                        <p:attrNameLst>
                                          <p:attrName>fillcolor</p:attrName>
                                        </p:attrNameLst>
                                      </p:cBhvr>
                                      <p:to>
                                        <a:schemeClr val="bg1"/>
                                      </p:to>
                                    </p:animClr>
                                    <p:set>
                                      <p:cBhvr>
                                        <p:cTn id="114" dur="250" autoRev="1" fill="remove"/>
                                        <p:tgtEl>
                                          <p:spTgt spid="30"/>
                                        </p:tgtEl>
                                        <p:attrNameLst>
                                          <p:attrName>fill.type</p:attrName>
                                        </p:attrNameLst>
                                      </p:cBhvr>
                                      <p:to>
                                        <p:strVal val="solid"/>
                                      </p:to>
                                    </p:set>
                                    <p:set>
                                      <p:cBhvr>
                                        <p:cTn id="115" dur="250" autoRev="1" fill="remove"/>
                                        <p:tgtEl>
                                          <p:spTgt spid="30"/>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3" grpId="0" animBg="1"/>
      <p:bldP spid="13" grpId="1" animBg="1"/>
      <p:bldP spid="14" grpId="0" animBg="1"/>
      <p:bldP spid="14" grpId="1" animBg="1"/>
      <p:bldP spid="15" grpId="0" animBg="1"/>
      <p:bldP spid="15" grpId="1" animBg="1"/>
      <p:bldP spid="18" grpId="0" animBg="1"/>
      <p:bldP spid="18" grpId="1" animBg="1"/>
      <p:bldP spid="20" grpId="0" animBg="1"/>
      <p:bldP spid="20" grpId="1" animBg="1"/>
      <p:bldP spid="23" grpId="0" animBg="1"/>
      <p:bldP spid="23" grpId="1" animBg="1"/>
      <p:bldP spid="27" grpId="0" animBg="1"/>
      <p:bldP spid="27" grpId="1" animBg="1"/>
      <p:bldP spid="5" grpId="0" animBg="1"/>
      <p:bldP spid="5" grpId="1" animBg="1"/>
      <p:bldP spid="28" grpId="0" animBg="1"/>
      <p:bldP spid="28" grpId="1" animBg="1"/>
      <p:bldP spid="29" grpId="0" animBg="1"/>
      <p:bldP spid="29" grpId="1" animBg="1"/>
      <p:bldP spid="30" grpId="0" animBg="1"/>
      <p:bldP spid="3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MH_PageTitle"/>
          <p:cNvSpPr>
            <a:spLocks noGrp="1"/>
          </p:cNvSpPr>
          <p:nvPr>
            <p:ph type="title"/>
          </p:nvPr>
        </p:nvSpPr>
        <p:spPr/>
        <p:txBody>
          <a:bodyPr/>
          <a:lstStyle/>
          <a:p>
            <a:pPr eaLnBrk="1" hangingPunct="1"/>
            <a:r>
              <a:rPr lang="en-US">
                <a:latin typeface="+mn-lt"/>
                <a:ea typeface="+mn-ea"/>
                <a:cs typeface="+mn-ea"/>
                <a:sym typeface="+mn-lt"/>
              </a:rPr>
              <a:t>Monitoring</a:t>
            </a:r>
          </a:p>
        </p:txBody>
      </p:sp>
      <p:sp>
        <p:nvSpPr>
          <p:cNvPr id="7" name="文本占位符 6"/>
          <p:cNvSpPr>
            <a:spLocks noGrp="1"/>
          </p:cNvSpPr>
          <p:nvPr>
            <p:ph type="body" sz="quarter" idx="10"/>
          </p:nvPr>
        </p:nvSpPr>
        <p:spPr/>
        <p:txBody>
          <a:bodyPr/>
          <a:lstStyle/>
          <a:p>
            <a:r>
              <a:rPr lang="en-US" sz="1800" dirty="0">
                <a:latin typeface="+mn-lt"/>
                <a:ea typeface="+mn-ea"/>
                <a:cs typeface="+mn-ea"/>
                <a:sym typeface="+mn-lt"/>
              </a:rPr>
              <a:t>The DCIM system collects, analyzes, processes, and stores data, and generates alarms, enabling O&amp;M personnel to understand the running status of data center infrastructure in real time.</a:t>
            </a:r>
          </a:p>
          <a:p>
            <a:endParaRPr lang="zh-CN" altLang="en-US" dirty="0">
              <a:latin typeface="+mn-lt"/>
              <a:ea typeface="+mn-ea"/>
              <a:cs typeface="+mn-ea"/>
              <a:sym typeface="+mn-lt"/>
            </a:endParaRPr>
          </a:p>
        </p:txBody>
      </p:sp>
      <p:sp>
        <p:nvSpPr>
          <p:cNvPr id="20" name="MH_SubTitle_1"/>
          <p:cNvSpPr/>
          <p:nvPr/>
        </p:nvSpPr>
        <p:spPr>
          <a:xfrm>
            <a:off x="4762506" y="2775641"/>
            <a:ext cx="1389063" cy="377825"/>
          </a:xfrm>
          <a:prstGeom prst="roundRect">
            <a:avLst>
              <a:gd name="adj" fmla="val 2111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sz="1600" dirty="0">
                <a:solidFill>
                  <a:srgbClr val="FFFFFF"/>
                </a:solidFill>
                <a:cs typeface="+mn-ea"/>
                <a:sym typeface="+mn-lt"/>
              </a:rPr>
              <a:t>Collection</a:t>
            </a:r>
          </a:p>
        </p:txBody>
      </p:sp>
      <p:sp>
        <p:nvSpPr>
          <p:cNvPr id="24" name="MH_SubTitle_2"/>
          <p:cNvSpPr/>
          <p:nvPr/>
        </p:nvSpPr>
        <p:spPr>
          <a:xfrm>
            <a:off x="7080834" y="2775641"/>
            <a:ext cx="1390650" cy="377825"/>
          </a:xfrm>
          <a:prstGeom prst="roundRect">
            <a:avLst>
              <a:gd name="adj" fmla="val 211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sz="1600" dirty="0">
                <a:solidFill>
                  <a:srgbClr val="FFFFFF"/>
                </a:solidFill>
                <a:cs typeface="+mn-ea"/>
                <a:sym typeface="+mn-lt"/>
              </a:rPr>
              <a:t>Transmission</a:t>
            </a:r>
          </a:p>
        </p:txBody>
      </p:sp>
      <p:sp>
        <p:nvSpPr>
          <p:cNvPr id="27" name="MH_SubTitle_3"/>
          <p:cNvSpPr/>
          <p:nvPr/>
        </p:nvSpPr>
        <p:spPr>
          <a:xfrm>
            <a:off x="4762506" y="4349493"/>
            <a:ext cx="1389063" cy="377825"/>
          </a:xfrm>
          <a:prstGeom prst="roundRect">
            <a:avLst>
              <a:gd name="adj" fmla="val 2111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sz="1600" dirty="0">
                <a:solidFill>
                  <a:srgbClr val="FFFFFF"/>
                </a:solidFill>
                <a:cs typeface="+mn-ea"/>
                <a:sym typeface="+mn-lt"/>
              </a:rPr>
              <a:t>Storage</a:t>
            </a:r>
          </a:p>
        </p:txBody>
      </p:sp>
      <p:sp>
        <p:nvSpPr>
          <p:cNvPr id="29" name="MH_SubTitle_4"/>
          <p:cNvSpPr/>
          <p:nvPr/>
        </p:nvSpPr>
        <p:spPr>
          <a:xfrm>
            <a:off x="7080834" y="4310796"/>
            <a:ext cx="1390650" cy="455218"/>
          </a:xfrm>
          <a:prstGeom prst="roundRect">
            <a:avLst>
              <a:gd name="adj" fmla="val 211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sz="1600" dirty="0">
                <a:solidFill>
                  <a:srgbClr val="FFFFFF"/>
                </a:solidFill>
                <a:cs typeface="+mn-ea"/>
                <a:sym typeface="+mn-lt"/>
              </a:rPr>
              <a:t>Regulation and control</a:t>
            </a:r>
          </a:p>
        </p:txBody>
      </p:sp>
      <p:sp>
        <p:nvSpPr>
          <p:cNvPr id="19" name="MH_Text_1"/>
          <p:cNvSpPr txBox="1">
            <a:spLocks noChangeArrowheads="1"/>
          </p:cNvSpPr>
          <p:nvPr/>
        </p:nvSpPr>
        <p:spPr bwMode="auto">
          <a:xfrm>
            <a:off x="4708891" y="3206893"/>
            <a:ext cx="1389063"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Collects data by monitoring objects in real time.</a:t>
            </a:r>
          </a:p>
        </p:txBody>
      </p:sp>
      <p:sp>
        <p:nvSpPr>
          <p:cNvPr id="25" name="MH_Other_1"/>
          <p:cNvSpPr/>
          <p:nvPr/>
        </p:nvSpPr>
        <p:spPr>
          <a:xfrm rot="16200000">
            <a:off x="2438422" y="4627314"/>
            <a:ext cx="1429837" cy="1429837"/>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cs typeface="+mn-ea"/>
              <a:sym typeface="+mn-lt"/>
            </a:endParaRPr>
          </a:p>
        </p:txBody>
      </p:sp>
      <p:sp>
        <p:nvSpPr>
          <p:cNvPr id="26" name="MH_Other_2"/>
          <p:cNvSpPr/>
          <p:nvPr/>
        </p:nvSpPr>
        <p:spPr>
          <a:xfrm rot="10800000">
            <a:off x="2438420" y="3161390"/>
            <a:ext cx="1412345" cy="141036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cs typeface="+mn-ea"/>
              <a:sym typeface="+mn-lt"/>
            </a:endParaRPr>
          </a:p>
        </p:txBody>
      </p:sp>
      <p:sp>
        <p:nvSpPr>
          <p:cNvPr id="28" name="MH_Other_3"/>
          <p:cNvSpPr/>
          <p:nvPr/>
        </p:nvSpPr>
        <p:spPr>
          <a:xfrm>
            <a:off x="955033" y="4627315"/>
            <a:ext cx="1427830" cy="1429837"/>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cs typeface="+mn-ea"/>
              <a:sym typeface="+mn-lt"/>
            </a:endParaRPr>
          </a:p>
        </p:txBody>
      </p:sp>
      <p:sp>
        <p:nvSpPr>
          <p:cNvPr id="30" name="MH_Other_4"/>
          <p:cNvSpPr/>
          <p:nvPr/>
        </p:nvSpPr>
        <p:spPr>
          <a:xfrm rot="5400000">
            <a:off x="562641" y="2768999"/>
            <a:ext cx="1813868" cy="1813868"/>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cs typeface="+mn-ea"/>
              <a:sym typeface="+mn-lt"/>
            </a:endParaRPr>
          </a:p>
        </p:txBody>
      </p:sp>
      <p:sp>
        <p:nvSpPr>
          <p:cNvPr id="31" name="MH_Other_6"/>
          <p:cNvSpPr>
            <a:spLocks noEditPoints="1"/>
          </p:cNvSpPr>
          <p:nvPr/>
        </p:nvSpPr>
        <p:spPr bwMode="auto">
          <a:xfrm>
            <a:off x="1231140" y="4939316"/>
            <a:ext cx="850105" cy="720726"/>
          </a:xfrm>
          <a:custGeom>
            <a:avLst/>
            <a:gdLst>
              <a:gd name="T0" fmla="*/ 2147483646 w 73"/>
              <a:gd name="T1" fmla="*/ 2147483646 h 63"/>
              <a:gd name="T2" fmla="*/ 2147483646 w 73"/>
              <a:gd name="T3" fmla="*/ 2147483646 h 63"/>
              <a:gd name="T4" fmla="*/ 2147483646 w 73"/>
              <a:gd name="T5" fmla="*/ 2147483646 h 63"/>
              <a:gd name="T6" fmla="*/ 2147483646 w 73"/>
              <a:gd name="T7" fmla="*/ 2147483646 h 63"/>
              <a:gd name="T8" fmla="*/ 2147483646 w 73"/>
              <a:gd name="T9" fmla="*/ 2147483646 h 63"/>
              <a:gd name="T10" fmla="*/ 2147483646 w 73"/>
              <a:gd name="T11" fmla="*/ 2147483646 h 63"/>
              <a:gd name="T12" fmla="*/ 2147483646 w 73"/>
              <a:gd name="T13" fmla="*/ 2147483646 h 63"/>
              <a:gd name="T14" fmla="*/ 2147483646 w 73"/>
              <a:gd name="T15" fmla="*/ 2147483646 h 63"/>
              <a:gd name="T16" fmla="*/ 2147483646 w 73"/>
              <a:gd name="T17" fmla="*/ 2147483646 h 63"/>
              <a:gd name="T18" fmla="*/ 0 w 73"/>
              <a:gd name="T19" fmla="*/ 2147483646 h 63"/>
              <a:gd name="T20" fmla="*/ 0 w 73"/>
              <a:gd name="T21" fmla="*/ 2147483646 h 63"/>
              <a:gd name="T22" fmla="*/ 2147483646 w 73"/>
              <a:gd name="T23" fmla="*/ 0 h 63"/>
              <a:gd name="T24" fmla="*/ 2147483646 w 73"/>
              <a:gd name="T25" fmla="*/ 0 h 63"/>
              <a:gd name="T26" fmla="*/ 2147483646 w 73"/>
              <a:gd name="T27" fmla="*/ 2147483646 h 63"/>
              <a:gd name="T28" fmla="*/ 2147483646 w 73"/>
              <a:gd name="T29" fmla="*/ 2147483646 h 63"/>
              <a:gd name="T30" fmla="*/ 2147483646 w 73"/>
              <a:gd name="T31" fmla="*/ 2147483646 h 63"/>
              <a:gd name="T32" fmla="*/ 2147483646 w 73"/>
              <a:gd name="T33" fmla="*/ 2147483646 h 63"/>
              <a:gd name="T34" fmla="*/ 2147483646 w 73"/>
              <a:gd name="T35" fmla="*/ 2147483646 h 63"/>
              <a:gd name="T36" fmla="*/ 2147483646 w 73"/>
              <a:gd name="T37" fmla="*/ 2147483646 h 63"/>
              <a:gd name="T38" fmla="*/ 2147483646 w 73"/>
              <a:gd name="T39" fmla="*/ 2147483646 h 63"/>
              <a:gd name="T40" fmla="*/ 2147483646 w 73"/>
              <a:gd name="T41" fmla="*/ 2147483646 h 63"/>
              <a:gd name="T42" fmla="*/ 2147483646 w 73"/>
              <a:gd name="T43" fmla="*/ 2147483646 h 63"/>
              <a:gd name="T44" fmla="*/ 2147483646 w 73"/>
              <a:gd name="T45" fmla="*/ 2147483646 h 63"/>
              <a:gd name="T46" fmla="*/ 2147483646 w 73"/>
              <a:gd name="T47" fmla="*/ 214748364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32" name="Freeform 190"/>
          <p:cNvSpPr>
            <a:spLocks noEditPoints="1"/>
          </p:cNvSpPr>
          <p:nvPr/>
        </p:nvSpPr>
        <p:spPr bwMode="auto">
          <a:xfrm>
            <a:off x="2568131" y="4862832"/>
            <a:ext cx="1008883" cy="814719"/>
          </a:xfrm>
          <a:custGeom>
            <a:avLst/>
            <a:gdLst>
              <a:gd name="T0" fmla="*/ 72 w 224"/>
              <a:gd name="T1" fmla="*/ 89 h 181"/>
              <a:gd name="T2" fmla="*/ 72 w 224"/>
              <a:gd name="T3" fmla="*/ 123 h 181"/>
              <a:gd name="T4" fmla="*/ 177 w 224"/>
              <a:gd name="T5" fmla="*/ 33 h 181"/>
              <a:gd name="T6" fmla="*/ 177 w 224"/>
              <a:gd name="T7" fmla="*/ 55 h 181"/>
              <a:gd name="T8" fmla="*/ 208 w 224"/>
              <a:gd name="T9" fmla="*/ 28 h 181"/>
              <a:gd name="T10" fmla="*/ 200 w 224"/>
              <a:gd name="T11" fmla="*/ 11 h 181"/>
              <a:gd name="T12" fmla="*/ 180 w 224"/>
              <a:gd name="T13" fmla="*/ 0 h 181"/>
              <a:gd name="T14" fmla="*/ 158 w 224"/>
              <a:gd name="T15" fmla="*/ 16 h 181"/>
              <a:gd name="T16" fmla="*/ 141 w 224"/>
              <a:gd name="T17" fmla="*/ 24 h 181"/>
              <a:gd name="T18" fmla="*/ 135 w 224"/>
              <a:gd name="T19" fmla="*/ 38 h 181"/>
              <a:gd name="T20" fmla="*/ 142 w 224"/>
              <a:gd name="T21" fmla="*/ 57 h 181"/>
              <a:gd name="T22" fmla="*/ 146 w 224"/>
              <a:gd name="T23" fmla="*/ 83 h 181"/>
              <a:gd name="T24" fmla="*/ 168 w 224"/>
              <a:gd name="T25" fmla="*/ 88 h 181"/>
              <a:gd name="T26" fmla="*/ 186 w 224"/>
              <a:gd name="T27" fmla="*/ 82 h 181"/>
              <a:gd name="T28" fmla="*/ 212 w 224"/>
              <a:gd name="T29" fmla="*/ 78 h 181"/>
              <a:gd name="T30" fmla="*/ 212 w 224"/>
              <a:gd name="T31" fmla="*/ 56 h 181"/>
              <a:gd name="T32" fmla="*/ 218 w 224"/>
              <a:gd name="T33" fmla="*/ 38 h 181"/>
              <a:gd name="T34" fmla="*/ 204 w 224"/>
              <a:gd name="T35" fmla="*/ 70 h 181"/>
              <a:gd name="T36" fmla="*/ 192 w 224"/>
              <a:gd name="T37" fmla="*/ 73 h 181"/>
              <a:gd name="T38" fmla="*/ 174 w 224"/>
              <a:gd name="T39" fmla="*/ 82 h 181"/>
              <a:gd name="T40" fmla="*/ 146 w 224"/>
              <a:gd name="T41" fmla="*/ 74 h 181"/>
              <a:gd name="T42" fmla="*/ 136 w 224"/>
              <a:gd name="T43" fmla="*/ 50 h 181"/>
              <a:gd name="T44" fmla="*/ 150 w 224"/>
              <a:gd name="T45" fmla="*/ 24 h 181"/>
              <a:gd name="T46" fmla="*/ 161 w 224"/>
              <a:gd name="T47" fmla="*/ 21 h 181"/>
              <a:gd name="T48" fmla="*/ 180 w 224"/>
              <a:gd name="T49" fmla="*/ 12 h 181"/>
              <a:gd name="T50" fmla="*/ 208 w 224"/>
              <a:gd name="T51" fmla="*/ 20 h 181"/>
              <a:gd name="T52" fmla="*/ 218 w 224"/>
              <a:gd name="T53" fmla="*/ 44 h 181"/>
              <a:gd name="T54" fmla="*/ 120 w 224"/>
              <a:gd name="T55" fmla="*/ 81 h 181"/>
              <a:gd name="T56" fmla="*/ 119 w 224"/>
              <a:gd name="T57" fmla="*/ 54 h 181"/>
              <a:gd name="T58" fmla="*/ 86 w 224"/>
              <a:gd name="T59" fmla="*/ 56 h 181"/>
              <a:gd name="T60" fmla="*/ 60 w 224"/>
              <a:gd name="T61" fmla="*/ 44 h 181"/>
              <a:gd name="T62" fmla="*/ 35 w 224"/>
              <a:gd name="T63" fmla="*/ 54 h 181"/>
              <a:gd name="T64" fmla="*/ 24 w 224"/>
              <a:gd name="T65" fmla="*/ 78 h 181"/>
              <a:gd name="T66" fmla="*/ 0 w 224"/>
              <a:gd name="T67" fmla="*/ 103 h 181"/>
              <a:gd name="T68" fmla="*/ 25 w 224"/>
              <a:gd name="T69" fmla="*/ 137 h 181"/>
              <a:gd name="T70" fmla="*/ 25 w 224"/>
              <a:gd name="T71" fmla="*/ 164 h 181"/>
              <a:gd name="T72" fmla="*/ 58 w 224"/>
              <a:gd name="T73" fmla="*/ 162 h 181"/>
              <a:gd name="T74" fmla="*/ 85 w 224"/>
              <a:gd name="T75" fmla="*/ 174 h 181"/>
              <a:gd name="T76" fmla="*/ 109 w 224"/>
              <a:gd name="T77" fmla="*/ 164 h 181"/>
              <a:gd name="T78" fmla="*/ 120 w 224"/>
              <a:gd name="T79" fmla="*/ 139 h 181"/>
              <a:gd name="T80" fmla="*/ 144 w 224"/>
              <a:gd name="T81" fmla="*/ 114 h 181"/>
              <a:gd name="T82" fmla="*/ 128 w 224"/>
              <a:gd name="T83" fmla="*/ 115 h 181"/>
              <a:gd name="T84" fmla="*/ 123 w 224"/>
              <a:gd name="T85" fmla="*/ 151 h 181"/>
              <a:gd name="T86" fmla="*/ 101 w 224"/>
              <a:gd name="T87" fmla="*/ 150 h 181"/>
              <a:gd name="T88" fmla="*/ 78 w 224"/>
              <a:gd name="T89" fmla="*/ 175 h 181"/>
              <a:gd name="T90" fmla="*/ 47 w 224"/>
              <a:gd name="T91" fmla="*/ 151 h 181"/>
              <a:gd name="T92" fmla="*/ 22 w 224"/>
              <a:gd name="T93" fmla="*/ 152 h 181"/>
              <a:gd name="T94" fmla="*/ 25 w 224"/>
              <a:gd name="T95" fmla="*/ 121 h 181"/>
              <a:gd name="T96" fmla="*/ 7 w 224"/>
              <a:gd name="T97" fmla="*/ 102 h 181"/>
              <a:gd name="T98" fmla="*/ 22 w 224"/>
              <a:gd name="T99" fmla="*/ 67 h 181"/>
              <a:gd name="T100" fmla="*/ 37 w 224"/>
              <a:gd name="T101" fmla="*/ 65 h 181"/>
              <a:gd name="T102" fmla="*/ 66 w 224"/>
              <a:gd name="T103" fmla="*/ 44 h 181"/>
              <a:gd name="T104" fmla="*/ 84 w 224"/>
              <a:gd name="T105" fmla="*/ 61 h 181"/>
              <a:gd name="T106" fmla="*/ 123 w 224"/>
              <a:gd name="T107" fmla="*/ 66 h 181"/>
              <a:gd name="T108" fmla="*/ 120 w 224"/>
              <a:gd name="T109"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4" h="181">
                <a:moveTo>
                  <a:pt x="72" y="89"/>
                </a:moveTo>
                <a:cubicBezTo>
                  <a:pt x="61" y="89"/>
                  <a:pt x="52" y="98"/>
                  <a:pt x="52" y="109"/>
                </a:cubicBezTo>
                <a:cubicBezTo>
                  <a:pt x="52" y="120"/>
                  <a:pt x="61" y="129"/>
                  <a:pt x="72" y="129"/>
                </a:cubicBezTo>
                <a:cubicBezTo>
                  <a:pt x="83" y="129"/>
                  <a:pt x="92" y="120"/>
                  <a:pt x="92" y="109"/>
                </a:cubicBezTo>
                <a:cubicBezTo>
                  <a:pt x="92" y="98"/>
                  <a:pt x="83" y="89"/>
                  <a:pt x="72" y="89"/>
                </a:cubicBezTo>
                <a:close/>
                <a:moveTo>
                  <a:pt x="72" y="123"/>
                </a:moveTo>
                <a:cubicBezTo>
                  <a:pt x="64" y="123"/>
                  <a:pt x="58" y="117"/>
                  <a:pt x="58" y="109"/>
                </a:cubicBezTo>
                <a:cubicBezTo>
                  <a:pt x="58" y="101"/>
                  <a:pt x="64" y="95"/>
                  <a:pt x="72" y="95"/>
                </a:cubicBezTo>
                <a:cubicBezTo>
                  <a:pt x="80" y="95"/>
                  <a:pt x="86" y="101"/>
                  <a:pt x="86" y="109"/>
                </a:cubicBezTo>
                <a:cubicBezTo>
                  <a:pt x="86" y="117"/>
                  <a:pt x="80" y="123"/>
                  <a:pt x="72" y="123"/>
                </a:cubicBezTo>
                <a:close/>
                <a:moveTo>
                  <a:pt x="177" y="33"/>
                </a:moveTo>
                <a:cubicBezTo>
                  <a:pt x="169" y="33"/>
                  <a:pt x="163" y="39"/>
                  <a:pt x="163" y="47"/>
                </a:cubicBezTo>
                <a:cubicBezTo>
                  <a:pt x="163" y="55"/>
                  <a:pt x="169" y="61"/>
                  <a:pt x="177" y="61"/>
                </a:cubicBezTo>
                <a:cubicBezTo>
                  <a:pt x="184" y="61"/>
                  <a:pt x="191" y="55"/>
                  <a:pt x="191" y="47"/>
                </a:cubicBezTo>
                <a:cubicBezTo>
                  <a:pt x="191" y="39"/>
                  <a:pt x="184" y="33"/>
                  <a:pt x="177" y="33"/>
                </a:cubicBezTo>
                <a:close/>
                <a:moveTo>
                  <a:pt x="177" y="55"/>
                </a:moveTo>
                <a:cubicBezTo>
                  <a:pt x="172" y="55"/>
                  <a:pt x="169" y="51"/>
                  <a:pt x="169" y="47"/>
                </a:cubicBezTo>
                <a:cubicBezTo>
                  <a:pt x="169" y="43"/>
                  <a:pt x="172" y="39"/>
                  <a:pt x="177" y="39"/>
                </a:cubicBezTo>
                <a:cubicBezTo>
                  <a:pt x="181" y="39"/>
                  <a:pt x="185" y="43"/>
                  <a:pt x="185" y="47"/>
                </a:cubicBezTo>
                <a:cubicBezTo>
                  <a:pt x="185" y="51"/>
                  <a:pt x="181" y="55"/>
                  <a:pt x="177" y="55"/>
                </a:cubicBezTo>
                <a:close/>
                <a:moveTo>
                  <a:pt x="218" y="38"/>
                </a:moveTo>
                <a:cubicBezTo>
                  <a:pt x="212" y="38"/>
                  <a:pt x="212" y="38"/>
                  <a:pt x="212" y="38"/>
                </a:cubicBezTo>
                <a:cubicBezTo>
                  <a:pt x="212" y="38"/>
                  <a:pt x="212" y="38"/>
                  <a:pt x="212" y="37"/>
                </a:cubicBezTo>
                <a:cubicBezTo>
                  <a:pt x="208" y="29"/>
                  <a:pt x="208" y="29"/>
                  <a:pt x="208" y="29"/>
                </a:cubicBezTo>
                <a:cubicBezTo>
                  <a:pt x="208" y="29"/>
                  <a:pt x="208" y="28"/>
                  <a:pt x="208" y="28"/>
                </a:cubicBezTo>
                <a:cubicBezTo>
                  <a:pt x="212" y="24"/>
                  <a:pt x="212" y="24"/>
                  <a:pt x="212" y="24"/>
                </a:cubicBezTo>
                <a:cubicBezTo>
                  <a:pt x="213" y="23"/>
                  <a:pt x="214" y="22"/>
                  <a:pt x="214" y="20"/>
                </a:cubicBezTo>
                <a:cubicBezTo>
                  <a:pt x="214" y="19"/>
                  <a:pt x="213" y="17"/>
                  <a:pt x="212" y="16"/>
                </a:cubicBezTo>
                <a:cubicBezTo>
                  <a:pt x="207" y="11"/>
                  <a:pt x="207" y="11"/>
                  <a:pt x="207" y="11"/>
                </a:cubicBezTo>
                <a:cubicBezTo>
                  <a:pt x="205" y="9"/>
                  <a:pt x="202" y="9"/>
                  <a:pt x="200" y="11"/>
                </a:cubicBezTo>
                <a:cubicBezTo>
                  <a:pt x="195" y="16"/>
                  <a:pt x="195" y="16"/>
                  <a:pt x="195" y="16"/>
                </a:cubicBezTo>
                <a:cubicBezTo>
                  <a:pt x="186" y="12"/>
                  <a:pt x="186" y="12"/>
                  <a:pt x="186" y="12"/>
                </a:cubicBezTo>
                <a:cubicBezTo>
                  <a:pt x="186" y="12"/>
                  <a:pt x="186" y="12"/>
                  <a:pt x="186" y="12"/>
                </a:cubicBezTo>
                <a:cubicBezTo>
                  <a:pt x="186" y="6"/>
                  <a:pt x="186" y="6"/>
                  <a:pt x="186" y="6"/>
                </a:cubicBezTo>
                <a:cubicBezTo>
                  <a:pt x="186" y="3"/>
                  <a:pt x="183" y="0"/>
                  <a:pt x="180" y="0"/>
                </a:cubicBezTo>
                <a:cubicBezTo>
                  <a:pt x="173" y="0"/>
                  <a:pt x="173" y="0"/>
                  <a:pt x="173" y="0"/>
                </a:cubicBezTo>
                <a:cubicBezTo>
                  <a:pt x="170" y="0"/>
                  <a:pt x="168" y="3"/>
                  <a:pt x="168" y="6"/>
                </a:cubicBezTo>
                <a:cubicBezTo>
                  <a:pt x="168" y="12"/>
                  <a:pt x="168" y="12"/>
                  <a:pt x="168" y="12"/>
                </a:cubicBezTo>
                <a:cubicBezTo>
                  <a:pt x="168" y="12"/>
                  <a:pt x="168" y="12"/>
                  <a:pt x="167" y="12"/>
                </a:cubicBezTo>
                <a:cubicBezTo>
                  <a:pt x="158" y="16"/>
                  <a:pt x="158" y="16"/>
                  <a:pt x="158" y="16"/>
                </a:cubicBezTo>
                <a:cubicBezTo>
                  <a:pt x="158" y="16"/>
                  <a:pt x="158" y="16"/>
                  <a:pt x="158" y="16"/>
                </a:cubicBezTo>
                <a:cubicBezTo>
                  <a:pt x="154" y="11"/>
                  <a:pt x="154" y="11"/>
                  <a:pt x="154" y="11"/>
                </a:cubicBezTo>
                <a:cubicBezTo>
                  <a:pt x="152" y="9"/>
                  <a:pt x="148" y="9"/>
                  <a:pt x="146" y="11"/>
                </a:cubicBezTo>
                <a:cubicBezTo>
                  <a:pt x="141" y="16"/>
                  <a:pt x="141" y="16"/>
                  <a:pt x="141" y="16"/>
                </a:cubicBezTo>
                <a:cubicBezTo>
                  <a:pt x="139" y="18"/>
                  <a:pt x="139" y="22"/>
                  <a:pt x="141" y="24"/>
                </a:cubicBezTo>
                <a:cubicBezTo>
                  <a:pt x="145" y="28"/>
                  <a:pt x="145" y="28"/>
                  <a:pt x="145" y="28"/>
                </a:cubicBezTo>
                <a:cubicBezTo>
                  <a:pt x="145" y="28"/>
                  <a:pt x="145" y="29"/>
                  <a:pt x="145" y="29"/>
                </a:cubicBezTo>
                <a:cubicBezTo>
                  <a:pt x="142" y="38"/>
                  <a:pt x="142" y="38"/>
                  <a:pt x="142" y="38"/>
                </a:cubicBezTo>
                <a:cubicBezTo>
                  <a:pt x="142" y="38"/>
                  <a:pt x="141" y="38"/>
                  <a:pt x="141" y="38"/>
                </a:cubicBezTo>
                <a:cubicBezTo>
                  <a:pt x="135" y="38"/>
                  <a:pt x="135" y="38"/>
                  <a:pt x="135" y="38"/>
                </a:cubicBezTo>
                <a:cubicBezTo>
                  <a:pt x="132" y="38"/>
                  <a:pt x="130" y="40"/>
                  <a:pt x="130" y="44"/>
                </a:cubicBezTo>
                <a:cubicBezTo>
                  <a:pt x="130" y="50"/>
                  <a:pt x="130" y="50"/>
                  <a:pt x="130" y="50"/>
                </a:cubicBezTo>
                <a:cubicBezTo>
                  <a:pt x="130" y="53"/>
                  <a:pt x="132" y="56"/>
                  <a:pt x="135" y="56"/>
                </a:cubicBezTo>
                <a:cubicBezTo>
                  <a:pt x="141" y="56"/>
                  <a:pt x="141" y="56"/>
                  <a:pt x="141" y="56"/>
                </a:cubicBezTo>
                <a:cubicBezTo>
                  <a:pt x="141" y="56"/>
                  <a:pt x="142" y="56"/>
                  <a:pt x="142" y="57"/>
                </a:cubicBezTo>
                <a:cubicBezTo>
                  <a:pt x="145" y="65"/>
                  <a:pt x="145" y="65"/>
                  <a:pt x="145" y="65"/>
                </a:cubicBezTo>
                <a:cubicBezTo>
                  <a:pt x="145" y="65"/>
                  <a:pt x="145" y="66"/>
                  <a:pt x="145" y="66"/>
                </a:cubicBezTo>
                <a:cubicBezTo>
                  <a:pt x="141" y="70"/>
                  <a:pt x="141" y="70"/>
                  <a:pt x="141" y="70"/>
                </a:cubicBezTo>
                <a:cubicBezTo>
                  <a:pt x="139" y="72"/>
                  <a:pt x="139" y="76"/>
                  <a:pt x="141" y="78"/>
                </a:cubicBezTo>
                <a:cubicBezTo>
                  <a:pt x="146" y="83"/>
                  <a:pt x="146" y="83"/>
                  <a:pt x="146" y="83"/>
                </a:cubicBezTo>
                <a:cubicBezTo>
                  <a:pt x="148" y="85"/>
                  <a:pt x="152" y="85"/>
                  <a:pt x="154" y="83"/>
                </a:cubicBezTo>
                <a:cubicBezTo>
                  <a:pt x="158" y="78"/>
                  <a:pt x="158" y="78"/>
                  <a:pt x="158" y="78"/>
                </a:cubicBezTo>
                <a:cubicBezTo>
                  <a:pt x="167" y="82"/>
                  <a:pt x="167" y="82"/>
                  <a:pt x="167" y="82"/>
                </a:cubicBezTo>
                <a:cubicBezTo>
                  <a:pt x="168" y="82"/>
                  <a:pt x="168" y="82"/>
                  <a:pt x="168" y="82"/>
                </a:cubicBezTo>
                <a:cubicBezTo>
                  <a:pt x="168" y="88"/>
                  <a:pt x="168" y="88"/>
                  <a:pt x="168" y="88"/>
                </a:cubicBezTo>
                <a:cubicBezTo>
                  <a:pt x="168" y="91"/>
                  <a:pt x="170" y="94"/>
                  <a:pt x="173" y="94"/>
                </a:cubicBezTo>
                <a:cubicBezTo>
                  <a:pt x="180" y="94"/>
                  <a:pt x="180" y="94"/>
                  <a:pt x="180" y="94"/>
                </a:cubicBezTo>
                <a:cubicBezTo>
                  <a:pt x="183" y="94"/>
                  <a:pt x="186" y="91"/>
                  <a:pt x="186" y="88"/>
                </a:cubicBezTo>
                <a:cubicBezTo>
                  <a:pt x="186" y="82"/>
                  <a:pt x="186" y="82"/>
                  <a:pt x="186" y="82"/>
                </a:cubicBezTo>
                <a:cubicBezTo>
                  <a:pt x="186" y="82"/>
                  <a:pt x="186" y="82"/>
                  <a:pt x="186" y="82"/>
                </a:cubicBezTo>
                <a:cubicBezTo>
                  <a:pt x="195" y="78"/>
                  <a:pt x="195" y="78"/>
                  <a:pt x="195" y="78"/>
                </a:cubicBezTo>
                <a:cubicBezTo>
                  <a:pt x="195" y="78"/>
                  <a:pt x="195" y="78"/>
                  <a:pt x="195" y="78"/>
                </a:cubicBezTo>
                <a:cubicBezTo>
                  <a:pt x="200" y="83"/>
                  <a:pt x="200" y="83"/>
                  <a:pt x="200" y="83"/>
                </a:cubicBezTo>
                <a:cubicBezTo>
                  <a:pt x="202" y="85"/>
                  <a:pt x="205" y="85"/>
                  <a:pt x="207" y="83"/>
                </a:cubicBezTo>
                <a:cubicBezTo>
                  <a:pt x="212" y="78"/>
                  <a:pt x="212" y="78"/>
                  <a:pt x="212" y="78"/>
                </a:cubicBezTo>
                <a:cubicBezTo>
                  <a:pt x="213" y="77"/>
                  <a:pt x="214" y="75"/>
                  <a:pt x="214" y="74"/>
                </a:cubicBezTo>
                <a:cubicBezTo>
                  <a:pt x="214" y="72"/>
                  <a:pt x="213" y="71"/>
                  <a:pt x="212" y="70"/>
                </a:cubicBezTo>
                <a:cubicBezTo>
                  <a:pt x="208" y="66"/>
                  <a:pt x="208" y="66"/>
                  <a:pt x="208" y="66"/>
                </a:cubicBezTo>
                <a:cubicBezTo>
                  <a:pt x="208" y="66"/>
                  <a:pt x="208" y="65"/>
                  <a:pt x="208" y="65"/>
                </a:cubicBezTo>
                <a:cubicBezTo>
                  <a:pt x="212" y="56"/>
                  <a:pt x="212" y="56"/>
                  <a:pt x="212" y="56"/>
                </a:cubicBezTo>
                <a:cubicBezTo>
                  <a:pt x="212" y="56"/>
                  <a:pt x="212" y="56"/>
                  <a:pt x="212" y="56"/>
                </a:cubicBezTo>
                <a:cubicBezTo>
                  <a:pt x="218" y="56"/>
                  <a:pt x="218" y="56"/>
                  <a:pt x="218" y="56"/>
                </a:cubicBezTo>
                <a:cubicBezTo>
                  <a:pt x="221" y="56"/>
                  <a:pt x="224" y="53"/>
                  <a:pt x="224" y="50"/>
                </a:cubicBezTo>
                <a:cubicBezTo>
                  <a:pt x="224" y="44"/>
                  <a:pt x="224" y="44"/>
                  <a:pt x="224" y="44"/>
                </a:cubicBezTo>
                <a:cubicBezTo>
                  <a:pt x="224" y="40"/>
                  <a:pt x="221" y="38"/>
                  <a:pt x="218" y="38"/>
                </a:cubicBezTo>
                <a:close/>
                <a:moveTo>
                  <a:pt x="218" y="50"/>
                </a:moveTo>
                <a:cubicBezTo>
                  <a:pt x="212" y="50"/>
                  <a:pt x="212" y="50"/>
                  <a:pt x="212" y="50"/>
                </a:cubicBezTo>
                <a:cubicBezTo>
                  <a:pt x="209" y="50"/>
                  <a:pt x="207" y="52"/>
                  <a:pt x="206" y="54"/>
                </a:cubicBezTo>
                <a:cubicBezTo>
                  <a:pt x="203" y="62"/>
                  <a:pt x="203" y="62"/>
                  <a:pt x="203" y="62"/>
                </a:cubicBezTo>
                <a:cubicBezTo>
                  <a:pt x="201" y="65"/>
                  <a:pt x="202" y="68"/>
                  <a:pt x="204" y="70"/>
                </a:cubicBezTo>
                <a:cubicBezTo>
                  <a:pt x="208" y="74"/>
                  <a:pt x="208" y="74"/>
                  <a:pt x="208" y="74"/>
                </a:cubicBezTo>
                <a:cubicBezTo>
                  <a:pt x="204" y="78"/>
                  <a:pt x="204" y="78"/>
                  <a:pt x="204" y="78"/>
                </a:cubicBezTo>
                <a:cubicBezTo>
                  <a:pt x="200" y="74"/>
                  <a:pt x="200" y="74"/>
                  <a:pt x="200" y="74"/>
                </a:cubicBezTo>
                <a:cubicBezTo>
                  <a:pt x="198" y="73"/>
                  <a:pt x="197" y="72"/>
                  <a:pt x="195" y="72"/>
                </a:cubicBezTo>
                <a:cubicBezTo>
                  <a:pt x="194" y="72"/>
                  <a:pt x="193" y="73"/>
                  <a:pt x="192" y="73"/>
                </a:cubicBezTo>
                <a:cubicBezTo>
                  <a:pt x="184" y="76"/>
                  <a:pt x="184" y="76"/>
                  <a:pt x="184" y="76"/>
                </a:cubicBezTo>
                <a:cubicBezTo>
                  <a:pt x="182" y="77"/>
                  <a:pt x="180" y="80"/>
                  <a:pt x="180" y="82"/>
                </a:cubicBezTo>
                <a:cubicBezTo>
                  <a:pt x="180" y="88"/>
                  <a:pt x="180" y="88"/>
                  <a:pt x="180" y="88"/>
                </a:cubicBezTo>
                <a:cubicBezTo>
                  <a:pt x="174" y="88"/>
                  <a:pt x="174" y="88"/>
                  <a:pt x="174" y="88"/>
                </a:cubicBezTo>
                <a:cubicBezTo>
                  <a:pt x="174" y="82"/>
                  <a:pt x="174" y="82"/>
                  <a:pt x="174" y="82"/>
                </a:cubicBezTo>
                <a:cubicBezTo>
                  <a:pt x="174" y="80"/>
                  <a:pt x="172" y="77"/>
                  <a:pt x="169" y="76"/>
                </a:cubicBezTo>
                <a:cubicBezTo>
                  <a:pt x="161" y="73"/>
                  <a:pt x="161" y="73"/>
                  <a:pt x="161" y="73"/>
                </a:cubicBezTo>
                <a:cubicBezTo>
                  <a:pt x="159" y="72"/>
                  <a:pt x="156" y="72"/>
                  <a:pt x="154" y="74"/>
                </a:cubicBezTo>
                <a:cubicBezTo>
                  <a:pt x="150" y="78"/>
                  <a:pt x="150" y="78"/>
                  <a:pt x="150" y="78"/>
                </a:cubicBezTo>
                <a:cubicBezTo>
                  <a:pt x="146" y="74"/>
                  <a:pt x="146" y="74"/>
                  <a:pt x="146" y="74"/>
                </a:cubicBezTo>
                <a:cubicBezTo>
                  <a:pt x="150" y="70"/>
                  <a:pt x="150" y="70"/>
                  <a:pt x="150" y="70"/>
                </a:cubicBezTo>
                <a:cubicBezTo>
                  <a:pt x="151" y="68"/>
                  <a:pt x="152" y="65"/>
                  <a:pt x="151" y="63"/>
                </a:cubicBezTo>
                <a:cubicBezTo>
                  <a:pt x="147" y="55"/>
                  <a:pt x="147" y="55"/>
                  <a:pt x="147" y="55"/>
                </a:cubicBezTo>
                <a:cubicBezTo>
                  <a:pt x="147" y="52"/>
                  <a:pt x="144" y="50"/>
                  <a:pt x="141" y="50"/>
                </a:cubicBezTo>
                <a:cubicBezTo>
                  <a:pt x="136" y="50"/>
                  <a:pt x="136" y="50"/>
                  <a:pt x="136" y="50"/>
                </a:cubicBezTo>
                <a:cubicBezTo>
                  <a:pt x="136" y="44"/>
                  <a:pt x="136" y="44"/>
                  <a:pt x="136" y="44"/>
                </a:cubicBezTo>
                <a:cubicBezTo>
                  <a:pt x="141" y="44"/>
                  <a:pt x="141" y="44"/>
                  <a:pt x="141" y="44"/>
                </a:cubicBezTo>
                <a:cubicBezTo>
                  <a:pt x="144" y="44"/>
                  <a:pt x="147" y="42"/>
                  <a:pt x="147" y="40"/>
                </a:cubicBezTo>
                <a:cubicBezTo>
                  <a:pt x="151" y="32"/>
                  <a:pt x="151" y="32"/>
                  <a:pt x="151" y="32"/>
                </a:cubicBezTo>
                <a:cubicBezTo>
                  <a:pt x="152" y="29"/>
                  <a:pt x="151" y="26"/>
                  <a:pt x="150" y="24"/>
                </a:cubicBezTo>
                <a:cubicBezTo>
                  <a:pt x="146" y="20"/>
                  <a:pt x="146" y="20"/>
                  <a:pt x="146" y="20"/>
                </a:cubicBezTo>
                <a:cubicBezTo>
                  <a:pt x="150" y="16"/>
                  <a:pt x="150" y="16"/>
                  <a:pt x="150" y="16"/>
                </a:cubicBezTo>
                <a:cubicBezTo>
                  <a:pt x="154" y="20"/>
                  <a:pt x="154" y="20"/>
                  <a:pt x="154" y="20"/>
                </a:cubicBezTo>
                <a:cubicBezTo>
                  <a:pt x="155" y="21"/>
                  <a:pt x="157" y="22"/>
                  <a:pt x="158" y="22"/>
                </a:cubicBezTo>
                <a:cubicBezTo>
                  <a:pt x="159" y="22"/>
                  <a:pt x="160" y="21"/>
                  <a:pt x="161" y="21"/>
                </a:cubicBezTo>
                <a:cubicBezTo>
                  <a:pt x="169" y="18"/>
                  <a:pt x="169" y="18"/>
                  <a:pt x="169" y="18"/>
                </a:cubicBezTo>
                <a:cubicBezTo>
                  <a:pt x="172" y="17"/>
                  <a:pt x="174" y="14"/>
                  <a:pt x="174" y="12"/>
                </a:cubicBezTo>
                <a:cubicBezTo>
                  <a:pt x="174" y="6"/>
                  <a:pt x="174" y="6"/>
                  <a:pt x="174" y="6"/>
                </a:cubicBezTo>
                <a:cubicBezTo>
                  <a:pt x="180" y="6"/>
                  <a:pt x="180" y="6"/>
                  <a:pt x="180" y="6"/>
                </a:cubicBezTo>
                <a:cubicBezTo>
                  <a:pt x="180" y="12"/>
                  <a:pt x="180" y="12"/>
                  <a:pt x="180" y="12"/>
                </a:cubicBezTo>
                <a:cubicBezTo>
                  <a:pt x="180" y="14"/>
                  <a:pt x="182" y="17"/>
                  <a:pt x="184" y="18"/>
                </a:cubicBezTo>
                <a:cubicBezTo>
                  <a:pt x="192" y="21"/>
                  <a:pt x="192" y="21"/>
                  <a:pt x="192" y="21"/>
                </a:cubicBezTo>
                <a:cubicBezTo>
                  <a:pt x="194" y="22"/>
                  <a:pt x="198" y="22"/>
                  <a:pt x="200" y="20"/>
                </a:cubicBezTo>
                <a:cubicBezTo>
                  <a:pt x="204" y="16"/>
                  <a:pt x="204" y="16"/>
                  <a:pt x="204" y="16"/>
                </a:cubicBezTo>
                <a:cubicBezTo>
                  <a:pt x="208" y="20"/>
                  <a:pt x="208" y="20"/>
                  <a:pt x="208" y="20"/>
                </a:cubicBezTo>
                <a:cubicBezTo>
                  <a:pt x="204" y="24"/>
                  <a:pt x="204" y="24"/>
                  <a:pt x="204" y="24"/>
                </a:cubicBezTo>
                <a:cubicBezTo>
                  <a:pt x="202" y="26"/>
                  <a:pt x="201" y="29"/>
                  <a:pt x="203" y="31"/>
                </a:cubicBezTo>
                <a:cubicBezTo>
                  <a:pt x="206" y="39"/>
                  <a:pt x="206" y="39"/>
                  <a:pt x="206" y="39"/>
                </a:cubicBezTo>
                <a:cubicBezTo>
                  <a:pt x="207" y="42"/>
                  <a:pt x="209" y="44"/>
                  <a:pt x="212" y="44"/>
                </a:cubicBezTo>
                <a:cubicBezTo>
                  <a:pt x="218" y="44"/>
                  <a:pt x="218" y="44"/>
                  <a:pt x="218" y="44"/>
                </a:cubicBezTo>
                <a:lnTo>
                  <a:pt x="218" y="50"/>
                </a:lnTo>
                <a:close/>
                <a:moveTo>
                  <a:pt x="137" y="96"/>
                </a:moveTo>
                <a:cubicBezTo>
                  <a:pt x="128" y="96"/>
                  <a:pt x="128" y="96"/>
                  <a:pt x="128" y="96"/>
                </a:cubicBezTo>
                <a:cubicBezTo>
                  <a:pt x="127" y="96"/>
                  <a:pt x="126" y="96"/>
                  <a:pt x="125" y="95"/>
                </a:cubicBezTo>
                <a:cubicBezTo>
                  <a:pt x="120" y="81"/>
                  <a:pt x="120" y="81"/>
                  <a:pt x="120" y="81"/>
                </a:cubicBezTo>
                <a:cubicBezTo>
                  <a:pt x="119" y="80"/>
                  <a:pt x="120" y="79"/>
                  <a:pt x="120" y="78"/>
                </a:cubicBezTo>
                <a:cubicBezTo>
                  <a:pt x="127" y="72"/>
                  <a:pt x="127" y="72"/>
                  <a:pt x="127" y="72"/>
                </a:cubicBezTo>
                <a:cubicBezTo>
                  <a:pt x="128" y="70"/>
                  <a:pt x="129" y="69"/>
                  <a:pt x="129" y="67"/>
                </a:cubicBezTo>
                <a:cubicBezTo>
                  <a:pt x="129" y="65"/>
                  <a:pt x="128" y="63"/>
                  <a:pt x="127" y="62"/>
                </a:cubicBezTo>
                <a:cubicBezTo>
                  <a:pt x="119" y="54"/>
                  <a:pt x="119" y="54"/>
                  <a:pt x="119" y="54"/>
                </a:cubicBezTo>
                <a:cubicBezTo>
                  <a:pt x="117" y="52"/>
                  <a:pt x="112" y="52"/>
                  <a:pt x="109" y="54"/>
                </a:cubicBezTo>
                <a:cubicBezTo>
                  <a:pt x="103" y="61"/>
                  <a:pt x="103" y="61"/>
                  <a:pt x="103" y="61"/>
                </a:cubicBezTo>
                <a:cubicBezTo>
                  <a:pt x="102" y="61"/>
                  <a:pt x="102" y="61"/>
                  <a:pt x="101" y="61"/>
                </a:cubicBezTo>
                <a:cubicBezTo>
                  <a:pt x="101" y="61"/>
                  <a:pt x="100" y="61"/>
                  <a:pt x="100" y="61"/>
                </a:cubicBezTo>
                <a:cubicBezTo>
                  <a:pt x="86" y="56"/>
                  <a:pt x="86" y="56"/>
                  <a:pt x="86" y="56"/>
                </a:cubicBezTo>
                <a:cubicBezTo>
                  <a:pt x="85" y="55"/>
                  <a:pt x="85" y="54"/>
                  <a:pt x="85" y="53"/>
                </a:cubicBezTo>
                <a:cubicBezTo>
                  <a:pt x="85" y="44"/>
                  <a:pt x="85" y="44"/>
                  <a:pt x="85" y="44"/>
                </a:cubicBezTo>
                <a:cubicBezTo>
                  <a:pt x="85" y="40"/>
                  <a:pt x="81" y="37"/>
                  <a:pt x="78" y="37"/>
                </a:cubicBezTo>
                <a:cubicBezTo>
                  <a:pt x="67" y="37"/>
                  <a:pt x="67" y="37"/>
                  <a:pt x="67" y="37"/>
                </a:cubicBezTo>
                <a:cubicBezTo>
                  <a:pt x="63" y="37"/>
                  <a:pt x="60" y="40"/>
                  <a:pt x="60" y="44"/>
                </a:cubicBezTo>
                <a:cubicBezTo>
                  <a:pt x="60" y="53"/>
                  <a:pt x="60" y="53"/>
                  <a:pt x="60" y="53"/>
                </a:cubicBezTo>
                <a:cubicBezTo>
                  <a:pt x="60" y="54"/>
                  <a:pt x="59" y="55"/>
                  <a:pt x="58" y="56"/>
                </a:cubicBezTo>
                <a:cubicBezTo>
                  <a:pt x="44" y="61"/>
                  <a:pt x="44" y="61"/>
                  <a:pt x="44" y="61"/>
                </a:cubicBezTo>
                <a:cubicBezTo>
                  <a:pt x="44" y="62"/>
                  <a:pt x="42" y="61"/>
                  <a:pt x="42" y="61"/>
                </a:cubicBezTo>
                <a:cubicBezTo>
                  <a:pt x="35" y="54"/>
                  <a:pt x="35" y="54"/>
                  <a:pt x="35" y="54"/>
                </a:cubicBezTo>
                <a:cubicBezTo>
                  <a:pt x="32" y="52"/>
                  <a:pt x="28" y="52"/>
                  <a:pt x="25" y="54"/>
                </a:cubicBezTo>
                <a:cubicBezTo>
                  <a:pt x="17" y="62"/>
                  <a:pt x="17" y="62"/>
                  <a:pt x="17" y="62"/>
                </a:cubicBezTo>
                <a:cubicBezTo>
                  <a:pt x="16" y="63"/>
                  <a:pt x="15" y="65"/>
                  <a:pt x="15" y="67"/>
                </a:cubicBezTo>
                <a:cubicBezTo>
                  <a:pt x="15" y="69"/>
                  <a:pt x="16" y="70"/>
                  <a:pt x="17" y="72"/>
                </a:cubicBezTo>
                <a:cubicBezTo>
                  <a:pt x="24" y="78"/>
                  <a:pt x="24" y="78"/>
                  <a:pt x="24" y="78"/>
                </a:cubicBezTo>
                <a:cubicBezTo>
                  <a:pt x="25" y="79"/>
                  <a:pt x="25" y="80"/>
                  <a:pt x="24" y="81"/>
                </a:cubicBezTo>
                <a:cubicBezTo>
                  <a:pt x="19" y="95"/>
                  <a:pt x="19" y="95"/>
                  <a:pt x="19" y="95"/>
                </a:cubicBezTo>
                <a:cubicBezTo>
                  <a:pt x="19" y="96"/>
                  <a:pt x="17" y="96"/>
                  <a:pt x="17" y="96"/>
                </a:cubicBezTo>
                <a:cubicBezTo>
                  <a:pt x="7" y="96"/>
                  <a:pt x="7" y="96"/>
                  <a:pt x="7" y="96"/>
                </a:cubicBezTo>
                <a:cubicBezTo>
                  <a:pt x="3" y="96"/>
                  <a:pt x="0" y="100"/>
                  <a:pt x="0" y="103"/>
                </a:cubicBezTo>
                <a:cubicBezTo>
                  <a:pt x="0" y="114"/>
                  <a:pt x="0" y="114"/>
                  <a:pt x="0" y="114"/>
                </a:cubicBezTo>
                <a:cubicBezTo>
                  <a:pt x="0" y="118"/>
                  <a:pt x="3" y="121"/>
                  <a:pt x="7" y="121"/>
                </a:cubicBezTo>
                <a:cubicBezTo>
                  <a:pt x="17" y="121"/>
                  <a:pt x="17" y="121"/>
                  <a:pt x="17" y="121"/>
                </a:cubicBezTo>
                <a:cubicBezTo>
                  <a:pt x="18" y="121"/>
                  <a:pt x="19" y="122"/>
                  <a:pt x="19" y="123"/>
                </a:cubicBezTo>
                <a:cubicBezTo>
                  <a:pt x="25" y="137"/>
                  <a:pt x="25" y="137"/>
                  <a:pt x="25" y="137"/>
                </a:cubicBezTo>
                <a:cubicBezTo>
                  <a:pt x="25" y="137"/>
                  <a:pt x="25" y="139"/>
                  <a:pt x="24" y="139"/>
                </a:cubicBezTo>
                <a:cubicBezTo>
                  <a:pt x="17" y="146"/>
                  <a:pt x="17" y="146"/>
                  <a:pt x="17" y="146"/>
                </a:cubicBezTo>
                <a:cubicBezTo>
                  <a:pt x="16" y="147"/>
                  <a:pt x="15" y="149"/>
                  <a:pt x="15" y="151"/>
                </a:cubicBezTo>
                <a:cubicBezTo>
                  <a:pt x="15" y="153"/>
                  <a:pt x="16" y="155"/>
                  <a:pt x="17" y="156"/>
                </a:cubicBezTo>
                <a:cubicBezTo>
                  <a:pt x="25" y="164"/>
                  <a:pt x="25" y="164"/>
                  <a:pt x="25" y="164"/>
                </a:cubicBezTo>
                <a:cubicBezTo>
                  <a:pt x="28" y="166"/>
                  <a:pt x="32" y="166"/>
                  <a:pt x="35" y="164"/>
                </a:cubicBezTo>
                <a:cubicBezTo>
                  <a:pt x="42" y="157"/>
                  <a:pt x="42" y="157"/>
                  <a:pt x="42" y="157"/>
                </a:cubicBezTo>
                <a:cubicBezTo>
                  <a:pt x="42" y="156"/>
                  <a:pt x="43" y="156"/>
                  <a:pt x="43" y="156"/>
                </a:cubicBezTo>
                <a:cubicBezTo>
                  <a:pt x="44" y="156"/>
                  <a:pt x="44" y="156"/>
                  <a:pt x="45" y="157"/>
                </a:cubicBezTo>
                <a:cubicBezTo>
                  <a:pt x="58" y="162"/>
                  <a:pt x="58" y="162"/>
                  <a:pt x="58" y="162"/>
                </a:cubicBezTo>
                <a:cubicBezTo>
                  <a:pt x="59" y="162"/>
                  <a:pt x="60" y="164"/>
                  <a:pt x="60" y="164"/>
                </a:cubicBezTo>
                <a:cubicBezTo>
                  <a:pt x="60" y="174"/>
                  <a:pt x="60" y="174"/>
                  <a:pt x="60" y="174"/>
                </a:cubicBezTo>
                <a:cubicBezTo>
                  <a:pt x="60" y="178"/>
                  <a:pt x="63" y="181"/>
                  <a:pt x="67" y="181"/>
                </a:cubicBezTo>
                <a:cubicBezTo>
                  <a:pt x="78" y="181"/>
                  <a:pt x="78" y="181"/>
                  <a:pt x="78" y="181"/>
                </a:cubicBezTo>
                <a:cubicBezTo>
                  <a:pt x="81" y="181"/>
                  <a:pt x="85" y="178"/>
                  <a:pt x="85" y="174"/>
                </a:cubicBezTo>
                <a:cubicBezTo>
                  <a:pt x="85" y="164"/>
                  <a:pt x="85" y="164"/>
                  <a:pt x="85" y="164"/>
                </a:cubicBezTo>
                <a:cubicBezTo>
                  <a:pt x="85" y="163"/>
                  <a:pt x="85" y="162"/>
                  <a:pt x="86" y="162"/>
                </a:cubicBezTo>
                <a:cubicBezTo>
                  <a:pt x="100" y="156"/>
                  <a:pt x="100" y="156"/>
                  <a:pt x="100" y="156"/>
                </a:cubicBezTo>
                <a:cubicBezTo>
                  <a:pt x="101" y="156"/>
                  <a:pt x="102" y="156"/>
                  <a:pt x="103" y="157"/>
                </a:cubicBezTo>
                <a:cubicBezTo>
                  <a:pt x="109" y="164"/>
                  <a:pt x="109" y="164"/>
                  <a:pt x="109" y="164"/>
                </a:cubicBezTo>
                <a:cubicBezTo>
                  <a:pt x="112" y="166"/>
                  <a:pt x="117" y="166"/>
                  <a:pt x="119" y="164"/>
                </a:cubicBezTo>
                <a:cubicBezTo>
                  <a:pt x="127" y="156"/>
                  <a:pt x="127" y="156"/>
                  <a:pt x="127" y="156"/>
                </a:cubicBezTo>
                <a:cubicBezTo>
                  <a:pt x="128" y="155"/>
                  <a:pt x="129" y="153"/>
                  <a:pt x="129" y="151"/>
                </a:cubicBezTo>
                <a:cubicBezTo>
                  <a:pt x="129" y="149"/>
                  <a:pt x="128" y="147"/>
                  <a:pt x="127" y="146"/>
                </a:cubicBezTo>
                <a:cubicBezTo>
                  <a:pt x="120" y="139"/>
                  <a:pt x="120" y="139"/>
                  <a:pt x="120" y="139"/>
                </a:cubicBezTo>
                <a:cubicBezTo>
                  <a:pt x="120" y="139"/>
                  <a:pt x="119" y="137"/>
                  <a:pt x="120" y="136"/>
                </a:cubicBezTo>
                <a:cubicBezTo>
                  <a:pt x="125" y="123"/>
                  <a:pt x="125" y="123"/>
                  <a:pt x="125" y="123"/>
                </a:cubicBezTo>
                <a:cubicBezTo>
                  <a:pt x="126" y="122"/>
                  <a:pt x="127" y="121"/>
                  <a:pt x="128" y="121"/>
                </a:cubicBezTo>
                <a:cubicBezTo>
                  <a:pt x="137" y="121"/>
                  <a:pt x="137" y="121"/>
                  <a:pt x="137" y="121"/>
                </a:cubicBezTo>
                <a:cubicBezTo>
                  <a:pt x="141" y="121"/>
                  <a:pt x="144" y="118"/>
                  <a:pt x="144" y="114"/>
                </a:cubicBezTo>
                <a:cubicBezTo>
                  <a:pt x="144" y="103"/>
                  <a:pt x="144" y="103"/>
                  <a:pt x="144" y="103"/>
                </a:cubicBezTo>
                <a:cubicBezTo>
                  <a:pt x="144" y="100"/>
                  <a:pt x="141" y="96"/>
                  <a:pt x="137" y="96"/>
                </a:cubicBezTo>
                <a:close/>
                <a:moveTo>
                  <a:pt x="138" y="114"/>
                </a:moveTo>
                <a:cubicBezTo>
                  <a:pt x="138" y="115"/>
                  <a:pt x="138" y="115"/>
                  <a:pt x="137" y="115"/>
                </a:cubicBezTo>
                <a:cubicBezTo>
                  <a:pt x="128" y="115"/>
                  <a:pt x="128" y="115"/>
                  <a:pt x="128" y="115"/>
                </a:cubicBezTo>
                <a:cubicBezTo>
                  <a:pt x="124" y="115"/>
                  <a:pt x="121" y="118"/>
                  <a:pt x="120" y="121"/>
                </a:cubicBezTo>
                <a:cubicBezTo>
                  <a:pt x="115" y="134"/>
                  <a:pt x="115" y="134"/>
                  <a:pt x="115" y="134"/>
                </a:cubicBezTo>
                <a:cubicBezTo>
                  <a:pt x="113" y="137"/>
                  <a:pt x="113" y="141"/>
                  <a:pt x="116" y="144"/>
                </a:cubicBezTo>
                <a:cubicBezTo>
                  <a:pt x="123" y="150"/>
                  <a:pt x="123" y="150"/>
                  <a:pt x="123" y="150"/>
                </a:cubicBezTo>
                <a:cubicBezTo>
                  <a:pt x="123" y="150"/>
                  <a:pt x="123" y="151"/>
                  <a:pt x="123" y="151"/>
                </a:cubicBezTo>
                <a:cubicBezTo>
                  <a:pt x="123" y="151"/>
                  <a:pt x="123" y="151"/>
                  <a:pt x="123" y="152"/>
                </a:cubicBezTo>
                <a:cubicBezTo>
                  <a:pt x="115" y="159"/>
                  <a:pt x="115" y="159"/>
                  <a:pt x="115" y="159"/>
                </a:cubicBezTo>
                <a:cubicBezTo>
                  <a:pt x="114" y="160"/>
                  <a:pt x="114" y="160"/>
                  <a:pt x="114" y="159"/>
                </a:cubicBezTo>
                <a:cubicBezTo>
                  <a:pt x="107" y="153"/>
                  <a:pt x="107" y="153"/>
                  <a:pt x="107" y="153"/>
                </a:cubicBezTo>
                <a:cubicBezTo>
                  <a:pt x="105" y="151"/>
                  <a:pt x="103" y="150"/>
                  <a:pt x="101" y="150"/>
                </a:cubicBezTo>
                <a:cubicBezTo>
                  <a:pt x="100" y="150"/>
                  <a:pt x="98" y="151"/>
                  <a:pt x="97" y="151"/>
                </a:cubicBezTo>
                <a:cubicBezTo>
                  <a:pt x="84" y="156"/>
                  <a:pt x="84" y="156"/>
                  <a:pt x="84" y="156"/>
                </a:cubicBezTo>
                <a:cubicBezTo>
                  <a:pt x="81" y="157"/>
                  <a:pt x="79" y="161"/>
                  <a:pt x="79" y="164"/>
                </a:cubicBezTo>
                <a:cubicBezTo>
                  <a:pt x="79" y="174"/>
                  <a:pt x="79" y="174"/>
                  <a:pt x="79" y="174"/>
                </a:cubicBezTo>
                <a:cubicBezTo>
                  <a:pt x="79" y="174"/>
                  <a:pt x="78" y="175"/>
                  <a:pt x="78" y="175"/>
                </a:cubicBezTo>
                <a:cubicBezTo>
                  <a:pt x="67" y="175"/>
                  <a:pt x="67" y="175"/>
                  <a:pt x="67" y="175"/>
                </a:cubicBezTo>
                <a:cubicBezTo>
                  <a:pt x="66" y="175"/>
                  <a:pt x="66" y="174"/>
                  <a:pt x="66" y="174"/>
                </a:cubicBezTo>
                <a:cubicBezTo>
                  <a:pt x="66" y="164"/>
                  <a:pt x="66" y="164"/>
                  <a:pt x="66" y="164"/>
                </a:cubicBezTo>
                <a:cubicBezTo>
                  <a:pt x="66" y="161"/>
                  <a:pt x="63" y="157"/>
                  <a:pt x="60" y="156"/>
                </a:cubicBezTo>
                <a:cubicBezTo>
                  <a:pt x="47" y="151"/>
                  <a:pt x="47" y="151"/>
                  <a:pt x="47" y="151"/>
                </a:cubicBezTo>
                <a:cubicBezTo>
                  <a:pt x="46" y="151"/>
                  <a:pt x="45" y="150"/>
                  <a:pt x="43" y="150"/>
                </a:cubicBezTo>
                <a:cubicBezTo>
                  <a:pt x="41" y="150"/>
                  <a:pt x="39" y="151"/>
                  <a:pt x="37" y="153"/>
                </a:cubicBezTo>
                <a:cubicBezTo>
                  <a:pt x="31" y="159"/>
                  <a:pt x="31" y="159"/>
                  <a:pt x="31" y="159"/>
                </a:cubicBezTo>
                <a:cubicBezTo>
                  <a:pt x="30" y="160"/>
                  <a:pt x="30" y="160"/>
                  <a:pt x="29" y="159"/>
                </a:cubicBezTo>
                <a:cubicBezTo>
                  <a:pt x="22" y="152"/>
                  <a:pt x="22" y="152"/>
                  <a:pt x="22" y="152"/>
                </a:cubicBezTo>
                <a:cubicBezTo>
                  <a:pt x="21" y="151"/>
                  <a:pt x="21" y="151"/>
                  <a:pt x="21" y="151"/>
                </a:cubicBezTo>
                <a:cubicBezTo>
                  <a:pt x="21" y="151"/>
                  <a:pt x="21" y="150"/>
                  <a:pt x="22" y="150"/>
                </a:cubicBezTo>
                <a:cubicBezTo>
                  <a:pt x="28" y="144"/>
                  <a:pt x="28" y="144"/>
                  <a:pt x="28" y="144"/>
                </a:cubicBezTo>
                <a:cubicBezTo>
                  <a:pt x="31" y="141"/>
                  <a:pt x="32" y="137"/>
                  <a:pt x="30" y="134"/>
                </a:cubicBezTo>
                <a:cubicBezTo>
                  <a:pt x="25" y="121"/>
                  <a:pt x="25" y="121"/>
                  <a:pt x="25" y="121"/>
                </a:cubicBezTo>
                <a:cubicBezTo>
                  <a:pt x="24" y="118"/>
                  <a:pt x="20" y="115"/>
                  <a:pt x="17" y="115"/>
                </a:cubicBezTo>
                <a:cubicBezTo>
                  <a:pt x="7" y="115"/>
                  <a:pt x="7" y="115"/>
                  <a:pt x="7" y="115"/>
                </a:cubicBezTo>
                <a:cubicBezTo>
                  <a:pt x="7" y="115"/>
                  <a:pt x="6" y="115"/>
                  <a:pt x="6" y="114"/>
                </a:cubicBezTo>
                <a:cubicBezTo>
                  <a:pt x="6" y="103"/>
                  <a:pt x="6" y="103"/>
                  <a:pt x="6" y="103"/>
                </a:cubicBezTo>
                <a:cubicBezTo>
                  <a:pt x="6" y="103"/>
                  <a:pt x="7" y="102"/>
                  <a:pt x="7" y="102"/>
                </a:cubicBezTo>
                <a:cubicBezTo>
                  <a:pt x="17" y="102"/>
                  <a:pt x="17" y="102"/>
                  <a:pt x="17" y="102"/>
                </a:cubicBezTo>
                <a:cubicBezTo>
                  <a:pt x="20" y="102"/>
                  <a:pt x="24" y="100"/>
                  <a:pt x="25" y="97"/>
                </a:cubicBezTo>
                <a:cubicBezTo>
                  <a:pt x="30" y="84"/>
                  <a:pt x="30" y="84"/>
                  <a:pt x="30" y="84"/>
                </a:cubicBezTo>
                <a:cubicBezTo>
                  <a:pt x="31" y="81"/>
                  <a:pt x="31" y="77"/>
                  <a:pt x="28" y="74"/>
                </a:cubicBezTo>
                <a:cubicBezTo>
                  <a:pt x="22" y="67"/>
                  <a:pt x="22" y="67"/>
                  <a:pt x="22" y="67"/>
                </a:cubicBezTo>
                <a:cubicBezTo>
                  <a:pt x="21" y="67"/>
                  <a:pt x="21" y="67"/>
                  <a:pt x="21" y="67"/>
                </a:cubicBezTo>
                <a:cubicBezTo>
                  <a:pt x="21" y="67"/>
                  <a:pt x="21" y="66"/>
                  <a:pt x="22" y="66"/>
                </a:cubicBezTo>
                <a:cubicBezTo>
                  <a:pt x="29" y="58"/>
                  <a:pt x="29" y="58"/>
                  <a:pt x="29" y="58"/>
                </a:cubicBezTo>
                <a:cubicBezTo>
                  <a:pt x="30" y="58"/>
                  <a:pt x="30" y="58"/>
                  <a:pt x="31" y="58"/>
                </a:cubicBezTo>
                <a:cubicBezTo>
                  <a:pt x="37" y="65"/>
                  <a:pt x="37" y="65"/>
                  <a:pt x="37" y="65"/>
                </a:cubicBezTo>
                <a:cubicBezTo>
                  <a:pt x="39" y="67"/>
                  <a:pt x="41" y="67"/>
                  <a:pt x="43" y="67"/>
                </a:cubicBezTo>
                <a:cubicBezTo>
                  <a:pt x="45" y="67"/>
                  <a:pt x="46" y="67"/>
                  <a:pt x="47" y="67"/>
                </a:cubicBezTo>
                <a:cubicBezTo>
                  <a:pt x="60" y="61"/>
                  <a:pt x="60" y="61"/>
                  <a:pt x="60" y="61"/>
                </a:cubicBezTo>
                <a:cubicBezTo>
                  <a:pt x="63" y="60"/>
                  <a:pt x="66" y="57"/>
                  <a:pt x="66" y="53"/>
                </a:cubicBezTo>
                <a:cubicBezTo>
                  <a:pt x="66" y="44"/>
                  <a:pt x="66" y="44"/>
                  <a:pt x="66" y="44"/>
                </a:cubicBezTo>
                <a:cubicBezTo>
                  <a:pt x="66" y="43"/>
                  <a:pt x="66" y="43"/>
                  <a:pt x="67" y="43"/>
                </a:cubicBezTo>
                <a:cubicBezTo>
                  <a:pt x="78" y="43"/>
                  <a:pt x="78" y="43"/>
                  <a:pt x="78" y="43"/>
                </a:cubicBezTo>
                <a:cubicBezTo>
                  <a:pt x="78" y="43"/>
                  <a:pt x="79" y="43"/>
                  <a:pt x="79" y="44"/>
                </a:cubicBezTo>
                <a:cubicBezTo>
                  <a:pt x="79" y="53"/>
                  <a:pt x="79" y="53"/>
                  <a:pt x="79" y="53"/>
                </a:cubicBezTo>
                <a:cubicBezTo>
                  <a:pt x="79" y="57"/>
                  <a:pt x="81" y="60"/>
                  <a:pt x="84" y="61"/>
                </a:cubicBezTo>
                <a:cubicBezTo>
                  <a:pt x="97" y="66"/>
                  <a:pt x="97" y="66"/>
                  <a:pt x="97" y="66"/>
                </a:cubicBezTo>
                <a:cubicBezTo>
                  <a:pt x="100" y="68"/>
                  <a:pt x="104" y="67"/>
                  <a:pt x="107" y="65"/>
                </a:cubicBezTo>
                <a:cubicBezTo>
                  <a:pt x="114" y="58"/>
                  <a:pt x="114" y="58"/>
                  <a:pt x="114" y="58"/>
                </a:cubicBezTo>
                <a:cubicBezTo>
                  <a:pt x="114" y="58"/>
                  <a:pt x="115" y="58"/>
                  <a:pt x="115" y="58"/>
                </a:cubicBezTo>
                <a:cubicBezTo>
                  <a:pt x="123" y="66"/>
                  <a:pt x="123" y="66"/>
                  <a:pt x="123" y="66"/>
                </a:cubicBezTo>
                <a:cubicBezTo>
                  <a:pt x="123" y="66"/>
                  <a:pt x="123" y="67"/>
                  <a:pt x="123" y="67"/>
                </a:cubicBezTo>
                <a:cubicBezTo>
                  <a:pt x="123" y="67"/>
                  <a:pt x="123" y="67"/>
                  <a:pt x="123" y="67"/>
                </a:cubicBezTo>
                <a:cubicBezTo>
                  <a:pt x="116" y="74"/>
                  <a:pt x="116" y="74"/>
                  <a:pt x="116" y="74"/>
                </a:cubicBezTo>
                <a:cubicBezTo>
                  <a:pt x="113" y="77"/>
                  <a:pt x="113" y="81"/>
                  <a:pt x="114" y="84"/>
                </a:cubicBezTo>
                <a:cubicBezTo>
                  <a:pt x="120" y="97"/>
                  <a:pt x="120" y="97"/>
                  <a:pt x="120" y="97"/>
                </a:cubicBezTo>
                <a:cubicBezTo>
                  <a:pt x="121" y="100"/>
                  <a:pt x="124" y="102"/>
                  <a:pt x="128" y="102"/>
                </a:cubicBezTo>
                <a:cubicBezTo>
                  <a:pt x="137" y="102"/>
                  <a:pt x="137" y="102"/>
                  <a:pt x="137" y="102"/>
                </a:cubicBezTo>
                <a:cubicBezTo>
                  <a:pt x="138" y="102"/>
                  <a:pt x="138" y="103"/>
                  <a:pt x="138" y="103"/>
                </a:cubicBezTo>
                <a:lnTo>
                  <a:pt x="138" y="11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nvGrpSpPr>
          <p:cNvPr id="33" name="组合 32"/>
          <p:cNvGrpSpPr/>
          <p:nvPr/>
        </p:nvGrpSpPr>
        <p:grpSpPr>
          <a:xfrm>
            <a:off x="2713599" y="3424193"/>
            <a:ext cx="879482" cy="831683"/>
            <a:chOff x="6622636" y="3121192"/>
            <a:chExt cx="506356" cy="478836"/>
          </a:xfrm>
          <a:solidFill>
            <a:schemeClr val="bg1"/>
          </a:solidFill>
        </p:grpSpPr>
        <p:sp>
          <p:nvSpPr>
            <p:cNvPr id="34" name="Freeform 36"/>
            <p:cNvSpPr>
              <a:spLocks noEditPoints="1"/>
            </p:cNvSpPr>
            <p:nvPr/>
          </p:nvSpPr>
          <p:spPr bwMode="auto">
            <a:xfrm>
              <a:off x="6688194" y="3121192"/>
              <a:ext cx="241109" cy="169153"/>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35" name="Freeform 37"/>
            <p:cNvSpPr>
              <a:spLocks noEditPoints="1"/>
            </p:cNvSpPr>
            <p:nvPr/>
          </p:nvSpPr>
          <p:spPr bwMode="auto">
            <a:xfrm>
              <a:off x="6877460" y="3210603"/>
              <a:ext cx="251532" cy="278061"/>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36" name="Freeform 38"/>
            <p:cNvSpPr>
              <a:spLocks noEditPoints="1"/>
            </p:cNvSpPr>
            <p:nvPr/>
          </p:nvSpPr>
          <p:spPr bwMode="auto">
            <a:xfrm>
              <a:off x="6622636" y="3278520"/>
              <a:ext cx="304746" cy="321508"/>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sp>
        <p:nvSpPr>
          <p:cNvPr id="37" name="Freeform 55"/>
          <p:cNvSpPr>
            <a:spLocks noEditPoints="1"/>
          </p:cNvSpPr>
          <p:nvPr/>
        </p:nvSpPr>
        <p:spPr bwMode="auto">
          <a:xfrm>
            <a:off x="1015760" y="3219189"/>
            <a:ext cx="1053059" cy="1061332"/>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79 w 144"/>
              <a:gd name="T11" fmla="*/ 129 h 144"/>
              <a:gd name="T12" fmla="*/ 79 w 144"/>
              <a:gd name="T13" fmla="*/ 108 h 144"/>
              <a:gd name="T14" fmla="*/ 65 w 144"/>
              <a:gd name="T15" fmla="*/ 108 h 144"/>
              <a:gd name="T16" fmla="*/ 65 w 144"/>
              <a:gd name="T17" fmla="*/ 129 h 144"/>
              <a:gd name="T18" fmla="*/ 15 w 144"/>
              <a:gd name="T19" fmla="*/ 79 h 144"/>
              <a:gd name="T20" fmla="*/ 36 w 144"/>
              <a:gd name="T21" fmla="*/ 79 h 144"/>
              <a:gd name="T22" fmla="*/ 36 w 144"/>
              <a:gd name="T23" fmla="*/ 65 h 144"/>
              <a:gd name="T24" fmla="*/ 15 w 144"/>
              <a:gd name="T25" fmla="*/ 65 h 144"/>
              <a:gd name="T26" fmla="*/ 65 w 144"/>
              <a:gd name="T27" fmla="*/ 15 h 144"/>
              <a:gd name="T28" fmla="*/ 65 w 144"/>
              <a:gd name="T29" fmla="*/ 36 h 144"/>
              <a:gd name="T30" fmla="*/ 79 w 144"/>
              <a:gd name="T31" fmla="*/ 36 h 144"/>
              <a:gd name="T32" fmla="*/ 79 w 144"/>
              <a:gd name="T33" fmla="*/ 15 h 144"/>
              <a:gd name="T34" fmla="*/ 129 w 144"/>
              <a:gd name="T35" fmla="*/ 65 h 144"/>
              <a:gd name="T36" fmla="*/ 108 w 144"/>
              <a:gd name="T37" fmla="*/ 65 h 144"/>
              <a:gd name="T38" fmla="*/ 108 w 144"/>
              <a:gd name="T39" fmla="*/ 79 h 144"/>
              <a:gd name="T40" fmla="*/ 129 w 144"/>
              <a:gd name="T41" fmla="*/ 79 h 144"/>
              <a:gd name="T42" fmla="*/ 79 w 144"/>
              <a:gd name="T43" fmla="*/ 12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moveTo>
                  <a:pt x="79" y="129"/>
                </a:moveTo>
                <a:cubicBezTo>
                  <a:pt x="79" y="108"/>
                  <a:pt x="79" y="108"/>
                  <a:pt x="79" y="108"/>
                </a:cubicBezTo>
                <a:cubicBezTo>
                  <a:pt x="65" y="108"/>
                  <a:pt x="65" y="108"/>
                  <a:pt x="65" y="108"/>
                </a:cubicBezTo>
                <a:cubicBezTo>
                  <a:pt x="65" y="129"/>
                  <a:pt x="65" y="129"/>
                  <a:pt x="65" y="129"/>
                </a:cubicBezTo>
                <a:cubicBezTo>
                  <a:pt x="39" y="126"/>
                  <a:pt x="18" y="105"/>
                  <a:pt x="15" y="79"/>
                </a:cubicBezTo>
                <a:cubicBezTo>
                  <a:pt x="36" y="79"/>
                  <a:pt x="36" y="79"/>
                  <a:pt x="36" y="79"/>
                </a:cubicBezTo>
                <a:cubicBezTo>
                  <a:pt x="36" y="65"/>
                  <a:pt x="36" y="65"/>
                  <a:pt x="36" y="65"/>
                </a:cubicBezTo>
                <a:cubicBezTo>
                  <a:pt x="15" y="65"/>
                  <a:pt x="15" y="65"/>
                  <a:pt x="15" y="65"/>
                </a:cubicBezTo>
                <a:cubicBezTo>
                  <a:pt x="18" y="39"/>
                  <a:pt x="39" y="18"/>
                  <a:pt x="65" y="15"/>
                </a:cubicBezTo>
                <a:cubicBezTo>
                  <a:pt x="65" y="36"/>
                  <a:pt x="65" y="36"/>
                  <a:pt x="65" y="36"/>
                </a:cubicBezTo>
                <a:cubicBezTo>
                  <a:pt x="79" y="36"/>
                  <a:pt x="79" y="36"/>
                  <a:pt x="79" y="36"/>
                </a:cubicBezTo>
                <a:cubicBezTo>
                  <a:pt x="79" y="15"/>
                  <a:pt x="79" y="15"/>
                  <a:pt x="79" y="15"/>
                </a:cubicBezTo>
                <a:cubicBezTo>
                  <a:pt x="105" y="18"/>
                  <a:pt x="126" y="39"/>
                  <a:pt x="129" y="65"/>
                </a:cubicBezTo>
                <a:cubicBezTo>
                  <a:pt x="108" y="65"/>
                  <a:pt x="108" y="65"/>
                  <a:pt x="108" y="65"/>
                </a:cubicBezTo>
                <a:cubicBezTo>
                  <a:pt x="108" y="79"/>
                  <a:pt x="108" y="79"/>
                  <a:pt x="108" y="79"/>
                </a:cubicBezTo>
                <a:cubicBezTo>
                  <a:pt x="129" y="79"/>
                  <a:pt x="129" y="79"/>
                  <a:pt x="129" y="79"/>
                </a:cubicBezTo>
                <a:cubicBezTo>
                  <a:pt x="126" y="105"/>
                  <a:pt x="105" y="126"/>
                  <a:pt x="79" y="129"/>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MH_SubTitle_1"/>
          <p:cNvSpPr/>
          <p:nvPr/>
        </p:nvSpPr>
        <p:spPr>
          <a:xfrm>
            <a:off x="9503813" y="2775641"/>
            <a:ext cx="1389063" cy="377825"/>
          </a:xfrm>
          <a:prstGeom prst="roundRect">
            <a:avLst>
              <a:gd name="adj" fmla="val 2111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sz="1600" dirty="0">
                <a:solidFill>
                  <a:srgbClr val="FFFFFF"/>
                </a:solidFill>
                <a:cs typeface="+mn-ea"/>
                <a:sym typeface="+mn-lt"/>
              </a:rPr>
              <a:t>Processing</a:t>
            </a:r>
          </a:p>
        </p:txBody>
      </p:sp>
      <p:sp>
        <p:nvSpPr>
          <p:cNvPr id="40" name="MH_SubTitle_3"/>
          <p:cNvSpPr/>
          <p:nvPr/>
        </p:nvSpPr>
        <p:spPr>
          <a:xfrm>
            <a:off x="9503813" y="4349493"/>
            <a:ext cx="1389063" cy="377825"/>
          </a:xfrm>
          <a:prstGeom prst="roundRect">
            <a:avLst>
              <a:gd name="adj" fmla="val 2111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sz="1600" dirty="0">
                <a:solidFill>
                  <a:srgbClr val="FFFFFF"/>
                </a:solidFill>
                <a:cs typeface="+mn-ea"/>
                <a:sym typeface="+mn-lt"/>
              </a:rPr>
              <a:t>Alarm</a:t>
            </a:r>
          </a:p>
        </p:txBody>
      </p:sp>
      <p:sp>
        <p:nvSpPr>
          <p:cNvPr id="8" name="流程图: 可选过程 7"/>
          <p:cNvSpPr/>
          <p:nvPr/>
        </p:nvSpPr>
        <p:spPr>
          <a:xfrm>
            <a:off x="6974949" y="1932088"/>
            <a:ext cx="1809750" cy="570546"/>
          </a:xfrm>
          <a:prstGeom prst="flowChartAlternateProcess">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r>
              <a:rPr lang="en-US" sz="2400" dirty="0">
                <a:cs typeface="+mn-ea"/>
                <a:sym typeface="+mn-lt"/>
              </a:rPr>
              <a:t>Monitoring</a:t>
            </a:r>
          </a:p>
        </p:txBody>
      </p:sp>
      <p:sp>
        <p:nvSpPr>
          <p:cNvPr id="42" name="MH_Text_1"/>
          <p:cNvSpPr txBox="1">
            <a:spLocks noChangeArrowheads="1"/>
          </p:cNvSpPr>
          <p:nvPr/>
        </p:nvSpPr>
        <p:spPr bwMode="auto">
          <a:xfrm>
            <a:off x="6953637" y="3206893"/>
            <a:ext cx="1767525"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The collected data can be transferred between nodes based on transmission policies.</a:t>
            </a:r>
          </a:p>
        </p:txBody>
      </p:sp>
      <p:sp>
        <p:nvSpPr>
          <p:cNvPr id="43" name="MH_Text_1"/>
          <p:cNvSpPr txBox="1">
            <a:spLocks noChangeArrowheads="1"/>
          </p:cNvSpPr>
          <p:nvPr/>
        </p:nvSpPr>
        <p:spPr bwMode="auto">
          <a:xfrm>
            <a:off x="9323541" y="3206893"/>
            <a:ext cx="1946991"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The collected data can be computed, analyzed, and processed based on service requirements.</a:t>
            </a:r>
          </a:p>
        </p:txBody>
      </p:sp>
      <p:sp>
        <p:nvSpPr>
          <p:cNvPr id="44" name="MH_Text_1"/>
          <p:cNvSpPr txBox="1">
            <a:spLocks noChangeArrowheads="1"/>
          </p:cNvSpPr>
          <p:nvPr/>
        </p:nvSpPr>
        <p:spPr bwMode="auto">
          <a:xfrm>
            <a:off x="4708891" y="4828840"/>
            <a:ext cx="1704969"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The collected data needs to be stored for system computing and historical data query.</a:t>
            </a:r>
          </a:p>
        </p:txBody>
      </p:sp>
      <p:sp>
        <p:nvSpPr>
          <p:cNvPr id="45" name="MH_Text_1"/>
          <p:cNvSpPr txBox="1">
            <a:spLocks noChangeArrowheads="1"/>
          </p:cNvSpPr>
          <p:nvPr/>
        </p:nvSpPr>
        <p:spPr bwMode="auto">
          <a:xfrm>
            <a:off x="6953637" y="4828840"/>
            <a:ext cx="1836004"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The system remotely controls the working mode and status of the infrastructure.</a:t>
            </a:r>
          </a:p>
        </p:txBody>
      </p:sp>
      <p:sp>
        <p:nvSpPr>
          <p:cNvPr id="46" name="MH_Text_1"/>
          <p:cNvSpPr txBox="1">
            <a:spLocks noChangeArrowheads="1"/>
          </p:cNvSpPr>
          <p:nvPr/>
        </p:nvSpPr>
        <p:spPr bwMode="auto">
          <a:xfrm>
            <a:off x="8952773" y="4828840"/>
            <a:ext cx="2688527"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The system compares the collected information with the preset or user-defined alarm rules. If the collected information meets the rules, a warning or alarm is generated.</a:t>
            </a:r>
          </a:p>
        </p:txBody>
      </p:sp>
      <p:sp>
        <p:nvSpPr>
          <p:cNvPr id="2" name="圆角矩形 1"/>
          <p:cNvSpPr/>
          <p:nvPr/>
        </p:nvSpPr>
        <p:spPr>
          <a:xfrm>
            <a:off x="4226665" y="2668929"/>
            <a:ext cx="7306849" cy="3388223"/>
          </a:xfrm>
          <a:prstGeom prst="roundRect">
            <a:avLst/>
          </a:prstGeom>
          <a:noFill/>
          <a:ln w="28575">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extLst>
      <p:ext uri="{BB962C8B-B14F-4D97-AF65-F5344CB8AC3E}">
        <p14:creationId xmlns:p14="http://schemas.microsoft.com/office/powerpoint/2010/main" val="2666462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500"/>
                                        <p:tgtEl>
                                          <p:spTgt spid="25"/>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down)">
                                      <p:cBhvr>
                                        <p:cTn id="20" dur="500"/>
                                        <p:tgtEl>
                                          <p:spTgt spid="2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par>
                                <p:cTn id="30" presetID="22" presetClass="entr" presetSubtype="4"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27" presetClass="emph" presetSubtype="0" fill="remove" grpId="1" nodeType="clickEffect">
                                  <p:stCondLst>
                                    <p:cond delay="0"/>
                                  </p:stCondLst>
                                  <p:childTnLst>
                                    <p:animClr clrSpc="rgb" dir="cw">
                                      <p:cBhvr override="childStyle">
                                        <p:cTn id="39" dur="250" autoRev="1" fill="remove"/>
                                        <p:tgtEl>
                                          <p:spTgt spid="30"/>
                                        </p:tgtEl>
                                        <p:attrNameLst>
                                          <p:attrName>style.color</p:attrName>
                                        </p:attrNameLst>
                                      </p:cBhvr>
                                      <p:to>
                                        <a:schemeClr val="bg1"/>
                                      </p:to>
                                    </p:animClr>
                                    <p:animClr clrSpc="rgb" dir="cw">
                                      <p:cBhvr>
                                        <p:cTn id="40" dur="250" autoRev="1" fill="remove"/>
                                        <p:tgtEl>
                                          <p:spTgt spid="30"/>
                                        </p:tgtEl>
                                        <p:attrNameLst>
                                          <p:attrName>fillcolor</p:attrName>
                                        </p:attrNameLst>
                                      </p:cBhvr>
                                      <p:to>
                                        <a:schemeClr val="bg1"/>
                                      </p:to>
                                    </p:animClr>
                                    <p:set>
                                      <p:cBhvr>
                                        <p:cTn id="41" dur="250" autoRev="1" fill="remove"/>
                                        <p:tgtEl>
                                          <p:spTgt spid="30"/>
                                        </p:tgtEl>
                                        <p:attrNameLst>
                                          <p:attrName>fill.type</p:attrName>
                                        </p:attrNameLst>
                                      </p:cBhvr>
                                      <p:to>
                                        <p:strVal val="solid"/>
                                      </p:to>
                                    </p:set>
                                    <p:set>
                                      <p:cBhvr>
                                        <p:cTn id="42" dur="250" autoRev="1" fill="remove"/>
                                        <p:tgtEl>
                                          <p:spTgt spid="30"/>
                                        </p:tgtEl>
                                        <p:attrNameLst>
                                          <p:attrName>fill.on</p:attrName>
                                        </p:attrNameLst>
                                      </p:cBhvr>
                                      <p:to>
                                        <p:strVal val="true"/>
                                      </p:to>
                                    </p:set>
                                  </p:childTnLst>
                                </p:cTn>
                              </p:par>
                              <p:par>
                                <p:cTn id="43" presetID="27" presetClass="emph" presetSubtype="0" fill="remove" grpId="1" nodeType="withEffect">
                                  <p:stCondLst>
                                    <p:cond delay="0"/>
                                  </p:stCondLst>
                                  <p:childTnLst>
                                    <p:animClr clrSpc="rgb" dir="cw">
                                      <p:cBhvr override="childStyle">
                                        <p:cTn id="44" dur="250" autoRev="1" fill="remove"/>
                                        <p:tgtEl>
                                          <p:spTgt spid="37"/>
                                        </p:tgtEl>
                                        <p:attrNameLst>
                                          <p:attrName>style.color</p:attrName>
                                        </p:attrNameLst>
                                      </p:cBhvr>
                                      <p:to>
                                        <a:schemeClr val="bg1"/>
                                      </p:to>
                                    </p:animClr>
                                    <p:animClr clrSpc="rgb" dir="cw">
                                      <p:cBhvr>
                                        <p:cTn id="45" dur="250" autoRev="1" fill="remove"/>
                                        <p:tgtEl>
                                          <p:spTgt spid="37"/>
                                        </p:tgtEl>
                                        <p:attrNameLst>
                                          <p:attrName>fillcolor</p:attrName>
                                        </p:attrNameLst>
                                      </p:cBhvr>
                                      <p:to>
                                        <a:schemeClr val="bg1"/>
                                      </p:to>
                                    </p:animClr>
                                    <p:set>
                                      <p:cBhvr>
                                        <p:cTn id="46" dur="250" autoRev="1" fill="remove"/>
                                        <p:tgtEl>
                                          <p:spTgt spid="37"/>
                                        </p:tgtEl>
                                        <p:attrNameLst>
                                          <p:attrName>fill.type</p:attrName>
                                        </p:attrNameLst>
                                      </p:cBhvr>
                                      <p:to>
                                        <p:strVal val="solid"/>
                                      </p:to>
                                    </p:set>
                                    <p:set>
                                      <p:cBhvr>
                                        <p:cTn id="47" dur="250" autoRev="1" fill="remove"/>
                                        <p:tgtEl>
                                          <p:spTgt spid="37"/>
                                        </p:tgtEl>
                                        <p:attrNameLst>
                                          <p:attrName>fill.on</p:attrName>
                                        </p:attrNameLst>
                                      </p:cBhvr>
                                      <p:to>
                                        <p:strVal val="true"/>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down)">
                                      <p:cBhvr>
                                        <p:cTn id="52" dur="500"/>
                                        <p:tgtEl>
                                          <p:spTgt spid="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wipe(down)">
                                      <p:cBhvr>
                                        <p:cTn id="58" dur="500"/>
                                        <p:tgtEl>
                                          <p:spTgt spid="24"/>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39"/>
                                        </p:tgtEl>
                                        <p:attrNameLst>
                                          <p:attrName>style.visibility</p:attrName>
                                        </p:attrNameLst>
                                      </p:cBhvr>
                                      <p:to>
                                        <p:strVal val="visible"/>
                                      </p:to>
                                    </p:set>
                                    <p:animEffect transition="in" filter="wipe(down)">
                                      <p:cBhvr>
                                        <p:cTn id="61" dur="500"/>
                                        <p:tgtEl>
                                          <p:spTgt spid="39"/>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wipe(down)">
                                      <p:cBhvr>
                                        <p:cTn id="64" dur="500"/>
                                        <p:tgtEl>
                                          <p:spTgt spid="27"/>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down)">
                                      <p:cBhvr>
                                        <p:cTn id="67" dur="500"/>
                                        <p:tgtEl>
                                          <p:spTgt spid="2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wipe(down)">
                                      <p:cBhvr>
                                        <p:cTn id="70" dur="500"/>
                                        <p:tgtEl>
                                          <p:spTgt spid="4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wipe(down)">
                                      <p:cBhvr>
                                        <p:cTn id="73" dur="500"/>
                                        <p:tgtEl>
                                          <p:spTgt spid="19"/>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wipe(down)">
                                      <p:cBhvr>
                                        <p:cTn id="76" dur="500"/>
                                        <p:tgtEl>
                                          <p:spTgt spid="42"/>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down)">
                                      <p:cBhvr>
                                        <p:cTn id="79" dur="500"/>
                                        <p:tgtEl>
                                          <p:spTgt spid="43"/>
                                        </p:tgtEl>
                                      </p:cBhvr>
                                    </p:animEffect>
                                  </p:childTnLst>
                                </p:cTn>
                              </p:par>
                              <p:par>
                                <p:cTn id="80" presetID="22" presetClass="entr" presetSubtype="4" fill="hold" grpId="0" nodeType="withEffect">
                                  <p:stCondLst>
                                    <p:cond delay="0"/>
                                  </p:stCondLst>
                                  <p:childTnLst>
                                    <p:set>
                                      <p:cBhvr>
                                        <p:cTn id="81" dur="1" fill="hold">
                                          <p:stCondLst>
                                            <p:cond delay="0"/>
                                          </p:stCondLst>
                                        </p:cTn>
                                        <p:tgtEl>
                                          <p:spTgt spid="44"/>
                                        </p:tgtEl>
                                        <p:attrNameLst>
                                          <p:attrName>style.visibility</p:attrName>
                                        </p:attrNameLst>
                                      </p:cBhvr>
                                      <p:to>
                                        <p:strVal val="visible"/>
                                      </p:to>
                                    </p:set>
                                    <p:animEffect transition="in" filter="wipe(down)">
                                      <p:cBhvr>
                                        <p:cTn id="82" dur="500"/>
                                        <p:tgtEl>
                                          <p:spTgt spid="44"/>
                                        </p:tgtEl>
                                      </p:cBhvr>
                                    </p:animEffect>
                                  </p:childTnLst>
                                </p:cTn>
                              </p:par>
                              <p:par>
                                <p:cTn id="83" presetID="22" presetClass="entr" presetSubtype="4" fill="hold" grpId="0" nodeType="withEffect">
                                  <p:stCondLst>
                                    <p:cond delay="0"/>
                                  </p:stCondLst>
                                  <p:childTnLst>
                                    <p:set>
                                      <p:cBhvr>
                                        <p:cTn id="84" dur="1" fill="hold">
                                          <p:stCondLst>
                                            <p:cond delay="0"/>
                                          </p:stCondLst>
                                        </p:cTn>
                                        <p:tgtEl>
                                          <p:spTgt spid="45"/>
                                        </p:tgtEl>
                                        <p:attrNameLst>
                                          <p:attrName>style.visibility</p:attrName>
                                        </p:attrNameLst>
                                      </p:cBhvr>
                                      <p:to>
                                        <p:strVal val="visible"/>
                                      </p:to>
                                    </p:set>
                                    <p:animEffect transition="in" filter="wipe(down)">
                                      <p:cBhvr>
                                        <p:cTn id="85" dur="500"/>
                                        <p:tgtEl>
                                          <p:spTgt spid="45"/>
                                        </p:tgtEl>
                                      </p:cBhvr>
                                    </p:animEffect>
                                  </p:childTnLst>
                                </p:cTn>
                              </p:par>
                              <p:par>
                                <p:cTn id="86" presetID="22" presetClass="entr" presetSubtype="4" fill="hold" grpId="0" nodeType="withEffect">
                                  <p:stCondLst>
                                    <p:cond delay="0"/>
                                  </p:stCondLst>
                                  <p:childTnLst>
                                    <p:set>
                                      <p:cBhvr>
                                        <p:cTn id="87" dur="1" fill="hold">
                                          <p:stCondLst>
                                            <p:cond delay="0"/>
                                          </p:stCondLst>
                                        </p:cTn>
                                        <p:tgtEl>
                                          <p:spTgt spid="46"/>
                                        </p:tgtEl>
                                        <p:attrNameLst>
                                          <p:attrName>style.visibility</p:attrName>
                                        </p:attrNameLst>
                                      </p:cBhvr>
                                      <p:to>
                                        <p:strVal val="visible"/>
                                      </p:to>
                                    </p:set>
                                    <p:animEffect transition="in" filter="wipe(down)">
                                      <p:cBhvr>
                                        <p:cTn id="88" dur="500"/>
                                        <p:tgtEl>
                                          <p:spTgt spid="46"/>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2"/>
                                        </p:tgtEl>
                                        <p:attrNameLst>
                                          <p:attrName>style.visibility</p:attrName>
                                        </p:attrNameLst>
                                      </p:cBhvr>
                                      <p:to>
                                        <p:strVal val="visible"/>
                                      </p:to>
                                    </p:set>
                                    <p:animEffect transition="in" filter="wipe(down)">
                                      <p:cBhvr>
                                        <p:cTn id="9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20" grpId="0" animBg="1"/>
      <p:bldP spid="24" grpId="0" animBg="1"/>
      <p:bldP spid="27" grpId="0" animBg="1"/>
      <p:bldP spid="29" grpId="0" animBg="1"/>
      <p:bldP spid="19" grpId="0"/>
      <p:bldP spid="25" grpId="0" animBg="1"/>
      <p:bldP spid="26" grpId="0" animBg="1"/>
      <p:bldP spid="28" grpId="0" animBg="1"/>
      <p:bldP spid="30" grpId="0" animBg="1"/>
      <p:bldP spid="30" grpId="1" animBg="1"/>
      <p:bldP spid="31" grpId="0" animBg="1"/>
      <p:bldP spid="32" grpId="0" animBg="1"/>
      <p:bldP spid="37" grpId="0" animBg="1"/>
      <p:bldP spid="37" grpId="1" animBg="1"/>
      <p:bldP spid="39" grpId="0" animBg="1"/>
      <p:bldP spid="40" grpId="0" animBg="1"/>
      <p:bldP spid="8" grpId="0" animBg="1"/>
      <p:bldP spid="42" grpId="0"/>
      <p:bldP spid="43" grpId="0"/>
      <p:bldP spid="44" grpId="0"/>
      <p:bldP spid="45" grpId="0"/>
      <p:bldP spid="46"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dirty="0" smtClean="0">
                <a:latin typeface="+mn-lt"/>
                <a:ea typeface="+mn-ea"/>
                <a:cs typeface="+mn-ea"/>
                <a:sym typeface="+mn-lt"/>
              </a:rPr>
              <a:t>This </a:t>
            </a:r>
            <a:r>
              <a:rPr lang="en-US" altLang="zh-CN" dirty="0" smtClean="0">
                <a:latin typeface="+mn-lt"/>
                <a:ea typeface="+mn-ea"/>
                <a:cs typeface="+mn-ea"/>
                <a:sym typeface="+mn-lt"/>
              </a:rPr>
              <a:t>chapter</a:t>
            </a:r>
            <a:r>
              <a:rPr lang="en-US" dirty="0" smtClean="0">
                <a:latin typeface="+mn-lt"/>
                <a:ea typeface="+mn-ea"/>
                <a:cs typeface="+mn-ea"/>
                <a:sym typeface="+mn-lt"/>
              </a:rPr>
              <a:t> introduce</a:t>
            </a:r>
            <a:r>
              <a:rPr lang="en-US" altLang="zh-CN" dirty="0" smtClean="0">
                <a:latin typeface="+mn-lt"/>
                <a:ea typeface="+mn-ea"/>
                <a:cs typeface="+mn-ea"/>
                <a:sym typeface="+mn-lt"/>
              </a:rPr>
              <a:t>s</a:t>
            </a:r>
            <a:r>
              <a:rPr lang="en-US" dirty="0" smtClean="0">
                <a:latin typeface="+mn-lt"/>
                <a:ea typeface="+mn-ea"/>
                <a:cs typeface="+mn-ea"/>
                <a:sym typeface="+mn-lt"/>
              </a:rPr>
              <a:t> </a:t>
            </a:r>
            <a:r>
              <a:rPr lang="en-US" dirty="0">
                <a:latin typeface="+mn-lt"/>
                <a:ea typeface="+mn-ea"/>
                <a:cs typeface="+mn-ea"/>
                <a:sym typeface="+mn-lt"/>
              </a:rPr>
              <a:t>the physical architecture, logical architecture, and system functions of DCIM.</a:t>
            </a:r>
          </a:p>
        </p:txBody>
      </p:sp>
    </p:spTree>
    <p:extLst>
      <p:ext uri="{BB962C8B-B14F-4D97-AF65-F5344CB8AC3E}">
        <p14:creationId xmlns:p14="http://schemas.microsoft.com/office/powerpoint/2010/main" val="14206079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68895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MH_PageTitle"/>
          <p:cNvSpPr>
            <a:spLocks noGrp="1"/>
          </p:cNvSpPr>
          <p:nvPr>
            <p:ph type="title"/>
          </p:nvPr>
        </p:nvSpPr>
        <p:spPr/>
        <p:txBody>
          <a:bodyPr/>
          <a:lstStyle/>
          <a:p>
            <a:pPr eaLnBrk="1" hangingPunct="1"/>
            <a:r>
              <a:rPr lang="en-US">
                <a:latin typeface="+mn-lt"/>
                <a:ea typeface="+mn-ea"/>
                <a:cs typeface="+mn-ea"/>
                <a:sym typeface="+mn-lt"/>
              </a:rPr>
              <a:t>Operation Management</a:t>
            </a:r>
          </a:p>
        </p:txBody>
      </p:sp>
      <p:sp>
        <p:nvSpPr>
          <p:cNvPr id="7" name="文本占位符 6"/>
          <p:cNvSpPr>
            <a:spLocks noGrp="1"/>
          </p:cNvSpPr>
          <p:nvPr>
            <p:ph type="body" sz="quarter" idx="10"/>
          </p:nvPr>
        </p:nvSpPr>
        <p:spPr/>
        <p:txBody>
          <a:bodyPr/>
          <a:lstStyle/>
          <a:p>
            <a:r>
              <a:rPr lang="en-US" sz="1800" dirty="0">
                <a:latin typeface="+mn-lt"/>
                <a:ea typeface="+mn-ea"/>
                <a:cs typeface="+mn-ea"/>
                <a:sym typeface="+mn-lt"/>
              </a:rPr>
              <a:t>Operation management enables O&amp;M personnel to use the DCIM unified management platform to implement data center operation management and improve data center availability.</a:t>
            </a:r>
          </a:p>
        </p:txBody>
      </p:sp>
      <p:sp>
        <p:nvSpPr>
          <p:cNvPr id="20" name="MH_SubTitle_1"/>
          <p:cNvSpPr/>
          <p:nvPr/>
        </p:nvSpPr>
        <p:spPr>
          <a:xfrm>
            <a:off x="5169038" y="2926617"/>
            <a:ext cx="2117980" cy="377825"/>
          </a:xfrm>
          <a:prstGeom prst="roundRect">
            <a:avLst>
              <a:gd name="adj" fmla="val 2111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sz="1400" dirty="0">
                <a:solidFill>
                  <a:srgbClr val="FFFFFF"/>
                </a:solidFill>
                <a:cs typeface="+mn-ea"/>
                <a:sym typeface="+mn-lt"/>
              </a:rPr>
              <a:t>O&amp;M management</a:t>
            </a:r>
          </a:p>
        </p:txBody>
      </p:sp>
      <p:sp>
        <p:nvSpPr>
          <p:cNvPr id="24" name="MH_SubTitle_2"/>
          <p:cNvSpPr/>
          <p:nvPr/>
        </p:nvSpPr>
        <p:spPr>
          <a:xfrm>
            <a:off x="8387342" y="2926617"/>
            <a:ext cx="2364876" cy="377825"/>
          </a:xfrm>
          <a:prstGeom prst="roundRect">
            <a:avLst>
              <a:gd name="adj" fmla="val 211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sz="1400" dirty="0">
                <a:solidFill>
                  <a:srgbClr val="FFFFFF"/>
                </a:solidFill>
                <a:cs typeface="+mn-ea"/>
                <a:sym typeface="+mn-lt"/>
              </a:rPr>
              <a:t>Energy efficiency management</a:t>
            </a:r>
          </a:p>
        </p:txBody>
      </p:sp>
      <p:sp>
        <p:nvSpPr>
          <p:cNvPr id="27" name="MH_SubTitle_3"/>
          <p:cNvSpPr/>
          <p:nvPr/>
        </p:nvSpPr>
        <p:spPr>
          <a:xfrm>
            <a:off x="5169039" y="4432156"/>
            <a:ext cx="2117979" cy="377825"/>
          </a:xfrm>
          <a:prstGeom prst="roundRect">
            <a:avLst>
              <a:gd name="adj" fmla="val 2111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sz="1400">
                <a:solidFill>
                  <a:srgbClr val="FFFFFF"/>
                </a:solidFill>
                <a:cs typeface="+mn-ea"/>
                <a:sym typeface="+mn-lt"/>
              </a:rPr>
              <a:t>Asset management</a:t>
            </a:r>
          </a:p>
        </p:txBody>
      </p:sp>
      <p:sp>
        <p:nvSpPr>
          <p:cNvPr id="29" name="MH_SubTitle_4"/>
          <p:cNvSpPr/>
          <p:nvPr/>
        </p:nvSpPr>
        <p:spPr>
          <a:xfrm>
            <a:off x="8388258" y="4432156"/>
            <a:ext cx="2363044" cy="377825"/>
          </a:xfrm>
          <a:prstGeom prst="roundRect">
            <a:avLst>
              <a:gd name="adj" fmla="val 2111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sz="1400" dirty="0">
                <a:solidFill>
                  <a:srgbClr val="FFFFFF"/>
                </a:solidFill>
                <a:cs typeface="+mn-ea"/>
                <a:sym typeface="+mn-lt"/>
              </a:rPr>
              <a:t>Capacity management</a:t>
            </a:r>
          </a:p>
        </p:txBody>
      </p:sp>
      <p:sp>
        <p:nvSpPr>
          <p:cNvPr id="19" name="MH_Text_1"/>
          <p:cNvSpPr txBox="1">
            <a:spLocks noChangeArrowheads="1"/>
          </p:cNvSpPr>
          <p:nvPr/>
        </p:nvSpPr>
        <p:spPr bwMode="auto">
          <a:xfrm>
            <a:off x="4947690" y="3295084"/>
            <a:ext cx="2560677"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Implements a series of O&amp;M tasks for data center infrastructure.</a:t>
            </a:r>
          </a:p>
        </p:txBody>
      </p:sp>
      <p:sp>
        <p:nvSpPr>
          <p:cNvPr id="25" name="MH_Other_1"/>
          <p:cNvSpPr/>
          <p:nvPr/>
        </p:nvSpPr>
        <p:spPr>
          <a:xfrm rot="16200000">
            <a:off x="2562731" y="4564157"/>
            <a:ext cx="1429837" cy="1429837"/>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cs typeface="+mn-ea"/>
              <a:sym typeface="+mn-lt"/>
            </a:endParaRPr>
          </a:p>
        </p:txBody>
      </p:sp>
      <p:sp>
        <p:nvSpPr>
          <p:cNvPr id="26" name="MH_Other_2"/>
          <p:cNvSpPr/>
          <p:nvPr/>
        </p:nvSpPr>
        <p:spPr>
          <a:xfrm rot="10800000">
            <a:off x="2562728" y="2705842"/>
            <a:ext cx="1805288" cy="1802752"/>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cs typeface="+mn-ea"/>
              <a:sym typeface="+mn-lt"/>
            </a:endParaRPr>
          </a:p>
        </p:txBody>
      </p:sp>
      <p:sp>
        <p:nvSpPr>
          <p:cNvPr id="28" name="MH_Other_3"/>
          <p:cNvSpPr/>
          <p:nvPr/>
        </p:nvSpPr>
        <p:spPr>
          <a:xfrm>
            <a:off x="1079342" y="4564158"/>
            <a:ext cx="1427830" cy="1429837"/>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cs typeface="+mn-ea"/>
              <a:sym typeface="+mn-lt"/>
            </a:endParaRPr>
          </a:p>
        </p:txBody>
      </p:sp>
      <p:sp>
        <p:nvSpPr>
          <p:cNvPr id="30" name="MH_Other_4"/>
          <p:cNvSpPr/>
          <p:nvPr/>
        </p:nvSpPr>
        <p:spPr>
          <a:xfrm rot="5400000">
            <a:off x="1079342" y="3098234"/>
            <a:ext cx="1421476" cy="142147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cs typeface="+mn-ea"/>
              <a:sym typeface="+mn-lt"/>
            </a:endParaRPr>
          </a:p>
        </p:txBody>
      </p:sp>
      <p:sp>
        <p:nvSpPr>
          <p:cNvPr id="31" name="MH_Other_6"/>
          <p:cNvSpPr>
            <a:spLocks noEditPoints="1"/>
          </p:cNvSpPr>
          <p:nvPr/>
        </p:nvSpPr>
        <p:spPr bwMode="auto">
          <a:xfrm>
            <a:off x="1355449" y="4876159"/>
            <a:ext cx="850105" cy="720726"/>
          </a:xfrm>
          <a:custGeom>
            <a:avLst/>
            <a:gdLst>
              <a:gd name="T0" fmla="*/ 2147483646 w 73"/>
              <a:gd name="T1" fmla="*/ 2147483646 h 63"/>
              <a:gd name="T2" fmla="*/ 2147483646 w 73"/>
              <a:gd name="T3" fmla="*/ 2147483646 h 63"/>
              <a:gd name="T4" fmla="*/ 2147483646 w 73"/>
              <a:gd name="T5" fmla="*/ 2147483646 h 63"/>
              <a:gd name="T6" fmla="*/ 2147483646 w 73"/>
              <a:gd name="T7" fmla="*/ 2147483646 h 63"/>
              <a:gd name="T8" fmla="*/ 2147483646 w 73"/>
              <a:gd name="T9" fmla="*/ 2147483646 h 63"/>
              <a:gd name="T10" fmla="*/ 2147483646 w 73"/>
              <a:gd name="T11" fmla="*/ 2147483646 h 63"/>
              <a:gd name="T12" fmla="*/ 2147483646 w 73"/>
              <a:gd name="T13" fmla="*/ 2147483646 h 63"/>
              <a:gd name="T14" fmla="*/ 2147483646 w 73"/>
              <a:gd name="T15" fmla="*/ 2147483646 h 63"/>
              <a:gd name="T16" fmla="*/ 2147483646 w 73"/>
              <a:gd name="T17" fmla="*/ 2147483646 h 63"/>
              <a:gd name="T18" fmla="*/ 0 w 73"/>
              <a:gd name="T19" fmla="*/ 2147483646 h 63"/>
              <a:gd name="T20" fmla="*/ 0 w 73"/>
              <a:gd name="T21" fmla="*/ 2147483646 h 63"/>
              <a:gd name="T22" fmla="*/ 2147483646 w 73"/>
              <a:gd name="T23" fmla="*/ 0 h 63"/>
              <a:gd name="T24" fmla="*/ 2147483646 w 73"/>
              <a:gd name="T25" fmla="*/ 0 h 63"/>
              <a:gd name="T26" fmla="*/ 2147483646 w 73"/>
              <a:gd name="T27" fmla="*/ 2147483646 h 63"/>
              <a:gd name="T28" fmla="*/ 2147483646 w 73"/>
              <a:gd name="T29" fmla="*/ 2147483646 h 63"/>
              <a:gd name="T30" fmla="*/ 2147483646 w 73"/>
              <a:gd name="T31" fmla="*/ 2147483646 h 63"/>
              <a:gd name="T32" fmla="*/ 2147483646 w 73"/>
              <a:gd name="T33" fmla="*/ 2147483646 h 63"/>
              <a:gd name="T34" fmla="*/ 2147483646 w 73"/>
              <a:gd name="T35" fmla="*/ 2147483646 h 63"/>
              <a:gd name="T36" fmla="*/ 2147483646 w 73"/>
              <a:gd name="T37" fmla="*/ 2147483646 h 63"/>
              <a:gd name="T38" fmla="*/ 2147483646 w 73"/>
              <a:gd name="T39" fmla="*/ 2147483646 h 63"/>
              <a:gd name="T40" fmla="*/ 2147483646 w 73"/>
              <a:gd name="T41" fmla="*/ 2147483646 h 63"/>
              <a:gd name="T42" fmla="*/ 2147483646 w 73"/>
              <a:gd name="T43" fmla="*/ 2147483646 h 63"/>
              <a:gd name="T44" fmla="*/ 2147483646 w 73"/>
              <a:gd name="T45" fmla="*/ 2147483646 h 63"/>
              <a:gd name="T46" fmla="*/ 2147483646 w 73"/>
              <a:gd name="T47" fmla="*/ 214748364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32" name="Freeform 190"/>
          <p:cNvSpPr>
            <a:spLocks noEditPoints="1"/>
          </p:cNvSpPr>
          <p:nvPr/>
        </p:nvSpPr>
        <p:spPr bwMode="auto">
          <a:xfrm>
            <a:off x="2692440" y="4799675"/>
            <a:ext cx="1008883" cy="814719"/>
          </a:xfrm>
          <a:custGeom>
            <a:avLst/>
            <a:gdLst>
              <a:gd name="T0" fmla="*/ 72 w 224"/>
              <a:gd name="T1" fmla="*/ 89 h 181"/>
              <a:gd name="T2" fmla="*/ 72 w 224"/>
              <a:gd name="T3" fmla="*/ 123 h 181"/>
              <a:gd name="T4" fmla="*/ 177 w 224"/>
              <a:gd name="T5" fmla="*/ 33 h 181"/>
              <a:gd name="T6" fmla="*/ 177 w 224"/>
              <a:gd name="T7" fmla="*/ 55 h 181"/>
              <a:gd name="T8" fmla="*/ 208 w 224"/>
              <a:gd name="T9" fmla="*/ 28 h 181"/>
              <a:gd name="T10" fmla="*/ 200 w 224"/>
              <a:gd name="T11" fmla="*/ 11 h 181"/>
              <a:gd name="T12" fmla="*/ 180 w 224"/>
              <a:gd name="T13" fmla="*/ 0 h 181"/>
              <a:gd name="T14" fmla="*/ 158 w 224"/>
              <a:gd name="T15" fmla="*/ 16 h 181"/>
              <a:gd name="T16" fmla="*/ 141 w 224"/>
              <a:gd name="T17" fmla="*/ 24 h 181"/>
              <a:gd name="T18" fmla="*/ 135 w 224"/>
              <a:gd name="T19" fmla="*/ 38 h 181"/>
              <a:gd name="T20" fmla="*/ 142 w 224"/>
              <a:gd name="T21" fmla="*/ 57 h 181"/>
              <a:gd name="T22" fmla="*/ 146 w 224"/>
              <a:gd name="T23" fmla="*/ 83 h 181"/>
              <a:gd name="T24" fmla="*/ 168 w 224"/>
              <a:gd name="T25" fmla="*/ 88 h 181"/>
              <a:gd name="T26" fmla="*/ 186 w 224"/>
              <a:gd name="T27" fmla="*/ 82 h 181"/>
              <a:gd name="T28" fmla="*/ 212 w 224"/>
              <a:gd name="T29" fmla="*/ 78 h 181"/>
              <a:gd name="T30" fmla="*/ 212 w 224"/>
              <a:gd name="T31" fmla="*/ 56 h 181"/>
              <a:gd name="T32" fmla="*/ 218 w 224"/>
              <a:gd name="T33" fmla="*/ 38 h 181"/>
              <a:gd name="T34" fmla="*/ 204 w 224"/>
              <a:gd name="T35" fmla="*/ 70 h 181"/>
              <a:gd name="T36" fmla="*/ 192 w 224"/>
              <a:gd name="T37" fmla="*/ 73 h 181"/>
              <a:gd name="T38" fmla="*/ 174 w 224"/>
              <a:gd name="T39" fmla="*/ 82 h 181"/>
              <a:gd name="T40" fmla="*/ 146 w 224"/>
              <a:gd name="T41" fmla="*/ 74 h 181"/>
              <a:gd name="T42" fmla="*/ 136 w 224"/>
              <a:gd name="T43" fmla="*/ 50 h 181"/>
              <a:gd name="T44" fmla="*/ 150 w 224"/>
              <a:gd name="T45" fmla="*/ 24 h 181"/>
              <a:gd name="T46" fmla="*/ 161 w 224"/>
              <a:gd name="T47" fmla="*/ 21 h 181"/>
              <a:gd name="T48" fmla="*/ 180 w 224"/>
              <a:gd name="T49" fmla="*/ 12 h 181"/>
              <a:gd name="T50" fmla="*/ 208 w 224"/>
              <a:gd name="T51" fmla="*/ 20 h 181"/>
              <a:gd name="T52" fmla="*/ 218 w 224"/>
              <a:gd name="T53" fmla="*/ 44 h 181"/>
              <a:gd name="T54" fmla="*/ 120 w 224"/>
              <a:gd name="T55" fmla="*/ 81 h 181"/>
              <a:gd name="T56" fmla="*/ 119 w 224"/>
              <a:gd name="T57" fmla="*/ 54 h 181"/>
              <a:gd name="T58" fmla="*/ 86 w 224"/>
              <a:gd name="T59" fmla="*/ 56 h 181"/>
              <a:gd name="T60" fmla="*/ 60 w 224"/>
              <a:gd name="T61" fmla="*/ 44 h 181"/>
              <a:gd name="T62" fmla="*/ 35 w 224"/>
              <a:gd name="T63" fmla="*/ 54 h 181"/>
              <a:gd name="T64" fmla="*/ 24 w 224"/>
              <a:gd name="T65" fmla="*/ 78 h 181"/>
              <a:gd name="T66" fmla="*/ 0 w 224"/>
              <a:gd name="T67" fmla="*/ 103 h 181"/>
              <a:gd name="T68" fmla="*/ 25 w 224"/>
              <a:gd name="T69" fmla="*/ 137 h 181"/>
              <a:gd name="T70" fmla="*/ 25 w 224"/>
              <a:gd name="T71" fmla="*/ 164 h 181"/>
              <a:gd name="T72" fmla="*/ 58 w 224"/>
              <a:gd name="T73" fmla="*/ 162 h 181"/>
              <a:gd name="T74" fmla="*/ 85 w 224"/>
              <a:gd name="T75" fmla="*/ 174 h 181"/>
              <a:gd name="T76" fmla="*/ 109 w 224"/>
              <a:gd name="T77" fmla="*/ 164 h 181"/>
              <a:gd name="T78" fmla="*/ 120 w 224"/>
              <a:gd name="T79" fmla="*/ 139 h 181"/>
              <a:gd name="T80" fmla="*/ 144 w 224"/>
              <a:gd name="T81" fmla="*/ 114 h 181"/>
              <a:gd name="T82" fmla="*/ 128 w 224"/>
              <a:gd name="T83" fmla="*/ 115 h 181"/>
              <a:gd name="T84" fmla="*/ 123 w 224"/>
              <a:gd name="T85" fmla="*/ 151 h 181"/>
              <a:gd name="T86" fmla="*/ 101 w 224"/>
              <a:gd name="T87" fmla="*/ 150 h 181"/>
              <a:gd name="T88" fmla="*/ 78 w 224"/>
              <a:gd name="T89" fmla="*/ 175 h 181"/>
              <a:gd name="T90" fmla="*/ 47 w 224"/>
              <a:gd name="T91" fmla="*/ 151 h 181"/>
              <a:gd name="T92" fmla="*/ 22 w 224"/>
              <a:gd name="T93" fmla="*/ 152 h 181"/>
              <a:gd name="T94" fmla="*/ 25 w 224"/>
              <a:gd name="T95" fmla="*/ 121 h 181"/>
              <a:gd name="T96" fmla="*/ 7 w 224"/>
              <a:gd name="T97" fmla="*/ 102 h 181"/>
              <a:gd name="T98" fmla="*/ 22 w 224"/>
              <a:gd name="T99" fmla="*/ 67 h 181"/>
              <a:gd name="T100" fmla="*/ 37 w 224"/>
              <a:gd name="T101" fmla="*/ 65 h 181"/>
              <a:gd name="T102" fmla="*/ 66 w 224"/>
              <a:gd name="T103" fmla="*/ 44 h 181"/>
              <a:gd name="T104" fmla="*/ 84 w 224"/>
              <a:gd name="T105" fmla="*/ 61 h 181"/>
              <a:gd name="T106" fmla="*/ 123 w 224"/>
              <a:gd name="T107" fmla="*/ 66 h 181"/>
              <a:gd name="T108" fmla="*/ 120 w 224"/>
              <a:gd name="T109"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4" h="181">
                <a:moveTo>
                  <a:pt x="72" y="89"/>
                </a:moveTo>
                <a:cubicBezTo>
                  <a:pt x="61" y="89"/>
                  <a:pt x="52" y="98"/>
                  <a:pt x="52" y="109"/>
                </a:cubicBezTo>
                <a:cubicBezTo>
                  <a:pt x="52" y="120"/>
                  <a:pt x="61" y="129"/>
                  <a:pt x="72" y="129"/>
                </a:cubicBezTo>
                <a:cubicBezTo>
                  <a:pt x="83" y="129"/>
                  <a:pt x="92" y="120"/>
                  <a:pt x="92" y="109"/>
                </a:cubicBezTo>
                <a:cubicBezTo>
                  <a:pt x="92" y="98"/>
                  <a:pt x="83" y="89"/>
                  <a:pt x="72" y="89"/>
                </a:cubicBezTo>
                <a:close/>
                <a:moveTo>
                  <a:pt x="72" y="123"/>
                </a:moveTo>
                <a:cubicBezTo>
                  <a:pt x="64" y="123"/>
                  <a:pt x="58" y="117"/>
                  <a:pt x="58" y="109"/>
                </a:cubicBezTo>
                <a:cubicBezTo>
                  <a:pt x="58" y="101"/>
                  <a:pt x="64" y="95"/>
                  <a:pt x="72" y="95"/>
                </a:cubicBezTo>
                <a:cubicBezTo>
                  <a:pt x="80" y="95"/>
                  <a:pt x="86" y="101"/>
                  <a:pt x="86" y="109"/>
                </a:cubicBezTo>
                <a:cubicBezTo>
                  <a:pt x="86" y="117"/>
                  <a:pt x="80" y="123"/>
                  <a:pt x="72" y="123"/>
                </a:cubicBezTo>
                <a:close/>
                <a:moveTo>
                  <a:pt x="177" y="33"/>
                </a:moveTo>
                <a:cubicBezTo>
                  <a:pt x="169" y="33"/>
                  <a:pt x="163" y="39"/>
                  <a:pt x="163" y="47"/>
                </a:cubicBezTo>
                <a:cubicBezTo>
                  <a:pt x="163" y="55"/>
                  <a:pt x="169" y="61"/>
                  <a:pt x="177" y="61"/>
                </a:cubicBezTo>
                <a:cubicBezTo>
                  <a:pt x="184" y="61"/>
                  <a:pt x="191" y="55"/>
                  <a:pt x="191" y="47"/>
                </a:cubicBezTo>
                <a:cubicBezTo>
                  <a:pt x="191" y="39"/>
                  <a:pt x="184" y="33"/>
                  <a:pt x="177" y="33"/>
                </a:cubicBezTo>
                <a:close/>
                <a:moveTo>
                  <a:pt x="177" y="55"/>
                </a:moveTo>
                <a:cubicBezTo>
                  <a:pt x="172" y="55"/>
                  <a:pt x="169" y="51"/>
                  <a:pt x="169" y="47"/>
                </a:cubicBezTo>
                <a:cubicBezTo>
                  <a:pt x="169" y="43"/>
                  <a:pt x="172" y="39"/>
                  <a:pt x="177" y="39"/>
                </a:cubicBezTo>
                <a:cubicBezTo>
                  <a:pt x="181" y="39"/>
                  <a:pt x="185" y="43"/>
                  <a:pt x="185" y="47"/>
                </a:cubicBezTo>
                <a:cubicBezTo>
                  <a:pt x="185" y="51"/>
                  <a:pt x="181" y="55"/>
                  <a:pt x="177" y="55"/>
                </a:cubicBezTo>
                <a:close/>
                <a:moveTo>
                  <a:pt x="218" y="38"/>
                </a:moveTo>
                <a:cubicBezTo>
                  <a:pt x="212" y="38"/>
                  <a:pt x="212" y="38"/>
                  <a:pt x="212" y="38"/>
                </a:cubicBezTo>
                <a:cubicBezTo>
                  <a:pt x="212" y="38"/>
                  <a:pt x="212" y="38"/>
                  <a:pt x="212" y="37"/>
                </a:cubicBezTo>
                <a:cubicBezTo>
                  <a:pt x="208" y="29"/>
                  <a:pt x="208" y="29"/>
                  <a:pt x="208" y="29"/>
                </a:cubicBezTo>
                <a:cubicBezTo>
                  <a:pt x="208" y="29"/>
                  <a:pt x="208" y="28"/>
                  <a:pt x="208" y="28"/>
                </a:cubicBezTo>
                <a:cubicBezTo>
                  <a:pt x="212" y="24"/>
                  <a:pt x="212" y="24"/>
                  <a:pt x="212" y="24"/>
                </a:cubicBezTo>
                <a:cubicBezTo>
                  <a:pt x="213" y="23"/>
                  <a:pt x="214" y="22"/>
                  <a:pt x="214" y="20"/>
                </a:cubicBezTo>
                <a:cubicBezTo>
                  <a:pt x="214" y="19"/>
                  <a:pt x="213" y="17"/>
                  <a:pt x="212" y="16"/>
                </a:cubicBezTo>
                <a:cubicBezTo>
                  <a:pt x="207" y="11"/>
                  <a:pt x="207" y="11"/>
                  <a:pt x="207" y="11"/>
                </a:cubicBezTo>
                <a:cubicBezTo>
                  <a:pt x="205" y="9"/>
                  <a:pt x="202" y="9"/>
                  <a:pt x="200" y="11"/>
                </a:cubicBezTo>
                <a:cubicBezTo>
                  <a:pt x="195" y="16"/>
                  <a:pt x="195" y="16"/>
                  <a:pt x="195" y="16"/>
                </a:cubicBezTo>
                <a:cubicBezTo>
                  <a:pt x="186" y="12"/>
                  <a:pt x="186" y="12"/>
                  <a:pt x="186" y="12"/>
                </a:cubicBezTo>
                <a:cubicBezTo>
                  <a:pt x="186" y="12"/>
                  <a:pt x="186" y="12"/>
                  <a:pt x="186" y="12"/>
                </a:cubicBezTo>
                <a:cubicBezTo>
                  <a:pt x="186" y="6"/>
                  <a:pt x="186" y="6"/>
                  <a:pt x="186" y="6"/>
                </a:cubicBezTo>
                <a:cubicBezTo>
                  <a:pt x="186" y="3"/>
                  <a:pt x="183" y="0"/>
                  <a:pt x="180" y="0"/>
                </a:cubicBezTo>
                <a:cubicBezTo>
                  <a:pt x="173" y="0"/>
                  <a:pt x="173" y="0"/>
                  <a:pt x="173" y="0"/>
                </a:cubicBezTo>
                <a:cubicBezTo>
                  <a:pt x="170" y="0"/>
                  <a:pt x="168" y="3"/>
                  <a:pt x="168" y="6"/>
                </a:cubicBezTo>
                <a:cubicBezTo>
                  <a:pt x="168" y="12"/>
                  <a:pt x="168" y="12"/>
                  <a:pt x="168" y="12"/>
                </a:cubicBezTo>
                <a:cubicBezTo>
                  <a:pt x="168" y="12"/>
                  <a:pt x="168" y="12"/>
                  <a:pt x="167" y="12"/>
                </a:cubicBezTo>
                <a:cubicBezTo>
                  <a:pt x="158" y="16"/>
                  <a:pt x="158" y="16"/>
                  <a:pt x="158" y="16"/>
                </a:cubicBezTo>
                <a:cubicBezTo>
                  <a:pt x="158" y="16"/>
                  <a:pt x="158" y="16"/>
                  <a:pt x="158" y="16"/>
                </a:cubicBezTo>
                <a:cubicBezTo>
                  <a:pt x="154" y="11"/>
                  <a:pt x="154" y="11"/>
                  <a:pt x="154" y="11"/>
                </a:cubicBezTo>
                <a:cubicBezTo>
                  <a:pt x="152" y="9"/>
                  <a:pt x="148" y="9"/>
                  <a:pt x="146" y="11"/>
                </a:cubicBezTo>
                <a:cubicBezTo>
                  <a:pt x="141" y="16"/>
                  <a:pt x="141" y="16"/>
                  <a:pt x="141" y="16"/>
                </a:cubicBezTo>
                <a:cubicBezTo>
                  <a:pt x="139" y="18"/>
                  <a:pt x="139" y="22"/>
                  <a:pt x="141" y="24"/>
                </a:cubicBezTo>
                <a:cubicBezTo>
                  <a:pt x="145" y="28"/>
                  <a:pt x="145" y="28"/>
                  <a:pt x="145" y="28"/>
                </a:cubicBezTo>
                <a:cubicBezTo>
                  <a:pt x="145" y="28"/>
                  <a:pt x="145" y="29"/>
                  <a:pt x="145" y="29"/>
                </a:cubicBezTo>
                <a:cubicBezTo>
                  <a:pt x="142" y="38"/>
                  <a:pt x="142" y="38"/>
                  <a:pt x="142" y="38"/>
                </a:cubicBezTo>
                <a:cubicBezTo>
                  <a:pt x="142" y="38"/>
                  <a:pt x="141" y="38"/>
                  <a:pt x="141" y="38"/>
                </a:cubicBezTo>
                <a:cubicBezTo>
                  <a:pt x="135" y="38"/>
                  <a:pt x="135" y="38"/>
                  <a:pt x="135" y="38"/>
                </a:cubicBezTo>
                <a:cubicBezTo>
                  <a:pt x="132" y="38"/>
                  <a:pt x="130" y="40"/>
                  <a:pt x="130" y="44"/>
                </a:cubicBezTo>
                <a:cubicBezTo>
                  <a:pt x="130" y="50"/>
                  <a:pt x="130" y="50"/>
                  <a:pt x="130" y="50"/>
                </a:cubicBezTo>
                <a:cubicBezTo>
                  <a:pt x="130" y="53"/>
                  <a:pt x="132" y="56"/>
                  <a:pt x="135" y="56"/>
                </a:cubicBezTo>
                <a:cubicBezTo>
                  <a:pt x="141" y="56"/>
                  <a:pt x="141" y="56"/>
                  <a:pt x="141" y="56"/>
                </a:cubicBezTo>
                <a:cubicBezTo>
                  <a:pt x="141" y="56"/>
                  <a:pt x="142" y="56"/>
                  <a:pt x="142" y="57"/>
                </a:cubicBezTo>
                <a:cubicBezTo>
                  <a:pt x="145" y="65"/>
                  <a:pt x="145" y="65"/>
                  <a:pt x="145" y="65"/>
                </a:cubicBezTo>
                <a:cubicBezTo>
                  <a:pt x="145" y="65"/>
                  <a:pt x="145" y="66"/>
                  <a:pt x="145" y="66"/>
                </a:cubicBezTo>
                <a:cubicBezTo>
                  <a:pt x="141" y="70"/>
                  <a:pt x="141" y="70"/>
                  <a:pt x="141" y="70"/>
                </a:cubicBezTo>
                <a:cubicBezTo>
                  <a:pt x="139" y="72"/>
                  <a:pt x="139" y="76"/>
                  <a:pt x="141" y="78"/>
                </a:cubicBezTo>
                <a:cubicBezTo>
                  <a:pt x="146" y="83"/>
                  <a:pt x="146" y="83"/>
                  <a:pt x="146" y="83"/>
                </a:cubicBezTo>
                <a:cubicBezTo>
                  <a:pt x="148" y="85"/>
                  <a:pt x="152" y="85"/>
                  <a:pt x="154" y="83"/>
                </a:cubicBezTo>
                <a:cubicBezTo>
                  <a:pt x="158" y="78"/>
                  <a:pt x="158" y="78"/>
                  <a:pt x="158" y="78"/>
                </a:cubicBezTo>
                <a:cubicBezTo>
                  <a:pt x="167" y="82"/>
                  <a:pt x="167" y="82"/>
                  <a:pt x="167" y="82"/>
                </a:cubicBezTo>
                <a:cubicBezTo>
                  <a:pt x="168" y="82"/>
                  <a:pt x="168" y="82"/>
                  <a:pt x="168" y="82"/>
                </a:cubicBezTo>
                <a:cubicBezTo>
                  <a:pt x="168" y="88"/>
                  <a:pt x="168" y="88"/>
                  <a:pt x="168" y="88"/>
                </a:cubicBezTo>
                <a:cubicBezTo>
                  <a:pt x="168" y="91"/>
                  <a:pt x="170" y="94"/>
                  <a:pt x="173" y="94"/>
                </a:cubicBezTo>
                <a:cubicBezTo>
                  <a:pt x="180" y="94"/>
                  <a:pt x="180" y="94"/>
                  <a:pt x="180" y="94"/>
                </a:cubicBezTo>
                <a:cubicBezTo>
                  <a:pt x="183" y="94"/>
                  <a:pt x="186" y="91"/>
                  <a:pt x="186" y="88"/>
                </a:cubicBezTo>
                <a:cubicBezTo>
                  <a:pt x="186" y="82"/>
                  <a:pt x="186" y="82"/>
                  <a:pt x="186" y="82"/>
                </a:cubicBezTo>
                <a:cubicBezTo>
                  <a:pt x="186" y="82"/>
                  <a:pt x="186" y="82"/>
                  <a:pt x="186" y="82"/>
                </a:cubicBezTo>
                <a:cubicBezTo>
                  <a:pt x="195" y="78"/>
                  <a:pt x="195" y="78"/>
                  <a:pt x="195" y="78"/>
                </a:cubicBezTo>
                <a:cubicBezTo>
                  <a:pt x="195" y="78"/>
                  <a:pt x="195" y="78"/>
                  <a:pt x="195" y="78"/>
                </a:cubicBezTo>
                <a:cubicBezTo>
                  <a:pt x="200" y="83"/>
                  <a:pt x="200" y="83"/>
                  <a:pt x="200" y="83"/>
                </a:cubicBezTo>
                <a:cubicBezTo>
                  <a:pt x="202" y="85"/>
                  <a:pt x="205" y="85"/>
                  <a:pt x="207" y="83"/>
                </a:cubicBezTo>
                <a:cubicBezTo>
                  <a:pt x="212" y="78"/>
                  <a:pt x="212" y="78"/>
                  <a:pt x="212" y="78"/>
                </a:cubicBezTo>
                <a:cubicBezTo>
                  <a:pt x="213" y="77"/>
                  <a:pt x="214" y="75"/>
                  <a:pt x="214" y="74"/>
                </a:cubicBezTo>
                <a:cubicBezTo>
                  <a:pt x="214" y="72"/>
                  <a:pt x="213" y="71"/>
                  <a:pt x="212" y="70"/>
                </a:cubicBezTo>
                <a:cubicBezTo>
                  <a:pt x="208" y="66"/>
                  <a:pt x="208" y="66"/>
                  <a:pt x="208" y="66"/>
                </a:cubicBezTo>
                <a:cubicBezTo>
                  <a:pt x="208" y="66"/>
                  <a:pt x="208" y="65"/>
                  <a:pt x="208" y="65"/>
                </a:cubicBezTo>
                <a:cubicBezTo>
                  <a:pt x="212" y="56"/>
                  <a:pt x="212" y="56"/>
                  <a:pt x="212" y="56"/>
                </a:cubicBezTo>
                <a:cubicBezTo>
                  <a:pt x="212" y="56"/>
                  <a:pt x="212" y="56"/>
                  <a:pt x="212" y="56"/>
                </a:cubicBezTo>
                <a:cubicBezTo>
                  <a:pt x="218" y="56"/>
                  <a:pt x="218" y="56"/>
                  <a:pt x="218" y="56"/>
                </a:cubicBezTo>
                <a:cubicBezTo>
                  <a:pt x="221" y="56"/>
                  <a:pt x="224" y="53"/>
                  <a:pt x="224" y="50"/>
                </a:cubicBezTo>
                <a:cubicBezTo>
                  <a:pt x="224" y="44"/>
                  <a:pt x="224" y="44"/>
                  <a:pt x="224" y="44"/>
                </a:cubicBezTo>
                <a:cubicBezTo>
                  <a:pt x="224" y="40"/>
                  <a:pt x="221" y="38"/>
                  <a:pt x="218" y="38"/>
                </a:cubicBezTo>
                <a:close/>
                <a:moveTo>
                  <a:pt x="218" y="50"/>
                </a:moveTo>
                <a:cubicBezTo>
                  <a:pt x="212" y="50"/>
                  <a:pt x="212" y="50"/>
                  <a:pt x="212" y="50"/>
                </a:cubicBezTo>
                <a:cubicBezTo>
                  <a:pt x="209" y="50"/>
                  <a:pt x="207" y="52"/>
                  <a:pt x="206" y="54"/>
                </a:cubicBezTo>
                <a:cubicBezTo>
                  <a:pt x="203" y="62"/>
                  <a:pt x="203" y="62"/>
                  <a:pt x="203" y="62"/>
                </a:cubicBezTo>
                <a:cubicBezTo>
                  <a:pt x="201" y="65"/>
                  <a:pt x="202" y="68"/>
                  <a:pt x="204" y="70"/>
                </a:cubicBezTo>
                <a:cubicBezTo>
                  <a:pt x="208" y="74"/>
                  <a:pt x="208" y="74"/>
                  <a:pt x="208" y="74"/>
                </a:cubicBezTo>
                <a:cubicBezTo>
                  <a:pt x="204" y="78"/>
                  <a:pt x="204" y="78"/>
                  <a:pt x="204" y="78"/>
                </a:cubicBezTo>
                <a:cubicBezTo>
                  <a:pt x="200" y="74"/>
                  <a:pt x="200" y="74"/>
                  <a:pt x="200" y="74"/>
                </a:cubicBezTo>
                <a:cubicBezTo>
                  <a:pt x="198" y="73"/>
                  <a:pt x="197" y="72"/>
                  <a:pt x="195" y="72"/>
                </a:cubicBezTo>
                <a:cubicBezTo>
                  <a:pt x="194" y="72"/>
                  <a:pt x="193" y="73"/>
                  <a:pt x="192" y="73"/>
                </a:cubicBezTo>
                <a:cubicBezTo>
                  <a:pt x="184" y="76"/>
                  <a:pt x="184" y="76"/>
                  <a:pt x="184" y="76"/>
                </a:cubicBezTo>
                <a:cubicBezTo>
                  <a:pt x="182" y="77"/>
                  <a:pt x="180" y="80"/>
                  <a:pt x="180" y="82"/>
                </a:cubicBezTo>
                <a:cubicBezTo>
                  <a:pt x="180" y="88"/>
                  <a:pt x="180" y="88"/>
                  <a:pt x="180" y="88"/>
                </a:cubicBezTo>
                <a:cubicBezTo>
                  <a:pt x="174" y="88"/>
                  <a:pt x="174" y="88"/>
                  <a:pt x="174" y="88"/>
                </a:cubicBezTo>
                <a:cubicBezTo>
                  <a:pt x="174" y="82"/>
                  <a:pt x="174" y="82"/>
                  <a:pt x="174" y="82"/>
                </a:cubicBezTo>
                <a:cubicBezTo>
                  <a:pt x="174" y="80"/>
                  <a:pt x="172" y="77"/>
                  <a:pt x="169" y="76"/>
                </a:cubicBezTo>
                <a:cubicBezTo>
                  <a:pt x="161" y="73"/>
                  <a:pt x="161" y="73"/>
                  <a:pt x="161" y="73"/>
                </a:cubicBezTo>
                <a:cubicBezTo>
                  <a:pt x="159" y="72"/>
                  <a:pt x="156" y="72"/>
                  <a:pt x="154" y="74"/>
                </a:cubicBezTo>
                <a:cubicBezTo>
                  <a:pt x="150" y="78"/>
                  <a:pt x="150" y="78"/>
                  <a:pt x="150" y="78"/>
                </a:cubicBezTo>
                <a:cubicBezTo>
                  <a:pt x="146" y="74"/>
                  <a:pt x="146" y="74"/>
                  <a:pt x="146" y="74"/>
                </a:cubicBezTo>
                <a:cubicBezTo>
                  <a:pt x="150" y="70"/>
                  <a:pt x="150" y="70"/>
                  <a:pt x="150" y="70"/>
                </a:cubicBezTo>
                <a:cubicBezTo>
                  <a:pt x="151" y="68"/>
                  <a:pt x="152" y="65"/>
                  <a:pt x="151" y="63"/>
                </a:cubicBezTo>
                <a:cubicBezTo>
                  <a:pt x="147" y="55"/>
                  <a:pt x="147" y="55"/>
                  <a:pt x="147" y="55"/>
                </a:cubicBezTo>
                <a:cubicBezTo>
                  <a:pt x="147" y="52"/>
                  <a:pt x="144" y="50"/>
                  <a:pt x="141" y="50"/>
                </a:cubicBezTo>
                <a:cubicBezTo>
                  <a:pt x="136" y="50"/>
                  <a:pt x="136" y="50"/>
                  <a:pt x="136" y="50"/>
                </a:cubicBezTo>
                <a:cubicBezTo>
                  <a:pt x="136" y="44"/>
                  <a:pt x="136" y="44"/>
                  <a:pt x="136" y="44"/>
                </a:cubicBezTo>
                <a:cubicBezTo>
                  <a:pt x="141" y="44"/>
                  <a:pt x="141" y="44"/>
                  <a:pt x="141" y="44"/>
                </a:cubicBezTo>
                <a:cubicBezTo>
                  <a:pt x="144" y="44"/>
                  <a:pt x="147" y="42"/>
                  <a:pt x="147" y="40"/>
                </a:cubicBezTo>
                <a:cubicBezTo>
                  <a:pt x="151" y="32"/>
                  <a:pt x="151" y="32"/>
                  <a:pt x="151" y="32"/>
                </a:cubicBezTo>
                <a:cubicBezTo>
                  <a:pt x="152" y="29"/>
                  <a:pt x="151" y="26"/>
                  <a:pt x="150" y="24"/>
                </a:cubicBezTo>
                <a:cubicBezTo>
                  <a:pt x="146" y="20"/>
                  <a:pt x="146" y="20"/>
                  <a:pt x="146" y="20"/>
                </a:cubicBezTo>
                <a:cubicBezTo>
                  <a:pt x="150" y="16"/>
                  <a:pt x="150" y="16"/>
                  <a:pt x="150" y="16"/>
                </a:cubicBezTo>
                <a:cubicBezTo>
                  <a:pt x="154" y="20"/>
                  <a:pt x="154" y="20"/>
                  <a:pt x="154" y="20"/>
                </a:cubicBezTo>
                <a:cubicBezTo>
                  <a:pt x="155" y="21"/>
                  <a:pt x="157" y="22"/>
                  <a:pt x="158" y="22"/>
                </a:cubicBezTo>
                <a:cubicBezTo>
                  <a:pt x="159" y="22"/>
                  <a:pt x="160" y="21"/>
                  <a:pt x="161" y="21"/>
                </a:cubicBezTo>
                <a:cubicBezTo>
                  <a:pt x="169" y="18"/>
                  <a:pt x="169" y="18"/>
                  <a:pt x="169" y="18"/>
                </a:cubicBezTo>
                <a:cubicBezTo>
                  <a:pt x="172" y="17"/>
                  <a:pt x="174" y="14"/>
                  <a:pt x="174" y="12"/>
                </a:cubicBezTo>
                <a:cubicBezTo>
                  <a:pt x="174" y="6"/>
                  <a:pt x="174" y="6"/>
                  <a:pt x="174" y="6"/>
                </a:cubicBezTo>
                <a:cubicBezTo>
                  <a:pt x="180" y="6"/>
                  <a:pt x="180" y="6"/>
                  <a:pt x="180" y="6"/>
                </a:cubicBezTo>
                <a:cubicBezTo>
                  <a:pt x="180" y="12"/>
                  <a:pt x="180" y="12"/>
                  <a:pt x="180" y="12"/>
                </a:cubicBezTo>
                <a:cubicBezTo>
                  <a:pt x="180" y="14"/>
                  <a:pt x="182" y="17"/>
                  <a:pt x="184" y="18"/>
                </a:cubicBezTo>
                <a:cubicBezTo>
                  <a:pt x="192" y="21"/>
                  <a:pt x="192" y="21"/>
                  <a:pt x="192" y="21"/>
                </a:cubicBezTo>
                <a:cubicBezTo>
                  <a:pt x="194" y="22"/>
                  <a:pt x="198" y="22"/>
                  <a:pt x="200" y="20"/>
                </a:cubicBezTo>
                <a:cubicBezTo>
                  <a:pt x="204" y="16"/>
                  <a:pt x="204" y="16"/>
                  <a:pt x="204" y="16"/>
                </a:cubicBezTo>
                <a:cubicBezTo>
                  <a:pt x="208" y="20"/>
                  <a:pt x="208" y="20"/>
                  <a:pt x="208" y="20"/>
                </a:cubicBezTo>
                <a:cubicBezTo>
                  <a:pt x="204" y="24"/>
                  <a:pt x="204" y="24"/>
                  <a:pt x="204" y="24"/>
                </a:cubicBezTo>
                <a:cubicBezTo>
                  <a:pt x="202" y="26"/>
                  <a:pt x="201" y="29"/>
                  <a:pt x="203" y="31"/>
                </a:cubicBezTo>
                <a:cubicBezTo>
                  <a:pt x="206" y="39"/>
                  <a:pt x="206" y="39"/>
                  <a:pt x="206" y="39"/>
                </a:cubicBezTo>
                <a:cubicBezTo>
                  <a:pt x="207" y="42"/>
                  <a:pt x="209" y="44"/>
                  <a:pt x="212" y="44"/>
                </a:cubicBezTo>
                <a:cubicBezTo>
                  <a:pt x="218" y="44"/>
                  <a:pt x="218" y="44"/>
                  <a:pt x="218" y="44"/>
                </a:cubicBezTo>
                <a:lnTo>
                  <a:pt x="218" y="50"/>
                </a:lnTo>
                <a:close/>
                <a:moveTo>
                  <a:pt x="137" y="96"/>
                </a:moveTo>
                <a:cubicBezTo>
                  <a:pt x="128" y="96"/>
                  <a:pt x="128" y="96"/>
                  <a:pt x="128" y="96"/>
                </a:cubicBezTo>
                <a:cubicBezTo>
                  <a:pt x="127" y="96"/>
                  <a:pt x="126" y="96"/>
                  <a:pt x="125" y="95"/>
                </a:cubicBezTo>
                <a:cubicBezTo>
                  <a:pt x="120" y="81"/>
                  <a:pt x="120" y="81"/>
                  <a:pt x="120" y="81"/>
                </a:cubicBezTo>
                <a:cubicBezTo>
                  <a:pt x="119" y="80"/>
                  <a:pt x="120" y="79"/>
                  <a:pt x="120" y="78"/>
                </a:cubicBezTo>
                <a:cubicBezTo>
                  <a:pt x="127" y="72"/>
                  <a:pt x="127" y="72"/>
                  <a:pt x="127" y="72"/>
                </a:cubicBezTo>
                <a:cubicBezTo>
                  <a:pt x="128" y="70"/>
                  <a:pt x="129" y="69"/>
                  <a:pt x="129" y="67"/>
                </a:cubicBezTo>
                <a:cubicBezTo>
                  <a:pt x="129" y="65"/>
                  <a:pt x="128" y="63"/>
                  <a:pt x="127" y="62"/>
                </a:cubicBezTo>
                <a:cubicBezTo>
                  <a:pt x="119" y="54"/>
                  <a:pt x="119" y="54"/>
                  <a:pt x="119" y="54"/>
                </a:cubicBezTo>
                <a:cubicBezTo>
                  <a:pt x="117" y="52"/>
                  <a:pt x="112" y="52"/>
                  <a:pt x="109" y="54"/>
                </a:cubicBezTo>
                <a:cubicBezTo>
                  <a:pt x="103" y="61"/>
                  <a:pt x="103" y="61"/>
                  <a:pt x="103" y="61"/>
                </a:cubicBezTo>
                <a:cubicBezTo>
                  <a:pt x="102" y="61"/>
                  <a:pt x="102" y="61"/>
                  <a:pt x="101" y="61"/>
                </a:cubicBezTo>
                <a:cubicBezTo>
                  <a:pt x="101" y="61"/>
                  <a:pt x="100" y="61"/>
                  <a:pt x="100" y="61"/>
                </a:cubicBezTo>
                <a:cubicBezTo>
                  <a:pt x="86" y="56"/>
                  <a:pt x="86" y="56"/>
                  <a:pt x="86" y="56"/>
                </a:cubicBezTo>
                <a:cubicBezTo>
                  <a:pt x="85" y="55"/>
                  <a:pt x="85" y="54"/>
                  <a:pt x="85" y="53"/>
                </a:cubicBezTo>
                <a:cubicBezTo>
                  <a:pt x="85" y="44"/>
                  <a:pt x="85" y="44"/>
                  <a:pt x="85" y="44"/>
                </a:cubicBezTo>
                <a:cubicBezTo>
                  <a:pt x="85" y="40"/>
                  <a:pt x="81" y="37"/>
                  <a:pt x="78" y="37"/>
                </a:cubicBezTo>
                <a:cubicBezTo>
                  <a:pt x="67" y="37"/>
                  <a:pt x="67" y="37"/>
                  <a:pt x="67" y="37"/>
                </a:cubicBezTo>
                <a:cubicBezTo>
                  <a:pt x="63" y="37"/>
                  <a:pt x="60" y="40"/>
                  <a:pt x="60" y="44"/>
                </a:cubicBezTo>
                <a:cubicBezTo>
                  <a:pt x="60" y="53"/>
                  <a:pt x="60" y="53"/>
                  <a:pt x="60" y="53"/>
                </a:cubicBezTo>
                <a:cubicBezTo>
                  <a:pt x="60" y="54"/>
                  <a:pt x="59" y="55"/>
                  <a:pt x="58" y="56"/>
                </a:cubicBezTo>
                <a:cubicBezTo>
                  <a:pt x="44" y="61"/>
                  <a:pt x="44" y="61"/>
                  <a:pt x="44" y="61"/>
                </a:cubicBezTo>
                <a:cubicBezTo>
                  <a:pt x="44" y="62"/>
                  <a:pt x="42" y="61"/>
                  <a:pt x="42" y="61"/>
                </a:cubicBezTo>
                <a:cubicBezTo>
                  <a:pt x="35" y="54"/>
                  <a:pt x="35" y="54"/>
                  <a:pt x="35" y="54"/>
                </a:cubicBezTo>
                <a:cubicBezTo>
                  <a:pt x="32" y="52"/>
                  <a:pt x="28" y="52"/>
                  <a:pt x="25" y="54"/>
                </a:cubicBezTo>
                <a:cubicBezTo>
                  <a:pt x="17" y="62"/>
                  <a:pt x="17" y="62"/>
                  <a:pt x="17" y="62"/>
                </a:cubicBezTo>
                <a:cubicBezTo>
                  <a:pt x="16" y="63"/>
                  <a:pt x="15" y="65"/>
                  <a:pt x="15" y="67"/>
                </a:cubicBezTo>
                <a:cubicBezTo>
                  <a:pt x="15" y="69"/>
                  <a:pt x="16" y="70"/>
                  <a:pt x="17" y="72"/>
                </a:cubicBezTo>
                <a:cubicBezTo>
                  <a:pt x="24" y="78"/>
                  <a:pt x="24" y="78"/>
                  <a:pt x="24" y="78"/>
                </a:cubicBezTo>
                <a:cubicBezTo>
                  <a:pt x="25" y="79"/>
                  <a:pt x="25" y="80"/>
                  <a:pt x="24" y="81"/>
                </a:cubicBezTo>
                <a:cubicBezTo>
                  <a:pt x="19" y="95"/>
                  <a:pt x="19" y="95"/>
                  <a:pt x="19" y="95"/>
                </a:cubicBezTo>
                <a:cubicBezTo>
                  <a:pt x="19" y="96"/>
                  <a:pt x="17" y="96"/>
                  <a:pt x="17" y="96"/>
                </a:cubicBezTo>
                <a:cubicBezTo>
                  <a:pt x="7" y="96"/>
                  <a:pt x="7" y="96"/>
                  <a:pt x="7" y="96"/>
                </a:cubicBezTo>
                <a:cubicBezTo>
                  <a:pt x="3" y="96"/>
                  <a:pt x="0" y="100"/>
                  <a:pt x="0" y="103"/>
                </a:cubicBezTo>
                <a:cubicBezTo>
                  <a:pt x="0" y="114"/>
                  <a:pt x="0" y="114"/>
                  <a:pt x="0" y="114"/>
                </a:cubicBezTo>
                <a:cubicBezTo>
                  <a:pt x="0" y="118"/>
                  <a:pt x="3" y="121"/>
                  <a:pt x="7" y="121"/>
                </a:cubicBezTo>
                <a:cubicBezTo>
                  <a:pt x="17" y="121"/>
                  <a:pt x="17" y="121"/>
                  <a:pt x="17" y="121"/>
                </a:cubicBezTo>
                <a:cubicBezTo>
                  <a:pt x="18" y="121"/>
                  <a:pt x="19" y="122"/>
                  <a:pt x="19" y="123"/>
                </a:cubicBezTo>
                <a:cubicBezTo>
                  <a:pt x="25" y="137"/>
                  <a:pt x="25" y="137"/>
                  <a:pt x="25" y="137"/>
                </a:cubicBezTo>
                <a:cubicBezTo>
                  <a:pt x="25" y="137"/>
                  <a:pt x="25" y="139"/>
                  <a:pt x="24" y="139"/>
                </a:cubicBezTo>
                <a:cubicBezTo>
                  <a:pt x="17" y="146"/>
                  <a:pt x="17" y="146"/>
                  <a:pt x="17" y="146"/>
                </a:cubicBezTo>
                <a:cubicBezTo>
                  <a:pt x="16" y="147"/>
                  <a:pt x="15" y="149"/>
                  <a:pt x="15" y="151"/>
                </a:cubicBezTo>
                <a:cubicBezTo>
                  <a:pt x="15" y="153"/>
                  <a:pt x="16" y="155"/>
                  <a:pt x="17" y="156"/>
                </a:cubicBezTo>
                <a:cubicBezTo>
                  <a:pt x="25" y="164"/>
                  <a:pt x="25" y="164"/>
                  <a:pt x="25" y="164"/>
                </a:cubicBezTo>
                <a:cubicBezTo>
                  <a:pt x="28" y="166"/>
                  <a:pt x="32" y="166"/>
                  <a:pt x="35" y="164"/>
                </a:cubicBezTo>
                <a:cubicBezTo>
                  <a:pt x="42" y="157"/>
                  <a:pt x="42" y="157"/>
                  <a:pt x="42" y="157"/>
                </a:cubicBezTo>
                <a:cubicBezTo>
                  <a:pt x="42" y="156"/>
                  <a:pt x="43" y="156"/>
                  <a:pt x="43" y="156"/>
                </a:cubicBezTo>
                <a:cubicBezTo>
                  <a:pt x="44" y="156"/>
                  <a:pt x="44" y="156"/>
                  <a:pt x="45" y="157"/>
                </a:cubicBezTo>
                <a:cubicBezTo>
                  <a:pt x="58" y="162"/>
                  <a:pt x="58" y="162"/>
                  <a:pt x="58" y="162"/>
                </a:cubicBezTo>
                <a:cubicBezTo>
                  <a:pt x="59" y="162"/>
                  <a:pt x="60" y="164"/>
                  <a:pt x="60" y="164"/>
                </a:cubicBezTo>
                <a:cubicBezTo>
                  <a:pt x="60" y="174"/>
                  <a:pt x="60" y="174"/>
                  <a:pt x="60" y="174"/>
                </a:cubicBezTo>
                <a:cubicBezTo>
                  <a:pt x="60" y="178"/>
                  <a:pt x="63" y="181"/>
                  <a:pt x="67" y="181"/>
                </a:cubicBezTo>
                <a:cubicBezTo>
                  <a:pt x="78" y="181"/>
                  <a:pt x="78" y="181"/>
                  <a:pt x="78" y="181"/>
                </a:cubicBezTo>
                <a:cubicBezTo>
                  <a:pt x="81" y="181"/>
                  <a:pt x="85" y="178"/>
                  <a:pt x="85" y="174"/>
                </a:cubicBezTo>
                <a:cubicBezTo>
                  <a:pt x="85" y="164"/>
                  <a:pt x="85" y="164"/>
                  <a:pt x="85" y="164"/>
                </a:cubicBezTo>
                <a:cubicBezTo>
                  <a:pt x="85" y="163"/>
                  <a:pt x="85" y="162"/>
                  <a:pt x="86" y="162"/>
                </a:cubicBezTo>
                <a:cubicBezTo>
                  <a:pt x="100" y="156"/>
                  <a:pt x="100" y="156"/>
                  <a:pt x="100" y="156"/>
                </a:cubicBezTo>
                <a:cubicBezTo>
                  <a:pt x="101" y="156"/>
                  <a:pt x="102" y="156"/>
                  <a:pt x="103" y="157"/>
                </a:cubicBezTo>
                <a:cubicBezTo>
                  <a:pt x="109" y="164"/>
                  <a:pt x="109" y="164"/>
                  <a:pt x="109" y="164"/>
                </a:cubicBezTo>
                <a:cubicBezTo>
                  <a:pt x="112" y="166"/>
                  <a:pt x="117" y="166"/>
                  <a:pt x="119" y="164"/>
                </a:cubicBezTo>
                <a:cubicBezTo>
                  <a:pt x="127" y="156"/>
                  <a:pt x="127" y="156"/>
                  <a:pt x="127" y="156"/>
                </a:cubicBezTo>
                <a:cubicBezTo>
                  <a:pt x="128" y="155"/>
                  <a:pt x="129" y="153"/>
                  <a:pt x="129" y="151"/>
                </a:cubicBezTo>
                <a:cubicBezTo>
                  <a:pt x="129" y="149"/>
                  <a:pt x="128" y="147"/>
                  <a:pt x="127" y="146"/>
                </a:cubicBezTo>
                <a:cubicBezTo>
                  <a:pt x="120" y="139"/>
                  <a:pt x="120" y="139"/>
                  <a:pt x="120" y="139"/>
                </a:cubicBezTo>
                <a:cubicBezTo>
                  <a:pt x="120" y="139"/>
                  <a:pt x="119" y="137"/>
                  <a:pt x="120" y="136"/>
                </a:cubicBezTo>
                <a:cubicBezTo>
                  <a:pt x="125" y="123"/>
                  <a:pt x="125" y="123"/>
                  <a:pt x="125" y="123"/>
                </a:cubicBezTo>
                <a:cubicBezTo>
                  <a:pt x="126" y="122"/>
                  <a:pt x="127" y="121"/>
                  <a:pt x="128" y="121"/>
                </a:cubicBezTo>
                <a:cubicBezTo>
                  <a:pt x="137" y="121"/>
                  <a:pt x="137" y="121"/>
                  <a:pt x="137" y="121"/>
                </a:cubicBezTo>
                <a:cubicBezTo>
                  <a:pt x="141" y="121"/>
                  <a:pt x="144" y="118"/>
                  <a:pt x="144" y="114"/>
                </a:cubicBezTo>
                <a:cubicBezTo>
                  <a:pt x="144" y="103"/>
                  <a:pt x="144" y="103"/>
                  <a:pt x="144" y="103"/>
                </a:cubicBezTo>
                <a:cubicBezTo>
                  <a:pt x="144" y="100"/>
                  <a:pt x="141" y="96"/>
                  <a:pt x="137" y="96"/>
                </a:cubicBezTo>
                <a:close/>
                <a:moveTo>
                  <a:pt x="138" y="114"/>
                </a:moveTo>
                <a:cubicBezTo>
                  <a:pt x="138" y="115"/>
                  <a:pt x="138" y="115"/>
                  <a:pt x="137" y="115"/>
                </a:cubicBezTo>
                <a:cubicBezTo>
                  <a:pt x="128" y="115"/>
                  <a:pt x="128" y="115"/>
                  <a:pt x="128" y="115"/>
                </a:cubicBezTo>
                <a:cubicBezTo>
                  <a:pt x="124" y="115"/>
                  <a:pt x="121" y="118"/>
                  <a:pt x="120" y="121"/>
                </a:cubicBezTo>
                <a:cubicBezTo>
                  <a:pt x="115" y="134"/>
                  <a:pt x="115" y="134"/>
                  <a:pt x="115" y="134"/>
                </a:cubicBezTo>
                <a:cubicBezTo>
                  <a:pt x="113" y="137"/>
                  <a:pt x="113" y="141"/>
                  <a:pt x="116" y="144"/>
                </a:cubicBezTo>
                <a:cubicBezTo>
                  <a:pt x="123" y="150"/>
                  <a:pt x="123" y="150"/>
                  <a:pt x="123" y="150"/>
                </a:cubicBezTo>
                <a:cubicBezTo>
                  <a:pt x="123" y="150"/>
                  <a:pt x="123" y="151"/>
                  <a:pt x="123" y="151"/>
                </a:cubicBezTo>
                <a:cubicBezTo>
                  <a:pt x="123" y="151"/>
                  <a:pt x="123" y="151"/>
                  <a:pt x="123" y="152"/>
                </a:cubicBezTo>
                <a:cubicBezTo>
                  <a:pt x="115" y="159"/>
                  <a:pt x="115" y="159"/>
                  <a:pt x="115" y="159"/>
                </a:cubicBezTo>
                <a:cubicBezTo>
                  <a:pt x="114" y="160"/>
                  <a:pt x="114" y="160"/>
                  <a:pt x="114" y="159"/>
                </a:cubicBezTo>
                <a:cubicBezTo>
                  <a:pt x="107" y="153"/>
                  <a:pt x="107" y="153"/>
                  <a:pt x="107" y="153"/>
                </a:cubicBezTo>
                <a:cubicBezTo>
                  <a:pt x="105" y="151"/>
                  <a:pt x="103" y="150"/>
                  <a:pt x="101" y="150"/>
                </a:cubicBezTo>
                <a:cubicBezTo>
                  <a:pt x="100" y="150"/>
                  <a:pt x="98" y="151"/>
                  <a:pt x="97" y="151"/>
                </a:cubicBezTo>
                <a:cubicBezTo>
                  <a:pt x="84" y="156"/>
                  <a:pt x="84" y="156"/>
                  <a:pt x="84" y="156"/>
                </a:cubicBezTo>
                <a:cubicBezTo>
                  <a:pt x="81" y="157"/>
                  <a:pt x="79" y="161"/>
                  <a:pt x="79" y="164"/>
                </a:cubicBezTo>
                <a:cubicBezTo>
                  <a:pt x="79" y="174"/>
                  <a:pt x="79" y="174"/>
                  <a:pt x="79" y="174"/>
                </a:cubicBezTo>
                <a:cubicBezTo>
                  <a:pt x="79" y="174"/>
                  <a:pt x="78" y="175"/>
                  <a:pt x="78" y="175"/>
                </a:cubicBezTo>
                <a:cubicBezTo>
                  <a:pt x="67" y="175"/>
                  <a:pt x="67" y="175"/>
                  <a:pt x="67" y="175"/>
                </a:cubicBezTo>
                <a:cubicBezTo>
                  <a:pt x="66" y="175"/>
                  <a:pt x="66" y="174"/>
                  <a:pt x="66" y="174"/>
                </a:cubicBezTo>
                <a:cubicBezTo>
                  <a:pt x="66" y="164"/>
                  <a:pt x="66" y="164"/>
                  <a:pt x="66" y="164"/>
                </a:cubicBezTo>
                <a:cubicBezTo>
                  <a:pt x="66" y="161"/>
                  <a:pt x="63" y="157"/>
                  <a:pt x="60" y="156"/>
                </a:cubicBezTo>
                <a:cubicBezTo>
                  <a:pt x="47" y="151"/>
                  <a:pt x="47" y="151"/>
                  <a:pt x="47" y="151"/>
                </a:cubicBezTo>
                <a:cubicBezTo>
                  <a:pt x="46" y="151"/>
                  <a:pt x="45" y="150"/>
                  <a:pt x="43" y="150"/>
                </a:cubicBezTo>
                <a:cubicBezTo>
                  <a:pt x="41" y="150"/>
                  <a:pt x="39" y="151"/>
                  <a:pt x="37" y="153"/>
                </a:cubicBezTo>
                <a:cubicBezTo>
                  <a:pt x="31" y="159"/>
                  <a:pt x="31" y="159"/>
                  <a:pt x="31" y="159"/>
                </a:cubicBezTo>
                <a:cubicBezTo>
                  <a:pt x="30" y="160"/>
                  <a:pt x="30" y="160"/>
                  <a:pt x="29" y="159"/>
                </a:cubicBezTo>
                <a:cubicBezTo>
                  <a:pt x="22" y="152"/>
                  <a:pt x="22" y="152"/>
                  <a:pt x="22" y="152"/>
                </a:cubicBezTo>
                <a:cubicBezTo>
                  <a:pt x="21" y="151"/>
                  <a:pt x="21" y="151"/>
                  <a:pt x="21" y="151"/>
                </a:cubicBezTo>
                <a:cubicBezTo>
                  <a:pt x="21" y="151"/>
                  <a:pt x="21" y="150"/>
                  <a:pt x="22" y="150"/>
                </a:cubicBezTo>
                <a:cubicBezTo>
                  <a:pt x="28" y="144"/>
                  <a:pt x="28" y="144"/>
                  <a:pt x="28" y="144"/>
                </a:cubicBezTo>
                <a:cubicBezTo>
                  <a:pt x="31" y="141"/>
                  <a:pt x="32" y="137"/>
                  <a:pt x="30" y="134"/>
                </a:cubicBezTo>
                <a:cubicBezTo>
                  <a:pt x="25" y="121"/>
                  <a:pt x="25" y="121"/>
                  <a:pt x="25" y="121"/>
                </a:cubicBezTo>
                <a:cubicBezTo>
                  <a:pt x="24" y="118"/>
                  <a:pt x="20" y="115"/>
                  <a:pt x="17" y="115"/>
                </a:cubicBezTo>
                <a:cubicBezTo>
                  <a:pt x="7" y="115"/>
                  <a:pt x="7" y="115"/>
                  <a:pt x="7" y="115"/>
                </a:cubicBezTo>
                <a:cubicBezTo>
                  <a:pt x="7" y="115"/>
                  <a:pt x="6" y="115"/>
                  <a:pt x="6" y="114"/>
                </a:cubicBezTo>
                <a:cubicBezTo>
                  <a:pt x="6" y="103"/>
                  <a:pt x="6" y="103"/>
                  <a:pt x="6" y="103"/>
                </a:cubicBezTo>
                <a:cubicBezTo>
                  <a:pt x="6" y="103"/>
                  <a:pt x="7" y="102"/>
                  <a:pt x="7" y="102"/>
                </a:cubicBezTo>
                <a:cubicBezTo>
                  <a:pt x="17" y="102"/>
                  <a:pt x="17" y="102"/>
                  <a:pt x="17" y="102"/>
                </a:cubicBezTo>
                <a:cubicBezTo>
                  <a:pt x="20" y="102"/>
                  <a:pt x="24" y="100"/>
                  <a:pt x="25" y="97"/>
                </a:cubicBezTo>
                <a:cubicBezTo>
                  <a:pt x="30" y="84"/>
                  <a:pt x="30" y="84"/>
                  <a:pt x="30" y="84"/>
                </a:cubicBezTo>
                <a:cubicBezTo>
                  <a:pt x="31" y="81"/>
                  <a:pt x="31" y="77"/>
                  <a:pt x="28" y="74"/>
                </a:cubicBezTo>
                <a:cubicBezTo>
                  <a:pt x="22" y="67"/>
                  <a:pt x="22" y="67"/>
                  <a:pt x="22" y="67"/>
                </a:cubicBezTo>
                <a:cubicBezTo>
                  <a:pt x="21" y="67"/>
                  <a:pt x="21" y="67"/>
                  <a:pt x="21" y="67"/>
                </a:cubicBezTo>
                <a:cubicBezTo>
                  <a:pt x="21" y="67"/>
                  <a:pt x="21" y="66"/>
                  <a:pt x="22" y="66"/>
                </a:cubicBezTo>
                <a:cubicBezTo>
                  <a:pt x="29" y="58"/>
                  <a:pt x="29" y="58"/>
                  <a:pt x="29" y="58"/>
                </a:cubicBezTo>
                <a:cubicBezTo>
                  <a:pt x="30" y="58"/>
                  <a:pt x="30" y="58"/>
                  <a:pt x="31" y="58"/>
                </a:cubicBezTo>
                <a:cubicBezTo>
                  <a:pt x="37" y="65"/>
                  <a:pt x="37" y="65"/>
                  <a:pt x="37" y="65"/>
                </a:cubicBezTo>
                <a:cubicBezTo>
                  <a:pt x="39" y="67"/>
                  <a:pt x="41" y="67"/>
                  <a:pt x="43" y="67"/>
                </a:cubicBezTo>
                <a:cubicBezTo>
                  <a:pt x="45" y="67"/>
                  <a:pt x="46" y="67"/>
                  <a:pt x="47" y="67"/>
                </a:cubicBezTo>
                <a:cubicBezTo>
                  <a:pt x="60" y="61"/>
                  <a:pt x="60" y="61"/>
                  <a:pt x="60" y="61"/>
                </a:cubicBezTo>
                <a:cubicBezTo>
                  <a:pt x="63" y="60"/>
                  <a:pt x="66" y="57"/>
                  <a:pt x="66" y="53"/>
                </a:cubicBezTo>
                <a:cubicBezTo>
                  <a:pt x="66" y="44"/>
                  <a:pt x="66" y="44"/>
                  <a:pt x="66" y="44"/>
                </a:cubicBezTo>
                <a:cubicBezTo>
                  <a:pt x="66" y="43"/>
                  <a:pt x="66" y="43"/>
                  <a:pt x="67" y="43"/>
                </a:cubicBezTo>
                <a:cubicBezTo>
                  <a:pt x="78" y="43"/>
                  <a:pt x="78" y="43"/>
                  <a:pt x="78" y="43"/>
                </a:cubicBezTo>
                <a:cubicBezTo>
                  <a:pt x="78" y="43"/>
                  <a:pt x="79" y="43"/>
                  <a:pt x="79" y="44"/>
                </a:cubicBezTo>
                <a:cubicBezTo>
                  <a:pt x="79" y="53"/>
                  <a:pt x="79" y="53"/>
                  <a:pt x="79" y="53"/>
                </a:cubicBezTo>
                <a:cubicBezTo>
                  <a:pt x="79" y="57"/>
                  <a:pt x="81" y="60"/>
                  <a:pt x="84" y="61"/>
                </a:cubicBezTo>
                <a:cubicBezTo>
                  <a:pt x="97" y="66"/>
                  <a:pt x="97" y="66"/>
                  <a:pt x="97" y="66"/>
                </a:cubicBezTo>
                <a:cubicBezTo>
                  <a:pt x="100" y="68"/>
                  <a:pt x="104" y="67"/>
                  <a:pt x="107" y="65"/>
                </a:cubicBezTo>
                <a:cubicBezTo>
                  <a:pt x="114" y="58"/>
                  <a:pt x="114" y="58"/>
                  <a:pt x="114" y="58"/>
                </a:cubicBezTo>
                <a:cubicBezTo>
                  <a:pt x="114" y="58"/>
                  <a:pt x="115" y="58"/>
                  <a:pt x="115" y="58"/>
                </a:cubicBezTo>
                <a:cubicBezTo>
                  <a:pt x="123" y="66"/>
                  <a:pt x="123" y="66"/>
                  <a:pt x="123" y="66"/>
                </a:cubicBezTo>
                <a:cubicBezTo>
                  <a:pt x="123" y="66"/>
                  <a:pt x="123" y="67"/>
                  <a:pt x="123" y="67"/>
                </a:cubicBezTo>
                <a:cubicBezTo>
                  <a:pt x="123" y="67"/>
                  <a:pt x="123" y="67"/>
                  <a:pt x="123" y="67"/>
                </a:cubicBezTo>
                <a:cubicBezTo>
                  <a:pt x="116" y="74"/>
                  <a:pt x="116" y="74"/>
                  <a:pt x="116" y="74"/>
                </a:cubicBezTo>
                <a:cubicBezTo>
                  <a:pt x="113" y="77"/>
                  <a:pt x="113" y="81"/>
                  <a:pt x="114" y="84"/>
                </a:cubicBezTo>
                <a:cubicBezTo>
                  <a:pt x="120" y="97"/>
                  <a:pt x="120" y="97"/>
                  <a:pt x="120" y="97"/>
                </a:cubicBezTo>
                <a:cubicBezTo>
                  <a:pt x="121" y="100"/>
                  <a:pt x="124" y="102"/>
                  <a:pt x="128" y="102"/>
                </a:cubicBezTo>
                <a:cubicBezTo>
                  <a:pt x="137" y="102"/>
                  <a:pt x="137" y="102"/>
                  <a:pt x="137" y="102"/>
                </a:cubicBezTo>
                <a:cubicBezTo>
                  <a:pt x="138" y="102"/>
                  <a:pt x="138" y="103"/>
                  <a:pt x="138" y="103"/>
                </a:cubicBezTo>
                <a:lnTo>
                  <a:pt x="138" y="11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nvGrpSpPr>
          <p:cNvPr id="33" name="组合 32"/>
          <p:cNvGrpSpPr/>
          <p:nvPr/>
        </p:nvGrpSpPr>
        <p:grpSpPr>
          <a:xfrm>
            <a:off x="2837908" y="3129646"/>
            <a:ext cx="1124172" cy="1063074"/>
            <a:chOff x="6622636" y="3121192"/>
            <a:chExt cx="506356" cy="478836"/>
          </a:xfrm>
          <a:solidFill>
            <a:schemeClr val="bg1"/>
          </a:solidFill>
        </p:grpSpPr>
        <p:sp>
          <p:nvSpPr>
            <p:cNvPr id="34" name="Freeform 36"/>
            <p:cNvSpPr>
              <a:spLocks noEditPoints="1"/>
            </p:cNvSpPr>
            <p:nvPr/>
          </p:nvSpPr>
          <p:spPr bwMode="auto">
            <a:xfrm>
              <a:off x="6688194" y="3121192"/>
              <a:ext cx="241109" cy="169153"/>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35" name="Freeform 37"/>
            <p:cNvSpPr>
              <a:spLocks noEditPoints="1"/>
            </p:cNvSpPr>
            <p:nvPr/>
          </p:nvSpPr>
          <p:spPr bwMode="auto">
            <a:xfrm>
              <a:off x="6877460" y="3210603"/>
              <a:ext cx="251532" cy="278061"/>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36" name="Freeform 38"/>
            <p:cNvSpPr>
              <a:spLocks noEditPoints="1"/>
            </p:cNvSpPr>
            <p:nvPr/>
          </p:nvSpPr>
          <p:spPr bwMode="auto">
            <a:xfrm>
              <a:off x="6622636" y="3278520"/>
              <a:ext cx="304746" cy="321508"/>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sp>
        <p:nvSpPr>
          <p:cNvPr id="37" name="Freeform 55"/>
          <p:cNvSpPr>
            <a:spLocks noEditPoints="1"/>
          </p:cNvSpPr>
          <p:nvPr/>
        </p:nvSpPr>
        <p:spPr bwMode="auto">
          <a:xfrm>
            <a:off x="1367876" y="3385628"/>
            <a:ext cx="825252" cy="831735"/>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79 w 144"/>
              <a:gd name="T11" fmla="*/ 129 h 144"/>
              <a:gd name="T12" fmla="*/ 79 w 144"/>
              <a:gd name="T13" fmla="*/ 108 h 144"/>
              <a:gd name="T14" fmla="*/ 65 w 144"/>
              <a:gd name="T15" fmla="*/ 108 h 144"/>
              <a:gd name="T16" fmla="*/ 65 w 144"/>
              <a:gd name="T17" fmla="*/ 129 h 144"/>
              <a:gd name="T18" fmla="*/ 15 w 144"/>
              <a:gd name="T19" fmla="*/ 79 h 144"/>
              <a:gd name="T20" fmla="*/ 36 w 144"/>
              <a:gd name="T21" fmla="*/ 79 h 144"/>
              <a:gd name="T22" fmla="*/ 36 w 144"/>
              <a:gd name="T23" fmla="*/ 65 h 144"/>
              <a:gd name="T24" fmla="*/ 15 w 144"/>
              <a:gd name="T25" fmla="*/ 65 h 144"/>
              <a:gd name="T26" fmla="*/ 65 w 144"/>
              <a:gd name="T27" fmla="*/ 15 h 144"/>
              <a:gd name="T28" fmla="*/ 65 w 144"/>
              <a:gd name="T29" fmla="*/ 36 h 144"/>
              <a:gd name="T30" fmla="*/ 79 w 144"/>
              <a:gd name="T31" fmla="*/ 36 h 144"/>
              <a:gd name="T32" fmla="*/ 79 w 144"/>
              <a:gd name="T33" fmla="*/ 15 h 144"/>
              <a:gd name="T34" fmla="*/ 129 w 144"/>
              <a:gd name="T35" fmla="*/ 65 h 144"/>
              <a:gd name="T36" fmla="*/ 108 w 144"/>
              <a:gd name="T37" fmla="*/ 65 h 144"/>
              <a:gd name="T38" fmla="*/ 108 w 144"/>
              <a:gd name="T39" fmla="*/ 79 h 144"/>
              <a:gd name="T40" fmla="*/ 129 w 144"/>
              <a:gd name="T41" fmla="*/ 79 h 144"/>
              <a:gd name="T42" fmla="*/ 79 w 144"/>
              <a:gd name="T43" fmla="*/ 12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moveTo>
                  <a:pt x="79" y="129"/>
                </a:moveTo>
                <a:cubicBezTo>
                  <a:pt x="79" y="108"/>
                  <a:pt x="79" y="108"/>
                  <a:pt x="79" y="108"/>
                </a:cubicBezTo>
                <a:cubicBezTo>
                  <a:pt x="65" y="108"/>
                  <a:pt x="65" y="108"/>
                  <a:pt x="65" y="108"/>
                </a:cubicBezTo>
                <a:cubicBezTo>
                  <a:pt x="65" y="129"/>
                  <a:pt x="65" y="129"/>
                  <a:pt x="65" y="129"/>
                </a:cubicBezTo>
                <a:cubicBezTo>
                  <a:pt x="39" y="126"/>
                  <a:pt x="18" y="105"/>
                  <a:pt x="15" y="79"/>
                </a:cubicBezTo>
                <a:cubicBezTo>
                  <a:pt x="36" y="79"/>
                  <a:pt x="36" y="79"/>
                  <a:pt x="36" y="79"/>
                </a:cubicBezTo>
                <a:cubicBezTo>
                  <a:pt x="36" y="65"/>
                  <a:pt x="36" y="65"/>
                  <a:pt x="36" y="65"/>
                </a:cubicBezTo>
                <a:cubicBezTo>
                  <a:pt x="15" y="65"/>
                  <a:pt x="15" y="65"/>
                  <a:pt x="15" y="65"/>
                </a:cubicBezTo>
                <a:cubicBezTo>
                  <a:pt x="18" y="39"/>
                  <a:pt x="39" y="18"/>
                  <a:pt x="65" y="15"/>
                </a:cubicBezTo>
                <a:cubicBezTo>
                  <a:pt x="65" y="36"/>
                  <a:pt x="65" y="36"/>
                  <a:pt x="65" y="36"/>
                </a:cubicBezTo>
                <a:cubicBezTo>
                  <a:pt x="79" y="36"/>
                  <a:pt x="79" y="36"/>
                  <a:pt x="79" y="36"/>
                </a:cubicBezTo>
                <a:cubicBezTo>
                  <a:pt x="79" y="15"/>
                  <a:pt x="79" y="15"/>
                  <a:pt x="79" y="15"/>
                </a:cubicBezTo>
                <a:cubicBezTo>
                  <a:pt x="105" y="18"/>
                  <a:pt x="126" y="39"/>
                  <a:pt x="129" y="65"/>
                </a:cubicBezTo>
                <a:cubicBezTo>
                  <a:pt x="108" y="65"/>
                  <a:pt x="108" y="65"/>
                  <a:pt x="108" y="65"/>
                </a:cubicBezTo>
                <a:cubicBezTo>
                  <a:pt x="108" y="79"/>
                  <a:pt x="108" y="79"/>
                  <a:pt x="108" y="79"/>
                </a:cubicBezTo>
                <a:cubicBezTo>
                  <a:pt x="129" y="79"/>
                  <a:pt x="129" y="79"/>
                  <a:pt x="129" y="79"/>
                </a:cubicBezTo>
                <a:cubicBezTo>
                  <a:pt x="126" y="105"/>
                  <a:pt x="105" y="126"/>
                  <a:pt x="79" y="129"/>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流程图: 可选过程 7"/>
          <p:cNvSpPr/>
          <p:nvPr/>
        </p:nvSpPr>
        <p:spPr>
          <a:xfrm>
            <a:off x="6908274" y="1969001"/>
            <a:ext cx="1809750" cy="570546"/>
          </a:xfrm>
          <a:prstGeom prst="flowChartAlternateProcess">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85000" lnSpcReduction="20000"/>
          </a:bodyPr>
          <a:lstStyle/>
          <a:p>
            <a:pPr algn="ctr"/>
            <a:r>
              <a:rPr lang="en-US" sz="2400" dirty="0">
                <a:cs typeface="+mn-ea"/>
                <a:sym typeface="+mn-lt"/>
              </a:rPr>
              <a:t>Operation management</a:t>
            </a:r>
          </a:p>
        </p:txBody>
      </p:sp>
      <p:sp>
        <p:nvSpPr>
          <p:cNvPr id="42" name="MH_Text_1"/>
          <p:cNvSpPr txBox="1">
            <a:spLocks noChangeArrowheads="1"/>
          </p:cNvSpPr>
          <p:nvPr/>
        </p:nvSpPr>
        <p:spPr bwMode="auto">
          <a:xfrm>
            <a:off x="8189893" y="3295084"/>
            <a:ext cx="2759774"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Calculates and displays the power usage effectiveness (PUE) and change trend of a data center based on collected energy consumption data.</a:t>
            </a:r>
          </a:p>
        </p:txBody>
      </p:sp>
      <p:sp>
        <p:nvSpPr>
          <p:cNvPr id="44" name="MH_Text_1"/>
          <p:cNvSpPr txBox="1">
            <a:spLocks noChangeArrowheads="1"/>
          </p:cNvSpPr>
          <p:nvPr/>
        </p:nvSpPr>
        <p:spPr bwMode="auto">
          <a:xfrm>
            <a:off x="5064295" y="4850352"/>
            <a:ext cx="2327466"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Implements standardized and process-based management of data center assets.</a:t>
            </a:r>
          </a:p>
        </p:txBody>
      </p:sp>
      <p:sp>
        <p:nvSpPr>
          <p:cNvPr id="45" name="MH_Text_1"/>
          <p:cNvSpPr txBox="1">
            <a:spLocks noChangeArrowheads="1"/>
          </p:cNvSpPr>
          <p:nvPr/>
        </p:nvSpPr>
        <p:spPr bwMode="auto">
          <a:xfrm>
            <a:off x="8189893" y="4899142"/>
            <a:ext cx="2759774" cy="107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Through real-time monitoring, a user can learn about the space, power, cooling (SPC) usage of a data center, which facilitates quick planning and pre-warning.</a:t>
            </a:r>
          </a:p>
        </p:txBody>
      </p:sp>
      <p:sp>
        <p:nvSpPr>
          <p:cNvPr id="38" name="圆角矩形 37"/>
          <p:cNvSpPr/>
          <p:nvPr/>
        </p:nvSpPr>
        <p:spPr>
          <a:xfrm>
            <a:off x="4558308" y="2705842"/>
            <a:ext cx="6576417" cy="3388223"/>
          </a:xfrm>
          <a:prstGeom prst="roundRect">
            <a:avLst/>
          </a:prstGeom>
          <a:noFill/>
          <a:ln w="28575">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extLst>
      <p:ext uri="{BB962C8B-B14F-4D97-AF65-F5344CB8AC3E}">
        <p14:creationId xmlns:p14="http://schemas.microsoft.com/office/powerpoint/2010/main" val="390236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500"/>
                                        <p:tgtEl>
                                          <p:spTgt spid="25"/>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down)">
                                      <p:cBhvr>
                                        <p:cTn id="20" dur="500"/>
                                        <p:tgtEl>
                                          <p:spTgt spid="2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par>
                                <p:cTn id="30" presetID="22" presetClass="entr" presetSubtype="4"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mph" presetSubtype="0" fill="hold" grpId="1" nodeType="clickEffect">
                                  <p:stCondLst>
                                    <p:cond delay="0"/>
                                  </p:stCondLst>
                                  <p:childTnLst>
                                    <p:animEffect transition="out" filter="fade">
                                      <p:cBhvr>
                                        <p:cTn id="39" dur="500" tmFilter="0, 0; .2, .5; .8, .5; 1, 0"/>
                                        <p:tgtEl>
                                          <p:spTgt spid="26"/>
                                        </p:tgtEl>
                                      </p:cBhvr>
                                    </p:animEffect>
                                    <p:animScale>
                                      <p:cBhvr>
                                        <p:cTn id="40" dur="250" autoRev="1" fill="hold"/>
                                        <p:tgtEl>
                                          <p:spTgt spid="26"/>
                                        </p:tgtEl>
                                      </p:cBhvr>
                                      <p:by x="105000" y="105000"/>
                                    </p:animScale>
                                  </p:childTnLst>
                                </p:cTn>
                              </p:par>
                              <p:par>
                                <p:cTn id="41" presetID="26" presetClass="emph" presetSubtype="0" fill="hold" nodeType="withEffect">
                                  <p:stCondLst>
                                    <p:cond delay="0"/>
                                  </p:stCondLst>
                                  <p:childTnLst>
                                    <p:animEffect transition="out" filter="fade">
                                      <p:cBhvr>
                                        <p:cTn id="42" dur="500" tmFilter="0, 0; .2, .5; .8, .5; 1, 0"/>
                                        <p:tgtEl>
                                          <p:spTgt spid="33"/>
                                        </p:tgtEl>
                                      </p:cBhvr>
                                    </p:animEffect>
                                    <p:animScale>
                                      <p:cBhvr>
                                        <p:cTn id="43" dur="250" autoRev="1" fill="hold"/>
                                        <p:tgtEl>
                                          <p:spTgt spid="33"/>
                                        </p:tgtEl>
                                      </p:cBhvr>
                                      <p:by x="105000" y="105000"/>
                                    </p:animScale>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down)">
                                      <p:cBhvr>
                                        <p:cTn id="48" dur="500"/>
                                        <p:tgtEl>
                                          <p:spTgt spid="8"/>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down)">
                                      <p:cBhvr>
                                        <p:cTn id="51" dur="500"/>
                                        <p:tgtEl>
                                          <p:spTgt spid="2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wipe(down)">
                                      <p:cBhvr>
                                        <p:cTn id="54" dur="500"/>
                                        <p:tgtEl>
                                          <p:spTgt spid="24"/>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down)">
                                      <p:cBhvr>
                                        <p:cTn id="57" dur="500"/>
                                        <p:tgtEl>
                                          <p:spTgt spid="27"/>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down)">
                                      <p:cBhvr>
                                        <p:cTn id="60" dur="500"/>
                                        <p:tgtEl>
                                          <p:spTgt spid="29"/>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down)">
                                      <p:cBhvr>
                                        <p:cTn id="63" dur="500"/>
                                        <p:tgtEl>
                                          <p:spTgt spid="19"/>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down)">
                                      <p:cBhvr>
                                        <p:cTn id="66" dur="500"/>
                                        <p:tgtEl>
                                          <p:spTgt spid="42"/>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down)">
                                      <p:cBhvr>
                                        <p:cTn id="69" dur="500"/>
                                        <p:tgtEl>
                                          <p:spTgt spid="44"/>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down)">
                                      <p:cBhvr>
                                        <p:cTn id="72" dur="500"/>
                                        <p:tgtEl>
                                          <p:spTgt spid="45"/>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animEffect transition="in" filter="wipe(down)">
                                      <p:cBhvr>
                                        <p:cTn id="7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20" grpId="0" animBg="1"/>
      <p:bldP spid="24" grpId="0" animBg="1"/>
      <p:bldP spid="27" grpId="0" animBg="1"/>
      <p:bldP spid="29" grpId="0" animBg="1"/>
      <p:bldP spid="19" grpId="0"/>
      <p:bldP spid="25" grpId="0" animBg="1"/>
      <p:bldP spid="26" grpId="0" animBg="1"/>
      <p:bldP spid="26" grpId="1" animBg="1"/>
      <p:bldP spid="28" grpId="0" animBg="1"/>
      <p:bldP spid="30" grpId="0" animBg="1"/>
      <p:bldP spid="31" grpId="0" animBg="1"/>
      <p:bldP spid="32" grpId="0" animBg="1"/>
      <p:bldP spid="37" grpId="0" animBg="1"/>
      <p:bldP spid="8" grpId="0" animBg="1"/>
      <p:bldP spid="42" grpId="0"/>
      <p:bldP spid="44" grpId="0"/>
      <p:bldP spid="45" grpId="0"/>
      <p:bldP spid="3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MH_PageTitle"/>
          <p:cNvSpPr>
            <a:spLocks noGrp="1"/>
          </p:cNvSpPr>
          <p:nvPr>
            <p:ph type="title"/>
          </p:nvPr>
        </p:nvSpPr>
        <p:spPr/>
        <p:txBody>
          <a:bodyPr/>
          <a:lstStyle/>
          <a:p>
            <a:pPr eaLnBrk="1" hangingPunct="1"/>
            <a:r>
              <a:rPr lang="en-US">
                <a:latin typeface="+mn-lt"/>
                <a:ea typeface="+mn-ea"/>
                <a:cs typeface="+mn-ea"/>
                <a:sym typeface="+mn-lt"/>
              </a:rPr>
              <a:t>General Control</a:t>
            </a:r>
          </a:p>
        </p:txBody>
      </p:sp>
      <p:sp>
        <p:nvSpPr>
          <p:cNvPr id="7" name="文本占位符 6"/>
          <p:cNvSpPr>
            <a:spLocks noGrp="1"/>
          </p:cNvSpPr>
          <p:nvPr>
            <p:ph type="body" sz="quarter" idx="10"/>
          </p:nvPr>
        </p:nvSpPr>
        <p:spPr/>
        <p:txBody>
          <a:bodyPr/>
          <a:lstStyle/>
          <a:p>
            <a:pPr algn="l"/>
            <a:r>
              <a:rPr lang="en-US" sz="1800" dirty="0">
                <a:latin typeface="+mn-lt"/>
                <a:ea typeface="+mn-ea"/>
                <a:cs typeface="+mn-ea"/>
                <a:sym typeface="+mn-lt"/>
              </a:rPr>
              <a:t>General control is the entrance to DCIM O&amp;M management and provides an interaction portal for O&amp;M personnel. Generally, it includes routine management functions such as service desk, view management, and signal display.</a:t>
            </a:r>
          </a:p>
        </p:txBody>
      </p:sp>
      <p:sp>
        <p:nvSpPr>
          <p:cNvPr id="20" name="MH_SubTitle_1"/>
          <p:cNvSpPr/>
          <p:nvPr/>
        </p:nvSpPr>
        <p:spPr>
          <a:xfrm>
            <a:off x="4762506" y="3101594"/>
            <a:ext cx="1389063" cy="377825"/>
          </a:xfrm>
          <a:prstGeom prst="roundRect">
            <a:avLst>
              <a:gd name="adj" fmla="val 2111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sz="1300" dirty="0">
                <a:solidFill>
                  <a:srgbClr val="FFFFFF"/>
                </a:solidFill>
                <a:cs typeface="+mn-ea"/>
                <a:sym typeface="+mn-lt"/>
              </a:rPr>
              <a:t>Service </a:t>
            </a:r>
            <a:r>
              <a:rPr lang="en-US" sz="1400" dirty="0">
                <a:solidFill>
                  <a:srgbClr val="FFFFFF"/>
                </a:solidFill>
                <a:cs typeface="+mn-ea"/>
                <a:sym typeface="+mn-lt"/>
              </a:rPr>
              <a:t>desk</a:t>
            </a:r>
            <a:endParaRPr lang="en-US" sz="1300" dirty="0">
              <a:solidFill>
                <a:srgbClr val="FFFFFF"/>
              </a:solidFill>
              <a:cs typeface="+mn-ea"/>
              <a:sym typeface="+mn-lt"/>
            </a:endParaRPr>
          </a:p>
        </p:txBody>
      </p:sp>
      <p:sp>
        <p:nvSpPr>
          <p:cNvPr id="24" name="MH_SubTitle_2"/>
          <p:cNvSpPr/>
          <p:nvPr/>
        </p:nvSpPr>
        <p:spPr>
          <a:xfrm>
            <a:off x="7077658" y="3101594"/>
            <a:ext cx="1672641" cy="377825"/>
          </a:xfrm>
          <a:prstGeom prst="roundRect">
            <a:avLst>
              <a:gd name="adj" fmla="val 211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sz="1400" dirty="0">
                <a:solidFill>
                  <a:srgbClr val="FFFFFF"/>
                </a:solidFill>
                <a:cs typeface="+mn-ea"/>
                <a:sym typeface="+mn-lt"/>
              </a:rPr>
              <a:t>View management</a:t>
            </a:r>
          </a:p>
        </p:txBody>
      </p:sp>
      <p:sp>
        <p:nvSpPr>
          <p:cNvPr id="19" name="MH_Text_1"/>
          <p:cNvSpPr txBox="1">
            <a:spLocks noChangeArrowheads="1"/>
          </p:cNvSpPr>
          <p:nvPr/>
        </p:nvSpPr>
        <p:spPr bwMode="auto">
          <a:xfrm>
            <a:off x="4762505" y="3640175"/>
            <a:ext cx="1495420" cy="239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A service desk is the entrance for O&amp;M personnel to access various management functions. Generally, different functional modules can be displayed by O&amp;M role.</a:t>
            </a:r>
          </a:p>
        </p:txBody>
      </p:sp>
      <p:sp>
        <p:nvSpPr>
          <p:cNvPr id="25" name="MH_Other_1"/>
          <p:cNvSpPr/>
          <p:nvPr/>
        </p:nvSpPr>
        <p:spPr>
          <a:xfrm rot="16200000">
            <a:off x="2700087" y="3986968"/>
            <a:ext cx="1429837" cy="1429837"/>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cs typeface="+mn-ea"/>
              <a:sym typeface="+mn-lt"/>
            </a:endParaRPr>
          </a:p>
        </p:txBody>
      </p:sp>
      <p:sp>
        <p:nvSpPr>
          <p:cNvPr id="26" name="MH_Other_2"/>
          <p:cNvSpPr/>
          <p:nvPr/>
        </p:nvSpPr>
        <p:spPr>
          <a:xfrm rot="10800000">
            <a:off x="2700085" y="2521044"/>
            <a:ext cx="1412345" cy="1410361"/>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cs typeface="+mn-ea"/>
              <a:sym typeface="+mn-lt"/>
            </a:endParaRPr>
          </a:p>
        </p:txBody>
      </p:sp>
      <p:sp>
        <p:nvSpPr>
          <p:cNvPr id="28" name="MH_Other_3"/>
          <p:cNvSpPr/>
          <p:nvPr/>
        </p:nvSpPr>
        <p:spPr>
          <a:xfrm>
            <a:off x="733621" y="3986969"/>
            <a:ext cx="1910907" cy="1913593"/>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cs typeface="+mn-ea"/>
              <a:sym typeface="+mn-lt"/>
            </a:endParaRPr>
          </a:p>
        </p:txBody>
      </p:sp>
      <p:sp>
        <p:nvSpPr>
          <p:cNvPr id="30" name="MH_Other_4"/>
          <p:cNvSpPr/>
          <p:nvPr/>
        </p:nvSpPr>
        <p:spPr>
          <a:xfrm rot="5400000">
            <a:off x="1205188" y="2509535"/>
            <a:ext cx="1432985" cy="1432985"/>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cs typeface="+mn-ea"/>
              <a:sym typeface="+mn-lt"/>
            </a:endParaRPr>
          </a:p>
        </p:txBody>
      </p:sp>
      <p:sp>
        <p:nvSpPr>
          <p:cNvPr id="31" name="MH_Other_6"/>
          <p:cNvSpPr>
            <a:spLocks noEditPoints="1"/>
          </p:cNvSpPr>
          <p:nvPr/>
        </p:nvSpPr>
        <p:spPr bwMode="auto">
          <a:xfrm>
            <a:off x="1205189" y="4298969"/>
            <a:ext cx="1137721" cy="964569"/>
          </a:xfrm>
          <a:custGeom>
            <a:avLst/>
            <a:gdLst>
              <a:gd name="T0" fmla="*/ 2147483646 w 73"/>
              <a:gd name="T1" fmla="*/ 2147483646 h 63"/>
              <a:gd name="T2" fmla="*/ 2147483646 w 73"/>
              <a:gd name="T3" fmla="*/ 2147483646 h 63"/>
              <a:gd name="T4" fmla="*/ 2147483646 w 73"/>
              <a:gd name="T5" fmla="*/ 2147483646 h 63"/>
              <a:gd name="T6" fmla="*/ 2147483646 w 73"/>
              <a:gd name="T7" fmla="*/ 2147483646 h 63"/>
              <a:gd name="T8" fmla="*/ 2147483646 w 73"/>
              <a:gd name="T9" fmla="*/ 2147483646 h 63"/>
              <a:gd name="T10" fmla="*/ 2147483646 w 73"/>
              <a:gd name="T11" fmla="*/ 2147483646 h 63"/>
              <a:gd name="T12" fmla="*/ 2147483646 w 73"/>
              <a:gd name="T13" fmla="*/ 2147483646 h 63"/>
              <a:gd name="T14" fmla="*/ 2147483646 w 73"/>
              <a:gd name="T15" fmla="*/ 2147483646 h 63"/>
              <a:gd name="T16" fmla="*/ 2147483646 w 73"/>
              <a:gd name="T17" fmla="*/ 2147483646 h 63"/>
              <a:gd name="T18" fmla="*/ 0 w 73"/>
              <a:gd name="T19" fmla="*/ 2147483646 h 63"/>
              <a:gd name="T20" fmla="*/ 0 w 73"/>
              <a:gd name="T21" fmla="*/ 2147483646 h 63"/>
              <a:gd name="T22" fmla="*/ 2147483646 w 73"/>
              <a:gd name="T23" fmla="*/ 0 h 63"/>
              <a:gd name="T24" fmla="*/ 2147483646 w 73"/>
              <a:gd name="T25" fmla="*/ 0 h 63"/>
              <a:gd name="T26" fmla="*/ 2147483646 w 73"/>
              <a:gd name="T27" fmla="*/ 2147483646 h 63"/>
              <a:gd name="T28" fmla="*/ 2147483646 w 73"/>
              <a:gd name="T29" fmla="*/ 2147483646 h 63"/>
              <a:gd name="T30" fmla="*/ 2147483646 w 73"/>
              <a:gd name="T31" fmla="*/ 2147483646 h 63"/>
              <a:gd name="T32" fmla="*/ 2147483646 w 73"/>
              <a:gd name="T33" fmla="*/ 2147483646 h 63"/>
              <a:gd name="T34" fmla="*/ 2147483646 w 73"/>
              <a:gd name="T35" fmla="*/ 2147483646 h 63"/>
              <a:gd name="T36" fmla="*/ 2147483646 w 73"/>
              <a:gd name="T37" fmla="*/ 2147483646 h 63"/>
              <a:gd name="T38" fmla="*/ 2147483646 w 73"/>
              <a:gd name="T39" fmla="*/ 2147483646 h 63"/>
              <a:gd name="T40" fmla="*/ 2147483646 w 73"/>
              <a:gd name="T41" fmla="*/ 2147483646 h 63"/>
              <a:gd name="T42" fmla="*/ 2147483646 w 73"/>
              <a:gd name="T43" fmla="*/ 2147483646 h 63"/>
              <a:gd name="T44" fmla="*/ 2147483646 w 73"/>
              <a:gd name="T45" fmla="*/ 2147483646 h 63"/>
              <a:gd name="T46" fmla="*/ 2147483646 w 73"/>
              <a:gd name="T47" fmla="*/ 214748364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32" name="Freeform 190"/>
          <p:cNvSpPr>
            <a:spLocks noEditPoints="1"/>
          </p:cNvSpPr>
          <p:nvPr/>
        </p:nvSpPr>
        <p:spPr bwMode="auto">
          <a:xfrm>
            <a:off x="2829796" y="4222486"/>
            <a:ext cx="1008883" cy="814719"/>
          </a:xfrm>
          <a:custGeom>
            <a:avLst/>
            <a:gdLst>
              <a:gd name="T0" fmla="*/ 72 w 224"/>
              <a:gd name="T1" fmla="*/ 89 h 181"/>
              <a:gd name="T2" fmla="*/ 72 w 224"/>
              <a:gd name="T3" fmla="*/ 123 h 181"/>
              <a:gd name="T4" fmla="*/ 177 w 224"/>
              <a:gd name="T5" fmla="*/ 33 h 181"/>
              <a:gd name="T6" fmla="*/ 177 w 224"/>
              <a:gd name="T7" fmla="*/ 55 h 181"/>
              <a:gd name="T8" fmla="*/ 208 w 224"/>
              <a:gd name="T9" fmla="*/ 28 h 181"/>
              <a:gd name="T10" fmla="*/ 200 w 224"/>
              <a:gd name="T11" fmla="*/ 11 h 181"/>
              <a:gd name="T12" fmla="*/ 180 w 224"/>
              <a:gd name="T13" fmla="*/ 0 h 181"/>
              <a:gd name="T14" fmla="*/ 158 w 224"/>
              <a:gd name="T15" fmla="*/ 16 h 181"/>
              <a:gd name="T16" fmla="*/ 141 w 224"/>
              <a:gd name="T17" fmla="*/ 24 h 181"/>
              <a:gd name="T18" fmla="*/ 135 w 224"/>
              <a:gd name="T19" fmla="*/ 38 h 181"/>
              <a:gd name="T20" fmla="*/ 142 w 224"/>
              <a:gd name="T21" fmla="*/ 57 h 181"/>
              <a:gd name="T22" fmla="*/ 146 w 224"/>
              <a:gd name="T23" fmla="*/ 83 h 181"/>
              <a:gd name="T24" fmla="*/ 168 w 224"/>
              <a:gd name="T25" fmla="*/ 88 h 181"/>
              <a:gd name="T26" fmla="*/ 186 w 224"/>
              <a:gd name="T27" fmla="*/ 82 h 181"/>
              <a:gd name="T28" fmla="*/ 212 w 224"/>
              <a:gd name="T29" fmla="*/ 78 h 181"/>
              <a:gd name="T30" fmla="*/ 212 w 224"/>
              <a:gd name="T31" fmla="*/ 56 h 181"/>
              <a:gd name="T32" fmla="*/ 218 w 224"/>
              <a:gd name="T33" fmla="*/ 38 h 181"/>
              <a:gd name="T34" fmla="*/ 204 w 224"/>
              <a:gd name="T35" fmla="*/ 70 h 181"/>
              <a:gd name="T36" fmla="*/ 192 w 224"/>
              <a:gd name="T37" fmla="*/ 73 h 181"/>
              <a:gd name="T38" fmla="*/ 174 w 224"/>
              <a:gd name="T39" fmla="*/ 82 h 181"/>
              <a:gd name="T40" fmla="*/ 146 w 224"/>
              <a:gd name="T41" fmla="*/ 74 h 181"/>
              <a:gd name="T42" fmla="*/ 136 w 224"/>
              <a:gd name="T43" fmla="*/ 50 h 181"/>
              <a:gd name="T44" fmla="*/ 150 w 224"/>
              <a:gd name="T45" fmla="*/ 24 h 181"/>
              <a:gd name="T46" fmla="*/ 161 w 224"/>
              <a:gd name="T47" fmla="*/ 21 h 181"/>
              <a:gd name="T48" fmla="*/ 180 w 224"/>
              <a:gd name="T49" fmla="*/ 12 h 181"/>
              <a:gd name="T50" fmla="*/ 208 w 224"/>
              <a:gd name="T51" fmla="*/ 20 h 181"/>
              <a:gd name="T52" fmla="*/ 218 w 224"/>
              <a:gd name="T53" fmla="*/ 44 h 181"/>
              <a:gd name="T54" fmla="*/ 120 w 224"/>
              <a:gd name="T55" fmla="*/ 81 h 181"/>
              <a:gd name="T56" fmla="*/ 119 w 224"/>
              <a:gd name="T57" fmla="*/ 54 h 181"/>
              <a:gd name="T58" fmla="*/ 86 w 224"/>
              <a:gd name="T59" fmla="*/ 56 h 181"/>
              <a:gd name="T60" fmla="*/ 60 w 224"/>
              <a:gd name="T61" fmla="*/ 44 h 181"/>
              <a:gd name="T62" fmla="*/ 35 w 224"/>
              <a:gd name="T63" fmla="*/ 54 h 181"/>
              <a:gd name="T64" fmla="*/ 24 w 224"/>
              <a:gd name="T65" fmla="*/ 78 h 181"/>
              <a:gd name="T66" fmla="*/ 0 w 224"/>
              <a:gd name="T67" fmla="*/ 103 h 181"/>
              <a:gd name="T68" fmla="*/ 25 w 224"/>
              <a:gd name="T69" fmla="*/ 137 h 181"/>
              <a:gd name="T70" fmla="*/ 25 w 224"/>
              <a:gd name="T71" fmla="*/ 164 h 181"/>
              <a:gd name="T72" fmla="*/ 58 w 224"/>
              <a:gd name="T73" fmla="*/ 162 h 181"/>
              <a:gd name="T74" fmla="*/ 85 w 224"/>
              <a:gd name="T75" fmla="*/ 174 h 181"/>
              <a:gd name="T76" fmla="*/ 109 w 224"/>
              <a:gd name="T77" fmla="*/ 164 h 181"/>
              <a:gd name="T78" fmla="*/ 120 w 224"/>
              <a:gd name="T79" fmla="*/ 139 h 181"/>
              <a:gd name="T80" fmla="*/ 144 w 224"/>
              <a:gd name="T81" fmla="*/ 114 h 181"/>
              <a:gd name="T82" fmla="*/ 128 w 224"/>
              <a:gd name="T83" fmla="*/ 115 h 181"/>
              <a:gd name="T84" fmla="*/ 123 w 224"/>
              <a:gd name="T85" fmla="*/ 151 h 181"/>
              <a:gd name="T86" fmla="*/ 101 w 224"/>
              <a:gd name="T87" fmla="*/ 150 h 181"/>
              <a:gd name="T88" fmla="*/ 78 w 224"/>
              <a:gd name="T89" fmla="*/ 175 h 181"/>
              <a:gd name="T90" fmla="*/ 47 w 224"/>
              <a:gd name="T91" fmla="*/ 151 h 181"/>
              <a:gd name="T92" fmla="*/ 22 w 224"/>
              <a:gd name="T93" fmla="*/ 152 h 181"/>
              <a:gd name="T94" fmla="*/ 25 w 224"/>
              <a:gd name="T95" fmla="*/ 121 h 181"/>
              <a:gd name="T96" fmla="*/ 7 w 224"/>
              <a:gd name="T97" fmla="*/ 102 h 181"/>
              <a:gd name="T98" fmla="*/ 22 w 224"/>
              <a:gd name="T99" fmla="*/ 67 h 181"/>
              <a:gd name="T100" fmla="*/ 37 w 224"/>
              <a:gd name="T101" fmla="*/ 65 h 181"/>
              <a:gd name="T102" fmla="*/ 66 w 224"/>
              <a:gd name="T103" fmla="*/ 44 h 181"/>
              <a:gd name="T104" fmla="*/ 84 w 224"/>
              <a:gd name="T105" fmla="*/ 61 h 181"/>
              <a:gd name="T106" fmla="*/ 123 w 224"/>
              <a:gd name="T107" fmla="*/ 66 h 181"/>
              <a:gd name="T108" fmla="*/ 120 w 224"/>
              <a:gd name="T109"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4" h="181">
                <a:moveTo>
                  <a:pt x="72" y="89"/>
                </a:moveTo>
                <a:cubicBezTo>
                  <a:pt x="61" y="89"/>
                  <a:pt x="52" y="98"/>
                  <a:pt x="52" y="109"/>
                </a:cubicBezTo>
                <a:cubicBezTo>
                  <a:pt x="52" y="120"/>
                  <a:pt x="61" y="129"/>
                  <a:pt x="72" y="129"/>
                </a:cubicBezTo>
                <a:cubicBezTo>
                  <a:pt x="83" y="129"/>
                  <a:pt x="92" y="120"/>
                  <a:pt x="92" y="109"/>
                </a:cubicBezTo>
                <a:cubicBezTo>
                  <a:pt x="92" y="98"/>
                  <a:pt x="83" y="89"/>
                  <a:pt x="72" y="89"/>
                </a:cubicBezTo>
                <a:close/>
                <a:moveTo>
                  <a:pt x="72" y="123"/>
                </a:moveTo>
                <a:cubicBezTo>
                  <a:pt x="64" y="123"/>
                  <a:pt x="58" y="117"/>
                  <a:pt x="58" y="109"/>
                </a:cubicBezTo>
                <a:cubicBezTo>
                  <a:pt x="58" y="101"/>
                  <a:pt x="64" y="95"/>
                  <a:pt x="72" y="95"/>
                </a:cubicBezTo>
                <a:cubicBezTo>
                  <a:pt x="80" y="95"/>
                  <a:pt x="86" y="101"/>
                  <a:pt x="86" y="109"/>
                </a:cubicBezTo>
                <a:cubicBezTo>
                  <a:pt x="86" y="117"/>
                  <a:pt x="80" y="123"/>
                  <a:pt x="72" y="123"/>
                </a:cubicBezTo>
                <a:close/>
                <a:moveTo>
                  <a:pt x="177" y="33"/>
                </a:moveTo>
                <a:cubicBezTo>
                  <a:pt x="169" y="33"/>
                  <a:pt x="163" y="39"/>
                  <a:pt x="163" y="47"/>
                </a:cubicBezTo>
                <a:cubicBezTo>
                  <a:pt x="163" y="55"/>
                  <a:pt x="169" y="61"/>
                  <a:pt x="177" y="61"/>
                </a:cubicBezTo>
                <a:cubicBezTo>
                  <a:pt x="184" y="61"/>
                  <a:pt x="191" y="55"/>
                  <a:pt x="191" y="47"/>
                </a:cubicBezTo>
                <a:cubicBezTo>
                  <a:pt x="191" y="39"/>
                  <a:pt x="184" y="33"/>
                  <a:pt x="177" y="33"/>
                </a:cubicBezTo>
                <a:close/>
                <a:moveTo>
                  <a:pt x="177" y="55"/>
                </a:moveTo>
                <a:cubicBezTo>
                  <a:pt x="172" y="55"/>
                  <a:pt x="169" y="51"/>
                  <a:pt x="169" y="47"/>
                </a:cubicBezTo>
                <a:cubicBezTo>
                  <a:pt x="169" y="43"/>
                  <a:pt x="172" y="39"/>
                  <a:pt x="177" y="39"/>
                </a:cubicBezTo>
                <a:cubicBezTo>
                  <a:pt x="181" y="39"/>
                  <a:pt x="185" y="43"/>
                  <a:pt x="185" y="47"/>
                </a:cubicBezTo>
                <a:cubicBezTo>
                  <a:pt x="185" y="51"/>
                  <a:pt x="181" y="55"/>
                  <a:pt x="177" y="55"/>
                </a:cubicBezTo>
                <a:close/>
                <a:moveTo>
                  <a:pt x="218" y="38"/>
                </a:moveTo>
                <a:cubicBezTo>
                  <a:pt x="212" y="38"/>
                  <a:pt x="212" y="38"/>
                  <a:pt x="212" y="38"/>
                </a:cubicBezTo>
                <a:cubicBezTo>
                  <a:pt x="212" y="38"/>
                  <a:pt x="212" y="38"/>
                  <a:pt x="212" y="37"/>
                </a:cubicBezTo>
                <a:cubicBezTo>
                  <a:pt x="208" y="29"/>
                  <a:pt x="208" y="29"/>
                  <a:pt x="208" y="29"/>
                </a:cubicBezTo>
                <a:cubicBezTo>
                  <a:pt x="208" y="29"/>
                  <a:pt x="208" y="28"/>
                  <a:pt x="208" y="28"/>
                </a:cubicBezTo>
                <a:cubicBezTo>
                  <a:pt x="212" y="24"/>
                  <a:pt x="212" y="24"/>
                  <a:pt x="212" y="24"/>
                </a:cubicBezTo>
                <a:cubicBezTo>
                  <a:pt x="213" y="23"/>
                  <a:pt x="214" y="22"/>
                  <a:pt x="214" y="20"/>
                </a:cubicBezTo>
                <a:cubicBezTo>
                  <a:pt x="214" y="19"/>
                  <a:pt x="213" y="17"/>
                  <a:pt x="212" y="16"/>
                </a:cubicBezTo>
                <a:cubicBezTo>
                  <a:pt x="207" y="11"/>
                  <a:pt x="207" y="11"/>
                  <a:pt x="207" y="11"/>
                </a:cubicBezTo>
                <a:cubicBezTo>
                  <a:pt x="205" y="9"/>
                  <a:pt x="202" y="9"/>
                  <a:pt x="200" y="11"/>
                </a:cubicBezTo>
                <a:cubicBezTo>
                  <a:pt x="195" y="16"/>
                  <a:pt x="195" y="16"/>
                  <a:pt x="195" y="16"/>
                </a:cubicBezTo>
                <a:cubicBezTo>
                  <a:pt x="186" y="12"/>
                  <a:pt x="186" y="12"/>
                  <a:pt x="186" y="12"/>
                </a:cubicBezTo>
                <a:cubicBezTo>
                  <a:pt x="186" y="12"/>
                  <a:pt x="186" y="12"/>
                  <a:pt x="186" y="12"/>
                </a:cubicBezTo>
                <a:cubicBezTo>
                  <a:pt x="186" y="6"/>
                  <a:pt x="186" y="6"/>
                  <a:pt x="186" y="6"/>
                </a:cubicBezTo>
                <a:cubicBezTo>
                  <a:pt x="186" y="3"/>
                  <a:pt x="183" y="0"/>
                  <a:pt x="180" y="0"/>
                </a:cubicBezTo>
                <a:cubicBezTo>
                  <a:pt x="173" y="0"/>
                  <a:pt x="173" y="0"/>
                  <a:pt x="173" y="0"/>
                </a:cubicBezTo>
                <a:cubicBezTo>
                  <a:pt x="170" y="0"/>
                  <a:pt x="168" y="3"/>
                  <a:pt x="168" y="6"/>
                </a:cubicBezTo>
                <a:cubicBezTo>
                  <a:pt x="168" y="12"/>
                  <a:pt x="168" y="12"/>
                  <a:pt x="168" y="12"/>
                </a:cubicBezTo>
                <a:cubicBezTo>
                  <a:pt x="168" y="12"/>
                  <a:pt x="168" y="12"/>
                  <a:pt x="167" y="12"/>
                </a:cubicBezTo>
                <a:cubicBezTo>
                  <a:pt x="158" y="16"/>
                  <a:pt x="158" y="16"/>
                  <a:pt x="158" y="16"/>
                </a:cubicBezTo>
                <a:cubicBezTo>
                  <a:pt x="158" y="16"/>
                  <a:pt x="158" y="16"/>
                  <a:pt x="158" y="16"/>
                </a:cubicBezTo>
                <a:cubicBezTo>
                  <a:pt x="154" y="11"/>
                  <a:pt x="154" y="11"/>
                  <a:pt x="154" y="11"/>
                </a:cubicBezTo>
                <a:cubicBezTo>
                  <a:pt x="152" y="9"/>
                  <a:pt x="148" y="9"/>
                  <a:pt x="146" y="11"/>
                </a:cubicBezTo>
                <a:cubicBezTo>
                  <a:pt x="141" y="16"/>
                  <a:pt x="141" y="16"/>
                  <a:pt x="141" y="16"/>
                </a:cubicBezTo>
                <a:cubicBezTo>
                  <a:pt x="139" y="18"/>
                  <a:pt x="139" y="22"/>
                  <a:pt x="141" y="24"/>
                </a:cubicBezTo>
                <a:cubicBezTo>
                  <a:pt x="145" y="28"/>
                  <a:pt x="145" y="28"/>
                  <a:pt x="145" y="28"/>
                </a:cubicBezTo>
                <a:cubicBezTo>
                  <a:pt x="145" y="28"/>
                  <a:pt x="145" y="29"/>
                  <a:pt x="145" y="29"/>
                </a:cubicBezTo>
                <a:cubicBezTo>
                  <a:pt x="142" y="38"/>
                  <a:pt x="142" y="38"/>
                  <a:pt x="142" y="38"/>
                </a:cubicBezTo>
                <a:cubicBezTo>
                  <a:pt x="142" y="38"/>
                  <a:pt x="141" y="38"/>
                  <a:pt x="141" y="38"/>
                </a:cubicBezTo>
                <a:cubicBezTo>
                  <a:pt x="135" y="38"/>
                  <a:pt x="135" y="38"/>
                  <a:pt x="135" y="38"/>
                </a:cubicBezTo>
                <a:cubicBezTo>
                  <a:pt x="132" y="38"/>
                  <a:pt x="130" y="40"/>
                  <a:pt x="130" y="44"/>
                </a:cubicBezTo>
                <a:cubicBezTo>
                  <a:pt x="130" y="50"/>
                  <a:pt x="130" y="50"/>
                  <a:pt x="130" y="50"/>
                </a:cubicBezTo>
                <a:cubicBezTo>
                  <a:pt x="130" y="53"/>
                  <a:pt x="132" y="56"/>
                  <a:pt x="135" y="56"/>
                </a:cubicBezTo>
                <a:cubicBezTo>
                  <a:pt x="141" y="56"/>
                  <a:pt x="141" y="56"/>
                  <a:pt x="141" y="56"/>
                </a:cubicBezTo>
                <a:cubicBezTo>
                  <a:pt x="141" y="56"/>
                  <a:pt x="142" y="56"/>
                  <a:pt x="142" y="57"/>
                </a:cubicBezTo>
                <a:cubicBezTo>
                  <a:pt x="145" y="65"/>
                  <a:pt x="145" y="65"/>
                  <a:pt x="145" y="65"/>
                </a:cubicBezTo>
                <a:cubicBezTo>
                  <a:pt x="145" y="65"/>
                  <a:pt x="145" y="66"/>
                  <a:pt x="145" y="66"/>
                </a:cubicBezTo>
                <a:cubicBezTo>
                  <a:pt x="141" y="70"/>
                  <a:pt x="141" y="70"/>
                  <a:pt x="141" y="70"/>
                </a:cubicBezTo>
                <a:cubicBezTo>
                  <a:pt x="139" y="72"/>
                  <a:pt x="139" y="76"/>
                  <a:pt x="141" y="78"/>
                </a:cubicBezTo>
                <a:cubicBezTo>
                  <a:pt x="146" y="83"/>
                  <a:pt x="146" y="83"/>
                  <a:pt x="146" y="83"/>
                </a:cubicBezTo>
                <a:cubicBezTo>
                  <a:pt x="148" y="85"/>
                  <a:pt x="152" y="85"/>
                  <a:pt x="154" y="83"/>
                </a:cubicBezTo>
                <a:cubicBezTo>
                  <a:pt x="158" y="78"/>
                  <a:pt x="158" y="78"/>
                  <a:pt x="158" y="78"/>
                </a:cubicBezTo>
                <a:cubicBezTo>
                  <a:pt x="167" y="82"/>
                  <a:pt x="167" y="82"/>
                  <a:pt x="167" y="82"/>
                </a:cubicBezTo>
                <a:cubicBezTo>
                  <a:pt x="168" y="82"/>
                  <a:pt x="168" y="82"/>
                  <a:pt x="168" y="82"/>
                </a:cubicBezTo>
                <a:cubicBezTo>
                  <a:pt x="168" y="88"/>
                  <a:pt x="168" y="88"/>
                  <a:pt x="168" y="88"/>
                </a:cubicBezTo>
                <a:cubicBezTo>
                  <a:pt x="168" y="91"/>
                  <a:pt x="170" y="94"/>
                  <a:pt x="173" y="94"/>
                </a:cubicBezTo>
                <a:cubicBezTo>
                  <a:pt x="180" y="94"/>
                  <a:pt x="180" y="94"/>
                  <a:pt x="180" y="94"/>
                </a:cubicBezTo>
                <a:cubicBezTo>
                  <a:pt x="183" y="94"/>
                  <a:pt x="186" y="91"/>
                  <a:pt x="186" y="88"/>
                </a:cubicBezTo>
                <a:cubicBezTo>
                  <a:pt x="186" y="82"/>
                  <a:pt x="186" y="82"/>
                  <a:pt x="186" y="82"/>
                </a:cubicBezTo>
                <a:cubicBezTo>
                  <a:pt x="186" y="82"/>
                  <a:pt x="186" y="82"/>
                  <a:pt x="186" y="82"/>
                </a:cubicBezTo>
                <a:cubicBezTo>
                  <a:pt x="195" y="78"/>
                  <a:pt x="195" y="78"/>
                  <a:pt x="195" y="78"/>
                </a:cubicBezTo>
                <a:cubicBezTo>
                  <a:pt x="195" y="78"/>
                  <a:pt x="195" y="78"/>
                  <a:pt x="195" y="78"/>
                </a:cubicBezTo>
                <a:cubicBezTo>
                  <a:pt x="200" y="83"/>
                  <a:pt x="200" y="83"/>
                  <a:pt x="200" y="83"/>
                </a:cubicBezTo>
                <a:cubicBezTo>
                  <a:pt x="202" y="85"/>
                  <a:pt x="205" y="85"/>
                  <a:pt x="207" y="83"/>
                </a:cubicBezTo>
                <a:cubicBezTo>
                  <a:pt x="212" y="78"/>
                  <a:pt x="212" y="78"/>
                  <a:pt x="212" y="78"/>
                </a:cubicBezTo>
                <a:cubicBezTo>
                  <a:pt x="213" y="77"/>
                  <a:pt x="214" y="75"/>
                  <a:pt x="214" y="74"/>
                </a:cubicBezTo>
                <a:cubicBezTo>
                  <a:pt x="214" y="72"/>
                  <a:pt x="213" y="71"/>
                  <a:pt x="212" y="70"/>
                </a:cubicBezTo>
                <a:cubicBezTo>
                  <a:pt x="208" y="66"/>
                  <a:pt x="208" y="66"/>
                  <a:pt x="208" y="66"/>
                </a:cubicBezTo>
                <a:cubicBezTo>
                  <a:pt x="208" y="66"/>
                  <a:pt x="208" y="65"/>
                  <a:pt x="208" y="65"/>
                </a:cubicBezTo>
                <a:cubicBezTo>
                  <a:pt x="212" y="56"/>
                  <a:pt x="212" y="56"/>
                  <a:pt x="212" y="56"/>
                </a:cubicBezTo>
                <a:cubicBezTo>
                  <a:pt x="212" y="56"/>
                  <a:pt x="212" y="56"/>
                  <a:pt x="212" y="56"/>
                </a:cubicBezTo>
                <a:cubicBezTo>
                  <a:pt x="218" y="56"/>
                  <a:pt x="218" y="56"/>
                  <a:pt x="218" y="56"/>
                </a:cubicBezTo>
                <a:cubicBezTo>
                  <a:pt x="221" y="56"/>
                  <a:pt x="224" y="53"/>
                  <a:pt x="224" y="50"/>
                </a:cubicBezTo>
                <a:cubicBezTo>
                  <a:pt x="224" y="44"/>
                  <a:pt x="224" y="44"/>
                  <a:pt x="224" y="44"/>
                </a:cubicBezTo>
                <a:cubicBezTo>
                  <a:pt x="224" y="40"/>
                  <a:pt x="221" y="38"/>
                  <a:pt x="218" y="38"/>
                </a:cubicBezTo>
                <a:close/>
                <a:moveTo>
                  <a:pt x="218" y="50"/>
                </a:moveTo>
                <a:cubicBezTo>
                  <a:pt x="212" y="50"/>
                  <a:pt x="212" y="50"/>
                  <a:pt x="212" y="50"/>
                </a:cubicBezTo>
                <a:cubicBezTo>
                  <a:pt x="209" y="50"/>
                  <a:pt x="207" y="52"/>
                  <a:pt x="206" y="54"/>
                </a:cubicBezTo>
                <a:cubicBezTo>
                  <a:pt x="203" y="62"/>
                  <a:pt x="203" y="62"/>
                  <a:pt x="203" y="62"/>
                </a:cubicBezTo>
                <a:cubicBezTo>
                  <a:pt x="201" y="65"/>
                  <a:pt x="202" y="68"/>
                  <a:pt x="204" y="70"/>
                </a:cubicBezTo>
                <a:cubicBezTo>
                  <a:pt x="208" y="74"/>
                  <a:pt x="208" y="74"/>
                  <a:pt x="208" y="74"/>
                </a:cubicBezTo>
                <a:cubicBezTo>
                  <a:pt x="204" y="78"/>
                  <a:pt x="204" y="78"/>
                  <a:pt x="204" y="78"/>
                </a:cubicBezTo>
                <a:cubicBezTo>
                  <a:pt x="200" y="74"/>
                  <a:pt x="200" y="74"/>
                  <a:pt x="200" y="74"/>
                </a:cubicBezTo>
                <a:cubicBezTo>
                  <a:pt x="198" y="73"/>
                  <a:pt x="197" y="72"/>
                  <a:pt x="195" y="72"/>
                </a:cubicBezTo>
                <a:cubicBezTo>
                  <a:pt x="194" y="72"/>
                  <a:pt x="193" y="73"/>
                  <a:pt x="192" y="73"/>
                </a:cubicBezTo>
                <a:cubicBezTo>
                  <a:pt x="184" y="76"/>
                  <a:pt x="184" y="76"/>
                  <a:pt x="184" y="76"/>
                </a:cubicBezTo>
                <a:cubicBezTo>
                  <a:pt x="182" y="77"/>
                  <a:pt x="180" y="80"/>
                  <a:pt x="180" y="82"/>
                </a:cubicBezTo>
                <a:cubicBezTo>
                  <a:pt x="180" y="88"/>
                  <a:pt x="180" y="88"/>
                  <a:pt x="180" y="88"/>
                </a:cubicBezTo>
                <a:cubicBezTo>
                  <a:pt x="174" y="88"/>
                  <a:pt x="174" y="88"/>
                  <a:pt x="174" y="88"/>
                </a:cubicBezTo>
                <a:cubicBezTo>
                  <a:pt x="174" y="82"/>
                  <a:pt x="174" y="82"/>
                  <a:pt x="174" y="82"/>
                </a:cubicBezTo>
                <a:cubicBezTo>
                  <a:pt x="174" y="80"/>
                  <a:pt x="172" y="77"/>
                  <a:pt x="169" y="76"/>
                </a:cubicBezTo>
                <a:cubicBezTo>
                  <a:pt x="161" y="73"/>
                  <a:pt x="161" y="73"/>
                  <a:pt x="161" y="73"/>
                </a:cubicBezTo>
                <a:cubicBezTo>
                  <a:pt x="159" y="72"/>
                  <a:pt x="156" y="72"/>
                  <a:pt x="154" y="74"/>
                </a:cubicBezTo>
                <a:cubicBezTo>
                  <a:pt x="150" y="78"/>
                  <a:pt x="150" y="78"/>
                  <a:pt x="150" y="78"/>
                </a:cubicBezTo>
                <a:cubicBezTo>
                  <a:pt x="146" y="74"/>
                  <a:pt x="146" y="74"/>
                  <a:pt x="146" y="74"/>
                </a:cubicBezTo>
                <a:cubicBezTo>
                  <a:pt x="150" y="70"/>
                  <a:pt x="150" y="70"/>
                  <a:pt x="150" y="70"/>
                </a:cubicBezTo>
                <a:cubicBezTo>
                  <a:pt x="151" y="68"/>
                  <a:pt x="152" y="65"/>
                  <a:pt x="151" y="63"/>
                </a:cubicBezTo>
                <a:cubicBezTo>
                  <a:pt x="147" y="55"/>
                  <a:pt x="147" y="55"/>
                  <a:pt x="147" y="55"/>
                </a:cubicBezTo>
                <a:cubicBezTo>
                  <a:pt x="147" y="52"/>
                  <a:pt x="144" y="50"/>
                  <a:pt x="141" y="50"/>
                </a:cubicBezTo>
                <a:cubicBezTo>
                  <a:pt x="136" y="50"/>
                  <a:pt x="136" y="50"/>
                  <a:pt x="136" y="50"/>
                </a:cubicBezTo>
                <a:cubicBezTo>
                  <a:pt x="136" y="44"/>
                  <a:pt x="136" y="44"/>
                  <a:pt x="136" y="44"/>
                </a:cubicBezTo>
                <a:cubicBezTo>
                  <a:pt x="141" y="44"/>
                  <a:pt x="141" y="44"/>
                  <a:pt x="141" y="44"/>
                </a:cubicBezTo>
                <a:cubicBezTo>
                  <a:pt x="144" y="44"/>
                  <a:pt x="147" y="42"/>
                  <a:pt x="147" y="40"/>
                </a:cubicBezTo>
                <a:cubicBezTo>
                  <a:pt x="151" y="32"/>
                  <a:pt x="151" y="32"/>
                  <a:pt x="151" y="32"/>
                </a:cubicBezTo>
                <a:cubicBezTo>
                  <a:pt x="152" y="29"/>
                  <a:pt x="151" y="26"/>
                  <a:pt x="150" y="24"/>
                </a:cubicBezTo>
                <a:cubicBezTo>
                  <a:pt x="146" y="20"/>
                  <a:pt x="146" y="20"/>
                  <a:pt x="146" y="20"/>
                </a:cubicBezTo>
                <a:cubicBezTo>
                  <a:pt x="150" y="16"/>
                  <a:pt x="150" y="16"/>
                  <a:pt x="150" y="16"/>
                </a:cubicBezTo>
                <a:cubicBezTo>
                  <a:pt x="154" y="20"/>
                  <a:pt x="154" y="20"/>
                  <a:pt x="154" y="20"/>
                </a:cubicBezTo>
                <a:cubicBezTo>
                  <a:pt x="155" y="21"/>
                  <a:pt x="157" y="22"/>
                  <a:pt x="158" y="22"/>
                </a:cubicBezTo>
                <a:cubicBezTo>
                  <a:pt x="159" y="22"/>
                  <a:pt x="160" y="21"/>
                  <a:pt x="161" y="21"/>
                </a:cubicBezTo>
                <a:cubicBezTo>
                  <a:pt x="169" y="18"/>
                  <a:pt x="169" y="18"/>
                  <a:pt x="169" y="18"/>
                </a:cubicBezTo>
                <a:cubicBezTo>
                  <a:pt x="172" y="17"/>
                  <a:pt x="174" y="14"/>
                  <a:pt x="174" y="12"/>
                </a:cubicBezTo>
                <a:cubicBezTo>
                  <a:pt x="174" y="6"/>
                  <a:pt x="174" y="6"/>
                  <a:pt x="174" y="6"/>
                </a:cubicBezTo>
                <a:cubicBezTo>
                  <a:pt x="180" y="6"/>
                  <a:pt x="180" y="6"/>
                  <a:pt x="180" y="6"/>
                </a:cubicBezTo>
                <a:cubicBezTo>
                  <a:pt x="180" y="12"/>
                  <a:pt x="180" y="12"/>
                  <a:pt x="180" y="12"/>
                </a:cubicBezTo>
                <a:cubicBezTo>
                  <a:pt x="180" y="14"/>
                  <a:pt x="182" y="17"/>
                  <a:pt x="184" y="18"/>
                </a:cubicBezTo>
                <a:cubicBezTo>
                  <a:pt x="192" y="21"/>
                  <a:pt x="192" y="21"/>
                  <a:pt x="192" y="21"/>
                </a:cubicBezTo>
                <a:cubicBezTo>
                  <a:pt x="194" y="22"/>
                  <a:pt x="198" y="22"/>
                  <a:pt x="200" y="20"/>
                </a:cubicBezTo>
                <a:cubicBezTo>
                  <a:pt x="204" y="16"/>
                  <a:pt x="204" y="16"/>
                  <a:pt x="204" y="16"/>
                </a:cubicBezTo>
                <a:cubicBezTo>
                  <a:pt x="208" y="20"/>
                  <a:pt x="208" y="20"/>
                  <a:pt x="208" y="20"/>
                </a:cubicBezTo>
                <a:cubicBezTo>
                  <a:pt x="204" y="24"/>
                  <a:pt x="204" y="24"/>
                  <a:pt x="204" y="24"/>
                </a:cubicBezTo>
                <a:cubicBezTo>
                  <a:pt x="202" y="26"/>
                  <a:pt x="201" y="29"/>
                  <a:pt x="203" y="31"/>
                </a:cubicBezTo>
                <a:cubicBezTo>
                  <a:pt x="206" y="39"/>
                  <a:pt x="206" y="39"/>
                  <a:pt x="206" y="39"/>
                </a:cubicBezTo>
                <a:cubicBezTo>
                  <a:pt x="207" y="42"/>
                  <a:pt x="209" y="44"/>
                  <a:pt x="212" y="44"/>
                </a:cubicBezTo>
                <a:cubicBezTo>
                  <a:pt x="218" y="44"/>
                  <a:pt x="218" y="44"/>
                  <a:pt x="218" y="44"/>
                </a:cubicBezTo>
                <a:lnTo>
                  <a:pt x="218" y="50"/>
                </a:lnTo>
                <a:close/>
                <a:moveTo>
                  <a:pt x="137" y="96"/>
                </a:moveTo>
                <a:cubicBezTo>
                  <a:pt x="128" y="96"/>
                  <a:pt x="128" y="96"/>
                  <a:pt x="128" y="96"/>
                </a:cubicBezTo>
                <a:cubicBezTo>
                  <a:pt x="127" y="96"/>
                  <a:pt x="126" y="96"/>
                  <a:pt x="125" y="95"/>
                </a:cubicBezTo>
                <a:cubicBezTo>
                  <a:pt x="120" y="81"/>
                  <a:pt x="120" y="81"/>
                  <a:pt x="120" y="81"/>
                </a:cubicBezTo>
                <a:cubicBezTo>
                  <a:pt x="119" y="80"/>
                  <a:pt x="120" y="79"/>
                  <a:pt x="120" y="78"/>
                </a:cubicBezTo>
                <a:cubicBezTo>
                  <a:pt x="127" y="72"/>
                  <a:pt x="127" y="72"/>
                  <a:pt x="127" y="72"/>
                </a:cubicBezTo>
                <a:cubicBezTo>
                  <a:pt x="128" y="70"/>
                  <a:pt x="129" y="69"/>
                  <a:pt x="129" y="67"/>
                </a:cubicBezTo>
                <a:cubicBezTo>
                  <a:pt x="129" y="65"/>
                  <a:pt x="128" y="63"/>
                  <a:pt x="127" y="62"/>
                </a:cubicBezTo>
                <a:cubicBezTo>
                  <a:pt x="119" y="54"/>
                  <a:pt x="119" y="54"/>
                  <a:pt x="119" y="54"/>
                </a:cubicBezTo>
                <a:cubicBezTo>
                  <a:pt x="117" y="52"/>
                  <a:pt x="112" y="52"/>
                  <a:pt x="109" y="54"/>
                </a:cubicBezTo>
                <a:cubicBezTo>
                  <a:pt x="103" y="61"/>
                  <a:pt x="103" y="61"/>
                  <a:pt x="103" y="61"/>
                </a:cubicBezTo>
                <a:cubicBezTo>
                  <a:pt x="102" y="61"/>
                  <a:pt x="102" y="61"/>
                  <a:pt x="101" y="61"/>
                </a:cubicBezTo>
                <a:cubicBezTo>
                  <a:pt x="101" y="61"/>
                  <a:pt x="100" y="61"/>
                  <a:pt x="100" y="61"/>
                </a:cubicBezTo>
                <a:cubicBezTo>
                  <a:pt x="86" y="56"/>
                  <a:pt x="86" y="56"/>
                  <a:pt x="86" y="56"/>
                </a:cubicBezTo>
                <a:cubicBezTo>
                  <a:pt x="85" y="55"/>
                  <a:pt x="85" y="54"/>
                  <a:pt x="85" y="53"/>
                </a:cubicBezTo>
                <a:cubicBezTo>
                  <a:pt x="85" y="44"/>
                  <a:pt x="85" y="44"/>
                  <a:pt x="85" y="44"/>
                </a:cubicBezTo>
                <a:cubicBezTo>
                  <a:pt x="85" y="40"/>
                  <a:pt x="81" y="37"/>
                  <a:pt x="78" y="37"/>
                </a:cubicBezTo>
                <a:cubicBezTo>
                  <a:pt x="67" y="37"/>
                  <a:pt x="67" y="37"/>
                  <a:pt x="67" y="37"/>
                </a:cubicBezTo>
                <a:cubicBezTo>
                  <a:pt x="63" y="37"/>
                  <a:pt x="60" y="40"/>
                  <a:pt x="60" y="44"/>
                </a:cubicBezTo>
                <a:cubicBezTo>
                  <a:pt x="60" y="53"/>
                  <a:pt x="60" y="53"/>
                  <a:pt x="60" y="53"/>
                </a:cubicBezTo>
                <a:cubicBezTo>
                  <a:pt x="60" y="54"/>
                  <a:pt x="59" y="55"/>
                  <a:pt x="58" y="56"/>
                </a:cubicBezTo>
                <a:cubicBezTo>
                  <a:pt x="44" y="61"/>
                  <a:pt x="44" y="61"/>
                  <a:pt x="44" y="61"/>
                </a:cubicBezTo>
                <a:cubicBezTo>
                  <a:pt x="44" y="62"/>
                  <a:pt x="42" y="61"/>
                  <a:pt x="42" y="61"/>
                </a:cubicBezTo>
                <a:cubicBezTo>
                  <a:pt x="35" y="54"/>
                  <a:pt x="35" y="54"/>
                  <a:pt x="35" y="54"/>
                </a:cubicBezTo>
                <a:cubicBezTo>
                  <a:pt x="32" y="52"/>
                  <a:pt x="28" y="52"/>
                  <a:pt x="25" y="54"/>
                </a:cubicBezTo>
                <a:cubicBezTo>
                  <a:pt x="17" y="62"/>
                  <a:pt x="17" y="62"/>
                  <a:pt x="17" y="62"/>
                </a:cubicBezTo>
                <a:cubicBezTo>
                  <a:pt x="16" y="63"/>
                  <a:pt x="15" y="65"/>
                  <a:pt x="15" y="67"/>
                </a:cubicBezTo>
                <a:cubicBezTo>
                  <a:pt x="15" y="69"/>
                  <a:pt x="16" y="70"/>
                  <a:pt x="17" y="72"/>
                </a:cubicBezTo>
                <a:cubicBezTo>
                  <a:pt x="24" y="78"/>
                  <a:pt x="24" y="78"/>
                  <a:pt x="24" y="78"/>
                </a:cubicBezTo>
                <a:cubicBezTo>
                  <a:pt x="25" y="79"/>
                  <a:pt x="25" y="80"/>
                  <a:pt x="24" y="81"/>
                </a:cubicBezTo>
                <a:cubicBezTo>
                  <a:pt x="19" y="95"/>
                  <a:pt x="19" y="95"/>
                  <a:pt x="19" y="95"/>
                </a:cubicBezTo>
                <a:cubicBezTo>
                  <a:pt x="19" y="96"/>
                  <a:pt x="17" y="96"/>
                  <a:pt x="17" y="96"/>
                </a:cubicBezTo>
                <a:cubicBezTo>
                  <a:pt x="7" y="96"/>
                  <a:pt x="7" y="96"/>
                  <a:pt x="7" y="96"/>
                </a:cubicBezTo>
                <a:cubicBezTo>
                  <a:pt x="3" y="96"/>
                  <a:pt x="0" y="100"/>
                  <a:pt x="0" y="103"/>
                </a:cubicBezTo>
                <a:cubicBezTo>
                  <a:pt x="0" y="114"/>
                  <a:pt x="0" y="114"/>
                  <a:pt x="0" y="114"/>
                </a:cubicBezTo>
                <a:cubicBezTo>
                  <a:pt x="0" y="118"/>
                  <a:pt x="3" y="121"/>
                  <a:pt x="7" y="121"/>
                </a:cubicBezTo>
                <a:cubicBezTo>
                  <a:pt x="17" y="121"/>
                  <a:pt x="17" y="121"/>
                  <a:pt x="17" y="121"/>
                </a:cubicBezTo>
                <a:cubicBezTo>
                  <a:pt x="18" y="121"/>
                  <a:pt x="19" y="122"/>
                  <a:pt x="19" y="123"/>
                </a:cubicBezTo>
                <a:cubicBezTo>
                  <a:pt x="25" y="137"/>
                  <a:pt x="25" y="137"/>
                  <a:pt x="25" y="137"/>
                </a:cubicBezTo>
                <a:cubicBezTo>
                  <a:pt x="25" y="137"/>
                  <a:pt x="25" y="139"/>
                  <a:pt x="24" y="139"/>
                </a:cubicBezTo>
                <a:cubicBezTo>
                  <a:pt x="17" y="146"/>
                  <a:pt x="17" y="146"/>
                  <a:pt x="17" y="146"/>
                </a:cubicBezTo>
                <a:cubicBezTo>
                  <a:pt x="16" y="147"/>
                  <a:pt x="15" y="149"/>
                  <a:pt x="15" y="151"/>
                </a:cubicBezTo>
                <a:cubicBezTo>
                  <a:pt x="15" y="153"/>
                  <a:pt x="16" y="155"/>
                  <a:pt x="17" y="156"/>
                </a:cubicBezTo>
                <a:cubicBezTo>
                  <a:pt x="25" y="164"/>
                  <a:pt x="25" y="164"/>
                  <a:pt x="25" y="164"/>
                </a:cubicBezTo>
                <a:cubicBezTo>
                  <a:pt x="28" y="166"/>
                  <a:pt x="32" y="166"/>
                  <a:pt x="35" y="164"/>
                </a:cubicBezTo>
                <a:cubicBezTo>
                  <a:pt x="42" y="157"/>
                  <a:pt x="42" y="157"/>
                  <a:pt x="42" y="157"/>
                </a:cubicBezTo>
                <a:cubicBezTo>
                  <a:pt x="42" y="156"/>
                  <a:pt x="43" y="156"/>
                  <a:pt x="43" y="156"/>
                </a:cubicBezTo>
                <a:cubicBezTo>
                  <a:pt x="44" y="156"/>
                  <a:pt x="44" y="156"/>
                  <a:pt x="45" y="157"/>
                </a:cubicBezTo>
                <a:cubicBezTo>
                  <a:pt x="58" y="162"/>
                  <a:pt x="58" y="162"/>
                  <a:pt x="58" y="162"/>
                </a:cubicBezTo>
                <a:cubicBezTo>
                  <a:pt x="59" y="162"/>
                  <a:pt x="60" y="164"/>
                  <a:pt x="60" y="164"/>
                </a:cubicBezTo>
                <a:cubicBezTo>
                  <a:pt x="60" y="174"/>
                  <a:pt x="60" y="174"/>
                  <a:pt x="60" y="174"/>
                </a:cubicBezTo>
                <a:cubicBezTo>
                  <a:pt x="60" y="178"/>
                  <a:pt x="63" y="181"/>
                  <a:pt x="67" y="181"/>
                </a:cubicBezTo>
                <a:cubicBezTo>
                  <a:pt x="78" y="181"/>
                  <a:pt x="78" y="181"/>
                  <a:pt x="78" y="181"/>
                </a:cubicBezTo>
                <a:cubicBezTo>
                  <a:pt x="81" y="181"/>
                  <a:pt x="85" y="178"/>
                  <a:pt x="85" y="174"/>
                </a:cubicBezTo>
                <a:cubicBezTo>
                  <a:pt x="85" y="164"/>
                  <a:pt x="85" y="164"/>
                  <a:pt x="85" y="164"/>
                </a:cubicBezTo>
                <a:cubicBezTo>
                  <a:pt x="85" y="163"/>
                  <a:pt x="85" y="162"/>
                  <a:pt x="86" y="162"/>
                </a:cubicBezTo>
                <a:cubicBezTo>
                  <a:pt x="100" y="156"/>
                  <a:pt x="100" y="156"/>
                  <a:pt x="100" y="156"/>
                </a:cubicBezTo>
                <a:cubicBezTo>
                  <a:pt x="101" y="156"/>
                  <a:pt x="102" y="156"/>
                  <a:pt x="103" y="157"/>
                </a:cubicBezTo>
                <a:cubicBezTo>
                  <a:pt x="109" y="164"/>
                  <a:pt x="109" y="164"/>
                  <a:pt x="109" y="164"/>
                </a:cubicBezTo>
                <a:cubicBezTo>
                  <a:pt x="112" y="166"/>
                  <a:pt x="117" y="166"/>
                  <a:pt x="119" y="164"/>
                </a:cubicBezTo>
                <a:cubicBezTo>
                  <a:pt x="127" y="156"/>
                  <a:pt x="127" y="156"/>
                  <a:pt x="127" y="156"/>
                </a:cubicBezTo>
                <a:cubicBezTo>
                  <a:pt x="128" y="155"/>
                  <a:pt x="129" y="153"/>
                  <a:pt x="129" y="151"/>
                </a:cubicBezTo>
                <a:cubicBezTo>
                  <a:pt x="129" y="149"/>
                  <a:pt x="128" y="147"/>
                  <a:pt x="127" y="146"/>
                </a:cubicBezTo>
                <a:cubicBezTo>
                  <a:pt x="120" y="139"/>
                  <a:pt x="120" y="139"/>
                  <a:pt x="120" y="139"/>
                </a:cubicBezTo>
                <a:cubicBezTo>
                  <a:pt x="120" y="139"/>
                  <a:pt x="119" y="137"/>
                  <a:pt x="120" y="136"/>
                </a:cubicBezTo>
                <a:cubicBezTo>
                  <a:pt x="125" y="123"/>
                  <a:pt x="125" y="123"/>
                  <a:pt x="125" y="123"/>
                </a:cubicBezTo>
                <a:cubicBezTo>
                  <a:pt x="126" y="122"/>
                  <a:pt x="127" y="121"/>
                  <a:pt x="128" y="121"/>
                </a:cubicBezTo>
                <a:cubicBezTo>
                  <a:pt x="137" y="121"/>
                  <a:pt x="137" y="121"/>
                  <a:pt x="137" y="121"/>
                </a:cubicBezTo>
                <a:cubicBezTo>
                  <a:pt x="141" y="121"/>
                  <a:pt x="144" y="118"/>
                  <a:pt x="144" y="114"/>
                </a:cubicBezTo>
                <a:cubicBezTo>
                  <a:pt x="144" y="103"/>
                  <a:pt x="144" y="103"/>
                  <a:pt x="144" y="103"/>
                </a:cubicBezTo>
                <a:cubicBezTo>
                  <a:pt x="144" y="100"/>
                  <a:pt x="141" y="96"/>
                  <a:pt x="137" y="96"/>
                </a:cubicBezTo>
                <a:close/>
                <a:moveTo>
                  <a:pt x="138" y="114"/>
                </a:moveTo>
                <a:cubicBezTo>
                  <a:pt x="138" y="115"/>
                  <a:pt x="138" y="115"/>
                  <a:pt x="137" y="115"/>
                </a:cubicBezTo>
                <a:cubicBezTo>
                  <a:pt x="128" y="115"/>
                  <a:pt x="128" y="115"/>
                  <a:pt x="128" y="115"/>
                </a:cubicBezTo>
                <a:cubicBezTo>
                  <a:pt x="124" y="115"/>
                  <a:pt x="121" y="118"/>
                  <a:pt x="120" y="121"/>
                </a:cubicBezTo>
                <a:cubicBezTo>
                  <a:pt x="115" y="134"/>
                  <a:pt x="115" y="134"/>
                  <a:pt x="115" y="134"/>
                </a:cubicBezTo>
                <a:cubicBezTo>
                  <a:pt x="113" y="137"/>
                  <a:pt x="113" y="141"/>
                  <a:pt x="116" y="144"/>
                </a:cubicBezTo>
                <a:cubicBezTo>
                  <a:pt x="123" y="150"/>
                  <a:pt x="123" y="150"/>
                  <a:pt x="123" y="150"/>
                </a:cubicBezTo>
                <a:cubicBezTo>
                  <a:pt x="123" y="150"/>
                  <a:pt x="123" y="151"/>
                  <a:pt x="123" y="151"/>
                </a:cubicBezTo>
                <a:cubicBezTo>
                  <a:pt x="123" y="151"/>
                  <a:pt x="123" y="151"/>
                  <a:pt x="123" y="152"/>
                </a:cubicBezTo>
                <a:cubicBezTo>
                  <a:pt x="115" y="159"/>
                  <a:pt x="115" y="159"/>
                  <a:pt x="115" y="159"/>
                </a:cubicBezTo>
                <a:cubicBezTo>
                  <a:pt x="114" y="160"/>
                  <a:pt x="114" y="160"/>
                  <a:pt x="114" y="159"/>
                </a:cubicBezTo>
                <a:cubicBezTo>
                  <a:pt x="107" y="153"/>
                  <a:pt x="107" y="153"/>
                  <a:pt x="107" y="153"/>
                </a:cubicBezTo>
                <a:cubicBezTo>
                  <a:pt x="105" y="151"/>
                  <a:pt x="103" y="150"/>
                  <a:pt x="101" y="150"/>
                </a:cubicBezTo>
                <a:cubicBezTo>
                  <a:pt x="100" y="150"/>
                  <a:pt x="98" y="151"/>
                  <a:pt x="97" y="151"/>
                </a:cubicBezTo>
                <a:cubicBezTo>
                  <a:pt x="84" y="156"/>
                  <a:pt x="84" y="156"/>
                  <a:pt x="84" y="156"/>
                </a:cubicBezTo>
                <a:cubicBezTo>
                  <a:pt x="81" y="157"/>
                  <a:pt x="79" y="161"/>
                  <a:pt x="79" y="164"/>
                </a:cubicBezTo>
                <a:cubicBezTo>
                  <a:pt x="79" y="174"/>
                  <a:pt x="79" y="174"/>
                  <a:pt x="79" y="174"/>
                </a:cubicBezTo>
                <a:cubicBezTo>
                  <a:pt x="79" y="174"/>
                  <a:pt x="78" y="175"/>
                  <a:pt x="78" y="175"/>
                </a:cubicBezTo>
                <a:cubicBezTo>
                  <a:pt x="67" y="175"/>
                  <a:pt x="67" y="175"/>
                  <a:pt x="67" y="175"/>
                </a:cubicBezTo>
                <a:cubicBezTo>
                  <a:pt x="66" y="175"/>
                  <a:pt x="66" y="174"/>
                  <a:pt x="66" y="174"/>
                </a:cubicBezTo>
                <a:cubicBezTo>
                  <a:pt x="66" y="164"/>
                  <a:pt x="66" y="164"/>
                  <a:pt x="66" y="164"/>
                </a:cubicBezTo>
                <a:cubicBezTo>
                  <a:pt x="66" y="161"/>
                  <a:pt x="63" y="157"/>
                  <a:pt x="60" y="156"/>
                </a:cubicBezTo>
                <a:cubicBezTo>
                  <a:pt x="47" y="151"/>
                  <a:pt x="47" y="151"/>
                  <a:pt x="47" y="151"/>
                </a:cubicBezTo>
                <a:cubicBezTo>
                  <a:pt x="46" y="151"/>
                  <a:pt x="45" y="150"/>
                  <a:pt x="43" y="150"/>
                </a:cubicBezTo>
                <a:cubicBezTo>
                  <a:pt x="41" y="150"/>
                  <a:pt x="39" y="151"/>
                  <a:pt x="37" y="153"/>
                </a:cubicBezTo>
                <a:cubicBezTo>
                  <a:pt x="31" y="159"/>
                  <a:pt x="31" y="159"/>
                  <a:pt x="31" y="159"/>
                </a:cubicBezTo>
                <a:cubicBezTo>
                  <a:pt x="30" y="160"/>
                  <a:pt x="30" y="160"/>
                  <a:pt x="29" y="159"/>
                </a:cubicBezTo>
                <a:cubicBezTo>
                  <a:pt x="22" y="152"/>
                  <a:pt x="22" y="152"/>
                  <a:pt x="22" y="152"/>
                </a:cubicBezTo>
                <a:cubicBezTo>
                  <a:pt x="21" y="151"/>
                  <a:pt x="21" y="151"/>
                  <a:pt x="21" y="151"/>
                </a:cubicBezTo>
                <a:cubicBezTo>
                  <a:pt x="21" y="151"/>
                  <a:pt x="21" y="150"/>
                  <a:pt x="22" y="150"/>
                </a:cubicBezTo>
                <a:cubicBezTo>
                  <a:pt x="28" y="144"/>
                  <a:pt x="28" y="144"/>
                  <a:pt x="28" y="144"/>
                </a:cubicBezTo>
                <a:cubicBezTo>
                  <a:pt x="31" y="141"/>
                  <a:pt x="32" y="137"/>
                  <a:pt x="30" y="134"/>
                </a:cubicBezTo>
                <a:cubicBezTo>
                  <a:pt x="25" y="121"/>
                  <a:pt x="25" y="121"/>
                  <a:pt x="25" y="121"/>
                </a:cubicBezTo>
                <a:cubicBezTo>
                  <a:pt x="24" y="118"/>
                  <a:pt x="20" y="115"/>
                  <a:pt x="17" y="115"/>
                </a:cubicBezTo>
                <a:cubicBezTo>
                  <a:pt x="7" y="115"/>
                  <a:pt x="7" y="115"/>
                  <a:pt x="7" y="115"/>
                </a:cubicBezTo>
                <a:cubicBezTo>
                  <a:pt x="7" y="115"/>
                  <a:pt x="6" y="115"/>
                  <a:pt x="6" y="114"/>
                </a:cubicBezTo>
                <a:cubicBezTo>
                  <a:pt x="6" y="103"/>
                  <a:pt x="6" y="103"/>
                  <a:pt x="6" y="103"/>
                </a:cubicBezTo>
                <a:cubicBezTo>
                  <a:pt x="6" y="103"/>
                  <a:pt x="7" y="102"/>
                  <a:pt x="7" y="102"/>
                </a:cubicBezTo>
                <a:cubicBezTo>
                  <a:pt x="17" y="102"/>
                  <a:pt x="17" y="102"/>
                  <a:pt x="17" y="102"/>
                </a:cubicBezTo>
                <a:cubicBezTo>
                  <a:pt x="20" y="102"/>
                  <a:pt x="24" y="100"/>
                  <a:pt x="25" y="97"/>
                </a:cubicBezTo>
                <a:cubicBezTo>
                  <a:pt x="30" y="84"/>
                  <a:pt x="30" y="84"/>
                  <a:pt x="30" y="84"/>
                </a:cubicBezTo>
                <a:cubicBezTo>
                  <a:pt x="31" y="81"/>
                  <a:pt x="31" y="77"/>
                  <a:pt x="28" y="74"/>
                </a:cubicBezTo>
                <a:cubicBezTo>
                  <a:pt x="22" y="67"/>
                  <a:pt x="22" y="67"/>
                  <a:pt x="22" y="67"/>
                </a:cubicBezTo>
                <a:cubicBezTo>
                  <a:pt x="21" y="67"/>
                  <a:pt x="21" y="67"/>
                  <a:pt x="21" y="67"/>
                </a:cubicBezTo>
                <a:cubicBezTo>
                  <a:pt x="21" y="67"/>
                  <a:pt x="21" y="66"/>
                  <a:pt x="22" y="66"/>
                </a:cubicBezTo>
                <a:cubicBezTo>
                  <a:pt x="29" y="58"/>
                  <a:pt x="29" y="58"/>
                  <a:pt x="29" y="58"/>
                </a:cubicBezTo>
                <a:cubicBezTo>
                  <a:pt x="30" y="58"/>
                  <a:pt x="30" y="58"/>
                  <a:pt x="31" y="58"/>
                </a:cubicBezTo>
                <a:cubicBezTo>
                  <a:pt x="37" y="65"/>
                  <a:pt x="37" y="65"/>
                  <a:pt x="37" y="65"/>
                </a:cubicBezTo>
                <a:cubicBezTo>
                  <a:pt x="39" y="67"/>
                  <a:pt x="41" y="67"/>
                  <a:pt x="43" y="67"/>
                </a:cubicBezTo>
                <a:cubicBezTo>
                  <a:pt x="45" y="67"/>
                  <a:pt x="46" y="67"/>
                  <a:pt x="47" y="67"/>
                </a:cubicBezTo>
                <a:cubicBezTo>
                  <a:pt x="60" y="61"/>
                  <a:pt x="60" y="61"/>
                  <a:pt x="60" y="61"/>
                </a:cubicBezTo>
                <a:cubicBezTo>
                  <a:pt x="63" y="60"/>
                  <a:pt x="66" y="57"/>
                  <a:pt x="66" y="53"/>
                </a:cubicBezTo>
                <a:cubicBezTo>
                  <a:pt x="66" y="44"/>
                  <a:pt x="66" y="44"/>
                  <a:pt x="66" y="44"/>
                </a:cubicBezTo>
                <a:cubicBezTo>
                  <a:pt x="66" y="43"/>
                  <a:pt x="66" y="43"/>
                  <a:pt x="67" y="43"/>
                </a:cubicBezTo>
                <a:cubicBezTo>
                  <a:pt x="78" y="43"/>
                  <a:pt x="78" y="43"/>
                  <a:pt x="78" y="43"/>
                </a:cubicBezTo>
                <a:cubicBezTo>
                  <a:pt x="78" y="43"/>
                  <a:pt x="79" y="43"/>
                  <a:pt x="79" y="44"/>
                </a:cubicBezTo>
                <a:cubicBezTo>
                  <a:pt x="79" y="53"/>
                  <a:pt x="79" y="53"/>
                  <a:pt x="79" y="53"/>
                </a:cubicBezTo>
                <a:cubicBezTo>
                  <a:pt x="79" y="57"/>
                  <a:pt x="81" y="60"/>
                  <a:pt x="84" y="61"/>
                </a:cubicBezTo>
                <a:cubicBezTo>
                  <a:pt x="97" y="66"/>
                  <a:pt x="97" y="66"/>
                  <a:pt x="97" y="66"/>
                </a:cubicBezTo>
                <a:cubicBezTo>
                  <a:pt x="100" y="68"/>
                  <a:pt x="104" y="67"/>
                  <a:pt x="107" y="65"/>
                </a:cubicBezTo>
                <a:cubicBezTo>
                  <a:pt x="114" y="58"/>
                  <a:pt x="114" y="58"/>
                  <a:pt x="114" y="58"/>
                </a:cubicBezTo>
                <a:cubicBezTo>
                  <a:pt x="114" y="58"/>
                  <a:pt x="115" y="58"/>
                  <a:pt x="115" y="58"/>
                </a:cubicBezTo>
                <a:cubicBezTo>
                  <a:pt x="123" y="66"/>
                  <a:pt x="123" y="66"/>
                  <a:pt x="123" y="66"/>
                </a:cubicBezTo>
                <a:cubicBezTo>
                  <a:pt x="123" y="66"/>
                  <a:pt x="123" y="67"/>
                  <a:pt x="123" y="67"/>
                </a:cubicBezTo>
                <a:cubicBezTo>
                  <a:pt x="123" y="67"/>
                  <a:pt x="123" y="67"/>
                  <a:pt x="123" y="67"/>
                </a:cubicBezTo>
                <a:cubicBezTo>
                  <a:pt x="116" y="74"/>
                  <a:pt x="116" y="74"/>
                  <a:pt x="116" y="74"/>
                </a:cubicBezTo>
                <a:cubicBezTo>
                  <a:pt x="113" y="77"/>
                  <a:pt x="113" y="81"/>
                  <a:pt x="114" y="84"/>
                </a:cubicBezTo>
                <a:cubicBezTo>
                  <a:pt x="120" y="97"/>
                  <a:pt x="120" y="97"/>
                  <a:pt x="120" y="97"/>
                </a:cubicBezTo>
                <a:cubicBezTo>
                  <a:pt x="121" y="100"/>
                  <a:pt x="124" y="102"/>
                  <a:pt x="128" y="102"/>
                </a:cubicBezTo>
                <a:cubicBezTo>
                  <a:pt x="137" y="102"/>
                  <a:pt x="137" y="102"/>
                  <a:pt x="137" y="102"/>
                </a:cubicBezTo>
                <a:cubicBezTo>
                  <a:pt x="138" y="102"/>
                  <a:pt x="138" y="103"/>
                  <a:pt x="138" y="103"/>
                </a:cubicBezTo>
                <a:lnTo>
                  <a:pt x="138" y="11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nvGrpSpPr>
          <p:cNvPr id="33" name="组合 32"/>
          <p:cNvGrpSpPr/>
          <p:nvPr/>
        </p:nvGrpSpPr>
        <p:grpSpPr>
          <a:xfrm>
            <a:off x="2975264" y="2783847"/>
            <a:ext cx="879482" cy="831683"/>
            <a:chOff x="6622636" y="3121192"/>
            <a:chExt cx="506356" cy="478836"/>
          </a:xfrm>
          <a:solidFill>
            <a:schemeClr val="bg1"/>
          </a:solidFill>
        </p:grpSpPr>
        <p:sp>
          <p:nvSpPr>
            <p:cNvPr id="34" name="Freeform 36"/>
            <p:cNvSpPr>
              <a:spLocks noEditPoints="1"/>
            </p:cNvSpPr>
            <p:nvPr/>
          </p:nvSpPr>
          <p:spPr bwMode="auto">
            <a:xfrm>
              <a:off x="6688194" y="3121192"/>
              <a:ext cx="241109" cy="169153"/>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35" name="Freeform 37"/>
            <p:cNvSpPr>
              <a:spLocks noEditPoints="1"/>
            </p:cNvSpPr>
            <p:nvPr/>
          </p:nvSpPr>
          <p:spPr bwMode="auto">
            <a:xfrm>
              <a:off x="6877460" y="3210603"/>
              <a:ext cx="251532" cy="278061"/>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36" name="Freeform 38"/>
            <p:cNvSpPr>
              <a:spLocks noEditPoints="1"/>
            </p:cNvSpPr>
            <p:nvPr/>
          </p:nvSpPr>
          <p:spPr bwMode="auto">
            <a:xfrm>
              <a:off x="6622636" y="3278520"/>
              <a:ext cx="304746" cy="321508"/>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sp>
        <p:nvSpPr>
          <p:cNvPr id="37" name="Freeform 55"/>
          <p:cNvSpPr>
            <a:spLocks noEditPoints="1"/>
          </p:cNvSpPr>
          <p:nvPr/>
        </p:nvSpPr>
        <p:spPr bwMode="auto">
          <a:xfrm>
            <a:off x="1498550" y="2801705"/>
            <a:ext cx="831934" cy="83847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79 w 144"/>
              <a:gd name="T11" fmla="*/ 129 h 144"/>
              <a:gd name="T12" fmla="*/ 79 w 144"/>
              <a:gd name="T13" fmla="*/ 108 h 144"/>
              <a:gd name="T14" fmla="*/ 65 w 144"/>
              <a:gd name="T15" fmla="*/ 108 h 144"/>
              <a:gd name="T16" fmla="*/ 65 w 144"/>
              <a:gd name="T17" fmla="*/ 129 h 144"/>
              <a:gd name="T18" fmla="*/ 15 w 144"/>
              <a:gd name="T19" fmla="*/ 79 h 144"/>
              <a:gd name="T20" fmla="*/ 36 w 144"/>
              <a:gd name="T21" fmla="*/ 79 h 144"/>
              <a:gd name="T22" fmla="*/ 36 w 144"/>
              <a:gd name="T23" fmla="*/ 65 h 144"/>
              <a:gd name="T24" fmla="*/ 15 w 144"/>
              <a:gd name="T25" fmla="*/ 65 h 144"/>
              <a:gd name="T26" fmla="*/ 65 w 144"/>
              <a:gd name="T27" fmla="*/ 15 h 144"/>
              <a:gd name="T28" fmla="*/ 65 w 144"/>
              <a:gd name="T29" fmla="*/ 36 h 144"/>
              <a:gd name="T30" fmla="*/ 79 w 144"/>
              <a:gd name="T31" fmla="*/ 36 h 144"/>
              <a:gd name="T32" fmla="*/ 79 w 144"/>
              <a:gd name="T33" fmla="*/ 15 h 144"/>
              <a:gd name="T34" fmla="*/ 129 w 144"/>
              <a:gd name="T35" fmla="*/ 65 h 144"/>
              <a:gd name="T36" fmla="*/ 108 w 144"/>
              <a:gd name="T37" fmla="*/ 65 h 144"/>
              <a:gd name="T38" fmla="*/ 108 w 144"/>
              <a:gd name="T39" fmla="*/ 79 h 144"/>
              <a:gd name="T40" fmla="*/ 129 w 144"/>
              <a:gd name="T41" fmla="*/ 79 h 144"/>
              <a:gd name="T42" fmla="*/ 79 w 144"/>
              <a:gd name="T43" fmla="*/ 12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moveTo>
                  <a:pt x="79" y="129"/>
                </a:moveTo>
                <a:cubicBezTo>
                  <a:pt x="79" y="108"/>
                  <a:pt x="79" y="108"/>
                  <a:pt x="79" y="108"/>
                </a:cubicBezTo>
                <a:cubicBezTo>
                  <a:pt x="65" y="108"/>
                  <a:pt x="65" y="108"/>
                  <a:pt x="65" y="108"/>
                </a:cubicBezTo>
                <a:cubicBezTo>
                  <a:pt x="65" y="129"/>
                  <a:pt x="65" y="129"/>
                  <a:pt x="65" y="129"/>
                </a:cubicBezTo>
                <a:cubicBezTo>
                  <a:pt x="39" y="126"/>
                  <a:pt x="18" y="105"/>
                  <a:pt x="15" y="79"/>
                </a:cubicBezTo>
                <a:cubicBezTo>
                  <a:pt x="36" y="79"/>
                  <a:pt x="36" y="79"/>
                  <a:pt x="36" y="79"/>
                </a:cubicBezTo>
                <a:cubicBezTo>
                  <a:pt x="36" y="65"/>
                  <a:pt x="36" y="65"/>
                  <a:pt x="36" y="65"/>
                </a:cubicBezTo>
                <a:cubicBezTo>
                  <a:pt x="15" y="65"/>
                  <a:pt x="15" y="65"/>
                  <a:pt x="15" y="65"/>
                </a:cubicBezTo>
                <a:cubicBezTo>
                  <a:pt x="18" y="39"/>
                  <a:pt x="39" y="18"/>
                  <a:pt x="65" y="15"/>
                </a:cubicBezTo>
                <a:cubicBezTo>
                  <a:pt x="65" y="36"/>
                  <a:pt x="65" y="36"/>
                  <a:pt x="65" y="36"/>
                </a:cubicBezTo>
                <a:cubicBezTo>
                  <a:pt x="79" y="36"/>
                  <a:pt x="79" y="36"/>
                  <a:pt x="79" y="36"/>
                </a:cubicBezTo>
                <a:cubicBezTo>
                  <a:pt x="79" y="15"/>
                  <a:pt x="79" y="15"/>
                  <a:pt x="79" y="15"/>
                </a:cubicBezTo>
                <a:cubicBezTo>
                  <a:pt x="105" y="18"/>
                  <a:pt x="126" y="39"/>
                  <a:pt x="129" y="65"/>
                </a:cubicBezTo>
                <a:cubicBezTo>
                  <a:pt x="108" y="65"/>
                  <a:pt x="108" y="65"/>
                  <a:pt x="108" y="65"/>
                </a:cubicBezTo>
                <a:cubicBezTo>
                  <a:pt x="108" y="79"/>
                  <a:pt x="108" y="79"/>
                  <a:pt x="108" y="79"/>
                </a:cubicBezTo>
                <a:cubicBezTo>
                  <a:pt x="129" y="79"/>
                  <a:pt x="129" y="79"/>
                  <a:pt x="129" y="79"/>
                </a:cubicBezTo>
                <a:cubicBezTo>
                  <a:pt x="126" y="105"/>
                  <a:pt x="105" y="126"/>
                  <a:pt x="79" y="129"/>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MH_SubTitle_1"/>
          <p:cNvSpPr/>
          <p:nvPr/>
        </p:nvSpPr>
        <p:spPr>
          <a:xfrm>
            <a:off x="9635725" y="3101594"/>
            <a:ext cx="1389063" cy="377825"/>
          </a:xfrm>
          <a:prstGeom prst="roundRect">
            <a:avLst>
              <a:gd name="adj" fmla="val 21110"/>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sz="1400" dirty="0">
                <a:solidFill>
                  <a:srgbClr val="FFFFFF"/>
                </a:solidFill>
                <a:cs typeface="+mn-ea"/>
                <a:sym typeface="+mn-lt"/>
              </a:rPr>
              <a:t>Signal display</a:t>
            </a:r>
          </a:p>
        </p:txBody>
      </p:sp>
      <p:sp>
        <p:nvSpPr>
          <p:cNvPr id="8" name="流程图: 可选过程 7"/>
          <p:cNvSpPr/>
          <p:nvPr/>
        </p:nvSpPr>
        <p:spPr>
          <a:xfrm>
            <a:off x="6974949" y="2256686"/>
            <a:ext cx="1809750" cy="570546"/>
          </a:xfrm>
          <a:prstGeom prst="flowChartAlternateProcess">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85000" lnSpcReduction="20000"/>
          </a:bodyPr>
          <a:lstStyle/>
          <a:p>
            <a:pPr algn="ctr"/>
            <a:r>
              <a:rPr lang="en-US" sz="2400" dirty="0">
                <a:cs typeface="+mn-ea"/>
                <a:sym typeface="+mn-lt"/>
              </a:rPr>
              <a:t>General control</a:t>
            </a:r>
          </a:p>
        </p:txBody>
      </p:sp>
      <p:sp>
        <p:nvSpPr>
          <p:cNvPr id="42" name="MH_Text_1"/>
          <p:cNvSpPr txBox="1">
            <a:spLocks noChangeArrowheads="1"/>
          </p:cNvSpPr>
          <p:nvPr/>
        </p:nvSpPr>
        <p:spPr bwMode="auto">
          <a:xfrm>
            <a:off x="7012305" y="3640175"/>
            <a:ext cx="2026920" cy="2399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0000"/>
              </a:lnSpc>
              <a:defRPr/>
            </a:pPr>
            <a:r>
              <a:rPr lang="en-US" sz="1200" dirty="0">
                <a:latin typeface="+mn-lt"/>
                <a:ea typeface="+mn-ea"/>
                <a:cs typeface="+mn-ea"/>
                <a:sym typeface="+mn-lt"/>
              </a:rPr>
              <a:t>The data center view can be displayed in multiple modes, such as 2D, 2.5D, 3D, and large screen. In addition, it supports the display of device monitoring views in multiple dimensions, such as the energy flow diagram and intra-cabinet view.</a:t>
            </a:r>
          </a:p>
        </p:txBody>
      </p:sp>
      <p:sp>
        <p:nvSpPr>
          <p:cNvPr id="43" name="MH_Text_1"/>
          <p:cNvSpPr txBox="1">
            <a:spLocks noChangeArrowheads="1"/>
          </p:cNvSpPr>
          <p:nvPr/>
        </p:nvSpPr>
        <p:spPr bwMode="auto">
          <a:xfrm>
            <a:off x="9511584" y="3640175"/>
            <a:ext cx="1855604" cy="223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0000"/>
              </a:lnSpc>
              <a:defRPr/>
            </a:pPr>
            <a:r>
              <a:rPr lang="en-US" sz="1200" dirty="0">
                <a:latin typeface="+mn-lt"/>
                <a:ea typeface="+mn-ea"/>
                <a:cs typeface="+mn-ea"/>
                <a:sym typeface="+mn-lt"/>
              </a:rPr>
              <a:t>Key indicators such as data center infrastructure running information and alarm information can be displayed on a signal management page or customized based on actual O&amp;M requirements.</a:t>
            </a:r>
          </a:p>
        </p:txBody>
      </p:sp>
      <p:sp>
        <p:nvSpPr>
          <p:cNvPr id="38" name="圆角矩形 37"/>
          <p:cNvSpPr/>
          <p:nvPr/>
        </p:nvSpPr>
        <p:spPr>
          <a:xfrm>
            <a:off x="4458657" y="2922561"/>
            <a:ext cx="6908531" cy="3116626"/>
          </a:xfrm>
          <a:prstGeom prst="roundRect">
            <a:avLst/>
          </a:prstGeom>
          <a:noFill/>
          <a:ln w="28575">
            <a:prstDash val="dash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Tree>
    <p:custDataLst>
      <p:tags r:id="rId1"/>
    </p:custDataLst>
    <p:extLst>
      <p:ext uri="{BB962C8B-B14F-4D97-AF65-F5344CB8AC3E}">
        <p14:creationId xmlns:p14="http://schemas.microsoft.com/office/powerpoint/2010/main" val="3808923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500"/>
                                        <p:tgtEl>
                                          <p:spTgt spid="25"/>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down)">
                                      <p:cBhvr>
                                        <p:cTn id="20" dur="500"/>
                                        <p:tgtEl>
                                          <p:spTgt spid="2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par>
                                <p:cTn id="30" presetID="22" presetClass="entr" presetSubtype="4"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par>
                                <p:cTn id="36" presetID="27" presetClass="emph" presetSubtype="0" fill="remove" grpId="1" nodeType="withEffect">
                                  <p:stCondLst>
                                    <p:cond delay="0"/>
                                  </p:stCondLst>
                                  <p:childTnLst>
                                    <p:animClr clrSpc="rgb" dir="cw">
                                      <p:cBhvr override="childStyle">
                                        <p:cTn id="37" dur="250" autoRev="1" fill="remove"/>
                                        <p:tgtEl>
                                          <p:spTgt spid="37"/>
                                        </p:tgtEl>
                                        <p:attrNameLst>
                                          <p:attrName>style.color</p:attrName>
                                        </p:attrNameLst>
                                      </p:cBhvr>
                                      <p:to>
                                        <a:schemeClr val="bg1"/>
                                      </p:to>
                                    </p:animClr>
                                    <p:animClr clrSpc="rgb" dir="cw">
                                      <p:cBhvr>
                                        <p:cTn id="38" dur="250" autoRev="1" fill="remove"/>
                                        <p:tgtEl>
                                          <p:spTgt spid="37"/>
                                        </p:tgtEl>
                                        <p:attrNameLst>
                                          <p:attrName>fillcolor</p:attrName>
                                        </p:attrNameLst>
                                      </p:cBhvr>
                                      <p:to>
                                        <a:schemeClr val="bg1"/>
                                      </p:to>
                                    </p:animClr>
                                    <p:set>
                                      <p:cBhvr>
                                        <p:cTn id="39" dur="250" autoRev="1" fill="remove"/>
                                        <p:tgtEl>
                                          <p:spTgt spid="37"/>
                                        </p:tgtEl>
                                        <p:attrNameLst>
                                          <p:attrName>fill.type</p:attrName>
                                        </p:attrNameLst>
                                      </p:cBhvr>
                                      <p:to>
                                        <p:strVal val="solid"/>
                                      </p:to>
                                    </p:set>
                                    <p:set>
                                      <p:cBhvr>
                                        <p:cTn id="40" dur="250" autoRev="1" fill="remove"/>
                                        <p:tgtEl>
                                          <p:spTgt spid="37"/>
                                        </p:tgtEl>
                                        <p:attrNameLst>
                                          <p:attrName>fill.on</p:attrName>
                                        </p:attrNameLst>
                                      </p:cBhvr>
                                      <p:to>
                                        <p:strVal val="true"/>
                                      </p:to>
                                    </p:set>
                                  </p:childTnLst>
                                </p:cTn>
                              </p:par>
                            </p:childTnLst>
                          </p:cTn>
                        </p:par>
                      </p:childTnLst>
                    </p:cTn>
                  </p:par>
                  <p:par>
                    <p:cTn id="41" fill="hold">
                      <p:stCondLst>
                        <p:cond delay="indefinite"/>
                      </p:stCondLst>
                      <p:childTnLst>
                        <p:par>
                          <p:cTn id="42" fill="hold">
                            <p:stCondLst>
                              <p:cond delay="0"/>
                            </p:stCondLst>
                            <p:childTnLst>
                              <p:par>
                                <p:cTn id="43" presetID="27" presetClass="emph" presetSubtype="0" fill="remove" grpId="1" nodeType="clickEffect">
                                  <p:stCondLst>
                                    <p:cond delay="0"/>
                                  </p:stCondLst>
                                  <p:childTnLst>
                                    <p:animClr clrSpc="rgb" dir="cw">
                                      <p:cBhvr override="childStyle">
                                        <p:cTn id="44" dur="250" autoRev="1" fill="remove"/>
                                        <p:tgtEl>
                                          <p:spTgt spid="28"/>
                                        </p:tgtEl>
                                        <p:attrNameLst>
                                          <p:attrName>style.color</p:attrName>
                                        </p:attrNameLst>
                                      </p:cBhvr>
                                      <p:to>
                                        <a:schemeClr val="bg1"/>
                                      </p:to>
                                    </p:animClr>
                                    <p:animClr clrSpc="rgb" dir="cw">
                                      <p:cBhvr>
                                        <p:cTn id="45" dur="250" autoRev="1" fill="remove"/>
                                        <p:tgtEl>
                                          <p:spTgt spid="28"/>
                                        </p:tgtEl>
                                        <p:attrNameLst>
                                          <p:attrName>fillcolor</p:attrName>
                                        </p:attrNameLst>
                                      </p:cBhvr>
                                      <p:to>
                                        <a:schemeClr val="bg1"/>
                                      </p:to>
                                    </p:animClr>
                                    <p:set>
                                      <p:cBhvr>
                                        <p:cTn id="46" dur="250" autoRev="1" fill="remove"/>
                                        <p:tgtEl>
                                          <p:spTgt spid="28"/>
                                        </p:tgtEl>
                                        <p:attrNameLst>
                                          <p:attrName>fill.type</p:attrName>
                                        </p:attrNameLst>
                                      </p:cBhvr>
                                      <p:to>
                                        <p:strVal val="solid"/>
                                      </p:to>
                                    </p:set>
                                    <p:set>
                                      <p:cBhvr>
                                        <p:cTn id="47" dur="250" autoRev="1" fill="remove"/>
                                        <p:tgtEl>
                                          <p:spTgt spid="28"/>
                                        </p:tgtEl>
                                        <p:attrNameLst>
                                          <p:attrName>fill.on</p:attrName>
                                        </p:attrNameLst>
                                      </p:cBhvr>
                                      <p:to>
                                        <p:strVal val="true"/>
                                      </p:to>
                                    </p:set>
                                  </p:childTnLst>
                                </p:cTn>
                              </p:par>
                              <p:par>
                                <p:cTn id="48" presetID="27" presetClass="emph" presetSubtype="0" fill="remove" grpId="1" nodeType="withEffect">
                                  <p:stCondLst>
                                    <p:cond delay="0"/>
                                  </p:stCondLst>
                                  <p:childTnLst>
                                    <p:animClr clrSpc="rgb" dir="cw">
                                      <p:cBhvr override="childStyle">
                                        <p:cTn id="49" dur="250" autoRev="1" fill="remove"/>
                                        <p:tgtEl>
                                          <p:spTgt spid="31"/>
                                        </p:tgtEl>
                                        <p:attrNameLst>
                                          <p:attrName>style.color</p:attrName>
                                        </p:attrNameLst>
                                      </p:cBhvr>
                                      <p:to>
                                        <a:schemeClr val="bg1"/>
                                      </p:to>
                                    </p:animClr>
                                    <p:animClr clrSpc="rgb" dir="cw">
                                      <p:cBhvr>
                                        <p:cTn id="50" dur="250" autoRev="1" fill="remove"/>
                                        <p:tgtEl>
                                          <p:spTgt spid="31"/>
                                        </p:tgtEl>
                                        <p:attrNameLst>
                                          <p:attrName>fillcolor</p:attrName>
                                        </p:attrNameLst>
                                      </p:cBhvr>
                                      <p:to>
                                        <a:schemeClr val="bg1"/>
                                      </p:to>
                                    </p:animClr>
                                    <p:set>
                                      <p:cBhvr>
                                        <p:cTn id="51" dur="250" autoRev="1" fill="remove"/>
                                        <p:tgtEl>
                                          <p:spTgt spid="31"/>
                                        </p:tgtEl>
                                        <p:attrNameLst>
                                          <p:attrName>fill.type</p:attrName>
                                        </p:attrNameLst>
                                      </p:cBhvr>
                                      <p:to>
                                        <p:strVal val="solid"/>
                                      </p:to>
                                    </p:set>
                                    <p:set>
                                      <p:cBhvr>
                                        <p:cTn id="52" dur="250" autoRev="1" fill="remove"/>
                                        <p:tgtEl>
                                          <p:spTgt spid="31"/>
                                        </p:tgtEl>
                                        <p:attrNameLst>
                                          <p:attrName>fill.on</p:attrName>
                                        </p:attrNameLst>
                                      </p:cBhvr>
                                      <p:to>
                                        <p:strVal val="true"/>
                                      </p:to>
                                    </p:se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Effect transition="in" filter="wipe(down)">
                                      <p:cBhvr>
                                        <p:cTn id="57" dur="500"/>
                                        <p:tgtEl>
                                          <p:spTgt spid="8"/>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down)">
                                      <p:cBhvr>
                                        <p:cTn id="60" dur="500"/>
                                        <p:tgtEl>
                                          <p:spTgt spid="20"/>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wipe(down)">
                                      <p:cBhvr>
                                        <p:cTn id="63" dur="500"/>
                                        <p:tgtEl>
                                          <p:spTgt spid="24"/>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down)">
                                      <p:cBhvr>
                                        <p:cTn id="66" dur="500"/>
                                        <p:tgtEl>
                                          <p:spTgt spid="39"/>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Effect transition="in" filter="wipe(down)">
                                      <p:cBhvr>
                                        <p:cTn id="69" dur="500"/>
                                        <p:tgtEl>
                                          <p:spTgt spid="19"/>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wipe(down)">
                                      <p:cBhvr>
                                        <p:cTn id="72" dur="500"/>
                                        <p:tgtEl>
                                          <p:spTgt spid="42"/>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43"/>
                                        </p:tgtEl>
                                        <p:attrNameLst>
                                          <p:attrName>style.visibility</p:attrName>
                                        </p:attrNameLst>
                                      </p:cBhvr>
                                      <p:to>
                                        <p:strVal val="visible"/>
                                      </p:to>
                                    </p:set>
                                    <p:animEffect transition="in" filter="wipe(down)">
                                      <p:cBhvr>
                                        <p:cTn id="75" dur="500"/>
                                        <p:tgtEl>
                                          <p:spTgt spid="43"/>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wipe(down)">
                                      <p:cBhvr>
                                        <p:cTn id="78"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20" grpId="0" animBg="1"/>
      <p:bldP spid="24" grpId="0" animBg="1"/>
      <p:bldP spid="19" grpId="0"/>
      <p:bldP spid="25" grpId="0" animBg="1"/>
      <p:bldP spid="26" grpId="0" animBg="1"/>
      <p:bldP spid="28" grpId="0" animBg="1"/>
      <p:bldP spid="28" grpId="1" animBg="1"/>
      <p:bldP spid="30" grpId="0" animBg="1"/>
      <p:bldP spid="31" grpId="0" animBg="1"/>
      <p:bldP spid="31" grpId="1" animBg="1"/>
      <p:bldP spid="32" grpId="0" animBg="1"/>
      <p:bldP spid="37" grpId="0" animBg="1"/>
      <p:bldP spid="37" grpId="1" animBg="1"/>
      <p:bldP spid="39" grpId="0" animBg="1"/>
      <p:bldP spid="8" grpId="0" animBg="1"/>
      <p:bldP spid="42" grpId="0"/>
      <p:bldP spid="43" grpId="0"/>
      <p:bldP spid="3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 name="MH_PageTitle"/>
          <p:cNvSpPr>
            <a:spLocks noGrp="1"/>
          </p:cNvSpPr>
          <p:nvPr>
            <p:ph type="title"/>
          </p:nvPr>
        </p:nvSpPr>
        <p:spPr/>
        <p:txBody>
          <a:bodyPr/>
          <a:lstStyle/>
          <a:p>
            <a:pPr eaLnBrk="1" hangingPunct="1"/>
            <a:r>
              <a:rPr lang="en-US">
                <a:latin typeface="+mn-lt"/>
                <a:ea typeface="+mn-ea"/>
                <a:cs typeface="+mn-ea"/>
                <a:sym typeface="+mn-lt"/>
              </a:rPr>
              <a:t>Basic Services</a:t>
            </a:r>
          </a:p>
        </p:txBody>
      </p:sp>
      <p:sp>
        <p:nvSpPr>
          <p:cNvPr id="7" name="文本占位符 6"/>
          <p:cNvSpPr>
            <a:spLocks noGrp="1"/>
          </p:cNvSpPr>
          <p:nvPr>
            <p:ph type="body" sz="quarter" idx="10"/>
          </p:nvPr>
        </p:nvSpPr>
        <p:spPr/>
        <p:txBody>
          <a:bodyPr/>
          <a:lstStyle/>
          <a:p>
            <a:r>
              <a:rPr lang="en-US" sz="1800" dirty="0">
                <a:latin typeface="+mn-lt"/>
                <a:ea typeface="+mn-ea"/>
                <a:cs typeface="+mn-ea"/>
                <a:sym typeface="+mn-lt"/>
              </a:rPr>
              <a:t>Basic services refer to system functions provided by the DCIM system to implement management functions, including user and rights management, system management, and system service management.</a:t>
            </a:r>
          </a:p>
        </p:txBody>
      </p:sp>
      <p:sp>
        <p:nvSpPr>
          <p:cNvPr id="25" name="MH_Other_1"/>
          <p:cNvSpPr/>
          <p:nvPr/>
        </p:nvSpPr>
        <p:spPr>
          <a:xfrm rot="16200000">
            <a:off x="2629406" y="3986968"/>
            <a:ext cx="1805285" cy="1805285"/>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a:defRPr/>
            </a:pPr>
            <a:endParaRPr lang="th-TH" sz="3600" dirty="0">
              <a:cs typeface="+mn-ea"/>
              <a:sym typeface="+mn-lt"/>
            </a:endParaRPr>
          </a:p>
        </p:txBody>
      </p:sp>
      <p:sp>
        <p:nvSpPr>
          <p:cNvPr id="26" name="MH_Other_2"/>
          <p:cNvSpPr/>
          <p:nvPr/>
        </p:nvSpPr>
        <p:spPr>
          <a:xfrm rot="10800000">
            <a:off x="2629403" y="2521046"/>
            <a:ext cx="1412344" cy="1410360"/>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a:defRPr/>
            </a:pPr>
            <a:endParaRPr lang="th-TH" sz="4000" dirty="0">
              <a:cs typeface="+mn-ea"/>
              <a:sym typeface="+mn-lt"/>
            </a:endParaRPr>
          </a:p>
        </p:txBody>
      </p:sp>
      <p:sp>
        <p:nvSpPr>
          <p:cNvPr id="28" name="MH_Other_3"/>
          <p:cNvSpPr/>
          <p:nvPr/>
        </p:nvSpPr>
        <p:spPr>
          <a:xfrm>
            <a:off x="1146017" y="3986970"/>
            <a:ext cx="1427830" cy="1429837"/>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a:defRPr/>
            </a:pPr>
            <a:endParaRPr lang="th-TH" sz="3600" dirty="0">
              <a:cs typeface="+mn-ea"/>
              <a:sym typeface="+mn-lt"/>
            </a:endParaRPr>
          </a:p>
        </p:txBody>
      </p:sp>
      <p:sp>
        <p:nvSpPr>
          <p:cNvPr id="30" name="MH_Other_4"/>
          <p:cNvSpPr/>
          <p:nvPr/>
        </p:nvSpPr>
        <p:spPr>
          <a:xfrm rot="5400000">
            <a:off x="1146017" y="2521046"/>
            <a:ext cx="1421476" cy="1421476"/>
          </a:xfrm>
          <a:prstGeom prst="teardrop">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a:defRPr/>
            </a:pPr>
            <a:endParaRPr lang="th-TH" sz="3600" dirty="0">
              <a:cs typeface="+mn-ea"/>
              <a:sym typeface="+mn-lt"/>
            </a:endParaRPr>
          </a:p>
        </p:txBody>
      </p:sp>
      <p:sp>
        <p:nvSpPr>
          <p:cNvPr id="31" name="MH_Other_6"/>
          <p:cNvSpPr>
            <a:spLocks noEditPoints="1"/>
          </p:cNvSpPr>
          <p:nvPr/>
        </p:nvSpPr>
        <p:spPr bwMode="auto">
          <a:xfrm>
            <a:off x="1422124" y="4298971"/>
            <a:ext cx="850105" cy="720726"/>
          </a:xfrm>
          <a:custGeom>
            <a:avLst/>
            <a:gdLst>
              <a:gd name="T0" fmla="*/ 2147483646 w 73"/>
              <a:gd name="T1" fmla="*/ 2147483646 h 63"/>
              <a:gd name="T2" fmla="*/ 2147483646 w 73"/>
              <a:gd name="T3" fmla="*/ 2147483646 h 63"/>
              <a:gd name="T4" fmla="*/ 2147483646 w 73"/>
              <a:gd name="T5" fmla="*/ 2147483646 h 63"/>
              <a:gd name="T6" fmla="*/ 2147483646 w 73"/>
              <a:gd name="T7" fmla="*/ 2147483646 h 63"/>
              <a:gd name="T8" fmla="*/ 2147483646 w 73"/>
              <a:gd name="T9" fmla="*/ 2147483646 h 63"/>
              <a:gd name="T10" fmla="*/ 2147483646 w 73"/>
              <a:gd name="T11" fmla="*/ 2147483646 h 63"/>
              <a:gd name="T12" fmla="*/ 2147483646 w 73"/>
              <a:gd name="T13" fmla="*/ 2147483646 h 63"/>
              <a:gd name="T14" fmla="*/ 2147483646 w 73"/>
              <a:gd name="T15" fmla="*/ 2147483646 h 63"/>
              <a:gd name="T16" fmla="*/ 2147483646 w 73"/>
              <a:gd name="T17" fmla="*/ 2147483646 h 63"/>
              <a:gd name="T18" fmla="*/ 0 w 73"/>
              <a:gd name="T19" fmla="*/ 2147483646 h 63"/>
              <a:gd name="T20" fmla="*/ 0 w 73"/>
              <a:gd name="T21" fmla="*/ 2147483646 h 63"/>
              <a:gd name="T22" fmla="*/ 2147483646 w 73"/>
              <a:gd name="T23" fmla="*/ 0 h 63"/>
              <a:gd name="T24" fmla="*/ 2147483646 w 73"/>
              <a:gd name="T25" fmla="*/ 0 h 63"/>
              <a:gd name="T26" fmla="*/ 2147483646 w 73"/>
              <a:gd name="T27" fmla="*/ 2147483646 h 63"/>
              <a:gd name="T28" fmla="*/ 2147483646 w 73"/>
              <a:gd name="T29" fmla="*/ 2147483646 h 63"/>
              <a:gd name="T30" fmla="*/ 2147483646 w 73"/>
              <a:gd name="T31" fmla="*/ 2147483646 h 63"/>
              <a:gd name="T32" fmla="*/ 2147483646 w 73"/>
              <a:gd name="T33" fmla="*/ 2147483646 h 63"/>
              <a:gd name="T34" fmla="*/ 2147483646 w 73"/>
              <a:gd name="T35" fmla="*/ 2147483646 h 63"/>
              <a:gd name="T36" fmla="*/ 2147483646 w 73"/>
              <a:gd name="T37" fmla="*/ 2147483646 h 63"/>
              <a:gd name="T38" fmla="*/ 2147483646 w 73"/>
              <a:gd name="T39" fmla="*/ 2147483646 h 63"/>
              <a:gd name="T40" fmla="*/ 2147483646 w 73"/>
              <a:gd name="T41" fmla="*/ 2147483646 h 63"/>
              <a:gd name="T42" fmla="*/ 2147483646 w 73"/>
              <a:gd name="T43" fmla="*/ 2147483646 h 63"/>
              <a:gd name="T44" fmla="*/ 2147483646 w 73"/>
              <a:gd name="T45" fmla="*/ 2147483646 h 63"/>
              <a:gd name="T46" fmla="*/ 2147483646 w 73"/>
              <a:gd name="T47" fmla="*/ 214748364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cs typeface="+mn-ea"/>
              <a:sym typeface="+mn-lt"/>
            </a:endParaRPr>
          </a:p>
        </p:txBody>
      </p:sp>
      <p:sp>
        <p:nvSpPr>
          <p:cNvPr id="32" name="Freeform 190"/>
          <p:cNvSpPr>
            <a:spLocks noEditPoints="1"/>
          </p:cNvSpPr>
          <p:nvPr/>
        </p:nvSpPr>
        <p:spPr bwMode="auto">
          <a:xfrm>
            <a:off x="2759115" y="4222487"/>
            <a:ext cx="1273796" cy="1028648"/>
          </a:xfrm>
          <a:custGeom>
            <a:avLst/>
            <a:gdLst>
              <a:gd name="T0" fmla="*/ 72 w 224"/>
              <a:gd name="T1" fmla="*/ 89 h 181"/>
              <a:gd name="T2" fmla="*/ 72 w 224"/>
              <a:gd name="T3" fmla="*/ 123 h 181"/>
              <a:gd name="T4" fmla="*/ 177 w 224"/>
              <a:gd name="T5" fmla="*/ 33 h 181"/>
              <a:gd name="T6" fmla="*/ 177 w 224"/>
              <a:gd name="T7" fmla="*/ 55 h 181"/>
              <a:gd name="T8" fmla="*/ 208 w 224"/>
              <a:gd name="T9" fmla="*/ 28 h 181"/>
              <a:gd name="T10" fmla="*/ 200 w 224"/>
              <a:gd name="T11" fmla="*/ 11 h 181"/>
              <a:gd name="T12" fmla="*/ 180 w 224"/>
              <a:gd name="T13" fmla="*/ 0 h 181"/>
              <a:gd name="T14" fmla="*/ 158 w 224"/>
              <a:gd name="T15" fmla="*/ 16 h 181"/>
              <a:gd name="T16" fmla="*/ 141 w 224"/>
              <a:gd name="T17" fmla="*/ 24 h 181"/>
              <a:gd name="T18" fmla="*/ 135 w 224"/>
              <a:gd name="T19" fmla="*/ 38 h 181"/>
              <a:gd name="T20" fmla="*/ 142 w 224"/>
              <a:gd name="T21" fmla="*/ 57 h 181"/>
              <a:gd name="T22" fmla="*/ 146 w 224"/>
              <a:gd name="T23" fmla="*/ 83 h 181"/>
              <a:gd name="T24" fmla="*/ 168 w 224"/>
              <a:gd name="T25" fmla="*/ 88 h 181"/>
              <a:gd name="T26" fmla="*/ 186 w 224"/>
              <a:gd name="T27" fmla="*/ 82 h 181"/>
              <a:gd name="T28" fmla="*/ 212 w 224"/>
              <a:gd name="T29" fmla="*/ 78 h 181"/>
              <a:gd name="T30" fmla="*/ 212 w 224"/>
              <a:gd name="T31" fmla="*/ 56 h 181"/>
              <a:gd name="T32" fmla="*/ 218 w 224"/>
              <a:gd name="T33" fmla="*/ 38 h 181"/>
              <a:gd name="T34" fmla="*/ 204 w 224"/>
              <a:gd name="T35" fmla="*/ 70 h 181"/>
              <a:gd name="T36" fmla="*/ 192 w 224"/>
              <a:gd name="T37" fmla="*/ 73 h 181"/>
              <a:gd name="T38" fmla="*/ 174 w 224"/>
              <a:gd name="T39" fmla="*/ 82 h 181"/>
              <a:gd name="T40" fmla="*/ 146 w 224"/>
              <a:gd name="T41" fmla="*/ 74 h 181"/>
              <a:gd name="T42" fmla="*/ 136 w 224"/>
              <a:gd name="T43" fmla="*/ 50 h 181"/>
              <a:gd name="T44" fmla="*/ 150 w 224"/>
              <a:gd name="T45" fmla="*/ 24 h 181"/>
              <a:gd name="T46" fmla="*/ 161 w 224"/>
              <a:gd name="T47" fmla="*/ 21 h 181"/>
              <a:gd name="T48" fmla="*/ 180 w 224"/>
              <a:gd name="T49" fmla="*/ 12 h 181"/>
              <a:gd name="T50" fmla="*/ 208 w 224"/>
              <a:gd name="T51" fmla="*/ 20 h 181"/>
              <a:gd name="T52" fmla="*/ 218 w 224"/>
              <a:gd name="T53" fmla="*/ 44 h 181"/>
              <a:gd name="T54" fmla="*/ 120 w 224"/>
              <a:gd name="T55" fmla="*/ 81 h 181"/>
              <a:gd name="T56" fmla="*/ 119 w 224"/>
              <a:gd name="T57" fmla="*/ 54 h 181"/>
              <a:gd name="T58" fmla="*/ 86 w 224"/>
              <a:gd name="T59" fmla="*/ 56 h 181"/>
              <a:gd name="T60" fmla="*/ 60 w 224"/>
              <a:gd name="T61" fmla="*/ 44 h 181"/>
              <a:gd name="T62" fmla="*/ 35 w 224"/>
              <a:gd name="T63" fmla="*/ 54 h 181"/>
              <a:gd name="T64" fmla="*/ 24 w 224"/>
              <a:gd name="T65" fmla="*/ 78 h 181"/>
              <a:gd name="T66" fmla="*/ 0 w 224"/>
              <a:gd name="T67" fmla="*/ 103 h 181"/>
              <a:gd name="T68" fmla="*/ 25 w 224"/>
              <a:gd name="T69" fmla="*/ 137 h 181"/>
              <a:gd name="T70" fmla="*/ 25 w 224"/>
              <a:gd name="T71" fmla="*/ 164 h 181"/>
              <a:gd name="T72" fmla="*/ 58 w 224"/>
              <a:gd name="T73" fmla="*/ 162 h 181"/>
              <a:gd name="T74" fmla="*/ 85 w 224"/>
              <a:gd name="T75" fmla="*/ 174 h 181"/>
              <a:gd name="T76" fmla="*/ 109 w 224"/>
              <a:gd name="T77" fmla="*/ 164 h 181"/>
              <a:gd name="T78" fmla="*/ 120 w 224"/>
              <a:gd name="T79" fmla="*/ 139 h 181"/>
              <a:gd name="T80" fmla="*/ 144 w 224"/>
              <a:gd name="T81" fmla="*/ 114 h 181"/>
              <a:gd name="T82" fmla="*/ 128 w 224"/>
              <a:gd name="T83" fmla="*/ 115 h 181"/>
              <a:gd name="T84" fmla="*/ 123 w 224"/>
              <a:gd name="T85" fmla="*/ 151 h 181"/>
              <a:gd name="T86" fmla="*/ 101 w 224"/>
              <a:gd name="T87" fmla="*/ 150 h 181"/>
              <a:gd name="T88" fmla="*/ 78 w 224"/>
              <a:gd name="T89" fmla="*/ 175 h 181"/>
              <a:gd name="T90" fmla="*/ 47 w 224"/>
              <a:gd name="T91" fmla="*/ 151 h 181"/>
              <a:gd name="T92" fmla="*/ 22 w 224"/>
              <a:gd name="T93" fmla="*/ 152 h 181"/>
              <a:gd name="T94" fmla="*/ 25 w 224"/>
              <a:gd name="T95" fmla="*/ 121 h 181"/>
              <a:gd name="T96" fmla="*/ 7 w 224"/>
              <a:gd name="T97" fmla="*/ 102 h 181"/>
              <a:gd name="T98" fmla="*/ 22 w 224"/>
              <a:gd name="T99" fmla="*/ 67 h 181"/>
              <a:gd name="T100" fmla="*/ 37 w 224"/>
              <a:gd name="T101" fmla="*/ 65 h 181"/>
              <a:gd name="T102" fmla="*/ 66 w 224"/>
              <a:gd name="T103" fmla="*/ 44 h 181"/>
              <a:gd name="T104" fmla="*/ 84 w 224"/>
              <a:gd name="T105" fmla="*/ 61 h 181"/>
              <a:gd name="T106" fmla="*/ 123 w 224"/>
              <a:gd name="T107" fmla="*/ 66 h 181"/>
              <a:gd name="T108" fmla="*/ 120 w 224"/>
              <a:gd name="T109" fmla="*/ 97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4" h="181">
                <a:moveTo>
                  <a:pt x="72" y="89"/>
                </a:moveTo>
                <a:cubicBezTo>
                  <a:pt x="61" y="89"/>
                  <a:pt x="52" y="98"/>
                  <a:pt x="52" y="109"/>
                </a:cubicBezTo>
                <a:cubicBezTo>
                  <a:pt x="52" y="120"/>
                  <a:pt x="61" y="129"/>
                  <a:pt x="72" y="129"/>
                </a:cubicBezTo>
                <a:cubicBezTo>
                  <a:pt x="83" y="129"/>
                  <a:pt x="92" y="120"/>
                  <a:pt x="92" y="109"/>
                </a:cubicBezTo>
                <a:cubicBezTo>
                  <a:pt x="92" y="98"/>
                  <a:pt x="83" y="89"/>
                  <a:pt x="72" y="89"/>
                </a:cubicBezTo>
                <a:close/>
                <a:moveTo>
                  <a:pt x="72" y="123"/>
                </a:moveTo>
                <a:cubicBezTo>
                  <a:pt x="64" y="123"/>
                  <a:pt x="58" y="117"/>
                  <a:pt x="58" y="109"/>
                </a:cubicBezTo>
                <a:cubicBezTo>
                  <a:pt x="58" y="101"/>
                  <a:pt x="64" y="95"/>
                  <a:pt x="72" y="95"/>
                </a:cubicBezTo>
                <a:cubicBezTo>
                  <a:pt x="80" y="95"/>
                  <a:pt x="86" y="101"/>
                  <a:pt x="86" y="109"/>
                </a:cubicBezTo>
                <a:cubicBezTo>
                  <a:pt x="86" y="117"/>
                  <a:pt x="80" y="123"/>
                  <a:pt x="72" y="123"/>
                </a:cubicBezTo>
                <a:close/>
                <a:moveTo>
                  <a:pt x="177" y="33"/>
                </a:moveTo>
                <a:cubicBezTo>
                  <a:pt x="169" y="33"/>
                  <a:pt x="163" y="39"/>
                  <a:pt x="163" y="47"/>
                </a:cubicBezTo>
                <a:cubicBezTo>
                  <a:pt x="163" y="55"/>
                  <a:pt x="169" y="61"/>
                  <a:pt x="177" y="61"/>
                </a:cubicBezTo>
                <a:cubicBezTo>
                  <a:pt x="184" y="61"/>
                  <a:pt x="191" y="55"/>
                  <a:pt x="191" y="47"/>
                </a:cubicBezTo>
                <a:cubicBezTo>
                  <a:pt x="191" y="39"/>
                  <a:pt x="184" y="33"/>
                  <a:pt x="177" y="33"/>
                </a:cubicBezTo>
                <a:close/>
                <a:moveTo>
                  <a:pt x="177" y="55"/>
                </a:moveTo>
                <a:cubicBezTo>
                  <a:pt x="172" y="55"/>
                  <a:pt x="169" y="51"/>
                  <a:pt x="169" y="47"/>
                </a:cubicBezTo>
                <a:cubicBezTo>
                  <a:pt x="169" y="43"/>
                  <a:pt x="172" y="39"/>
                  <a:pt x="177" y="39"/>
                </a:cubicBezTo>
                <a:cubicBezTo>
                  <a:pt x="181" y="39"/>
                  <a:pt x="185" y="43"/>
                  <a:pt x="185" y="47"/>
                </a:cubicBezTo>
                <a:cubicBezTo>
                  <a:pt x="185" y="51"/>
                  <a:pt x="181" y="55"/>
                  <a:pt x="177" y="55"/>
                </a:cubicBezTo>
                <a:close/>
                <a:moveTo>
                  <a:pt x="218" y="38"/>
                </a:moveTo>
                <a:cubicBezTo>
                  <a:pt x="212" y="38"/>
                  <a:pt x="212" y="38"/>
                  <a:pt x="212" y="38"/>
                </a:cubicBezTo>
                <a:cubicBezTo>
                  <a:pt x="212" y="38"/>
                  <a:pt x="212" y="38"/>
                  <a:pt x="212" y="37"/>
                </a:cubicBezTo>
                <a:cubicBezTo>
                  <a:pt x="208" y="29"/>
                  <a:pt x="208" y="29"/>
                  <a:pt x="208" y="29"/>
                </a:cubicBezTo>
                <a:cubicBezTo>
                  <a:pt x="208" y="29"/>
                  <a:pt x="208" y="28"/>
                  <a:pt x="208" y="28"/>
                </a:cubicBezTo>
                <a:cubicBezTo>
                  <a:pt x="212" y="24"/>
                  <a:pt x="212" y="24"/>
                  <a:pt x="212" y="24"/>
                </a:cubicBezTo>
                <a:cubicBezTo>
                  <a:pt x="213" y="23"/>
                  <a:pt x="214" y="22"/>
                  <a:pt x="214" y="20"/>
                </a:cubicBezTo>
                <a:cubicBezTo>
                  <a:pt x="214" y="19"/>
                  <a:pt x="213" y="17"/>
                  <a:pt x="212" y="16"/>
                </a:cubicBezTo>
                <a:cubicBezTo>
                  <a:pt x="207" y="11"/>
                  <a:pt x="207" y="11"/>
                  <a:pt x="207" y="11"/>
                </a:cubicBezTo>
                <a:cubicBezTo>
                  <a:pt x="205" y="9"/>
                  <a:pt x="202" y="9"/>
                  <a:pt x="200" y="11"/>
                </a:cubicBezTo>
                <a:cubicBezTo>
                  <a:pt x="195" y="16"/>
                  <a:pt x="195" y="16"/>
                  <a:pt x="195" y="16"/>
                </a:cubicBezTo>
                <a:cubicBezTo>
                  <a:pt x="186" y="12"/>
                  <a:pt x="186" y="12"/>
                  <a:pt x="186" y="12"/>
                </a:cubicBezTo>
                <a:cubicBezTo>
                  <a:pt x="186" y="12"/>
                  <a:pt x="186" y="12"/>
                  <a:pt x="186" y="12"/>
                </a:cubicBezTo>
                <a:cubicBezTo>
                  <a:pt x="186" y="6"/>
                  <a:pt x="186" y="6"/>
                  <a:pt x="186" y="6"/>
                </a:cubicBezTo>
                <a:cubicBezTo>
                  <a:pt x="186" y="3"/>
                  <a:pt x="183" y="0"/>
                  <a:pt x="180" y="0"/>
                </a:cubicBezTo>
                <a:cubicBezTo>
                  <a:pt x="173" y="0"/>
                  <a:pt x="173" y="0"/>
                  <a:pt x="173" y="0"/>
                </a:cubicBezTo>
                <a:cubicBezTo>
                  <a:pt x="170" y="0"/>
                  <a:pt x="168" y="3"/>
                  <a:pt x="168" y="6"/>
                </a:cubicBezTo>
                <a:cubicBezTo>
                  <a:pt x="168" y="12"/>
                  <a:pt x="168" y="12"/>
                  <a:pt x="168" y="12"/>
                </a:cubicBezTo>
                <a:cubicBezTo>
                  <a:pt x="168" y="12"/>
                  <a:pt x="168" y="12"/>
                  <a:pt x="167" y="12"/>
                </a:cubicBezTo>
                <a:cubicBezTo>
                  <a:pt x="158" y="16"/>
                  <a:pt x="158" y="16"/>
                  <a:pt x="158" y="16"/>
                </a:cubicBezTo>
                <a:cubicBezTo>
                  <a:pt x="158" y="16"/>
                  <a:pt x="158" y="16"/>
                  <a:pt x="158" y="16"/>
                </a:cubicBezTo>
                <a:cubicBezTo>
                  <a:pt x="154" y="11"/>
                  <a:pt x="154" y="11"/>
                  <a:pt x="154" y="11"/>
                </a:cubicBezTo>
                <a:cubicBezTo>
                  <a:pt x="152" y="9"/>
                  <a:pt x="148" y="9"/>
                  <a:pt x="146" y="11"/>
                </a:cubicBezTo>
                <a:cubicBezTo>
                  <a:pt x="141" y="16"/>
                  <a:pt x="141" y="16"/>
                  <a:pt x="141" y="16"/>
                </a:cubicBezTo>
                <a:cubicBezTo>
                  <a:pt x="139" y="18"/>
                  <a:pt x="139" y="22"/>
                  <a:pt x="141" y="24"/>
                </a:cubicBezTo>
                <a:cubicBezTo>
                  <a:pt x="145" y="28"/>
                  <a:pt x="145" y="28"/>
                  <a:pt x="145" y="28"/>
                </a:cubicBezTo>
                <a:cubicBezTo>
                  <a:pt x="145" y="28"/>
                  <a:pt x="145" y="29"/>
                  <a:pt x="145" y="29"/>
                </a:cubicBezTo>
                <a:cubicBezTo>
                  <a:pt x="142" y="38"/>
                  <a:pt x="142" y="38"/>
                  <a:pt x="142" y="38"/>
                </a:cubicBezTo>
                <a:cubicBezTo>
                  <a:pt x="142" y="38"/>
                  <a:pt x="141" y="38"/>
                  <a:pt x="141" y="38"/>
                </a:cubicBezTo>
                <a:cubicBezTo>
                  <a:pt x="135" y="38"/>
                  <a:pt x="135" y="38"/>
                  <a:pt x="135" y="38"/>
                </a:cubicBezTo>
                <a:cubicBezTo>
                  <a:pt x="132" y="38"/>
                  <a:pt x="130" y="40"/>
                  <a:pt x="130" y="44"/>
                </a:cubicBezTo>
                <a:cubicBezTo>
                  <a:pt x="130" y="50"/>
                  <a:pt x="130" y="50"/>
                  <a:pt x="130" y="50"/>
                </a:cubicBezTo>
                <a:cubicBezTo>
                  <a:pt x="130" y="53"/>
                  <a:pt x="132" y="56"/>
                  <a:pt x="135" y="56"/>
                </a:cubicBezTo>
                <a:cubicBezTo>
                  <a:pt x="141" y="56"/>
                  <a:pt x="141" y="56"/>
                  <a:pt x="141" y="56"/>
                </a:cubicBezTo>
                <a:cubicBezTo>
                  <a:pt x="141" y="56"/>
                  <a:pt x="142" y="56"/>
                  <a:pt x="142" y="57"/>
                </a:cubicBezTo>
                <a:cubicBezTo>
                  <a:pt x="145" y="65"/>
                  <a:pt x="145" y="65"/>
                  <a:pt x="145" y="65"/>
                </a:cubicBezTo>
                <a:cubicBezTo>
                  <a:pt x="145" y="65"/>
                  <a:pt x="145" y="66"/>
                  <a:pt x="145" y="66"/>
                </a:cubicBezTo>
                <a:cubicBezTo>
                  <a:pt x="141" y="70"/>
                  <a:pt x="141" y="70"/>
                  <a:pt x="141" y="70"/>
                </a:cubicBezTo>
                <a:cubicBezTo>
                  <a:pt x="139" y="72"/>
                  <a:pt x="139" y="76"/>
                  <a:pt x="141" y="78"/>
                </a:cubicBezTo>
                <a:cubicBezTo>
                  <a:pt x="146" y="83"/>
                  <a:pt x="146" y="83"/>
                  <a:pt x="146" y="83"/>
                </a:cubicBezTo>
                <a:cubicBezTo>
                  <a:pt x="148" y="85"/>
                  <a:pt x="152" y="85"/>
                  <a:pt x="154" y="83"/>
                </a:cubicBezTo>
                <a:cubicBezTo>
                  <a:pt x="158" y="78"/>
                  <a:pt x="158" y="78"/>
                  <a:pt x="158" y="78"/>
                </a:cubicBezTo>
                <a:cubicBezTo>
                  <a:pt x="167" y="82"/>
                  <a:pt x="167" y="82"/>
                  <a:pt x="167" y="82"/>
                </a:cubicBezTo>
                <a:cubicBezTo>
                  <a:pt x="168" y="82"/>
                  <a:pt x="168" y="82"/>
                  <a:pt x="168" y="82"/>
                </a:cubicBezTo>
                <a:cubicBezTo>
                  <a:pt x="168" y="88"/>
                  <a:pt x="168" y="88"/>
                  <a:pt x="168" y="88"/>
                </a:cubicBezTo>
                <a:cubicBezTo>
                  <a:pt x="168" y="91"/>
                  <a:pt x="170" y="94"/>
                  <a:pt x="173" y="94"/>
                </a:cubicBezTo>
                <a:cubicBezTo>
                  <a:pt x="180" y="94"/>
                  <a:pt x="180" y="94"/>
                  <a:pt x="180" y="94"/>
                </a:cubicBezTo>
                <a:cubicBezTo>
                  <a:pt x="183" y="94"/>
                  <a:pt x="186" y="91"/>
                  <a:pt x="186" y="88"/>
                </a:cubicBezTo>
                <a:cubicBezTo>
                  <a:pt x="186" y="82"/>
                  <a:pt x="186" y="82"/>
                  <a:pt x="186" y="82"/>
                </a:cubicBezTo>
                <a:cubicBezTo>
                  <a:pt x="186" y="82"/>
                  <a:pt x="186" y="82"/>
                  <a:pt x="186" y="82"/>
                </a:cubicBezTo>
                <a:cubicBezTo>
                  <a:pt x="195" y="78"/>
                  <a:pt x="195" y="78"/>
                  <a:pt x="195" y="78"/>
                </a:cubicBezTo>
                <a:cubicBezTo>
                  <a:pt x="195" y="78"/>
                  <a:pt x="195" y="78"/>
                  <a:pt x="195" y="78"/>
                </a:cubicBezTo>
                <a:cubicBezTo>
                  <a:pt x="200" y="83"/>
                  <a:pt x="200" y="83"/>
                  <a:pt x="200" y="83"/>
                </a:cubicBezTo>
                <a:cubicBezTo>
                  <a:pt x="202" y="85"/>
                  <a:pt x="205" y="85"/>
                  <a:pt x="207" y="83"/>
                </a:cubicBezTo>
                <a:cubicBezTo>
                  <a:pt x="212" y="78"/>
                  <a:pt x="212" y="78"/>
                  <a:pt x="212" y="78"/>
                </a:cubicBezTo>
                <a:cubicBezTo>
                  <a:pt x="213" y="77"/>
                  <a:pt x="214" y="75"/>
                  <a:pt x="214" y="74"/>
                </a:cubicBezTo>
                <a:cubicBezTo>
                  <a:pt x="214" y="72"/>
                  <a:pt x="213" y="71"/>
                  <a:pt x="212" y="70"/>
                </a:cubicBezTo>
                <a:cubicBezTo>
                  <a:pt x="208" y="66"/>
                  <a:pt x="208" y="66"/>
                  <a:pt x="208" y="66"/>
                </a:cubicBezTo>
                <a:cubicBezTo>
                  <a:pt x="208" y="66"/>
                  <a:pt x="208" y="65"/>
                  <a:pt x="208" y="65"/>
                </a:cubicBezTo>
                <a:cubicBezTo>
                  <a:pt x="212" y="56"/>
                  <a:pt x="212" y="56"/>
                  <a:pt x="212" y="56"/>
                </a:cubicBezTo>
                <a:cubicBezTo>
                  <a:pt x="212" y="56"/>
                  <a:pt x="212" y="56"/>
                  <a:pt x="212" y="56"/>
                </a:cubicBezTo>
                <a:cubicBezTo>
                  <a:pt x="218" y="56"/>
                  <a:pt x="218" y="56"/>
                  <a:pt x="218" y="56"/>
                </a:cubicBezTo>
                <a:cubicBezTo>
                  <a:pt x="221" y="56"/>
                  <a:pt x="224" y="53"/>
                  <a:pt x="224" y="50"/>
                </a:cubicBezTo>
                <a:cubicBezTo>
                  <a:pt x="224" y="44"/>
                  <a:pt x="224" y="44"/>
                  <a:pt x="224" y="44"/>
                </a:cubicBezTo>
                <a:cubicBezTo>
                  <a:pt x="224" y="40"/>
                  <a:pt x="221" y="38"/>
                  <a:pt x="218" y="38"/>
                </a:cubicBezTo>
                <a:close/>
                <a:moveTo>
                  <a:pt x="218" y="50"/>
                </a:moveTo>
                <a:cubicBezTo>
                  <a:pt x="212" y="50"/>
                  <a:pt x="212" y="50"/>
                  <a:pt x="212" y="50"/>
                </a:cubicBezTo>
                <a:cubicBezTo>
                  <a:pt x="209" y="50"/>
                  <a:pt x="207" y="52"/>
                  <a:pt x="206" y="54"/>
                </a:cubicBezTo>
                <a:cubicBezTo>
                  <a:pt x="203" y="62"/>
                  <a:pt x="203" y="62"/>
                  <a:pt x="203" y="62"/>
                </a:cubicBezTo>
                <a:cubicBezTo>
                  <a:pt x="201" y="65"/>
                  <a:pt x="202" y="68"/>
                  <a:pt x="204" y="70"/>
                </a:cubicBezTo>
                <a:cubicBezTo>
                  <a:pt x="208" y="74"/>
                  <a:pt x="208" y="74"/>
                  <a:pt x="208" y="74"/>
                </a:cubicBezTo>
                <a:cubicBezTo>
                  <a:pt x="204" y="78"/>
                  <a:pt x="204" y="78"/>
                  <a:pt x="204" y="78"/>
                </a:cubicBezTo>
                <a:cubicBezTo>
                  <a:pt x="200" y="74"/>
                  <a:pt x="200" y="74"/>
                  <a:pt x="200" y="74"/>
                </a:cubicBezTo>
                <a:cubicBezTo>
                  <a:pt x="198" y="73"/>
                  <a:pt x="197" y="72"/>
                  <a:pt x="195" y="72"/>
                </a:cubicBezTo>
                <a:cubicBezTo>
                  <a:pt x="194" y="72"/>
                  <a:pt x="193" y="73"/>
                  <a:pt x="192" y="73"/>
                </a:cubicBezTo>
                <a:cubicBezTo>
                  <a:pt x="184" y="76"/>
                  <a:pt x="184" y="76"/>
                  <a:pt x="184" y="76"/>
                </a:cubicBezTo>
                <a:cubicBezTo>
                  <a:pt x="182" y="77"/>
                  <a:pt x="180" y="80"/>
                  <a:pt x="180" y="82"/>
                </a:cubicBezTo>
                <a:cubicBezTo>
                  <a:pt x="180" y="88"/>
                  <a:pt x="180" y="88"/>
                  <a:pt x="180" y="88"/>
                </a:cubicBezTo>
                <a:cubicBezTo>
                  <a:pt x="174" y="88"/>
                  <a:pt x="174" y="88"/>
                  <a:pt x="174" y="88"/>
                </a:cubicBezTo>
                <a:cubicBezTo>
                  <a:pt x="174" y="82"/>
                  <a:pt x="174" y="82"/>
                  <a:pt x="174" y="82"/>
                </a:cubicBezTo>
                <a:cubicBezTo>
                  <a:pt x="174" y="80"/>
                  <a:pt x="172" y="77"/>
                  <a:pt x="169" y="76"/>
                </a:cubicBezTo>
                <a:cubicBezTo>
                  <a:pt x="161" y="73"/>
                  <a:pt x="161" y="73"/>
                  <a:pt x="161" y="73"/>
                </a:cubicBezTo>
                <a:cubicBezTo>
                  <a:pt x="159" y="72"/>
                  <a:pt x="156" y="72"/>
                  <a:pt x="154" y="74"/>
                </a:cubicBezTo>
                <a:cubicBezTo>
                  <a:pt x="150" y="78"/>
                  <a:pt x="150" y="78"/>
                  <a:pt x="150" y="78"/>
                </a:cubicBezTo>
                <a:cubicBezTo>
                  <a:pt x="146" y="74"/>
                  <a:pt x="146" y="74"/>
                  <a:pt x="146" y="74"/>
                </a:cubicBezTo>
                <a:cubicBezTo>
                  <a:pt x="150" y="70"/>
                  <a:pt x="150" y="70"/>
                  <a:pt x="150" y="70"/>
                </a:cubicBezTo>
                <a:cubicBezTo>
                  <a:pt x="151" y="68"/>
                  <a:pt x="152" y="65"/>
                  <a:pt x="151" y="63"/>
                </a:cubicBezTo>
                <a:cubicBezTo>
                  <a:pt x="147" y="55"/>
                  <a:pt x="147" y="55"/>
                  <a:pt x="147" y="55"/>
                </a:cubicBezTo>
                <a:cubicBezTo>
                  <a:pt x="147" y="52"/>
                  <a:pt x="144" y="50"/>
                  <a:pt x="141" y="50"/>
                </a:cubicBezTo>
                <a:cubicBezTo>
                  <a:pt x="136" y="50"/>
                  <a:pt x="136" y="50"/>
                  <a:pt x="136" y="50"/>
                </a:cubicBezTo>
                <a:cubicBezTo>
                  <a:pt x="136" y="44"/>
                  <a:pt x="136" y="44"/>
                  <a:pt x="136" y="44"/>
                </a:cubicBezTo>
                <a:cubicBezTo>
                  <a:pt x="141" y="44"/>
                  <a:pt x="141" y="44"/>
                  <a:pt x="141" y="44"/>
                </a:cubicBezTo>
                <a:cubicBezTo>
                  <a:pt x="144" y="44"/>
                  <a:pt x="147" y="42"/>
                  <a:pt x="147" y="40"/>
                </a:cubicBezTo>
                <a:cubicBezTo>
                  <a:pt x="151" y="32"/>
                  <a:pt x="151" y="32"/>
                  <a:pt x="151" y="32"/>
                </a:cubicBezTo>
                <a:cubicBezTo>
                  <a:pt x="152" y="29"/>
                  <a:pt x="151" y="26"/>
                  <a:pt x="150" y="24"/>
                </a:cubicBezTo>
                <a:cubicBezTo>
                  <a:pt x="146" y="20"/>
                  <a:pt x="146" y="20"/>
                  <a:pt x="146" y="20"/>
                </a:cubicBezTo>
                <a:cubicBezTo>
                  <a:pt x="150" y="16"/>
                  <a:pt x="150" y="16"/>
                  <a:pt x="150" y="16"/>
                </a:cubicBezTo>
                <a:cubicBezTo>
                  <a:pt x="154" y="20"/>
                  <a:pt x="154" y="20"/>
                  <a:pt x="154" y="20"/>
                </a:cubicBezTo>
                <a:cubicBezTo>
                  <a:pt x="155" y="21"/>
                  <a:pt x="157" y="22"/>
                  <a:pt x="158" y="22"/>
                </a:cubicBezTo>
                <a:cubicBezTo>
                  <a:pt x="159" y="22"/>
                  <a:pt x="160" y="21"/>
                  <a:pt x="161" y="21"/>
                </a:cubicBezTo>
                <a:cubicBezTo>
                  <a:pt x="169" y="18"/>
                  <a:pt x="169" y="18"/>
                  <a:pt x="169" y="18"/>
                </a:cubicBezTo>
                <a:cubicBezTo>
                  <a:pt x="172" y="17"/>
                  <a:pt x="174" y="14"/>
                  <a:pt x="174" y="12"/>
                </a:cubicBezTo>
                <a:cubicBezTo>
                  <a:pt x="174" y="6"/>
                  <a:pt x="174" y="6"/>
                  <a:pt x="174" y="6"/>
                </a:cubicBezTo>
                <a:cubicBezTo>
                  <a:pt x="180" y="6"/>
                  <a:pt x="180" y="6"/>
                  <a:pt x="180" y="6"/>
                </a:cubicBezTo>
                <a:cubicBezTo>
                  <a:pt x="180" y="12"/>
                  <a:pt x="180" y="12"/>
                  <a:pt x="180" y="12"/>
                </a:cubicBezTo>
                <a:cubicBezTo>
                  <a:pt x="180" y="14"/>
                  <a:pt x="182" y="17"/>
                  <a:pt x="184" y="18"/>
                </a:cubicBezTo>
                <a:cubicBezTo>
                  <a:pt x="192" y="21"/>
                  <a:pt x="192" y="21"/>
                  <a:pt x="192" y="21"/>
                </a:cubicBezTo>
                <a:cubicBezTo>
                  <a:pt x="194" y="22"/>
                  <a:pt x="198" y="22"/>
                  <a:pt x="200" y="20"/>
                </a:cubicBezTo>
                <a:cubicBezTo>
                  <a:pt x="204" y="16"/>
                  <a:pt x="204" y="16"/>
                  <a:pt x="204" y="16"/>
                </a:cubicBezTo>
                <a:cubicBezTo>
                  <a:pt x="208" y="20"/>
                  <a:pt x="208" y="20"/>
                  <a:pt x="208" y="20"/>
                </a:cubicBezTo>
                <a:cubicBezTo>
                  <a:pt x="204" y="24"/>
                  <a:pt x="204" y="24"/>
                  <a:pt x="204" y="24"/>
                </a:cubicBezTo>
                <a:cubicBezTo>
                  <a:pt x="202" y="26"/>
                  <a:pt x="201" y="29"/>
                  <a:pt x="203" y="31"/>
                </a:cubicBezTo>
                <a:cubicBezTo>
                  <a:pt x="206" y="39"/>
                  <a:pt x="206" y="39"/>
                  <a:pt x="206" y="39"/>
                </a:cubicBezTo>
                <a:cubicBezTo>
                  <a:pt x="207" y="42"/>
                  <a:pt x="209" y="44"/>
                  <a:pt x="212" y="44"/>
                </a:cubicBezTo>
                <a:cubicBezTo>
                  <a:pt x="218" y="44"/>
                  <a:pt x="218" y="44"/>
                  <a:pt x="218" y="44"/>
                </a:cubicBezTo>
                <a:lnTo>
                  <a:pt x="218" y="50"/>
                </a:lnTo>
                <a:close/>
                <a:moveTo>
                  <a:pt x="137" y="96"/>
                </a:moveTo>
                <a:cubicBezTo>
                  <a:pt x="128" y="96"/>
                  <a:pt x="128" y="96"/>
                  <a:pt x="128" y="96"/>
                </a:cubicBezTo>
                <a:cubicBezTo>
                  <a:pt x="127" y="96"/>
                  <a:pt x="126" y="96"/>
                  <a:pt x="125" y="95"/>
                </a:cubicBezTo>
                <a:cubicBezTo>
                  <a:pt x="120" y="81"/>
                  <a:pt x="120" y="81"/>
                  <a:pt x="120" y="81"/>
                </a:cubicBezTo>
                <a:cubicBezTo>
                  <a:pt x="119" y="80"/>
                  <a:pt x="120" y="79"/>
                  <a:pt x="120" y="78"/>
                </a:cubicBezTo>
                <a:cubicBezTo>
                  <a:pt x="127" y="72"/>
                  <a:pt x="127" y="72"/>
                  <a:pt x="127" y="72"/>
                </a:cubicBezTo>
                <a:cubicBezTo>
                  <a:pt x="128" y="70"/>
                  <a:pt x="129" y="69"/>
                  <a:pt x="129" y="67"/>
                </a:cubicBezTo>
                <a:cubicBezTo>
                  <a:pt x="129" y="65"/>
                  <a:pt x="128" y="63"/>
                  <a:pt x="127" y="62"/>
                </a:cubicBezTo>
                <a:cubicBezTo>
                  <a:pt x="119" y="54"/>
                  <a:pt x="119" y="54"/>
                  <a:pt x="119" y="54"/>
                </a:cubicBezTo>
                <a:cubicBezTo>
                  <a:pt x="117" y="52"/>
                  <a:pt x="112" y="52"/>
                  <a:pt x="109" y="54"/>
                </a:cubicBezTo>
                <a:cubicBezTo>
                  <a:pt x="103" y="61"/>
                  <a:pt x="103" y="61"/>
                  <a:pt x="103" y="61"/>
                </a:cubicBezTo>
                <a:cubicBezTo>
                  <a:pt x="102" y="61"/>
                  <a:pt x="102" y="61"/>
                  <a:pt x="101" y="61"/>
                </a:cubicBezTo>
                <a:cubicBezTo>
                  <a:pt x="101" y="61"/>
                  <a:pt x="100" y="61"/>
                  <a:pt x="100" y="61"/>
                </a:cubicBezTo>
                <a:cubicBezTo>
                  <a:pt x="86" y="56"/>
                  <a:pt x="86" y="56"/>
                  <a:pt x="86" y="56"/>
                </a:cubicBezTo>
                <a:cubicBezTo>
                  <a:pt x="85" y="55"/>
                  <a:pt x="85" y="54"/>
                  <a:pt x="85" y="53"/>
                </a:cubicBezTo>
                <a:cubicBezTo>
                  <a:pt x="85" y="44"/>
                  <a:pt x="85" y="44"/>
                  <a:pt x="85" y="44"/>
                </a:cubicBezTo>
                <a:cubicBezTo>
                  <a:pt x="85" y="40"/>
                  <a:pt x="81" y="37"/>
                  <a:pt x="78" y="37"/>
                </a:cubicBezTo>
                <a:cubicBezTo>
                  <a:pt x="67" y="37"/>
                  <a:pt x="67" y="37"/>
                  <a:pt x="67" y="37"/>
                </a:cubicBezTo>
                <a:cubicBezTo>
                  <a:pt x="63" y="37"/>
                  <a:pt x="60" y="40"/>
                  <a:pt x="60" y="44"/>
                </a:cubicBezTo>
                <a:cubicBezTo>
                  <a:pt x="60" y="53"/>
                  <a:pt x="60" y="53"/>
                  <a:pt x="60" y="53"/>
                </a:cubicBezTo>
                <a:cubicBezTo>
                  <a:pt x="60" y="54"/>
                  <a:pt x="59" y="55"/>
                  <a:pt x="58" y="56"/>
                </a:cubicBezTo>
                <a:cubicBezTo>
                  <a:pt x="44" y="61"/>
                  <a:pt x="44" y="61"/>
                  <a:pt x="44" y="61"/>
                </a:cubicBezTo>
                <a:cubicBezTo>
                  <a:pt x="44" y="62"/>
                  <a:pt x="42" y="61"/>
                  <a:pt x="42" y="61"/>
                </a:cubicBezTo>
                <a:cubicBezTo>
                  <a:pt x="35" y="54"/>
                  <a:pt x="35" y="54"/>
                  <a:pt x="35" y="54"/>
                </a:cubicBezTo>
                <a:cubicBezTo>
                  <a:pt x="32" y="52"/>
                  <a:pt x="28" y="52"/>
                  <a:pt x="25" y="54"/>
                </a:cubicBezTo>
                <a:cubicBezTo>
                  <a:pt x="17" y="62"/>
                  <a:pt x="17" y="62"/>
                  <a:pt x="17" y="62"/>
                </a:cubicBezTo>
                <a:cubicBezTo>
                  <a:pt x="16" y="63"/>
                  <a:pt x="15" y="65"/>
                  <a:pt x="15" y="67"/>
                </a:cubicBezTo>
                <a:cubicBezTo>
                  <a:pt x="15" y="69"/>
                  <a:pt x="16" y="70"/>
                  <a:pt x="17" y="72"/>
                </a:cubicBezTo>
                <a:cubicBezTo>
                  <a:pt x="24" y="78"/>
                  <a:pt x="24" y="78"/>
                  <a:pt x="24" y="78"/>
                </a:cubicBezTo>
                <a:cubicBezTo>
                  <a:pt x="25" y="79"/>
                  <a:pt x="25" y="80"/>
                  <a:pt x="24" y="81"/>
                </a:cubicBezTo>
                <a:cubicBezTo>
                  <a:pt x="19" y="95"/>
                  <a:pt x="19" y="95"/>
                  <a:pt x="19" y="95"/>
                </a:cubicBezTo>
                <a:cubicBezTo>
                  <a:pt x="19" y="96"/>
                  <a:pt x="17" y="96"/>
                  <a:pt x="17" y="96"/>
                </a:cubicBezTo>
                <a:cubicBezTo>
                  <a:pt x="7" y="96"/>
                  <a:pt x="7" y="96"/>
                  <a:pt x="7" y="96"/>
                </a:cubicBezTo>
                <a:cubicBezTo>
                  <a:pt x="3" y="96"/>
                  <a:pt x="0" y="100"/>
                  <a:pt x="0" y="103"/>
                </a:cubicBezTo>
                <a:cubicBezTo>
                  <a:pt x="0" y="114"/>
                  <a:pt x="0" y="114"/>
                  <a:pt x="0" y="114"/>
                </a:cubicBezTo>
                <a:cubicBezTo>
                  <a:pt x="0" y="118"/>
                  <a:pt x="3" y="121"/>
                  <a:pt x="7" y="121"/>
                </a:cubicBezTo>
                <a:cubicBezTo>
                  <a:pt x="17" y="121"/>
                  <a:pt x="17" y="121"/>
                  <a:pt x="17" y="121"/>
                </a:cubicBezTo>
                <a:cubicBezTo>
                  <a:pt x="18" y="121"/>
                  <a:pt x="19" y="122"/>
                  <a:pt x="19" y="123"/>
                </a:cubicBezTo>
                <a:cubicBezTo>
                  <a:pt x="25" y="137"/>
                  <a:pt x="25" y="137"/>
                  <a:pt x="25" y="137"/>
                </a:cubicBezTo>
                <a:cubicBezTo>
                  <a:pt x="25" y="137"/>
                  <a:pt x="25" y="139"/>
                  <a:pt x="24" y="139"/>
                </a:cubicBezTo>
                <a:cubicBezTo>
                  <a:pt x="17" y="146"/>
                  <a:pt x="17" y="146"/>
                  <a:pt x="17" y="146"/>
                </a:cubicBezTo>
                <a:cubicBezTo>
                  <a:pt x="16" y="147"/>
                  <a:pt x="15" y="149"/>
                  <a:pt x="15" y="151"/>
                </a:cubicBezTo>
                <a:cubicBezTo>
                  <a:pt x="15" y="153"/>
                  <a:pt x="16" y="155"/>
                  <a:pt x="17" y="156"/>
                </a:cubicBezTo>
                <a:cubicBezTo>
                  <a:pt x="25" y="164"/>
                  <a:pt x="25" y="164"/>
                  <a:pt x="25" y="164"/>
                </a:cubicBezTo>
                <a:cubicBezTo>
                  <a:pt x="28" y="166"/>
                  <a:pt x="32" y="166"/>
                  <a:pt x="35" y="164"/>
                </a:cubicBezTo>
                <a:cubicBezTo>
                  <a:pt x="42" y="157"/>
                  <a:pt x="42" y="157"/>
                  <a:pt x="42" y="157"/>
                </a:cubicBezTo>
                <a:cubicBezTo>
                  <a:pt x="42" y="156"/>
                  <a:pt x="43" y="156"/>
                  <a:pt x="43" y="156"/>
                </a:cubicBezTo>
                <a:cubicBezTo>
                  <a:pt x="44" y="156"/>
                  <a:pt x="44" y="156"/>
                  <a:pt x="45" y="157"/>
                </a:cubicBezTo>
                <a:cubicBezTo>
                  <a:pt x="58" y="162"/>
                  <a:pt x="58" y="162"/>
                  <a:pt x="58" y="162"/>
                </a:cubicBezTo>
                <a:cubicBezTo>
                  <a:pt x="59" y="162"/>
                  <a:pt x="60" y="164"/>
                  <a:pt x="60" y="164"/>
                </a:cubicBezTo>
                <a:cubicBezTo>
                  <a:pt x="60" y="174"/>
                  <a:pt x="60" y="174"/>
                  <a:pt x="60" y="174"/>
                </a:cubicBezTo>
                <a:cubicBezTo>
                  <a:pt x="60" y="178"/>
                  <a:pt x="63" y="181"/>
                  <a:pt x="67" y="181"/>
                </a:cubicBezTo>
                <a:cubicBezTo>
                  <a:pt x="78" y="181"/>
                  <a:pt x="78" y="181"/>
                  <a:pt x="78" y="181"/>
                </a:cubicBezTo>
                <a:cubicBezTo>
                  <a:pt x="81" y="181"/>
                  <a:pt x="85" y="178"/>
                  <a:pt x="85" y="174"/>
                </a:cubicBezTo>
                <a:cubicBezTo>
                  <a:pt x="85" y="164"/>
                  <a:pt x="85" y="164"/>
                  <a:pt x="85" y="164"/>
                </a:cubicBezTo>
                <a:cubicBezTo>
                  <a:pt x="85" y="163"/>
                  <a:pt x="85" y="162"/>
                  <a:pt x="86" y="162"/>
                </a:cubicBezTo>
                <a:cubicBezTo>
                  <a:pt x="100" y="156"/>
                  <a:pt x="100" y="156"/>
                  <a:pt x="100" y="156"/>
                </a:cubicBezTo>
                <a:cubicBezTo>
                  <a:pt x="101" y="156"/>
                  <a:pt x="102" y="156"/>
                  <a:pt x="103" y="157"/>
                </a:cubicBezTo>
                <a:cubicBezTo>
                  <a:pt x="109" y="164"/>
                  <a:pt x="109" y="164"/>
                  <a:pt x="109" y="164"/>
                </a:cubicBezTo>
                <a:cubicBezTo>
                  <a:pt x="112" y="166"/>
                  <a:pt x="117" y="166"/>
                  <a:pt x="119" y="164"/>
                </a:cubicBezTo>
                <a:cubicBezTo>
                  <a:pt x="127" y="156"/>
                  <a:pt x="127" y="156"/>
                  <a:pt x="127" y="156"/>
                </a:cubicBezTo>
                <a:cubicBezTo>
                  <a:pt x="128" y="155"/>
                  <a:pt x="129" y="153"/>
                  <a:pt x="129" y="151"/>
                </a:cubicBezTo>
                <a:cubicBezTo>
                  <a:pt x="129" y="149"/>
                  <a:pt x="128" y="147"/>
                  <a:pt x="127" y="146"/>
                </a:cubicBezTo>
                <a:cubicBezTo>
                  <a:pt x="120" y="139"/>
                  <a:pt x="120" y="139"/>
                  <a:pt x="120" y="139"/>
                </a:cubicBezTo>
                <a:cubicBezTo>
                  <a:pt x="120" y="139"/>
                  <a:pt x="119" y="137"/>
                  <a:pt x="120" y="136"/>
                </a:cubicBezTo>
                <a:cubicBezTo>
                  <a:pt x="125" y="123"/>
                  <a:pt x="125" y="123"/>
                  <a:pt x="125" y="123"/>
                </a:cubicBezTo>
                <a:cubicBezTo>
                  <a:pt x="126" y="122"/>
                  <a:pt x="127" y="121"/>
                  <a:pt x="128" y="121"/>
                </a:cubicBezTo>
                <a:cubicBezTo>
                  <a:pt x="137" y="121"/>
                  <a:pt x="137" y="121"/>
                  <a:pt x="137" y="121"/>
                </a:cubicBezTo>
                <a:cubicBezTo>
                  <a:pt x="141" y="121"/>
                  <a:pt x="144" y="118"/>
                  <a:pt x="144" y="114"/>
                </a:cubicBezTo>
                <a:cubicBezTo>
                  <a:pt x="144" y="103"/>
                  <a:pt x="144" y="103"/>
                  <a:pt x="144" y="103"/>
                </a:cubicBezTo>
                <a:cubicBezTo>
                  <a:pt x="144" y="100"/>
                  <a:pt x="141" y="96"/>
                  <a:pt x="137" y="96"/>
                </a:cubicBezTo>
                <a:close/>
                <a:moveTo>
                  <a:pt x="138" y="114"/>
                </a:moveTo>
                <a:cubicBezTo>
                  <a:pt x="138" y="115"/>
                  <a:pt x="138" y="115"/>
                  <a:pt x="137" y="115"/>
                </a:cubicBezTo>
                <a:cubicBezTo>
                  <a:pt x="128" y="115"/>
                  <a:pt x="128" y="115"/>
                  <a:pt x="128" y="115"/>
                </a:cubicBezTo>
                <a:cubicBezTo>
                  <a:pt x="124" y="115"/>
                  <a:pt x="121" y="118"/>
                  <a:pt x="120" y="121"/>
                </a:cubicBezTo>
                <a:cubicBezTo>
                  <a:pt x="115" y="134"/>
                  <a:pt x="115" y="134"/>
                  <a:pt x="115" y="134"/>
                </a:cubicBezTo>
                <a:cubicBezTo>
                  <a:pt x="113" y="137"/>
                  <a:pt x="113" y="141"/>
                  <a:pt x="116" y="144"/>
                </a:cubicBezTo>
                <a:cubicBezTo>
                  <a:pt x="123" y="150"/>
                  <a:pt x="123" y="150"/>
                  <a:pt x="123" y="150"/>
                </a:cubicBezTo>
                <a:cubicBezTo>
                  <a:pt x="123" y="150"/>
                  <a:pt x="123" y="151"/>
                  <a:pt x="123" y="151"/>
                </a:cubicBezTo>
                <a:cubicBezTo>
                  <a:pt x="123" y="151"/>
                  <a:pt x="123" y="151"/>
                  <a:pt x="123" y="152"/>
                </a:cubicBezTo>
                <a:cubicBezTo>
                  <a:pt x="115" y="159"/>
                  <a:pt x="115" y="159"/>
                  <a:pt x="115" y="159"/>
                </a:cubicBezTo>
                <a:cubicBezTo>
                  <a:pt x="114" y="160"/>
                  <a:pt x="114" y="160"/>
                  <a:pt x="114" y="159"/>
                </a:cubicBezTo>
                <a:cubicBezTo>
                  <a:pt x="107" y="153"/>
                  <a:pt x="107" y="153"/>
                  <a:pt x="107" y="153"/>
                </a:cubicBezTo>
                <a:cubicBezTo>
                  <a:pt x="105" y="151"/>
                  <a:pt x="103" y="150"/>
                  <a:pt x="101" y="150"/>
                </a:cubicBezTo>
                <a:cubicBezTo>
                  <a:pt x="100" y="150"/>
                  <a:pt x="98" y="151"/>
                  <a:pt x="97" y="151"/>
                </a:cubicBezTo>
                <a:cubicBezTo>
                  <a:pt x="84" y="156"/>
                  <a:pt x="84" y="156"/>
                  <a:pt x="84" y="156"/>
                </a:cubicBezTo>
                <a:cubicBezTo>
                  <a:pt x="81" y="157"/>
                  <a:pt x="79" y="161"/>
                  <a:pt x="79" y="164"/>
                </a:cubicBezTo>
                <a:cubicBezTo>
                  <a:pt x="79" y="174"/>
                  <a:pt x="79" y="174"/>
                  <a:pt x="79" y="174"/>
                </a:cubicBezTo>
                <a:cubicBezTo>
                  <a:pt x="79" y="174"/>
                  <a:pt x="78" y="175"/>
                  <a:pt x="78" y="175"/>
                </a:cubicBezTo>
                <a:cubicBezTo>
                  <a:pt x="67" y="175"/>
                  <a:pt x="67" y="175"/>
                  <a:pt x="67" y="175"/>
                </a:cubicBezTo>
                <a:cubicBezTo>
                  <a:pt x="66" y="175"/>
                  <a:pt x="66" y="174"/>
                  <a:pt x="66" y="174"/>
                </a:cubicBezTo>
                <a:cubicBezTo>
                  <a:pt x="66" y="164"/>
                  <a:pt x="66" y="164"/>
                  <a:pt x="66" y="164"/>
                </a:cubicBezTo>
                <a:cubicBezTo>
                  <a:pt x="66" y="161"/>
                  <a:pt x="63" y="157"/>
                  <a:pt x="60" y="156"/>
                </a:cubicBezTo>
                <a:cubicBezTo>
                  <a:pt x="47" y="151"/>
                  <a:pt x="47" y="151"/>
                  <a:pt x="47" y="151"/>
                </a:cubicBezTo>
                <a:cubicBezTo>
                  <a:pt x="46" y="151"/>
                  <a:pt x="45" y="150"/>
                  <a:pt x="43" y="150"/>
                </a:cubicBezTo>
                <a:cubicBezTo>
                  <a:pt x="41" y="150"/>
                  <a:pt x="39" y="151"/>
                  <a:pt x="37" y="153"/>
                </a:cubicBezTo>
                <a:cubicBezTo>
                  <a:pt x="31" y="159"/>
                  <a:pt x="31" y="159"/>
                  <a:pt x="31" y="159"/>
                </a:cubicBezTo>
                <a:cubicBezTo>
                  <a:pt x="30" y="160"/>
                  <a:pt x="30" y="160"/>
                  <a:pt x="29" y="159"/>
                </a:cubicBezTo>
                <a:cubicBezTo>
                  <a:pt x="22" y="152"/>
                  <a:pt x="22" y="152"/>
                  <a:pt x="22" y="152"/>
                </a:cubicBezTo>
                <a:cubicBezTo>
                  <a:pt x="21" y="151"/>
                  <a:pt x="21" y="151"/>
                  <a:pt x="21" y="151"/>
                </a:cubicBezTo>
                <a:cubicBezTo>
                  <a:pt x="21" y="151"/>
                  <a:pt x="21" y="150"/>
                  <a:pt x="22" y="150"/>
                </a:cubicBezTo>
                <a:cubicBezTo>
                  <a:pt x="28" y="144"/>
                  <a:pt x="28" y="144"/>
                  <a:pt x="28" y="144"/>
                </a:cubicBezTo>
                <a:cubicBezTo>
                  <a:pt x="31" y="141"/>
                  <a:pt x="32" y="137"/>
                  <a:pt x="30" y="134"/>
                </a:cubicBezTo>
                <a:cubicBezTo>
                  <a:pt x="25" y="121"/>
                  <a:pt x="25" y="121"/>
                  <a:pt x="25" y="121"/>
                </a:cubicBezTo>
                <a:cubicBezTo>
                  <a:pt x="24" y="118"/>
                  <a:pt x="20" y="115"/>
                  <a:pt x="17" y="115"/>
                </a:cubicBezTo>
                <a:cubicBezTo>
                  <a:pt x="7" y="115"/>
                  <a:pt x="7" y="115"/>
                  <a:pt x="7" y="115"/>
                </a:cubicBezTo>
                <a:cubicBezTo>
                  <a:pt x="7" y="115"/>
                  <a:pt x="6" y="115"/>
                  <a:pt x="6" y="114"/>
                </a:cubicBezTo>
                <a:cubicBezTo>
                  <a:pt x="6" y="103"/>
                  <a:pt x="6" y="103"/>
                  <a:pt x="6" y="103"/>
                </a:cubicBezTo>
                <a:cubicBezTo>
                  <a:pt x="6" y="103"/>
                  <a:pt x="7" y="102"/>
                  <a:pt x="7" y="102"/>
                </a:cubicBezTo>
                <a:cubicBezTo>
                  <a:pt x="17" y="102"/>
                  <a:pt x="17" y="102"/>
                  <a:pt x="17" y="102"/>
                </a:cubicBezTo>
                <a:cubicBezTo>
                  <a:pt x="20" y="102"/>
                  <a:pt x="24" y="100"/>
                  <a:pt x="25" y="97"/>
                </a:cubicBezTo>
                <a:cubicBezTo>
                  <a:pt x="30" y="84"/>
                  <a:pt x="30" y="84"/>
                  <a:pt x="30" y="84"/>
                </a:cubicBezTo>
                <a:cubicBezTo>
                  <a:pt x="31" y="81"/>
                  <a:pt x="31" y="77"/>
                  <a:pt x="28" y="74"/>
                </a:cubicBezTo>
                <a:cubicBezTo>
                  <a:pt x="22" y="67"/>
                  <a:pt x="22" y="67"/>
                  <a:pt x="22" y="67"/>
                </a:cubicBezTo>
                <a:cubicBezTo>
                  <a:pt x="21" y="67"/>
                  <a:pt x="21" y="67"/>
                  <a:pt x="21" y="67"/>
                </a:cubicBezTo>
                <a:cubicBezTo>
                  <a:pt x="21" y="67"/>
                  <a:pt x="21" y="66"/>
                  <a:pt x="22" y="66"/>
                </a:cubicBezTo>
                <a:cubicBezTo>
                  <a:pt x="29" y="58"/>
                  <a:pt x="29" y="58"/>
                  <a:pt x="29" y="58"/>
                </a:cubicBezTo>
                <a:cubicBezTo>
                  <a:pt x="30" y="58"/>
                  <a:pt x="30" y="58"/>
                  <a:pt x="31" y="58"/>
                </a:cubicBezTo>
                <a:cubicBezTo>
                  <a:pt x="37" y="65"/>
                  <a:pt x="37" y="65"/>
                  <a:pt x="37" y="65"/>
                </a:cubicBezTo>
                <a:cubicBezTo>
                  <a:pt x="39" y="67"/>
                  <a:pt x="41" y="67"/>
                  <a:pt x="43" y="67"/>
                </a:cubicBezTo>
                <a:cubicBezTo>
                  <a:pt x="45" y="67"/>
                  <a:pt x="46" y="67"/>
                  <a:pt x="47" y="67"/>
                </a:cubicBezTo>
                <a:cubicBezTo>
                  <a:pt x="60" y="61"/>
                  <a:pt x="60" y="61"/>
                  <a:pt x="60" y="61"/>
                </a:cubicBezTo>
                <a:cubicBezTo>
                  <a:pt x="63" y="60"/>
                  <a:pt x="66" y="57"/>
                  <a:pt x="66" y="53"/>
                </a:cubicBezTo>
                <a:cubicBezTo>
                  <a:pt x="66" y="44"/>
                  <a:pt x="66" y="44"/>
                  <a:pt x="66" y="44"/>
                </a:cubicBezTo>
                <a:cubicBezTo>
                  <a:pt x="66" y="43"/>
                  <a:pt x="66" y="43"/>
                  <a:pt x="67" y="43"/>
                </a:cubicBezTo>
                <a:cubicBezTo>
                  <a:pt x="78" y="43"/>
                  <a:pt x="78" y="43"/>
                  <a:pt x="78" y="43"/>
                </a:cubicBezTo>
                <a:cubicBezTo>
                  <a:pt x="78" y="43"/>
                  <a:pt x="79" y="43"/>
                  <a:pt x="79" y="44"/>
                </a:cubicBezTo>
                <a:cubicBezTo>
                  <a:pt x="79" y="53"/>
                  <a:pt x="79" y="53"/>
                  <a:pt x="79" y="53"/>
                </a:cubicBezTo>
                <a:cubicBezTo>
                  <a:pt x="79" y="57"/>
                  <a:pt x="81" y="60"/>
                  <a:pt x="84" y="61"/>
                </a:cubicBezTo>
                <a:cubicBezTo>
                  <a:pt x="97" y="66"/>
                  <a:pt x="97" y="66"/>
                  <a:pt x="97" y="66"/>
                </a:cubicBezTo>
                <a:cubicBezTo>
                  <a:pt x="100" y="68"/>
                  <a:pt x="104" y="67"/>
                  <a:pt x="107" y="65"/>
                </a:cubicBezTo>
                <a:cubicBezTo>
                  <a:pt x="114" y="58"/>
                  <a:pt x="114" y="58"/>
                  <a:pt x="114" y="58"/>
                </a:cubicBezTo>
                <a:cubicBezTo>
                  <a:pt x="114" y="58"/>
                  <a:pt x="115" y="58"/>
                  <a:pt x="115" y="58"/>
                </a:cubicBezTo>
                <a:cubicBezTo>
                  <a:pt x="123" y="66"/>
                  <a:pt x="123" y="66"/>
                  <a:pt x="123" y="66"/>
                </a:cubicBezTo>
                <a:cubicBezTo>
                  <a:pt x="123" y="66"/>
                  <a:pt x="123" y="67"/>
                  <a:pt x="123" y="67"/>
                </a:cubicBezTo>
                <a:cubicBezTo>
                  <a:pt x="123" y="67"/>
                  <a:pt x="123" y="67"/>
                  <a:pt x="123" y="67"/>
                </a:cubicBezTo>
                <a:cubicBezTo>
                  <a:pt x="116" y="74"/>
                  <a:pt x="116" y="74"/>
                  <a:pt x="116" y="74"/>
                </a:cubicBezTo>
                <a:cubicBezTo>
                  <a:pt x="113" y="77"/>
                  <a:pt x="113" y="81"/>
                  <a:pt x="114" y="84"/>
                </a:cubicBezTo>
                <a:cubicBezTo>
                  <a:pt x="120" y="97"/>
                  <a:pt x="120" y="97"/>
                  <a:pt x="120" y="97"/>
                </a:cubicBezTo>
                <a:cubicBezTo>
                  <a:pt x="121" y="100"/>
                  <a:pt x="124" y="102"/>
                  <a:pt x="128" y="102"/>
                </a:cubicBezTo>
                <a:cubicBezTo>
                  <a:pt x="137" y="102"/>
                  <a:pt x="137" y="102"/>
                  <a:pt x="137" y="102"/>
                </a:cubicBezTo>
                <a:cubicBezTo>
                  <a:pt x="138" y="102"/>
                  <a:pt x="138" y="103"/>
                  <a:pt x="138" y="103"/>
                </a:cubicBezTo>
                <a:lnTo>
                  <a:pt x="138" y="114"/>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nvGrpSpPr>
          <p:cNvPr id="33" name="组合 32"/>
          <p:cNvGrpSpPr/>
          <p:nvPr/>
        </p:nvGrpSpPr>
        <p:grpSpPr>
          <a:xfrm>
            <a:off x="2904583" y="2783850"/>
            <a:ext cx="879482" cy="831682"/>
            <a:chOff x="6622636" y="3121192"/>
            <a:chExt cx="506356" cy="478836"/>
          </a:xfrm>
          <a:solidFill>
            <a:schemeClr val="bg1"/>
          </a:solidFill>
        </p:grpSpPr>
        <p:sp>
          <p:nvSpPr>
            <p:cNvPr id="34" name="Freeform 36"/>
            <p:cNvSpPr>
              <a:spLocks noEditPoints="1"/>
            </p:cNvSpPr>
            <p:nvPr/>
          </p:nvSpPr>
          <p:spPr bwMode="auto">
            <a:xfrm>
              <a:off x="6688194" y="3121192"/>
              <a:ext cx="241109" cy="169153"/>
            </a:xfrm>
            <a:custGeom>
              <a:avLst/>
              <a:gdLst>
                <a:gd name="T0" fmla="*/ 133 w 372"/>
                <a:gd name="T1" fmla="*/ 185 h 247"/>
                <a:gd name="T2" fmla="*/ 118 w 372"/>
                <a:gd name="T3" fmla="*/ 152 h 247"/>
                <a:gd name="T4" fmla="*/ 136 w 372"/>
                <a:gd name="T5" fmla="*/ 115 h 247"/>
                <a:gd name="T6" fmla="*/ 180 w 372"/>
                <a:gd name="T7" fmla="*/ 100 h 247"/>
                <a:gd name="T8" fmla="*/ 180 w 372"/>
                <a:gd name="T9" fmla="*/ 84 h 247"/>
                <a:gd name="T10" fmla="*/ 205 w 372"/>
                <a:gd name="T11" fmla="*/ 84 h 247"/>
                <a:gd name="T12" fmla="*/ 205 w 372"/>
                <a:gd name="T13" fmla="*/ 99 h 247"/>
                <a:gd name="T14" fmla="*/ 246 w 372"/>
                <a:gd name="T15" fmla="*/ 114 h 247"/>
                <a:gd name="T16" fmla="*/ 263 w 372"/>
                <a:gd name="T17" fmla="*/ 152 h 247"/>
                <a:gd name="T18" fmla="*/ 221 w 372"/>
                <a:gd name="T19" fmla="*/ 152 h 247"/>
                <a:gd name="T20" fmla="*/ 215 w 372"/>
                <a:gd name="T21" fmla="*/ 136 h 247"/>
                <a:gd name="T22" fmla="*/ 167 w 372"/>
                <a:gd name="T23" fmla="*/ 134 h 247"/>
                <a:gd name="T24" fmla="*/ 167 w 372"/>
                <a:gd name="T25" fmla="*/ 156 h 247"/>
                <a:gd name="T26" fmla="*/ 217 w 372"/>
                <a:gd name="T27" fmla="*/ 171 h 247"/>
                <a:gd name="T28" fmla="*/ 251 w 372"/>
                <a:gd name="T29" fmla="*/ 188 h 247"/>
                <a:gd name="T30" fmla="*/ 266 w 372"/>
                <a:gd name="T31" fmla="*/ 223 h 247"/>
                <a:gd name="T32" fmla="*/ 265 w 372"/>
                <a:gd name="T33" fmla="*/ 234 h 247"/>
                <a:gd name="T34" fmla="*/ 259 w 372"/>
                <a:gd name="T35" fmla="*/ 246 h 247"/>
                <a:gd name="T36" fmla="*/ 222 w 372"/>
                <a:gd name="T37" fmla="*/ 230 h 247"/>
                <a:gd name="T38" fmla="*/ 217 w 372"/>
                <a:gd name="T39" fmla="*/ 217 h 247"/>
                <a:gd name="T40" fmla="*/ 133 w 372"/>
                <a:gd name="T41" fmla="*/ 185 h 247"/>
                <a:gd name="T42" fmla="*/ 191 w 372"/>
                <a:gd name="T43" fmla="*/ 39 h 247"/>
                <a:gd name="T44" fmla="*/ 83 w 372"/>
                <a:gd name="T45" fmla="*/ 83 h 247"/>
                <a:gd name="T46" fmla="*/ 39 w 372"/>
                <a:gd name="T47" fmla="*/ 191 h 247"/>
                <a:gd name="T48" fmla="*/ 44 w 372"/>
                <a:gd name="T49" fmla="*/ 231 h 247"/>
                <a:gd name="T50" fmla="*/ 9 w 372"/>
                <a:gd name="T51" fmla="*/ 247 h 247"/>
                <a:gd name="T52" fmla="*/ 0 w 372"/>
                <a:gd name="T53" fmla="*/ 191 h 247"/>
                <a:gd name="T54" fmla="*/ 56 w 372"/>
                <a:gd name="T55" fmla="*/ 56 h 247"/>
                <a:gd name="T56" fmla="*/ 191 w 372"/>
                <a:gd name="T57" fmla="*/ 0 h 247"/>
                <a:gd name="T58" fmla="*/ 326 w 372"/>
                <a:gd name="T59" fmla="*/ 56 h 247"/>
                <a:gd name="T60" fmla="*/ 372 w 372"/>
                <a:gd name="T61" fmla="*/ 132 h 247"/>
                <a:gd name="T62" fmla="*/ 339 w 372"/>
                <a:gd name="T63" fmla="*/ 152 h 247"/>
                <a:gd name="T64" fmla="*/ 299 w 372"/>
                <a:gd name="T65" fmla="*/ 83 h 247"/>
                <a:gd name="T66" fmla="*/ 191 w 372"/>
                <a:gd name="T67" fmla="*/ 39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2" h="247">
                  <a:moveTo>
                    <a:pt x="133" y="185"/>
                  </a:moveTo>
                  <a:cubicBezTo>
                    <a:pt x="123" y="177"/>
                    <a:pt x="118" y="166"/>
                    <a:pt x="118" y="152"/>
                  </a:cubicBezTo>
                  <a:cubicBezTo>
                    <a:pt x="118" y="136"/>
                    <a:pt x="124" y="124"/>
                    <a:pt x="136" y="115"/>
                  </a:cubicBezTo>
                  <a:cubicBezTo>
                    <a:pt x="147" y="105"/>
                    <a:pt x="160" y="100"/>
                    <a:pt x="180" y="100"/>
                  </a:cubicBezTo>
                  <a:cubicBezTo>
                    <a:pt x="180" y="84"/>
                    <a:pt x="180" y="84"/>
                    <a:pt x="180" y="84"/>
                  </a:cubicBezTo>
                  <a:cubicBezTo>
                    <a:pt x="205" y="84"/>
                    <a:pt x="205" y="84"/>
                    <a:pt x="205" y="84"/>
                  </a:cubicBezTo>
                  <a:cubicBezTo>
                    <a:pt x="205" y="99"/>
                    <a:pt x="205" y="99"/>
                    <a:pt x="205" y="99"/>
                  </a:cubicBezTo>
                  <a:cubicBezTo>
                    <a:pt x="224" y="100"/>
                    <a:pt x="235" y="104"/>
                    <a:pt x="246" y="114"/>
                  </a:cubicBezTo>
                  <a:cubicBezTo>
                    <a:pt x="257" y="123"/>
                    <a:pt x="262" y="136"/>
                    <a:pt x="263" y="152"/>
                  </a:cubicBezTo>
                  <a:cubicBezTo>
                    <a:pt x="221" y="152"/>
                    <a:pt x="221" y="152"/>
                    <a:pt x="221" y="152"/>
                  </a:cubicBezTo>
                  <a:cubicBezTo>
                    <a:pt x="220" y="145"/>
                    <a:pt x="218" y="140"/>
                    <a:pt x="215" y="136"/>
                  </a:cubicBezTo>
                  <a:cubicBezTo>
                    <a:pt x="208" y="128"/>
                    <a:pt x="176" y="128"/>
                    <a:pt x="167" y="134"/>
                  </a:cubicBezTo>
                  <a:cubicBezTo>
                    <a:pt x="161" y="139"/>
                    <a:pt x="160" y="151"/>
                    <a:pt x="167" y="156"/>
                  </a:cubicBezTo>
                  <a:cubicBezTo>
                    <a:pt x="175" y="162"/>
                    <a:pt x="205" y="167"/>
                    <a:pt x="217" y="171"/>
                  </a:cubicBezTo>
                  <a:cubicBezTo>
                    <a:pt x="232" y="176"/>
                    <a:pt x="244" y="181"/>
                    <a:pt x="251" y="188"/>
                  </a:cubicBezTo>
                  <a:cubicBezTo>
                    <a:pt x="261" y="197"/>
                    <a:pt x="266" y="208"/>
                    <a:pt x="266" y="223"/>
                  </a:cubicBezTo>
                  <a:cubicBezTo>
                    <a:pt x="266" y="227"/>
                    <a:pt x="266" y="231"/>
                    <a:pt x="265" y="234"/>
                  </a:cubicBezTo>
                  <a:cubicBezTo>
                    <a:pt x="263" y="238"/>
                    <a:pt x="261" y="242"/>
                    <a:pt x="259" y="246"/>
                  </a:cubicBezTo>
                  <a:cubicBezTo>
                    <a:pt x="247" y="240"/>
                    <a:pt x="235" y="235"/>
                    <a:pt x="222" y="230"/>
                  </a:cubicBezTo>
                  <a:cubicBezTo>
                    <a:pt x="223" y="225"/>
                    <a:pt x="221" y="220"/>
                    <a:pt x="217" y="217"/>
                  </a:cubicBezTo>
                  <a:cubicBezTo>
                    <a:pt x="200" y="204"/>
                    <a:pt x="158" y="207"/>
                    <a:pt x="133" y="185"/>
                  </a:cubicBezTo>
                  <a:close/>
                  <a:moveTo>
                    <a:pt x="191" y="39"/>
                  </a:moveTo>
                  <a:cubicBezTo>
                    <a:pt x="149" y="39"/>
                    <a:pt x="111" y="56"/>
                    <a:pt x="83" y="83"/>
                  </a:cubicBezTo>
                  <a:cubicBezTo>
                    <a:pt x="56" y="111"/>
                    <a:pt x="39" y="149"/>
                    <a:pt x="39" y="191"/>
                  </a:cubicBezTo>
                  <a:cubicBezTo>
                    <a:pt x="39" y="205"/>
                    <a:pt x="40" y="219"/>
                    <a:pt x="44" y="231"/>
                  </a:cubicBezTo>
                  <a:cubicBezTo>
                    <a:pt x="32" y="236"/>
                    <a:pt x="20" y="241"/>
                    <a:pt x="9" y="247"/>
                  </a:cubicBezTo>
                  <a:cubicBezTo>
                    <a:pt x="3" y="229"/>
                    <a:pt x="0" y="210"/>
                    <a:pt x="0" y="191"/>
                  </a:cubicBezTo>
                  <a:cubicBezTo>
                    <a:pt x="0" y="138"/>
                    <a:pt x="22" y="91"/>
                    <a:pt x="56" y="56"/>
                  </a:cubicBezTo>
                  <a:cubicBezTo>
                    <a:pt x="91" y="22"/>
                    <a:pt x="138" y="0"/>
                    <a:pt x="191" y="0"/>
                  </a:cubicBezTo>
                  <a:cubicBezTo>
                    <a:pt x="244" y="0"/>
                    <a:pt x="291" y="22"/>
                    <a:pt x="326" y="56"/>
                  </a:cubicBezTo>
                  <a:cubicBezTo>
                    <a:pt x="347" y="77"/>
                    <a:pt x="363" y="103"/>
                    <a:pt x="372" y="132"/>
                  </a:cubicBezTo>
                  <a:cubicBezTo>
                    <a:pt x="361" y="138"/>
                    <a:pt x="349" y="145"/>
                    <a:pt x="339" y="152"/>
                  </a:cubicBezTo>
                  <a:cubicBezTo>
                    <a:pt x="332" y="126"/>
                    <a:pt x="318" y="102"/>
                    <a:pt x="299" y="83"/>
                  </a:cubicBezTo>
                  <a:cubicBezTo>
                    <a:pt x="271" y="56"/>
                    <a:pt x="233" y="39"/>
                    <a:pt x="191"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35" name="Freeform 37"/>
            <p:cNvSpPr>
              <a:spLocks noEditPoints="1"/>
            </p:cNvSpPr>
            <p:nvPr/>
          </p:nvSpPr>
          <p:spPr bwMode="auto">
            <a:xfrm>
              <a:off x="6877460" y="3210603"/>
              <a:ext cx="251532" cy="278061"/>
            </a:xfrm>
            <a:custGeom>
              <a:avLst/>
              <a:gdLst>
                <a:gd name="T0" fmla="*/ 41 w 388"/>
                <a:gd name="T1" fmla="*/ 59 h 406"/>
                <a:gd name="T2" fmla="*/ 185 w 388"/>
                <a:gd name="T3" fmla="*/ 0 h 406"/>
                <a:gd name="T4" fmla="*/ 329 w 388"/>
                <a:gd name="T5" fmla="*/ 59 h 406"/>
                <a:gd name="T6" fmla="*/ 388 w 388"/>
                <a:gd name="T7" fmla="*/ 203 h 406"/>
                <a:gd name="T8" fmla="*/ 329 w 388"/>
                <a:gd name="T9" fmla="*/ 347 h 406"/>
                <a:gd name="T10" fmla="*/ 185 w 388"/>
                <a:gd name="T11" fmla="*/ 406 h 406"/>
                <a:gd name="T12" fmla="*/ 111 w 388"/>
                <a:gd name="T13" fmla="*/ 393 h 406"/>
                <a:gd name="T14" fmla="*/ 116 w 388"/>
                <a:gd name="T15" fmla="*/ 342 h 406"/>
                <a:gd name="T16" fmla="*/ 36 w 388"/>
                <a:gd name="T17" fmla="*/ 149 h 406"/>
                <a:gd name="T18" fmla="*/ 0 w 388"/>
                <a:gd name="T19" fmla="*/ 119 h 406"/>
                <a:gd name="T20" fmla="*/ 41 w 388"/>
                <a:gd name="T21" fmla="*/ 59 h 406"/>
                <a:gd name="T22" fmla="*/ 123 w 388"/>
                <a:gd name="T23" fmla="*/ 197 h 406"/>
                <a:gd name="T24" fmla="*/ 107 w 388"/>
                <a:gd name="T25" fmla="*/ 161 h 406"/>
                <a:gd name="T26" fmla="*/ 126 w 388"/>
                <a:gd name="T27" fmla="*/ 121 h 406"/>
                <a:gd name="T28" fmla="*/ 173 w 388"/>
                <a:gd name="T29" fmla="*/ 105 h 406"/>
                <a:gd name="T30" fmla="*/ 173 w 388"/>
                <a:gd name="T31" fmla="*/ 88 h 406"/>
                <a:gd name="T32" fmla="*/ 200 w 388"/>
                <a:gd name="T33" fmla="*/ 88 h 406"/>
                <a:gd name="T34" fmla="*/ 200 w 388"/>
                <a:gd name="T35" fmla="*/ 104 h 406"/>
                <a:gd name="T36" fmla="*/ 244 w 388"/>
                <a:gd name="T37" fmla="*/ 120 h 406"/>
                <a:gd name="T38" fmla="*/ 262 w 388"/>
                <a:gd name="T39" fmla="*/ 161 h 406"/>
                <a:gd name="T40" fmla="*/ 217 w 388"/>
                <a:gd name="T41" fmla="*/ 161 h 406"/>
                <a:gd name="T42" fmla="*/ 211 w 388"/>
                <a:gd name="T43" fmla="*/ 144 h 406"/>
                <a:gd name="T44" fmla="*/ 160 w 388"/>
                <a:gd name="T45" fmla="*/ 142 h 406"/>
                <a:gd name="T46" fmla="*/ 159 w 388"/>
                <a:gd name="T47" fmla="*/ 165 h 406"/>
                <a:gd name="T48" fmla="*/ 213 w 388"/>
                <a:gd name="T49" fmla="*/ 181 h 406"/>
                <a:gd name="T50" fmla="*/ 250 w 388"/>
                <a:gd name="T51" fmla="*/ 200 h 406"/>
                <a:gd name="T52" fmla="*/ 265 w 388"/>
                <a:gd name="T53" fmla="*/ 237 h 406"/>
                <a:gd name="T54" fmla="*/ 248 w 388"/>
                <a:gd name="T55" fmla="*/ 279 h 406"/>
                <a:gd name="T56" fmla="*/ 198 w 388"/>
                <a:gd name="T57" fmla="*/ 296 h 406"/>
                <a:gd name="T58" fmla="*/ 198 w 388"/>
                <a:gd name="T59" fmla="*/ 318 h 406"/>
                <a:gd name="T60" fmla="*/ 172 w 388"/>
                <a:gd name="T61" fmla="*/ 318 h 406"/>
                <a:gd name="T62" fmla="*/ 172 w 388"/>
                <a:gd name="T63" fmla="*/ 296 h 406"/>
                <a:gd name="T64" fmla="*/ 123 w 388"/>
                <a:gd name="T65" fmla="*/ 279 h 406"/>
                <a:gd name="T66" fmla="*/ 105 w 388"/>
                <a:gd name="T67" fmla="*/ 233 h 406"/>
                <a:gd name="T68" fmla="*/ 152 w 388"/>
                <a:gd name="T69" fmla="*/ 233 h 406"/>
                <a:gd name="T70" fmla="*/ 158 w 388"/>
                <a:gd name="T71" fmla="*/ 254 h 406"/>
                <a:gd name="T72" fmla="*/ 212 w 388"/>
                <a:gd name="T73" fmla="*/ 256 h 406"/>
                <a:gd name="T74" fmla="*/ 213 w 388"/>
                <a:gd name="T75" fmla="*/ 231 h 406"/>
                <a:gd name="T76" fmla="*/ 123 w 388"/>
                <a:gd name="T77" fmla="*/ 1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8" h="406">
                  <a:moveTo>
                    <a:pt x="41" y="59"/>
                  </a:moveTo>
                  <a:cubicBezTo>
                    <a:pt x="78" y="22"/>
                    <a:pt x="129" y="0"/>
                    <a:pt x="185" y="0"/>
                  </a:cubicBezTo>
                  <a:cubicBezTo>
                    <a:pt x="241" y="0"/>
                    <a:pt x="292" y="22"/>
                    <a:pt x="329" y="59"/>
                  </a:cubicBezTo>
                  <a:cubicBezTo>
                    <a:pt x="366" y="96"/>
                    <a:pt x="388" y="147"/>
                    <a:pt x="388" y="203"/>
                  </a:cubicBezTo>
                  <a:cubicBezTo>
                    <a:pt x="388" y="259"/>
                    <a:pt x="366" y="310"/>
                    <a:pt x="329" y="347"/>
                  </a:cubicBezTo>
                  <a:cubicBezTo>
                    <a:pt x="292" y="384"/>
                    <a:pt x="241" y="406"/>
                    <a:pt x="185" y="406"/>
                  </a:cubicBezTo>
                  <a:cubicBezTo>
                    <a:pt x="159" y="406"/>
                    <a:pt x="134" y="401"/>
                    <a:pt x="111" y="393"/>
                  </a:cubicBezTo>
                  <a:cubicBezTo>
                    <a:pt x="114" y="376"/>
                    <a:pt x="116" y="359"/>
                    <a:pt x="116" y="342"/>
                  </a:cubicBezTo>
                  <a:cubicBezTo>
                    <a:pt x="116" y="270"/>
                    <a:pt x="87" y="200"/>
                    <a:pt x="36" y="149"/>
                  </a:cubicBezTo>
                  <a:cubicBezTo>
                    <a:pt x="25" y="138"/>
                    <a:pt x="13" y="128"/>
                    <a:pt x="0" y="119"/>
                  </a:cubicBezTo>
                  <a:cubicBezTo>
                    <a:pt x="10" y="96"/>
                    <a:pt x="24" y="76"/>
                    <a:pt x="41" y="59"/>
                  </a:cubicBezTo>
                  <a:close/>
                  <a:moveTo>
                    <a:pt x="123" y="197"/>
                  </a:moveTo>
                  <a:cubicBezTo>
                    <a:pt x="112" y="188"/>
                    <a:pt x="107" y="176"/>
                    <a:pt x="107" y="161"/>
                  </a:cubicBezTo>
                  <a:cubicBezTo>
                    <a:pt x="107" y="144"/>
                    <a:pt x="113" y="131"/>
                    <a:pt x="126" y="121"/>
                  </a:cubicBezTo>
                  <a:cubicBezTo>
                    <a:pt x="138" y="111"/>
                    <a:pt x="152" y="105"/>
                    <a:pt x="173" y="105"/>
                  </a:cubicBezTo>
                  <a:cubicBezTo>
                    <a:pt x="173" y="88"/>
                    <a:pt x="173" y="88"/>
                    <a:pt x="173" y="88"/>
                  </a:cubicBezTo>
                  <a:cubicBezTo>
                    <a:pt x="200" y="88"/>
                    <a:pt x="200" y="88"/>
                    <a:pt x="200" y="88"/>
                  </a:cubicBezTo>
                  <a:cubicBezTo>
                    <a:pt x="200" y="104"/>
                    <a:pt x="200" y="104"/>
                    <a:pt x="200" y="104"/>
                  </a:cubicBezTo>
                  <a:cubicBezTo>
                    <a:pt x="220" y="105"/>
                    <a:pt x="233" y="110"/>
                    <a:pt x="244" y="120"/>
                  </a:cubicBezTo>
                  <a:cubicBezTo>
                    <a:pt x="255" y="130"/>
                    <a:pt x="261" y="143"/>
                    <a:pt x="262" y="161"/>
                  </a:cubicBezTo>
                  <a:cubicBezTo>
                    <a:pt x="217" y="161"/>
                    <a:pt x="217" y="161"/>
                    <a:pt x="217" y="161"/>
                  </a:cubicBezTo>
                  <a:cubicBezTo>
                    <a:pt x="216" y="154"/>
                    <a:pt x="214" y="148"/>
                    <a:pt x="211" y="144"/>
                  </a:cubicBezTo>
                  <a:cubicBezTo>
                    <a:pt x="203" y="135"/>
                    <a:pt x="168" y="135"/>
                    <a:pt x="160" y="142"/>
                  </a:cubicBezTo>
                  <a:cubicBezTo>
                    <a:pt x="152" y="147"/>
                    <a:pt x="152" y="160"/>
                    <a:pt x="159" y="165"/>
                  </a:cubicBezTo>
                  <a:cubicBezTo>
                    <a:pt x="168" y="172"/>
                    <a:pt x="200" y="177"/>
                    <a:pt x="213" y="181"/>
                  </a:cubicBezTo>
                  <a:cubicBezTo>
                    <a:pt x="229" y="186"/>
                    <a:pt x="242" y="193"/>
                    <a:pt x="250" y="200"/>
                  </a:cubicBezTo>
                  <a:cubicBezTo>
                    <a:pt x="260" y="209"/>
                    <a:pt x="265" y="221"/>
                    <a:pt x="265" y="237"/>
                  </a:cubicBezTo>
                  <a:cubicBezTo>
                    <a:pt x="265" y="256"/>
                    <a:pt x="260" y="270"/>
                    <a:pt x="248" y="279"/>
                  </a:cubicBezTo>
                  <a:cubicBezTo>
                    <a:pt x="236" y="289"/>
                    <a:pt x="222" y="295"/>
                    <a:pt x="198" y="296"/>
                  </a:cubicBezTo>
                  <a:cubicBezTo>
                    <a:pt x="198" y="318"/>
                    <a:pt x="198" y="318"/>
                    <a:pt x="198" y="318"/>
                  </a:cubicBezTo>
                  <a:cubicBezTo>
                    <a:pt x="172" y="318"/>
                    <a:pt x="172" y="318"/>
                    <a:pt x="172" y="318"/>
                  </a:cubicBezTo>
                  <a:cubicBezTo>
                    <a:pt x="172" y="296"/>
                    <a:pt x="172" y="296"/>
                    <a:pt x="172" y="296"/>
                  </a:cubicBezTo>
                  <a:cubicBezTo>
                    <a:pt x="150" y="295"/>
                    <a:pt x="136" y="290"/>
                    <a:pt x="123" y="279"/>
                  </a:cubicBezTo>
                  <a:cubicBezTo>
                    <a:pt x="111" y="268"/>
                    <a:pt x="105" y="252"/>
                    <a:pt x="105" y="233"/>
                  </a:cubicBezTo>
                  <a:cubicBezTo>
                    <a:pt x="152" y="233"/>
                    <a:pt x="152" y="233"/>
                    <a:pt x="152" y="233"/>
                  </a:cubicBezTo>
                  <a:cubicBezTo>
                    <a:pt x="153" y="243"/>
                    <a:pt x="155" y="250"/>
                    <a:pt x="158" y="254"/>
                  </a:cubicBezTo>
                  <a:cubicBezTo>
                    <a:pt x="167" y="265"/>
                    <a:pt x="203" y="263"/>
                    <a:pt x="212" y="256"/>
                  </a:cubicBezTo>
                  <a:cubicBezTo>
                    <a:pt x="220" y="251"/>
                    <a:pt x="221" y="237"/>
                    <a:pt x="213" y="231"/>
                  </a:cubicBezTo>
                  <a:cubicBezTo>
                    <a:pt x="195" y="216"/>
                    <a:pt x="150" y="220"/>
                    <a:pt x="123" y="1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36" name="Freeform 38"/>
            <p:cNvSpPr>
              <a:spLocks noEditPoints="1"/>
            </p:cNvSpPr>
            <p:nvPr/>
          </p:nvSpPr>
          <p:spPr bwMode="auto">
            <a:xfrm>
              <a:off x="6622636" y="3278520"/>
              <a:ext cx="304746" cy="321508"/>
            </a:xfrm>
            <a:custGeom>
              <a:avLst/>
              <a:gdLst>
                <a:gd name="T0" fmla="*/ 235 w 470"/>
                <a:gd name="T1" fmla="*/ 57 h 470"/>
                <a:gd name="T2" fmla="*/ 109 w 470"/>
                <a:gd name="T3" fmla="*/ 109 h 470"/>
                <a:gd name="T4" fmla="*/ 57 w 470"/>
                <a:gd name="T5" fmla="*/ 235 h 470"/>
                <a:gd name="T6" fmla="*/ 109 w 470"/>
                <a:gd name="T7" fmla="*/ 361 h 470"/>
                <a:gd name="T8" fmla="*/ 235 w 470"/>
                <a:gd name="T9" fmla="*/ 413 h 470"/>
                <a:gd name="T10" fmla="*/ 361 w 470"/>
                <a:gd name="T11" fmla="*/ 361 h 470"/>
                <a:gd name="T12" fmla="*/ 413 w 470"/>
                <a:gd name="T13" fmla="*/ 235 h 470"/>
                <a:gd name="T14" fmla="*/ 361 w 470"/>
                <a:gd name="T15" fmla="*/ 109 h 470"/>
                <a:gd name="T16" fmla="*/ 235 w 470"/>
                <a:gd name="T17" fmla="*/ 57 h 470"/>
                <a:gd name="T18" fmla="*/ 170 w 470"/>
                <a:gd name="T19" fmla="*/ 228 h 470"/>
                <a:gd name="T20" fmla="*/ 154 w 470"/>
                <a:gd name="T21" fmla="*/ 191 h 470"/>
                <a:gd name="T22" fmla="*/ 173 w 470"/>
                <a:gd name="T23" fmla="*/ 149 h 470"/>
                <a:gd name="T24" fmla="*/ 222 w 470"/>
                <a:gd name="T25" fmla="*/ 132 h 470"/>
                <a:gd name="T26" fmla="*/ 222 w 470"/>
                <a:gd name="T27" fmla="*/ 114 h 470"/>
                <a:gd name="T28" fmla="*/ 251 w 470"/>
                <a:gd name="T29" fmla="*/ 114 h 470"/>
                <a:gd name="T30" fmla="*/ 251 w 470"/>
                <a:gd name="T31" fmla="*/ 132 h 470"/>
                <a:gd name="T32" fmla="*/ 296 w 470"/>
                <a:gd name="T33" fmla="*/ 148 h 470"/>
                <a:gd name="T34" fmla="*/ 314 w 470"/>
                <a:gd name="T35" fmla="*/ 190 h 470"/>
                <a:gd name="T36" fmla="*/ 267 w 470"/>
                <a:gd name="T37" fmla="*/ 190 h 470"/>
                <a:gd name="T38" fmla="*/ 262 w 470"/>
                <a:gd name="T39" fmla="*/ 173 h 470"/>
                <a:gd name="T40" fmla="*/ 208 w 470"/>
                <a:gd name="T41" fmla="*/ 171 h 470"/>
                <a:gd name="T42" fmla="*/ 208 w 470"/>
                <a:gd name="T43" fmla="*/ 196 h 470"/>
                <a:gd name="T44" fmla="*/ 264 w 470"/>
                <a:gd name="T45" fmla="*/ 212 h 470"/>
                <a:gd name="T46" fmla="*/ 302 w 470"/>
                <a:gd name="T47" fmla="*/ 231 h 470"/>
                <a:gd name="T48" fmla="*/ 318 w 470"/>
                <a:gd name="T49" fmla="*/ 271 h 470"/>
                <a:gd name="T50" fmla="*/ 300 w 470"/>
                <a:gd name="T51" fmla="*/ 314 h 470"/>
                <a:gd name="T52" fmla="*/ 248 w 470"/>
                <a:gd name="T53" fmla="*/ 333 h 470"/>
                <a:gd name="T54" fmla="*/ 248 w 470"/>
                <a:gd name="T55" fmla="*/ 355 h 470"/>
                <a:gd name="T56" fmla="*/ 219 w 470"/>
                <a:gd name="T57" fmla="*/ 355 h 470"/>
                <a:gd name="T58" fmla="*/ 219 w 470"/>
                <a:gd name="T59" fmla="*/ 333 h 470"/>
                <a:gd name="T60" fmla="*/ 171 w 470"/>
                <a:gd name="T61" fmla="*/ 313 h 470"/>
                <a:gd name="T62" fmla="*/ 151 w 470"/>
                <a:gd name="T63" fmla="*/ 266 h 470"/>
                <a:gd name="T64" fmla="*/ 201 w 470"/>
                <a:gd name="T65" fmla="*/ 266 h 470"/>
                <a:gd name="T66" fmla="*/ 207 w 470"/>
                <a:gd name="T67" fmla="*/ 288 h 470"/>
                <a:gd name="T68" fmla="*/ 263 w 470"/>
                <a:gd name="T69" fmla="*/ 290 h 470"/>
                <a:gd name="T70" fmla="*/ 264 w 470"/>
                <a:gd name="T71" fmla="*/ 264 h 470"/>
                <a:gd name="T72" fmla="*/ 170 w 470"/>
                <a:gd name="T73" fmla="*/ 228 h 470"/>
                <a:gd name="T74" fmla="*/ 69 w 470"/>
                <a:gd name="T75" fmla="*/ 69 h 470"/>
                <a:gd name="T76" fmla="*/ 235 w 470"/>
                <a:gd name="T77" fmla="*/ 0 h 470"/>
                <a:gd name="T78" fmla="*/ 401 w 470"/>
                <a:gd name="T79" fmla="*/ 69 h 470"/>
                <a:gd name="T80" fmla="*/ 470 w 470"/>
                <a:gd name="T81" fmla="*/ 235 h 470"/>
                <a:gd name="T82" fmla="*/ 401 w 470"/>
                <a:gd name="T83" fmla="*/ 401 h 470"/>
                <a:gd name="T84" fmla="*/ 235 w 470"/>
                <a:gd name="T85" fmla="*/ 470 h 470"/>
                <a:gd name="T86" fmla="*/ 69 w 470"/>
                <a:gd name="T87" fmla="*/ 401 h 470"/>
                <a:gd name="T88" fmla="*/ 0 w 470"/>
                <a:gd name="T89" fmla="*/ 235 h 470"/>
                <a:gd name="T90" fmla="*/ 69 w 470"/>
                <a:gd name="T91" fmla="*/ 69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0" h="470">
                  <a:moveTo>
                    <a:pt x="235" y="57"/>
                  </a:moveTo>
                  <a:cubicBezTo>
                    <a:pt x="186" y="57"/>
                    <a:pt x="141" y="77"/>
                    <a:pt x="109" y="109"/>
                  </a:cubicBezTo>
                  <a:cubicBezTo>
                    <a:pt x="77" y="141"/>
                    <a:pt x="57" y="186"/>
                    <a:pt x="57" y="235"/>
                  </a:cubicBezTo>
                  <a:cubicBezTo>
                    <a:pt x="57" y="284"/>
                    <a:pt x="77" y="328"/>
                    <a:pt x="109" y="361"/>
                  </a:cubicBezTo>
                  <a:cubicBezTo>
                    <a:pt x="141" y="393"/>
                    <a:pt x="186" y="413"/>
                    <a:pt x="235" y="413"/>
                  </a:cubicBezTo>
                  <a:cubicBezTo>
                    <a:pt x="284" y="413"/>
                    <a:pt x="328" y="393"/>
                    <a:pt x="361" y="361"/>
                  </a:cubicBezTo>
                  <a:cubicBezTo>
                    <a:pt x="393" y="328"/>
                    <a:pt x="413" y="284"/>
                    <a:pt x="413" y="235"/>
                  </a:cubicBezTo>
                  <a:cubicBezTo>
                    <a:pt x="413" y="186"/>
                    <a:pt x="393" y="141"/>
                    <a:pt x="361" y="109"/>
                  </a:cubicBezTo>
                  <a:cubicBezTo>
                    <a:pt x="328" y="77"/>
                    <a:pt x="284" y="57"/>
                    <a:pt x="235" y="57"/>
                  </a:cubicBezTo>
                  <a:close/>
                  <a:moveTo>
                    <a:pt x="170" y="228"/>
                  </a:moveTo>
                  <a:cubicBezTo>
                    <a:pt x="159" y="219"/>
                    <a:pt x="154" y="207"/>
                    <a:pt x="154" y="191"/>
                  </a:cubicBezTo>
                  <a:cubicBezTo>
                    <a:pt x="154" y="174"/>
                    <a:pt x="160" y="160"/>
                    <a:pt x="173" y="149"/>
                  </a:cubicBezTo>
                  <a:cubicBezTo>
                    <a:pt x="186" y="139"/>
                    <a:pt x="200" y="133"/>
                    <a:pt x="222" y="132"/>
                  </a:cubicBezTo>
                  <a:cubicBezTo>
                    <a:pt x="222" y="114"/>
                    <a:pt x="222" y="114"/>
                    <a:pt x="222" y="114"/>
                  </a:cubicBezTo>
                  <a:cubicBezTo>
                    <a:pt x="251" y="114"/>
                    <a:pt x="251" y="114"/>
                    <a:pt x="251" y="114"/>
                  </a:cubicBezTo>
                  <a:cubicBezTo>
                    <a:pt x="251" y="132"/>
                    <a:pt x="251" y="132"/>
                    <a:pt x="251" y="132"/>
                  </a:cubicBezTo>
                  <a:cubicBezTo>
                    <a:pt x="272" y="133"/>
                    <a:pt x="284" y="138"/>
                    <a:pt x="296" y="148"/>
                  </a:cubicBezTo>
                  <a:cubicBezTo>
                    <a:pt x="308" y="158"/>
                    <a:pt x="313" y="172"/>
                    <a:pt x="314" y="190"/>
                  </a:cubicBezTo>
                  <a:cubicBezTo>
                    <a:pt x="267" y="190"/>
                    <a:pt x="267" y="190"/>
                    <a:pt x="267" y="190"/>
                  </a:cubicBezTo>
                  <a:cubicBezTo>
                    <a:pt x="266" y="182"/>
                    <a:pt x="265" y="177"/>
                    <a:pt x="262" y="173"/>
                  </a:cubicBezTo>
                  <a:cubicBezTo>
                    <a:pt x="254" y="164"/>
                    <a:pt x="218" y="164"/>
                    <a:pt x="208" y="171"/>
                  </a:cubicBezTo>
                  <a:cubicBezTo>
                    <a:pt x="201" y="177"/>
                    <a:pt x="200" y="190"/>
                    <a:pt x="208" y="196"/>
                  </a:cubicBezTo>
                  <a:cubicBezTo>
                    <a:pt x="217" y="203"/>
                    <a:pt x="250" y="208"/>
                    <a:pt x="264" y="212"/>
                  </a:cubicBezTo>
                  <a:cubicBezTo>
                    <a:pt x="281" y="218"/>
                    <a:pt x="294" y="224"/>
                    <a:pt x="302" y="231"/>
                  </a:cubicBezTo>
                  <a:cubicBezTo>
                    <a:pt x="313" y="241"/>
                    <a:pt x="318" y="254"/>
                    <a:pt x="318" y="271"/>
                  </a:cubicBezTo>
                  <a:cubicBezTo>
                    <a:pt x="319" y="290"/>
                    <a:pt x="312" y="304"/>
                    <a:pt x="300" y="314"/>
                  </a:cubicBezTo>
                  <a:cubicBezTo>
                    <a:pt x="288" y="325"/>
                    <a:pt x="272" y="332"/>
                    <a:pt x="248" y="333"/>
                  </a:cubicBezTo>
                  <a:cubicBezTo>
                    <a:pt x="248" y="355"/>
                    <a:pt x="248" y="355"/>
                    <a:pt x="248" y="355"/>
                  </a:cubicBezTo>
                  <a:cubicBezTo>
                    <a:pt x="219" y="355"/>
                    <a:pt x="219" y="355"/>
                    <a:pt x="219" y="355"/>
                  </a:cubicBezTo>
                  <a:cubicBezTo>
                    <a:pt x="219" y="333"/>
                    <a:pt x="219" y="333"/>
                    <a:pt x="219" y="333"/>
                  </a:cubicBezTo>
                  <a:cubicBezTo>
                    <a:pt x="196" y="333"/>
                    <a:pt x="183" y="325"/>
                    <a:pt x="171" y="313"/>
                  </a:cubicBezTo>
                  <a:cubicBezTo>
                    <a:pt x="158" y="302"/>
                    <a:pt x="151" y="286"/>
                    <a:pt x="151" y="266"/>
                  </a:cubicBezTo>
                  <a:cubicBezTo>
                    <a:pt x="201" y="266"/>
                    <a:pt x="201" y="266"/>
                    <a:pt x="201" y="266"/>
                  </a:cubicBezTo>
                  <a:cubicBezTo>
                    <a:pt x="202" y="276"/>
                    <a:pt x="204" y="283"/>
                    <a:pt x="207" y="288"/>
                  </a:cubicBezTo>
                  <a:cubicBezTo>
                    <a:pt x="216" y="299"/>
                    <a:pt x="254" y="297"/>
                    <a:pt x="263" y="290"/>
                  </a:cubicBezTo>
                  <a:cubicBezTo>
                    <a:pt x="272" y="284"/>
                    <a:pt x="272" y="271"/>
                    <a:pt x="264" y="264"/>
                  </a:cubicBezTo>
                  <a:cubicBezTo>
                    <a:pt x="245" y="249"/>
                    <a:pt x="198" y="252"/>
                    <a:pt x="170" y="228"/>
                  </a:cubicBezTo>
                  <a:close/>
                  <a:moveTo>
                    <a:pt x="69" y="69"/>
                  </a:moveTo>
                  <a:cubicBezTo>
                    <a:pt x="111" y="26"/>
                    <a:pt x="170" y="0"/>
                    <a:pt x="235" y="0"/>
                  </a:cubicBezTo>
                  <a:cubicBezTo>
                    <a:pt x="300" y="0"/>
                    <a:pt x="359" y="26"/>
                    <a:pt x="401" y="69"/>
                  </a:cubicBezTo>
                  <a:cubicBezTo>
                    <a:pt x="444" y="111"/>
                    <a:pt x="470" y="170"/>
                    <a:pt x="470" y="235"/>
                  </a:cubicBezTo>
                  <a:cubicBezTo>
                    <a:pt x="470" y="300"/>
                    <a:pt x="444" y="359"/>
                    <a:pt x="401" y="401"/>
                  </a:cubicBezTo>
                  <a:cubicBezTo>
                    <a:pt x="359" y="444"/>
                    <a:pt x="300" y="470"/>
                    <a:pt x="235" y="470"/>
                  </a:cubicBezTo>
                  <a:cubicBezTo>
                    <a:pt x="170" y="470"/>
                    <a:pt x="111" y="444"/>
                    <a:pt x="69" y="401"/>
                  </a:cubicBezTo>
                  <a:cubicBezTo>
                    <a:pt x="26" y="359"/>
                    <a:pt x="0" y="300"/>
                    <a:pt x="0" y="235"/>
                  </a:cubicBezTo>
                  <a:cubicBezTo>
                    <a:pt x="0" y="170"/>
                    <a:pt x="26" y="111"/>
                    <a:pt x="69"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sp>
        <p:nvSpPr>
          <p:cNvPr id="37" name="Freeform 55"/>
          <p:cNvSpPr>
            <a:spLocks noEditPoints="1"/>
          </p:cNvSpPr>
          <p:nvPr/>
        </p:nvSpPr>
        <p:spPr bwMode="auto">
          <a:xfrm>
            <a:off x="1434551" y="2808440"/>
            <a:ext cx="825252" cy="831735"/>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79 w 144"/>
              <a:gd name="T11" fmla="*/ 129 h 144"/>
              <a:gd name="T12" fmla="*/ 79 w 144"/>
              <a:gd name="T13" fmla="*/ 108 h 144"/>
              <a:gd name="T14" fmla="*/ 65 w 144"/>
              <a:gd name="T15" fmla="*/ 108 h 144"/>
              <a:gd name="T16" fmla="*/ 65 w 144"/>
              <a:gd name="T17" fmla="*/ 129 h 144"/>
              <a:gd name="T18" fmla="*/ 15 w 144"/>
              <a:gd name="T19" fmla="*/ 79 h 144"/>
              <a:gd name="T20" fmla="*/ 36 w 144"/>
              <a:gd name="T21" fmla="*/ 79 h 144"/>
              <a:gd name="T22" fmla="*/ 36 w 144"/>
              <a:gd name="T23" fmla="*/ 65 h 144"/>
              <a:gd name="T24" fmla="*/ 15 w 144"/>
              <a:gd name="T25" fmla="*/ 65 h 144"/>
              <a:gd name="T26" fmla="*/ 65 w 144"/>
              <a:gd name="T27" fmla="*/ 15 h 144"/>
              <a:gd name="T28" fmla="*/ 65 w 144"/>
              <a:gd name="T29" fmla="*/ 36 h 144"/>
              <a:gd name="T30" fmla="*/ 79 w 144"/>
              <a:gd name="T31" fmla="*/ 36 h 144"/>
              <a:gd name="T32" fmla="*/ 79 w 144"/>
              <a:gd name="T33" fmla="*/ 15 h 144"/>
              <a:gd name="T34" fmla="*/ 129 w 144"/>
              <a:gd name="T35" fmla="*/ 65 h 144"/>
              <a:gd name="T36" fmla="*/ 108 w 144"/>
              <a:gd name="T37" fmla="*/ 65 h 144"/>
              <a:gd name="T38" fmla="*/ 108 w 144"/>
              <a:gd name="T39" fmla="*/ 79 h 144"/>
              <a:gd name="T40" fmla="*/ 129 w 144"/>
              <a:gd name="T41" fmla="*/ 79 h 144"/>
              <a:gd name="T42" fmla="*/ 79 w 144"/>
              <a:gd name="T43" fmla="*/ 12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moveTo>
                  <a:pt x="79" y="129"/>
                </a:moveTo>
                <a:cubicBezTo>
                  <a:pt x="79" y="108"/>
                  <a:pt x="79" y="108"/>
                  <a:pt x="79" y="108"/>
                </a:cubicBezTo>
                <a:cubicBezTo>
                  <a:pt x="65" y="108"/>
                  <a:pt x="65" y="108"/>
                  <a:pt x="65" y="108"/>
                </a:cubicBezTo>
                <a:cubicBezTo>
                  <a:pt x="65" y="129"/>
                  <a:pt x="65" y="129"/>
                  <a:pt x="65" y="129"/>
                </a:cubicBezTo>
                <a:cubicBezTo>
                  <a:pt x="39" y="126"/>
                  <a:pt x="18" y="105"/>
                  <a:pt x="15" y="79"/>
                </a:cubicBezTo>
                <a:cubicBezTo>
                  <a:pt x="36" y="79"/>
                  <a:pt x="36" y="79"/>
                  <a:pt x="36" y="79"/>
                </a:cubicBezTo>
                <a:cubicBezTo>
                  <a:pt x="36" y="65"/>
                  <a:pt x="36" y="65"/>
                  <a:pt x="36" y="65"/>
                </a:cubicBezTo>
                <a:cubicBezTo>
                  <a:pt x="15" y="65"/>
                  <a:pt x="15" y="65"/>
                  <a:pt x="15" y="65"/>
                </a:cubicBezTo>
                <a:cubicBezTo>
                  <a:pt x="18" y="39"/>
                  <a:pt x="39" y="18"/>
                  <a:pt x="65" y="15"/>
                </a:cubicBezTo>
                <a:cubicBezTo>
                  <a:pt x="65" y="36"/>
                  <a:pt x="65" y="36"/>
                  <a:pt x="65" y="36"/>
                </a:cubicBezTo>
                <a:cubicBezTo>
                  <a:pt x="79" y="36"/>
                  <a:pt x="79" y="36"/>
                  <a:pt x="79" y="36"/>
                </a:cubicBezTo>
                <a:cubicBezTo>
                  <a:pt x="79" y="15"/>
                  <a:pt x="79" y="15"/>
                  <a:pt x="79" y="15"/>
                </a:cubicBezTo>
                <a:cubicBezTo>
                  <a:pt x="105" y="18"/>
                  <a:pt x="126" y="39"/>
                  <a:pt x="129" y="65"/>
                </a:cubicBezTo>
                <a:cubicBezTo>
                  <a:pt x="108" y="65"/>
                  <a:pt x="108" y="65"/>
                  <a:pt x="108" y="65"/>
                </a:cubicBezTo>
                <a:cubicBezTo>
                  <a:pt x="108" y="79"/>
                  <a:pt x="108" y="79"/>
                  <a:pt x="108" y="79"/>
                </a:cubicBezTo>
                <a:cubicBezTo>
                  <a:pt x="129" y="79"/>
                  <a:pt x="129" y="79"/>
                  <a:pt x="129" y="79"/>
                </a:cubicBezTo>
                <a:cubicBezTo>
                  <a:pt x="126" y="105"/>
                  <a:pt x="105" y="126"/>
                  <a:pt x="79" y="129"/>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 name="流程图: 可选过程 7"/>
          <p:cNvSpPr/>
          <p:nvPr/>
        </p:nvSpPr>
        <p:spPr>
          <a:xfrm>
            <a:off x="6974949" y="2256686"/>
            <a:ext cx="1809750" cy="570546"/>
          </a:xfrm>
          <a:prstGeom prst="flowChartAlternateProcess">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a:bodyPr>
          <a:lstStyle/>
          <a:p>
            <a:pPr algn="ctr"/>
            <a:r>
              <a:rPr lang="en-US" sz="2400">
                <a:cs typeface="+mn-ea"/>
                <a:sym typeface="+mn-lt"/>
              </a:rPr>
              <a:t>Basic services</a:t>
            </a:r>
          </a:p>
        </p:txBody>
      </p:sp>
      <p:sp>
        <p:nvSpPr>
          <p:cNvPr id="38" name="MH_SubTitle_1"/>
          <p:cNvSpPr/>
          <p:nvPr/>
        </p:nvSpPr>
        <p:spPr>
          <a:xfrm>
            <a:off x="4762506" y="3101593"/>
            <a:ext cx="1834298" cy="512582"/>
          </a:xfrm>
          <a:prstGeom prst="roundRect">
            <a:avLst>
              <a:gd name="adj" fmla="val 2111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sz="1400" dirty="0">
                <a:solidFill>
                  <a:srgbClr val="FFFFFF"/>
                </a:solidFill>
                <a:cs typeface="+mn-ea"/>
                <a:sym typeface="+mn-lt"/>
              </a:rPr>
              <a:t>User and rights management</a:t>
            </a:r>
          </a:p>
        </p:txBody>
      </p:sp>
      <p:sp>
        <p:nvSpPr>
          <p:cNvPr id="39" name="MH_SubTitle_2"/>
          <p:cNvSpPr/>
          <p:nvPr/>
        </p:nvSpPr>
        <p:spPr>
          <a:xfrm>
            <a:off x="7204659" y="3101593"/>
            <a:ext cx="1390650" cy="512582"/>
          </a:xfrm>
          <a:prstGeom prst="roundRect">
            <a:avLst>
              <a:gd name="adj" fmla="val 211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r>
              <a:rPr lang="en-US" sz="1400">
                <a:solidFill>
                  <a:srgbClr val="FFFFFF"/>
                </a:solidFill>
                <a:cs typeface="+mn-ea"/>
                <a:sym typeface="+mn-lt"/>
              </a:rPr>
              <a:t>System management</a:t>
            </a:r>
          </a:p>
        </p:txBody>
      </p:sp>
      <p:sp>
        <p:nvSpPr>
          <p:cNvPr id="40" name="MH_Text_1"/>
          <p:cNvSpPr txBox="1">
            <a:spLocks noChangeArrowheads="1"/>
          </p:cNvSpPr>
          <p:nvPr/>
        </p:nvSpPr>
        <p:spPr bwMode="auto">
          <a:xfrm>
            <a:off x="4762504" y="3640175"/>
            <a:ext cx="1834299" cy="2399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defRPr/>
            </a:pPr>
            <a:r>
              <a:rPr lang="en-US" sz="1200" dirty="0">
                <a:latin typeface="+mn-lt"/>
                <a:ea typeface="+mn-ea"/>
                <a:cs typeface="+mn-ea"/>
                <a:sym typeface="+mn-lt"/>
              </a:rPr>
              <a:t>Provides DCIM system users and rights management. Based on data center requirements, system users can be managed by level or by physical area. In addition, login authentication modes and login nodes can be controlled and managed.</a:t>
            </a:r>
          </a:p>
        </p:txBody>
      </p:sp>
      <p:sp>
        <p:nvSpPr>
          <p:cNvPr id="41" name="MH_SubTitle_1"/>
          <p:cNvSpPr/>
          <p:nvPr/>
        </p:nvSpPr>
        <p:spPr>
          <a:xfrm>
            <a:off x="9203164" y="3101593"/>
            <a:ext cx="1389063" cy="512582"/>
          </a:xfrm>
          <a:prstGeom prst="roundRect">
            <a:avLst>
              <a:gd name="adj" fmla="val 2111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en-US" sz="1400">
                <a:solidFill>
                  <a:srgbClr val="FFFFFF"/>
                </a:solidFill>
                <a:cs typeface="+mn-ea"/>
                <a:sym typeface="+mn-lt"/>
              </a:rPr>
              <a:t>System service management</a:t>
            </a:r>
          </a:p>
        </p:txBody>
      </p:sp>
      <p:sp>
        <p:nvSpPr>
          <p:cNvPr id="43" name="MH_Text_1"/>
          <p:cNvSpPr txBox="1">
            <a:spLocks noChangeArrowheads="1"/>
          </p:cNvSpPr>
          <p:nvPr/>
        </p:nvSpPr>
        <p:spPr bwMode="auto">
          <a:xfrm>
            <a:off x="7140831" y="3640175"/>
            <a:ext cx="1477986" cy="23990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0000"/>
              </a:lnSpc>
              <a:defRPr/>
            </a:pPr>
            <a:r>
              <a:rPr lang="en-US" sz="1200" dirty="0">
                <a:latin typeface="+mn-lt"/>
                <a:ea typeface="+mn-ea"/>
                <a:cs typeface="+mn-ea"/>
                <a:sym typeface="+mn-lt"/>
              </a:rPr>
              <a:t>The DCIM system can be managed in real time, including </a:t>
            </a:r>
            <a:r>
              <a:rPr lang="en-US" sz="1200" dirty="0" smtClean="0">
                <a:latin typeface="+mn-lt"/>
                <a:ea typeface="+mn-ea"/>
                <a:cs typeface="+mn-ea"/>
                <a:sym typeface="+mn-lt"/>
              </a:rPr>
              <a:t>security management</a:t>
            </a:r>
            <a:r>
              <a:rPr lang="en-US" sz="1200" dirty="0">
                <a:latin typeface="+mn-lt"/>
                <a:ea typeface="+mn-ea"/>
                <a:cs typeface="+mn-ea"/>
                <a:sym typeface="+mn-lt"/>
              </a:rPr>
              <a:t>, log management, and system software management.</a:t>
            </a:r>
          </a:p>
        </p:txBody>
      </p:sp>
      <p:sp>
        <p:nvSpPr>
          <p:cNvPr id="46" name="MH_Text_1"/>
          <p:cNvSpPr txBox="1">
            <a:spLocks noChangeArrowheads="1"/>
          </p:cNvSpPr>
          <p:nvPr/>
        </p:nvSpPr>
        <p:spPr bwMode="auto">
          <a:xfrm>
            <a:off x="9054101" y="3640175"/>
            <a:ext cx="1642473" cy="223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10000"/>
              </a:lnSpc>
              <a:defRPr/>
            </a:pPr>
            <a:r>
              <a:rPr lang="en-US" sz="1200" dirty="0">
                <a:latin typeface="+mn-lt"/>
                <a:ea typeface="+mn-ea"/>
                <a:cs typeface="+mn-ea"/>
                <a:sym typeface="+mn-lt"/>
              </a:rPr>
              <a:t>Manages system services provided by DCIM. These services include function licenses, network element (NE) mediations, and various authentication certificates.</a:t>
            </a:r>
          </a:p>
        </p:txBody>
      </p:sp>
      <p:sp>
        <p:nvSpPr>
          <p:cNvPr id="47" name="圆角矩形 46"/>
          <p:cNvSpPr/>
          <p:nvPr/>
        </p:nvSpPr>
        <p:spPr>
          <a:xfrm>
            <a:off x="4497709" y="2946173"/>
            <a:ext cx="6341742" cy="3218743"/>
          </a:xfrm>
          <a:prstGeom prst="roundRect">
            <a:avLst/>
          </a:prstGeom>
          <a:noFill/>
          <a:ln w="28575">
            <a:prstDash val="dashDot"/>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Tree>
    <p:custDataLst>
      <p:tags r:id="rId1"/>
    </p:custDataLst>
    <p:extLst>
      <p:ext uri="{BB962C8B-B14F-4D97-AF65-F5344CB8AC3E}">
        <p14:creationId xmlns:p14="http://schemas.microsoft.com/office/powerpoint/2010/main" val="1399505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down)">
                                      <p:cBhvr>
                                        <p:cTn id="14" dur="500"/>
                                        <p:tgtEl>
                                          <p:spTgt spid="25"/>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down)">
                                      <p:cBhvr>
                                        <p:cTn id="17" dur="500"/>
                                        <p:tgtEl>
                                          <p:spTgt spid="2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down)">
                                      <p:cBhvr>
                                        <p:cTn id="20" dur="500"/>
                                        <p:tgtEl>
                                          <p:spTgt spid="2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wipe(down)">
                                      <p:cBhvr>
                                        <p:cTn id="26" dur="500"/>
                                        <p:tgtEl>
                                          <p:spTgt spid="3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down)">
                                      <p:cBhvr>
                                        <p:cTn id="29" dur="500"/>
                                        <p:tgtEl>
                                          <p:spTgt spid="32"/>
                                        </p:tgtEl>
                                      </p:cBhvr>
                                    </p:animEffect>
                                  </p:childTnLst>
                                </p:cTn>
                              </p:par>
                              <p:par>
                                <p:cTn id="30" presetID="22" presetClass="entr" presetSubtype="4" fill="hold" nodeType="with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wipe(down)">
                                      <p:cBhvr>
                                        <p:cTn id="32" dur="500"/>
                                        <p:tgtEl>
                                          <p:spTgt spid="33"/>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childTnLst>
                          </p:cTn>
                        </p:par>
                      </p:childTnLst>
                    </p:cTn>
                  </p:par>
                  <p:par>
                    <p:cTn id="36" fill="hold">
                      <p:stCondLst>
                        <p:cond delay="indefinite"/>
                      </p:stCondLst>
                      <p:childTnLst>
                        <p:par>
                          <p:cTn id="37" fill="hold">
                            <p:stCondLst>
                              <p:cond delay="0"/>
                            </p:stCondLst>
                            <p:childTnLst>
                              <p:par>
                                <p:cTn id="38" presetID="27" presetClass="emph" presetSubtype="0" fill="remove" grpId="1" nodeType="clickEffect">
                                  <p:stCondLst>
                                    <p:cond delay="0"/>
                                  </p:stCondLst>
                                  <p:childTnLst>
                                    <p:animClr clrSpc="rgb" dir="cw">
                                      <p:cBhvr override="childStyle">
                                        <p:cTn id="39" dur="250" autoRev="1" fill="remove"/>
                                        <p:tgtEl>
                                          <p:spTgt spid="25"/>
                                        </p:tgtEl>
                                        <p:attrNameLst>
                                          <p:attrName>style.color</p:attrName>
                                        </p:attrNameLst>
                                      </p:cBhvr>
                                      <p:to>
                                        <a:schemeClr val="bg1"/>
                                      </p:to>
                                    </p:animClr>
                                    <p:animClr clrSpc="rgb" dir="cw">
                                      <p:cBhvr>
                                        <p:cTn id="40" dur="250" autoRev="1" fill="remove"/>
                                        <p:tgtEl>
                                          <p:spTgt spid="25"/>
                                        </p:tgtEl>
                                        <p:attrNameLst>
                                          <p:attrName>fillcolor</p:attrName>
                                        </p:attrNameLst>
                                      </p:cBhvr>
                                      <p:to>
                                        <a:schemeClr val="bg1"/>
                                      </p:to>
                                    </p:animClr>
                                    <p:set>
                                      <p:cBhvr>
                                        <p:cTn id="41" dur="250" autoRev="1" fill="remove"/>
                                        <p:tgtEl>
                                          <p:spTgt spid="25"/>
                                        </p:tgtEl>
                                        <p:attrNameLst>
                                          <p:attrName>fill.type</p:attrName>
                                        </p:attrNameLst>
                                      </p:cBhvr>
                                      <p:to>
                                        <p:strVal val="solid"/>
                                      </p:to>
                                    </p:set>
                                    <p:set>
                                      <p:cBhvr>
                                        <p:cTn id="42" dur="250" autoRev="1" fill="remove"/>
                                        <p:tgtEl>
                                          <p:spTgt spid="25"/>
                                        </p:tgtEl>
                                        <p:attrNameLst>
                                          <p:attrName>fill.on</p:attrName>
                                        </p:attrNameLst>
                                      </p:cBhvr>
                                      <p:to>
                                        <p:strVal val="true"/>
                                      </p:to>
                                    </p:set>
                                  </p:childTnLst>
                                </p:cTn>
                              </p:par>
                              <p:par>
                                <p:cTn id="43" presetID="27" presetClass="emph" presetSubtype="0" fill="remove" grpId="1" nodeType="withEffect">
                                  <p:stCondLst>
                                    <p:cond delay="0"/>
                                  </p:stCondLst>
                                  <p:childTnLst>
                                    <p:animClr clrSpc="rgb" dir="cw">
                                      <p:cBhvr override="childStyle">
                                        <p:cTn id="44" dur="250" autoRev="1" fill="remove"/>
                                        <p:tgtEl>
                                          <p:spTgt spid="32"/>
                                        </p:tgtEl>
                                        <p:attrNameLst>
                                          <p:attrName>style.color</p:attrName>
                                        </p:attrNameLst>
                                      </p:cBhvr>
                                      <p:to>
                                        <a:schemeClr val="bg1"/>
                                      </p:to>
                                    </p:animClr>
                                    <p:animClr clrSpc="rgb" dir="cw">
                                      <p:cBhvr>
                                        <p:cTn id="45" dur="250" autoRev="1" fill="remove"/>
                                        <p:tgtEl>
                                          <p:spTgt spid="32"/>
                                        </p:tgtEl>
                                        <p:attrNameLst>
                                          <p:attrName>fillcolor</p:attrName>
                                        </p:attrNameLst>
                                      </p:cBhvr>
                                      <p:to>
                                        <a:schemeClr val="bg1"/>
                                      </p:to>
                                    </p:animClr>
                                    <p:set>
                                      <p:cBhvr>
                                        <p:cTn id="46" dur="250" autoRev="1" fill="remove"/>
                                        <p:tgtEl>
                                          <p:spTgt spid="32"/>
                                        </p:tgtEl>
                                        <p:attrNameLst>
                                          <p:attrName>fill.type</p:attrName>
                                        </p:attrNameLst>
                                      </p:cBhvr>
                                      <p:to>
                                        <p:strVal val="solid"/>
                                      </p:to>
                                    </p:set>
                                    <p:set>
                                      <p:cBhvr>
                                        <p:cTn id="47" dur="250" autoRev="1" fill="remove"/>
                                        <p:tgtEl>
                                          <p:spTgt spid="32"/>
                                        </p:tgtEl>
                                        <p:attrNameLst>
                                          <p:attrName>fill.on</p:attrName>
                                        </p:attrNameLst>
                                      </p:cBhvr>
                                      <p:to>
                                        <p:strVal val="true"/>
                                      </p:to>
                                    </p:se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wipe(down)">
                                      <p:cBhvr>
                                        <p:cTn id="52" dur="500"/>
                                        <p:tgtEl>
                                          <p:spTgt spid="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down)">
                                      <p:cBhvr>
                                        <p:cTn id="55" dur="500"/>
                                        <p:tgtEl>
                                          <p:spTgt spid="38"/>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39"/>
                                        </p:tgtEl>
                                        <p:attrNameLst>
                                          <p:attrName>style.visibility</p:attrName>
                                        </p:attrNameLst>
                                      </p:cBhvr>
                                      <p:to>
                                        <p:strVal val="visible"/>
                                      </p:to>
                                    </p:set>
                                    <p:animEffect transition="in" filter="wipe(down)">
                                      <p:cBhvr>
                                        <p:cTn id="58" dur="500"/>
                                        <p:tgtEl>
                                          <p:spTgt spid="39"/>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wipe(down)">
                                      <p:cBhvr>
                                        <p:cTn id="61" dur="500"/>
                                        <p:tgtEl>
                                          <p:spTgt spid="41"/>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wipe(down)">
                                      <p:cBhvr>
                                        <p:cTn id="64" dur="500"/>
                                        <p:tgtEl>
                                          <p:spTgt spid="40"/>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down)">
                                      <p:cBhvr>
                                        <p:cTn id="67" dur="500"/>
                                        <p:tgtEl>
                                          <p:spTgt spid="43"/>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46"/>
                                        </p:tgtEl>
                                        <p:attrNameLst>
                                          <p:attrName>style.visibility</p:attrName>
                                        </p:attrNameLst>
                                      </p:cBhvr>
                                      <p:to>
                                        <p:strVal val="visible"/>
                                      </p:to>
                                    </p:set>
                                    <p:animEffect transition="in" filter="wipe(down)">
                                      <p:cBhvr>
                                        <p:cTn id="70" dur="500"/>
                                        <p:tgtEl>
                                          <p:spTgt spid="46"/>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down)">
                                      <p:cBhvr>
                                        <p:cTn id="7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25" grpId="0" animBg="1"/>
      <p:bldP spid="25" grpId="1" animBg="1"/>
      <p:bldP spid="26" grpId="0" animBg="1"/>
      <p:bldP spid="28" grpId="0" animBg="1"/>
      <p:bldP spid="30" grpId="0" animBg="1"/>
      <p:bldP spid="31" grpId="0" animBg="1"/>
      <p:bldP spid="32" grpId="0" animBg="1"/>
      <p:bldP spid="32" grpId="1" animBg="1"/>
      <p:bldP spid="37" grpId="0" animBg="1"/>
      <p:bldP spid="8" grpId="0" animBg="1"/>
      <p:bldP spid="38" grpId="0" animBg="1"/>
      <p:bldP spid="39" grpId="0" animBg="1"/>
      <p:bldP spid="40" grpId="0"/>
      <p:bldP spid="41" grpId="0" animBg="1"/>
      <p:bldP spid="43" grpId="0"/>
      <p:bldP spid="46" grpId="0"/>
      <p:bldP spid="4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solidFill>
                  <a:schemeClr val="bg1">
                    <a:lumMod val="50000"/>
                  </a:schemeClr>
                </a:solidFill>
                <a:cs typeface="+mn-ea"/>
                <a:sym typeface="+mn-lt"/>
              </a:rPr>
              <a:t>DCIM Physical Architecture</a:t>
            </a:r>
          </a:p>
          <a:p>
            <a:r>
              <a:rPr lang="en-US">
                <a:solidFill>
                  <a:schemeClr val="bg1">
                    <a:lumMod val="50000"/>
                  </a:schemeClr>
                </a:solidFill>
                <a:cs typeface="+mn-ea"/>
                <a:sym typeface="+mn-lt"/>
              </a:rPr>
              <a:t>DCIM Logical Architecture and System Functions</a:t>
            </a:r>
          </a:p>
          <a:p>
            <a:r>
              <a:rPr lang="en-US" b="1">
                <a:cs typeface="+mn-ea"/>
                <a:sym typeface="+mn-lt"/>
              </a:rPr>
              <a:t>DCIM System Performance and Integration</a:t>
            </a:r>
          </a:p>
          <a:p>
            <a:endParaRPr lang="zh-CN" altLang="en-US" dirty="0">
              <a:cs typeface="+mn-ea"/>
              <a:sym typeface="+mn-lt"/>
            </a:endParaRPr>
          </a:p>
        </p:txBody>
      </p:sp>
    </p:spTree>
    <p:extLst>
      <p:ext uri="{BB962C8B-B14F-4D97-AF65-F5344CB8AC3E}">
        <p14:creationId xmlns:p14="http://schemas.microsoft.com/office/powerpoint/2010/main" val="193730573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DCIM System Performance</a:t>
            </a:r>
          </a:p>
        </p:txBody>
      </p:sp>
      <p:sp>
        <p:nvSpPr>
          <p:cNvPr id="3" name="文本占位符 2"/>
          <p:cNvSpPr>
            <a:spLocks noGrp="1"/>
          </p:cNvSpPr>
          <p:nvPr>
            <p:ph type="body" sz="quarter" idx="10"/>
          </p:nvPr>
        </p:nvSpPr>
        <p:spPr/>
        <p:txBody>
          <a:bodyPr/>
          <a:lstStyle/>
          <a:p>
            <a:pPr algn="l"/>
            <a:r>
              <a:rPr lang="en-US" sz="1800">
                <a:latin typeface="+mn-lt"/>
                <a:ea typeface="+mn-ea"/>
                <a:cs typeface="+mn-ea"/>
                <a:sym typeface="+mn-lt"/>
              </a:rPr>
              <a:t>DCIM system performance refers to the capability of the system hardware to complete tasks such as collection, processing, computing, and storage.</a:t>
            </a:r>
          </a:p>
          <a:p>
            <a:pPr algn="l"/>
            <a:r>
              <a:rPr lang="en-US" sz="1800" dirty="0">
                <a:latin typeface="+mn-lt"/>
                <a:ea typeface="+mn-ea"/>
                <a:cs typeface="+mn-ea"/>
                <a:sym typeface="+mn-lt"/>
              </a:rPr>
              <a:t>DCIM system performance parameters include response time, management capability, processing capability, two-node cluster switchover duration, and storage capacity.</a:t>
            </a:r>
          </a:p>
          <a:p>
            <a:pPr algn="l"/>
            <a:r>
              <a:rPr lang="en-US" sz="1800" dirty="0">
                <a:latin typeface="+mn-lt"/>
                <a:ea typeface="+mn-ea"/>
                <a:cs typeface="+mn-ea"/>
                <a:sym typeface="+mn-lt"/>
              </a:rPr>
              <a:t>Common DCIM system performance parameters are as follows:</a:t>
            </a:r>
          </a:p>
        </p:txBody>
      </p:sp>
      <p:graphicFrame>
        <p:nvGraphicFramePr>
          <p:cNvPr id="4" name="表格 3"/>
          <p:cNvGraphicFramePr>
            <a:graphicFrameLocks noGrp="1"/>
          </p:cNvGraphicFramePr>
          <p:nvPr>
            <p:extLst>
              <p:ext uri="{D42A27DB-BD31-4B8C-83A1-F6EECF244321}">
                <p14:modId xmlns:p14="http://schemas.microsoft.com/office/powerpoint/2010/main" val="1294344295"/>
              </p:ext>
            </p:extLst>
          </p:nvPr>
        </p:nvGraphicFramePr>
        <p:xfrm>
          <a:off x="826453" y="3367743"/>
          <a:ext cx="10803573" cy="2658781"/>
        </p:xfrm>
        <a:graphic>
          <a:graphicData uri="http://schemas.openxmlformats.org/drawingml/2006/table">
            <a:tbl>
              <a:tblPr>
                <a:tableStyleId>{616DA210-FB5B-4158-B5E0-FEB733F419BA}</a:tableStyleId>
              </a:tblPr>
              <a:tblGrid>
                <a:gridCol w="1838491"/>
                <a:gridCol w="494711"/>
                <a:gridCol w="1991862"/>
                <a:gridCol w="1510170"/>
                <a:gridCol w="1809600"/>
                <a:gridCol w="1938938"/>
                <a:gridCol w="1219801"/>
              </a:tblGrid>
              <a:tr h="899030">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mn-lt"/>
                          <a:ea typeface="+mn-ea"/>
                          <a:cs typeface="+mn-ea"/>
                          <a:sym typeface="+mn-lt"/>
                        </a:rPr>
                        <a:t>Response Time (s)</a:t>
                      </a:r>
                    </a:p>
                  </a:txBody>
                  <a:tcPr marL="65330" marR="65330" marT="6804" marB="0" anchor="ctr" horzOverflow="overflow">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75000"/>
                      </a:schemeClr>
                    </a:soli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mn-lt"/>
                          <a:ea typeface="+mn-ea"/>
                          <a:cs typeface="+mn-ea"/>
                          <a:sym typeface="+mn-lt"/>
                        </a:rPr>
                        <a:t>Management Capability (number of test points)</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hMerge="1">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1"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cap="none" normalizeH="0" baseline="0">
                          <a:ln>
                            <a:noFill/>
                          </a:ln>
                          <a:solidFill>
                            <a:schemeClr val="tx1"/>
                          </a:solidFill>
                          <a:latin typeface="+mn-lt"/>
                          <a:ea typeface="+mn-ea"/>
                          <a:cs typeface="+mn-ea"/>
                          <a:sym typeface="+mn-lt"/>
                        </a:rPr>
                        <a:t>Two-node Cluster Switchover Duration (s)</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mn-lt"/>
                          <a:ea typeface="+mn-ea"/>
                          <a:cs typeface="+mn-ea"/>
                          <a:sym typeface="+mn-lt"/>
                        </a:rPr>
                        <a:t>Processing Capability</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mn-lt"/>
                          <a:ea typeface="+mn-ea"/>
                          <a:cs typeface="+mn-ea"/>
                          <a:sym typeface="+mn-lt"/>
                        </a:rPr>
                        <a:t>Storage Capacity</a:t>
                      </a:r>
                    </a:p>
                  </a:txBody>
                  <a:tcPr marL="65330" marR="65330" marT="6804" marB="0" anchor="ctr" horzOverflow="overflow">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75000"/>
                      </a:schemeClr>
                    </a:solidFill>
                  </a:tcPr>
                </a:tc>
              </a:tr>
              <a:tr h="33455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latin typeface="+mn-lt"/>
                          <a:ea typeface="+mn-ea"/>
                          <a:cs typeface="+mn-ea"/>
                          <a:sym typeface="+mn-lt"/>
                        </a:rPr>
                        <a:t>Data Collection</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a:ln>
                            <a:noFill/>
                          </a:ln>
                          <a:solidFill>
                            <a:schemeClr val="tx1"/>
                          </a:solidFill>
                          <a:latin typeface="+mn-lt"/>
                          <a:ea typeface="+mn-ea"/>
                          <a:cs typeface="+mn-ea"/>
                          <a:sym typeface="+mn-lt"/>
                        </a:rPr>
                        <a:t>&lt; 5</a:t>
                      </a:r>
                    </a:p>
                  </a:txBody>
                  <a:tcPr marL="65330" marR="65330" marT="6804" marB="0" anchor="ctr" horzOverflow="overflow"/>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Small data center</a:t>
                      </a:r>
                    </a:p>
                  </a:txBody>
                  <a:tcPr marL="65330" marR="65330" marT="6804" marB="0" anchor="ctr" horzOverflow="overflow"/>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0–10000</a:t>
                      </a:r>
                    </a:p>
                  </a:txBody>
                  <a:tcPr marL="65330" marR="65330" marT="6804" marB="0" anchor="ctr" horzOverflow="overflow"/>
                </a:tc>
                <a:tc rowSpan="6">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a:ln>
                            <a:noFill/>
                          </a:ln>
                          <a:solidFill>
                            <a:schemeClr val="tx1"/>
                          </a:solidFill>
                          <a:latin typeface="+mn-lt"/>
                          <a:ea typeface="+mn-ea"/>
                          <a:cs typeface="+mn-ea"/>
                          <a:sym typeface="+mn-lt"/>
                        </a:rPr>
                        <a:t>&lt; 60</a:t>
                      </a:r>
                    </a:p>
                  </a:txBody>
                  <a:tcPr marL="65330" marR="65330" marT="6804" marB="0" anchor="ctr" horzOverflow="overflow">
                    <a:lnB w="28575" cap="flat" cmpd="sng" algn="ctr">
                      <a:solidFill>
                        <a:schemeClr val="tx1"/>
                      </a:solidFill>
                      <a:prstDash val="solid"/>
                      <a:round/>
                      <a:headEnd type="none" w="med" len="med"/>
                      <a:tailEnd type="none" w="med" len="med"/>
                    </a:lnB>
                  </a:tcPr>
                </a:tc>
                <a:tc rowSpan="6">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System CPU runtime usage is less than 40%.</a:t>
                      </a:r>
                    </a:p>
                  </a:txBody>
                  <a:tcPr marL="65330" marR="65330" marT="6804" marB="0" anchor="ctr" horzOverflow="overflow">
                    <a:lnB w="28575" cap="flat" cmpd="sng" algn="ctr">
                      <a:solidFill>
                        <a:schemeClr val="tx1"/>
                      </a:solidFill>
                      <a:prstDash val="solid"/>
                      <a:round/>
                      <a:headEnd type="none" w="med" len="med"/>
                      <a:tailEnd type="none" w="med" len="med"/>
                    </a:lnB>
                  </a:tcPr>
                </a:tc>
                <a:tc rowSpan="6">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Data can be stored for more than three years.</a:t>
                      </a:r>
                    </a:p>
                  </a:txBody>
                  <a:tcPr marL="65330" marR="65330" marT="6804" marB="0" anchor="ctr" horzOverflow="overflow">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r h="56800">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latin typeface="+mn-lt"/>
                          <a:ea typeface="+mn-ea"/>
                          <a:cs typeface="+mn-ea"/>
                          <a:sym typeface="+mn-lt"/>
                        </a:rPr>
                        <a:t>Device control</a:t>
                      </a:r>
                    </a:p>
                  </a:txBody>
                  <a:tcPr marL="65330" marR="65330" marT="6804" marB="0" anchor="ctr" horzOverflow="overflow">
                    <a:lnL w="28575" cap="flat" cmpd="sng" algn="ctr">
                      <a:solidFill>
                        <a:schemeClr val="tx1"/>
                      </a:solidFill>
                      <a:prstDash val="solid"/>
                      <a:round/>
                      <a:headEnd type="none" w="med" len="med"/>
                      <a:tailEnd type="none" w="med" len="med"/>
                    </a:ln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&lt; 5</a:t>
                      </a: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r>
              <a:tr h="277757">
                <a:tc vMerge="1">
                  <a:txBody>
                    <a:bodyPr/>
                    <a:lstStyle/>
                    <a:p>
                      <a:endParaRPr lang="zh-CN" altLang="en-US"/>
                    </a:p>
                  </a:txBody>
                  <a:tcPr/>
                </a:tc>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a:ln>
                            <a:noFill/>
                          </a:ln>
                          <a:solidFill>
                            <a:schemeClr val="tx1"/>
                          </a:solidFill>
                          <a:latin typeface="+mn-lt"/>
                          <a:ea typeface="+mn-ea"/>
                          <a:cs typeface="+mn-ea"/>
                          <a:sym typeface="+mn-lt"/>
                        </a:rPr>
                        <a:t>Medium data center</a:t>
                      </a:r>
                    </a:p>
                  </a:txBody>
                  <a:tcPr marL="65330" marR="65330" marT="6804" marB="0" anchor="ctr" horzOverflow="overflow"/>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10000–20000</a:t>
                      </a:r>
                    </a:p>
                  </a:txBody>
                  <a:tcPr marL="65330" marR="65330" marT="6804" marB="0" anchor="ctr" horzOverflow="overflow"/>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112151">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latin typeface="+mn-lt"/>
                          <a:ea typeface="+mn-ea"/>
                          <a:cs typeface="+mn-ea"/>
                          <a:sym typeface="+mn-lt"/>
                        </a:rPr>
                        <a:t>Video surveillance refresh</a:t>
                      </a:r>
                    </a:p>
                  </a:txBody>
                  <a:tcPr marL="65330" marR="65330" marT="6804" marB="0" anchor="ctr" horzOverflow="overflow">
                    <a:lnL w="28575" cap="flat" cmpd="sng" algn="ctr">
                      <a:solidFill>
                        <a:schemeClr val="tx1"/>
                      </a:solidFill>
                      <a:prstDash val="solid"/>
                      <a:round/>
                      <a:headEnd type="none" w="med" len="med"/>
                      <a:tailEnd type="none" w="med" len="med"/>
                    </a:ln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&lt; 6</a:t>
                      </a: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r>
              <a:tr h="544963">
                <a:tc vMerge="1">
                  <a:txBody>
                    <a:bodyPr/>
                    <a:lstStyle/>
                    <a:p>
                      <a:endParaRPr lang="zh-CN" altLang="en-US"/>
                    </a:p>
                  </a:txBody>
                  <a:tcPr/>
                </a:tc>
                <a:tc vMerge="1">
                  <a:txBody>
                    <a:bodyPr/>
                    <a:lstStyle/>
                    <a:p>
                      <a:endParaRPr lang="zh-CN" altLang="en-US"/>
                    </a:p>
                  </a:txBody>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a:ln>
                            <a:noFill/>
                          </a:ln>
                          <a:solidFill>
                            <a:schemeClr val="tx1"/>
                          </a:solidFill>
                          <a:latin typeface="+mn-lt"/>
                          <a:ea typeface="+mn-ea"/>
                          <a:cs typeface="+mn-ea"/>
                          <a:sym typeface="+mn-lt"/>
                        </a:rPr>
                        <a:t>Large data center</a:t>
                      </a:r>
                    </a:p>
                  </a:txBody>
                  <a:tcPr marL="65330" marR="65330" marT="6804" marB="0" anchor="ctr" horzOverflow="overflow">
                    <a:lnB w="28575" cap="flat" cmpd="sng" algn="ctr">
                      <a:solidFill>
                        <a:schemeClr val="tx1"/>
                      </a:solidFill>
                      <a:prstDash val="solid"/>
                      <a:round/>
                      <a:headEnd type="none" w="med" len="med"/>
                      <a:tailEnd type="none" w="med" len="med"/>
                    </a:lnB>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&gt; 20000</a:t>
                      </a:r>
                    </a:p>
                  </a:txBody>
                  <a:tcPr marL="65330" marR="65330" marT="6804" marB="0" anchor="ctr" horzOverflow="overflow">
                    <a:lnB w="28575" cap="flat" cmpd="sng" algn="ctr">
                      <a:solidFill>
                        <a:schemeClr val="tx1"/>
                      </a:solidFill>
                      <a:prstDash val="solid"/>
                      <a:round/>
                      <a:headEnd type="none" w="med" len="med"/>
                      <a:tailEnd type="none" w="med" len="med"/>
                    </a:lnB>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r>
              <a:tr h="33455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latin typeface="+mn-lt"/>
                          <a:ea typeface="+mn-ea"/>
                          <a:cs typeface="+mn-ea"/>
                          <a:sym typeface="+mn-lt"/>
                        </a:rPr>
                        <a:t>Alarm generation time</a:t>
                      </a: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&lt; 6</a:t>
                      </a:r>
                    </a:p>
                  </a:txBody>
                  <a:tcPr marL="65330" marR="65330" marT="6804" marB="0" anchor="ctr" horzOverflow="overflow">
                    <a:lnB w="28575"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B w="28575"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B w="28575"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153688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latin typeface="+mn-lt"/>
                <a:ea typeface="+mn-ea"/>
                <a:cs typeface="+mn-ea"/>
                <a:sym typeface="+mn-lt"/>
              </a:rPr>
              <a:t>Third-Party Integration </a:t>
            </a:r>
            <a:r>
              <a:rPr lang="en-US" dirty="0" smtClean="0">
                <a:latin typeface="+mn-lt"/>
                <a:ea typeface="+mn-ea"/>
                <a:cs typeface="+mn-ea"/>
                <a:sym typeface="+mn-lt"/>
              </a:rPr>
              <a:t>- </a:t>
            </a:r>
            <a:r>
              <a:rPr lang="en-US" dirty="0">
                <a:latin typeface="+mn-lt"/>
                <a:ea typeface="+mn-ea"/>
                <a:cs typeface="+mn-ea"/>
                <a:sym typeface="+mn-lt"/>
              </a:rPr>
              <a:t>Introduction to Modbus Protocol</a:t>
            </a:r>
          </a:p>
        </p:txBody>
      </p:sp>
      <p:sp>
        <p:nvSpPr>
          <p:cNvPr id="3" name="文本占位符 2"/>
          <p:cNvSpPr>
            <a:spLocks noGrp="1"/>
          </p:cNvSpPr>
          <p:nvPr>
            <p:ph type="body" sz="quarter" idx="10"/>
          </p:nvPr>
        </p:nvSpPr>
        <p:spPr/>
        <p:txBody>
          <a:bodyPr/>
          <a:lstStyle/>
          <a:p>
            <a:r>
              <a:rPr lang="en-US" sz="2000" dirty="0">
                <a:latin typeface="+mn-lt"/>
                <a:ea typeface="+mn-ea"/>
                <a:cs typeface="+mn-ea"/>
                <a:sym typeface="+mn-lt"/>
              </a:rPr>
              <a:t>Modbus protocol:</a:t>
            </a:r>
          </a:p>
          <a:p>
            <a:pPr lvl="1"/>
            <a:r>
              <a:rPr lang="en-US" sz="1800" dirty="0">
                <a:latin typeface="+mn-lt"/>
                <a:ea typeface="+mn-ea"/>
                <a:cs typeface="+mn-ea"/>
                <a:sym typeface="+mn-lt"/>
              </a:rPr>
              <a:t>Modbus is the most commonly used industrial field bus protocol. It is a standard, open, and free-of-charge protocol that supports various interfaces, such as RS485 and RJ45.</a:t>
            </a:r>
          </a:p>
          <a:p>
            <a:pPr lvl="1"/>
            <a:r>
              <a:rPr lang="en-US" sz="1800" dirty="0">
                <a:latin typeface="+mn-lt"/>
                <a:ea typeface="+mn-ea"/>
                <a:cs typeface="+mn-ea"/>
                <a:sym typeface="+mn-lt"/>
              </a:rPr>
              <a:t>There are two types: Modbus RTU and Modbus TCP.</a:t>
            </a:r>
          </a:p>
          <a:p>
            <a:pPr lvl="1"/>
            <a:r>
              <a:rPr lang="en-US" sz="1800" dirty="0">
                <a:latin typeface="+mn-lt"/>
                <a:ea typeface="+mn-ea"/>
                <a:cs typeface="+mn-ea"/>
                <a:sym typeface="+mn-lt"/>
              </a:rPr>
              <a:t>Generally, Modbus refers to RTU mode, which is the most common Modbus mode.</a:t>
            </a:r>
          </a:p>
          <a:p>
            <a:pPr lvl="1"/>
            <a:r>
              <a:rPr lang="en-US" sz="1800" dirty="0">
                <a:latin typeface="+mn-lt"/>
                <a:ea typeface="+mn-ea"/>
                <a:cs typeface="+mn-ea"/>
                <a:sym typeface="+mn-lt"/>
              </a:rPr>
              <a:t>It supports the master/slave mode. In this mode, the host calls a device and the device answers the call.</a:t>
            </a:r>
          </a:p>
          <a:p>
            <a:pPr lvl="1"/>
            <a:r>
              <a:rPr lang="en-US" sz="1800" dirty="0">
                <a:latin typeface="+mn-lt"/>
                <a:ea typeface="+mn-ea"/>
                <a:cs typeface="+mn-ea"/>
                <a:sym typeface="+mn-lt"/>
              </a:rPr>
              <a:t>Analysis scope: register address, function code, read/write attribute (R/RW), data type, unit or enumerated value, proportion coefficient, value range (the value range must be confirmed for issued indicators and is optional for read-only indicators), and alarm severity (if the vendor cannot provide the alarm severity, the alarm severity needs to be customized based on experience).</a:t>
            </a:r>
          </a:p>
          <a:p>
            <a:endParaRPr lang="zh-CN" altLang="en-US" sz="2000" dirty="0">
              <a:latin typeface="+mn-lt"/>
              <a:ea typeface="+mn-ea"/>
              <a:cs typeface="+mn-ea"/>
              <a:sym typeface="+mn-lt"/>
            </a:endParaRPr>
          </a:p>
        </p:txBody>
      </p:sp>
    </p:spTree>
    <p:extLst>
      <p:ext uri="{BB962C8B-B14F-4D97-AF65-F5344CB8AC3E}">
        <p14:creationId xmlns:p14="http://schemas.microsoft.com/office/powerpoint/2010/main" val="35736331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latin typeface="+mn-lt"/>
                <a:ea typeface="+mn-ea"/>
                <a:cs typeface="+mn-ea"/>
                <a:sym typeface="+mn-lt"/>
              </a:rPr>
              <a:t>Third-Party Integration </a:t>
            </a:r>
            <a:r>
              <a:rPr lang="en-US" dirty="0" smtClean="0">
                <a:latin typeface="+mn-lt"/>
                <a:ea typeface="+mn-ea"/>
                <a:cs typeface="+mn-ea"/>
                <a:sym typeface="+mn-lt"/>
              </a:rPr>
              <a:t>- </a:t>
            </a:r>
            <a:r>
              <a:rPr lang="en-US" dirty="0">
                <a:latin typeface="+mn-lt"/>
                <a:ea typeface="+mn-ea"/>
                <a:cs typeface="+mn-ea"/>
                <a:sym typeface="+mn-lt"/>
              </a:rPr>
              <a:t>Introduction to SNMP Protocol</a:t>
            </a:r>
          </a:p>
        </p:txBody>
      </p:sp>
      <p:sp>
        <p:nvSpPr>
          <p:cNvPr id="3" name="文本占位符 2"/>
          <p:cNvSpPr>
            <a:spLocks noGrp="1"/>
          </p:cNvSpPr>
          <p:nvPr>
            <p:ph type="body" sz="quarter" idx="10"/>
          </p:nvPr>
        </p:nvSpPr>
        <p:spPr/>
        <p:txBody>
          <a:bodyPr/>
          <a:lstStyle/>
          <a:p>
            <a:r>
              <a:rPr lang="en-US" dirty="0">
                <a:latin typeface="+mn-lt"/>
                <a:ea typeface="+mn-ea"/>
                <a:cs typeface="+mn-ea"/>
                <a:sym typeface="+mn-lt"/>
              </a:rPr>
              <a:t>SNMP protocol:</a:t>
            </a:r>
          </a:p>
          <a:p>
            <a:pPr lvl="1"/>
            <a:r>
              <a:rPr lang="en-US" dirty="0">
                <a:latin typeface="+mn-lt"/>
                <a:ea typeface="+mn-ea"/>
                <a:cs typeface="+mn-ea"/>
                <a:sym typeface="+mn-lt"/>
              </a:rPr>
              <a:t>Simple Network Management Protocol (SNMP) is used for network management and network device management.</a:t>
            </a:r>
          </a:p>
          <a:p>
            <a:pPr lvl="1"/>
            <a:r>
              <a:rPr lang="en-US" dirty="0">
                <a:latin typeface="+mn-lt"/>
                <a:ea typeface="+mn-ea"/>
                <a:cs typeface="+mn-ea"/>
                <a:sym typeface="+mn-lt"/>
              </a:rPr>
              <a:t>SNMP is designed to work in the TCP/IP suite.</a:t>
            </a:r>
          </a:p>
          <a:p>
            <a:pPr lvl="1"/>
            <a:r>
              <a:rPr lang="en-US" dirty="0">
                <a:latin typeface="+mn-lt"/>
                <a:ea typeface="+mn-ea"/>
                <a:cs typeface="+mn-ea"/>
                <a:sym typeface="+mn-lt"/>
              </a:rPr>
              <a:t>There are three versions: V1, V2, and V3. V1 and V2 support simple read and write, and V3 supports encryption.</a:t>
            </a:r>
          </a:p>
          <a:p>
            <a:pPr lvl="1"/>
            <a:r>
              <a:rPr lang="en-US" dirty="0">
                <a:latin typeface="+mn-lt"/>
                <a:ea typeface="+mn-ea"/>
                <a:cs typeface="+mn-ea"/>
                <a:sym typeface="+mn-lt"/>
              </a:rPr>
              <a:t>Analysis scope: signal object identifier (OID), index OID (required for table signals), read/write attribute (R/RW), data type, unit or enumerated value, proportion coefficient, value range (the value range must be confirmed for issued indicators and is optional for read-only indicators), trap alarm reporting mode, and unit.</a:t>
            </a:r>
          </a:p>
          <a:p>
            <a:endParaRPr lang="zh-CN" altLang="en-US" dirty="0">
              <a:latin typeface="+mn-lt"/>
              <a:ea typeface="+mn-ea"/>
              <a:cs typeface="+mn-ea"/>
              <a:sym typeface="+mn-lt"/>
            </a:endParaRPr>
          </a:p>
        </p:txBody>
      </p:sp>
    </p:spTree>
    <p:extLst>
      <p:ext uri="{BB962C8B-B14F-4D97-AF65-F5344CB8AC3E}">
        <p14:creationId xmlns:p14="http://schemas.microsoft.com/office/powerpoint/2010/main" val="238450090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a:bodyPr>
          <a:lstStyle/>
          <a:p>
            <a:r>
              <a:rPr lang="en-US" dirty="0">
                <a:latin typeface="+mn-lt"/>
                <a:ea typeface="+mn-ea"/>
                <a:cs typeface="+mn-ea"/>
                <a:sym typeface="+mn-lt"/>
              </a:rPr>
              <a:t>Common Process for Third-party Devices to Access the DCIM System</a:t>
            </a:r>
          </a:p>
        </p:txBody>
      </p:sp>
      <p:sp>
        <p:nvSpPr>
          <p:cNvPr id="4" name="流程图: 终止 3"/>
          <p:cNvSpPr/>
          <p:nvPr/>
        </p:nvSpPr>
        <p:spPr>
          <a:xfrm>
            <a:off x="552474" y="2854570"/>
            <a:ext cx="1368152" cy="360040"/>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cs typeface="+mn-ea"/>
                <a:sym typeface="+mn-lt"/>
              </a:rPr>
              <a:t>Start</a:t>
            </a:r>
          </a:p>
        </p:txBody>
      </p:sp>
      <p:sp>
        <p:nvSpPr>
          <p:cNvPr id="5" name="流程图: 过程 4"/>
          <p:cNvSpPr/>
          <p:nvPr/>
        </p:nvSpPr>
        <p:spPr>
          <a:xfrm>
            <a:off x="2603500" y="2782562"/>
            <a:ext cx="1330214" cy="50405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rgbClr val="FF0000"/>
                </a:solidFill>
                <a:cs typeface="+mn-ea"/>
                <a:sym typeface="+mn-lt"/>
              </a:rPr>
              <a:t>Import an access package</a:t>
            </a:r>
          </a:p>
        </p:txBody>
      </p:sp>
      <p:sp>
        <p:nvSpPr>
          <p:cNvPr id="6" name="流程图: 过程 5"/>
          <p:cNvSpPr/>
          <p:nvPr/>
        </p:nvSpPr>
        <p:spPr>
          <a:xfrm>
            <a:off x="4711011" y="2782563"/>
            <a:ext cx="1750005" cy="50405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cs typeface="+mn-ea"/>
                <a:sym typeface="+mn-lt"/>
              </a:rPr>
              <a:t>Connect tools to devices</a:t>
            </a:r>
          </a:p>
        </p:txBody>
      </p:sp>
      <p:sp>
        <p:nvSpPr>
          <p:cNvPr id="7" name="流程图: 过程 6"/>
          <p:cNvSpPr/>
          <p:nvPr/>
        </p:nvSpPr>
        <p:spPr>
          <a:xfrm>
            <a:off x="7249968" y="2782563"/>
            <a:ext cx="1224136" cy="50405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cs typeface="+mn-ea"/>
                <a:sym typeface="+mn-lt"/>
              </a:rPr>
              <a:t>Connection test</a:t>
            </a:r>
          </a:p>
        </p:txBody>
      </p:sp>
      <p:sp>
        <p:nvSpPr>
          <p:cNvPr id="8" name="流程图: 过程 7"/>
          <p:cNvSpPr/>
          <p:nvPr/>
        </p:nvSpPr>
        <p:spPr>
          <a:xfrm>
            <a:off x="2281416" y="4292100"/>
            <a:ext cx="1285252" cy="50405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cs typeface="+mn-ea"/>
                <a:sym typeface="+mn-lt"/>
              </a:rPr>
              <a:t>Signal commissioning</a:t>
            </a:r>
          </a:p>
        </p:txBody>
      </p:sp>
      <p:sp>
        <p:nvSpPr>
          <p:cNvPr id="9" name="流程图: 过程 8"/>
          <p:cNvSpPr/>
          <p:nvPr/>
        </p:nvSpPr>
        <p:spPr>
          <a:xfrm>
            <a:off x="4098943" y="4291974"/>
            <a:ext cx="1224136" cy="504056"/>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cs typeface="+mn-ea"/>
                <a:sym typeface="+mn-lt"/>
              </a:rPr>
              <a:t>Alarm commissioning</a:t>
            </a:r>
          </a:p>
        </p:txBody>
      </p:sp>
      <p:sp>
        <p:nvSpPr>
          <p:cNvPr id="10" name="流程图: 过程 9"/>
          <p:cNvSpPr/>
          <p:nvPr/>
        </p:nvSpPr>
        <p:spPr>
          <a:xfrm>
            <a:off x="7826032" y="4291974"/>
            <a:ext cx="1728192" cy="50418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cs typeface="+mn-ea"/>
                <a:sym typeface="+mn-lt"/>
              </a:rPr>
              <a:t>Export and update the access package</a:t>
            </a:r>
          </a:p>
        </p:txBody>
      </p:sp>
      <p:sp>
        <p:nvSpPr>
          <p:cNvPr id="11" name="流程图: 终止 10"/>
          <p:cNvSpPr/>
          <p:nvPr/>
        </p:nvSpPr>
        <p:spPr>
          <a:xfrm>
            <a:off x="9986272" y="4364045"/>
            <a:ext cx="1224136" cy="360040"/>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cs typeface="+mn-ea"/>
                <a:sym typeface="+mn-lt"/>
              </a:rPr>
              <a:t>End</a:t>
            </a:r>
          </a:p>
        </p:txBody>
      </p:sp>
      <p:cxnSp>
        <p:nvCxnSpPr>
          <p:cNvPr id="12" name="直接箭头连接符 11"/>
          <p:cNvCxnSpPr>
            <a:stCxn id="4" idx="3"/>
            <a:endCxn id="5" idx="1"/>
          </p:cNvCxnSpPr>
          <p:nvPr/>
        </p:nvCxnSpPr>
        <p:spPr>
          <a:xfrm>
            <a:off x="1920626" y="3034590"/>
            <a:ext cx="68287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a:stCxn id="5" idx="3"/>
            <a:endCxn id="6" idx="1"/>
          </p:cNvCxnSpPr>
          <p:nvPr/>
        </p:nvCxnSpPr>
        <p:spPr>
          <a:xfrm>
            <a:off x="3933714" y="3034590"/>
            <a:ext cx="777297" cy="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6" idx="3"/>
            <a:endCxn id="7" idx="1"/>
          </p:cNvCxnSpPr>
          <p:nvPr/>
        </p:nvCxnSpPr>
        <p:spPr>
          <a:xfrm>
            <a:off x="6461016" y="3034591"/>
            <a:ext cx="78895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 name="肘形连接符 14"/>
          <p:cNvCxnSpPr>
            <a:stCxn id="7" idx="2"/>
          </p:cNvCxnSpPr>
          <p:nvPr/>
        </p:nvCxnSpPr>
        <p:spPr>
          <a:xfrm rot="5400000">
            <a:off x="4456889" y="481402"/>
            <a:ext cx="599931" cy="6210365"/>
          </a:xfrm>
          <a:prstGeom prst="bentConnector2">
            <a:avLst/>
          </a:prstGeom>
          <a:ln w="28575"/>
        </p:spPr>
        <p:style>
          <a:lnRef idx="1">
            <a:schemeClr val="accent1"/>
          </a:lnRef>
          <a:fillRef idx="0">
            <a:schemeClr val="accent1"/>
          </a:fillRef>
          <a:effectRef idx="0">
            <a:schemeClr val="accent1"/>
          </a:effectRef>
          <a:fontRef idx="minor">
            <a:schemeClr val="tx1"/>
          </a:fontRef>
        </p:style>
      </p:cxnSp>
      <p:cxnSp>
        <p:nvCxnSpPr>
          <p:cNvPr id="16" name="肘形连接符 15"/>
          <p:cNvCxnSpPr>
            <a:endCxn id="8" idx="1"/>
          </p:cNvCxnSpPr>
          <p:nvPr/>
        </p:nvCxnSpPr>
        <p:spPr>
          <a:xfrm rot="16200000" flipH="1">
            <a:off x="1637754" y="3900466"/>
            <a:ext cx="657578" cy="629746"/>
          </a:xfrm>
          <a:prstGeom prst="bentConnector2">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8" idx="3"/>
            <a:endCxn id="9" idx="1"/>
          </p:cNvCxnSpPr>
          <p:nvPr/>
        </p:nvCxnSpPr>
        <p:spPr>
          <a:xfrm flipV="1">
            <a:off x="3566668" y="4544002"/>
            <a:ext cx="532275" cy="1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10" idx="3"/>
            <a:endCxn id="11" idx="1"/>
          </p:cNvCxnSpPr>
          <p:nvPr/>
        </p:nvCxnSpPr>
        <p:spPr>
          <a:xfrm>
            <a:off x="9554224" y="4544065"/>
            <a:ext cx="43204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9" name="流程图: 过程 18"/>
          <p:cNvSpPr/>
          <p:nvPr/>
        </p:nvSpPr>
        <p:spPr>
          <a:xfrm>
            <a:off x="5894068" y="4292100"/>
            <a:ext cx="1404156" cy="504182"/>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rgbClr val="FF0000"/>
                </a:solidFill>
                <a:cs typeface="+mn-ea"/>
                <a:sym typeface="+mn-lt"/>
              </a:rPr>
              <a:t>Signal standardization</a:t>
            </a:r>
          </a:p>
        </p:txBody>
      </p:sp>
      <p:cxnSp>
        <p:nvCxnSpPr>
          <p:cNvPr id="20" name="直接箭头连接符 19"/>
          <p:cNvCxnSpPr/>
          <p:nvPr/>
        </p:nvCxnSpPr>
        <p:spPr>
          <a:xfrm>
            <a:off x="5236598" y="4544128"/>
            <a:ext cx="698830"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a:stCxn id="19" idx="3"/>
            <a:endCxn id="10" idx="1"/>
          </p:cNvCxnSpPr>
          <p:nvPr/>
        </p:nvCxnSpPr>
        <p:spPr>
          <a:xfrm flipV="1">
            <a:off x="7298224" y="4544065"/>
            <a:ext cx="527808" cy="1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3" name="圆角矩形标注 22"/>
          <p:cNvSpPr/>
          <p:nvPr/>
        </p:nvSpPr>
        <p:spPr>
          <a:xfrm>
            <a:off x="3792071" y="1701353"/>
            <a:ext cx="7572841" cy="987976"/>
          </a:xfrm>
          <a:prstGeom prst="wedgeRoundRectCallout">
            <a:avLst>
              <a:gd name="adj1" fmla="val -56666"/>
              <a:gd name="adj2" fmla="val 54021"/>
              <a:gd name="adj3" fmla="val 16667"/>
            </a:avLst>
          </a:prstGeom>
          <a:noFill/>
          <a:ln w="3175">
            <a:solidFill>
              <a:srgbClr val="F1E0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just">
              <a:spcAft>
                <a:spcPts val="1200"/>
              </a:spcAft>
              <a:buFont typeface="Wingdings" panose="05000000000000000000" pitchFamily="2" charset="2"/>
              <a:buChar char="p"/>
            </a:pPr>
            <a:r>
              <a:rPr lang="en-US" sz="1200" dirty="0">
                <a:solidFill>
                  <a:schemeClr val="tx1"/>
                </a:solidFill>
              </a:rPr>
              <a:t>Devices of different models from different vendors provide different northbound protocols based on their configurations. For example, Modbus and SNMP.</a:t>
            </a:r>
          </a:p>
          <a:p>
            <a:pPr marL="285750" indent="-285750" algn="just">
              <a:spcAft>
                <a:spcPts val="1200"/>
              </a:spcAft>
              <a:buFont typeface="Wingdings" panose="05000000000000000000" pitchFamily="2" charset="2"/>
              <a:buChar char="p"/>
            </a:pPr>
            <a:r>
              <a:rPr lang="en-US" sz="1200" dirty="0">
                <a:solidFill>
                  <a:schemeClr val="tx1"/>
                </a:solidFill>
              </a:rPr>
              <a:t>By defining </a:t>
            </a:r>
            <a:r>
              <a:rPr lang="en-US" sz="1200" b="1" dirty="0">
                <a:solidFill>
                  <a:srgbClr val="C00000"/>
                </a:solidFill>
              </a:rPr>
              <a:t>access packages</a:t>
            </a:r>
            <a:r>
              <a:rPr lang="en-US" sz="1200" dirty="0">
                <a:solidFill>
                  <a:schemeClr val="tx1"/>
                </a:solidFill>
              </a:rPr>
              <a:t>, the DCIM system can parse access protocols of devices from </a:t>
            </a:r>
            <a:r>
              <a:rPr lang="en-US" sz="1200" dirty="0" smtClean="0">
                <a:solidFill>
                  <a:schemeClr val="tx1"/>
                </a:solidFill>
              </a:rPr>
              <a:t>different vendors</a:t>
            </a:r>
            <a:r>
              <a:rPr lang="en-US" sz="1200" dirty="0">
                <a:solidFill>
                  <a:schemeClr val="tx1"/>
                </a:solidFill>
              </a:rPr>
              <a:t>, convert data, and manage and monitor the devices in a unified manner.</a:t>
            </a:r>
          </a:p>
        </p:txBody>
      </p:sp>
      <p:sp>
        <p:nvSpPr>
          <p:cNvPr id="24" name="圆角矩形标注 23"/>
          <p:cNvSpPr/>
          <p:nvPr/>
        </p:nvSpPr>
        <p:spPr>
          <a:xfrm>
            <a:off x="3025589" y="5201454"/>
            <a:ext cx="8432986" cy="599931"/>
          </a:xfrm>
          <a:prstGeom prst="wedgeRoundRectCallout">
            <a:avLst>
              <a:gd name="adj1" fmla="val -8513"/>
              <a:gd name="adj2" fmla="val -87508"/>
              <a:gd name="adj3" fmla="val 16667"/>
            </a:avLst>
          </a:prstGeom>
          <a:noFill/>
          <a:ln w="3175">
            <a:solidFill>
              <a:srgbClr val="F1E0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spcAft>
                <a:spcPts val="1200"/>
              </a:spcAft>
              <a:buFont typeface="Wingdings" panose="05000000000000000000" pitchFamily="2" charset="2"/>
              <a:buChar char="p"/>
            </a:pPr>
            <a:r>
              <a:rPr lang="en-US" sz="1200" dirty="0">
                <a:solidFill>
                  <a:schemeClr val="tx1"/>
                </a:solidFill>
              </a:rPr>
              <a:t>From the perspective of customers, devices seem the same, reducing the learning cost.</a:t>
            </a:r>
          </a:p>
          <a:p>
            <a:pPr marL="285750" indent="-285750">
              <a:spcAft>
                <a:spcPts val="1200"/>
              </a:spcAft>
              <a:buFont typeface="Wingdings" panose="05000000000000000000" pitchFamily="2" charset="2"/>
              <a:buChar char="p"/>
            </a:pPr>
            <a:r>
              <a:rPr lang="en-US" sz="1200" dirty="0">
                <a:solidFill>
                  <a:schemeClr val="tx1"/>
                </a:solidFill>
              </a:rPr>
              <a:t>From the service perspective, devices seem the same, improving service development efficiency.</a:t>
            </a:r>
          </a:p>
        </p:txBody>
      </p:sp>
    </p:spTree>
    <p:extLst>
      <p:ext uri="{BB962C8B-B14F-4D97-AF65-F5344CB8AC3E}">
        <p14:creationId xmlns:p14="http://schemas.microsoft.com/office/powerpoint/2010/main" val="2214370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1000"/>
                                        <p:tgtEl>
                                          <p:spTgt spid="21"/>
                                        </p:tgtEl>
                                      </p:cBhvr>
                                    </p:animEffect>
                                    <p:anim calcmode="lin" valueType="num">
                                      <p:cBhvr>
                                        <p:cTn id="93" dur="1000" fill="hold"/>
                                        <p:tgtEl>
                                          <p:spTgt spid="21"/>
                                        </p:tgtEl>
                                        <p:attrNameLst>
                                          <p:attrName>ppt_x</p:attrName>
                                        </p:attrNameLst>
                                      </p:cBhvr>
                                      <p:tavLst>
                                        <p:tav tm="0">
                                          <p:val>
                                            <p:strVal val="#ppt_x"/>
                                          </p:val>
                                        </p:tav>
                                        <p:tav tm="100000">
                                          <p:val>
                                            <p:strVal val="#ppt_x"/>
                                          </p:val>
                                        </p:tav>
                                      </p:tavLst>
                                    </p:anim>
                                    <p:anim calcmode="lin" valueType="num">
                                      <p:cBhvr>
                                        <p:cTn id="9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42" presetClass="entr" presetSubtype="0" fill="hold" grpId="0" nodeType="clickEffect">
                                  <p:stCondLst>
                                    <p:cond delay="0"/>
                                  </p:stCondLst>
                                  <p:childTnLst>
                                    <p:set>
                                      <p:cBhvr>
                                        <p:cTn id="98" dur="1" fill="hold">
                                          <p:stCondLst>
                                            <p:cond delay="0"/>
                                          </p:stCondLst>
                                        </p:cTn>
                                        <p:tgtEl>
                                          <p:spTgt spid="23"/>
                                        </p:tgtEl>
                                        <p:attrNameLst>
                                          <p:attrName>style.visibility</p:attrName>
                                        </p:attrNameLst>
                                      </p:cBhvr>
                                      <p:to>
                                        <p:strVal val="visible"/>
                                      </p:to>
                                    </p:set>
                                    <p:animEffect transition="in" filter="fade">
                                      <p:cBhvr>
                                        <p:cTn id="99" dur="1000"/>
                                        <p:tgtEl>
                                          <p:spTgt spid="23"/>
                                        </p:tgtEl>
                                      </p:cBhvr>
                                    </p:animEffect>
                                    <p:anim calcmode="lin" valueType="num">
                                      <p:cBhvr>
                                        <p:cTn id="100" dur="1000" fill="hold"/>
                                        <p:tgtEl>
                                          <p:spTgt spid="23"/>
                                        </p:tgtEl>
                                        <p:attrNameLst>
                                          <p:attrName>ppt_x</p:attrName>
                                        </p:attrNameLst>
                                      </p:cBhvr>
                                      <p:tavLst>
                                        <p:tav tm="0">
                                          <p:val>
                                            <p:strVal val="#ppt_x"/>
                                          </p:val>
                                        </p:tav>
                                        <p:tav tm="100000">
                                          <p:val>
                                            <p:strVal val="#ppt_x"/>
                                          </p:val>
                                        </p:tav>
                                      </p:tavLst>
                                    </p:anim>
                                    <p:anim calcmode="lin" valueType="num">
                                      <p:cBhvr>
                                        <p:cTn id="10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24"/>
                                        </p:tgtEl>
                                        <p:attrNameLst>
                                          <p:attrName>style.visibility</p:attrName>
                                        </p:attrNameLst>
                                      </p:cBhvr>
                                      <p:to>
                                        <p:strVal val="visible"/>
                                      </p:to>
                                    </p:set>
                                    <p:animEffect transition="in" filter="fade">
                                      <p:cBhvr>
                                        <p:cTn id="106" dur="1000"/>
                                        <p:tgtEl>
                                          <p:spTgt spid="24"/>
                                        </p:tgtEl>
                                      </p:cBhvr>
                                    </p:animEffect>
                                    <p:anim calcmode="lin" valueType="num">
                                      <p:cBhvr>
                                        <p:cTn id="107" dur="1000" fill="hold"/>
                                        <p:tgtEl>
                                          <p:spTgt spid="24"/>
                                        </p:tgtEl>
                                        <p:attrNameLst>
                                          <p:attrName>ppt_x</p:attrName>
                                        </p:attrNameLst>
                                      </p:cBhvr>
                                      <p:tavLst>
                                        <p:tav tm="0">
                                          <p:val>
                                            <p:strVal val="#ppt_x"/>
                                          </p:val>
                                        </p:tav>
                                        <p:tav tm="100000">
                                          <p:val>
                                            <p:strVal val="#ppt_x"/>
                                          </p:val>
                                        </p:tav>
                                      </p:tavLst>
                                    </p:anim>
                                    <p:anim calcmode="lin" valueType="num">
                                      <p:cBhvr>
                                        <p:cTn id="10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9" grpId="0" animBg="1"/>
      <p:bldP spid="23" grpId="0" animBg="1"/>
      <p:bldP spid="2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quarter" idx="10"/>
          </p:nvPr>
        </p:nvSpPr>
        <p:spPr/>
        <p:txBody>
          <a:bodyPr/>
          <a:lstStyle/>
          <a:p>
            <a:r>
              <a:rPr lang="en-US" dirty="0" smtClean="0">
                <a:latin typeface="+mn-lt"/>
                <a:ea typeface="+mn-ea"/>
                <a:cs typeface="+mn-ea"/>
                <a:sym typeface="+mn-lt"/>
              </a:rPr>
              <a:t>DCIM </a:t>
            </a:r>
            <a:r>
              <a:rPr lang="en-US" dirty="0">
                <a:latin typeface="+mn-lt"/>
                <a:ea typeface="+mn-ea"/>
                <a:cs typeface="+mn-ea"/>
                <a:sym typeface="+mn-lt"/>
              </a:rPr>
              <a:t>physical architecture</a:t>
            </a:r>
          </a:p>
          <a:p>
            <a:r>
              <a:rPr lang="en-US" dirty="0">
                <a:latin typeface="+mn-lt"/>
                <a:ea typeface="+mn-ea"/>
                <a:cs typeface="+mn-ea"/>
                <a:sym typeface="+mn-lt"/>
              </a:rPr>
              <a:t>DCIM physical deployment layers</a:t>
            </a:r>
          </a:p>
          <a:p>
            <a:r>
              <a:rPr lang="en-US" dirty="0">
                <a:latin typeface="+mn-lt"/>
                <a:ea typeface="+mn-ea"/>
                <a:cs typeface="+mn-ea"/>
                <a:sym typeface="+mn-lt"/>
              </a:rPr>
              <a:t>DCIM logical architecture</a:t>
            </a:r>
          </a:p>
          <a:p>
            <a:r>
              <a:rPr lang="en-US" dirty="0">
                <a:latin typeface="+mn-lt"/>
                <a:ea typeface="+mn-ea"/>
                <a:cs typeface="+mn-ea"/>
                <a:sym typeface="+mn-lt"/>
              </a:rPr>
              <a:t>DCIM system functions</a:t>
            </a:r>
          </a:p>
          <a:p>
            <a:endParaRPr lang="zh-CN" altLang="en-US" dirty="0">
              <a:latin typeface="+mn-lt"/>
              <a:ea typeface="+mn-ea"/>
              <a:cs typeface="+mn-ea"/>
              <a:sym typeface="+mn-lt"/>
            </a:endParaRPr>
          </a:p>
        </p:txBody>
      </p:sp>
    </p:spTree>
    <p:extLst>
      <p:ext uri="{BB962C8B-B14F-4D97-AF65-F5344CB8AC3E}">
        <p14:creationId xmlns:p14="http://schemas.microsoft.com/office/powerpoint/2010/main" val="7836609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a:latin typeface="+mn-lt"/>
                <a:ea typeface="+mn-ea"/>
                <a:cs typeface="+mn-ea"/>
                <a:sym typeface="+mn-lt"/>
              </a:rPr>
              <a:t>On completion of this course, you will be able to:</a:t>
            </a:r>
          </a:p>
          <a:p>
            <a:pPr lvl="1"/>
            <a:r>
              <a:rPr lang="en-US">
                <a:latin typeface="+mn-lt"/>
                <a:ea typeface="+mn-ea"/>
                <a:cs typeface="+mn-ea"/>
                <a:sym typeface="+mn-lt"/>
              </a:rPr>
              <a:t>Describe DCIM physical architecture.</a:t>
            </a:r>
          </a:p>
          <a:p>
            <a:pPr lvl="1"/>
            <a:r>
              <a:rPr lang="en-US">
                <a:latin typeface="+mn-lt"/>
                <a:ea typeface="+mn-ea"/>
                <a:cs typeface="+mn-ea"/>
                <a:sym typeface="+mn-lt"/>
              </a:rPr>
              <a:t>Describe DCIM physical deployment layers.</a:t>
            </a:r>
          </a:p>
          <a:p>
            <a:pPr lvl="1"/>
            <a:r>
              <a:rPr lang="en-US">
                <a:latin typeface="+mn-lt"/>
                <a:ea typeface="+mn-ea"/>
                <a:cs typeface="+mn-ea"/>
                <a:sym typeface="+mn-lt"/>
              </a:rPr>
              <a:t>Describe DCIM logical architecture.</a:t>
            </a:r>
          </a:p>
          <a:p>
            <a:pPr lvl="1"/>
            <a:r>
              <a:rPr lang="en-US">
                <a:latin typeface="+mn-lt"/>
                <a:ea typeface="+mn-ea"/>
                <a:cs typeface="+mn-ea"/>
                <a:sym typeface="+mn-lt"/>
              </a:rPr>
              <a:t>Describe DCIM system functions.</a:t>
            </a:r>
          </a:p>
        </p:txBody>
      </p:sp>
    </p:spTree>
    <p:extLst>
      <p:ext uri="{BB962C8B-B14F-4D97-AF65-F5344CB8AC3E}">
        <p14:creationId xmlns:p14="http://schemas.microsoft.com/office/powerpoint/2010/main" val="321363797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sz="1800" dirty="0" smtClean="0">
                <a:latin typeface="+mn-lt"/>
                <a:ea typeface="+mn-ea"/>
                <a:cs typeface="+mn-ea"/>
                <a:sym typeface="+mn-lt"/>
              </a:rPr>
              <a:t>(Multiple) Which </a:t>
            </a:r>
            <a:r>
              <a:rPr lang="en-US" sz="1800" dirty="0">
                <a:latin typeface="+mn-lt"/>
                <a:ea typeface="+mn-ea"/>
                <a:cs typeface="+mn-ea"/>
                <a:sym typeface="+mn-lt"/>
              </a:rPr>
              <a:t>of the following statements about the DCIM monitoring </a:t>
            </a:r>
            <a:r>
              <a:rPr lang="en-US" sz="1800" dirty="0" smtClean="0">
                <a:latin typeface="+mn-lt"/>
                <a:ea typeface="+mn-ea"/>
                <a:cs typeface="+mn-ea"/>
                <a:sym typeface="+mn-lt"/>
              </a:rPr>
              <a:t>function </a:t>
            </a:r>
            <a:r>
              <a:rPr lang="en-US" sz="1800" dirty="0">
                <a:latin typeface="+mn-lt"/>
                <a:ea typeface="+mn-ea"/>
                <a:cs typeface="+mn-ea"/>
                <a:sym typeface="+mn-lt"/>
              </a:rPr>
              <a:t>is true? </a:t>
            </a:r>
          </a:p>
          <a:p>
            <a:pPr marL="744537" lvl="1" indent="-342900" algn="l" defTabSz="801688" fontAlgn="base">
              <a:spcBef>
                <a:spcPct val="30000"/>
              </a:spcBef>
              <a:spcAft>
                <a:spcPct val="0"/>
              </a:spcAft>
              <a:buClr>
                <a:schemeClr val="tx1"/>
              </a:buClr>
              <a:buFont typeface="+mj-lt"/>
              <a:buAutoNum type="alphaUcPeriod"/>
            </a:pPr>
            <a:r>
              <a:rPr lang="en-US" sz="1600" dirty="0">
                <a:latin typeface="+mn-lt"/>
                <a:ea typeface="+mn-ea"/>
                <a:cs typeface="+mn-ea"/>
                <a:sym typeface="+mn-lt"/>
              </a:rPr>
              <a:t>Through the collection function, the system can monitor various objects in real time, collect data, and upload the collected data in a unified format to the data processing layer for unified processing.</a:t>
            </a:r>
          </a:p>
          <a:p>
            <a:pPr marL="744537" lvl="1" indent="-342900" algn="l" defTabSz="801688" fontAlgn="base">
              <a:spcBef>
                <a:spcPct val="30000"/>
              </a:spcBef>
              <a:spcAft>
                <a:spcPct val="0"/>
              </a:spcAft>
              <a:buClr>
                <a:schemeClr val="tx1"/>
              </a:buClr>
              <a:buFont typeface="+mj-lt"/>
              <a:buAutoNum type="alphaUcPeriod"/>
            </a:pPr>
            <a:r>
              <a:rPr lang="en-US" sz="1600" dirty="0">
                <a:latin typeface="+mn-lt"/>
                <a:ea typeface="+mn-ea"/>
                <a:cs typeface="+mn-ea"/>
                <a:sym typeface="+mn-lt"/>
              </a:rPr>
              <a:t>The transmission function indicates that the collected data can be transferred between nodes in the system based on transmission policies.</a:t>
            </a:r>
          </a:p>
          <a:p>
            <a:pPr marL="744537" lvl="1" indent="-342900" algn="l" defTabSz="801688" fontAlgn="base">
              <a:spcBef>
                <a:spcPct val="30000"/>
              </a:spcBef>
              <a:spcAft>
                <a:spcPct val="0"/>
              </a:spcAft>
              <a:buClr>
                <a:schemeClr val="tx1"/>
              </a:buClr>
              <a:buFont typeface="+mj-lt"/>
              <a:buAutoNum type="alphaUcPeriod"/>
            </a:pPr>
            <a:r>
              <a:rPr lang="en-US" sz="1600" dirty="0">
                <a:latin typeface="+mn-lt"/>
                <a:ea typeface="+mn-ea"/>
                <a:cs typeface="+mn-ea"/>
                <a:sym typeface="+mn-lt"/>
              </a:rPr>
              <a:t>The storage function indicates that all the collected data is stored in the memory of the real-time database for system computing and historical data query.</a:t>
            </a:r>
          </a:p>
          <a:p>
            <a:pPr marL="744537" lvl="1" indent="-342900" algn="l" defTabSz="801688" fontAlgn="base">
              <a:spcBef>
                <a:spcPct val="30000"/>
              </a:spcBef>
              <a:spcAft>
                <a:spcPct val="0"/>
              </a:spcAft>
              <a:buClr>
                <a:schemeClr val="tx1"/>
              </a:buClr>
              <a:buFont typeface="+mj-lt"/>
              <a:buAutoNum type="alphaUcPeriod"/>
            </a:pPr>
            <a:r>
              <a:rPr lang="en-US" sz="1600" dirty="0">
                <a:latin typeface="+mn-lt"/>
                <a:ea typeface="+mn-ea"/>
                <a:cs typeface="+mn-ea"/>
                <a:sym typeface="+mn-lt"/>
              </a:rPr>
              <a:t>The processing function indicates that the collected data can be computed, analyzed, and processed based on service requirements.</a:t>
            </a:r>
          </a:p>
        </p:txBody>
      </p:sp>
    </p:spTree>
    <p:extLst>
      <p:ext uri="{BB962C8B-B14F-4D97-AF65-F5344CB8AC3E}">
        <p14:creationId xmlns:p14="http://schemas.microsoft.com/office/powerpoint/2010/main" val="800654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endParaRPr lang="zh-CN" altLang="en-US"/>
          </a:p>
        </p:txBody>
      </p:sp>
      <p:sp>
        <p:nvSpPr>
          <p:cNvPr id="35" name="文本占位符 34"/>
          <p:cNvSpPr>
            <a:spLocks noGrp="1"/>
          </p:cNvSpPr>
          <p:nvPr>
            <p:ph type="body" sz="quarter" idx="18"/>
          </p:nvPr>
        </p:nvSpPr>
        <p:spPr/>
        <p:txBody>
          <a:bodyPr/>
          <a:lstStyle/>
          <a:p>
            <a:endParaRPr lang="zh-CN" altLang="en-US"/>
          </a:p>
        </p:txBody>
      </p:sp>
      <p:sp>
        <p:nvSpPr>
          <p:cNvPr id="36" name="文本占位符 35"/>
          <p:cNvSpPr>
            <a:spLocks noGrp="1"/>
          </p:cNvSpPr>
          <p:nvPr>
            <p:ph type="body" sz="quarter" idx="19"/>
          </p:nvPr>
        </p:nvSpPr>
        <p:spPr/>
        <p:txBody>
          <a:bodyPr/>
          <a:lstStyle/>
          <a:p>
            <a:endParaRPr lang="zh-CN" altLang="en-US"/>
          </a:p>
        </p:txBody>
      </p:sp>
      <p:sp>
        <p:nvSpPr>
          <p:cNvPr id="37" name="文本占位符 36"/>
          <p:cNvSpPr>
            <a:spLocks noGrp="1"/>
          </p:cNvSpPr>
          <p:nvPr>
            <p:ph type="body" sz="quarter" idx="20"/>
          </p:nvPr>
        </p:nvSpPr>
        <p:spPr/>
        <p:txBody>
          <a:bodyPr/>
          <a:lstStyle/>
          <a:p>
            <a:endParaRPr lang="zh-CN" altLang="en-US"/>
          </a:p>
        </p:txBody>
      </p:sp>
      <p:sp>
        <p:nvSpPr>
          <p:cNvPr id="30" name="文本占位符 29"/>
          <p:cNvSpPr>
            <a:spLocks noGrp="1"/>
          </p:cNvSpPr>
          <p:nvPr>
            <p:ph type="body" sz="quarter" idx="13"/>
          </p:nvPr>
        </p:nvSpPr>
        <p:spPr/>
        <p:txBody>
          <a:bodyPr/>
          <a:lstStyle/>
          <a:p>
            <a:r>
              <a:rPr lang="en-US" altLang="zh-CN" dirty="0" smtClean="0"/>
              <a:t>Chencheng</a:t>
            </a:r>
            <a:r>
              <a:rPr lang="en-US" altLang="zh-CN" dirty="0"/>
              <a:t>/</a:t>
            </a:r>
            <a:r>
              <a:rPr lang="en-US" altLang="zh-CN" dirty="0" smtClean="0"/>
              <a:t>Cwx711226</a:t>
            </a:r>
            <a:endParaRPr lang="zh-CN" altLang="en-US" dirty="0"/>
          </a:p>
        </p:txBody>
      </p:sp>
      <p:sp>
        <p:nvSpPr>
          <p:cNvPr id="31" name="文本占位符 30"/>
          <p:cNvSpPr>
            <a:spLocks noGrp="1"/>
          </p:cNvSpPr>
          <p:nvPr>
            <p:ph type="body" sz="quarter" idx="14"/>
          </p:nvPr>
        </p:nvSpPr>
        <p:spPr/>
        <p:txBody>
          <a:bodyPr/>
          <a:lstStyle/>
          <a:p>
            <a:r>
              <a:rPr lang="en-US" altLang="zh-CN" smtClean="0"/>
              <a:t>2020.07.01</a:t>
            </a:r>
            <a:endParaRPr lang="zh-CN" altLang="en-US"/>
          </a:p>
        </p:txBody>
      </p:sp>
      <p:sp>
        <p:nvSpPr>
          <p:cNvPr id="32" name="文本占位符 31"/>
          <p:cNvSpPr>
            <a:spLocks noGrp="1"/>
          </p:cNvSpPr>
          <p:nvPr>
            <p:ph type="body" sz="quarter" idx="15"/>
          </p:nvPr>
        </p:nvSpPr>
        <p:spPr/>
        <p:txBody>
          <a:bodyPr/>
          <a:lstStyle/>
          <a:p>
            <a:endParaRPr lang="zh-CN" altLang="en-US"/>
          </a:p>
        </p:txBody>
      </p:sp>
      <p:sp>
        <p:nvSpPr>
          <p:cNvPr id="33" name="文本占位符 32"/>
          <p:cNvSpPr>
            <a:spLocks noGrp="1"/>
          </p:cNvSpPr>
          <p:nvPr>
            <p:ph type="body" sz="quarter" idx="16"/>
          </p:nvPr>
        </p:nvSpPr>
        <p:spPr/>
        <p:txBody>
          <a:bodyPr/>
          <a:lstStyle/>
          <a:p>
            <a:endParaRPr lang="zh-CN" altLang="en-US"/>
          </a:p>
        </p:txBody>
      </p:sp>
      <p:sp>
        <p:nvSpPr>
          <p:cNvPr id="38" name="文本占位符 37"/>
          <p:cNvSpPr>
            <a:spLocks noGrp="1"/>
          </p:cNvSpPr>
          <p:nvPr>
            <p:ph type="body" sz="quarter" idx="21"/>
          </p:nvPr>
        </p:nvSpPr>
        <p:spPr/>
        <p:txBody>
          <a:bodyPr/>
          <a:lstStyle/>
          <a:p>
            <a:endParaRPr lang="zh-CN" altLang="en-US"/>
          </a:p>
        </p:txBody>
      </p:sp>
      <p:sp>
        <p:nvSpPr>
          <p:cNvPr id="39" name="文本占位符 38"/>
          <p:cNvSpPr>
            <a:spLocks noGrp="1"/>
          </p:cNvSpPr>
          <p:nvPr>
            <p:ph type="body" sz="quarter" idx="22"/>
          </p:nvPr>
        </p:nvSpPr>
        <p:spPr/>
        <p:txBody>
          <a:bodyPr/>
          <a:lstStyle/>
          <a:p>
            <a:endParaRPr lang="zh-CN" altLang="en-US"/>
          </a:p>
        </p:txBody>
      </p:sp>
      <p:sp>
        <p:nvSpPr>
          <p:cNvPr id="40" name="文本占位符 39"/>
          <p:cNvSpPr>
            <a:spLocks noGrp="1"/>
          </p:cNvSpPr>
          <p:nvPr>
            <p:ph type="body" sz="quarter" idx="23"/>
          </p:nvPr>
        </p:nvSpPr>
        <p:spPr/>
        <p:txBody>
          <a:bodyPr/>
          <a:lstStyle/>
          <a:p>
            <a:endParaRPr lang="zh-CN" altLang="en-US"/>
          </a:p>
        </p:txBody>
      </p:sp>
      <p:sp>
        <p:nvSpPr>
          <p:cNvPr id="41" name="文本占位符 40"/>
          <p:cNvSpPr>
            <a:spLocks noGrp="1"/>
          </p:cNvSpPr>
          <p:nvPr>
            <p:ph type="body" sz="quarter" idx="24"/>
          </p:nvPr>
        </p:nvSpPr>
        <p:spPr/>
        <p:txBody>
          <a:bodyPr/>
          <a:lstStyle/>
          <a:p>
            <a:endParaRPr lang="zh-CN" altLang="en-US"/>
          </a:p>
        </p:txBody>
      </p:sp>
      <p:sp>
        <p:nvSpPr>
          <p:cNvPr id="42" name="文本占位符 41"/>
          <p:cNvSpPr>
            <a:spLocks noGrp="1"/>
          </p:cNvSpPr>
          <p:nvPr>
            <p:ph type="body" sz="quarter" idx="25"/>
          </p:nvPr>
        </p:nvSpPr>
        <p:spPr/>
        <p:txBody>
          <a:bodyPr/>
          <a:lstStyle/>
          <a:p>
            <a:endParaRPr lang="zh-CN" altLang="en-US"/>
          </a:p>
        </p:txBody>
      </p:sp>
      <p:sp>
        <p:nvSpPr>
          <p:cNvPr id="43" name="文本占位符 42"/>
          <p:cNvSpPr>
            <a:spLocks noGrp="1"/>
          </p:cNvSpPr>
          <p:nvPr>
            <p:ph type="body" sz="quarter" idx="26"/>
          </p:nvPr>
        </p:nvSpPr>
        <p:spPr/>
        <p:txBody>
          <a:bodyPr/>
          <a:lstStyle/>
          <a:p>
            <a:endParaRPr lang="zh-CN" altLang="en-US"/>
          </a:p>
        </p:txBody>
      </p:sp>
      <p:sp>
        <p:nvSpPr>
          <p:cNvPr id="44" name="文本占位符 43"/>
          <p:cNvSpPr>
            <a:spLocks noGrp="1"/>
          </p:cNvSpPr>
          <p:nvPr>
            <p:ph type="body" sz="quarter" idx="27"/>
          </p:nvPr>
        </p:nvSpPr>
        <p:spPr/>
        <p:txBody>
          <a:bodyPr/>
          <a:lstStyle/>
          <a:p>
            <a:endParaRPr lang="zh-CN" altLang="en-US"/>
          </a:p>
        </p:txBody>
      </p:sp>
      <p:sp>
        <p:nvSpPr>
          <p:cNvPr id="45" name="文本占位符 44"/>
          <p:cNvSpPr>
            <a:spLocks noGrp="1"/>
          </p:cNvSpPr>
          <p:nvPr>
            <p:ph type="body" sz="quarter" idx="28"/>
          </p:nvPr>
        </p:nvSpPr>
        <p:spPr/>
        <p:txBody>
          <a:bodyPr/>
          <a:lstStyle/>
          <a:p>
            <a:endParaRPr lang="zh-CN" altLang="en-US"/>
          </a:p>
        </p:txBody>
      </p:sp>
      <p:sp>
        <p:nvSpPr>
          <p:cNvPr id="46" name="文本占位符 45"/>
          <p:cNvSpPr>
            <a:spLocks noGrp="1"/>
          </p:cNvSpPr>
          <p:nvPr>
            <p:ph type="body" sz="quarter" idx="29"/>
          </p:nvPr>
        </p:nvSpPr>
        <p:spPr/>
        <p:txBody>
          <a:bodyPr/>
          <a:lstStyle/>
          <a:p>
            <a:endParaRPr lang="zh-CN" altLang="en-US"/>
          </a:p>
        </p:txBody>
      </p:sp>
      <p:sp>
        <p:nvSpPr>
          <p:cNvPr id="47" name="文本占位符 46"/>
          <p:cNvSpPr>
            <a:spLocks noGrp="1"/>
          </p:cNvSpPr>
          <p:nvPr>
            <p:ph type="body" sz="quarter" idx="30"/>
          </p:nvPr>
        </p:nvSpPr>
        <p:spPr/>
        <p:txBody>
          <a:bodyPr/>
          <a:lstStyle/>
          <a:p>
            <a:endParaRPr lang="zh-CN" altLang="en-US"/>
          </a:p>
        </p:txBody>
      </p:sp>
      <p:sp>
        <p:nvSpPr>
          <p:cNvPr id="48" name="文本占位符 47"/>
          <p:cNvSpPr>
            <a:spLocks noGrp="1"/>
          </p:cNvSpPr>
          <p:nvPr>
            <p:ph type="body" sz="quarter" idx="31"/>
          </p:nvPr>
        </p:nvSpPr>
        <p:spPr/>
        <p:txBody>
          <a:bodyPr/>
          <a:lstStyle/>
          <a:p>
            <a:endParaRPr lang="zh-CN" altLang="en-US"/>
          </a:p>
        </p:txBody>
      </p:sp>
      <p:sp>
        <p:nvSpPr>
          <p:cNvPr id="49" name="文本占位符 48"/>
          <p:cNvSpPr>
            <a:spLocks noGrp="1"/>
          </p:cNvSpPr>
          <p:nvPr>
            <p:ph type="body" sz="quarter" idx="32"/>
          </p:nvPr>
        </p:nvSpPr>
        <p:spPr/>
        <p:txBody>
          <a:bodyPr/>
          <a:lstStyle/>
          <a:p>
            <a:endParaRPr lang="zh-CN" altLang="en-US"/>
          </a:p>
        </p:txBody>
      </p:sp>
      <p:sp>
        <p:nvSpPr>
          <p:cNvPr id="50" name="文本占位符 49"/>
          <p:cNvSpPr>
            <a:spLocks noGrp="1"/>
          </p:cNvSpPr>
          <p:nvPr>
            <p:ph type="body" sz="quarter" idx="33"/>
          </p:nvPr>
        </p:nvSpPr>
        <p:spPr/>
        <p:txBody>
          <a:bodyPr/>
          <a:lstStyle/>
          <a:p>
            <a:endParaRPr lang="zh-CN" altLang="en-US"/>
          </a:p>
        </p:txBody>
      </p:sp>
      <p:sp>
        <p:nvSpPr>
          <p:cNvPr id="51" name="文本占位符 50"/>
          <p:cNvSpPr>
            <a:spLocks noGrp="1"/>
          </p:cNvSpPr>
          <p:nvPr>
            <p:ph type="body" sz="quarter" idx="34"/>
          </p:nvPr>
        </p:nvSpPr>
        <p:spPr/>
        <p:txBody>
          <a:bodyPr/>
          <a:lstStyle/>
          <a:p>
            <a:endParaRPr lang="zh-CN" altLang="en-US"/>
          </a:p>
        </p:txBody>
      </p:sp>
      <p:sp>
        <p:nvSpPr>
          <p:cNvPr id="52" name="文本占位符 51"/>
          <p:cNvSpPr>
            <a:spLocks noGrp="1"/>
          </p:cNvSpPr>
          <p:nvPr>
            <p:ph type="body" sz="quarter" idx="35"/>
          </p:nvPr>
        </p:nvSpPr>
        <p:spPr/>
        <p:txBody>
          <a:bodyPr/>
          <a:lstStyle/>
          <a:p>
            <a:endParaRPr lang="zh-CN" altLang="en-US"/>
          </a:p>
        </p:txBody>
      </p:sp>
      <p:sp>
        <p:nvSpPr>
          <p:cNvPr id="53" name="文本占位符 52"/>
          <p:cNvSpPr>
            <a:spLocks noGrp="1"/>
          </p:cNvSpPr>
          <p:nvPr>
            <p:ph type="body" sz="quarter" idx="36"/>
          </p:nvPr>
        </p:nvSpPr>
        <p:spPr/>
        <p:txBody>
          <a:bodyPr/>
          <a:lstStyle/>
          <a:p>
            <a:endParaRPr lang="zh-CN" altLang="en-US"/>
          </a:p>
        </p:txBody>
      </p:sp>
      <p:sp>
        <p:nvSpPr>
          <p:cNvPr id="54" name="文本占位符 53"/>
          <p:cNvSpPr>
            <a:spLocks noGrp="1"/>
          </p:cNvSpPr>
          <p:nvPr>
            <p:ph type="body" sz="quarter" idx="37"/>
          </p:nvPr>
        </p:nvSpPr>
        <p:spPr/>
        <p:txBody>
          <a:bodyPr/>
          <a:lstStyle/>
          <a:p>
            <a:endParaRPr lang="zh-CN" altLang="en-US"/>
          </a:p>
        </p:txBody>
      </p:sp>
      <p:sp>
        <p:nvSpPr>
          <p:cNvPr id="55" name="文本占位符 54"/>
          <p:cNvSpPr>
            <a:spLocks noGrp="1"/>
          </p:cNvSpPr>
          <p:nvPr>
            <p:ph type="body" sz="quarter" idx="38"/>
          </p:nvPr>
        </p:nvSpPr>
        <p:spPr/>
        <p:txBody>
          <a:bodyPr/>
          <a:lstStyle/>
          <a:p>
            <a:endParaRPr lang="zh-CN" altLang="en-US"/>
          </a:p>
        </p:txBody>
      </p:sp>
      <p:sp>
        <p:nvSpPr>
          <p:cNvPr id="56" name="文本占位符 55"/>
          <p:cNvSpPr>
            <a:spLocks noGrp="1"/>
          </p:cNvSpPr>
          <p:nvPr>
            <p:ph type="body" sz="quarter" idx="39"/>
          </p:nvPr>
        </p:nvSpPr>
        <p:spPr/>
        <p:txBody>
          <a:bodyPr/>
          <a:lstStyle/>
          <a:p>
            <a:endParaRPr lang="zh-CN" altLang="en-US"/>
          </a:p>
        </p:txBody>
      </p:sp>
      <p:sp>
        <p:nvSpPr>
          <p:cNvPr id="57" name="文本占位符 5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b="1" dirty="0">
                <a:cs typeface="+mn-ea"/>
                <a:sym typeface="+mn-lt"/>
              </a:rPr>
              <a:t>DCIM </a:t>
            </a:r>
            <a:r>
              <a:rPr lang="en-US" altLang="zh-CN" b="1" dirty="0">
                <a:cs typeface="+mn-ea"/>
                <a:sym typeface="+mn-lt"/>
              </a:rPr>
              <a:t>Hardware </a:t>
            </a:r>
            <a:r>
              <a:rPr lang="en-US" b="1" dirty="0" smtClean="0">
                <a:cs typeface="+mn-ea"/>
                <a:sym typeface="+mn-lt"/>
              </a:rPr>
              <a:t>Physical Architecture</a:t>
            </a:r>
            <a:endParaRPr lang="en-US" b="1" dirty="0">
              <a:cs typeface="+mn-ea"/>
              <a:sym typeface="+mn-lt"/>
            </a:endParaRPr>
          </a:p>
          <a:p>
            <a:r>
              <a:rPr lang="en-US" dirty="0">
                <a:solidFill>
                  <a:schemeClr val="bg1">
                    <a:lumMod val="50000"/>
                  </a:schemeClr>
                </a:solidFill>
                <a:cs typeface="+mn-ea"/>
                <a:sym typeface="+mn-lt"/>
              </a:rPr>
              <a:t>DCIM Logical Architecture and System Functions</a:t>
            </a:r>
          </a:p>
          <a:p>
            <a:r>
              <a:rPr lang="en-US" dirty="0">
                <a:solidFill>
                  <a:schemeClr val="bg1">
                    <a:lumMod val="50000"/>
                  </a:schemeClr>
                </a:solidFill>
                <a:cs typeface="+mn-ea"/>
                <a:sym typeface="+mn-lt"/>
              </a:rPr>
              <a:t>DCIM System Performance and Integration</a:t>
            </a:r>
          </a:p>
          <a:p>
            <a:endParaRPr lang="zh-CN" altLang="en-US" dirty="0">
              <a:cs typeface="+mn-ea"/>
              <a:sym typeface="+mn-lt"/>
            </a:endParaRPr>
          </a:p>
        </p:txBody>
      </p:sp>
    </p:spTree>
    <p:extLst>
      <p:ext uri="{BB962C8B-B14F-4D97-AF65-F5344CB8AC3E}">
        <p14:creationId xmlns:p14="http://schemas.microsoft.com/office/powerpoint/2010/main" val="42166864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dirty="0">
                <a:latin typeface="+mn-lt"/>
                <a:ea typeface="+mn-ea"/>
                <a:cs typeface="+mn-ea"/>
                <a:sym typeface="+mn-lt"/>
              </a:rPr>
              <a:t>DCIM </a:t>
            </a:r>
            <a:r>
              <a:rPr lang="en-US" altLang="zh-CN" dirty="0">
                <a:cs typeface="+mn-ea"/>
                <a:sym typeface="+mn-lt"/>
              </a:rPr>
              <a:t>Hardware </a:t>
            </a:r>
            <a:r>
              <a:rPr lang="en-US" altLang="zh-CN" dirty="0" smtClean="0">
                <a:cs typeface="+mn-ea"/>
                <a:sym typeface="+mn-lt"/>
              </a:rPr>
              <a:t>Physical </a:t>
            </a:r>
            <a:r>
              <a:rPr lang="en-US" dirty="0" smtClean="0">
                <a:latin typeface="+mn-lt"/>
                <a:ea typeface="+mn-ea"/>
                <a:cs typeface="+mn-ea"/>
                <a:sym typeface="+mn-lt"/>
              </a:rPr>
              <a:t>Architecture </a:t>
            </a:r>
            <a:r>
              <a:rPr lang="en-US" dirty="0">
                <a:latin typeface="+mn-lt"/>
                <a:ea typeface="+mn-ea"/>
                <a:cs typeface="+mn-ea"/>
                <a:sym typeface="+mn-lt"/>
              </a:rPr>
              <a:t>(1)</a:t>
            </a:r>
          </a:p>
        </p:txBody>
      </p:sp>
      <p:sp>
        <p:nvSpPr>
          <p:cNvPr id="17" name="文本占位符 16"/>
          <p:cNvSpPr>
            <a:spLocks noGrp="1"/>
          </p:cNvSpPr>
          <p:nvPr>
            <p:ph type="body" sz="quarter" idx="10"/>
          </p:nvPr>
        </p:nvSpPr>
        <p:spPr/>
        <p:txBody>
          <a:bodyPr/>
          <a:lstStyle/>
          <a:p>
            <a:r>
              <a:rPr lang="en-US" sz="1600" dirty="0">
                <a:latin typeface="+mn-lt"/>
                <a:ea typeface="+mn-ea"/>
                <a:cs typeface="+mn-ea"/>
                <a:sym typeface="+mn-lt"/>
              </a:rPr>
              <a:t>The physical architecture reflects DCIM physical components and relationships between these components. In the DCIM system, components are deployed at physical layers to support system running.</a:t>
            </a:r>
          </a:p>
          <a:p>
            <a:r>
              <a:rPr lang="en-US" sz="1600" dirty="0">
                <a:latin typeface="+mn-lt"/>
                <a:ea typeface="+mn-ea"/>
                <a:cs typeface="+mn-ea"/>
                <a:sym typeface="+mn-lt"/>
              </a:rPr>
              <a:t>Generally, a complete DCIM system consists of </a:t>
            </a:r>
            <a:r>
              <a:rPr lang="en-US" sz="1600" dirty="0" smtClean="0">
                <a:latin typeface="+mn-lt"/>
                <a:ea typeface="+mn-ea"/>
                <a:cs typeface="+mn-ea"/>
                <a:sym typeface="+mn-lt"/>
              </a:rPr>
              <a:t>intelligent </a:t>
            </a:r>
            <a:r>
              <a:rPr lang="en-US" sz="1600" dirty="0">
                <a:latin typeface="+mn-lt"/>
                <a:ea typeface="+mn-ea"/>
                <a:cs typeface="+mn-ea"/>
                <a:sym typeface="+mn-lt"/>
              </a:rPr>
              <a:t>interfaces  and sensors, collection devices, processing and storage devices, display devices, and network transmission devices.</a:t>
            </a:r>
          </a:p>
        </p:txBody>
      </p:sp>
      <p:grpSp>
        <p:nvGrpSpPr>
          <p:cNvPr id="77" name="组合 76"/>
          <p:cNvGrpSpPr/>
          <p:nvPr/>
        </p:nvGrpSpPr>
        <p:grpSpPr>
          <a:xfrm>
            <a:off x="2914016" y="2896447"/>
            <a:ext cx="5992787" cy="3187700"/>
            <a:chOff x="2914016" y="3131587"/>
            <a:chExt cx="5992787" cy="3187700"/>
          </a:xfrm>
        </p:grpSpPr>
        <p:sp>
          <p:nvSpPr>
            <p:cNvPr id="8" name="MH_Other_2"/>
            <p:cNvSpPr>
              <a:spLocks/>
            </p:cNvSpPr>
            <p:nvPr/>
          </p:nvSpPr>
          <p:spPr bwMode="auto">
            <a:xfrm>
              <a:off x="4039545" y="5666153"/>
              <a:ext cx="1123489" cy="653134"/>
            </a:xfrm>
            <a:custGeom>
              <a:avLst/>
              <a:gdLst>
                <a:gd name="T0" fmla="*/ 453 w 453"/>
                <a:gd name="T1" fmla="*/ 0 h 474"/>
                <a:gd name="T2" fmla="*/ 0 w 453"/>
                <a:gd name="T3" fmla="*/ 197 h 474"/>
                <a:gd name="T4" fmla="*/ 0 w 453"/>
                <a:gd name="T5" fmla="*/ 474 h 474"/>
                <a:gd name="T6" fmla="*/ 453 w 453"/>
                <a:gd name="T7" fmla="*/ 277 h 474"/>
                <a:gd name="T8" fmla="*/ 453 w 453"/>
                <a:gd name="T9" fmla="*/ 0 h 474"/>
              </a:gdLst>
              <a:ahLst/>
              <a:cxnLst>
                <a:cxn ang="0">
                  <a:pos x="T0" y="T1"/>
                </a:cxn>
                <a:cxn ang="0">
                  <a:pos x="T2" y="T3"/>
                </a:cxn>
                <a:cxn ang="0">
                  <a:pos x="T4" y="T5"/>
                </a:cxn>
                <a:cxn ang="0">
                  <a:pos x="T6" y="T7"/>
                </a:cxn>
                <a:cxn ang="0">
                  <a:pos x="T8" y="T9"/>
                </a:cxn>
              </a:cxnLst>
              <a:rect l="0" t="0" r="r" b="b"/>
              <a:pathLst>
                <a:path w="453" h="474">
                  <a:moveTo>
                    <a:pt x="453" y="0"/>
                  </a:moveTo>
                  <a:lnTo>
                    <a:pt x="0" y="197"/>
                  </a:lnTo>
                  <a:lnTo>
                    <a:pt x="0" y="474"/>
                  </a:lnTo>
                  <a:lnTo>
                    <a:pt x="453" y="277"/>
                  </a:lnTo>
                  <a:lnTo>
                    <a:pt x="453" y="0"/>
                  </a:lnTo>
                  <a:close/>
                </a:path>
              </a:pathLst>
            </a:custGeom>
            <a:solidFill>
              <a:schemeClr val="accent4"/>
            </a:solidFill>
            <a:ln>
              <a:no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sp>
          <p:nvSpPr>
            <p:cNvPr id="9" name="MH_Other_3"/>
            <p:cNvSpPr>
              <a:spLocks/>
            </p:cNvSpPr>
            <p:nvPr/>
          </p:nvSpPr>
          <p:spPr bwMode="auto">
            <a:xfrm>
              <a:off x="2914016" y="5666153"/>
              <a:ext cx="1125529" cy="653134"/>
            </a:xfrm>
            <a:custGeom>
              <a:avLst/>
              <a:gdLst>
                <a:gd name="T0" fmla="*/ 0 w 453"/>
                <a:gd name="T1" fmla="*/ 0 h 474"/>
                <a:gd name="T2" fmla="*/ 453 w 453"/>
                <a:gd name="T3" fmla="*/ 197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7"/>
                  </a:lnTo>
                  <a:lnTo>
                    <a:pt x="453" y="474"/>
                  </a:lnTo>
                  <a:lnTo>
                    <a:pt x="0" y="277"/>
                  </a:lnTo>
                  <a:lnTo>
                    <a:pt x="0" y="0"/>
                  </a:lnTo>
                  <a:close/>
                </a:path>
              </a:pathLst>
            </a:custGeom>
            <a:solidFill>
              <a:schemeClr val="accent4">
                <a:lumMod val="60000"/>
                <a:lumOff val="40000"/>
              </a:schemeClr>
            </a:solidFill>
            <a:ln>
              <a:no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sp>
          <p:nvSpPr>
            <p:cNvPr id="10" name="MH_Other_4"/>
            <p:cNvSpPr>
              <a:spLocks/>
            </p:cNvSpPr>
            <p:nvPr/>
          </p:nvSpPr>
          <p:spPr bwMode="auto">
            <a:xfrm>
              <a:off x="2914016" y="5666153"/>
              <a:ext cx="1125529" cy="653134"/>
            </a:xfrm>
            <a:custGeom>
              <a:avLst/>
              <a:gdLst>
                <a:gd name="T0" fmla="*/ 0 w 453"/>
                <a:gd name="T1" fmla="*/ 0 h 474"/>
                <a:gd name="T2" fmla="*/ 2147483646 w 453"/>
                <a:gd name="T3" fmla="*/ 2147483646 h 474"/>
                <a:gd name="T4" fmla="*/ 2147483646 w 453"/>
                <a:gd name="T5" fmla="*/ 2147483646 h 474"/>
                <a:gd name="T6" fmla="*/ 0 w 453"/>
                <a:gd name="T7" fmla="*/ 2147483646 h 474"/>
                <a:gd name="T8" fmla="*/ 0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0" y="0"/>
                  </a:moveTo>
                  <a:lnTo>
                    <a:pt x="453" y="197"/>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cxnSp>
          <p:nvCxnSpPr>
            <p:cNvPr id="7" name="MH_Other_1"/>
            <p:cNvCxnSpPr>
              <a:stCxn id="25" idx="6"/>
            </p:cNvCxnSpPr>
            <p:nvPr/>
          </p:nvCxnSpPr>
          <p:spPr>
            <a:xfrm>
              <a:off x="5096872" y="3658072"/>
              <a:ext cx="1073428" cy="0"/>
            </a:xfrm>
            <a:prstGeom prst="line">
              <a:avLst/>
            </a:prstGeom>
            <a:ln w="47625">
              <a:solidFill>
                <a:srgbClr val="C5CDCD"/>
              </a:solidFill>
              <a:tailEnd type="oval" w="sm" len="sm"/>
            </a:ln>
          </p:spPr>
          <p:style>
            <a:lnRef idx="1">
              <a:schemeClr val="accent1"/>
            </a:lnRef>
            <a:fillRef idx="0">
              <a:schemeClr val="accent1"/>
            </a:fillRef>
            <a:effectRef idx="0">
              <a:schemeClr val="accent1"/>
            </a:effectRef>
            <a:fontRef idx="minor">
              <a:schemeClr val="tx1"/>
            </a:fontRef>
          </p:style>
        </p:cxnSp>
        <p:sp>
          <p:nvSpPr>
            <p:cNvPr id="11" name="MH_Other_5"/>
            <p:cNvSpPr>
              <a:spLocks/>
            </p:cNvSpPr>
            <p:nvPr/>
          </p:nvSpPr>
          <p:spPr bwMode="auto">
            <a:xfrm>
              <a:off x="2914016" y="5399475"/>
              <a:ext cx="2249017" cy="537875"/>
            </a:xfrm>
            <a:custGeom>
              <a:avLst/>
              <a:gdLst>
                <a:gd name="T0" fmla="*/ 453 w 906"/>
                <a:gd name="T1" fmla="*/ 0 h 391"/>
                <a:gd name="T2" fmla="*/ 0 w 906"/>
                <a:gd name="T3" fmla="*/ 194 h 391"/>
                <a:gd name="T4" fmla="*/ 453 w 906"/>
                <a:gd name="T5" fmla="*/ 391 h 391"/>
                <a:gd name="T6" fmla="*/ 906 w 906"/>
                <a:gd name="T7" fmla="*/ 194 h 391"/>
                <a:gd name="T8" fmla="*/ 453 w 906"/>
                <a:gd name="T9" fmla="*/ 0 h 391"/>
              </a:gdLst>
              <a:ahLst/>
              <a:cxnLst>
                <a:cxn ang="0">
                  <a:pos x="T0" y="T1"/>
                </a:cxn>
                <a:cxn ang="0">
                  <a:pos x="T2" y="T3"/>
                </a:cxn>
                <a:cxn ang="0">
                  <a:pos x="T4" y="T5"/>
                </a:cxn>
                <a:cxn ang="0">
                  <a:pos x="T6" y="T7"/>
                </a:cxn>
                <a:cxn ang="0">
                  <a:pos x="T8" y="T9"/>
                </a:cxn>
              </a:cxnLst>
              <a:rect l="0" t="0" r="r" b="b"/>
              <a:pathLst>
                <a:path w="906" h="391">
                  <a:moveTo>
                    <a:pt x="453" y="0"/>
                  </a:moveTo>
                  <a:lnTo>
                    <a:pt x="0" y="194"/>
                  </a:lnTo>
                  <a:lnTo>
                    <a:pt x="453" y="391"/>
                  </a:lnTo>
                  <a:lnTo>
                    <a:pt x="906" y="194"/>
                  </a:lnTo>
                  <a:lnTo>
                    <a:pt x="453" y="0"/>
                  </a:lnTo>
                  <a:close/>
                </a:path>
              </a:pathLst>
            </a:custGeom>
            <a:solidFill>
              <a:schemeClr val="accent4">
                <a:lumMod val="20000"/>
                <a:lumOff val="80000"/>
              </a:schemeClr>
            </a:solidFill>
            <a:ln>
              <a:no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sp>
          <p:nvSpPr>
            <p:cNvPr id="12" name="MH_Other_6"/>
            <p:cNvSpPr>
              <a:spLocks/>
            </p:cNvSpPr>
            <p:nvPr/>
          </p:nvSpPr>
          <p:spPr bwMode="auto">
            <a:xfrm>
              <a:off x="4039545" y="4911320"/>
              <a:ext cx="1123489" cy="650874"/>
            </a:xfrm>
            <a:custGeom>
              <a:avLst/>
              <a:gdLst>
                <a:gd name="T0" fmla="*/ 453 w 453"/>
                <a:gd name="T1" fmla="*/ 0 h 473"/>
                <a:gd name="T2" fmla="*/ 0 w 453"/>
                <a:gd name="T3" fmla="*/ 194 h 473"/>
                <a:gd name="T4" fmla="*/ 0 w 453"/>
                <a:gd name="T5" fmla="*/ 473 h 473"/>
                <a:gd name="T6" fmla="*/ 453 w 453"/>
                <a:gd name="T7" fmla="*/ 277 h 473"/>
                <a:gd name="T8" fmla="*/ 453 w 453"/>
                <a:gd name="T9" fmla="*/ 0 h 473"/>
              </a:gdLst>
              <a:ahLst/>
              <a:cxnLst>
                <a:cxn ang="0">
                  <a:pos x="T0" y="T1"/>
                </a:cxn>
                <a:cxn ang="0">
                  <a:pos x="T2" y="T3"/>
                </a:cxn>
                <a:cxn ang="0">
                  <a:pos x="T4" y="T5"/>
                </a:cxn>
                <a:cxn ang="0">
                  <a:pos x="T6" y="T7"/>
                </a:cxn>
                <a:cxn ang="0">
                  <a:pos x="T8" y="T9"/>
                </a:cxn>
              </a:cxnLst>
              <a:rect l="0" t="0" r="r" b="b"/>
              <a:pathLst>
                <a:path w="453" h="473">
                  <a:moveTo>
                    <a:pt x="453" y="0"/>
                  </a:moveTo>
                  <a:lnTo>
                    <a:pt x="0" y="194"/>
                  </a:lnTo>
                  <a:lnTo>
                    <a:pt x="0" y="473"/>
                  </a:lnTo>
                  <a:lnTo>
                    <a:pt x="453" y="277"/>
                  </a:lnTo>
                  <a:lnTo>
                    <a:pt x="453" y="0"/>
                  </a:lnTo>
                  <a:close/>
                </a:path>
              </a:pathLst>
            </a:custGeom>
            <a:solidFill>
              <a:schemeClr val="accent3"/>
            </a:solidFill>
            <a:ln>
              <a:no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sp>
          <p:nvSpPr>
            <p:cNvPr id="13" name="MH_Other_7"/>
            <p:cNvSpPr>
              <a:spLocks/>
            </p:cNvSpPr>
            <p:nvPr/>
          </p:nvSpPr>
          <p:spPr bwMode="auto">
            <a:xfrm>
              <a:off x="2914016" y="4911320"/>
              <a:ext cx="1125529" cy="650874"/>
            </a:xfrm>
            <a:custGeom>
              <a:avLst/>
              <a:gdLst>
                <a:gd name="T0" fmla="*/ 0 w 453"/>
                <a:gd name="T1" fmla="*/ 0 h 473"/>
                <a:gd name="T2" fmla="*/ 453 w 453"/>
                <a:gd name="T3" fmla="*/ 194 h 473"/>
                <a:gd name="T4" fmla="*/ 453 w 453"/>
                <a:gd name="T5" fmla="*/ 473 h 473"/>
                <a:gd name="T6" fmla="*/ 0 w 453"/>
                <a:gd name="T7" fmla="*/ 277 h 473"/>
                <a:gd name="T8" fmla="*/ 0 w 453"/>
                <a:gd name="T9" fmla="*/ 0 h 473"/>
              </a:gdLst>
              <a:ahLst/>
              <a:cxnLst>
                <a:cxn ang="0">
                  <a:pos x="T0" y="T1"/>
                </a:cxn>
                <a:cxn ang="0">
                  <a:pos x="T2" y="T3"/>
                </a:cxn>
                <a:cxn ang="0">
                  <a:pos x="T4" y="T5"/>
                </a:cxn>
                <a:cxn ang="0">
                  <a:pos x="T6" y="T7"/>
                </a:cxn>
                <a:cxn ang="0">
                  <a:pos x="T8" y="T9"/>
                </a:cxn>
              </a:cxnLst>
              <a:rect l="0" t="0" r="r" b="b"/>
              <a:pathLst>
                <a:path w="453" h="473">
                  <a:moveTo>
                    <a:pt x="0" y="0"/>
                  </a:moveTo>
                  <a:lnTo>
                    <a:pt x="453" y="194"/>
                  </a:lnTo>
                  <a:lnTo>
                    <a:pt x="453" y="473"/>
                  </a:lnTo>
                  <a:lnTo>
                    <a:pt x="0" y="277"/>
                  </a:lnTo>
                  <a:lnTo>
                    <a:pt x="0" y="0"/>
                  </a:lnTo>
                  <a:close/>
                </a:path>
              </a:pathLst>
            </a:custGeom>
            <a:solidFill>
              <a:schemeClr val="accent3">
                <a:lumMod val="60000"/>
                <a:lumOff val="40000"/>
              </a:schemeClr>
            </a:solidFill>
            <a:ln>
              <a:no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sp>
          <p:nvSpPr>
            <p:cNvPr id="14" name="MH_Other_8"/>
            <p:cNvSpPr>
              <a:spLocks/>
            </p:cNvSpPr>
            <p:nvPr/>
          </p:nvSpPr>
          <p:spPr bwMode="auto">
            <a:xfrm>
              <a:off x="2914016" y="4643513"/>
              <a:ext cx="2249017" cy="534485"/>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accent3">
                <a:lumMod val="20000"/>
                <a:lumOff val="80000"/>
              </a:schemeClr>
            </a:solidFill>
            <a:ln>
              <a:no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sp>
          <p:nvSpPr>
            <p:cNvPr id="15" name="MH_Other_9"/>
            <p:cNvSpPr>
              <a:spLocks/>
            </p:cNvSpPr>
            <p:nvPr/>
          </p:nvSpPr>
          <p:spPr bwMode="auto">
            <a:xfrm>
              <a:off x="4039545" y="4154227"/>
              <a:ext cx="1123489" cy="652004"/>
            </a:xfrm>
            <a:custGeom>
              <a:avLst/>
              <a:gdLst>
                <a:gd name="T0" fmla="*/ 2147483646 w 453"/>
                <a:gd name="T1" fmla="*/ 0 h 474"/>
                <a:gd name="T2" fmla="*/ 0 w 453"/>
                <a:gd name="T3" fmla="*/ 2147483646 h 474"/>
                <a:gd name="T4" fmla="*/ 0 w 453"/>
                <a:gd name="T5" fmla="*/ 2147483646 h 474"/>
                <a:gd name="T6" fmla="*/ 2147483646 w 453"/>
                <a:gd name="T7" fmla="*/ 2147483646 h 474"/>
                <a:gd name="T8" fmla="*/ 2147483646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453" y="0"/>
                  </a:moveTo>
                  <a:lnTo>
                    <a:pt x="0" y="194"/>
                  </a:lnTo>
                  <a:lnTo>
                    <a:pt x="0" y="474"/>
                  </a:lnTo>
                  <a:lnTo>
                    <a:pt x="453" y="277"/>
                  </a:lnTo>
                  <a:lnTo>
                    <a:pt x="453"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 name="MH_Other_10"/>
            <p:cNvSpPr>
              <a:spLocks/>
            </p:cNvSpPr>
            <p:nvPr/>
          </p:nvSpPr>
          <p:spPr bwMode="auto">
            <a:xfrm>
              <a:off x="2914016" y="4154227"/>
              <a:ext cx="1125529" cy="652004"/>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chemeClr val="accent2">
                <a:lumMod val="60000"/>
                <a:lumOff val="40000"/>
              </a:schemeClr>
            </a:solidFill>
            <a:ln>
              <a:no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sp>
          <p:nvSpPr>
            <p:cNvPr id="19" name="MH_Other_11"/>
            <p:cNvSpPr>
              <a:spLocks/>
            </p:cNvSpPr>
            <p:nvPr/>
          </p:nvSpPr>
          <p:spPr bwMode="auto">
            <a:xfrm>
              <a:off x="2914016" y="4154227"/>
              <a:ext cx="1125529" cy="652004"/>
            </a:xfrm>
            <a:custGeom>
              <a:avLst/>
              <a:gdLst>
                <a:gd name="T0" fmla="*/ 0 w 453"/>
                <a:gd name="T1" fmla="*/ 0 h 474"/>
                <a:gd name="T2" fmla="*/ 2147483646 w 453"/>
                <a:gd name="T3" fmla="*/ 2147483646 h 474"/>
                <a:gd name="T4" fmla="*/ 2147483646 w 453"/>
                <a:gd name="T5" fmla="*/ 2147483646 h 474"/>
                <a:gd name="T6" fmla="*/ 0 w 453"/>
                <a:gd name="T7" fmla="*/ 2147483646 h 474"/>
                <a:gd name="T8" fmla="*/ 0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0" y="0"/>
                  </a:moveTo>
                  <a:lnTo>
                    <a:pt x="453" y="194"/>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 name="MH_Other_12"/>
            <p:cNvSpPr>
              <a:spLocks/>
            </p:cNvSpPr>
            <p:nvPr/>
          </p:nvSpPr>
          <p:spPr bwMode="auto">
            <a:xfrm>
              <a:off x="2914016" y="3886421"/>
              <a:ext cx="2249017" cy="534485"/>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accent2">
                <a:lumMod val="20000"/>
                <a:lumOff val="80000"/>
              </a:schemeClr>
            </a:solidFill>
            <a:ln>
              <a:no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sp>
          <p:nvSpPr>
            <p:cNvPr id="21" name="MH_Other_13"/>
            <p:cNvSpPr>
              <a:spLocks/>
            </p:cNvSpPr>
            <p:nvPr/>
          </p:nvSpPr>
          <p:spPr bwMode="auto">
            <a:xfrm>
              <a:off x="4039545" y="3398265"/>
              <a:ext cx="1123489" cy="652003"/>
            </a:xfrm>
            <a:custGeom>
              <a:avLst/>
              <a:gdLst>
                <a:gd name="T0" fmla="*/ 2147483646 w 453"/>
                <a:gd name="T1" fmla="*/ 0 h 474"/>
                <a:gd name="T2" fmla="*/ 0 w 453"/>
                <a:gd name="T3" fmla="*/ 2147483646 h 474"/>
                <a:gd name="T4" fmla="*/ 0 w 453"/>
                <a:gd name="T5" fmla="*/ 2147483646 h 474"/>
                <a:gd name="T6" fmla="*/ 2147483646 w 453"/>
                <a:gd name="T7" fmla="*/ 2147483646 h 474"/>
                <a:gd name="T8" fmla="*/ 2147483646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453" y="0"/>
                  </a:moveTo>
                  <a:lnTo>
                    <a:pt x="0" y="194"/>
                  </a:lnTo>
                  <a:lnTo>
                    <a:pt x="0" y="474"/>
                  </a:lnTo>
                  <a:lnTo>
                    <a:pt x="453" y="277"/>
                  </a:lnTo>
                  <a:lnTo>
                    <a:pt x="453"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2" name="MH_Other_14"/>
            <p:cNvSpPr>
              <a:spLocks/>
            </p:cNvSpPr>
            <p:nvPr/>
          </p:nvSpPr>
          <p:spPr bwMode="auto">
            <a:xfrm>
              <a:off x="2914016" y="3398265"/>
              <a:ext cx="1125529" cy="652003"/>
            </a:xfrm>
            <a:custGeom>
              <a:avLst/>
              <a:gdLst>
                <a:gd name="T0" fmla="*/ 0 w 453"/>
                <a:gd name="T1" fmla="*/ 0 h 474"/>
                <a:gd name="T2" fmla="*/ 453 w 453"/>
                <a:gd name="T3" fmla="*/ 194 h 474"/>
                <a:gd name="T4" fmla="*/ 453 w 453"/>
                <a:gd name="T5" fmla="*/ 474 h 474"/>
                <a:gd name="T6" fmla="*/ 0 w 453"/>
                <a:gd name="T7" fmla="*/ 277 h 474"/>
                <a:gd name="T8" fmla="*/ 0 w 453"/>
                <a:gd name="T9" fmla="*/ 0 h 474"/>
              </a:gdLst>
              <a:ahLst/>
              <a:cxnLst>
                <a:cxn ang="0">
                  <a:pos x="T0" y="T1"/>
                </a:cxn>
                <a:cxn ang="0">
                  <a:pos x="T2" y="T3"/>
                </a:cxn>
                <a:cxn ang="0">
                  <a:pos x="T4" y="T5"/>
                </a:cxn>
                <a:cxn ang="0">
                  <a:pos x="T6" y="T7"/>
                </a:cxn>
                <a:cxn ang="0">
                  <a:pos x="T8" y="T9"/>
                </a:cxn>
              </a:cxnLst>
              <a:rect l="0" t="0" r="r" b="b"/>
              <a:pathLst>
                <a:path w="453" h="474">
                  <a:moveTo>
                    <a:pt x="0" y="0"/>
                  </a:moveTo>
                  <a:lnTo>
                    <a:pt x="453" y="194"/>
                  </a:lnTo>
                  <a:lnTo>
                    <a:pt x="453" y="474"/>
                  </a:lnTo>
                  <a:lnTo>
                    <a:pt x="0" y="277"/>
                  </a:lnTo>
                  <a:lnTo>
                    <a:pt x="0" y="0"/>
                  </a:lnTo>
                  <a:close/>
                </a:path>
              </a:pathLst>
            </a:custGeom>
            <a:solidFill>
              <a:schemeClr val="accent1">
                <a:lumMod val="60000"/>
                <a:lumOff val="40000"/>
              </a:schemeClr>
            </a:solidFill>
            <a:ln>
              <a:solidFill>
                <a:schemeClr val="accent1">
                  <a:lumMod val="60000"/>
                  <a:lumOff val="40000"/>
                </a:schemeClr>
              </a:solid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sp>
          <p:nvSpPr>
            <p:cNvPr id="23" name="MH_Other_15"/>
            <p:cNvSpPr>
              <a:spLocks/>
            </p:cNvSpPr>
            <p:nvPr/>
          </p:nvSpPr>
          <p:spPr bwMode="auto">
            <a:xfrm>
              <a:off x="2914016" y="3398265"/>
              <a:ext cx="1125529" cy="652003"/>
            </a:xfrm>
            <a:custGeom>
              <a:avLst/>
              <a:gdLst>
                <a:gd name="T0" fmla="*/ 0 w 453"/>
                <a:gd name="T1" fmla="*/ 0 h 474"/>
                <a:gd name="T2" fmla="*/ 2147483646 w 453"/>
                <a:gd name="T3" fmla="*/ 2147483646 h 474"/>
                <a:gd name="T4" fmla="*/ 2147483646 w 453"/>
                <a:gd name="T5" fmla="*/ 2147483646 h 474"/>
                <a:gd name="T6" fmla="*/ 0 w 453"/>
                <a:gd name="T7" fmla="*/ 2147483646 h 474"/>
                <a:gd name="T8" fmla="*/ 0 w 453"/>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3" h="474">
                  <a:moveTo>
                    <a:pt x="0" y="0"/>
                  </a:moveTo>
                  <a:lnTo>
                    <a:pt x="453" y="194"/>
                  </a:lnTo>
                  <a:lnTo>
                    <a:pt x="453" y="474"/>
                  </a:lnTo>
                  <a:lnTo>
                    <a:pt x="0" y="27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 name="MH_Other_16"/>
            <p:cNvSpPr>
              <a:spLocks/>
            </p:cNvSpPr>
            <p:nvPr/>
          </p:nvSpPr>
          <p:spPr bwMode="auto">
            <a:xfrm>
              <a:off x="2914016" y="3131587"/>
              <a:ext cx="2249017" cy="533355"/>
            </a:xfrm>
            <a:custGeom>
              <a:avLst/>
              <a:gdLst>
                <a:gd name="T0" fmla="*/ 453 w 906"/>
                <a:gd name="T1" fmla="*/ 0 h 388"/>
                <a:gd name="T2" fmla="*/ 0 w 906"/>
                <a:gd name="T3" fmla="*/ 194 h 388"/>
                <a:gd name="T4" fmla="*/ 453 w 906"/>
                <a:gd name="T5" fmla="*/ 388 h 388"/>
                <a:gd name="T6" fmla="*/ 906 w 906"/>
                <a:gd name="T7" fmla="*/ 194 h 388"/>
                <a:gd name="T8" fmla="*/ 453 w 906"/>
                <a:gd name="T9" fmla="*/ 0 h 388"/>
              </a:gdLst>
              <a:ahLst/>
              <a:cxnLst>
                <a:cxn ang="0">
                  <a:pos x="T0" y="T1"/>
                </a:cxn>
                <a:cxn ang="0">
                  <a:pos x="T2" y="T3"/>
                </a:cxn>
                <a:cxn ang="0">
                  <a:pos x="T4" y="T5"/>
                </a:cxn>
                <a:cxn ang="0">
                  <a:pos x="T6" y="T7"/>
                </a:cxn>
                <a:cxn ang="0">
                  <a:pos x="T8" y="T9"/>
                </a:cxn>
              </a:cxnLst>
              <a:rect l="0" t="0" r="r" b="b"/>
              <a:pathLst>
                <a:path w="906" h="388">
                  <a:moveTo>
                    <a:pt x="453" y="0"/>
                  </a:moveTo>
                  <a:lnTo>
                    <a:pt x="0" y="194"/>
                  </a:lnTo>
                  <a:lnTo>
                    <a:pt x="453" y="388"/>
                  </a:lnTo>
                  <a:lnTo>
                    <a:pt x="906" y="194"/>
                  </a:lnTo>
                  <a:lnTo>
                    <a:pt x="453" y="0"/>
                  </a:lnTo>
                  <a:close/>
                </a:path>
              </a:pathLst>
            </a:custGeom>
            <a:solidFill>
              <a:schemeClr val="accent1">
                <a:lumMod val="20000"/>
                <a:lumOff val="80000"/>
              </a:schemeClr>
            </a:solidFill>
            <a:ln>
              <a:no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sp>
          <p:nvSpPr>
            <p:cNvPr id="25" name="MH_Other_17"/>
            <p:cNvSpPr>
              <a:spLocks noChangeArrowheads="1"/>
            </p:cNvSpPr>
            <p:nvPr/>
          </p:nvSpPr>
          <p:spPr bwMode="auto">
            <a:xfrm>
              <a:off x="4958220" y="3619652"/>
              <a:ext cx="138652" cy="76839"/>
            </a:xfrm>
            <a:prstGeom prst="ellipse">
              <a:avLst/>
            </a:prstGeom>
            <a:solidFill>
              <a:srgbClr val="FFFFFF"/>
            </a:solidFill>
            <a:ln w="47625">
              <a:solidFill>
                <a:schemeClr val="accent1"/>
              </a:solidFill>
              <a:round/>
              <a:headEnd/>
              <a:tailEnd/>
            </a:ln>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eaLnBrk="1" hangingPunct="1"/>
              <a:endParaRPr lang="zh-CN" altLang="en-US">
                <a:cs typeface="+mn-ea"/>
                <a:sym typeface="+mn-lt"/>
              </a:endParaRPr>
            </a:p>
          </p:txBody>
        </p:sp>
        <p:sp>
          <p:nvSpPr>
            <p:cNvPr id="26" name="MH_Other_18"/>
            <p:cNvSpPr>
              <a:spLocks noEditPoints="1"/>
            </p:cNvSpPr>
            <p:nvPr/>
          </p:nvSpPr>
          <p:spPr bwMode="auto">
            <a:xfrm>
              <a:off x="3197438" y="5833391"/>
              <a:ext cx="454698" cy="316397"/>
            </a:xfrm>
            <a:custGeom>
              <a:avLst/>
              <a:gdLst>
                <a:gd name="T0" fmla="*/ 2147483646 w 77"/>
                <a:gd name="T1" fmla="*/ 2147483646 h 97"/>
                <a:gd name="T2" fmla="*/ 2147483646 w 77"/>
                <a:gd name="T3" fmla="*/ 2147483646 h 97"/>
                <a:gd name="T4" fmla="*/ 2147483646 w 77"/>
                <a:gd name="T5" fmla="*/ 2147483646 h 97"/>
                <a:gd name="T6" fmla="*/ 2147483646 w 77"/>
                <a:gd name="T7" fmla="*/ 2147483646 h 97"/>
                <a:gd name="T8" fmla="*/ 2147483646 w 77"/>
                <a:gd name="T9" fmla="*/ 2147483646 h 97"/>
                <a:gd name="T10" fmla="*/ 2147483646 w 77"/>
                <a:gd name="T11" fmla="*/ 2147483646 h 97"/>
                <a:gd name="T12" fmla="*/ 2147483646 w 77"/>
                <a:gd name="T13" fmla="*/ 2147483646 h 97"/>
                <a:gd name="T14" fmla="*/ 2147483646 w 77"/>
                <a:gd name="T15" fmla="*/ 2147483646 h 97"/>
                <a:gd name="T16" fmla="*/ 0 w 77"/>
                <a:gd name="T17" fmla="*/ 2147483646 h 97"/>
                <a:gd name="T18" fmla="*/ 2147483646 w 77"/>
                <a:gd name="T19" fmla="*/ 2147483646 h 97"/>
                <a:gd name="T20" fmla="*/ 2147483646 w 77"/>
                <a:gd name="T21" fmla="*/ 2147483646 h 97"/>
                <a:gd name="T22" fmla="*/ 2147483646 w 77"/>
                <a:gd name="T23" fmla="*/ 2147483646 h 97"/>
                <a:gd name="T24" fmla="*/ 2147483646 w 77"/>
                <a:gd name="T25" fmla="*/ 2147483646 h 97"/>
                <a:gd name="T26" fmla="*/ 2147483646 w 77"/>
                <a:gd name="T27" fmla="*/ 2147483646 h 97"/>
                <a:gd name="T28" fmla="*/ 2147483646 w 77"/>
                <a:gd name="T29" fmla="*/ 2147483646 h 97"/>
                <a:gd name="T30" fmla="*/ 2147483646 w 77"/>
                <a:gd name="T31" fmla="*/ 2147483646 h 97"/>
                <a:gd name="T32" fmla="*/ 2147483646 w 77"/>
                <a:gd name="T33" fmla="*/ 2147483646 h 97"/>
                <a:gd name="T34" fmla="*/ 2147483646 w 77"/>
                <a:gd name="T35" fmla="*/ 2147483646 h 97"/>
                <a:gd name="T36" fmla="*/ 2147483646 w 77"/>
                <a:gd name="T37" fmla="*/ 2147483646 h 97"/>
                <a:gd name="T38" fmla="*/ 2147483646 w 77"/>
                <a:gd name="T39" fmla="*/ 2147483646 h 97"/>
                <a:gd name="T40" fmla="*/ 2147483646 w 77"/>
                <a:gd name="T41" fmla="*/ 2147483646 h 97"/>
                <a:gd name="T42" fmla="*/ 2147483646 w 77"/>
                <a:gd name="T43" fmla="*/ 2147483646 h 97"/>
                <a:gd name="T44" fmla="*/ 2147483646 w 77"/>
                <a:gd name="T45" fmla="*/ 2147483646 h 97"/>
                <a:gd name="T46" fmla="*/ 2147483646 w 77"/>
                <a:gd name="T47" fmla="*/ 2147483646 h 97"/>
                <a:gd name="T48" fmla="*/ 2147483646 w 77"/>
                <a:gd name="T49" fmla="*/ 2147483646 h 97"/>
                <a:gd name="T50" fmla="*/ 2147483646 w 77"/>
                <a:gd name="T51" fmla="*/ 2147483646 h 97"/>
                <a:gd name="T52" fmla="*/ 2147483646 w 77"/>
                <a:gd name="T53" fmla="*/ 0 h 97"/>
                <a:gd name="T54" fmla="*/ 2147483646 w 77"/>
                <a:gd name="T55" fmla="*/ 2147483646 h 97"/>
                <a:gd name="T56" fmla="*/ 2147483646 w 77"/>
                <a:gd name="T57" fmla="*/ 2147483646 h 97"/>
                <a:gd name="T58" fmla="*/ 2147483646 w 77"/>
                <a:gd name="T59" fmla="*/ 2147483646 h 97"/>
                <a:gd name="T60" fmla="*/ 2147483646 w 77"/>
                <a:gd name="T61" fmla="*/ 2147483646 h 97"/>
                <a:gd name="T62" fmla="*/ 2147483646 w 77"/>
                <a:gd name="T63" fmla="*/ 2147483646 h 97"/>
                <a:gd name="T64" fmla="*/ 2147483646 w 77"/>
                <a:gd name="T65" fmla="*/ 2147483646 h 97"/>
                <a:gd name="T66" fmla="*/ 2147483646 w 77"/>
                <a:gd name="T67" fmla="*/ 2147483646 h 97"/>
                <a:gd name="T68" fmla="*/ 2147483646 w 77"/>
                <a:gd name="T69" fmla="*/ 2147483646 h 97"/>
                <a:gd name="T70" fmla="*/ 2147483646 w 77"/>
                <a:gd name="T71" fmla="*/ 2147483646 h 97"/>
                <a:gd name="T72" fmla="*/ 2147483646 w 77"/>
                <a:gd name="T73" fmla="*/ 2147483646 h 97"/>
                <a:gd name="T74" fmla="*/ 2147483646 w 77"/>
                <a:gd name="T75" fmla="*/ 2147483646 h 97"/>
                <a:gd name="T76" fmla="*/ 2147483646 w 77"/>
                <a:gd name="T77" fmla="*/ 2147483646 h 97"/>
                <a:gd name="T78" fmla="*/ 2147483646 w 77"/>
                <a:gd name="T79" fmla="*/ 2147483646 h 97"/>
                <a:gd name="T80" fmla="*/ 2147483646 w 77"/>
                <a:gd name="T81" fmla="*/ 2147483646 h 97"/>
                <a:gd name="T82" fmla="*/ 2147483646 w 77"/>
                <a:gd name="T83" fmla="*/ 2147483646 h 97"/>
                <a:gd name="T84" fmla="*/ 2147483646 w 77"/>
                <a:gd name="T85" fmla="*/ 2147483646 h 97"/>
                <a:gd name="T86" fmla="*/ 2147483646 w 77"/>
                <a:gd name="T87" fmla="*/ 0 h 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77" h="97">
                  <a:moveTo>
                    <a:pt x="29" y="81"/>
                  </a:moveTo>
                  <a:cubicBezTo>
                    <a:pt x="28" y="81"/>
                    <a:pt x="26" y="81"/>
                    <a:pt x="25" y="80"/>
                  </a:cubicBezTo>
                  <a:cubicBezTo>
                    <a:pt x="25" y="80"/>
                    <a:pt x="25" y="80"/>
                    <a:pt x="25" y="80"/>
                  </a:cubicBezTo>
                  <a:cubicBezTo>
                    <a:pt x="16" y="76"/>
                    <a:pt x="9" y="61"/>
                    <a:pt x="9" y="46"/>
                  </a:cubicBezTo>
                  <a:cubicBezTo>
                    <a:pt x="10" y="34"/>
                    <a:pt x="15" y="26"/>
                    <a:pt x="22" y="26"/>
                  </a:cubicBezTo>
                  <a:cubicBezTo>
                    <a:pt x="23" y="26"/>
                    <a:pt x="24" y="26"/>
                    <a:pt x="25" y="26"/>
                  </a:cubicBezTo>
                  <a:cubicBezTo>
                    <a:pt x="26" y="27"/>
                    <a:pt x="26" y="27"/>
                    <a:pt x="26" y="27"/>
                  </a:cubicBezTo>
                  <a:cubicBezTo>
                    <a:pt x="34" y="30"/>
                    <a:pt x="41" y="46"/>
                    <a:pt x="41" y="60"/>
                  </a:cubicBezTo>
                  <a:cubicBezTo>
                    <a:pt x="41" y="73"/>
                    <a:pt x="36" y="81"/>
                    <a:pt x="29" y="81"/>
                  </a:cubicBezTo>
                  <a:moveTo>
                    <a:pt x="22" y="9"/>
                  </a:moveTo>
                  <a:cubicBezTo>
                    <a:pt x="22" y="17"/>
                    <a:pt x="22" y="17"/>
                    <a:pt x="22" y="17"/>
                  </a:cubicBezTo>
                  <a:cubicBezTo>
                    <a:pt x="21" y="17"/>
                    <a:pt x="21" y="17"/>
                    <a:pt x="20" y="17"/>
                  </a:cubicBezTo>
                  <a:cubicBezTo>
                    <a:pt x="18" y="17"/>
                    <a:pt x="16" y="18"/>
                    <a:pt x="14" y="19"/>
                  </a:cubicBezTo>
                  <a:cubicBezTo>
                    <a:pt x="11" y="12"/>
                    <a:pt x="11" y="12"/>
                    <a:pt x="11" y="12"/>
                  </a:cubicBezTo>
                  <a:cubicBezTo>
                    <a:pt x="5" y="19"/>
                    <a:pt x="5" y="19"/>
                    <a:pt x="5" y="19"/>
                  </a:cubicBezTo>
                  <a:cubicBezTo>
                    <a:pt x="8" y="26"/>
                    <a:pt x="8" y="26"/>
                    <a:pt x="8" y="26"/>
                  </a:cubicBezTo>
                  <a:cubicBezTo>
                    <a:pt x="7" y="29"/>
                    <a:pt x="6" y="33"/>
                    <a:pt x="5" y="38"/>
                  </a:cubicBezTo>
                  <a:cubicBezTo>
                    <a:pt x="0" y="36"/>
                    <a:pt x="0" y="36"/>
                    <a:pt x="0" y="36"/>
                  </a:cubicBezTo>
                  <a:cubicBezTo>
                    <a:pt x="0" y="49"/>
                    <a:pt x="0" y="49"/>
                    <a:pt x="0" y="49"/>
                  </a:cubicBezTo>
                  <a:cubicBezTo>
                    <a:pt x="5" y="51"/>
                    <a:pt x="5" y="51"/>
                    <a:pt x="5" y="51"/>
                  </a:cubicBezTo>
                  <a:cubicBezTo>
                    <a:pt x="5" y="56"/>
                    <a:pt x="6" y="61"/>
                    <a:pt x="8" y="65"/>
                  </a:cubicBezTo>
                  <a:cubicBezTo>
                    <a:pt x="5" y="70"/>
                    <a:pt x="5" y="70"/>
                    <a:pt x="5" y="70"/>
                  </a:cubicBezTo>
                  <a:cubicBezTo>
                    <a:pt x="10" y="81"/>
                    <a:pt x="10" y="81"/>
                    <a:pt x="10" y="81"/>
                  </a:cubicBezTo>
                  <a:cubicBezTo>
                    <a:pt x="13" y="77"/>
                    <a:pt x="13" y="77"/>
                    <a:pt x="13" y="77"/>
                  </a:cubicBezTo>
                  <a:cubicBezTo>
                    <a:pt x="16" y="81"/>
                    <a:pt x="18" y="84"/>
                    <a:pt x="21" y="86"/>
                  </a:cubicBezTo>
                  <a:cubicBezTo>
                    <a:pt x="21" y="94"/>
                    <a:pt x="21" y="94"/>
                    <a:pt x="21" y="94"/>
                  </a:cubicBezTo>
                  <a:cubicBezTo>
                    <a:pt x="29" y="97"/>
                    <a:pt x="29" y="97"/>
                    <a:pt x="29" y="97"/>
                  </a:cubicBezTo>
                  <a:cubicBezTo>
                    <a:pt x="29" y="89"/>
                    <a:pt x="29" y="89"/>
                    <a:pt x="29" y="89"/>
                  </a:cubicBezTo>
                  <a:cubicBezTo>
                    <a:pt x="29" y="90"/>
                    <a:pt x="30" y="90"/>
                    <a:pt x="30" y="90"/>
                  </a:cubicBezTo>
                  <a:cubicBezTo>
                    <a:pt x="32" y="90"/>
                    <a:pt x="34" y="89"/>
                    <a:pt x="36" y="87"/>
                  </a:cubicBezTo>
                  <a:cubicBezTo>
                    <a:pt x="40" y="94"/>
                    <a:pt x="40" y="94"/>
                    <a:pt x="40" y="94"/>
                  </a:cubicBezTo>
                  <a:cubicBezTo>
                    <a:pt x="45" y="88"/>
                    <a:pt x="45" y="88"/>
                    <a:pt x="45" y="88"/>
                  </a:cubicBezTo>
                  <a:cubicBezTo>
                    <a:pt x="42" y="81"/>
                    <a:pt x="42" y="81"/>
                    <a:pt x="42" y="81"/>
                  </a:cubicBezTo>
                  <a:cubicBezTo>
                    <a:pt x="44" y="77"/>
                    <a:pt x="45" y="73"/>
                    <a:pt x="45" y="69"/>
                  </a:cubicBezTo>
                  <a:cubicBezTo>
                    <a:pt x="50" y="71"/>
                    <a:pt x="50" y="71"/>
                    <a:pt x="50" y="71"/>
                  </a:cubicBezTo>
                  <a:cubicBezTo>
                    <a:pt x="50" y="58"/>
                    <a:pt x="50" y="58"/>
                    <a:pt x="50" y="58"/>
                  </a:cubicBezTo>
                  <a:cubicBezTo>
                    <a:pt x="45" y="56"/>
                    <a:pt x="45" y="56"/>
                    <a:pt x="45" y="56"/>
                  </a:cubicBezTo>
                  <a:cubicBezTo>
                    <a:pt x="45" y="51"/>
                    <a:pt x="44" y="46"/>
                    <a:pt x="42" y="41"/>
                  </a:cubicBezTo>
                  <a:cubicBezTo>
                    <a:pt x="46" y="37"/>
                    <a:pt x="46" y="37"/>
                    <a:pt x="46" y="37"/>
                  </a:cubicBezTo>
                  <a:cubicBezTo>
                    <a:pt x="40" y="25"/>
                    <a:pt x="40" y="25"/>
                    <a:pt x="40" y="25"/>
                  </a:cubicBezTo>
                  <a:cubicBezTo>
                    <a:pt x="37" y="29"/>
                    <a:pt x="37" y="29"/>
                    <a:pt x="37" y="29"/>
                  </a:cubicBezTo>
                  <a:cubicBezTo>
                    <a:pt x="35" y="26"/>
                    <a:pt x="32" y="23"/>
                    <a:pt x="30" y="21"/>
                  </a:cubicBezTo>
                  <a:cubicBezTo>
                    <a:pt x="30" y="13"/>
                    <a:pt x="30" y="13"/>
                    <a:pt x="30" y="13"/>
                  </a:cubicBezTo>
                  <a:cubicBezTo>
                    <a:pt x="22" y="9"/>
                    <a:pt x="22" y="9"/>
                    <a:pt x="22" y="9"/>
                  </a:cubicBezTo>
                  <a:moveTo>
                    <a:pt x="62" y="49"/>
                  </a:moveTo>
                  <a:cubicBezTo>
                    <a:pt x="61" y="49"/>
                    <a:pt x="61" y="49"/>
                    <a:pt x="60" y="48"/>
                  </a:cubicBezTo>
                  <a:cubicBezTo>
                    <a:pt x="60" y="48"/>
                    <a:pt x="60" y="48"/>
                    <a:pt x="60" y="48"/>
                  </a:cubicBezTo>
                  <a:cubicBezTo>
                    <a:pt x="54" y="46"/>
                    <a:pt x="49" y="35"/>
                    <a:pt x="49" y="25"/>
                  </a:cubicBezTo>
                  <a:cubicBezTo>
                    <a:pt x="49" y="17"/>
                    <a:pt x="53" y="11"/>
                    <a:pt x="57" y="11"/>
                  </a:cubicBezTo>
                  <a:cubicBezTo>
                    <a:pt x="58" y="11"/>
                    <a:pt x="59" y="11"/>
                    <a:pt x="60" y="12"/>
                  </a:cubicBezTo>
                  <a:cubicBezTo>
                    <a:pt x="60" y="12"/>
                    <a:pt x="60" y="12"/>
                    <a:pt x="60" y="12"/>
                  </a:cubicBezTo>
                  <a:cubicBezTo>
                    <a:pt x="66" y="14"/>
                    <a:pt x="71" y="25"/>
                    <a:pt x="70" y="35"/>
                  </a:cubicBezTo>
                  <a:cubicBezTo>
                    <a:pt x="70" y="43"/>
                    <a:pt x="67" y="49"/>
                    <a:pt x="62" y="49"/>
                  </a:cubicBezTo>
                  <a:moveTo>
                    <a:pt x="58" y="0"/>
                  </a:moveTo>
                  <a:cubicBezTo>
                    <a:pt x="57" y="5"/>
                    <a:pt x="57" y="5"/>
                    <a:pt x="57" y="5"/>
                  </a:cubicBezTo>
                  <a:cubicBezTo>
                    <a:pt x="57" y="5"/>
                    <a:pt x="57" y="5"/>
                    <a:pt x="57" y="5"/>
                  </a:cubicBezTo>
                  <a:cubicBezTo>
                    <a:pt x="55" y="5"/>
                    <a:pt x="54" y="6"/>
                    <a:pt x="52" y="7"/>
                  </a:cubicBezTo>
                  <a:cubicBezTo>
                    <a:pt x="50" y="2"/>
                    <a:pt x="50" y="2"/>
                    <a:pt x="50" y="2"/>
                  </a:cubicBezTo>
                  <a:cubicBezTo>
                    <a:pt x="46" y="7"/>
                    <a:pt x="46" y="7"/>
                    <a:pt x="46" y="7"/>
                  </a:cubicBezTo>
                  <a:cubicBezTo>
                    <a:pt x="48" y="11"/>
                    <a:pt x="48" y="11"/>
                    <a:pt x="48" y="11"/>
                  </a:cubicBezTo>
                  <a:cubicBezTo>
                    <a:pt x="47" y="14"/>
                    <a:pt x="47" y="16"/>
                    <a:pt x="46" y="19"/>
                  </a:cubicBezTo>
                  <a:cubicBezTo>
                    <a:pt x="43" y="18"/>
                    <a:pt x="43" y="18"/>
                    <a:pt x="43" y="18"/>
                  </a:cubicBezTo>
                  <a:cubicBezTo>
                    <a:pt x="43" y="27"/>
                    <a:pt x="43" y="27"/>
                    <a:pt x="43" y="27"/>
                  </a:cubicBezTo>
                  <a:cubicBezTo>
                    <a:pt x="46" y="28"/>
                    <a:pt x="46" y="28"/>
                    <a:pt x="46" y="28"/>
                  </a:cubicBezTo>
                  <a:cubicBezTo>
                    <a:pt x="46" y="32"/>
                    <a:pt x="47" y="35"/>
                    <a:pt x="48" y="38"/>
                  </a:cubicBezTo>
                  <a:cubicBezTo>
                    <a:pt x="46" y="41"/>
                    <a:pt x="46" y="41"/>
                    <a:pt x="46" y="41"/>
                  </a:cubicBezTo>
                  <a:cubicBezTo>
                    <a:pt x="49" y="49"/>
                    <a:pt x="49" y="49"/>
                    <a:pt x="49" y="49"/>
                  </a:cubicBezTo>
                  <a:cubicBezTo>
                    <a:pt x="52" y="46"/>
                    <a:pt x="52" y="46"/>
                    <a:pt x="52" y="46"/>
                  </a:cubicBezTo>
                  <a:cubicBezTo>
                    <a:pt x="53" y="49"/>
                    <a:pt x="55" y="51"/>
                    <a:pt x="57" y="52"/>
                  </a:cubicBezTo>
                  <a:cubicBezTo>
                    <a:pt x="57" y="57"/>
                    <a:pt x="57" y="57"/>
                    <a:pt x="57" y="57"/>
                  </a:cubicBezTo>
                  <a:cubicBezTo>
                    <a:pt x="62" y="60"/>
                    <a:pt x="62" y="60"/>
                    <a:pt x="62" y="60"/>
                  </a:cubicBezTo>
                  <a:cubicBezTo>
                    <a:pt x="62" y="55"/>
                    <a:pt x="62" y="55"/>
                    <a:pt x="62" y="55"/>
                  </a:cubicBezTo>
                  <a:cubicBezTo>
                    <a:pt x="62" y="55"/>
                    <a:pt x="63" y="55"/>
                    <a:pt x="63" y="55"/>
                  </a:cubicBezTo>
                  <a:cubicBezTo>
                    <a:pt x="65" y="55"/>
                    <a:pt x="66" y="54"/>
                    <a:pt x="67" y="53"/>
                  </a:cubicBezTo>
                  <a:cubicBezTo>
                    <a:pt x="70" y="58"/>
                    <a:pt x="70" y="58"/>
                    <a:pt x="70" y="58"/>
                  </a:cubicBezTo>
                  <a:cubicBezTo>
                    <a:pt x="73" y="53"/>
                    <a:pt x="73" y="53"/>
                    <a:pt x="73" y="53"/>
                  </a:cubicBezTo>
                  <a:cubicBezTo>
                    <a:pt x="71" y="48"/>
                    <a:pt x="71" y="48"/>
                    <a:pt x="71" y="48"/>
                  </a:cubicBezTo>
                  <a:cubicBezTo>
                    <a:pt x="72" y="46"/>
                    <a:pt x="73" y="44"/>
                    <a:pt x="73" y="41"/>
                  </a:cubicBezTo>
                  <a:cubicBezTo>
                    <a:pt x="77" y="42"/>
                    <a:pt x="77" y="42"/>
                    <a:pt x="77" y="42"/>
                  </a:cubicBezTo>
                  <a:cubicBezTo>
                    <a:pt x="77" y="33"/>
                    <a:pt x="77" y="33"/>
                    <a:pt x="77" y="33"/>
                  </a:cubicBezTo>
                  <a:cubicBezTo>
                    <a:pt x="74" y="32"/>
                    <a:pt x="74" y="32"/>
                    <a:pt x="74" y="32"/>
                  </a:cubicBezTo>
                  <a:cubicBezTo>
                    <a:pt x="73" y="28"/>
                    <a:pt x="73" y="25"/>
                    <a:pt x="72" y="22"/>
                  </a:cubicBezTo>
                  <a:cubicBezTo>
                    <a:pt x="74" y="19"/>
                    <a:pt x="74" y="19"/>
                    <a:pt x="74" y="19"/>
                  </a:cubicBezTo>
                  <a:cubicBezTo>
                    <a:pt x="70" y="11"/>
                    <a:pt x="70" y="11"/>
                    <a:pt x="70" y="11"/>
                  </a:cubicBezTo>
                  <a:cubicBezTo>
                    <a:pt x="68" y="14"/>
                    <a:pt x="68" y="14"/>
                    <a:pt x="68" y="14"/>
                  </a:cubicBezTo>
                  <a:cubicBezTo>
                    <a:pt x="66" y="11"/>
                    <a:pt x="65" y="9"/>
                    <a:pt x="63" y="8"/>
                  </a:cubicBezTo>
                  <a:cubicBezTo>
                    <a:pt x="63" y="2"/>
                    <a:pt x="63" y="2"/>
                    <a:pt x="63" y="2"/>
                  </a:cubicBezTo>
                  <a:cubicBezTo>
                    <a:pt x="58" y="0"/>
                    <a:pt x="58" y="0"/>
                    <a:pt x="58"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 name="MH_Other_19"/>
            <p:cNvSpPr>
              <a:spLocks noEditPoints="1"/>
            </p:cNvSpPr>
            <p:nvPr/>
          </p:nvSpPr>
          <p:spPr bwMode="auto">
            <a:xfrm>
              <a:off x="3303465" y="4284177"/>
              <a:ext cx="336436" cy="381936"/>
            </a:xfrm>
            <a:custGeom>
              <a:avLst/>
              <a:gdLst>
                <a:gd name="T0" fmla="*/ 2147483646 w 57"/>
                <a:gd name="T1" fmla="*/ 2147483646 h 117"/>
                <a:gd name="T2" fmla="*/ 2147483646 w 57"/>
                <a:gd name="T3" fmla="*/ 2147483646 h 117"/>
                <a:gd name="T4" fmla="*/ 2147483646 w 57"/>
                <a:gd name="T5" fmla="*/ 2147483646 h 117"/>
                <a:gd name="T6" fmla="*/ 2147483646 w 57"/>
                <a:gd name="T7" fmla="*/ 2147483646 h 117"/>
                <a:gd name="T8" fmla="*/ 2147483646 w 57"/>
                <a:gd name="T9" fmla="*/ 2147483646 h 117"/>
                <a:gd name="T10" fmla="*/ 2147483646 w 57"/>
                <a:gd name="T11" fmla="*/ 2147483646 h 117"/>
                <a:gd name="T12" fmla="*/ 2147483646 w 57"/>
                <a:gd name="T13" fmla="*/ 2147483646 h 117"/>
                <a:gd name="T14" fmla="*/ 2147483646 w 57"/>
                <a:gd name="T15" fmla="*/ 2147483646 h 117"/>
                <a:gd name="T16" fmla="*/ 2147483646 w 57"/>
                <a:gd name="T17" fmla="*/ 2147483646 h 117"/>
                <a:gd name="T18" fmla="*/ 2147483646 w 57"/>
                <a:gd name="T19" fmla="*/ 2147483646 h 117"/>
                <a:gd name="T20" fmla="*/ 2147483646 w 57"/>
                <a:gd name="T21" fmla="*/ 2147483646 h 117"/>
                <a:gd name="T22" fmla="*/ 2147483646 w 57"/>
                <a:gd name="T23" fmla="*/ 2147483646 h 117"/>
                <a:gd name="T24" fmla="*/ 2147483646 w 57"/>
                <a:gd name="T25" fmla="*/ 2147483646 h 117"/>
                <a:gd name="T26" fmla="*/ 2147483646 w 57"/>
                <a:gd name="T27" fmla="*/ 2147483646 h 117"/>
                <a:gd name="T28" fmla="*/ 2147483646 w 57"/>
                <a:gd name="T29" fmla="*/ 2147483646 h 117"/>
                <a:gd name="T30" fmla="*/ 2147483646 w 57"/>
                <a:gd name="T31" fmla="*/ 2147483646 h 117"/>
                <a:gd name="T32" fmla="*/ 2147483646 w 57"/>
                <a:gd name="T33" fmla="*/ 2147483646 h 117"/>
                <a:gd name="T34" fmla="*/ 2147483646 w 57"/>
                <a:gd name="T35" fmla="*/ 2147483646 h 117"/>
                <a:gd name="T36" fmla="*/ 2147483646 w 57"/>
                <a:gd name="T37" fmla="*/ 2147483646 h 117"/>
                <a:gd name="T38" fmla="*/ 0 w 57"/>
                <a:gd name="T39" fmla="*/ 2147483646 h 117"/>
                <a:gd name="T40" fmla="*/ 0 w 57"/>
                <a:gd name="T41" fmla="*/ 2147483646 h 117"/>
                <a:gd name="T42" fmla="*/ 2147483646 w 57"/>
                <a:gd name="T43" fmla="*/ 2147483646 h 117"/>
                <a:gd name="T44" fmla="*/ 2147483646 w 57"/>
                <a:gd name="T45" fmla="*/ 2147483646 h 117"/>
                <a:gd name="T46" fmla="*/ 2147483646 w 57"/>
                <a:gd name="T47" fmla="*/ 2147483646 h 117"/>
                <a:gd name="T48" fmla="*/ 2147483646 w 57"/>
                <a:gd name="T49" fmla="*/ 2147483646 h 117"/>
                <a:gd name="T50" fmla="*/ 2147483646 w 57"/>
                <a:gd name="T51" fmla="*/ 2147483646 h 117"/>
                <a:gd name="T52" fmla="*/ 0 w 57"/>
                <a:gd name="T53" fmla="*/ 2147483646 h 117"/>
                <a:gd name="T54" fmla="*/ 0 w 57"/>
                <a:gd name="T55" fmla="*/ 2147483646 h 117"/>
                <a:gd name="T56" fmla="*/ 2147483646 w 57"/>
                <a:gd name="T57" fmla="*/ 2147483646 h 117"/>
                <a:gd name="T58" fmla="*/ 2147483646 w 57"/>
                <a:gd name="T59" fmla="*/ 2147483646 h 117"/>
                <a:gd name="T60" fmla="*/ 2147483646 w 57"/>
                <a:gd name="T61" fmla="*/ 2147483646 h 117"/>
                <a:gd name="T62" fmla="*/ 2147483646 w 57"/>
                <a:gd name="T63" fmla="*/ 2147483646 h 117"/>
                <a:gd name="T64" fmla="*/ 2147483646 w 57"/>
                <a:gd name="T65" fmla="*/ 2147483646 h 117"/>
                <a:gd name="T66" fmla="*/ 2147483646 w 57"/>
                <a:gd name="T67" fmla="*/ 2147483646 h 117"/>
                <a:gd name="T68" fmla="*/ 2147483646 w 57"/>
                <a:gd name="T69" fmla="*/ 2147483646 h 117"/>
                <a:gd name="T70" fmla="*/ 2147483646 w 57"/>
                <a:gd name="T71" fmla="*/ 2147483646 h 117"/>
                <a:gd name="T72" fmla="*/ 2147483646 w 57"/>
                <a:gd name="T73" fmla="*/ 2147483646 h 117"/>
                <a:gd name="T74" fmla="*/ 2147483646 w 57"/>
                <a:gd name="T75" fmla="*/ 2147483646 h 117"/>
                <a:gd name="T76" fmla="*/ 2147483646 w 57"/>
                <a:gd name="T77" fmla="*/ 2147483646 h 117"/>
                <a:gd name="T78" fmla="*/ 2147483646 w 57"/>
                <a:gd name="T79" fmla="*/ 2147483646 h 117"/>
                <a:gd name="T80" fmla="*/ 0 w 57"/>
                <a:gd name="T81" fmla="*/ 2147483646 h 117"/>
                <a:gd name="T82" fmla="*/ 2147483646 w 57"/>
                <a:gd name="T83" fmla="*/ 2147483646 h 117"/>
                <a:gd name="T84" fmla="*/ 2147483646 w 57"/>
                <a:gd name="T85" fmla="*/ 2147483646 h 117"/>
                <a:gd name="T86" fmla="*/ 2147483646 w 57"/>
                <a:gd name="T87" fmla="*/ 2147483646 h 117"/>
                <a:gd name="T88" fmla="*/ 2147483646 w 57"/>
                <a:gd name="T89" fmla="*/ 2147483646 h 117"/>
                <a:gd name="T90" fmla="*/ 2147483646 w 57"/>
                <a:gd name="T91" fmla="*/ 2147483646 h 117"/>
                <a:gd name="T92" fmla="*/ 2147483646 w 57"/>
                <a:gd name="T93" fmla="*/ 2147483646 h 117"/>
                <a:gd name="T94" fmla="*/ 2147483646 w 57"/>
                <a:gd name="T95" fmla="*/ 2147483646 h 117"/>
                <a:gd name="T96" fmla="*/ 2147483646 w 57"/>
                <a:gd name="T97" fmla="*/ 2147483646 h 117"/>
                <a:gd name="T98" fmla="*/ 2147483646 w 57"/>
                <a:gd name="T99" fmla="*/ 2147483646 h 117"/>
                <a:gd name="T100" fmla="*/ 2147483646 w 57"/>
                <a:gd name="T101" fmla="*/ 2147483646 h 117"/>
                <a:gd name="T102" fmla="*/ 2147483646 w 57"/>
                <a:gd name="T103" fmla="*/ 2147483646 h 117"/>
                <a:gd name="T104" fmla="*/ 2147483646 w 57"/>
                <a:gd name="T105" fmla="*/ 2147483646 h 117"/>
                <a:gd name="T106" fmla="*/ 2147483646 w 57"/>
                <a:gd name="T107" fmla="*/ 2147483646 h 117"/>
                <a:gd name="T108" fmla="*/ 2147483646 w 57"/>
                <a:gd name="T109" fmla="*/ 2147483646 h 117"/>
                <a:gd name="T110" fmla="*/ 2147483646 w 57"/>
                <a:gd name="T111" fmla="*/ 2147483646 h 117"/>
                <a:gd name="T112" fmla="*/ 2147483646 w 57"/>
                <a:gd name="T113" fmla="*/ 0 h 1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7" h="117">
                  <a:moveTo>
                    <a:pt x="44" y="59"/>
                  </a:moveTo>
                  <a:cubicBezTo>
                    <a:pt x="43" y="59"/>
                    <a:pt x="42" y="61"/>
                    <a:pt x="42" y="64"/>
                  </a:cubicBezTo>
                  <a:cubicBezTo>
                    <a:pt x="42" y="65"/>
                    <a:pt x="42" y="66"/>
                    <a:pt x="42" y="68"/>
                  </a:cubicBezTo>
                  <a:cubicBezTo>
                    <a:pt x="43" y="68"/>
                    <a:pt x="43" y="68"/>
                    <a:pt x="43" y="68"/>
                  </a:cubicBezTo>
                  <a:cubicBezTo>
                    <a:pt x="43" y="71"/>
                    <a:pt x="43" y="71"/>
                    <a:pt x="42" y="71"/>
                  </a:cubicBezTo>
                  <a:cubicBezTo>
                    <a:pt x="42" y="71"/>
                    <a:pt x="42" y="71"/>
                    <a:pt x="42" y="71"/>
                  </a:cubicBezTo>
                  <a:cubicBezTo>
                    <a:pt x="33" y="68"/>
                    <a:pt x="33" y="68"/>
                    <a:pt x="33" y="68"/>
                  </a:cubicBezTo>
                  <a:cubicBezTo>
                    <a:pt x="33" y="83"/>
                    <a:pt x="33" y="83"/>
                    <a:pt x="33" y="83"/>
                  </a:cubicBezTo>
                  <a:cubicBezTo>
                    <a:pt x="33" y="84"/>
                    <a:pt x="33" y="85"/>
                    <a:pt x="32" y="85"/>
                  </a:cubicBezTo>
                  <a:cubicBezTo>
                    <a:pt x="32" y="85"/>
                    <a:pt x="32" y="85"/>
                    <a:pt x="32" y="85"/>
                  </a:cubicBezTo>
                  <a:cubicBezTo>
                    <a:pt x="32" y="85"/>
                    <a:pt x="31" y="84"/>
                    <a:pt x="31" y="84"/>
                  </a:cubicBezTo>
                  <a:cubicBezTo>
                    <a:pt x="30" y="83"/>
                    <a:pt x="30" y="83"/>
                    <a:pt x="30" y="83"/>
                  </a:cubicBezTo>
                  <a:cubicBezTo>
                    <a:pt x="30" y="82"/>
                    <a:pt x="29" y="81"/>
                    <a:pt x="29" y="81"/>
                  </a:cubicBezTo>
                  <a:cubicBezTo>
                    <a:pt x="28" y="81"/>
                    <a:pt x="28" y="81"/>
                    <a:pt x="28" y="81"/>
                  </a:cubicBezTo>
                  <a:cubicBezTo>
                    <a:pt x="26" y="81"/>
                    <a:pt x="25" y="83"/>
                    <a:pt x="25" y="85"/>
                  </a:cubicBezTo>
                  <a:cubicBezTo>
                    <a:pt x="25" y="88"/>
                    <a:pt x="27" y="92"/>
                    <a:pt x="29" y="92"/>
                  </a:cubicBezTo>
                  <a:cubicBezTo>
                    <a:pt x="29" y="93"/>
                    <a:pt x="29" y="93"/>
                    <a:pt x="29" y="93"/>
                  </a:cubicBezTo>
                  <a:cubicBezTo>
                    <a:pt x="30" y="93"/>
                    <a:pt x="30" y="92"/>
                    <a:pt x="30" y="92"/>
                  </a:cubicBezTo>
                  <a:cubicBezTo>
                    <a:pt x="31" y="92"/>
                    <a:pt x="31" y="92"/>
                    <a:pt x="31" y="92"/>
                  </a:cubicBezTo>
                  <a:cubicBezTo>
                    <a:pt x="31" y="91"/>
                    <a:pt x="31" y="91"/>
                    <a:pt x="32" y="91"/>
                  </a:cubicBezTo>
                  <a:cubicBezTo>
                    <a:pt x="32" y="91"/>
                    <a:pt x="32" y="91"/>
                    <a:pt x="32" y="91"/>
                  </a:cubicBezTo>
                  <a:cubicBezTo>
                    <a:pt x="33" y="92"/>
                    <a:pt x="33" y="93"/>
                    <a:pt x="33" y="94"/>
                  </a:cubicBezTo>
                  <a:cubicBezTo>
                    <a:pt x="33" y="109"/>
                    <a:pt x="33" y="109"/>
                    <a:pt x="33" y="109"/>
                  </a:cubicBezTo>
                  <a:cubicBezTo>
                    <a:pt x="51" y="117"/>
                    <a:pt x="51" y="117"/>
                    <a:pt x="51" y="117"/>
                  </a:cubicBezTo>
                  <a:cubicBezTo>
                    <a:pt x="52" y="117"/>
                    <a:pt x="52" y="117"/>
                    <a:pt x="53" y="117"/>
                  </a:cubicBezTo>
                  <a:cubicBezTo>
                    <a:pt x="55" y="117"/>
                    <a:pt x="57" y="114"/>
                    <a:pt x="57" y="109"/>
                  </a:cubicBezTo>
                  <a:cubicBezTo>
                    <a:pt x="57" y="78"/>
                    <a:pt x="57" y="78"/>
                    <a:pt x="57" y="78"/>
                  </a:cubicBezTo>
                  <a:cubicBezTo>
                    <a:pt x="48" y="74"/>
                    <a:pt x="48" y="74"/>
                    <a:pt x="48" y="74"/>
                  </a:cubicBezTo>
                  <a:cubicBezTo>
                    <a:pt x="47" y="73"/>
                    <a:pt x="46" y="72"/>
                    <a:pt x="47" y="70"/>
                  </a:cubicBezTo>
                  <a:cubicBezTo>
                    <a:pt x="48" y="70"/>
                    <a:pt x="48" y="70"/>
                    <a:pt x="48" y="70"/>
                  </a:cubicBezTo>
                  <a:cubicBezTo>
                    <a:pt x="48" y="69"/>
                    <a:pt x="48" y="68"/>
                    <a:pt x="48" y="67"/>
                  </a:cubicBezTo>
                  <a:cubicBezTo>
                    <a:pt x="48" y="64"/>
                    <a:pt x="47" y="60"/>
                    <a:pt x="45" y="60"/>
                  </a:cubicBezTo>
                  <a:cubicBezTo>
                    <a:pt x="45" y="60"/>
                    <a:pt x="45" y="59"/>
                    <a:pt x="44" y="59"/>
                  </a:cubicBezTo>
                  <a:moveTo>
                    <a:pt x="11" y="46"/>
                  </a:moveTo>
                  <a:cubicBezTo>
                    <a:pt x="10" y="46"/>
                    <a:pt x="9" y="48"/>
                    <a:pt x="9" y="50"/>
                  </a:cubicBezTo>
                  <a:cubicBezTo>
                    <a:pt x="9" y="52"/>
                    <a:pt x="9" y="53"/>
                    <a:pt x="9" y="54"/>
                  </a:cubicBezTo>
                  <a:cubicBezTo>
                    <a:pt x="9" y="55"/>
                    <a:pt x="9" y="55"/>
                    <a:pt x="9" y="55"/>
                  </a:cubicBezTo>
                  <a:cubicBezTo>
                    <a:pt x="10" y="57"/>
                    <a:pt x="10" y="58"/>
                    <a:pt x="9" y="58"/>
                  </a:cubicBezTo>
                  <a:cubicBezTo>
                    <a:pt x="9" y="58"/>
                    <a:pt x="9" y="58"/>
                    <a:pt x="9" y="58"/>
                  </a:cubicBezTo>
                  <a:cubicBezTo>
                    <a:pt x="0" y="54"/>
                    <a:pt x="0" y="54"/>
                    <a:pt x="0" y="54"/>
                  </a:cubicBezTo>
                  <a:cubicBezTo>
                    <a:pt x="0" y="70"/>
                    <a:pt x="0" y="70"/>
                    <a:pt x="0" y="70"/>
                  </a:cubicBezTo>
                  <a:cubicBezTo>
                    <a:pt x="0" y="70"/>
                    <a:pt x="0" y="70"/>
                    <a:pt x="0" y="70"/>
                  </a:cubicBezTo>
                  <a:cubicBezTo>
                    <a:pt x="0" y="71"/>
                    <a:pt x="0" y="71"/>
                    <a:pt x="0" y="71"/>
                  </a:cubicBezTo>
                  <a:cubicBezTo>
                    <a:pt x="1" y="70"/>
                    <a:pt x="1" y="70"/>
                    <a:pt x="1" y="70"/>
                  </a:cubicBezTo>
                  <a:cubicBezTo>
                    <a:pt x="1" y="70"/>
                    <a:pt x="1" y="70"/>
                    <a:pt x="1" y="70"/>
                  </a:cubicBezTo>
                  <a:cubicBezTo>
                    <a:pt x="2" y="70"/>
                    <a:pt x="2" y="69"/>
                    <a:pt x="3" y="69"/>
                  </a:cubicBezTo>
                  <a:cubicBezTo>
                    <a:pt x="3" y="69"/>
                    <a:pt x="4" y="69"/>
                    <a:pt x="4" y="70"/>
                  </a:cubicBezTo>
                  <a:cubicBezTo>
                    <a:pt x="6" y="70"/>
                    <a:pt x="8" y="74"/>
                    <a:pt x="8" y="78"/>
                  </a:cubicBezTo>
                  <a:cubicBezTo>
                    <a:pt x="8" y="82"/>
                    <a:pt x="7" y="84"/>
                    <a:pt x="5" y="84"/>
                  </a:cubicBezTo>
                  <a:cubicBezTo>
                    <a:pt x="4" y="84"/>
                    <a:pt x="4" y="84"/>
                    <a:pt x="4" y="84"/>
                  </a:cubicBezTo>
                  <a:cubicBezTo>
                    <a:pt x="3" y="83"/>
                    <a:pt x="2" y="82"/>
                    <a:pt x="1" y="81"/>
                  </a:cubicBezTo>
                  <a:cubicBezTo>
                    <a:pt x="1" y="80"/>
                    <a:pt x="1" y="80"/>
                    <a:pt x="1" y="80"/>
                  </a:cubicBezTo>
                  <a:cubicBezTo>
                    <a:pt x="1" y="80"/>
                    <a:pt x="0" y="80"/>
                    <a:pt x="0" y="80"/>
                  </a:cubicBezTo>
                  <a:cubicBezTo>
                    <a:pt x="0" y="80"/>
                    <a:pt x="0" y="80"/>
                    <a:pt x="0" y="80"/>
                  </a:cubicBezTo>
                  <a:cubicBezTo>
                    <a:pt x="0" y="80"/>
                    <a:pt x="0" y="80"/>
                    <a:pt x="0" y="80"/>
                  </a:cubicBezTo>
                  <a:cubicBezTo>
                    <a:pt x="0" y="85"/>
                    <a:pt x="0" y="85"/>
                    <a:pt x="0" y="85"/>
                  </a:cubicBezTo>
                  <a:cubicBezTo>
                    <a:pt x="0" y="91"/>
                    <a:pt x="2" y="97"/>
                    <a:pt x="6" y="98"/>
                  </a:cubicBezTo>
                  <a:cubicBezTo>
                    <a:pt x="24" y="106"/>
                    <a:pt x="24" y="106"/>
                    <a:pt x="24" y="106"/>
                  </a:cubicBezTo>
                  <a:cubicBezTo>
                    <a:pt x="24" y="90"/>
                    <a:pt x="24" y="90"/>
                    <a:pt x="24" y="90"/>
                  </a:cubicBezTo>
                  <a:cubicBezTo>
                    <a:pt x="24" y="89"/>
                    <a:pt x="24" y="89"/>
                    <a:pt x="24" y="89"/>
                  </a:cubicBezTo>
                  <a:cubicBezTo>
                    <a:pt x="23" y="89"/>
                    <a:pt x="23" y="89"/>
                    <a:pt x="23" y="89"/>
                  </a:cubicBezTo>
                  <a:cubicBezTo>
                    <a:pt x="23" y="89"/>
                    <a:pt x="23" y="89"/>
                    <a:pt x="23" y="89"/>
                  </a:cubicBezTo>
                  <a:cubicBezTo>
                    <a:pt x="22" y="90"/>
                    <a:pt x="22" y="90"/>
                    <a:pt x="22" y="90"/>
                  </a:cubicBezTo>
                  <a:cubicBezTo>
                    <a:pt x="22" y="90"/>
                    <a:pt x="21" y="90"/>
                    <a:pt x="21" y="90"/>
                  </a:cubicBezTo>
                  <a:cubicBezTo>
                    <a:pt x="20" y="90"/>
                    <a:pt x="20" y="90"/>
                    <a:pt x="20" y="90"/>
                  </a:cubicBezTo>
                  <a:cubicBezTo>
                    <a:pt x="18" y="89"/>
                    <a:pt x="16" y="85"/>
                    <a:pt x="16" y="81"/>
                  </a:cubicBezTo>
                  <a:cubicBezTo>
                    <a:pt x="16" y="78"/>
                    <a:pt x="17" y="76"/>
                    <a:pt x="19" y="76"/>
                  </a:cubicBezTo>
                  <a:cubicBezTo>
                    <a:pt x="19" y="76"/>
                    <a:pt x="20" y="76"/>
                    <a:pt x="20" y="76"/>
                  </a:cubicBezTo>
                  <a:cubicBezTo>
                    <a:pt x="21" y="76"/>
                    <a:pt x="22" y="77"/>
                    <a:pt x="22" y="78"/>
                  </a:cubicBezTo>
                  <a:cubicBezTo>
                    <a:pt x="23" y="79"/>
                    <a:pt x="23" y="79"/>
                    <a:pt x="23" y="79"/>
                  </a:cubicBezTo>
                  <a:cubicBezTo>
                    <a:pt x="23" y="80"/>
                    <a:pt x="23" y="80"/>
                    <a:pt x="23" y="80"/>
                  </a:cubicBezTo>
                  <a:cubicBezTo>
                    <a:pt x="24" y="80"/>
                    <a:pt x="24" y="80"/>
                    <a:pt x="24" y="80"/>
                  </a:cubicBezTo>
                  <a:cubicBezTo>
                    <a:pt x="24" y="80"/>
                    <a:pt x="24" y="80"/>
                    <a:pt x="24" y="80"/>
                  </a:cubicBezTo>
                  <a:cubicBezTo>
                    <a:pt x="24" y="64"/>
                    <a:pt x="24" y="64"/>
                    <a:pt x="24" y="64"/>
                  </a:cubicBezTo>
                  <a:cubicBezTo>
                    <a:pt x="15" y="60"/>
                    <a:pt x="15" y="60"/>
                    <a:pt x="15" y="60"/>
                  </a:cubicBezTo>
                  <a:cubicBezTo>
                    <a:pt x="14" y="60"/>
                    <a:pt x="13" y="59"/>
                    <a:pt x="14" y="57"/>
                  </a:cubicBezTo>
                  <a:cubicBezTo>
                    <a:pt x="15" y="56"/>
                    <a:pt x="15" y="56"/>
                    <a:pt x="15" y="56"/>
                  </a:cubicBezTo>
                  <a:cubicBezTo>
                    <a:pt x="15" y="55"/>
                    <a:pt x="15" y="54"/>
                    <a:pt x="15" y="53"/>
                  </a:cubicBezTo>
                  <a:cubicBezTo>
                    <a:pt x="15" y="50"/>
                    <a:pt x="14" y="47"/>
                    <a:pt x="12" y="46"/>
                  </a:cubicBezTo>
                  <a:cubicBezTo>
                    <a:pt x="12" y="46"/>
                    <a:pt x="11" y="46"/>
                    <a:pt x="11" y="46"/>
                  </a:cubicBezTo>
                  <a:moveTo>
                    <a:pt x="4" y="0"/>
                  </a:moveTo>
                  <a:cubicBezTo>
                    <a:pt x="2" y="0"/>
                    <a:pt x="0" y="3"/>
                    <a:pt x="0" y="8"/>
                  </a:cubicBezTo>
                  <a:cubicBezTo>
                    <a:pt x="0" y="39"/>
                    <a:pt x="0" y="39"/>
                    <a:pt x="0" y="39"/>
                  </a:cubicBezTo>
                  <a:cubicBezTo>
                    <a:pt x="9" y="43"/>
                    <a:pt x="9" y="43"/>
                    <a:pt x="9" y="43"/>
                  </a:cubicBezTo>
                  <a:cubicBezTo>
                    <a:pt x="9" y="43"/>
                    <a:pt x="9" y="43"/>
                    <a:pt x="9" y="43"/>
                  </a:cubicBezTo>
                  <a:cubicBezTo>
                    <a:pt x="9" y="42"/>
                    <a:pt x="9" y="41"/>
                    <a:pt x="9" y="41"/>
                  </a:cubicBezTo>
                  <a:cubicBezTo>
                    <a:pt x="9" y="40"/>
                    <a:pt x="9" y="40"/>
                    <a:pt x="9" y="40"/>
                  </a:cubicBezTo>
                  <a:cubicBezTo>
                    <a:pt x="8" y="38"/>
                    <a:pt x="8" y="37"/>
                    <a:pt x="8" y="35"/>
                  </a:cubicBezTo>
                  <a:cubicBezTo>
                    <a:pt x="8" y="32"/>
                    <a:pt x="9" y="30"/>
                    <a:pt x="11" y="30"/>
                  </a:cubicBezTo>
                  <a:cubicBezTo>
                    <a:pt x="11" y="30"/>
                    <a:pt x="12" y="30"/>
                    <a:pt x="12" y="30"/>
                  </a:cubicBezTo>
                  <a:cubicBezTo>
                    <a:pt x="14" y="31"/>
                    <a:pt x="16" y="35"/>
                    <a:pt x="16" y="39"/>
                  </a:cubicBezTo>
                  <a:cubicBezTo>
                    <a:pt x="16" y="40"/>
                    <a:pt x="16" y="41"/>
                    <a:pt x="15" y="42"/>
                  </a:cubicBezTo>
                  <a:cubicBezTo>
                    <a:pt x="15" y="43"/>
                    <a:pt x="15" y="43"/>
                    <a:pt x="15" y="43"/>
                  </a:cubicBezTo>
                  <a:cubicBezTo>
                    <a:pt x="15" y="44"/>
                    <a:pt x="14" y="44"/>
                    <a:pt x="15" y="45"/>
                  </a:cubicBezTo>
                  <a:cubicBezTo>
                    <a:pt x="15" y="45"/>
                    <a:pt x="15" y="45"/>
                    <a:pt x="15" y="45"/>
                  </a:cubicBezTo>
                  <a:cubicBezTo>
                    <a:pt x="24" y="49"/>
                    <a:pt x="24" y="49"/>
                    <a:pt x="24" y="49"/>
                  </a:cubicBezTo>
                  <a:cubicBezTo>
                    <a:pt x="24" y="33"/>
                    <a:pt x="24" y="33"/>
                    <a:pt x="24" y="33"/>
                  </a:cubicBezTo>
                  <a:cubicBezTo>
                    <a:pt x="24" y="33"/>
                    <a:pt x="24" y="33"/>
                    <a:pt x="24" y="33"/>
                  </a:cubicBezTo>
                  <a:cubicBezTo>
                    <a:pt x="24" y="33"/>
                    <a:pt x="24" y="33"/>
                    <a:pt x="24" y="33"/>
                  </a:cubicBezTo>
                  <a:cubicBezTo>
                    <a:pt x="23" y="33"/>
                    <a:pt x="23" y="33"/>
                    <a:pt x="23" y="33"/>
                  </a:cubicBezTo>
                  <a:cubicBezTo>
                    <a:pt x="22" y="33"/>
                    <a:pt x="22" y="33"/>
                    <a:pt x="22" y="33"/>
                  </a:cubicBezTo>
                  <a:cubicBezTo>
                    <a:pt x="22" y="34"/>
                    <a:pt x="21" y="34"/>
                    <a:pt x="21" y="34"/>
                  </a:cubicBezTo>
                  <a:cubicBezTo>
                    <a:pt x="21" y="34"/>
                    <a:pt x="20" y="34"/>
                    <a:pt x="20" y="34"/>
                  </a:cubicBezTo>
                  <a:cubicBezTo>
                    <a:pt x="18" y="33"/>
                    <a:pt x="16" y="29"/>
                    <a:pt x="16" y="25"/>
                  </a:cubicBezTo>
                  <a:cubicBezTo>
                    <a:pt x="16" y="22"/>
                    <a:pt x="17" y="19"/>
                    <a:pt x="19" y="19"/>
                  </a:cubicBezTo>
                  <a:cubicBezTo>
                    <a:pt x="19" y="19"/>
                    <a:pt x="20" y="19"/>
                    <a:pt x="20" y="20"/>
                  </a:cubicBezTo>
                  <a:cubicBezTo>
                    <a:pt x="21" y="20"/>
                    <a:pt x="22" y="21"/>
                    <a:pt x="22" y="22"/>
                  </a:cubicBezTo>
                  <a:cubicBezTo>
                    <a:pt x="23" y="23"/>
                    <a:pt x="23" y="23"/>
                    <a:pt x="23" y="23"/>
                  </a:cubicBezTo>
                  <a:cubicBezTo>
                    <a:pt x="23" y="23"/>
                    <a:pt x="23" y="23"/>
                    <a:pt x="24" y="24"/>
                  </a:cubicBezTo>
                  <a:cubicBezTo>
                    <a:pt x="24" y="24"/>
                    <a:pt x="24" y="24"/>
                    <a:pt x="24" y="24"/>
                  </a:cubicBezTo>
                  <a:cubicBezTo>
                    <a:pt x="24" y="23"/>
                    <a:pt x="24" y="23"/>
                    <a:pt x="24" y="23"/>
                  </a:cubicBezTo>
                  <a:cubicBezTo>
                    <a:pt x="24" y="7"/>
                    <a:pt x="24" y="7"/>
                    <a:pt x="24" y="7"/>
                  </a:cubicBezTo>
                  <a:cubicBezTo>
                    <a:pt x="6" y="0"/>
                    <a:pt x="6" y="0"/>
                    <a:pt x="6" y="0"/>
                  </a:cubicBezTo>
                  <a:cubicBezTo>
                    <a:pt x="5" y="0"/>
                    <a:pt x="5"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8" name="MH_Other_20"/>
            <p:cNvSpPr>
              <a:spLocks noEditPoints="1"/>
            </p:cNvSpPr>
            <p:nvPr/>
          </p:nvSpPr>
          <p:spPr bwMode="auto">
            <a:xfrm>
              <a:off x="3334290" y="3551943"/>
              <a:ext cx="411878" cy="344646"/>
            </a:xfrm>
            <a:custGeom>
              <a:avLst/>
              <a:gdLst>
                <a:gd name="T0" fmla="*/ 2147483646 w 70"/>
                <a:gd name="T1" fmla="*/ 2147483646 h 106"/>
                <a:gd name="T2" fmla="*/ 2147483646 w 70"/>
                <a:gd name="T3" fmla="*/ 2147483646 h 106"/>
                <a:gd name="T4" fmla="*/ 2147483646 w 70"/>
                <a:gd name="T5" fmla="*/ 2147483646 h 106"/>
                <a:gd name="T6" fmla="*/ 2147483646 w 70"/>
                <a:gd name="T7" fmla="*/ 2147483646 h 106"/>
                <a:gd name="T8" fmla="*/ 2147483646 w 70"/>
                <a:gd name="T9" fmla="*/ 2147483646 h 106"/>
                <a:gd name="T10" fmla="*/ 2147483646 w 70"/>
                <a:gd name="T11" fmla="*/ 2147483646 h 106"/>
                <a:gd name="T12" fmla="*/ 2147483646 w 70"/>
                <a:gd name="T13" fmla="*/ 2147483646 h 106"/>
                <a:gd name="T14" fmla="*/ 2147483646 w 70"/>
                <a:gd name="T15" fmla="*/ 2147483646 h 106"/>
                <a:gd name="T16" fmla="*/ 2147483646 w 70"/>
                <a:gd name="T17" fmla="*/ 2147483646 h 106"/>
                <a:gd name="T18" fmla="*/ 2147483646 w 70"/>
                <a:gd name="T19" fmla="*/ 2147483646 h 106"/>
                <a:gd name="T20" fmla="*/ 2147483646 w 70"/>
                <a:gd name="T21" fmla="*/ 2147483646 h 106"/>
                <a:gd name="T22" fmla="*/ 2147483646 w 70"/>
                <a:gd name="T23" fmla="*/ 2147483646 h 106"/>
                <a:gd name="T24" fmla="*/ 2147483646 w 70"/>
                <a:gd name="T25" fmla="*/ 2147483646 h 106"/>
                <a:gd name="T26" fmla="*/ 2147483646 w 70"/>
                <a:gd name="T27" fmla="*/ 2147483646 h 106"/>
                <a:gd name="T28" fmla="*/ 2147483646 w 70"/>
                <a:gd name="T29" fmla="*/ 2147483646 h 106"/>
                <a:gd name="T30" fmla="*/ 2147483646 w 70"/>
                <a:gd name="T31" fmla="*/ 2147483646 h 106"/>
                <a:gd name="T32" fmla="*/ 2147483646 w 70"/>
                <a:gd name="T33" fmla="*/ 2147483646 h 106"/>
                <a:gd name="T34" fmla="*/ 2147483646 w 70"/>
                <a:gd name="T35" fmla="*/ 2147483646 h 106"/>
                <a:gd name="T36" fmla="*/ 2147483646 w 70"/>
                <a:gd name="T37" fmla="*/ 2147483646 h 106"/>
                <a:gd name="T38" fmla="*/ 2147483646 w 70"/>
                <a:gd name="T39" fmla="*/ 2147483646 h 106"/>
                <a:gd name="T40" fmla="*/ 2147483646 w 70"/>
                <a:gd name="T41" fmla="*/ 2147483646 h 106"/>
                <a:gd name="T42" fmla="*/ 2147483646 w 70"/>
                <a:gd name="T43" fmla="*/ 2147483646 h 106"/>
                <a:gd name="T44" fmla="*/ 2147483646 w 70"/>
                <a:gd name="T45" fmla="*/ 2147483646 h 106"/>
                <a:gd name="T46" fmla="*/ 2147483646 w 70"/>
                <a:gd name="T47" fmla="*/ 2147483646 h 106"/>
                <a:gd name="T48" fmla="*/ 2147483646 w 70"/>
                <a:gd name="T49" fmla="*/ 2147483646 h 106"/>
                <a:gd name="T50" fmla="*/ 2147483646 w 70"/>
                <a:gd name="T51" fmla="*/ 2147483646 h 106"/>
                <a:gd name="T52" fmla="*/ 2147483646 w 70"/>
                <a:gd name="T53" fmla="*/ 2147483646 h 106"/>
                <a:gd name="T54" fmla="*/ 2147483646 w 70"/>
                <a:gd name="T55" fmla="*/ 2147483646 h 106"/>
                <a:gd name="T56" fmla="*/ 0 w 70"/>
                <a:gd name="T57" fmla="*/ 2147483646 h 106"/>
                <a:gd name="T58" fmla="*/ 0 w 70"/>
                <a:gd name="T59" fmla="*/ 2147483646 h 106"/>
                <a:gd name="T60" fmla="*/ 2147483646 w 70"/>
                <a:gd name="T61" fmla="*/ 2147483646 h 106"/>
                <a:gd name="T62" fmla="*/ 2147483646 w 70"/>
                <a:gd name="T63" fmla="*/ 2147483646 h 106"/>
                <a:gd name="T64" fmla="*/ 2147483646 w 70"/>
                <a:gd name="T65" fmla="*/ 2147483646 h 106"/>
                <a:gd name="T66" fmla="*/ 2147483646 w 70"/>
                <a:gd name="T67" fmla="*/ 2147483646 h 106"/>
                <a:gd name="T68" fmla="*/ 2147483646 w 70"/>
                <a:gd name="T69" fmla="*/ 2147483646 h 106"/>
                <a:gd name="T70" fmla="*/ 2147483646 w 70"/>
                <a:gd name="T71" fmla="*/ 2147483646 h 106"/>
                <a:gd name="T72" fmla="*/ 2147483646 w 70"/>
                <a:gd name="T73" fmla="*/ 2147483646 h 106"/>
                <a:gd name="T74" fmla="*/ 2147483646 w 70"/>
                <a:gd name="T75" fmla="*/ 0 h 106"/>
                <a:gd name="T76" fmla="*/ 2147483646 w 70"/>
                <a:gd name="T77" fmla="*/ 2147483646 h 106"/>
                <a:gd name="T78" fmla="*/ 2147483646 w 70"/>
                <a:gd name="T79" fmla="*/ 2147483646 h 106"/>
                <a:gd name="T80" fmla="*/ 2147483646 w 70"/>
                <a:gd name="T81" fmla="*/ 2147483646 h 106"/>
                <a:gd name="T82" fmla="*/ 2147483646 w 70"/>
                <a:gd name="T83" fmla="*/ 2147483646 h 106"/>
                <a:gd name="T84" fmla="*/ 2147483646 w 70"/>
                <a:gd name="T85" fmla="*/ 2147483646 h 106"/>
                <a:gd name="T86" fmla="*/ 2147483646 w 70"/>
                <a:gd name="T87" fmla="*/ 2147483646 h 106"/>
                <a:gd name="T88" fmla="*/ 2147483646 w 70"/>
                <a:gd name="T89" fmla="*/ 2147483646 h 106"/>
                <a:gd name="T90" fmla="*/ 2147483646 w 70"/>
                <a:gd name="T91" fmla="*/ 2147483646 h 106"/>
                <a:gd name="T92" fmla="*/ 2147483646 w 70"/>
                <a:gd name="T93" fmla="*/ 2147483646 h 106"/>
                <a:gd name="T94" fmla="*/ 2147483646 w 70"/>
                <a:gd name="T95" fmla="*/ 2147483646 h 106"/>
                <a:gd name="T96" fmla="*/ 2147483646 w 70"/>
                <a:gd name="T97" fmla="*/ 2147483646 h 106"/>
                <a:gd name="T98" fmla="*/ 2147483646 w 70"/>
                <a:gd name="T99" fmla="*/ 2147483646 h 106"/>
                <a:gd name="T100" fmla="*/ 2147483646 w 70"/>
                <a:gd name="T101" fmla="*/ 2147483646 h 106"/>
                <a:gd name="T102" fmla="*/ 2147483646 w 70"/>
                <a:gd name="T103" fmla="*/ 2147483646 h 106"/>
                <a:gd name="T104" fmla="*/ 2147483646 w 70"/>
                <a:gd name="T105" fmla="*/ 2147483646 h 106"/>
                <a:gd name="T106" fmla="*/ 2147483646 w 70"/>
                <a:gd name="T107" fmla="*/ 2147483646 h 106"/>
                <a:gd name="T108" fmla="*/ 2147483646 w 70"/>
                <a:gd name="T109" fmla="*/ 2147483646 h 10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0" h="106">
                  <a:moveTo>
                    <a:pt x="63" y="23"/>
                  </a:moveTo>
                  <a:cubicBezTo>
                    <a:pt x="51" y="38"/>
                    <a:pt x="51" y="38"/>
                    <a:pt x="51" y="38"/>
                  </a:cubicBezTo>
                  <a:cubicBezTo>
                    <a:pt x="42" y="25"/>
                    <a:pt x="42" y="25"/>
                    <a:pt x="42" y="25"/>
                  </a:cubicBezTo>
                  <a:cubicBezTo>
                    <a:pt x="42" y="24"/>
                    <a:pt x="42" y="24"/>
                    <a:pt x="42" y="24"/>
                  </a:cubicBezTo>
                  <a:cubicBezTo>
                    <a:pt x="41" y="25"/>
                    <a:pt x="41" y="25"/>
                    <a:pt x="41" y="25"/>
                  </a:cubicBezTo>
                  <a:cubicBezTo>
                    <a:pt x="33" y="35"/>
                    <a:pt x="33" y="35"/>
                    <a:pt x="33" y="35"/>
                  </a:cubicBezTo>
                  <a:cubicBezTo>
                    <a:pt x="34" y="37"/>
                    <a:pt x="34" y="37"/>
                    <a:pt x="34" y="37"/>
                  </a:cubicBezTo>
                  <a:cubicBezTo>
                    <a:pt x="42" y="28"/>
                    <a:pt x="42" y="28"/>
                    <a:pt x="42" y="28"/>
                  </a:cubicBezTo>
                  <a:cubicBezTo>
                    <a:pt x="51" y="40"/>
                    <a:pt x="51" y="40"/>
                    <a:pt x="51" y="40"/>
                  </a:cubicBezTo>
                  <a:cubicBezTo>
                    <a:pt x="51" y="41"/>
                    <a:pt x="51" y="41"/>
                    <a:pt x="51" y="41"/>
                  </a:cubicBezTo>
                  <a:cubicBezTo>
                    <a:pt x="52" y="41"/>
                    <a:pt x="52" y="41"/>
                    <a:pt x="52" y="41"/>
                  </a:cubicBezTo>
                  <a:cubicBezTo>
                    <a:pt x="64" y="26"/>
                    <a:pt x="64" y="26"/>
                    <a:pt x="64" y="26"/>
                  </a:cubicBezTo>
                  <a:lnTo>
                    <a:pt x="63" y="23"/>
                  </a:lnTo>
                  <a:close/>
                  <a:moveTo>
                    <a:pt x="18" y="13"/>
                  </a:moveTo>
                  <a:cubicBezTo>
                    <a:pt x="13" y="10"/>
                    <a:pt x="8" y="16"/>
                    <a:pt x="8" y="26"/>
                  </a:cubicBezTo>
                  <a:cubicBezTo>
                    <a:pt x="8" y="33"/>
                    <a:pt x="10" y="39"/>
                    <a:pt x="13" y="43"/>
                  </a:cubicBezTo>
                  <a:cubicBezTo>
                    <a:pt x="10" y="45"/>
                    <a:pt x="7" y="48"/>
                    <a:pt x="5" y="52"/>
                  </a:cubicBezTo>
                  <a:cubicBezTo>
                    <a:pt x="29" y="62"/>
                    <a:pt x="29" y="62"/>
                    <a:pt x="29" y="62"/>
                  </a:cubicBezTo>
                  <a:cubicBezTo>
                    <a:pt x="29" y="98"/>
                    <a:pt x="29" y="98"/>
                    <a:pt x="29" y="98"/>
                  </a:cubicBezTo>
                  <a:cubicBezTo>
                    <a:pt x="47" y="78"/>
                    <a:pt x="47" y="78"/>
                    <a:pt x="47" y="78"/>
                  </a:cubicBezTo>
                  <a:cubicBezTo>
                    <a:pt x="49" y="76"/>
                    <a:pt x="48" y="72"/>
                    <a:pt x="47" y="68"/>
                  </a:cubicBezTo>
                  <a:cubicBezTo>
                    <a:pt x="46" y="67"/>
                    <a:pt x="45" y="66"/>
                    <a:pt x="44" y="66"/>
                  </a:cubicBezTo>
                  <a:cubicBezTo>
                    <a:pt x="43" y="65"/>
                    <a:pt x="42" y="65"/>
                    <a:pt x="41" y="67"/>
                  </a:cubicBezTo>
                  <a:cubicBezTo>
                    <a:pt x="33" y="73"/>
                    <a:pt x="33" y="73"/>
                    <a:pt x="33" y="73"/>
                  </a:cubicBezTo>
                  <a:cubicBezTo>
                    <a:pt x="32" y="65"/>
                    <a:pt x="29" y="56"/>
                    <a:pt x="24" y="48"/>
                  </a:cubicBezTo>
                  <a:cubicBezTo>
                    <a:pt x="27" y="46"/>
                    <a:pt x="29" y="41"/>
                    <a:pt x="29" y="35"/>
                  </a:cubicBezTo>
                  <a:cubicBezTo>
                    <a:pt x="29" y="25"/>
                    <a:pt x="24" y="15"/>
                    <a:pt x="18" y="13"/>
                  </a:cubicBezTo>
                  <a:close/>
                  <a:moveTo>
                    <a:pt x="28" y="64"/>
                  </a:moveTo>
                  <a:cubicBezTo>
                    <a:pt x="0" y="52"/>
                    <a:pt x="0" y="52"/>
                    <a:pt x="0" y="52"/>
                  </a:cubicBezTo>
                  <a:cubicBezTo>
                    <a:pt x="0" y="94"/>
                    <a:pt x="0" y="94"/>
                    <a:pt x="0" y="94"/>
                  </a:cubicBezTo>
                  <a:cubicBezTo>
                    <a:pt x="3" y="96"/>
                    <a:pt x="3" y="96"/>
                    <a:pt x="3" y="96"/>
                  </a:cubicBezTo>
                  <a:cubicBezTo>
                    <a:pt x="3" y="59"/>
                    <a:pt x="3" y="59"/>
                    <a:pt x="3" y="59"/>
                  </a:cubicBezTo>
                  <a:cubicBezTo>
                    <a:pt x="25" y="68"/>
                    <a:pt x="25" y="68"/>
                    <a:pt x="25" y="68"/>
                  </a:cubicBezTo>
                  <a:cubicBezTo>
                    <a:pt x="25" y="105"/>
                    <a:pt x="25" y="105"/>
                    <a:pt x="25" y="105"/>
                  </a:cubicBezTo>
                  <a:cubicBezTo>
                    <a:pt x="28" y="106"/>
                    <a:pt x="28" y="106"/>
                    <a:pt x="28" y="106"/>
                  </a:cubicBezTo>
                  <a:lnTo>
                    <a:pt x="28" y="64"/>
                  </a:lnTo>
                  <a:close/>
                  <a:moveTo>
                    <a:pt x="70" y="17"/>
                  </a:moveTo>
                  <a:cubicBezTo>
                    <a:pt x="27" y="0"/>
                    <a:pt x="27" y="0"/>
                    <a:pt x="27" y="0"/>
                  </a:cubicBezTo>
                  <a:cubicBezTo>
                    <a:pt x="27" y="16"/>
                    <a:pt x="27" y="16"/>
                    <a:pt x="27" y="16"/>
                  </a:cubicBezTo>
                  <a:cubicBezTo>
                    <a:pt x="28" y="18"/>
                    <a:pt x="29" y="21"/>
                    <a:pt x="30" y="23"/>
                  </a:cubicBezTo>
                  <a:cubicBezTo>
                    <a:pt x="30" y="6"/>
                    <a:pt x="30" y="6"/>
                    <a:pt x="30" y="6"/>
                  </a:cubicBezTo>
                  <a:cubicBezTo>
                    <a:pt x="67" y="21"/>
                    <a:pt x="67" y="21"/>
                    <a:pt x="67" y="21"/>
                  </a:cubicBezTo>
                  <a:cubicBezTo>
                    <a:pt x="67" y="53"/>
                    <a:pt x="67" y="53"/>
                    <a:pt x="67" y="53"/>
                  </a:cubicBezTo>
                  <a:cubicBezTo>
                    <a:pt x="32" y="39"/>
                    <a:pt x="32" y="39"/>
                    <a:pt x="32" y="39"/>
                  </a:cubicBezTo>
                  <a:cubicBezTo>
                    <a:pt x="32" y="40"/>
                    <a:pt x="31" y="42"/>
                    <a:pt x="31" y="44"/>
                  </a:cubicBezTo>
                  <a:cubicBezTo>
                    <a:pt x="47" y="50"/>
                    <a:pt x="47" y="50"/>
                    <a:pt x="47" y="50"/>
                  </a:cubicBezTo>
                  <a:cubicBezTo>
                    <a:pt x="47" y="54"/>
                    <a:pt x="47" y="54"/>
                    <a:pt x="47" y="54"/>
                  </a:cubicBezTo>
                  <a:cubicBezTo>
                    <a:pt x="43" y="52"/>
                    <a:pt x="43" y="52"/>
                    <a:pt x="43" y="52"/>
                  </a:cubicBezTo>
                  <a:cubicBezTo>
                    <a:pt x="43" y="57"/>
                    <a:pt x="43" y="57"/>
                    <a:pt x="43" y="57"/>
                  </a:cubicBezTo>
                  <a:cubicBezTo>
                    <a:pt x="55" y="63"/>
                    <a:pt x="55" y="63"/>
                    <a:pt x="55" y="63"/>
                  </a:cubicBezTo>
                  <a:cubicBezTo>
                    <a:pt x="55" y="57"/>
                    <a:pt x="55" y="57"/>
                    <a:pt x="55" y="57"/>
                  </a:cubicBezTo>
                  <a:cubicBezTo>
                    <a:pt x="50" y="55"/>
                    <a:pt x="50" y="55"/>
                    <a:pt x="50" y="55"/>
                  </a:cubicBezTo>
                  <a:cubicBezTo>
                    <a:pt x="50" y="52"/>
                    <a:pt x="50" y="52"/>
                    <a:pt x="50" y="52"/>
                  </a:cubicBezTo>
                  <a:cubicBezTo>
                    <a:pt x="70" y="60"/>
                    <a:pt x="70" y="60"/>
                    <a:pt x="70" y="60"/>
                  </a:cubicBezTo>
                  <a:lnTo>
                    <a:pt x="70"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 name="MH_Other_21"/>
            <p:cNvSpPr>
              <a:spLocks noEditPoints="1"/>
            </p:cNvSpPr>
            <p:nvPr/>
          </p:nvSpPr>
          <p:spPr bwMode="auto">
            <a:xfrm>
              <a:off x="3186222" y="5041980"/>
              <a:ext cx="542374" cy="335607"/>
            </a:xfrm>
            <a:custGeom>
              <a:avLst/>
              <a:gdLst>
                <a:gd name="T0" fmla="*/ 2147483646 w 92"/>
                <a:gd name="T1" fmla="*/ 2147483646 h 103"/>
                <a:gd name="T2" fmla="*/ 2147483646 w 92"/>
                <a:gd name="T3" fmla="*/ 2147483646 h 103"/>
                <a:gd name="T4" fmla="*/ 2147483646 w 92"/>
                <a:gd name="T5" fmla="*/ 2147483646 h 103"/>
                <a:gd name="T6" fmla="*/ 2147483646 w 92"/>
                <a:gd name="T7" fmla="*/ 2147483646 h 103"/>
                <a:gd name="T8" fmla="*/ 2147483646 w 92"/>
                <a:gd name="T9" fmla="*/ 2147483646 h 103"/>
                <a:gd name="T10" fmla="*/ 2147483646 w 92"/>
                <a:gd name="T11" fmla="*/ 2147483646 h 103"/>
                <a:gd name="T12" fmla="*/ 2147483646 w 92"/>
                <a:gd name="T13" fmla="*/ 2147483646 h 103"/>
                <a:gd name="T14" fmla="*/ 2147483646 w 92"/>
                <a:gd name="T15" fmla="*/ 2147483646 h 103"/>
                <a:gd name="T16" fmla="*/ 2147483646 w 92"/>
                <a:gd name="T17" fmla="*/ 2147483646 h 103"/>
                <a:gd name="T18" fmla="*/ 2147483646 w 92"/>
                <a:gd name="T19" fmla="*/ 2147483646 h 103"/>
                <a:gd name="T20" fmla="*/ 2147483646 w 92"/>
                <a:gd name="T21" fmla="*/ 2147483646 h 103"/>
                <a:gd name="T22" fmla="*/ 2147483646 w 92"/>
                <a:gd name="T23" fmla="*/ 0 h 103"/>
                <a:gd name="T24" fmla="*/ 2147483646 w 92"/>
                <a:gd name="T25" fmla="*/ 2147483646 h 103"/>
                <a:gd name="T26" fmla="*/ 2147483646 w 92"/>
                <a:gd name="T27" fmla="*/ 2147483646 h 103"/>
                <a:gd name="T28" fmla="*/ 2147483646 w 92"/>
                <a:gd name="T29" fmla="*/ 2147483646 h 103"/>
                <a:gd name="T30" fmla="*/ 2147483646 w 92"/>
                <a:gd name="T31" fmla="*/ 2147483646 h 103"/>
                <a:gd name="T32" fmla="*/ 2147483646 w 92"/>
                <a:gd name="T33" fmla="*/ 2147483646 h 103"/>
                <a:gd name="T34" fmla="*/ 2147483646 w 92"/>
                <a:gd name="T35" fmla="*/ 2147483646 h 103"/>
                <a:gd name="T36" fmla="*/ 2147483646 w 92"/>
                <a:gd name="T37" fmla="*/ 2147483646 h 103"/>
                <a:gd name="T38" fmla="*/ 0 w 92"/>
                <a:gd name="T39" fmla="*/ 2147483646 h 103"/>
                <a:gd name="T40" fmla="*/ 2147483646 w 92"/>
                <a:gd name="T41" fmla="*/ 2147483646 h 103"/>
                <a:gd name="T42" fmla="*/ 2147483646 w 92"/>
                <a:gd name="T43" fmla="*/ 2147483646 h 103"/>
                <a:gd name="T44" fmla="*/ 2147483646 w 92"/>
                <a:gd name="T45" fmla="*/ 2147483646 h 103"/>
                <a:gd name="T46" fmla="*/ 2147483646 w 92"/>
                <a:gd name="T47" fmla="*/ 2147483646 h 103"/>
                <a:gd name="T48" fmla="*/ 2147483646 w 92"/>
                <a:gd name="T49" fmla="*/ 2147483646 h 103"/>
                <a:gd name="T50" fmla="*/ 2147483646 w 92"/>
                <a:gd name="T51" fmla="*/ 2147483646 h 103"/>
                <a:gd name="T52" fmla="*/ 2147483646 w 92"/>
                <a:gd name="T53" fmla="*/ 2147483646 h 103"/>
                <a:gd name="T54" fmla="*/ 2147483646 w 92"/>
                <a:gd name="T55" fmla="*/ 2147483646 h 103"/>
                <a:gd name="T56" fmla="*/ 2147483646 w 92"/>
                <a:gd name="T57" fmla="*/ 2147483646 h 103"/>
                <a:gd name="T58" fmla="*/ 2147483646 w 92"/>
                <a:gd name="T59" fmla="*/ 2147483646 h 103"/>
                <a:gd name="T60" fmla="*/ 2147483646 w 92"/>
                <a:gd name="T61" fmla="*/ 2147483646 h 103"/>
                <a:gd name="T62" fmla="*/ 2147483646 w 92"/>
                <a:gd name="T63" fmla="*/ 2147483646 h 103"/>
                <a:gd name="T64" fmla="*/ 2147483646 w 92"/>
                <a:gd name="T65" fmla="*/ 2147483646 h 103"/>
                <a:gd name="T66" fmla="*/ 2147483646 w 92"/>
                <a:gd name="T67" fmla="*/ 2147483646 h 103"/>
                <a:gd name="T68" fmla="*/ 2147483646 w 92"/>
                <a:gd name="T69" fmla="*/ 2147483646 h 103"/>
                <a:gd name="T70" fmla="*/ 2147483646 w 92"/>
                <a:gd name="T71" fmla="*/ 2147483646 h 103"/>
                <a:gd name="T72" fmla="*/ 2147483646 w 92"/>
                <a:gd name="T73" fmla="*/ 2147483646 h 103"/>
                <a:gd name="T74" fmla="*/ 2147483646 w 92"/>
                <a:gd name="T75" fmla="*/ 2147483646 h 103"/>
                <a:gd name="T76" fmla="*/ 2147483646 w 92"/>
                <a:gd name="T77" fmla="*/ 2147483646 h 103"/>
                <a:gd name="T78" fmla="*/ 2147483646 w 92"/>
                <a:gd name="T79" fmla="*/ 2147483646 h 103"/>
                <a:gd name="T80" fmla="*/ 2147483646 w 92"/>
                <a:gd name="T81" fmla="*/ 2147483646 h 103"/>
                <a:gd name="T82" fmla="*/ 2147483646 w 92"/>
                <a:gd name="T83" fmla="*/ 2147483646 h 103"/>
                <a:gd name="T84" fmla="*/ 2147483646 w 92"/>
                <a:gd name="T85" fmla="*/ 2147483646 h 103"/>
                <a:gd name="T86" fmla="*/ 2147483646 w 92"/>
                <a:gd name="T87" fmla="*/ 2147483646 h 103"/>
                <a:gd name="T88" fmla="*/ 2147483646 w 92"/>
                <a:gd name="T89" fmla="*/ 2147483646 h 103"/>
                <a:gd name="T90" fmla="*/ 2147483646 w 92"/>
                <a:gd name="T91" fmla="*/ 0 h 103"/>
                <a:gd name="T92" fmla="*/ 2147483646 w 92"/>
                <a:gd name="T93" fmla="*/ 0 h 10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92" h="103">
                  <a:moveTo>
                    <a:pt x="62" y="36"/>
                  </a:moveTo>
                  <a:cubicBezTo>
                    <a:pt x="52" y="48"/>
                    <a:pt x="52" y="48"/>
                    <a:pt x="52" y="48"/>
                  </a:cubicBezTo>
                  <a:cubicBezTo>
                    <a:pt x="50" y="51"/>
                    <a:pt x="50" y="51"/>
                    <a:pt x="50" y="51"/>
                  </a:cubicBezTo>
                  <a:cubicBezTo>
                    <a:pt x="62" y="77"/>
                    <a:pt x="62" y="77"/>
                    <a:pt x="62" y="77"/>
                  </a:cubicBezTo>
                  <a:cubicBezTo>
                    <a:pt x="66" y="71"/>
                    <a:pt x="66" y="71"/>
                    <a:pt x="66" y="71"/>
                  </a:cubicBezTo>
                  <a:cubicBezTo>
                    <a:pt x="62" y="62"/>
                    <a:pt x="62" y="62"/>
                    <a:pt x="62" y="62"/>
                  </a:cubicBezTo>
                  <a:cubicBezTo>
                    <a:pt x="92" y="74"/>
                    <a:pt x="92" y="74"/>
                    <a:pt x="92" y="74"/>
                  </a:cubicBezTo>
                  <a:cubicBezTo>
                    <a:pt x="92" y="63"/>
                    <a:pt x="92" y="63"/>
                    <a:pt x="92" y="63"/>
                  </a:cubicBezTo>
                  <a:cubicBezTo>
                    <a:pt x="62" y="51"/>
                    <a:pt x="62" y="51"/>
                    <a:pt x="62" y="51"/>
                  </a:cubicBezTo>
                  <a:cubicBezTo>
                    <a:pt x="66" y="45"/>
                    <a:pt x="66" y="45"/>
                    <a:pt x="66" y="45"/>
                  </a:cubicBezTo>
                  <a:cubicBezTo>
                    <a:pt x="62" y="36"/>
                    <a:pt x="62" y="36"/>
                    <a:pt x="62" y="36"/>
                  </a:cubicBezTo>
                  <a:moveTo>
                    <a:pt x="35" y="0"/>
                  </a:moveTo>
                  <a:cubicBezTo>
                    <a:pt x="28" y="0"/>
                    <a:pt x="22" y="8"/>
                    <a:pt x="22" y="21"/>
                  </a:cubicBezTo>
                  <a:cubicBezTo>
                    <a:pt x="22" y="35"/>
                    <a:pt x="22" y="35"/>
                    <a:pt x="22" y="35"/>
                  </a:cubicBezTo>
                  <a:cubicBezTo>
                    <a:pt x="13" y="31"/>
                    <a:pt x="13" y="31"/>
                    <a:pt x="13" y="31"/>
                  </a:cubicBezTo>
                  <a:cubicBezTo>
                    <a:pt x="17" y="25"/>
                    <a:pt x="17" y="25"/>
                    <a:pt x="17" y="25"/>
                  </a:cubicBezTo>
                  <a:cubicBezTo>
                    <a:pt x="12" y="16"/>
                    <a:pt x="12" y="16"/>
                    <a:pt x="12" y="16"/>
                  </a:cubicBezTo>
                  <a:cubicBezTo>
                    <a:pt x="3" y="28"/>
                    <a:pt x="3" y="28"/>
                    <a:pt x="3" y="28"/>
                  </a:cubicBezTo>
                  <a:cubicBezTo>
                    <a:pt x="3" y="28"/>
                    <a:pt x="3" y="28"/>
                    <a:pt x="3" y="28"/>
                  </a:cubicBezTo>
                  <a:cubicBezTo>
                    <a:pt x="0" y="31"/>
                    <a:pt x="0" y="31"/>
                    <a:pt x="0" y="31"/>
                  </a:cubicBezTo>
                  <a:cubicBezTo>
                    <a:pt x="12" y="56"/>
                    <a:pt x="12" y="56"/>
                    <a:pt x="12" y="56"/>
                  </a:cubicBezTo>
                  <a:cubicBezTo>
                    <a:pt x="17" y="51"/>
                    <a:pt x="17" y="51"/>
                    <a:pt x="17" y="51"/>
                  </a:cubicBezTo>
                  <a:cubicBezTo>
                    <a:pt x="13" y="42"/>
                    <a:pt x="13" y="42"/>
                    <a:pt x="13" y="42"/>
                  </a:cubicBezTo>
                  <a:cubicBezTo>
                    <a:pt x="22" y="46"/>
                    <a:pt x="22" y="46"/>
                    <a:pt x="22" y="46"/>
                  </a:cubicBezTo>
                  <a:cubicBezTo>
                    <a:pt x="22" y="59"/>
                    <a:pt x="22" y="59"/>
                    <a:pt x="22" y="59"/>
                  </a:cubicBezTo>
                  <a:cubicBezTo>
                    <a:pt x="22" y="74"/>
                    <a:pt x="29" y="89"/>
                    <a:pt x="38" y="93"/>
                  </a:cubicBezTo>
                  <a:cubicBezTo>
                    <a:pt x="61" y="102"/>
                    <a:pt x="61" y="102"/>
                    <a:pt x="61" y="102"/>
                  </a:cubicBezTo>
                  <a:cubicBezTo>
                    <a:pt x="62" y="103"/>
                    <a:pt x="64" y="103"/>
                    <a:pt x="65" y="103"/>
                  </a:cubicBezTo>
                  <a:cubicBezTo>
                    <a:pt x="72" y="103"/>
                    <a:pt x="77" y="95"/>
                    <a:pt x="77" y="82"/>
                  </a:cubicBezTo>
                  <a:cubicBezTo>
                    <a:pt x="77" y="77"/>
                    <a:pt x="77" y="77"/>
                    <a:pt x="77" y="77"/>
                  </a:cubicBezTo>
                  <a:cubicBezTo>
                    <a:pt x="71" y="74"/>
                    <a:pt x="71" y="74"/>
                    <a:pt x="71" y="74"/>
                  </a:cubicBezTo>
                  <a:cubicBezTo>
                    <a:pt x="71" y="79"/>
                    <a:pt x="71" y="79"/>
                    <a:pt x="71" y="79"/>
                  </a:cubicBezTo>
                  <a:cubicBezTo>
                    <a:pt x="71" y="87"/>
                    <a:pt x="68" y="92"/>
                    <a:pt x="63" y="92"/>
                  </a:cubicBezTo>
                  <a:cubicBezTo>
                    <a:pt x="63" y="92"/>
                    <a:pt x="62" y="92"/>
                    <a:pt x="61" y="91"/>
                  </a:cubicBezTo>
                  <a:cubicBezTo>
                    <a:pt x="38" y="82"/>
                    <a:pt x="38" y="82"/>
                    <a:pt x="38" y="82"/>
                  </a:cubicBezTo>
                  <a:cubicBezTo>
                    <a:pt x="33" y="80"/>
                    <a:pt x="29" y="71"/>
                    <a:pt x="29" y="62"/>
                  </a:cubicBezTo>
                  <a:cubicBezTo>
                    <a:pt x="29" y="24"/>
                    <a:pt x="29" y="24"/>
                    <a:pt x="29" y="24"/>
                  </a:cubicBezTo>
                  <a:cubicBezTo>
                    <a:pt x="29" y="16"/>
                    <a:pt x="32" y="11"/>
                    <a:pt x="36" y="11"/>
                  </a:cubicBezTo>
                  <a:cubicBezTo>
                    <a:pt x="37" y="11"/>
                    <a:pt x="38" y="11"/>
                    <a:pt x="38" y="11"/>
                  </a:cubicBezTo>
                  <a:cubicBezTo>
                    <a:pt x="61" y="21"/>
                    <a:pt x="61" y="21"/>
                    <a:pt x="61" y="21"/>
                  </a:cubicBezTo>
                  <a:cubicBezTo>
                    <a:pt x="67" y="23"/>
                    <a:pt x="71" y="32"/>
                    <a:pt x="71" y="41"/>
                  </a:cubicBezTo>
                  <a:cubicBezTo>
                    <a:pt x="71" y="46"/>
                    <a:pt x="71" y="46"/>
                    <a:pt x="71" y="46"/>
                  </a:cubicBezTo>
                  <a:cubicBezTo>
                    <a:pt x="77" y="48"/>
                    <a:pt x="77" y="48"/>
                    <a:pt x="77" y="48"/>
                  </a:cubicBezTo>
                  <a:cubicBezTo>
                    <a:pt x="77" y="44"/>
                    <a:pt x="77" y="44"/>
                    <a:pt x="77" y="44"/>
                  </a:cubicBezTo>
                  <a:cubicBezTo>
                    <a:pt x="77" y="29"/>
                    <a:pt x="70" y="13"/>
                    <a:pt x="61" y="10"/>
                  </a:cubicBezTo>
                  <a:cubicBezTo>
                    <a:pt x="38" y="0"/>
                    <a:pt x="38" y="0"/>
                    <a:pt x="38" y="0"/>
                  </a:cubicBezTo>
                  <a:cubicBezTo>
                    <a:pt x="37" y="0"/>
                    <a:pt x="36" y="0"/>
                    <a:pt x="3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 name="MH_Other_24"/>
            <p:cNvSpPr txBox="1">
              <a:spLocks noChangeArrowheads="1"/>
            </p:cNvSpPr>
            <p:nvPr/>
          </p:nvSpPr>
          <p:spPr bwMode="auto">
            <a:xfrm>
              <a:off x="7067838" y="5681088"/>
              <a:ext cx="18389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sz="1600" b="1" dirty="0">
                  <a:cs typeface="+mn-ea"/>
                  <a:sym typeface="+mn-lt"/>
                </a:rPr>
                <a:t>Intelligent interfaces and sensors</a:t>
              </a:r>
            </a:p>
          </p:txBody>
        </p:sp>
        <p:cxnSp>
          <p:nvCxnSpPr>
            <p:cNvPr id="31" name="MH_Other_26"/>
            <p:cNvCxnSpPr>
              <a:stCxn id="32" idx="6"/>
            </p:cNvCxnSpPr>
            <p:nvPr/>
          </p:nvCxnSpPr>
          <p:spPr>
            <a:xfrm flipV="1">
              <a:off x="5070512" y="5154202"/>
              <a:ext cx="1099788" cy="1"/>
            </a:xfrm>
            <a:prstGeom prst="line">
              <a:avLst/>
            </a:prstGeom>
            <a:ln w="47625">
              <a:solidFill>
                <a:srgbClr val="C5CDCD"/>
              </a:solidFill>
              <a:tailEnd type="oval" w="sm" len="sm"/>
            </a:ln>
          </p:spPr>
          <p:style>
            <a:lnRef idx="1">
              <a:schemeClr val="accent1"/>
            </a:lnRef>
            <a:fillRef idx="0">
              <a:schemeClr val="accent1"/>
            </a:fillRef>
            <a:effectRef idx="0">
              <a:schemeClr val="accent1"/>
            </a:effectRef>
            <a:fontRef idx="minor">
              <a:schemeClr val="tx1"/>
            </a:fontRef>
          </p:style>
        </p:cxnSp>
        <p:sp>
          <p:nvSpPr>
            <p:cNvPr id="32" name="MH_Other_27"/>
            <p:cNvSpPr>
              <a:spLocks noChangeArrowheads="1"/>
            </p:cNvSpPr>
            <p:nvPr/>
          </p:nvSpPr>
          <p:spPr bwMode="auto">
            <a:xfrm>
              <a:off x="4931860" y="5115783"/>
              <a:ext cx="138652" cy="76839"/>
            </a:xfrm>
            <a:prstGeom prst="ellipse">
              <a:avLst/>
            </a:prstGeom>
            <a:solidFill>
              <a:srgbClr val="FFFFFF"/>
            </a:solidFill>
            <a:ln w="47625">
              <a:solidFill>
                <a:schemeClr val="accent3"/>
              </a:solid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sp>
          <p:nvSpPr>
            <p:cNvPr id="33" name="MH_Other_28"/>
            <p:cNvSpPr>
              <a:spLocks noChangeArrowheads="1"/>
            </p:cNvSpPr>
            <p:nvPr/>
          </p:nvSpPr>
          <p:spPr bwMode="auto">
            <a:xfrm>
              <a:off x="4952764" y="4365954"/>
              <a:ext cx="138652" cy="76839"/>
            </a:xfrm>
            <a:prstGeom prst="ellipse">
              <a:avLst/>
            </a:prstGeom>
            <a:solidFill>
              <a:srgbClr val="FFFFFF"/>
            </a:solidFill>
            <a:ln w="47625">
              <a:solidFill>
                <a:schemeClr val="accent2"/>
              </a:solidFill>
              <a:round/>
              <a:headEnd/>
              <a:tailEnd/>
            </a:ln>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eaLnBrk="1" hangingPunct="1"/>
              <a:endParaRPr lang="zh-CN" altLang="en-US">
                <a:cs typeface="+mn-ea"/>
                <a:sym typeface="+mn-lt"/>
              </a:endParaRPr>
            </a:p>
          </p:txBody>
        </p:sp>
        <p:cxnSp>
          <p:nvCxnSpPr>
            <p:cNvPr id="34" name="MH_Other_29"/>
            <p:cNvCxnSpPr/>
            <p:nvPr/>
          </p:nvCxnSpPr>
          <p:spPr>
            <a:xfrm flipH="1">
              <a:off x="5069445" y="4404373"/>
              <a:ext cx="1100855" cy="0"/>
            </a:xfrm>
            <a:prstGeom prst="line">
              <a:avLst/>
            </a:prstGeom>
            <a:ln w="47625">
              <a:solidFill>
                <a:srgbClr val="C5CDCD"/>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35" name="MH_Other_30"/>
            <p:cNvSpPr>
              <a:spLocks noChangeArrowheads="1"/>
            </p:cNvSpPr>
            <p:nvPr/>
          </p:nvSpPr>
          <p:spPr bwMode="auto">
            <a:xfrm>
              <a:off x="4962542" y="5860511"/>
              <a:ext cx="140690" cy="76839"/>
            </a:xfrm>
            <a:prstGeom prst="ellipse">
              <a:avLst/>
            </a:prstGeom>
            <a:solidFill>
              <a:srgbClr val="FFFFFF"/>
            </a:solidFill>
            <a:ln w="47625">
              <a:solidFill>
                <a:schemeClr val="accent4"/>
              </a:solid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cxnSp>
          <p:nvCxnSpPr>
            <p:cNvPr id="36" name="MH_Other_31"/>
            <p:cNvCxnSpPr/>
            <p:nvPr/>
          </p:nvCxnSpPr>
          <p:spPr>
            <a:xfrm flipH="1">
              <a:off x="5069446" y="5898930"/>
              <a:ext cx="1100854" cy="0"/>
            </a:xfrm>
            <a:prstGeom prst="line">
              <a:avLst/>
            </a:prstGeom>
            <a:ln w="47625">
              <a:solidFill>
                <a:srgbClr val="C5CDCD"/>
              </a:solidFill>
              <a:headEnd type="oval" w="sm" len="sm"/>
              <a:tailEnd type="none" w="sm" len="sm"/>
            </a:ln>
          </p:spPr>
          <p:style>
            <a:lnRef idx="1">
              <a:schemeClr val="accent1"/>
            </a:lnRef>
            <a:fillRef idx="0">
              <a:schemeClr val="accent1"/>
            </a:fillRef>
            <a:effectRef idx="0">
              <a:schemeClr val="accent1"/>
            </a:effectRef>
            <a:fontRef idx="minor">
              <a:schemeClr val="tx1"/>
            </a:fontRef>
          </p:style>
        </p:cxnSp>
        <p:sp>
          <p:nvSpPr>
            <p:cNvPr id="37" name="MH_SubTitle_2"/>
            <p:cNvSpPr txBox="1">
              <a:spLocks noChangeArrowheads="1"/>
            </p:cNvSpPr>
            <p:nvPr/>
          </p:nvSpPr>
          <p:spPr bwMode="auto">
            <a:xfrm>
              <a:off x="7087966" y="492225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sz="1600" b="1">
                  <a:cs typeface="+mn-ea"/>
                  <a:sym typeface="+mn-lt"/>
                </a:rPr>
                <a:t>Collection devices</a:t>
              </a:r>
            </a:p>
          </p:txBody>
        </p:sp>
        <p:sp>
          <p:nvSpPr>
            <p:cNvPr id="38" name="MH_SubTitle_2"/>
            <p:cNvSpPr txBox="1">
              <a:spLocks noChangeArrowheads="1"/>
            </p:cNvSpPr>
            <p:nvPr/>
          </p:nvSpPr>
          <p:spPr bwMode="auto">
            <a:xfrm>
              <a:off x="7087966" y="4220029"/>
              <a:ext cx="16209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sz="1600" b="1">
                  <a:cs typeface="+mn-ea"/>
                  <a:sym typeface="+mn-lt"/>
                </a:rPr>
                <a:t>Processing and storage devices</a:t>
              </a:r>
            </a:p>
          </p:txBody>
        </p:sp>
        <p:sp>
          <p:nvSpPr>
            <p:cNvPr id="39" name="MH_SubTitle_2"/>
            <p:cNvSpPr txBox="1">
              <a:spLocks noChangeArrowheads="1"/>
            </p:cNvSpPr>
            <p:nvPr/>
          </p:nvSpPr>
          <p:spPr bwMode="auto">
            <a:xfrm>
              <a:off x="7063763" y="354445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r>
                <a:rPr lang="en-US" sz="1600" b="1">
                  <a:cs typeface="+mn-ea"/>
                  <a:sym typeface="+mn-lt"/>
                </a:rPr>
                <a:t>Display devices</a:t>
              </a:r>
            </a:p>
          </p:txBody>
        </p:sp>
        <p:pic>
          <p:nvPicPr>
            <p:cNvPr id="44" name="图片 43" descr="存储服务器-蓝.png"/>
            <p:cNvPicPr>
              <a:picLocks noChangeAspect="1"/>
            </p:cNvPicPr>
            <p:nvPr/>
          </p:nvPicPr>
          <p:blipFill>
            <a:blip r:embed="rId3" cstate="print"/>
            <a:stretch>
              <a:fillRect/>
            </a:stretch>
          </p:blipFill>
          <p:spPr>
            <a:xfrm>
              <a:off x="6417217" y="4158598"/>
              <a:ext cx="568484" cy="505457"/>
            </a:xfrm>
            <a:prstGeom prst="rect">
              <a:avLst/>
            </a:prstGeom>
          </p:spPr>
        </p:pic>
        <p:pic>
          <p:nvPicPr>
            <p:cNvPr id="45" name="图片 44" descr="内网小型网管-蓝.png"/>
            <p:cNvPicPr>
              <a:picLocks noChangeAspect="1"/>
            </p:cNvPicPr>
            <p:nvPr/>
          </p:nvPicPr>
          <p:blipFill>
            <a:blip r:embed="rId4" cstate="print"/>
            <a:stretch>
              <a:fillRect/>
            </a:stretch>
          </p:blipFill>
          <p:spPr>
            <a:xfrm>
              <a:off x="6419775" y="3469930"/>
              <a:ext cx="521588" cy="439367"/>
            </a:xfrm>
            <a:prstGeom prst="rect">
              <a:avLst/>
            </a:prstGeom>
          </p:spPr>
        </p:pic>
        <p:pic>
          <p:nvPicPr>
            <p:cNvPr id="46" name="图片 45" descr="交换机.png"/>
            <p:cNvPicPr>
              <a:picLocks noChangeAspect="1"/>
            </p:cNvPicPr>
            <p:nvPr/>
          </p:nvPicPr>
          <p:blipFill>
            <a:blip r:embed="rId5" cstate="print"/>
            <a:stretch>
              <a:fillRect/>
            </a:stretch>
          </p:blipFill>
          <p:spPr>
            <a:xfrm>
              <a:off x="6417217" y="4902444"/>
              <a:ext cx="557724" cy="466267"/>
            </a:xfrm>
            <a:prstGeom prst="rect">
              <a:avLst/>
            </a:prstGeom>
          </p:spPr>
        </p:pic>
        <p:grpSp>
          <p:nvGrpSpPr>
            <p:cNvPr id="75" name="组合 74"/>
            <p:cNvGrpSpPr/>
            <p:nvPr/>
          </p:nvGrpSpPr>
          <p:grpSpPr>
            <a:xfrm>
              <a:off x="6419775" y="5666153"/>
              <a:ext cx="535944" cy="444129"/>
              <a:chOff x="6438997" y="5719165"/>
              <a:chExt cx="750324" cy="332064"/>
            </a:xfrm>
          </p:grpSpPr>
          <p:sp>
            <p:nvSpPr>
              <p:cNvPr id="48" name="Freeform 114"/>
              <p:cNvSpPr>
                <a:spLocks/>
              </p:cNvSpPr>
              <p:nvPr/>
            </p:nvSpPr>
            <p:spPr bwMode="auto">
              <a:xfrm>
                <a:off x="6670448" y="5883314"/>
                <a:ext cx="62023" cy="7529"/>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49" name="Freeform 115"/>
              <p:cNvSpPr>
                <a:spLocks/>
              </p:cNvSpPr>
              <p:nvPr/>
            </p:nvSpPr>
            <p:spPr bwMode="auto">
              <a:xfrm>
                <a:off x="6758187" y="5883314"/>
                <a:ext cx="62023" cy="7529"/>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50" name="Freeform 116"/>
              <p:cNvSpPr>
                <a:spLocks/>
              </p:cNvSpPr>
              <p:nvPr/>
            </p:nvSpPr>
            <p:spPr bwMode="auto">
              <a:xfrm>
                <a:off x="6670448" y="5901386"/>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51" name="Freeform 117"/>
              <p:cNvSpPr>
                <a:spLocks/>
              </p:cNvSpPr>
              <p:nvPr/>
            </p:nvSpPr>
            <p:spPr bwMode="auto">
              <a:xfrm>
                <a:off x="6758187" y="5901386"/>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52" name="Freeform 118"/>
              <p:cNvSpPr>
                <a:spLocks/>
              </p:cNvSpPr>
              <p:nvPr/>
            </p:nvSpPr>
            <p:spPr bwMode="auto">
              <a:xfrm>
                <a:off x="6670448" y="5919457"/>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53" name="Freeform 119"/>
              <p:cNvSpPr>
                <a:spLocks/>
              </p:cNvSpPr>
              <p:nvPr/>
            </p:nvSpPr>
            <p:spPr bwMode="auto">
              <a:xfrm>
                <a:off x="6758187" y="5919457"/>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54" name="Freeform 120"/>
              <p:cNvSpPr>
                <a:spLocks/>
              </p:cNvSpPr>
              <p:nvPr/>
            </p:nvSpPr>
            <p:spPr bwMode="auto">
              <a:xfrm>
                <a:off x="6670448" y="5938282"/>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55" name="Freeform 121"/>
              <p:cNvSpPr>
                <a:spLocks/>
              </p:cNvSpPr>
              <p:nvPr/>
            </p:nvSpPr>
            <p:spPr bwMode="auto">
              <a:xfrm>
                <a:off x="6758187" y="5938282"/>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56" name="Freeform 122"/>
              <p:cNvSpPr>
                <a:spLocks/>
              </p:cNvSpPr>
              <p:nvPr/>
            </p:nvSpPr>
            <p:spPr bwMode="auto">
              <a:xfrm>
                <a:off x="6670448" y="5956353"/>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57" name="Freeform 123"/>
              <p:cNvSpPr>
                <a:spLocks/>
              </p:cNvSpPr>
              <p:nvPr/>
            </p:nvSpPr>
            <p:spPr bwMode="auto">
              <a:xfrm>
                <a:off x="6758187" y="5956353"/>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58" name="Freeform 124"/>
              <p:cNvSpPr>
                <a:spLocks/>
              </p:cNvSpPr>
              <p:nvPr/>
            </p:nvSpPr>
            <p:spPr bwMode="auto">
              <a:xfrm>
                <a:off x="6670448" y="5975177"/>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59" name="Freeform 125"/>
              <p:cNvSpPr>
                <a:spLocks/>
              </p:cNvSpPr>
              <p:nvPr/>
            </p:nvSpPr>
            <p:spPr bwMode="auto">
              <a:xfrm>
                <a:off x="6758187" y="5975177"/>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60" name="Freeform 126"/>
              <p:cNvSpPr>
                <a:spLocks/>
              </p:cNvSpPr>
              <p:nvPr/>
            </p:nvSpPr>
            <p:spPr bwMode="auto">
              <a:xfrm>
                <a:off x="6670448" y="5993249"/>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61" name="Freeform 127"/>
              <p:cNvSpPr>
                <a:spLocks/>
              </p:cNvSpPr>
              <p:nvPr/>
            </p:nvSpPr>
            <p:spPr bwMode="auto">
              <a:xfrm>
                <a:off x="6758187" y="5993249"/>
                <a:ext cx="62023" cy="8283"/>
              </a:xfrm>
              <a:custGeom>
                <a:avLst/>
                <a:gdLst>
                  <a:gd name="T0" fmla="*/ 2147483647 w 154"/>
                  <a:gd name="T1" fmla="*/ 0 h 40"/>
                  <a:gd name="T2" fmla="*/ 2147483647 w 154"/>
                  <a:gd name="T3" fmla="*/ 0 h 40"/>
                  <a:gd name="T4" fmla="*/ 0 w 154"/>
                  <a:gd name="T5" fmla="*/ 0 h 40"/>
                  <a:gd name="T6" fmla="*/ 0 w 154"/>
                  <a:gd name="T7" fmla="*/ 2147483647 h 40"/>
                  <a:gd name="T8" fmla="*/ 2147483647 w 154"/>
                  <a:gd name="T9" fmla="*/ 2147483647 h 40"/>
                  <a:gd name="T10" fmla="*/ 2147483647 w 154"/>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4" h="40">
                    <a:moveTo>
                      <a:pt x="154" y="0"/>
                    </a:moveTo>
                    <a:lnTo>
                      <a:pt x="154" y="0"/>
                    </a:lnTo>
                    <a:lnTo>
                      <a:pt x="0" y="0"/>
                    </a:lnTo>
                    <a:lnTo>
                      <a:pt x="0" y="40"/>
                    </a:lnTo>
                    <a:lnTo>
                      <a:pt x="154" y="40"/>
                    </a:lnTo>
                    <a:lnTo>
                      <a:pt x="154" y="0"/>
                    </a:lnTo>
                    <a:close/>
                  </a:path>
                </a:pathLst>
              </a:custGeom>
              <a:solidFill>
                <a:srgbClr val="1262AA"/>
              </a:solidFill>
              <a:ln>
                <a:noFill/>
              </a:ln>
              <a:extLst/>
            </p:spPr>
            <p:txBody>
              <a:bodyPr/>
              <a:lstStyle/>
              <a:p>
                <a:endParaRPr lang="zh-CN" altLang="en-US">
                  <a:cs typeface="+mn-ea"/>
                  <a:sym typeface="+mn-lt"/>
                </a:endParaRPr>
              </a:p>
            </p:txBody>
          </p:sp>
          <p:sp>
            <p:nvSpPr>
              <p:cNvPr id="62" name="Freeform 128"/>
              <p:cNvSpPr>
                <a:spLocks noEditPoints="1"/>
              </p:cNvSpPr>
              <p:nvPr/>
            </p:nvSpPr>
            <p:spPr bwMode="auto">
              <a:xfrm>
                <a:off x="6438997" y="5719165"/>
                <a:ext cx="750324" cy="332064"/>
              </a:xfrm>
              <a:custGeom>
                <a:avLst/>
                <a:gdLst>
                  <a:gd name="T0" fmla="*/ 2147483647 w 1875"/>
                  <a:gd name="T1" fmla="*/ 2147483647 h 1670"/>
                  <a:gd name="T2" fmla="*/ 2147483647 w 1875"/>
                  <a:gd name="T3" fmla="*/ 2147483647 h 1670"/>
                  <a:gd name="T4" fmla="*/ 2147483647 w 1875"/>
                  <a:gd name="T5" fmla="*/ 2147483647 h 1670"/>
                  <a:gd name="T6" fmla="*/ 2147483647 w 1875"/>
                  <a:gd name="T7" fmla="*/ 2147483647 h 1670"/>
                  <a:gd name="T8" fmla="*/ 2147483647 w 1875"/>
                  <a:gd name="T9" fmla="*/ 2147483647 h 1670"/>
                  <a:gd name="T10" fmla="*/ 2147483647 w 1875"/>
                  <a:gd name="T11" fmla="*/ 2147483647 h 1670"/>
                  <a:gd name="T12" fmla="*/ 2147483647 w 1875"/>
                  <a:gd name="T13" fmla="*/ 2147483647 h 1670"/>
                  <a:gd name="T14" fmla="*/ 2147483647 w 1875"/>
                  <a:gd name="T15" fmla="*/ 2147483647 h 1670"/>
                  <a:gd name="T16" fmla="*/ 2147483647 w 1875"/>
                  <a:gd name="T17" fmla="*/ 2147483647 h 1670"/>
                  <a:gd name="T18" fmla="*/ 2147483647 w 1875"/>
                  <a:gd name="T19" fmla="*/ 2147483647 h 1670"/>
                  <a:gd name="T20" fmla="*/ 2147483647 w 1875"/>
                  <a:gd name="T21" fmla="*/ 2147483647 h 1670"/>
                  <a:gd name="T22" fmla="*/ 2147483647 w 1875"/>
                  <a:gd name="T23" fmla="*/ 2147483647 h 1670"/>
                  <a:gd name="T24" fmla="*/ 2147483647 w 1875"/>
                  <a:gd name="T25" fmla="*/ 2147483647 h 1670"/>
                  <a:gd name="T26" fmla="*/ 2147483647 w 1875"/>
                  <a:gd name="T27" fmla="*/ 2147483647 h 1670"/>
                  <a:gd name="T28" fmla="*/ 2147483647 w 1875"/>
                  <a:gd name="T29" fmla="*/ 2147483647 h 1670"/>
                  <a:gd name="T30" fmla="*/ 2147483647 w 1875"/>
                  <a:gd name="T31" fmla="*/ 2147483647 h 1670"/>
                  <a:gd name="T32" fmla="*/ 2147483647 w 1875"/>
                  <a:gd name="T33" fmla="*/ 2147483647 h 1670"/>
                  <a:gd name="T34" fmla="*/ 2147483647 w 1875"/>
                  <a:gd name="T35" fmla="*/ 2147483647 h 1670"/>
                  <a:gd name="T36" fmla="*/ 2147483647 w 1875"/>
                  <a:gd name="T37" fmla="*/ 2147483647 h 1670"/>
                  <a:gd name="T38" fmla="*/ 2147483647 w 1875"/>
                  <a:gd name="T39" fmla="*/ 2147483647 h 1670"/>
                  <a:gd name="T40" fmla="*/ 2147483647 w 1875"/>
                  <a:gd name="T41" fmla="*/ 2147483647 h 1670"/>
                  <a:gd name="T42" fmla="*/ 2147483647 w 1875"/>
                  <a:gd name="T43" fmla="*/ 2147483647 h 1670"/>
                  <a:gd name="T44" fmla="*/ 2147483647 w 1875"/>
                  <a:gd name="T45" fmla="*/ 2147483647 h 1670"/>
                  <a:gd name="T46" fmla="*/ 2147483647 w 1875"/>
                  <a:gd name="T47" fmla="*/ 2147483647 h 1670"/>
                  <a:gd name="T48" fmla="*/ 2147483647 w 1875"/>
                  <a:gd name="T49" fmla="*/ 2147483647 h 1670"/>
                  <a:gd name="T50" fmla="*/ 2147483647 w 1875"/>
                  <a:gd name="T51" fmla="*/ 2147483647 h 1670"/>
                  <a:gd name="T52" fmla="*/ 2147483647 w 1875"/>
                  <a:gd name="T53" fmla="*/ 2147483647 h 1670"/>
                  <a:gd name="T54" fmla="*/ 2147483647 w 1875"/>
                  <a:gd name="T55" fmla="*/ 2147483647 h 1670"/>
                  <a:gd name="T56" fmla="*/ 2147483647 w 1875"/>
                  <a:gd name="T57" fmla="*/ 2147483647 h 1670"/>
                  <a:gd name="T58" fmla="*/ 2147483647 w 1875"/>
                  <a:gd name="T59" fmla="*/ 0 h 1670"/>
                  <a:gd name="T60" fmla="*/ 2147483647 w 1875"/>
                  <a:gd name="T61" fmla="*/ 0 h 1670"/>
                  <a:gd name="T62" fmla="*/ 2147483647 w 1875"/>
                  <a:gd name="T63" fmla="*/ 0 h 1670"/>
                  <a:gd name="T64" fmla="*/ 0 w 1875"/>
                  <a:gd name="T65" fmla="*/ 2147483647 h 1670"/>
                  <a:gd name="T66" fmla="*/ 0 w 1875"/>
                  <a:gd name="T67" fmla="*/ 2147483647 h 1670"/>
                  <a:gd name="T68" fmla="*/ 2147483647 w 1875"/>
                  <a:gd name="T69" fmla="*/ 2147483647 h 1670"/>
                  <a:gd name="T70" fmla="*/ 2147483647 w 1875"/>
                  <a:gd name="T71" fmla="*/ 2147483647 h 1670"/>
                  <a:gd name="T72" fmla="*/ 2147483647 w 1875"/>
                  <a:gd name="T73" fmla="*/ 2147483647 h 1670"/>
                  <a:gd name="T74" fmla="*/ 2147483647 w 1875"/>
                  <a:gd name="T75" fmla="*/ 2147483647 h 1670"/>
                  <a:gd name="T76" fmla="*/ 2147483647 w 1875"/>
                  <a:gd name="T77" fmla="*/ 2147483647 h 1670"/>
                  <a:gd name="T78" fmla="*/ 2147483647 w 1875"/>
                  <a:gd name="T79" fmla="*/ 2147483647 h 1670"/>
                  <a:gd name="T80" fmla="*/ 2147483647 w 1875"/>
                  <a:gd name="T81" fmla="*/ 2147483647 h 1670"/>
                  <a:gd name="T82" fmla="*/ 2147483647 w 1875"/>
                  <a:gd name="T83" fmla="*/ 2147483647 h 1670"/>
                  <a:gd name="T84" fmla="*/ 2147483647 w 1875"/>
                  <a:gd name="T85" fmla="*/ 2147483647 h 1670"/>
                  <a:gd name="T86" fmla="*/ 2147483647 w 1875"/>
                  <a:gd name="T87" fmla="*/ 2147483647 h 1670"/>
                  <a:gd name="T88" fmla="*/ 2147483647 w 1875"/>
                  <a:gd name="T89" fmla="*/ 2147483647 h 1670"/>
                  <a:gd name="T90" fmla="*/ 2147483647 w 1875"/>
                  <a:gd name="T91" fmla="*/ 2147483647 h 1670"/>
                  <a:gd name="T92" fmla="*/ 2147483647 w 1875"/>
                  <a:gd name="T93" fmla="*/ 2147483647 h 1670"/>
                  <a:gd name="T94" fmla="*/ 2147483647 w 1875"/>
                  <a:gd name="T95" fmla="*/ 2147483647 h 1670"/>
                  <a:gd name="T96" fmla="*/ 2147483647 w 1875"/>
                  <a:gd name="T97" fmla="*/ 2147483647 h 1670"/>
                  <a:gd name="T98" fmla="*/ 2147483647 w 1875"/>
                  <a:gd name="T99" fmla="*/ 2147483647 h 1670"/>
                  <a:gd name="T100" fmla="*/ 2147483647 w 1875"/>
                  <a:gd name="T101" fmla="*/ 2147483647 h 1670"/>
                  <a:gd name="T102" fmla="*/ 2147483647 w 1875"/>
                  <a:gd name="T103" fmla="*/ 2147483647 h 1670"/>
                  <a:gd name="T104" fmla="*/ 2147483647 w 1875"/>
                  <a:gd name="T105" fmla="*/ 2147483647 h 1670"/>
                  <a:gd name="T106" fmla="*/ 2147483647 w 1875"/>
                  <a:gd name="T107" fmla="*/ 2147483647 h 1670"/>
                  <a:gd name="T108" fmla="*/ 2147483647 w 1875"/>
                  <a:gd name="T109" fmla="*/ 2147483647 h 1670"/>
                  <a:gd name="T110" fmla="*/ 2147483647 w 1875"/>
                  <a:gd name="T111" fmla="*/ 2147483647 h 1670"/>
                  <a:gd name="T112" fmla="*/ 2147483647 w 1875"/>
                  <a:gd name="T113" fmla="*/ 2147483647 h 1670"/>
                  <a:gd name="T114" fmla="*/ 2147483647 w 1875"/>
                  <a:gd name="T115" fmla="*/ 0 h 167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875" h="1670">
                    <a:moveTo>
                      <a:pt x="1003" y="754"/>
                    </a:moveTo>
                    <a:lnTo>
                      <a:pt x="1003" y="754"/>
                    </a:lnTo>
                    <a:lnTo>
                      <a:pt x="522" y="754"/>
                    </a:lnTo>
                    <a:lnTo>
                      <a:pt x="522" y="40"/>
                    </a:lnTo>
                    <a:lnTo>
                      <a:pt x="1003" y="40"/>
                    </a:lnTo>
                    <a:lnTo>
                      <a:pt x="1003" y="754"/>
                    </a:lnTo>
                    <a:close/>
                    <a:moveTo>
                      <a:pt x="522" y="1488"/>
                    </a:moveTo>
                    <a:lnTo>
                      <a:pt x="522" y="1488"/>
                    </a:lnTo>
                    <a:lnTo>
                      <a:pt x="1003" y="1488"/>
                    </a:lnTo>
                    <a:lnTo>
                      <a:pt x="1003" y="1597"/>
                    </a:lnTo>
                    <a:lnTo>
                      <a:pt x="522" y="1597"/>
                    </a:lnTo>
                    <a:lnTo>
                      <a:pt x="522" y="1488"/>
                    </a:lnTo>
                    <a:close/>
                    <a:moveTo>
                      <a:pt x="40" y="1561"/>
                    </a:moveTo>
                    <a:lnTo>
                      <a:pt x="40" y="1561"/>
                    </a:lnTo>
                    <a:lnTo>
                      <a:pt x="40" y="76"/>
                    </a:lnTo>
                    <a:cubicBezTo>
                      <a:pt x="40" y="56"/>
                      <a:pt x="54" y="40"/>
                      <a:pt x="70" y="40"/>
                    </a:cubicBezTo>
                    <a:lnTo>
                      <a:pt x="495" y="40"/>
                    </a:lnTo>
                    <a:lnTo>
                      <a:pt x="495" y="1471"/>
                    </a:lnTo>
                    <a:cubicBezTo>
                      <a:pt x="495" y="1472"/>
                      <a:pt x="494" y="1473"/>
                      <a:pt x="494" y="1475"/>
                    </a:cubicBezTo>
                    <a:cubicBezTo>
                      <a:pt x="494" y="1476"/>
                      <a:pt x="495" y="1477"/>
                      <a:pt x="495" y="1478"/>
                    </a:cubicBezTo>
                    <a:lnTo>
                      <a:pt x="495" y="1597"/>
                    </a:lnTo>
                    <a:lnTo>
                      <a:pt x="70" y="1597"/>
                    </a:lnTo>
                    <a:cubicBezTo>
                      <a:pt x="54" y="1597"/>
                      <a:pt x="40" y="1581"/>
                      <a:pt x="40" y="1561"/>
                    </a:cubicBezTo>
                    <a:close/>
                    <a:moveTo>
                      <a:pt x="1003" y="1461"/>
                    </a:moveTo>
                    <a:lnTo>
                      <a:pt x="1003" y="1461"/>
                    </a:lnTo>
                    <a:lnTo>
                      <a:pt x="522" y="1461"/>
                    </a:lnTo>
                    <a:lnTo>
                      <a:pt x="522" y="780"/>
                    </a:lnTo>
                    <a:lnTo>
                      <a:pt x="1003" y="780"/>
                    </a:lnTo>
                    <a:lnTo>
                      <a:pt x="1003" y="1461"/>
                    </a:lnTo>
                    <a:close/>
                    <a:moveTo>
                      <a:pt x="1806" y="0"/>
                    </a:moveTo>
                    <a:lnTo>
                      <a:pt x="1806" y="0"/>
                    </a:lnTo>
                    <a:lnTo>
                      <a:pt x="70" y="0"/>
                    </a:lnTo>
                    <a:cubicBezTo>
                      <a:pt x="32" y="0"/>
                      <a:pt x="0" y="34"/>
                      <a:pt x="0" y="76"/>
                    </a:cubicBezTo>
                    <a:lnTo>
                      <a:pt x="0" y="1561"/>
                    </a:lnTo>
                    <a:cubicBezTo>
                      <a:pt x="0" y="1603"/>
                      <a:pt x="32" y="1637"/>
                      <a:pt x="70" y="1637"/>
                    </a:cubicBezTo>
                    <a:lnTo>
                      <a:pt x="1298" y="1637"/>
                    </a:lnTo>
                    <a:cubicBezTo>
                      <a:pt x="1306" y="1656"/>
                      <a:pt x="1325" y="1670"/>
                      <a:pt x="1347" y="1670"/>
                    </a:cubicBezTo>
                    <a:cubicBezTo>
                      <a:pt x="1376" y="1670"/>
                      <a:pt x="1400" y="1646"/>
                      <a:pt x="1400" y="1617"/>
                    </a:cubicBezTo>
                    <a:cubicBezTo>
                      <a:pt x="1400" y="1587"/>
                      <a:pt x="1376" y="1564"/>
                      <a:pt x="1347" y="1564"/>
                    </a:cubicBezTo>
                    <a:cubicBezTo>
                      <a:pt x="1325" y="1564"/>
                      <a:pt x="1305" y="1577"/>
                      <a:pt x="1298" y="1597"/>
                    </a:cubicBezTo>
                    <a:lnTo>
                      <a:pt x="1030" y="1597"/>
                    </a:lnTo>
                    <a:lnTo>
                      <a:pt x="1030" y="767"/>
                    </a:lnTo>
                    <a:cubicBezTo>
                      <a:pt x="1030" y="767"/>
                      <a:pt x="1030" y="767"/>
                      <a:pt x="1030" y="767"/>
                    </a:cubicBezTo>
                    <a:cubicBezTo>
                      <a:pt x="1030" y="767"/>
                      <a:pt x="1030" y="767"/>
                      <a:pt x="1030" y="767"/>
                    </a:cubicBezTo>
                    <a:lnTo>
                      <a:pt x="1030" y="40"/>
                    </a:lnTo>
                    <a:lnTo>
                      <a:pt x="1806" y="40"/>
                    </a:lnTo>
                    <a:cubicBezTo>
                      <a:pt x="1822" y="40"/>
                      <a:pt x="1835" y="56"/>
                      <a:pt x="1835" y="76"/>
                    </a:cubicBezTo>
                    <a:lnTo>
                      <a:pt x="1835" y="1561"/>
                    </a:lnTo>
                    <a:cubicBezTo>
                      <a:pt x="1835" y="1581"/>
                      <a:pt x="1822" y="1597"/>
                      <a:pt x="1806" y="1597"/>
                    </a:cubicBezTo>
                    <a:lnTo>
                      <a:pt x="1558" y="1597"/>
                    </a:lnTo>
                    <a:cubicBezTo>
                      <a:pt x="1550" y="1577"/>
                      <a:pt x="1531" y="1564"/>
                      <a:pt x="1509" y="1564"/>
                    </a:cubicBezTo>
                    <a:cubicBezTo>
                      <a:pt x="1479" y="1564"/>
                      <a:pt x="1455" y="1587"/>
                      <a:pt x="1455" y="1617"/>
                    </a:cubicBezTo>
                    <a:cubicBezTo>
                      <a:pt x="1455" y="1646"/>
                      <a:pt x="1479" y="1670"/>
                      <a:pt x="1509" y="1670"/>
                    </a:cubicBezTo>
                    <a:cubicBezTo>
                      <a:pt x="1531" y="1670"/>
                      <a:pt x="1550" y="1656"/>
                      <a:pt x="1558" y="1637"/>
                    </a:cubicBezTo>
                    <a:lnTo>
                      <a:pt x="1806" y="1637"/>
                    </a:lnTo>
                    <a:cubicBezTo>
                      <a:pt x="1844" y="1637"/>
                      <a:pt x="1875" y="1603"/>
                      <a:pt x="1875" y="1561"/>
                    </a:cubicBezTo>
                    <a:lnTo>
                      <a:pt x="1875" y="76"/>
                    </a:lnTo>
                    <a:cubicBezTo>
                      <a:pt x="1875" y="34"/>
                      <a:pt x="1844" y="0"/>
                      <a:pt x="1806" y="0"/>
                    </a:cubicBezTo>
                    <a:close/>
                  </a:path>
                </a:pathLst>
              </a:custGeom>
              <a:solidFill>
                <a:srgbClr val="1262AA"/>
              </a:solidFill>
              <a:ln w="0">
                <a:solidFill>
                  <a:srgbClr val="1262AA"/>
                </a:solidFill>
                <a:prstDash val="solid"/>
                <a:round/>
                <a:headEnd/>
                <a:tailEnd/>
              </a:ln>
            </p:spPr>
            <p:txBody>
              <a:bodyPr/>
              <a:lstStyle/>
              <a:p>
                <a:endParaRPr lang="zh-CN" altLang="en-US">
                  <a:cs typeface="+mn-ea"/>
                  <a:sym typeface="+mn-lt"/>
                </a:endParaRPr>
              </a:p>
            </p:txBody>
          </p:sp>
          <p:sp>
            <p:nvSpPr>
              <p:cNvPr id="63" name="Freeform 129"/>
              <p:cNvSpPr>
                <a:spLocks/>
              </p:cNvSpPr>
              <p:nvPr/>
            </p:nvSpPr>
            <p:spPr bwMode="auto">
              <a:xfrm>
                <a:off x="6765751" y="5739495"/>
                <a:ext cx="46895" cy="8283"/>
              </a:xfrm>
              <a:custGeom>
                <a:avLst/>
                <a:gdLst>
                  <a:gd name="T0" fmla="*/ 2147483647 w 120"/>
                  <a:gd name="T1" fmla="*/ 0 h 40"/>
                  <a:gd name="T2" fmla="*/ 2147483647 w 120"/>
                  <a:gd name="T3" fmla="*/ 0 h 40"/>
                  <a:gd name="T4" fmla="*/ 0 w 120"/>
                  <a:gd name="T5" fmla="*/ 0 h 40"/>
                  <a:gd name="T6" fmla="*/ 0 w 120"/>
                  <a:gd name="T7" fmla="*/ 2147483647 h 40"/>
                  <a:gd name="T8" fmla="*/ 2147483647 w 120"/>
                  <a:gd name="T9" fmla="*/ 2147483647 h 40"/>
                  <a:gd name="T10" fmla="*/ 2147483647 w 120"/>
                  <a:gd name="T11" fmla="*/ 0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0" h="40">
                    <a:moveTo>
                      <a:pt x="120" y="0"/>
                    </a:moveTo>
                    <a:lnTo>
                      <a:pt x="120" y="0"/>
                    </a:lnTo>
                    <a:lnTo>
                      <a:pt x="0" y="0"/>
                    </a:lnTo>
                    <a:lnTo>
                      <a:pt x="0" y="40"/>
                    </a:lnTo>
                    <a:lnTo>
                      <a:pt x="120" y="40"/>
                    </a:lnTo>
                    <a:lnTo>
                      <a:pt x="120" y="0"/>
                    </a:lnTo>
                    <a:close/>
                  </a:path>
                </a:pathLst>
              </a:custGeom>
              <a:solidFill>
                <a:srgbClr val="1262AA"/>
              </a:solidFill>
              <a:ln>
                <a:noFill/>
              </a:ln>
              <a:extLst/>
            </p:spPr>
            <p:txBody>
              <a:bodyPr/>
              <a:lstStyle/>
              <a:p>
                <a:endParaRPr lang="zh-CN" altLang="en-US">
                  <a:cs typeface="+mn-ea"/>
                  <a:sym typeface="+mn-lt"/>
                </a:endParaRPr>
              </a:p>
            </p:txBody>
          </p:sp>
          <p:sp>
            <p:nvSpPr>
              <p:cNvPr id="64" name="Freeform 130"/>
              <p:cNvSpPr>
                <a:spLocks noEditPoints="1"/>
              </p:cNvSpPr>
              <p:nvPr/>
            </p:nvSpPr>
            <p:spPr bwMode="auto">
              <a:xfrm>
                <a:off x="6880720" y="5767355"/>
                <a:ext cx="116482" cy="245471"/>
              </a:xfrm>
              <a:custGeom>
                <a:avLst/>
                <a:gdLst>
                  <a:gd name="T0" fmla="*/ 2147483647 w 290"/>
                  <a:gd name="T1" fmla="*/ 2147483647 h 1234"/>
                  <a:gd name="T2" fmla="*/ 2147483647 w 290"/>
                  <a:gd name="T3" fmla="*/ 2147483647 h 1234"/>
                  <a:gd name="T4" fmla="*/ 2147483647 w 290"/>
                  <a:gd name="T5" fmla="*/ 2147483647 h 1234"/>
                  <a:gd name="T6" fmla="*/ 2147483647 w 290"/>
                  <a:gd name="T7" fmla="*/ 2147483647 h 1234"/>
                  <a:gd name="T8" fmla="*/ 2147483647 w 290"/>
                  <a:gd name="T9" fmla="*/ 2147483647 h 1234"/>
                  <a:gd name="T10" fmla="*/ 2147483647 w 290"/>
                  <a:gd name="T11" fmla="*/ 2147483647 h 1234"/>
                  <a:gd name="T12" fmla="*/ 0 w 290"/>
                  <a:gd name="T13" fmla="*/ 2147483647 h 1234"/>
                  <a:gd name="T14" fmla="*/ 0 w 290"/>
                  <a:gd name="T15" fmla="*/ 2147483647 h 1234"/>
                  <a:gd name="T16" fmla="*/ 2147483647 w 290"/>
                  <a:gd name="T17" fmla="*/ 2147483647 h 1234"/>
                  <a:gd name="T18" fmla="*/ 2147483647 w 290"/>
                  <a:gd name="T19" fmla="*/ 0 h 1234"/>
                  <a:gd name="T20" fmla="*/ 0 w 290"/>
                  <a:gd name="T21" fmla="*/ 0 h 1234"/>
                  <a:gd name="T22" fmla="*/ 0 w 290"/>
                  <a:gd name="T23" fmla="*/ 2147483647 h 12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90" h="1234">
                    <a:moveTo>
                      <a:pt x="40" y="40"/>
                    </a:moveTo>
                    <a:lnTo>
                      <a:pt x="40" y="40"/>
                    </a:lnTo>
                    <a:lnTo>
                      <a:pt x="250" y="40"/>
                    </a:lnTo>
                    <a:lnTo>
                      <a:pt x="250" y="1194"/>
                    </a:lnTo>
                    <a:lnTo>
                      <a:pt x="40" y="1194"/>
                    </a:lnTo>
                    <a:lnTo>
                      <a:pt x="40" y="40"/>
                    </a:lnTo>
                    <a:close/>
                    <a:moveTo>
                      <a:pt x="0" y="1234"/>
                    </a:moveTo>
                    <a:lnTo>
                      <a:pt x="0" y="1234"/>
                    </a:lnTo>
                    <a:lnTo>
                      <a:pt x="290" y="1234"/>
                    </a:lnTo>
                    <a:lnTo>
                      <a:pt x="290" y="0"/>
                    </a:lnTo>
                    <a:lnTo>
                      <a:pt x="0" y="0"/>
                    </a:lnTo>
                    <a:lnTo>
                      <a:pt x="0" y="1234"/>
                    </a:lnTo>
                    <a:close/>
                  </a:path>
                </a:pathLst>
              </a:custGeom>
              <a:solidFill>
                <a:srgbClr val="1262AA"/>
              </a:solidFill>
              <a:ln>
                <a:noFill/>
              </a:ln>
              <a:extLst/>
            </p:spPr>
            <p:txBody>
              <a:bodyPr/>
              <a:lstStyle/>
              <a:p>
                <a:endParaRPr lang="zh-CN" altLang="en-US">
                  <a:cs typeface="+mn-ea"/>
                  <a:sym typeface="+mn-lt"/>
                </a:endParaRPr>
              </a:p>
            </p:txBody>
          </p:sp>
          <p:sp>
            <p:nvSpPr>
              <p:cNvPr id="65" name="Freeform 131"/>
              <p:cNvSpPr>
                <a:spLocks noEditPoints="1"/>
              </p:cNvSpPr>
              <p:nvPr/>
            </p:nvSpPr>
            <p:spPr bwMode="auto">
              <a:xfrm>
                <a:off x="7018381" y="5767355"/>
                <a:ext cx="116482" cy="245471"/>
              </a:xfrm>
              <a:custGeom>
                <a:avLst/>
                <a:gdLst>
                  <a:gd name="T0" fmla="*/ 2147483647 w 290"/>
                  <a:gd name="T1" fmla="*/ 2147483647 h 1234"/>
                  <a:gd name="T2" fmla="*/ 2147483647 w 290"/>
                  <a:gd name="T3" fmla="*/ 2147483647 h 1234"/>
                  <a:gd name="T4" fmla="*/ 2147483647 w 290"/>
                  <a:gd name="T5" fmla="*/ 2147483647 h 1234"/>
                  <a:gd name="T6" fmla="*/ 2147483647 w 290"/>
                  <a:gd name="T7" fmla="*/ 2147483647 h 1234"/>
                  <a:gd name="T8" fmla="*/ 2147483647 w 290"/>
                  <a:gd name="T9" fmla="*/ 2147483647 h 1234"/>
                  <a:gd name="T10" fmla="*/ 2147483647 w 290"/>
                  <a:gd name="T11" fmla="*/ 2147483647 h 1234"/>
                  <a:gd name="T12" fmla="*/ 0 w 290"/>
                  <a:gd name="T13" fmla="*/ 2147483647 h 1234"/>
                  <a:gd name="T14" fmla="*/ 0 w 290"/>
                  <a:gd name="T15" fmla="*/ 2147483647 h 1234"/>
                  <a:gd name="T16" fmla="*/ 2147483647 w 290"/>
                  <a:gd name="T17" fmla="*/ 2147483647 h 1234"/>
                  <a:gd name="T18" fmla="*/ 2147483647 w 290"/>
                  <a:gd name="T19" fmla="*/ 0 h 1234"/>
                  <a:gd name="T20" fmla="*/ 0 w 290"/>
                  <a:gd name="T21" fmla="*/ 0 h 1234"/>
                  <a:gd name="T22" fmla="*/ 0 w 290"/>
                  <a:gd name="T23" fmla="*/ 2147483647 h 12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90" h="1234">
                    <a:moveTo>
                      <a:pt x="40" y="40"/>
                    </a:moveTo>
                    <a:lnTo>
                      <a:pt x="40" y="40"/>
                    </a:lnTo>
                    <a:lnTo>
                      <a:pt x="250" y="40"/>
                    </a:lnTo>
                    <a:lnTo>
                      <a:pt x="250" y="1194"/>
                    </a:lnTo>
                    <a:lnTo>
                      <a:pt x="40" y="1194"/>
                    </a:lnTo>
                    <a:lnTo>
                      <a:pt x="40" y="40"/>
                    </a:lnTo>
                    <a:close/>
                    <a:moveTo>
                      <a:pt x="0" y="1234"/>
                    </a:moveTo>
                    <a:lnTo>
                      <a:pt x="0" y="1234"/>
                    </a:lnTo>
                    <a:lnTo>
                      <a:pt x="290" y="1234"/>
                    </a:lnTo>
                    <a:lnTo>
                      <a:pt x="290" y="0"/>
                    </a:lnTo>
                    <a:lnTo>
                      <a:pt x="0" y="0"/>
                    </a:lnTo>
                    <a:lnTo>
                      <a:pt x="0" y="1234"/>
                    </a:lnTo>
                    <a:close/>
                  </a:path>
                </a:pathLst>
              </a:custGeom>
              <a:solidFill>
                <a:srgbClr val="1262AA"/>
              </a:solidFill>
              <a:ln>
                <a:noFill/>
              </a:ln>
              <a:extLst/>
            </p:spPr>
            <p:txBody>
              <a:bodyPr/>
              <a:lstStyle/>
              <a:p>
                <a:endParaRPr lang="zh-CN" altLang="en-US">
                  <a:cs typeface="+mn-ea"/>
                  <a:sym typeface="+mn-lt"/>
                </a:endParaRPr>
              </a:p>
            </p:txBody>
          </p:sp>
          <p:sp>
            <p:nvSpPr>
              <p:cNvPr id="66" name="Freeform 132"/>
              <p:cNvSpPr>
                <a:spLocks noEditPoints="1"/>
              </p:cNvSpPr>
              <p:nvPr/>
            </p:nvSpPr>
            <p:spPr bwMode="auto">
              <a:xfrm>
                <a:off x="6678012" y="5755308"/>
                <a:ext cx="134636" cy="102405"/>
              </a:xfrm>
              <a:custGeom>
                <a:avLst/>
                <a:gdLst>
                  <a:gd name="T0" fmla="*/ 2147483647 w 340"/>
                  <a:gd name="T1" fmla="*/ 2147483647 h 513"/>
                  <a:gd name="T2" fmla="*/ 2147483647 w 340"/>
                  <a:gd name="T3" fmla="*/ 2147483647 h 513"/>
                  <a:gd name="T4" fmla="*/ 2147483647 w 340"/>
                  <a:gd name="T5" fmla="*/ 2147483647 h 513"/>
                  <a:gd name="T6" fmla="*/ 2147483647 w 340"/>
                  <a:gd name="T7" fmla="*/ 2147483647 h 513"/>
                  <a:gd name="T8" fmla="*/ 2147483647 w 340"/>
                  <a:gd name="T9" fmla="*/ 2147483647 h 513"/>
                  <a:gd name="T10" fmla="*/ 2147483647 w 340"/>
                  <a:gd name="T11" fmla="*/ 2147483647 h 513"/>
                  <a:gd name="T12" fmla="*/ 2147483647 w 340"/>
                  <a:gd name="T13" fmla="*/ 0 h 513"/>
                  <a:gd name="T14" fmla="*/ 2147483647 w 340"/>
                  <a:gd name="T15" fmla="*/ 0 h 513"/>
                  <a:gd name="T16" fmla="*/ 0 w 340"/>
                  <a:gd name="T17" fmla="*/ 0 h 513"/>
                  <a:gd name="T18" fmla="*/ 0 w 340"/>
                  <a:gd name="T19" fmla="*/ 2147483647 h 513"/>
                  <a:gd name="T20" fmla="*/ 2147483647 w 340"/>
                  <a:gd name="T21" fmla="*/ 2147483647 h 513"/>
                  <a:gd name="T22" fmla="*/ 2147483647 w 340"/>
                  <a:gd name="T23" fmla="*/ 0 h 51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0" h="513">
                    <a:moveTo>
                      <a:pt x="40" y="40"/>
                    </a:moveTo>
                    <a:lnTo>
                      <a:pt x="40" y="40"/>
                    </a:lnTo>
                    <a:lnTo>
                      <a:pt x="300" y="40"/>
                    </a:lnTo>
                    <a:lnTo>
                      <a:pt x="300" y="473"/>
                    </a:lnTo>
                    <a:lnTo>
                      <a:pt x="40" y="473"/>
                    </a:lnTo>
                    <a:lnTo>
                      <a:pt x="40" y="40"/>
                    </a:lnTo>
                    <a:close/>
                    <a:moveTo>
                      <a:pt x="340" y="0"/>
                    </a:moveTo>
                    <a:lnTo>
                      <a:pt x="340" y="0"/>
                    </a:lnTo>
                    <a:lnTo>
                      <a:pt x="0" y="0"/>
                    </a:lnTo>
                    <a:lnTo>
                      <a:pt x="0" y="513"/>
                    </a:lnTo>
                    <a:lnTo>
                      <a:pt x="340" y="513"/>
                    </a:lnTo>
                    <a:lnTo>
                      <a:pt x="340" y="0"/>
                    </a:lnTo>
                    <a:close/>
                  </a:path>
                </a:pathLst>
              </a:custGeom>
              <a:solidFill>
                <a:srgbClr val="1262AA"/>
              </a:solidFill>
              <a:ln>
                <a:noFill/>
              </a:ln>
              <a:extLst/>
            </p:spPr>
            <p:txBody>
              <a:bodyPr/>
              <a:lstStyle/>
              <a:p>
                <a:endParaRPr lang="zh-CN" altLang="en-US">
                  <a:cs typeface="+mn-ea"/>
                  <a:sym typeface="+mn-lt"/>
                </a:endParaRPr>
              </a:p>
            </p:txBody>
          </p:sp>
          <p:sp>
            <p:nvSpPr>
              <p:cNvPr id="67" name="Freeform 133"/>
              <p:cNvSpPr>
                <a:spLocks noEditPoints="1"/>
              </p:cNvSpPr>
              <p:nvPr/>
            </p:nvSpPr>
            <p:spPr bwMode="auto">
              <a:xfrm>
                <a:off x="6487405" y="5767355"/>
                <a:ext cx="125559" cy="245471"/>
              </a:xfrm>
              <a:custGeom>
                <a:avLst/>
                <a:gdLst>
                  <a:gd name="T0" fmla="*/ 2147483647 w 315"/>
                  <a:gd name="T1" fmla="*/ 2147483647 h 1234"/>
                  <a:gd name="T2" fmla="*/ 2147483647 w 315"/>
                  <a:gd name="T3" fmla="*/ 2147483647 h 1234"/>
                  <a:gd name="T4" fmla="*/ 2147483647 w 315"/>
                  <a:gd name="T5" fmla="*/ 2147483647 h 1234"/>
                  <a:gd name="T6" fmla="*/ 2147483647 w 315"/>
                  <a:gd name="T7" fmla="*/ 2147483647 h 1234"/>
                  <a:gd name="T8" fmla="*/ 2147483647 w 315"/>
                  <a:gd name="T9" fmla="*/ 2147483647 h 1234"/>
                  <a:gd name="T10" fmla="*/ 2147483647 w 315"/>
                  <a:gd name="T11" fmla="*/ 2147483647 h 1234"/>
                  <a:gd name="T12" fmla="*/ 0 w 315"/>
                  <a:gd name="T13" fmla="*/ 2147483647 h 1234"/>
                  <a:gd name="T14" fmla="*/ 0 w 315"/>
                  <a:gd name="T15" fmla="*/ 2147483647 h 1234"/>
                  <a:gd name="T16" fmla="*/ 2147483647 w 315"/>
                  <a:gd name="T17" fmla="*/ 2147483647 h 1234"/>
                  <a:gd name="T18" fmla="*/ 2147483647 w 315"/>
                  <a:gd name="T19" fmla="*/ 0 h 1234"/>
                  <a:gd name="T20" fmla="*/ 0 w 315"/>
                  <a:gd name="T21" fmla="*/ 0 h 1234"/>
                  <a:gd name="T22" fmla="*/ 0 w 315"/>
                  <a:gd name="T23" fmla="*/ 2147483647 h 12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15" h="1234">
                    <a:moveTo>
                      <a:pt x="40" y="40"/>
                    </a:moveTo>
                    <a:lnTo>
                      <a:pt x="40" y="40"/>
                    </a:lnTo>
                    <a:lnTo>
                      <a:pt x="275" y="40"/>
                    </a:lnTo>
                    <a:lnTo>
                      <a:pt x="275" y="1194"/>
                    </a:lnTo>
                    <a:lnTo>
                      <a:pt x="40" y="1194"/>
                    </a:lnTo>
                    <a:lnTo>
                      <a:pt x="40" y="40"/>
                    </a:lnTo>
                    <a:close/>
                    <a:moveTo>
                      <a:pt x="0" y="1234"/>
                    </a:moveTo>
                    <a:lnTo>
                      <a:pt x="0" y="1234"/>
                    </a:lnTo>
                    <a:lnTo>
                      <a:pt x="315" y="1234"/>
                    </a:lnTo>
                    <a:lnTo>
                      <a:pt x="315" y="0"/>
                    </a:lnTo>
                    <a:lnTo>
                      <a:pt x="0" y="0"/>
                    </a:lnTo>
                    <a:lnTo>
                      <a:pt x="0" y="1234"/>
                    </a:lnTo>
                    <a:close/>
                  </a:path>
                </a:pathLst>
              </a:custGeom>
              <a:solidFill>
                <a:srgbClr val="1262AA"/>
              </a:solidFill>
              <a:ln>
                <a:solidFill>
                  <a:srgbClr val="1262AA"/>
                </a:solidFill>
              </a:ln>
              <a:extLst/>
            </p:spPr>
            <p:txBody>
              <a:bodyPr/>
              <a:lstStyle/>
              <a:p>
                <a:endParaRPr lang="zh-CN" altLang="en-US">
                  <a:cs typeface="+mn-ea"/>
                  <a:sym typeface="+mn-lt"/>
                </a:endParaRPr>
              </a:p>
            </p:txBody>
          </p:sp>
          <p:sp>
            <p:nvSpPr>
              <p:cNvPr id="68" name="Freeform 134"/>
              <p:cNvSpPr>
                <a:spLocks/>
              </p:cNvSpPr>
              <p:nvPr/>
            </p:nvSpPr>
            <p:spPr bwMode="auto">
              <a:xfrm>
                <a:off x="6927615" y="5745519"/>
                <a:ext cx="24203" cy="12048"/>
              </a:xfrm>
              <a:custGeom>
                <a:avLst/>
                <a:gdLst>
                  <a:gd name="T0" fmla="*/ 2147483647 w 61"/>
                  <a:gd name="T1" fmla="*/ 2147483647 h 61"/>
                  <a:gd name="T2" fmla="*/ 2147483647 w 61"/>
                  <a:gd name="T3" fmla="*/ 2147483647 h 61"/>
                  <a:gd name="T4" fmla="*/ 2147483647 w 61"/>
                  <a:gd name="T5" fmla="*/ 0 h 61"/>
                  <a:gd name="T6" fmla="*/ 0 w 61"/>
                  <a:gd name="T7" fmla="*/ 2147483647 h 61"/>
                  <a:gd name="T8" fmla="*/ 2147483647 w 61"/>
                  <a:gd name="T9" fmla="*/ 2147483647 h 61"/>
                  <a:gd name="T10" fmla="*/ 2147483647 w 61"/>
                  <a:gd name="T11" fmla="*/ 2147483647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61">
                    <a:moveTo>
                      <a:pt x="61" y="31"/>
                    </a:moveTo>
                    <a:lnTo>
                      <a:pt x="61" y="31"/>
                    </a:lnTo>
                    <a:cubicBezTo>
                      <a:pt x="61" y="14"/>
                      <a:pt x="47" y="0"/>
                      <a:pt x="30" y="0"/>
                    </a:cubicBezTo>
                    <a:cubicBezTo>
                      <a:pt x="13" y="0"/>
                      <a:pt x="0" y="14"/>
                      <a:pt x="0" y="31"/>
                    </a:cubicBezTo>
                    <a:cubicBezTo>
                      <a:pt x="0" y="48"/>
                      <a:pt x="13" y="61"/>
                      <a:pt x="30" y="61"/>
                    </a:cubicBezTo>
                    <a:cubicBezTo>
                      <a:pt x="47" y="61"/>
                      <a:pt x="61" y="48"/>
                      <a:pt x="61" y="31"/>
                    </a:cubicBezTo>
                    <a:close/>
                  </a:path>
                </a:pathLst>
              </a:custGeom>
              <a:solidFill>
                <a:srgbClr val="1262AA"/>
              </a:solidFill>
              <a:ln>
                <a:noFill/>
              </a:ln>
              <a:extLst/>
            </p:spPr>
            <p:txBody>
              <a:bodyPr/>
              <a:lstStyle/>
              <a:p>
                <a:endParaRPr lang="zh-CN" altLang="en-US">
                  <a:cs typeface="+mn-ea"/>
                  <a:sym typeface="+mn-lt"/>
                </a:endParaRPr>
              </a:p>
            </p:txBody>
          </p:sp>
          <p:sp>
            <p:nvSpPr>
              <p:cNvPr id="69" name="Freeform 135"/>
              <p:cNvSpPr>
                <a:spLocks/>
              </p:cNvSpPr>
              <p:nvPr/>
            </p:nvSpPr>
            <p:spPr bwMode="auto">
              <a:xfrm>
                <a:off x="7063763" y="5745519"/>
                <a:ext cx="24203" cy="12048"/>
              </a:xfrm>
              <a:custGeom>
                <a:avLst/>
                <a:gdLst>
                  <a:gd name="T0" fmla="*/ 2147483647 w 61"/>
                  <a:gd name="T1" fmla="*/ 2147483647 h 61"/>
                  <a:gd name="T2" fmla="*/ 2147483647 w 61"/>
                  <a:gd name="T3" fmla="*/ 2147483647 h 61"/>
                  <a:gd name="T4" fmla="*/ 2147483647 w 61"/>
                  <a:gd name="T5" fmla="*/ 0 h 61"/>
                  <a:gd name="T6" fmla="*/ 0 w 61"/>
                  <a:gd name="T7" fmla="*/ 2147483647 h 61"/>
                  <a:gd name="T8" fmla="*/ 2147483647 w 61"/>
                  <a:gd name="T9" fmla="*/ 2147483647 h 61"/>
                  <a:gd name="T10" fmla="*/ 2147483647 w 61"/>
                  <a:gd name="T11" fmla="*/ 2147483647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61">
                    <a:moveTo>
                      <a:pt x="61" y="31"/>
                    </a:moveTo>
                    <a:lnTo>
                      <a:pt x="61" y="31"/>
                    </a:lnTo>
                    <a:cubicBezTo>
                      <a:pt x="61" y="14"/>
                      <a:pt x="48" y="0"/>
                      <a:pt x="31" y="0"/>
                    </a:cubicBezTo>
                    <a:cubicBezTo>
                      <a:pt x="14" y="0"/>
                      <a:pt x="0" y="14"/>
                      <a:pt x="0" y="31"/>
                    </a:cubicBezTo>
                    <a:cubicBezTo>
                      <a:pt x="0" y="48"/>
                      <a:pt x="14" y="61"/>
                      <a:pt x="31" y="61"/>
                    </a:cubicBezTo>
                    <a:cubicBezTo>
                      <a:pt x="48" y="61"/>
                      <a:pt x="61" y="48"/>
                      <a:pt x="61" y="31"/>
                    </a:cubicBezTo>
                    <a:close/>
                  </a:path>
                </a:pathLst>
              </a:custGeom>
              <a:solidFill>
                <a:srgbClr val="1262AA"/>
              </a:solidFill>
              <a:ln>
                <a:noFill/>
              </a:ln>
              <a:extLst/>
            </p:spPr>
            <p:txBody>
              <a:bodyPr/>
              <a:lstStyle/>
              <a:p>
                <a:endParaRPr lang="zh-CN" altLang="en-US">
                  <a:cs typeface="+mn-ea"/>
                  <a:sym typeface="+mn-lt"/>
                </a:endParaRPr>
              </a:p>
            </p:txBody>
          </p:sp>
          <p:sp>
            <p:nvSpPr>
              <p:cNvPr id="70" name="Freeform 136"/>
              <p:cNvSpPr>
                <a:spLocks/>
              </p:cNvSpPr>
              <p:nvPr/>
            </p:nvSpPr>
            <p:spPr bwMode="auto">
              <a:xfrm>
                <a:off x="6514635" y="5745519"/>
                <a:ext cx="25718" cy="12048"/>
              </a:xfrm>
              <a:custGeom>
                <a:avLst/>
                <a:gdLst>
                  <a:gd name="T0" fmla="*/ 2147483647 w 62"/>
                  <a:gd name="T1" fmla="*/ 2147483647 h 61"/>
                  <a:gd name="T2" fmla="*/ 2147483647 w 62"/>
                  <a:gd name="T3" fmla="*/ 2147483647 h 61"/>
                  <a:gd name="T4" fmla="*/ 2147483647 w 62"/>
                  <a:gd name="T5" fmla="*/ 2147483647 h 61"/>
                  <a:gd name="T6" fmla="*/ 2147483647 w 62"/>
                  <a:gd name="T7" fmla="*/ 0 h 61"/>
                  <a:gd name="T8" fmla="*/ 0 w 62"/>
                  <a:gd name="T9" fmla="*/ 2147483647 h 61"/>
                  <a:gd name="T10" fmla="*/ 2147483647 w 62"/>
                  <a:gd name="T11" fmla="*/ 2147483647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2" h="61">
                    <a:moveTo>
                      <a:pt x="31" y="61"/>
                    </a:moveTo>
                    <a:lnTo>
                      <a:pt x="31" y="61"/>
                    </a:lnTo>
                    <a:cubicBezTo>
                      <a:pt x="48" y="61"/>
                      <a:pt x="62" y="48"/>
                      <a:pt x="62" y="31"/>
                    </a:cubicBezTo>
                    <a:cubicBezTo>
                      <a:pt x="62" y="14"/>
                      <a:pt x="48" y="0"/>
                      <a:pt x="31" y="0"/>
                    </a:cubicBezTo>
                    <a:cubicBezTo>
                      <a:pt x="14" y="0"/>
                      <a:pt x="0" y="14"/>
                      <a:pt x="0" y="31"/>
                    </a:cubicBezTo>
                    <a:cubicBezTo>
                      <a:pt x="0" y="48"/>
                      <a:pt x="14" y="61"/>
                      <a:pt x="31" y="61"/>
                    </a:cubicBezTo>
                    <a:close/>
                  </a:path>
                </a:pathLst>
              </a:custGeom>
              <a:solidFill>
                <a:srgbClr val="1262AA"/>
              </a:solidFill>
              <a:ln>
                <a:noFill/>
              </a:ln>
              <a:extLst/>
            </p:spPr>
            <p:txBody>
              <a:bodyPr/>
              <a:lstStyle/>
              <a:p>
                <a:endParaRPr lang="zh-CN" altLang="en-US">
                  <a:cs typeface="+mn-ea"/>
                  <a:sym typeface="+mn-lt"/>
                </a:endParaRPr>
              </a:p>
            </p:txBody>
          </p:sp>
          <p:sp>
            <p:nvSpPr>
              <p:cNvPr id="71" name="Freeform 137"/>
              <p:cNvSpPr>
                <a:spLocks/>
              </p:cNvSpPr>
              <p:nvPr/>
            </p:nvSpPr>
            <p:spPr bwMode="auto">
              <a:xfrm>
                <a:off x="6560017" y="5745519"/>
                <a:ext cx="24203" cy="12048"/>
              </a:xfrm>
              <a:custGeom>
                <a:avLst/>
                <a:gdLst>
                  <a:gd name="T0" fmla="*/ 2147483647 w 61"/>
                  <a:gd name="T1" fmla="*/ 2147483647 h 61"/>
                  <a:gd name="T2" fmla="*/ 2147483647 w 61"/>
                  <a:gd name="T3" fmla="*/ 2147483647 h 61"/>
                  <a:gd name="T4" fmla="*/ 2147483647 w 61"/>
                  <a:gd name="T5" fmla="*/ 2147483647 h 61"/>
                  <a:gd name="T6" fmla="*/ 2147483647 w 61"/>
                  <a:gd name="T7" fmla="*/ 0 h 61"/>
                  <a:gd name="T8" fmla="*/ 0 w 61"/>
                  <a:gd name="T9" fmla="*/ 2147483647 h 61"/>
                  <a:gd name="T10" fmla="*/ 2147483647 w 61"/>
                  <a:gd name="T11" fmla="*/ 2147483647 h 6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1" h="61">
                    <a:moveTo>
                      <a:pt x="30" y="61"/>
                    </a:moveTo>
                    <a:lnTo>
                      <a:pt x="30" y="61"/>
                    </a:lnTo>
                    <a:cubicBezTo>
                      <a:pt x="47" y="61"/>
                      <a:pt x="61" y="48"/>
                      <a:pt x="61" y="31"/>
                    </a:cubicBezTo>
                    <a:cubicBezTo>
                      <a:pt x="61" y="14"/>
                      <a:pt x="47" y="0"/>
                      <a:pt x="30" y="0"/>
                    </a:cubicBezTo>
                    <a:cubicBezTo>
                      <a:pt x="13" y="0"/>
                      <a:pt x="0" y="14"/>
                      <a:pt x="0" y="31"/>
                    </a:cubicBezTo>
                    <a:cubicBezTo>
                      <a:pt x="0" y="48"/>
                      <a:pt x="13" y="61"/>
                      <a:pt x="30" y="61"/>
                    </a:cubicBezTo>
                    <a:close/>
                  </a:path>
                </a:pathLst>
              </a:custGeom>
              <a:solidFill>
                <a:srgbClr val="1262AA"/>
              </a:solidFill>
              <a:ln>
                <a:noFill/>
              </a:ln>
              <a:extLst/>
            </p:spPr>
            <p:txBody>
              <a:bodyPr/>
              <a:lstStyle/>
              <a:p>
                <a:endParaRPr lang="zh-CN" altLang="en-US">
                  <a:cs typeface="+mn-ea"/>
                  <a:sym typeface="+mn-lt"/>
                </a:endParaRPr>
              </a:p>
            </p:txBody>
          </p:sp>
        </p:grpSp>
      </p:grpSp>
      <p:grpSp>
        <p:nvGrpSpPr>
          <p:cNvPr id="3" name="组合 2"/>
          <p:cNvGrpSpPr/>
          <p:nvPr/>
        </p:nvGrpSpPr>
        <p:grpSpPr>
          <a:xfrm>
            <a:off x="5390548" y="2534135"/>
            <a:ext cx="525842" cy="3583804"/>
            <a:chOff x="5412509" y="2683243"/>
            <a:chExt cx="525842" cy="3583804"/>
          </a:xfrm>
        </p:grpSpPr>
        <p:grpSp>
          <p:nvGrpSpPr>
            <p:cNvPr id="78" name="组合 77"/>
            <p:cNvGrpSpPr/>
            <p:nvPr/>
          </p:nvGrpSpPr>
          <p:grpSpPr>
            <a:xfrm>
              <a:off x="5412509" y="2683243"/>
              <a:ext cx="525842" cy="3583804"/>
              <a:chOff x="5412509" y="2683243"/>
              <a:chExt cx="525842" cy="3583804"/>
            </a:xfrm>
          </p:grpSpPr>
          <p:sp>
            <p:nvSpPr>
              <p:cNvPr id="6" name="MH_Other_5"/>
              <p:cNvSpPr/>
              <p:nvPr/>
            </p:nvSpPr>
            <p:spPr>
              <a:xfrm>
                <a:off x="5412509" y="2683243"/>
                <a:ext cx="525842" cy="3583804"/>
              </a:xfrm>
              <a:custGeom>
                <a:avLst/>
                <a:gdLst>
                  <a:gd name="connsiteX0" fmla="*/ 395074 w 790147"/>
                  <a:gd name="connsiteY0" fmla="*/ 0 h 4634927"/>
                  <a:gd name="connsiteX1" fmla="*/ 688487 w 790147"/>
                  <a:gd name="connsiteY1" fmla="*/ 386455 h 4634927"/>
                  <a:gd name="connsiteX2" fmla="*/ 790147 w 790147"/>
                  <a:gd name="connsiteY2" fmla="*/ 520352 h 4634927"/>
                  <a:gd name="connsiteX3" fmla="*/ 610143 w 790147"/>
                  <a:gd name="connsiteY3" fmla="*/ 520352 h 4634927"/>
                  <a:gd name="connsiteX4" fmla="*/ 610143 w 790147"/>
                  <a:gd name="connsiteY4" fmla="*/ 4634927 h 4634927"/>
                  <a:gd name="connsiteX5" fmla="*/ 180006 w 790147"/>
                  <a:gd name="connsiteY5" fmla="*/ 4634927 h 4634927"/>
                  <a:gd name="connsiteX6" fmla="*/ 180006 w 790147"/>
                  <a:gd name="connsiteY6" fmla="*/ 520352 h 4634927"/>
                  <a:gd name="connsiteX7" fmla="*/ 0 w 790147"/>
                  <a:gd name="connsiteY7" fmla="*/ 520352 h 4634927"/>
                  <a:gd name="connsiteX8" fmla="*/ 101661 w 790147"/>
                  <a:gd name="connsiteY8" fmla="*/ 386455 h 4634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0147" h="4634927">
                    <a:moveTo>
                      <a:pt x="395074" y="0"/>
                    </a:moveTo>
                    <a:lnTo>
                      <a:pt x="688487" y="386455"/>
                    </a:lnTo>
                    <a:lnTo>
                      <a:pt x="790147" y="520352"/>
                    </a:lnTo>
                    <a:lnTo>
                      <a:pt x="610143" y="520352"/>
                    </a:lnTo>
                    <a:lnTo>
                      <a:pt x="610143" y="4634927"/>
                    </a:lnTo>
                    <a:lnTo>
                      <a:pt x="180006" y="4634927"/>
                    </a:lnTo>
                    <a:lnTo>
                      <a:pt x="180006" y="520352"/>
                    </a:lnTo>
                    <a:lnTo>
                      <a:pt x="0" y="520352"/>
                    </a:lnTo>
                    <a:lnTo>
                      <a:pt x="101661" y="386455"/>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defRPr/>
                </a:pPr>
                <a:endParaRPr lang="zh-CN" altLang="en-US" sz="1400">
                  <a:solidFill>
                    <a:srgbClr val="FFFFFF"/>
                  </a:solidFill>
                  <a:cs typeface="+mn-ea"/>
                  <a:sym typeface="+mn-lt"/>
                </a:endParaRPr>
              </a:p>
            </p:txBody>
          </p:sp>
          <p:sp>
            <p:nvSpPr>
              <p:cNvPr id="40" name="MH_Other_30"/>
              <p:cNvSpPr>
                <a:spLocks noChangeArrowheads="1"/>
              </p:cNvSpPr>
              <p:nvPr/>
            </p:nvSpPr>
            <p:spPr bwMode="auto">
              <a:xfrm>
                <a:off x="5625428" y="2967492"/>
                <a:ext cx="97798" cy="118521"/>
              </a:xfrm>
              <a:prstGeom prst="ellipse">
                <a:avLst/>
              </a:prstGeom>
              <a:solidFill>
                <a:srgbClr val="FFFFFF"/>
              </a:solidFill>
              <a:ln w="47625">
                <a:solidFill>
                  <a:schemeClr val="accent4"/>
                </a:solidFill>
              </a:ln>
              <a:extLst/>
            </p:spPr>
            <p:txBody>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defRPr/>
                </a:pPr>
                <a:endParaRPr lang="zh-CN" altLang="en-US">
                  <a:cs typeface="+mn-ea"/>
                  <a:sym typeface="+mn-lt"/>
                </a:endParaRPr>
              </a:p>
            </p:txBody>
          </p:sp>
        </p:grpSp>
        <p:sp>
          <p:nvSpPr>
            <p:cNvPr id="2" name="矩形 1"/>
            <p:cNvSpPr/>
            <p:nvPr/>
          </p:nvSpPr>
          <p:spPr>
            <a:xfrm>
              <a:off x="5465567" y="3314361"/>
              <a:ext cx="400110" cy="2687595"/>
            </a:xfrm>
            <a:prstGeom prst="rect">
              <a:avLst/>
            </a:prstGeom>
          </p:spPr>
          <p:txBody>
            <a:bodyPr vert="vert270" wrap="none">
              <a:spAutoFit/>
            </a:bodyPr>
            <a:lstStyle/>
            <a:p>
              <a:pPr algn="ctr"/>
              <a:r>
                <a:rPr lang="en-US" sz="1400" b="1" dirty="0">
                  <a:solidFill>
                    <a:schemeClr val="bg1"/>
                  </a:solidFill>
                  <a:cs typeface="+mn-ea"/>
                  <a:sym typeface="+mn-lt"/>
                </a:rPr>
                <a:t>Network transmission devices</a:t>
              </a:r>
            </a:p>
          </p:txBody>
        </p:sp>
      </p:grpSp>
    </p:spTree>
    <p:extLst>
      <p:ext uri="{BB962C8B-B14F-4D97-AF65-F5344CB8AC3E}">
        <p14:creationId xmlns:p14="http://schemas.microsoft.com/office/powerpoint/2010/main" val="3103286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fade">
                                      <p:cBhvr>
                                        <p:cTn id="7" dur="1000"/>
                                        <p:tgtEl>
                                          <p:spTgt spid="17">
                                            <p:txEl>
                                              <p:pRg st="0" end="0"/>
                                            </p:txEl>
                                          </p:spTgt>
                                        </p:tgtEl>
                                      </p:cBhvr>
                                    </p:animEffect>
                                    <p:anim calcmode="lin" valueType="num">
                                      <p:cBhvr>
                                        <p:cTn id="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7">
                                            <p:txEl>
                                              <p:pRg st="1" end="1"/>
                                            </p:txEl>
                                          </p:spTgt>
                                        </p:tgtEl>
                                        <p:attrNameLst>
                                          <p:attrName>style.visibility</p:attrName>
                                        </p:attrNameLst>
                                      </p:cBhvr>
                                      <p:to>
                                        <p:strVal val="visible"/>
                                      </p:to>
                                    </p:set>
                                    <p:animEffect transition="in" filter="fade">
                                      <p:cBhvr>
                                        <p:cTn id="14" dur="1000"/>
                                        <p:tgtEl>
                                          <p:spTgt spid="17">
                                            <p:txEl>
                                              <p:pRg st="1" end="1"/>
                                            </p:txEl>
                                          </p:spTgt>
                                        </p:tgtEl>
                                      </p:cBhvr>
                                    </p:animEffect>
                                    <p:anim calcmode="lin" valueType="num">
                                      <p:cBhvr>
                                        <p:cTn id="15" dur="10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wipe(down)">
                                      <p:cBhvr>
                                        <p:cTn id="21" dur="500"/>
                                        <p:tgtEl>
                                          <p:spTgt spid="7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PageTitle"/>
          <p:cNvSpPr>
            <a:spLocks noGrp="1"/>
          </p:cNvSpPr>
          <p:nvPr>
            <p:ph type="title"/>
          </p:nvPr>
        </p:nvSpPr>
        <p:spPr/>
        <p:txBody>
          <a:bodyPr/>
          <a:lstStyle/>
          <a:p>
            <a:r>
              <a:rPr lang="en-US" dirty="0">
                <a:latin typeface="+mn-lt"/>
                <a:ea typeface="+mn-ea"/>
                <a:cs typeface="+mn-ea"/>
                <a:sym typeface="+mn-lt"/>
              </a:rPr>
              <a:t>DCIM </a:t>
            </a:r>
            <a:r>
              <a:rPr lang="en-US" altLang="zh-CN" dirty="0">
                <a:cs typeface="+mn-ea"/>
                <a:sym typeface="+mn-lt"/>
              </a:rPr>
              <a:t>Hardware </a:t>
            </a:r>
            <a:r>
              <a:rPr lang="en-US" altLang="zh-CN" dirty="0" smtClean="0">
                <a:cs typeface="+mn-ea"/>
                <a:sym typeface="+mn-lt"/>
              </a:rPr>
              <a:t>Physical </a:t>
            </a:r>
            <a:r>
              <a:rPr lang="en-US" dirty="0" smtClean="0">
                <a:latin typeface="+mn-lt"/>
                <a:ea typeface="+mn-ea"/>
                <a:cs typeface="+mn-ea"/>
                <a:sym typeface="+mn-lt"/>
              </a:rPr>
              <a:t>Architecture </a:t>
            </a:r>
            <a:r>
              <a:rPr lang="en-US" dirty="0">
                <a:latin typeface="+mn-lt"/>
                <a:ea typeface="+mn-ea"/>
                <a:cs typeface="+mn-ea"/>
                <a:sym typeface="+mn-lt"/>
              </a:rPr>
              <a:t>(2)</a:t>
            </a:r>
          </a:p>
        </p:txBody>
      </p:sp>
      <p:sp>
        <p:nvSpPr>
          <p:cNvPr id="9" name="MH_Other_1"/>
          <p:cNvSpPr/>
          <p:nvPr/>
        </p:nvSpPr>
        <p:spPr>
          <a:xfrm rot="240000">
            <a:off x="2082847" y="1790587"/>
            <a:ext cx="585787"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10" name="MH_Other_2"/>
          <p:cNvSpPr/>
          <p:nvPr/>
        </p:nvSpPr>
        <p:spPr>
          <a:xfrm rot="21360000">
            <a:off x="552729" y="1790587"/>
            <a:ext cx="585788"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6" name="MH_SubTitle_1"/>
          <p:cNvSpPr/>
          <p:nvPr/>
        </p:nvSpPr>
        <p:spPr>
          <a:xfrm>
            <a:off x="546378" y="1555637"/>
            <a:ext cx="2117587" cy="390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FFFFFF"/>
                </a:solidFill>
                <a:cs typeface="+mn-ea"/>
                <a:sym typeface="+mn-lt"/>
              </a:rPr>
              <a:t>Sensors</a:t>
            </a:r>
          </a:p>
        </p:txBody>
      </p:sp>
      <p:sp>
        <p:nvSpPr>
          <p:cNvPr id="7" name="MH_Other_3"/>
          <p:cNvSpPr/>
          <p:nvPr/>
        </p:nvSpPr>
        <p:spPr>
          <a:xfrm>
            <a:off x="507315" y="1522299"/>
            <a:ext cx="271462" cy="228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8" name="MH_Text_1"/>
          <p:cNvSpPr/>
          <p:nvPr/>
        </p:nvSpPr>
        <p:spPr>
          <a:xfrm>
            <a:off x="2703028" y="1661553"/>
            <a:ext cx="8636118" cy="924456"/>
          </a:xfrm>
          <a:prstGeom prst="rect">
            <a:avLst/>
          </a:prstGeom>
        </p:spPr>
        <p:txBody>
          <a:bodyPr anchor="ctr">
            <a:noAutofit/>
          </a:bodyPr>
          <a:lstStyle/>
          <a:p>
            <a:pPr marL="302279" indent="-302279" algn="just" defTabSz="914034" fontAlgn="ctr">
              <a:lnSpc>
                <a:spcPct val="140000"/>
              </a:lnSpc>
              <a:spcBef>
                <a:spcPts val="792"/>
              </a:spcBef>
              <a:buSzPct val="50000"/>
              <a:buFont typeface="Wingdings" panose="05000000000000000000" pitchFamily="2" charset="2"/>
              <a:buChar char="l"/>
              <a:defRPr/>
            </a:pPr>
            <a:r>
              <a:rPr lang="en-US" sz="1400" dirty="0">
                <a:cs typeface="+mn-ea"/>
                <a:sym typeface="+mn-lt"/>
              </a:rPr>
              <a:t>A sensor is a device that senses a measured object and produces an available signal for output according to certain rules. Generally, a sensor consists of a sensitive element that directly senses a measured object, a transfer element that produces an available signal, and an auxiliary electronic circuit. Common sensors include temperature and humidity sensors, smoke detectors, infrared sensors, and water (leakage) sensors.</a:t>
            </a:r>
          </a:p>
        </p:txBody>
      </p:sp>
      <p:sp>
        <p:nvSpPr>
          <p:cNvPr id="32" name="MH_Other_1"/>
          <p:cNvSpPr/>
          <p:nvPr/>
        </p:nvSpPr>
        <p:spPr>
          <a:xfrm rot="240000">
            <a:off x="2063727" y="3639558"/>
            <a:ext cx="585787"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33" name="MH_Other_2"/>
          <p:cNvSpPr/>
          <p:nvPr/>
        </p:nvSpPr>
        <p:spPr>
          <a:xfrm rot="21360000">
            <a:off x="553701" y="3639558"/>
            <a:ext cx="585788"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39" name="MH_SubTitle_1"/>
          <p:cNvSpPr/>
          <p:nvPr/>
        </p:nvSpPr>
        <p:spPr>
          <a:xfrm>
            <a:off x="547351" y="3404608"/>
            <a:ext cx="2110018" cy="390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600" b="1" dirty="0">
                <a:solidFill>
                  <a:srgbClr val="FFFFFF"/>
                </a:solidFill>
                <a:cs typeface="+mn-ea"/>
                <a:sym typeface="+mn-lt"/>
              </a:rPr>
              <a:t> Collection devices</a:t>
            </a:r>
          </a:p>
        </p:txBody>
      </p:sp>
      <p:sp>
        <p:nvSpPr>
          <p:cNvPr id="40" name="MH_Other_3"/>
          <p:cNvSpPr/>
          <p:nvPr/>
        </p:nvSpPr>
        <p:spPr>
          <a:xfrm>
            <a:off x="508287" y="3371270"/>
            <a:ext cx="271462" cy="228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41" name="MH_Text_1"/>
          <p:cNvSpPr/>
          <p:nvPr/>
        </p:nvSpPr>
        <p:spPr>
          <a:xfrm>
            <a:off x="2703028" y="3842175"/>
            <a:ext cx="8636118" cy="827528"/>
          </a:xfrm>
          <a:prstGeom prst="rect">
            <a:avLst/>
          </a:prstGeom>
        </p:spPr>
        <p:txBody>
          <a:bodyPr anchor="ctr">
            <a:noAutofit/>
          </a:bodyPr>
          <a:lstStyle/>
          <a:p>
            <a:pPr marL="302279" indent="-302279" algn="just" defTabSz="914034" fontAlgn="ctr">
              <a:lnSpc>
                <a:spcPct val="140000"/>
              </a:lnSpc>
              <a:spcBef>
                <a:spcPts val="792"/>
              </a:spcBef>
              <a:buSzPct val="50000"/>
              <a:buFont typeface="Wingdings" panose="05000000000000000000" pitchFamily="2" charset="2"/>
              <a:buChar char="l"/>
              <a:defRPr/>
            </a:pPr>
            <a:r>
              <a:rPr lang="en-US" sz="1400" dirty="0">
                <a:cs typeface="+mn-ea"/>
                <a:sym typeface="+mn-lt"/>
              </a:rPr>
              <a:t>In the DCIM system, a collection unit is also referred to as a collector, and is used to collect running data of a device or a sensor in a polling manner. Currently, intelligent collection units, such as Huawei ECC800 and </a:t>
            </a:r>
            <a:r>
              <a:rPr lang="en-US" sz="1400" dirty="0" err="1">
                <a:cs typeface="+mn-ea"/>
                <a:sym typeface="+mn-lt"/>
              </a:rPr>
              <a:t>Vertiv</a:t>
            </a:r>
            <a:r>
              <a:rPr lang="en-US" sz="1400" dirty="0">
                <a:cs typeface="+mn-ea"/>
                <a:sym typeface="+mn-lt"/>
              </a:rPr>
              <a:t> (Emerson) FSU, are widely used. These collectors not only transparently transmit signals, but also adapt to devices of different protocol types and provide standard access protocols. Collectors also </a:t>
            </a:r>
            <a:r>
              <a:rPr lang="en-US" sz="1400" dirty="0" smtClean="0">
                <a:cs typeface="+mn-ea"/>
                <a:sym typeface="+mn-lt"/>
              </a:rPr>
              <a:t>include power </a:t>
            </a:r>
            <a:r>
              <a:rPr lang="en-US" sz="1400" dirty="0">
                <a:cs typeface="+mn-ea"/>
                <a:sym typeface="+mn-lt"/>
              </a:rPr>
              <a:t>and environment monitoring instruments and serial port servers. These collectors only provide transparent transmission of signals.</a:t>
            </a:r>
          </a:p>
        </p:txBody>
      </p:sp>
      <p:cxnSp>
        <p:nvCxnSpPr>
          <p:cNvPr id="11" name="直接连接符 10"/>
          <p:cNvCxnSpPr/>
          <p:nvPr/>
        </p:nvCxnSpPr>
        <p:spPr>
          <a:xfrm>
            <a:off x="2783412" y="3208406"/>
            <a:ext cx="8811688" cy="0"/>
          </a:xfrm>
          <a:prstGeom prst="line">
            <a:avLst/>
          </a:prstGeom>
          <a:ln w="28575">
            <a:prstDash val="dashDot"/>
          </a:ln>
        </p:spPr>
        <p:style>
          <a:lnRef idx="1">
            <a:schemeClr val="accent1"/>
          </a:lnRef>
          <a:fillRef idx="0">
            <a:schemeClr val="accent1"/>
          </a:fillRef>
          <a:effectRef idx="0">
            <a:schemeClr val="accent1"/>
          </a:effectRef>
          <a:fontRef idx="minor">
            <a:schemeClr val="tx1"/>
          </a:fontRef>
        </p:style>
      </p:cxnSp>
      <p:sp>
        <p:nvSpPr>
          <p:cNvPr id="48" name="MH_Text_1"/>
          <p:cNvSpPr/>
          <p:nvPr/>
        </p:nvSpPr>
        <p:spPr>
          <a:xfrm>
            <a:off x="2703028" y="5172573"/>
            <a:ext cx="8892072" cy="924456"/>
          </a:xfrm>
          <a:prstGeom prst="rect">
            <a:avLst/>
          </a:prstGeom>
        </p:spPr>
        <p:txBody>
          <a:bodyPr anchor="ctr">
            <a:noAutofit/>
          </a:bodyPr>
          <a:lstStyle/>
          <a:p>
            <a:pPr marL="302279" indent="-302279" algn="just" defTabSz="914034" fontAlgn="ctr">
              <a:lnSpc>
                <a:spcPct val="140000"/>
              </a:lnSpc>
              <a:spcBef>
                <a:spcPts val="792"/>
              </a:spcBef>
              <a:buSzPct val="50000"/>
              <a:buFont typeface="Wingdings" panose="05000000000000000000" pitchFamily="2" charset="2"/>
              <a:buChar char="l"/>
              <a:defRPr/>
            </a:pPr>
            <a:r>
              <a:rPr lang="en-US" sz="1400" dirty="0">
                <a:cs typeface="+mn-ea"/>
                <a:sym typeface="+mn-lt"/>
              </a:rPr>
              <a:t>Processing and storage devices are the physical core of the DCIM system. They process, calculate, and store system data, and provide the system software running environment and operating system. For example, Huawei </a:t>
            </a:r>
            <a:r>
              <a:rPr lang="en-US" sz="1400" dirty="0" err="1" smtClean="0">
                <a:cs typeface="+mn-ea"/>
                <a:sym typeface="+mn-lt"/>
              </a:rPr>
              <a:t>TaiShan</a:t>
            </a:r>
            <a:r>
              <a:rPr lang="en-US" sz="1400" dirty="0" smtClean="0">
                <a:cs typeface="+mn-ea"/>
                <a:sym typeface="+mn-lt"/>
              </a:rPr>
              <a:t> </a:t>
            </a:r>
            <a:r>
              <a:rPr lang="en-US" sz="1400" dirty="0">
                <a:cs typeface="+mn-ea"/>
                <a:sym typeface="+mn-lt"/>
              </a:rPr>
              <a:t>server.</a:t>
            </a:r>
          </a:p>
        </p:txBody>
      </p:sp>
    </p:spTree>
    <p:custDataLst>
      <p:tags r:id="rId1"/>
    </p:custDataLst>
    <p:extLst>
      <p:ext uri="{BB962C8B-B14F-4D97-AF65-F5344CB8AC3E}">
        <p14:creationId xmlns:p14="http://schemas.microsoft.com/office/powerpoint/2010/main" val="3741280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1000"/>
                                        <p:tgtEl>
                                          <p:spTgt spid="11"/>
                                        </p:tgtEl>
                                      </p:cBhvr>
                                    </p:animEffect>
                                    <p:anim calcmode="lin" valueType="num">
                                      <p:cBhvr>
                                        <p:cTn id="33" dur="1000" fill="hold"/>
                                        <p:tgtEl>
                                          <p:spTgt spid="11"/>
                                        </p:tgtEl>
                                        <p:attrNameLst>
                                          <p:attrName>ppt_x</p:attrName>
                                        </p:attrNameLst>
                                      </p:cBhvr>
                                      <p:tavLst>
                                        <p:tav tm="0">
                                          <p:val>
                                            <p:strVal val="#ppt_x"/>
                                          </p:val>
                                        </p:tav>
                                        <p:tav tm="100000">
                                          <p:val>
                                            <p:strVal val="#ppt_x"/>
                                          </p:val>
                                        </p:tav>
                                      </p:tavLst>
                                    </p:anim>
                                    <p:anim calcmode="lin" valueType="num">
                                      <p:cBhvr>
                                        <p:cTn id="3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fade">
                                      <p:cBhvr>
                                        <p:cTn id="39" dur="1000"/>
                                        <p:tgtEl>
                                          <p:spTgt spid="32"/>
                                        </p:tgtEl>
                                      </p:cBhvr>
                                    </p:animEffect>
                                    <p:anim calcmode="lin" valueType="num">
                                      <p:cBhvr>
                                        <p:cTn id="40" dur="1000" fill="hold"/>
                                        <p:tgtEl>
                                          <p:spTgt spid="32"/>
                                        </p:tgtEl>
                                        <p:attrNameLst>
                                          <p:attrName>ppt_x</p:attrName>
                                        </p:attrNameLst>
                                      </p:cBhvr>
                                      <p:tavLst>
                                        <p:tav tm="0">
                                          <p:val>
                                            <p:strVal val="#ppt_x"/>
                                          </p:val>
                                        </p:tav>
                                        <p:tav tm="100000">
                                          <p:val>
                                            <p:strVal val="#ppt_x"/>
                                          </p:val>
                                        </p:tav>
                                      </p:tavLst>
                                    </p:anim>
                                    <p:anim calcmode="lin" valueType="num">
                                      <p:cBhvr>
                                        <p:cTn id="41" dur="1000" fill="hold"/>
                                        <p:tgtEl>
                                          <p:spTgt spid="3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anim calcmode="lin" valueType="num">
                                      <p:cBhvr>
                                        <p:cTn id="45" dur="1000" fill="hold"/>
                                        <p:tgtEl>
                                          <p:spTgt spid="33"/>
                                        </p:tgtEl>
                                        <p:attrNameLst>
                                          <p:attrName>ppt_x</p:attrName>
                                        </p:attrNameLst>
                                      </p:cBhvr>
                                      <p:tavLst>
                                        <p:tav tm="0">
                                          <p:val>
                                            <p:strVal val="#ppt_x"/>
                                          </p:val>
                                        </p:tav>
                                        <p:tav tm="100000">
                                          <p:val>
                                            <p:strVal val="#ppt_x"/>
                                          </p:val>
                                        </p:tav>
                                      </p:tavLst>
                                    </p:anim>
                                    <p:anim calcmode="lin" valueType="num">
                                      <p:cBhvr>
                                        <p:cTn id="46" dur="1000" fill="hold"/>
                                        <p:tgtEl>
                                          <p:spTgt spid="3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1000"/>
                                        <p:tgtEl>
                                          <p:spTgt spid="39"/>
                                        </p:tgtEl>
                                      </p:cBhvr>
                                    </p:animEffect>
                                    <p:anim calcmode="lin" valueType="num">
                                      <p:cBhvr>
                                        <p:cTn id="50" dur="1000" fill="hold"/>
                                        <p:tgtEl>
                                          <p:spTgt spid="39"/>
                                        </p:tgtEl>
                                        <p:attrNameLst>
                                          <p:attrName>ppt_x</p:attrName>
                                        </p:attrNameLst>
                                      </p:cBhvr>
                                      <p:tavLst>
                                        <p:tav tm="0">
                                          <p:val>
                                            <p:strVal val="#ppt_x"/>
                                          </p:val>
                                        </p:tav>
                                        <p:tav tm="100000">
                                          <p:val>
                                            <p:strVal val="#ppt_x"/>
                                          </p:val>
                                        </p:tav>
                                      </p:tavLst>
                                    </p:anim>
                                    <p:anim calcmode="lin" valueType="num">
                                      <p:cBhvr>
                                        <p:cTn id="51" dur="1000" fill="hold"/>
                                        <p:tgtEl>
                                          <p:spTgt spid="3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1000"/>
                                        <p:tgtEl>
                                          <p:spTgt spid="40"/>
                                        </p:tgtEl>
                                      </p:cBhvr>
                                    </p:animEffect>
                                    <p:anim calcmode="lin" valueType="num">
                                      <p:cBhvr>
                                        <p:cTn id="55" dur="1000" fill="hold"/>
                                        <p:tgtEl>
                                          <p:spTgt spid="40"/>
                                        </p:tgtEl>
                                        <p:attrNameLst>
                                          <p:attrName>ppt_x</p:attrName>
                                        </p:attrNameLst>
                                      </p:cBhvr>
                                      <p:tavLst>
                                        <p:tav tm="0">
                                          <p:val>
                                            <p:strVal val="#ppt_x"/>
                                          </p:val>
                                        </p:tav>
                                        <p:tav tm="100000">
                                          <p:val>
                                            <p:strVal val="#ppt_x"/>
                                          </p:val>
                                        </p:tav>
                                      </p:tavLst>
                                    </p:anim>
                                    <p:anim calcmode="lin" valueType="num">
                                      <p:cBhvr>
                                        <p:cTn id="56" dur="1000" fill="hold"/>
                                        <p:tgtEl>
                                          <p:spTgt spid="4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1000"/>
                                        <p:tgtEl>
                                          <p:spTgt spid="41"/>
                                        </p:tgtEl>
                                      </p:cBhvr>
                                    </p:animEffect>
                                    <p:anim calcmode="lin" valueType="num">
                                      <p:cBhvr>
                                        <p:cTn id="60" dur="1000" fill="hold"/>
                                        <p:tgtEl>
                                          <p:spTgt spid="41"/>
                                        </p:tgtEl>
                                        <p:attrNameLst>
                                          <p:attrName>ppt_x</p:attrName>
                                        </p:attrNameLst>
                                      </p:cBhvr>
                                      <p:tavLst>
                                        <p:tav tm="0">
                                          <p:val>
                                            <p:strVal val="#ppt_x"/>
                                          </p:val>
                                        </p:tav>
                                        <p:tav tm="100000">
                                          <p:val>
                                            <p:strVal val="#ppt_x"/>
                                          </p:val>
                                        </p:tav>
                                      </p:tavLst>
                                    </p:anim>
                                    <p:anim calcmode="lin" valueType="num">
                                      <p:cBhvr>
                                        <p:cTn id="61" dur="1000" fill="hold"/>
                                        <p:tgtEl>
                                          <p:spTgt spid="41"/>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1000"/>
                                        <p:tgtEl>
                                          <p:spTgt spid="48"/>
                                        </p:tgtEl>
                                      </p:cBhvr>
                                    </p:animEffect>
                                    <p:anim calcmode="lin" valueType="num">
                                      <p:cBhvr>
                                        <p:cTn id="65" dur="1000" fill="hold"/>
                                        <p:tgtEl>
                                          <p:spTgt spid="48"/>
                                        </p:tgtEl>
                                        <p:attrNameLst>
                                          <p:attrName>ppt_x</p:attrName>
                                        </p:attrNameLst>
                                      </p:cBhvr>
                                      <p:tavLst>
                                        <p:tav tm="0">
                                          <p:val>
                                            <p:strVal val="#ppt_x"/>
                                          </p:val>
                                        </p:tav>
                                        <p:tav tm="100000">
                                          <p:val>
                                            <p:strVal val="#ppt_x"/>
                                          </p:val>
                                        </p:tav>
                                      </p:tavLst>
                                    </p:anim>
                                    <p:anim calcmode="lin" valueType="num">
                                      <p:cBhvr>
                                        <p:cTn id="66"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6" grpId="0" animBg="1"/>
      <p:bldP spid="7" grpId="0" animBg="1"/>
      <p:bldP spid="8" grpId="0"/>
      <p:bldP spid="32" grpId="0" animBg="1"/>
      <p:bldP spid="33" grpId="0" animBg="1"/>
      <p:bldP spid="39" grpId="0" animBg="1"/>
      <p:bldP spid="40" grpId="0" animBg="1"/>
      <p:bldP spid="41"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MH_PageTitle"/>
          <p:cNvSpPr>
            <a:spLocks noGrp="1"/>
          </p:cNvSpPr>
          <p:nvPr>
            <p:ph type="title"/>
          </p:nvPr>
        </p:nvSpPr>
        <p:spPr/>
        <p:txBody>
          <a:bodyPr/>
          <a:lstStyle/>
          <a:p>
            <a:r>
              <a:rPr lang="en-US" dirty="0">
                <a:latin typeface="+mn-lt"/>
                <a:ea typeface="+mn-ea"/>
                <a:cs typeface="+mn-ea"/>
                <a:sym typeface="+mn-lt"/>
              </a:rPr>
              <a:t>DCIM </a:t>
            </a:r>
            <a:r>
              <a:rPr lang="en-US" altLang="zh-CN" dirty="0">
                <a:cs typeface="+mn-ea"/>
                <a:sym typeface="+mn-lt"/>
              </a:rPr>
              <a:t>Hardware </a:t>
            </a:r>
            <a:r>
              <a:rPr lang="en-US" altLang="zh-CN" dirty="0" smtClean="0">
                <a:cs typeface="+mn-ea"/>
                <a:sym typeface="+mn-lt"/>
              </a:rPr>
              <a:t>Physical </a:t>
            </a:r>
            <a:r>
              <a:rPr lang="en-US" dirty="0" smtClean="0">
                <a:latin typeface="+mn-lt"/>
                <a:ea typeface="+mn-ea"/>
                <a:cs typeface="+mn-ea"/>
                <a:sym typeface="+mn-lt"/>
              </a:rPr>
              <a:t>Architecture (3)</a:t>
            </a:r>
            <a:endParaRPr lang="en-US" dirty="0">
              <a:latin typeface="+mn-lt"/>
              <a:ea typeface="+mn-ea"/>
              <a:cs typeface="+mn-ea"/>
              <a:sym typeface="+mn-lt"/>
            </a:endParaRPr>
          </a:p>
        </p:txBody>
      </p:sp>
      <p:cxnSp>
        <p:nvCxnSpPr>
          <p:cNvPr id="35" name="直接连接符 34"/>
          <p:cNvCxnSpPr/>
          <p:nvPr/>
        </p:nvCxnSpPr>
        <p:spPr>
          <a:xfrm>
            <a:off x="2783412" y="2579247"/>
            <a:ext cx="8811688" cy="0"/>
          </a:xfrm>
          <a:prstGeom prst="line">
            <a:avLst/>
          </a:prstGeom>
          <a:ln w="28575">
            <a:prstDash val="dashDot"/>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2761816" y="4434701"/>
            <a:ext cx="8693323" cy="0"/>
          </a:xfrm>
          <a:prstGeom prst="line">
            <a:avLst/>
          </a:prstGeom>
          <a:ln w="28575">
            <a:prstDash val="dashDot"/>
          </a:ln>
        </p:spPr>
        <p:style>
          <a:lnRef idx="1">
            <a:schemeClr val="accent1"/>
          </a:lnRef>
          <a:fillRef idx="0">
            <a:schemeClr val="accent1"/>
          </a:fillRef>
          <a:effectRef idx="0">
            <a:schemeClr val="accent1"/>
          </a:effectRef>
          <a:fontRef idx="minor">
            <a:schemeClr val="tx1"/>
          </a:fontRef>
        </p:style>
      </p:cxnSp>
      <p:sp>
        <p:nvSpPr>
          <p:cNvPr id="37" name="MH_Other_1"/>
          <p:cNvSpPr/>
          <p:nvPr/>
        </p:nvSpPr>
        <p:spPr>
          <a:xfrm rot="240000">
            <a:off x="2082847" y="1796710"/>
            <a:ext cx="585787"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38" name="MH_Other_2"/>
          <p:cNvSpPr/>
          <p:nvPr/>
        </p:nvSpPr>
        <p:spPr>
          <a:xfrm rot="21360000">
            <a:off x="552729" y="1796710"/>
            <a:ext cx="585788"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46" name="MH_SubTitle_1"/>
          <p:cNvSpPr/>
          <p:nvPr/>
        </p:nvSpPr>
        <p:spPr>
          <a:xfrm>
            <a:off x="546378" y="1561760"/>
            <a:ext cx="2117587" cy="390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rgbClr val="FFFFFF"/>
                </a:solidFill>
                <a:cs typeface="+mn-ea"/>
                <a:sym typeface="+mn-lt"/>
              </a:rPr>
              <a:t>Processing and </a:t>
            </a:r>
            <a:endParaRPr lang="en-US" sz="1400" b="1" dirty="0" smtClean="0">
              <a:solidFill>
                <a:srgbClr val="FFFFFF"/>
              </a:solidFill>
              <a:cs typeface="+mn-ea"/>
              <a:sym typeface="+mn-lt"/>
            </a:endParaRPr>
          </a:p>
          <a:p>
            <a:pPr algn="ctr">
              <a:defRPr/>
            </a:pPr>
            <a:r>
              <a:rPr lang="en-US" sz="1400" b="1" dirty="0" smtClean="0">
                <a:solidFill>
                  <a:srgbClr val="FFFFFF"/>
                </a:solidFill>
                <a:cs typeface="+mn-ea"/>
                <a:sym typeface="+mn-lt"/>
              </a:rPr>
              <a:t>storage </a:t>
            </a:r>
            <a:r>
              <a:rPr lang="en-US" sz="1400" b="1" dirty="0">
                <a:solidFill>
                  <a:srgbClr val="FFFFFF"/>
                </a:solidFill>
                <a:cs typeface="+mn-ea"/>
                <a:sym typeface="+mn-lt"/>
              </a:rPr>
              <a:t>devices</a:t>
            </a:r>
          </a:p>
        </p:txBody>
      </p:sp>
      <p:sp>
        <p:nvSpPr>
          <p:cNvPr id="47" name="MH_Other_3"/>
          <p:cNvSpPr/>
          <p:nvPr/>
        </p:nvSpPr>
        <p:spPr>
          <a:xfrm>
            <a:off x="507315" y="1528422"/>
            <a:ext cx="271462" cy="228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48" name="MH_Text_1"/>
          <p:cNvSpPr/>
          <p:nvPr/>
        </p:nvSpPr>
        <p:spPr>
          <a:xfrm>
            <a:off x="2703028" y="1314263"/>
            <a:ext cx="8892072" cy="924456"/>
          </a:xfrm>
          <a:prstGeom prst="rect">
            <a:avLst/>
          </a:prstGeom>
        </p:spPr>
        <p:txBody>
          <a:bodyPr anchor="ctr">
            <a:noAutofit/>
          </a:bodyPr>
          <a:lstStyle/>
          <a:p>
            <a:pPr marL="302279" indent="-302279" algn="just" defTabSz="914034" fontAlgn="ctr">
              <a:lnSpc>
                <a:spcPct val="140000"/>
              </a:lnSpc>
              <a:spcBef>
                <a:spcPts val="792"/>
              </a:spcBef>
              <a:buSzPct val="50000"/>
              <a:buFont typeface="Wingdings" panose="05000000000000000000" pitchFamily="2" charset="2"/>
              <a:buChar char="l"/>
              <a:defRPr/>
            </a:pPr>
            <a:r>
              <a:rPr lang="en-US" sz="1400" dirty="0">
                <a:cs typeface="+mn-ea"/>
                <a:sym typeface="+mn-lt"/>
              </a:rPr>
              <a:t>Processing and storage devices are the physical core of the DCIM system. They process, calculate, and store system data, and provide the system software running environment and operating system. For example, Huawei </a:t>
            </a:r>
            <a:r>
              <a:rPr lang="en-US" sz="1400" dirty="0" err="1" smtClean="0">
                <a:cs typeface="+mn-ea"/>
                <a:sym typeface="+mn-lt"/>
              </a:rPr>
              <a:t>TaiShan</a:t>
            </a:r>
            <a:r>
              <a:rPr lang="en-US" sz="1400" dirty="0" smtClean="0">
                <a:cs typeface="+mn-ea"/>
                <a:sym typeface="+mn-lt"/>
              </a:rPr>
              <a:t> </a:t>
            </a:r>
            <a:r>
              <a:rPr lang="en-US" sz="1400" dirty="0">
                <a:cs typeface="+mn-ea"/>
                <a:sym typeface="+mn-lt"/>
              </a:rPr>
              <a:t>server.</a:t>
            </a:r>
          </a:p>
        </p:txBody>
      </p:sp>
      <p:sp>
        <p:nvSpPr>
          <p:cNvPr id="49" name="MH_Other_1"/>
          <p:cNvSpPr/>
          <p:nvPr/>
        </p:nvSpPr>
        <p:spPr>
          <a:xfrm rot="240000">
            <a:off x="2023691" y="3506654"/>
            <a:ext cx="585787"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50" name="MH_Other_2"/>
          <p:cNvSpPr/>
          <p:nvPr/>
        </p:nvSpPr>
        <p:spPr>
          <a:xfrm rot="21360000">
            <a:off x="513665" y="3506654"/>
            <a:ext cx="585788"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51" name="MH_SubTitle_1"/>
          <p:cNvSpPr/>
          <p:nvPr/>
        </p:nvSpPr>
        <p:spPr>
          <a:xfrm>
            <a:off x="507315" y="3271704"/>
            <a:ext cx="2110018" cy="390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rgbClr val="FFFFFF"/>
                </a:solidFill>
                <a:cs typeface="+mn-ea"/>
                <a:sym typeface="+mn-lt"/>
              </a:rPr>
              <a:t>Display devices</a:t>
            </a:r>
          </a:p>
        </p:txBody>
      </p:sp>
      <p:sp>
        <p:nvSpPr>
          <p:cNvPr id="52" name="MH_Other_3"/>
          <p:cNvSpPr/>
          <p:nvPr/>
        </p:nvSpPr>
        <p:spPr>
          <a:xfrm>
            <a:off x="468251" y="3238366"/>
            <a:ext cx="271462" cy="228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53" name="MH_Text_1"/>
          <p:cNvSpPr/>
          <p:nvPr/>
        </p:nvSpPr>
        <p:spPr>
          <a:xfrm>
            <a:off x="2662992" y="3049612"/>
            <a:ext cx="8894550" cy="827528"/>
          </a:xfrm>
          <a:prstGeom prst="rect">
            <a:avLst/>
          </a:prstGeom>
        </p:spPr>
        <p:txBody>
          <a:bodyPr anchor="ctr">
            <a:noAutofit/>
          </a:bodyPr>
          <a:lstStyle/>
          <a:p>
            <a:pPr marL="302279" indent="-302279" algn="just" defTabSz="914034" fontAlgn="ctr">
              <a:lnSpc>
                <a:spcPct val="140000"/>
              </a:lnSpc>
              <a:spcBef>
                <a:spcPts val="792"/>
              </a:spcBef>
              <a:buSzPct val="50000"/>
              <a:buFont typeface="Wingdings" panose="05000000000000000000" pitchFamily="2" charset="2"/>
              <a:buChar char="l"/>
              <a:defRPr/>
            </a:pPr>
            <a:r>
              <a:rPr lang="en-US" sz="1400" dirty="0">
                <a:cs typeface="+mn-ea"/>
                <a:sym typeface="+mn-lt"/>
              </a:rPr>
              <a:t>A display device is a man-machine interaction interface of the DCIM system and is used to input and output system information. Common display devices involve large screens, mobile terminals, email, SMS, and audible and visual alarm devices.</a:t>
            </a:r>
          </a:p>
        </p:txBody>
      </p:sp>
      <p:sp>
        <p:nvSpPr>
          <p:cNvPr id="54" name="MH_Other_1"/>
          <p:cNvSpPr/>
          <p:nvPr/>
        </p:nvSpPr>
        <p:spPr>
          <a:xfrm rot="240000">
            <a:off x="2067847" y="5315146"/>
            <a:ext cx="585787"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55" name="MH_Other_2"/>
          <p:cNvSpPr/>
          <p:nvPr/>
        </p:nvSpPr>
        <p:spPr>
          <a:xfrm rot="21360000">
            <a:off x="547775" y="5315146"/>
            <a:ext cx="585788" cy="17462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56" name="MH_SubTitle_1"/>
          <p:cNvSpPr/>
          <p:nvPr/>
        </p:nvSpPr>
        <p:spPr>
          <a:xfrm>
            <a:off x="541424" y="5080196"/>
            <a:ext cx="2110991" cy="3905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b="1" dirty="0">
                <a:solidFill>
                  <a:srgbClr val="FFFFFF"/>
                </a:solidFill>
                <a:cs typeface="+mn-ea"/>
                <a:sym typeface="+mn-lt"/>
              </a:rPr>
              <a:t>Network </a:t>
            </a:r>
            <a:endParaRPr lang="en-US" sz="1400" b="1" dirty="0" smtClean="0">
              <a:solidFill>
                <a:srgbClr val="FFFFFF"/>
              </a:solidFill>
              <a:cs typeface="+mn-ea"/>
              <a:sym typeface="+mn-lt"/>
            </a:endParaRPr>
          </a:p>
          <a:p>
            <a:pPr algn="ctr">
              <a:defRPr/>
            </a:pPr>
            <a:r>
              <a:rPr lang="en-US" sz="1400" b="1" dirty="0" smtClean="0">
                <a:solidFill>
                  <a:srgbClr val="FFFFFF"/>
                </a:solidFill>
                <a:cs typeface="+mn-ea"/>
                <a:sym typeface="+mn-lt"/>
              </a:rPr>
              <a:t>transmission </a:t>
            </a:r>
            <a:r>
              <a:rPr lang="en-US" sz="1400" b="1" dirty="0">
                <a:solidFill>
                  <a:srgbClr val="FFFFFF"/>
                </a:solidFill>
                <a:cs typeface="+mn-ea"/>
                <a:sym typeface="+mn-lt"/>
              </a:rPr>
              <a:t>devices</a:t>
            </a:r>
          </a:p>
        </p:txBody>
      </p:sp>
      <p:sp>
        <p:nvSpPr>
          <p:cNvPr id="65" name="MH_Other_3"/>
          <p:cNvSpPr/>
          <p:nvPr/>
        </p:nvSpPr>
        <p:spPr>
          <a:xfrm>
            <a:off x="502361" y="4991103"/>
            <a:ext cx="271462" cy="228600"/>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600">
              <a:solidFill>
                <a:srgbClr val="FFFFFF"/>
              </a:solidFill>
              <a:cs typeface="+mn-ea"/>
              <a:sym typeface="+mn-lt"/>
            </a:endParaRPr>
          </a:p>
        </p:txBody>
      </p:sp>
      <p:sp>
        <p:nvSpPr>
          <p:cNvPr id="67" name="MH_Text_1"/>
          <p:cNvSpPr/>
          <p:nvPr/>
        </p:nvSpPr>
        <p:spPr>
          <a:xfrm>
            <a:off x="2649938" y="5025307"/>
            <a:ext cx="8805201" cy="827528"/>
          </a:xfrm>
          <a:prstGeom prst="rect">
            <a:avLst/>
          </a:prstGeom>
        </p:spPr>
        <p:txBody>
          <a:bodyPr anchor="ctr">
            <a:noAutofit/>
          </a:bodyPr>
          <a:lstStyle/>
          <a:p>
            <a:pPr marL="302279" indent="-302279" algn="just" defTabSz="914034" fontAlgn="ctr">
              <a:lnSpc>
                <a:spcPct val="140000"/>
              </a:lnSpc>
              <a:spcBef>
                <a:spcPts val="792"/>
              </a:spcBef>
              <a:buSzPct val="50000"/>
              <a:buFont typeface="Wingdings" panose="05000000000000000000" pitchFamily="2" charset="2"/>
              <a:buChar char="l"/>
              <a:defRPr/>
            </a:pPr>
            <a:r>
              <a:rPr lang="en-US" sz="1400" dirty="0">
                <a:cs typeface="+mn-ea"/>
                <a:sym typeface="+mn-lt"/>
              </a:rPr>
              <a:t>Network transmission devices include network transmission media and corresponding connection devices. Common transmission media involve twisted pairs, coaxial cables, optical fibers, and wireless transmission media. Common connection devices include hubs, switches, and routers. In some special scenarios, firewalls for network filtering and load balancers for load balancing in cluster systems are required.</a:t>
            </a:r>
          </a:p>
        </p:txBody>
      </p:sp>
    </p:spTree>
    <p:custDataLst>
      <p:tags r:id="rId1"/>
    </p:custDataLst>
    <p:extLst>
      <p:ext uri="{BB962C8B-B14F-4D97-AF65-F5344CB8AC3E}">
        <p14:creationId xmlns:p14="http://schemas.microsoft.com/office/powerpoint/2010/main" val="1452251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1000"/>
                                        <p:tgtEl>
                                          <p:spTgt spid="36"/>
                                        </p:tgtEl>
                                      </p:cBhvr>
                                    </p:animEffect>
                                    <p:anim calcmode="lin" valueType="num">
                                      <p:cBhvr>
                                        <p:cTn id="40" dur="1000" fill="hold"/>
                                        <p:tgtEl>
                                          <p:spTgt spid="36"/>
                                        </p:tgtEl>
                                        <p:attrNameLst>
                                          <p:attrName>ppt_x</p:attrName>
                                        </p:attrNameLst>
                                      </p:cBhvr>
                                      <p:tavLst>
                                        <p:tav tm="0">
                                          <p:val>
                                            <p:strVal val="#ppt_x"/>
                                          </p:val>
                                        </p:tav>
                                        <p:tav tm="100000">
                                          <p:val>
                                            <p:strVal val="#ppt_x"/>
                                          </p:val>
                                        </p:tav>
                                      </p:tavLst>
                                    </p:anim>
                                    <p:anim calcmode="lin" valueType="num">
                                      <p:cBhvr>
                                        <p:cTn id="41" dur="1000" fill="hold"/>
                                        <p:tgtEl>
                                          <p:spTgt spid="3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9"/>
                                        </p:tgtEl>
                                        <p:attrNameLst>
                                          <p:attrName>style.visibility</p:attrName>
                                        </p:attrNameLst>
                                      </p:cBhvr>
                                      <p:to>
                                        <p:strVal val="visible"/>
                                      </p:to>
                                    </p:set>
                                    <p:animEffect transition="in" filter="fade">
                                      <p:cBhvr>
                                        <p:cTn id="44" dur="1000"/>
                                        <p:tgtEl>
                                          <p:spTgt spid="49"/>
                                        </p:tgtEl>
                                      </p:cBhvr>
                                    </p:animEffect>
                                    <p:anim calcmode="lin" valueType="num">
                                      <p:cBhvr>
                                        <p:cTn id="45" dur="1000" fill="hold"/>
                                        <p:tgtEl>
                                          <p:spTgt spid="49"/>
                                        </p:tgtEl>
                                        <p:attrNameLst>
                                          <p:attrName>ppt_x</p:attrName>
                                        </p:attrNameLst>
                                      </p:cBhvr>
                                      <p:tavLst>
                                        <p:tav tm="0">
                                          <p:val>
                                            <p:strVal val="#ppt_x"/>
                                          </p:val>
                                        </p:tav>
                                        <p:tav tm="100000">
                                          <p:val>
                                            <p:strVal val="#ppt_x"/>
                                          </p:val>
                                        </p:tav>
                                      </p:tavLst>
                                    </p:anim>
                                    <p:anim calcmode="lin" valueType="num">
                                      <p:cBhvr>
                                        <p:cTn id="46" dur="1000" fill="hold"/>
                                        <p:tgtEl>
                                          <p:spTgt spid="4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fade">
                                      <p:cBhvr>
                                        <p:cTn id="49" dur="1000"/>
                                        <p:tgtEl>
                                          <p:spTgt spid="50"/>
                                        </p:tgtEl>
                                      </p:cBhvr>
                                    </p:animEffect>
                                    <p:anim calcmode="lin" valueType="num">
                                      <p:cBhvr>
                                        <p:cTn id="50" dur="1000" fill="hold"/>
                                        <p:tgtEl>
                                          <p:spTgt spid="50"/>
                                        </p:tgtEl>
                                        <p:attrNameLst>
                                          <p:attrName>ppt_x</p:attrName>
                                        </p:attrNameLst>
                                      </p:cBhvr>
                                      <p:tavLst>
                                        <p:tav tm="0">
                                          <p:val>
                                            <p:strVal val="#ppt_x"/>
                                          </p:val>
                                        </p:tav>
                                        <p:tav tm="100000">
                                          <p:val>
                                            <p:strVal val="#ppt_x"/>
                                          </p:val>
                                        </p:tav>
                                      </p:tavLst>
                                    </p:anim>
                                    <p:anim calcmode="lin" valueType="num">
                                      <p:cBhvr>
                                        <p:cTn id="51" dur="1000" fill="hold"/>
                                        <p:tgtEl>
                                          <p:spTgt spid="50"/>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1000"/>
                                        <p:tgtEl>
                                          <p:spTgt spid="51"/>
                                        </p:tgtEl>
                                      </p:cBhvr>
                                    </p:animEffect>
                                    <p:anim calcmode="lin" valueType="num">
                                      <p:cBhvr>
                                        <p:cTn id="55" dur="1000" fill="hold"/>
                                        <p:tgtEl>
                                          <p:spTgt spid="51"/>
                                        </p:tgtEl>
                                        <p:attrNameLst>
                                          <p:attrName>ppt_x</p:attrName>
                                        </p:attrNameLst>
                                      </p:cBhvr>
                                      <p:tavLst>
                                        <p:tav tm="0">
                                          <p:val>
                                            <p:strVal val="#ppt_x"/>
                                          </p:val>
                                        </p:tav>
                                        <p:tav tm="100000">
                                          <p:val>
                                            <p:strVal val="#ppt_x"/>
                                          </p:val>
                                        </p:tav>
                                      </p:tavLst>
                                    </p:anim>
                                    <p:anim calcmode="lin" valueType="num">
                                      <p:cBhvr>
                                        <p:cTn id="56" dur="1000" fill="hold"/>
                                        <p:tgtEl>
                                          <p:spTgt spid="5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1000"/>
                                        <p:tgtEl>
                                          <p:spTgt spid="52"/>
                                        </p:tgtEl>
                                      </p:cBhvr>
                                    </p:animEffect>
                                    <p:anim calcmode="lin" valueType="num">
                                      <p:cBhvr>
                                        <p:cTn id="60" dur="1000" fill="hold"/>
                                        <p:tgtEl>
                                          <p:spTgt spid="52"/>
                                        </p:tgtEl>
                                        <p:attrNameLst>
                                          <p:attrName>ppt_x</p:attrName>
                                        </p:attrNameLst>
                                      </p:cBhvr>
                                      <p:tavLst>
                                        <p:tav tm="0">
                                          <p:val>
                                            <p:strVal val="#ppt_x"/>
                                          </p:val>
                                        </p:tav>
                                        <p:tav tm="100000">
                                          <p:val>
                                            <p:strVal val="#ppt_x"/>
                                          </p:val>
                                        </p:tav>
                                      </p:tavLst>
                                    </p:anim>
                                    <p:anim calcmode="lin" valueType="num">
                                      <p:cBhvr>
                                        <p:cTn id="61" dur="1000" fill="hold"/>
                                        <p:tgtEl>
                                          <p:spTgt spid="52"/>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1000"/>
                                        <p:tgtEl>
                                          <p:spTgt spid="53"/>
                                        </p:tgtEl>
                                      </p:cBhvr>
                                    </p:animEffect>
                                    <p:anim calcmode="lin" valueType="num">
                                      <p:cBhvr>
                                        <p:cTn id="65" dur="1000" fill="hold"/>
                                        <p:tgtEl>
                                          <p:spTgt spid="53"/>
                                        </p:tgtEl>
                                        <p:attrNameLst>
                                          <p:attrName>ppt_x</p:attrName>
                                        </p:attrNameLst>
                                      </p:cBhvr>
                                      <p:tavLst>
                                        <p:tav tm="0">
                                          <p:val>
                                            <p:strVal val="#ppt_x"/>
                                          </p:val>
                                        </p:tav>
                                        <p:tav tm="100000">
                                          <p:val>
                                            <p:strVal val="#ppt_x"/>
                                          </p:val>
                                        </p:tav>
                                      </p:tavLst>
                                    </p:anim>
                                    <p:anim calcmode="lin" valueType="num">
                                      <p:cBhvr>
                                        <p:cTn id="66"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fade">
                                      <p:cBhvr>
                                        <p:cTn id="71" dur="1000"/>
                                        <p:tgtEl>
                                          <p:spTgt spid="54"/>
                                        </p:tgtEl>
                                      </p:cBhvr>
                                    </p:animEffect>
                                    <p:anim calcmode="lin" valueType="num">
                                      <p:cBhvr>
                                        <p:cTn id="72" dur="1000" fill="hold"/>
                                        <p:tgtEl>
                                          <p:spTgt spid="54"/>
                                        </p:tgtEl>
                                        <p:attrNameLst>
                                          <p:attrName>ppt_x</p:attrName>
                                        </p:attrNameLst>
                                      </p:cBhvr>
                                      <p:tavLst>
                                        <p:tav tm="0">
                                          <p:val>
                                            <p:strVal val="#ppt_x"/>
                                          </p:val>
                                        </p:tav>
                                        <p:tav tm="100000">
                                          <p:val>
                                            <p:strVal val="#ppt_x"/>
                                          </p:val>
                                        </p:tav>
                                      </p:tavLst>
                                    </p:anim>
                                    <p:anim calcmode="lin" valueType="num">
                                      <p:cBhvr>
                                        <p:cTn id="73" dur="1000" fill="hold"/>
                                        <p:tgtEl>
                                          <p:spTgt spid="54"/>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1000"/>
                                        <p:tgtEl>
                                          <p:spTgt spid="55"/>
                                        </p:tgtEl>
                                      </p:cBhvr>
                                    </p:animEffect>
                                    <p:anim calcmode="lin" valueType="num">
                                      <p:cBhvr>
                                        <p:cTn id="77" dur="1000" fill="hold"/>
                                        <p:tgtEl>
                                          <p:spTgt spid="55"/>
                                        </p:tgtEl>
                                        <p:attrNameLst>
                                          <p:attrName>ppt_x</p:attrName>
                                        </p:attrNameLst>
                                      </p:cBhvr>
                                      <p:tavLst>
                                        <p:tav tm="0">
                                          <p:val>
                                            <p:strVal val="#ppt_x"/>
                                          </p:val>
                                        </p:tav>
                                        <p:tav tm="100000">
                                          <p:val>
                                            <p:strVal val="#ppt_x"/>
                                          </p:val>
                                        </p:tav>
                                      </p:tavLst>
                                    </p:anim>
                                    <p:anim calcmode="lin" valueType="num">
                                      <p:cBhvr>
                                        <p:cTn id="78" dur="1000" fill="hold"/>
                                        <p:tgtEl>
                                          <p:spTgt spid="55"/>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1000"/>
                                        <p:tgtEl>
                                          <p:spTgt spid="56"/>
                                        </p:tgtEl>
                                      </p:cBhvr>
                                    </p:animEffect>
                                    <p:anim calcmode="lin" valueType="num">
                                      <p:cBhvr>
                                        <p:cTn id="82" dur="1000" fill="hold"/>
                                        <p:tgtEl>
                                          <p:spTgt spid="56"/>
                                        </p:tgtEl>
                                        <p:attrNameLst>
                                          <p:attrName>ppt_x</p:attrName>
                                        </p:attrNameLst>
                                      </p:cBhvr>
                                      <p:tavLst>
                                        <p:tav tm="0">
                                          <p:val>
                                            <p:strVal val="#ppt_x"/>
                                          </p:val>
                                        </p:tav>
                                        <p:tav tm="100000">
                                          <p:val>
                                            <p:strVal val="#ppt_x"/>
                                          </p:val>
                                        </p:tav>
                                      </p:tavLst>
                                    </p:anim>
                                    <p:anim calcmode="lin" valueType="num">
                                      <p:cBhvr>
                                        <p:cTn id="83" dur="1000" fill="hold"/>
                                        <p:tgtEl>
                                          <p:spTgt spid="56"/>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65"/>
                                        </p:tgtEl>
                                        <p:attrNameLst>
                                          <p:attrName>style.visibility</p:attrName>
                                        </p:attrNameLst>
                                      </p:cBhvr>
                                      <p:to>
                                        <p:strVal val="visible"/>
                                      </p:to>
                                    </p:set>
                                    <p:animEffect transition="in" filter="fade">
                                      <p:cBhvr>
                                        <p:cTn id="86" dur="1000"/>
                                        <p:tgtEl>
                                          <p:spTgt spid="65"/>
                                        </p:tgtEl>
                                      </p:cBhvr>
                                    </p:animEffect>
                                    <p:anim calcmode="lin" valueType="num">
                                      <p:cBhvr>
                                        <p:cTn id="87" dur="1000" fill="hold"/>
                                        <p:tgtEl>
                                          <p:spTgt spid="65"/>
                                        </p:tgtEl>
                                        <p:attrNameLst>
                                          <p:attrName>ppt_x</p:attrName>
                                        </p:attrNameLst>
                                      </p:cBhvr>
                                      <p:tavLst>
                                        <p:tav tm="0">
                                          <p:val>
                                            <p:strVal val="#ppt_x"/>
                                          </p:val>
                                        </p:tav>
                                        <p:tav tm="100000">
                                          <p:val>
                                            <p:strVal val="#ppt_x"/>
                                          </p:val>
                                        </p:tav>
                                      </p:tavLst>
                                    </p:anim>
                                    <p:anim calcmode="lin" valueType="num">
                                      <p:cBhvr>
                                        <p:cTn id="88" dur="1000" fill="hold"/>
                                        <p:tgtEl>
                                          <p:spTgt spid="65"/>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67"/>
                                        </p:tgtEl>
                                        <p:attrNameLst>
                                          <p:attrName>style.visibility</p:attrName>
                                        </p:attrNameLst>
                                      </p:cBhvr>
                                      <p:to>
                                        <p:strVal val="visible"/>
                                      </p:to>
                                    </p:set>
                                    <p:animEffect transition="in" filter="fade">
                                      <p:cBhvr>
                                        <p:cTn id="91" dur="1000"/>
                                        <p:tgtEl>
                                          <p:spTgt spid="67"/>
                                        </p:tgtEl>
                                      </p:cBhvr>
                                    </p:animEffect>
                                    <p:anim calcmode="lin" valueType="num">
                                      <p:cBhvr>
                                        <p:cTn id="92" dur="1000" fill="hold"/>
                                        <p:tgtEl>
                                          <p:spTgt spid="67"/>
                                        </p:tgtEl>
                                        <p:attrNameLst>
                                          <p:attrName>ppt_x</p:attrName>
                                        </p:attrNameLst>
                                      </p:cBhvr>
                                      <p:tavLst>
                                        <p:tav tm="0">
                                          <p:val>
                                            <p:strVal val="#ppt_x"/>
                                          </p:val>
                                        </p:tav>
                                        <p:tav tm="100000">
                                          <p:val>
                                            <p:strVal val="#ppt_x"/>
                                          </p:val>
                                        </p:tav>
                                      </p:tavLst>
                                    </p:anim>
                                    <p:anim calcmode="lin" valueType="num">
                                      <p:cBhvr>
                                        <p:cTn id="93"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46" grpId="0" animBg="1"/>
      <p:bldP spid="47" grpId="0" animBg="1"/>
      <p:bldP spid="48" grpId="0"/>
      <p:bldP spid="49" grpId="0" animBg="1"/>
      <p:bldP spid="50" grpId="0" animBg="1"/>
      <p:bldP spid="51" grpId="0" animBg="1"/>
      <p:bldP spid="52" grpId="0" animBg="1"/>
      <p:bldP spid="53" grpId="0"/>
      <p:bldP spid="54" grpId="0" animBg="1"/>
      <p:bldP spid="55" grpId="0" animBg="1"/>
      <p:bldP spid="56" grpId="0" animBg="1"/>
      <p:bldP spid="65" grpId="0" animBg="1"/>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9030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DCIM Physical Deployment Layers</a:t>
            </a:r>
          </a:p>
        </p:txBody>
      </p:sp>
      <p:cxnSp>
        <p:nvCxnSpPr>
          <p:cNvPr id="125" name="直接连接符 41"/>
          <p:cNvCxnSpPr>
            <a:cxnSpLocks noChangeShapeType="1"/>
          </p:cNvCxnSpPr>
          <p:nvPr/>
        </p:nvCxnSpPr>
        <p:spPr bwMode="auto">
          <a:xfrm>
            <a:off x="6483800" y="7555945"/>
            <a:ext cx="48223" cy="0"/>
          </a:xfrm>
          <a:prstGeom prst="line">
            <a:avLst/>
          </a:prstGeom>
          <a:noFill/>
          <a:ln w="19050" cap="rnd" algn="ctr">
            <a:noFill/>
            <a:prstDash val="sysDot"/>
            <a:round/>
            <a:headEnd/>
            <a:tailEnd/>
          </a:ln>
        </p:spPr>
      </p:cxnSp>
      <p:grpSp>
        <p:nvGrpSpPr>
          <p:cNvPr id="256" name="组合 255"/>
          <p:cNvGrpSpPr/>
          <p:nvPr/>
        </p:nvGrpSpPr>
        <p:grpSpPr>
          <a:xfrm>
            <a:off x="548239" y="4635130"/>
            <a:ext cx="10252129" cy="1383010"/>
            <a:chOff x="453193" y="4978920"/>
            <a:chExt cx="10252129" cy="1383010"/>
          </a:xfrm>
        </p:grpSpPr>
        <p:grpSp>
          <p:nvGrpSpPr>
            <p:cNvPr id="252" name="组合 251"/>
            <p:cNvGrpSpPr/>
            <p:nvPr/>
          </p:nvGrpSpPr>
          <p:grpSpPr>
            <a:xfrm>
              <a:off x="453193" y="4984010"/>
              <a:ext cx="2665568" cy="1369546"/>
              <a:chOff x="538618" y="4900634"/>
              <a:chExt cx="2665568" cy="1369546"/>
            </a:xfrm>
          </p:grpSpPr>
          <p:sp>
            <p:nvSpPr>
              <p:cNvPr id="4" name="圆角矩形 3"/>
              <p:cNvSpPr/>
              <p:nvPr/>
            </p:nvSpPr>
            <p:spPr>
              <a:xfrm>
                <a:off x="567296" y="4900634"/>
                <a:ext cx="2630056" cy="1356528"/>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5" name="文本框 4"/>
              <p:cNvSpPr txBox="1"/>
              <p:nvPr/>
            </p:nvSpPr>
            <p:spPr>
              <a:xfrm>
                <a:off x="567296" y="4900640"/>
                <a:ext cx="2630056" cy="276999"/>
              </a:xfrm>
              <a:prstGeom prst="rect">
                <a:avLst/>
              </a:prstGeom>
              <a:noFill/>
            </p:spPr>
            <p:txBody>
              <a:bodyPr wrap="square" rtlCol="0">
                <a:spAutoFit/>
              </a:bodyPr>
              <a:lstStyle/>
              <a:p>
                <a:pPr algn="ctr"/>
                <a:r>
                  <a:rPr lang="en-US" sz="1200" b="1" dirty="0">
                    <a:cs typeface="+mn-ea"/>
                    <a:sym typeface="+mn-lt"/>
                  </a:rPr>
                  <a:t>Power distribution infrastructure</a:t>
                </a:r>
              </a:p>
            </p:txBody>
          </p:sp>
          <p:pic>
            <p:nvPicPr>
              <p:cNvPr id="6" name="图片 5"/>
              <p:cNvPicPr>
                <a:picLocks noChangeAspect="1"/>
              </p:cNvPicPr>
              <p:nvPr/>
            </p:nvPicPr>
            <p:blipFill>
              <a:blip r:embed="rId3"/>
              <a:stretch>
                <a:fillRect/>
              </a:stretch>
            </p:blipFill>
            <p:spPr>
              <a:xfrm>
                <a:off x="713142" y="5135335"/>
                <a:ext cx="438714" cy="887123"/>
              </a:xfrm>
              <a:prstGeom prst="rect">
                <a:avLst/>
              </a:prstGeom>
            </p:spPr>
          </p:pic>
          <p:sp>
            <p:nvSpPr>
              <p:cNvPr id="7" name="文本框 6"/>
              <p:cNvSpPr txBox="1"/>
              <p:nvPr/>
            </p:nvSpPr>
            <p:spPr>
              <a:xfrm>
                <a:off x="538618" y="5988420"/>
                <a:ext cx="779667" cy="261610"/>
              </a:xfrm>
              <a:prstGeom prst="rect">
                <a:avLst/>
              </a:prstGeom>
              <a:noFill/>
            </p:spPr>
            <p:txBody>
              <a:bodyPr wrap="square" rtlCol="0">
                <a:spAutoFit/>
              </a:bodyPr>
              <a:lstStyle/>
              <a:p>
                <a:pPr algn="ctr"/>
                <a:r>
                  <a:rPr lang="en-US" sz="1100" dirty="0" smtClean="0">
                    <a:cs typeface="+mn-ea"/>
                    <a:sym typeface="+mn-lt"/>
                  </a:rPr>
                  <a:t>UPS</a:t>
                </a:r>
                <a:endParaRPr lang="en-US" sz="1100" dirty="0">
                  <a:cs typeface="+mn-ea"/>
                  <a:sym typeface="+mn-lt"/>
                </a:endParaRPr>
              </a:p>
            </p:txBody>
          </p:sp>
          <p:sp>
            <p:nvSpPr>
              <p:cNvPr id="8" name="文本框 7"/>
              <p:cNvSpPr txBox="1"/>
              <p:nvPr/>
            </p:nvSpPr>
            <p:spPr>
              <a:xfrm>
                <a:off x="1234125" y="5988420"/>
                <a:ext cx="718028" cy="276999"/>
              </a:xfrm>
              <a:prstGeom prst="rect">
                <a:avLst/>
              </a:prstGeom>
              <a:noFill/>
            </p:spPr>
            <p:txBody>
              <a:bodyPr wrap="square" rtlCol="0">
                <a:spAutoFit/>
              </a:bodyPr>
              <a:lstStyle/>
              <a:p>
                <a:pPr algn="ctr"/>
                <a:r>
                  <a:rPr lang="en-US" sz="1200" dirty="0" smtClean="0">
                    <a:cs typeface="+mn-ea"/>
                    <a:sym typeface="+mn-lt"/>
                  </a:rPr>
                  <a:t>PDF</a:t>
                </a:r>
                <a:endParaRPr lang="en-US" sz="1200" dirty="0">
                  <a:cs typeface="+mn-ea"/>
                  <a:sym typeface="+mn-lt"/>
                </a:endParaRPr>
              </a:p>
            </p:txBody>
          </p:sp>
          <p:sp>
            <p:nvSpPr>
              <p:cNvPr id="9" name="文本框 8"/>
              <p:cNvSpPr txBox="1"/>
              <p:nvPr/>
            </p:nvSpPr>
            <p:spPr>
              <a:xfrm>
                <a:off x="1672238" y="5993181"/>
                <a:ext cx="893525" cy="276999"/>
              </a:xfrm>
              <a:prstGeom prst="rect">
                <a:avLst/>
              </a:prstGeom>
              <a:noFill/>
            </p:spPr>
            <p:txBody>
              <a:bodyPr wrap="square" rtlCol="0">
                <a:spAutoFit/>
              </a:bodyPr>
              <a:lstStyle/>
              <a:p>
                <a:pPr algn="ctr"/>
                <a:r>
                  <a:rPr lang="en-US" sz="1200" dirty="0" smtClean="0">
                    <a:cs typeface="+mn-ea"/>
                    <a:sym typeface="+mn-lt"/>
                  </a:rPr>
                  <a:t>BAT</a:t>
                </a:r>
                <a:endParaRPr lang="en-US" sz="1200" dirty="0">
                  <a:cs typeface="+mn-ea"/>
                  <a:sym typeface="+mn-lt"/>
                </a:endParaRPr>
              </a:p>
            </p:txBody>
          </p:sp>
          <p:sp>
            <p:nvSpPr>
              <p:cNvPr id="10" name="文本框 9"/>
              <p:cNvSpPr txBox="1"/>
              <p:nvPr/>
            </p:nvSpPr>
            <p:spPr>
              <a:xfrm>
                <a:off x="2310661" y="5988420"/>
                <a:ext cx="893525" cy="276999"/>
              </a:xfrm>
              <a:prstGeom prst="rect">
                <a:avLst/>
              </a:prstGeom>
              <a:noFill/>
            </p:spPr>
            <p:txBody>
              <a:bodyPr wrap="square" rtlCol="0">
                <a:spAutoFit/>
              </a:bodyPr>
              <a:lstStyle/>
              <a:p>
                <a:pPr algn="ctr"/>
                <a:r>
                  <a:rPr lang="en-US" sz="1200" dirty="0" smtClean="0">
                    <a:cs typeface="+mn-ea"/>
                    <a:sym typeface="+mn-lt"/>
                  </a:rPr>
                  <a:t>DG</a:t>
                </a:r>
                <a:endParaRPr lang="en-US" sz="1200" dirty="0">
                  <a:cs typeface="+mn-ea"/>
                  <a:sym typeface="+mn-lt"/>
                </a:endParaRPr>
              </a:p>
            </p:txBody>
          </p:sp>
          <p:grpSp>
            <p:nvGrpSpPr>
              <p:cNvPr id="11" name="Group 7"/>
              <p:cNvGrpSpPr>
                <a:grpSpLocks noChangeAspect="1"/>
              </p:cNvGrpSpPr>
              <p:nvPr/>
            </p:nvGrpSpPr>
            <p:grpSpPr bwMode="auto">
              <a:xfrm>
                <a:off x="2412173" y="5496086"/>
                <a:ext cx="721243" cy="493823"/>
                <a:chOff x="2498" y="163"/>
                <a:chExt cx="610" cy="456"/>
              </a:xfrm>
            </p:grpSpPr>
            <p:sp>
              <p:nvSpPr>
                <p:cNvPr id="12" name="AutoShape 8"/>
                <p:cNvSpPr>
                  <a:spLocks noChangeAspect="1" noChangeArrowheads="1" noTextEdit="1"/>
                </p:cNvSpPr>
                <p:nvPr/>
              </p:nvSpPr>
              <p:spPr bwMode="auto">
                <a:xfrm>
                  <a:off x="2498" y="163"/>
                  <a:ext cx="610" cy="456"/>
                </a:xfrm>
                <a:prstGeom prst="rect">
                  <a:avLst/>
                </a:prstGeom>
                <a:noFill/>
                <a:ln w="9525">
                  <a:noFill/>
                  <a:miter lim="800000"/>
                  <a:headEnd/>
                  <a:tailEnd/>
                </a:ln>
              </p:spPr>
              <p:txBody>
                <a:bodyPr/>
                <a:lstStyle/>
                <a:p>
                  <a:pPr defTabSz="913425">
                    <a:defRPr/>
                  </a:pPr>
                  <a:endParaRPr lang="zh-CN" altLang="en-US" sz="1200" kern="0" dirty="0">
                    <a:solidFill>
                      <a:prstClr val="black"/>
                    </a:solidFill>
                    <a:cs typeface="+mn-ea"/>
                    <a:sym typeface="+mn-lt"/>
                  </a:endParaRPr>
                </a:p>
              </p:txBody>
            </p:sp>
            <p:sp>
              <p:nvSpPr>
                <p:cNvPr id="13" name="Freeform 9"/>
                <p:cNvSpPr>
                  <a:spLocks/>
                </p:cNvSpPr>
                <p:nvPr/>
              </p:nvSpPr>
              <p:spPr bwMode="auto">
                <a:xfrm>
                  <a:off x="2520" y="394"/>
                  <a:ext cx="529" cy="215"/>
                </a:xfrm>
                <a:custGeom>
                  <a:avLst/>
                  <a:gdLst/>
                  <a:ahLst/>
                  <a:cxnLst>
                    <a:cxn ang="0">
                      <a:pos x="528" y="215"/>
                    </a:cxn>
                    <a:cxn ang="0">
                      <a:pos x="3" y="48"/>
                    </a:cxn>
                    <a:cxn ang="0">
                      <a:pos x="0" y="0"/>
                    </a:cxn>
                    <a:cxn ang="0">
                      <a:pos x="528" y="168"/>
                    </a:cxn>
                    <a:cxn ang="0">
                      <a:pos x="528" y="215"/>
                    </a:cxn>
                  </a:cxnLst>
                  <a:rect l="0" t="0" r="r" b="b"/>
                  <a:pathLst>
                    <a:path w="528" h="215">
                      <a:moveTo>
                        <a:pt x="528" y="215"/>
                      </a:moveTo>
                      <a:lnTo>
                        <a:pt x="3" y="48"/>
                      </a:lnTo>
                      <a:lnTo>
                        <a:pt x="0" y="0"/>
                      </a:lnTo>
                      <a:lnTo>
                        <a:pt x="528" y="168"/>
                      </a:lnTo>
                      <a:lnTo>
                        <a:pt x="528" y="215"/>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4" name="Freeform 10"/>
                <p:cNvSpPr>
                  <a:spLocks/>
                </p:cNvSpPr>
                <p:nvPr/>
              </p:nvSpPr>
              <p:spPr bwMode="auto">
                <a:xfrm>
                  <a:off x="2504" y="394"/>
                  <a:ext cx="544" cy="175"/>
                </a:xfrm>
                <a:custGeom>
                  <a:avLst/>
                  <a:gdLst/>
                  <a:ahLst/>
                  <a:cxnLst>
                    <a:cxn ang="0">
                      <a:pos x="528" y="174"/>
                    </a:cxn>
                    <a:cxn ang="0">
                      <a:pos x="0" y="10"/>
                    </a:cxn>
                    <a:cxn ang="0">
                      <a:pos x="16" y="0"/>
                    </a:cxn>
                    <a:cxn ang="0">
                      <a:pos x="544" y="168"/>
                    </a:cxn>
                    <a:cxn ang="0">
                      <a:pos x="528" y="174"/>
                    </a:cxn>
                  </a:cxnLst>
                  <a:rect l="0" t="0" r="r" b="b"/>
                  <a:pathLst>
                    <a:path w="544" h="174">
                      <a:moveTo>
                        <a:pt x="528" y="174"/>
                      </a:moveTo>
                      <a:lnTo>
                        <a:pt x="0" y="10"/>
                      </a:lnTo>
                      <a:lnTo>
                        <a:pt x="16" y="0"/>
                      </a:lnTo>
                      <a:lnTo>
                        <a:pt x="544" y="168"/>
                      </a:lnTo>
                      <a:lnTo>
                        <a:pt x="528" y="174"/>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5" name="Freeform 11"/>
                <p:cNvSpPr>
                  <a:spLocks/>
                </p:cNvSpPr>
                <p:nvPr/>
              </p:nvSpPr>
              <p:spPr bwMode="auto">
                <a:xfrm>
                  <a:off x="2501" y="404"/>
                  <a:ext cx="531" cy="167"/>
                </a:xfrm>
                <a:custGeom>
                  <a:avLst/>
                  <a:gdLst/>
                  <a:ahLst/>
                  <a:cxnLst>
                    <a:cxn ang="0">
                      <a:pos x="531" y="164"/>
                    </a:cxn>
                    <a:cxn ang="0">
                      <a:pos x="3" y="0"/>
                    </a:cxn>
                    <a:cxn ang="0">
                      <a:pos x="0" y="0"/>
                    </a:cxn>
                    <a:cxn ang="0">
                      <a:pos x="527" y="167"/>
                    </a:cxn>
                    <a:cxn ang="0">
                      <a:pos x="531" y="164"/>
                    </a:cxn>
                  </a:cxnLst>
                  <a:rect l="0" t="0" r="r" b="b"/>
                  <a:pathLst>
                    <a:path w="531" h="167">
                      <a:moveTo>
                        <a:pt x="531" y="164"/>
                      </a:moveTo>
                      <a:lnTo>
                        <a:pt x="3" y="0"/>
                      </a:lnTo>
                      <a:lnTo>
                        <a:pt x="0" y="0"/>
                      </a:lnTo>
                      <a:lnTo>
                        <a:pt x="527" y="167"/>
                      </a:lnTo>
                      <a:lnTo>
                        <a:pt x="531" y="164"/>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6" name="Freeform 12"/>
                <p:cNvSpPr>
                  <a:spLocks/>
                </p:cNvSpPr>
                <p:nvPr/>
              </p:nvSpPr>
              <p:spPr bwMode="auto">
                <a:xfrm>
                  <a:off x="2514" y="441"/>
                  <a:ext cx="535" cy="171"/>
                </a:xfrm>
                <a:custGeom>
                  <a:avLst/>
                  <a:gdLst/>
                  <a:ahLst/>
                  <a:cxnLst>
                    <a:cxn ang="0">
                      <a:pos x="524" y="171"/>
                    </a:cxn>
                    <a:cxn ang="0">
                      <a:pos x="0" y="3"/>
                    </a:cxn>
                    <a:cxn ang="0">
                      <a:pos x="9" y="0"/>
                    </a:cxn>
                    <a:cxn ang="0">
                      <a:pos x="534" y="167"/>
                    </a:cxn>
                    <a:cxn ang="0">
                      <a:pos x="524" y="171"/>
                    </a:cxn>
                  </a:cxnLst>
                  <a:rect l="0" t="0" r="r" b="b"/>
                  <a:pathLst>
                    <a:path w="534" h="171">
                      <a:moveTo>
                        <a:pt x="524" y="171"/>
                      </a:moveTo>
                      <a:lnTo>
                        <a:pt x="0" y="3"/>
                      </a:lnTo>
                      <a:lnTo>
                        <a:pt x="9" y="0"/>
                      </a:lnTo>
                      <a:lnTo>
                        <a:pt x="534" y="167"/>
                      </a:lnTo>
                      <a:lnTo>
                        <a:pt x="524" y="171"/>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7" name="Freeform 13"/>
                <p:cNvSpPr>
                  <a:spLocks/>
                </p:cNvSpPr>
                <p:nvPr/>
              </p:nvSpPr>
              <p:spPr bwMode="auto">
                <a:xfrm>
                  <a:off x="2514" y="445"/>
                  <a:ext cx="524" cy="171"/>
                </a:xfrm>
                <a:custGeom>
                  <a:avLst/>
                  <a:gdLst/>
                  <a:ahLst/>
                  <a:cxnLst>
                    <a:cxn ang="0">
                      <a:pos x="524" y="168"/>
                    </a:cxn>
                    <a:cxn ang="0">
                      <a:pos x="0" y="0"/>
                    </a:cxn>
                    <a:cxn ang="0">
                      <a:pos x="0" y="3"/>
                    </a:cxn>
                    <a:cxn ang="0">
                      <a:pos x="524" y="171"/>
                    </a:cxn>
                    <a:cxn ang="0">
                      <a:pos x="524" y="168"/>
                    </a:cxn>
                  </a:cxnLst>
                  <a:rect l="0" t="0" r="r" b="b"/>
                  <a:pathLst>
                    <a:path w="524" h="171">
                      <a:moveTo>
                        <a:pt x="524" y="168"/>
                      </a:moveTo>
                      <a:lnTo>
                        <a:pt x="0" y="0"/>
                      </a:lnTo>
                      <a:lnTo>
                        <a:pt x="0" y="3"/>
                      </a:lnTo>
                      <a:lnTo>
                        <a:pt x="524" y="171"/>
                      </a:lnTo>
                      <a:lnTo>
                        <a:pt x="524" y="168"/>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8" name="Freeform 14"/>
                <p:cNvSpPr>
                  <a:spLocks/>
                </p:cNvSpPr>
                <p:nvPr/>
              </p:nvSpPr>
              <p:spPr bwMode="auto">
                <a:xfrm>
                  <a:off x="2571" y="176"/>
                  <a:ext cx="89" cy="243"/>
                </a:xfrm>
                <a:custGeom>
                  <a:avLst/>
                  <a:gdLst/>
                  <a:ahLst/>
                  <a:cxnLst>
                    <a:cxn ang="0">
                      <a:pos x="89" y="193"/>
                    </a:cxn>
                    <a:cxn ang="0">
                      <a:pos x="0" y="243"/>
                    </a:cxn>
                    <a:cxn ang="0">
                      <a:pos x="0" y="47"/>
                    </a:cxn>
                    <a:cxn ang="0">
                      <a:pos x="89" y="0"/>
                    </a:cxn>
                    <a:cxn ang="0">
                      <a:pos x="89" y="193"/>
                    </a:cxn>
                  </a:cxnLst>
                  <a:rect l="0" t="0" r="r" b="b"/>
                  <a:pathLst>
                    <a:path w="89" h="243">
                      <a:moveTo>
                        <a:pt x="89" y="193"/>
                      </a:moveTo>
                      <a:lnTo>
                        <a:pt x="0" y="243"/>
                      </a:lnTo>
                      <a:lnTo>
                        <a:pt x="0" y="47"/>
                      </a:lnTo>
                      <a:lnTo>
                        <a:pt x="89" y="0"/>
                      </a:lnTo>
                      <a:lnTo>
                        <a:pt x="89" y="193"/>
                      </a:lnTo>
                      <a:close/>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9" name="Freeform 15"/>
                <p:cNvSpPr>
                  <a:spLocks/>
                </p:cNvSpPr>
                <p:nvPr/>
              </p:nvSpPr>
              <p:spPr bwMode="auto">
                <a:xfrm>
                  <a:off x="2517" y="209"/>
                  <a:ext cx="54" cy="209"/>
                </a:xfrm>
                <a:custGeom>
                  <a:avLst/>
                  <a:gdLst/>
                  <a:ahLst/>
                  <a:cxnLst>
                    <a:cxn ang="0">
                      <a:pos x="0" y="197"/>
                    </a:cxn>
                    <a:cxn ang="0">
                      <a:pos x="54" y="209"/>
                    </a:cxn>
                    <a:cxn ang="0">
                      <a:pos x="54" y="13"/>
                    </a:cxn>
                    <a:cxn ang="0">
                      <a:pos x="0" y="0"/>
                    </a:cxn>
                    <a:cxn ang="0">
                      <a:pos x="0" y="197"/>
                    </a:cxn>
                  </a:cxnLst>
                  <a:rect l="0" t="0" r="r" b="b"/>
                  <a:pathLst>
                    <a:path w="54" h="209">
                      <a:moveTo>
                        <a:pt x="0" y="197"/>
                      </a:moveTo>
                      <a:lnTo>
                        <a:pt x="54" y="209"/>
                      </a:lnTo>
                      <a:lnTo>
                        <a:pt x="54" y="13"/>
                      </a:lnTo>
                      <a:lnTo>
                        <a:pt x="0" y="0"/>
                      </a:lnTo>
                      <a:lnTo>
                        <a:pt x="0" y="197"/>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20" name="Freeform 16"/>
                <p:cNvSpPr>
                  <a:spLocks/>
                </p:cNvSpPr>
                <p:nvPr/>
              </p:nvSpPr>
              <p:spPr bwMode="auto">
                <a:xfrm>
                  <a:off x="2517" y="163"/>
                  <a:ext cx="143" cy="60"/>
                </a:xfrm>
                <a:custGeom>
                  <a:avLst/>
                  <a:gdLst/>
                  <a:ahLst/>
                  <a:cxnLst>
                    <a:cxn ang="0">
                      <a:pos x="92" y="0"/>
                    </a:cxn>
                    <a:cxn ang="0">
                      <a:pos x="143" y="13"/>
                    </a:cxn>
                    <a:cxn ang="0">
                      <a:pos x="54" y="60"/>
                    </a:cxn>
                    <a:cxn ang="0">
                      <a:pos x="0" y="47"/>
                    </a:cxn>
                    <a:cxn ang="0">
                      <a:pos x="92" y="0"/>
                    </a:cxn>
                  </a:cxnLst>
                  <a:rect l="0" t="0" r="r" b="b"/>
                  <a:pathLst>
                    <a:path w="143" h="60">
                      <a:moveTo>
                        <a:pt x="92" y="0"/>
                      </a:moveTo>
                      <a:lnTo>
                        <a:pt x="143" y="13"/>
                      </a:lnTo>
                      <a:lnTo>
                        <a:pt x="54" y="60"/>
                      </a:lnTo>
                      <a:lnTo>
                        <a:pt x="0" y="47"/>
                      </a:lnTo>
                      <a:lnTo>
                        <a:pt x="92" y="0"/>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21" name="Freeform 17"/>
                <p:cNvSpPr>
                  <a:spLocks/>
                </p:cNvSpPr>
                <p:nvPr/>
              </p:nvSpPr>
              <p:spPr bwMode="auto">
                <a:xfrm>
                  <a:off x="2631" y="220"/>
                  <a:ext cx="70" cy="196"/>
                </a:xfrm>
                <a:custGeom>
                  <a:avLst/>
                  <a:gdLst/>
                  <a:ahLst/>
                  <a:cxnLst>
                    <a:cxn ang="0">
                      <a:pos x="70" y="158"/>
                    </a:cxn>
                    <a:cxn ang="0">
                      <a:pos x="0" y="196"/>
                    </a:cxn>
                    <a:cxn ang="0">
                      <a:pos x="0" y="35"/>
                    </a:cxn>
                    <a:cxn ang="0">
                      <a:pos x="70" y="0"/>
                    </a:cxn>
                    <a:cxn ang="0">
                      <a:pos x="70" y="158"/>
                    </a:cxn>
                  </a:cxnLst>
                  <a:rect l="0" t="0" r="r" b="b"/>
                  <a:pathLst>
                    <a:path w="70" h="196">
                      <a:moveTo>
                        <a:pt x="70" y="158"/>
                      </a:moveTo>
                      <a:lnTo>
                        <a:pt x="0" y="196"/>
                      </a:lnTo>
                      <a:lnTo>
                        <a:pt x="0" y="35"/>
                      </a:lnTo>
                      <a:lnTo>
                        <a:pt x="70" y="0"/>
                      </a:lnTo>
                      <a:lnTo>
                        <a:pt x="70" y="158"/>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22" name="Freeform 18"/>
                <p:cNvSpPr>
                  <a:spLocks/>
                </p:cNvSpPr>
                <p:nvPr/>
              </p:nvSpPr>
              <p:spPr bwMode="auto">
                <a:xfrm>
                  <a:off x="2593" y="245"/>
                  <a:ext cx="37" cy="171"/>
                </a:xfrm>
                <a:custGeom>
                  <a:avLst/>
                  <a:gdLst/>
                  <a:ahLst/>
                  <a:cxnLst>
                    <a:cxn ang="0">
                      <a:pos x="0" y="159"/>
                    </a:cxn>
                    <a:cxn ang="0">
                      <a:pos x="38" y="171"/>
                    </a:cxn>
                    <a:cxn ang="0">
                      <a:pos x="38" y="10"/>
                    </a:cxn>
                    <a:cxn ang="0">
                      <a:pos x="0" y="0"/>
                    </a:cxn>
                    <a:cxn ang="0">
                      <a:pos x="0" y="159"/>
                    </a:cxn>
                  </a:cxnLst>
                  <a:rect l="0" t="0" r="r" b="b"/>
                  <a:pathLst>
                    <a:path w="38" h="171">
                      <a:moveTo>
                        <a:pt x="0" y="159"/>
                      </a:moveTo>
                      <a:lnTo>
                        <a:pt x="38" y="171"/>
                      </a:lnTo>
                      <a:lnTo>
                        <a:pt x="38" y="10"/>
                      </a:lnTo>
                      <a:lnTo>
                        <a:pt x="0" y="0"/>
                      </a:lnTo>
                      <a:lnTo>
                        <a:pt x="0" y="159"/>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23" name="Freeform 19"/>
                <p:cNvSpPr>
                  <a:spLocks/>
                </p:cNvSpPr>
                <p:nvPr/>
              </p:nvSpPr>
              <p:spPr bwMode="auto">
                <a:xfrm>
                  <a:off x="2593" y="207"/>
                  <a:ext cx="107" cy="48"/>
                </a:xfrm>
                <a:custGeom>
                  <a:avLst/>
                  <a:gdLst/>
                  <a:ahLst/>
                  <a:cxnLst>
                    <a:cxn ang="0">
                      <a:pos x="67" y="0"/>
                    </a:cxn>
                    <a:cxn ang="0">
                      <a:pos x="108" y="13"/>
                    </a:cxn>
                    <a:cxn ang="0">
                      <a:pos x="38" y="48"/>
                    </a:cxn>
                    <a:cxn ang="0">
                      <a:pos x="0" y="38"/>
                    </a:cxn>
                    <a:cxn ang="0">
                      <a:pos x="67" y="0"/>
                    </a:cxn>
                  </a:cxnLst>
                  <a:rect l="0" t="0" r="r" b="b"/>
                  <a:pathLst>
                    <a:path w="108" h="48">
                      <a:moveTo>
                        <a:pt x="67" y="0"/>
                      </a:moveTo>
                      <a:lnTo>
                        <a:pt x="108" y="13"/>
                      </a:lnTo>
                      <a:lnTo>
                        <a:pt x="38" y="48"/>
                      </a:lnTo>
                      <a:lnTo>
                        <a:pt x="0" y="38"/>
                      </a:lnTo>
                      <a:lnTo>
                        <a:pt x="67" y="0"/>
                      </a:lnTo>
                      <a:close/>
                    </a:path>
                  </a:pathLst>
                </a:custGeom>
                <a:solidFill>
                  <a:srgbClr val="7890A4"/>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24" name="Freeform 20"/>
                <p:cNvSpPr>
                  <a:spLocks/>
                </p:cNvSpPr>
                <p:nvPr/>
              </p:nvSpPr>
              <p:spPr bwMode="auto">
                <a:xfrm>
                  <a:off x="2676" y="432"/>
                  <a:ext cx="430" cy="139"/>
                </a:xfrm>
                <a:custGeom>
                  <a:avLst/>
                  <a:gdLst/>
                  <a:ahLst/>
                  <a:cxnLst>
                    <a:cxn ang="0">
                      <a:pos x="429" y="136"/>
                    </a:cxn>
                    <a:cxn ang="0">
                      <a:pos x="13" y="0"/>
                    </a:cxn>
                    <a:cxn ang="0">
                      <a:pos x="0" y="6"/>
                    </a:cxn>
                    <a:cxn ang="0">
                      <a:pos x="419" y="139"/>
                    </a:cxn>
                    <a:cxn ang="0">
                      <a:pos x="429" y="136"/>
                    </a:cxn>
                  </a:cxnLst>
                  <a:rect l="0" t="0" r="r" b="b"/>
                  <a:pathLst>
                    <a:path w="429" h="139">
                      <a:moveTo>
                        <a:pt x="429" y="136"/>
                      </a:moveTo>
                      <a:lnTo>
                        <a:pt x="13" y="0"/>
                      </a:lnTo>
                      <a:lnTo>
                        <a:pt x="0" y="6"/>
                      </a:lnTo>
                      <a:lnTo>
                        <a:pt x="419" y="139"/>
                      </a:lnTo>
                      <a:lnTo>
                        <a:pt x="429" y="136"/>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25" name="Freeform 21"/>
                <p:cNvSpPr>
                  <a:spLocks/>
                </p:cNvSpPr>
                <p:nvPr/>
              </p:nvSpPr>
              <p:spPr bwMode="auto">
                <a:xfrm>
                  <a:off x="2676" y="391"/>
                  <a:ext cx="432" cy="142"/>
                </a:xfrm>
                <a:custGeom>
                  <a:avLst/>
                  <a:gdLst/>
                  <a:ahLst/>
                  <a:cxnLst>
                    <a:cxn ang="0">
                      <a:pos x="432" y="133"/>
                    </a:cxn>
                    <a:cxn ang="0">
                      <a:pos x="13" y="0"/>
                    </a:cxn>
                    <a:cxn ang="0">
                      <a:pos x="0" y="9"/>
                    </a:cxn>
                    <a:cxn ang="0">
                      <a:pos x="419" y="142"/>
                    </a:cxn>
                    <a:cxn ang="0">
                      <a:pos x="432" y="133"/>
                    </a:cxn>
                  </a:cxnLst>
                  <a:rect l="0" t="0" r="r" b="b"/>
                  <a:pathLst>
                    <a:path w="432" h="142">
                      <a:moveTo>
                        <a:pt x="432" y="133"/>
                      </a:moveTo>
                      <a:lnTo>
                        <a:pt x="13" y="0"/>
                      </a:lnTo>
                      <a:lnTo>
                        <a:pt x="0" y="9"/>
                      </a:lnTo>
                      <a:lnTo>
                        <a:pt x="419" y="142"/>
                      </a:lnTo>
                      <a:lnTo>
                        <a:pt x="432" y="133"/>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26" name="Freeform 22"/>
                <p:cNvSpPr>
                  <a:spLocks/>
                </p:cNvSpPr>
                <p:nvPr/>
              </p:nvSpPr>
              <p:spPr bwMode="auto">
                <a:xfrm>
                  <a:off x="2676" y="400"/>
                  <a:ext cx="419" cy="171"/>
                </a:xfrm>
                <a:custGeom>
                  <a:avLst/>
                  <a:gdLst/>
                  <a:ahLst/>
                  <a:cxnLst>
                    <a:cxn ang="0">
                      <a:pos x="419" y="171"/>
                    </a:cxn>
                    <a:cxn ang="0">
                      <a:pos x="3" y="38"/>
                    </a:cxn>
                    <a:cxn ang="0">
                      <a:pos x="0" y="0"/>
                    </a:cxn>
                    <a:cxn ang="0">
                      <a:pos x="419" y="133"/>
                    </a:cxn>
                    <a:cxn ang="0">
                      <a:pos x="419" y="171"/>
                    </a:cxn>
                  </a:cxnLst>
                  <a:rect l="0" t="0" r="r" b="b"/>
                  <a:pathLst>
                    <a:path w="419" h="171">
                      <a:moveTo>
                        <a:pt x="419" y="171"/>
                      </a:moveTo>
                      <a:lnTo>
                        <a:pt x="3" y="38"/>
                      </a:lnTo>
                      <a:lnTo>
                        <a:pt x="0" y="0"/>
                      </a:lnTo>
                      <a:lnTo>
                        <a:pt x="419" y="133"/>
                      </a:lnTo>
                      <a:lnTo>
                        <a:pt x="419" y="171"/>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27" name="Freeform 23"/>
                <p:cNvSpPr>
                  <a:spLocks/>
                </p:cNvSpPr>
                <p:nvPr/>
              </p:nvSpPr>
              <p:spPr bwMode="auto">
                <a:xfrm>
                  <a:off x="2828" y="489"/>
                  <a:ext cx="48" cy="23"/>
                </a:xfrm>
                <a:custGeom>
                  <a:avLst/>
                  <a:gdLst/>
                  <a:ahLst/>
                  <a:cxnLst>
                    <a:cxn ang="0">
                      <a:pos x="0" y="10"/>
                    </a:cxn>
                    <a:cxn ang="0">
                      <a:pos x="13" y="6"/>
                    </a:cxn>
                    <a:cxn ang="0">
                      <a:pos x="42" y="13"/>
                    </a:cxn>
                    <a:cxn ang="0">
                      <a:pos x="48" y="22"/>
                    </a:cxn>
                    <a:cxn ang="0">
                      <a:pos x="48" y="22"/>
                    </a:cxn>
                    <a:cxn ang="0">
                      <a:pos x="45" y="13"/>
                    </a:cxn>
                    <a:cxn ang="0">
                      <a:pos x="7" y="0"/>
                    </a:cxn>
                    <a:cxn ang="0">
                      <a:pos x="0" y="10"/>
                    </a:cxn>
                    <a:cxn ang="0">
                      <a:pos x="0" y="10"/>
                    </a:cxn>
                  </a:cxnLst>
                  <a:rect l="0" t="0" r="r" b="b"/>
                  <a:pathLst>
                    <a:path w="48" h="22">
                      <a:moveTo>
                        <a:pt x="0" y="10"/>
                      </a:moveTo>
                      <a:lnTo>
                        <a:pt x="13" y="6"/>
                      </a:lnTo>
                      <a:lnTo>
                        <a:pt x="42" y="13"/>
                      </a:lnTo>
                      <a:lnTo>
                        <a:pt x="48" y="22"/>
                      </a:lnTo>
                      <a:lnTo>
                        <a:pt x="48" y="22"/>
                      </a:lnTo>
                      <a:lnTo>
                        <a:pt x="45" y="13"/>
                      </a:lnTo>
                      <a:lnTo>
                        <a:pt x="7" y="0"/>
                      </a:lnTo>
                      <a:lnTo>
                        <a:pt x="0" y="10"/>
                      </a:lnTo>
                      <a:lnTo>
                        <a:pt x="0" y="10"/>
                      </a:lnTo>
                      <a:close/>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28" name="Freeform 24"/>
                <p:cNvSpPr>
                  <a:spLocks/>
                </p:cNvSpPr>
                <p:nvPr/>
              </p:nvSpPr>
              <p:spPr bwMode="auto">
                <a:xfrm>
                  <a:off x="2873" y="455"/>
                  <a:ext cx="107" cy="57"/>
                </a:xfrm>
                <a:custGeom>
                  <a:avLst/>
                  <a:gdLst/>
                  <a:ahLst/>
                  <a:cxnLst>
                    <a:cxn ang="0">
                      <a:pos x="3" y="57"/>
                    </a:cxn>
                    <a:cxn ang="0">
                      <a:pos x="0" y="48"/>
                    </a:cxn>
                    <a:cxn ang="0">
                      <a:pos x="105" y="0"/>
                    </a:cxn>
                    <a:cxn ang="0">
                      <a:pos x="108" y="10"/>
                    </a:cxn>
                    <a:cxn ang="0">
                      <a:pos x="3" y="57"/>
                    </a:cxn>
                  </a:cxnLst>
                  <a:rect l="0" t="0" r="r" b="b"/>
                  <a:pathLst>
                    <a:path w="108" h="57">
                      <a:moveTo>
                        <a:pt x="3" y="57"/>
                      </a:moveTo>
                      <a:lnTo>
                        <a:pt x="0" y="48"/>
                      </a:lnTo>
                      <a:lnTo>
                        <a:pt x="105" y="0"/>
                      </a:lnTo>
                      <a:lnTo>
                        <a:pt x="108" y="10"/>
                      </a:lnTo>
                      <a:lnTo>
                        <a:pt x="3" y="57"/>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29" name="Freeform 25"/>
                <p:cNvSpPr>
                  <a:spLocks/>
                </p:cNvSpPr>
                <p:nvPr/>
              </p:nvSpPr>
              <p:spPr bwMode="auto">
                <a:xfrm>
                  <a:off x="2873" y="455"/>
                  <a:ext cx="107" cy="57"/>
                </a:xfrm>
                <a:custGeom>
                  <a:avLst/>
                  <a:gdLst/>
                  <a:ahLst/>
                  <a:cxnLst>
                    <a:cxn ang="0">
                      <a:pos x="3" y="57"/>
                    </a:cxn>
                    <a:cxn ang="0">
                      <a:pos x="0" y="48"/>
                    </a:cxn>
                    <a:cxn ang="0">
                      <a:pos x="105" y="0"/>
                    </a:cxn>
                    <a:cxn ang="0">
                      <a:pos x="108" y="10"/>
                    </a:cxn>
                    <a:cxn ang="0">
                      <a:pos x="3" y="57"/>
                    </a:cxn>
                  </a:cxnLst>
                  <a:rect l="0" t="0" r="r" b="b"/>
                  <a:pathLst>
                    <a:path w="108" h="57">
                      <a:moveTo>
                        <a:pt x="3" y="57"/>
                      </a:moveTo>
                      <a:lnTo>
                        <a:pt x="0" y="48"/>
                      </a:lnTo>
                      <a:lnTo>
                        <a:pt x="105" y="0"/>
                      </a:lnTo>
                      <a:lnTo>
                        <a:pt x="108" y="10"/>
                      </a:lnTo>
                      <a:lnTo>
                        <a:pt x="3" y="57"/>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30" name="Freeform 26"/>
                <p:cNvSpPr>
                  <a:spLocks/>
                </p:cNvSpPr>
                <p:nvPr/>
              </p:nvSpPr>
              <p:spPr bwMode="auto">
                <a:xfrm>
                  <a:off x="2835" y="437"/>
                  <a:ext cx="143" cy="65"/>
                </a:xfrm>
                <a:custGeom>
                  <a:avLst/>
                  <a:gdLst/>
                  <a:ahLst/>
                  <a:cxnLst>
                    <a:cxn ang="0">
                      <a:pos x="108" y="0"/>
                    </a:cxn>
                    <a:cxn ang="0">
                      <a:pos x="0" y="51"/>
                    </a:cxn>
                    <a:cxn ang="0">
                      <a:pos x="38" y="64"/>
                    </a:cxn>
                    <a:cxn ang="0">
                      <a:pos x="143" y="16"/>
                    </a:cxn>
                    <a:cxn ang="0">
                      <a:pos x="108" y="0"/>
                    </a:cxn>
                  </a:cxnLst>
                  <a:rect l="0" t="0" r="r" b="b"/>
                  <a:pathLst>
                    <a:path w="143" h="64">
                      <a:moveTo>
                        <a:pt x="108" y="0"/>
                      </a:moveTo>
                      <a:lnTo>
                        <a:pt x="0" y="51"/>
                      </a:lnTo>
                      <a:lnTo>
                        <a:pt x="38" y="64"/>
                      </a:lnTo>
                      <a:lnTo>
                        <a:pt x="143" y="16"/>
                      </a:lnTo>
                      <a:lnTo>
                        <a:pt x="108" y="0"/>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31" name="Freeform 27"/>
                <p:cNvSpPr>
                  <a:spLocks/>
                </p:cNvSpPr>
                <p:nvPr/>
              </p:nvSpPr>
              <p:spPr bwMode="auto">
                <a:xfrm>
                  <a:off x="2892" y="512"/>
                  <a:ext cx="51" cy="19"/>
                </a:xfrm>
                <a:custGeom>
                  <a:avLst/>
                  <a:gdLst/>
                  <a:ahLst/>
                  <a:cxnLst>
                    <a:cxn ang="0">
                      <a:pos x="3" y="10"/>
                    </a:cxn>
                    <a:cxn ang="0">
                      <a:pos x="13" y="3"/>
                    </a:cxn>
                    <a:cxn ang="0">
                      <a:pos x="44" y="13"/>
                    </a:cxn>
                    <a:cxn ang="0">
                      <a:pos x="48" y="19"/>
                    </a:cxn>
                    <a:cxn ang="0">
                      <a:pos x="51" y="19"/>
                    </a:cxn>
                    <a:cxn ang="0">
                      <a:pos x="48" y="13"/>
                    </a:cxn>
                    <a:cxn ang="0">
                      <a:pos x="6" y="0"/>
                    </a:cxn>
                    <a:cxn ang="0">
                      <a:pos x="0" y="7"/>
                    </a:cxn>
                    <a:cxn ang="0">
                      <a:pos x="3" y="10"/>
                    </a:cxn>
                  </a:cxnLst>
                  <a:rect l="0" t="0" r="r" b="b"/>
                  <a:pathLst>
                    <a:path w="51" h="19">
                      <a:moveTo>
                        <a:pt x="3" y="10"/>
                      </a:moveTo>
                      <a:lnTo>
                        <a:pt x="13" y="3"/>
                      </a:lnTo>
                      <a:lnTo>
                        <a:pt x="44" y="13"/>
                      </a:lnTo>
                      <a:lnTo>
                        <a:pt x="48" y="19"/>
                      </a:lnTo>
                      <a:lnTo>
                        <a:pt x="51" y="19"/>
                      </a:lnTo>
                      <a:lnTo>
                        <a:pt x="48" y="13"/>
                      </a:lnTo>
                      <a:lnTo>
                        <a:pt x="6" y="0"/>
                      </a:lnTo>
                      <a:lnTo>
                        <a:pt x="0" y="7"/>
                      </a:lnTo>
                      <a:lnTo>
                        <a:pt x="3" y="10"/>
                      </a:lnTo>
                      <a:close/>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32" name="Freeform 28"/>
                <p:cNvSpPr>
                  <a:spLocks/>
                </p:cNvSpPr>
                <p:nvPr/>
              </p:nvSpPr>
              <p:spPr bwMode="auto">
                <a:xfrm>
                  <a:off x="2940" y="476"/>
                  <a:ext cx="108" cy="54"/>
                </a:xfrm>
                <a:custGeom>
                  <a:avLst/>
                  <a:gdLst/>
                  <a:ahLst/>
                  <a:cxnLst>
                    <a:cxn ang="0">
                      <a:pos x="3" y="54"/>
                    </a:cxn>
                    <a:cxn ang="0">
                      <a:pos x="0" y="48"/>
                    </a:cxn>
                    <a:cxn ang="0">
                      <a:pos x="104" y="0"/>
                    </a:cxn>
                    <a:cxn ang="0">
                      <a:pos x="108" y="10"/>
                    </a:cxn>
                    <a:cxn ang="0">
                      <a:pos x="3" y="54"/>
                    </a:cxn>
                  </a:cxnLst>
                  <a:rect l="0" t="0" r="r" b="b"/>
                  <a:pathLst>
                    <a:path w="108" h="54">
                      <a:moveTo>
                        <a:pt x="3" y="54"/>
                      </a:moveTo>
                      <a:lnTo>
                        <a:pt x="0" y="48"/>
                      </a:lnTo>
                      <a:lnTo>
                        <a:pt x="104" y="0"/>
                      </a:lnTo>
                      <a:lnTo>
                        <a:pt x="108" y="10"/>
                      </a:lnTo>
                      <a:lnTo>
                        <a:pt x="3" y="54"/>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33" name="Freeform 29"/>
                <p:cNvSpPr>
                  <a:spLocks/>
                </p:cNvSpPr>
                <p:nvPr/>
              </p:nvSpPr>
              <p:spPr bwMode="auto">
                <a:xfrm>
                  <a:off x="2940" y="476"/>
                  <a:ext cx="108" cy="54"/>
                </a:xfrm>
                <a:custGeom>
                  <a:avLst/>
                  <a:gdLst/>
                  <a:ahLst/>
                  <a:cxnLst>
                    <a:cxn ang="0">
                      <a:pos x="3" y="54"/>
                    </a:cxn>
                    <a:cxn ang="0">
                      <a:pos x="0" y="48"/>
                    </a:cxn>
                    <a:cxn ang="0">
                      <a:pos x="104" y="0"/>
                    </a:cxn>
                    <a:cxn ang="0">
                      <a:pos x="108" y="10"/>
                    </a:cxn>
                    <a:cxn ang="0">
                      <a:pos x="3" y="54"/>
                    </a:cxn>
                  </a:cxnLst>
                  <a:rect l="0" t="0" r="r" b="b"/>
                  <a:pathLst>
                    <a:path w="108" h="54">
                      <a:moveTo>
                        <a:pt x="3" y="54"/>
                      </a:moveTo>
                      <a:lnTo>
                        <a:pt x="0" y="48"/>
                      </a:lnTo>
                      <a:lnTo>
                        <a:pt x="104" y="0"/>
                      </a:lnTo>
                      <a:lnTo>
                        <a:pt x="108" y="10"/>
                      </a:lnTo>
                      <a:lnTo>
                        <a:pt x="3" y="54"/>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34" name="Freeform 30"/>
                <p:cNvSpPr>
                  <a:spLocks/>
                </p:cNvSpPr>
                <p:nvPr/>
              </p:nvSpPr>
              <p:spPr bwMode="auto">
                <a:xfrm>
                  <a:off x="2898" y="457"/>
                  <a:ext cx="146" cy="66"/>
                </a:xfrm>
                <a:custGeom>
                  <a:avLst/>
                  <a:gdLst/>
                  <a:ahLst/>
                  <a:cxnLst>
                    <a:cxn ang="0">
                      <a:pos x="111" y="0"/>
                    </a:cxn>
                    <a:cxn ang="0">
                      <a:pos x="0" y="54"/>
                    </a:cxn>
                    <a:cxn ang="0">
                      <a:pos x="42" y="67"/>
                    </a:cxn>
                    <a:cxn ang="0">
                      <a:pos x="146" y="19"/>
                    </a:cxn>
                    <a:cxn ang="0">
                      <a:pos x="111" y="0"/>
                    </a:cxn>
                  </a:cxnLst>
                  <a:rect l="0" t="0" r="r" b="b"/>
                  <a:pathLst>
                    <a:path w="146" h="67">
                      <a:moveTo>
                        <a:pt x="111" y="0"/>
                      </a:moveTo>
                      <a:lnTo>
                        <a:pt x="0" y="54"/>
                      </a:lnTo>
                      <a:lnTo>
                        <a:pt x="42" y="67"/>
                      </a:lnTo>
                      <a:lnTo>
                        <a:pt x="146" y="19"/>
                      </a:lnTo>
                      <a:lnTo>
                        <a:pt x="111" y="0"/>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35" name="Freeform 31"/>
                <p:cNvSpPr>
                  <a:spLocks/>
                </p:cNvSpPr>
                <p:nvPr/>
              </p:nvSpPr>
              <p:spPr bwMode="auto">
                <a:xfrm>
                  <a:off x="2695" y="451"/>
                  <a:ext cx="51" cy="23"/>
                </a:xfrm>
                <a:custGeom>
                  <a:avLst/>
                  <a:gdLst/>
                  <a:ahLst/>
                  <a:cxnLst>
                    <a:cxn ang="0">
                      <a:pos x="3" y="10"/>
                    </a:cxn>
                    <a:cxn ang="0">
                      <a:pos x="13" y="6"/>
                    </a:cxn>
                    <a:cxn ang="0">
                      <a:pos x="44" y="16"/>
                    </a:cxn>
                    <a:cxn ang="0">
                      <a:pos x="51" y="22"/>
                    </a:cxn>
                    <a:cxn ang="0">
                      <a:pos x="51" y="22"/>
                    </a:cxn>
                    <a:cxn ang="0">
                      <a:pos x="48" y="13"/>
                    </a:cxn>
                    <a:cxn ang="0">
                      <a:pos x="9" y="0"/>
                    </a:cxn>
                    <a:cxn ang="0">
                      <a:pos x="0" y="10"/>
                    </a:cxn>
                    <a:cxn ang="0">
                      <a:pos x="3" y="10"/>
                    </a:cxn>
                  </a:cxnLst>
                  <a:rect l="0" t="0" r="r" b="b"/>
                  <a:pathLst>
                    <a:path w="51" h="22">
                      <a:moveTo>
                        <a:pt x="3" y="10"/>
                      </a:moveTo>
                      <a:lnTo>
                        <a:pt x="13" y="6"/>
                      </a:lnTo>
                      <a:lnTo>
                        <a:pt x="44" y="16"/>
                      </a:lnTo>
                      <a:lnTo>
                        <a:pt x="51" y="22"/>
                      </a:lnTo>
                      <a:lnTo>
                        <a:pt x="51" y="22"/>
                      </a:lnTo>
                      <a:lnTo>
                        <a:pt x="48" y="13"/>
                      </a:lnTo>
                      <a:lnTo>
                        <a:pt x="9" y="0"/>
                      </a:lnTo>
                      <a:lnTo>
                        <a:pt x="0" y="10"/>
                      </a:lnTo>
                      <a:lnTo>
                        <a:pt x="3" y="10"/>
                      </a:lnTo>
                      <a:close/>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36" name="Freeform 32"/>
                <p:cNvSpPr>
                  <a:spLocks/>
                </p:cNvSpPr>
                <p:nvPr/>
              </p:nvSpPr>
              <p:spPr bwMode="auto">
                <a:xfrm>
                  <a:off x="2743" y="419"/>
                  <a:ext cx="107" cy="54"/>
                </a:xfrm>
                <a:custGeom>
                  <a:avLst/>
                  <a:gdLst/>
                  <a:ahLst/>
                  <a:cxnLst>
                    <a:cxn ang="0">
                      <a:pos x="3" y="54"/>
                    </a:cxn>
                    <a:cxn ang="0">
                      <a:pos x="0" y="45"/>
                    </a:cxn>
                    <a:cxn ang="0">
                      <a:pos x="104" y="0"/>
                    </a:cxn>
                    <a:cxn ang="0">
                      <a:pos x="108" y="7"/>
                    </a:cxn>
                    <a:cxn ang="0">
                      <a:pos x="3" y="54"/>
                    </a:cxn>
                  </a:cxnLst>
                  <a:rect l="0" t="0" r="r" b="b"/>
                  <a:pathLst>
                    <a:path w="108" h="54">
                      <a:moveTo>
                        <a:pt x="3" y="54"/>
                      </a:moveTo>
                      <a:lnTo>
                        <a:pt x="0" y="45"/>
                      </a:lnTo>
                      <a:lnTo>
                        <a:pt x="104" y="0"/>
                      </a:lnTo>
                      <a:lnTo>
                        <a:pt x="108" y="7"/>
                      </a:lnTo>
                      <a:lnTo>
                        <a:pt x="3" y="54"/>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37" name="Freeform 33"/>
                <p:cNvSpPr>
                  <a:spLocks/>
                </p:cNvSpPr>
                <p:nvPr/>
              </p:nvSpPr>
              <p:spPr bwMode="auto">
                <a:xfrm>
                  <a:off x="2743" y="419"/>
                  <a:ext cx="107" cy="54"/>
                </a:xfrm>
                <a:custGeom>
                  <a:avLst/>
                  <a:gdLst/>
                  <a:ahLst/>
                  <a:cxnLst>
                    <a:cxn ang="0">
                      <a:pos x="3" y="54"/>
                    </a:cxn>
                    <a:cxn ang="0">
                      <a:pos x="0" y="45"/>
                    </a:cxn>
                    <a:cxn ang="0">
                      <a:pos x="104" y="0"/>
                    </a:cxn>
                    <a:cxn ang="0">
                      <a:pos x="108" y="7"/>
                    </a:cxn>
                    <a:cxn ang="0">
                      <a:pos x="3" y="54"/>
                    </a:cxn>
                  </a:cxnLst>
                  <a:rect l="0" t="0" r="r" b="b"/>
                  <a:pathLst>
                    <a:path w="108" h="54">
                      <a:moveTo>
                        <a:pt x="3" y="54"/>
                      </a:moveTo>
                      <a:lnTo>
                        <a:pt x="0" y="45"/>
                      </a:lnTo>
                      <a:lnTo>
                        <a:pt x="104" y="0"/>
                      </a:lnTo>
                      <a:lnTo>
                        <a:pt x="108" y="7"/>
                      </a:lnTo>
                      <a:lnTo>
                        <a:pt x="3" y="54"/>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38" name="Freeform 34"/>
                <p:cNvSpPr>
                  <a:spLocks/>
                </p:cNvSpPr>
                <p:nvPr/>
              </p:nvSpPr>
              <p:spPr bwMode="auto">
                <a:xfrm>
                  <a:off x="2704" y="400"/>
                  <a:ext cx="143" cy="64"/>
                </a:xfrm>
                <a:custGeom>
                  <a:avLst/>
                  <a:gdLst/>
                  <a:ahLst/>
                  <a:cxnLst>
                    <a:cxn ang="0">
                      <a:pos x="108" y="0"/>
                    </a:cxn>
                    <a:cxn ang="0">
                      <a:pos x="0" y="51"/>
                    </a:cxn>
                    <a:cxn ang="0">
                      <a:pos x="39" y="64"/>
                    </a:cxn>
                    <a:cxn ang="0">
                      <a:pos x="143" y="19"/>
                    </a:cxn>
                    <a:cxn ang="0">
                      <a:pos x="108" y="0"/>
                    </a:cxn>
                  </a:cxnLst>
                  <a:rect l="0" t="0" r="r" b="b"/>
                  <a:pathLst>
                    <a:path w="143" h="64">
                      <a:moveTo>
                        <a:pt x="108" y="0"/>
                      </a:moveTo>
                      <a:lnTo>
                        <a:pt x="0" y="51"/>
                      </a:lnTo>
                      <a:lnTo>
                        <a:pt x="39" y="64"/>
                      </a:lnTo>
                      <a:lnTo>
                        <a:pt x="143" y="19"/>
                      </a:lnTo>
                      <a:lnTo>
                        <a:pt x="108" y="0"/>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39" name="Freeform 35"/>
                <p:cNvSpPr>
                  <a:spLocks/>
                </p:cNvSpPr>
                <p:nvPr/>
              </p:nvSpPr>
              <p:spPr bwMode="auto">
                <a:xfrm>
                  <a:off x="2619" y="305"/>
                  <a:ext cx="212" cy="168"/>
                </a:xfrm>
                <a:custGeom>
                  <a:avLst/>
                  <a:gdLst/>
                  <a:ahLst/>
                  <a:cxnLst>
                    <a:cxn ang="0">
                      <a:pos x="67" y="13"/>
                    </a:cxn>
                    <a:cxn ang="0">
                      <a:pos x="19" y="1"/>
                    </a:cxn>
                    <a:cxn ang="0">
                      <a:pos x="19" y="1"/>
                    </a:cxn>
                    <a:cxn ang="0">
                      <a:pos x="19" y="1"/>
                    </a:cxn>
                    <a:cxn ang="0">
                      <a:pos x="2" y="18"/>
                    </a:cxn>
                    <a:cxn ang="0">
                      <a:pos x="11" y="39"/>
                    </a:cxn>
                    <a:cxn ang="0">
                      <a:pos x="59" y="53"/>
                    </a:cxn>
                    <a:cxn ang="0">
                      <a:pos x="67" y="13"/>
                    </a:cxn>
                  </a:cxnLst>
                  <a:rect l="0" t="0" r="r" b="b"/>
                  <a:pathLst>
                    <a:path w="67" h="53">
                      <a:moveTo>
                        <a:pt x="67" y="13"/>
                      </a:moveTo>
                      <a:cubicBezTo>
                        <a:pt x="19" y="1"/>
                        <a:pt x="19" y="1"/>
                        <a:pt x="19" y="1"/>
                      </a:cubicBezTo>
                      <a:cubicBezTo>
                        <a:pt x="19" y="1"/>
                        <a:pt x="19" y="1"/>
                        <a:pt x="19" y="1"/>
                      </a:cubicBezTo>
                      <a:cubicBezTo>
                        <a:pt x="19" y="1"/>
                        <a:pt x="19" y="1"/>
                        <a:pt x="19" y="1"/>
                      </a:cubicBezTo>
                      <a:cubicBezTo>
                        <a:pt x="11" y="0"/>
                        <a:pt x="4" y="7"/>
                        <a:pt x="2" y="18"/>
                      </a:cubicBezTo>
                      <a:cubicBezTo>
                        <a:pt x="0" y="28"/>
                        <a:pt x="4" y="37"/>
                        <a:pt x="11" y="39"/>
                      </a:cubicBezTo>
                      <a:cubicBezTo>
                        <a:pt x="59" y="53"/>
                        <a:pt x="59" y="53"/>
                        <a:pt x="59" y="53"/>
                      </a:cubicBezTo>
                      <a:lnTo>
                        <a:pt x="67" y="13"/>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40" name="Freeform 36"/>
                <p:cNvSpPr>
                  <a:spLocks/>
                </p:cNvSpPr>
                <p:nvPr/>
              </p:nvSpPr>
              <p:spPr bwMode="auto">
                <a:xfrm>
                  <a:off x="2768" y="341"/>
                  <a:ext cx="105" cy="139"/>
                </a:xfrm>
                <a:custGeom>
                  <a:avLst/>
                  <a:gdLst/>
                  <a:ahLst/>
                  <a:cxnLst>
                    <a:cxn ang="0">
                      <a:pos x="30" y="25"/>
                    </a:cxn>
                    <a:cxn ang="0">
                      <a:pos x="12" y="42"/>
                    </a:cxn>
                    <a:cxn ang="0">
                      <a:pos x="2" y="19"/>
                    </a:cxn>
                    <a:cxn ang="0">
                      <a:pos x="21" y="2"/>
                    </a:cxn>
                    <a:cxn ang="0">
                      <a:pos x="30" y="25"/>
                    </a:cxn>
                  </a:cxnLst>
                  <a:rect l="0" t="0" r="r" b="b"/>
                  <a:pathLst>
                    <a:path w="33" h="44">
                      <a:moveTo>
                        <a:pt x="30" y="25"/>
                      </a:moveTo>
                      <a:cubicBezTo>
                        <a:pt x="28" y="36"/>
                        <a:pt x="20" y="44"/>
                        <a:pt x="12" y="42"/>
                      </a:cubicBezTo>
                      <a:cubicBezTo>
                        <a:pt x="4" y="40"/>
                        <a:pt x="0" y="30"/>
                        <a:pt x="2" y="19"/>
                      </a:cubicBezTo>
                      <a:cubicBezTo>
                        <a:pt x="5" y="8"/>
                        <a:pt x="13" y="0"/>
                        <a:pt x="21" y="2"/>
                      </a:cubicBezTo>
                      <a:cubicBezTo>
                        <a:pt x="28" y="4"/>
                        <a:pt x="33" y="14"/>
                        <a:pt x="30" y="25"/>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41" name="Freeform 37"/>
                <p:cNvSpPr>
                  <a:spLocks/>
                </p:cNvSpPr>
                <p:nvPr/>
              </p:nvSpPr>
              <p:spPr bwMode="auto">
                <a:xfrm>
                  <a:off x="2765" y="331"/>
                  <a:ext cx="98" cy="151"/>
                </a:xfrm>
                <a:custGeom>
                  <a:avLst/>
                  <a:gdLst/>
                  <a:ahLst/>
                  <a:cxnLst>
                    <a:cxn ang="0">
                      <a:pos x="31" y="4"/>
                    </a:cxn>
                    <a:cxn ang="0">
                      <a:pos x="21" y="2"/>
                    </a:cxn>
                    <a:cxn ang="0">
                      <a:pos x="21" y="2"/>
                    </a:cxn>
                    <a:cxn ang="0">
                      <a:pos x="21" y="2"/>
                    </a:cxn>
                    <a:cxn ang="0">
                      <a:pos x="2" y="20"/>
                    </a:cxn>
                    <a:cxn ang="0">
                      <a:pos x="11" y="44"/>
                    </a:cxn>
                    <a:cxn ang="0">
                      <a:pos x="23" y="48"/>
                    </a:cxn>
                    <a:cxn ang="0">
                      <a:pos x="31" y="4"/>
                    </a:cxn>
                  </a:cxnLst>
                  <a:rect l="0" t="0" r="r" b="b"/>
                  <a:pathLst>
                    <a:path w="31" h="48">
                      <a:moveTo>
                        <a:pt x="31" y="4"/>
                      </a:moveTo>
                      <a:cubicBezTo>
                        <a:pt x="21" y="2"/>
                        <a:pt x="21" y="2"/>
                        <a:pt x="21" y="2"/>
                      </a:cubicBezTo>
                      <a:cubicBezTo>
                        <a:pt x="21" y="2"/>
                        <a:pt x="21" y="2"/>
                        <a:pt x="21" y="2"/>
                      </a:cubicBezTo>
                      <a:cubicBezTo>
                        <a:pt x="21" y="2"/>
                        <a:pt x="21" y="2"/>
                        <a:pt x="21" y="2"/>
                      </a:cubicBezTo>
                      <a:cubicBezTo>
                        <a:pt x="13" y="0"/>
                        <a:pt x="4" y="8"/>
                        <a:pt x="2" y="20"/>
                      </a:cubicBezTo>
                      <a:cubicBezTo>
                        <a:pt x="0" y="31"/>
                        <a:pt x="2" y="42"/>
                        <a:pt x="11" y="44"/>
                      </a:cubicBezTo>
                      <a:cubicBezTo>
                        <a:pt x="23" y="48"/>
                        <a:pt x="23" y="48"/>
                        <a:pt x="23" y="48"/>
                      </a:cubicBezTo>
                      <a:lnTo>
                        <a:pt x="31" y="4"/>
                      </a:lnTo>
                      <a:close/>
                    </a:path>
                  </a:pathLst>
                </a:custGeom>
                <a:solidFill>
                  <a:srgbClr val="7890A4"/>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42" name="Freeform 38"/>
                <p:cNvSpPr>
                  <a:spLocks/>
                </p:cNvSpPr>
                <p:nvPr/>
              </p:nvSpPr>
              <p:spPr bwMode="auto">
                <a:xfrm>
                  <a:off x="2797" y="341"/>
                  <a:ext cx="111" cy="148"/>
                </a:xfrm>
                <a:custGeom>
                  <a:avLst/>
                  <a:gdLst/>
                  <a:ahLst/>
                  <a:cxnLst>
                    <a:cxn ang="0">
                      <a:pos x="33" y="26"/>
                    </a:cxn>
                    <a:cxn ang="0">
                      <a:pos x="13" y="45"/>
                    </a:cxn>
                    <a:cxn ang="0">
                      <a:pos x="2" y="20"/>
                    </a:cxn>
                    <a:cxn ang="0">
                      <a:pos x="22" y="2"/>
                    </a:cxn>
                    <a:cxn ang="0">
                      <a:pos x="33" y="26"/>
                    </a:cxn>
                  </a:cxnLst>
                  <a:rect l="0" t="0" r="r" b="b"/>
                  <a:pathLst>
                    <a:path w="35" h="47">
                      <a:moveTo>
                        <a:pt x="33" y="26"/>
                      </a:moveTo>
                      <a:cubicBezTo>
                        <a:pt x="30" y="38"/>
                        <a:pt x="21" y="47"/>
                        <a:pt x="13" y="45"/>
                      </a:cubicBezTo>
                      <a:cubicBezTo>
                        <a:pt x="4" y="43"/>
                        <a:pt x="0" y="32"/>
                        <a:pt x="2" y="20"/>
                      </a:cubicBezTo>
                      <a:cubicBezTo>
                        <a:pt x="5" y="8"/>
                        <a:pt x="14" y="0"/>
                        <a:pt x="22" y="2"/>
                      </a:cubicBezTo>
                      <a:cubicBezTo>
                        <a:pt x="31" y="3"/>
                        <a:pt x="35" y="14"/>
                        <a:pt x="33" y="26"/>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43" name="Freeform 39"/>
                <p:cNvSpPr>
                  <a:spLocks/>
                </p:cNvSpPr>
                <p:nvPr/>
              </p:nvSpPr>
              <p:spPr bwMode="auto">
                <a:xfrm>
                  <a:off x="2809" y="357"/>
                  <a:ext cx="213" cy="167"/>
                </a:xfrm>
                <a:custGeom>
                  <a:avLst/>
                  <a:gdLst/>
                  <a:ahLst/>
                  <a:cxnLst>
                    <a:cxn ang="0">
                      <a:pos x="67" y="13"/>
                    </a:cxn>
                    <a:cxn ang="0">
                      <a:pos x="19" y="1"/>
                    </a:cxn>
                    <a:cxn ang="0">
                      <a:pos x="19" y="1"/>
                    </a:cxn>
                    <a:cxn ang="0">
                      <a:pos x="19" y="1"/>
                    </a:cxn>
                    <a:cxn ang="0">
                      <a:pos x="2" y="18"/>
                    </a:cxn>
                    <a:cxn ang="0">
                      <a:pos x="11" y="39"/>
                    </a:cxn>
                    <a:cxn ang="0">
                      <a:pos x="59" y="53"/>
                    </a:cxn>
                    <a:cxn ang="0">
                      <a:pos x="67" y="13"/>
                    </a:cxn>
                  </a:cxnLst>
                  <a:rect l="0" t="0" r="r" b="b"/>
                  <a:pathLst>
                    <a:path w="67" h="53">
                      <a:moveTo>
                        <a:pt x="67" y="13"/>
                      </a:moveTo>
                      <a:cubicBezTo>
                        <a:pt x="19" y="1"/>
                        <a:pt x="19" y="1"/>
                        <a:pt x="19" y="1"/>
                      </a:cubicBezTo>
                      <a:cubicBezTo>
                        <a:pt x="19" y="1"/>
                        <a:pt x="19" y="1"/>
                        <a:pt x="19" y="1"/>
                      </a:cubicBezTo>
                      <a:cubicBezTo>
                        <a:pt x="19" y="1"/>
                        <a:pt x="19" y="1"/>
                        <a:pt x="19" y="1"/>
                      </a:cubicBezTo>
                      <a:cubicBezTo>
                        <a:pt x="11" y="0"/>
                        <a:pt x="4" y="7"/>
                        <a:pt x="2" y="18"/>
                      </a:cubicBezTo>
                      <a:cubicBezTo>
                        <a:pt x="0" y="28"/>
                        <a:pt x="4" y="37"/>
                        <a:pt x="11" y="39"/>
                      </a:cubicBezTo>
                      <a:cubicBezTo>
                        <a:pt x="59" y="53"/>
                        <a:pt x="59" y="53"/>
                        <a:pt x="59" y="53"/>
                      </a:cubicBezTo>
                      <a:lnTo>
                        <a:pt x="67" y="13"/>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44" name="Freeform 40"/>
                <p:cNvSpPr>
                  <a:spLocks/>
                </p:cNvSpPr>
                <p:nvPr/>
              </p:nvSpPr>
              <p:spPr bwMode="auto">
                <a:xfrm>
                  <a:off x="2959" y="391"/>
                  <a:ext cx="104" cy="137"/>
                </a:xfrm>
                <a:custGeom>
                  <a:avLst/>
                  <a:gdLst/>
                  <a:ahLst/>
                  <a:cxnLst>
                    <a:cxn ang="0">
                      <a:pos x="30" y="25"/>
                    </a:cxn>
                    <a:cxn ang="0">
                      <a:pos x="12" y="42"/>
                    </a:cxn>
                    <a:cxn ang="0">
                      <a:pos x="2" y="19"/>
                    </a:cxn>
                    <a:cxn ang="0">
                      <a:pos x="21" y="2"/>
                    </a:cxn>
                    <a:cxn ang="0">
                      <a:pos x="30" y="25"/>
                    </a:cxn>
                  </a:cxnLst>
                  <a:rect l="0" t="0" r="r" b="b"/>
                  <a:pathLst>
                    <a:path w="33" h="43">
                      <a:moveTo>
                        <a:pt x="30" y="25"/>
                      </a:moveTo>
                      <a:cubicBezTo>
                        <a:pt x="28" y="36"/>
                        <a:pt x="20" y="43"/>
                        <a:pt x="12" y="42"/>
                      </a:cubicBezTo>
                      <a:cubicBezTo>
                        <a:pt x="4" y="40"/>
                        <a:pt x="0" y="30"/>
                        <a:pt x="2" y="19"/>
                      </a:cubicBezTo>
                      <a:cubicBezTo>
                        <a:pt x="5" y="8"/>
                        <a:pt x="13" y="0"/>
                        <a:pt x="21" y="2"/>
                      </a:cubicBezTo>
                      <a:cubicBezTo>
                        <a:pt x="28" y="3"/>
                        <a:pt x="33" y="14"/>
                        <a:pt x="30" y="25"/>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45" name="Freeform 41"/>
                <p:cNvSpPr>
                  <a:spLocks/>
                </p:cNvSpPr>
                <p:nvPr/>
              </p:nvSpPr>
              <p:spPr bwMode="auto">
                <a:xfrm>
                  <a:off x="2755" y="284"/>
                  <a:ext cx="54" cy="60"/>
                </a:xfrm>
                <a:custGeom>
                  <a:avLst/>
                  <a:gdLst/>
                  <a:ahLst/>
                  <a:cxnLst>
                    <a:cxn ang="0">
                      <a:pos x="54" y="32"/>
                    </a:cxn>
                    <a:cxn ang="0">
                      <a:pos x="0" y="60"/>
                    </a:cxn>
                    <a:cxn ang="0">
                      <a:pos x="0" y="29"/>
                    </a:cxn>
                    <a:cxn ang="0">
                      <a:pos x="54" y="0"/>
                    </a:cxn>
                    <a:cxn ang="0">
                      <a:pos x="54" y="32"/>
                    </a:cxn>
                  </a:cxnLst>
                  <a:rect l="0" t="0" r="r" b="b"/>
                  <a:pathLst>
                    <a:path w="54" h="60">
                      <a:moveTo>
                        <a:pt x="54" y="32"/>
                      </a:moveTo>
                      <a:lnTo>
                        <a:pt x="0" y="60"/>
                      </a:lnTo>
                      <a:lnTo>
                        <a:pt x="0" y="29"/>
                      </a:lnTo>
                      <a:lnTo>
                        <a:pt x="54" y="0"/>
                      </a:lnTo>
                      <a:lnTo>
                        <a:pt x="54" y="32"/>
                      </a:lnTo>
                      <a:close/>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46" name="Freeform 42"/>
                <p:cNvSpPr>
                  <a:spLocks/>
                </p:cNvSpPr>
                <p:nvPr/>
              </p:nvSpPr>
              <p:spPr bwMode="auto">
                <a:xfrm>
                  <a:off x="2650" y="284"/>
                  <a:ext cx="106" cy="60"/>
                </a:xfrm>
                <a:custGeom>
                  <a:avLst/>
                  <a:gdLst/>
                  <a:ahLst/>
                  <a:cxnLst>
                    <a:cxn ang="0">
                      <a:pos x="0" y="32"/>
                    </a:cxn>
                    <a:cxn ang="0">
                      <a:pos x="105" y="60"/>
                    </a:cxn>
                    <a:cxn ang="0">
                      <a:pos x="105" y="29"/>
                    </a:cxn>
                    <a:cxn ang="0">
                      <a:pos x="0" y="0"/>
                    </a:cxn>
                    <a:cxn ang="0">
                      <a:pos x="0" y="32"/>
                    </a:cxn>
                  </a:cxnLst>
                  <a:rect l="0" t="0" r="r" b="b"/>
                  <a:pathLst>
                    <a:path w="105" h="60">
                      <a:moveTo>
                        <a:pt x="0" y="32"/>
                      </a:moveTo>
                      <a:lnTo>
                        <a:pt x="105" y="60"/>
                      </a:lnTo>
                      <a:lnTo>
                        <a:pt x="105" y="29"/>
                      </a:lnTo>
                      <a:lnTo>
                        <a:pt x="0" y="0"/>
                      </a:lnTo>
                      <a:lnTo>
                        <a:pt x="0" y="32"/>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47" name="Freeform 43"/>
                <p:cNvSpPr>
                  <a:spLocks/>
                </p:cNvSpPr>
                <p:nvPr/>
              </p:nvSpPr>
              <p:spPr bwMode="auto">
                <a:xfrm>
                  <a:off x="2650" y="254"/>
                  <a:ext cx="159" cy="57"/>
                </a:xfrm>
                <a:custGeom>
                  <a:avLst/>
                  <a:gdLst/>
                  <a:ahLst/>
                  <a:cxnLst>
                    <a:cxn ang="0">
                      <a:pos x="58" y="0"/>
                    </a:cxn>
                    <a:cxn ang="0">
                      <a:pos x="159" y="28"/>
                    </a:cxn>
                    <a:cxn ang="0">
                      <a:pos x="105" y="57"/>
                    </a:cxn>
                    <a:cxn ang="0">
                      <a:pos x="0" y="28"/>
                    </a:cxn>
                    <a:cxn ang="0">
                      <a:pos x="58" y="0"/>
                    </a:cxn>
                  </a:cxnLst>
                  <a:rect l="0" t="0" r="r" b="b"/>
                  <a:pathLst>
                    <a:path w="159" h="57">
                      <a:moveTo>
                        <a:pt x="58" y="0"/>
                      </a:moveTo>
                      <a:lnTo>
                        <a:pt x="159" y="28"/>
                      </a:lnTo>
                      <a:lnTo>
                        <a:pt x="105" y="57"/>
                      </a:lnTo>
                      <a:lnTo>
                        <a:pt x="0" y="28"/>
                      </a:lnTo>
                      <a:lnTo>
                        <a:pt x="58" y="0"/>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48" name="Freeform 44"/>
                <p:cNvSpPr>
                  <a:spLocks/>
                </p:cNvSpPr>
                <p:nvPr/>
              </p:nvSpPr>
              <p:spPr bwMode="auto">
                <a:xfrm>
                  <a:off x="2768" y="337"/>
                  <a:ext cx="22" cy="64"/>
                </a:xfrm>
                <a:custGeom>
                  <a:avLst/>
                  <a:gdLst/>
                  <a:ahLst/>
                  <a:cxnLst>
                    <a:cxn ang="0">
                      <a:pos x="3" y="19"/>
                    </a:cxn>
                    <a:cxn ang="0">
                      <a:pos x="3" y="63"/>
                    </a:cxn>
                    <a:cxn ang="0">
                      <a:pos x="0" y="63"/>
                    </a:cxn>
                    <a:cxn ang="0">
                      <a:pos x="0" y="19"/>
                    </a:cxn>
                    <a:cxn ang="0">
                      <a:pos x="19" y="0"/>
                    </a:cxn>
                    <a:cxn ang="0">
                      <a:pos x="22" y="0"/>
                    </a:cxn>
                    <a:cxn ang="0">
                      <a:pos x="3" y="19"/>
                    </a:cxn>
                  </a:cxnLst>
                  <a:rect l="0" t="0" r="r" b="b"/>
                  <a:pathLst>
                    <a:path w="22" h="63">
                      <a:moveTo>
                        <a:pt x="3" y="19"/>
                      </a:moveTo>
                      <a:lnTo>
                        <a:pt x="3" y="63"/>
                      </a:lnTo>
                      <a:lnTo>
                        <a:pt x="0" y="63"/>
                      </a:lnTo>
                      <a:lnTo>
                        <a:pt x="0" y="19"/>
                      </a:lnTo>
                      <a:lnTo>
                        <a:pt x="19" y="0"/>
                      </a:lnTo>
                      <a:lnTo>
                        <a:pt x="22" y="0"/>
                      </a:lnTo>
                      <a:lnTo>
                        <a:pt x="3" y="19"/>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49" name="Freeform 45"/>
                <p:cNvSpPr>
                  <a:spLocks/>
                </p:cNvSpPr>
                <p:nvPr/>
              </p:nvSpPr>
              <p:spPr bwMode="auto">
                <a:xfrm>
                  <a:off x="2758" y="334"/>
                  <a:ext cx="29" cy="66"/>
                </a:xfrm>
                <a:custGeom>
                  <a:avLst/>
                  <a:gdLst/>
                  <a:ahLst/>
                  <a:cxnLst>
                    <a:cxn ang="0">
                      <a:pos x="0" y="19"/>
                    </a:cxn>
                    <a:cxn ang="0">
                      <a:pos x="0" y="66"/>
                    </a:cxn>
                    <a:cxn ang="0">
                      <a:pos x="10" y="66"/>
                    </a:cxn>
                    <a:cxn ang="0">
                      <a:pos x="10" y="22"/>
                    </a:cxn>
                    <a:cxn ang="0">
                      <a:pos x="29" y="3"/>
                    </a:cxn>
                    <a:cxn ang="0">
                      <a:pos x="19" y="0"/>
                    </a:cxn>
                    <a:cxn ang="0">
                      <a:pos x="0" y="19"/>
                    </a:cxn>
                  </a:cxnLst>
                  <a:rect l="0" t="0" r="r" b="b"/>
                  <a:pathLst>
                    <a:path w="29" h="66">
                      <a:moveTo>
                        <a:pt x="0" y="19"/>
                      </a:moveTo>
                      <a:lnTo>
                        <a:pt x="0" y="66"/>
                      </a:lnTo>
                      <a:lnTo>
                        <a:pt x="10" y="66"/>
                      </a:lnTo>
                      <a:lnTo>
                        <a:pt x="10" y="22"/>
                      </a:lnTo>
                      <a:lnTo>
                        <a:pt x="29" y="3"/>
                      </a:lnTo>
                      <a:lnTo>
                        <a:pt x="19" y="0"/>
                      </a:lnTo>
                      <a:lnTo>
                        <a:pt x="0" y="19"/>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50" name="Freeform 46"/>
                <p:cNvSpPr>
                  <a:spLocks/>
                </p:cNvSpPr>
                <p:nvPr/>
              </p:nvSpPr>
              <p:spPr bwMode="auto">
                <a:xfrm>
                  <a:off x="2809" y="321"/>
                  <a:ext cx="73" cy="36"/>
                </a:xfrm>
                <a:custGeom>
                  <a:avLst/>
                  <a:gdLst/>
                  <a:ahLst/>
                  <a:cxnLst>
                    <a:cxn ang="0">
                      <a:pos x="73" y="3"/>
                    </a:cxn>
                    <a:cxn ang="0">
                      <a:pos x="0" y="35"/>
                    </a:cxn>
                    <a:cxn ang="0">
                      <a:pos x="0" y="32"/>
                    </a:cxn>
                    <a:cxn ang="0">
                      <a:pos x="73" y="0"/>
                    </a:cxn>
                    <a:cxn ang="0">
                      <a:pos x="73" y="3"/>
                    </a:cxn>
                  </a:cxnLst>
                  <a:rect l="0" t="0" r="r" b="b"/>
                  <a:pathLst>
                    <a:path w="73" h="35">
                      <a:moveTo>
                        <a:pt x="73" y="3"/>
                      </a:moveTo>
                      <a:lnTo>
                        <a:pt x="0" y="35"/>
                      </a:lnTo>
                      <a:lnTo>
                        <a:pt x="0" y="32"/>
                      </a:lnTo>
                      <a:lnTo>
                        <a:pt x="73" y="0"/>
                      </a:lnTo>
                      <a:lnTo>
                        <a:pt x="73" y="3"/>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51" name="Freeform 47"/>
                <p:cNvSpPr>
                  <a:spLocks/>
                </p:cNvSpPr>
                <p:nvPr/>
              </p:nvSpPr>
              <p:spPr bwMode="auto">
                <a:xfrm>
                  <a:off x="2749" y="337"/>
                  <a:ext cx="60" cy="20"/>
                </a:xfrm>
                <a:custGeom>
                  <a:avLst/>
                  <a:gdLst/>
                  <a:ahLst/>
                  <a:cxnLst>
                    <a:cxn ang="0">
                      <a:pos x="0" y="3"/>
                    </a:cxn>
                    <a:cxn ang="0">
                      <a:pos x="60" y="19"/>
                    </a:cxn>
                    <a:cxn ang="0">
                      <a:pos x="60" y="16"/>
                    </a:cxn>
                    <a:cxn ang="0">
                      <a:pos x="0" y="0"/>
                    </a:cxn>
                    <a:cxn ang="0">
                      <a:pos x="0" y="3"/>
                    </a:cxn>
                  </a:cxnLst>
                  <a:rect l="0" t="0" r="r" b="b"/>
                  <a:pathLst>
                    <a:path w="60" h="19">
                      <a:moveTo>
                        <a:pt x="0" y="3"/>
                      </a:moveTo>
                      <a:lnTo>
                        <a:pt x="60" y="19"/>
                      </a:lnTo>
                      <a:lnTo>
                        <a:pt x="60" y="16"/>
                      </a:lnTo>
                      <a:lnTo>
                        <a:pt x="0" y="0"/>
                      </a:lnTo>
                      <a:lnTo>
                        <a:pt x="0" y="3"/>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52" name="Freeform 48"/>
                <p:cNvSpPr>
                  <a:spLocks/>
                </p:cNvSpPr>
                <p:nvPr/>
              </p:nvSpPr>
              <p:spPr bwMode="auto">
                <a:xfrm>
                  <a:off x="2749" y="305"/>
                  <a:ext cx="133" cy="48"/>
                </a:xfrm>
                <a:custGeom>
                  <a:avLst/>
                  <a:gdLst/>
                  <a:ahLst/>
                  <a:cxnLst>
                    <a:cxn ang="0">
                      <a:pos x="73" y="0"/>
                    </a:cxn>
                    <a:cxn ang="0">
                      <a:pos x="133" y="16"/>
                    </a:cxn>
                    <a:cxn ang="0">
                      <a:pos x="60" y="48"/>
                    </a:cxn>
                    <a:cxn ang="0">
                      <a:pos x="0" y="32"/>
                    </a:cxn>
                    <a:cxn ang="0">
                      <a:pos x="73" y="0"/>
                    </a:cxn>
                  </a:cxnLst>
                  <a:rect l="0" t="0" r="r" b="b"/>
                  <a:pathLst>
                    <a:path w="133" h="48">
                      <a:moveTo>
                        <a:pt x="73" y="0"/>
                      </a:moveTo>
                      <a:lnTo>
                        <a:pt x="133" y="16"/>
                      </a:lnTo>
                      <a:lnTo>
                        <a:pt x="60" y="48"/>
                      </a:lnTo>
                      <a:lnTo>
                        <a:pt x="0" y="32"/>
                      </a:lnTo>
                      <a:lnTo>
                        <a:pt x="73"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53" name="Freeform 49"/>
                <p:cNvSpPr>
                  <a:spLocks/>
                </p:cNvSpPr>
                <p:nvPr/>
              </p:nvSpPr>
              <p:spPr bwMode="auto">
                <a:xfrm>
                  <a:off x="2781" y="266"/>
                  <a:ext cx="94" cy="81"/>
                </a:xfrm>
                <a:custGeom>
                  <a:avLst/>
                  <a:gdLst/>
                  <a:ahLst/>
                  <a:cxnLst>
                    <a:cxn ang="0">
                      <a:pos x="0" y="8"/>
                    </a:cxn>
                    <a:cxn ang="0">
                      <a:pos x="20" y="1"/>
                    </a:cxn>
                    <a:cxn ang="0">
                      <a:pos x="20" y="1"/>
                    </a:cxn>
                    <a:cxn ang="0">
                      <a:pos x="28" y="7"/>
                    </a:cxn>
                    <a:cxn ang="0">
                      <a:pos x="25" y="17"/>
                    </a:cxn>
                    <a:cxn ang="0">
                      <a:pos x="5" y="25"/>
                    </a:cxn>
                    <a:cxn ang="0">
                      <a:pos x="0" y="8"/>
                    </a:cxn>
                  </a:cxnLst>
                  <a:rect l="0" t="0" r="r" b="b"/>
                  <a:pathLst>
                    <a:path w="30" h="25">
                      <a:moveTo>
                        <a:pt x="0" y="8"/>
                      </a:moveTo>
                      <a:cubicBezTo>
                        <a:pt x="20" y="1"/>
                        <a:pt x="20" y="1"/>
                        <a:pt x="20" y="1"/>
                      </a:cubicBezTo>
                      <a:cubicBezTo>
                        <a:pt x="20" y="1"/>
                        <a:pt x="20" y="1"/>
                        <a:pt x="20" y="1"/>
                      </a:cubicBezTo>
                      <a:cubicBezTo>
                        <a:pt x="23" y="0"/>
                        <a:pt x="27" y="3"/>
                        <a:pt x="28" y="7"/>
                      </a:cubicBezTo>
                      <a:cubicBezTo>
                        <a:pt x="30" y="12"/>
                        <a:pt x="28" y="16"/>
                        <a:pt x="25" y="17"/>
                      </a:cubicBezTo>
                      <a:cubicBezTo>
                        <a:pt x="5" y="25"/>
                        <a:pt x="5" y="25"/>
                        <a:pt x="5" y="25"/>
                      </a:cubicBezTo>
                      <a:lnTo>
                        <a:pt x="0" y="8"/>
                      </a:lnTo>
                      <a:close/>
                    </a:path>
                  </a:pathLst>
                </a:custGeom>
                <a:solidFill>
                  <a:srgbClr val="3B5676"/>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54" name="Freeform 50"/>
                <p:cNvSpPr>
                  <a:spLocks/>
                </p:cNvSpPr>
                <p:nvPr/>
              </p:nvSpPr>
              <p:spPr bwMode="auto">
                <a:xfrm>
                  <a:off x="2765" y="290"/>
                  <a:ext cx="47" cy="60"/>
                </a:xfrm>
                <a:custGeom>
                  <a:avLst/>
                  <a:gdLst/>
                  <a:ahLst/>
                  <a:cxnLst>
                    <a:cxn ang="0">
                      <a:pos x="1" y="11"/>
                    </a:cxn>
                    <a:cxn ang="0">
                      <a:pos x="10" y="18"/>
                    </a:cxn>
                    <a:cxn ang="0">
                      <a:pos x="13" y="8"/>
                    </a:cxn>
                    <a:cxn ang="0">
                      <a:pos x="4" y="1"/>
                    </a:cxn>
                    <a:cxn ang="0">
                      <a:pos x="1" y="11"/>
                    </a:cxn>
                  </a:cxnLst>
                  <a:rect l="0" t="0" r="r" b="b"/>
                  <a:pathLst>
                    <a:path w="15" h="19">
                      <a:moveTo>
                        <a:pt x="1" y="11"/>
                      </a:moveTo>
                      <a:cubicBezTo>
                        <a:pt x="3" y="16"/>
                        <a:pt x="7" y="19"/>
                        <a:pt x="10" y="18"/>
                      </a:cubicBezTo>
                      <a:cubicBezTo>
                        <a:pt x="14" y="17"/>
                        <a:pt x="15" y="12"/>
                        <a:pt x="13" y="8"/>
                      </a:cubicBezTo>
                      <a:cubicBezTo>
                        <a:pt x="12" y="3"/>
                        <a:pt x="8" y="0"/>
                        <a:pt x="4" y="1"/>
                      </a:cubicBezTo>
                      <a:cubicBezTo>
                        <a:pt x="1" y="2"/>
                        <a:pt x="0" y="6"/>
                        <a:pt x="1" y="11"/>
                      </a:cubicBezTo>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55" name="Freeform 51"/>
                <p:cNvSpPr>
                  <a:spLocks/>
                </p:cNvSpPr>
                <p:nvPr/>
              </p:nvSpPr>
              <p:spPr bwMode="auto">
                <a:xfrm>
                  <a:off x="2800" y="277"/>
                  <a:ext cx="9" cy="13"/>
                </a:xfrm>
                <a:custGeom>
                  <a:avLst/>
                  <a:gdLst/>
                  <a:ahLst/>
                  <a:cxnLst>
                    <a:cxn ang="0">
                      <a:pos x="3" y="0"/>
                    </a:cxn>
                    <a:cxn ang="0">
                      <a:pos x="3" y="4"/>
                    </a:cxn>
                    <a:cxn ang="0">
                      <a:pos x="3" y="4"/>
                    </a:cxn>
                    <a:cxn ang="0">
                      <a:pos x="1" y="4"/>
                    </a:cxn>
                    <a:cxn ang="0">
                      <a:pos x="0" y="3"/>
                    </a:cxn>
                    <a:cxn ang="0">
                      <a:pos x="0" y="0"/>
                    </a:cxn>
                    <a:cxn ang="0">
                      <a:pos x="3" y="0"/>
                    </a:cxn>
                  </a:cxnLst>
                  <a:rect l="0" t="0" r="r" b="b"/>
                  <a:pathLst>
                    <a:path w="3" h="4">
                      <a:moveTo>
                        <a:pt x="3" y="0"/>
                      </a:moveTo>
                      <a:cubicBezTo>
                        <a:pt x="3" y="4"/>
                        <a:pt x="3" y="4"/>
                        <a:pt x="3" y="4"/>
                      </a:cubicBezTo>
                      <a:cubicBezTo>
                        <a:pt x="3" y="4"/>
                        <a:pt x="3" y="4"/>
                        <a:pt x="3" y="4"/>
                      </a:cubicBezTo>
                      <a:cubicBezTo>
                        <a:pt x="2" y="4"/>
                        <a:pt x="2" y="4"/>
                        <a:pt x="1" y="4"/>
                      </a:cubicBezTo>
                      <a:cubicBezTo>
                        <a:pt x="1" y="4"/>
                        <a:pt x="0" y="4"/>
                        <a:pt x="0" y="3"/>
                      </a:cubicBezTo>
                      <a:cubicBezTo>
                        <a:pt x="0" y="0"/>
                        <a:pt x="0" y="0"/>
                        <a:pt x="0" y="0"/>
                      </a:cubicBezTo>
                      <a:lnTo>
                        <a:pt x="3" y="0"/>
                      </a:lnTo>
                      <a:close/>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56" name="Freeform 52"/>
                <p:cNvSpPr>
                  <a:spLocks/>
                </p:cNvSpPr>
                <p:nvPr/>
              </p:nvSpPr>
              <p:spPr bwMode="auto">
                <a:xfrm>
                  <a:off x="2800" y="274"/>
                  <a:ext cx="9" cy="3"/>
                </a:xfrm>
                <a:custGeom>
                  <a:avLst/>
                  <a:gdLst/>
                  <a:ahLst/>
                  <a:cxnLst>
                    <a:cxn ang="0">
                      <a:pos x="1" y="0"/>
                    </a:cxn>
                    <a:cxn ang="0">
                      <a:pos x="0" y="1"/>
                    </a:cxn>
                    <a:cxn ang="0">
                      <a:pos x="1" y="1"/>
                    </a:cxn>
                    <a:cxn ang="0">
                      <a:pos x="3" y="1"/>
                    </a:cxn>
                    <a:cxn ang="0">
                      <a:pos x="1" y="0"/>
                    </a:cxn>
                  </a:cxnLst>
                  <a:rect l="0" t="0" r="r" b="b"/>
                  <a:pathLst>
                    <a:path w="3" h="1">
                      <a:moveTo>
                        <a:pt x="1" y="0"/>
                      </a:moveTo>
                      <a:cubicBezTo>
                        <a:pt x="1" y="0"/>
                        <a:pt x="0" y="1"/>
                        <a:pt x="0" y="1"/>
                      </a:cubicBezTo>
                      <a:cubicBezTo>
                        <a:pt x="0" y="1"/>
                        <a:pt x="1" y="1"/>
                        <a:pt x="1" y="1"/>
                      </a:cubicBezTo>
                      <a:cubicBezTo>
                        <a:pt x="2" y="1"/>
                        <a:pt x="2" y="1"/>
                        <a:pt x="3" y="1"/>
                      </a:cubicBezTo>
                      <a:cubicBezTo>
                        <a:pt x="3" y="1"/>
                        <a:pt x="2" y="0"/>
                        <a:pt x="1" y="0"/>
                      </a:cubicBezTo>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57" name="Freeform 53"/>
                <p:cNvSpPr>
                  <a:spLocks/>
                </p:cNvSpPr>
                <p:nvPr/>
              </p:nvSpPr>
              <p:spPr bwMode="auto">
                <a:xfrm>
                  <a:off x="2832" y="266"/>
                  <a:ext cx="6" cy="13"/>
                </a:xfrm>
                <a:custGeom>
                  <a:avLst/>
                  <a:gdLst/>
                  <a:ahLst/>
                  <a:cxnLst>
                    <a:cxn ang="0">
                      <a:pos x="2" y="0"/>
                    </a:cxn>
                    <a:cxn ang="0">
                      <a:pos x="2" y="4"/>
                    </a:cxn>
                    <a:cxn ang="0">
                      <a:pos x="2" y="4"/>
                    </a:cxn>
                    <a:cxn ang="0">
                      <a:pos x="1" y="4"/>
                    </a:cxn>
                    <a:cxn ang="0">
                      <a:pos x="0" y="4"/>
                    </a:cxn>
                    <a:cxn ang="0">
                      <a:pos x="0" y="0"/>
                    </a:cxn>
                    <a:cxn ang="0">
                      <a:pos x="2" y="0"/>
                    </a:cxn>
                  </a:cxnLst>
                  <a:rect l="0" t="0" r="r" b="b"/>
                  <a:pathLst>
                    <a:path w="2" h="4">
                      <a:moveTo>
                        <a:pt x="2" y="0"/>
                      </a:moveTo>
                      <a:cubicBezTo>
                        <a:pt x="2" y="4"/>
                        <a:pt x="2" y="4"/>
                        <a:pt x="2" y="4"/>
                      </a:cubicBezTo>
                      <a:cubicBezTo>
                        <a:pt x="2" y="4"/>
                        <a:pt x="2" y="4"/>
                        <a:pt x="2" y="4"/>
                      </a:cubicBezTo>
                      <a:cubicBezTo>
                        <a:pt x="2" y="4"/>
                        <a:pt x="2" y="4"/>
                        <a:pt x="1" y="4"/>
                      </a:cubicBezTo>
                      <a:cubicBezTo>
                        <a:pt x="0" y="4"/>
                        <a:pt x="0" y="4"/>
                        <a:pt x="0" y="4"/>
                      </a:cubicBezTo>
                      <a:cubicBezTo>
                        <a:pt x="0" y="0"/>
                        <a:pt x="0" y="0"/>
                        <a:pt x="0" y="0"/>
                      </a:cubicBezTo>
                      <a:lnTo>
                        <a:pt x="2" y="0"/>
                      </a:lnTo>
                      <a:close/>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58" name="Freeform 54"/>
                <p:cNvSpPr>
                  <a:spLocks/>
                </p:cNvSpPr>
                <p:nvPr/>
              </p:nvSpPr>
              <p:spPr bwMode="auto">
                <a:xfrm>
                  <a:off x="2832" y="266"/>
                  <a:ext cx="6" cy="4"/>
                </a:xfrm>
                <a:custGeom>
                  <a:avLst/>
                  <a:gdLst/>
                  <a:ahLst/>
                  <a:cxnLst>
                    <a:cxn ang="0">
                      <a:pos x="1" y="0"/>
                    </a:cxn>
                    <a:cxn ang="0">
                      <a:pos x="0" y="0"/>
                    </a:cxn>
                    <a:cxn ang="0">
                      <a:pos x="1" y="1"/>
                    </a:cxn>
                    <a:cxn ang="0">
                      <a:pos x="2" y="0"/>
                    </a:cxn>
                    <a:cxn ang="0">
                      <a:pos x="1" y="0"/>
                    </a:cxn>
                  </a:cxnLst>
                  <a:rect l="0" t="0" r="r" b="b"/>
                  <a:pathLst>
                    <a:path w="2" h="1">
                      <a:moveTo>
                        <a:pt x="1" y="0"/>
                      </a:moveTo>
                      <a:cubicBezTo>
                        <a:pt x="1" y="0"/>
                        <a:pt x="0" y="0"/>
                        <a:pt x="0" y="0"/>
                      </a:cubicBezTo>
                      <a:cubicBezTo>
                        <a:pt x="0" y="1"/>
                        <a:pt x="0" y="1"/>
                        <a:pt x="1" y="1"/>
                      </a:cubicBezTo>
                      <a:cubicBezTo>
                        <a:pt x="2" y="1"/>
                        <a:pt x="2" y="1"/>
                        <a:pt x="2" y="0"/>
                      </a:cubicBezTo>
                      <a:cubicBezTo>
                        <a:pt x="2" y="0"/>
                        <a:pt x="2" y="0"/>
                        <a:pt x="1" y="0"/>
                      </a:cubicBezTo>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59" name="Freeform 55"/>
                <p:cNvSpPr>
                  <a:spLocks/>
                </p:cNvSpPr>
                <p:nvPr/>
              </p:nvSpPr>
              <p:spPr bwMode="auto">
                <a:xfrm>
                  <a:off x="2787" y="258"/>
                  <a:ext cx="60" cy="25"/>
                </a:xfrm>
                <a:custGeom>
                  <a:avLst/>
                  <a:gdLst/>
                  <a:ahLst/>
                  <a:cxnLst>
                    <a:cxn ang="0">
                      <a:pos x="18" y="0"/>
                    </a:cxn>
                    <a:cxn ang="0">
                      <a:pos x="19" y="2"/>
                    </a:cxn>
                    <a:cxn ang="0">
                      <a:pos x="19" y="2"/>
                    </a:cxn>
                    <a:cxn ang="0">
                      <a:pos x="9" y="7"/>
                    </a:cxn>
                    <a:cxn ang="0">
                      <a:pos x="1" y="5"/>
                    </a:cxn>
                    <a:cxn ang="0">
                      <a:pos x="0" y="3"/>
                    </a:cxn>
                    <a:cxn ang="0">
                      <a:pos x="18" y="0"/>
                    </a:cxn>
                  </a:cxnLst>
                  <a:rect l="0" t="0" r="r" b="b"/>
                  <a:pathLst>
                    <a:path w="19" h="8">
                      <a:moveTo>
                        <a:pt x="18" y="0"/>
                      </a:moveTo>
                      <a:cubicBezTo>
                        <a:pt x="19" y="2"/>
                        <a:pt x="19" y="2"/>
                        <a:pt x="19" y="2"/>
                      </a:cubicBezTo>
                      <a:cubicBezTo>
                        <a:pt x="19" y="2"/>
                        <a:pt x="19" y="2"/>
                        <a:pt x="19" y="2"/>
                      </a:cubicBezTo>
                      <a:cubicBezTo>
                        <a:pt x="19" y="4"/>
                        <a:pt x="14" y="7"/>
                        <a:pt x="9" y="7"/>
                      </a:cubicBezTo>
                      <a:cubicBezTo>
                        <a:pt x="5" y="8"/>
                        <a:pt x="1" y="7"/>
                        <a:pt x="1" y="5"/>
                      </a:cubicBezTo>
                      <a:cubicBezTo>
                        <a:pt x="0" y="3"/>
                        <a:pt x="0" y="3"/>
                        <a:pt x="0" y="3"/>
                      </a:cubicBezTo>
                      <a:lnTo>
                        <a:pt x="18" y="0"/>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60" name="Freeform 56"/>
                <p:cNvSpPr>
                  <a:spLocks/>
                </p:cNvSpPr>
                <p:nvPr/>
              </p:nvSpPr>
              <p:spPr bwMode="auto">
                <a:xfrm>
                  <a:off x="2787" y="245"/>
                  <a:ext cx="60" cy="32"/>
                </a:xfrm>
                <a:custGeom>
                  <a:avLst/>
                  <a:gdLst/>
                  <a:ahLst/>
                  <a:cxnLst>
                    <a:cxn ang="0">
                      <a:pos x="9" y="1"/>
                    </a:cxn>
                    <a:cxn ang="0">
                      <a:pos x="0" y="7"/>
                    </a:cxn>
                    <a:cxn ang="0">
                      <a:pos x="10" y="9"/>
                    </a:cxn>
                    <a:cxn ang="0">
                      <a:pos x="18" y="4"/>
                    </a:cxn>
                    <a:cxn ang="0">
                      <a:pos x="9" y="1"/>
                    </a:cxn>
                  </a:cxnLst>
                  <a:rect l="0" t="0" r="r" b="b"/>
                  <a:pathLst>
                    <a:path w="19" h="10">
                      <a:moveTo>
                        <a:pt x="9" y="1"/>
                      </a:moveTo>
                      <a:cubicBezTo>
                        <a:pt x="4" y="2"/>
                        <a:pt x="0" y="4"/>
                        <a:pt x="0" y="7"/>
                      </a:cubicBezTo>
                      <a:cubicBezTo>
                        <a:pt x="1" y="9"/>
                        <a:pt x="5" y="10"/>
                        <a:pt x="10" y="9"/>
                      </a:cubicBezTo>
                      <a:cubicBezTo>
                        <a:pt x="15" y="9"/>
                        <a:pt x="19" y="6"/>
                        <a:pt x="18" y="4"/>
                      </a:cubicBezTo>
                      <a:cubicBezTo>
                        <a:pt x="18" y="1"/>
                        <a:pt x="14" y="0"/>
                        <a:pt x="9" y="1"/>
                      </a:cubicBezTo>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61" name="Freeform 57"/>
                <p:cNvSpPr>
                  <a:spLocks/>
                </p:cNvSpPr>
                <p:nvPr/>
              </p:nvSpPr>
              <p:spPr bwMode="auto">
                <a:xfrm>
                  <a:off x="2974" y="321"/>
                  <a:ext cx="39" cy="105"/>
                </a:xfrm>
                <a:custGeom>
                  <a:avLst/>
                  <a:gdLst/>
                  <a:ahLst/>
                  <a:cxnLst>
                    <a:cxn ang="0">
                      <a:pos x="39" y="86"/>
                    </a:cxn>
                    <a:cxn ang="0">
                      <a:pos x="0" y="105"/>
                    </a:cxn>
                    <a:cxn ang="0">
                      <a:pos x="0" y="19"/>
                    </a:cxn>
                    <a:cxn ang="0">
                      <a:pos x="39" y="0"/>
                    </a:cxn>
                    <a:cxn ang="0">
                      <a:pos x="39" y="86"/>
                    </a:cxn>
                  </a:cxnLst>
                  <a:rect l="0" t="0" r="r" b="b"/>
                  <a:pathLst>
                    <a:path w="39" h="105">
                      <a:moveTo>
                        <a:pt x="39" y="86"/>
                      </a:moveTo>
                      <a:lnTo>
                        <a:pt x="0" y="105"/>
                      </a:lnTo>
                      <a:lnTo>
                        <a:pt x="0" y="19"/>
                      </a:lnTo>
                      <a:lnTo>
                        <a:pt x="39" y="0"/>
                      </a:lnTo>
                      <a:lnTo>
                        <a:pt x="39" y="86"/>
                      </a:lnTo>
                      <a:close/>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62" name="Freeform 58"/>
                <p:cNvSpPr>
                  <a:spLocks/>
                </p:cNvSpPr>
                <p:nvPr/>
              </p:nvSpPr>
              <p:spPr bwMode="auto">
                <a:xfrm>
                  <a:off x="2895" y="318"/>
                  <a:ext cx="79" cy="107"/>
                </a:xfrm>
                <a:custGeom>
                  <a:avLst/>
                  <a:gdLst/>
                  <a:ahLst/>
                  <a:cxnLst>
                    <a:cxn ang="0">
                      <a:pos x="0" y="86"/>
                    </a:cxn>
                    <a:cxn ang="0">
                      <a:pos x="79" y="108"/>
                    </a:cxn>
                    <a:cxn ang="0">
                      <a:pos x="79" y="22"/>
                    </a:cxn>
                    <a:cxn ang="0">
                      <a:pos x="0" y="0"/>
                    </a:cxn>
                    <a:cxn ang="0">
                      <a:pos x="0" y="86"/>
                    </a:cxn>
                  </a:cxnLst>
                  <a:rect l="0" t="0" r="r" b="b"/>
                  <a:pathLst>
                    <a:path w="79" h="108">
                      <a:moveTo>
                        <a:pt x="0" y="86"/>
                      </a:moveTo>
                      <a:lnTo>
                        <a:pt x="79" y="108"/>
                      </a:lnTo>
                      <a:lnTo>
                        <a:pt x="79" y="22"/>
                      </a:lnTo>
                      <a:lnTo>
                        <a:pt x="0" y="0"/>
                      </a:lnTo>
                      <a:lnTo>
                        <a:pt x="0" y="86"/>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63" name="Freeform 59"/>
                <p:cNvSpPr>
                  <a:spLocks/>
                </p:cNvSpPr>
                <p:nvPr/>
              </p:nvSpPr>
              <p:spPr bwMode="auto">
                <a:xfrm>
                  <a:off x="2895" y="296"/>
                  <a:ext cx="118" cy="45"/>
                </a:xfrm>
                <a:custGeom>
                  <a:avLst/>
                  <a:gdLst/>
                  <a:ahLst/>
                  <a:cxnLst>
                    <a:cxn ang="0">
                      <a:pos x="38" y="0"/>
                    </a:cxn>
                    <a:cxn ang="0">
                      <a:pos x="118" y="25"/>
                    </a:cxn>
                    <a:cxn ang="0">
                      <a:pos x="79" y="44"/>
                    </a:cxn>
                    <a:cxn ang="0">
                      <a:pos x="0" y="22"/>
                    </a:cxn>
                    <a:cxn ang="0">
                      <a:pos x="38" y="0"/>
                    </a:cxn>
                  </a:cxnLst>
                  <a:rect l="0" t="0" r="r" b="b"/>
                  <a:pathLst>
                    <a:path w="118" h="44">
                      <a:moveTo>
                        <a:pt x="38" y="0"/>
                      </a:moveTo>
                      <a:lnTo>
                        <a:pt x="118" y="25"/>
                      </a:lnTo>
                      <a:lnTo>
                        <a:pt x="79" y="44"/>
                      </a:lnTo>
                      <a:lnTo>
                        <a:pt x="0" y="22"/>
                      </a:lnTo>
                      <a:lnTo>
                        <a:pt x="38" y="0"/>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64" name="Freeform 60"/>
                <p:cNvSpPr>
                  <a:spLocks/>
                </p:cNvSpPr>
                <p:nvPr/>
              </p:nvSpPr>
              <p:spPr bwMode="auto">
                <a:xfrm>
                  <a:off x="3057" y="480"/>
                  <a:ext cx="13" cy="38"/>
                </a:xfrm>
                <a:custGeom>
                  <a:avLst/>
                  <a:gdLst/>
                  <a:ahLst/>
                  <a:cxnLst>
                    <a:cxn ang="0">
                      <a:pos x="13" y="38"/>
                    </a:cxn>
                    <a:cxn ang="0">
                      <a:pos x="10" y="38"/>
                    </a:cxn>
                    <a:cxn ang="0">
                      <a:pos x="0" y="0"/>
                    </a:cxn>
                    <a:cxn ang="0">
                      <a:pos x="0" y="0"/>
                    </a:cxn>
                    <a:cxn ang="0">
                      <a:pos x="13" y="38"/>
                    </a:cxn>
                  </a:cxnLst>
                  <a:rect l="0" t="0" r="r" b="b"/>
                  <a:pathLst>
                    <a:path w="13" h="38">
                      <a:moveTo>
                        <a:pt x="13" y="38"/>
                      </a:moveTo>
                      <a:lnTo>
                        <a:pt x="10" y="38"/>
                      </a:lnTo>
                      <a:lnTo>
                        <a:pt x="0" y="0"/>
                      </a:lnTo>
                      <a:lnTo>
                        <a:pt x="0" y="0"/>
                      </a:lnTo>
                      <a:lnTo>
                        <a:pt x="13" y="38"/>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65" name="Freeform 61"/>
                <p:cNvSpPr>
                  <a:spLocks/>
                </p:cNvSpPr>
                <p:nvPr/>
              </p:nvSpPr>
              <p:spPr bwMode="auto">
                <a:xfrm>
                  <a:off x="3035" y="480"/>
                  <a:ext cx="32" cy="38"/>
                </a:xfrm>
                <a:custGeom>
                  <a:avLst/>
                  <a:gdLst/>
                  <a:ahLst/>
                  <a:cxnLst>
                    <a:cxn ang="0">
                      <a:pos x="0" y="31"/>
                    </a:cxn>
                    <a:cxn ang="0">
                      <a:pos x="32" y="38"/>
                    </a:cxn>
                    <a:cxn ang="0">
                      <a:pos x="22" y="0"/>
                    </a:cxn>
                    <a:cxn ang="0">
                      <a:pos x="13" y="0"/>
                    </a:cxn>
                    <a:cxn ang="0">
                      <a:pos x="0" y="31"/>
                    </a:cxn>
                  </a:cxnLst>
                  <a:rect l="0" t="0" r="r" b="b"/>
                  <a:pathLst>
                    <a:path w="32" h="38">
                      <a:moveTo>
                        <a:pt x="0" y="31"/>
                      </a:moveTo>
                      <a:lnTo>
                        <a:pt x="32" y="38"/>
                      </a:lnTo>
                      <a:lnTo>
                        <a:pt x="22" y="0"/>
                      </a:lnTo>
                      <a:lnTo>
                        <a:pt x="13" y="0"/>
                      </a:lnTo>
                      <a:lnTo>
                        <a:pt x="0" y="31"/>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66" name="Freeform 62"/>
                <p:cNvSpPr>
                  <a:spLocks/>
                </p:cNvSpPr>
                <p:nvPr/>
              </p:nvSpPr>
              <p:spPr bwMode="auto">
                <a:xfrm>
                  <a:off x="3048" y="476"/>
                  <a:ext cx="9" cy="4"/>
                </a:xfrm>
                <a:custGeom>
                  <a:avLst/>
                  <a:gdLst/>
                  <a:ahLst/>
                  <a:cxnLst>
                    <a:cxn ang="0">
                      <a:pos x="0" y="0"/>
                    </a:cxn>
                    <a:cxn ang="0">
                      <a:pos x="9" y="4"/>
                    </a:cxn>
                    <a:cxn ang="0">
                      <a:pos x="9" y="4"/>
                    </a:cxn>
                    <a:cxn ang="0">
                      <a:pos x="0" y="4"/>
                    </a:cxn>
                    <a:cxn ang="0">
                      <a:pos x="0" y="0"/>
                    </a:cxn>
                  </a:cxnLst>
                  <a:rect l="0" t="0" r="r" b="b"/>
                  <a:pathLst>
                    <a:path w="9" h="4">
                      <a:moveTo>
                        <a:pt x="0" y="0"/>
                      </a:moveTo>
                      <a:lnTo>
                        <a:pt x="9" y="4"/>
                      </a:lnTo>
                      <a:lnTo>
                        <a:pt x="9" y="4"/>
                      </a:lnTo>
                      <a:lnTo>
                        <a:pt x="0" y="4"/>
                      </a:lnTo>
                      <a:lnTo>
                        <a:pt x="0"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67" name="Freeform 63"/>
                <p:cNvSpPr>
                  <a:spLocks/>
                </p:cNvSpPr>
                <p:nvPr/>
              </p:nvSpPr>
              <p:spPr bwMode="auto">
                <a:xfrm>
                  <a:off x="3057" y="270"/>
                  <a:ext cx="1" cy="244"/>
                </a:xfrm>
                <a:custGeom>
                  <a:avLst/>
                  <a:gdLst/>
                  <a:ahLst/>
                  <a:cxnLst>
                    <a:cxn ang="0">
                      <a:pos x="0" y="243"/>
                    </a:cxn>
                    <a:cxn ang="0">
                      <a:pos x="0" y="243"/>
                    </a:cxn>
                    <a:cxn ang="0">
                      <a:pos x="0" y="3"/>
                    </a:cxn>
                    <a:cxn ang="0">
                      <a:pos x="0" y="0"/>
                    </a:cxn>
                    <a:cxn ang="0">
                      <a:pos x="0" y="243"/>
                    </a:cxn>
                  </a:cxnLst>
                  <a:rect l="0" t="0" r="r" b="b"/>
                  <a:pathLst>
                    <a:path h="243">
                      <a:moveTo>
                        <a:pt x="0" y="243"/>
                      </a:moveTo>
                      <a:lnTo>
                        <a:pt x="0" y="243"/>
                      </a:lnTo>
                      <a:lnTo>
                        <a:pt x="0" y="3"/>
                      </a:lnTo>
                      <a:lnTo>
                        <a:pt x="0" y="0"/>
                      </a:lnTo>
                      <a:lnTo>
                        <a:pt x="0" y="243"/>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68" name="Freeform 64"/>
                <p:cNvSpPr>
                  <a:spLocks/>
                </p:cNvSpPr>
                <p:nvPr/>
              </p:nvSpPr>
              <p:spPr bwMode="auto">
                <a:xfrm>
                  <a:off x="3048" y="270"/>
                  <a:ext cx="9" cy="244"/>
                </a:xfrm>
                <a:custGeom>
                  <a:avLst/>
                  <a:gdLst/>
                  <a:ahLst/>
                  <a:cxnLst>
                    <a:cxn ang="0">
                      <a:pos x="0" y="243"/>
                    </a:cxn>
                    <a:cxn ang="0">
                      <a:pos x="9" y="243"/>
                    </a:cxn>
                    <a:cxn ang="0">
                      <a:pos x="9" y="3"/>
                    </a:cxn>
                    <a:cxn ang="0">
                      <a:pos x="0" y="0"/>
                    </a:cxn>
                    <a:cxn ang="0">
                      <a:pos x="0" y="243"/>
                    </a:cxn>
                  </a:cxnLst>
                  <a:rect l="0" t="0" r="r" b="b"/>
                  <a:pathLst>
                    <a:path w="9" h="243">
                      <a:moveTo>
                        <a:pt x="0" y="243"/>
                      </a:moveTo>
                      <a:lnTo>
                        <a:pt x="9" y="243"/>
                      </a:lnTo>
                      <a:lnTo>
                        <a:pt x="9" y="3"/>
                      </a:lnTo>
                      <a:lnTo>
                        <a:pt x="0" y="0"/>
                      </a:lnTo>
                      <a:lnTo>
                        <a:pt x="0" y="243"/>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69" name="Freeform 65"/>
                <p:cNvSpPr>
                  <a:spLocks/>
                </p:cNvSpPr>
                <p:nvPr/>
              </p:nvSpPr>
              <p:spPr bwMode="auto">
                <a:xfrm>
                  <a:off x="3048" y="270"/>
                  <a:ext cx="9" cy="4"/>
                </a:xfrm>
                <a:custGeom>
                  <a:avLst/>
                  <a:gdLst/>
                  <a:ahLst/>
                  <a:cxnLst>
                    <a:cxn ang="0">
                      <a:pos x="0" y="0"/>
                    </a:cxn>
                    <a:cxn ang="0">
                      <a:pos x="9" y="0"/>
                    </a:cxn>
                    <a:cxn ang="0">
                      <a:pos x="9" y="3"/>
                    </a:cxn>
                    <a:cxn ang="0">
                      <a:pos x="0" y="0"/>
                    </a:cxn>
                    <a:cxn ang="0">
                      <a:pos x="0" y="0"/>
                    </a:cxn>
                  </a:cxnLst>
                  <a:rect l="0" t="0" r="r" b="b"/>
                  <a:pathLst>
                    <a:path w="9" h="3">
                      <a:moveTo>
                        <a:pt x="0" y="0"/>
                      </a:moveTo>
                      <a:lnTo>
                        <a:pt x="9" y="0"/>
                      </a:lnTo>
                      <a:lnTo>
                        <a:pt x="9" y="3"/>
                      </a:lnTo>
                      <a:lnTo>
                        <a:pt x="0" y="0"/>
                      </a:lnTo>
                      <a:lnTo>
                        <a:pt x="0"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70" name="Freeform 66"/>
                <p:cNvSpPr>
                  <a:spLocks/>
                </p:cNvSpPr>
                <p:nvPr/>
              </p:nvSpPr>
              <p:spPr bwMode="auto">
                <a:xfrm>
                  <a:off x="3003" y="432"/>
                  <a:ext cx="38" cy="57"/>
                </a:xfrm>
                <a:custGeom>
                  <a:avLst/>
                  <a:gdLst/>
                  <a:ahLst/>
                  <a:cxnLst>
                    <a:cxn ang="0">
                      <a:pos x="12" y="1"/>
                    </a:cxn>
                    <a:cxn ang="0">
                      <a:pos x="8" y="0"/>
                    </a:cxn>
                    <a:cxn ang="0">
                      <a:pos x="8" y="0"/>
                    </a:cxn>
                    <a:cxn ang="0">
                      <a:pos x="8" y="0"/>
                    </a:cxn>
                    <a:cxn ang="0">
                      <a:pos x="1" y="7"/>
                    </a:cxn>
                    <a:cxn ang="0">
                      <a:pos x="5" y="16"/>
                    </a:cxn>
                    <a:cxn ang="0">
                      <a:pos x="5" y="16"/>
                    </a:cxn>
                    <a:cxn ang="0">
                      <a:pos x="5" y="17"/>
                    </a:cxn>
                    <a:cxn ang="0">
                      <a:pos x="5" y="17"/>
                    </a:cxn>
                    <a:cxn ang="0">
                      <a:pos x="5" y="17"/>
                    </a:cxn>
                    <a:cxn ang="0">
                      <a:pos x="9" y="18"/>
                    </a:cxn>
                    <a:cxn ang="0">
                      <a:pos x="12" y="1"/>
                    </a:cxn>
                  </a:cxnLst>
                  <a:rect l="0" t="0" r="r" b="b"/>
                  <a:pathLst>
                    <a:path w="12" h="18">
                      <a:moveTo>
                        <a:pt x="12" y="1"/>
                      </a:moveTo>
                      <a:cubicBezTo>
                        <a:pt x="8" y="0"/>
                        <a:pt x="8" y="0"/>
                        <a:pt x="8" y="0"/>
                      </a:cubicBezTo>
                      <a:cubicBezTo>
                        <a:pt x="8" y="0"/>
                        <a:pt x="8" y="0"/>
                        <a:pt x="8" y="0"/>
                      </a:cubicBezTo>
                      <a:cubicBezTo>
                        <a:pt x="8" y="0"/>
                        <a:pt x="8" y="0"/>
                        <a:pt x="8" y="0"/>
                      </a:cubicBezTo>
                      <a:cubicBezTo>
                        <a:pt x="5" y="0"/>
                        <a:pt x="2" y="3"/>
                        <a:pt x="1" y="7"/>
                      </a:cubicBezTo>
                      <a:cubicBezTo>
                        <a:pt x="0" y="12"/>
                        <a:pt x="2" y="16"/>
                        <a:pt x="5" y="16"/>
                      </a:cubicBezTo>
                      <a:cubicBezTo>
                        <a:pt x="5" y="16"/>
                        <a:pt x="5" y="16"/>
                        <a:pt x="5" y="16"/>
                      </a:cubicBezTo>
                      <a:cubicBezTo>
                        <a:pt x="5" y="17"/>
                        <a:pt x="5" y="17"/>
                        <a:pt x="5" y="17"/>
                      </a:cubicBezTo>
                      <a:cubicBezTo>
                        <a:pt x="5" y="17"/>
                        <a:pt x="5" y="17"/>
                        <a:pt x="5" y="17"/>
                      </a:cubicBezTo>
                      <a:cubicBezTo>
                        <a:pt x="5" y="17"/>
                        <a:pt x="5" y="17"/>
                        <a:pt x="5" y="17"/>
                      </a:cubicBezTo>
                      <a:cubicBezTo>
                        <a:pt x="9" y="18"/>
                        <a:pt x="9" y="18"/>
                        <a:pt x="9" y="18"/>
                      </a:cubicBezTo>
                      <a:lnTo>
                        <a:pt x="12" y="1"/>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71" name="Freeform 67"/>
                <p:cNvSpPr>
                  <a:spLocks/>
                </p:cNvSpPr>
                <p:nvPr/>
              </p:nvSpPr>
              <p:spPr bwMode="auto">
                <a:xfrm>
                  <a:off x="3013" y="432"/>
                  <a:ext cx="48" cy="60"/>
                </a:xfrm>
                <a:custGeom>
                  <a:avLst/>
                  <a:gdLst/>
                  <a:ahLst/>
                  <a:cxnLst>
                    <a:cxn ang="0">
                      <a:pos x="14" y="11"/>
                    </a:cxn>
                    <a:cxn ang="0">
                      <a:pos x="6" y="18"/>
                    </a:cxn>
                    <a:cxn ang="0">
                      <a:pos x="1" y="8"/>
                    </a:cxn>
                    <a:cxn ang="0">
                      <a:pos x="9" y="1"/>
                    </a:cxn>
                    <a:cxn ang="0">
                      <a:pos x="14" y="11"/>
                    </a:cxn>
                  </a:cxnLst>
                  <a:rect l="0" t="0" r="r" b="b"/>
                  <a:pathLst>
                    <a:path w="15" h="19">
                      <a:moveTo>
                        <a:pt x="14" y="11"/>
                      </a:moveTo>
                      <a:cubicBezTo>
                        <a:pt x="13" y="16"/>
                        <a:pt x="9" y="19"/>
                        <a:pt x="6" y="18"/>
                      </a:cubicBezTo>
                      <a:cubicBezTo>
                        <a:pt x="2" y="17"/>
                        <a:pt x="0" y="13"/>
                        <a:pt x="1" y="8"/>
                      </a:cubicBezTo>
                      <a:cubicBezTo>
                        <a:pt x="2" y="3"/>
                        <a:pt x="6" y="0"/>
                        <a:pt x="9" y="1"/>
                      </a:cubicBezTo>
                      <a:cubicBezTo>
                        <a:pt x="13" y="2"/>
                        <a:pt x="15" y="6"/>
                        <a:pt x="14" y="11"/>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72" name="Freeform 68"/>
                <p:cNvSpPr>
                  <a:spLocks/>
                </p:cNvSpPr>
                <p:nvPr/>
              </p:nvSpPr>
              <p:spPr bwMode="auto">
                <a:xfrm>
                  <a:off x="3054" y="280"/>
                  <a:ext cx="38" cy="101"/>
                </a:xfrm>
                <a:custGeom>
                  <a:avLst/>
                  <a:gdLst/>
                  <a:ahLst/>
                  <a:cxnLst>
                    <a:cxn ang="0">
                      <a:pos x="38" y="82"/>
                    </a:cxn>
                    <a:cxn ang="0">
                      <a:pos x="0" y="101"/>
                    </a:cxn>
                    <a:cxn ang="0">
                      <a:pos x="0" y="22"/>
                    </a:cxn>
                    <a:cxn ang="0">
                      <a:pos x="38" y="0"/>
                    </a:cxn>
                    <a:cxn ang="0">
                      <a:pos x="38" y="82"/>
                    </a:cxn>
                  </a:cxnLst>
                  <a:rect l="0" t="0" r="r" b="b"/>
                  <a:pathLst>
                    <a:path w="38" h="101">
                      <a:moveTo>
                        <a:pt x="38" y="82"/>
                      </a:moveTo>
                      <a:lnTo>
                        <a:pt x="0" y="101"/>
                      </a:lnTo>
                      <a:lnTo>
                        <a:pt x="0" y="22"/>
                      </a:lnTo>
                      <a:lnTo>
                        <a:pt x="38" y="0"/>
                      </a:lnTo>
                      <a:lnTo>
                        <a:pt x="38" y="82"/>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73" name="Freeform 69"/>
                <p:cNvSpPr>
                  <a:spLocks/>
                </p:cNvSpPr>
                <p:nvPr/>
              </p:nvSpPr>
              <p:spPr bwMode="auto">
                <a:xfrm>
                  <a:off x="2994" y="284"/>
                  <a:ext cx="61" cy="97"/>
                </a:xfrm>
                <a:custGeom>
                  <a:avLst/>
                  <a:gdLst/>
                  <a:ahLst/>
                  <a:cxnLst>
                    <a:cxn ang="0">
                      <a:pos x="0" y="79"/>
                    </a:cxn>
                    <a:cxn ang="0">
                      <a:pos x="60" y="98"/>
                    </a:cxn>
                    <a:cxn ang="0">
                      <a:pos x="60" y="19"/>
                    </a:cxn>
                    <a:cxn ang="0">
                      <a:pos x="0" y="0"/>
                    </a:cxn>
                    <a:cxn ang="0">
                      <a:pos x="0" y="79"/>
                    </a:cxn>
                  </a:cxnLst>
                  <a:rect l="0" t="0" r="r" b="b"/>
                  <a:pathLst>
                    <a:path w="60" h="98">
                      <a:moveTo>
                        <a:pt x="0" y="79"/>
                      </a:moveTo>
                      <a:lnTo>
                        <a:pt x="60" y="98"/>
                      </a:lnTo>
                      <a:lnTo>
                        <a:pt x="60" y="19"/>
                      </a:lnTo>
                      <a:lnTo>
                        <a:pt x="0" y="0"/>
                      </a:lnTo>
                      <a:lnTo>
                        <a:pt x="0" y="79"/>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74" name="Freeform 70"/>
                <p:cNvSpPr>
                  <a:spLocks/>
                </p:cNvSpPr>
                <p:nvPr/>
              </p:nvSpPr>
              <p:spPr bwMode="auto">
                <a:xfrm>
                  <a:off x="2994" y="261"/>
                  <a:ext cx="99" cy="41"/>
                </a:xfrm>
                <a:custGeom>
                  <a:avLst/>
                  <a:gdLst/>
                  <a:ahLst/>
                  <a:cxnLst>
                    <a:cxn ang="0">
                      <a:pos x="41" y="0"/>
                    </a:cxn>
                    <a:cxn ang="0">
                      <a:pos x="98" y="19"/>
                    </a:cxn>
                    <a:cxn ang="0">
                      <a:pos x="60" y="41"/>
                    </a:cxn>
                    <a:cxn ang="0">
                      <a:pos x="0" y="22"/>
                    </a:cxn>
                    <a:cxn ang="0">
                      <a:pos x="41" y="0"/>
                    </a:cxn>
                  </a:cxnLst>
                  <a:rect l="0" t="0" r="r" b="b"/>
                  <a:pathLst>
                    <a:path w="98" h="41">
                      <a:moveTo>
                        <a:pt x="41" y="0"/>
                      </a:moveTo>
                      <a:lnTo>
                        <a:pt x="98" y="19"/>
                      </a:lnTo>
                      <a:lnTo>
                        <a:pt x="60" y="41"/>
                      </a:lnTo>
                      <a:lnTo>
                        <a:pt x="0" y="22"/>
                      </a:lnTo>
                      <a:lnTo>
                        <a:pt x="41"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75" name="Freeform 71"/>
                <p:cNvSpPr>
                  <a:spLocks/>
                </p:cNvSpPr>
                <p:nvPr/>
              </p:nvSpPr>
              <p:spPr bwMode="auto">
                <a:xfrm>
                  <a:off x="3076" y="290"/>
                  <a:ext cx="13" cy="72"/>
                </a:xfrm>
                <a:custGeom>
                  <a:avLst/>
                  <a:gdLst/>
                  <a:ahLst/>
                  <a:cxnLst>
                    <a:cxn ang="0">
                      <a:pos x="13" y="63"/>
                    </a:cxn>
                    <a:cxn ang="0">
                      <a:pos x="0" y="72"/>
                    </a:cxn>
                    <a:cxn ang="0">
                      <a:pos x="0" y="6"/>
                    </a:cxn>
                    <a:cxn ang="0">
                      <a:pos x="13" y="0"/>
                    </a:cxn>
                    <a:cxn ang="0">
                      <a:pos x="13" y="63"/>
                    </a:cxn>
                  </a:cxnLst>
                  <a:rect l="0" t="0" r="r" b="b"/>
                  <a:pathLst>
                    <a:path w="13" h="72">
                      <a:moveTo>
                        <a:pt x="13" y="63"/>
                      </a:moveTo>
                      <a:lnTo>
                        <a:pt x="0" y="72"/>
                      </a:lnTo>
                      <a:lnTo>
                        <a:pt x="0" y="6"/>
                      </a:lnTo>
                      <a:lnTo>
                        <a:pt x="13" y="0"/>
                      </a:lnTo>
                      <a:lnTo>
                        <a:pt x="13" y="63"/>
                      </a:lnTo>
                      <a:close/>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76" name="Freeform 72"/>
                <p:cNvSpPr>
                  <a:spLocks/>
                </p:cNvSpPr>
                <p:nvPr/>
              </p:nvSpPr>
              <p:spPr bwMode="auto">
                <a:xfrm>
                  <a:off x="3057" y="296"/>
                  <a:ext cx="16" cy="23"/>
                </a:xfrm>
                <a:custGeom>
                  <a:avLst/>
                  <a:gdLst/>
                  <a:ahLst/>
                  <a:cxnLst>
                    <a:cxn ang="0">
                      <a:pos x="16" y="13"/>
                    </a:cxn>
                    <a:cxn ang="0">
                      <a:pos x="0" y="22"/>
                    </a:cxn>
                    <a:cxn ang="0">
                      <a:pos x="0" y="9"/>
                    </a:cxn>
                    <a:cxn ang="0">
                      <a:pos x="16" y="0"/>
                    </a:cxn>
                    <a:cxn ang="0">
                      <a:pos x="16" y="13"/>
                    </a:cxn>
                  </a:cxnLst>
                  <a:rect l="0" t="0" r="r" b="b"/>
                  <a:pathLst>
                    <a:path w="16" h="22">
                      <a:moveTo>
                        <a:pt x="16" y="13"/>
                      </a:moveTo>
                      <a:lnTo>
                        <a:pt x="0" y="22"/>
                      </a:lnTo>
                      <a:lnTo>
                        <a:pt x="0" y="9"/>
                      </a:lnTo>
                      <a:lnTo>
                        <a:pt x="16" y="0"/>
                      </a:lnTo>
                      <a:lnTo>
                        <a:pt x="16" y="13"/>
                      </a:lnTo>
                      <a:close/>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77" name="Freeform 73"/>
                <p:cNvSpPr>
                  <a:spLocks/>
                </p:cNvSpPr>
                <p:nvPr/>
              </p:nvSpPr>
              <p:spPr bwMode="auto">
                <a:xfrm>
                  <a:off x="3079" y="347"/>
                  <a:ext cx="7" cy="9"/>
                </a:xfrm>
                <a:custGeom>
                  <a:avLst/>
                  <a:gdLst/>
                  <a:ahLst/>
                  <a:cxnLst>
                    <a:cxn ang="0">
                      <a:pos x="2" y="0"/>
                    </a:cxn>
                    <a:cxn ang="0">
                      <a:pos x="1" y="0"/>
                    </a:cxn>
                    <a:cxn ang="0">
                      <a:pos x="1" y="0"/>
                    </a:cxn>
                    <a:cxn ang="0">
                      <a:pos x="0" y="1"/>
                    </a:cxn>
                    <a:cxn ang="0">
                      <a:pos x="1" y="3"/>
                    </a:cxn>
                    <a:cxn ang="0">
                      <a:pos x="1" y="3"/>
                    </a:cxn>
                    <a:cxn ang="0">
                      <a:pos x="1" y="3"/>
                    </a:cxn>
                    <a:cxn ang="0">
                      <a:pos x="1" y="3"/>
                    </a:cxn>
                    <a:cxn ang="0">
                      <a:pos x="1" y="3"/>
                    </a:cxn>
                    <a:cxn ang="0">
                      <a:pos x="2" y="3"/>
                    </a:cxn>
                    <a:cxn ang="0">
                      <a:pos x="2" y="0"/>
                    </a:cxn>
                  </a:cxnLst>
                  <a:rect l="0" t="0" r="r" b="b"/>
                  <a:pathLst>
                    <a:path w="2" h="3">
                      <a:moveTo>
                        <a:pt x="2" y="0"/>
                      </a:moveTo>
                      <a:cubicBezTo>
                        <a:pt x="1" y="0"/>
                        <a:pt x="1" y="0"/>
                        <a:pt x="1" y="0"/>
                      </a:cubicBezTo>
                      <a:cubicBezTo>
                        <a:pt x="1" y="0"/>
                        <a:pt x="1" y="0"/>
                        <a:pt x="1" y="0"/>
                      </a:cubicBezTo>
                      <a:cubicBezTo>
                        <a:pt x="1" y="0"/>
                        <a:pt x="0" y="1"/>
                        <a:pt x="0" y="1"/>
                      </a:cubicBezTo>
                      <a:cubicBezTo>
                        <a:pt x="0" y="2"/>
                        <a:pt x="1" y="3"/>
                        <a:pt x="1" y="3"/>
                      </a:cubicBezTo>
                      <a:cubicBezTo>
                        <a:pt x="1" y="3"/>
                        <a:pt x="1" y="3"/>
                        <a:pt x="1" y="3"/>
                      </a:cubicBezTo>
                      <a:cubicBezTo>
                        <a:pt x="1" y="3"/>
                        <a:pt x="1" y="3"/>
                        <a:pt x="1" y="3"/>
                      </a:cubicBezTo>
                      <a:cubicBezTo>
                        <a:pt x="1" y="3"/>
                        <a:pt x="1" y="3"/>
                        <a:pt x="1" y="3"/>
                      </a:cubicBezTo>
                      <a:cubicBezTo>
                        <a:pt x="1" y="3"/>
                        <a:pt x="1" y="3"/>
                        <a:pt x="1" y="3"/>
                      </a:cubicBezTo>
                      <a:cubicBezTo>
                        <a:pt x="2" y="3"/>
                        <a:pt x="2" y="3"/>
                        <a:pt x="2" y="3"/>
                      </a:cubicBezTo>
                      <a:lnTo>
                        <a:pt x="2"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78" name="Freeform 74"/>
                <p:cNvSpPr>
                  <a:spLocks/>
                </p:cNvSpPr>
                <p:nvPr/>
              </p:nvSpPr>
              <p:spPr bwMode="auto">
                <a:xfrm>
                  <a:off x="3082" y="347"/>
                  <a:ext cx="7" cy="9"/>
                </a:xfrm>
                <a:custGeom>
                  <a:avLst/>
                  <a:gdLst/>
                  <a:ahLst/>
                  <a:cxnLst>
                    <a:cxn ang="0">
                      <a:pos x="2" y="2"/>
                    </a:cxn>
                    <a:cxn ang="0">
                      <a:pos x="1" y="3"/>
                    </a:cxn>
                    <a:cxn ang="0">
                      <a:pos x="0" y="1"/>
                    </a:cxn>
                    <a:cxn ang="0">
                      <a:pos x="1" y="0"/>
                    </a:cxn>
                    <a:cxn ang="0">
                      <a:pos x="2" y="2"/>
                    </a:cxn>
                  </a:cxnLst>
                  <a:rect l="0" t="0" r="r" b="b"/>
                  <a:pathLst>
                    <a:path w="2" h="3">
                      <a:moveTo>
                        <a:pt x="2" y="2"/>
                      </a:moveTo>
                      <a:cubicBezTo>
                        <a:pt x="2" y="3"/>
                        <a:pt x="1" y="3"/>
                        <a:pt x="1" y="3"/>
                      </a:cubicBezTo>
                      <a:cubicBezTo>
                        <a:pt x="0" y="3"/>
                        <a:pt x="0" y="2"/>
                        <a:pt x="0" y="1"/>
                      </a:cubicBezTo>
                      <a:cubicBezTo>
                        <a:pt x="0" y="1"/>
                        <a:pt x="1" y="0"/>
                        <a:pt x="1" y="0"/>
                      </a:cubicBezTo>
                      <a:cubicBezTo>
                        <a:pt x="2" y="0"/>
                        <a:pt x="2" y="1"/>
                        <a:pt x="2" y="2"/>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79" name="Freeform 75"/>
                <p:cNvSpPr>
                  <a:spLocks/>
                </p:cNvSpPr>
                <p:nvPr/>
              </p:nvSpPr>
              <p:spPr bwMode="auto">
                <a:xfrm>
                  <a:off x="3057" y="309"/>
                  <a:ext cx="6" cy="3"/>
                </a:xfrm>
                <a:custGeom>
                  <a:avLst/>
                  <a:gdLst/>
                  <a:ahLst/>
                  <a:cxnLst>
                    <a:cxn ang="0">
                      <a:pos x="2" y="0"/>
                    </a:cxn>
                    <a:cxn ang="0">
                      <a:pos x="1" y="0"/>
                    </a:cxn>
                    <a:cxn ang="0">
                      <a:pos x="1" y="0"/>
                    </a:cxn>
                    <a:cxn ang="0">
                      <a:pos x="0" y="0"/>
                    </a:cxn>
                    <a:cxn ang="0">
                      <a:pos x="1" y="1"/>
                    </a:cxn>
                    <a:cxn ang="0">
                      <a:pos x="1" y="1"/>
                    </a:cxn>
                    <a:cxn ang="0">
                      <a:pos x="1" y="1"/>
                    </a:cxn>
                    <a:cxn ang="0">
                      <a:pos x="1" y="1"/>
                    </a:cxn>
                    <a:cxn ang="0">
                      <a:pos x="1" y="1"/>
                    </a:cxn>
                    <a:cxn ang="0">
                      <a:pos x="2" y="0"/>
                    </a:cxn>
                  </a:cxnLst>
                  <a:rect l="0" t="0" r="r" b="b"/>
                  <a:pathLst>
                    <a:path w="2" h="1">
                      <a:moveTo>
                        <a:pt x="2" y="0"/>
                      </a:moveTo>
                      <a:cubicBezTo>
                        <a:pt x="1" y="0"/>
                        <a:pt x="1" y="0"/>
                        <a:pt x="1" y="0"/>
                      </a:cubicBezTo>
                      <a:cubicBezTo>
                        <a:pt x="1" y="0"/>
                        <a:pt x="1" y="0"/>
                        <a:pt x="1" y="0"/>
                      </a:cubicBezTo>
                      <a:cubicBezTo>
                        <a:pt x="1" y="0"/>
                        <a:pt x="1" y="0"/>
                        <a:pt x="0" y="0"/>
                      </a:cubicBezTo>
                      <a:cubicBezTo>
                        <a:pt x="0" y="1"/>
                        <a:pt x="1" y="1"/>
                        <a:pt x="1" y="1"/>
                      </a:cubicBezTo>
                      <a:cubicBezTo>
                        <a:pt x="1" y="1"/>
                        <a:pt x="1" y="1"/>
                        <a:pt x="1" y="1"/>
                      </a:cubicBezTo>
                      <a:cubicBezTo>
                        <a:pt x="1" y="1"/>
                        <a:pt x="1" y="1"/>
                        <a:pt x="1" y="1"/>
                      </a:cubicBezTo>
                      <a:cubicBezTo>
                        <a:pt x="1" y="1"/>
                        <a:pt x="1" y="1"/>
                        <a:pt x="1" y="1"/>
                      </a:cubicBezTo>
                      <a:cubicBezTo>
                        <a:pt x="1" y="1"/>
                        <a:pt x="1" y="1"/>
                        <a:pt x="1" y="1"/>
                      </a:cubicBezTo>
                      <a:lnTo>
                        <a:pt x="2"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80" name="Freeform 76"/>
                <p:cNvSpPr>
                  <a:spLocks/>
                </p:cNvSpPr>
                <p:nvPr/>
              </p:nvSpPr>
              <p:spPr bwMode="auto">
                <a:xfrm>
                  <a:off x="3060" y="309"/>
                  <a:ext cx="3" cy="3"/>
                </a:xfrm>
                <a:custGeom>
                  <a:avLst/>
                  <a:gdLst/>
                  <a:ahLst/>
                  <a:cxnLst>
                    <a:cxn ang="0">
                      <a:pos x="1" y="1"/>
                    </a:cxn>
                    <a:cxn ang="0">
                      <a:pos x="0" y="1"/>
                    </a:cxn>
                    <a:cxn ang="0">
                      <a:pos x="0" y="0"/>
                    </a:cxn>
                    <a:cxn ang="0">
                      <a:pos x="1" y="0"/>
                    </a:cxn>
                    <a:cxn ang="0">
                      <a:pos x="1" y="1"/>
                    </a:cxn>
                  </a:cxnLst>
                  <a:rect l="0" t="0" r="r" b="b"/>
                  <a:pathLst>
                    <a:path w="1" h="1">
                      <a:moveTo>
                        <a:pt x="1" y="1"/>
                      </a:moveTo>
                      <a:cubicBezTo>
                        <a:pt x="1" y="1"/>
                        <a:pt x="1" y="1"/>
                        <a:pt x="0" y="1"/>
                      </a:cubicBezTo>
                      <a:cubicBezTo>
                        <a:pt x="0" y="1"/>
                        <a:pt x="0" y="1"/>
                        <a:pt x="0" y="0"/>
                      </a:cubicBezTo>
                      <a:cubicBezTo>
                        <a:pt x="0" y="0"/>
                        <a:pt x="0" y="0"/>
                        <a:pt x="1" y="0"/>
                      </a:cubicBezTo>
                      <a:cubicBezTo>
                        <a:pt x="1" y="0"/>
                        <a:pt x="1" y="0"/>
                        <a:pt x="1" y="1"/>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81" name="Freeform 77"/>
                <p:cNvSpPr>
                  <a:spLocks/>
                </p:cNvSpPr>
                <p:nvPr/>
              </p:nvSpPr>
              <p:spPr bwMode="auto">
                <a:xfrm>
                  <a:off x="3063" y="305"/>
                  <a:ext cx="4" cy="7"/>
                </a:xfrm>
                <a:custGeom>
                  <a:avLst/>
                  <a:gdLst/>
                  <a:ahLst/>
                  <a:cxnLst>
                    <a:cxn ang="0">
                      <a:pos x="1" y="0"/>
                    </a:cxn>
                    <a:cxn ang="0">
                      <a:pos x="1" y="0"/>
                    </a:cxn>
                    <a:cxn ang="0">
                      <a:pos x="0" y="0"/>
                    </a:cxn>
                    <a:cxn ang="0">
                      <a:pos x="1" y="1"/>
                    </a:cxn>
                    <a:cxn ang="0">
                      <a:pos x="1" y="1"/>
                    </a:cxn>
                    <a:cxn ang="0">
                      <a:pos x="1" y="1"/>
                    </a:cxn>
                    <a:cxn ang="0">
                      <a:pos x="1" y="1"/>
                    </a:cxn>
                    <a:cxn ang="0">
                      <a:pos x="1" y="2"/>
                    </a:cxn>
                    <a:cxn ang="0">
                      <a:pos x="1" y="0"/>
                    </a:cxn>
                  </a:cxnLst>
                  <a:rect l="0" t="0" r="r" b="b"/>
                  <a:pathLst>
                    <a:path w="1" h="2">
                      <a:moveTo>
                        <a:pt x="1" y="0"/>
                      </a:moveTo>
                      <a:cubicBezTo>
                        <a:pt x="1" y="0"/>
                        <a:pt x="1" y="0"/>
                        <a:pt x="1" y="0"/>
                      </a:cubicBezTo>
                      <a:cubicBezTo>
                        <a:pt x="1" y="0"/>
                        <a:pt x="0" y="0"/>
                        <a:pt x="0" y="0"/>
                      </a:cubicBezTo>
                      <a:cubicBezTo>
                        <a:pt x="0" y="1"/>
                        <a:pt x="0" y="1"/>
                        <a:pt x="1" y="1"/>
                      </a:cubicBezTo>
                      <a:cubicBezTo>
                        <a:pt x="1" y="1"/>
                        <a:pt x="1" y="1"/>
                        <a:pt x="1" y="1"/>
                      </a:cubicBezTo>
                      <a:cubicBezTo>
                        <a:pt x="1" y="1"/>
                        <a:pt x="1" y="1"/>
                        <a:pt x="1" y="1"/>
                      </a:cubicBezTo>
                      <a:cubicBezTo>
                        <a:pt x="1" y="1"/>
                        <a:pt x="1" y="1"/>
                        <a:pt x="1" y="1"/>
                      </a:cubicBezTo>
                      <a:cubicBezTo>
                        <a:pt x="1" y="2"/>
                        <a:pt x="1" y="2"/>
                        <a:pt x="1" y="2"/>
                      </a:cubicBezTo>
                      <a:lnTo>
                        <a:pt x="1"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82" name="Freeform 78"/>
                <p:cNvSpPr>
                  <a:spLocks/>
                </p:cNvSpPr>
                <p:nvPr/>
              </p:nvSpPr>
              <p:spPr bwMode="auto">
                <a:xfrm>
                  <a:off x="3067" y="305"/>
                  <a:ext cx="3" cy="7"/>
                </a:xfrm>
                <a:custGeom>
                  <a:avLst/>
                  <a:gdLst/>
                  <a:ahLst/>
                  <a:cxnLst>
                    <a:cxn ang="0">
                      <a:pos x="1" y="1"/>
                    </a:cxn>
                    <a:cxn ang="0">
                      <a:pos x="0" y="2"/>
                    </a:cxn>
                    <a:cxn ang="0">
                      <a:pos x="0" y="1"/>
                    </a:cxn>
                    <a:cxn ang="0">
                      <a:pos x="0" y="0"/>
                    </a:cxn>
                    <a:cxn ang="0">
                      <a:pos x="1" y="1"/>
                    </a:cxn>
                  </a:cxnLst>
                  <a:rect l="0" t="0" r="r" b="b"/>
                  <a:pathLst>
                    <a:path w="1" h="2">
                      <a:moveTo>
                        <a:pt x="1" y="1"/>
                      </a:moveTo>
                      <a:cubicBezTo>
                        <a:pt x="1" y="1"/>
                        <a:pt x="0" y="2"/>
                        <a:pt x="0" y="2"/>
                      </a:cubicBezTo>
                      <a:cubicBezTo>
                        <a:pt x="0" y="1"/>
                        <a:pt x="0" y="1"/>
                        <a:pt x="0" y="1"/>
                      </a:cubicBezTo>
                      <a:cubicBezTo>
                        <a:pt x="0" y="0"/>
                        <a:pt x="0" y="0"/>
                        <a:pt x="0" y="0"/>
                      </a:cubicBezTo>
                      <a:cubicBezTo>
                        <a:pt x="1" y="0"/>
                        <a:pt x="1" y="0"/>
                        <a:pt x="1" y="1"/>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83" name="Freeform 79"/>
                <p:cNvSpPr>
                  <a:spLocks/>
                </p:cNvSpPr>
                <p:nvPr/>
              </p:nvSpPr>
              <p:spPr bwMode="auto">
                <a:xfrm>
                  <a:off x="3057" y="343"/>
                  <a:ext cx="3" cy="7"/>
                </a:xfrm>
                <a:custGeom>
                  <a:avLst/>
                  <a:gdLst/>
                  <a:ahLst/>
                  <a:cxnLst>
                    <a:cxn ang="0">
                      <a:pos x="1" y="0"/>
                    </a:cxn>
                    <a:cxn ang="0">
                      <a:pos x="1" y="0"/>
                    </a:cxn>
                    <a:cxn ang="0">
                      <a:pos x="0" y="1"/>
                    </a:cxn>
                    <a:cxn ang="0">
                      <a:pos x="0" y="2"/>
                    </a:cxn>
                    <a:cxn ang="0">
                      <a:pos x="0" y="2"/>
                    </a:cxn>
                    <a:cxn ang="0">
                      <a:pos x="0" y="2"/>
                    </a:cxn>
                    <a:cxn ang="0">
                      <a:pos x="0" y="2"/>
                    </a:cxn>
                    <a:cxn ang="0">
                      <a:pos x="1" y="2"/>
                    </a:cxn>
                    <a:cxn ang="0">
                      <a:pos x="1" y="0"/>
                    </a:cxn>
                  </a:cxnLst>
                  <a:rect l="0" t="0" r="r" b="b"/>
                  <a:pathLst>
                    <a:path w="1" h="2">
                      <a:moveTo>
                        <a:pt x="1" y="0"/>
                      </a:moveTo>
                      <a:cubicBezTo>
                        <a:pt x="1" y="0"/>
                        <a:pt x="1" y="0"/>
                        <a:pt x="1" y="0"/>
                      </a:cubicBezTo>
                      <a:cubicBezTo>
                        <a:pt x="0" y="0"/>
                        <a:pt x="0" y="0"/>
                        <a:pt x="0" y="1"/>
                      </a:cubicBezTo>
                      <a:cubicBezTo>
                        <a:pt x="0" y="1"/>
                        <a:pt x="0" y="2"/>
                        <a:pt x="0" y="2"/>
                      </a:cubicBezTo>
                      <a:cubicBezTo>
                        <a:pt x="0" y="2"/>
                        <a:pt x="0" y="2"/>
                        <a:pt x="0" y="2"/>
                      </a:cubicBezTo>
                      <a:cubicBezTo>
                        <a:pt x="0" y="2"/>
                        <a:pt x="0" y="2"/>
                        <a:pt x="0" y="2"/>
                      </a:cubicBezTo>
                      <a:cubicBezTo>
                        <a:pt x="0" y="2"/>
                        <a:pt x="0" y="2"/>
                        <a:pt x="0" y="2"/>
                      </a:cubicBezTo>
                      <a:cubicBezTo>
                        <a:pt x="1" y="2"/>
                        <a:pt x="1" y="2"/>
                        <a:pt x="1" y="2"/>
                      </a:cubicBezTo>
                      <a:lnTo>
                        <a:pt x="1"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84" name="Freeform 80"/>
                <p:cNvSpPr>
                  <a:spLocks/>
                </p:cNvSpPr>
                <p:nvPr/>
              </p:nvSpPr>
              <p:spPr bwMode="auto">
                <a:xfrm>
                  <a:off x="3057" y="343"/>
                  <a:ext cx="6" cy="7"/>
                </a:xfrm>
                <a:custGeom>
                  <a:avLst/>
                  <a:gdLst/>
                  <a:ahLst/>
                  <a:cxnLst>
                    <a:cxn ang="0">
                      <a:pos x="2" y="1"/>
                    </a:cxn>
                    <a:cxn ang="0">
                      <a:pos x="1" y="2"/>
                    </a:cxn>
                    <a:cxn ang="0">
                      <a:pos x="0" y="1"/>
                    </a:cxn>
                    <a:cxn ang="0">
                      <a:pos x="1" y="0"/>
                    </a:cxn>
                    <a:cxn ang="0">
                      <a:pos x="2" y="1"/>
                    </a:cxn>
                  </a:cxnLst>
                  <a:rect l="0" t="0" r="r" b="b"/>
                  <a:pathLst>
                    <a:path w="2" h="2">
                      <a:moveTo>
                        <a:pt x="2" y="1"/>
                      </a:moveTo>
                      <a:cubicBezTo>
                        <a:pt x="2" y="2"/>
                        <a:pt x="1" y="2"/>
                        <a:pt x="1" y="2"/>
                      </a:cubicBezTo>
                      <a:cubicBezTo>
                        <a:pt x="0" y="2"/>
                        <a:pt x="0" y="2"/>
                        <a:pt x="0" y="1"/>
                      </a:cubicBezTo>
                      <a:cubicBezTo>
                        <a:pt x="0" y="0"/>
                        <a:pt x="1" y="0"/>
                        <a:pt x="1" y="0"/>
                      </a:cubicBezTo>
                      <a:cubicBezTo>
                        <a:pt x="2" y="0"/>
                        <a:pt x="2" y="1"/>
                        <a:pt x="2" y="1"/>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85" name="Freeform 81"/>
                <p:cNvSpPr>
                  <a:spLocks/>
                </p:cNvSpPr>
                <p:nvPr/>
              </p:nvSpPr>
              <p:spPr bwMode="auto">
                <a:xfrm>
                  <a:off x="3063" y="341"/>
                  <a:ext cx="4" cy="7"/>
                </a:xfrm>
                <a:custGeom>
                  <a:avLst/>
                  <a:gdLst/>
                  <a:ahLst/>
                  <a:cxnLst>
                    <a:cxn ang="0">
                      <a:pos x="1" y="0"/>
                    </a:cxn>
                    <a:cxn ang="0">
                      <a:pos x="1" y="0"/>
                    </a:cxn>
                    <a:cxn ang="0">
                      <a:pos x="0" y="1"/>
                    </a:cxn>
                    <a:cxn ang="0">
                      <a:pos x="0" y="2"/>
                    </a:cxn>
                    <a:cxn ang="0">
                      <a:pos x="0" y="2"/>
                    </a:cxn>
                    <a:cxn ang="0">
                      <a:pos x="1" y="2"/>
                    </a:cxn>
                    <a:cxn ang="0">
                      <a:pos x="1" y="2"/>
                    </a:cxn>
                    <a:cxn ang="0">
                      <a:pos x="1" y="2"/>
                    </a:cxn>
                    <a:cxn ang="0">
                      <a:pos x="1" y="2"/>
                    </a:cxn>
                    <a:cxn ang="0">
                      <a:pos x="1" y="0"/>
                    </a:cxn>
                  </a:cxnLst>
                  <a:rect l="0" t="0" r="r" b="b"/>
                  <a:pathLst>
                    <a:path w="1" h="2">
                      <a:moveTo>
                        <a:pt x="1" y="0"/>
                      </a:moveTo>
                      <a:cubicBezTo>
                        <a:pt x="1" y="0"/>
                        <a:pt x="1" y="0"/>
                        <a:pt x="1" y="0"/>
                      </a:cubicBezTo>
                      <a:cubicBezTo>
                        <a:pt x="0" y="0"/>
                        <a:pt x="0" y="0"/>
                        <a:pt x="0" y="1"/>
                      </a:cubicBezTo>
                      <a:cubicBezTo>
                        <a:pt x="0" y="1"/>
                        <a:pt x="0" y="2"/>
                        <a:pt x="0" y="2"/>
                      </a:cubicBezTo>
                      <a:cubicBezTo>
                        <a:pt x="0" y="2"/>
                        <a:pt x="0" y="2"/>
                        <a:pt x="0" y="2"/>
                      </a:cubicBezTo>
                      <a:cubicBezTo>
                        <a:pt x="1" y="2"/>
                        <a:pt x="1" y="2"/>
                        <a:pt x="1" y="2"/>
                      </a:cubicBezTo>
                      <a:cubicBezTo>
                        <a:pt x="1" y="2"/>
                        <a:pt x="1" y="2"/>
                        <a:pt x="1" y="2"/>
                      </a:cubicBezTo>
                      <a:cubicBezTo>
                        <a:pt x="1" y="2"/>
                        <a:pt x="1" y="2"/>
                        <a:pt x="1" y="2"/>
                      </a:cubicBezTo>
                      <a:cubicBezTo>
                        <a:pt x="1" y="2"/>
                        <a:pt x="1" y="2"/>
                        <a:pt x="1" y="2"/>
                      </a:cubicBezTo>
                      <a:lnTo>
                        <a:pt x="1"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86" name="Freeform 82"/>
                <p:cNvSpPr>
                  <a:spLocks/>
                </p:cNvSpPr>
                <p:nvPr/>
              </p:nvSpPr>
              <p:spPr bwMode="auto">
                <a:xfrm>
                  <a:off x="3063" y="341"/>
                  <a:ext cx="7" cy="7"/>
                </a:xfrm>
                <a:custGeom>
                  <a:avLst/>
                  <a:gdLst/>
                  <a:ahLst/>
                  <a:cxnLst>
                    <a:cxn ang="0">
                      <a:pos x="2" y="1"/>
                    </a:cxn>
                    <a:cxn ang="0">
                      <a:pos x="1" y="2"/>
                    </a:cxn>
                    <a:cxn ang="0">
                      <a:pos x="0" y="1"/>
                    </a:cxn>
                    <a:cxn ang="0">
                      <a:pos x="1" y="0"/>
                    </a:cxn>
                    <a:cxn ang="0">
                      <a:pos x="2" y="1"/>
                    </a:cxn>
                  </a:cxnLst>
                  <a:rect l="0" t="0" r="r" b="b"/>
                  <a:pathLst>
                    <a:path w="2" h="2">
                      <a:moveTo>
                        <a:pt x="2" y="1"/>
                      </a:moveTo>
                      <a:cubicBezTo>
                        <a:pt x="2" y="2"/>
                        <a:pt x="1" y="2"/>
                        <a:pt x="1" y="2"/>
                      </a:cubicBezTo>
                      <a:cubicBezTo>
                        <a:pt x="1" y="2"/>
                        <a:pt x="0" y="2"/>
                        <a:pt x="0" y="1"/>
                      </a:cubicBezTo>
                      <a:cubicBezTo>
                        <a:pt x="1" y="0"/>
                        <a:pt x="1" y="0"/>
                        <a:pt x="1" y="0"/>
                      </a:cubicBezTo>
                      <a:cubicBezTo>
                        <a:pt x="2" y="0"/>
                        <a:pt x="2" y="1"/>
                        <a:pt x="2" y="1"/>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87" name="Freeform 83"/>
                <p:cNvSpPr>
                  <a:spLocks/>
                </p:cNvSpPr>
                <p:nvPr/>
              </p:nvSpPr>
              <p:spPr bwMode="auto">
                <a:xfrm>
                  <a:off x="3070" y="337"/>
                  <a:ext cx="3" cy="11"/>
                </a:xfrm>
                <a:custGeom>
                  <a:avLst/>
                  <a:gdLst/>
                  <a:ahLst/>
                  <a:cxnLst>
                    <a:cxn ang="0">
                      <a:pos x="1" y="0"/>
                    </a:cxn>
                    <a:cxn ang="0">
                      <a:pos x="1" y="0"/>
                    </a:cxn>
                    <a:cxn ang="0">
                      <a:pos x="0" y="1"/>
                    </a:cxn>
                    <a:cxn ang="0">
                      <a:pos x="0" y="2"/>
                    </a:cxn>
                    <a:cxn ang="0">
                      <a:pos x="0" y="2"/>
                    </a:cxn>
                    <a:cxn ang="0">
                      <a:pos x="0" y="2"/>
                    </a:cxn>
                    <a:cxn ang="0">
                      <a:pos x="1" y="2"/>
                    </a:cxn>
                    <a:cxn ang="0">
                      <a:pos x="1" y="3"/>
                    </a:cxn>
                    <a:cxn ang="0">
                      <a:pos x="1" y="0"/>
                    </a:cxn>
                  </a:cxnLst>
                  <a:rect l="0" t="0" r="r" b="b"/>
                  <a:pathLst>
                    <a:path w="1" h="3">
                      <a:moveTo>
                        <a:pt x="1" y="0"/>
                      </a:moveTo>
                      <a:cubicBezTo>
                        <a:pt x="1" y="0"/>
                        <a:pt x="1" y="0"/>
                        <a:pt x="1" y="0"/>
                      </a:cubicBezTo>
                      <a:cubicBezTo>
                        <a:pt x="0" y="0"/>
                        <a:pt x="0" y="1"/>
                        <a:pt x="0" y="1"/>
                      </a:cubicBezTo>
                      <a:cubicBezTo>
                        <a:pt x="0" y="2"/>
                        <a:pt x="0" y="2"/>
                        <a:pt x="0" y="2"/>
                      </a:cubicBezTo>
                      <a:cubicBezTo>
                        <a:pt x="0" y="2"/>
                        <a:pt x="0" y="2"/>
                        <a:pt x="0" y="2"/>
                      </a:cubicBezTo>
                      <a:cubicBezTo>
                        <a:pt x="0" y="2"/>
                        <a:pt x="0" y="2"/>
                        <a:pt x="0" y="2"/>
                      </a:cubicBezTo>
                      <a:cubicBezTo>
                        <a:pt x="1" y="2"/>
                        <a:pt x="1" y="2"/>
                        <a:pt x="1" y="2"/>
                      </a:cubicBezTo>
                      <a:cubicBezTo>
                        <a:pt x="1" y="3"/>
                        <a:pt x="1" y="3"/>
                        <a:pt x="1" y="3"/>
                      </a:cubicBezTo>
                      <a:lnTo>
                        <a:pt x="1"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88" name="Freeform 84"/>
                <p:cNvSpPr>
                  <a:spLocks/>
                </p:cNvSpPr>
                <p:nvPr/>
              </p:nvSpPr>
              <p:spPr bwMode="auto">
                <a:xfrm>
                  <a:off x="3070" y="337"/>
                  <a:ext cx="6" cy="11"/>
                </a:xfrm>
                <a:custGeom>
                  <a:avLst/>
                  <a:gdLst/>
                  <a:ahLst/>
                  <a:cxnLst>
                    <a:cxn ang="0">
                      <a:pos x="2" y="2"/>
                    </a:cxn>
                    <a:cxn ang="0">
                      <a:pos x="1" y="3"/>
                    </a:cxn>
                    <a:cxn ang="0">
                      <a:pos x="0" y="1"/>
                    </a:cxn>
                    <a:cxn ang="0">
                      <a:pos x="1" y="0"/>
                    </a:cxn>
                    <a:cxn ang="0">
                      <a:pos x="2" y="2"/>
                    </a:cxn>
                  </a:cxnLst>
                  <a:rect l="0" t="0" r="r" b="b"/>
                  <a:pathLst>
                    <a:path w="2" h="3">
                      <a:moveTo>
                        <a:pt x="2" y="2"/>
                      </a:moveTo>
                      <a:cubicBezTo>
                        <a:pt x="2" y="2"/>
                        <a:pt x="1" y="3"/>
                        <a:pt x="1" y="3"/>
                      </a:cubicBezTo>
                      <a:cubicBezTo>
                        <a:pt x="1" y="3"/>
                        <a:pt x="0" y="2"/>
                        <a:pt x="0" y="1"/>
                      </a:cubicBezTo>
                      <a:cubicBezTo>
                        <a:pt x="1" y="1"/>
                        <a:pt x="1" y="0"/>
                        <a:pt x="1" y="0"/>
                      </a:cubicBezTo>
                      <a:cubicBezTo>
                        <a:pt x="2" y="0"/>
                        <a:pt x="2" y="1"/>
                        <a:pt x="2" y="2"/>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89" name="Freeform 85"/>
                <p:cNvSpPr>
                  <a:spLocks/>
                </p:cNvSpPr>
                <p:nvPr/>
              </p:nvSpPr>
              <p:spPr bwMode="auto">
                <a:xfrm>
                  <a:off x="3057" y="359"/>
                  <a:ext cx="3" cy="7"/>
                </a:xfrm>
                <a:custGeom>
                  <a:avLst/>
                  <a:gdLst/>
                  <a:ahLst/>
                  <a:cxnLst>
                    <a:cxn ang="0">
                      <a:pos x="1" y="0"/>
                    </a:cxn>
                    <a:cxn ang="0">
                      <a:pos x="1" y="0"/>
                    </a:cxn>
                    <a:cxn ang="0">
                      <a:pos x="0" y="1"/>
                    </a:cxn>
                    <a:cxn ang="0">
                      <a:pos x="0" y="2"/>
                    </a:cxn>
                    <a:cxn ang="0">
                      <a:pos x="0" y="2"/>
                    </a:cxn>
                    <a:cxn ang="0">
                      <a:pos x="0" y="2"/>
                    </a:cxn>
                    <a:cxn ang="0">
                      <a:pos x="0" y="2"/>
                    </a:cxn>
                    <a:cxn ang="0">
                      <a:pos x="1" y="2"/>
                    </a:cxn>
                    <a:cxn ang="0">
                      <a:pos x="1" y="0"/>
                    </a:cxn>
                  </a:cxnLst>
                  <a:rect l="0" t="0" r="r" b="b"/>
                  <a:pathLst>
                    <a:path w="1" h="2">
                      <a:moveTo>
                        <a:pt x="1" y="0"/>
                      </a:moveTo>
                      <a:cubicBezTo>
                        <a:pt x="1" y="0"/>
                        <a:pt x="1" y="0"/>
                        <a:pt x="1" y="0"/>
                      </a:cubicBezTo>
                      <a:cubicBezTo>
                        <a:pt x="0" y="0"/>
                        <a:pt x="0" y="0"/>
                        <a:pt x="0" y="1"/>
                      </a:cubicBezTo>
                      <a:cubicBezTo>
                        <a:pt x="0" y="2"/>
                        <a:pt x="0" y="2"/>
                        <a:pt x="0" y="2"/>
                      </a:cubicBezTo>
                      <a:cubicBezTo>
                        <a:pt x="0" y="2"/>
                        <a:pt x="0" y="2"/>
                        <a:pt x="0" y="2"/>
                      </a:cubicBezTo>
                      <a:cubicBezTo>
                        <a:pt x="0" y="2"/>
                        <a:pt x="0" y="2"/>
                        <a:pt x="0" y="2"/>
                      </a:cubicBezTo>
                      <a:cubicBezTo>
                        <a:pt x="0" y="2"/>
                        <a:pt x="0" y="2"/>
                        <a:pt x="0" y="2"/>
                      </a:cubicBezTo>
                      <a:cubicBezTo>
                        <a:pt x="1" y="2"/>
                        <a:pt x="1" y="2"/>
                        <a:pt x="1" y="2"/>
                      </a:cubicBezTo>
                      <a:lnTo>
                        <a:pt x="1"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90" name="Freeform 86"/>
                <p:cNvSpPr>
                  <a:spLocks/>
                </p:cNvSpPr>
                <p:nvPr/>
              </p:nvSpPr>
              <p:spPr bwMode="auto">
                <a:xfrm>
                  <a:off x="3057" y="359"/>
                  <a:ext cx="6" cy="7"/>
                </a:xfrm>
                <a:custGeom>
                  <a:avLst/>
                  <a:gdLst/>
                  <a:ahLst/>
                  <a:cxnLst>
                    <a:cxn ang="0">
                      <a:pos x="2" y="1"/>
                    </a:cxn>
                    <a:cxn ang="0">
                      <a:pos x="1" y="2"/>
                    </a:cxn>
                    <a:cxn ang="0">
                      <a:pos x="0" y="1"/>
                    </a:cxn>
                    <a:cxn ang="0">
                      <a:pos x="1" y="0"/>
                    </a:cxn>
                    <a:cxn ang="0">
                      <a:pos x="2" y="1"/>
                    </a:cxn>
                  </a:cxnLst>
                  <a:rect l="0" t="0" r="r" b="b"/>
                  <a:pathLst>
                    <a:path w="2" h="2">
                      <a:moveTo>
                        <a:pt x="2" y="1"/>
                      </a:moveTo>
                      <a:cubicBezTo>
                        <a:pt x="2" y="2"/>
                        <a:pt x="1" y="2"/>
                        <a:pt x="1" y="2"/>
                      </a:cubicBezTo>
                      <a:cubicBezTo>
                        <a:pt x="0" y="2"/>
                        <a:pt x="0" y="2"/>
                        <a:pt x="0" y="1"/>
                      </a:cubicBezTo>
                      <a:cubicBezTo>
                        <a:pt x="0" y="0"/>
                        <a:pt x="1" y="0"/>
                        <a:pt x="1" y="0"/>
                      </a:cubicBezTo>
                      <a:cubicBezTo>
                        <a:pt x="2" y="0"/>
                        <a:pt x="2" y="1"/>
                        <a:pt x="2" y="1"/>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91" name="Freeform 87"/>
                <p:cNvSpPr>
                  <a:spLocks/>
                </p:cNvSpPr>
                <p:nvPr/>
              </p:nvSpPr>
              <p:spPr bwMode="auto">
                <a:xfrm>
                  <a:off x="3063" y="357"/>
                  <a:ext cx="4" cy="5"/>
                </a:xfrm>
                <a:custGeom>
                  <a:avLst/>
                  <a:gdLst/>
                  <a:ahLst/>
                  <a:cxnLst>
                    <a:cxn ang="0">
                      <a:pos x="1" y="0"/>
                    </a:cxn>
                    <a:cxn ang="0">
                      <a:pos x="1" y="0"/>
                    </a:cxn>
                    <a:cxn ang="0">
                      <a:pos x="0" y="1"/>
                    </a:cxn>
                    <a:cxn ang="0">
                      <a:pos x="0" y="2"/>
                    </a:cxn>
                    <a:cxn ang="0">
                      <a:pos x="1" y="2"/>
                    </a:cxn>
                    <a:cxn ang="0">
                      <a:pos x="1" y="2"/>
                    </a:cxn>
                    <a:cxn ang="0">
                      <a:pos x="1" y="2"/>
                    </a:cxn>
                    <a:cxn ang="0">
                      <a:pos x="1" y="2"/>
                    </a:cxn>
                    <a:cxn ang="0">
                      <a:pos x="1" y="0"/>
                    </a:cxn>
                  </a:cxnLst>
                  <a:rect l="0" t="0" r="r" b="b"/>
                  <a:pathLst>
                    <a:path w="1" h="2">
                      <a:moveTo>
                        <a:pt x="1" y="0"/>
                      </a:moveTo>
                      <a:cubicBezTo>
                        <a:pt x="1" y="0"/>
                        <a:pt x="1" y="0"/>
                        <a:pt x="1" y="0"/>
                      </a:cubicBezTo>
                      <a:cubicBezTo>
                        <a:pt x="0" y="0"/>
                        <a:pt x="0" y="0"/>
                        <a:pt x="0" y="1"/>
                      </a:cubicBezTo>
                      <a:cubicBezTo>
                        <a:pt x="0" y="2"/>
                        <a:pt x="0" y="2"/>
                        <a:pt x="0" y="2"/>
                      </a:cubicBezTo>
                      <a:cubicBezTo>
                        <a:pt x="1" y="2"/>
                        <a:pt x="1" y="2"/>
                        <a:pt x="1" y="2"/>
                      </a:cubicBezTo>
                      <a:cubicBezTo>
                        <a:pt x="1" y="2"/>
                        <a:pt x="1" y="2"/>
                        <a:pt x="1" y="2"/>
                      </a:cubicBezTo>
                      <a:cubicBezTo>
                        <a:pt x="1" y="2"/>
                        <a:pt x="1" y="2"/>
                        <a:pt x="1" y="2"/>
                      </a:cubicBezTo>
                      <a:cubicBezTo>
                        <a:pt x="1" y="2"/>
                        <a:pt x="1" y="2"/>
                        <a:pt x="1" y="2"/>
                      </a:cubicBezTo>
                      <a:lnTo>
                        <a:pt x="1"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92" name="Freeform 88"/>
                <p:cNvSpPr>
                  <a:spLocks/>
                </p:cNvSpPr>
                <p:nvPr/>
              </p:nvSpPr>
              <p:spPr bwMode="auto">
                <a:xfrm>
                  <a:off x="3063" y="357"/>
                  <a:ext cx="7" cy="5"/>
                </a:xfrm>
                <a:custGeom>
                  <a:avLst/>
                  <a:gdLst/>
                  <a:ahLst/>
                  <a:cxnLst>
                    <a:cxn ang="0">
                      <a:pos x="2" y="1"/>
                    </a:cxn>
                    <a:cxn ang="0">
                      <a:pos x="1" y="2"/>
                    </a:cxn>
                    <a:cxn ang="0">
                      <a:pos x="0" y="1"/>
                    </a:cxn>
                    <a:cxn ang="0">
                      <a:pos x="1" y="0"/>
                    </a:cxn>
                    <a:cxn ang="0">
                      <a:pos x="2" y="1"/>
                    </a:cxn>
                  </a:cxnLst>
                  <a:rect l="0" t="0" r="r" b="b"/>
                  <a:pathLst>
                    <a:path w="2" h="2">
                      <a:moveTo>
                        <a:pt x="2" y="1"/>
                      </a:moveTo>
                      <a:cubicBezTo>
                        <a:pt x="2" y="2"/>
                        <a:pt x="1" y="2"/>
                        <a:pt x="1" y="2"/>
                      </a:cubicBezTo>
                      <a:cubicBezTo>
                        <a:pt x="1" y="2"/>
                        <a:pt x="0" y="2"/>
                        <a:pt x="0" y="1"/>
                      </a:cubicBezTo>
                      <a:cubicBezTo>
                        <a:pt x="1" y="1"/>
                        <a:pt x="1" y="0"/>
                        <a:pt x="1" y="0"/>
                      </a:cubicBezTo>
                      <a:cubicBezTo>
                        <a:pt x="2" y="0"/>
                        <a:pt x="2" y="1"/>
                        <a:pt x="2" y="1"/>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93" name="Freeform 89"/>
                <p:cNvSpPr>
                  <a:spLocks/>
                </p:cNvSpPr>
                <p:nvPr/>
              </p:nvSpPr>
              <p:spPr bwMode="auto">
                <a:xfrm>
                  <a:off x="3070" y="353"/>
                  <a:ext cx="3" cy="9"/>
                </a:xfrm>
                <a:custGeom>
                  <a:avLst/>
                  <a:gdLst/>
                  <a:ahLst/>
                  <a:cxnLst>
                    <a:cxn ang="0">
                      <a:pos x="1" y="0"/>
                    </a:cxn>
                    <a:cxn ang="0">
                      <a:pos x="1" y="0"/>
                    </a:cxn>
                    <a:cxn ang="0">
                      <a:pos x="0" y="1"/>
                    </a:cxn>
                    <a:cxn ang="0">
                      <a:pos x="0" y="2"/>
                    </a:cxn>
                    <a:cxn ang="0">
                      <a:pos x="0" y="2"/>
                    </a:cxn>
                    <a:cxn ang="0">
                      <a:pos x="0" y="2"/>
                    </a:cxn>
                    <a:cxn ang="0">
                      <a:pos x="0" y="3"/>
                    </a:cxn>
                    <a:cxn ang="0">
                      <a:pos x="1" y="3"/>
                    </a:cxn>
                    <a:cxn ang="0">
                      <a:pos x="1" y="3"/>
                    </a:cxn>
                    <a:cxn ang="0">
                      <a:pos x="1" y="0"/>
                    </a:cxn>
                  </a:cxnLst>
                  <a:rect l="0" t="0" r="r" b="b"/>
                  <a:pathLst>
                    <a:path w="1" h="3">
                      <a:moveTo>
                        <a:pt x="1" y="0"/>
                      </a:moveTo>
                      <a:cubicBezTo>
                        <a:pt x="1" y="0"/>
                        <a:pt x="1" y="0"/>
                        <a:pt x="1" y="0"/>
                      </a:cubicBezTo>
                      <a:cubicBezTo>
                        <a:pt x="0" y="0"/>
                        <a:pt x="0" y="1"/>
                        <a:pt x="0" y="1"/>
                      </a:cubicBezTo>
                      <a:cubicBezTo>
                        <a:pt x="0" y="2"/>
                        <a:pt x="0" y="2"/>
                        <a:pt x="0" y="2"/>
                      </a:cubicBezTo>
                      <a:cubicBezTo>
                        <a:pt x="0" y="2"/>
                        <a:pt x="0" y="2"/>
                        <a:pt x="0" y="2"/>
                      </a:cubicBezTo>
                      <a:cubicBezTo>
                        <a:pt x="0" y="2"/>
                        <a:pt x="0" y="2"/>
                        <a:pt x="0" y="2"/>
                      </a:cubicBezTo>
                      <a:cubicBezTo>
                        <a:pt x="0" y="2"/>
                        <a:pt x="0" y="2"/>
                        <a:pt x="0" y="3"/>
                      </a:cubicBezTo>
                      <a:cubicBezTo>
                        <a:pt x="1" y="3"/>
                        <a:pt x="1" y="3"/>
                        <a:pt x="1" y="3"/>
                      </a:cubicBezTo>
                      <a:cubicBezTo>
                        <a:pt x="1" y="3"/>
                        <a:pt x="1" y="3"/>
                        <a:pt x="1" y="3"/>
                      </a:cubicBezTo>
                      <a:lnTo>
                        <a:pt x="1"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94" name="Freeform 90"/>
                <p:cNvSpPr>
                  <a:spLocks/>
                </p:cNvSpPr>
                <p:nvPr/>
              </p:nvSpPr>
              <p:spPr bwMode="auto">
                <a:xfrm>
                  <a:off x="3070" y="353"/>
                  <a:ext cx="6" cy="9"/>
                </a:xfrm>
                <a:custGeom>
                  <a:avLst/>
                  <a:gdLst/>
                  <a:ahLst/>
                  <a:cxnLst>
                    <a:cxn ang="0">
                      <a:pos x="2" y="2"/>
                    </a:cxn>
                    <a:cxn ang="0">
                      <a:pos x="1" y="3"/>
                    </a:cxn>
                    <a:cxn ang="0">
                      <a:pos x="0" y="1"/>
                    </a:cxn>
                    <a:cxn ang="0">
                      <a:pos x="1" y="0"/>
                    </a:cxn>
                    <a:cxn ang="0">
                      <a:pos x="2" y="2"/>
                    </a:cxn>
                  </a:cxnLst>
                  <a:rect l="0" t="0" r="r" b="b"/>
                  <a:pathLst>
                    <a:path w="2" h="3">
                      <a:moveTo>
                        <a:pt x="2" y="2"/>
                      </a:moveTo>
                      <a:cubicBezTo>
                        <a:pt x="2" y="2"/>
                        <a:pt x="1" y="3"/>
                        <a:pt x="1" y="3"/>
                      </a:cubicBezTo>
                      <a:cubicBezTo>
                        <a:pt x="1" y="3"/>
                        <a:pt x="0" y="2"/>
                        <a:pt x="0" y="1"/>
                      </a:cubicBezTo>
                      <a:cubicBezTo>
                        <a:pt x="1" y="1"/>
                        <a:pt x="1" y="0"/>
                        <a:pt x="1" y="0"/>
                      </a:cubicBezTo>
                      <a:cubicBezTo>
                        <a:pt x="2" y="1"/>
                        <a:pt x="2" y="1"/>
                        <a:pt x="2" y="2"/>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95" name="Freeform 91"/>
                <p:cNvSpPr>
                  <a:spLocks/>
                </p:cNvSpPr>
                <p:nvPr/>
              </p:nvSpPr>
              <p:spPr bwMode="auto">
                <a:xfrm>
                  <a:off x="3070" y="302"/>
                  <a:ext cx="3" cy="7"/>
                </a:xfrm>
                <a:custGeom>
                  <a:avLst/>
                  <a:gdLst/>
                  <a:ahLst/>
                  <a:cxnLst>
                    <a:cxn ang="0">
                      <a:pos x="1" y="0"/>
                    </a:cxn>
                    <a:cxn ang="0">
                      <a:pos x="1" y="0"/>
                    </a:cxn>
                    <a:cxn ang="0">
                      <a:pos x="1" y="0"/>
                    </a:cxn>
                    <a:cxn ang="0">
                      <a:pos x="1" y="0"/>
                    </a:cxn>
                    <a:cxn ang="0">
                      <a:pos x="0" y="1"/>
                    </a:cxn>
                    <a:cxn ang="0">
                      <a:pos x="0" y="2"/>
                    </a:cxn>
                    <a:cxn ang="0">
                      <a:pos x="0" y="2"/>
                    </a:cxn>
                    <a:cxn ang="0">
                      <a:pos x="0" y="2"/>
                    </a:cxn>
                    <a:cxn ang="0">
                      <a:pos x="0" y="2"/>
                    </a:cxn>
                    <a:cxn ang="0">
                      <a:pos x="1" y="2"/>
                    </a:cxn>
                    <a:cxn ang="0">
                      <a:pos x="1" y="0"/>
                    </a:cxn>
                  </a:cxnLst>
                  <a:rect l="0" t="0" r="r" b="b"/>
                  <a:pathLst>
                    <a:path w="1" h="2">
                      <a:moveTo>
                        <a:pt x="1" y="0"/>
                      </a:moveTo>
                      <a:cubicBezTo>
                        <a:pt x="1" y="0"/>
                        <a:pt x="1" y="0"/>
                        <a:pt x="1" y="0"/>
                      </a:cubicBezTo>
                      <a:cubicBezTo>
                        <a:pt x="1" y="0"/>
                        <a:pt x="1" y="0"/>
                        <a:pt x="1" y="0"/>
                      </a:cubicBezTo>
                      <a:cubicBezTo>
                        <a:pt x="1" y="0"/>
                        <a:pt x="1" y="0"/>
                        <a:pt x="1" y="0"/>
                      </a:cubicBezTo>
                      <a:cubicBezTo>
                        <a:pt x="0" y="0"/>
                        <a:pt x="0" y="0"/>
                        <a:pt x="0" y="1"/>
                      </a:cubicBezTo>
                      <a:cubicBezTo>
                        <a:pt x="0" y="1"/>
                        <a:pt x="0" y="2"/>
                        <a:pt x="0" y="2"/>
                      </a:cubicBezTo>
                      <a:cubicBezTo>
                        <a:pt x="0" y="2"/>
                        <a:pt x="0" y="2"/>
                        <a:pt x="0" y="2"/>
                      </a:cubicBezTo>
                      <a:cubicBezTo>
                        <a:pt x="0" y="2"/>
                        <a:pt x="0" y="2"/>
                        <a:pt x="0" y="2"/>
                      </a:cubicBezTo>
                      <a:cubicBezTo>
                        <a:pt x="0" y="2"/>
                        <a:pt x="0" y="2"/>
                        <a:pt x="0" y="2"/>
                      </a:cubicBezTo>
                      <a:cubicBezTo>
                        <a:pt x="1" y="2"/>
                        <a:pt x="1" y="2"/>
                        <a:pt x="1" y="2"/>
                      </a:cubicBezTo>
                      <a:lnTo>
                        <a:pt x="1"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96" name="Freeform 92"/>
                <p:cNvSpPr>
                  <a:spLocks/>
                </p:cNvSpPr>
                <p:nvPr/>
              </p:nvSpPr>
              <p:spPr bwMode="auto">
                <a:xfrm>
                  <a:off x="3070" y="302"/>
                  <a:ext cx="6" cy="7"/>
                </a:xfrm>
                <a:custGeom>
                  <a:avLst/>
                  <a:gdLst/>
                  <a:ahLst/>
                  <a:cxnLst>
                    <a:cxn ang="0">
                      <a:pos x="2" y="1"/>
                    </a:cxn>
                    <a:cxn ang="0">
                      <a:pos x="1" y="2"/>
                    </a:cxn>
                    <a:cxn ang="0">
                      <a:pos x="0" y="1"/>
                    </a:cxn>
                    <a:cxn ang="0">
                      <a:pos x="1" y="0"/>
                    </a:cxn>
                    <a:cxn ang="0">
                      <a:pos x="2" y="1"/>
                    </a:cxn>
                  </a:cxnLst>
                  <a:rect l="0" t="0" r="r" b="b"/>
                  <a:pathLst>
                    <a:path w="2" h="2">
                      <a:moveTo>
                        <a:pt x="2" y="1"/>
                      </a:moveTo>
                      <a:cubicBezTo>
                        <a:pt x="1" y="2"/>
                        <a:pt x="1" y="2"/>
                        <a:pt x="1" y="2"/>
                      </a:cubicBezTo>
                      <a:cubicBezTo>
                        <a:pt x="0" y="2"/>
                        <a:pt x="0" y="1"/>
                        <a:pt x="0" y="1"/>
                      </a:cubicBezTo>
                      <a:cubicBezTo>
                        <a:pt x="0" y="0"/>
                        <a:pt x="1" y="0"/>
                        <a:pt x="1" y="0"/>
                      </a:cubicBezTo>
                      <a:cubicBezTo>
                        <a:pt x="1" y="0"/>
                        <a:pt x="2" y="1"/>
                        <a:pt x="2" y="1"/>
                      </a:cubicBezTo>
                    </a:path>
                  </a:pathLst>
                </a:custGeom>
                <a:solidFill>
                  <a:srgbClr val="0B3C6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97" name="Rectangle 93"/>
                <p:cNvSpPr>
                  <a:spLocks noChangeArrowheads="1"/>
                </p:cNvSpPr>
                <p:nvPr/>
              </p:nvSpPr>
              <p:spPr bwMode="auto">
                <a:xfrm>
                  <a:off x="3006" y="284"/>
                  <a:ext cx="1" cy="265"/>
                </a:xfrm>
                <a:prstGeom prst="rect">
                  <a:avLst/>
                </a:prstGeom>
                <a:solidFill>
                  <a:srgbClr val="456488"/>
                </a:solidFill>
                <a:ln w="9525">
                  <a:noFill/>
                  <a:miter lim="800000"/>
                  <a:headEnd/>
                  <a:tailEnd/>
                </a:ln>
              </p:spPr>
              <p:txBody>
                <a:bodyPr/>
                <a:lstStyle/>
                <a:p>
                  <a:pPr defTabSz="913425">
                    <a:defRPr/>
                  </a:pPr>
                  <a:endParaRPr lang="zh-CN" altLang="en-US" sz="1200" kern="0" dirty="0">
                    <a:solidFill>
                      <a:prstClr val="black"/>
                    </a:solidFill>
                    <a:cs typeface="+mn-ea"/>
                    <a:sym typeface="+mn-lt"/>
                  </a:endParaRPr>
                </a:p>
              </p:txBody>
            </p:sp>
            <p:sp>
              <p:nvSpPr>
                <p:cNvPr id="98" name="Freeform 94"/>
                <p:cNvSpPr>
                  <a:spLocks/>
                </p:cNvSpPr>
                <p:nvPr/>
              </p:nvSpPr>
              <p:spPr bwMode="auto">
                <a:xfrm>
                  <a:off x="2997" y="280"/>
                  <a:ext cx="9" cy="269"/>
                </a:xfrm>
                <a:custGeom>
                  <a:avLst/>
                  <a:gdLst/>
                  <a:ahLst/>
                  <a:cxnLst>
                    <a:cxn ang="0">
                      <a:pos x="0" y="266"/>
                    </a:cxn>
                    <a:cxn ang="0">
                      <a:pos x="9" y="269"/>
                    </a:cxn>
                    <a:cxn ang="0">
                      <a:pos x="9" y="3"/>
                    </a:cxn>
                    <a:cxn ang="0">
                      <a:pos x="0" y="0"/>
                    </a:cxn>
                    <a:cxn ang="0">
                      <a:pos x="0" y="266"/>
                    </a:cxn>
                  </a:cxnLst>
                  <a:rect l="0" t="0" r="r" b="b"/>
                  <a:pathLst>
                    <a:path w="9" h="269">
                      <a:moveTo>
                        <a:pt x="0" y="266"/>
                      </a:moveTo>
                      <a:lnTo>
                        <a:pt x="9" y="269"/>
                      </a:lnTo>
                      <a:lnTo>
                        <a:pt x="9" y="3"/>
                      </a:lnTo>
                      <a:lnTo>
                        <a:pt x="0" y="0"/>
                      </a:lnTo>
                      <a:lnTo>
                        <a:pt x="0" y="266"/>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99" name="Freeform 95"/>
                <p:cNvSpPr>
                  <a:spLocks/>
                </p:cNvSpPr>
                <p:nvPr/>
              </p:nvSpPr>
              <p:spPr bwMode="auto">
                <a:xfrm>
                  <a:off x="2997" y="280"/>
                  <a:ext cx="9" cy="4"/>
                </a:xfrm>
                <a:custGeom>
                  <a:avLst/>
                  <a:gdLst/>
                  <a:ahLst/>
                  <a:cxnLst>
                    <a:cxn ang="0">
                      <a:pos x="0" y="0"/>
                    </a:cxn>
                    <a:cxn ang="0">
                      <a:pos x="9" y="3"/>
                    </a:cxn>
                    <a:cxn ang="0">
                      <a:pos x="9" y="3"/>
                    </a:cxn>
                    <a:cxn ang="0">
                      <a:pos x="0" y="0"/>
                    </a:cxn>
                    <a:cxn ang="0">
                      <a:pos x="0" y="0"/>
                    </a:cxn>
                  </a:cxnLst>
                  <a:rect l="0" t="0" r="r" b="b"/>
                  <a:pathLst>
                    <a:path w="9" h="3">
                      <a:moveTo>
                        <a:pt x="0" y="0"/>
                      </a:moveTo>
                      <a:lnTo>
                        <a:pt x="9" y="3"/>
                      </a:lnTo>
                      <a:lnTo>
                        <a:pt x="9" y="3"/>
                      </a:lnTo>
                      <a:lnTo>
                        <a:pt x="0" y="0"/>
                      </a:lnTo>
                      <a:lnTo>
                        <a:pt x="0"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00" name="Freeform 96"/>
                <p:cNvSpPr>
                  <a:spLocks/>
                </p:cNvSpPr>
                <p:nvPr/>
              </p:nvSpPr>
              <p:spPr bwMode="auto">
                <a:xfrm>
                  <a:off x="3006" y="518"/>
                  <a:ext cx="13" cy="41"/>
                </a:xfrm>
                <a:custGeom>
                  <a:avLst/>
                  <a:gdLst/>
                  <a:ahLst/>
                  <a:cxnLst>
                    <a:cxn ang="0">
                      <a:pos x="13" y="41"/>
                    </a:cxn>
                    <a:cxn ang="0">
                      <a:pos x="10" y="41"/>
                    </a:cxn>
                    <a:cxn ang="0">
                      <a:pos x="0" y="0"/>
                    </a:cxn>
                    <a:cxn ang="0">
                      <a:pos x="0" y="0"/>
                    </a:cxn>
                    <a:cxn ang="0">
                      <a:pos x="13" y="41"/>
                    </a:cxn>
                  </a:cxnLst>
                  <a:rect l="0" t="0" r="r" b="b"/>
                  <a:pathLst>
                    <a:path w="13" h="41">
                      <a:moveTo>
                        <a:pt x="13" y="41"/>
                      </a:moveTo>
                      <a:lnTo>
                        <a:pt x="10" y="41"/>
                      </a:lnTo>
                      <a:lnTo>
                        <a:pt x="0" y="0"/>
                      </a:lnTo>
                      <a:lnTo>
                        <a:pt x="0" y="0"/>
                      </a:lnTo>
                      <a:lnTo>
                        <a:pt x="13" y="41"/>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01" name="Freeform 97"/>
                <p:cNvSpPr>
                  <a:spLocks/>
                </p:cNvSpPr>
                <p:nvPr/>
              </p:nvSpPr>
              <p:spPr bwMode="auto">
                <a:xfrm>
                  <a:off x="2984" y="514"/>
                  <a:ext cx="32" cy="45"/>
                </a:xfrm>
                <a:custGeom>
                  <a:avLst/>
                  <a:gdLst/>
                  <a:ahLst/>
                  <a:cxnLst>
                    <a:cxn ang="0">
                      <a:pos x="0" y="35"/>
                    </a:cxn>
                    <a:cxn ang="0">
                      <a:pos x="32" y="45"/>
                    </a:cxn>
                    <a:cxn ang="0">
                      <a:pos x="22" y="4"/>
                    </a:cxn>
                    <a:cxn ang="0">
                      <a:pos x="13" y="0"/>
                    </a:cxn>
                    <a:cxn ang="0">
                      <a:pos x="0" y="35"/>
                    </a:cxn>
                  </a:cxnLst>
                  <a:rect l="0" t="0" r="r" b="b"/>
                  <a:pathLst>
                    <a:path w="32" h="45">
                      <a:moveTo>
                        <a:pt x="0" y="35"/>
                      </a:moveTo>
                      <a:lnTo>
                        <a:pt x="32" y="45"/>
                      </a:lnTo>
                      <a:lnTo>
                        <a:pt x="22" y="4"/>
                      </a:lnTo>
                      <a:lnTo>
                        <a:pt x="13" y="0"/>
                      </a:lnTo>
                      <a:lnTo>
                        <a:pt x="0" y="35"/>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02" name="Freeform 98"/>
                <p:cNvSpPr>
                  <a:spLocks/>
                </p:cNvSpPr>
                <p:nvPr/>
              </p:nvSpPr>
              <p:spPr bwMode="auto">
                <a:xfrm>
                  <a:off x="2997" y="514"/>
                  <a:ext cx="9" cy="4"/>
                </a:xfrm>
                <a:custGeom>
                  <a:avLst/>
                  <a:gdLst/>
                  <a:ahLst/>
                  <a:cxnLst>
                    <a:cxn ang="0">
                      <a:pos x="0" y="0"/>
                    </a:cxn>
                    <a:cxn ang="0">
                      <a:pos x="9" y="4"/>
                    </a:cxn>
                    <a:cxn ang="0">
                      <a:pos x="9" y="4"/>
                    </a:cxn>
                    <a:cxn ang="0">
                      <a:pos x="0" y="0"/>
                    </a:cxn>
                    <a:cxn ang="0">
                      <a:pos x="0" y="0"/>
                    </a:cxn>
                  </a:cxnLst>
                  <a:rect l="0" t="0" r="r" b="b"/>
                  <a:pathLst>
                    <a:path w="9" h="4">
                      <a:moveTo>
                        <a:pt x="0" y="0"/>
                      </a:moveTo>
                      <a:lnTo>
                        <a:pt x="9" y="4"/>
                      </a:lnTo>
                      <a:lnTo>
                        <a:pt x="9" y="4"/>
                      </a:lnTo>
                      <a:lnTo>
                        <a:pt x="0" y="0"/>
                      </a:lnTo>
                      <a:lnTo>
                        <a:pt x="0" y="0"/>
                      </a:lnTo>
                      <a:close/>
                    </a:path>
                  </a:pathLst>
                </a:custGeom>
                <a:solidFill>
                  <a:srgbClr val="5D7695"/>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03" name="Freeform 99"/>
                <p:cNvSpPr>
                  <a:spLocks/>
                </p:cNvSpPr>
                <p:nvPr/>
              </p:nvSpPr>
              <p:spPr bwMode="auto">
                <a:xfrm>
                  <a:off x="2962" y="357"/>
                  <a:ext cx="9" cy="44"/>
                </a:xfrm>
                <a:custGeom>
                  <a:avLst/>
                  <a:gdLst/>
                  <a:ahLst/>
                  <a:cxnLst>
                    <a:cxn ang="0">
                      <a:pos x="9" y="41"/>
                    </a:cxn>
                    <a:cxn ang="0">
                      <a:pos x="0" y="44"/>
                    </a:cxn>
                    <a:cxn ang="0">
                      <a:pos x="0" y="3"/>
                    </a:cxn>
                    <a:cxn ang="0">
                      <a:pos x="9" y="0"/>
                    </a:cxn>
                    <a:cxn ang="0">
                      <a:pos x="9" y="41"/>
                    </a:cxn>
                  </a:cxnLst>
                  <a:rect l="0" t="0" r="r" b="b"/>
                  <a:pathLst>
                    <a:path w="9" h="44">
                      <a:moveTo>
                        <a:pt x="9" y="41"/>
                      </a:moveTo>
                      <a:lnTo>
                        <a:pt x="0" y="44"/>
                      </a:lnTo>
                      <a:lnTo>
                        <a:pt x="0" y="3"/>
                      </a:lnTo>
                      <a:lnTo>
                        <a:pt x="9" y="0"/>
                      </a:lnTo>
                      <a:lnTo>
                        <a:pt x="9" y="41"/>
                      </a:lnTo>
                      <a:close/>
                    </a:path>
                  </a:pathLst>
                </a:custGeom>
                <a:solidFill>
                  <a:srgbClr val="456488"/>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04" name="Freeform 100"/>
                <p:cNvSpPr>
                  <a:spLocks/>
                </p:cNvSpPr>
                <p:nvPr/>
              </p:nvSpPr>
              <p:spPr bwMode="auto">
                <a:xfrm>
                  <a:off x="2895" y="341"/>
                  <a:ext cx="68" cy="60"/>
                </a:xfrm>
                <a:custGeom>
                  <a:avLst/>
                  <a:gdLst/>
                  <a:ahLst/>
                  <a:cxnLst>
                    <a:cxn ang="0">
                      <a:pos x="0" y="41"/>
                    </a:cxn>
                    <a:cxn ang="0">
                      <a:pos x="67" y="60"/>
                    </a:cxn>
                    <a:cxn ang="0">
                      <a:pos x="67" y="19"/>
                    </a:cxn>
                    <a:cxn ang="0">
                      <a:pos x="0" y="0"/>
                    </a:cxn>
                    <a:cxn ang="0">
                      <a:pos x="0" y="41"/>
                    </a:cxn>
                  </a:cxnLst>
                  <a:rect l="0" t="0" r="r" b="b"/>
                  <a:pathLst>
                    <a:path w="67" h="60">
                      <a:moveTo>
                        <a:pt x="0" y="41"/>
                      </a:moveTo>
                      <a:lnTo>
                        <a:pt x="67" y="60"/>
                      </a:lnTo>
                      <a:lnTo>
                        <a:pt x="67" y="19"/>
                      </a:lnTo>
                      <a:lnTo>
                        <a:pt x="0" y="0"/>
                      </a:lnTo>
                      <a:lnTo>
                        <a:pt x="0" y="41"/>
                      </a:lnTo>
                      <a:close/>
                    </a:path>
                  </a:pathLst>
                </a:custGeom>
                <a:solidFill>
                  <a:srgbClr val="8BA6BD"/>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sp>
              <p:nvSpPr>
                <p:cNvPr id="105" name="Freeform 101"/>
                <p:cNvSpPr>
                  <a:spLocks/>
                </p:cNvSpPr>
                <p:nvPr/>
              </p:nvSpPr>
              <p:spPr bwMode="auto">
                <a:xfrm>
                  <a:off x="2895" y="334"/>
                  <a:ext cx="76" cy="25"/>
                </a:xfrm>
                <a:custGeom>
                  <a:avLst/>
                  <a:gdLst/>
                  <a:ahLst/>
                  <a:cxnLst>
                    <a:cxn ang="0">
                      <a:pos x="6" y="0"/>
                    </a:cxn>
                    <a:cxn ang="0">
                      <a:pos x="76" y="22"/>
                    </a:cxn>
                    <a:cxn ang="0">
                      <a:pos x="67" y="25"/>
                    </a:cxn>
                    <a:cxn ang="0">
                      <a:pos x="0" y="6"/>
                    </a:cxn>
                    <a:cxn ang="0">
                      <a:pos x="6" y="0"/>
                    </a:cxn>
                  </a:cxnLst>
                  <a:rect l="0" t="0" r="r" b="b"/>
                  <a:pathLst>
                    <a:path w="76" h="25">
                      <a:moveTo>
                        <a:pt x="6" y="0"/>
                      </a:moveTo>
                      <a:lnTo>
                        <a:pt x="76" y="22"/>
                      </a:lnTo>
                      <a:lnTo>
                        <a:pt x="67" y="25"/>
                      </a:lnTo>
                      <a:lnTo>
                        <a:pt x="0" y="6"/>
                      </a:lnTo>
                      <a:lnTo>
                        <a:pt x="6" y="0"/>
                      </a:lnTo>
                      <a:close/>
                    </a:path>
                  </a:pathLst>
                </a:custGeom>
                <a:solidFill>
                  <a:srgbClr val="7890A4"/>
                </a:solidFill>
                <a:ln w="9525">
                  <a:noFill/>
                  <a:round/>
                  <a:headEnd/>
                  <a:tailEnd/>
                </a:ln>
              </p:spPr>
              <p:txBody>
                <a:bodyPr/>
                <a:lstStyle/>
                <a:p>
                  <a:pPr defTabSz="913425">
                    <a:defRPr/>
                  </a:pPr>
                  <a:endParaRPr lang="zh-CN" altLang="en-US" sz="1200" kern="0" dirty="0">
                    <a:solidFill>
                      <a:prstClr val="black"/>
                    </a:solidFill>
                    <a:cs typeface="+mn-ea"/>
                    <a:sym typeface="+mn-lt"/>
                  </a:endParaRPr>
                </a:p>
              </p:txBody>
            </p:sp>
          </p:grpSp>
          <p:grpSp>
            <p:nvGrpSpPr>
              <p:cNvPr id="106" name="组合 328"/>
              <p:cNvGrpSpPr>
                <a:grpSpLocks/>
              </p:cNvGrpSpPr>
              <p:nvPr/>
            </p:nvGrpSpPr>
            <p:grpSpPr bwMode="auto">
              <a:xfrm>
                <a:off x="1930788" y="5493107"/>
                <a:ext cx="494296" cy="387148"/>
                <a:chOff x="5449720" y="3827229"/>
                <a:chExt cx="771120" cy="708190"/>
              </a:xfrm>
            </p:grpSpPr>
            <p:pic>
              <p:nvPicPr>
                <p:cNvPr id="109" name="Picture 195" descr="图片5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49720" y="3827229"/>
                  <a:ext cx="616545" cy="708190"/>
                </a:xfrm>
                <a:prstGeom prst="rect">
                  <a:avLst/>
                </a:prstGeom>
                <a:noFill/>
                <a:ln w="9525">
                  <a:noFill/>
                  <a:miter lim="800000"/>
                  <a:headEnd/>
                  <a:tailEnd/>
                </a:ln>
              </p:spPr>
            </p:pic>
            <p:cxnSp>
              <p:nvCxnSpPr>
                <p:cNvPr id="108" name="直接连接符 41"/>
                <p:cNvCxnSpPr>
                  <a:cxnSpLocks noChangeShapeType="1"/>
                </p:cNvCxnSpPr>
                <p:nvPr/>
              </p:nvCxnSpPr>
              <p:spPr bwMode="auto">
                <a:xfrm>
                  <a:off x="6138163" y="4155073"/>
                  <a:ext cx="82677" cy="0"/>
                </a:xfrm>
                <a:prstGeom prst="line">
                  <a:avLst/>
                </a:prstGeom>
                <a:noFill/>
                <a:ln w="19050" cap="rnd" algn="ctr">
                  <a:noFill/>
                  <a:prstDash val="sysDot"/>
                  <a:round/>
                  <a:headEnd/>
                  <a:tailEnd/>
                </a:ln>
              </p:spPr>
            </p:cxnSp>
          </p:grpSp>
          <p:pic>
            <p:nvPicPr>
              <p:cNvPr id="111" name="d0e167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90009" y="5131715"/>
                <a:ext cx="524824" cy="857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53" name="组合 252"/>
            <p:cNvGrpSpPr/>
            <p:nvPr/>
          </p:nvGrpSpPr>
          <p:grpSpPr>
            <a:xfrm>
              <a:off x="3185390" y="4979879"/>
              <a:ext cx="2884339" cy="1364785"/>
              <a:chOff x="3265259" y="4900640"/>
              <a:chExt cx="2884339" cy="1364785"/>
            </a:xfrm>
          </p:grpSpPr>
          <p:sp>
            <p:nvSpPr>
              <p:cNvPr id="114" name="圆角矩形 113"/>
              <p:cNvSpPr/>
              <p:nvPr/>
            </p:nvSpPr>
            <p:spPr>
              <a:xfrm>
                <a:off x="3265259" y="4900640"/>
                <a:ext cx="2818832" cy="1356528"/>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115" name="文本框 114"/>
              <p:cNvSpPr txBox="1"/>
              <p:nvPr/>
            </p:nvSpPr>
            <p:spPr>
              <a:xfrm>
                <a:off x="3721517" y="4920166"/>
                <a:ext cx="2241075" cy="276999"/>
              </a:xfrm>
              <a:prstGeom prst="rect">
                <a:avLst/>
              </a:prstGeom>
              <a:noFill/>
            </p:spPr>
            <p:txBody>
              <a:bodyPr wrap="square" rtlCol="0">
                <a:spAutoFit/>
              </a:bodyPr>
              <a:lstStyle/>
              <a:p>
                <a:pPr algn="ctr"/>
                <a:r>
                  <a:rPr lang="en-US" sz="1200" b="1" dirty="0">
                    <a:cs typeface="+mn-ea"/>
                    <a:sym typeface="+mn-lt"/>
                  </a:rPr>
                  <a:t>Environment infrastructure</a:t>
                </a:r>
              </a:p>
            </p:txBody>
          </p:sp>
          <p:sp>
            <p:nvSpPr>
              <p:cNvPr id="117" name="文本框 116"/>
              <p:cNvSpPr txBox="1"/>
              <p:nvPr/>
            </p:nvSpPr>
            <p:spPr>
              <a:xfrm>
                <a:off x="3283120" y="5988426"/>
                <a:ext cx="874216" cy="276999"/>
              </a:xfrm>
              <a:prstGeom prst="rect">
                <a:avLst/>
              </a:prstGeom>
              <a:noFill/>
            </p:spPr>
            <p:txBody>
              <a:bodyPr wrap="square" rtlCol="0">
                <a:spAutoFit/>
              </a:bodyPr>
              <a:lstStyle/>
              <a:p>
                <a:pPr algn="ctr"/>
                <a:r>
                  <a:rPr lang="en-US" sz="1200" dirty="0" smtClean="0">
                    <a:cs typeface="+mn-ea"/>
                    <a:sym typeface="+mn-lt"/>
                  </a:rPr>
                  <a:t>A/C</a:t>
                </a:r>
                <a:endParaRPr lang="en-US" sz="1200" dirty="0">
                  <a:cs typeface="+mn-ea"/>
                  <a:sym typeface="+mn-lt"/>
                </a:endParaRPr>
              </a:p>
            </p:txBody>
          </p:sp>
          <p:sp>
            <p:nvSpPr>
              <p:cNvPr id="119" name="文本框 118"/>
              <p:cNvSpPr txBox="1"/>
              <p:nvPr/>
            </p:nvSpPr>
            <p:spPr>
              <a:xfrm>
                <a:off x="4121962" y="5982329"/>
                <a:ext cx="987607" cy="276999"/>
              </a:xfrm>
              <a:prstGeom prst="rect">
                <a:avLst/>
              </a:prstGeom>
              <a:noFill/>
            </p:spPr>
            <p:txBody>
              <a:bodyPr wrap="square" rtlCol="0">
                <a:spAutoFit/>
              </a:bodyPr>
              <a:lstStyle/>
              <a:p>
                <a:pPr algn="ctr"/>
                <a:r>
                  <a:rPr lang="en-US" sz="1200" dirty="0" smtClean="0">
                    <a:cs typeface="+mn-ea"/>
                    <a:sym typeface="+mn-lt"/>
                  </a:rPr>
                  <a:t>T/H </a:t>
                </a:r>
                <a:r>
                  <a:rPr lang="en-US" altLang="zh-CN" sz="1200" dirty="0" smtClean="0">
                    <a:cs typeface="+mn-ea"/>
                    <a:sym typeface="+mn-lt"/>
                  </a:rPr>
                  <a:t>sensor</a:t>
                </a:r>
                <a:endParaRPr lang="en-US" sz="1200" dirty="0">
                  <a:cs typeface="+mn-ea"/>
                  <a:sym typeface="+mn-lt"/>
                </a:endParaRPr>
              </a:p>
            </p:txBody>
          </p:sp>
          <p:sp>
            <p:nvSpPr>
              <p:cNvPr id="120" name="文本框 119"/>
              <p:cNvSpPr txBox="1"/>
              <p:nvPr/>
            </p:nvSpPr>
            <p:spPr>
              <a:xfrm>
                <a:off x="4968414" y="5979079"/>
                <a:ext cx="1181184" cy="276999"/>
              </a:xfrm>
              <a:prstGeom prst="rect">
                <a:avLst/>
              </a:prstGeom>
              <a:noFill/>
            </p:spPr>
            <p:txBody>
              <a:bodyPr wrap="square" rtlCol="0">
                <a:spAutoFit/>
              </a:bodyPr>
              <a:lstStyle/>
              <a:p>
                <a:pPr algn="ctr"/>
                <a:r>
                  <a:rPr lang="en-US" sz="1200" dirty="0">
                    <a:cs typeface="+mn-ea"/>
                    <a:sym typeface="+mn-lt"/>
                  </a:rPr>
                  <a:t>Water sensor</a:t>
                </a:r>
              </a:p>
            </p:txBody>
          </p:sp>
          <p:pic>
            <p:nvPicPr>
              <p:cNvPr id="222" name="图片 221"/>
              <p:cNvPicPr>
                <a:picLocks noChangeAspect="1"/>
              </p:cNvPicPr>
              <p:nvPr/>
            </p:nvPicPr>
            <p:blipFill>
              <a:blip r:embed="rId6" cstate="print">
                <a:extLst>
                  <a:ext uri="{BEBA8EAE-BF5A-486C-A8C5-ECC9F3942E4B}">
                    <a14:imgProps xmlns:a14="http://schemas.microsoft.com/office/drawing/2010/main">
                      <a14:imgLayer r:embed="rId7">
                        <a14:imgEffect>
                          <a14:backgroundRemoval t="4664" b="93337" l="9982" r="89837"/>
                        </a14:imgEffect>
                      </a14:imgLayer>
                    </a14:imgProps>
                  </a:ext>
                  <a:ext uri="{28A0092B-C50C-407E-A947-70E740481C1C}">
                    <a14:useLocalDpi xmlns:a14="http://schemas.microsoft.com/office/drawing/2010/main" val="0"/>
                  </a:ext>
                </a:extLst>
              </a:blip>
              <a:stretch>
                <a:fillRect/>
              </a:stretch>
            </p:blipFill>
            <p:spPr>
              <a:xfrm>
                <a:off x="3333062" y="5054407"/>
                <a:ext cx="799149" cy="1059008"/>
              </a:xfrm>
              <a:prstGeom prst="rect">
                <a:avLst/>
              </a:prstGeom>
            </p:spPr>
          </p:pic>
          <p:pic>
            <p:nvPicPr>
              <p:cNvPr id="223" name="图片 222"/>
              <p:cNvPicPr>
                <a:picLocks noChangeAspect="1"/>
              </p:cNvPicPr>
              <p:nvPr/>
            </p:nvPicPr>
            <p:blipFill>
              <a:blip r:embed="rId8"/>
              <a:srcRect l="2528" t="8350" r="6037" b="16601"/>
              <a:stretch>
                <a:fillRect/>
              </a:stretch>
            </p:blipFill>
            <p:spPr>
              <a:xfrm>
                <a:off x="4107045" y="5530891"/>
                <a:ext cx="904720" cy="390071"/>
              </a:xfrm>
              <a:custGeom>
                <a:avLst/>
                <a:gdLst>
                  <a:gd name="connsiteX0" fmla="*/ 6924675 w 8439150"/>
                  <a:gd name="connsiteY0" fmla="*/ 0 h 3638550"/>
                  <a:gd name="connsiteX1" fmla="*/ 8324850 w 8439150"/>
                  <a:gd name="connsiteY1" fmla="*/ 200025 h 3638550"/>
                  <a:gd name="connsiteX2" fmla="*/ 8439150 w 8439150"/>
                  <a:gd name="connsiteY2" fmla="*/ 1638300 h 3638550"/>
                  <a:gd name="connsiteX3" fmla="*/ 8029575 w 8439150"/>
                  <a:gd name="connsiteY3" fmla="*/ 2114550 h 3638550"/>
                  <a:gd name="connsiteX4" fmla="*/ 6600825 w 8439150"/>
                  <a:gd name="connsiteY4" fmla="*/ 2276475 h 3638550"/>
                  <a:gd name="connsiteX5" fmla="*/ 7019925 w 8439150"/>
                  <a:gd name="connsiteY5" fmla="*/ 2819400 h 3638550"/>
                  <a:gd name="connsiteX6" fmla="*/ 6819900 w 8439150"/>
                  <a:gd name="connsiteY6" fmla="*/ 2924175 h 3638550"/>
                  <a:gd name="connsiteX7" fmla="*/ 447675 w 8439150"/>
                  <a:gd name="connsiteY7" fmla="*/ 3638550 h 3638550"/>
                  <a:gd name="connsiteX8" fmla="*/ 0 w 8439150"/>
                  <a:gd name="connsiteY8" fmla="*/ 3133725 h 3638550"/>
                  <a:gd name="connsiteX9" fmla="*/ 923925 w 8439150"/>
                  <a:gd name="connsiteY9" fmla="*/ 2933700 h 3638550"/>
                  <a:gd name="connsiteX10" fmla="*/ 933450 w 8439150"/>
                  <a:gd name="connsiteY10" fmla="*/ 2590800 h 3638550"/>
                  <a:gd name="connsiteX11" fmla="*/ 228600 w 8439150"/>
                  <a:gd name="connsiteY11" fmla="*/ 1876425 h 3638550"/>
                  <a:gd name="connsiteX12" fmla="*/ 247650 w 8439150"/>
                  <a:gd name="connsiteY12" fmla="*/ 485775 h 3638550"/>
                  <a:gd name="connsiteX13" fmla="*/ 438150 w 8439150"/>
                  <a:gd name="connsiteY13" fmla="*/ 361950 h 36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39150" h="3638550">
                    <a:moveTo>
                      <a:pt x="6924675" y="0"/>
                    </a:moveTo>
                    <a:lnTo>
                      <a:pt x="8324850" y="200025"/>
                    </a:lnTo>
                    <a:lnTo>
                      <a:pt x="8439150" y="1638300"/>
                    </a:lnTo>
                    <a:lnTo>
                      <a:pt x="8029575" y="2114550"/>
                    </a:lnTo>
                    <a:lnTo>
                      <a:pt x="6600825" y="2276475"/>
                    </a:lnTo>
                    <a:lnTo>
                      <a:pt x="7019925" y="2819400"/>
                    </a:lnTo>
                    <a:lnTo>
                      <a:pt x="6819900" y="2924175"/>
                    </a:lnTo>
                    <a:lnTo>
                      <a:pt x="447675" y="3638550"/>
                    </a:lnTo>
                    <a:lnTo>
                      <a:pt x="0" y="3133725"/>
                    </a:lnTo>
                    <a:lnTo>
                      <a:pt x="923925" y="2933700"/>
                    </a:lnTo>
                    <a:lnTo>
                      <a:pt x="933450" y="2590800"/>
                    </a:lnTo>
                    <a:lnTo>
                      <a:pt x="228600" y="1876425"/>
                    </a:lnTo>
                    <a:lnTo>
                      <a:pt x="247650" y="485775"/>
                    </a:lnTo>
                    <a:lnTo>
                      <a:pt x="438150" y="361950"/>
                    </a:lnTo>
                    <a:close/>
                  </a:path>
                </a:pathLst>
              </a:custGeom>
            </p:spPr>
          </p:pic>
          <p:pic>
            <p:nvPicPr>
              <p:cNvPr id="224" name="图片 223"/>
              <p:cNvPicPr>
                <a:picLocks noChangeAspect="1"/>
              </p:cNvPicPr>
              <p:nvPr/>
            </p:nvPicPr>
            <p:blipFill>
              <a:blip r:embed="rId9"/>
              <a:stretch>
                <a:fillRect/>
              </a:stretch>
            </p:blipFill>
            <p:spPr>
              <a:xfrm>
                <a:off x="5087086" y="5392100"/>
                <a:ext cx="969457" cy="597832"/>
              </a:xfrm>
              <a:prstGeom prst="rect">
                <a:avLst/>
              </a:prstGeom>
            </p:spPr>
          </p:pic>
        </p:grpSp>
        <p:grpSp>
          <p:nvGrpSpPr>
            <p:cNvPr id="254" name="组合 253"/>
            <p:cNvGrpSpPr/>
            <p:nvPr/>
          </p:nvGrpSpPr>
          <p:grpSpPr>
            <a:xfrm>
              <a:off x="8819347" y="4988336"/>
              <a:ext cx="1885975" cy="1373594"/>
              <a:chOff x="6167117" y="4902800"/>
              <a:chExt cx="1885975" cy="1373594"/>
            </a:xfrm>
          </p:grpSpPr>
          <p:sp>
            <p:nvSpPr>
              <p:cNvPr id="225" name="圆角矩形 224"/>
              <p:cNvSpPr/>
              <p:nvPr/>
            </p:nvSpPr>
            <p:spPr>
              <a:xfrm>
                <a:off x="6167117" y="4902800"/>
                <a:ext cx="1712288" cy="1356528"/>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26" name="文本框 225"/>
              <p:cNvSpPr txBox="1"/>
              <p:nvPr/>
            </p:nvSpPr>
            <p:spPr>
              <a:xfrm>
                <a:off x="6223896" y="4902806"/>
                <a:ext cx="1708514" cy="461665"/>
              </a:xfrm>
              <a:prstGeom prst="rect">
                <a:avLst/>
              </a:prstGeom>
              <a:noFill/>
            </p:spPr>
            <p:txBody>
              <a:bodyPr wrap="square" rtlCol="0">
                <a:spAutoFit/>
              </a:bodyPr>
              <a:lstStyle/>
              <a:p>
                <a:pPr algn="ctr"/>
                <a:r>
                  <a:rPr lang="en-US" sz="1200" b="1" dirty="0">
                    <a:cs typeface="+mn-ea"/>
                    <a:sym typeface="+mn-lt"/>
                  </a:rPr>
                  <a:t>Fire extinguishing system</a:t>
                </a:r>
              </a:p>
            </p:txBody>
          </p:sp>
          <p:sp>
            <p:nvSpPr>
              <p:cNvPr id="227" name="文本框 226"/>
              <p:cNvSpPr txBox="1"/>
              <p:nvPr/>
            </p:nvSpPr>
            <p:spPr>
              <a:xfrm>
                <a:off x="6185498" y="5999395"/>
                <a:ext cx="1011949" cy="276999"/>
              </a:xfrm>
              <a:prstGeom prst="rect">
                <a:avLst/>
              </a:prstGeom>
              <a:noFill/>
            </p:spPr>
            <p:txBody>
              <a:bodyPr wrap="square" rtlCol="0">
                <a:spAutoFit/>
              </a:bodyPr>
              <a:lstStyle/>
              <a:p>
                <a:pPr algn="ctr"/>
                <a:r>
                  <a:rPr lang="en-US" altLang="zh-CN" sz="1200" dirty="0">
                    <a:cs typeface="+mn-ea"/>
                    <a:sym typeface="+mn-lt"/>
                  </a:rPr>
                  <a:t>C</a:t>
                </a:r>
                <a:r>
                  <a:rPr lang="en-US" altLang="zh-CN" sz="1200" dirty="0" smtClean="0">
                    <a:cs typeface="+mn-ea"/>
                    <a:sym typeface="+mn-lt"/>
                  </a:rPr>
                  <a:t>ontroller</a:t>
                </a:r>
                <a:endParaRPr lang="en-US" sz="1200" dirty="0">
                  <a:cs typeface="+mn-ea"/>
                  <a:sym typeface="+mn-lt"/>
                </a:endParaRPr>
              </a:p>
            </p:txBody>
          </p:sp>
          <p:sp>
            <p:nvSpPr>
              <p:cNvPr id="228" name="文本框 227"/>
              <p:cNvSpPr txBox="1"/>
              <p:nvPr/>
            </p:nvSpPr>
            <p:spPr>
              <a:xfrm>
                <a:off x="6913277" y="5801238"/>
                <a:ext cx="1139815" cy="461665"/>
              </a:xfrm>
              <a:prstGeom prst="rect">
                <a:avLst/>
              </a:prstGeom>
              <a:noFill/>
            </p:spPr>
            <p:txBody>
              <a:bodyPr wrap="square" rtlCol="0">
                <a:spAutoFit/>
              </a:bodyPr>
              <a:lstStyle/>
              <a:p>
                <a:pPr algn="ctr"/>
                <a:r>
                  <a:rPr lang="en-US" sz="1200" dirty="0">
                    <a:cs typeface="+mn-ea"/>
                    <a:sym typeface="+mn-lt"/>
                  </a:rPr>
                  <a:t>Smoke sensor</a:t>
                </a:r>
              </a:p>
            </p:txBody>
          </p:sp>
          <p:pic>
            <p:nvPicPr>
              <p:cNvPr id="233" name="图片 232"/>
              <p:cNvPicPr>
                <a:picLocks noChangeAspect="1"/>
              </p:cNvPicPr>
              <p:nvPr/>
            </p:nvPicPr>
            <p:blipFill>
              <a:blip r:embed="rId10"/>
              <a:stretch>
                <a:fillRect/>
              </a:stretch>
            </p:blipFill>
            <p:spPr>
              <a:xfrm>
                <a:off x="6457668" y="5204219"/>
                <a:ext cx="368150" cy="841487"/>
              </a:xfrm>
              <a:prstGeom prst="rect">
                <a:avLst/>
              </a:prstGeom>
            </p:spPr>
          </p:pic>
          <p:pic>
            <p:nvPicPr>
              <p:cNvPr id="234" name="图片 233"/>
              <p:cNvPicPr>
                <a:picLocks noChangeAspect="1"/>
              </p:cNvPicPr>
              <p:nvPr/>
            </p:nvPicPr>
            <p:blipFill>
              <a:blip r:embed="rId11"/>
              <a:stretch>
                <a:fillRect/>
              </a:stretch>
            </p:blipFill>
            <p:spPr>
              <a:xfrm>
                <a:off x="7130924" y="5271824"/>
                <a:ext cx="680427" cy="533990"/>
              </a:xfrm>
              <a:prstGeom prst="rect">
                <a:avLst/>
              </a:prstGeom>
            </p:spPr>
          </p:pic>
        </p:grpSp>
        <p:grpSp>
          <p:nvGrpSpPr>
            <p:cNvPr id="255" name="组合 254"/>
            <p:cNvGrpSpPr/>
            <p:nvPr/>
          </p:nvGrpSpPr>
          <p:grpSpPr>
            <a:xfrm>
              <a:off x="6057227" y="4978920"/>
              <a:ext cx="3095230" cy="1365944"/>
              <a:chOff x="7969294" y="4895544"/>
              <a:chExt cx="3095230" cy="1365944"/>
            </a:xfrm>
          </p:grpSpPr>
          <p:sp>
            <p:nvSpPr>
              <p:cNvPr id="235" name="圆角矩形 234"/>
              <p:cNvSpPr/>
              <p:nvPr/>
            </p:nvSpPr>
            <p:spPr>
              <a:xfrm>
                <a:off x="7969294" y="4904960"/>
                <a:ext cx="2709115" cy="1356528"/>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36" name="文本框 235"/>
              <p:cNvSpPr txBox="1"/>
              <p:nvPr/>
            </p:nvSpPr>
            <p:spPr>
              <a:xfrm>
                <a:off x="8165974" y="4895544"/>
                <a:ext cx="2182472" cy="276999"/>
              </a:xfrm>
              <a:prstGeom prst="rect">
                <a:avLst/>
              </a:prstGeom>
              <a:noFill/>
            </p:spPr>
            <p:txBody>
              <a:bodyPr wrap="square" rtlCol="0">
                <a:spAutoFit/>
              </a:bodyPr>
              <a:lstStyle/>
              <a:p>
                <a:pPr algn="ctr"/>
                <a:r>
                  <a:rPr lang="en-US" sz="1200" b="1" dirty="0">
                    <a:cs typeface="+mn-ea"/>
                    <a:sym typeface="+mn-lt"/>
                  </a:rPr>
                  <a:t>Security protection system</a:t>
                </a:r>
              </a:p>
            </p:txBody>
          </p:sp>
          <p:sp>
            <p:nvSpPr>
              <p:cNvPr id="237" name="文本框 236"/>
              <p:cNvSpPr txBox="1"/>
              <p:nvPr/>
            </p:nvSpPr>
            <p:spPr>
              <a:xfrm>
                <a:off x="7995355" y="5974942"/>
                <a:ext cx="1541887" cy="276999"/>
              </a:xfrm>
              <a:prstGeom prst="rect">
                <a:avLst/>
              </a:prstGeom>
              <a:noFill/>
            </p:spPr>
            <p:txBody>
              <a:bodyPr wrap="square" rtlCol="0">
                <a:spAutoFit/>
              </a:bodyPr>
              <a:lstStyle/>
              <a:p>
                <a:pPr algn="ctr"/>
                <a:r>
                  <a:rPr lang="en-US" sz="1200" dirty="0">
                    <a:cs typeface="+mn-ea"/>
                    <a:sym typeface="+mn-lt"/>
                  </a:rPr>
                  <a:t>Video surveillance</a:t>
                </a:r>
              </a:p>
            </p:txBody>
          </p:sp>
          <p:pic>
            <p:nvPicPr>
              <p:cNvPr id="247" name="图片 246"/>
              <p:cNvPicPr>
                <a:picLocks noChangeAspect="1"/>
              </p:cNvPicPr>
              <p:nvPr/>
            </p:nvPicPr>
            <p:blipFill>
              <a:blip r:embed="rId12"/>
              <a:stretch>
                <a:fillRect/>
              </a:stretch>
            </p:blipFill>
            <p:spPr>
              <a:xfrm>
                <a:off x="8935187" y="5186212"/>
                <a:ext cx="462900" cy="481650"/>
              </a:xfrm>
              <a:prstGeom prst="rect">
                <a:avLst/>
              </a:prstGeom>
            </p:spPr>
          </p:pic>
          <p:pic>
            <p:nvPicPr>
              <p:cNvPr id="248" name="图片 247"/>
              <p:cNvPicPr>
                <a:picLocks noChangeAspect="1"/>
              </p:cNvPicPr>
              <p:nvPr/>
            </p:nvPicPr>
            <p:blipFill>
              <a:blip r:embed="rId13"/>
              <a:stretch>
                <a:fillRect/>
              </a:stretch>
            </p:blipFill>
            <p:spPr>
              <a:xfrm>
                <a:off x="8028542" y="5571748"/>
                <a:ext cx="931906" cy="320839"/>
              </a:xfrm>
              <a:prstGeom prst="rect">
                <a:avLst/>
              </a:prstGeom>
            </p:spPr>
          </p:pic>
          <p:pic>
            <p:nvPicPr>
              <p:cNvPr id="249" name="图片 248"/>
              <p:cNvPicPr>
                <a:picLocks noChangeAspect="1" noChangeArrowheads="1"/>
              </p:cNvPicPr>
              <p:nvPr/>
            </p:nvPicPr>
            <p:blipFill>
              <a:blip r:embed="rId14" cstate="screen"/>
              <a:srcRect l="2800" t="3483" r="4061" b="2677"/>
              <a:stretch>
                <a:fillRect/>
              </a:stretch>
            </p:blipFill>
            <p:spPr bwMode="auto">
              <a:xfrm>
                <a:off x="9287580" y="5388210"/>
                <a:ext cx="814941" cy="646765"/>
              </a:xfrm>
              <a:custGeom>
                <a:avLst/>
                <a:gdLst>
                  <a:gd name="connsiteX0" fmla="*/ 2491273 w 5533053"/>
                  <a:gd name="connsiteY0" fmla="*/ 0 h 3984172"/>
                  <a:gd name="connsiteX1" fmla="*/ 5533053 w 5533053"/>
                  <a:gd name="connsiteY1" fmla="*/ 998376 h 3984172"/>
                  <a:gd name="connsiteX2" fmla="*/ 5477069 w 5533053"/>
                  <a:gd name="connsiteY2" fmla="*/ 2239347 h 3984172"/>
                  <a:gd name="connsiteX3" fmla="*/ 4861249 w 5533053"/>
                  <a:gd name="connsiteY3" fmla="*/ 2752531 h 3984172"/>
                  <a:gd name="connsiteX4" fmla="*/ 4758612 w 5533053"/>
                  <a:gd name="connsiteY4" fmla="*/ 2743200 h 3984172"/>
                  <a:gd name="connsiteX5" fmla="*/ 4198775 w 5533053"/>
                  <a:gd name="connsiteY5" fmla="*/ 3209731 h 3984172"/>
                  <a:gd name="connsiteX6" fmla="*/ 4236098 w 5533053"/>
                  <a:gd name="connsiteY6" fmla="*/ 3265714 h 3984172"/>
                  <a:gd name="connsiteX7" fmla="*/ 3442996 w 5533053"/>
                  <a:gd name="connsiteY7" fmla="*/ 3946849 h 3984172"/>
                  <a:gd name="connsiteX8" fmla="*/ 3237722 w 5533053"/>
                  <a:gd name="connsiteY8" fmla="*/ 3984172 h 3984172"/>
                  <a:gd name="connsiteX9" fmla="*/ 2416628 w 5533053"/>
                  <a:gd name="connsiteY9" fmla="*/ 3657600 h 3984172"/>
                  <a:gd name="connsiteX10" fmla="*/ 2286000 w 5533053"/>
                  <a:gd name="connsiteY10" fmla="*/ 3722914 h 3984172"/>
                  <a:gd name="connsiteX11" fmla="*/ 1819469 w 5533053"/>
                  <a:gd name="connsiteY11" fmla="*/ 3498980 h 3984172"/>
                  <a:gd name="connsiteX12" fmla="*/ 1875453 w 5533053"/>
                  <a:gd name="connsiteY12" fmla="*/ 3321698 h 3984172"/>
                  <a:gd name="connsiteX13" fmla="*/ 1380930 w 5533053"/>
                  <a:gd name="connsiteY13" fmla="*/ 3125755 h 3984172"/>
                  <a:gd name="connsiteX14" fmla="*/ 1231641 w 5533053"/>
                  <a:gd name="connsiteY14" fmla="*/ 3172408 h 3984172"/>
                  <a:gd name="connsiteX15" fmla="*/ 1073020 w 5533053"/>
                  <a:gd name="connsiteY15" fmla="*/ 3219061 h 3984172"/>
                  <a:gd name="connsiteX16" fmla="*/ 653143 w 5533053"/>
                  <a:gd name="connsiteY16" fmla="*/ 3041780 h 3984172"/>
                  <a:gd name="connsiteX17" fmla="*/ 643812 w 5533053"/>
                  <a:gd name="connsiteY17" fmla="*/ 2929812 h 3984172"/>
                  <a:gd name="connsiteX18" fmla="*/ 111967 w 5533053"/>
                  <a:gd name="connsiteY18" fmla="*/ 2715208 h 3984172"/>
                  <a:gd name="connsiteX19" fmla="*/ 37322 w 5533053"/>
                  <a:gd name="connsiteY19" fmla="*/ 2696547 h 3984172"/>
                  <a:gd name="connsiteX20" fmla="*/ 0 w 5533053"/>
                  <a:gd name="connsiteY20" fmla="*/ 1362270 h 3984172"/>
                  <a:gd name="connsiteX21" fmla="*/ 2323322 w 5533053"/>
                  <a:gd name="connsiteY21" fmla="*/ 18661 h 3984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33053" h="3984172">
                    <a:moveTo>
                      <a:pt x="2491273" y="0"/>
                    </a:moveTo>
                    <a:lnTo>
                      <a:pt x="5533053" y="998376"/>
                    </a:lnTo>
                    <a:lnTo>
                      <a:pt x="5477069" y="2239347"/>
                    </a:lnTo>
                    <a:lnTo>
                      <a:pt x="4861249" y="2752531"/>
                    </a:lnTo>
                    <a:lnTo>
                      <a:pt x="4758612" y="2743200"/>
                    </a:lnTo>
                    <a:lnTo>
                      <a:pt x="4198775" y="3209731"/>
                    </a:lnTo>
                    <a:lnTo>
                      <a:pt x="4236098" y="3265714"/>
                    </a:lnTo>
                    <a:lnTo>
                      <a:pt x="3442996" y="3946849"/>
                    </a:lnTo>
                    <a:lnTo>
                      <a:pt x="3237722" y="3984172"/>
                    </a:lnTo>
                    <a:lnTo>
                      <a:pt x="2416628" y="3657600"/>
                    </a:lnTo>
                    <a:lnTo>
                      <a:pt x="2286000" y="3722914"/>
                    </a:lnTo>
                    <a:lnTo>
                      <a:pt x="1819469" y="3498980"/>
                    </a:lnTo>
                    <a:lnTo>
                      <a:pt x="1875453" y="3321698"/>
                    </a:lnTo>
                    <a:lnTo>
                      <a:pt x="1380930" y="3125755"/>
                    </a:lnTo>
                    <a:lnTo>
                      <a:pt x="1231641" y="3172408"/>
                    </a:lnTo>
                    <a:lnTo>
                      <a:pt x="1073020" y="3219061"/>
                    </a:lnTo>
                    <a:lnTo>
                      <a:pt x="653143" y="3041780"/>
                    </a:lnTo>
                    <a:lnTo>
                      <a:pt x="643812" y="2929812"/>
                    </a:lnTo>
                    <a:lnTo>
                      <a:pt x="111967" y="2715208"/>
                    </a:lnTo>
                    <a:lnTo>
                      <a:pt x="37322" y="2696547"/>
                    </a:lnTo>
                    <a:lnTo>
                      <a:pt x="0" y="1362270"/>
                    </a:lnTo>
                    <a:lnTo>
                      <a:pt x="2323322" y="18661"/>
                    </a:lnTo>
                    <a:close/>
                  </a:path>
                </a:pathLst>
              </a:custGeom>
              <a:noFill/>
              <a:ln w="9525">
                <a:noFill/>
                <a:miter lim="800000"/>
                <a:headEnd/>
                <a:tailEnd/>
              </a:ln>
            </p:spPr>
          </p:pic>
          <p:pic>
            <p:nvPicPr>
              <p:cNvPr id="250" name="图片 249"/>
              <p:cNvPicPr>
                <a:picLocks noChangeAspect="1"/>
              </p:cNvPicPr>
              <p:nvPr/>
            </p:nvPicPr>
            <p:blipFill>
              <a:blip r:embed="rId15"/>
              <a:stretch>
                <a:fillRect/>
              </a:stretch>
            </p:blipFill>
            <p:spPr>
              <a:xfrm>
                <a:off x="10137816" y="5090161"/>
                <a:ext cx="405003" cy="727533"/>
              </a:xfrm>
              <a:prstGeom prst="rect">
                <a:avLst/>
              </a:prstGeom>
            </p:spPr>
          </p:pic>
          <p:sp>
            <p:nvSpPr>
              <p:cNvPr id="251" name="文本框 250"/>
              <p:cNvSpPr txBox="1"/>
              <p:nvPr/>
            </p:nvSpPr>
            <p:spPr>
              <a:xfrm>
                <a:off x="9178244" y="5958530"/>
                <a:ext cx="1886280" cy="276999"/>
              </a:xfrm>
              <a:prstGeom prst="rect">
                <a:avLst/>
              </a:prstGeom>
              <a:noFill/>
            </p:spPr>
            <p:txBody>
              <a:bodyPr wrap="square" rtlCol="0">
                <a:spAutoFit/>
              </a:bodyPr>
              <a:lstStyle/>
              <a:p>
                <a:pPr algn="ctr"/>
                <a:r>
                  <a:rPr lang="en-US" sz="1200" dirty="0">
                    <a:cs typeface="+mn-ea"/>
                    <a:sym typeface="+mn-lt"/>
                  </a:rPr>
                  <a:t>Access </a:t>
                </a:r>
                <a:r>
                  <a:rPr lang="en-US" sz="1200" dirty="0" smtClean="0">
                    <a:cs typeface="+mn-ea"/>
                    <a:sym typeface="+mn-lt"/>
                  </a:rPr>
                  <a:t>control</a:t>
                </a:r>
                <a:endParaRPr lang="en-US" sz="1200" dirty="0">
                  <a:cs typeface="+mn-ea"/>
                  <a:sym typeface="+mn-lt"/>
                </a:endParaRPr>
              </a:p>
            </p:txBody>
          </p:sp>
        </p:grpSp>
      </p:grpSp>
      <p:sp>
        <p:nvSpPr>
          <p:cNvPr id="258" name="MH_Other_7"/>
          <p:cNvSpPr txBox="1"/>
          <p:nvPr/>
        </p:nvSpPr>
        <p:spPr>
          <a:xfrm>
            <a:off x="10647898" y="5165880"/>
            <a:ext cx="1010953" cy="357180"/>
          </a:xfrm>
          <a:prstGeom prst="rect">
            <a:avLst/>
          </a:prstGeom>
          <a:noFill/>
        </p:spPr>
        <p:txBody>
          <a:bodyPr vert="horz" anchor="ctr">
            <a:noAutofit/>
          </a:bodyPr>
          <a:lstStyle/>
          <a:p>
            <a:pPr algn="ctr">
              <a:lnSpc>
                <a:spcPct val="130000"/>
              </a:lnSpc>
              <a:defRPr/>
            </a:pPr>
            <a:r>
              <a:rPr lang="en-US" sz="1400" dirty="0">
                <a:cs typeface="+mn-ea"/>
                <a:sym typeface="+mn-lt"/>
              </a:rPr>
              <a:t>Device layer</a:t>
            </a:r>
          </a:p>
        </p:txBody>
      </p:sp>
      <p:sp>
        <p:nvSpPr>
          <p:cNvPr id="262" name="MH_Other_7"/>
          <p:cNvSpPr txBox="1"/>
          <p:nvPr/>
        </p:nvSpPr>
        <p:spPr>
          <a:xfrm>
            <a:off x="10530699" y="3838611"/>
            <a:ext cx="1292182" cy="217242"/>
          </a:xfrm>
          <a:prstGeom prst="rect">
            <a:avLst/>
          </a:prstGeom>
          <a:noFill/>
        </p:spPr>
        <p:txBody>
          <a:bodyPr vert="horz" anchor="ctr">
            <a:noAutofit/>
          </a:bodyPr>
          <a:lstStyle/>
          <a:p>
            <a:pPr algn="ctr">
              <a:lnSpc>
                <a:spcPct val="130000"/>
              </a:lnSpc>
              <a:defRPr/>
            </a:pPr>
            <a:r>
              <a:rPr lang="en-US" sz="1400" dirty="0">
                <a:cs typeface="+mn-ea"/>
                <a:sym typeface="+mn-lt"/>
              </a:rPr>
              <a:t>Collection layer</a:t>
            </a:r>
          </a:p>
        </p:txBody>
      </p:sp>
      <p:grpSp>
        <p:nvGrpSpPr>
          <p:cNvPr id="270" name="组合 269"/>
          <p:cNvGrpSpPr/>
          <p:nvPr/>
        </p:nvGrpSpPr>
        <p:grpSpPr>
          <a:xfrm>
            <a:off x="2317575" y="3656879"/>
            <a:ext cx="8309106" cy="646331"/>
            <a:chOff x="1521067" y="3943021"/>
            <a:chExt cx="8309106" cy="646331"/>
          </a:xfrm>
        </p:grpSpPr>
        <p:pic>
          <p:nvPicPr>
            <p:cNvPr id="265" name="图片 264"/>
            <p:cNvPicPr>
              <a:picLocks noChangeAspect="1"/>
            </p:cNvPicPr>
            <p:nvPr/>
          </p:nvPicPr>
          <p:blipFill>
            <a:blip r:embed="rId16"/>
            <a:stretch>
              <a:fillRect/>
            </a:stretch>
          </p:blipFill>
          <p:spPr>
            <a:xfrm>
              <a:off x="1681117" y="4092267"/>
              <a:ext cx="3453150" cy="323249"/>
            </a:xfrm>
            <a:prstGeom prst="rect">
              <a:avLst/>
            </a:prstGeom>
          </p:spPr>
        </p:pic>
        <p:sp>
          <p:nvSpPr>
            <p:cNvPr id="266" name="文本框 265"/>
            <p:cNvSpPr txBox="1"/>
            <p:nvPr/>
          </p:nvSpPr>
          <p:spPr>
            <a:xfrm>
              <a:off x="8826782" y="3943021"/>
              <a:ext cx="954574" cy="646331"/>
            </a:xfrm>
            <a:prstGeom prst="rect">
              <a:avLst/>
            </a:prstGeom>
            <a:noFill/>
          </p:spPr>
          <p:txBody>
            <a:bodyPr wrap="square" rtlCol="0">
              <a:spAutoFit/>
            </a:bodyPr>
            <a:lstStyle/>
            <a:p>
              <a:pPr algn="ctr"/>
              <a:r>
                <a:rPr lang="en-US" sz="1200" dirty="0">
                  <a:cs typeface="+mn-ea"/>
                  <a:sym typeface="+mn-lt"/>
                </a:rPr>
                <a:t>Intelligent collection unit</a:t>
              </a:r>
            </a:p>
          </p:txBody>
        </p:sp>
        <p:pic>
          <p:nvPicPr>
            <p:cNvPr id="268" name="图片 267"/>
            <p:cNvPicPr>
              <a:picLocks noChangeAspect="1"/>
            </p:cNvPicPr>
            <p:nvPr/>
          </p:nvPicPr>
          <p:blipFill>
            <a:blip r:embed="rId17"/>
            <a:stretch>
              <a:fillRect/>
            </a:stretch>
          </p:blipFill>
          <p:spPr>
            <a:xfrm>
              <a:off x="5650420" y="4076060"/>
              <a:ext cx="3267450" cy="358197"/>
            </a:xfrm>
            <a:prstGeom prst="rect">
              <a:avLst/>
            </a:prstGeom>
          </p:spPr>
        </p:pic>
        <p:sp>
          <p:nvSpPr>
            <p:cNvPr id="269" name="圆角矩形 268"/>
            <p:cNvSpPr/>
            <p:nvPr/>
          </p:nvSpPr>
          <p:spPr>
            <a:xfrm>
              <a:off x="1521067" y="3967200"/>
              <a:ext cx="8309106" cy="578255"/>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grpSp>
      <p:grpSp>
        <p:nvGrpSpPr>
          <p:cNvPr id="288" name="组合 287"/>
          <p:cNvGrpSpPr/>
          <p:nvPr/>
        </p:nvGrpSpPr>
        <p:grpSpPr>
          <a:xfrm>
            <a:off x="470646" y="1073259"/>
            <a:ext cx="966303" cy="3515690"/>
            <a:chOff x="536198" y="1337878"/>
            <a:chExt cx="736942" cy="3515690"/>
          </a:xfrm>
        </p:grpSpPr>
        <p:sp>
          <p:nvSpPr>
            <p:cNvPr id="273" name="圆角矩形 272"/>
            <p:cNvSpPr/>
            <p:nvPr/>
          </p:nvSpPr>
          <p:spPr>
            <a:xfrm>
              <a:off x="579855" y="1337878"/>
              <a:ext cx="625791" cy="3471490"/>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74" name="文本框 273"/>
            <p:cNvSpPr txBox="1"/>
            <p:nvPr/>
          </p:nvSpPr>
          <p:spPr>
            <a:xfrm>
              <a:off x="536198" y="4576569"/>
              <a:ext cx="736942" cy="276999"/>
            </a:xfrm>
            <a:prstGeom prst="rect">
              <a:avLst/>
            </a:prstGeom>
            <a:noFill/>
          </p:spPr>
          <p:txBody>
            <a:bodyPr wrap="square" rtlCol="0">
              <a:spAutoFit/>
            </a:bodyPr>
            <a:lstStyle/>
            <a:p>
              <a:pPr algn="ctr"/>
              <a:r>
                <a:rPr lang="en-US" sz="1200" dirty="0">
                  <a:cs typeface="+mn-ea"/>
                  <a:sym typeface="+mn-lt"/>
                </a:rPr>
                <a:t>Switch</a:t>
              </a:r>
            </a:p>
          </p:txBody>
        </p:sp>
        <p:pic>
          <p:nvPicPr>
            <p:cNvPr id="287" name="图片 286"/>
            <p:cNvPicPr>
              <a:picLocks noChangeAspect="1"/>
            </p:cNvPicPr>
            <p:nvPr/>
          </p:nvPicPr>
          <p:blipFill>
            <a:blip r:embed="rId18"/>
            <a:stretch>
              <a:fillRect/>
            </a:stretch>
          </p:blipFill>
          <p:spPr>
            <a:xfrm rot="5400000">
              <a:off x="-701744" y="2791028"/>
              <a:ext cx="3185550" cy="368052"/>
            </a:xfrm>
            <a:prstGeom prst="rect">
              <a:avLst/>
            </a:prstGeom>
          </p:spPr>
        </p:pic>
      </p:grpSp>
      <p:sp>
        <p:nvSpPr>
          <p:cNvPr id="289" name="文本框 288"/>
          <p:cNvSpPr txBox="1"/>
          <p:nvPr/>
        </p:nvSpPr>
        <p:spPr>
          <a:xfrm>
            <a:off x="5977770" y="3848136"/>
            <a:ext cx="522081" cy="276999"/>
          </a:xfrm>
          <a:prstGeom prst="rect">
            <a:avLst/>
          </a:prstGeom>
          <a:noFill/>
        </p:spPr>
        <p:txBody>
          <a:bodyPr wrap="square" rtlCol="0">
            <a:spAutoFit/>
          </a:bodyPr>
          <a:lstStyle/>
          <a:p>
            <a:pPr algn="ctr"/>
            <a:r>
              <a:rPr lang="en-US" sz="1200" dirty="0">
                <a:cs typeface="+mn-ea"/>
                <a:sym typeface="+mn-lt"/>
              </a:rPr>
              <a:t>or</a:t>
            </a:r>
          </a:p>
        </p:txBody>
      </p:sp>
      <p:grpSp>
        <p:nvGrpSpPr>
          <p:cNvPr id="136" name="组合 135"/>
          <p:cNvGrpSpPr/>
          <p:nvPr/>
        </p:nvGrpSpPr>
        <p:grpSpPr>
          <a:xfrm>
            <a:off x="6136076" y="2264239"/>
            <a:ext cx="5700324" cy="1340666"/>
            <a:chOff x="6186876" y="2473255"/>
            <a:chExt cx="5700324" cy="1340666"/>
          </a:xfrm>
        </p:grpSpPr>
        <p:sp>
          <p:nvSpPr>
            <p:cNvPr id="264" name="MH_Other_7"/>
            <p:cNvSpPr txBox="1"/>
            <p:nvPr/>
          </p:nvSpPr>
          <p:spPr>
            <a:xfrm>
              <a:off x="10565433" y="2764278"/>
              <a:ext cx="1321767" cy="472353"/>
            </a:xfrm>
            <a:prstGeom prst="rect">
              <a:avLst/>
            </a:prstGeom>
            <a:noFill/>
          </p:spPr>
          <p:txBody>
            <a:bodyPr vert="horz" anchor="ctr">
              <a:noAutofit/>
            </a:bodyPr>
            <a:lstStyle/>
            <a:p>
              <a:pPr algn="ctr">
                <a:lnSpc>
                  <a:spcPct val="130000"/>
                </a:lnSpc>
                <a:defRPr/>
              </a:pPr>
              <a:r>
                <a:rPr lang="en-US" sz="1400" dirty="0">
                  <a:cs typeface="+mn-ea"/>
                  <a:sym typeface="+mn-lt"/>
                </a:rPr>
                <a:t>Management layer</a:t>
              </a:r>
            </a:p>
          </p:txBody>
        </p:sp>
        <p:grpSp>
          <p:nvGrpSpPr>
            <p:cNvPr id="284" name="组合 283"/>
            <p:cNvGrpSpPr/>
            <p:nvPr/>
          </p:nvGrpSpPr>
          <p:grpSpPr>
            <a:xfrm>
              <a:off x="6186876" y="2473255"/>
              <a:ext cx="4470414" cy="1340666"/>
              <a:chOff x="1732659" y="1575603"/>
              <a:chExt cx="4470414" cy="1340666"/>
            </a:xfrm>
          </p:grpSpPr>
          <p:sp>
            <p:nvSpPr>
              <p:cNvPr id="278" name="圆角矩形 277"/>
              <p:cNvSpPr/>
              <p:nvPr/>
            </p:nvSpPr>
            <p:spPr>
              <a:xfrm>
                <a:off x="1732659" y="1575603"/>
                <a:ext cx="4470414" cy="1156000"/>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79" name="文本框 278"/>
              <p:cNvSpPr txBox="1"/>
              <p:nvPr/>
            </p:nvSpPr>
            <p:spPr>
              <a:xfrm>
                <a:off x="2347690" y="2461101"/>
                <a:ext cx="1139088" cy="276999"/>
              </a:xfrm>
              <a:prstGeom prst="rect">
                <a:avLst/>
              </a:prstGeom>
              <a:noFill/>
            </p:spPr>
            <p:txBody>
              <a:bodyPr wrap="square" rtlCol="0">
                <a:spAutoFit/>
              </a:bodyPr>
              <a:lstStyle/>
              <a:p>
                <a:pPr algn="ctr"/>
                <a:r>
                  <a:rPr lang="en-US" sz="1200" dirty="0">
                    <a:cs typeface="+mn-ea"/>
                    <a:sym typeface="+mn-lt"/>
                  </a:rPr>
                  <a:t>Active server</a:t>
                </a:r>
              </a:p>
            </p:txBody>
          </p:sp>
          <p:pic>
            <p:nvPicPr>
              <p:cNvPr id="281" name="图片 280"/>
              <p:cNvPicPr>
                <a:picLocks noChangeAspect="1"/>
              </p:cNvPicPr>
              <p:nvPr/>
            </p:nvPicPr>
            <p:blipFill>
              <a:blip r:embed="rId19"/>
              <a:srcRect l="2718" t="21292" r="1783" b="19077"/>
              <a:stretch>
                <a:fillRect/>
              </a:stretch>
            </p:blipFill>
            <p:spPr>
              <a:xfrm>
                <a:off x="1796838" y="1610996"/>
                <a:ext cx="2021484" cy="931004"/>
              </a:xfrm>
              <a:custGeom>
                <a:avLst/>
                <a:gdLst>
                  <a:gd name="connsiteX0" fmla="*/ 2120202 w 4712676"/>
                  <a:gd name="connsiteY0" fmla="*/ 0 h 2170444"/>
                  <a:gd name="connsiteX1" fmla="*/ 4712676 w 4712676"/>
                  <a:gd name="connsiteY1" fmla="*/ 582804 h 2170444"/>
                  <a:gd name="connsiteX2" fmla="*/ 4672483 w 4712676"/>
                  <a:gd name="connsiteY2" fmla="*/ 1517301 h 2170444"/>
                  <a:gd name="connsiteX3" fmla="*/ 813916 w 4712676"/>
                  <a:gd name="connsiteY3" fmla="*/ 2170444 h 2170444"/>
                  <a:gd name="connsiteX4" fmla="*/ 10048 w 4712676"/>
                  <a:gd name="connsiteY4" fmla="*/ 723481 h 2170444"/>
                  <a:gd name="connsiteX5" fmla="*/ 0 w 4712676"/>
                  <a:gd name="connsiteY5" fmla="*/ 120580 h 217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2676" h="2170444">
                    <a:moveTo>
                      <a:pt x="2120202" y="0"/>
                    </a:moveTo>
                    <a:lnTo>
                      <a:pt x="4712676" y="582804"/>
                    </a:lnTo>
                    <a:lnTo>
                      <a:pt x="4672483" y="1517301"/>
                    </a:lnTo>
                    <a:lnTo>
                      <a:pt x="813916" y="2170444"/>
                    </a:lnTo>
                    <a:lnTo>
                      <a:pt x="10048" y="723481"/>
                    </a:lnTo>
                    <a:lnTo>
                      <a:pt x="0" y="120580"/>
                    </a:lnTo>
                    <a:close/>
                  </a:path>
                </a:pathLst>
              </a:custGeom>
            </p:spPr>
          </p:pic>
          <p:sp>
            <p:nvSpPr>
              <p:cNvPr id="282" name="文本框 281"/>
              <p:cNvSpPr txBox="1"/>
              <p:nvPr/>
            </p:nvSpPr>
            <p:spPr>
              <a:xfrm>
                <a:off x="4747289" y="2454604"/>
                <a:ext cx="1139088" cy="461665"/>
              </a:xfrm>
              <a:prstGeom prst="rect">
                <a:avLst/>
              </a:prstGeom>
              <a:noFill/>
            </p:spPr>
            <p:txBody>
              <a:bodyPr wrap="square" rtlCol="0">
                <a:spAutoFit/>
              </a:bodyPr>
              <a:lstStyle/>
              <a:p>
                <a:pPr algn="ctr"/>
                <a:r>
                  <a:rPr lang="en-US" sz="1200" dirty="0">
                    <a:cs typeface="+mn-ea"/>
                    <a:sym typeface="+mn-lt"/>
                  </a:rPr>
                  <a:t>Standby server</a:t>
                </a:r>
              </a:p>
            </p:txBody>
          </p:sp>
        </p:grpSp>
        <p:sp>
          <p:nvSpPr>
            <p:cNvPr id="290" name="文本框 289"/>
            <p:cNvSpPr txBox="1"/>
            <p:nvPr/>
          </p:nvSpPr>
          <p:spPr>
            <a:xfrm>
              <a:off x="8215077" y="2817931"/>
              <a:ext cx="522081" cy="276999"/>
            </a:xfrm>
            <a:prstGeom prst="rect">
              <a:avLst/>
            </a:prstGeom>
            <a:noFill/>
          </p:spPr>
          <p:txBody>
            <a:bodyPr wrap="square" rtlCol="0">
              <a:spAutoFit/>
            </a:bodyPr>
            <a:lstStyle/>
            <a:p>
              <a:pPr algn="ctr"/>
              <a:r>
                <a:rPr lang="en-US" sz="1200">
                  <a:cs typeface="+mn-ea"/>
                  <a:sym typeface="+mn-lt"/>
                </a:rPr>
                <a:t>and</a:t>
              </a:r>
            </a:p>
          </p:txBody>
        </p:sp>
        <p:pic>
          <p:nvPicPr>
            <p:cNvPr id="291" name="图片 290"/>
            <p:cNvPicPr>
              <a:picLocks noChangeAspect="1"/>
            </p:cNvPicPr>
            <p:nvPr/>
          </p:nvPicPr>
          <p:blipFill>
            <a:blip r:embed="rId19"/>
            <a:srcRect l="2718" t="21292" r="1783" b="19077"/>
            <a:stretch>
              <a:fillRect/>
            </a:stretch>
          </p:blipFill>
          <p:spPr>
            <a:xfrm>
              <a:off x="8616415" y="2517822"/>
              <a:ext cx="2021484" cy="921830"/>
            </a:xfrm>
            <a:custGeom>
              <a:avLst/>
              <a:gdLst>
                <a:gd name="connsiteX0" fmla="*/ 2120202 w 4712676"/>
                <a:gd name="connsiteY0" fmla="*/ 0 h 2170444"/>
                <a:gd name="connsiteX1" fmla="*/ 4712676 w 4712676"/>
                <a:gd name="connsiteY1" fmla="*/ 582804 h 2170444"/>
                <a:gd name="connsiteX2" fmla="*/ 4672483 w 4712676"/>
                <a:gd name="connsiteY2" fmla="*/ 1517301 h 2170444"/>
                <a:gd name="connsiteX3" fmla="*/ 813916 w 4712676"/>
                <a:gd name="connsiteY3" fmla="*/ 2170444 h 2170444"/>
                <a:gd name="connsiteX4" fmla="*/ 10048 w 4712676"/>
                <a:gd name="connsiteY4" fmla="*/ 723481 h 2170444"/>
                <a:gd name="connsiteX5" fmla="*/ 0 w 4712676"/>
                <a:gd name="connsiteY5" fmla="*/ 120580 h 2170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12676" h="2170444">
                  <a:moveTo>
                    <a:pt x="2120202" y="0"/>
                  </a:moveTo>
                  <a:lnTo>
                    <a:pt x="4712676" y="582804"/>
                  </a:lnTo>
                  <a:lnTo>
                    <a:pt x="4672483" y="1517301"/>
                  </a:lnTo>
                  <a:lnTo>
                    <a:pt x="813916" y="2170444"/>
                  </a:lnTo>
                  <a:lnTo>
                    <a:pt x="10048" y="723481"/>
                  </a:lnTo>
                  <a:lnTo>
                    <a:pt x="0" y="120580"/>
                  </a:lnTo>
                  <a:close/>
                </a:path>
              </a:pathLst>
            </a:custGeom>
          </p:spPr>
        </p:pic>
      </p:grpSp>
      <p:grpSp>
        <p:nvGrpSpPr>
          <p:cNvPr id="137" name="组合 136"/>
          <p:cNvGrpSpPr/>
          <p:nvPr/>
        </p:nvGrpSpPr>
        <p:grpSpPr>
          <a:xfrm>
            <a:off x="1909197" y="1073259"/>
            <a:ext cx="9375700" cy="978221"/>
            <a:chOff x="1959997" y="1282275"/>
            <a:chExt cx="9375700" cy="978221"/>
          </a:xfrm>
        </p:grpSpPr>
        <p:sp>
          <p:nvSpPr>
            <p:cNvPr id="285" name="圆角矩形 284"/>
            <p:cNvSpPr/>
            <p:nvPr/>
          </p:nvSpPr>
          <p:spPr>
            <a:xfrm>
              <a:off x="1991209" y="1282275"/>
              <a:ext cx="8209481" cy="927525"/>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sym typeface="+mn-lt"/>
              </a:endParaRPr>
            </a:p>
          </p:txBody>
        </p:sp>
        <p:sp>
          <p:nvSpPr>
            <p:cNvPr id="286" name="MH_Other_7"/>
            <p:cNvSpPr txBox="1"/>
            <p:nvPr/>
          </p:nvSpPr>
          <p:spPr>
            <a:xfrm>
              <a:off x="10307537" y="1532133"/>
              <a:ext cx="1028160" cy="472353"/>
            </a:xfrm>
            <a:prstGeom prst="rect">
              <a:avLst/>
            </a:prstGeom>
            <a:noFill/>
          </p:spPr>
          <p:txBody>
            <a:bodyPr vert="horz" anchor="ctr">
              <a:noAutofit/>
            </a:bodyPr>
            <a:lstStyle/>
            <a:p>
              <a:pPr algn="ctr">
                <a:lnSpc>
                  <a:spcPct val="130000"/>
                </a:lnSpc>
                <a:defRPr/>
              </a:pPr>
              <a:r>
                <a:rPr lang="en-US" sz="1400" dirty="0">
                  <a:cs typeface="+mn-ea"/>
                  <a:sym typeface="+mn-lt"/>
                </a:rPr>
                <a:t>Display layer</a:t>
              </a:r>
            </a:p>
          </p:txBody>
        </p:sp>
        <p:pic>
          <p:nvPicPr>
            <p:cNvPr id="292" name="图片 291"/>
            <p:cNvPicPr>
              <a:picLocks noChangeAspect="1"/>
            </p:cNvPicPr>
            <p:nvPr/>
          </p:nvPicPr>
          <p:blipFill>
            <a:blip r:embed="rId20"/>
            <a:stretch>
              <a:fillRect/>
            </a:stretch>
          </p:blipFill>
          <p:spPr>
            <a:xfrm>
              <a:off x="3983908" y="1320622"/>
              <a:ext cx="897834" cy="683864"/>
            </a:xfrm>
            <a:prstGeom prst="rect">
              <a:avLst/>
            </a:prstGeom>
          </p:spPr>
        </p:pic>
        <p:sp>
          <p:nvSpPr>
            <p:cNvPr id="293" name="文本框 292"/>
            <p:cNvSpPr txBox="1"/>
            <p:nvPr/>
          </p:nvSpPr>
          <p:spPr>
            <a:xfrm>
              <a:off x="3716693" y="1953867"/>
              <a:ext cx="1518593" cy="276999"/>
            </a:xfrm>
            <a:prstGeom prst="rect">
              <a:avLst/>
            </a:prstGeom>
            <a:noFill/>
          </p:spPr>
          <p:txBody>
            <a:bodyPr wrap="square" rtlCol="0">
              <a:spAutoFit/>
            </a:bodyPr>
            <a:lstStyle/>
            <a:p>
              <a:pPr algn="ctr"/>
              <a:r>
                <a:rPr lang="en-US" sz="1200" dirty="0">
                  <a:cs typeface="+mn-ea"/>
                  <a:sym typeface="+mn-lt"/>
                </a:rPr>
                <a:t>Web client (B/S)</a:t>
              </a:r>
            </a:p>
          </p:txBody>
        </p:sp>
        <p:pic>
          <p:nvPicPr>
            <p:cNvPr id="294" name="图片 293"/>
            <p:cNvPicPr>
              <a:picLocks noChangeAspect="1"/>
            </p:cNvPicPr>
            <p:nvPr/>
          </p:nvPicPr>
          <p:blipFill>
            <a:blip r:embed="rId21"/>
            <a:stretch>
              <a:fillRect/>
            </a:stretch>
          </p:blipFill>
          <p:spPr>
            <a:xfrm>
              <a:off x="5554120" y="1333203"/>
              <a:ext cx="927414" cy="609494"/>
            </a:xfrm>
            <a:prstGeom prst="rect">
              <a:avLst/>
            </a:prstGeom>
          </p:spPr>
        </p:pic>
        <p:pic>
          <p:nvPicPr>
            <p:cNvPr id="295" name="图片 294"/>
            <p:cNvPicPr>
              <a:picLocks noChangeAspect="1"/>
            </p:cNvPicPr>
            <p:nvPr/>
          </p:nvPicPr>
          <p:blipFill>
            <a:blip r:embed="rId22"/>
            <a:stretch>
              <a:fillRect/>
            </a:stretch>
          </p:blipFill>
          <p:spPr>
            <a:xfrm>
              <a:off x="5211482" y="1339324"/>
              <a:ext cx="271240" cy="597251"/>
            </a:xfrm>
            <a:prstGeom prst="rect">
              <a:avLst/>
            </a:prstGeom>
          </p:spPr>
        </p:pic>
        <p:sp>
          <p:nvSpPr>
            <p:cNvPr id="296" name="文本框 295"/>
            <p:cNvSpPr txBox="1"/>
            <p:nvPr/>
          </p:nvSpPr>
          <p:spPr>
            <a:xfrm>
              <a:off x="5012163" y="1945011"/>
              <a:ext cx="1518593" cy="276999"/>
            </a:xfrm>
            <a:prstGeom prst="rect">
              <a:avLst/>
            </a:prstGeom>
            <a:noFill/>
          </p:spPr>
          <p:txBody>
            <a:bodyPr wrap="square" rtlCol="0">
              <a:spAutoFit/>
            </a:bodyPr>
            <a:lstStyle/>
            <a:p>
              <a:pPr algn="ctr"/>
              <a:r>
                <a:rPr lang="en-US" sz="1200" dirty="0">
                  <a:cs typeface="+mn-ea"/>
                  <a:sym typeface="+mn-lt"/>
                </a:rPr>
                <a:t>Mobile client</a:t>
              </a:r>
            </a:p>
          </p:txBody>
        </p:sp>
        <p:pic>
          <p:nvPicPr>
            <p:cNvPr id="297" name="图片 296"/>
            <p:cNvPicPr>
              <a:picLocks noChangeAspect="1"/>
            </p:cNvPicPr>
            <p:nvPr/>
          </p:nvPicPr>
          <p:blipFill>
            <a:blip r:embed="rId23"/>
            <a:stretch>
              <a:fillRect/>
            </a:stretch>
          </p:blipFill>
          <p:spPr>
            <a:xfrm>
              <a:off x="2587640" y="1320622"/>
              <a:ext cx="822213" cy="666152"/>
            </a:xfrm>
            <a:prstGeom prst="rect">
              <a:avLst/>
            </a:prstGeom>
          </p:spPr>
        </p:pic>
        <p:sp>
          <p:nvSpPr>
            <p:cNvPr id="298" name="文本框 297"/>
            <p:cNvSpPr txBox="1"/>
            <p:nvPr/>
          </p:nvSpPr>
          <p:spPr>
            <a:xfrm>
              <a:off x="2281071" y="1945011"/>
              <a:ext cx="1518593" cy="276999"/>
            </a:xfrm>
            <a:prstGeom prst="rect">
              <a:avLst/>
            </a:prstGeom>
            <a:noFill/>
          </p:spPr>
          <p:txBody>
            <a:bodyPr wrap="square" rtlCol="0">
              <a:spAutoFit/>
            </a:bodyPr>
            <a:lstStyle/>
            <a:p>
              <a:pPr algn="ctr"/>
              <a:r>
                <a:rPr lang="en-US" sz="1200" dirty="0">
                  <a:cs typeface="+mn-ea"/>
                  <a:sym typeface="+mn-lt"/>
                </a:rPr>
                <a:t>Local client (C/S)</a:t>
              </a:r>
            </a:p>
          </p:txBody>
        </p:sp>
        <p:sp>
          <p:nvSpPr>
            <p:cNvPr id="299" name="文本框 298"/>
            <p:cNvSpPr txBox="1"/>
            <p:nvPr/>
          </p:nvSpPr>
          <p:spPr>
            <a:xfrm>
              <a:off x="3415779" y="1574309"/>
              <a:ext cx="522081" cy="261610"/>
            </a:xfrm>
            <a:prstGeom prst="rect">
              <a:avLst/>
            </a:prstGeom>
            <a:noFill/>
          </p:spPr>
          <p:txBody>
            <a:bodyPr wrap="square" rtlCol="0">
              <a:spAutoFit/>
            </a:bodyPr>
            <a:lstStyle/>
            <a:p>
              <a:pPr algn="ctr"/>
              <a:r>
                <a:rPr lang="en-US" sz="1100">
                  <a:cs typeface="+mn-ea"/>
                  <a:sym typeface="+mn-lt"/>
                </a:rPr>
                <a:t>or</a:t>
              </a:r>
            </a:p>
          </p:txBody>
        </p:sp>
        <p:pic>
          <p:nvPicPr>
            <p:cNvPr id="300" name="图片 299"/>
            <p:cNvPicPr>
              <a:picLocks noChangeAspect="1"/>
            </p:cNvPicPr>
            <p:nvPr/>
          </p:nvPicPr>
          <p:blipFill>
            <a:blip r:embed="rId24"/>
            <a:stretch>
              <a:fillRect/>
            </a:stretch>
          </p:blipFill>
          <p:spPr>
            <a:xfrm>
              <a:off x="6908991" y="1376084"/>
              <a:ext cx="1214325" cy="565680"/>
            </a:xfrm>
            <a:prstGeom prst="rect">
              <a:avLst/>
            </a:prstGeom>
          </p:spPr>
        </p:pic>
        <p:sp>
          <p:nvSpPr>
            <p:cNvPr id="301" name="文本框 300"/>
            <p:cNvSpPr txBox="1"/>
            <p:nvPr/>
          </p:nvSpPr>
          <p:spPr>
            <a:xfrm>
              <a:off x="6497728" y="1973688"/>
              <a:ext cx="1805473" cy="276999"/>
            </a:xfrm>
            <a:prstGeom prst="rect">
              <a:avLst/>
            </a:prstGeom>
            <a:noFill/>
          </p:spPr>
          <p:txBody>
            <a:bodyPr wrap="square" rtlCol="0">
              <a:spAutoFit/>
            </a:bodyPr>
            <a:lstStyle/>
            <a:p>
              <a:pPr algn="ctr"/>
              <a:r>
                <a:rPr lang="en-US" sz="1200" dirty="0">
                  <a:cs typeface="+mn-ea"/>
                  <a:sym typeface="+mn-lt"/>
                </a:rPr>
                <a:t>Large-screen display</a:t>
              </a:r>
            </a:p>
          </p:txBody>
        </p:sp>
        <p:sp>
          <p:nvSpPr>
            <p:cNvPr id="302" name="文本框 301"/>
            <p:cNvSpPr txBox="1"/>
            <p:nvPr/>
          </p:nvSpPr>
          <p:spPr>
            <a:xfrm rot="10800000">
              <a:off x="1959997" y="1338260"/>
              <a:ext cx="553998" cy="791921"/>
            </a:xfrm>
            <a:prstGeom prst="rect">
              <a:avLst/>
            </a:prstGeom>
            <a:noFill/>
          </p:spPr>
          <p:txBody>
            <a:bodyPr vert="eaVert" wrap="square" rtlCol="0">
              <a:spAutoFit/>
            </a:bodyPr>
            <a:lstStyle/>
            <a:p>
              <a:pPr algn="ctr"/>
              <a:r>
                <a:rPr lang="en-US" sz="1200" b="1" dirty="0">
                  <a:cs typeface="+mn-ea"/>
                  <a:sym typeface="+mn-lt"/>
                </a:rPr>
                <a:t>Access mode</a:t>
              </a:r>
            </a:p>
          </p:txBody>
        </p:sp>
        <p:sp>
          <p:nvSpPr>
            <p:cNvPr id="303" name="文本框 302"/>
            <p:cNvSpPr txBox="1"/>
            <p:nvPr/>
          </p:nvSpPr>
          <p:spPr>
            <a:xfrm rot="10800000">
              <a:off x="6411008" y="1318642"/>
              <a:ext cx="553998" cy="791921"/>
            </a:xfrm>
            <a:prstGeom prst="rect">
              <a:avLst/>
            </a:prstGeom>
            <a:noFill/>
          </p:spPr>
          <p:txBody>
            <a:bodyPr vert="eaVert" wrap="square" rtlCol="0">
              <a:spAutoFit/>
            </a:bodyPr>
            <a:lstStyle/>
            <a:p>
              <a:pPr algn="ctr"/>
              <a:r>
                <a:rPr lang="en-US" sz="1200" b="1" dirty="0">
                  <a:cs typeface="+mn-ea"/>
                  <a:sym typeface="+mn-lt"/>
                </a:rPr>
                <a:t>Display mode</a:t>
              </a:r>
            </a:p>
          </p:txBody>
        </p:sp>
        <p:sp>
          <p:nvSpPr>
            <p:cNvPr id="311" name="文本框 310"/>
            <p:cNvSpPr txBox="1"/>
            <p:nvPr/>
          </p:nvSpPr>
          <p:spPr>
            <a:xfrm>
              <a:off x="8355007" y="1983497"/>
              <a:ext cx="677441" cy="276999"/>
            </a:xfrm>
            <a:prstGeom prst="rect">
              <a:avLst/>
            </a:prstGeom>
            <a:noFill/>
          </p:spPr>
          <p:txBody>
            <a:bodyPr wrap="square" rtlCol="0">
              <a:spAutoFit/>
            </a:bodyPr>
            <a:lstStyle/>
            <a:p>
              <a:pPr algn="ctr"/>
              <a:r>
                <a:rPr lang="en-US" sz="1200">
                  <a:cs typeface="+mn-ea"/>
                  <a:sym typeface="+mn-lt"/>
                </a:rPr>
                <a:t>Email</a:t>
              </a:r>
            </a:p>
          </p:txBody>
        </p:sp>
        <p:grpSp>
          <p:nvGrpSpPr>
            <p:cNvPr id="316" name="组合 315"/>
            <p:cNvGrpSpPr/>
            <p:nvPr/>
          </p:nvGrpSpPr>
          <p:grpSpPr>
            <a:xfrm>
              <a:off x="8342365" y="1466822"/>
              <a:ext cx="649728" cy="461396"/>
              <a:chOff x="2081075" y="2437705"/>
              <a:chExt cx="326375" cy="218432"/>
            </a:xfrm>
          </p:grpSpPr>
          <p:sp>
            <p:nvSpPr>
              <p:cNvPr id="312" name="Freeform 60"/>
              <p:cNvSpPr>
                <a:spLocks/>
              </p:cNvSpPr>
              <p:nvPr/>
            </p:nvSpPr>
            <p:spPr bwMode="auto">
              <a:xfrm>
                <a:off x="2091355" y="2437705"/>
                <a:ext cx="305813" cy="125919"/>
              </a:xfrm>
              <a:custGeom>
                <a:avLst/>
                <a:gdLst>
                  <a:gd name="T0" fmla="*/ 67 w 134"/>
                  <a:gd name="T1" fmla="*/ 56 h 56"/>
                  <a:gd name="T2" fmla="*/ 134 w 134"/>
                  <a:gd name="T3" fmla="*/ 0 h 56"/>
                  <a:gd name="T4" fmla="*/ 133 w 134"/>
                  <a:gd name="T5" fmla="*/ 0 h 56"/>
                  <a:gd name="T6" fmla="*/ 1 w 134"/>
                  <a:gd name="T7" fmla="*/ 0 h 56"/>
                  <a:gd name="T8" fmla="*/ 0 w 134"/>
                  <a:gd name="T9" fmla="*/ 0 h 56"/>
                  <a:gd name="T10" fmla="*/ 67 w 134"/>
                  <a:gd name="T11" fmla="*/ 56 h 56"/>
                </a:gdLst>
                <a:ahLst/>
                <a:cxnLst>
                  <a:cxn ang="0">
                    <a:pos x="T0" y="T1"/>
                  </a:cxn>
                  <a:cxn ang="0">
                    <a:pos x="T2" y="T3"/>
                  </a:cxn>
                  <a:cxn ang="0">
                    <a:pos x="T4" y="T5"/>
                  </a:cxn>
                  <a:cxn ang="0">
                    <a:pos x="T6" y="T7"/>
                  </a:cxn>
                  <a:cxn ang="0">
                    <a:pos x="T8" y="T9"/>
                  </a:cxn>
                  <a:cxn ang="0">
                    <a:pos x="T10" y="T11"/>
                  </a:cxn>
                </a:cxnLst>
                <a:rect l="0" t="0" r="r" b="b"/>
                <a:pathLst>
                  <a:path w="134" h="56">
                    <a:moveTo>
                      <a:pt x="67" y="56"/>
                    </a:moveTo>
                    <a:cubicBezTo>
                      <a:pt x="134" y="0"/>
                      <a:pt x="134" y="0"/>
                      <a:pt x="134" y="0"/>
                    </a:cubicBezTo>
                    <a:cubicBezTo>
                      <a:pt x="134" y="0"/>
                      <a:pt x="133" y="0"/>
                      <a:pt x="133" y="0"/>
                    </a:cubicBezTo>
                    <a:cubicBezTo>
                      <a:pt x="1" y="0"/>
                      <a:pt x="1" y="0"/>
                      <a:pt x="1" y="0"/>
                    </a:cubicBezTo>
                    <a:cubicBezTo>
                      <a:pt x="1" y="0"/>
                      <a:pt x="0" y="0"/>
                      <a:pt x="0" y="0"/>
                    </a:cubicBezTo>
                    <a:lnTo>
                      <a:pt x="67" y="5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cs typeface="+mn-ea"/>
                  <a:sym typeface="+mn-lt"/>
                </a:endParaRPr>
              </a:p>
            </p:txBody>
          </p:sp>
          <p:sp>
            <p:nvSpPr>
              <p:cNvPr id="313" name="Freeform 61"/>
              <p:cNvSpPr>
                <a:spLocks/>
              </p:cNvSpPr>
              <p:nvPr/>
            </p:nvSpPr>
            <p:spPr bwMode="auto">
              <a:xfrm>
                <a:off x="2299515" y="2445415"/>
                <a:ext cx="107935" cy="197876"/>
              </a:xfrm>
              <a:custGeom>
                <a:avLst/>
                <a:gdLst>
                  <a:gd name="T0" fmla="*/ 48 w 48"/>
                  <a:gd name="T1" fmla="*/ 2 h 87"/>
                  <a:gd name="T2" fmla="*/ 48 w 48"/>
                  <a:gd name="T3" fmla="*/ 0 h 87"/>
                  <a:gd name="T4" fmla="*/ 0 w 48"/>
                  <a:gd name="T5" fmla="*/ 40 h 87"/>
                  <a:gd name="T6" fmla="*/ 48 w 48"/>
                  <a:gd name="T7" fmla="*/ 87 h 87"/>
                  <a:gd name="T8" fmla="*/ 48 w 48"/>
                  <a:gd name="T9" fmla="*/ 86 h 87"/>
                  <a:gd name="T10" fmla="*/ 48 w 48"/>
                  <a:gd name="T11" fmla="*/ 2 h 87"/>
                </a:gdLst>
                <a:ahLst/>
                <a:cxnLst>
                  <a:cxn ang="0">
                    <a:pos x="T0" y="T1"/>
                  </a:cxn>
                  <a:cxn ang="0">
                    <a:pos x="T2" y="T3"/>
                  </a:cxn>
                  <a:cxn ang="0">
                    <a:pos x="T4" y="T5"/>
                  </a:cxn>
                  <a:cxn ang="0">
                    <a:pos x="T6" y="T7"/>
                  </a:cxn>
                  <a:cxn ang="0">
                    <a:pos x="T8" y="T9"/>
                  </a:cxn>
                  <a:cxn ang="0">
                    <a:pos x="T10" y="T11"/>
                  </a:cxn>
                </a:cxnLst>
                <a:rect l="0" t="0" r="r" b="b"/>
                <a:pathLst>
                  <a:path w="48" h="87">
                    <a:moveTo>
                      <a:pt x="48" y="2"/>
                    </a:moveTo>
                    <a:cubicBezTo>
                      <a:pt x="48" y="1"/>
                      <a:pt x="48" y="1"/>
                      <a:pt x="48" y="0"/>
                    </a:cubicBezTo>
                    <a:cubicBezTo>
                      <a:pt x="0" y="40"/>
                      <a:pt x="0" y="40"/>
                      <a:pt x="0" y="40"/>
                    </a:cubicBezTo>
                    <a:cubicBezTo>
                      <a:pt x="48" y="87"/>
                      <a:pt x="48" y="87"/>
                      <a:pt x="48" y="87"/>
                    </a:cubicBezTo>
                    <a:cubicBezTo>
                      <a:pt x="48" y="87"/>
                      <a:pt x="48" y="87"/>
                      <a:pt x="48" y="86"/>
                    </a:cubicBezTo>
                    <a:lnTo>
                      <a:pt x="48" y="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cs typeface="+mn-ea"/>
                  <a:sym typeface="+mn-lt"/>
                </a:endParaRPr>
              </a:p>
            </p:txBody>
          </p:sp>
          <p:sp>
            <p:nvSpPr>
              <p:cNvPr id="314" name="Freeform 62"/>
              <p:cNvSpPr>
                <a:spLocks/>
              </p:cNvSpPr>
              <p:nvPr/>
            </p:nvSpPr>
            <p:spPr bwMode="auto">
              <a:xfrm>
                <a:off x="2081075" y="2445415"/>
                <a:ext cx="107935" cy="197876"/>
              </a:xfrm>
              <a:custGeom>
                <a:avLst/>
                <a:gdLst>
                  <a:gd name="T0" fmla="*/ 0 w 48"/>
                  <a:gd name="T1" fmla="*/ 0 h 87"/>
                  <a:gd name="T2" fmla="*/ 0 w 48"/>
                  <a:gd name="T3" fmla="*/ 2 h 87"/>
                  <a:gd name="T4" fmla="*/ 0 w 48"/>
                  <a:gd name="T5" fmla="*/ 86 h 87"/>
                  <a:gd name="T6" fmla="*/ 0 w 48"/>
                  <a:gd name="T7" fmla="*/ 87 h 87"/>
                  <a:gd name="T8" fmla="*/ 48 w 48"/>
                  <a:gd name="T9" fmla="*/ 40 h 87"/>
                  <a:gd name="T10" fmla="*/ 0 w 48"/>
                  <a:gd name="T11" fmla="*/ 0 h 87"/>
                </a:gdLst>
                <a:ahLst/>
                <a:cxnLst>
                  <a:cxn ang="0">
                    <a:pos x="T0" y="T1"/>
                  </a:cxn>
                  <a:cxn ang="0">
                    <a:pos x="T2" y="T3"/>
                  </a:cxn>
                  <a:cxn ang="0">
                    <a:pos x="T4" y="T5"/>
                  </a:cxn>
                  <a:cxn ang="0">
                    <a:pos x="T6" y="T7"/>
                  </a:cxn>
                  <a:cxn ang="0">
                    <a:pos x="T8" y="T9"/>
                  </a:cxn>
                  <a:cxn ang="0">
                    <a:pos x="T10" y="T11"/>
                  </a:cxn>
                </a:cxnLst>
                <a:rect l="0" t="0" r="r" b="b"/>
                <a:pathLst>
                  <a:path w="48" h="87">
                    <a:moveTo>
                      <a:pt x="0" y="0"/>
                    </a:moveTo>
                    <a:cubicBezTo>
                      <a:pt x="0" y="1"/>
                      <a:pt x="0" y="1"/>
                      <a:pt x="0" y="2"/>
                    </a:cubicBezTo>
                    <a:cubicBezTo>
                      <a:pt x="0" y="86"/>
                      <a:pt x="0" y="86"/>
                      <a:pt x="0" y="86"/>
                    </a:cubicBezTo>
                    <a:cubicBezTo>
                      <a:pt x="0" y="87"/>
                      <a:pt x="0" y="87"/>
                      <a:pt x="0" y="87"/>
                    </a:cubicBezTo>
                    <a:cubicBezTo>
                      <a:pt x="48" y="40"/>
                      <a:pt x="48" y="40"/>
                      <a:pt x="48" y="40"/>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cs typeface="+mn-ea"/>
                  <a:sym typeface="+mn-lt"/>
                </a:endParaRPr>
              </a:p>
            </p:txBody>
          </p:sp>
          <p:sp>
            <p:nvSpPr>
              <p:cNvPr id="315" name="Freeform 63"/>
              <p:cNvSpPr>
                <a:spLocks/>
              </p:cNvSpPr>
              <p:nvPr/>
            </p:nvSpPr>
            <p:spPr bwMode="auto">
              <a:xfrm>
                <a:off x="2091355" y="2545636"/>
                <a:ext cx="305813" cy="110501"/>
              </a:xfrm>
              <a:custGeom>
                <a:avLst/>
                <a:gdLst>
                  <a:gd name="T0" fmla="*/ 86 w 134"/>
                  <a:gd name="T1" fmla="*/ 0 h 48"/>
                  <a:gd name="T2" fmla="*/ 69 w 134"/>
                  <a:gd name="T3" fmla="*/ 14 h 48"/>
                  <a:gd name="T4" fmla="*/ 67 w 134"/>
                  <a:gd name="T5" fmla="*/ 15 h 48"/>
                  <a:gd name="T6" fmla="*/ 65 w 134"/>
                  <a:gd name="T7" fmla="*/ 14 h 48"/>
                  <a:gd name="T8" fmla="*/ 48 w 134"/>
                  <a:gd name="T9" fmla="*/ 0 h 48"/>
                  <a:gd name="T10" fmla="*/ 0 w 134"/>
                  <a:gd name="T11" fmla="*/ 48 h 48"/>
                  <a:gd name="T12" fmla="*/ 1 w 134"/>
                  <a:gd name="T13" fmla="*/ 48 h 48"/>
                  <a:gd name="T14" fmla="*/ 133 w 134"/>
                  <a:gd name="T15" fmla="*/ 48 h 48"/>
                  <a:gd name="T16" fmla="*/ 134 w 134"/>
                  <a:gd name="T17" fmla="*/ 48 h 48"/>
                  <a:gd name="T18" fmla="*/ 86 w 134"/>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4" h="48">
                    <a:moveTo>
                      <a:pt x="86" y="0"/>
                    </a:moveTo>
                    <a:cubicBezTo>
                      <a:pt x="69" y="14"/>
                      <a:pt x="69" y="14"/>
                      <a:pt x="69" y="14"/>
                    </a:cubicBezTo>
                    <a:cubicBezTo>
                      <a:pt x="68" y="15"/>
                      <a:pt x="68" y="15"/>
                      <a:pt x="67" y="15"/>
                    </a:cubicBezTo>
                    <a:cubicBezTo>
                      <a:pt x="66" y="15"/>
                      <a:pt x="66" y="15"/>
                      <a:pt x="65" y="14"/>
                    </a:cubicBezTo>
                    <a:cubicBezTo>
                      <a:pt x="48" y="0"/>
                      <a:pt x="48" y="0"/>
                      <a:pt x="48" y="0"/>
                    </a:cubicBezTo>
                    <a:cubicBezTo>
                      <a:pt x="0" y="48"/>
                      <a:pt x="0" y="48"/>
                      <a:pt x="0" y="48"/>
                    </a:cubicBezTo>
                    <a:cubicBezTo>
                      <a:pt x="0" y="48"/>
                      <a:pt x="0" y="48"/>
                      <a:pt x="1" y="48"/>
                    </a:cubicBezTo>
                    <a:cubicBezTo>
                      <a:pt x="133" y="48"/>
                      <a:pt x="133" y="48"/>
                      <a:pt x="133" y="48"/>
                    </a:cubicBezTo>
                    <a:cubicBezTo>
                      <a:pt x="134" y="48"/>
                      <a:pt x="134" y="48"/>
                      <a:pt x="134" y="48"/>
                    </a:cubicBezTo>
                    <a:lnTo>
                      <a:pt x="86"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cs typeface="+mn-ea"/>
                  <a:sym typeface="+mn-lt"/>
                </a:endParaRPr>
              </a:p>
            </p:txBody>
          </p:sp>
        </p:grpSp>
        <p:pic>
          <p:nvPicPr>
            <p:cNvPr id="317" name="图片 316"/>
            <p:cNvPicPr>
              <a:picLocks noChangeAspect="1"/>
            </p:cNvPicPr>
            <p:nvPr/>
          </p:nvPicPr>
          <p:blipFill>
            <a:blip r:embed="rId25"/>
            <a:stretch>
              <a:fillRect/>
            </a:stretch>
          </p:blipFill>
          <p:spPr>
            <a:xfrm>
              <a:off x="9298303" y="1403667"/>
              <a:ext cx="617933" cy="565068"/>
            </a:xfrm>
            <a:prstGeom prst="rect">
              <a:avLst/>
            </a:prstGeom>
          </p:spPr>
        </p:pic>
        <p:sp>
          <p:nvSpPr>
            <p:cNvPr id="318" name="文本框 317"/>
            <p:cNvSpPr txBox="1"/>
            <p:nvPr/>
          </p:nvSpPr>
          <p:spPr>
            <a:xfrm>
              <a:off x="8835471" y="1973687"/>
              <a:ext cx="1505123" cy="276999"/>
            </a:xfrm>
            <a:prstGeom prst="rect">
              <a:avLst/>
            </a:prstGeom>
            <a:noFill/>
          </p:spPr>
          <p:txBody>
            <a:bodyPr wrap="square" rtlCol="0">
              <a:spAutoFit/>
            </a:bodyPr>
            <a:lstStyle/>
            <a:p>
              <a:pPr algn="ctr"/>
              <a:r>
                <a:rPr lang="en-US" sz="1200" dirty="0" smtClean="0">
                  <a:cs typeface="+mn-ea"/>
                  <a:sym typeface="+mn-lt"/>
                </a:rPr>
                <a:t>SMS</a:t>
              </a:r>
              <a:endParaRPr lang="en-US" sz="1200" dirty="0">
                <a:cs typeface="+mn-ea"/>
                <a:sym typeface="+mn-lt"/>
              </a:endParaRPr>
            </a:p>
          </p:txBody>
        </p:sp>
        <p:pic>
          <p:nvPicPr>
            <p:cNvPr id="180" name="图片 179" descr="wifi信号蓝.png"/>
            <p:cNvPicPr>
              <a:picLocks noChangeAspect="1"/>
            </p:cNvPicPr>
            <p:nvPr/>
          </p:nvPicPr>
          <p:blipFill>
            <a:blip r:embed="rId26" cstate="print"/>
            <a:stretch>
              <a:fillRect/>
            </a:stretch>
          </p:blipFill>
          <p:spPr>
            <a:xfrm>
              <a:off x="4929577" y="1339324"/>
              <a:ext cx="255856" cy="214241"/>
            </a:xfrm>
            <a:prstGeom prst="rect">
              <a:avLst/>
            </a:prstGeom>
          </p:spPr>
        </p:pic>
      </p:grpSp>
      <p:cxnSp>
        <p:nvCxnSpPr>
          <p:cNvPr id="107" name="直接箭头连接符 106"/>
          <p:cNvCxnSpPr/>
          <p:nvPr/>
        </p:nvCxnSpPr>
        <p:spPr>
          <a:xfrm>
            <a:off x="1417899" y="1515111"/>
            <a:ext cx="480157" cy="0"/>
          </a:xfrm>
          <a:prstGeom prst="straightConnector1">
            <a:avLst/>
          </a:prstGeom>
          <a:ln w="28575">
            <a:solidFill>
              <a:srgbClr val="00B05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6" name="直接箭头连接符 185"/>
          <p:cNvCxnSpPr/>
          <p:nvPr/>
        </p:nvCxnSpPr>
        <p:spPr>
          <a:xfrm>
            <a:off x="1417899" y="2765236"/>
            <a:ext cx="4627250" cy="0"/>
          </a:xfrm>
          <a:prstGeom prst="straightConnector1">
            <a:avLst/>
          </a:prstGeom>
          <a:ln w="28575">
            <a:solidFill>
              <a:srgbClr val="00B05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88" name="直接箭头连接符 187"/>
          <p:cNvCxnSpPr/>
          <p:nvPr/>
        </p:nvCxnSpPr>
        <p:spPr>
          <a:xfrm>
            <a:off x="1392383" y="3806125"/>
            <a:ext cx="818483" cy="0"/>
          </a:xfrm>
          <a:prstGeom prst="straightConnector1">
            <a:avLst/>
          </a:prstGeom>
          <a:ln w="28575">
            <a:solidFill>
              <a:srgbClr val="00B05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0" name="直接箭头连接符 189"/>
          <p:cNvCxnSpPr/>
          <p:nvPr/>
        </p:nvCxnSpPr>
        <p:spPr>
          <a:xfrm flipV="1">
            <a:off x="2793057" y="4286314"/>
            <a:ext cx="0" cy="328269"/>
          </a:xfrm>
          <a:prstGeom prst="straightConnector1">
            <a:avLst/>
          </a:prstGeom>
          <a:ln w="28575">
            <a:solidFill>
              <a:srgbClr val="00B05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5" name="直接箭头连接符 194"/>
          <p:cNvCxnSpPr/>
          <p:nvPr/>
        </p:nvCxnSpPr>
        <p:spPr>
          <a:xfrm flipV="1">
            <a:off x="4425189" y="4274579"/>
            <a:ext cx="0" cy="328269"/>
          </a:xfrm>
          <a:prstGeom prst="straightConnector1">
            <a:avLst/>
          </a:prstGeom>
          <a:ln w="28575">
            <a:solidFill>
              <a:srgbClr val="00B05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6" name="直接箭头连接符 195"/>
          <p:cNvCxnSpPr/>
          <p:nvPr/>
        </p:nvCxnSpPr>
        <p:spPr>
          <a:xfrm flipV="1">
            <a:off x="7506830" y="4303210"/>
            <a:ext cx="0" cy="328269"/>
          </a:xfrm>
          <a:prstGeom prst="straightConnector1">
            <a:avLst/>
          </a:prstGeom>
          <a:ln w="28575">
            <a:solidFill>
              <a:srgbClr val="00B05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97" name="直接箭头连接符 196"/>
          <p:cNvCxnSpPr/>
          <p:nvPr/>
        </p:nvCxnSpPr>
        <p:spPr>
          <a:xfrm flipV="1">
            <a:off x="9882620" y="4286314"/>
            <a:ext cx="0" cy="328269"/>
          </a:xfrm>
          <a:prstGeom prst="straightConnector1">
            <a:avLst/>
          </a:prstGeom>
          <a:ln w="28575">
            <a:solidFill>
              <a:srgbClr val="00B050"/>
            </a:solidFill>
            <a:prstDash val="solid"/>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135" name="组合 134"/>
          <p:cNvGrpSpPr/>
          <p:nvPr/>
        </p:nvGrpSpPr>
        <p:grpSpPr>
          <a:xfrm>
            <a:off x="4748960" y="3097174"/>
            <a:ext cx="1265955" cy="505108"/>
            <a:chOff x="4799760" y="3342187"/>
            <a:chExt cx="1265955" cy="505108"/>
          </a:xfrm>
        </p:grpSpPr>
        <p:cxnSp>
          <p:nvCxnSpPr>
            <p:cNvPr id="131" name="直接箭头连接符 130"/>
            <p:cNvCxnSpPr/>
            <p:nvPr/>
          </p:nvCxnSpPr>
          <p:spPr>
            <a:xfrm>
              <a:off x="4799760" y="3342187"/>
              <a:ext cx="1265955" cy="0"/>
            </a:xfrm>
            <a:prstGeom prst="straightConnector1">
              <a:avLst/>
            </a:prstGeom>
            <a:ln w="28575">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flipV="1">
              <a:off x="4799760" y="3352256"/>
              <a:ext cx="0" cy="495039"/>
            </a:xfrm>
            <a:prstGeom prst="line">
              <a:avLst/>
            </a:prstGeom>
            <a:ln w="28575">
              <a:solidFill>
                <a:srgbClr val="00B050"/>
              </a:solidFill>
              <a:prstDash val="solid"/>
            </a:ln>
          </p:spPr>
          <p:style>
            <a:lnRef idx="1">
              <a:schemeClr val="accent1"/>
            </a:lnRef>
            <a:fillRef idx="0">
              <a:schemeClr val="accent1"/>
            </a:fillRef>
            <a:effectRef idx="0">
              <a:schemeClr val="accent1"/>
            </a:effectRef>
            <a:fontRef idx="minor">
              <a:schemeClr val="tx1"/>
            </a:fontRef>
          </p:style>
        </p:cxnSp>
      </p:grpSp>
      <p:pic>
        <p:nvPicPr>
          <p:cNvPr id="214" name="图片 213" descr="wifi信号蓝.png"/>
          <p:cNvPicPr>
            <a:picLocks noChangeAspect="1"/>
          </p:cNvPicPr>
          <p:nvPr/>
        </p:nvPicPr>
        <p:blipFill>
          <a:blip r:embed="rId26" cstate="print"/>
          <a:stretch>
            <a:fillRect/>
          </a:stretch>
        </p:blipFill>
        <p:spPr>
          <a:xfrm>
            <a:off x="5908919" y="3702432"/>
            <a:ext cx="255856" cy="214241"/>
          </a:xfrm>
          <a:prstGeom prst="rect">
            <a:avLst/>
          </a:prstGeom>
        </p:spPr>
      </p:pic>
      <p:grpSp>
        <p:nvGrpSpPr>
          <p:cNvPr id="148" name="组合 147"/>
          <p:cNvGrpSpPr/>
          <p:nvPr/>
        </p:nvGrpSpPr>
        <p:grpSpPr>
          <a:xfrm>
            <a:off x="527725" y="4064676"/>
            <a:ext cx="9368538" cy="2046518"/>
            <a:chOff x="578525" y="4273692"/>
            <a:chExt cx="9368538" cy="2046518"/>
          </a:xfrm>
        </p:grpSpPr>
        <p:cxnSp>
          <p:nvCxnSpPr>
            <p:cNvPr id="210" name="直接箭头连接符 209"/>
            <p:cNvCxnSpPr/>
            <p:nvPr/>
          </p:nvCxnSpPr>
          <p:spPr>
            <a:xfrm flipH="1">
              <a:off x="1471980" y="4273692"/>
              <a:ext cx="385229" cy="0"/>
            </a:xfrm>
            <a:prstGeom prst="straightConnector1">
              <a:avLst/>
            </a:prstGeom>
            <a:ln w="28575">
              <a:solidFill>
                <a:srgbClr val="00B05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211" name="直接连接符 210"/>
            <p:cNvCxnSpPr/>
            <p:nvPr/>
          </p:nvCxnSpPr>
          <p:spPr>
            <a:xfrm flipV="1">
              <a:off x="1857209" y="4283762"/>
              <a:ext cx="0" cy="528102"/>
            </a:xfrm>
            <a:prstGeom prst="line">
              <a:avLst/>
            </a:prstGeom>
            <a:ln w="28575">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215" name="直接连接符 214"/>
            <p:cNvCxnSpPr/>
            <p:nvPr/>
          </p:nvCxnSpPr>
          <p:spPr>
            <a:xfrm>
              <a:off x="578691" y="6304911"/>
              <a:ext cx="9368372" cy="0"/>
            </a:xfrm>
            <a:prstGeom prst="line">
              <a:avLst/>
            </a:prstGeom>
            <a:ln w="28575">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218" name="直接连接符 217"/>
            <p:cNvCxnSpPr/>
            <p:nvPr/>
          </p:nvCxnSpPr>
          <p:spPr>
            <a:xfrm>
              <a:off x="578691" y="4799351"/>
              <a:ext cx="1270871" cy="0"/>
            </a:xfrm>
            <a:prstGeom prst="line">
              <a:avLst/>
            </a:prstGeom>
            <a:ln w="28575">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221" name="直接连接符 220"/>
            <p:cNvCxnSpPr/>
            <p:nvPr/>
          </p:nvCxnSpPr>
          <p:spPr>
            <a:xfrm flipV="1">
              <a:off x="578525" y="4797966"/>
              <a:ext cx="0" cy="1506944"/>
            </a:xfrm>
            <a:prstGeom prst="line">
              <a:avLst/>
            </a:prstGeom>
            <a:ln w="28575">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229" name="直接连接符 228"/>
            <p:cNvCxnSpPr/>
            <p:nvPr/>
          </p:nvCxnSpPr>
          <p:spPr>
            <a:xfrm flipV="1">
              <a:off x="1857209" y="6218783"/>
              <a:ext cx="0" cy="86128"/>
            </a:xfrm>
            <a:prstGeom prst="line">
              <a:avLst/>
            </a:prstGeom>
            <a:ln w="28575">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230" name="直接连接符 229"/>
            <p:cNvCxnSpPr/>
            <p:nvPr/>
          </p:nvCxnSpPr>
          <p:spPr>
            <a:xfrm flipV="1">
              <a:off x="4740652" y="6200543"/>
              <a:ext cx="0" cy="86128"/>
            </a:xfrm>
            <a:prstGeom prst="line">
              <a:avLst/>
            </a:prstGeom>
            <a:ln w="28575">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231" name="直接连接符 230"/>
            <p:cNvCxnSpPr/>
            <p:nvPr/>
          </p:nvCxnSpPr>
          <p:spPr>
            <a:xfrm flipV="1">
              <a:off x="7525512" y="6218783"/>
              <a:ext cx="0" cy="86128"/>
            </a:xfrm>
            <a:prstGeom prst="line">
              <a:avLst/>
            </a:prstGeom>
            <a:ln w="28575">
              <a:solidFill>
                <a:srgbClr val="00B050"/>
              </a:solidFill>
              <a:prstDash val="solid"/>
            </a:ln>
          </p:spPr>
          <p:style>
            <a:lnRef idx="1">
              <a:schemeClr val="accent1"/>
            </a:lnRef>
            <a:fillRef idx="0">
              <a:schemeClr val="accent1"/>
            </a:fillRef>
            <a:effectRef idx="0">
              <a:schemeClr val="accent1"/>
            </a:effectRef>
            <a:fontRef idx="minor">
              <a:schemeClr val="tx1"/>
            </a:fontRef>
          </p:style>
        </p:cxnSp>
        <p:cxnSp>
          <p:nvCxnSpPr>
            <p:cNvPr id="232" name="直接连接符 231"/>
            <p:cNvCxnSpPr/>
            <p:nvPr/>
          </p:nvCxnSpPr>
          <p:spPr>
            <a:xfrm flipV="1">
              <a:off x="9912761" y="6234082"/>
              <a:ext cx="0" cy="86128"/>
            </a:xfrm>
            <a:prstGeom prst="line">
              <a:avLst/>
            </a:prstGeom>
            <a:ln w="28575">
              <a:solidFill>
                <a:srgbClr val="00B050"/>
              </a:soli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4501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56"/>
                                        </p:tgtEl>
                                        <p:attrNameLst>
                                          <p:attrName>style.visibility</p:attrName>
                                        </p:attrNameLst>
                                      </p:cBhvr>
                                      <p:to>
                                        <p:strVal val="visible"/>
                                      </p:to>
                                    </p:set>
                                    <p:animEffect transition="in" filter="wipe(down)">
                                      <p:cBhvr>
                                        <p:cTn id="7" dur="500"/>
                                        <p:tgtEl>
                                          <p:spTgt spid="25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58"/>
                                        </p:tgtEl>
                                        <p:attrNameLst>
                                          <p:attrName>style.visibility</p:attrName>
                                        </p:attrNameLst>
                                      </p:cBhvr>
                                      <p:to>
                                        <p:strVal val="visible"/>
                                      </p:to>
                                    </p:set>
                                    <p:animEffect transition="in" filter="wipe(down)">
                                      <p:cBhvr>
                                        <p:cTn id="10" dur="500"/>
                                        <p:tgtEl>
                                          <p:spTgt spid="25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270"/>
                                        </p:tgtEl>
                                        <p:attrNameLst>
                                          <p:attrName>style.visibility</p:attrName>
                                        </p:attrNameLst>
                                      </p:cBhvr>
                                      <p:to>
                                        <p:strVal val="visible"/>
                                      </p:to>
                                    </p:set>
                                    <p:animEffect transition="in" filter="wipe(down)">
                                      <p:cBhvr>
                                        <p:cTn id="15" dur="500"/>
                                        <p:tgtEl>
                                          <p:spTgt spid="27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214"/>
                                        </p:tgtEl>
                                        <p:attrNameLst>
                                          <p:attrName>style.visibility</p:attrName>
                                        </p:attrNameLst>
                                      </p:cBhvr>
                                      <p:to>
                                        <p:strVal val="visible"/>
                                      </p:to>
                                    </p:set>
                                    <p:animEffect transition="in" filter="wipe(down)">
                                      <p:cBhvr>
                                        <p:cTn id="20" dur="500"/>
                                        <p:tgtEl>
                                          <p:spTgt spid="2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89"/>
                                        </p:tgtEl>
                                        <p:attrNameLst>
                                          <p:attrName>style.visibility</p:attrName>
                                        </p:attrNameLst>
                                      </p:cBhvr>
                                      <p:to>
                                        <p:strVal val="visible"/>
                                      </p:to>
                                    </p:set>
                                    <p:animEffect transition="in" filter="wipe(down)">
                                      <p:cBhvr>
                                        <p:cTn id="25" dur="500"/>
                                        <p:tgtEl>
                                          <p:spTgt spid="28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262"/>
                                        </p:tgtEl>
                                        <p:attrNameLst>
                                          <p:attrName>style.visibility</p:attrName>
                                        </p:attrNameLst>
                                      </p:cBhvr>
                                      <p:to>
                                        <p:strVal val="visible"/>
                                      </p:to>
                                    </p:set>
                                    <p:animEffect transition="in" filter="wipe(down)">
                                      <p:cBhvr>
                                        <p:cTn id="28" dur="500"/>
                                        <p:tgtEl>
                                          <p:spTgt spid="26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36"/>
                                        </p:tgtEl>
                                        <p:attrNameLst>
                                          <p:attrName>style.visibility</p:attrName>
                                        </p:attrNameLst>
                                      </p:cBhvr>
                                      <p:to>
                                        <p:strVal val="visible"/>
                                      </p:to>
                                    </p:set>
                                    <p:animEffect transition="in" filter="wipe(down)">
                                      <p:cBhvr>
                                        <p:cTn id="33" dur="500"/>
                                        <p:tgtEl>
                                          <p:spTgt spid="13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137"/>
                                        </p:tgtEl>
                                        <p:attrNameLst>
                                          <p:attrName>style.visibility</p:attrName>
                                        </p:attrNameLst>
                                      </p:cBhvr>
                                      <p:to>
                                        <p:strVal val="visible"/>
                                      </p:to>
                                    </p:set>
                                    <p:animEffect transition="in" filter="wipe(down)">
                                      <p:cBhvr>
                                        <p:cTn id="38" dur="500"/>
                                        <p:tgtEl>
                                          <p:spTgt spid="13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288"/>
                                        </p:tgtEl>
                                        <p:attrNameLst>
                                          <p:attrName>style.visibility</p:attrName>
                                        </p:attrNameLst>
                                      </p:cBhvr>
                                      <p:to>
                                        <p:strVal val="visible"/>
                                      </p:to>
                                    </p:set>
                                    <p:animEffect transition="in" filter="wipe(down)">
                                      <p:cBhvr>
                                        <p:cTn id="43" dur="500"/>
                                        <p:tgtEl>
                                          <p:spTgt spid="288"/>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190"/>
                                        </p:tgtEl>
                                        <p:attrNameLst>
                                          <p:attrName>style.visibility</p:attrName>
                                        </p:attrNameLst>
                                      </p:cBhvr>
                                      <p:to>
                                        <p:strVal val="visible"/>
                                      </p:to>
                                    </p:set>
                                    <p:animEffect transition="in" filter="fade">
                                      <p:cBhvr>
                                        <p:cTn id="48" dur="1000"/>
                                        <p:tgtEl>
                                          <p:spTgt spid="190"/>
                                        </p:tgtEl>
                                      </p:cBhvr>
                                    </p:animEffect>
                                    <p:anim calcmode="lin" valueType="num">
                                      <p:cBhvr>
                                        <p:cTn id="49" dur="1000" fill="hold"/>
                                        <p:tgtEl>
                                          <p:spTgt spid="190"/>
                                        </p:tgtEl>
                                        <p:attrNameLst>
                                          <p:attrName>ppt_x</p:attrName>
                                        </p:attrNameLst>
                                      </p:cBhvr>
                                      <p:tavLst>
                                        <p:tav tm="0">
                                          <p:val>
                                            <p:strVal val="#ppt_x"/>
                                          </p:val>
                                        </p:tav>
                                        <p:tav tm="100000">
                                          <p:val>
                                            <p:strVal val="#ppt_x"/>
                                          </p:val>
                                        </p:tav>
                                      </p:tavLst>
                                    </p:anim>
                                    <p:anim calcmode="lin" valueType="num">
                                      <p:cBhvr>
                                        <p:cTn id="50" dur="1000" fill="hold"/>
                                        <p:tgtEl>
                                          <p:spTgt spid="190"/>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95"/>
                                        </p:tgtEl>
                                        <p:attrNameLst>
                                          <p:attrName>style.visibility</p:attrName>
                                        </p:attrNameLst>
                                      </p:cBhvr>
                                      <p:to>
                                        <p:strVal val="visible"/>
                                      </p:to>
                                    </p:set>
                                    <p:animEffect transition="in" filter="fade">
                                      <p:cBhvr>
                                        <p:cTn id="53" dur="1000"/>
                                        <p:tgtEl>
                                          <p:spTgt spid="195"/>
                                        </p:tgtEl>
                                      </p:cBhvr>
                                    </p:animEffect>
                                    <p:anim calcmode="lin" valueType="num">
                                      <p:cBhvr>
                                        <p:cTn id="54" dur="1000" fill="hold"/>
                                        <p:tgtEl>
                                          <p:spTgt spid="195"/>
                                        </p:tgtEl>
                                        <p:attrNameLst>
                                          <p:attrName>ppt_x</p:attrName>
                                        </p:attrNameLst>
                                      </p:cBhvr>
                                      <p:tavLst>
                                        <p:tav tm="0">
                                          <p:val>
                                            <p:strVal val="#ppt_x"/>
                                          </p:val>
                                        </p:tav>
                                        <p:tav tm="100000">
                                          <p:val>
                                            <p:strVal val="#ppt_x"/>
                                          </p:val>
                                        </p:tav>
                                      </p:tavLst>
                                    </p:anim>
                                    <p:anim calcmode="lin" valueType="num">
                                      <p:cBhvr>
                                        <p:cTn id="55" dur="1000" fill="hold"/>
                                        <p:tgtEl>
                                          <p:spTgt spid="195"/>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196"/>
                                        </p:tgtEl>
                                        <p:attrNameLst>
                                          <p:attrName>style.visibility</p:attrName>
                                        </p:attrNameLst>
                                      </p:cBhvr>
                                      <p:to>
                                        <p:strVal val="visible"/>
                                      </p:to>
                                    </p:set>
                                    <p:animEffect transition="in" filter="fade">
                                      <p:cBhvr>
                                        <p:cTn id="58" dur="1000"/>
                                        <p:tgtEl>
                                          <p:spTgt spid="196"/>
                                        </p:tgtEl>
                                      </p:cBhvr>
                                    </p:animEffect>
                                    <p:anim calcmode="lin" valueType="num">
                                      <p:cBhvr>
                                        <p:cTn id="59" dur="1000" fill="hold"/>
                                        <p:tgtEl>
                                          <p:spTgt spid="196"/>
                                        </p:tgtEl>
                                        <p:attrNameLst>
                                          <p:attrName>ppt_x</p:attrName>
                                        </p:attrNameLst>
                                      </p:cBhvr>
                                      <p:tavLst>
                                        <p:tav tm="0">
                                          <p:val>
                                            <p:strVal val="#ppt_x"/>
                                          </p:val>
                                        </p:tav>
                                        <p:tav tm="100000">
                                          <p:val>
                                            <p:strVal val="#ppt_x"/>
                                          </p:val>
                                        </p:tav>
                                      </p:tavLst>
                                    </p:anim>
                                    <p:anim calcmode="lin" valueType="num">
                                      <p:cBhvr>
                                        <p:cTn id="60" dur="1000" fill="hold"/>
                                        <p:tgtEl>
                                          <p:spTgt spid="196"/>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97"/>
                                        </p:tgtEl>
                                        <p:attrNameLst>
                                          <p:attrName>style.visibility</p:attrName>
                                        </p:attrNameLst>
                                      </p:cBhvr>
                                      <p:to>
                                        <p:strVal val="visible"/>
                                      </p:to>
                                    </p:set>
                                    <p:animEffect transition="in" filter="fade">
                                      <p:cBhvr>
                                        <p:cTn id="63" dur="1000"/>
                                        <p:tgtEl>
                                          <p:spTgt spid="197"/>
                                        </p:tgtEl>
                                      </p:cBhvr>
                                    </p:animEffect>
                                    <p:anim calcmode="lin" valueType="num">
                                      <p:cBhvr>
                                        <p:cTn id="64" dur="1000" fill="hold"/>
                                        <p:tgtEl>
                                          <p:spTgt spid="197"/>
                                        </p:tgtEl>
                                        <p:attrNameLst>
                                          <p:attrName>ppt_x</p:attrName>
                                        </p:attrNameLst>
                                      </p:cBhvr>
                                      <p:tavLst>
                                        <p:tav tm="0">
                                          <p:val>
                                            <p:strVal val="#ppt_x"/>
                                          </p:val>
                                        </p:tav>
                                        <p:tav tm="100000">
                                          <p:val>
                                            <p:strVal val="#ppt_x"/>
                                          </p:val>
                                        </p:tav>
                                      </p:tavLst>
                                    </p:anim>
                                    <p:anim calcmode="lin" valueType="num">
                                      <p:cBhvr>
                                        <p:cTn id="65" dur="1000" fill="hold"/>
                                        <p:tgtEl>
                                          <p:spTgt spid="19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nodeType="clickEffect">
                                  <p:stCondLst>
                                    <p:cond delay="0"/>
                                  </p:stCondLst>
                                  <p:childTnLst>
                                    <p:set>
                                      <p:cBhvr>
                                        <p:cTn id="69" dur="1" fill="hold">
                                          <p:stCondLst>
                                            <p:cond delay="0"/>
                                          </p:stCondLst>
                                        </p:cTn>
                                        <p:tgtEl>
                                          <p:spTgt spid="188"/>
                                        </p:tgtEl>
                                        <p:attrNameLst>
                                          <p:attrName>style.visibility</p:attrName>
                                        </p:attrNameLst>
                                      </p:cBhvr>
                                      <p:to>
                                        <p:strVal val="visible"/>
                                      </p:to>
                                    </p:set>
                                    <p:animEffect transition="in" filter="wipe(down)">
                                      <p:cBhvr>
                                        <p:cTn id="70" dur="500"/>
                                        <p:tgtEl>
                                          <p:spTgt spid="188"/>
                                        </p:tgtEl>
                                      </p:cBhvr>
                                    </p:animEffect>
                                  </p:childTnLst>
                                </p:cTn>
                              </p:par>
                              <p:par>
                                <p:cTn id="71" presetID="22" presetClass="entr" presetSubtype="4" fill="hold" nodeType="withEffect">
                                  <p:stCondLst>
                                    <p:cond delay="0"/>
                                  </p:stCondLst>
                                  <p:childTnLst>
                                    <p:set>
                                      <p:cBhvr>
                                        <p:cTn id="72" dur="1" fill="hold">
                                          <p:stCondLst>
                                            <p:cond delay="0"/>
                                          </p:stCondLst>
                                        </p:cTn>
                                        <p:tgtEl>
                                          <p:spTgt spid="186"/>
                                        </p:tgtEl>
                                        <p:attrNameLst>
                                          <p:attrName>style.visibility</p:attrName>
                                        </p:attrNameLst>
                                      </p:cBhvr>
                                      <p:to>
                                        <p:strVal val="visible"/>
                                      </p:to>
                                    </p:set>
                                    <p:animEffect transition="in" filter="wipe(down)">
                                      <p:cBhvr>
                                        <p:cTn id="73" dur="500"/>
                                        <p:tgtEl>
                                          <p:spTgt spid="186"/>
                                        </p:tgtEl>
                                      </p:cBhvr>
                                    </p:animEffect>
                                  </p:childTnLst>
                                </p:cTn>
                              </p:par>
                              <p:par>
                                <p:cTn id="74" presetID="22" presetClass="entr" presetSubtype="4" fill="hold" nodeType="withEffect">
                                  <p:stCondLst>
                                    <p:cond delay="0"/>
                                  </p:stCondLst>
                                  <p:childTnLst>
                                    <p:set>
                                      <p:cBhvr>
                                        <p:cTn id="75" dur="1" fill="hold">
                                          <p:stCondLst>
                                            <p:cond delay="0"/>
                                          </p:stCondLst>
                                        </p:cTn>
                                        <p:tgtEl>
                                          <p:spTgt spid="107"/>
                                        </p:tgtEl>
                                        <p:attrNameLst>
                                          <p:attrName>style.visibility</p:attrName>
                                        </p:attrNameLst>
                                      </p:cBhvr>
                                      <p:to>
                                        <p:strVal val="visible"/>
                                      </p:to>
                                    </p:set>
                                    <p:animEffect transition="in" filter="wipe(down)">
                                      <p:cBhvr>
                                        <p:cTn id="76" dur="500"/>
                                        <p:tgtEl>
                                          <p:spTgt spid="107"/>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148"/>
                                        </p:tgtEl>
                                        <p:attrNameLst>
                                          <p:attrName>style.visibility</p:attrName>
                                        </p:attrNameLst>
                                      </p:cBhvr>
                                      <p:to>
                                        <p:strVal val="visible"/>
                                      </p:to>
                                    </p:set>
                                    <p:animEffect transition="in" filter="wipe(down)">
                                      <p:cBhvr>
                                        <p:cTn id="81" dur="500"/>
                                        <p:tgtEl>
                                          <p:spTgt spid="148"/>
                                        </p:tgtEl>
                                      </p:cBhvr>
                                    </p:animEffect>
                                  </p:childTnLst>
                                </p:cTn>
                              </p:par>
                              <p:par>
                                <p:cTn id="82" presetID="22" presetClass="entr" presetSubtype="4" fill="hold" nodeType="withEffect">
                                  <p:stCondLst>
                                    <p:cond delay="0"/>
                                  </p:stCondLst>
                                  <p:childTnLst>
                                    <p:set>
                                      <p:cBhvr>
                                        <p:cTn id="83" dur="1" fill="hold">
                                          <p:stCondLst>
                                            <p:cond delay="0"/>
                                          </p:stCondLst>
                                        </p:cTn>
                                        <p:tgtEl>
                                          <p:spTgt spid="135"/>
                                        </p:tgtEl>
                                        <p:attrNameLst>
                                          <p:attrName>style.visibility</p:attrName>
                                        </p:attrNameLst>
                                      </p:cBhvr>
                                      <p:to>
                                        <p:strVal val="visible"/>
                                      </p:to>
                                    </p:set>
                                    <p:animEffect transition="in" filter="wipe(down)">
                                      <p:cBhvr>
                                        <p:cTn id="8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 grpId="0"/>
      <p:bldP spid="262" grpId="0"/>
      <p:bldP spid="289" grpId="0"/>
    </p:bld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Text"/>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Text"/>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Lst>
</file>

<file path=ppt/tags/tag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BAEF8C3-6E19-4A3D-A6AF-4273E745B963}">
  <ds:schemaRefs>
    <ds:schemaRef ds:uri="http://schemas.microsoft.com/sharepoint/v3/contenttype/forms"/>
  </ds:schemaRefs>
</ds:datastoreItem>
</file>

<file path=customXml/itemProps2.xml><?xml version="1.0" encoding="utf-8"?>
<ds:datastoreItem xmlns:ds="http://schemas.openxmlformats.org/officeDocument/2006/customXml" ds:itemID="{F8DED285-859C-408F-A10C-A1E9CFB1824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1186C8D-0F56-4152-8B76-2B4D74CA65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696</TotalTime>
  <Words>4873</Words>
  <Application>Microsoft Office PowerPoint</Application>
  <PresentationFormat>宽屏</PresentationFormat>
  <Paragraphs>343</Paragraphs>
  <Slides>32</Slides>
  <Notes>32</Notes>
  <HiddenSlides>4</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32</vt:i4>
      </vt:variant>
    </vt:vector>
  </HeadingPairs>
  <TitlesOfParts>
    <vt:vector size="42" baseType="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DCIM System Architecture and Functions</vt:lpstr>
      <vt:lpstr>PowerPoint 演示文稿</vt:lpstr>
      <vt:lpstr>PowerPoint 演示文稿</vt:lpstr>
      <vt:lpstr>PowerPoint 演示文稿</vt:lpstr>
      <vt:lpstr>DCIM Hardware Physical Architecture (1)</vt:lpstr>
      <vt:lpstr>DCIM Hardware Physical Architecture (2)</vt:lpstr>
      <vt:lpstr>DCIM Hardware Physical Architecture (3)</vt:lpstr>
      <vt:lpstr>PowerPoint 演示文稿</vt:lpstr>
      <vt:lpstr>DCIM Physical Deployment Layers</vt:lpstr>
      <vt:lpstr>PowerPoint 演示文稿</vt:lpstr>
      <vt:lpstr>DCIM Software Logical Architecture</vt:lpstr>
      <vt:lpstr>PowerPoint 演示文稿</vt:lpstr>
      <vt:lpstr>Monitoring System</vt:lpstr>
      <vt:lpstr>Operation Management System</vt:lpstr>
      <vt:lpstr>General Control System</vt:lpstr>
      <vt:lpstr>Basic Service System</vt:lpstr>
      <vt:lpstr>PowerPoint 演示文稿</vt:lpstr>
      <vt:lpstr>DCIM System Functions</vt:lpstr>
      <vt:lpstr>Monitoring</vt:lpstr>
      <vt:lpstr>PowerPoint 演示文稿</vt:lpstr>
      <vt:lpstr>Operation Management</vt:lpstr>
      <vt:lpstr>General Control</vt:lpstr>
      <vt:lpstr>Basic Services</vt:lpstr>
      <vt:lpstr>PowerPoint 演示文稿</vt:lpstr>
      <vt:lpstr>DCIM System Performance</vt:lpstr>
      <vt:lpstr>Third-Party Integration - Introduction to Modbus Protocol</vt:lpstr>
      <vt:lpstr>Third-Party Integration - Introduction to SNMP Protocol</vt:lpstr>
      <vt:lpstr>Common Process for Third-party Devices to Access the DCIM System</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chencheng (R)</cp:lastModifiedBy>
  <cp:revision>138</cp:revision>
  <dcterms:created xsi:type="dcterms:W3CDTF">2018-11-29T10:16:29Z</dcterms:created>
  <dcterms:modified xsi:type="dcterms:W3CDTF">2020-12-21T02:46:27Z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(3)MazjgPIhue8+h/mlhsh2aRf2OJ81VQWQlo/roHJ3T00qvqKyG5IMu9cyrkEJGghKSWf0LcXz
Xkv2LKuT/69WEhP7Gu6uK24Rdjh1LA3bVgawWXxLeUX2yWUPIi2JP23rW+1kli6dUzpejcMD
R6tPoVV/rsUBdkFV+9epmD0Zg004nAqFi2Ua+44OqAdCD1jR0AS5ThupGa8oUNC0hCQddfhm
VB4COaDeFzxJv3M+XK</vt:lpwstr>
  </property>
  <property fmtid="{D5CDD505-2E9C-101B-9397-08002B2CF9AE}" pid="3" name="_2015_ms_pID_7253431">
    <vt:lpwstr>nlaK1GepBhIQPjjqVoE15NqZYDsLJVSom2RC4zNNZZWZ5jz1Z3AaoI
Ml8KIxyYnn32JofOS/cAPhfOZjbcuQoay9exAls+umZ5Vob8JtdXs3fkbDL/Abizmf3tR0dZ
a2ojzf8aH0g06lWEV+0KnkEs6lgHoFPSNaGeu83rYKUNfSjtVlobS1L+GbaPZNEVt2l6A+N5
+LGmxEymoc8tcxU37wPBJ4IO6D+w6oarc0I2</vt:lpwstr>
  </property>
  <property fmtid="{D5CDD505-2E9C-101B-9397-08002B2CF9AE}" pid="4" name="_2015_ms_pID_7253432">
    <vt:lpwstr>CsD8Bvor35nzHLP8yw3BHoc=</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1608105313</vt:lpwstr>
  </property>
</Properties>
</file>