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52"/>
  </p:notesMasterIdLst>
  <p:handoutMasterIdLst>
    <p:handoutMasterId r:id="rId53"/>
  </p:handoutMasterIdLst>
  <p:sldIdLst>
    <p:sldId id="289" r:id="rId9"/>
    <p:sldId id="290" r:id="rId10"/>
    <p:sldId id="291" r:id="rId11"/>
    <p:sldId id="292" r:id="rId12"/>
    <p:sldId id="293" r:id="rId13"/>
    <p:sldId id="294" r:id="rId14"/>
    <p:sldId id="295" r:id="rId15"/>
    <p:sldId id="331" r:id="rId16"/>
    <p:sldId id="296" r:id="rId17"/>
    <p:sldId id="297" r:id="rId18"/>
    <p:sldId id="299" r:id="rId19"/>
    <p:sldId id="300" r:id="rId20"/>
    <p:sldId id="301" r:id="rId21"/>
    <p:sldId id="302" r:id="rId22"/>
    <p:sldId id="303" r:id="rId23"/>
    <p:sldId id="332" r:id="rId24"/>
    <p:sldId id="304" r:id="rId25"/>
    <p:sldId id="305" r:id="rId26"/>
    <p:sldId id="306" r:id="rId27"/>
    <p:sldId id="307" r:id="rId28"/>
    <p:sldId id="308" r:id="rId29"/>
    <p:sldId id="309" r:id="rId30"/>
    <p:sldId id="310" r:id="rId31"/>
    <p:sldId id="311" r:id="rId32"/>
    <p:sldId id="312" r:id="rId33"/>
    <p:sldId id="313" r:id="rId34"/>
    <p:sldId id="314" r:id="rId35"/>
    <p:sldId id="315" r:id="rId36"/>
    <p:sldId id="316" r:id="rId37"/>
    <p:sldId id="317" r:id="rId38"/>
    <p:sldId id="318" r:id="rId39"/>
    <p:sldId id="319" r:id="rId40"/>
    <p:sldId id="320" r:id="rId41"/>
    <p:sldId id="321" r:id="rId42"/>
    <p:sldId id="322" r:id="rId43"/>
    <p:sldId id="323" r:id="rId44"/>
    <p:sldId id="324" r:id="rId45"/>
    <p:sldId id="325" r:id="rId46"/>
    <p:sldId id="326" r:id="rId47"/>
    <p:sldId id="328" r:id="rId48"/>
    <p:sldId id="327" r:id="rId49"/>
    <p:sldId id="330" r:id="rId50"/>
    <p:sldId id="333" r:id="rId5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6286" autoAdjust="0"/>
  </p:normalViewPr>
  <p:slideViewPr>
    <p:cSldViewPr snapToGrid="0" snapToObjects="1">
      <p:cViewPr varScale="1">
        <p:scale>
          <a:sx n="69" d="100"/>
          <a:sy n="69" d="100"/>
        </p:scale>
        <p:origin x="872" y="4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handoutMaster" Target="handoutMasters/handoutMaster1.xml"/><Relationship Id="rId5" Type="http://schemas.openxmlformats.org/officeDocument/2006/relationships/slideMaster" Target="slideMasters/slideMaster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ableStyles" Target="tableStyles.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9592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solution is basically the same as the previous solution. However, the internal architecture of the DG is optimized to meet the reliability requirements and reduce the cost.</a:t>
            </a:r>
          </a:p>
          <a:p>
            <a:r>
              <a:rPr lang="en-US" smtClean="0"/>
              <a:t>Working logic: DG 1 and DG 3 carry loads A and B respectively. DG 2 is a standby DG and does not work. If DG 1 or DG 3 is faulty, DG 2 starts. During the standby DG starts, the load is carried by the UPS.</a:t>
            </a:r>
          </a:p>
          <a:p>
            <a:r>
              <a:rPr lang="en-US" smtClean="0"/>
              <a:t>Compared with type A architecture (based on the topology analysis), this solution requires two fewer three-in-one DG parallel cabinets and two fewer output power distribution cabinets for each DG. If the system scale is large, hundreds of thousands of US dollars can be saved.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33705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solution, loads are divided into N (3 in this example) parts. The loads should be large enough to be divided into N parts. Therefore, this solution applies to large-sized data centers.</a:t>
            </a:r>
          </a:p>
          <a:p>
            <a:r>
              <a:rPr lang="en-US" smtClean="0"/>
              <a:t>Each part of loads adopts active-active routes, which ensures high load reliability. When one power supply route is faulty, its loads are switched to the other two routes, and the air conditioner on the faulty route uses single power supply. However, the cost of this solution is lower than that of the solutions 1 and 2 for Tier III data centers. According to preliminary calculation, the UPS redundancy is lower than 2N. The 2N solution requires N redundancy. In this solution, the total capacity of the UPS here is 1.5 N, and the redundancy is 0.5 N.</a:t>
            </a:r>
          </a:p>
          <a:p>
            <a:r>
              <a:rPr lang="en-US" smtClean="0"/>
              <a:t>The disadvantage is that the maintenance is complex and there are many loops. During maintenance, you need to determine which route (A, B, or C) the loads are from. In addition, when adding new servers, you need to evenly distribute the load to each route to avoid adding all loads to only one route.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9323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solution, the server needs to be customized to support one HVDC input and one mains input, and the mains quality must be good because the mains is directly supplied to the power module of the loads. If the mains quality is poor, the power module will be damaged. Mains in China, Japan, Europe, and the United States can meet the requirements, but the mains quality in Southeast Asia is poor.</a:t>
            </a:r>
          </a:p>
          <a:p>
            <a:r>
              <a:rPr lang="en-US" smtClean="0"/>
              <a:t>In addition, the data centers must be cloud data centers. In China, such data centers are generally used by China Mobile, China Unicom, and China Telecom as well as Baidu, Alibaba, and Tencent (BAT). The reliability of this power supply solution is relatively low and needs to be supplemented by the IT side. If some faults occur in the cloud data centers, processes and services are automatically migrated and virtualization technologies are used; therefore only some services will be affected by power failure.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09197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redundancy or backup mentioned in this solution is route-level backup. For example, the loads shown in the figure are divided into two parts (can be three, four, or N theoretically). Each part has an independent transformer, DG, UPS, and PDF to meet the load requirements. The route on the right is standby. The R is the standby route. You can determine the capacity of the standby route based on the actual requirements. The cost depends on whether only one load or all loads need to be backed up.</a:t>
            </a:r>
          </a:p>
          <a:p>
            <a:r>
              <a:rPr lang="en-US" smtClean="0"/>
              <a:t>This solution needs to be distinguished from the previous DR solution. Although the loads of the two solutions are partitioned, the entire power supply architecture is different. The power supply routes of the DR architecture are multiple active power supply routes, and the downstream loads use two power supplies, and the two power supply routes carry loads. However, in this solution, only the active route carries loads, and the other route is used as a backup and carries loads only during active route maintenance. </a:t>
            </a:r>
          </a:p>
          <a:p>
            <a:r>
              <a:rPr lang="en-US" smtClean="0"/>
              <a:t>This solution is also applicable to cloud data centers.</a:t>
            </a:r>
          </a:p>
          <a:p>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37102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this solution, loads are evenly divided into N parts. Therefore, this solution is applicable to large-sized data centers. In 2 MW or higher data centers, loads need to be partitioned.</a:t>
            </a:r>
          </a:p>
          <a:p>
            <a:r>
              <a:rPr lang="en-US" smtClean="0"/>
              <a:t>Every N loads are configured with an independent DG, transformer, 2N UPS, and 2N power supply routes. For a Tier III data center, the DG must be redundant. Therefore, the DG in the middle is a backup DG shared by the entire data center. The DG is connected to route A of each load module, and route B is connected through the ATS.</a:t>
            </a:r>
            <a:endParaRPr lang="en-US" altLang="zh-CN" smtClean="0"/>
          </a:p>
          <a:p>
            <a:r>
              <a:rPr lang="en-US" smtClean="0"/>
              <a:t>All the preceding topologies comply with the Uptime Tier III requirements. However, in actual application, there may be a slight change. For example, if the low-voltage power distribution bus has dual inputs, a bus tie switch needs to be added. However, the main architecture remains unchanged.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52929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Notes:</a:t>
            </a:r>
          </a:p>
          <a:p>
            <a:pPr lvl="1"/>
            <a:r>
              <a:rPr lang="en-US" smtClean="0"/>
              <a:t>Assume that the high-voltage power distribution of each architecture, load power distribution, and the backup time of the project system are the same. The architecture cost comparison involves only the transformer, transformer output cabinet, DG, DG output cabinet and parallel cabinet, low-voltage switching cabinet, UPS, UPS input cabinet, UPS output cabinet, and mains PDF.</a:t>
            </a:r>
          </a:p>
          <a:p>
            <a:pPr lvl="1"/>
            <a:r>
              <a:rPr lang="en-US" smtClean="0"/>
              <a:t>If the customer requires the single-side backup time be the same, the costs of the architecture with active-standby routes, architecture with active-active routes, architecture with one HVDC and one mains, and N+R architecture with active-standby routes can be further reduced because half of backup batteries are saved.</a:t>
            </a:r>
          </a:p>
          <a:p>
            <a:pPr lvl="1"/>
            <a:r>
              <a:rPr lang="en-US" smtClean="0"/>
              <a:t>The pseudo active-active routes share the redundant DG, which is not applicable to scenarios with less than 2 MW power. Therefore, the cost is high for this project.</a:t>
            </a:r>
          </a:p>
          <a:p>
            <a:pPr lvl="0"/>
            <a:r>
              <a:rPr lang="en-US" smtClean="0"/>
              <a:t>Type A architecture with active-active routes and N+1 DGs requires fewer DG output cabinets and parallel cabinets. Therefore, the cost is further reduced, but the reliability remains unchanged. Only three DGs are required in this project. If the power is greater than 1.8 MW, there will be a DG price surge. Therefore, this architecture is preferred for 2 MW or lower data centers.</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29342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37498"/>
            <a:ext cx="5580063" cy="5418958"/>
          </a:xfrm>
        </p:spPr>
        <p:txBody>
          <a:bodyPr/>
          <a:lstStyle/>
          <a:p>
            <a:pPr lvl="0"/>
            <a:r>
              <a:rPr lang="en-US" altLang="zh-CN" dirty="0"/>
              <a:t>DR architecture: The cost will be further reduced because the redundancy lowers, but the maintenance becomes complex. Therefore, the DR architecture is recommended only when the budget is tight.</a:t>
            </a:r>
          </a:p>
          <a:p>
            <a:pPr lvl="0"/>
            <a:r>
              <a:rPr lang="en-US" altLang="zh-CN" dirty="0"/>
              <a:t>Active-active routes architecture with one HVDC and one mains routes: The cost is basically the same as that of the architecture of active-standby routes. The main difference is the contact switch.</a:t>
            </a:r>
          </a:p>
          <a:p>
            <a:pPr lvl="0"/>
            <a:r>
              <a:rPr lang="en-US" altLang="zh-CN" dirty="0"/>
              <a:t>N+R architecture with active-standby routes: This architecture is least reliable because the redundancy of the backup is low. If the redundancy is high, the cost is high. In addition, the maintenance is complex, but it is simpler than the DR architecture. This architecture is recommended in cloud data centers</a:t>
            </a:r>
            <a:r>
              <a:rPr lang="en-US" altLang="zh-CN" dirty="0" smtClean="0"/>
              <a:t>.</a:t>
            </a:r>
            <a:endParaRPr lang="en-US" altLang="zh-CN" dirty="0"/>
          </a:p>
        </p:txBody>
      </p:sp>
    </p:spTree>
    <p:extLst>
      <p:ext uri="{BB962C8B-B14F-4D97-AF65-F5344CB8AC3E}">
        <p14:creationId xmlns:p14="http://schemas.microsoft.com/office/powerpoint/2010/main" val="2724929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power supply architecture for a Tier IV data center uses active-active power supply routes, 2N redundancy of DG, UPS, and cooling devices, as well as continuous cooling of the cooling system (DX scenario: The air conditioners are configured with the UPS; water-cooled scenario: The chilled water tanks, chilled water pumps, and air conditioner indoor units are configured with the UPS). All devices and power distribution routes in the active-active routes are physically isolated (excluding service devices). A fault of any component on one route does not affect the normal running of the other route or service devices. This architecture is applicable to scenarios that have high requirements on service continuity, such as central data centers of banks and core equipment rooms of carriers.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63236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786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961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866141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88202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1917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097475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High-voltage side:</a:t>
            </a:r>
          </a:p>
          <a:p>
            <a:pPr lvl="1"/>
            <a:r>
              <a:rPr lang="en-US" smtClean="0"/>
              <a:t>The two 10 kV mains inputs use different physical routes, and the high-voltage power supplies are connected through bus tie switches, which further improves system reliability. The 10 kV high-voltage DG system is used. Note that the high-voltage DG is connected to the mains bus through a circuit breaker, and the low-voltage DG is connected to the mains bus through an ATS. The DG is configured in N+1 mode, but there is only one route. This is a risk point.</a:t>
            </a:r>
          </a:p>
          <a:p>
            <a:r>
              <a:rPr lang="en-US" smtClean="0"/>
              <a:t>Low-voltage side:</a:t>
            </a:r>
          </a:p>
          <a:p>
            <a:pPr lvl="1"/>
            <a:r>
              <a:rPr lang="en-US" smtClean="0"/>
              <a:t>Power loads and IT loads are configured with independent transformers. Low-voltage bus tie switches are configured between routes A and B to improve system reliability.</a:t>
            </a:r>
          </a:p>
          <a:p>
            <a:pPr lvl="1"/>
            <a:r>
              <a:rPr lang="en-US" smtClean="0"/>
              <a:t>IT loads are powered by UPS in dual-loop mode.</a:t>
            </a:r>
          </a:p>
          <a:p>
            <a:pPr lvl="1"/>
            <a:r>
              <a:rPr lang="en-US" smtClean="0"/>
              <a:t>In terms of cooling, continuous cooling is also considered. The chilled water pump and air conditioners are configured with UPS. For the devices that use single power supply, the ATS is used to switch the route. The chiller, cooling water pump, and cooling tower use dual power supplies controlled by a terminal ATS.</a:t>
            </a:r>
          </a:p>
          <a:p>
            <a:pPr lvl="1"/>
            <a:r>
              <a:rPr lang="en-US" smtClean="0"/>
              <a:t>Other power loads are powered by a single mains supply.</a:t>
            </a:r>
          </a:p>
          <a:p>
            <a:endParaRPr lang="en-US" altLang="zh-CN" smtClean="0"/>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597033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33899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After a parallel cabinet is added to the DG system, the architecture is similar to the Type A architecture with active-active routes and N+1 DG. This architecture is widely used in large-sized data centers.</a:t>
            </a:r>
          </a:p>
          <a:p>
            <a:pPr lvl="0"/>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099446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57083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20484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Dual mains inputs. The low-voltage DG and mains are switched over by the ATS on the low-voltage side.</a:t>
            </a:r>
          </a:p>
          <a:p>
            <a:r>
              <a:rPr lang="en-US" smtClean="0"/>
              <a:t>Terminal load:</a:t>
            </a:r>
          </a:p>
          <a:p>
            <a:pPr lvl="1"/>
            <a:r>
              <a:rPr lang="en-US" smtClean="0"/>
              <a:t>IT loads are powered by two power routes. Cooling loads are powered by two routes controlled by a terminal ATS. Continuous cooling is configured. Chilled water pumps and precision air conditioners are powered by two routes controlled by a terminal ATS. One route is from an independent UPS.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21950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107245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065530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Although this solution complies with the requirements for Uptime Tier I data centers, it complies with class B requirements according to the Chinese GB standard. Because the mains quality in China is good, so the importance of DGs is weakened. Uptime is a global standard. The mains supply is poor in Southeast Asia, Africa, and Middle East. Therefore, the importance of DGs is highlighted.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12194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74385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Pay attention to the differences between the high-voltage DG and low-voltage DG in actual applications.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5770545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423385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2655502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318235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74972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system works in N+R route-level backup mode. A1 to A6 are active routes, and B is a standby route.</a:t>
            </a:r>
          </a:p>
          <a:p>
            <a:r>
              <a:rPr lang="en-US" smtClean="0"/>
              <a:t>The capacity of Route B can be 1 to N according to the budget or requirement.</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69570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28819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Disadvantages: Although IT loads use dual power supplies, the power supplies are not active-active. The reliability is lower than that of the traditional UPS 2N configuration. The cost is reduced, but the reliability is also reduced.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09269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825117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66121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1. </a:t>
            </a:r>
            <a:r>
              <a:rPr lang="en-US" altLang="zh-CN" smtClean="0"/>
              <a:t>F</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69260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572357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2677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One mains input is used in all the solutions mentioned in the slides. The high-voltage mains input is not displayed.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38903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customer has high reliability requirements and IT loads use dual power supplies, the power supply route from the UPS to the IT devices can adopt dual power supplies to improve system reliability. However, the topology is still at the Tier II level.</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44466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construction cost of Tier I/II equipment rooms is low, and the facility reliability is low. The facility of Tier IV equipment rooms is highly reliable, but the construction cost is high.</a:t>
            </a:r>
          </a:p>
          <a:p>
            <a:r>
              <a:rPr lang="en-US" smtClean="0"/>
              <a:t>Tier III equipment rooms have a good balance between construction costs and facility reliability and are widely deployed as important equipment rooms in various industries. The power supply architecture of a Tier III equipment room is also diversified.</a:t>
            </a:r>
          </a:p>
          <a:p>
            <a:r>
              <a:rPr lang="en-US" smtClean="0"/>
              <a:t>The following analyzes typical power supply topologies for Tier III data centers that are commonly used in the industry.</a:t>
            </a:r>
          </a:p>
          <a:p>
            <a:r>
              <a:rPr lang="en-US" smtClean="0"/>
              <a:t>Notes:</a:t>
            </a:r>
          </a:p>
          <a:p>
            <a:pPr lvl="1"/>
            <a:r>
              <a:rPr lang="en-US" smtClean="0"/>
              <a:t>The Uptime standard does not require continuous cooling for Tier III equipment rooms. However, the construction certification has requirements on the temperature rise (the temperature change is less than or equal to 5°C/15 minutes) of the equipment room when the mains supply is disconnected and the DG is started. To ensure that the customer's service equipment does not break down, continuous cooling must be configured in the chilled water cooling scenario and direct expansion (DX) cooling scenario with the power density of 5 kW or higher per cabinet.</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40546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7498"/>
            <a:ext cx="5580063" cy="5418958"/>
          </a:xfrm>
        </p:spPr>
        <p:txBody>
          <a:bodyPr/>
          <a:lstStyle/>
          <a:p>
            <a:r>
              <a:rPr lang="en-US" altLang="zh-CN" dirty="0"/>
              <a:t>Notes:</a:t>
            </a:r>
          </a:p>
          <a:p>
            <a:pPr lvl="1"/>
            <a:r>
              <a:rPr lang="en-US" altLang="zh-CN" dirty="0" smtClean="0"/>
              <a:t>In </a:t>
            </a:r>
            <a:r>
              <a:rPr lang="en-US" altLang="zh-CN" dirty="0"/>
              <a:t>the following recommended architectures, DX air conditioners are used in the cooling system for illustration purpose. In the chilled water scenario, continuous cooling is implemented by deploying a chilled water tank as well as chilled water pump and air conditioner indoor unit powered by the UPS.</a:t>
            </a:r>
          </a:p>
          <a:p>
            <a:pPr lvl="1"/>
            <a:r>
              <a:rPr lang="en-US" altLang="zh-CN" dirty="0"/>
              <a:t>One mains input is used in the example.</a:t>
            </a:r>
          </a:p>
          <a:p>
            <a:pPr lvl="0"/>
            <a:r>
              <a:rPr lang="en-US" altLang="zh-CN" dirty="0"/>
              <a:t>This solution meets the Tier IV requirements in terms of the power supply architecture. The only difference lies in whether physical route isolation is required in the actual construction process.</a:t>
            </a:r>
          </a:p>
          <a:p>
            <a:pPr lvl="0"/>
            <a:r>
              <a:rPr lang="en-US" altLang="zh-CN" dirty="0"/>
              <a:t>This solution is costly but highly reliable.</a:t>
            </a:r>
          </a:p>
          <a:p>
            <a:endParaRPr lang="zh-CN" altLang="en-US" dirty="0"/>
          </a:p>
        </p:txBody>
      </p:sp>
    </p:spTree>
    <p:extLst>
      <p:ext uri="{BB962C8B-B14F-4D97-AF65-F5344CB8AC3E}">
        <p14:creationId xmlns:p14="http://schemas.microsoft.com/office/powerpoint/2010/main" val="4786790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difference between this solution and the previous solution is that the DG is in N+1 mode, which can reduce the cost. However, the system still uses active-active routes.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07310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28944550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123003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42028172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9956618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80210099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6683369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53512750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19155293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50512312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0048660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881763541"/>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642">
          <p15:clr>
            <a:srgbClr val="F26B43"/>
          </p15:clr>
        </p15:guide>
        <p15:guide id="4294967295" pos="7038">
          <p15:clr>
            <a:srgbClr val="F26B43"/>
          </p15:clr>
        </p15:guide>
        <p15:guide id="4294967295" orient="horz" pos="2341">
          <p15:clr>
            <a:srgbClr val="F26B43"/>
          </p15:clr>
        </p15:guide>
        <p15:guide id="4294967295" orient="horz" pos="3906">
          <p15:clr>
            <a:srgbClr val="F26B43"/>
          </p15:clr>
        </p15:guide>
        <p15:guide id="4294967295" orient="horz" pos="1162">
          <p15:clr>
            <a:srgbClr val="F26B43"/>
          </p15:clr>
        </p15:guide>
        <p15:guide id="4294967295" pos="3840">
          <p15:clr>
            <a:srgbClr val="F26B43"/>
          </p15:clr>
        </p15:guide>
        <p15:guide id="4294967295" orient="horz" pos="731">
          <p15:clr>
            <a:srgbClr val="F26B43"/>
          </p15:clr>
        </p15:guide>
        <p15:guide id="4294967295"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normAutofit fontScale="90000"/>
          </a:bodyPr>
          <a:lstStyle/>
          <a:p>
            <a:r>
              <a:rPr lang="en-US" dirty="0">
                <a:latin typeface="Huawei Sans" panose="020C0503030203020204" pitchFamily="34" charset="0"/>
              </a:rPr>
              <a:t>Solution Analysis for the Data Center Power Distribution System</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6496903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a:t>Ⅲ</a:t>
            </a:r>
            <a:r>
              <a:rPr lang="en-US" dirty="0" smtClean="0"/>
              <a:t> Data Center (3)</a:t>
            </a:r>
            <a:endParaRPr lang="en-US" dirty="0"/>
          </a:p>
        </p:txBody>
      </p:sp>
      <p:sp>
        <p:nvSpPr>
          <p:cNvPr id="3" name="文本占位符 2"/>
          <p:cNvSpPr>
            <a:spLocks noGrp="1"/>
          </p:cNvSpPr>
          <p:nvPr>
            <p:ph type="body" sz="quarter" idx="10"/>
          </p:nvPr>
        </p:nvSpPr>
        <p:spPr>
          <a:xfrm>
            <a:off x="455612" y="1052514"/>
            <a:ext cx="4337769" cy="4875042"/>
          </a:xfrm>
        </p:spPr>
        <p:txBody>
          <a:bodyPr/>
          <a:lstStyle/>
          <a:p>
            <a:r>
              <a:rPr lang="en-US" dirty="0" smtClean="0"/>
              <a:t>Active-active power supply routes, N+1 DG, and 2N UPS.</a:t>
            </a:r>
          </a:p>
          <a:p>
            <a:r>
              <a:rPr lang="en-US" dirty="0" smtClean="0"/>
              <a:t>Dual power supplies for cooling devices.</a:t>
            </a:r>
          </a:p>
          <a:p>
            <a:r>
              <a:rPr lang="en-US" dirty="0" smtClean="0"/>
              <a:t>Backup DG shared by routes A and B.</a:t>
            </a:r>
            <a:endParaRPr lang="en-US" dirty="0"/>
          </a:p>
        </p:txBody>
      </p:sp>
      <p:grpSp>
        <p:nvGrpSpPr>
          <p:cNvPr id="6" name="组合 5"/>
          <p:cNvGrpSpPr/>
          <p:nvPr/>
        </p:nvGrpSpPr>
        <p:grpSpPr>
          <a:xfrm>
            <a:off x="5047992" y="1213436"/>
            <a:ext cx="6819900" cy="5005804"/>
            <a:chOff x="4926013" y="1358172"/>
            <a:chExt cx="6819900" cy="5005804"/>
          </a:xfrm>
        </p:grpSpPr>
        <p:sp>
          <p:nvSpPr>
            <p:cNvPr id="5" name="矩形 4"/>
            <p:cNvSpPr/>
            <p:nvPr/>
          </p:nvSpPr>
          <p:spPr>
            <a:xfrm>
              <a:off x="5047992" y="6025422"/>
              <a:ext cx="5678157" cy="338554"/>
            </a:xfrm>
            <a:prstGeom prst="rect">
              <a:avLst/>
            </a:prstGeom>
          </p:spPr>
          <p:txBody>
            <a:bodyPr wrap="none">
              <a:spAutoFit/>
            </a:bodyPr>
            <a:lstStyle/>
            <a:p>
              <a:r>
                <a:rPr lang="en-US" sz="1600" dirty="0">
                  <a:latin typeface="Huawei Sans" panose="020C0503030203020204" pitchFamily="34" charset="0"/>
                  <a:ea typeface="+mn-ea"/>
                </a:rPr>
                <a:t>Type B architecture with active-active routes and N+1 </a:t>
              </a:r>
              <a:r>
                <a:rPr lang="en-US" sz="1600" dirty="0" smtClean="0">
                  <a:latin typeface="Huawei Sans" panose="020C0503030203020204" pitchFamily="34" charset="0"/>
                  <a:ea typeface="+mn-ea"/>
                </a:rPr>
                <a:t>DG</a:t>
              </a:r>
              <a:endParaRPr lang="en-US" sz="1600" dirty="0">
                <a:latin typeface="Huawei Sans" panose="020C0503030203020204" pitchFamily="34" charset="0"/>
                <a:ea typeface="+mn-ea"/>
              </a:endParaRPr>
            </a:p>
          </p:txBody>
        </p:sp>
        <p:pic>
          <p:nvPicPr>
            <p:cNvPr id="4" name="图片 3"/>
            <p:cNvPicPr>
              <a:picLocks noChangeAspect="1"/>
            </p:cNvPicPr>
            <p:nvPr/>
          </p:nvPicPr>
          <p:blipFill>
            <a:blip r:embed="rId3"/>
            <a:stretch>
              <a:fillRect/>
            </a:stretch>
          </p:blipFill>
          <p:spPr>
            <a:xfrm>
              <a:off x="4926013" y="1358172"/>
              <a:ext cx="6819900" cy="4667250"/>
            </a:xfrm>
            <a:prstGeom prst="rect">
              <a:avLst/>
            </a:prstGeom>
          </p:spPr>
        </p:pic>
        <p:sp>
          <p:nvSpPr>
            <p:cNvPr id="10" name="文本框 9"/>
            <p:cNvSpPr txBox="1"/>
            <p:nvPr/>
          </p:nvSpPr>
          <p:spPr>
            <a:xfrm>
              <a:off x="5510679" y="485084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6332945" y="485084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2" name="文本框 11"/>
            <p:cNvSpPr txBox="1"/>
            <p:nvPr/>
          </p:nvSpPr>
          <p:spPr>
            <a:xfrm>
              <a:off x="9517698" y="485084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3" name="文本框 12"/>
            <p:cNvSpPr txBox="1"/>
            <p:nvPr/>
          </p:nvSpPr>
          <p:spPr>
            <a:xfrm>
              <a:off x="8853097" y="4320390"/>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4" name="文本框 13"/>
            <p:cNvSpPr txBox="1"/>
            <p:nvPr/>
          </p:nvSpPr>
          <p:spPr>
            <a:xfrm>
              <a:off x="8104147" y="4324910"/>
              <a:ext cx="683718" cy="646331"/>
            </a:xfrm>
            <a:prstGeom prst="rect">
              <a:avLst/>
            </a:prstGeom>
            <a:solidFill>
              <a:schemeClr val="accent1">
                <a:lumMod val="75000"/>
              </a:schemeClr>
            </a:solidFill>
          </p:spPr>
          <p:txBody>
            <a:bodyPr wrap="square" rtlCol="0">
              <a:spAutoFit/>
            </a:bodyPr>
            <a:lstStyle/>
            <a:p>
              <a:r>
                <a:rPr lang="en-US" sz="1200" dirty="0">
                  <a:solidFill>
                    <a:schemeClr val="bg1"/>
                  </a:solidFill>
                  <a:latin typeface="Huawei Sans" panose="020C0503030203020204" pitchFamily="34" charset="0"/>
                </a:rPr>
                <a:t>Non-critical load</a:t>
              </a:r>
            </a:p>
          </p:txBody>
        </p:sp>
        <p:sp>
          <p:nvSpPr>
            <p:cNvPr id="15" name="文本框 14"/>
            <p:cNvSpPr txBox="1"/>
            <p:nvPr/>
          </p:nvSpPr>
          <p:spPr>
            <a:xfrm>
              <a:off x="5009031" y="3284446"/>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A</a:t>
              </a:r>
              <a:endParaRPr lang="zh-CN" altLang="en-US" sz="1400" dirty="0">
                <a:latin typeface="Huawei Sans" panose="020C0503030203020204" pitchFamily="34" charset="0"/>
              </a:endParaRPr>
            </a:p>
          </p:txBody>
        </p:sp>
        <p:sp>
          <p:nvSpPr>
            <p:cNvPr id="16" name="文本框 15"/>
            <p:cNvSpPr txBox="1"/>
            <p:nvPr/>
          </p:nvSpPr>
          <p:spPr>
            <a:xfrm>
              <a:off x="10325578" y="3381924"/>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B</a:t>
              </a:r>
              <a:endParaRPr lang="zh-CN" altLang="en-US" sz="1400" dirty="0">
                <a:latin typeface="Huawei Sans" panose="020C0503030203020204" pitchFamily="34" charset="0"/>
              </a:endParaRPr>
            </a:p>
          </p:txBody>
        </p:sp>
      </p:grpSp>
    </p:spTree>
    <p:extLst>
      <p:ext uri="{BB962C8B-B14F-4D97-AF65-F5344CB8AC3E}">
        <p14:creationId xmlns:p14="http://schemas.microsoft.com/office/powerpoint/2010/main" val="22738901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a:t>Ⅲ</a:t>
            </a:r>
            <a:r>
              <a:rPr lang="en-US" dirty="0" smtClean="0"/>
              <a:t> Data Center (4)</a:t>
            </a:r>
            <a:endParaRPr lang="en-US" dirty="0"/>
          </a:p>
        </p:txBody>
      </p:sp>
      <p:sp>
        <p:nvSpPr>
          <p:cNvPr id="3" name="文本占位符 2"/>
          <p:cNvSpPr>
            <a:spLocks noGrp="1"/>
          </p:cNvSpPr>
          <p:nvPr>
            <p:ph type="body" sz="quarter" idx="10"/>
          </p:nvPr>
        </p:nvSpPr>
        <p:spPr>
          <a:xfrm>
            <a:off x="455613" y="1052514"/>
            <a:ext cx="2986724" cy="4875042"/>
          </a:xfrm>
        </p:spPr>
        <p:txBody>
          <a:bodyPr/>
          <a:lstStyle/>
          <a:p>
            <a:r>
              <a:rPr lang="en-US" sz="1800" dirty="0" smtClean="0"/>
              <a:t>Multiple active power supply routes, DG and UPS route redundancy. The routes provide two power supplies for terminal devices in hand-in-hand mode.</a:t>
            </a:r>
          </a:p>
          <a:p>
            <a:r>
              <a:rPr lang="en-US" sz="1800" dirty="0" smtClean="0"/>
              <a:t>Complex O&amp;M management, applicable to low-cost scenarios.</a:t>
            </a:r>
            <a:endParaRPr lang="en-US" sz="1800" dirty="0"/>
          </a:p>
        </p:txBody>
      </p:sp>
      <p:grpSp>
        <p:nvGrpSpPr>
          <p:cNvPr id="6" name="组合 5"/>
          <p:cNvGrpSpPr/>
          <p:nvPr/>
        </p:nvGrpSpPr>
        <p:grpSpPr>
          <a:xfrm>
            <a:off x="3778132" y="1233488"/>
            <a:ext cx="7967781" cy="5014982"/>
            <a:chOff x="3778132" y="1233488"/>
            <a:chExt cx="7967781" cy="5014982"/>
          </a:xfrm>
        </p:grpSpPr>
        <p:sp>
          <p:nvSpPr>
            <p:cNvPr id="5" name="矩形 4"/>
            <p:cNvSpPr/>
            <p:nvPr/>
          </p:nvSpPr>
          <p:spPr>
            <a:xfrm>
              <a:off x="6842829" y="5909916"/>
              <a:ext cx="1641796" cy="338554"/>
            </a:xfrm>
            <a:prstGeom prst="rect">
              <a:avLst/>
            </a:prstGeom>
          </p:spPr>
          <p:txBody>
            <a:bodyPr wrap="none">
              <a:spAutoFit/>
            </a:bodyPr>
            <a:lstStyle/>
            <a:p>
              <a:r>
                <a:rPr lang="en-US" sz="1600" dirty="0">
                  <a:latin typeface="Huawei Sans" panose="020C0503030203020204" pitchFamily="34" charset="0"/>
                  <a:ea typeface="+mn-ea"/>
                </a:rPr>
                <a:t>DR architecture</a:t>
              </a:r>
            </a:p>
          </p:txBody>
        </p:sp>
        <p:pic>
          <p:nvPicPr>
            <p:cNvPr id="4" name="图片 3"/>
            <p:cNvPicPr>
              <a:picLocks noChangeAspect="1"/>
            </p:cNvPicPr>
            <p:nvPr/>
          </p:nvPicPr>
          <p:blipFill>
            <a:blip r:embed="rId3"/>
            <a:stretch>
              <a:fillRect/>
            </a:stretch>
          </p:blipFill>
          <p:spPr>
            <a:xfrm>
              <a:off x="4059238" y="1233488"/>
              <a:ext cx="7686675" cy="4757113"/>
            </a:xfrm>
            <a:prstGeom prst="rect">
              <a:avLst/>
            </a:prstGeom>
          </p:spPr>
        </p:pic>
        <p:sp>
          <p:nvSpPr>
            <p:cNvPr id="7" name="文本框 6"/>
            <p:cNvSpPr txBox="1"/>
            <p:nvPr/>
          </p:nvSpPr>
          <p:spPr>
            <a:xfrm>
              <a:off x="3778132" y="3684748"/>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8" name="文本框 7"/>
            <p:cNvSpPr txBox="1"/>
            <p:nvPr/>
          </p:nvSpPr>
          <p:spPr>
            <a:xfrm>
              <a:off x="4357466" y="4131695"/>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9" name="文本框 8"/>
            <p:cNvSpPr txBox="1"/>
            <p:nvPr/>
          </p:nvSpPr>
          <p:spPr>
            <a:xfrm>
              <a:off x="5220317" y="4131694"/>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7164085" y="4131693"/>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7966131" y="4126343"/>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2" name="文本框 11"/>
            <p:cNvSpPr txBox="1"/>
            <p:nvPr/>
          </p:nvSpPr>
          <p:spPr>
            <a:xfrm>
              <a:off x="6594302" y="3672406"/>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3" name="文本框 12"/>
            <p:cNvSpPr txBox="1"/>
            <p:nvPr/>
          </p:nvSpPr>
          <p:spPr>
            <a:xfrm>
              <a:off x="9170107" y="3672405"/>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4" name="文本框 13"/>
            <p:cNvSpPr txBox="1"/>
            <p:nvPr/>
          </p:nvSpPr>
          <p:spPr>
            <a:xfrm>
              <a:off x="9837661" y="4132545"/>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5" name="文本框 14"/>
            <p:cNvSpPr txBox="1"/>
            <p:nvPr/>
          </p:nvSpPr>
          <p:spPr>
            <a:xfrm>
              <a:off x="10624157" y="4127193"/>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6" name="文本框 15"/>
            <p:cNvSpPr txBox="1"/>
            <p:nvPr/>
          </p:nvSpPr>
          <p:spPr>
            <a:xfrm>
              <a:off x="4640137" y="1787747"/>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A</a:t>
              </a:r>
              <a:endParaRPr lang="zh-CN" altLang="en-US" sz="1400" dirty="0">
                <a:latin typeface="Huawei Sans" panose="020C0503030203020204" pitchFamily="34" charset="0"/>
              </a:endParaRPr>
            </a:p>
          </p:txBody>
        </p:sp>
        <p:sp>
          <p:nvSpPr>
            <p:cNvPr id="17" name="文本框 16"/>
            <p:cNvSpPr txBox="1"/>
            <p:nvPr/>
          </p:nvSpPr>
          <p:spPr>
            <a:xfrm>
              <a:off x="7343410" y="1792414"/>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B</a:t>
              </a:r>
              <a:endParaRPr lang="zh-CN" altLang="en-US" sz="1400" dirty="0">
                <a:latin typeface="Huawei Sans" panose="020C0503030203020204" pitchFamily="34" charset="0"/>
              </a:endParaRPr>
            </a:p>
          </p:txBody>
        </p:sp>
        <p:sp>
          <p:nvSpPr>
            <p:cNvPr id="18" name="文本框 17"/>
            <p:cNvSpPr txBox="1"/>
            <p:nvPr/>
          </p:nvSpPr>
          <p:spPr>
            <a:xfrm>
              <a:off x="9838979" y="1826704"/>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C</a:t>
              </a:r>
              <a:endParaRPr lang="zh-CN" altLang="en-US" sz="1400" dirty="0">
                <a:latin typeface="Huawei Sans" panose="020C0503030203020204" pitchFamily="34" charset="0"/>
              </a:endParaRPr>
            </a:p>
          </p:txBody>
        </p:sp>
      </p:grpSp>
    </p:spTree>
    <p:extLst>
      <p:ext uri="{BB962C8B-B14F-4D97-AF65-F5344CB8AC3E}">
        <p14:creationId xmlns:p14="http://schemas.microsoft.com/office/powerpoint/2010/main" val="1270744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a:t>Ⅲ</a:t>
            </a:r>
            <a:r>
              <a:rPr lang="en-US" dirty="0" smtClean="0"/>
              <a:t> Data Center (5)</a:t>
            </a:r>
            <a:endParaRPr lang="en-US" dirty="0"/>
          </a:p>
        </p:txBody>
      </p:sp>
      <p:sp>
        <p:nvSpPr>
          <p:cNvPr id="3" name="文本占位符 2"/>
          <p:cNvSpPr>
            <a:spLocks noGrp="1"/>
          </p:cNvSpPr>
          <p:nvPr>
            <p:ph type="body" sz="quarter" idx="10"/>
          </p:nvPr>
        </p:nvSpPr>
        <p:spPr>
          <a:xfrm>
            <a:off x="455612" y="1052514"/>
            <a:ext cx="3317491" cy="4875042"/>
          </a:xfrm>
        </p:spPr>
        <p:txBody>
          <a:bodyPr/>
          <a:lstStyle/>
          <a:p>
            <a:r>
              <a:rPr lang="en-US" sz="1800" dirty="0" smtClean="0"/>
              <a:t>Active-active power supply routes, N+1 DG, and N+1 UPS; one HVDC and one mains supply for servers</a:t>
            </a:r>
          </a:p>
          <a:p>
            <a:r>
              <a:rPr lang="en-US" sz="1800" dirty="0" smtClean="0"/>
              <a:t>This architecture applies only to cloud data center scenarios with high power supply quality.</a:t>
            </a:r>
            <a:endParaRPr lang="en-US" sz="1800" dirty="0"/>
          </a:p>
        </p:txBody>
      </p:sp>
      <p:grpSp>
        <p:nvGrpSpPr>
          <p:cNvPr id="6" name="组合 5"/>
          <p:cNvGrpSpPr/>
          <p:nvPr/>
        </p:nvGrpSpPr>
        <p:grpSpPr>
          <a:xfrm>
            <a:off x="4025060" y="1055873"/>
            <a:ext cx="7586099" cy="5082021"/>
            <a:chOff x="4159814" y="1233487"/>
            <a:chExt cx="7586099" cy="5082021"/>
          </a:xfrm>
        </p:grpSpPr>
        <p:sp>
          <p:nvSpPr>
            <p:cNvPr id="5" name="矩形 4"/>
            <p:cNvSpPr/>
            <p:nvPr/>
          </p:nvSpPr>
          <p:spPr>
            <a:xfrm>
              <a:off x="4159814" y="5976954"/>
              <a:ext cx="6936514" cy="338554"/>
            </a:xfrm>
            <a:prstGeom prst="rect">
              <a:avLst/>
            </a:prstGeom>
          </p:spPr>
          <p:txBody>
            <a:bodyPr wrap="none">
              <a:spAutoFit/>
            </a:bodyPr>
            <a:lstStyle/>
            <a:p>
              <a:r>
                <a:rPr lang="en-US" sz="1600">
                  <a:latin typeface="Huawei Sans" panose="020C0503030203020204" pitchFamily="34" charset="0"/>
                  <a:ea typeface="+mn-ea"/>
                </a:rPr>
                <a:t>Architecture with active-active routes, one HVDC, and one mains supply</a:t>
              </a:r>
            </a:p>
          </p:txBody>
        </p:sp>
        <p:pic>
          <p:nvPicPr>
            <p:cNvPr id="4" name="图片 3"/>
            <p:cNvPicPr>
              <a:picLocks noChangeAspect="1"/>
            </p:cNvPicPr>
            <p:nvPr/>
          </p:nvPicPr>
          <p:blipFill>
            <a:blip r:embed="rId3"/>
            <a:stretch>
              <a:fillRect/>
            </a:stretch>
          </p:blipFill>
          <p:spPr>
            <a:xfrm>
              <a:off x="4192588" y="1233487"/>
              <a:ext cx="7553325" cy="4776139"/>
            </a:xfrm>
            <a:prstGeom prst="rect">
              <a:avLst/>
            </a:prstGeom>
          </p:spPr>
        </p:pic>
        <p:sp>
          <p:nvSpPr>
            <p:cNvPr id="9" name="文本框 8"/>
            <p:cNvSpPr txBox="1"/>
            <p:nvPr/>
          </p:nvSpPr>
          <p:spPr>
            <a:xfrm>
              <a:off x="5067917" y="4786213"/>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5899470" y="4786213"/>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8621457" y="4270194"/>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2" name="文本框 11"/>
            <p:cNvSpPr txBox="1"/>
            <p:nvPr/>
          </p:nvSpPr>
          <p:spPr>
            <a:xfrm>
              <a:off x="9526233" y="4807921"/>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3" name="文本框 12"/>
            <p:cNvSpPr txBox="1"/>
            <p:nvPr/>
          </p:nvSpPr>
          <p:spPr>
            <a:xfrm>
              <a:off x="4553428" y="3072144"/>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A</a:t>
              </a:r>
              <a:endParaRPr lang="zh-CN" altLang="en-US" sz="1400" dirty="0">
                <a:latin typeface="Huawei Sans" panose="020C0503030203020204" pitchFamily="34" charset="0"/>
              </a:endParaRPr>
            </a:p>
          </p:txBody>
        </p:sp>
        <p:sp>
          <p:nvSpPr>
            <p:cNvPr id="14" name="文本框 13"/>
            <p:cNvSpPr txBox="1"/>
            <p:nvPr/>
          </p:nvSpPr>
          <p:spPr>
            <a:xfrm>
              <a:off x="10371298" y="3250155"/>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B</a:t>
              </a:r>
              <a:endParaRPr lang="zh-CN" altLang="en-US" sz="1400" dirty="0">
                <a:latin typeface="Huawei Sans" panose="020C0503030203020204" pitchFamily="34" charset="0"/>
              </a:endParaRPr>
            </a:p>
          </p:txBody>
        </p:sp>
      </p:grpSp>
    </p:spTree>
    <p:extLst>
      <p:ext uri="{BB962C8B-B14F-4D97-AF65-F5344CB8AC3E}">
        <p14:creationId xmlns:p14="http://schemas.microsoft.com/office/powerpoint/2010/main" val="33644251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a:t>Ⅲ</a:t>
            </a:r>
            <a:r>
              <a:rPr lang="en-US" dirty="0" smtClean="0"/>
              <a:t> Data Center (6)</a:t>
            </a:r>
            <a:endParaRPr lang="en-US" dirty="0"/>
          </a:p>
        </p:txBody>
      </p:sp>
      <p:sp>
        <p:nvSpPr>
          <p:cNvPr id="3" name="文本占位符 2"/>
          <p:cNvSpPr>
            <a:spLocks noGrp="1"/>
          </p:cNvSpPr>
          <p:nvPr>
            <p:ph type="body" sz="quarter" idx="10"/>
          </p:nvPr>
        </p:nvSpPr>
        <p:spPr>
          <a:xfrm>
            <a:off x="455613" y="1052514"/>
            <a:ext cx="3104194" cy="4875042"/>
          </a:xfrm>
        </p:spPr>
        <p:txBody>
          <a:bodyPr/>
          <a:lstStyle/>
          <a:p>
            <a:r>
              <a:rPr lang="en-US" sz="1800" dirty="0" smtClean="0"/>
              <a:t>Active-standby power supply routes, N+R DG, and N+R UPS.</a:t>
            </a:r>
          </a:p>
          <a:p>
            <a:r>
              <a:rPr lang="en-US" sz="1800" dirty="0" smtClean="0"/>
              <a:t>Single power supply for loads.</a:t>
            </a:r>
          </a:p>
          <a:p>
            <a:r>
              <a:rPr lang="en-US" sz="1800" dirty="0" smtClean="0"/>
              <a:t>Applicable only to cloud data centers.</a:t>
            </a:r>
            <a:endParaRPr lang="en-US" sz="1800" dirty="0"/>
          </a:p>
        </p:txBody>
      </p:sp>
      <p:grpSp>
        <p:nvGrpSpPr>
          <p:cNvPr id="6" name="组合 5"/>
          <p:cNvGrpSpPr/>
          <p:nvPr/>
        </p:nvGrpSpPr>
        <p:grpSpPr>
          <a:xfrm>
            <a:off x="3752374" y="1181232"/>
            <a:ext cx="8026364" cy="4921126"/>
            <a:chOff x="3796738" y="1233488"/>
            <a:chExt cx="8026364" cy="4921126"/>
          </a:xfrm>
        </p:grpSpPr>
        <p:pic>
          <p:nvPicPr>
            <p:cNvPr id="4" name="图片 3"/>
            <p:cNvPicPr>
              <a:picLocks noChangeAspect="1"/>
            </p:cNvPicPr>
            <p:nvPr/>
          </p:nvPicPr>
          <p:blipFill>
            <a:blip r:embed="rId3"/>
            <a:stretch>
              <a:fillRect/>
            </a:stretch>
          </p:blipFill>
          <p:spPr>
            <a:xfrm>
              <a:off x="3796738" y="1233488"/>
              <a:ext cx="7949175" cy="4743466"/>
            </a:xfrm>
            <a:prstGeom prst="rect">
              <a:avLst/>
            </a:prstGeom>
          </p:spPr>
        </p:pic>
        <p:sp>
          <p:nvSpPr>
            <p:cNvPr id="9" name="文本框 8"/>
            <p:cNvSpPr txBox="1"/>
            <p:nvPr/>
          </p:nvSpPr>
          <p:spPr>
            <a:xfrm>
              <a:off x="4095765" y="4150945"/>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4990915" y="415340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6983344" y="413415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2" name="文本框 11"/>
            <p:cNvSpPr txBox="1"/>
            <p:nvPr/>
          </p:nvSpPr>
          <p:spPr>
            <a:xfrm>
              <a:off x="7765556" y="4134151"/>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5" name="文本框 14"/>
            <p:cNvSpPr txBox="1"/>
            <p:nvPr/>
          </p:nvSpPr>
          <p:spPr>
            <a:xfrm>
              <a:off x="9515697" y="4150945"/>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6" name="文本框 15"/>
            <p:cNvSpPr txBox="1"/>
            <p:nvPr/>
          </p:nvSpPr>
          <p:spPr>
            <a:xfrm>
              <a:off x="10301119" y="414805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7" name="文本框 16"/>
            <p:cNvSpPr txBox="1"/>
            <p:nvPr/>
          </p:nvSpPr>
          <p:spPr>
            <a:xfrm>
              <a:off x="4095765" y="4785722"/>
              <a:ext cx="1011815" cy="276999"/>
            </a:xfrm>
            <a:prstGeom prst="rect">
              <a:avLst/>
            </a:prstGeom>
            <a:solidFill>
              <a:srgbClr val="00B050"/>
            </a:solidFill>
          </p:spPr>
          <p:txBody>
            <a:bodyPr wrap="none" rtlCol="0">
              <a:spAutoFit/>
            </a:bodyPr>
            <a:lstStyle/>
            <a:p>
              <a:r>
                <a:rPr lang="en-US" sz="1200">
                  <a:solidFill>
                    <a:schemeClr val="bg1"/>
                  </a:solidFill>
                  <a:latin typeface="Huawei Sans" panose="020C0503030203020204" pitchFamily="34" charset="0"/>
                </a:rPr>
                <a:t>IT LOAD 1#</a:t>
              </a:r>
            </a:p>
          </p:txBody>
        </p:sp>
        <p:sp>
          <p:nvSpPr>
            <p:cNvPr id="19" name="文本框 18"/>
            <p:cNvSpPr txBox="1"/>
            <p:nvPr/>
          </p:nvSpPr>
          <p:spPr>
            <a:xfrm>
              <a:off x="6832661" y="4759303"/>
              <a:ext cx="1042273" cy="276999"/>
            </a:xfrm>
            <a:prstGeom prst="rect">
              <a:avLst/>
            </a:prstGeom>
            <a:solidFill>
              <a:srgbClr val="00B050"/>
            </a:solidFill>
          </p:spPr>
          <p:txBody>
            <a:bodyPr wrap="none" rtlCol="0">
              <a:spAutoFit/>
            </a:bodyPr>
            <a:lstStyle/>
            <a:p>
              <a:r>
                <a:rPr lang="en-US" sz="1200">
                  <a:solidFill>
                    <a:schemeClr val="bg1"/>
                  </a:solidFill>
                  <a:latin typeface="Huawei Sans" panose="020C0503030203020204" pitchFamily="34" charset="0"/>
                </a:rPr>
                <a:t>IT LOAD N#</a:t>
              </a:r>
            </a:p>
          </p:txBody>
        </p:sp>
        <p:sp>
          <p:nvSpPr>
            <p:cNvPr id="14" name="文本框 13"/>
            <p:cNvSpPr txBox="1"/>
            <p:nvPr/>
          </p:nvSpPr>
          <p:spPr>
            <a:xfrm>
              <a:off x="4338513" y="1974683"/>
              <a:ext cx="935405"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1</a:t>
              </a:r>
              <a:endParaRPr lang="zh-CN" altLang="en-US" sz="1200" dirty="0">
                <a:latin typeface="Huawei Sans" panose="020C0503030203020204" pitchFamily="34" charset="0"/>
              </a:endParaRPr>
            </a:p>
          </p:txBody>
        </p:sp>
        <p:sp>
          <p:nvSpPr>
            <p:cNvPr id="18" name="文本框 17"/>
            <p:cNvSpPr txBox="1"/>
            <p:nvPr/>
          </p:nvSpPr>
          <p:spPr>
            <a:xfrm>
              <a:off x="7056224" y="1990073"/>
              <a:ext cx="935405"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N</a:t>
              </a:r>
              <a:endParaRPr lang="zh-CN" altLang="en-US" sz="1200" dirty="0">
                <a:latin typeface="Huawei Sans" panose="020C0503030203020204" pitchFamily="34" charset="0"/>
              </a:endParaRPr>
            </a:p>
          </p:txBody>
        </p:sp>
        <p:sp>
          <p:nvSpPr>
            <p:cNvPr id="20" name="文本框 19"/>
            <p:cNvSpPr txBox="1"/>
            <p:nvPr/>
          </p:nvSpPr>
          <p:spPr>
            <a:xfrm>
              <a:off x="9720939" y="1990072"/>
              <a:ext cx="935405" cy="461665"/>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Standby route</a:t>
              </a:r>
              <a:endParaRPr lang="zh-CN" altLang="en-US" sz="1200" dirty="0">
                <a:latin typeface="Huawei Sans" panose="020C0503030203020204" pitchFamily="34" charset="0"/>
              </a:endParaRPr>
            </a:p>
          </p:txBody>
        </p:sp>
        <p:sp>
          <p:nvSpPr>
            <p:cNvPr id="21" name="文本框 20"/>
            <p:cNvSpPr txBox="1"/>
            <p:nvPr/>
          </p:nvSpPr>
          <p:spPr>
            <a:xfrm>
              <a:off x="10783412" y="1998273"/>
              <a:ext cx="935405" cy="461665"/>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Standby DG</a:t>
              </a:r>
              <a:endParaRPr lang="zh-CN" altLang="en-US" sz="1200" dirty="0">
                <a:latin typeface="Huawei Sans" panose="020C0503030203020204" pitchFamily="34" charset="0"/>
              </a:endParaRPr>
            </a:p>
          </p:txBody>
        </p:sp>
        <p:sp>
          <p:nvSpPr>
            <p:cNvPr id="22" name="文本框 21"/>
            <p:cNvSpPr txBox="1"/>
            <p:nvPr/>
          </p:nvSpPr>
          <p:spPr>
            <a:xfrm>
              <a:off x="8652393" y="3762673"/>
              <a:ext cx="1039690" cy="261610"/>
            </a:xfrm>
            <a:prstGeom prst="rect">
              <a:avLst/>
            </a:prstGeom>
            <a:solidFill>
              <a:schemeClr val="bg1"/>
            </a:solidFill>
          </p:spPr>
          <p:txBody>
            <a:bodyPr wrap="square" rtlCol="0">
              <a:spAutoFit/>
            </a:bodyPr>
            <a:lstStyle/>
            <a:p>
              <a:r>
                <a:rPr lang="en-US" altLang="zh-CN" sz="1100" dirty="0" smtClean="0">
                  <a:latin typeface="Huawei Sans" panose="020C0503030203020204" pitchFamily="34" charset="0"/>
                </a:rPr>
                <a:t>Standby UPS</a:t>
              </a:r>
              <a:endParaRPr lang="zh-CN" altLang="en-US" sz="1100" dirty="0">
                <a:latin typeface="Huawei Sans" panose="020C0503030203020204" pitchFamily="34" charset="0"/>
              </a:endParaRPr>
            </a:p>
          </p:txBody>
        </p:sp>
        <p:sp>
          <p:nvSpPr>
            <p:cNvPr id="23" name="文本框 22"/>
            <p:cNvSpPr txBox="1"/>
            <p:nvPr/>
          </p:nvSpPr>
          <p:spPr>
            <a:xfrm>
              <a:off x="10783412" y="3706601"/>
              <a:ext cx="1039690" cy="430887"/>
            </a:xfrm>
            <a:prstGeom prst="rect">
              <a:avLst/>
            </a:prstGeom>
            <a:solidFill>
              <a:schemeClr val="bg1"/>
            </a:solidFill>
          </p:spPr>
          <p:txBody>
            <a:bodyPr wrap="square" rtlCol="0">
              <a:spAutoFit/>
            </a:bodyPr>
            <a:lstStyle/>
            <a:p>
              <a:r>
                <a:rPr lang="en-US" altLang="zh-CN" sz="1100" dirty="0" smtClean="0">
                  <a:latin typeface="Huawei Sans" panose="020C0503030203020204" pitchFamily="34" charset="0"/>
                </a:rPr>
                <a:t>Standby A/C UPS</a:t>
              </a:r>
              <a:endParaRPr lang="zh-CN" altLang="en-US" sz="1100" dirty="0">
                <a:latin typeface="Huawei Sans" panose="020C0503030203020204" pitchFamily="34" charset="0"/>
              </a:endParaRPr>
            </a:p>
          </p:txBody>
        </p:sp>
        <p:sp>
          <p:nvSpPr>
            <p:cNvPr id="5" name="矩形 4"/>
            <p:cNvSpPr/>
            <p:nvPr/>
          </p:nvSpPr>
          <p:spPr>
            <a:xfrm>
              <a:off x="5606150" y="5816060"/>
              <a:ext cx="4318811" cy="338554"/>
            </a:xfrm>
            <a:prstGeom prst="rect">
              <a:avLst/>
            </a:prstGeom>
          </p:spPr>
          <p:txBody>
            <a:bodyPr wrap="none">
              <a:spAutoFit/>
            </a:bodyPr>
            <a:lstStyle/>
            <a:p>
              <a:r>
                <a:rPr lang="en-US" sz="1600" dirty="0">
                  <a:latin typeface="Huawei Sans" panose="020C0503030203020204" pitchFamily="34" charset="0"/>
                  <a:ea typeface="+mn-ea"/>
                </a:rPr>
                <a:t>N+R architecture with active-standby routes</a:t>
              </a:r>
            </a:p>
          </p:txBody>
        </p:sp>
      </p:grpSp>
    </p:spTree>
    <p:extLst>
      <p:ext uri="{BB962C8B-B14F-4D97-AF65-F5344CB8AC3E}">
        <p14:creationId xmlns:p14="http://schemas.microsoft.com/office/powerpoint/2010/main" val="25518117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smtClean="0"/>
              <a:t>Ⅲ</a:t>
            </a:r>
            <a:r>
              <a:rPr lang="en-US" dirty="0" smtClean="0"/>
              <a:t> Data Center (7)</a:t>
            </a:r>
            <a:endParaRPr lang="en-US" dirty="0"/>
          </a:p>
        </p:txBody>
      </p:sp>
      <p:sp>
        <p:nvSpPr>
          <p:cNvPr id="3" name="文本占位符 2"/>
          <p:cNvSpPr>
            <a:spLocks noGrp="1"/>
          </p:cNvSpPr>
          <p:nvPr>
            <p:ph type="body" sz="quarter" idx="10"/>
          </p:nvPr>
        </p:nvSpPr>
        <p:spPr>
          <a:xfrm>
            <a:off x="455613" y="1052514"/>
            <a:ext cx="3246434" cy="4875042"/>
          </a:xfrm>
        </p:spPr>
        <p:txBody>
          <a:bodyPr/>
          <a:lstStyle/>
          <a:p>
            <a:r>
              <a:rPr lang="en-US" sz="1800" dirty="0" smtClean="0"/>
              <a:t>The loads are categorized into N identical modules. Each module is configured with independent 2N UPS, a DG, a transformer, and 2N power distribution routes.</a:t>
            </a:r>
          </a:p>
          <a:p>
            <a:r>
              <a:rPr lang="en-US" sz="1800" dirty="0" smtClean="0"/>
              <a:t>Each module shares the redundant DG.</a:t>
            </a:r>
          </a:p>
          <a:p>
            <a:r>
              <a:rPr lang="en-US" sz="1800" dirty="0" smtClean="0"/>
              <a:t>Applicable to 2 MW or higher data centers.</a:t>
            </a:r>
            <a:endParaRPr lang="en-US" sz="1800" dirty="0"/>
          </a:p>
        </p:txBody>
      </p:sp>
      <p:grpSp>
        <p:nvGrpSpPr>
          <p:cNvPr id="7" name="组合 6"/>
          <p:cNvGrpSpPr/>
          <p:nvPr/>
        </p:nvGrpSpPr>
        <p:grpSpPr>
          <a:xfrm>
            <a:off x="3704879" y="944563"/>
            <a:ext cx="8117395" cy="5082020"/>
            <a:chOff x="3704879" y="944563"/>
            <a:chExt cx="8117395" cy="5082020"/>
          </a:xfrm>
        </p:grpSpPr>
        <p:grpSp>
          <p:nvGrpSpPr>
            <p:cNvPr id="6" name="组合 5"/>
            <p:cNvGrpSpPr/>
            <p:nvPr/>
          </p:nvGrpSpPr>
          <p:grpSpPr>
            <a:xfrm>
              <a:off x="3745533" y="944563"/>
              <a:ext cx="8076741" cy="5082020"/>
              <a:chOff x="3677716" y="1233488"/>
              <a:chExt cx="8076741" cy="5082020"/>
            </a:xfrm>
          </p:grpSpPr>
          <p:sp>
            <p:nvSpPr>
              <p:cNvPr id="5" name="矩形 4"/>
              <p:cNvSpPr/>
              <p:nvPr/>
            </p:nvSpPr>
            <p:spPr>
              <a:xfrm>
                <a:off x="4715867" y="5976954"/>
                <a:ext cx="6939720" cy="338554"/>
              </a:xfrm>
              <a:prstGeom prst="rect">
                <a:avLst/>
              </a:prstGeom>
            </p:spPr>
            <p:txBody>
              <a:bodyPr wrap="none">
                <a:spAutoFit/>
              </a:bodyPr>
              <a:lstStyle/>
              <a:p>
                <a:r>
                  <a:rPr lang="en-US" sz="1600" dirty="0">
                    <a:latin typeface="Huawei Sans" panose="020C0503030203020204" pitchFamily="34" charset="0"/>
                    <a:ea typeface="+mn-ea"/>
                  </a:rPr>
                  <a:t>Architecture with pseudo active-active routes sharing the redundant DG</a:t>
                </a:r>
              </a:p>
            </p:txBody>
          </p:sp>
          <p:pic>
            <p:nvPicPr>
              <p:cNvPr id="4" name="图片 3"/>
              <p:cNvPicPr>
                <a:picLocks noChangeAspect="1"/>
              </p:cNvPicPr>
              <p:nvPr/>
            </p:nvPicPr>
            <p:blipFill>
              <a:blip r:embed="rId3"/>
              <a:stretch>
                <a:fillRect/>
              </a:stretch>
            </p:blipFill>
            <p:spPr>
              <a:xfrm>
                <a:off x="3677716" y="1233488"/>
                <a:ext cx="7962900" cy="4770712"/>
              </a:xfrm>
              <a:prstGeom prst="rect">
                <a:avLst/>
              </a:prstGeom>
            </p:spPr>
          </p:pic>
          <p:sp>
            <p:nvSpPr>
              <p:cNvPr id="9" name="文本框 8"/>
              <p:cNvSpPr txBox="1"/>
              <p:nvPr/>
            </p:nvSpPr>
            <p:spPr>
              <a:xfrm>
                <a:off x="4124399" y="4983631"/>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0" name="文本框 9"/>
              <p:cNvSpPr txBox="1"/>
              <p:nvPr/>
            </p:nvSpPr>
            <p:spPr>
              <a:xfrm>
                <a:off x="6384032" y="4981175"/>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1" name="文本框 10"/>
              <p:cNvSpPr txBox="1"/>
              <p:nvPr/>
            </p:nvSpPr>
            <p:spPr>
              <a:xfrm>
                <a:off x="4796591" y="4986247"/>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2" name="文本框 11"/>
              <p:cNvSpPr txBox="1"/>
              <p:nvPr/>
            </p:nvSpPr>
            <p:spPr>
              <a:xfrm>
                <a:off x="8242413" y="5001281"/>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3" name="文本框 12"/>
              <p:cNvSpPr txBox="1"/>
              <p:nvPr/>
            </p:nvSpPr>
            <p:spPr>
              <a:xfrm>
                <a:off x="10502046" y="5008450"/>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4" name="文本框 13"/>
              <p:cNvSpPr txBox="1"/>
              <p:nvPr/>
            </p:nvSpPr>
            <p:spPr>
              <a:xfrm>
                <a:off x="8904980" y="5003897"/>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5" name="文本框 14"/>
              <p:cNvSpPr txBox="1"/>
              <p:nvPr/>
            </p:nvSpPr>
            <p:spPr>
              <a:xfrm>
                <a:off x="5707843" y="4530655"/>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6" name="文本框 15"/>
              <p:cNvSpPr txBox="1"/>
              <p:nvPr/>
            </p:nvSpPr>
            <p:spPr>
              <a:xfrm>
                <a:off x="9796976" y="4559944"/>
                <a:ext cx="619080" cy="246221"/>
              </a:xfrm>
              <a:prstGeom prst="rect">
                <a:avLst/>
              </a:prstGeom>
              <a:solidFill>
                <a:schemeClr val="accent1">
                  <a:lumMod val="75000"/>
                </a:schemeClr>
              </a:solidFill>
            </p:spPr>
            <p:txBody>
              <a:bodyPr wrap="none" rtlCol="0">
                <a:spAutoFit/>
              </a:bodyPr>
              <a:lstStyle/>
              <a:p>
                <a:r>
                  <a:rPr lang="en-US" sz="1000">
                    <a:solidFill>
                      <a:schemeClr val="bg1"/>
                    </a:solidFill>
                    <a:latin typeface="Huawei Sans" panose="020C0503030203020204" pitchFamily="34" charset="0"/>
                  </a:rPr>
                  <a:t>AC PDF</a:t>
                </a:r>
              </a:p>
            </p:txBody>
          </p:sp>
          <p:sp>
            <p:nvSpPr>
              <p:cNvPr id="18" name="文本框 17"/>
              <p:cNvSpPr txBox="1"/>
              <p:nvPr/>
            </p:nvSpPr>
            <p:spPr>
              <a:xfrm>
                <a:off x="7659166" y="4015532"/>
                <a:ext cx="935405"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A</a:t>
                </a:r>
                <a:endParaRPr lang="zh-CN" altLang="en-US" sz="1200" dirty="0">
                  <a:latin typeface="Huawei Sans" panose="020C0503030203020204" pitchFamily="34" charset="0"/>
                </a:endParaRPr>
              </a:p>
            </p:txBody>
          </p:sp>
          <p:sp>
            <p:nvSpPr>
              <p:cNvPr id="19" name="文本框 18"/>
              <p:cNvSpPr txBox="1"/>
              <p:nvPr/>
            </p:nvSpPr>
            <p:spPr>
              <a:xfrm>
                <a:off x="10973101" y="3996064"/>
                <a:ext cx="78135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B</a:t>
                </a:r>
                <a:endParaRPr lang="zh-CN" altLang="en-US" sz="1200" dirty="0">
                  <a:latin typeface="Huawei Sans" panose="020C0503030203020204" pitchFamily="34" charset="0"/>
                </a:endParaRPr>
              </a:p>
            </p:txBody>
          </p:sp>
          <p:sp>
            <p:nvSpPr>
              <p:cNvPr id="20" name="文本框 19"/>
              <p:cNvSpPr txBox="1"/>
              <p:nvPr/>
            </p:nvSpPr>
            <p:spPr>
              <a:xfrm>
                <a:off x="6773041" y="4015531"/>
                <a:ext cx="78135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B</a:t>
                </a:r>
                <a:endParaRPr lang="zh-CN" altLang="en-US" sz="1200" dirty="0">
                  <a:latin typeface="Huawei Sans" panose="020C0503030203020204" pitchFamily="34" charset="0"/>
                </a:endParaRPr>
              </a:p>
            </p:txBody>
          </p:sp>
          <p:sp>
            <p:nvSpPr>
              <p:cNvPr id="21" name="文本框 20"/>
              <p:cNvSpPr txBox="1"/>
              <p:nvPr/>
            </p:nvSpPr>
            <p:spPr>
              <a:xfrm>
                <a:off x="7198147" y="1854635"/>
                <a:ext cx="104426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Standby DG</a:t>
                </a:r>
                <a:endParaRPr lang="zh-CN" altLang="en-US" sz="1200" dirty="0">
                  <a:latin typeface="Huawei Sans" panose="020C0503030203020204" pitchFamily="34" charset="0"/>
                </a:endParaRPr>
              </a:p>
            </p:txBody>
          </p:sp>
        </p:grpSp>
        <p:sp>
          <p:nvSpPr>
            <p:cNvPr id="17" name="文本框 16"/>
            <p:cNvSpPr txBox="1"/>
            <p:nvPr/>
          </p:nvSpPr>
          <p:spPr>
            <a:xfrm>
              <a:off x="3704879" y="3495409"/>
              <a:ext cx="87507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A</a:t>
              </a:r>
              <a:endParaRPr lang="zh-CN" altLang="en-US" sz="1200" dirty="0">
                <a:latin typeface="Huawei Sans" panose="020C0503030203020204" pitchFamily="34" charset="0"/>
              </a:endParaRPr>
            </a:p>
          </p:txBody>
        </p:sp>
      </p:grpSp>
    </p:spTree>
    <p:extLst>
      <p:ext uri="{BB962C8B-B14F-4D97-AF65-F5344CB8AC3E}">
        <p14:creationId xmlns:p14="http://schemas.microsoft.com/office/powerpoint/2010/main" val="816769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Comparison of Tier </a:t>
            </a:r>
            <a:r>
              <a:rPr lang="en-US" altLang="zh-CN" dirty="0"/>
              <a:t>Ⅲ</a:t>
            </a:r>
            <a:r>
              <a:rPr lang="en-US" dirty="0" smtClean="0"/>
              <a:t> Power Supply Topologies</a:t>
            </a:r>
            <a:endParaRPr lang="en-US" dirty="0"/>
          </a:p>
        </p:txBody>
      </p:sp>
      <p:sp>
        <p:nvSpPr>
          <p:cNvPr id="5" name="文本占位符 4"/>
          <p:cNvSpPr>
            <a:spLocks noGrp="1"/>
          </p:cNvSpPr>
          <p:nvPr>
            <p:ph type="body" sz="quarter" idx="10"/>
          </p:nvPr>
        </p:nvSpPr>
        <p:spPr/>
        <p:txBody>
          <a:bodyPr/>
          <a:lstStyle/>
          <a:p>
            <a:r>
              <a:rPr lang="en-US" dirty="0" smtClean="0"/>
              <a:t>Now we use an actual project model (300 cabinets, 1.7 MW) to compare the costs, reliability, and maintainability of different power distribution architectures.</a:t>
            </a:r>
            <a:endParaRPr lang="en-US" dirty="0"/>
          </a:p>
        </p:txBody>
      </p:sp>
      <p:graphicFrame>
        <p:nvGraphicFramePr>
          <p:cNvPr id="6" name="表格 5"/>
          <p:cNvGraphicFramePr>
            <a:graphicFrameLocks noGrp="1"/>
          </p:cNvGraphicFramePr>
          <p:nvPr>
            <p:extLst>
              <p:ext uri="{D42A27DB-BD31-4B8C-83A1-F6EECF244321}">
                <p14:modId xmlns:p14="http://schemas.microsoft.com/office/powerpoint/2010/main" val="1833287644"/>
              </p:ext>
            </p:extLst>
          </p:nvPr>
        </p:nvGraphicFramePr>
        <p:xfrm>
          <a:off x="530310" y="2228030"/>
          <a:ext cx="10905180" cy="3807477"/>
        </p:xfrm>
        <a:graphic>
          <a:graphicData uri="http://schemas.openxmlformats.org/drawingml/2006/table">
            <a:tbl>
              <a:tblPr firstRow="1" bandRow="1">
                <a:tableStyleId>{72833802-FEF1-4C79-8D5D-14CF1EAF98D9}</a:tableStyleId>
              </a:tblPr>
              <a:tblGrid>
                <a:gridCol w="4291947"/>
                <a:gridCol w="1135781"/>
                <a:gridCol w="770021"/>
                <a:gridCol w="1992429"/>
                <a:gridCol w="2715002"/>
              </a:tblGrid>
              <a:tr h="350958">
                <a:tc>
                  <a:txBody>
                    <a:bodyPr/>
                    <a:lstStyle/>
                    <a:p>
                      <a:r>
                        <a:rPr lang="en-US" sz="1400" dirty="0">
                          <a:solidFill>
                            <a:schemeClr val="tx1"/>
                          </a:solidFill>
                          <a:latin typeface="Huawei Sans" panose="020C0503030203020204" pitchFamily="34" charset="0"/>
                        </a:rPr>
                        <a:t>Architecture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a:solidFill>
                            <a:schemeClr val="tx1"/>
                          </a:solidFill>
                          <a:latin typeface="Huawei Sans" panose="020C0503030203020204" pitchFamily="34" charset="0"/>
                        </a:rPr>
                        <a:t>Reliability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a:solidFill>
                            <a:schemeClr val="tx1"/>
                          </a:solidFill>
                          <a:latin typeface="Huawei Sans" panose="020C0503030203020204" pitchFamily="34" charset="0"/>
                        </a:rPr>
                        <a:t>Cost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Maintainability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Scenarios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24707">
                <a:tc>
                  <a:txBody>
                    <a:bodyPr/>
                    <a:lstStyle/>
                    <a:p>
                      <a:r>
                        <a:rPr lang="en-US" sz="1400" dirty="0">
                          <a:latin typeface="Huawei Sans" panose="020C0503030203020204" pitchFamily="34" charset="0"/>
                        </a:rPr>
                        <a:t>Architecture with active-active routes and 2N </a:t>
                      </a:r>
                      <a:r>
                        <a:rPr lang="en-US" sz="1400" dirty="0" smtClean="0">
                          <a:latin typeface="Huawei Sans" panose="020C0503030203020204" pitchFamily="34" charset="0"/>
                        </a:rPr>
                        <a:t>DG</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Highest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Easy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Recommended if only two </a:t>
                      </a:r>
                      <a:r>
                        <a:rPr lang="en-US" sz="1400" dirty="0" smtClean="0">
                          <a:latin typeface="Huawei Sans" panose="020C0503030203020204" pitchFamily="34" charset="0"/>
                        </a:rPr>
                        <a:t>DG </a:t>
                      </a:r>
                      <a:r>
                        <a:rPr lang="en-US" sz="1400" dirty="0">
                          <a:latin typeface="Huawei Sans" panose="020C0503030203020204" pitchFamily="34" charset="0"/>
                        </a:rPr>
                        <a:t>are used in the project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824">
                <a:tc>
                  <a:txBody>
                    <a:bodyPr/>
                    <a:lstStyle/>
                    <a:p>
                      <a:r>
                        <a:rPr lang="en-US" sz="1400" dirty="0">
                          <a:latin typeface="Huawei Sans" panose="020C0503030203020204" pitchFamily="34" charset="0"/>
                        </a:rPr>
                        <a:t>Type A architecture with active-active routes and N+1 </a:t>
                      </a:r>
                      <a:r>
                        <a:rPr lang="en-US" sz="1400" dirty="0" smtClean="0">
                          <a:latin typeface="Huawei Sans" panose="020C0503030203020204" pitchFamily="34" charset="0"/>
                        </a:rPr>
                        <a:t>DG</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5-Star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0.958A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Easy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4707">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Type B architecture with active-active routes and N+1 </a:t>
                      </a:r>
                      <a:r>
                        <a:rPr lang="en-US" sz="1400" dirty="0" smtClean="0">
                          <a:latin typeface="Huawei Sans" panose="020C0503030203020204" pitchFamily="34" charset="0"/>
                        </a:rPr>
                        <a:t>DG</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5-Star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0.884A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Easy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Preferred for 2 MW or lower data centers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4707">
                <a:tc>
                  <a:txBody>
                    <a:bodyPr/>
                    <a:lstStyle/>
                    <a:p>
                      <a:r>
                        <a:rPr lang="en-US" sz="1400" dirty="0">
                          <a:latin typeface="Huawei Sans" panose="020C0503030203020204" pitchFamily="34" charset="0"/>
                        </a:rPr>
                        <a:t>DR architecture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5-Star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0.790A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Complex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Preferred in scenarios with tight budgets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4707">
                <a:tc>
                  <a:txBody>
                    <a:bodyPr/>
                    <a:lstStyle/>
                    <a:p>
                      <a:r>
                        <a:rPr lang="en-US" sz="1400" dirty="0">
                          <a:latin typeface="Huawei Sans" panose="020C0503030203020204" pitchFamily="34" charset="0"/>
                        </a:rPr>
                        <a:t>Architecture with active-active routes, one HVDC, and one mains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4-Star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0.856A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Easy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Cloud data centers with good power grid quality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4824">
                <a:tc>
                  <a:txBody>
                    <a:bodyPr/>
                    <a:lstStyle/>
                    <a:p>
                      <a:r>
                        <a:rPr lang="en-US" sz="1400">
                          <a:latin typeface="Huawei Sans" panose="020C0503030203020204" pitchFamily="34" charset="0"/>
                        </a:rPr>
                        <a:t>N+R architecture with active-standby routes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solidFill>
                            <a:srgbClr val="C7000B"/>
                          </a:solidFill>
                          <a:latin typeface="Huawei Sans" panose="020C0503030203020204" pitchFamily="34" charset="0"/>
                        </a:rPr>
                        <a:t>3-Star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0.754A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Complex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Cloud data centers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24707">
                <a:tc>
                  <a:txBody>
                    <a:bodyPr/>
                    <a:lstStyle/>
                    <a:p>
                      <a:r>
                        <a:rPr lang="en-US" sz="1400">
                          <a:latin typeface="Huawei Sans" panose="020C0503030203020204" pitchFamily="34" charset="0"/>
                        </a:rPr>
                        <a:t>Architecture with pseudo active-active routes sharing the redundant DG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kern="1200" dirty="0">
                          <a:solidFill>
                            <a:srgbClr val="C7000B"/>
                          </a:solidFill>
                          <a:latin typeface="Huawei Sans" panose="020C0503030203020204" pitchFamily="34" charset="0"/>
                          <a:ea typeface="+mn-ea"/>
                          <a:cs typeface="+mn-cs"/>
                        </a:rPr>
                        <a:t>4.5-Star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kern="1200">
                          <a:solidFill>
                            <a:schemeClr val="tx1"/>
                          </a:solidFill>
                          <a:latin typeface="Huawei Sans" panose="020C0503030203020204" pitchFamily="34" charset="0"/>
                          <a:ea typeface="+mn-ea"/>
                          <a:cs typeface="+mn-cs"/>
                        </a:rPr>
                        <a:t>0.951A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latin typeface="Huawei Sans" panose="020C0503030203020204" pitchFamily="34" charset="0"/>
                          <a:ea typeface="+mn-ea"/>
                          <a:cs typeface="+mn-cs"/>
                        </a:rPr>
                        <a:t>Easy maintenance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Scenarios with power greater than 2 MW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37777155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36010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smtClean="0"/>
              <a:t>Ⅳ</a:t>
            </a:r>
            <a:r>
              <a:rPr lang="en-US" dirty="0" smtClean="0"/>
              <a:t> Data Center</a:t>
            </a:r>
            <a:endParaRPr lang="en-US" dirty="0"/>
          </a:p>
        </p:txBody>
      </p:sp>
      <p:sp>
        <p:nvSpPr>
          <p:cNvPr id="3" name="文本占位符 2"/>
          <p:cNvSpPr>
            <a:spLocks noGrp="1"/>
          </p:cNvSpPr>
          <p:nvPr>
            <p:ph type="body" sz="quarter" idx="10"/>
          </p:nvPr>
        </p:nvSpPr>
        <p:spPr>
          <a:xfrm>
            <a:off x="455612" y="1052514"/>
            <a:ext cx="3510009" cy="4875042"/>
          </a:xfrm>
        </p:spPr>
        <p:txBody>
          <a:bodyPr/>
          <a:lstStyle/>
          <a:p>
            <a:r>
              <a:rPr lang="en-US" sz="1800" dirty="0" smtClean="0"/>
              <a:t>Active-active routes, 2N DG/UPS/cooling devices</a:t>
            </a:r>
          </a:p>
          <a:p>
            <a:r>
              <a:rPr lang="en-US" sz="1800" dirty="0" smtClean="0"/>
              <a:t>All devices and power distribution routes in the active-active routes are physically isolated (excluding service devices).</a:t>
            </a:r>
          </a:p>
          <a:p>
            <a:r>
              <a:rPr lang="en-US" sz="1800" dirty="0" smtClean="0"/>
              <a:t>A fault of any component on one route does not affect the normal running of the other route or service devices.</a:t>
            </a:r>
            <a:endParaRPr lang="en-US" sz="1800" dirty="0"/>
          </a:p>
        </p:txBody>
      </p:sp>
      <p:grpSp>
        <p:nvGrpSpPr>
          <p:cNvPr id="13" name="组合 12"/>
          <p:cNvGrpSpPr/>
          <p:nvPr/>
        </p:nvGrpSpPr>
        <p:grpSpPr>
          <a:xfrm>
            <a:off x="4379495" y="1023638"/>
            <a:ext cx="7425201" cy="5221506"/>
            <a:chOff x="3906838" y="1233488"/>
            <a:chExt cx="7839075" cy="5221506"/>
          </a:xfrm>
        </p:grpSpPr>
        <p:pic>
          <p:nvPicPr>
            <p:cNvPr id="5" name="图片 4"/>
            <p:cNvPicPr>
              <a:picLocks noChangeAspect="1"/>
            </p:cNvPicPr>
            <p:nvPr/>
          </p:nvPicPr>
          <p:blipFill>
            <a:blip r:embed="rId3"/>
            <a:stretch>
              <a:fillRect/>
            </a:stretch>
          </p:blipFill>
          <p:spPr>
            <a:xfrm>
              <a:off x="3906838" y="1233488"/>
              <a:ext cx="7839075" cy="5221506"/>
            </a:xfrm>
            <a:prstGeom prst="rect">
              <a:avLst/>
            </a:prstGeom>
          </p:spPr>
        </p:pic>
        <p:sp>
          <p:nvSpPr>
            <p:cNvPr id="7" name="文本框 6"/>
            <p:cNvSpPr txBox="1"/>
            <p:nvPr/>
          </p:nvSpPr>
          <p:spPr>
            <a:xfrm>
              <a:off x="5385549" y="5142348"/>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8" name="文本框 7"/>
            <p:cNvSpPr txBox="1"/>
            <p:nvPr/>
          </p:nvSpPr>
          <p:spPr>
            <a:xfrm>
              <a:off x="6184232" y="5142347"/>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8816851" y="5123948"/>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9885413" y="5243197"/>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9" name="文本框 8"/>
            <p:cNvSpPr txBox="1"/>
            <p:nvPr/>
          </p:nvSpPr>
          <p:spPr>
            <a:xfrm>
              <a:off x="10801651" y="3857564"/>
              <a:ext cx="78135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B</a:t>
              </a:r>
              <a:endParaRPr lang="zh-CN" altLang="en-US" sz="1200" dirty="0">
                <a:latin typeface="Huawei Sans" panose="020C0503030203020204" pitchFamily="34" charset="0"/>
              </a:endParaRPr>
            </a:p>
          </p:txBody>
        </p:sp>
        <p:sp>
          <p:nvSpPr>
            <p:cNvPr id="12" name="文本框 11"/>
            <p:cNvSpPr txBox="1"/>
            <p:nvPr/>
          </p:nvSpPr>
          <p:spPr>
            <a:xfrm>
              <a:off x="4240831" y="3945907"/>
              <a:ext cx="781356" cy="276999"/>
            </a:xfrm>
            <a:prstGeom prst="rect">
              <a:avLst/>
            </a:prstGeom>
            <a:solidFill>
              <a:schemeClr val="bg1"/>
            </a:solidFill>
          </p:spPr>
          <p:txBody>
            <a:bodyPr wrap="square" rtlCol="0">
              <a:spAutoFit/>
            </a:bodyPr>
            <a:lstStyle/>
            <a:p>
              <a:r>
                <a:rPr lang="en-US" altLang="zh-CN" sz="1200" dirty="0" smtClean="0">
                  <a:latin typeface="Huawei Sans" panose="020C0503030203020204" pitchFamily="34" charset="0"/>
                </a:rPr>
                <a:t>Route A</a:t>
              </a:r>
              <a:endParaRPr lang="zh-CN" altLang="en-US" sz="1200" dirty="0">
                <a:latin typeface="Huawei Sans" panose="020C0503030203020204" pitchFamily="34" charset="0"/>
              </a:endParaRPr>
            </a:p>
          </p:txBody>
        </p:sp>
      </p:grpSp>
    </p:spTree>
    <p:extLst>
      <p:ext uri="{BB962C8B-B14F-4D97-AF65-F5344CB8AC3E}">
        <p14:creationId xmlns:p14="http://schemas.microsoft.com/office/powerpoint/2010/main" val="22586704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rPr>
              <a:t>Typical Solutions</a:t>
            </a:r>
          </a:p>
          <a:p>
            <a:r>
              <a:rPr lang="en-US" b="1">
                <a:latin typeface="Huawei Sans" panose="020C0503030203020204" pitchFamily="34" charset="0"/>
              </a:rPr>
              <a:t>Solution Application Analysis</a:t>
            </a:r>
          </a:p>
        </p:txBody>
      </p:sp>
    </p:spTree>
    <p:extLst>
      <p:ext uri="{BB962C8B-B14F-4D97-AF65-F5344CB8AC3E}">
        <p14:creationId xmlns:p14="http://schemas.microsoft.com/office/powerpoint/2010/main" val="27737816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标题 95"/>
          <p:cNvSpPr>
            <a:spLocks noGrp="1"/>
          </p:cNvSpPr>
          <p:nvPr>
            <p:ph type="title"/>
          </p:nvPr>
        </p:nvSpPr>
        <p:spPr/>
        <p:txBody>
          <a:bodyPr/>
          <a:lstStyle/>
          <a:p>
            <a:r>
              <a:rPr lang="en-US" smtClean="0"/>
              <a:t>Case 1 (1)</a:t>
            </a:r>
            <a:endParaRPr lang="en-US" dirty="0"/>
          </a:p>
        </p:txBody>
      </p:sp>
      <p:sp>
        <p:nvSpPr>
          <p:cNvPr id="3" name="文本框 2"/>
          <p:cNvSpPr txBox="1"/>
          <p:nvPr/>
        </p:nvSpPr>
        <p:spPr>
          <a:xfrm>
            <a:off x="424016" y="964725"/>
            <a:ext cx="1823248" cy="1200329"/>
          </a:xfrm>
          <a:prstGeom prst="rect">
            <a:avLst/>
          </a:prstGeom>
          <a:noFill/>
        </p:spPr>
        <p:txBody>
          <a:bodyPr wrap="square" rtlCol="0">
            <a:spAutoFit/>
          </a:bodyPr>
          <a:lstStyle/>
          <a:p>
            <a:r>
              <a:rPr lang="en-US" dirty="0">
                <a:latin typeface="Huawei Sans" panose="020C0503030203020204" pitchFamily="34" charset="0"/>
              </a:rPr>
              <a:t>Power distribution solution for PL data center</a:t>
            </a:r>
          </a:p>
        </p:txBody>
      </p:sp>
      <p:grpSp>
        <p:nvGrpSpPr>
          <p:cNvPr id="28" name="组合 27"/>
          <p:cNvGrpSpPr/>
          <p:nvPr/>
        </p:nvGrpSpPr>
        <p:grpSpPr>
          <a:xfrm>
            <a:off x="2154867" y="1006764"/>
            <a:ext cx="9457616" cy="5173575"/>
            <a:chOff x="2010488" y="1178732"/>
            <a:chExt cx="9457616" cy="5173575"/>
          </a:xfrm>
        </p:grpSpPr>
        <p:grpSp>
          <p:nvGrpSpPr>
            <p:cNvPr id="2" name="组合 1"/>
            <p:cNvGrpSpPr/>
            <p:nvPr/>
          </p:nvGrpSpPr>
          <p:grpSpPr>
            <a:xfrm>
              <a:off x="2010488" y="1178732"/>
              <a:ext cx="8525273" cy="5173575"/>
              <a:chOff x="1580058" y="-238359"/>
              <a:chExt cx="8525273" cy="6480955"/>
            </a:xfrm>
          </p:grpSpPr>
          <p:sp>
            <p:nvSpPr>
              <p:cNvPr id="5" name="圆角矩形 49"/>
              <p:cNvSpPr>
                <a:spLocks noChangeArrowheads="1"/>
              </p:cNvSpPr>
              <p:nvPr/>
            </p:nvSpPr>
            <p:spPr bwMode="auto">
              <a:xfrm>
                <a:off x="2252329" y="797276"/>
                <a:ext cx="2092310" cy="403634"/>
              </a:xfrm>
              <a:prstGeom prst="roundRect">
                <a:avLst>
                  <a:gd name="adj" fmla="val 16667"/>
                </a:avLst>
              </a:prstGeom>
              <a:solidFill>
                <a:schemeClr val="accent1"/>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T</a:t>
                </a:r>
                <a:r>
                  <a:rPr lang="en-US" sz="1200" dirty="0" smtClean="0">
                    <a:latin typeface="Huawei Sans" panose="020C0503030203020204" pitchFamily="34" charset="0"/>
                  </a:rPr>
                  <a:t>ransformer station</a:t>
                </a:r>
                <a:endParaRPr lang="en-US" sz="1200" dirty="0">
                  <a:latin typeface="Huawei Sans" panose="020C0503030203020204" pitchFamily="34" charset="0"/>
                </a:endParaRPr>
              </a:p>
            </p:txBody>
          </p:sp>
          <p:sp>
            <p:nvSpPr>
              <p:cNvPr id="6" name="圆角矩形 51"/>
              <p:cNvSpPr>
                <a:spLocks noChangeArrowheads="1"/>
              </p:cNvSpPr>
              <p:nvPr/>
            </p:nvSpPr>
            <p:spPr bwMode="auto">
              <a:xfrm>
                <a:off x="2558437" y="1631378"/>
                <a:ext cx="1533229" cy="586902"/>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7" name="圆角矩形 59"/>
              <p:cNvSpPr>
                <a:spLocks noChangeArrowheads="1"/>
              </p:cNvSpPr>
              <p:nvPr/>
            </p:nvSpPr>
            <p:spPr bwMode="auto">
              <a:xfrm>
                <a:off x="5250822" y="5671209"/>
                <a:ext cx="736572" cy="571387"/>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Cabinet</a:t>
                </a:r>
              </a:p>
              <a:p>
                <a:pPr algn="ctr"/>
                <a:r>
                  <a:rPr lang="en-US" sz="1200" dirty="0">
                    <a:latin typeface="Huawei Sans" panose="020C0503030203020204" pitchFamily="34" charset="0"/>
                  </a:rPr>
                  <a:t>Load</a:t>
                </a:r>
              </a:p>
            </p:txBody>
          </p:sp>
          <p:cxnSp>
            <p:nvCxnSpPr>
              <p:cNvPr id="8" name="直接箭头连接符 39"/>
              <p:cNvCxnSpPr>
                <a:cxnSpLocks noChangeShapeType="1"/>
                <a:stCxn id="6" idx="2"/>
                <a:endCxn id="11" idx="0"/>
              </p:cNvCxnSpPr>
              <p:nvPr/>
            </p:nvCxnSpPr>
            <p:spPr bwMode="auto">
              <a:xfrm>
                <a:off x="3325052" y="2218280"/>
                <a:ext cx="1400" cy="234207"/>
              </a:xfrm>
              <a:prstGeom prst="straightConnector1">
                <a:avLst/>
              </a:prstGeom>
              <a:noFill/>
              <a:ln w="9525" cmpd="sng">
                <a:solidFill>
                  <a:srgbClr val="0000CC"/>
                </a:solidFill>
                <a:round/>
                <a:headEnd type="none" w="med" len="med"/>
                <a:tailEnd type="triangle" w="med" len="med"/>
              </a:ln>
            </p:spPr>
          </p:cxnSp>
          <p:cxnSp>
            <p:nvCxnSpPr>
              <p:cNvPr id="9" name="肘形连接符 133"/>
              <p:cNvCxnSpPr>
                <a:cxnSpLocks noChangeShapeType="1"/>
                <a:stCxn id="13" idx="2"/>
                <a:endCxn id="7" idx="1"/>
              </p:cNvCxnSpPr>
              <p:nvPr/>
            </p:nvCxnSpPr>
            <p:spPr bwMode="auto">
              <a:xfrm rot="16200000" flipH="1">
                <a:off x="4333055" y="5039135"/>
                <a:ext cx="183292" cy="1652244"/>
              </a:xfrm>
              <a:prstGeom prst="bentConnector2">
                <a:avLst/>
              </a:prstGeom>
              <a:noFill/>
              <a:ln w="9525" cmpd="sng">
                <a:solidFill>
                  <a:srgbClr val="0000CC"/>
                </a:solidFill>
                <a:round/>
                <a:headEnd type="none" w="med" len="med"/>
                <a:tailEnd type="triangle" w="med" len="med"/>
              </a:ln>
            </p:spPr>
          </p:cxnSp>
          <p:cxnSp>
            <p:nvCxnSpPr>
              <p:cNvPr id="10" name="肘形连接符 136"/>
              <p:cNvCxnSpPr>
                <a:cxnSpLocks noChangeShapeType="1"/>
                <a:stCxn id="72" idx="2"/>
                <a:endCxn id="7" idx="3"/>
              </p:cNvCxnSpPr>
              <p:nvPr/>
            </p:nvCxnSpPr>
            <p:spPr bwMode="auto">
              <a:xfrm rot="5400000">
                <a:off x="6737678" y="5023329"/>
                <a:ext cx="183292" cy="1683857"/>
              </a:xfrm>
              <a:prstGeom prst="bentConnector2">
                <a:avLst/>
              </a:prstGeom>
              <a:noFill/>
              <a:ln w="9525" cmpd="sng">
                <a:solidFill>
                  <a:srgbClr val="00B050"/>
                </a:solidFill>
                <a:round/>
                <a:headEnd type="none" w="med" len="med"/>
                <a:tailEnd type="triangle" w="med" len="med"/>
              </a:ln>
            </p:spPr>
          </p:cxnSp>
          <p:sp>
            <p:nvSpPr>
              <p:cNvPr id="11" name="圆角矩形 14"/>
              <p:cNvSpPr>
                <a:spLocks noChangeArrowheads="1"/>
              </p:cNvSpPr>
              <p:nvPr/>
            </p:nvSpPr>
            <p:spPr bwMode="auto">
              <a:xfrm>
                <a:off x="2805981" y="2452487"/>
                <a:ext cx="1040941" cy="313206"/>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12" name="圆角矩形 11"/>
              <p:cNvSpPr/>
              <p:nvPr/>
            </p:nvSpPr>
            <p:spPr bwMode="auto">
              <a:xfrm>
                <a:off x="1907977" y="179907"/>
                <a:ext cx="3013421" cy="1152436"/>
              </a:xfrm>
              <a:prstGeom prst="round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3" name="圆角矩形 56"/>
              <p:cNvSpPr>
                <a:spLocks noChangeArrowheads="1"/>
              </p:cNvSpPr>
              <p:nvPr/>
            </p:nvSpPr>
            <p:spPr bwMode="auto">
              <a:xfrm>
                <a:off x="3312133" y="5508940"/>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sp>
            <p:nvSpPr>
              <p:cNvPr id="15" name="矩形 14"/>
              <p:cNvSpPr/>
              <p:nvPr/>
            </p:nvSpPr>
            <p:spPr>
              <a:xfrm>
                <a:off x="1580058" y="2200739"/>
                <a:ext cx="1117614" cy="439530"/>
              </a:xfrm>
              <a:prstGeom prst="rect">
                <a:avLst/>
              </a:prstGeom>
            </p:spPr>
            <p:txBody>
              <a:bodyPr wrap="none">
                <a:spAutoFit/>
              </a:bodyPr>
              <a:lstStyle/>
              <a:p>
                <a:pPr fontAlgn="auto">
                  <a:lnSpc>
                    <a:spcPct val="140000"/>
                  </a:lnSpc>
                  <a:spcBef>
                    <a:spcPts val="0"/>
                  </a:spcBef>
                  <a:spcAft>
                    <a:spcPts val="0"/>
                  </a:spcAft>
                  <a:defRPr/>
                </a:pPr>
                <a:r>
                  <a:rPr lang="en-US" sz="1200" dirty="0">
                    <a:latin typeface="Huawei Sans" panose="020C0503030203020204" pitchFamily="34" charset="0"/>
                  </a:rPr>
                  <a:t>1000 kVA x 1</a:t>
                </a:r>
              </a:p>
            </p:txBody>
          </p:sp>
          <p:cxnSp>
            <p:nvCxnSpPr>
              <p:cNvPr id="16" name="直接箭头连接符 41"/>
              <p:cNvCxnSpPr>
                <a:cxnSpLocks noChangeShapeType="1"/>
              </p:cNvCxnSpPr>
              <p:nvPr/>
            </p:nvCxnSpPr>
            <p:spPr bwMode="auto">
              <a:xfrm>
                <a:off x="7110555" y="1333973"/>
                <a:ext cx="0" cy="1261767"/>
              </a:xfrm>
              <a:prstGeom prst="straightConnector1">
                <a:avLst/>
              </a:prstGeom>
              <a:noFill/>
              <a:ln w="9525" cmpd="sng">
                <a:solidFill>
                  <a:srgbClr val="C00000"/>
                </a:solidFill>
                <a:miter lim="800000"/>
                <a:headEnd/>
                <a:tailEnd/>
              </a:ln>
            </p:spPr>
          </p:cxnSp>
          <p:sp>
            <p:nvSpPr>
              <p:cNvPr id="17" name="矩形 16"/>
              <p:cNvSpPr/>
              <p:nvPr/>
            </p:nvSpPr>
            <p:spPr>
              <a:xfrm>
                <a:off x="5113808" y="5226126"/>
                <a:ext cx="1151618" cy="439530"/>
              </a:xfrm>
              <a:prstGeom prst="rect">
                <a:avLst/>
              </a:prstGeom>
            </p:spPr>
            <p:txBody>
              <a:bodyPr wrap="square">
                <a:spAutoFit/>
              </a:bodyPr>
              <a:lstStyle/>
              <a:p>
                <a:pPr fontAlgn="auto">
                  <a:lnSpc>
                    <a:spcPct val="140000"/>
                  </a:lnSpc>
                  <a:spcBef>
                    <a:spcPts val="0"/>
                  </a:spcBef>
                  <a:spcAft>
                    <a:spcPts val="0"/>
                  </a:spcAft>
                  <a:defRPr/>
                </a:pPr>
                <a:r>
                  <a:rPr lang="en-US" sz="1200">
                    <a:latin typeface="Huawei Sans" panose="020C0503030203020204" pitchFamily="34" charset="0"/>
                  </a:rPr>
                  <a:t>4 kW x 50</a:t>
                </a:r>
              </a:p>
            </p:txBody>
          </p:sp>
          <p:cxnSp>
            <p:nvCxnSpPr>
              <p:cNvPr id="19" name="直接箭头连接符 29"/>
              <p:cNvCxnSpPr>
                <a:cxnSpLocks noChangeShapeType="1"/>
              </p:cNvCxnSpPr>
              <p:nvPr/>
            </p:nvCxnSpPr>
            <p:spPr bwMode="auto">
              <a:xfrm>
                <a:off x="3310546" y="1378570"/>
                <a:ext cx="0" cy="248293"/>
              </a:xfrm>
              <a:prstGeom prst="straightConnector1">
                <a:avLst/>
              </a:prstGeom>
              <a:noFill/>
              <a:ln w="9525" cmpd="sng">
                <a:solidFill>
                  <a:srgbClr val="0000CC"/>
                </a:solidFill>
                <a:round/>
                <a:headEnd type="none" w="med" len="med"/>
                <a:tailEnd type="triangle" w="med" len="med"/>
              </a:ln>
            </p:spPr>
          </p:cxnSp>
          <p:sp>
            <p:nvSpPr>
              <p:cNvPr id="22" name="矩形 21"/>
              <p:cNvSpPr/>
              <p:nvPr/>
            </p:nvSpPr>
            <p:spPr>
              <a:xfrm>
                <a:off x="3840678" y="5510704"/>
                <a:ext cx="1031051" cy="439530"/>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100 kVA x 2</a:t>
                </a:r>
              </a:p>
            </p:txBody>
          </p:sp>
          <p:sp>
            <p:nvSpPr>
              <p:cNvPr id="23" name="矩形 22"/>
              <p:cNvSpPr/>
              <p:nvPr/>
            </p:nvSpPr>
            <p:spPr>
              <a:xfrm>
                <a:off x="2205867" y="186528"/>
                <a:ext cx="2159566" cy="616885"/>
              </a:xfrm>
              <a:prstGeom prst="rect">
                <a:avLst/>
              </a:prstGeom>
            </p:spPr>
            <p:txBody>
              <a:bodyPr wrap="none">
                <a:spAutoFit/>
              </a:bodyPr>
              <a:lstStyle/>
              <a:p>
                <a:pPr algn="ctr" fontAlgn="auto">
                  <a:spcBef>
                    <a:spcPts val="0"/>
                  </a:spcBef>
                  <a:spcAft>
                    <a:spcPts val="0"/>
                  </a:spcAft>
                  <a:defRPr/>
                </a:pPr>
                <a:r>
                  <a:rPr lang="en-US" sz="1300" b="1" dirty="0">
                    <a:latin typeface="Huawei Sans" panose="020C0503030203020204" pitchFamily="34" charset="0"/>
                  </a:rPr>
                  <a:t>Transfer from 110 kV </a:t>
                </a:r>
                <a:endParaRPr lang="en-US" sz="1300" b="1" dirty="0" smtClean="0">
                  <a:latin typeface="Huawei Sans" panose="020C0503030203020204" pitchFamily="34" charset="0"/>
                </a:endParaRPr>
              </a:p>
              <a:p>
                <a:pPr algn="ctr" fontAlgn="auto">
                  <a:spcBef>
                    <a:spcPts val="0"/>
                  </a:spcBef>
                  <a:spcAft>
                    <a:spcPts val="0"/>
                  </a:spcAft>
                  <a:defRPr/>
                </a:pPr>
                <a:r>
                  <a:rPr lang="en-US" sz="1300" b="1" dirty="0" smtClean="0">
                    <a:latin typeface="Huawei Sans" panose="020C0503030203020204" pitchFamily="34" charset="0"/>
                  </a:rPr>
                  <a:t>to </a:t>
                </a:r>
                <a:r>
                  <a:rPr lang="en-US" sz="1300" b="1" dirty="0">
                    <a:latin typeface="Huawei Sans" panose="020C0503030203020204" pitchFamily="34" charset="0"/>
                  </a:rPr>
                  <a:t>one 10 kV input cable</a:t>
                </a:r>
              </a:p>
            </p:txBody>
          </p:sp>
          <p:cxnSp>
            <p:nvCxnSpPr>
              <p:cNvPr id="24" name="直接连接符 23"/>
              <p:cNvCxnSpPr/>
              <p:nvPr/>
            </p:nvCxnSpPr>
            <p:spPr bwMode="auto">
              <a:xfrm>
                <a:off x="2347659" y="3100681"/>
                <a:ext cx="5282666" cy="0"/>
              </a:xfrm>
              <a:prstGeom prst="line">
                <a:avLst/>
              </a:prstGeom>
              <a:noFill/>
              <a:ln w="9525" cap="flat" cmpd="sng" algn="ctr">
                <a:solidFill>
                  <a:srgbClr val="0000CC"/>
                </a:solidFill>
                <a:prstDash val="solid"/>
                <a:round/>
                <a:headEnd type="none" w="med" len="med"/>
                <a:tailEnd type="none" w="med" len="med"/>
              </a:ln>
              <a:effectLst/>
            </p:spPr>
          </p:cxnSp>
          <p:cxnSp>
            <p:nvCxnSpPr>
              <p:cNvPr id="25" name="直接箭头连接符 41"/>
              <p:cNvCxnSpPr>
                <a:cxnSpLocks noChangeShapeType="1"/>
              </p:cNvCxnSpPr>
              <p:nvPr/>
            </p:nvCxnSpPr>
            <p:spPr bwMode="auto">
              <a:xfrm>
                <a:off x="2338061" y="3111530"/>
                <a:ext cx="0" cy="749172"/>
              </a:xfrm>
              <a:prstGeom prst="straightConnector1">
                <a:avLst/>
              </a:prstGeom>
              <a:noFill/>
              <a:ln w="9525" cmpd="sng">
                <a:solidFill>
                  <a:srgbClr val="0000CC"/>
                </a:solidFill>
                <a:round/>
                <a:headEnd type="none" w="med" len="med"/>
                <a:tailEnd type="triangle" w="med" len="med"/>
              </a:ln>
            </p:spPr>
          </p:cxnSp>
          <p:cxnSp>
            <p:nvCxnSpPr>
              <p:cNvPr id="26" name="直接箭头连接符 41"/>
              <p:cNvCxnSpPr>
                <a:cxnSpLocks noChangeShapeType="1"/>
              </p:cNvCxnSpPr>
              <p:nvPr/>
            </p:nvCxnSpPr>
            <p:spPr bwMode="auto">
              <a:xfrm>
                <a:off x="4980302" y="3096233"/>
                <a:ext cx="0" cy="764469"/>
              </a:xfrm>
              <a:prstGeom prst="straightConnector1">
                <a:avLst/>
              </a:prstGeom>
              <a:noFill/>
              <a:ln w="9525" cmpd="sng">
                <a:solidFill>
                  <a:srgbClr val="0000CC"/>
                </a:solidFill>
                <a:round/>
                <a:headEnd type="none" w="med" len="med"/>
                <a:tailEnd type="triangle" w="med" len="med"/>
              </a:ln>
            </p:spPr>
          </p:cxnSp>
          <p:sp>
            <p:nvSpPr>
              <p:cNvPr id="30" name="圆角矩形 91"/>
              <p:cNvSpPr>
                <a:spLocks noChangeArrowheads="1"/>
              </p:cNvSpPr>
              <p:nvPr/>
            </p:nvSpPr>
            <p:spPr bwMode="auto">
              <a:xfrm>
                <a:off x="4489023" y="3860701"/>
                <a:ext cx="1017358" cy="703176"/>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 </a:t>
                </a:r>
                <a:r>
                  <a:rPr lang="en-US" sz="1200" dirty="0">
                    <a:latin typeface="Huawei Sans" panose="020C0503030203020204" pitchFamily="34" charset="0"/>
                  </a:rPr>
                  <a:t>A</a:t>
                </a:r>
              </a:p>
            </p:txBody>
          </p:sp>
          <p:sp>
            <p:nvSpPr>
              <p:cNvPr id="31" name="圆角矩形 88"/>
              <p:cNvSpPr>
                <a:spLocks noChangeArrowheads="1"/>
              </p:cNvSpPr>
              <p:nvPr/>
            </p:nvSpPr>
            <p:spPr bwMode="auto">
              <a:xfrm>
                <a:off x="1914148" y="3848883"/>
                <a:ext cx="853523" cy="505507"/>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Other loads</a:t>
                </a:r>
              </a:p>
            </p:txBody>
          </p:sp>
          <p:cxnSp>
            <p:nvCxnSpPr>
              <p:cNvPr id="33" name="直接连接符 32"/>
              <p:cNvCxnSpPr/>
              <p:nvPr/>
            </p:nvCxnSpPr>
            <p:spPr bwMode="auto">
              <a:xfrm>
                <a:off x="5395135" y="2595740"/>
                <a:ext cx="1715420" cy="0"/>
              </a:xfrm>
              <a:prstGeom prst="line">
                <a:avLst/>
              </a:prstGeom>
              <a:noFill/>
              <a:ln w="9525" cap="flat" cmpd="sng" algn="ctr">
                <a:solidFill>
                  <a:srgbClr val="C00000"/>
                </a:solidFill>
                <a:prstDash val="solid"/>
                <a:round/>
                <a:headEnd type="none" w="med" len="med"/>
                <a:tailEnd type="none" w="med" len="med"/>
              </a:ln>
              <a:effectLst/>
            </p:spPr>
          </p:cxnSp>
          <p:cxnSp>
            <p:nvCxnSpPr>
              <p:cNvPr id="35" name="直接箭头连接符 41"/>
              <p:cNvCxnSpPr>
                <a:cxnSpLocks noChangeShapeType="1"/>
              </p:cNvCxnSpPr>
              <p:nvPr/>
            </p:nvCxnSpPr>
            <p:spPr bwMode="auto">
              <a:xfrm>
                <a:off x="5064813" y="2728075"/>
                <a:ext cx="0" cy="326609"/>
              </a:xfrm>
              <a:prstGeom prst="straightConnector1">
                <a:avLst/>
              </a:prstGeom>
              <a:noFill/>
              <a:ln w="9525" cmpd="sng">
                <a:solidFill>
                  <a:srgbClr val="C00000"/>
                </a:solidFill>
                <a:round/>
                <a:headEnd type="none" w="med" len="med"/>
                <a:tailEnd type="triangle" w="med" len="med"/>
              </a:ln>
            </p:spPr>
          </p:cxnSp>
          <p:sp>
            <p:nvSpPr>
              <p:cNvPr id="40" name="圆角矩形 53"/>
              <p:cNvSpPr>
                <a:spLocks noChangeArrowheads="1"/>
              </p:cNvSpPr>
              <p:nvPr/>
            </p:nvSpPr>
            <p:spPr bwMode="auto">
              <a:xfrm>
                <a:off x="5094771" y="250012"/>
                <a:ext cx="1106652" cy="501324"/>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41" name="圆角矩形 13"/>
              <p:cNvSpPr>
                <a:spLocks noChangeArrowheads="1"/>
              </p:cNvSpPr>
              <p:nvPr/>
            </p:nvSpPr>
            <p:spPr bwMode="auto">
              <a:xfrm>
                <a:off x="6148385" y="797277"/>
                <a:ext cx="1676895" cy="494505"/>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400 V DG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panel</a:t>
                </a:r>
              </a:p>
            </p:txBody>
          </p:sp>
          <p:sp>
            <p:nvSpPr>
              <p:cNvPr id="42" name="矩形 41"/>
              <p:cNvSpPr/>
              <p:nvPr/>
            </p:nvSpPr>
            <p:spPr>
              <a:xfrm>
                <a:off x="6300307" y="-238359"/>
                <a:ext cx="1962397" cy="439530"/>
              </a:xfrm>
              <a:prstGeom prst="rect">
                <a:avLst/>
              </a:prstGeom>
            </p:spPr>
            <p:txBody>
              <a:bodyPr wrap="none">
                <a:spAutoFit/>
              </a:bodyPr>
              <a:lstStyle/>
              <a:p>
                <a:pPr fontAlgn="auto">
                  <a:lnSpc>
                    <a:spcPct val="140000"/>
                  </a:lnSpc>
                  <a:spcBef>
                    <a:spcPts val="0"/>
                  </a:spcBef>
                  <a:spcAft>
                    <a:spcPts val="0"/>
                  </a:spcAft>
                  <a:defRPr/>
                </a:pPr>
                <a:r>
                  <a:rPr lang="en-US" sz="1200" b="1" dirty="0">
                    <a:latin typeface="Huawei Sans" panose="020C0503030203020204" pitchFamily="34" charset="0"/>
                  </a:rPr>
                  <a:t>Two (1+1) 800 kVA DGs</a:t>
                </a:r>
              </a:p>
            </p:txBody>
          </p:sp>
          <p:sp>
            <p:nvSpPr>
              <p:cNvPr id="43" name="矩形 42"/>
              <p:cNvSpPr/>
              <p:nvPr/>
            </p:nvSpPr>
            <p:spPr>
              <a:xfrm>
                <a:off x="7195560" y="1374365"/>
                <a:ext cx="2909771" cy="439530"/>
              </a:xfrm>
              <a:prstGeom prst="rect">
                <a:avLst/>
              </a:prstGeom>
            </p:spPr>
            <p:txBody>
              <a:bodyPr wrap="none">
                <a:spAutoFit/>
              </a:bodyPr>
              <a:lstStyle/>
              <a:p>
                <a:pPr fontAlgn="auto">
                  <a:lnSpc>
                    <a:spcPct val="140000"/>
                  </a:lnSpc>
                  <a:spcBef>
                    <a:spcPts val="0"/>
                  </a:spcBef>
                  <a:spcAft>
                    <a:spcPts val="0"/>
                  </a:spcAft>
                  <a:defRPr/>
                </a:pPr>
                <a:r>
                  <a:rPr lang="en-US" sz="1200" b="1" dirty="0">
                    <a:latin typeface="Huawei Sans" panose="020C0503030203020204" pitchFamily="34" charset="0"/>
                  </a:rPr>
                  <a:t>Automatic DG startup and switching</a:t>
                </a:r>
              </a:p>
            </p:txBody>
          </p:sp>
          <p:sp>
            <p:nvSpPr>
              <p:cNvPr id="44" name="圆角矩形 43"/>
              <p:cNvSpPr/>
              <p:nvPr/>
            </p:nvSpPr>
            <p:spPr bwMode="auto">
              <a:xfrm>
                <a:off x="5040097" y="179907"/>
                <a:ext cx="4482817" cy="1152436"/>
              </a:xfrm>
              <a:prstGeom prst="round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200" smtClean="0">
                  <a:latin typeface="Huawei Sans" panose="020C0503030203020204" pitchFamily="34" charset="0"/>
                </a:endParaRPr>
              </a:p>
            </p:txBody>
          </p:sp>
          <p:sp>
            <p:nvSpPr>
              <p:cNvPr id="45" name="圆角矩形 53"/>
              <p:cNvSpPr>
                <a:spLocks noChangeArrowheads="1"/>
              </p:cNvSpPr>
              <p:nvPr/>
            </p:nvSpPr>
            <p:spPr bwMode="auto">
              <a:xfrm>
                <a:off x="7943671" y="338455"/>
                <a:ext cx="1029704" cy="343713"/>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cxnSp>
            <p:nvCxnSpPr>
              <p:cNvPr id="46" name="肘形连接符 133"/>
              <p:cNvCxnSpPr>
                <a:cxnSpLocks noChangeShapeType="1"/>
                <a:stCxn id="40" idx="2"/>
              </p:cNvCxnSpPr>
              <p:nvPr/>
            </p:nvCxnSpPr>
            <p:spPr bwMode="auto">
              <a:xfrm rot="16200000" flipH="1">
                <a:off x="5759071" y="640363"/>
                <a:ext cx="268084" cy="490032"/>
              </a:xfrm>
              <a:prstGeom prst="bentConnector2">
                <a:avLst/>
              </a:prstGeom>
              <a:noFill/>
              <a:ln w="9525" cmpd="sng">
                <a:solidFill>
                  <a:srgbClr val="FF0000"/>
                </a:solidFill>
                <a:round/>
                <a:headEnd type="none" w="med" len="med"/>
                <a:tailEnd type="triangle" w="med" len="med"/>
              </a:ln>
            </p:spPr>
          </p:cxnSp>
          <p:cxnSp>
            <p:nvCxnSpPr>
              <p:cNvPr id="47" name="肘形连接符 133"/>
              <p:cNvCxnSpPr>
                <a:cxnSpLocks noChangeShapeType="1"/>
                <a:stCxn id="45" idx="2"/>
                <a:endCxn id="41" idx="3"/>
              </p:cNvCxnSpPr>
              <p:nvPr/>
            </p:nvCxnSpPr>
            <p:spPr bwMode="auto">
              <a:xfrm rot="5400000">
                <a:off x="7960721" y="546728"/>
                <a:ext cx="362362" cy="633243"/>
              </a:xfrm>
              <a:prstGeom prst="bentConnector2">
                <a:avLst/>
              </a:prstGeom>
              <a:noFill/>
              <a:ln w="9525" cmpd="sng">
                <a:solidFill>
                  <a:srgbClr val="FF0000"/>
                </a:solidFill>
                <a:round/>
                <a:headEnd type="none" w="med" len="med"/>
                <a:tailEnd type="triangle" w="med" len="med"/>
              </a:ln>
            </p:spPr>
          </p:cxnSp>
          <p:sp>
            <p:nvSpPr>
              <p:cNvPr id="50" name="矩形 49"/>
              <p:cNvSpPr/>
              <p:nvPr/>
            </p:nvSpPr>
            <p:spPr>
              <a:xfrm>
                <a:off x="6201423" y="413756"/>
                <a:ext cx="607859" cy="439530"/>
              </a:xfrm>
              <a:prstGeom prst="rect">
                <a:avLst/>
              </a:prstGeom>
            </p:spPr>
            <p:txBody>
              <a:bodyPr wrap="none">
                <a:spAutoFit/>
              </a:bodyPr>
              <a:lstStyle/>
              <a:p>
                <a:pPr fontAlgn="auto">
                  <a:lnSpc>
                    <a:spcPct val="140000"/>
                  </a:lnSpc>
                  <a:spcBef>
                    <a:spcPts val="0"/>
                  </a:spcBef>
                  <a:spcAft>
                    <a:spcPts val="0"/>
                  </a:spcAft>
                  <a:defRPr/>
                </a:pPr>
                <a:r>
                  <a:rPr lang="en-US" sz="1200" dirty="0">
                    <a:latin typeface="Huawei Sans" panose="020C0503030203020204" pitchFamily="34" charset="0"/>
                  </a:rPr>
                  <a:t>Active</a:t>
                </a:r>
              </a:p>
            </p:txBody>
          </p:sp>
          <p:sp>
            <p:nvSpPr>
              <p:cNvPr id="51" name="矩形 50"/>
              <p:cNvSpPr/>
              <p:nvPr/>
            </p:nvSpPr>
            <p:spPr>
              <a:xfrm>
                <a:off x="7221685" y="413756"/>
                <a:ext cx="748923" cy="439530"/>
              </a:xfrm>
              <a:prstGeom prst="rect">
                <a:avLst/>
              </a:prstGeom>
            </p:spPr>
            <p:txBody>
              <a:bodyPr wrap="none">
                <a:spAutoFit/>
              </a:bodyPr>
              <a:lstStyle/>
              <a:p>
                <a:pPr fontAlgn="auto">
                  <a:lnSpc>
                    <a:spcPct val="140000"/>
                  </a:lnSpc>
                  <a:spcBef>
                    <a:spcPts val="0"/>
                  </a:spcBef>
                  <a:spcAft>
                    <a:spcPts val="0"/>
                  </a:spcAft>
                  <a:defRPr/>
                </a:pPr>
                <a:r>
                  <a:rPr lang="en-US" sz="1200" dirty="0">
                    <a:latin typeface="Huawei Sans" panose="020C0503030203020204" pitchFamily="34" charset="0"/>
                  </a:rPr>
                  <a:t>Standby</a:t>
                </a:r>
              </a:p>
            </p:txBody>
          </p:sp>
          <p:cxnSp>
            <p:nvCxnSpPr>
              <p:cNvPr id="52" name="直接箭头连接符 41"/>
              <p:cNvCxnSpPr>
                <a:cxnSpLocks noChangeShapeType="1"/>
              </p:cNvCxnSpPr>
              <p:nvPr/>
            </p:nvCxnSpPr>
            <p:spPr bwMode="auto">
              <a:xfrm>
                <a:off x="6299303" y="3094709"/>
                <a:ext cx="0" cy="764469"/>
              </a:xfrm>
              <a:prstGeom prst="straightConnector1">
                <a:avLst/>
              </a:prstGeom>
              <a:noFill/>
              <a:ln w="9525" cmpd="sng">
                <a:solidFill>
                  <a:srgbClr val="0000CC"/>
                </a:solidFill>
                <a:round/>
                <a:headEnd type="none" w="med" len="med"/>
                <a:tailEnd type="triangle" w="med" len="med"/>
              </a:ln>
            </p:spPr>
          </p:cxnSp>
          <p:sp>
            <p:nvSpPr>
              <p:cNvPr id="54" name="圆角矩形 91"/>
              <p:cNvSpPr>
                <a:spLocks noChangeArrowheads="1"/>
              </p:cNvSpPr>
              <p:nvPr/>
            </p:nvSpPr>
            <p:spPr bwMode="auto">
              <a:xfrm>
                <a:off x="5858897" y="3883446"/>
                <a:ext cx="955476" cy="68043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 </a:t>
                </a:r>
                <a:r>
                  <a:rPr lang="en-US" sz="1200" dirty="0">
                    <a:latin typeface="Huawei Sans" panose="020C0503030203020204" pitchFamily="34" charset="0"/>
                  </a:rPr>
                  <a:t>B</a:t>
                </a:r>
              </a:p>
            </p:txBody>
          </p:sp>
          <p:cxnSp>
            <p:nvCxnSpPr>
              <p:cNvPr id="55" name="直接箭头连接符 41"/>
              <p:cNvCxnSpPr>
                <a:cxnSpLocks noChangeShapeType="1"/>
              </p:cNvCxnSpPr>
              <p:nvPr/>
            </p:nvCxnSpPr>
            <p:spPr bwMode="auto">
              <a:xfrm>
                <a:off x="3141848" y="3597346"/>
                <a:ext cx="0" cy="545077"/>
              </a:xfrm>
              <a:prstGeom prst="straightConnector1">
                <a:avLst/>
              </a:prstGeom>
              <a:noFill/>
              <a:ln w="9525" cmpd="sng">
                <a:solidFill>
                  <a:srgbClr val="0000CC"/>
                </a:solidFill>
                <a:round/>
                <a:headEnd type="none" w="med" len="med"/>
                <a:tailEnd type="triangle" w="med" len="med"/>
              </a:ln>
            </p:spPr>
          </p:cxnSp>
          <p:cxnSp>
            <p:nvCxnSpPr>
              <p:cNvPr id="56" name="直接箭头连接符 41"/>
              <p:cNvCxnSpPr>
                <a:cxnSpLocks noChangeShapeType="1"/>
              </p:cNvCxnSpPr>
              <p:nvPr/>
            </p:nvCxnSpPr>
            <p:spPr bwMode="auto">
              <a:xfrm>
                <a:off x="4059950" y="3597346"/>
                <a:ext cx="0" cy="545077"/>
              </a:xfrm>
              <a:prstGeom prst="straightConnector1">
                <a:avLst/>
              </a:prstGeom>
              <a:noFill/>
              <a:ln w="9525" cmpd="sng">
                <a:solidFill>
                  <a:srgbClr val="0000CC"/>
                </a:solidFill>
                <a:round/>
                <a:headEnd type="none" w="med" len="med"/>
                <a:tailEnd type="triangle" w="med" len="med"/>
              </a:ln>
            </p:spPr>
          </p:cxnSp>
          <p:sp>
            <p:nvSpPr>
              <p:cNvPr id="58" name="圆角矩形 55"/>
              <p:cNvSpPr>
                <a:spLocks noChangeArrowheads="1"/>
              </p:cNvSpPr>
              <p:nvPr/>
            </p:nvSpPr>
            <p:spPr bwMode="auto">
              <a:xfrm>
                <a:off x="2844081" y="4126905"/>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59" name="圆角矩形 56"/>
              <p:cNvSpPr>
                <a:spLocks noChangeArrowheads="1"/>
              </p:cNvSpPr>
              <p:nvPr/>
            </p:nvSpPr>
            <p:spPr bwMode="auto">
              <a:xfrm>
                <a:off x="3751610" y="4126905"/>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60" name="肘形连接符 127"/>
              <p:cNvCxnSpPr>
                <a:cxnSpLocks noChangeShapeType="1"/>
                <a:stCxn id="58" idx="2"/>
                <a:endCxn id="59" idx="2"/>
              </p:cNvCxnSpPr>
              <p:nvPr/>
            </p:nvCxnSpPr>
            <p:spPr bwMode="auto">
              <a:xfrm rot="16200000" flipH="1">
                <a:off x="3583800" y="3946144"/>
                <a:ext cx="980" cy="907529"/>
              </a:xfrm>
              <a:prstGeom prst="bentConnector3">
                <a:avLst>
                  <a:gd name="adj1" fmla="val 56797263"/>
                </a:avLst>
              </a:prstGeom>
              <a:noFill/>
              <a:ln w="9525" cmpd="sng">
                <a:solidFill>
                  <a:srgbClr val="0000CC"/>
                </a:solidFill>
                <a:miter lim="800000"/>
                <a:headEnd/>
                <a:tailEnd/>
              </a:ln>
            </p:spPr>
          </p:cxnSp>
          <p:cxnSp>
            <p:nvCxnSpPr>
              <p:cNvPr id="61" name="直接箭头连接符 41"/>
              <p:cNvCxnSpPr>
                <a:cxnSpLocks noChangeShapeType="1"/>
              </p:cNvCxnSpPr>
              <p:nvPr/>
            </p:nvCxnSpPr>
            <p:spPr bwMode="auto">
              <a:xfrm>
                <a:off x="3557652" y="3120455"/>
                <a:ext cx="0" cy="476891"/>
              </a:xfrm>
              <a:prstGeom prst="straightConnector1">
                <a:avLst/>
              </a:prstGeom>
              <a:noFill/>
              <a:ln w="9525" cmpd="sng">
                <a:solidFill>
                  <a:srgbClr val="0000CC"/>
                </a:solidFill>
                <a:miter lim="800000"/>
                <a:headEnd/>
                <a:tailEnd/>
              </a:ln>
            </p:spPr>
          </p:cxnSp>
          <p:cxnSp>
            <p:nvCxnSpPr>
              <p:cNvPr id="68" name="直接连接符 67"/>
              <p:cNvCxnSpPr/>
              <p:nvPr/>
            </p:nvCxnSpPr>
            <p:spPr bwMode="auto">
              <a:xfrm>
                <a:off x="3141848" y="3597346"/>
                <a:ext cx="918102" cy="0"/>
              </a:xfrm>
              <a:prstGeom prst="line">
                <a:avLst/>
              </a:prstGeom>
              <a:noFill/>
              <a:ln w="9525" cap="flat" cmpd="sng" algn="ctr">
                <a:solidFill>
                  <a:srgbClr val="7030A0"/>
                </a:solidFill>
                <a:prstDash val="solid"/>
                <a:round/>
                <a:headEnd type="none" w="med" len="med"/>
                <a:tailEnd type="none" w="med" len="med"/>
              </a:ln>
              <a:effectLst/>
            </p:spPr>
          </p:cxnSp>
          <p:cxnSp>
            <p:nvCxnSpPr>
              <p:cNvPr id="71" name="直接箭头连接符 41"/>
              <p:cNvCxnSpPr>
                <a:cxnSpLocks noChangeShapeType="1"/>
              </p:cNvCxnSpPr>
              <p:nvPr/>
            </p:nvCxnSpPr>
            <p:spPr bwMode="auto">
              <a:xfrm>
                <a:off x="3584756" y="4943134"/>
                <a:ext cx="9027" cy="587356"/>
              </a:xfrm>
              <a:prstGeom prst="straightConnector1">
                <a:avLst/>
              </a:prstGeom>
              <a:noFill/>
              <a:ln w="9525" cmpd="sng">
                <a:solidFill>
                  <a:srgbClr val="0000CC"/>
                </a:solidFill>
                <a:round/>
                <a:headEnd type="none" w="med" len="med"/>
                <a:tailEnd type="triangle" w="med" len="med"/>
              </a:ln>
            </p:spPr>
          </p:cxnSp>
          <p:sp>
            <p:nvSpPr>
              <p:cNvPr id="72" name="圆角矩形 56"/>
              <p:cNvSpPr>
                <a:spLocks noChangeArrowheads="1"/>
              </p:cNvSpPr>
              <p:nvPr/>
            </p:nvSpPr>
            <p:spPr bwMode="auto">
              <a:xfrm>
                <a:off x="7384806" y="5508940"/>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sp>
            <p:nvSpPr>
              <p:cNvPr id="74" name="矩形 73"/>
              <p:cNvSpPr/>
              <p:nvPr/>
            </p:nvSpPr>
            <p:spPr>
              <a:xfrm>
                <a:off x="7913351" y="5510704"/>
                <a:ext cx="1031051" cy="439530"/>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100 kVA x 2</a:t>
                </a:r>
              </a:p>
            </p:txBody>
          </p:sp>
          <p:cxnSp>
            <p:nvCxnSpPr>
              <p:cNvPr id="75" name="直接箭头连接符 41"/>
              <p:cNvCxnSpPr>
                <a:cxnSpLocks noChangeShapeType="1"/>
              </p:cNvCxnSpPr>
              <p:nvPr/>
            </p:nvCxnSpPr>
            <p:spPr bwMode="auto">
              <a:xfrm>
                <a:off x="7214521" y="3597346"/>
                <a:ext cx="0" cy="545077"/>
              </a:xfrm>
              <a:prstGeom prst="straightConnector1">
                <a:avLst/>
              </a:prstGeom>
              <a:noFill/>
              <a:ln w="9525" cmpd="sng">
                <a:solidFill>
                  <a:srgbClr val="0000CC"/>
                </a:solidFill>
                <a:round/>
                <a:headEnd type="none" w="med" len="med"/>
                <a:tailEnd type="triangle" w="med" len="med"/>
              </a:ln>
            </p:spPr>
          </p:cxnSp>
          <p:cxnSp>
            <p:nvCxnSpPr>
              <p:cNvPr id="76" name="直接箭头连接符 41"/>
              <p:cNvCxnSpPr>
                <a:cxnSpLocks noChangeShapeType="1"/>
              </p:cNvCxnSpPr>
              <p:nvPr/>
            </p:nvCxnSpPr>
            <p:spPr bwMode="auto">
              <a:xfrm>
                <a:off x="8132623" y="3597346"/>
                <a:ext cx="0" cy="545077"/>
              </a:xfrm>
              <a:prstGeom prst="straightConnector1">
                <a:avLst/>
              </a:prstGeom>
              <a:noFill/>
              <a:ln w="9525" cmpd="sng">
                <a:solidFill>
                  <a:srgbClr val="0000CC"/>
                </a:solidFill>
                <a:round/>
                <a:headEnd type="none" w="med" len="med"/>
                <a:tailEnd type="triangle" w="med" len="med"/>
              </a:ln>
            </p:spPr>
          </p:cxnSp>
          <p:sp>
            <p:nvSpPr>
              <p:cNvPr id="78" name="圆角矩形 55"/>
              <p:cNvSpPr>
                <a:spLocks noChangeArrowheads="1"/>
              </p:cNvSpPr>
              <p:nvPr/>
            </p:nvSpPr>
            <p:spPr bwMode="auto">
              <a:xfrm>
                <a:off x="6916754" y="4126905"/>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79" name="圆角矩形 56"/>
              <p:cNvSpPr>
                <a:spLocks noChangeArrowheads="1"/>
              </p:cNvSpPr>
              <p:nvPr/>
            </p:nvSpPr>
            <p:spPr bwMode="auto">
              <a:xfrm>
                <a:off x="7824283" y="4126905"/>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80" name="肘形连接符 127"/>
              <p:cNvCxnSpPr>
                <a:cxnSpLocks noChangeShapeType="1"/>
                <a:stCxn id="78" idx="2"/>
                <a:endCxn id="79" idx="2"/>
              </p:cNvCxnSpPr>
              <p:nvPr/>
            </p:nvCxnSpPr>
            <p:spPr bwMode="auto">
              <a:xfrm rot="16200000" flipH="1">
                <a:off x="7656473" y="3946144"/>
                <a:ext cx="980" cy="907529"/>
              </a:xfrm>
              <a:prstGeom prst="bentConnector3">
                <a:avLst>
                  <a:gd name="adj1" fmla="val 56797263"/>
                </a:avLst>
              </a:prstGeom>
              <a:noFill/>
              <a:ln w="9525" cmpd="sng">
                <a:solidFill>
                  <a:srgbClr val="0000CC"/>
                </a:solidFill>
                <a:miter lim="800000"/>
                <a:headEnd/>
                <a:tailEnd/>
              </a:ln>
            </p:spPr>
          </p:cxnSp>
          <p:cxnSp>
            <p:nvCxnSpPr>
              <p:cNvPr id="81" name="直接箭头连接符 41"/>
              <p:cNvCxnSpPr>
                <a:cxnSpLocks noChangeShapeType="1"/>
              </p:cNvCxnSpPr>
              <p:nvPr/>
            </p:nvCxnSpPr>
            <p:spPr bwMode="auto">
              <a:xfrm>
                <a:off x="7630325" y="3094709"/>
                <a:ext cx="0" cy="502637"/>
              </a:xfrm>
              <a:prstGeom prst="straightConnector1">
                <a:avLst/>
              </a:prstGeom>
              <a:noFill/>
              <a:ln w="9525" cmpd="sng">
                <a:solidFill>
                  <a:srgbClr val="0000CC"/>
                </a:solidFill>
                <a:miter lim="800000"/>
                <a:headEnd/>
                <a:tailEnd/>
              </a:ln>
            </p:spPr>
          </p:cxnSp>
          <p:cxnSp>
            <p:nvCxnSpPr>
              <p:cNvPr id="88" name="直接连接符 87"/>
              <p:cNvCxnSpPr/>
              <p:nvPr/>
            </p:nvCxnSpPr>
            <p:spPr bwMode="auto">
              <a:xfrm>
                <a:off x="7214521" y="3597346"/>
                <a:ext cx="918102" cy="0"/>
              </a:xfrm>
              <a:prstGeom prst="line">
                <a:avLst/>
              </a:prstGeom>
              <a:noFill/>
              <a:ln w="9525" cap="flat" cmpd="sng" algn="ctr">
                <a:solidFill>
                  <a:srgbClr val="7030A0"/>
                </a:solidFill>
                <a:prstDash val="solid"/>
                <a:round/>
                <a:headEnd type="none" w="med" len="med"/>
                <a:tailEnd type="none" w="med" len="med"/>
              </a:ln>
              <a:effectLst/>
            </p:spPr>
          </p:cxnSp>
          <p:cxnSp>
            <p:nvCxnSpPr>
              <p:cNvPr id="91" name="直接箭头连接符 41"/>
              <p:cNvCxnSpPr>
                <a:cxnSpLocks noChangeShapeType="1"/>
              </p:cNvCxnSpPr>
              <p:nvPr/>
            </p:nvCxnSpPr>
            <p:spPr bwMode="auto">
              <a:xfrm>
                <a:off x="7657429" y="4943134"/>
                <a:ext cx="9027" cy="587356"/>
              </a:xfrm>
              <a:prstGeom prst="straightConnector1">
                <a:avLst/>
              </a:prstGeom>
              <a:noFill/>
              <a:ln w="9525" cmpd="sng">
                <a:solidFill>
                  <a:srgbClr val="0000CC"/>
                </a:solidFill>
                <a:round/>
                <a:headEnd type="none" w="med" len="med"/>
                <a:tailEnd type="triangle" w="med" len="med"/>
              </a:ln>
            </p:spPr>
          </p:cxnSp>
        </p:grpSp>
        <p:sp>
          <p:nvSpPr>
            <p:cNvPr id="130" name="文本框 129"/>
            <p:cNvSpPr txBox="1"/>
            <p:nvPr/>
          </p:nvSpPr>
          <p:spPr>
            <a:xfrm>
              <a:off x="5396050" y="3997582"/>
              <a:ext cx="902811" cy="338554"/>
            </a:xfrm>
            <a:prstGeom prst="rect">
              <a:avLst/>
            </a:prstGeom>
            <a:noFill/>
          </p:spPr>
          <p:txBody>
            <a:bodyPr wrap="none" rtlCol="0">
              <a:spAutoFit/>
            </a:bodyPr>
            <a:lstStyle/>
            <a:p>
              <a:r>
                <a:rPr lang="en-US" sz="1600">
                  <a:latin typeface="Huawei Sans" panose="020C0503030203020204" pitchFamily="34" charset="0"/>
                </a:rPr>
                <a:t>200 kW</a:t>
              </a:r>
            </a:p>
          </p:txBody>
        </p:sp>
        <p:sp>
          <p:nvSpPr>
            <p:cNvPr id="131" name="文本框 130"/>
            <p:cNvSpPr txBox="1"/>
            <p:nvPr/>
          </p:nvSpPr>
          <p:spPr>
            <a:xfrm>
              <a:off x="6784580" y="3997582"/>
              <a:ext cx="902811" cy="338554"/>
            </a:xfrm>
            <a:prstGeom prst="rect">
              <a:avLst/>
            </a:prstGeom>
            <a:noFill/>
          </p:spPr>
          <p:txBody>
            <a:bodyPr wrap="none" rtlCol="0">
              <a:spAutoFit/>
            </a:bodyPr>
            <a:lstStyle/>
            <a:p>
              <a:r>
                <a:rPr lang="en-US" sz="1600">
                  <a:latin typeface="Huawei Sans" panose="020C0503030203020204" pitchFamily="34" charset="0"/>
                </a:rPr>
                <a:t>200 kW</a:t>
              </a:r>
            </a:p>
          </p:txBody>
        </p:sp>
        <p:sp>
          <p:nvSpPr>
            <p:cNvPr id="132" name="文本框 131"/>
            <p:cNvSpPr txBox="1"/>
            <p:nvPr/>
          </p:nvSpPr>
          <p:spPr>
            <a:xfrm>
              <a:off x="9302569" y="4329565"/>
              <a:ext cx="2165535" cy="830997"/>
            </a:xfrm>
            <a:prstGeom prst="rect">
              <a:avLst/>
            </a:prstGeom>
            <a:noFill/>
          </p:spPr>
          <p:txBody>
            <a:bodyPr wrap="square" rtlCol="0">
              <a:spAutoFit/>
            </a:bodyPr>
            <a:lstStyle/>
            <a:p>
              <a:r>
                <a:rPr lang="en-US" sz="1600" dirty="0">
                  <a:latin typeface="Huawei Sans" panose="020C0503030203020204" pitchFamily="34" charset="0"/>
                </a:rPr>
                <a:t>Note: 200 kW is the cooling capacity of the air conditioners.</a:t>
              </a:r>
            </a:p>
          </p:txBody>
        </p:sp>
        <p:sp>
          <p:nvSpPr>
            <p:cNvPr id="4" name="文本框 3"/>
            <p:cNvSpPr txBox="1"/>
            <p:nvPr/>
          </p:nvSpPr>
          <p:spPr>
            <a:xfrm>
              <a:off x="3488254" y="4304592"/>
              <a:ext cx="1031051" cy="276999"/>
            </a:xfrm>
            <a:prstGeom prst="rect">
              <a:avLst/>
            </a:prstGeom>
            <a:noFill/>
          </p:spPr>
          <p:txBody>
            <a:bodyPr wrap="none" rtlCol="0">
              <a:spAutoFit/>
            </a:bodyPr>
            <a:lstStyle/>
            <a:p>
              <a:r>
                <a:rPr lang="en-US" sz="1200" dirty="0">
                  <a:latin typeface="Huawei Sans" panose="020C0503030203020204" pitchFamily="34" charset="0"/>
                </a:rPr>
                <a:t>120 kVA x 2</a:t>
              </a:r>
            </a:p>
          </p:txBody>
        </p:sp>
        <p:sp>
          <p:nvSpPr>
            <p:cNvPr id="65" name="文本框 64"/>
            <p:cNvSpPr txBox="1"/>
            <p:nvPr/>
          </p:nvSpPr>
          <p:spPr>
            <a:xfrm>
              <a:off x="7584440" y="4255340"/>
              <a:ext cx="1031051" cy="276999"/>
            </a:xfrm>
            <a:prstGeom prst="rect">
              <a:avLst/>
            </a:prstGeom>
            <a:noFill/>
          </p:spPr>
          <p:txBody>
            <a:bodyPr wrap="none" rtlCol="0">
              <a:spAutoFit/>
            </a:bodyPr>
            <a:lstStyle/>
            <a:p>
              <a:r>
                <a:rPr lang="en-US" sz="1200" dirty="0">
                  <a:latin typeface="Huawei Sans" panose="020C0503030203020204" pitchFamily="34" charset="0"/>
                </a:rPr>
                <a:t>120 kVA x 2</a:t>
              </a:r>
            </a:p>
          </p:txBody>
        </p:sp>
        <p:sp>
          <p:nvSpPr>
            <p:cNvPr id="66" name="圆角矩形 56"/>
            <p:cNvSpPr>
              <a:spLocks noChangeArrowheads="1"/>
            </p:cNvSpPr>
            <p:nvPr/>
          </p:nvSpPr>
          <p:spPr bwMode="auto">
            <a:xfrm>
              <a:off x="5252676" y="3325953"/>
              <a:ext cx="572889"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ATS</a:t>
              </a:r>
            </a:p>
          </p:txBody>
        </p:sp>
        <p:cxnSp>
          <p:nvCxnSpPr>
            <p:cNvPr id="29" name="直接箭头连接符 28"/>
            <p:cNvCxnSpPr>
              <a:stCxn id="11" idx="3"/>
              <a:endCxn id="66" idx="1"/>
            </p:cNvCxnSpPr>
            <p:nvPr/>
          </p:nvCxnSpPr>
          <p:spPr>
            <a:xfrm flipV="1">
              <a:off x="4277352" y="3431593"/>
              <a:ext cx="975324" cy="201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44397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a:latin typeface="Huawei Sans" panose="020C0503030203020204" pitchFamily="34" charset="0"/>
              </a:rPr>
              <a:t>The slides describe the typical power distribution solutions for different levels of data centers and their applications, including the working logic, application scenarios, advantages and disadvantages of these solutions. The slides also describe how to improve these solutions.</a:t>
            </a:r>
          </a:p>
        </p:txBody>
      </p:sp>
    </p:spTree>
    <p:extLst>
      <p:ext uri="{BB962C8B-B14F-4D97-AF65-F5344CB8AC3E}">
        <p14:creationId xmlns:p14="http://schemas.microsoft.com/office/powerpoint/2010/main" val="18592175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Case 1 (2)</a:t>
            </a:r>
            <a:endParaRPr lang="en-US" dirty="0"/>
          </a:p>
        </p:txBody>
      </p:sp>
      <p:sp>
        <p:nvSpPr>
          <p:cNvPr id="4" name="文本占位符 3"/>
          <p:cNvSpPr>
            <a:spLocks noGrp="1"/>
          </p:cNvSpPr>
          <p:nvPr>
            <p:ph type="body" sz="quarter" idx="10"/>
          </p:nvPr>
        </p:nvSpPr>
        <p:spPr/>
        <p:txBody>
          <a:bodyPr/>
          <a:lstStyle/>
          <a:p>
            <a:r>
              <a:rPr lang="en-US" smtClean="0"/>
              <a:t>Discussion:</a:t>
            </a:r>
          </a:p>
          <a:p>
            <a:pPr lvl="1"/>
            <a:r>
              <a:rPr lang="en-US" smtClean="0"/>
              <a:t>Which tier of requirements does the power supply solution meet?</a:t>
            </a:r>
          </a:p>
          <a:p>
            <a:pPr lvl="2"/>
            <a:r>
              <a:rPr lang="en-US" smtClean="0"/>
              <a:t>Consider the following aspects:</a:t>
            </a:r>
          </a:p>
          <a:p>
            <a:pPr lvl="3"/>
            <a:r>
              <a:rPr lang="en-US" smtClean="0"/>
              <a:t>DG configuration</a:t>
            </a:r>
          </a:p>
          <a:p>
            <a:pPr lvl="3"/>
            <a:r>
              <a:rPr lang="en-US" smtClean="0"/>
              <a:t>Transformer configuration</a:t>
            </a:r>
          </a:p>
          <a:p>
            <a:pPr lvl="3"/>
            <a:r>
              <a:rPr lang="en-US" smtClean="0"/>
              <a:t>UPS configuration</a:t>
            </a:r>
          </a:p>
          <a:p>
            <a:pPr lvl="3"/>
            <a:r>
              <a:rPr lang="en-US" smtClean="0"/>
              <a:t>Power supply route for loads</a:t>
            </a:r>
          </a:p>
          <a:p>
            <a:pPr lvl="1"/>
            <a:r>
              <a:rPr lang="en-US" smtClean="0"/>
              <a:t>How to improve the reliability of the power distribution solution by one tier?</a:t>
            </a:r>
          </a:p>
          <a:p>
            <a:pPr lvl="2"/>
            <a:r>
              <a:rPr lang="en-US" smtClean="0"/>
              <a:t>No new main devices such as the UPS, transformer, and DG should be added, but the ATS and low-voltage power distribution frame (PDF) can be added.</a:t>
            </a:r>
          </a:p>
          <a:p>
            <a:pPr lvl="3"/>
            <a:endParaRPr lang="en-US" altLang="zh-CN" smtClean="0"/>
          </a:p>
          <a:p>
            <a:pPr lvl="3"/>
            <a:endParaRPr lang="en-US" altLang="zh-CN" smtClean="0"/>
          </a:p>
          <a:p>
            <a:pPr lvl="2"/>
            <a:endParaRPr lang="en-US" altLang="zh-CN" dirty="0"/>
          </a:p>
        </p:txBody>
      </p:sp>
      <p:grpSp>
        <p:nvGrpSpPr>
          <p:cNvPr id="190" name="组合 189"/>
          <p:cNvGrpSpPr/>
          <p:nvPr/>
        </p:nvGrpSpPr>
        <p:grpSpPr>
          <a:xfrm>
            <a:off x="8190143" y="2317188"/>
            <a:ext cx="3153058" cy="1955180"/>
            <a:chOff x="6608763" y="4602163"/>
            <a:chExt cx="1300163" cy="881063"/>
          </a:xfrm>
        </p:grpSpPr>
        <p:sp>
          <p:nvSpPr>
            <p:cNvPr id="191"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2"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3"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4"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5"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6"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7"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8"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9"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0"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1"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2"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3"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4"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5"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6"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7"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8"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9"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0"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1"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2"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3"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4"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5"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6"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7"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8"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9"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0"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1"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2"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3"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4"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5"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6"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7"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8"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9"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0"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1"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2"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3"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4"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5"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6"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7"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8"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9"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0"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1"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2"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3"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4"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5"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6"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7"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8"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9"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0"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1"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2"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3"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4"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5"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6"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7"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8"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9"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0"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1"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2"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3"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4"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5"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6"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7"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8"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9"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0"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1"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2"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3"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4"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5"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6"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7"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8"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9"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0"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1"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2"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3"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4"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5"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6"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7"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8"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9"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0"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1"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2"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3"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4"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5"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6"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7"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8"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9"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0"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1"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2"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3"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4"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5"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6"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7"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8"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9"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0"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1"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2"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3"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4"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5"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6"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7"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8"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9"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0"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1"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2"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3"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4"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5"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6"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7"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8"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9"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0"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1"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2"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3"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4"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5"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6"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7"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8"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9"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0"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1"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2"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3"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4"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5"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6"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7"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8"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9"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0"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1"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2"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3"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4"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5"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6"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7"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8"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9"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0"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1"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2"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3"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4"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5"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6"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7"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8"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9"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39745552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1 (3)</a:t>
            </a:r>
            <a:endParaRPr lang="en-US" dirty="0"/>
          </a:p>
        </p:txBody>
      </p:sp>
      <p:sp>
        <p:nvSpPr>
          <p:cNvPr id="4" name="文本占位符 3"/>
          <p:cNvSpPr>
            <a:spLocks noGrp="1"/>
          </p:cNvSpPr>
          <p:nvPr>
            <p:ph type="body" sz="quarter" idx="10"/>
          </p:nvPr>
        </p:nvSpPr>
        <p:spPr/>
        <p:txBody>
          <a:bodyPr/>
          <a:lstStyle/>
          <a:p>
            <a:r>
              <a:rPr lang="en-US" dirty="0" smtClean="0"/>
              <a:t>Which tier of requirements does the power supply solution meet: Tier </a:t>
            </a:r>
            <a:r>
              <a:rPr lang="en-US" altLang="zh-CN" dirty="0" smtClean="0"/>
              <a:t>Ⅱ</a:t>
            </a:r>
            <a:endParaRPr lang="en-US" dirty="0" smtClean="0"/>
          </a:p>
          <a:p>
            <a:pPr lvl="1"/>
            <a:r>
              <a:rPr lang="en-US" dirty="0" smtClean="0"/>
              <a:t>DG configuration: 1+1</a:t>
            </a:r>
          </a:p>
          <a:p>
            <a:pPr lvl="1"/>
            <a:r>
              <a:rPr lang="en-US" dirty="0" smtClean="0"/>
              <a:t>Transformer configuration: N</a:t>
            </a:r>
          </a:p>
          <a:p>
            <a:pPr lvl="1"/>
            <a:r>
              <a:rPr lang="en-US" dirty="0" smtClean="0"/>
              <a:t>UPS configuration: 2N</a:t>
            </a:r>
          </a:p>
          <a:p>
            <a:pPr lvl="1"/>
            <a:r>
              <a:rPr lang="en-US" dirty="0" smtClean="0"/>
              <a:t>Power supply route for loads: pseudo dual power supplies</a:t>
            </a:r>
          </a:p>
          <a:p>
            <a:pPr lvl="1"/>
            <a:r>
              <a:rPr lang="en-US" dirty="0" smtClean="0"/>
              <a:t>In conclusion, core components, such as the DG and UPS, meet the N+1 or higher requirements. The power supply route is pseudo dual power supplies. Although the transformer is configured in N mode, the Uptime standard does not have requirements on the mains.</a:t>
            </a:r>
            <a:endParaRPr lang="en-US" dirty="0"/>
          </a:p>
        </p:txBody>
      </p:sp>
    </p:spTree>
    <p:extLst>
      <p:ext uri="{BB962C8B-B14F-4D97-AF65-F5344CB8AC3E}">
        <p14:creationId xmlns:p14="http://schemas.microsoft.com/office/powerpoint/2010/main" val="35189445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1 (4)</a:t>
            </a:r>
            <a:endParaRPr lang="en-US" dirty="0"/>
          </a:p>
        </p:txBody>
      </p:sp>
      <p:sp>
        <p:nvSpPr>
          <p:cNvPr id="281" name="文本占位符 280"/>
          <p:cNvSpPr>
            <a:spLocks noGrp="1"/>
          </p:cNvSpPr>
          <p:nvPr>
            <p:ph type="body" sz="quarter" idx="10"/>
          </p:nvPr>
        </p:nvSpPr>
        <p:spPr>
          <a:xfrm>
            <a:off x="455613" y="1052514"/>
            <a:ext cx="4074734" cy="4875042"/>
          </a:xfrm>
        </p:spPr>
        <p:txBody>
          <a:bodyPr/>
          <a:lstStyle/>
          <a:p>
            <a:r>
              <a:rPr lang="en-US" sz="2000" dirty="0" smtClean="0"/>
              <a:t>Solution 1 example: Add the following configuration:</a:t>
            </a:r>
          </a:p>
          <a:p>
            <a:pPr lvl="1"/>
            <a:r>
              <a:rPr lang="en-US" sz="1800" dirty="0" smtClean="0"/>
              <a:t>An ATS</a:t>
            </a:r>
          </a:p>
          <a:p>
            <a:pPr lvl="1"/>
            <a:r>
              <a:rPr lang="en-US" sz="1800" dirty="0" smtClean="0"/>
              <a:t>A low-voltage PDF</a:t>
            </a:r>
          </a:p>
          <a:p>
            <a:pPr lvl="1"/>
            <a:r>
              <a:rPr lang="en-US" sz="1800" dirty="0" smtClean="0"/>
              <a:t>A DG parallel cabinet</a:t>
            </a:r>
          </a:p>
          <a:p>
            <a:pPr lvl="1"/>
            <a:r>
              <a:rPr lang="en-US" sz="1800" dirty="0" smtClean="0"/>
              <a:t>A transformer one-to-two PDF</a:t>
            </a:r>
          </a:p>
          <a:p>
            <a:endParaRPr lang="en-US" altLang="zh-CN" dirty="0"/>
          </a:p>
        </p:txBody>
      </p:sp>
      <p:grpSp>
        <p:nvGrpSpPr>
          <p:cNvPr id="5" name="组合 4"/>
          <p:cNvGrpSpPr/>
          <p:nvPr/>
        </p:nvGrpSpPr>
        <p:grpSpPr>
          <a:xfrm>
            <a:off x="4831056" y="1327733"/>
            <a:ext cx="6858318" cy="4777209"/>
            <a:chOff x="4236382" y="1380760"/>
            <a:chExt cx="6858318" cy="4777209"/>
          </a:xfrm>
        </p:grpSpPr>
        <p:grpSp>
          <p:nvGrpSpPr>
            <p:cNvPr id="280" name="组合 279"/>
            <p:cNvGrpSpPr/>
            <p:nvPr/>
          </p:nvGrpSpPr>
          <p:grpSpPr>
            <a:xfrm>
              <a:off x="4236382" y="1380760"/>
              <a:ext cx="6858318" cy="4777209"/>
              <a:chOff x="3644414" y="1453188"/>
              <a:chExt cx="6858318" cy="4315541"/>
            </a:xfrm>
          </p:grpSpPr>
          <p:sp>
            <p:nvSpPr>
              <p:cNvPr id="191" name="圆角矩形 59"/>
              <p:cNvSpPr>
                <a:spLocks noChangeArrowheads="1"/>
              </p:cNvSpPr>
              <p:nvPr/>
            </p:nvSpPr>
            <p:spPr bwMode="auto">
              <a:xfrm>
                <a:off x="6557151" y="5426109"/>
                <a:ext cx="736572" cy="342620"/>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Cabinet</a:t>
                </a:r>
              </a:p>
              <a:p>
                <a:pPr algn="ctr"/>
                <a:r>
                  <a:rPr lang="en-US" sz="1200" dirty="0">
                    <a:latin typeface="Huawei Sans" panose="020C0503030203020204" pitchFamily="34" charset="0"/>
                  </a:rPr>
                  <a:t>Load</a:t>
                </a:r>
              </a:p>
            </p:txBody>
          </p:sp>
          <p:cxnSp>
            <p:nvCxnSpPr>
              <p:cNvPr id="193" name="肘形连接符 133"/>
              <p:cNvCxnSpPr>
                <a:cxnSpLocks noChangeShapeType="1"/>
                <a:stCxn id="197" idx="2"/>
                <a:endCxn id="191" idx="1"/>
              </p:cNvCxnSpPr>
              <p:nvPr/>
            </p:nvCxnSpPr>
            <p:spPr bwMode="auto">
              <a:xfrm rot="16200000" flipH="1">
                <a:off x="5676076" y="4716344"/>
                <a:ext cx="109907" cy="1652244"/>
              </a:xfrm>
              <a:prstGeom prst="bentConnector2">
                <a:avLst/>
              </a:prstGeom>
              <a:noFill/>
              <a:ln w="9525" cmpd="sng">
                <a:solidFill>
                  <a:srgbClr val="0000CC"/>
                </a:solidFill>
                <a:round/>
                <a:headEnd type="none" w="med" len="med"/>
                <a:tailEnd type="triangle" w="med" len="med"/>
              </a:ln>
            </p:spPr>
          </p:cxnSp>
          <p:cxnSp>
            <p:nvCxnSpPr>
              <p:cNvPr id="194" name="肘形连接符 136"/>
              <p:cNvCxnSpPr>
                <a:cxnSpLocks noChangeShapeType="1"/>
                <a:stCxn id="233" idx="2"/>
                <a:endCxn id="191" idx="3"/>
              </p:cNvCxnSpPr>
              <p:nvPr/>
            </p:nvCxnSpPr>
            <p:spPr bwMode="auto">
              <a:xfrm rot="5400000">
                <a:off x="8080699" y="4700538"/>
                <a:ext cx="109907" cy="1683857"/>
              </a:xfrm>
              <a:prstGeom prst="bentConnector2">
                <a:avLst/>
              </a:prstGeom>
              <a:noFill/>
              <a:ln w="9525" cmpd="sng">
                <a:solidFill>
                  <a:srgbClr val="00B050"/>
                </a:solidFill>
                <a:round/>
                <a:headEnd type="none" w="med" len="med"/>
                <a:tailEnd type="triangle" w="med" len="med"/>
              </a:ln>
            </p:spPr>
          </p:cxnSp>
          <p:sp>
            <p:nvSpPr>
              <p:cNvPr id="197" name="圆角矩形 56"/>
              <p:cNvSpPr>
                <a:spLocks noChangeArrowheads="1"/>
              </p:cNvSpPr>
              <p:nvPr/>
            </p:nvSpPr>
            <p:spPr bwMode="auto">
              <a:xfrm>
                <a:off x="4618462" y="5328808"/>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cxnSp>
            <p:nvCxnSpPr>
              <p:cNvPr id="206" name="直接箭头连接符 41"/>
              <p:cNvCxnSpPr>
                <a:cxnSpLocks noChangeShapeType="1"/>
              </p:cNvCxnSpPr>
              <p:nvPr/>
            </p:nvCxnSpPr>
            <p:spPr bwMode="auto">
              <a:xfrm>
                <a:off x="6384259" y="3647975"/>
                <a:ext cx="0" cy="877387"/>
              </a:xfrm>
              <a:prstGeom prst="straightConnector1">
                <a:avLst/>
              </a:prstGeom>
              <a:noFill/>
              <a:ln w="9525" cmpd="sng">
                <a:solidFill>
                  <a:srgbClr val="0000CC"/>
                </a:solidFill>
                <a:round/>
                <a:headEnd type="none" w="med" len="med"/>
                <a:tailEnd type="triangle" w="med" len="med"/>
              </a:ln>
            </p:spPr>
          </p:cxnSp>
          <p:sp>
            <p:nvSpPr>
              <p:cNvPr id="207" name="圆角矩形 91"/>
              <p:cNvSpPr>
                <a:spLocks noChangeArrowheads="1"/>
              </p:cNvSpPr>
              <p:nvPr/>
            </p:nvSpPr>
            <p:spPr bwMode="auto">
              <a:xfrm>
                <a:off x="5854390" y="4525362"/>
                <a:ext cx="1055948" cy="352750"/>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 </a:t>
                </a:r>
                <a:r>
                  <a:rPr lang="en-US" sz="1200" dirty="0">
                    <a:latin typeface="Huawei Sans" panose="020C0503030203020204" pitchFamily="34" charset="0"/>
                  </a:rPr>
                  <a:t>A</a:t>
                </a:r>
              </a:p>
            </p:txBody>
          </p:sp>
          <p:grpSp>
            <p:nvGrpSpPr>
              <p:cNvPr id="6" name="组合 5"/>
              <p:cNvGrpSpPr/>
              <p:nvPr/>
            </p:nvGrpSpPr>
            <p:grpSpPr>
              <a:xfrm>
                <a:off x="3644414" y="1453188"/>
                <a:ext cx="6858318" cy="1442058"/>
                <a:chOff x="3256520" y="1508424"/>
                <a:chExt cx="6858318" cy="1442058"/>
              </a:xfrm>
            </p:grpSpPr>
            <p:sp>
              <p:nvSpPr>
                <p:cNvPr id="189" name="圆角矩形 49"/>
                <p:cNvSpPr>
                  <a:spLocks noChangeArrowheads="1"/>
                </p:cNvSpPr>
                <p:nvPr/>
              </p:nvSpPr>
              <p:spPr bwMode="auto">
                <a:xfrm>
                  <a:off x="3733662" y="1741998"/>
                  <a:ext cx="1591315" cy="276850"/>
                </a:xfrm>
                <a:prstGeom prst="roundRect">
                  <a:avLst>
                    <a:gd name="adj" fmla="val 16667"/>
                  </a:avLst>
                </a:prstGeom>
                <a:solidFill>
                  <a:schemeClr val="accent1"/>
                </a:solidFill>
                <a:ln w="11429" cmpd="sng">
                  <a:solidFill>
                    <a:srgbClr val="994733"/>
                  </a:solidFill>
                  <a:prstDash val="sysDash"/>
                  <a:round/>
                  <a:headEnd/>
                  <a:tailEnd/>
                </a:ln>
              </p:spPr>
              <p:txBody>
                <a:bodyPr wrap="none" anchor="ctr">
                  <a:spAutoFit/>
                </a:bodyPr>
                <a:lstStyle/>
                <a:p>
                  <a:pPr algn="ctr"/>
                  <a:r>
                    <a:rPr lang="en-US" sz="1200" dirty="0" smtClean="0">
                      <a:latin typeface="Huawei Sans" panose="020C0503030203020204" pitchFamily="34" charset="0"/>
                    </a:rPr>
                    <a:t>Transformer station</a:t>
                  </a:r>
                  <a:endParaRPr lang="en-US" sz="1200" dirty="0">
                    <a:latin typeface="Huawei Sans" panose="020C0503030203020204" pitchFamily="34" charset="0"/>
                  </a:endParaRPr>
                </a:p>
              </p:txBody>
            </p:sp>
            <p:sp>
              <p:nvSpPr>
                <p:cNvPr id="190" name="圆角矩形 51"/>
                <p:cNvSpPr>
                  <a:spLocks noChangeArrowheads="1"/>
                </p:cNvSpPr>
                <p:nvPr/>
              </p:nvSpPr>
              <p:spPr bwMode="auto">
                <a:xfrm>
                  <a:off x="3256520" y="2227502"/>
                  <a:ext cx="2419990" cy="276850"/>
                </a:xfrm>
                <a:prstGeom prst="roundRect">
                  <a:avLst>
                    <a:gd name="adj" fmla="val 16667"/>
                  </a:avLst>
                </a:prstGeom>
                <a:solidFill>
                  <a:srgbClr val="FFC000"/>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10 kV power distribution device</a:t>
                  </a:r>
                </a:p>
              </p:txBody>
            </p:sp>
            <p:sp>
              <p:nvSpPr>
                <p:cNvPr id="195" name="圆角矩形 14"/>
                <p:cNvSpPr>
                  <a:spLocks noChangeArrowheads="1"/>
                </p:cNvSpPr>
                <p:nvPr/>
              </p:nvSpPr>
              <p:spPr bwMode="auto">
                <a:xfrm>
                  <a:off x="3980597" y="2673632"/>
                  <a:ext cx="1068969" cy="276850"/>
                </a:xfrm>
                <a:prstGeom prst="roundRect">
                  <a:avLst>
                    <a:gd name="adj" fmla="val 16667"/>
                  </a:avLst>
                </a:prstGeom>
                <a:solidFill>
                  <a:srgbClr val="FF9999"/>
                </a:solidFill>
                <a:ln w="25400" cmpd="sng">
                  <a:solidFill>
                    <a:srgbClr val="005183"/>
                  </a:solidFill>
                  <a:round/>
                  <a:headEnd/>
                  <a:tailEnd/>
                </a:ln>
              </p:spPr>
              <p:txBody>
                <a:bodyPr wrap="none" anchor="ctr">
                  <a:spAutoFit/>
                </a:bodyPr>
                <a:lstStyle/>
                <a:p>
                  <a:pPr algn="ctr"/>
                  <a:r>
                    <a:rPr lang="en-US" sz="1200" dirty="0">
                      <a:latin typeface="Huawei Sans" panose="020C0503030203020204" pitchFamily="34" charset="0"/>
                    </a:rPr>
                    <a:t>Transformer</a:t>
                  </a:r>
                </a:p>
              </p:txBody>
            </p:sp>
            <p:cxnSp>
              <p:nvCxnSpPr>
                <p:cNvPr id="201" name="直接箭头连接符 29"/>
                <p:cNvCxnSpPr>
                  <a:cxnSpLocks noChangeShapeType="1"/>
                </p:cNvCxnSpPr>
                <p:nvPr/>
              </p:nvCxnSpPr>
              <p:spPr bwMode="auto">
                <a:xfrm>
                  <a:off x="4452009" y="1999006"/>
                  <a:ext cx="0" cy="260608"/>
                </a:xfrm>
                <a:prstGeom prst="straightConnector1">
                  <a:avLst/>
                </a:prstGeom>
                <a:noFill/>
                <a:ln w="9525" cmpd="sng">
                  <a:solidFill>
                    <a:srgbClr val="0000CC"/>
                  </a:solidFill>
                  <a:round/>
                  <a:headEnd type="none" w="med" len="med"/>
                  <a:tailEnd type="triangle" w="med" len="med"/>
                </a:ln>
              </p:spPr>
            </p:cxnSp>
            <p:sp>
              <p:nvSpPr>
                <p:cNvPr id="213" name="圆角矩形 53"/>
                <p:cNvSpPr>
                  <a:spLocks noChangeArrowheads="1"/>
                </p:cNvSpPr>
                <p:nvPr/>
              </p:nvSpPr>
              <p:spPr bwMode="auto">
                <a:xfrm>
                  <a:off x="6236234" y="1508424"/>
                  <a:ext cx="1106652" cy="300608"/>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600">
                      <a:latin typeface="Huawei Sans" panose="020C0503030203020204" pitchFamily="34" charset="0"/>
                    </a:rPr>
                    <a:t>DG</a:t>
                  </a:r>
                </a:p>
              </p:txBody>
            </p:sp>
            <p:sp>
              <p:nvSpPr>
                <p:cNvPr id="214" name="圆角矩形 13"/>
                <p:cNvSpPr>
                  <a:spLocks noChangeArrowheads="1"/>
                </p:cNvSpPr>
                <p:nvPr/>
              </p:nvSpPr>
              <p:spPr bwMode="auto">
                <a:xfrm>
                  <a:off x="6860082" y="2098559"/>
                  <a:ext cx="780178" cy="405792"/>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Parallel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cabinet </a:t>
                  </a:r>
                  <a:r>
                    <a:rPr lang="en-US" sz="1200" dirty="0">
                      <a:latin typeface="Huawei Sans" panose="020C0503030203020204" pitchFamily="34" charset="0"/>
                    </a:rPr>
                    <a:t>1</a:t>
                  </a:r>
                </a:p>
              </p:txBody>
            </p:sp>
            <p:sp>
              <p:nvSpPr>
                <p:cNvPr id="218" name="圆角矩形 53"/>
                <p:cNvSpPr>
                  <a:spLocks noChangeArrowheads="1"/>
                </p:cNvSpPr>
                <p:nvPr/>
              </p:nvSpPr>
              <p:spPr bwMode="auto">
                <a:xfrm>
                  <a:off x="9085134" y="1561457"/>
                  <a:ext cx="1029704" cy="206100"/>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600">
                      <a:latin typeface="Huawei Sans" panose="020C0503030203020204" pitchFamily="34" charset="0"/>
                    </a:rPr>
                    <a:t>DG</a:t>
                  </a:r>
                </a:p>
              </p:txBody>
            </p:sp>
          </p:grpSp>
          <p:cxnSp>
            <p:nvCxnSpPr>
              <p:cNvPr id="223" name="直接箭头连接符 41"/>
              <p:cNvCxnSpPr>
                <a:cxnSpLocks noChangeShapeType="1"/>
              </p:cNvCxnSpPr>
              <p:nvPr/>
            </p:nvCxnSpPr>
            <p:spPr bwMode="auto">
              <a:xfrm>
                <a:off x="7525372" y="3596363"/>
                <a:ext cx="0" cy="928999"/>
              </a:xfrm>
              <a:prstGeom prst="straightConnector1">
                <a:avLst/>
              </a:prstGeom>
              <a:noFill/>
              <a:ln w="9525" cmpd="sng">
                <a:solidFill>
                  <a:srgbClr val="0000CC"/>
                </a:solidFill>
                <a:round/>
                <a:headEnd type="none" w="med" len="med"/>
                <a:tailEnd type="triangle" w="med" len="med"/>
              </a:ln>
            </p:spPr>
          </p:cxnSp>
          <p:sp>
            <p:nvSpPr>
              <p:cNvPr id="224" name="圆角矩形 91"/>
              <p:cNvSpPr>
                <a:spLocks noChangeArrowheads="1"/>
              </p:cNvSpPr>
              <p:nvPr/>
            </p:nvSpPr>
            <p:spPr bwMode="auto">
              <a:xfrm>
                <a:off x="7037557" y="4521407"/>
                <a:ext cx="1040716" cy="356704"/>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 </a:t>
                </a:r>
                <a:r>
                  <a:rPr lang="en-US" sz="1200" dirty="0">
                    <a:latin typeface="Huawei Sans" panose="020C0503030203020204" pitchFamily="34" charset="0"/>
                  </a:rPr>
                  <a:t>B</a:t>
                </a:r>
              </a:p>
            </p:txBody>
          </p:sp>
          <p:cxnSp>
            <p:nvCxnSpPr>
              <p:cNvPr id="225" name="直接箭头连接符 41"/>
              <p:cNvCxnSpPr>
                <a:cxnSpLocks noChangeShapeType="1"/>
              </p:cNvCxnSpPr>
              <p:nvPr/>
            </p:nvCxnSpPr>
            <p:spPr bwMode="auto">
              <a:xfrm>
                <a:off x="4448177" y="4182562"/>
                <a:ext cx="0" cy="326844"/>
              </a:xfrm>
              <a:prstGeom prst="straightConnector1">
                <a:avLst/>
              </a:prstGeom>
              <a:noFill/>
              <a:ln w="9525" cmpd="sng">
                <a:solidFill>
                  <a:srgbClr val="0000CC"/>
                </a:solidFill>
                <a:round/>
                <a:headEnd type="none" w="med" len="med"/>
                <a:tailEnd type="triangle" w="med" len="med"/>
              </a:ln>
            </p:spPr>
          </p:cxnSp>
          <p:cxnSp>
            <p:nvCxnSpPr>
              <p:cNvPr id="226" name="直接箭头连接符 41"/>
              <p:cNvCxnSpPr>
                <a:cxnSpLocks noChangeShapeType="1"/>
              </p:cNvCxnSpPr>
              <p:nvPr/>
            </p:nvCxnSpPr>
            <p:spPr bwMode="auto">
              <a:xfrm>
                <a:off x="5366279" y="4182562"/>
                <a:ext cx="0" cy="326844"/>
              </a:xfrm>
              <a:prstGeom prst="straightConnector1">
                <a:avLst/>
              </a:prstGeom>
              <a:noFill/>
              <a:ln w="9525" cmpd="sng">
                <a:solidFill>
                  <a:srgbClr val="0000CC"/>
                </a:solidFill>
                <a:round/>
                <a:headEnd type="none" w="med" len="med"/>
                <a:tailEnd type="triangle" w="med" len="med"/>
              </a:ln>
            </p:spPr>
          </p:cxnSp>
          <p:sp>
            <p:nvSpPr>
              <p:cNvPr id="227" name="圆角矩形 55"/>
              <p:cNvSpPr>
                <a:spLocks noChangeArrowheads="1"/>
              </p:cNvSpPr>
              <p:nvPr/>
            </p:nvSpPr>
            <p:spPr bwMode="auto">
              <a:xfrm>
                <a:off x="4150410" y="4500100"/>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228" name="圆角矩形 56"/>
              <p:cNvSpPr>
                <a:spLocks noChangeArrowheads="1"/>
              </p:cNvSpPr>
              <p:nvPr/>
            </p:nvSpPr>
            <p:spPr bwMode="auto">
              <a:xfrm>
                <a:off x="5057939" y="4500100"/>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UPS</a:t>
                </a:r>
              </a:p>
            </p:txBody>
          </p:sp>
          <p:cxnSp>
            <p:nvCxnSpPr>
              <p:cNvPr id="229" name="肘形连接符 127"/>
              <p:cNvCxnSpPr>
                <a:cxnSpLocks noChangeShapeType="1"/>
                <a:stCxn id="227" idx="2"/>
                <a:endCxn id="228" idx="2"/>
              </p:cNvCxnSpPr>
              <p:nvPr/>
            </p:nvCxnSpPr>
            <p:spPr bwMode="auto">
              <a:xfrm rot="16200000" flipH="1">
                <a:off x="4890325" y="4210037"/>
                <a:ext cx="588" cy="907529"/>
              </a:xfrm>
              <a:prstGeom prst="bentConnector3">
                <a:avLst>
                  <a:gd name="adj1" fmla="val 56797263"/>
                </a:avLst>
              </a:prstGeom>
              <a:noFill/>
              <a:ln w="9525" cmpd="sng">
                <a:solidFill>
                  <a:srgbClr val="0000CC"/>
                </a:solidFill>
                <a:miter lim="800000"/>
                <a:headEnd/>
                <a:tailEnd/>
              </a:ln>
            </p:spPr>
          </p:cxnSp>
          <p:cxnSp>
            <p:nvCxnSpPr>
              <p:cNvPr id="230" name="直接箭头连接符 41"/>
              <p:cNvCxnSpPr>
                <a:cxnSpLocks noChangeShapeType="1"/>
              </p:cNvCxnSpPr>
              <p:nvPr/>
            </p:nvCxnSpPr>
            <p:spPr bwMode="auto">
              <a:xfrm>
                <a:off x="4863981" y="3896604"/>
                <a:ext cx="0" cy="285957"/>
              </a:xfrm>
              <a:prstGeom prst="straightConnector1">
                <a:avLst/>
              </a:prstGeom>
              <a:noFill/>
              <a:ln w="9525" cmpd="sng">
                <a:solidFill>
                  <a:srgbClr val="0000CC"/>
                </a:solidFill>
                <a:miter lim="800000"/>
                <a:headEnd/>
                <a:tailEnd/>
              </a:ln>
            </p:spPr>
          </p:cxnSp>
          <p:cxnSp>
            <p:nvCxnSpPr>
              <p:cNvPr id="231" name="直接连接符 230"/>
              <p:cNvCxnSpPr/>
              <p:nvPr/>
            </p:nvCxnSpPr>
            <p:spPr bwMode="auto">
              <a:xfrm>
                <a:off x="4448177" y="4182562"/>
                <a:ext cx="918102" cy="0"/>
              </a:xfrm>
              <a:prstGeom prst="line">
                <a:avLst/>
              </a:prstGeom>
              <a:noFill/>
              <a:ln w="9525" cap="flat" cmpd="sng" algn="ctr">
                <a:solidFill>
                  <a:srgbClr val="7030A0"/>
                </a:solidFill>
                <a:prstDash val="solid"/>
                <a:round/>
                <a:headEnd type="none" w="med" len="med"/>
                <a:tailEnd type="none" w="med" len="med"/>
              </a:ln>
              <a:effectLst/>
            </p:spPr>
          </p:cxnSp>
          <p:cxnSp>
            <p:nvCxnSpPr>
              <p:cNvPr id="232" name="直接箭头连接符 41"/>
              <p:cNvCxnSpPr>
                <a:cxnSpLocks noChangeShapeType="1"/>
              </p:cNvCxnSpPr>
              <p:nvPr/>
            </p:nvCxnSpPr>
            <p:spPr bwMode="auto">
              <a:xfrm>
                <a:off x="4891085" y="4989535"/>
                <a:ext cx="9027" cy="352195"/>
              </a:xfrm>
              <a:prstGeom prst="straightConnector1">
                <a:avLst/>
              </a:prstGeom>
              <a:noFill/>
              <a:ln w="9525" cmpd="sng">
                <a:solidFill>
                  <a:srgbClr val="0000CC"/>
                </a:solidFill>
                <a:round/>
                <a:headEnd type="none" w="med" len="med"/>
                <a:tailEnd type="triangle" w="med" len="med"/>
              </a:ln>
            </p:spPr>
          </p:cxnSp>
          <p:sp>
            <p:nvSpPr>
              <p:cNvPr id="233" name="圆角矩形 56"/>
              <p:cNvSpPr>
                <a:spLocks noChangeArrowheads="1"/>
              </p:cNvSpPr>
              <p:nvPr/>
            </p:nvSpPr>
            <p:spPr bwMode="auto">
              <a:xfrm>
                <a:off x="8691135" y="5328808"/>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cxnSp>
            <p:nvCxnSpPr>
              <p:cNvPr id="235" name="直接箭头连接符 41"/>
              <p:cNvCxnSpPr>
                <a:cxnSpLocks noChangeShapeType="1"/>
              </p:cNvCxnSpPr>
              <p:nvPr/>
            </p:nvCxnSpPr>
            <p:spPr bwMode="auto">
              <a:xfrm>
                <a:off x="8520850" y="4182562"/>
                <a:ext cx="0" cy="326844"/>
              </a:xfrm>
              <a:prstGeom prst="straightConnector1">
                <a:avLst/>
              </a:prstGeom>
              <a:noFill/>
              <a:ln w="9525" cmpd="sng">
                <a:solidFill>
                  <a:srgbClr val="0000CC"/>
                </a:solidFill>
                <a:round/>
                <a:headEnd type="none" w="med" len="med"/>
                <a:tailEnd type="triangle" w="med" len="med"/>
              </a:ln>
            </p:spPr>
          </p:cxnSp>
          <p:cxnSp>
            <p:nvCxnSpPr>
              <p:cNvPr id="236" name="直接箭头连接符 41"/>
              <p:cNvCxnSpPr>
                <a:cxnSpLocks noChangeShapeType="1"/>
              </p:cNvCxnSpPr>
              <p:nvPr/>
            </p:nvCxnSpPr>
            <p:spPr bwMode="auto">
              <a:xfrm>
                <a:off x="9438952" y="4182562"/>
                <a:ext cx="0" cy="326844"/>
              </a:xfrm>
              <a:prstGeom prst="straightConnector1">
                <a:avLst/>
              </a:prstGeom>
              <a:noFill/>
              <a:ln w="9525" cmpd="sng">
                <a:solidFill>
                  <a:srgbClr val="0000CC"/>
                </a:solidFill>
                <a:round/>
                <a:headEnd type="none" w="med" len="med"/>
                <a:tailEnd type="triangle" w="med" len="med"/>
              </a:ln>
            </p:spPr>
          </p:cxnSp>
          <p:sp>
            <p:nvSpPr>
              <p:cNvPr id="237" name="圆角矩形 55"/>
              <p:cNvSpPr>
                <a:spLocks noChangeArrowheads="1"/>
              </p:cNvSpPr>
              <p:nvPr/>
            </p:nvSpPr>
            <p:spPr bwMode="auto">
              <a:xfrm>
                <a:off x="8223083" y="4500100"/>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238" name="圆角矩形 56"/>
              <p:cNvSpPr>
                <a:spLocks noChangeArrowheads="1"/>
              </p:cNvSpPr>
              <p:nvPr/>
            </p:nvSpPr>
            <p:spPr bwMode="auto">
              <a:xfrm>
                <a:off x="9130612" y="4500100"/>
                <a:ext cx="572889" cy="158704"/>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UPS</a:t>
                </a:r>
              </a:p>
            </p:txBody>
          </p:sp>
          <p:cxnSp>
            <p:nvCxnSpPr>
              <p:cNvPr id="239" name="肘形连接符 127"/>
              <p:cNvCxnSpPr>
                <a:cxnSpLocks noChangeShapeType="1"/>
                <a:stCxn id="237" idx="2"/>
                <a:endCxn id="238" idx="2"/>
              </p:cNvCxnSpPr>
              <p:nvPr/>
            </p:nvCxnSpPr>
            <p:spPr bwMode="auto">
              <a:xfrm rot="16200000" flipH="1">
                <a:off x="8962998" y="4210037"/>
                <a:ext cx="588" cy="907529"/>
              </a:xfrm>
              <a:prstGeom prst="bentConnector3">
                <a:avLst>
                  <a:gd name="adj1" fmla="val 56797263"/>
                </a:avLst>
              </a:prstGeom>
              <a:noFill/>
              <a:ln w="9525" cmpd="sng">
                <a:solidFill>
                  <a:srgbClr val="0000CC"/>
                </a:solidFill>
                <a:miter lim="800000"/>
                <a:headEnd/>
                <a:tailEnd/>
              </a:ln>
            </p:spPr>
          </p:cxnSp>
          <p:cxnSp>
            <p:nvCxnSpPr>
              <p:cNvPr id="240" name="直接箭头连接符 41"/>
              <p:cNvCxnSpPr>
                <a:cxnSpLocks noChangeShapeType="1"/>
              </p:cNvCxnSpPr>
              <p:nvPr/>
            </p:nvCxnSpPr>
            <p:spPr bwMode="auto">
              <a:xfrm>
                <a:off x="8936654" y="3881166"/>
                <a:ext cx="0" cy="301395"/>
              </a:xfrm>
              <a:prstGeom prst="straightConnector1">
                <a:avLst/>
              </a:prstGeom>
              <a:noFill/>
              <a:ln w="9525" cmpd="sng">
                <a:solidFill>
                  <a:srgbClr val="0000CC"/>
                </a:solidFill>
                <a:miter lim="800000"/>
                <a:headEnd/>
                <a:tailEnd/>
              </a:ln>
            </p:spPr>
          </p:cxnSp>
          <p:cxnSp>
            <p:nvCxnSpPr>
              <p:cNvPr id="242" name="直接连接符 241"/>
              <p:cNvCxnSpPr/>
              <p:nvPr/>
            </p:nvCxnSpPr>
            <p:spPr bwMode="auto">
              <a:xfrm>
                <a:off x="8520850" y="4182562"/>
                <a:ext cx="918102" cy="0"/>
              </a:xfrm>
              <a:prstGeom prst="line">
                <a:avLst/>
              </a:prstGeom>
              <a:noFill/>
              <a:ln w="9525" cap="flat" cmpd="sng" algn="ctr">
                <a:solidFill>
                  <a:srgbClr val="7030A0"/>
                </a:solidFill>
                <a:prstDash val="solid"/>
                <a:round/>
                <a:headEnd type="none" w="med" len="med"/>
                <a:tailEnd type="none" w="med" len="med"/>
              </a:ln>
              <a:effectLst/>
            </p:spPr>
          </p:cxnSp>
          <p:cxnSp>
            <p:nvCxnSpPr>
              <p:cNvPr id="243" name="直接箭头连接符 41"/>
              <p:cNvCxnSpPr>
                <a:cxnSpLocks noChangeShapeType="1"/>
              </p:cNvCxnSpPr>
              <p:nvPr/>
            </p:nvCxnSpPr>
            <p:spPr bwMode="auto">
              <a:xfrm>
                <a:off x="8963758" y="4989535"/>
                <a:ext cx="9027" cy="352195"/>
              </a:xfrm>
              <a:prstGeom prst="straightConnector1">
                <a:avLst/>
              </a:prstGeom>
              <a:noFill/>
              <a:ln w="9525" cmpd="sng">
                <a:solidFill>
                  <a:srgbClr val="0000CC"/>
                </a:solidFill>
                <a:round/>
                <a:headEnd type="none" w="med" len="med"/>
                <a:tailEnd type="triangle" w="med" len="med"/>
              </a:ln>
            </p:spPr>
          </p:cxnSp>
          <p:sp>
            <p:nvSpPr>
              <p:cNvPr id="251" name="圆角矩形 13"/>
              <p:cNvSpPr>
                <a:spLocks noChangeArrowheads="1"/>
              </p:cNvSpPr>
              <p:nvPr/>
            </p:nvSpPr>
            <p:spPr bwMode="auto">
              <a:xfrm>
                <a:off x="9384777" y="2129701"/>
                <a:ext cx="692257" cy="350417"/>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Parallel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cabinet </a:t>
                </a:r>
                <a:r>
                  <a:rPr lang="en-US" sz="1200" dirty="0">
                    <a:latin typeface="Huawei Sans" panose="020C0503030203020204" pitchFamily="34" charset="0"/>
                  </a:rPr>
                  <a:t>2</a:t>
                </a:r>
              </a:p>
            </p:txBody>
          </p:sp>
          <p:cxnSp>
            <p:nvCxnSpPr>
              <p:cNvPr id="253" name="直接箭头连接符 252"/>
              <p:cNvCxnSpPr/>
              <p:nvPr/>
            </p:nvCxnSpPr>
            <p:spPr>
              <a:xfrm>
                <a:off x="7322118" y="1753796"/>
                <a:ext cx="185587" cy="261849"/>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5" name="直接箭头连接符 254"/>
              <p:cNvCxnSpPr>
                <a:stCxn id="218" idx="2"/>
              </p:cNvCxnSpPr>
              <p:nvPr/>
            </p:nvCxnSpPr>
            <p:spPr>
              <a:xfrm flipH="1">
                <a:off x="7946805" y="1712321"/>
                <a:ext cx="2041075" cy="3073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7" name="直接箭头连接符 256"/>
              <p:cNvCxnSpPr/>
              <p:nvPr/>
            </p:nvCxnSpPr>
            <p:spPr>
              <a:xfrm>
                <a:off x="7668247" y="1753796"/>
                <a:ext cx="2062658" cy="26588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59" name="直接箭头连接符 258"/>
              <p:cNvCxnSpPr>
                <a:stCxn id="218" idx="2"/>
              </p:cNvCxnSpPr>
              <p:nvPr/>
            </p:nvCxnSpPr>
            <p:spPr>
              <a:xfrm flipH="1">
                <a:off x="9919937" y="1712321"/>
                <a:ext cx="67943" cy="303324"/>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2" name="圆角矩形 13"/>
              <p:cNvSpPr>
                <a:spLocks noChangeArrowheads="1"/>
              </p:cNvSpPr>
              <p:nvPr/>
            </p:nvSpPr>
            <p:spPr bwMode="auto">
              <a:xfrm>
                <a:off x="4292812" y="3425667"/>
                <a:ext cx="1222859" cy="436924"/>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Low-voltage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PDF </a:t>
                </a:r>
                <a:r>
                  <a:rPr lang="en-US" sz="1200" dirty="0">
                    <a:latin typeface="Huawei Sans" panose="020C0503030203020204" pitchFamily="34" charset="0"/>
                  </a:rPr>
                  <a:t>A</a:t>
                </a:r>
              </a:p>
            </p:txBody>
          </p:sp>
          <p:sp>
            <p:nvSpPr>
              <p:cNvPr id="263" name="圆角矩形 13"/>
              <p:cNvSpPr>
                <a:spLocks noChangeArrowheads="1"/>
              </p:cNvSpPr>
              <p:nvPr/>
            </p:nvSpPr>
            <p:spPr bwMode="auto">
              <a:xfrm>
                <a:off x="8199432" y="3377901"/>
                <a:ext cx="1222859" cy="436924"/>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Low-voltage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PDF </a:t>
                </a:r>
                <a:r>
                  <a:rPr lang="en-US" sz="1200" dirty="0">
                    <a:latin typeface="Huawei Sans" panose="020C0503030203020204" pitchFamily="34" charset="0"/>
                  </a:rPr>
                  <a:t>B</a:t>
                </a:r>
              </a:p>
            </p:txBody>
          </p:sp>
          <p:cxnSp>
            <p:nvCxnSpPr>
              <p:cNvPr id="265" name="直接箭头连接符 264"/>
              <p:cNvCxnSpPr>
                <a:stCxn id="195" idx="2"/>
                <a:endCxn id="262" idx="0"/>
              </p:cNvCxnSpPr>
              <p:nvPr/>
            </p:nvCxnSpPr>
            <p:spPr>
              <a:xfrm>
                <a:off x="4902976" y="2895246"/>
                <a:ext cx="1266" cy="53042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2" name="直接箭头连接符 271"/>
              <p:cNvCxnSpPr>
                <a:stCxn id="251" idx="2"/>
                <a:endCxn id="74" idx="0"/>
              </p:cNvCxnSpPr>
              <p:nvPr/>
            </p:nvCxnSpPr>
            <p:spPr>
              <a:xfrm>
                <a:off x="9730906" y="2480118"/>
                <a:ext cx="14859" cy="562932"/>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stCxn id="262" idx="3"/>
              </p:cNvCxnSpPr>
              <p:nvPr/>
            </p:nvCxnSpPr>
            <p:spPr>
              <a:xfrm flipV="1">
                <a:off x="5515671" y="3642206"/>
                <a:ext cx="868588" cy="1923"/>
              </a:xfrm>
              <a:prstGeom prst="line">
                <a:avLst/>
              </a:prstGeom>
            </p:spPr>
            <p:style>
              <a:lnRef idx="1">
                <a:schemeClr val="accent1"/>
              </a:lnRef>
              <a:fillRef idx="0">
                <a:schemeClr val="accent1"/>
              </a:fillRef>
              <a:effectRef idx="0">
                <a:schemeClr val="accent1"/>
              </a:effectRef>
              <a:fontRef idx="minor">
                <a:schemeClr val="tx1"/>
              </a:fontRef>
            </p:style>
          </p:cxnSp>
          <p:cxnSp>
            <p:nvCxnSpPr>
              <p:cNvPr id="279" name="直接连接符 278"/>
              <p:cNvCxnSpPr>
                <a:endCxn id="263" idx="1"/>
              </p:cNvCxnSpPr>
              <p:nvPr/>
            </p:nvCxnSpPr>
            <p:spPr>
              <a:xfrm>
                <a:off x="7525372" y="3596363"/>
                <a:ext cx="674060"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66" name="圆角矩形 55"/>
            <p:cNvSpPr>
              <a:spLocks noChangeArrowheads="1"/>
            </p:cNvSpPr>
            <p:nvPr/>
          </p:nvSpPr>
          <p:spPr bwMode="auto">
            <a:xfrm>
              <a:off x="5196142" y="3123556"/>
              <a:ext cx="572889" cy="175682"/>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600">
                  <a:latin typeface="Huawei Sans" panose="020C0503030203020204" pitchFamily="34" charset="0"/>
                </a:rPr>
                <a:t>ATS</a:t>
              </a:r>
            </a:p>
          </p:txBody>
        </p:sp>
        <p:cxnSp>
          <p:nvCxnSpPr>
            <p:cNvPr id="73" name="直接箭头连接符 72"/>
            <p:cNvCxnSpPr/>
            <p:nvPr/>
          </p:nvCxnSpPr>
          <p:spPr>
            <a:xfrm flipH="1">
              <a:off x="5457515" y="2462023"/>
              <a:ext cx="2986" cy="170857"/>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4" name="圆角矩形 55"/>
            <p:cNvSpPr>
              <a:spLocks noChangeArrowheads="1"/>
            </p:cNvSpPr>
            <p:nvPr/>
          </p:nvSpPr>
          <p:spPr bwMode="auto">
            <a:xfrm>
              <a:off x="10051288" y="3140702"/>
              <a:ext cx="572889" cy="175682"/>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ATS</a:t>
              </a:r>
              <a:endParaRPr lang="en-US" sz="1600" dirty="0">
                <a:latin typeface="Huawei Sans" panose="020C0503030203020204" pitchFamily="34" charset="0"/>
              </a:endParaRPr>
            </a:p>
          </p:txBody>
        </p:sp>
        <p:cxnSp>
          <p:nvCxnSpPr>
            <p:cNvPr id="36" name="肘形连接符 35"/>
            <p:cNvCxnSpPr>
              <a:stCxn id="74" idx="2"/>
              <a:endCxn id="263" idx="3"/>
            </p:cNvCxnSpPr>
            <p:nvPr/>
          </p:nvCxnSpPr>
          <p:spPr>
            <a:xfrm rot="5400000">
              <a:off x="9957584" y="3373059"/>
              <a:ext cx="436824" cy="323474"/>
            </a:xfrm>
            <a:prstGeom prst="bentConnector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8799370" y="3480187"/>
              <a:ext cx="1372120" cy="5830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92" name="椭圆 91"/>
            <p:cNvSpPr/>
            <p:nvPr/>
          </p:nvSpPr>
          <p:spPr>
            <a:xfrm>
              <a:off x="9702534" y="2940723"/>
              <a:ext cx="1372120" cy="5830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sp>
          <p:nvSpPr>
            <p:cNvPr id="95" name="椭圆 94"/>
            <p:cNvSpPr/>
            <p:nvPr/>
          </p:nvSpPr>
          <p:spPr>
            <a:xfrm>
              <a:off x="9694873" y="2036441"/>
              <a:ext cx="1372120" cy="5830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cxnSp>
          <p:nvCxnSpPr>
            <p:cNvPr id="7" name="直接箭头连接符 6"/>
            <p:cNvCxnSpPr>
              <a:endCxn id="66" idx="3"/>
            </p:cNvCxnSpPr>
            <p:nvPr/>
          </p:nvCxnSpPr>
          <p:spPr>
            <a:xfrm flipH="1">
              <a:off x="5769031" y="2448961"/>
              <a:ext cx="2116661" cy="7624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195" idx="3"/>
              <a:endCxn id="74" idx="1"/>
            </p:cNvCxnSpPr>
            <p:nvPr/>
          </p:nvCxnSpPr>
          <p:spPr>
            <a:xfrm>
              <a:off x="6029428" y="2823853"/>
              <a:ext cx="4021860" cy="40469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4788167" y="2515400"/>
              <a:ext cx="1372120" cy="583086"/>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endParaRPr>
            </a:p>
          </p:txBody>
        </p:sp>
      </p:grpSp>
    </p:spTree>
    <p:extLst>
      <p:ext uri="{BB962C8B-B14F-4D97-AF65-F5344CB8AC3E}">
        <p14:creationId xmlns:p14="http://schemas.microsoft.com/office/powerpoint/2010/main" val="38952205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2 (1)</a:t>
            </a:r>
            <a:endParaRPr lang="en-US" dirty="0"/>
          </a:p>
        </p:txBody>
      </p:sp>
      <p:grpSp>
        <p:nvGrpSpPr>
          <p:cNvPr id="178" name="组合 177"/>
          <p:cNvGrpSpPr/>
          <p:nvPr/>
        </p:nvGrpSpPr>
        <p:grpSpPr>
          <a:xfrm>
            <a:off x="1234279" y="989778"/>
            <a:ext cx="9827935" cy="5210996"/>
            <a:chOff x="890130" y="115000"/>
            <a:chExt cx="10695819" cy="6443494"/>
          </a:xfrm>
        </p:grpSpPr>
        <p:cxnSp>
          <p:nvCxnSpPr>
            <p:cNvPr id="143" name="直接箭头连接符 41"/>
            <p:cNvCxnSpPr>
              <a:cxnSpLocks noChangeShapeType="1"/>
            </p:cNvCxnSpPr>
            <p:nvPr/>
          </p:nvCxnSpPr>
          <p:spPr bwMode="auto">
            <a:xfrm>
              <a:off x="9361398" y="4611532"/>
              <a:ext cx="0" cy="212893"/>
            </a:xfrm>
            <a:prstGeom prst="straightConnector1">
              <a:avLst/>
            </a:prstGeom>
            <a:noFill/>
            <a:ln w="9525" cmpd="sng">
              <a:solidFill>
                <a:srgbClr val="00B050"/>
              </a:solidFill>
              <a:miter lim="800000"/>
              <a:headEnd/>
              <a:tailEnd/>
            </a:ln>
          </p:spPr>
        </p:cxnSp>
        <p:cxnSp>
          <p:nvCxnSpPr>
            <p:cNvPr id="5" name="直接箭头连接符 41"/>
            <p:cNvCxnSpPr>
              <a:cxnSpLocks noChangeShapeType="1"/>
            </p:cNvCxnSpPr>
            <p:nvPr/>
          </p:nvCxnSpPr>
          <p:spPr bwMode="auto">
            <a:xfrm>
              <a:off x="1187897" y="3780309"/>
              <a:ext cx="0" cy="545077"/>
            </a:xfrm>
            <a:prstGeom prst="straightConnector1">
              <a:avLst/>
            </a:prstGeom>
            <a:noFill/>
            <a:ln w="9525" cmpd="sng">
              <a:solidFill>
                <a:srgbClr val="0000CC"/>
              </a:solidFill>
              <a:round/>
              <a:headEnd type="none" w="med" len="med"/>
              <a:tailEnd type="triangle" w="med" len="med"/>
            </a:ln>
          </p:spPr>
        </p:cxnSp>
        <p:cxnSp>
          <p:nvCxnSpPr>
            <p:cNvPr id="8" name="直接箭头连接符 41"/>
            <p:cNvCxnSpPr>
              <a:cxnSpLocks noChangeShapeType="1"/>
            </p:cNvCxnSpPr>
            <p:nvPr/>
          </p:nvCxnSpPr>
          <p:spPr bwMode="auto">
            <a:xfrm>
              <a:off x="2105999" y="3780309"/>
              <a:ext cx="0" cy="545077"/>
            </a:xfrm>
            <a:prstGeom prst="straightConnector1">
              <a:avLst/>
            </a:prstGeom>
            <a:noFill/>
            <a:ln w="9525" cmpd="sng">
              <a:solidFill>
                <a:srgbClr val="0000CC"/>
              </a:solidFill>
              <a:round/>
              <a:headEnd type="none" w="med" len="med"/>
              <a:tailEnd type="triangle" w="med" len="med"/>
            </a:ln>
          </p:spPr>
        </p:cxnSp>
        <p:sp>
          <p:nvSpPr>
            <p:cNvPr id="11" name="圆角矩形 49"/>
            <p:cNvSpPr>
              <a:spLocks noChangeArrowheads="1"/>
            </p:cNvSpPr>
            <p:nvPr/>
          </p:nvSpPr>
          <p:spPr bwMode="auto">
            <a:xfrm>
              <a:off x="1959253" y="394033"/>
              <a:ext cx="1474921" cy="454699"/>
            </a:xfrm>
            <a:prstGeom prst="roundRect">
              <a:avLst>
                <a:gd name="adj" fmla="val 16667"/>
              </a:avLst>
            </a:prstGeom>
            <a:solidFill>
              <a:schemeClr val="accent1"/>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T</a:t>
              </a:r>
              <a:r>
                <a:rPr lang="en-US" sz="1200" dirty="0" smtClean="0">
                  <a:latin typeface="Huawei Sans" panose="020C0503030203020204" pitchFamily="34" charset="0"/>
                </a:rPr>
                <a:t>ransformer </a:t>
              </a:r>
            </a:p>
            <a:p>
              <a:pPr algn="ctr"/>
              <a:r>
                <a:rPr lang="en-US" sz="1200" dirty="0" smtClean="0">
                  <a:latin typeface="Huawei Sans" panose="020C0503030203020204" pitchFamily="34" charset="0"/>
                </a:rPr>
                <a:t>station 1</a:t>
              </a:r>
              <a:endParaRPr lang="en-US" sz="1200" dirty="0">
                <a:latin typeface="Huawei Sans" panose="020C0503030203020204" pitchFamily="34" charset="0"/>
              </a:endParaRPr>
            </a:p>
          </p:txBody>
        </p:sp>
        <p:sp>
          <p:nvSpPr>
            <p:cNvPr id="12" name="圆角矩形 50"/>
            <p:cNvSpPr>
              <a:spLocks noChangeArrowheads="1"/>
            </p:cNvSpPr>
            <p:nvPr/>
          </p:nvSpPr>
          <p:spPr bwMode="auto">
            <a:xfrm>
              <a:off x="4010866" y="394035"/>
              <a:ext cx="1206304" cy="474971"/>
            </a:xfrm>
            <a:prstGeom prst="roundRect">
              <a:avLst>
                <a:gd name="adj" fmla="val 16667"/>
              </a:avLst>
            </a:prstGeom>
            <a:solidFill>
              <a:schemeClr val="accent1"/>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Transformer </a:t>
              </a:r>
            </a:p>
            <a:p>
              <a:pPr algn="ctr"/>
              <a:r>
                <a:rPr lang="en-US" sz="1200" dirty="0" smtClean="0">
                  <a:latin typeface="Huawei Sans" panose="020C0503030203020204" pitchFamily="34" charset="0"/>
                </a:rPr>
                <a:t>station 2</a:t>
              </a:r>
              <a:endParaRPr lang="en-US" sz="1200" dirty="0">
                <a:latin typeface="Huawei Sans" panose="020C0503030203020204" pitchFamily="34" charset="0"/>
              </a:endParaRPr>
            </a:p>
          </p:txBody>
        </p:sp>
        <p:sp>
          <p:nvSpPr>
            <p:cNvPr id="13" name="圆角矩形 51"/>
            <p:cNvSpPr>
              <a:spLocks noChangeArrowheads="1"/>
            </p:cNvSpPr>
            <p:nvPr/>
          </p:nvSpPr>
          <p:spPr bwMode="auto">
            <a:xfrm>
              <a:off x="2999936" y="1764085"/>
              <a:ext cx="1505417" cy="531065"/>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14" name="圆角矩形 52"/>
            <p:cNvSpPr>
              <a:spLocks noChangeArrowheads="1"/>
            </p:cNvSpPr>
            <p:nvPr/>
          </p:nvSpPr>
          <p:spPr bwMode="auto">
            <a:xfrm>
              <a:off x="6285107" y="1764086"/>
              <a:ext cx="1493095" cy="530234"/>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15" name="圆角矩形 53"/>
            <p:cNvSpPr>
              <a:spLocks noChangeArrowheads="1"/>
            </p:cNvSpPr>
            <p:nvPr/>
          </p:nvSpPr>
          <p:spPr bwMode="auto">
            <a:xfrm>
              <a:off x="6113671" y="479743"/>
              <a:ext cx="899488" cy="249121"/>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16" name="圆角矩形 55"/>
            <p:cNvSpPr>
              <a:spLocks noChangeArrowheads="1"/>
            </p:cNvSpPr>
            <p:nvPr/>
          </p:nvSpPr>
          <p:spPr bwMode="auto">
            <a:xfrm>
              <a:off x="890130" y="4309868"/>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7" name="圆角矩形 56"/>
            <p:cNvSpPr>
              <a:spLocks noChangeArrowheads="1"/>
            </p:cNvSpPr>
            <p:nvPr/>
          </p:nvSpPr>
          <p:spPr bwMode="auto">
            <a:xfrm>
              <a:off x="1797659" y="4309868"/>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8" name="圆角矩形 59"/>
            <p:cNvSpPr>
              <a:spLocks noChangeArrowheads="1"/>
            </p:cNvSpPr>
            <p:nvPr/>
          </p:nvSpPr>
          <p:spPr bwMode="auto">
            <a:xfrm>
              <a:off x="2891845" y="5995989"/>
              <a:ext cx="736572" cy="520624"/>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Cabinet</a:t>
              </a:r>
            </a:p>
            <a:p>
              <a:pPr algn="ctr"/>
              <a:r>
                <a:rPr lang="en-US" sz="1200" dirty="0">
                  <a:latin typeface="Huawei Sans" panose="020C0503030203020204" pitchFamily="34" charset="0"/>
                </a:rPr>
                <a:t>Load</a:t>
              </a:r>
            </a:p>
          </p:txBody>
        </p:sp>
        <p:cxnSp>
          <p:nvCxnSpPr>
            <p:cNvPr id="19" name="直接箭头连接符 29"/>
            <p:cNvCxnSpPr>
              <a:cxnSpLocks noChangeShapeType="1"/>
              <a:stCxn id="12" idx="2"/>
              <a:endCxn id="14" idx="0"/>
            </p:cNvCxnSpPr>
            <p:nvPr/>
          </p:nvCxnSpPr>
          <p:spPr bwMode="auto">
            <a:xfrm>
              <a:off x="4614018" y="869006"/>
              <a:ext cx="2417637" cy="895080"/>
            </a:xfrm>
            <a:prstGeom prst="straightConnector1">
              <a:avLst/>
            </a:prstGeom>
            <a:noFill/>
            <a:ln w="9525" cmpd="sng">
              <a:solidFill>
                <a:srgbClr val="00B050"/>
              </a:solidFill>
              <a:round/>
              <a:headEnd type="none" w="med" len="med"/>
              <a:tailEnd type="triangle" w="med" len="med"/>
            </a:ln>
          </p:spPr>
        </p:cxnSp>
        <p:cxnSp>
          <p:nvCxnSpPr>
            <p:cNvPr id="20" name="直接箭头连接符 39"/>
            <p:cNvCxnSpPr>
              <a:cxnSpLocks noChangeShapeType="1"/>
              <a:stCxn id="13" idx="2"/>
              <a:endCxn id="26" idx="0"/>
            </p:cNvCxnSpPr>
            <p:nvPr/>
          </p:nvCxnSpPr>
          <p:spPr bwMode="auto">
            <a:xfrm flipH="1">
              <a:off x="1629182" y="2295149"/>
              <a:ext cx="2123462" cy="743598"/>
            </a:xfrm>
            <a:prstGeom prst="straightConnector1">
              <a:avLst/>
            </a:prstGeom>
            <a:noFill/>
            <a:ln w="9525" cmpd="sng">
              <a:solidFill>
                <a:srgbClr val="0000CC"/>
              </a:solidFill>
              <a:round/>
              <a:headEnd type="none" w="med" len="med"/>
              <a:tailEnd type="triangle" w="med" len="med"/>
            </a:ln>
          </p:spPr>
        </p:cxnSp>
        <p:cxnSp>
          <p:nvCxnSpPr>
            <p:cNvPr id="21" name="直接箭头连接符 41"/>
            <p:cNvCxnSpPr>
              <a:cxnSpLocks noChangeShapeType="1"/>
              <a:stCxn id="14" idx="2"/>
              <a:endCxn id="27" idx="0"/>
            </p:cNvCxnSpPr>
            <p:nvPr/>
          </p:nvCxnSpPr>
          <p:spPr bwMode="auto">
            <a:xfrm flipH="1">
              <a:off x="4651503" y="2294320"/>
              <a:ext cx="2380152" cy="744427"/>
            </a:xfrm>
            <a:prstGeom prst="straightConnector1">
              <a:avLst/>
            </a:prstGeom>
            <a:noFill/>
            <a:ln w="9525" cmpd="sng">
              <a:solidFill>
                <a:srgbClr val="00B050"/>
              </a:solidFill>
              <a:round/>
              <a:headEnd type="none" w="med" len="med"/>
              <a:tailEnd type="triangle" w="med" len="med"/>
            </a:ln>
          </p:spPr>
        </p:cxnSp>
        <p:cxnSp>
          <p:nvCxnSpPr>
            <p:cNvPr id="22" name="肘形连接符 127"/>
            <p:cNvCxnSpPr>
              <a:cxnSpLocks noChangeShapeType="1"/>
              <a:stCxn id="16" idx="2"/>
              <a:endCxn id="17" idx="2"/>
            </p:cNvCxnSpPr>
            <p:nvPr/>
          </p:nvCxnSpPr>
          <p:spPr bwMode="auto">
            <a:xfrm rot="16200000" flipH="1">
              <a:off x="1629849" y="4129107"/>
              <a:ext cx="980" cy="907529"/>
            </a:xfrm>
            <a:prstGeom prst="bentConnector3">
              <a:avLst>
                <a:gd name="adj1" fmla="val 56797263"/>
              </a:avLst>
            </a:prstGeom>
            <a:noFill/>
            <a:ln w="9525" cmpd="sng">
              <a:solidFill>
                <a:srgbClr val="0000CC"/>
              </a:solidFill>
              <a:miter lim="800000"/>
              <a:headEnd/>
              <a:tailEnd/>
            </a:ln>
          </p:spPr>
        </p:cxnSp>
        <p:cxnSp>
          <p:nvCxnSpPr>
            <p:cNvPr id="23" name="肘形连接符 133"/>
            <p:cNvCxnSpPr>
              <a:cxnSpLocks noChangeShapeType="1"/>
              <a:stCxn id="40" idx="2"/>
            </p:cNvCxnSpPr>
            <p:nvPr/>
          </p:nvCxnSpPr>
          <p:spPr bwMode="auto">
            <a:xfrm rot="16200000" flipH="1">
              <a:off x="2223632" y="5671953"/>
              <a:ext cx="278962" cy="1057463"/>
            </a:xfrm>
            <a:prstGeom prst="bentConnector2">
              <a:avLst/>
            </a:prstGeom>
            <a:noFill/>
            <a:ln w="9525" cmpd="sng">
              <a:solidFill>
                <a:srgbClr val="0000CC"/>
              </a:solidFill>
              <a:round/>
              <a:headEnd/>
              <a:tailEnd type="arrow" w="med" len="med"/>
            </a:ln>
          </p:spPr>
        </p:cxnSp>
        <p:cxnSp>
          <p:nvCxnSpPr>
            <p:cNvPr id="24" name="肘形连接符 136"/>
            <p:cNvCxnSpPr>
              <a:cxnSpLocks noChangeShapeType="1"/>
              <a:endCxn id="18" idx="3"/>
            </p:cNvCxnSpPr>
            <p:nvPr/>
          </p:nvCxnSpPr>
          <p:spPr bwMode="auto">
            <a:xfrm rot="10800000" flipV="1">
              <a:off x="3628417" y="6083334"/>
              <a:ext cx="1034837" cy="172967"/>
            </a:xfrm>
            <a:prstGeom prst="bentConnector3">
              <a:avLst>
                <a:gd name="adj1" fmla="val -5674"/>
              </a:avLst>
            </a:prstGeom>
            <a:noFill/>
            <a:ln w="9525" cmpd="sng">
              <a:solidFill>
                <a:srgbClr val="00B050"/>
              </a:solidFill>
              <a:miter lim="800000"/>
              <a:headEnd/>
              <a:tailEnd type="arrow" w="med" len="med"/>
            </a:ln>
          </p:spPr>
        </p:cxnSp>
        <p:sp>
          <p:nvSpPr>
            <p:cNvPr id="25" name="圆角矩形 13"/>
            <p:cNvSpPr>
              <a:spLocks noChangeArrowheads="1"/>
            </p:cNvSpPr>
            <p:nvPr/>
          </p:nvSpPr>
          <p:spPr bwMode="auto">
            <a:xfrm>
              <a:off x="6901088" y="908513"/>
              <a:ext cx="1969124" cy="247343"/>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DG parallel system</a:t>
              </a:r>
            </a:p>
          </p:txBody>
        </p:sp>
        <p:sp>
          <p:nvSpPr>
            <p:cNvPr id="26" name="圆角矩形 14"/>
            <p:cNvSpPr>
              <a:spLocks noChangeArrowheads="1"/>
            </p:cNvSpPr>
            <p:nvPr/>
          </p:nvSpPr>
          <p:spPr bwMode="auto">
            <a:xfrm>
              <a:off x="1068429" y="3038747"/>
              <a:ext cx="1121507" cy="264671"/>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27" name="圆角矩形 14"/>
            <p:cNvSpPr>
              <a:spLocks noChangeArrowheads="1"/>
            </p:cNvSpPr>
            <p:nvPr/>
          </p:nvSpPr>
          <p:spPr bwMode="auto">
            <a:xfrm>
              <a:off x="4162604" y="3038747"/>
              <a:ext cx="977796" cy="264671"/>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cxnSp>
          <p:nvCxnSpPr>
            <p:cNvPr id="28" name="直接箭头连接符 41"/>
            <p:cNvCxnSpPr>
              <a:cxnSpLocks noChangeShapeType="1"/>
              <a:stCxn id="26" idx="2"/>
            </p:cNvCxnSpPr>
            <p:nvPr/>
          </p:nvCxnSpPr>
          <p:spPr bwMode="auto">
            <a:xfrm flipH="1">
              <a:off x="1622227" y="3303418"/>
              <a:ext cx="6955" cy="494560"/>
            </a:xfrm>
            <a:prstGeom prst="straightConnector1">
              <a:avLst/>
            </a:prstGeom>
            <a:noFill/>
            <a:ln w="9525" cmpd="sng">
              <a:solidFill>
                <a:srgbClr val="0000CC"/>
              </a:solidFill>
              <a:miter lim="800000"/>
              <a:headEnd/>
              <a:tailEnd/>
            </a:ln>
          </p:spPr>
        </p:cxnSp>
        <p:sp>
          <p:nvSpPr>
            <p:cNvPr id="29" name="Line 39"/>
            <p:cNvSpPr>
              <a:spLocks noChangeShapeType="1"/>
            </p:cNvSpPr>
            <p:nvPr/>
          </p:nvSpPr>
          <p:spPr bwMode="auto">
            <a:xfrm flipV="1">
              <a:off x="2212977" y="3170102"/>
              <a:ext cx="1945079"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30" name="圆角矩形 14"/>
            <p:cNvSpPr>
              <a:spLocks noChangeArrowheads="1"/>
            </p:cNvSpPr>
            <p:nvPr/>
          </p:nvSpPr>
          <p:spPr bwMode="auto">
            <a:xfrm>
              <a:off x="5487524" y="3031208"/>
              <a:ext cx="1052039" cy="259350"/>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31" name="圆角矩形 14"/>
            <p:cNvSpPr>
              <a:spLocks noChangeArrowheads="1"/>
            </p:cNvSpPr>
            <p:nvPr/>
          </p:nvSpPr>
          <p:spPr bwMode="auto">
            <a:xfrm>
              <a:off x="9461539" y="3004043"/>
              <a:ext cx="1060395" cy="272210"/>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32" name="Line 39"/>
            <p:cNvSpPr>
              <a:spLocks noChangeShapeType="1"/>
            </p:cNvSpPr>
            <p:nvPr/>
          </p:nvSpPr>
          <p:spPr bwMode="auto">
            <a:xfrm flipV="1">
              <a:off x="6545464" y="3131857"/>
              <a:ext cx="2893032"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33" name="Line 39"/>
            <p:cNvSpPr>
              <a:spLocks noChangeShapeType="1"/>
            </p:cNvSpPr>
            <p:nvPr/>
          </p:nvSpPr>
          <p:spPr bwMode="auto">
            <a:xfrm flipV="1">
              <a:off x="4500265" y="1894304"/>
              <a:ext cx="1784842"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34" name="圆角矩形 33"/>
            <p:cNvSpPr/>
            <p:nvPr/>
          </p:nvSpPr>
          <p:spPr bwMode="auto">
            <a:xfrm>
              <a:off x="1907976" y="179909"/>
              <a:ext cx="3600400" cy="1008112"/>
            </a:xfrm>
            <a:prstGeom prst="round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37" name="直接箭头连接符 41"/>
            <p:cNvCxnSpPr>
              <a:cxnSpLocks noChangeShapeType="1"/>
              <a:stCxn id="13" idx="2"/>
              <a:endCxn id="30" idx="0"/>
            </p:cNvCxnSpPr>
            <p:nvPr/>
          </p:nvCxnSpPr>
          <p:spPr bwMode="auto">
            <a:xfrm>
              <a:off x="3752644" y="2295149"/>
              <a:ext cx="2260900" cy="736059"/>
            </a:xfrm>
            <a:prstGeom prst="straightConnector1">
              <a:avLst/>
            </a:prstGeom>
            <a:noFill/>
            <a:ln w="9525" cmpd="sng">
              <a:solidFill>
                <a:srgbClr val="0000CC"/>
              </a:solidFill>
              <a:round/>
              <a:headEnd type="none" w="med" len="med"/>
              <a:tailEnd type="triangle" w="med" len="med"/>
            </a:ln>
          </p:spPr>
        </p:cxnSp>
        <p:cxnSp>
          <p:nvCxnSpPr>
            <p:cNvPr id="38" name="直接箭头连接符 41"/>
            <p:cNvCxnSpPr>
              <a:cxnSpLocks noChangeShapeType="1"/>
              <a:stCxn id="14" idx="2"/>
              <a:endCxn id="31" idx="0"/>
            </p:cNvCxnSpPr>
            <p:nvPr/>
          </p:nvCxnSpPr>
          <p:spPr bwMode="auto">
            <a:xfrm>
              <a:off x="7031655" y="2294320"/>
              <a:ext cx="2960082" cy="709723"/>
            </a:xfrm>
            <a:prstGeom prst="straightConnector1">
              <a:avLst/>
            </a:prstGeom>
            <a:noFill/>
            <a:ln w="9525" cmpd="sng">
              <a:solidFill>
                <a:srgbClr val="00B050"/>
              </a:solidFill>
              <a:round/>
              <a:headEnd type="none" w="med" len="med"/>
              <a:tailEnd type="triangle" w="med" len="med"/>
            </a:ln>
          </p:spPr>
        </p:cxnSp>
        <p:sp>
          <p:nvSpPr>
            <p:cNvPr id="40" name="圆角矩形 56"/>
            <p:cNvSpPr>
              <a:spLocks noChangeArrowheads="1"/>
            </p:cNvSpPr>
            <p:nvPr/>
          </p:nvSpPr>
          <p:spPr bwMode="auto">
            <a:xfrm>
              <a:off x="1547937" y="5796533"/>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cxnSp>
          <p:nvCxnSpPr>
            <p:cNvPr id="41" name="直接箭头连接符 41"/>
            <p:cNvCxnSpPr>
              <a:cxnSpLocks noChangeShapeType="1"/>
              <a:endCxn id="40" idx="0"/>
            </p:cNvCxnSpPr>
            <p:nvPr/>
          </p:nvCxnSpPr>
          <p:spPr bwMode="auto">
            <a:xfrm>
              <a:off x="1834382" y="5148461"/>
              <a:ext cx="0" cy="648072"/>
            </a:xfrm>
            <a:prstGeom prst="straightConnector1">
              <a:avLst/>
            </a:prstGeom>
            <a:noFill/>
            <a:ln w="9525" cmpd="sng">
              <a:solidFill>
                <a:srgbClr val="0000CC"/>
              </a:solidFill>
              <a:round/>
              <a:headEnd/>
              <a:tailEnd type="arrow" w="med" len="med"/>
            </a:ln>
          </p:spPr>
        </p:cxnSp>
        <p:sp>
          <p:nvSpPr>
            <p:cNvPr id="43" name="矩形 42"/>
            <p:cNvSpPr/>
            <p:nvPr/>
          </p:nvSpPr>
          <p:spPr>
            <a:xfrm>
              <a:off x="1466194" y="4265201"/>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44" name="圆角矩形 56"/>
            <p:cNvSpPr>
              <a:spLocks noChangeArrowheads="1"/>
            </p:cNvSpPr>
            <p:nvPr/>
          </p:nvSpPr>
          <p:spPr bwMode="auto">
            <a:xfrm>
              <a:off x="4356249" y="5796533"/>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sp>
          <p:nvSpPr>
            <p:cNvPr id="45" name="矩形 44"/>
            <p:cNvSpPr/>
            <p:nvPr/>
          </p:nvSpPr>
          <p:spPr>
            <a:xfrm>
              <a:off x="6964162" y="115000"/>
              <a:ext cx="2114757" cy="433851"/>
            </a:xfrm>
            <a:prstGeom prst="rect">
              <a:avLst/>
            </a:prstGeom>
          </p:spPr>
          <p:txBody>
            <a:bodyPr wrap="none">
              <a:spAutoFit/>
            </a:bodyPr>
            <a:lstStyle/>
            <a:p>
              <a:pPr algn="ctr" fontAlgn="auto">
                <a:lnSpc>
                  <a:spcPct val="140000"/>
                </a:lnSpc>
                <a:spcBef>
                  <a:spcPts val="0"/>
                </a:spcBef>
                <a:spcAft>
                  <a:spcPts val="0"/>
                </a:spcAft>
                <a:defRPr/>
              </a:pPr>
              <a:r>
                <a:rPr lang="en-US" sz="1200" b="1" dirty="0">
                  <a:latin typeface="Huawei Sans" panose="020C0503030203020204" pitchFamily="34" charset="0"/>
                </a:rPr>
                <a:t>Six (5+1) 2250 kVA </a:t>
              </a:r>
              <a:r>
                <a:rPr lang="en-US" sz="1200" b="1" dirty="0" smtClean="0">
                  <a:latin typeface="Huawei Sans" panose="020C0503030203020204" pitchFamily="34" charset="0"/>
                </a:rPr>
                <a:t>DG</a:t>
              </a:r>
              <a:endParaRPr lang="en-US" sz="1200" b="1" dirty="0">
                <a:latin typeface="Huawei Sans" panose="020C0503030203020204" pitchFamily="34" charset="0"/>
              </a:endParaRPr>
            </a:p>
          </p:txBody>
        </p:sp>
        <p:sp>
          <p:nvSpPr>
            <p:cNvPr id="47" name="矩形 46"/>
            <p:cNvSpPr/>
            <p:nvPr/>
          </p:nvSpPr>
          <p:spPr>
            <a:xfrm>
              <a:off x="5169822" y="2939693"/>
              <a:ext cx="331816" cy="433851"/>
            </a:xfrm>
            <a:prstGeom prst="rect">
              <a:avLst/>
            </a:prstGeom>
          </p:spPr>
          <p:txBody>
            <a:bodyPr wrap="none">
              <a:spAutoFit/>
            </a:bodyPr>
            <a:lstStyle/>
            <a:p>
              <a:pPr fontAlgn="auto">
                <a:lnSpc>
                  <a:spcPct val="140000"/>
                </a:lnSpc>
                <a:spcBef>
                  <a:spcPts val="0"/>
                </a:spcBef>
                <a:spcAft>
                  <a:spcPts val="0"/>
                </a:spcAft>
                <a:defRPr/>
              </a:pPr>
              <a:r>
                <a:rPr lang="en-US" sz="1200" b="1">
                  <a:latin typeface="Huawei Sans" panose="020C0503030203020204" pitchFamily="34" charset="0"/>
                </a:rPr>
                <a:t>...</a:t>
              </a:r>
            </a:p>
          </p:txBody>
        </p:sp>
        <p:sp>
          <p:nvSpPr>
            <p:cNvPr id="50" name="圆角矩形 49"/>
            <p:cNvSpPr/>
            <p:nvPr/>
          </p:nvSpPr>
          <p:spPr bwMode="auto">
            <a:xfrm>
              <a:off x="5940424" y="179909"/>
              <a:ext cx="4329604" cy="1008112"/>
            </a:xfrm>
            <a:prstGeom prst="round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200" smtClean="0">
                <a:latin typeface="Huawei Sans" panose="020C0503030203020204" pitchFamily="34" charset="0"/>
              </a:endParaRPr>
            </a:p>
          </p:txBody>
        </p:sp>
        <p:sp>
          <p:nvSpPr>
            <p:cNvPr id="51" name="圆角矩形 53"/>
            <p:cNvSpPr>
              <a:spLocks noChangeArrowheads="1"/>
            </p:cNvSpPr>
            <p:nvPr/>
          </p:nvSpPr>
          <p:spPr bwMode="auto">
            <a:xfrm>
              <a:off x="7164561" y="467941"/>
              <a:ext cx="961157" cy="260923"/>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52" name="圆角矩形 53"/>
            <p:cNvSpPr>
              <a:spLocks noChangeArrowheads="1"/>
            </p:cNvSpPr>
            <p:nvPr/>
          </p:nvSpPr>
          <p:spPr bwMode="auto">
            <a:xfrm>
              <a:off x="8690785" y="437789"/>
              <a:ext cx="1004441" cy="283588"/>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53" name="矩形 52"/>
            <p:cNvSpPr/>
            <p:nvPr/>
          </p:nvSpPr>
          <p:spPr>
            <a:xfrm>
              <a:off x="8156480" y="407108"/>
              <a:ext cx="331816" cy="433851"/>
            </a:xfrm>
            <a:prstGeom prst="rect">
              <a:avLst/>
            </a:prstGeom>
          </p:spPr>
          <p:txBody>
            <a:bodyPr wrap="none">
              <a:spAutoFit/>
            </a:bodyPr>
            <a:lstStyle/>
            <a:p>
              <a:pPr fontAlgn="auto">
                <a:lnSpc>
                  <a:spcPct val="140000"/>
                </a:lnSpc>
                <a:spcBef>
                  <a:spcPts val="0"/>
                </a:spcBef>
                <a:spcAft>
                  <a:spcPts val="0"/>
                </a:spcAft>
                <a:defRPr/>
              </a:pPr>
              <a:r>
                <a:rPr lang="en-US" sz="1200" b="1">
                  <a:latin typeface="Huawei Sans" panose="020C0503030203020204" pitchFamily="34" charset="0"/>
                </a:rPr>
                <a:t>...</a:t>
              </a:r>
            </a:p>
          </p:txBody>
        </p:sp>
        <p:cxnSp>
          <p:nvCxnSpPr>
            <p:cNvPr id="54" name="直接箭头连接符 92"/>
            <p:cNvCxnSpPr>
              <a:cxnSpLocks noChangeShapeType="1"/>
              <a:stCxn id="25" idx="2"/>
              <a:endCxn id="13" idx="0"/>
            </p:cNvCxnSpPr>
            <p:nvPr/>
          </p:nvCxnSpPr>
          <p:spPr bwMode="auto">
            <a:xfrm flipH="1">
              <a:off x="3752644" y="1155856"/>
              <a:ext cx="4133007" cy="608229"/>
            </a:xfrm>
            <a:prstGeom prst="straightConnector1">
              <a:avLst/>
            </a:prstGeom>
            <a:noFill/>
            <a:ln w="9525" cmpd="sng">
              <a:solidFill>
                <a:srgbClr val="FF0000"/>
              </a:solidFill>
              <a:round/>
              <a:headEnd type="none" w="med" len="med"/>
              <a:tailEnd type="triangle" w="med" len="med"/>
            </a:ln>
          </p:spPr>
        </p:cxnSp>
        <p:cxnSp>
          <p:nvCxnSpPr>
            <p:cNvPr id="55" name="直接箭头连接符 92"/>
            <p:cNvCxnSpPr>
              <a:cxnSpLocks noChangeShapeType="1"/>
              <a:stCxn id="25" idx="2"/>
            </p:cNvCxnSpPr>
            <p:nvPr/>
          </p:nvCxnSpPr>
          <p:spPr bwMode="auto">
            <a:xfrm flipH="1">
              <a:off x="7030076" y="1155856"/>
              <a:ext cx="855575" cy="580747"/>
            </a:xfrm>
            <a:prstGeom prst="straightConnector1">
              <a:avLst/>
            </a:prstGeom>
            <a:noFill/>
            <a:ln w="9525" cmpd="sng">
              <a:solidFill>
                <a:srgbClr val="FF0000"/>
              </a:solidFill>
              <a:round/>
              <a:headEnd type="none" w="med" len="med"/>
              <a:tailEnd type="triangle" w="med" len="med"/>
            </a:ln>
          </p:spPr>
        </p:cxnSp>
        <p:sp>
          <p:nvSpPr>
            <p:cNvPr id="56" name="圆角矩形 55"/>
            <p:cNvSpPr>
              <a:spLocks noChangeArrowheads="1"/>
            </p:cNvSpPr>
            <p:nvPr/>
          </p:nvSpPr>
          <p:spPr bwMode="auto">
            <a:xfrm>
              <a:off x="3724421" y="4333229"/>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57" name="圆角矩形 56"/>
            <p:cNvSpPr>
              <a:spLocks noChangeArrowheads="1"/>
            </p:cNvSpPr>
            <p:nvPr/>
          </p:nvSpPr>
          <p:spPr bwMode="auto">
            <a:xfrm>
              <a:off x="4631950" y="4333229"/>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58" name="肘形连接符 37"/>
            <p:cNvCxnSpPr>
              <a:cxnSpLocks noChangeShapeType="1"/>
              <a:stCxn id="56" idx="0"/>
              <a:endCxn id="57" idx="0"/>
            </p:cNvCxnSpPr>
            <p:nvPr/>
          </p:nvCxnSpPr>
          <p:spPr bwMode="auto">
            <a:xfrm rot="5400000" flipV="1">
              <a:off x="4464140" y="3872112"/>
              <a:ext cx="980" cy="907529"/>
            </a:xfrm>
            <a:prstGeom prst="bentConnector3">
              <a:avLst>
                <a:gd name="adj1" fmla="val -56878895"/>
              </a:avLst>
            </a:prstGeom>
            <a:noFill/>
            <a:ln w="9525" cmpd="sng">
              <a:solidFill>
                <a:srgbClr val="00B050"/>
              </a:solidFill>
              <a:round/>
              <a:headEnd type="triangle" w="med" len="med"/>
              <a:tailEnd type="triangle" w="med" len="med"/>
            </a:ln>
          </p:spPr>
        </p:cxnSp>
        <p:cxnSp>
          <p:nvCxnSpPr>
            <p:cNvPr id="59" name="肘形连接符 127"/>
            <p:cNvCxnSpPr>
              <a:cxnSpLocks noChangeShapeType="1"/>
              <a:stCxn id="56" idx="2"/>
              <a:endCxn id="57" idx="2"/>
            </p:cNvCxnSpPr>
            <p:nvPr/>
          </p:nvCxnSpPr>
          <p:spPr bwMode="auto">
            <a:xfrm rot="16200000" flipH="1">
              <a:off x="4464140" y="4152468"/>
              <a:ext cx="980" cy="907529"/>
            </a:xfrm>
            <a:prstGeom prst="bentConnector3">
              <a:avLst>
                <a:gd name="adj1" fmla="val 54205527"/>
              </a:avLst>
            </a:prstGeom>
            <a:noFill/>
            <a:ln w="9525" cmpd="sng">
              <a:solidFill>
                <a:srgbClr val="00B050"/>
              </a:solidFill>
              <a:miter lim="800000"/>
              <a:headEnd/>
              <a:tailEnd/>
            </a:ln>
          </p:spPr>
        </p:cxnSp>
        <p:cxnSp>
          <p:nvCxnSpPr>
            <p:cNvPr id="60" name="直接箭头连接符 41"/>
            <p:cNvCxnSpPr>
              <a:cxnSpLocks noChangeShapeType="1"/>
            </p:cNvCxnSpPr>
            <p:nvPr/>
          </p:nvCxnSpPr>
          <p:spPr bwMode="auto">
            <a:xfrm>
              <a:off x="4428257" y="3326779"/>
              <a:ext cx="0" cy="453530"/>
            </a:xfrm>
            <a:prstGeom prst="straightConnector1">
              <a:avLst/>
            </a:prstGeom>
            <a:noFill/>
            <a:ln w="9525" cmpd="sng">
              <a:solidFill>
                <a:srgbClr val="00B050"/>
              </a:solidFill>
              <a:miter lim="800000"/>
              <a:headEnd/>
              <a:tailEnd/>
            </a:ln>
          </p:spPr>
        </p:cxnSp>
        <p:cxnSp>
          <p:nvCxnSpPr>
            <p:cNvPr id="61" name="直接箭头连接符 41"/>
            <p:cNvCxnSpPr>
              <a:cxnSpLocks noChangeShapeType="1"/>
            </p:cNvCxnSpPr>
            <p:nvPr/>
          </p:nvCxnSpPr>
          <p:spPr bwMode="auto">
            <a:xfrm>
              <a:off x="4662346" y="5148461"/>
              <a:ext cx="0" cy="648072"/>
            </a:xfrm>
            <a:prstGeom prst="straightConnector1">
              <a:avLst/>
            </a:prstGeom>
            <a:noFill/>
            <a:ln w="9525" cmpd="sng">
              <a:solidFill>
                <a:srgbClr val="00B050"/>
              </a:solidFill>
              <a:round/>
              <a:headEnd/>
              <a:tailEnd type="arrow" w="med" len="med"/>
            </a:ln>
          </p:spPr>
        </p:cxnSp>
        <p:sp>
          <p:nvSpPr>
            <p:cNvPr id="62" name="矩形 61"/>
            <p:cNvSpPr/>
            <p:nvPr/>
          </p:nvSpPr>
          <p:spPr>
            <a:xfrm>
              <a:off x="4300485" y="4288562"/>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cxnSp>
          <p:nvCxnSpPr>
            <p:cNvPr id="65" name="直接箭头连接符 41"/>
            <p:cNvCxnSpPr>
              <a:cxnSpLocks noChangeShapeType="1"/>
            </p:cNvCxnSpPr>
            <p:nvPr/>
          </p:nvCxnSpPr>
          <p:spPr bwMode="auto">
            <a:xfrm>
              <a:off x="1457927" y="5148461"/>
              <a:ext cx="0" cy="360040"/>
            </a:xfrm>
            <a:prstGeom prst="straightConnector1">
              <a:avLst/>
            </a:prstGeom>
            <a:noFill/>
            <a:ln w="9525" cmpd="sng">
              <a:solidFill>
                <a:srgbClr val="0000CC"/>
              </a:solidFill>
              <a:round/>
              <a:headEnd/>
              <a:tailEnd type="arrow" w="med" len="med"/>
            </a:ln>
          </p:spPr>
        </p:cxnSp>
        <p:sp>
          <p:nvSpPr>
            <p:cNvPr id="66" name="矩形 65"/>
            <p:cNvSpPr/>
            <p:nvPr/>
          </p:nvSpPr>
          <p:spPr>
            <a:xfrm>
              <a:off x="1490265" y="5220469"/>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67" name="矩形 66"/>
            <p:cNvSpPr/>
            <p:nvPr/>
          </p:nvSpPr>
          <p:spPr>
            <a:xfrm>
              <a:off x="4320245" y="5221661"/>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cxnSp>
          <p:nvCxnSpPr>
            <p:cNvPr id="68" name="直接箭头连接符 41"/>
            <p:cNvCxnSpPr>
              <a:cxnSpLocks noChangeShapeType="1"/>
            </p:cNvCxnSpPr>
            <p:nvPr/>
          </p:nvCxnSpPr>
          <p:spPr bwMode="auto">
            <a:xfrm>
              <a:off x="4284241" y="5140778"/>
              <a:ext cx="0" cy="367723"/>
            </a:xfrm>
            <a:prstGeom prst="straightConnector1">
              <a:avLst/>
            </a:prstGeom>
            <a:noFill/>
            <a:ln w="9525" cmpd="sng">
              <a:solidFill>
                <a:srgbClr val="00B050"/>
              </a:solidFill>
              <a:round/>
              <a:headEnd/>
              <a:tailEnd type="arrow" w="med" len="med"/>
            </a:ln>
          </p:spPr>
        </p:cxnSp>
        <p:cxnSp>
          <p:nvCxnSpPr>
            <p:cNvPr id="69" name="直接箭头连接符 29"/>
            <p:cNvCxnSpPr>
              <a:cxnSpLocks noChangeShapeType="1"/>
              <a:endCxn id="13" idx="0"/>
            </p:cNvCxnSpPr>
            <p:nvPr/>
          </p:nvCxnSpPr>
          <p:spPr bwMode="auto">
            <a:xfrm>
              <a:off x="2196009" y="827981"/>
              <a:ext cx="1556635" cy="936104"/>
            </a:xfrm>
            <a:prstGeom prst="straightConnector1">
              <a:avLst/>
            </a:prstGeom>
            <a:noFill/>
            <a:ln w="9525" cmpd="sng">
              <a:solidFill>
                <a:srgbClr val="0000CC"/>
              </a:solidFill>
              <a:round/>
              <a:headEnd type="none" w="med" len="med"/>
              <a:tailEnd type="triangle" w="med" len="med"/>
            </a:ln>
          </p:spPr>
        </p:cxnSp>
        <p:sp>
          <p:nvSpPr>
            <p:cNvPr id="70" name="等于号 69"/>
            <p:cNvSpPr/>
            <p:nvPr/>
          </p:nvSpPr>
          <p:spPr bwMode="auto">
            <a:xfrm rot="1437677">
              <a:off x="2960299" y="1296427"/>
              <a:ext cx="223964" cy="11655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71" name="等于号 70"/>
            <p:cNvSpPr/>
            <p:nvPr/>
          </p:nvSpPr>
          <p:spPr bwMode="auto">
            <a:xfrm rot="10800000">
              <a:off x="2988097" y="3114568"/>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75" name="直接连接符 74"/>
            <p:cNvCxnSpPr/>
            <p:nvPr/>
          </p:nvCxnSpPr>
          <p:spPr bwMode="auto">
            <a:xfrm>
              <a:off x="1187897" y="3780309"/>
              <a:ext cx="918102" cy="0"/>
            </a:xfrm>
            <a:prstGeom prst="line">
              <a:avLst/>
            </a:prstGeom>
            <a:noFill/>
            <a:ln w="9525" cap="flat" cmpd="sng" algn="ctr">
              <a:solidFill>
                <a:schemeClr val="accent1"/>
              </a:solidFill>
              <a:prstDash val="solid"/>
              <a:round/>
              <a:headEnd type="none" w="med" len="med"/>
              <a:tailEnd type="none" w="med" len="med"/>
            </a:ln>
            <a:effectLst/>
          </p:spPr>
        </p:cxnSp>
        <p:sp>
          <p:nvSpPr>
            <p:cNvPr id="93" name="等于号 92"/>
            <p:cNvSpPr/>
            <p:nvPr/>
          </p:nvSpPr>
          <p:spPr bwMode="auto">
            <a:xfrm rot="1109435">
              <a:off x="4606196" y="2543027"/>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4" name="等于号 93"/>
            <p:cNvSpPr/>
            <p:nvPr/>
          </p:nvSpPr>
          <p:spPr bwMode="auto">
            <a:xfrm rot="9546372">
              <a:off x="2939701" y="2484441"/>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5" name="等于号 94"/>
            <p:cNvSpPr/>
            <p:nvPr/>
          </p:nvSpPr>
          <p:spPr bwMode="auto">
            <a:xfrm rot="9665631">
              <a:off x="5958846" y="2538991"/>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6" name="等于号 95"/>
            <p:cNvSpPr/>
            <p:nvPr/>
          </p:nvSpPr>
          <p:spPr bwMode="auto">
            <a:xfrm rot="11564137">
              <a:off x="8220942" y="2547674"/>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7" name="等于号 96"/>
            <p:cNvSpPr/>
            <p:nvPr/>
          </p:nvSpPr>
          <p:spPr bwMode="auto">
            <a:xfrm rot="10800000">
              <a:off x="5400365" y="1845380"/>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8" name="等于号 97"/>
            <p:cNvSpPr/>
            <p:nvPr/>
          </p:nvSpPr>
          <p:spPr bwMode="auto">
            <a:xfrm rot="12069053">
              <a:off x="5753350" y="1275956"/>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9" name="等于号 98"/>
            <p:cNvSpPr/>
            <p:nvPr/>
          </p:nvSpPr>
          <p:spPr bwMode="auto">
            <a:xfrm rot="10212841">
              <a:off x="5384148" y="1446456"/>
              <a:ext cx="223964" cy="116551"/>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200" smtClean="0">
                <a:latin typeface="Huawei Sans" panose="020C0503030203020204" pitchFamily="34" charset="0"/>
              </a:endParaRPr>
            </a:p>
          </p:txBody>
        </p:sp>
        <p:sp>
          <p:nvSpPr>
            <p:cNvPr id="100" name="等于号 99"/>
            <p:cNvSpPr/>
            <p:nvPr/>
          </p:nvSpPr>
          <p:spPr bwMode="auto">
            <a:xfrm rot="8557651">
              <a:off x="7388861" y="1382053"/>
              <a:ext cx="223964" cy="116551"/>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endParaRPr lang="zh-CN" altLang="en-US" sz="1200" smtClean="0">
                <a:latin typeface="Huawei Sans" panose="020C0503030203020204" pitchFamily="34" charset="0"/>
              </a:endParaRPr>
            </a:p>
          </p:txBody>
        </p:sp>
        <p:sp>
          <p:nvSpPr>
            <p:cNvPr id="102" name="等于号 101"/>
            <p:cNvSpPr/>
            <p:nvPr/>
          </p:nvSpPr>
          <p:spPr bwMode="auto">
            <a:xfrm rot="10800000">
              <a:off x="7857760" y="3083314"/>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03" name="肘形连接符 133"/>
            <p:cNvCxnSpPr>
              <a:cxnSpLocks noChangeShapeType="1"/>
              <a:stCxn id="15" idx="2"/>
              <a:endCxn id="25" idx="1"/>
            </p:cNvCxnSpPr>
            <p:nvPr/>
          </p:nvCxnSpPr>
          <p:spPr bwMode="auto">
            <a:xfrm rot="16200000" flipH="1">
              <a:off x="6580591" y="711687"/>
              <a:ext cx="303320" cy="337673"/>
            </a:xfrm>
            <a:prstGeom prst="bentConnector2">
              <a:avLst/>
            </a:prstGeom>
            <a:noFill/>
            <a:ln w="9525" cmpd="sng">
              <a:solidFill>
                <a:srgbClr val="FF0000"/>
              </a:solidFill>
              <a:round/>
              <a:headEnd type="none" w="med" len="med"/>
              <a:tailEnd type="triangle" w="med" len="med"/>
            </a:ln>
          </p:spPr>
        </p:cxnSp>
        <p:cxnSp>
          <p:nvCxnSpPr>
            <p:cNvPr id="104" name="肘形连接符 133"/>
            <p:cNvCxnSpPr>
              <a:cxnSpLocks noChangeShapeType="1"/>
              <a:stCxn id="52" idx="2"/>
              <a:endCxn id="25" idx="3"/>
            </p:cNvCxnSpPr>
            <p:nvPr/>
          </p:nvCxnSpPr>
          <p:spPr bwMode="auto">
            <a:xfrm rot="5400000">
              <a:off x="8876206" y="715385"/>
              <a:ext cx="310808" cy="322792"/>
            </a:xfrm>
            <a:prstGeom prst="bentConnector2">
              <a:avLst/>
            </a:prstGeom>
            <a:noFill/>
            <a:ln w="9525" cmpd="sng">
              <a:solidFill>
                <a:srgbClr val="FF0000"/>
              </a:solidFill>
              <a:round/>
              <a:headEnd type="none" w="med" len="med"/>
              <a:tailEnd type="triangle" w="med" len="med"/>
            </a:ln>
          </p:spPr>
        </p:cxnSp>
        <p:cxnSp>
          <p:nvCxnSpPr>
            <p:cNvPr id="105" name="直接箭头连接符 41"/>
            <p:cNvCxnSpPr>
              <a:cxnSpLocks noChangeShapeType="1"/>
            </p:cNvCxnSpPr>
            <p:nvPr/>
          </p:nvCxnSpPr>
          <p:spPr bwMode="auto">
            <a:xfrm>
              <a:off x="7626832" y="682167"/>
              <a:ext cx="0" cy="255535"/>
            </a:xfrm>
            <a:prstGeom prst="straightConnector1">
              <a:avLst/>
            </a:prstGeom>
            <a:noFill/>
            <a:ln w="9525" cmpd="sng">
              <a:solidFill>
                <a:srgbClr val="FF0000"/>
              </a:solidFill>
              <a:round/>
              <a:headEnd type="none" w="med" len="med"/>
              <a:tailEnd type="triangle" w="med" len="med"/>
            </a:ln>
          </p:spPr>
        </p:cxnSp>
        <p:sp>
          <p:nvSpPr>
            <p:cNvPr id="106" name="等于号 105"/>
            <p:cNvSpPr/>
            <p:nvPr/>
          </p:nvSpPr>
          <p:spPr bwMode="auto">
            <a:xfrm rot="5400000">
              <a:off x="6470508" y="737971"/>
              <a:ext cx="216023" cy="108012"/>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07" name="等于号 106"/>
            <p:cNvSpPr/>
            <p:nvPr/>
          </p:nvSpPr>
          <p:spPr bwMode="auto">
            <a:xfrm rot="5400000">
              <a:off x="7518820" y="736172"/>
              <a:ext cx="216024" cy="108012"/>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08" name="等于号 107"/>
            <p:cNvSpPr/>
            <p:nvPr/>
          </p:nvSpPr>
          <p:spPr bwMode="auto">
            <a:xfrm rot="5400000">
              <a:off x="9087781" y="737971"/>
              <a:ext cx="216023" cy="108012"/>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11" name="矩形 110"/>
            <p:cNvSpPr/>
            <p:nvPr/>
          </p:nvSpPr>
          <p:spPr>
            <a:xfrm>
              <a:off x="10581739" y="2952553"/>
              <a:ext cx="331816" cy="433851"/>
            </a:xfrm>
            <a:prstGeom prst="rect">
              <a:avLst/>
            </a:prstGeom>
          </p:spPr>
          <p:txBody>
            <a:bodyPr wrap="none">
              <a:spAutoFit/>
            </a:bodyPr>
            <a:lstStyle/>
            <a:p>
              <a:pPr fontAlgn="auto">
                <a:lnSpc>
                  <a:spcPct val="140000"/>
                </a:lnSpc>
                <a:spcBef>
                  <a:spcPts val="0"/>
                </a:spcBef>
                <a:spcAft>
                  <a:spcPts val="0"/>
                </a:spcAft>
                <a:defRPr/>
              </a:pPr>
              <a:r>
                <a:rPr lang="en-US" sz="1200" b="1" dirty="0">
                  <a:latin typeface="Huawei Sans" panose="020C0503030203020204" pitchFamily="34" charset="0"/>
                </a:rPr>
                <a:t>...</a:t>
              </a:r>
            </a:p>
          </p:txBody>
        </p:sp>
        <p:sp>
          <p:nvSpPr>
            <p:cNvPr id="112" name="矩形 111"/>
            <p:cNvSpPr/>
            <p:nvPr/>
          </p:nvSpPr>
          <p:spPr>
            <a:xfrm>
              <a:off x="7741812" y="1347807"/>
              <a:ext cx="945902"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10.5 MVA</a:t>
              </a:r>
            </a:p>
          </p:txBody>
        </p:sp>
        <p:cxnSp>
          <p:nvCxnSpPr>
            <p:cNvPr id="115" name="直接箭头连接符 41"/>
            <p:cNvCxnSpPr>
              <a:cxnSpLocks noChangeShapeType="1"/>
            </p:cNvCxnSpPr>
            <p:nvPr/>
          </p:nvCxnSpPr>
          <p:spPr bwMode="auto">
            <a:xfrm>
              <a:off x="6624542" y="3793488"/>
              <a:ext cx="0" cy="813536"/>
            </a:xfrm>
            <a:prstGeom prst="straightConnector1">
              <a:avLst/>
            </a:prstGeom>
            <a:noFill/>
            <a:ln w="9525" cmpd="sng">
              <a:solidFill>
                <a:srgbClr val="0000CC"/>
              </a:solidFill>
              <a:round/>
              <a:headEnd type="none" w="med" len="med"/>
              <a:tailEnd type="triangle" w="med" len="med"/>
            </a:ln>
          </p:spPr>
        </p:cxnSp>
        <p:sp>
          <p:nvSpPr>
            <p:cNvPr id="117" name="圆角矩形 42"/>
            <p:cNvSpPr>
              <a:spLocks noChangeArrowheads="1"/>
            </p:cNvSpPr>
            <p:nvPr/>
          </p:nvSpPr>
          <p:spPr bwMode="auto">
            <a:xfrm>
              <a:off x="7200565" y="4413390"/>
              <a:ext cx="497412" cy="21915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18" name="圆角矩形 89"/>
            <p:cNvSpPr>
              <a:spLocks noChangeArrowheads="1"/>
            </p:cNvSpPr>
            <p:nvPr/>
          </p:nvSpPr>
          <p:spPr bwMode="auto">
            <a:xfrm>
              <a:off x="7399513" y="5833495"/>
              <a:ext cx="1177541" cy="449414"/>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Chilled water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pump</a:t>
              </a:r>
              <a:endParaRPr lang="en-US" sz="1200" dirty="0">
                <a:latin typeface="Huawei Sans" panose="020C0503030203020204" pitchFamily="34" charset="0"/>
              </a:endParaRPr>
            </a:p>
          </p:txBody>
        </p:sp>
        <p:sp>
          <p:nvSpPr>
            <p:cNvPr id="119" name="圆角矩形 91"/>
            <p:cNvSpPr>
              <a:spLocks noChangeArrowheads="1"/>
            </p:cNvSpPr>
            <p:nvPr/>
          </p:nvSpPr>
          <p:spPr bwMode="auto">
            <a:xfrm>
              <a:off x="8669816" y="5833495"/>
              <a:ext cx="1064680" cy="449413"/>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a:t>
              </a:r>
              <a:endParaRPr lang="en-US" sz="1200" dirty="0">
                <a:latin typeface="Huawei Sans" panose="020C0503030203020204" pitchFamily="34" charset="0"/>
              </a:endParaRPr>
            </a:p>
          </p:txBody>
        </p:sp>
        <p:sp>
          <p:nvSpPr>
            <p:cNvPr id="120" name="圆角矩形 93"/>
            <p:cNvSpPr>
              <a:spLocks noChangeArrowheads="1"/>
            </p:cNvSpPr>
            <p:nvPr/>
          </p:nvSpPr>
          <p:spPr bwMode="auto">
            <a:xfrm>
              <a:off x="7535575" y="5309174"/>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sp>
          <p:nvSpPr>
            <p:cNvPr id="121" name="圆角矩形 88"/>
            <p:cNvSpPr>
              <a:spLocks noChangeArrowheads="1"/>
            </p:cNvSpPr>
            <p:nvPr/>
          </p:nvSpPr>
          <p:spPr bwMode="auto">
            <a:xfrm>
              <a:off x="6335228" y="5221658"/>
              <a:ext cx="961504" cy="1336836"/>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Chiller</a:t>
              </a:r>
            </a:p>
            <a:p>
              <a:pPr algn="ctr"/>
              <a:r>
                <a:rPr lang="en-US" sz="1200" dirty="0">
                  <a:latin typeface="Huawei Sans" panose="020C0503030203020204" pitchFamily="34" charset="0"/>
                </a:rPr>
                <a:t>Cooling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water </a:t>
              </a:r>
            </a:p>
            <a:p>
              <a:pPr algn="ctr"/>
              <a:r>
                <a:rPr lang="en-US" sz="1200" dirty="0" smtClean="0">
                  <a:latin typeface="Huawei Sans" panose="020C0503030203020204" pitchFamily="34" charset="0"/>
                </a:rPr>
                <a:t>pump</a:t>
              </a:r>
              <a:endParaRPr lang="en-US" sz="1200" dirty="0">
                <a:latin typeface="Huawei Sans" panose="020C0503030203020204" pitchFamily="34" charset="0"/>
              </a:endParaRPr>
            </a:p>
            <a:p>
              <a:pPr algn="ctr"/>
              <a:r>
                <a:rPr lang="en-US" sz="1200" dirty="0">
                  <a:latin typeface="Huawei Sans" panose="020C0503030203020204" pitchFamily="34" charset="0"/>
                </a:rPr>
                <a:t>Cooling tower</a:t>
              </a:r>
            </a:p>
          </p:txBody>
        </p:sp>
        <p:cxnSp>
          <p:nvCxnSpPr>
            <p:cNvPr id="122" name="直接箭头连接符 41"/>
            <p:cNvCxnSpPr>
              <a:cxnSpLocks noChangeShapeType="1"/>
            </p:cNvCxnSpPr>
            <p:nvPr/>
          </p:nvCxnSpPr>
          <p:spPr bwMode="auto">
            <a:xfrm>
              <a:off x="6278574" y="3303418"/>
              <a:ext cx="0" cy="476891"/>
            </a:xfrm>
            <a:prstGeom prst="straightConnector1">
              <a:avLst/>
            </a:prstGeom>
            <a:noFill/>
            <a:ln w="9525" cmpd="sng">
              <a:solidFill>
                <a:srgbClr val="0000CC"/>
              </a:solidFill>
              <a:miter lim="800000"/>
              <a:headEnd/>
              <a:tailEnd/>
            </a:ln>
          </p:spPr>
        </p:cxnSp>
        <p:sp>
          <p:nvSpPr>
            <p:cNvPr id="123" name="矩形 122"/>
            <p:cNvSpPr/>
            <p:nvPr/>
          </p:nvSpPr>
          <p:spPr>
            <a:xfrm>
              <a:off x="6113670" y="3982364"/>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cxnSp>
          <p:nvCxnSpPr>
            <p:cNvPr id="124" name="直接箭头连接符 41"/>
            <p:cNvCxnSpPr>
              <a:cxnSpLocks noChangeShapeType="1"/>
              <a:endCxn id="127" idx="0"/>
            </p:cNvCxnSpPr>
            <p:nvPr/>
          </p:nvCxnSpPr>
          <p:spPr bwMode="auto">
            <a:xfrm>
              <a:off x="5861362" y="3781290"/>
              <a:ext cx="0" cy="1440370"/>
            </a:xfrm>
            <a:prstGeom prst="straightConnector1">
              <a:avLst/>
            </a:prstGeom>
            <a:noFill/>
            <a:ln w="9525" cmpd="sng">
              <a:solidFill>
                <a:srgbClr val="0000CC"/>
              </a:solidFill>
              <a:round/>
              <a:headEnd type="none" w="med" len="med"/>
              <a:tailEnd type="triangle" w="med" len="med"/>
            </a:ln>
          </p:spPr>
        </p:cxnSp>
        <p:cxnSp>
          <p:nvCxnSpPr>
            <p:cNvPr id="125" name="直接箭头连接符 41"/>
            <p:cNvCxnSpPr>
              <a:cxnSpLocks noChangeShapeType="1"/>
              <a:endCxn id="117" idx="0"/>
            </p:cNvCxnSpPr>
            <p:nvPr/>
          </p:nvCxnSpPr>
          <p:spPr bwMode="auto">
            <a:xfrm>
              <a:off x="7449271" y="3781290"/>
              <a:ext cx="0" cy="632100"/>
            </a:xfrm>
            <a:prstGeom prst="straightConnector1">
              <a:avLst/>
            </a:prstGeom>
            <a:noFill/>
            <a:ln w="9525" cmpd="sng">
              <a:solidFill>
                <a:srgbClr val="0000CC"/>
              </a:solidFill>
              <a:round/>
              <a:headEnd type="none" w="med" len="med"/>
              <a:tailEnd type="triangle" w="med" len="med"/>
            </a:ln>
          </p:spPr>
        </p:cxnSp>
        <p:cxnSp>
          <p:nvCxnSpPr>
            <p:cNvPr id="126" name="直接连接符 125"/>
            <p:cNvCxnSpPr/>
            <p:nvPr/>
          </p:nvCxnSpPr>
          <p:spPr bwMode="auto">
            <a:xfrm>
              <a:off x="5861362" y="3781290"/>
              <a:ext cx="1587909" cy="0"/>
            </a:xfrm>
            <a:prstGeom prst="line">
              <a:avLst/>
            </a:prstGeom>
            <a:noFill/>
            <a:ln w="9525" cap="flat" cmpd="sng" algn="ctr">
              <a:solidFill>
                <a:srgbClr val="0000CC"/>
              </a:solidFill>
              <a:prstDash val="solid"/>
              <a:round/>
              <a:headEnd type="none" w="med" len="med"/>
              <a:tailEnd type="none" w="med" len="med"/>
            </a:ln>
            <a:effectLst/>
          </p:spPr>
        </p:cxnSp>
        <p:sp>
          <p:nvSpPr>
            <p:cNvPr id="127" name="圆角矩形 88"/>
            <p:cNvSpPr>
              <a:spLocks noChangeArrowheads="1"/>
            </p:cNvSpPr>
            <p:nvPr/>
          </p:nvSpPr>
          <p:spPr bwMode="auto">
            <a:xfrm>
              <a:off x="5445279" y="5221660"/>
              <a:ext cx="832165" cy="1077700"/>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Other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power </a:t>
              </a:r>
            </a:p>
            <a:p>
              <a:pPr algn="ctr"/>
              <a:r>
                <a:rPr lang="en-US" sz="1200" dirty="0" smtClean="0">
                  <a:latin typeface="Huawei Sans" panose="020C0503030203020204" pitchFamily="34" charset="0"/>
                </a:rPr>
                <a:t>loads</a:t>
              </a:r>
              <a:endParaRPr lang="en-US" sz="1200" dirty="0">
                <a:latin typeface="Huawei Sans" panose="020C0503030203020204" pitchFamily="34" charset="0"/>
              </a:endParaRPr>
            </a:p>
          </p:txBody>
        </p:sp>
        <p:cxnSp>
          <p:nvCxnSpPr>
            <p:cNvPr id="128" name="直接箭头连接符 41"/>
            <p:cNvCxnSpPr>
              <a:cxnSpLocks noChangeShapeType="1"/>
            </p:cNvCxnSpPr>
            <p:nvPr/>
          </p:nvCxnSpPr>
          <p:spPr bwMode="auto">
            <a:xfrm>
              <a:off x="9749035" y="3290558"/>
              <a:ext cx="0" cy="490732"/>
            </a:xfrm>
            <a:prstGeom prst="straightConnector1">
              <a:avLst/>
            </a:prstGeom>
            <a:noFill/>
            <a:ln w="9525" cmpd="sng">
              <a:solidFill>
                <a:srgbClr val="00B050"/>
              </a:solidFill>
              <a:miter lim="800000"/>
              <a:headEnd/>
              <a:tailEnd/>
            </a:ln>
          </p:spPr>
        </p:cxnSp>
        <p:cxnSp>
          <p:nvCxnSpPr>
            <p:cNvPr id="129" name="直接连接符 128"/>
            <p:cNvCxnSpPr/>
            <p:nvPr/>
          </p:nvCxnSpPr>
          <p:spPr bwMode="auto">
            <a:xfrm>
              <a:off x="9330693" y="3793488"/>
              <a:ext cx="1839174" cy="0"/>
            </a:xfrm>
            <a:prstGeom prst="line">
              <a:avLst/>
            </a:prstGeom>
            <a:noFill/>
            <a:ln w="9525" cap="flat" cmpd="sng" algn="ctr">
              <a:solidFill>
                <a:srgbClr val="00B050"/>
              </a:solidFill>
              <a:prstDash val="solid"/>
              <a:round/>
              <a:headEnd type="none" w="med" len="med"/>
              <a:tailEnd type="none" w="med" len="med"/>
            </a:ln>
            <a:effectLst/>
          </p:spPr>
        </p:cxnSp>
        <p:cxnSp>
          <p:nvCxnSpPr>
            <p:cNvPr id="130" name="直接箭头连接符 41"/>
            <p:cNvCxnSpPr>
              <a:cxnSpLocks noChangeShapeType="1"/>
              <a:endCxn id="131" idx="0"/>
            </p:cNvCxnSpPr>
            <p:nvPr/>
          </p:nvCxnSpPr>
          <p:spPr bwMode="auto">
            <a:xfrm>
              <a:off x="11169867" y="3797978"/>
              <a:ext cx="0" cy="1440370"/>
            </a:xfrm>
            <a:prstGeom prst="straightConnector1">
              <a:avLst/>
            </a:prstGeom>
            <a:noFill/>
            <a:ln w="9525" cmpd="sng">
              <a:solidFill>
                <a:srgbClr val="00B050"/>
              </a:solidFill>
              <a:round/>
              <a:headEnd type="none" w="med" len="med"/>
              <a:tailEnd type="triangle" w="med" len="med"/>
            </a:ln>
          </p:spPr>
        </p:cxnSp>
        <p:sp>
          <p:nvSpPr>
            <p:cNvPr id="131" name="圆角矩形 88"/>
            <p:cNvSpPr>
              <a:spLocks noChangeArrowheads="1"/>
            </p:cNvSpPr>
            <p:nvPr/>
          </p:nvSpPr>
          <p:spPr bwMode="auto">
            <a:xfrm>
              <a:off x="10753784" y="5238349"/>
              <a:ext cx="832165" cy="104456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Other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power </a:t>
              </a:r>
            </a:p>
            <a:p>
              <a:pPr algn="ctr"/>
              <a:r>
                <a:rPr lang="en-US" sz="1200" dirty="0" smtClean="0">
                  <a:latin typeface="Huawei Sans" panose="020C0503030203020204" pitchFamily="34" charset="0"/>
                </a:rPr>
                <a:t>loads</a:t>
              </a:r>
              <a:endParaRPr lang="en-US" sz="1200" dirty="0">
                <a:latin typeface="Huawei Sans" panose="020C0503030203020204" pitchFamily="34" charset="0"/>
              </a:endParaRPr>
            </a:p>
          </p:txBody>
        </p:sp>
        <p:sp>
          <p:nvSpPr>
            <p:cNvPr id="132" name="矩形 131"/>
            <p:cNvSpPr/>
            <p:nvPr/>
          </p:nvSpPr>
          <p:spPr>
            <a:xfrm>
              <a:off x="10548937" y="4070217"/>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33" name="圆角矩形 88"/>
            <p:cNvSpPr>
              <a:spLocks noChangeArrowheads="1"/>
            </p:cNvSpPr>
            <p:nvPr/>
          </p:nvSpPr>
          <p:spPr bwMode="auto">
            <a:xfrm>
              <a:off x="9828857" y="5220677"/>
              <a:ext cx="832165" cy="1295935"/>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Chiller</a:t>
              </a:r>
            </a:p>
            <a:p>
              <a:pPr algn="ctr"/>
              <a:r>
                <a:rPr lang="en-US" sz="1200" dirty="0">
                  <a:latin typeface="Huawei Sans" panose="020C0503030203020204" pitchFamily="34" charset="0"/>
                </a:rPr>
                <a:t>Cooling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water </a:t>
              </a:r>
              <a:r>
                <a:rPr lang="en-US" sz="1200" dirty="0">
                  <a:latin typeface="Huawei Sans" panose="020C0503030203020204" pitchFamily="34" charset="0"/>
                </a:rPr>
                <a:t>pump</a:t>
              </a:r>
            </a:p>
            <a:p>
              <a:pPr algn="ctr"/>
              <a:r>
                <a:rPr lang="en-US" sz="1200" dirty="0">
                  <a:latin typeface="Huawei Sans" panose="020C0503030203020204" pitchFamily="34" charset="0"/>
                </a:rPr>
                <a:t>Cooling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tower</a:t>
              </a:r>
              <a:endParaRPr lang="en-US" sz="1200" dirty="0">
                <a:latin typeface="Huawei Sans" panose="020C0503030203020204" pitchFamily="34" charset="0"/>
              </a:endParaRPr>
            </a:p>
          </p:txBody>
        </p:sp>
        <p:sp>
          <p:nvSpPr>
            <p:cNvPr id="134" name="圆角矩形 42"/>
            <p:cNvSpPr>
              <a:spLocks noChangeArrowheads="1"/>
            </p:cNvSpPr>
            <p:nvPr/>
          </p:nvSpPr>
          <p:spPr bwMode="auto">
            <a:xfrm>
              <a:off x="9081987" y="4392377"/>
              <a:ext cx="497412" cy="21915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135" name="直接箭头连接符 41"/>
            <p:cNvCxnSpPr>
              <a:cxnSpLocks noChangeShapeType="1"/>
              <a:endCxn id="134" idx="0"/>
            </p:cNvCxnSpPr>
            <p:nvPr/>
          </p:nvCxnSpPr>
          <p:spPr bwMode="auto">
            <a:xfrm>
              <a:off x="9330693" y="3793488"/>
              <a:ext cx="0" cy="598889"/>
            </a:xfrm>
            <a:prstGeom prst="straightConnector1">
              <a:avLst/>
            </a:prstGeom>
            <a:noFill/>
            <a:ln w="9525" cmpd="sng">
              <a:solidFill>
                <a:srgbClr val="00B050"/>
              </a:solidFill>
              <a:round/>
              <a:headEnd type="none" w="med" len="med"/>
              <a:tailEnd type="triangle" w="med" len="med"/>
            </a:ln>
          </p:spPr>
        </p:cxnSp>
        <p:sp>
          <p:nvSpPr>
            <p:cNvPr id="136" name="圆角矩形 93"/>
            <p:cNvSpPr>
              <a:spLocks noChangeArrowheads="1"/>
            </p:cNvSpPr>
            <p:nvPr/>
          </p:nvSpPr>
          <p:spPr bwMode="auto">
            <a:xfrm>
              <a:off x="8870213" y="5309174"/>
              <a:ext cx="491185" cy="26335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37" name="直接箭头连接符 41"/>
            <p:cNvCxnSpPr>
              <a:cxnSpLocks noChangeShapeType="1"/>
            </p:cNvCxnSpPr>
            <p:nvPr/>
          </p:nvCxnSpPr>
          <p:spPr bwMode="auto">
            <a:xfrm>
              <a:off x="7449271" y="4632545"/>
              <a:ext cx="0" cy="342529"/>
            </a:xfrm>
            <a:prstGeom prst="straightConnector1">
              <a:avLst/>
            </a:prstGeom>
            <a:noFill/>
            <a:ln w="9525" cmpd="sng">
              <a:solidFill>
                <a:srgbClr val="0000CC"/>
              </a:solidFill>
              <a:miter lim="800000"/>
              <a:headEnd/>
              <a:tailEnd/>
            </a:ln>
          </p:spPr>
        </p:cxnSp>
        <p:cxnSp>
          <p:nvCxnSpPr>
            <p:cNvPr id="138" name="直接连接符 137"/>
            <p:cNvCxnSpPr/>
            <p:nvPr/>
          </p:nvCxnSpPr>
          <p:spPr bwMode="auto">
            <a:xfrm>
              <a:off x="7449271" y="4975074"/>
              <a:ext cx="1594527" cy="0"/>
            </a:xfrm>
            <a:prstGeom prst="line">
              <a:avLst/>
            </a:prstGeom>
            <a:noFill/>
            <a:ln w="9525" cap="flat" cmpd="sng" algn="ctr">
              <a:solidFill>
                <a:srgbClr val="0000CC"/>
              </a:solidFill>
              <a:prstDash val="solid"/>
              <a:round/>
              <a:headEnd type="none" w="med" len="med"/>
              <a:tailEnd type="none" w="med" len="med"/>
            </a:ln>
            <a:effectLst/>
          </p:spPr>
        </p:cxnSp>
        <p:cxnSp>
          <p:nvCxnSpPr>
            <p:cNvPr id="139" name="直接箭头连接符 41"/>
            <p:cNvCxnSpPr>
              <a:cxnSpLocks noChangeShapeType="1"/>
            </p:cNvCxnSpPr>
            <p:nvPr/>
          </p:nvCxnSpPr>
          <p:spPr bwMode="auto">
            <a:xfrm>
              <a:off x="7704621" y="4975074"/>
              <a:ext cx="0" cy="334100"/>
            </a:xfrm>
            <a:prstGeom prst="straightConnector1">
              <a:avLst/>
            </a:prstGeom>
            <a:noFill/>
            <a:ln w="9525" cmpd="sng">
              <a:solidFill>
                <a:srgbClr val="0000CC"/>
              </a:solidFill>
              <a:round/>
              <a:headEnd type="none" w="med" len="med"/>
              <a:tailEnd type="triangle" w="med" len="med"/>
            </a:ln>
          </p:spPr>
        </p:cxnSp>
        <p:cxnSp>
          <p:nvCxnSpPr>
            <p:cNvPr id="140" name="直接箭头连接符 41"/>
            <p:cNvCxnSpPr>
              <a:cxnSpLocks noChangeShapeType="1"/>
            </p:cNvCxnSpPr>
            <p:nvPr/>
          </p:nvCxnSpPr>
          <p:spPr bwMode="auto">
            <a:xfrm>
              <a:off x="9043798" y="4981411"/>
              <a:ext cx="0" cy="334100"/>
            </a:xfrm>
            <a:prstGeom prst="straightConnector1">
              <a:avLst/>
            </a:prstGeom>
            <a:noFill/>
            <a:ln w="9525" cmpd="sng">
              <a:solidFill>
                <a:srgbClr val="0000CC"/>
              </a:solidFill>
              <a:round/>
              <a:headEnd type="none" w="med" len="med"/>
              <a:tailEnd type="triangle" w="med" len="med"/>
            </a:ln>
          </p:spPr>
        </p:cxnSp>
        <p:cxnSp>
          <p:nvCxnSpPr>
            <p:cNvPr id="141" name="直接连接符 140"/>
            <p:cNvCxnSpPr/>
            <p:nvPr/>
          </p:nvCxnSpPr>
          <p:spPr bwMode="auto">
            <a:xfrm>
              <a:off x="7910294" y="4824425"/>
              <a:ext cx="1451104" cy="0"/>
            </a:xfrm>
            <a:prstGeom prst="line">
              <a:avLst/>
            </a:prstGeom>
            <a:noFill/>
            <a:ln w="9525" cap="flat" cmpd="sng" algn="ctr">
              <a:solidFill>
                <a:srgbClr val="00B050"/>
              </a:solidFill>
              <a:prstDash val="solid"/>
              <a:round/>
              <a:headEnd type="none" w="med" len="med"/>
              <a:tailEnd type="none" w="med" len="med"/>
            </a:ln>
            <a:effectLst/>
          </p:spPr>
        </p:cxnSp>
        <p:cxnSp>
          <p:nvCxnSpPr>
            <p:cNvPr id="142" name="直接箭头连接符 41"/>
            <p:cNvCxnSpPr>
              <a:cxnSpLocks noChangeShapeType="1"/>
            </p:cNvCxnSpPr>
            <p:nvPr/>
          </p:nvCxnSpPr>
          <p:spPr bwMode="auto">
            <a:xfrm>
              <a:off x="7910294" y="4824425"/>
              <a:ext cx="0" cy="483403"/>
            </a:xfrm>
            <a:prstGeom prst="straightConnector1">
              <a:avLst/>
            </a:prstGeom>
            <a:noFill/>
            <a:ln w="9525" cmpd="sng">
              <a:solidFill>
                <a:srgbClr val="00B050"/>
              </a:solidFill>
              <a:round/>
              <a:headEnd type="none" w="med" len="med"/>
              <a:tailEnd type="triangle" w="med" len="med"/>
            </a:ln>
          </p:spPr>
        </p:cxnSp>
        <p:cxnSp>
          <p:nvCxnSpPr>
            <p:cNvPr id="144" name="直接箭头连接符 41"/>
            <p:cNvCxnSpPr>
              <a:cxnSpLocks noChangeShapeType="1"/>
            </p:cNvCxnSpPr>
            <p:nvPr/>
          </p:nvCxnSpPr>
          <p:spPr bwMode="auto">
            <a:xfrm>
              <a:off x="9180785" y="4824425"/>
              <a:ext cx="0" cy="483403"/>
            </a:xfrm>
            <a:prstGeom prst="straightConnector1">
              <a:avLst/>
            </a:prstGeom>
            <a:noFill/>
            <a:ln w="9525" cmpd="sng">
              <a:solidFill>
                <a:srgbClr val="00B050"/>
              </a:solidFill>
              <a:round/>
              <a:headEnd type="none" w="med" len="med"/>
              <a:tailEnd type="triangle" w="med" len="med"/>
            </a:ln>
          </p:spPr>
        </p:cxnSp>
        <p:cxnSp>
          <p:nvCxnSpPr>
            <p:cNvPr id="145" name="直接箭头连接符 41"/>
            <p:cNvCxnSpPr>
              <a:cxnSpLocks noChangeShapeType="1"/>
            </p:cNvCxnSpPr>
            <p:nvPr/>
          </p:nvCxnSpPr>
          <p:spPr bwMode="auto">
            <a:xfrm>
              <a:off x="7812633" y="5571334"/>
              <a:ext cx="0" cy="262160"/>
            </a:xfrm>
            <a:prstGeom prst="straightConnector1">
              <a:avLst/>
            </a:prstGeom>
            <a:noFill/>
            <a:ln w="9525" cmpd="sng">
              <a:solidFill>
                <a:srgbClr val="0000CC"/>
              </a:solidFill>
              <a:round/>
              <a:headEnd type="none" w="med" len="med"/>
              <a:tailEnd type="triangle" w="med" len="med"/>
            </a:ln>
          </p:spPr>
        </p:cxnSp>
        <p:cxnSp>
          <p:nvCxnSpPr>
            <p:cNvPr id="146" name="直接箭头连接符 41"/>
            <p:cNvCxnSpPr>
              <a:cxnSpLocks noChangeShapeType="1"/>
              <a:endCxn id="119" idx="0"/>
            </p:cNvCxnSpPr>
            <p:nvPr/>
          </p:nvCxnSpPr>
          <p:spPr bwMode="auto">
            <a:xfrm>
              <a:off x="9127365" y="5570445"/>
              <a:ext cx="0" cy="263049"/>
            </a:xfrm>
            <a:prstGeom prst="straightConnector1">
              <a:avLst/>
            </a:prstGeom>
            <a:noFill/>
            <a:ln w="9525" cmpd="sng">
              <a:solidFill>
                <a:srgbClr val="0000CC"/>
              </a:solidFill>
              <a:round/>
              <a:headEnd type="none" w="med" len="med"/>
              <a:tailEnd type="triangle" w="med" len="med"/>
            </a:ln>
          </p:spPr>
        </p:cxnSp>
        <p:sp>
          <p:nvSpPr>
            <p:cNvPr id="147" name="矩形 146"/>
            <p:cNvSpPr/>
            <p:nvPr/>
          </p:nvSpPr>
          <p:spPr>
            <a:xfrm>
              <a:off x="8156480" y="4333230"/>
              <a:ext cx="316114" cy="43385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57" name="圆角矩形 93"/>
            <p:cNvSpPr>
              <a:spLocks noChangeArrowheads="1"/>
            </p:cNvSpPr>
            <p:nvPr/>
          </p:nvSpPr>
          <p:spPr bwMode="auto">
            <a:xfrm>
              <a:off x="6483871" y="4607024"/>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58" name="直接箭头连接符 41"/>
            <p:cNvCxnSpPr>
              <a:cxnSpLocks noChangeShapeType="1"/>
            </p:cNvCxnSpPr>
            <p:nvPr/>
          </p:nvCxnSpPr>
          <p:spPr bwMode="auto">
            <a:xfrm>
              <a:off x="6830215" y="4227907"/>
              <a:ext cx="0" cy="377771"/>
            </a:xfrm>
            <a:prstGeom prst="straightConnector1">
              <a:avLst/>
            </a:prstGeom>
            <a:noFill/>
            <a:ln w="9525" cmpd="sng">
              <a:solidFill>
                <a:srgbClr val="00B050"/>
              </a:solidFill>
              <a:round/>
              <a:headEnd type="none" w="med" len="med"/>
              <a:tailEnd type="triangle" w="med" len="med"/>
            </a:ln>
          </p:spPr>
        </p:cxnSp>
        <p:cxnSp>
          <p:nvCxnSpPr>
            <p:cNvPr id="159" name="直接箭头连接符 41"/>
            <p:cNvCxnSpPr>
              <a:cxnSpLocks noChangeShapeType="1"/>
            </p:cNvCxnSpPr>
            <p:nvPr/>
          </p:nvCxnSpPr>
          <p:spPr bwMode="auto">
            <a:xfrm>
              <a:off x="6732554" y="4869184"/>
              <a:ext cx="0" cy="334100"/>
            </a:xfrm>
            <a:prstGeom prst="straightConnector1">
              <a:avLst/>
            </a:prstGeom>
            <a:noFill/>
            <a:ln w="9525" cmpd="sng">
              <a:solidFill>
                <a:srgbClr val="0000CC"/>
              </a:solidFill>
              <a:round/>
              <a:headEnd type="none" w="med" len="med"/>
              <a:tailEnd type="triangle" w="med" len="med"/>
            </a:ln>
          </p:spPr>
        </p:cxnSp>
        <p:cxnSp>
          <p:nvCxnSpPr>
            <p:cNvPr id="162" name="直接连接符 161"/>
            <p:cNvCxnSpPr/>
            <p:nvPr/>
          </p:nvCxnSpPr>
          <p:spPr bwMode="auto">
            <a:xfrm>
              <a:off x="6830215" y="4227907"/>
              <a:ext cx="2918820" cy="0"/>
            </a:xfrm>
            <a:prstGeom prst="line">
              <a:avLst/>
            </a:prstGeom>
            <a:noFill/>
            <a:ln w="9525" cap="flat" cmpd="sng" algn="ctr">
              <a:solidFill>
                <a:srgbClr val="00B050"/>
              </a:solidFill>
              <a:prstDash val="solid"/>
              <a:round/>
              <a:headEnd type="none" w="med" len="med"/>
              <a:tailEnd type="none" w="med" len="med"/>
            </a:ln>
            <a:effectLst/>
          </p:spPr>
        </p:cxnSp>
        <p:cxnSp>
          <p:nvCxnSpPr>
            <p:cNvPr id="163" name="直接箭头连接符 41"/>
            <p:cNvCxnSpPr>
              <a:cxnSpLocks noChangeShapeType="1"/>
            </p:cNvCxnSpPr>
            <p:nvPr/>
          </p:nvCxnSpPr>
          <p:spPr bwMode="auto">
            <a:xfrm>
              <a:off x="9746775" y="3793488"/>
              <a:ext cx="0" cy="434419"/>
            </a:xfrm>
            <a:prstGeom prst="straightConnector1">
              <a:avLst/>
            </a:prstGeom>
            <a:noFill/>
            <a:ln w="9525" cap="flat" cmpd="sng" algn="ctr">
              <a:solidFill>
                <a:srgbClr val="00B050"/>
              </a:solidFill>
              <a:prstDash val="solid"/>
              <a:round/>
              <a:headEnd type="none" w="med" len="med"/>
              <a:tailEnd type="none" w="med" len="med"/>
            </a:ln>
            <a:effectLst/>
          </p:spPr>
        </p:cxnSp>
        <p:cxnSp>
          <p:nvCxnSpPr>
            <p:cNvPr id="164" name="直接箭头连接符 41"/>
            <p:cNvCxnSpPr>
              <a:cxnSpLocks noChangeShapeType="1"/>
            </p:cNvCxnSpPr>
            <p:nvPr/>
          </p:nvCxnSpPr>
          <p:spPr bwMode="auto">
            <a:xfrm>
              <a:off x="10171420" y="4140349"/>
              <a:ext cx="0" cy="487621"/>
            </a:xfrm>
            <a:prstGeom prst="straightConnector1">
              <a:avLst/>
            </a:prstGeom>
            <a:noFill/>
            <a:ln w="9525" cmpd="sng">
              <a:solidFill>
                <a:srgbClr val="0000CC"/>
              </a:solidFill>
              <a:round/>
              <a:headEnd type="none" w="med" len="med"/>
              <a:tailEnd type="triangle" w="med" len="med"/>
            </a:ln>
          </p:spPr>
        </p:cxnSp>
        <p:sp>
          <p:nvSpPr>
            <p:cNvPr id="165" name="圆角矩形 93"/>
            <p:cNvSpPr>
              <a:spLocks noChangeArrowheads="1"/>
            </p:cNvSpPr>
            <p:nvPr/>
          </p:nvSpPr>
          <p:spPr bwMode="auto">
            <a:xfrm>
              <a:off x="10030749" y="4627970"/>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66" name="直接箭头连接符 41"/>
            <p:cNvCxnSpPr>
              <a:cxnSpLocks noChangeShapeType="1"/>
            </p:cNvCxnSpPr>
            <p:nvPr/>
          </p:nvCxnSpPr>
          <p:spPr bwMode="auto">
            <a:xfrm>
              <a:off x="10377093" y="3793488"/>
              <a:ext cx="0" cy="833136"/>
            </a:xfrm>
            <a:prstGeom prst="straightConnector1">
              <a:avLst/>
            </a:prstGeom>
            <a:noFill/>
            <a:ln w="9525" cmpd="sng">
              <a:solidFill>
                <a:srgbClr val="00B050"/>
              </a:solidFill>
              <a:round/>
              <a:headEnd type="none" w="med" len="med"/>
              <a:tailEnd type="triangle" w="med" len="med"/>
            </a:ln>
          </p:spPr>
        </p:cxnSp>
        <p:cxnSp>
          <p:nvCxnSpPr>
            <p:cNvPr id="167" name="直接箭头连接符 41"/>
            <p:cNvCxnSpPr>
              <a:cxnSpLocks noChangeShapeType="1"/>
            </p:cNvCxnSpPr>
            <p:nvPr/>
          </p:nvCxnSpPr>
          <p:spPr bwMode="auto">
            <a:xfrm>
              <a:off x="10279432" y="4890130"/>
              <a:ext cx="0" cy="334100"/>
            </a:xfrm>
            <a:prstGeom prst="straightConnector1">
              <a:avLst/>
            </a:prstGeom>
            <a:noFill/>
            <a:ln w="9525" cmpd="sng">
              <a:solidFill>
                <a:srgbClr val="0000CC"/>
              </a:solidFill>
              <a:round/>
              <a:headEnd type="none" w="med" len="med"/>
              <a:tailEnd type="triangle" w="med" len="med"/>
            </a:ln>
          </p:spPr>
        </p:cxnSp>
        <p:cxnSp>
          <p:nvCxnSpPr>
            <p:cNvPr id="170" name="直接连接符 169"/>
            <p:cNvCxnSpPr/>
            <p:nvPr/>
          </p:nvCxnSpPr>
          <p:spPr bwMode="auto">
            <a:xfrm>
              <a:off x="7078710" y="4140349"/>
              <a:ext cx="3092710" cy="0"/>
            </a:xfrm>
            <a:prstGeom prst="line">
              <a:avLst/>
            </a:prstGeom>
            <a:noFill/>
            <a:ln w="9525" cap="flat" cmpd="sng" algn="ctr">
              <a:solidFill>
                <a:srgbClr val="0000CC"/>
              </a:solidFill>
              <a:prstDash val="solid"/>
              <a:round/>
              <a:headEnd type="none" w="med" len="med"/>
              <a:tailEnd type="none" w="med" len="med"/>
            </a:ln>
            <a:effectLst/>
          </p:spPr>
        </p:cxnSp>
        <p:cxnSp>
          <p:nvCxnSpPr>
            <p:cNvPr id="172" name="直接箭头连接符 41"/>
            <p:cNvCxnSpPr>
              <a:cxnSpLocks noChangeShapeType="1"/>
            </p:cNvCxnSpPr>
            <p:nvPr/>
          </p:nvCxnSpPr>
          <p:spPr bwMode="auto">
            <a:xfrm>
              <a:off x="7078710" y="3780309"/>
              <a:ext cx="0" cy="360040"/>
            </a:xfrm>
            <a:prstGeom prst="straightConnector1">
              <a:avLst/>
            </a:prstGeom>
            <a:noFill/>
            <a:ln w="9525" cap="flat" cmpd="sng" algn="ctr">
              <a:solidFill>
                <a:srgbClr val="0000CC"/>
              </a:solidFill>
              <a:prstDash val="solid"/>
              <a:round/>
              <a:headEnd type="none" w="med" len="med"/>
              <a:tailEnd type="none" w="med" len="med"/>
            </a:ln>
            <a:effectLst/>
          </p:spPr>
        </p:cxnSp>
        <p:sp>
          <p:nvSpPr>
            <p:cNvPr id="174" name="矩形 173"/>
            <p:cNvSpPr/>
            <p:nvPr/>
          </p:nvSpPr>
          <p:spPr>
            <a:xfrm>
              <a:off x="3529917" y="1104759"/>
              <a:ext cx="2069399" cy="433851"/>
            </a:xfrm>
            <a:prstGeom prst="rect">
              <a:avLst/>
            </a:prstGeom>
          </p:spPr>
          <p:txBody>
            <a:bodyPr wrap="none">
              <a:spAutoFit/>
            </a:bodyPr>
            <a:lstStyle/>
            <a:p>
              <a:pPr fontAlgn="auto">
                <a:lnSpc>
                  <a:spcPct val="140000"/>
                </a:lnSpc>
                <a:spcBef>
                  <a:spcPts val="0"/>
                </a:spcBef>
                <a:spcAft>
                  <a:spcPts val="0"/>
                </a:spcAft>
                <a:defRPr/>
              </a:pPr>
              <a:r>
                <a:rPr lang="en-US" sz="1200" dirty="0">
                  <a:latin typeface="Huawei Sans" panose="020C0503030203020204" pitchFamily="34" charset="0"/>
                </a:rPr>
                <a:t>Different physical routes</a:t>
              </a:r>
            </a:p>
          </p:txBody>
        </p:sp>
        <p:sp>
          <p:nvSpPr>
            <p:cNvPr id="176" name="矩形 175"/>
            <p:cNvSpPr/>
            <p:nvPr/>
          </p:nvSpPr>
          <p:spPr>
            <a:xfrm>
              <a:off x="2452815" y="1384910"/>
              <a:ext cx="945902" cy="433851"/>
            </a:xfrm>
            <a:prstGeom prst="rect">
              <a:avLst/>
            </a:prstGeom>
          </p:spPr>
          <p:txBody>
            <a:bodyPr wrap="none">
              <a:spAutoFit/>
            </a:bodyPr>
            <a:lstStyle/>
            <a:p>
              <a:pPr fontAlgn="auto">
                <a:lnSpc>
                  <a:spcPct val="140000"/>
                </a:lnSpc>
                <a:spcBef>
                  <a:spcPts val="0"/>
                </a:spcBef>
                <a:spcAft>
                  <a:spcPts val="0"/>
                </a:spcAft>
                <a:defRPr/>
              </a:pPr>
              <a:r>
                <a:rPr lang="en-US" sz="1200" dirty="0">
                  <a:latin typeface="Huawei Sans" panose="020C0503030203020204" pitchFamily="34" charset="0"/>
                </a:rPr>
                <a:t>10.5 MVA</a:t>
              </a:r>
            </a:p>
          </p:txBody>
        </p:sp>
      </p:grpSp>
      <p:grpSp>
        <p:nvGrpSpPr>
          <p:cNvPr id="192" name="组合 191"/>
          <p:cNvGrpSpPr/>
          <p:nvPr/>
        </p:nvGrpSpPr>
        <p:grpSpPr>
          <a:xfrm>
            <a:off x="9316962" y="2540772"/>
            <a:ext cx="1713931" cy="624155"/>
            <a:chOff x="10086533" y="4523654"/>
            <a:chExt cx="1713931" cy="624155"/>
          </a:xfrm>
        </p:grpSpPr>
        <p:sp>
          <p:nvSpPr>
            <p:cNvPr id="193" name="等于号 192"/>
            <p:cNvSpPr/>
            <p:nvPr/>
          </p:nvSpPr>
          <p:spPr bwMode="auto">
            <a:xfrm rot="5400000">
              <a:off x="10136797" y="4941690"/>
              <a:ext cx="165484" cy="121078"/>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4" name="等于号 193"/>
            <p:cNvSpPr/>
            <p:nvPr/>
          </p:nvSpPr>
          <p:spPr bwMode="auto">
            <a:xfrm rot="5400000">
              <a:off x="10839944" y="4945273"/>
              <a:ext cx="165484" cy="121078"/>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5" name="文本框 194"/>
            <p:cNvSpPr txBox="1"/>
            <p:nvPr/>
          </p:nvSpPr>
          <p:spPr>
            <a:xfrm>
              <a:off x="10086533" y="4523654"/>
              <a:ext cx="1713931" cy="276999"/>
            </a:xfrm>
            <a:prstGeom prst="rect">
              <a:avLst/>
            </a:prstGeom>
            <a:noFill/>
          </p:spPr>
          <p:txBody>
            <a:bodyPr wrap="none" rtlCol="0">
              <a:spAutoFit/>
            </a:bodyPr>
            <a:lstStyle/>
            <a:p>
              <a:r>
                <a:rPr lang="en-US" sz="1200" dirty="0">
                  <a:latin typeface="Huawei Sans" panose="020C0503030203020204" pitchFamily="34" charset="0"/>
                </a:rPr>
                <a:t>Circuit breaker status:</a:t>
              </a:r>
            </a:p>
          </p:txBody>
        </p:sp>
        <p:sp>
          <p:nvSpPr>
            <p:cNvPr id="196" name="文本框 195"/>
            <p:cNvSpPr txBox="1"/>
            <p:nvPr/>
          </p:nvSpPr>
          <p:spPr>
            <a:xfrm>
              <a:off x="10317162" y="4852112"/>
              <a:ext cx="394660" cy="276999"/>
            </a:xfrm>
            <a:prstGeom prst="rect">
              <a:avLst/>
            </a:prstGeom>
            <a:noFill/>
          </p:spPr>
          <p:txBody>
            <a:bodyPr wrap="none" rtlCol="0">
              <a:spAutoFit/>
            </a:bodyPr>
            <a:lstStyle/>
            <a:p>
              <a:r>
                <a:rPr lang="en-US" sz="1200">
                  <a:latin typeface="Huawei Sans" panose="020C0503030203020204" pitchFamily="34" charset="0"/>
                </a:rPr>
                <a:t>On</a:t>
              </a:r>
            </a:p>
          </p:txBody>
        </p:sp>
        <p:sp>
          <p:nvSpPr>
            <p:cNvPr id="197" name="文本框 196"/>
            <p:cNvSpPr txBox="1"/>
            <p:nvPr/>
          </p:nvSpPr>
          <p:spPr>
            <a:xfrm>
              <a:off x="10983225" y="4870810"/>
              <a:ext cx="413896" cy="276999"/>
            </a:xfrm>
            <a:prstGeom prst="rect">
              <a:avLst/>
            </a:prstGeom>
            <a:noFill/>
          </p:spPr>
          <p:txBody>
            <a:bodyPr wrap="none" rtlCol="0">
              <a:spAutoFit/>
            </a:bodyPr>
            <a:lstStyle/>
            <a:p>
              <a:r>
                <a:rPr lang="en-US" sz="1200" dirty="0">
                  <a:latin typeface="Huawei Sans" panose="020C0503030203020204" pitchFamily="34" charset="0"/>
                </a:rPr>
                <a:t>Off</a:t>
              </a:r>
            </a:p>
          </p:txBody>
        </p:sp>
      </p:grpSp>
      <p:sp>
        <p:nvSpPr>
          <p:cNvPr id="3" name="文本框 2"/>
          <p:cNvSpPr txBox="1"/>
          <p:nvPr/>
        </p:nvSpPr>
        <p:spPr>
          <a:xfrm>
            <a:off x="395091" y="895775"/>
            <a:ext cx="1486903" cy="1477328"/>
          </a:xfrm>
          <a:prstGeom prst="rect">
            <a:avLst/>
          </a:prstGeom>
          <a:noFill/>
        </p:spPr>
        <p:txBody>
          <a:bodyPr wrap="square" rtlCol="0">
            <a:spAutoFit/>
          </a:bodyPr>
          <a:lstStyle/>
          <a:p>
            <a:r>
              <a:rPr lang="en-US" dirty="0">
                <a:latin typeface="Huawei Sans" panose="020C0503030203020204" pitchFamily="34" charset="0"/>
              </a:rPr>
              <a:t>Power distribution solution for LZ data center</a:t>
            </a:r>
          </a:p>
        </p:txBody>
      </p:sp>
    </p:spTree>
    <p:extLst>
      <p:ext uri="{BB962C8B-B14F-4D97-AF65-F5344CB8AC3E}">
        <p14:creationId xmlns:p14="http://schemas.microsoft.com/office/powerpoint/2010/main" val="392135362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Case 2 (2)</a:t>
            </a:r>
            <a:endParaRPr lang="en-US" dirty="0"/>
          </a:p>
        </p:txBody>
      </p:sp>
      <p:sp>
        <p:nvSpPr>
          <p:cNvPr id="4" name="文本占位符 3"/>
          <p:cNvSpPr>
            <a:spLocks noGrp="1"/>
          </p:cNvSpPr>
          <p:nvPr>
            <p:ph type="body" sz="quarter" idx="10"/>
          </p:nvPr>
        </p:nvSpPr>
        <p:spPr/>
        <p:txBody>
          <a:bodyPr/>
          <a:lstStyle/>
          <a:p>
            <a:r>
              <a:rPr lang="en-US" smtClean="0"/>
              <a:t>Discussion:</a:t>
            </a:r>
          </a:p>
          <a:p>
            <a:pPr lvl="1"/>
            <a:r>
              <a:rPr lang="en-US" smtClean="0"/>
              <a:t>Which tier of requirements does the power supply solution meet?</a:t>
            </a:r>
          </a:p>
          <a:p>
            <a:pPr lvl="2"/>
            <a:r>
              <a:rPr lang="en-US" smtClean="0"/>
              <a:t>Consider the following aspects:</a:t>
            </a:r>
          </a:p>
          <a:p>
            <a:pPr lvl="3"/>
            <a:r>
              <a:rPr lang="en-US" smtClean="0"/>
              <a:t>DG configuration</a:t>
            </a:r>
          </a:p>
          <a:p>
            <a:pPr lvl="3"/>
            <a:r>
              <a:rPr lang="en-US" smtClean="0"/>
              <a:t>Transformer configuration</a:t>
            </a:r>
          </a:p>
          <a:p>
            <a:pPr lvl="3"/>
            <a:r>
              <a:rPr lang="en-US" smtClean="0"/>
              <a:t>UPS configuration</a:t>
            </a:r>
          </a:p>
          <a:p>
            <a:pPr lvl="3"/>
            <a:r>
              <a:rPr lang="en-US" smtClean="0"/>
              <a:t>Power supply route for loads</a:t>
            </a:r>
          </a:p>
          <a:p>
            <a:pPr lvl="1"/>
            <a:r>
              <a:rPr lang="en-US" smtClean="0"/>
              <a:t>What are the advantages and disadvantages of this solution?</a:t>
            </a:r>
          </a:p>
          <a:p>
            <a:pPr lvl="1"/>
            <a:r>
              <a:rPr lang="en-US" smtClean="0"/>
              <a:t>How to add configurations to improve system reliability?</a:t>
            </a:r>
            <a:endParaRPr lang="en-US" dirty="0"/>
          </a:p>
        </p:txBody>
      </p:sp>
      <p:grpSp>
        <p:nvGrpSpPr>
          <p:cNvPr id="5" name="组合 4"/>
          <p:cNvGrpSpPr/>
          <p:nvPr/>
        </p:nvGrpSpPr>
        <p:grpSpPr>
          <a:xfrm>
            <a:off x="8403264" y="2422868"/>
            <a:ext cx="3212460" cy="2161133"/>
            <a:chOff x="6608763" y="4602163"/>
            <a:chExt cx="1300163" cy="881063"/>
          </a:xfrm>
        </p:grpSpPr>
        <p:sp>
          <p:nvSpPr>
            <p:cNvPr id="6"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3"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4"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38209287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Case 2 (3)</a:t>
            </a:r>
            <a:endParaRPr lang="en-US" dirty="0"/>
          </a:p>
        </p:txBody>
      </p:sp>
      <p:sp>
        <p:nvSpPr>
          <p:cNvPr id="4" name="文本占位符 3"/>
          <p:cNvSpPr>
            <a:spLocks noGrp="1"/>
          </p:cNvSpPr>
          <p:nvPr>
            <p:ph type="body" sz="quarter" idx="10"/>
          </p:nvPr>
        </p:nvSpPr>
        <p:spPr/>
        <p:txBody>
          <a:bodyPr/>
          <a:lstStyle/>
          <a:p>
            <a:r>
              <a:rPr lang="en-US" dirty="0" smtClean="0"/>
              <a:t>The power supply solution complies with the requirements for Uptime Tier </a:t>
            </a:r>
            <a:r>
              <a:rPr lang="en-US" altLang="zh-CN" dirty="0" smtClean="0"/>
              <a:t>Ⅱ </a:t>
            </a:r>
            <a:r>
              <a:rPr lang="en-US" dirty="0" smtClean="0"/>
              <a:t>data centers.</a:t>
            </a:r>
          </a:p>
          <a:p>
            <a:pPr lvl="1"/>
            <a:r>
              <a:rPr lang="en-US" dirty="0" smtClean="0"/>
              <a:t>DG configuration: N+1 (5+1), there is only one DG route.</a:t>
            </a:r>
          </a:p>
          <a:p>
            <a:pPr lvl="1"/>
            <a:r>
              <a:rPr lang="en-US" dirty="0" smtClean="0"/>
              <a:t>Transformer configuration: 2N</a:t>
            </a:r>
          </a:p>
          <a:p>
            <a:pPr lvl="1"/>
            <a:r>
              <a:rPr lang="en-US" dirty="0" smtClean="0"/>
              <a:t>UPS configuration: 2N</a:t>
            </a:r>
          </a:p>
          <a:p>
            <a:pPr lvl="1"/>
            <a:r>
              <a:rPr lang="en-US" dirty="0" smtClean="0"/>
              <a:t>Power supply route for loads: dual power supplies</a:t>
            </a:r>
          </a:p>
          <a:p>
            <a:pPr lvl="2"/>
            <a:r>
              <a:rPr lang="en-US" dirty="0" smtClean="0"/>
              <a:t>In conclusion, except for the DG route, other routes meet online maintenance requirements. However, the data center tier is determined by the weakest route.</a:t>
            </a:r>
            <a:endParaRPr lang="en-US" dirty="0"/>
          </a:p>
        </p:txBody>
      </p:sp>
    </p:spTree>
    <p:extLst>
      <p:ext uri="{BB962C8B-B14F-4D97-AF65-F5344CB8AC3E}">
        <p14:creationId xmlns:p14="http://schemas.microsoft.com/office/powerpoint/2010/main" val="35869056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2 (4)</a:t>
            </a:r>
            <a:endParaRPr lang="en-US" dirty="0"/>
          </a:p>
        </p:txBody>
      </p:sp>
      <p:sp>
        <p:nvSpPr>
          <p:cNvPr id="3" name="文本占位符 2"/>
          <p:cNvSpPr>
            <a:spLocks noGrp="1"/>
          </p:cNvSpPr>
          <p:nvPr>
            <p:ph type="body" sz="quarter" idx="10"/>
          </p:nvPr>
        </p:nvSpPr>
        <p:spPr/>
        <p:txBody>
          <a:bodyPr/>
          <a:lstStyle/>
          <a:p>
            <a:r>
              <a:rPr lang="en-US" sz="1800" dirty="0" smtClean="0"/>
              <a:t>Advantages:</a:t>
            </a:r>
          </a:p>
          <a:p>
            <a:pPr lvl="1"/>
            <a:r>
              <a:rPr lang="en-US" sz="1600" dirty="0" smtClean="0"/>
              <a:t>Dual mains supplies in active-active mode are used. Bus tie switches are configured on the high- and low-voltage sides to improve the reliability of the mains.</a:t>
            </a:r>
          </a:p>
          <a:p>
            <a:pPr lvl="1"/>
            <a:r>
              <a:rPr lang="en-US" sz="1600" dirty="0" smtClean="0"/>
              <a:t>The DG is configured in N+1 mode. When both mains inputs are faulty, the DG start, improving system reliability.</a:t>
            </a:r>
          </a:p>
          <a:p>
            <a:pPr lvl="1"/>
            <a:r>
              <a:rPr lang="en-US" sz="1600" dirty="0" smtClean="0"/>
              <a:t>On the load side, the IT devices are powered by two routes, and the UPS is configured in 2N mode. The loads such as chillers and cooling towers are powered by two routes, which are controlled by a terminal ATS. IT loads and power loads are isolated to avoid mutual impact.</a:t>
            </a:r>
          </a:p>
          <a:p>
            <a:pPr lvl="1"/>
            <a:r>
              <a:rPr lang="en-US" sz="1600" dirty="0" smtClean="0"/>
              <a:t>Chilled water pumps and air conditioners are also powered by two routes controlled by a terminal ATS. But one route is from an independent UPS to achieve continuous cooling.</a:t>
            </a:r>
          </a:p>
          <a:p>
            <a:r>
              <a:rPr lang="en-US" sz="1800" dirty="0" smtClean="0"/>
              <a:t>Disadvantage:</a:t>
            </a:r>
          </a:p>
          <a:p>
            <a:pPr lvl="1"/>
            <a:r>
              <a:rPr lang="en-US" sz="1600" dirty="0" smtClean="0"/>
              <a:t>There is only one route on the DG side.</a:t>
            </a:r>
            <a:endParaRPr lang="en-US" sz="1600" dirty="0"/>
          </a:p>
        </p:txBody>
      </p:sp>
    </p:spTree>
    <p:extLst>
      <p:ext uri="{BB962C8B-B14F-4D97-AF65-F5344CB8AC3E}">
        <p14:creationId xmlns:p14="http://schemas.microsoft.com/office/powerpoint/2010/main" val="17806521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2 (5)</a:t>
            </a:r>
            <a:endParaRPr lang="en-US" dirty="0"/>
          </a:p>
        </p:txBody>
      </p:sp>
      <p:sp>
        <p:nvSpPr>
          <p:cNvPr id="3" name="文本占位符 2"/>
          <p:cNvSpPr>
            <a:spLocks noGrp="1"/>
          </p:cNvSpPr>
          <p:nvPr>
            <p:ph type="body" sz="quarter" idx="10"/>
          </p:nvPr>
        </p:nvSpPr>
        <p:spPr/>
        <p:txBody>
          <a:bodyPr/>
          <a:lstStyle/>
          <a:p>
            <a:r>
              <a:rPr lang="en-US" sz="2000" dirty="0" smtClean="0"/>
              <a:t>Add a DG parallel cabinet to form a dual-route system, improving the system reliability.</a:t>
            </a:r>
          </a:p>
          <a:p>
            <a:r>
              <a:rPr lang="en-US" sz="2000" dirty="0" smtClean="0"/>
              <a:t>Common DG configurations for Tier </a:t>
            </a:r>
            <a:r>
              <a:rPr lang="en-US" altLang="zh-CN" sz="2000" dirty="0" smtClean="0"/>
              <a:t>Ⅲ</a:t>
            </a:r>
            <a:r>
              <a:rPr lang="en-US" altLang="zh-CN" sz="2000" dirty="0"/>
              <a:t> </a:t>
            </a:r>
            <a:r>
              <a:rPr lang="en-US" sz="2000" dirty="0" smtClean="0"/>
              <a:t>data centers</a:t>
            </a:r>
            <a:endParaRPr lang="en-US" sz="2000" dirty="0"/>
          </a:p>
        </p:txBody>
      </p:sp>
      <p:grpSp>
        <p:nvGrpSpPr>
          <p:cNvPr id="13" name="组合 12"/>
          <p:cNvGrpSpPr/>
          <p:nvPr/>
        </p:nvGrpSpPr>
        <p:grpSpPr>
          <a:xfrm>
            <a:off x="565370" y="2268110"/>
            <a:ext cx="11191477" cy="3924300"/>
            <a:chOff x="682407" y="2535254"/>
            <a:chExt cx="11191477" cy="3924300"/>
          </a:xfrm>
        </p:grpSpPr>
        <p:grpSp>
          <p:nvGrpSpPr>
            <p:cNvPr id="30" name="组合 29"/>
            <p:cNvGrpSpPr/>
            <p:nvPr/>
          </p:nvGrpSpPr>
          <p:grpSpPr>
            <a:xfrm>
              <a:off x="682407" y="2535254"/>
              <a:ext cx="9667875" cy="3924300"/>
              <a:chOff x="1088807" y="2535254"/>
              <a:chExt cx="9667875" cy="3924300"/>
            </a:xfrm>
          </p:grpSpPr>
          <p:pic>
            <p:nvPicPr>
              <p:cNvPr id="7" name="图片 6"/>
              <p:cNvPicPr>
                <a:picLocks noChangeAspect="1"/>
              </p:cNvPicPr>
              <p:nvPr/>
            </p:nvPicPr>
            <p:blipFill>
              <a:blip r:embed="rId3"/>
              <a:stretch>
                <a:fillRect/>
              </a:stretch>
            </p:blipFill>
            <p:spPr>
              <a:xfrm>
                <a:off x="1088807" y="2535254"/>
                <a:ext cx="9667875" cy="3924300"/>
              </a:xfrm>
              <a:prstGeom prst="rect">
                <a:avLst/>
              </a:prstGeom>
            </p:spPr>
          </p:pic>
          <p:sp>
            <p:nvSpPr>
              <p:cNvPr id="8" name="文本框 7"/>
              <p:cNvSpPr txBox="1"/>
              <p:nvPr/>
            </p:nvSpPr>
            <p:spPr>
              <a:xfrm>
                <a:off x="1121614" y="2705757"/>
                <a:ext cx="615874" cy="307777"/>
              </a:xfrm>
              <a:prstGeom prst="rect">
                <a:avLst/>
              </a:prstGeom>
              <a:noFill/>
            </p:spPr>
            <p:txBody>
              <a:bodyPr wrap="none" rtlCol="0">
                <a:spAutoFit/>
              </a:bodyPr>
              <a:lstStyle/>
              <a:p>
                <a:r>
                  <a:rPr lang="en-US" sz="1400" dirty="0">
                    <a:latin typeface="Huawei Sans" panose="020C0503030203020204" pitchFamily="34" charset="0"/>
                  </a:rPr>
                  <a:t>DG A</a:t>
                </a:r>
              </a:p>
            </p:txBody>
          </p:sp>
          <p:sp>
            <p:nvSpPr>
              <p:cNvPr id="9" name="文本框 8"/>
              <p:cNvSpPr txBox="1"/>
              <p:nvPr/>
            </p:nvSpPr>
            <p:spPr>
              <a:xfrm>
                <a:off x="1808870" y="2705757"/>
                <a:ext cx="1362874" cy="307777"/>
              </a:xfrm>
              <a:prstGeom prst="rect">
                <a:avLst/>
              </a:prstGeom>
              <a:noFill/>
            </p:spPr>
            <p:txBody>
              <a:bodyPr wrap="none" rtlCol="0">
                <a:spAutoFit/>
              </a:bodyPr>
              <a:lstStyle/>
              <a:p>
                <a:r>
                  <a:rPr lang="en-US" sz="1400" dirty="0">
                    <a:latin typeface="Huawei Sans" panose="020C0503030203020204" pitchFamily="34" charset="0"/>
                  </a:rPr>
                  <a:t>Transformer A</a:t>
                </a:r>
              </a:p>
            </p:txBody>
          </p:sp>
          <p:sp>
            <p:nvSpPr>
              <p:cNvPr id="10" name="文本框 9"/>
              <p:cNvSpPr txBox="1"/>
              <p:nvPr/>
            </p:nvSpPr>
            <p:spPr>
              <a:xfrm>
                <a:off x="5093046" y="2705757"/>
                <a:ext cx="606256" cy="307777"/>
              </a:xfrm>
              <a:prstGeom prst="rect">
                <a:avLst/>
              </a:prstGeom>
              <a:noFill/>
            </p:spPr>
            <p:txBody>
              <a:bodyPr wrap="none" rtlCol="0">
                <a:spAutoFit/>
              </a:bodyPr>
              <a:lstStyle/>
              <a:p>
                <a:r>
                  <a:rPr lang="en-US" sz="1400" dirty="0">
                    <a:latin typeface="Huawei Sans" panose="020C0503030203020204" pitchFamily="34" charset="0"/>
                  </a:rPr>
                  <a:t>DG B</a:t>
                </a:r>
              </a:p>
            </p:txBody>
          </p:sp>
          <p:sp>
            <p:nvSpPr>
              <p:cNvPr id="11" name="文本框 10"/>
              <p:cNvSpPr txBox="1"/>
              <p:nvPr/>
            </p:nvSpPr>
            <p:spPr>
              <a:xfrm>
                <a:off x="3708636" y="2705757"/>
                <a:ext cx="1406643" cy="307777"/>
              </a:xfrm>
              <a:prstGeom prst="rect">
                <a:avLst/>
              </a:prstGeom>
              <a:noFill/>
            </p:spPr>
            <p:txBody>
              <a:bodyPr wrap="square" rtlCol="0">
                <a:spAutoFit/>
              </a:bodyPr>
              <a:lstStyle/>
              <a:p>
                <a:r>
                  <a:rPr lang="en-US" sz="1400" dirty="0">
                    <a:latin typeface="Huawei Sans" panose="020C0503030203020204" pitchFamily="34" charset="0"/>
                  </a:rPr>
                  <a:t>Transformer B</a:t>
                </a:r>
              </a:p>
            </p:txBody>
          </p:sp>
          <p:sp>
            <p:nvSpPr>
              <p:cNvPr id="12" name="文本框 11"/>
              <p:cNvSpPr txBox="1"/>
              <p:nvPr/>
            </p:nvSpPr>
            <p:spPr>
              <a:xfrm>
                <a:off x="1713296" y="3790568"/>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A</a:t>
                </a:r>
              </a:p>
            </p:txBody>
          </p:sp>
          <p:sp>
            <p:nvSpPr>
              <p:cNvPr id="20" name="文本框 19"/>
              <p:cNvSpPr txBox="1"/>
              <p:nvPr/>
            </p:nvSpPr>
            <p:spPr>
              <a:xfrm>
                <a:off x="1121614" y="4705173"/>
                <a:ext cx="615874" cy="307777"/>
              </a:xfrm>
              <a:prstGeom prst="rect">
                <a:avLst/>
              </a:prstGeom>
              <a:noFill/>
            </p:spPr>
            <p:txBody>
              <a:bodyPr wrap="none" rtlCol="0">
                <a:spAutoFit/>
              </a:bodyPr>
              <a:lstStyle/>
              <a:p>
                <a:r>
                  <a:rPr lang="en-US" sz="1400" dirty="0">
                    <a:latin typeface="Huawei Sans" panose="020C0503030203020204" pitchFamily="34" charset="0"/>
                  </a:rPr>
                  <a:t>DG A</a:t>
                </a:r>
              </a:p>
            </p:txBody>
          </p:sp>
          <p:sp>
            <p:nvSpPr>
              <p:cNvPr id="21" name="文本框 20"/>
              <p:cNvSpPr txBox="1"/>
              <p:nvPr/>
            </p:nvSpPr>
            <p:spPr>
              <a:xfrm>
                <a:off x="5096627" y="4705173"/>
                <a:ext cx="606256" cy="307777"/>
              </a:xfrm>
              <a:prstGeom prst="rect">
                <a:avLst/>
              </a:prstGeom>
              <a:noFill/>
            </p:spPr>
            <p:txBody>
              <a:bodyPr wrap="none" rtlCol="0">
                <a:spAutoFit/>
              </a:bodyPr>
              <a:lstStyle/>
              <a:p>
                <a:r>
                  <a:rPr lang="en-US" sz="1400">
                    <a:latin typeface="Huawei Sans" panose="020C0503030203020204" pitchFamily="34" charset="0"/>
                  </a:rPr>
                  <a:t>DG B</a:t>
                </a:r>
              </a:p>
            </p:txBody>
          </p:sp>
          <p:sp>
            <p:nvSpPr>
              <p:cNvPr id="22" name="文本框 21"/>
              <p:cNvSpPr txBox="1"/>
              <p:nvPr/>
            </p:nvSpPr>
            <p:spPr>
              <a:xfrm>
                <a:off x="2793122" y="4752139"/>
                <a:ext cx="1189749" cy="307777"/>
              </a:xfrm>
              <a:prstGeom prst="rect">
                <a:avLst/>
              </a:prstGeom>
              <a:noFill/>
            </p:spPr>
            <p:txBody>
              <a:bodyPr wrap="none" rtlCol="0">
                <a:spAutoFit/>
              </a:bodyPr>
              <a:lstStyle/>
              <a:p>
                <a:pPr algn="ctr"/>
                <a:r>
                  <a:rPr lang="en-US" sz="1400" dirty="0">
                    <a:latin typeface="Huawei Sans" panose="020C0503030203020204" pitchFamily="34" charset="0"/>
                  </a:rPr>
                  <a:t>Transformer</a:t>
                </a:r>
              </a:p>
            </p:txBody>
          </p:sp>
          <p:sp>
            <p:nvSpPr>
              <p:cNvPr id="23" name="文本框 22"/>
              <p:cNvSpPr txBox="1"/>
              <p:nvPr/>
            </p:nvSpPr>
            <p:spPr>
              <a:xfrm>
                <a:off x="2853077" y="3076816"/>
                <a:ext cx="1380506" cy="523220"/>
              </a:xfrm>
              <a:prstGeom prst="rect">
                <a:avLst/>
              </a:prstGeom>
              <a:noFill/>
            </p:spPr>
            <p:txBody>
              <a:bodyPr wrap="none" rtlCol="0">
                <a:spAutoFit/>
              </a:bodyPr>
              <a:lstStyle/>
              <a:p>
                <a:pPr algn="ctr"/>
                <a:r>
                  <a:rPr lang="en-US" sz="1400" dirty="0">
                    <a:latin typeface="Huawei Sans" panose="020C0503030203020204" pitchFamily="34" charset="0"/>
                  </a:rPr>
                  <a:t>2N </a:t>
                </a:r>
                <a:r>
                  <a:rPr lang="en-US" sz="1400" dirty="0" smtClean="0">
                    <a:latin typeface="Huawei Sans" panose="020C0503030203020204" pitchFamily="34" charset="0"/>
                  </a:rPr>
                  <a:t>DG, </a:t>
                </a:r>
                <a:r>
                  <a:rPr lang="en-US" sz="1400" dirty="0">
                    <a:latin typeface="Huawei Sans" panose="020C0503030203020204" pitchFamily="34" charset="0"/>
                  </a:rPr>
                  <a:t>two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mains </a:t>
                </a:r>
                <a:r>
                  <a:rPr lang="en-US" sz="1400" dirty="0">
                    <a:latin typeface="Huawei Sans" panose="020C0503030203020204" pitchFamily="34" charset="0"/>
                  </a:rPr>
                  <a:t>supplies</a:t>
                </a:r>
              </a:p>
            </p:txBody>
          </p:sp>
          <p:sp>
            <p:nvSpPr>
              <p:cNvPr id="24" name="文本框 23"/>
              <p:cNvSpPr txBox="1"/>
              <p:nvPr/>
            </p:nvSpPr>
            <p:spPr>
              <a:xfrm>
                <a:off x="2218445" y="4525879"/>
                <a:ext cx="2339102" cy="307777"/>
              </a:xfrm>
              <a:prstGeom prst="rect">
                <a:avLst/>
              </a:prstGeom>
              <a:noFill/>
            </p:spPr>
            <p:txBody>
              <a:bodyPr wrap="none" rtlCol="0">
                <a:spAutoFit/>
              </a:bodyPr>
              <a:lstStyle/>
              <a:p>
                <a:pPr algn="ctr"/>
                <a:r>
                  <a:rPr lang="en-US" sz="1400" dirty="0">
                    <a:latin typeface="Huawei Sans" panose="020C0503030203020204" pitchFamily="34" charset="0"/>
                  </a:rPr>
                  <a:t>2N DGs, one mains supply</a:t>
                </a:r>
              </a:p>
            </p:txBody>
          </p:sp>
          <p:sp>
            <p:nvSpPr>
              <p:cNvPr id="25" name="文本框 24"/>
              <p:cNvSpPr txBox="1"/>
              <p:nvPr/>
            </p:nvSpPr>
            <p:spPr>
              <a:xfrm>
                <a:off x="6700109" y="2835781"/>
                <a:ext cx="1362874" cy="307777"/>
              </a:xfrm>
              <a:prstGeom prst="rect">
                <a:avLst/>
              </a:prstGeom>
              <a:noFill/>
            </p:spPr>
            <p:txBody>
              <a:bodyPr wrap="none" rtlCol="0">
                <a:spAutoFit/>
              </a:bodyPr>
              <a:lstStyle/>
              <a:p>
                <a:r>
                  <a:rPr lang="en-US" sz="1400">
                    <a:latin typeface="Huawei Sans" panose="020C0503030203020204" pitchFamily="34" charset="0"/>
                  </a:rPr>
                  <a:t>Transformer A</a:t>
                </a:r>
              </a:p>
            </p:txBody>
          </p:sp>
          <p:sp>
            <p:nvSpPr>
              <p:cNvPr id="26" name="文本框 25"/>
              <p:cNvSpPr txBox="1"/>
              <p:nvPr/>
            </p:nvSpPr>
            <p:spPr>
              <a:xfrm>
                <a:off x="8917375" y="2835781"/>
                <a:ext cx="1353256" cy="307777"/>
              </a:xfrm>
              <a:prstGeom prst="rect">
                <a:avLst/>
              </a:prstGeom>
              <a:noFill/>
            </p:spPr>
            <p:txBody>
              <a:bodyPr wrap="none" rtlCol="0">
                <a:spAutoFit/>
              </a:bodyPr>
              <a:lstStyle/>
              <a:p>
                <a:r>
                  <a:rPr lang="en-US" sz="1400" dirty="0">
                    <a:latin typeface="Huawei Sans" panose="020C0503030203020204" pitchFamily="34" charset="0"/>
                  </a:rPr>
                  <a:t>Transformer B</a:t>
                </a:r>
              </a:p>
            </p:txBody>
          </p:sp>
          <p:sp>
            <p:nvSpPr>
              <p:cNvPr id="27" name="文本框 26"/>
              <p:cNvSpPr txBox="1"/>
              <p:nvPr/>
            </p:nvSpPr>
            <p:spPr>
              <a:xfrm>
                <a:off x="7150285" y="4705173"/>
                <a:ext cx="1189749" cy="307777"/>
              </a:xfrm>
              <a:prstGeom prst="rect">
                <a:avLst/>
              </a:prstGeom>
              <a:noFill/>
            </p:spPr>
            <p:txBody>
              <a:bodyPr wrap="none" rtlCol="0">
                <a:spAutoFit/>
              </a:bodyPr>
              <a:lstStyle/>
              <a:p>
                <a:r>
                  <a:rPr lang="en-US" sz="1400">
                    <a:latin typeface="Huawei Sans" panose="020C0503030203020204" pitchFamily="34" charset="0"/>
                  </a:rPr>
                  <a:t>Transformer</a:t>
                </a:r>
              </a:p>
            </p:txBody>
          </p:sp>
          <p:sp>
            <p:nvSpPr>
              <p:cNvPr id="28" name="文本框 27"/>
              <p:cNvSpPr txBox="1"/>
              <p:nvPr/>
            </p:nvSpPr>
            <p:spPr>
              <a:xfrm>
                <a:off x="7388756" y="2625012"/>
                <a:ext cx="2579552" cy="307777"/>
              </a:xfrm>
              <a:prstGeom prst="rect">
                <a:avLst/>
              </a:prstGeom>
              <a:noFill/>
            </p:spPr>
            <p:txBody>
              <a:bodyPr wrap="none" rtlCol="0">
                <a:spAutoFit/>
              </a:bodyPr>
              <a:lstStyle/>
              <a:p>
                <a:r>
                  <a:rPr lang="en-US" sz="1400" dirty="0">
                    <a:latin typeface="Huawei Sans" panose="020C0503030203020204" pitchFamily="34" charset="0"/>
                  </a:rPr>
                  <a:t>N+1 </a:t>
                </a:r>
                <a:r>
                  <a:rPr lang="en-US" sz="1400" dirty="0" smtClean="0">
                    <a:latin typeface="Huawei Sans" panose="020C0503030203020204" pitchFamily="34" charset="0"/>
                  </a:rPr>
                  <a:t>DG, </a:t>
                </a:r>
                <a:r>
                  <a:rPr lang="en-US" sz="1400" dirty="0">
                    <a:latin typeface="Huawei Sans" panose="020C0503030203020204" pitchFamily="34" charset="0"/>
                  </a:rPr>
                  <a:t>two mains supplies</a:t>
                </a:r>
              </a:p>
            </p:txBody>
          </p:sp>
          <p:sp>
            <p:nvSpPr>
              <p:cNvPr id="29" name="文本框 28"/>
              <p:cNvSpPr txBox="1"/>
              <p:nvPr/>
            </p:nvSpPr>
            <p:spPr>
              <a:xfrm>
                <a:off x="7388755" y="4467811"/>
                <a:ext cx="2443298" cy="307777"/>
              </a:xfrm>
              <a:prstGeom prst="rect">
                <a:avLst/>
              </a:prstGeom>
              <a:noFill/>
            </p:spPr>
            <p:txBody>
              <a:bodyPr wrap="none" rtlCol="0">
                <a:spAutoFit/>
              </a:bodyPr>
              <a:lstStyle/>
              <a:p>
                <a:r>
                  <a:rPr lang="en-US" sz="1400" dirty="0">
                    <a:latin typeface="Huawei Sans" panose="020C0503030203020204" pitchFamily="34" charset="0"/>
                  </a:rPr>
                  <a:t>N+1 </a:t>
                </a:r>
                <a:r>
                  <a:rPr lang="en-US" sz="1400" dirty="0" smtClean="0">
                    <a:latin typeface="Huawei Sans" panose="020C0503030203020204" pitchFamily="34" charset="0"/>
                  </a:rPr>
                  <a:t>DG, </a:t>
                </a:r>
                <a:r>
                  <a:rPr lang="en-US" sz="1400" dirty="0">
                    <a:latin typeface="Huawei Sans" panose="020C0503030203020204" pitchFamily="34" charset="0"/>
                  </a:rPr>
                  <a:t>one mains supply</a:t>
                </a:r>
              </a:p>
            </p:txBody>
          </p:sp>
          <p:sp>
            <p:nvSpPr>
              <p:cNvPr id="31" name="文本框 30"/>
              <p:cNvSpPr txBox="1"/>
              <p:nvPr/>
            </p:nvSpPr>
            <p:spPr>
              <a:xfrm>
                <a:off x="1642902" y="5683061"/>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A</a:t>
                </a:r>
              </a:p>
            </p:txBody>
          </p:sp>
          <p:sp>
            <p:nvSpPr>
              <p:cNvPr id="32" name="文本框 31"/>
              <p:cNvSpPr txBox="1"/>
              <p:nvPr/>
            </p:nvSpPr>
            <p:spPr>
              <a:xfrm>
                <a:off x="3646371" y="5672181"/>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B</a:t>
                </a:r>
              </a:p>
            </p:txBody>
          </p:sp>
          <p:sp>
            <p:nvSpPr>
              <p:cNvPr id="33" name="文本框 32"/>
              <p:cNvSpPr txBox="1"/>
              <p:nvPr/>
            </p:nvSpPr>
            <p:spPr>
              <a:xfrm>
                <a:off x="3668737" y="3793307"/>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B</a:t>
                </a:r>
              </a:p>
            </p:txBody>
          </p:sp>
          <p:sp>
            <p:nvSpPr>
              <p:cNvPr id="34" name="文本框 33"/>
              <p:cNvSpPr txBox="1"/>
              <p:nvPr/>
            </p:nvSpPr>
            <p:spPr>
              <a:xfrm>
                <a:off x="6567509" y="3814797"/>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A</a:t>
                </a:r>
              </a:p>
            </p:txBody>
          </p:sp>
          <p:sp>
            <p:nvSpPr>
              <p:cNvPr id="35" name="文本框 34"/>
              <p:cNvSpPr txBox="1"/>
              <p:nvPr/>
            </p:nvSpPr>
            <p:spPr>
              <a:xfrm>
                <a:off x="6497115" y="5669190"/>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A</a:t>
                </a:r>
              </a:p>
            </p:txBody>
          </p:sp>
          <p:sp>
            <p:nvSpPr>
              <p:cNvPr id="36" name="文本框 35"/>
              <p:cNvSpPr txBox="1"/>
              <p:nvPr/>
            </p:nvSpPr>
            <p:spPr>
              <a:xfrm>
                <a:off x="8500584" y="5671010"/>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B</a:t>
                </a:r>
              </a:p>
            </p:txBody>
          </p:sp>
          <p:sp>
            <p:nvSpPr>
              <p:cNvPr id="37" name="文本框 36"/>
              <p:cNvSpPr txBox="1"/>
              <p:nvPr/>
            </p:nvSpPr>
            <p:spPr>
              <a:xfrm>
                <a:off x="8522950" y="3817536"/>
                <a:ext cx="1458447" cy="523220"/>
              </a:xfrm>
              <a:prstGeom prst="rect">
                <a:avLst/>
              </a:prstGeom>
              <a:solidFill>
                <a:schemeClr val="bg1"/>
              </a:solidFill>
              <a:ln>
                <a:solidFill>
                  <a:srgbClr val="A8A8A8"/>
                </a:solidFill>
              </a:ln>
            </p:spPr>
            <p:txBody>
              <a:bodyPr wrap="square" rtlCol="0">
                <a:spAutoFit/>
              </a:bodyPr>
              <a:lstStyle/>
              <a:p>
                <a:pPr algn="ctr"/>
                <a:r>
                  <a:rPr lang="en-US" sz="1400" dirty="0">
                    <a:latin typeface="Huawei Sans" panose="020C0503030203020204" pitchFamily="34" charset="0"/>
                  </a:rPr>
                  <a:t>Low-voltage </a:t>
                </a:r>
                <a:endParaRPr lang="en-US" sz="1400" dirty="0" smtClean="0">
                  <a:latin typeface="Huawei Sans" panose="020C0503030203020204" pitchFamily="34" charset="0"/>
                </a:endParaRPr>
              </a:p>
              <a:p>
                <a:pPr algn="ctr"/>
                <a:r>
                  <a:rPr lang="en-US" sz="1400" dirty="0" smtClean="0">
                    <a:latin typeface="Huawei Sans" panose="020C0503030203020204" pitchFamily="34" charset="0"/>
                  </a:rPr>
                  <a:t>PDF </a:t>
                </a:r>
                <a:r>
                  <a:rPr lang="en-US" sz="1400" dirty="0">
                    <a:latin typeface="Huawei Sans" panose="020C0503030203020204" pitchFamily="34" charset="0"/>
                  </a:rPr>
                  <a:t>B</a:t>
                </a:r>
              </a:p>
            </p:txBody>
          </p:sp>
        </p:grpSp>
        <p:sp>
          <p:nvSpPr>
            <p:cNvPr id="4" name="文本框 3"/>
            <p:cNvSpPr txBox="1"/>
            <p:nvPr/>
          </p:nvSpPr>
          <p:spPr>
            <a:xfrm>
              <a:off x="10284634" y="4400828"/>
              <a:ext cx="1589250" cy="1384995"/>
            </a:xfrm>
            <a:prstGeom prst="rect">
              <a:avLst/>
            </a:prstGeom>
            <a:noFill/>
          </p:spPr>
          <p:txBody>
            <a:bodyPr wrap="square" rtlCol="0">
              <a:spAutoFit/>
            </a:bodyPr>
            <a:lstStyle/>
            <a:p>
              <a:r>
                <a:rPr lang="en-US" sz="1400" dirty="0">
                  <a:latin typeface="Huawei Sans" panose="020C0503030203020204" pitchFamily="34" charset="0"/>
                </a:rPr>
                <a:t>Note: Low-voltage </a:t>
              </a:r>
              <a:r>
                <a:rPr lang="en-US" sz="1400" dirty="0" smtClean="0">
                  <a:latin typeface="Huawei Sans" panose="020C0503030203020204" pitchFamily="34" charset="0"/>
                </a:rPr>
                <a:t>DG </a:t>
              </a:r>
              <a:r>
                <a:rPr lang="en-US" sz="1400" dirty="0">
                  <a:latin typeface="Huawei Sans" panose="020C0503030203020204" pitchFamily="34" charset="0"/>
                </a:rPr>
                <a:t>are used here. The architectures are the same for high-voltage </a:t>
              </a:r>
              <a:r>
                <a:rPr lang="en-US" sz="1400" dirty="0" smtClean="0">
                  <a:latin typeface="Huawei Sans" panose="020C0503030203020204" pitchFamily="34" charset="0"/>
                </a:rPr>
                <a:t>DG.</a:t>
              </a:r>
              <a:endParaRPr lang="en-US" sz="1400" dirty="0">
                <a:latin typeface="Huawei Sans" panose="020C0503030203020204" pitchFamily="34" charset="0"/>
              </a:endParaRPr>
            </a:p>
          </p:txBody>
        </p:sp>
      </p:grpSp>
    </p:spTree>
    <p:extLst>
      <p:ext uri="{BB962C8B-B14F-4D97-AF65-F5344CB8AC3E}">
        <p14:creationId xmlns:p14="http://schemas.microsoft.com/office/powerpoint/2010/main" val="25710482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34427" y="1188668"/>
            <a:ext cx="10768385" cy="5012107"/>
            <a:chOff x="688689" y="1291034"/>
            <a:chExt cx="10768385" cy="5012107"/>
          </a:xfrm>
        </p:grpSpPr>
        <p:grpSp>
          <p:nvGrpSpPr>
            <p:cNvPr id="259" name="组合 258"/>
            <p:cNvGrpSpPr/>
            <p:nvPr/>
          </p:nvGrpSpPr>
          <p:grpSpPr>
            <a:xfrm>
              <a:off x="688689" y="1291034"/>
              <a:ext cx="10768385" cy="5012107"/>
              <a:chOff x="687530" y="639304"/>
              <a:chExt cx="10768385" cy="5946690"/>
            </a:xfrm>
          </p:grpSpPr>
          <p:cxnSp>
            <p:nvCxnSpPr>
              <p:cNvPr id="5" name="直接箭头连接符 41"/>
              <p:cNvCxnSpPr>
                <a:cxnSpLocks noChangeShapeType="1"/>
              </p:cNvCxnSpPr>
              <p:nvPr/>
            </p:nvCxnSpPr>
            <p:spPr bwMode="auto">
              <a:xfrm>
                <a:off x="6608784" y="3959807"/>
                <a:ext cx="0" cy="794798"/>
              </a:xfrm>
              <a:prstGeom prst="straightConnector1">
                <a:avLst/>
              </a:prstGeom>
              <a:noFill/>
              <a:ln w="9525" cmpd="sng">
                <a:solidFill>
                  <a:srgbClr val="0000CC"/>
                </a:solidFill>
                <a:round/>
                <a:headEnd type="none" w="med" len="med"/>
                <a:tailEnd type="triangle" w="med" len="med"/>
              </a:ln>
            </p:spPr>
          </p:cxnSp>
          <p:sp>
            <p:nvSpPr>
              <p:cNvPr id="6" name="等于号 5"/>
              <p:cNvSpPr/>
              <p:nvPr/>
            </p:nvSpPr>
            <p:spPr bwMode="auto">
              <a:xfrm rot="5400000">
                <a:off x="9177079" y="481620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7" name="直接箭头连接符 41"/>
              <p:cNvCxnSpPr>
                <a:cxnSpLocks noChangeShapeType="1"/>
              </p:cNvCxnSpPr>
              <p:nvPr/>
            </p:nvCxnSpPr>
            <p:spPr bwMode="auto">
              <a:xfrm>
                <a:off x="1297363" y="3912715"/>
                <a:ext cx="0" cy="532522"/>
              </a:xfrm>
              <a:prstGeom prst="straightConnector1">
                <a:avLst/>
              </a:prstGeom>
              <a:noFill/>
              <a:ln w="9525" cmpd="sng">
                <a:solidFill>
                  <a:srgbClr val="0000CC"/>
                </a:solidFill>
                <a:round/>
                <a:headEnd type="none" w="med" len="med"/>
                <a:tailEnd type="triangle" w="med" len="med"/>
              </a:ln>
            </p:spPr>
          </p:cxnSp>
          <p:cxnSp>
            <p:nvCxnSpPr>
              <p:cNvPr id="11" name="直接箭头连接符 41"/>
              <p:cNvCxnSpPr>
                <a:cxnSpLocks noChangeShapeType="1"/>
              </p:cNvCxnSpPr>
              <p:nvPr/>
            </p:nvCxnSpPr>
            <p:spPr bwMode="auto">
              <a:xfrm>
                <a:off x="2194318" y="3912715"/>
                <a:ext cx="0" cy="532522"/>
              </a:xfrm>
              <a:prstGeom prst="straightConnector1">
                <a:avLst/>
              </a:prstGeom>
              <a:noFill/>
              <a:ln w="9525" cmpd="sng">
                <a:solidFill>
                  <a:srgbClr val="0000CC"/>
                </a:solidFill>
                <a:round/>
                <a:headEnd type="none" w="med" len="med"/>
                <a:tailEnd type="triangle" w="med" len="med"/>
              </a:ln>
            </p:spPr>
          </p:cxnSp>
          <p:sp>
            <p:nvSpPr>
              <p:cNvPr id="15" name="圆角矩形 55"/>
              <p:cNvSpPr>
                <a:spLocks noChangeArrowheads="1"/>
              </p:cNvSpPr>
              <p:nvPr/>
            </p:nvSpPr>
            <p:spPr bwMode="auto">
              <a:xfrm>
                <a:off x="1006455" y="4430077"/>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6" name="圆角矩形 56"/>
              <p:cNvSpPr>
                <a:spLocks noChangeArrowheads="1"/>
              </p:cNvSpPr>
              <p:nvPr/>
            </p:nvSpPr>
            <p:spPr bwMode="auto">
              <a:xfrm>
                <a:off x="1893081" y="4430077"/>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7" name="圆角矩形 59"/>
              <p:cNvSpPr>
                <a:spLocks noChangeArrowheads="1"/>
              </p:cNvSpPr>
              <p:nvPr/>
            </p:nvSpPr>
            <p:spPr bwMode="auto">
              <a:xfrm>
                <a:off x="2962064" y="6086944"/>
                <a:ext cx="719606" cy="499050"/>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Cabinet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load</a:t>
                </a:r>
                <a:endParaRPr lang="en-US" sz="1200" dirty="0">
                  <a:latin typeface="Huawei Sans" panose="020C0503030203020204" pitchFamily="34" charset="0"/>
                </a:endParaRPr>
              </a:p>
            </p:txBody>
          </p:sp>
          <p:cxnSp>
            <p:nvCxnSpPr>
              <p:cNvPr id="18" name="肘形连接符 127"/>
              <p:cNvCxnSpPr>
                <a:cxnSpLocks noChangeShapeType="1"/>
                <a:stCxn id="15" idx="2"/>
                <a:endCxn id="16" idx="2"/>
              </p:cNvCxnSpPr>
              <p:nvPr/>
            </p:nvCxnSpPr>
            <p:spPr bwMode="auto">
              <a:xfrm rot="16200000" flipH="1">
                <a:off x="1729136" y="4253480"/>
                <a:ext cx="958" cy="886626"/>
              </a:xfrm>
              <a:prstGeom prst="bentConnector3">
                <a:avLst>
                  <a:gd name="adj1" fmla="val 56797263"/>
                </a:avLst>
              </a:prstGeom>
              <a:noFill/>
              <a:ln w="9525" cmpd="sng">
                <a:solidFill>
                  <a:srgbClr val="0000CC"/>
                </a:solidFill>
                <a:miter lim="800000"/>
                <a:headEnd/>
                <a:tailEnd/>
              </a:ln>
            </p:spPr>
          </p:cxnSp>
          <p:cxnSp>
            <p:nvCxnSpPr>
              <p:cNvPr id="19" name="肘形连接符 133"/>
              <p:cNvCxnSpPr>
                <a:cxnSpLocks noChangeShapeType="1"/>
                <a:stCxn id="33" idx="2"/>
              </p:cNvCxnSpPr>
              <p:nvPr/>
            </p:nvCxnSpPr>
            <p:spPr bwMode="auto">
              <a:xfrm rot="16200000" flipH="1">
                <a:off x="2309242" y="5760789"/>
                <a:ext cx="272536" cy="1033106"/>
              </a:xfrm>
              <a:prstGeom prst="bentConnector2">
                <a:avLst/>
              </a:prstGeom>
              <a:noFill/>
              <a:ln w="9525" cmpd="sng">
                <a:solidFill>
                  <a:srgbClr val="0000CC"/>
                </a:solidFill>
                <a:round/>
                <a:headEnd/>
                <a:tailEnd type="arrow" w="med" len="med"/>
              </a:ln>
            </p:spPr>
          </p:cxnSp>
          <p:cxnSp>
            <p:nvCxnSpPr>
              <p:cNvPr id="20" name="肘形连接符 136"/>
              <p:cNvCxnSpPr>
                <a:cxnSpLocks noChangeShapeType="1"/>
              </p:cNvCxnSpPr>
              <p:nvPr/>
            </p:nvCxnSpPr>
            <p:spPr bwMode="auto">
              <a:xfrm rot="10800000" flipV="1">
                <a:off x="3681670" y="6219074"/>
                <a:ext cx="1096502" cy="173774"/>
              </a:xfrm>
              <a:prstGeom prst="bentConnector3">
                <a:avLst>
                  <a:gd name="adj1" fmla="val 2598"/>
                </a:avLst>
              </a:prstGeom>
              <a:noFill/>
              <a:ln w="9525" cmpd="sng">
                <a:solidFill>
                  <a:srgbClr val="00B050"/>
                </a:solidFill>
                <a:miter lim="800000"/>
                <a:headEnd/>
                <a:tailEnd type="arrow" w="med" len="med"/>
              </a:ln>
            </p:spPr>
          </p:cxnSp>
          <p:sp>
            <p:nvSpPr>
              <p:cNvPr id="21" name="圆角矩形 13"/>
              <p:cNvSpPr>
                <a:spLocks noChangeArrowheads="1"/>
              </p:cNvSpPr>
              <p:nvPr/>
            </p:nvSpPr>
            <p:spPr bwMode="auto">
              <a:xfrm>
                <a:off x="6951227" y="993213"/>
                <a:ext cx="1917294" cy="227761"/>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0.4 kV DG parallel system</a:t>
                </a:r>
              </a:p>
            </p:txBody>
          </p:sp>
          <p:sp>
            <p:nvSpPr>
              <p:cNvPr id="22" name="圆角矩形 14"/>
              <p:cNvSpPr>
                <a:spLocks noChangeArrowheads="1"/>
              </p:cNvSpPr>
              <p:nvPr/>
            </p:nvSpPr>
            <p:spPr bwMode="auto">
              <a:xfrm>
                <a:off x="1423744" y="2449566"/>
                <a:ext cx="669355" cy="258575"/>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T2</a:t>
                </a:r>
                <a:endParaRPr lang="en-US" sz="1200" dirty="0">
                  <a:latin typeface="Huawei Sans" panose="020C0503030203020204" pitchFamily="34" charset="0"/>
                </a:endParaRPr>
              </a:p>
            </p:txBody>
          </p:sp>
          <p:sp>
            <p:nvSpPr>
              <p:cNvPr id="23" name="圆角矩形 14"/>
              <p:cNvSpPr>
                <a:spLocks noChangeArrowheads="1"/>
              </p:cNvSpPr>
              <p:nvPr/>
            </p:nvSpPr>
            <p:spPr bwMode="auto">
              <a:xfrm>
                <a:off x="4520550" y="2454438"/>
                <a:ext cx="610578" cy="258575"/>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T4</a:t>
                </a:r>
                <a:endParaRPr lang="en-US" sz="1200" dirty="0">
                  <a:latin typeface="Huawei Sans" panose="020C0503030203020204" pitchFamily="34" charset="0"/>
                </a:endParaRPr>
              </a:p>
            </p:txBody>
          </p:sp>
          <p:sp>
            <p:nvSpPr>
              <p:cNvPr id="24" name="圆角矩形 42"/>
              <p:cNvSpPr>
                <a:spLocks noChangeArrowheads="1"/>
              </p:cNvSpPr>
              <p:nvPr/>
            </p:nvSpPr>
            <p:spPr bwMode="auto">
              <a:xfrm>
                <a:off x="7171540" y="4565431"/>
                <a:ext cx="485955" cy="214107"/>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25" name="圆角矩形 14"/>
              <p:cNvSpPr>
                <a:spLocks noChangeArrowheads="1"/>
              </p:cNvSpPr>
              <p:nvPr/>
            </p:nvSpPr>
            <p:spPr bwMode="auto">
              <a:xfrm>
                <a:off x="5837364" y="2458084"/>
                <a:ext cx="688400" cy="253376"/>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T5</a:t>
                </a:r>
                <a:endParaRPr lang="en-US" sz="1200" dirty="0">
                  <a:latin typeface="Huawei Sans" panose="020C0503030203020204" pitchFamily="34" charset="0"/>
                </a:endParaRPr>
              </a:p>
            </p:txBody>
          </p:sp>
          <p:sp>
            <p:nvSpPr>
              <p:cNvPr id="26" name="圆角矩形 14"/>
              <p:cNvSpPr>
                <a:spLocks noChangeArrowheads="1"/>
              </p:cNvSpPr>
              <p:nvPr/>
            </p:nvSpPr>
            <p:spPr bwMode="auto">
              <a:xfrm>
                <a:off x="9380437" y="2431545"/>
                <a:ext cx="643683" cy="265940"/>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T6</a:t>
                </a:r>
                <a:endParaRPr lang="en-US" sz="1200" dirty="0">
                  <a:latin typeface="Huawei Sans" panose="020C0503030203020204" pitchFamily="34" charset="0"/>
                </a:endParaRPr>
              </a:p>
            </p:txBody>
          </p:sp>
          <p:sp>
            <p:nvSpPr>
              <p:cNvPr id="27" name="圆角矩形 89"/>
              <p:cNvSpPr>
                <a:spLocks noChangeArrowheads="1"/>
              </p:cNvSpPr>
              <p:nvPr/>
            </p:nvSpPr>
            <p:spPr bwMode="auto">
              <a:xfrm>
                <a:off x="7339165" y="5982652"/>
                <a:ext cx="800375" cy="418382"/>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Chilled</a:t>
                </a:r>
              </a:p>
              <a:p>
                <a:pPr algn="ctr"/>
                <a:r>
                  <a:rPr lang="en-US" sz="1200" dirty="0" smtClean="0">
                    <a:latin typeface="Huawei Sans" panose="020C0503030203020204" pitchFamily="34" charset="0"/>
                  </a:rPr>
                  <a:t> </a:t>
                </a:r>
                <a:r>
                  <a:rPr lang="en-US" sz="1200" dirty="0">
                    <a:latin typeface="Huawei Sans" panose="020C0503030203020204" pitchFamily="34" charset="0"/>
                  </a:rPr>
                  <a:t>water pump</a:t>
                </a:r>
              </a:p>
            </p:txBody>
          </p:sp>
          <p:sp>
            <p:nvSpPr>
              <p:cNvPr id="28" name="圆角矩形 91"/>
              <p:cNvSpPr>
                <a:spLocks noChangeArrowheads="1"/>
              </p:cNvSpPr>
              <p:nvPr/>
            </p:nvSpPr>
            <p:spPr bwMode="auto">
              <a:xfrm>
                <a:off x="8544796" y="5964422"/>
                <a:ext cx="837267" cy="45484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a:t>
                </a:r>
                <a:endParaRPr lang="en-US" sz="1200" dirty="0">
                  <a:latin typeface="Huawei Sans" panose="020C0503030203020204" pitchFamily="34" charset="0"/>
                </a:endParaRPr>
              </a:p>
            </p:txBody>
          </p:sp>
          <p:sp>
            <p:nvSpPr>
              <p:cNvPr id="29" name="圆角矩形 93"/>
              <p:cNvSpPr>
                <a:spLocks noChangeArrowheads="1"/>
              </p:cNvSpPr>
              <p:nvPr/>
            </p:nvSpPr>
            <p:spPr bwMode="auto">
              <a:xfrm>
                <a:off x="7498835" y="5367122"/>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sp>
            <p:nvSpPr>
              <p:cNvPr id="30" name="Line 39"/>
              <p:cNvSpPr>
                <a:spLocks noChangeShapeType="1"/>
              </p:cNvSpPr>
              <p:nvPr/>
            </p:nvSpPr>
            <p:spPr bwMode="auto">
              <a:xfrm flipV="1">
                <a:off x="6531529" y="2556415"/>
                <a:ext cx="2826396"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31" name="圆角矩形 88"/>
              <p:cNvSpPr>
                <a:spLocks noChangeArrowheads="1"/>
              </p:cNvSpPr>
              <p:nvPr/>
            </p:nvSpPr>
            <p:spPr bwMode="auto">
              <a:xfrm>
                <a:off x="6435543" y="5355083"/>
                <a:ext cx="812997" cy="1037765"/>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Cooling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water </a:t>
                </a:r>
                <a:r>
                  <a:rPr lang="en-US" sz="1200" dirty="0">
                    <a:latin typeface="Huawei Sans" panose="020C0503030203020204" pitchFamily="34" charset="0"/>
                  </a:rPr>
                  <a:t>pump</a:t>
                </a:r>
              </a:p>
            </p:txBody>
          </p:sp>
          <p:sp>
            <p:nvSpPr>
              <p:cNvPr id="33" name="圆角矩形 56"/>
              <p:cNvSpPr>
                <a:spLocks noChangeArrowheads="1"/>
              </p:cNvSpPr>
              <p:nvPr/>
            </p:nvSpPr>
            <p:spPr bwMode="auto">
              <a:xfrm>
                <a:off x="1649112" y="5882500"/>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cxnSp>
            <p:nvCxnSpPr>
              <p:cNvPr id="34" name="直接箭头连接符 41"/>
              <p:cNvCxnSpPr>
                <a:cxnSpLocks noChangeShapeType="1"/>
                <a:endCxn id="33" idx="0"/>
              </p:cNvCxnSpPr>
              <p:nvPr/>
            </p:nvCxnSpPr>
            <p:spPr bwMode="auto">
              <a:xfrm>
                <a:off x="1928957" y="5249355"/>
                <a:ext cx="0" cy="633144"/>
              </a:xfrm>
              <a:prstGeom prst="straightConnector1">
                <a:avLst/>
              </a:prstGeom>
              <a:noFill/>
              <a:ln w="9525" cmpd="sng">
                <a:solidFill>
                  <a:srgbClr val="0000CC"/>
                </a:solidFill>
                <a:round/>
                <a:headEnd/>
                <a:tailEnd type="arrow" w="med" len="med"/>
              </a:ln>
            </p:spPr>
          </p:cxnSp>
          <p:sp>
            <p:nvSpPr>
              <p:cNvPr id="35" name="矩形 34"/>
              <p:cNvSpPr/>
              <p:nvPr/>
            </p:nvSpPr>
            <p:spPr>
              <a:xfrm>
                <a:off x="1569249" y="4386440"/>
                <a:ext cx="290464" cy="416289"/>
              </a:xfrm>
              <a:prstGeom prst="rect">
                <a:avLst/>
              </a:prstGeom>
            </p:spPr>
            <p:txBody>
              <a:bodyPr wrap="none">
                <a:spAutoFit/>
              </a:bodyPr>
              <a:lstStyle/>
              <a:p>
                <a:pPr>
                  <a:lnSpc>
                    <a:spcPct val="140000"/>
                  </a:lnSpc>
                  <a:defRPr/>
                </a:pPr>
                <a:r>
                  <a:rPr lang="en-US" sz="1200">
                    <a:latin typeface="Huawei Sans" panose="020C0503030203020204" pitchFamily="34" charset="0"/>
                  </a:rPr>
                  <a:t>...</a:t>
                </a:r>
              </a:p>
            </p:txBody>
          </p:sp>
          <p:sp>
            <p:nvSpPr>
              <p:cNvPr id="36" name="圆角矩形 56"/>
              <p:cNvSpPr>
                <a:spLocks noChangeArrowheads="1"/>
              </p:cNvSpPr>
              <p:nvPr/>
            </p:nvSpPr>
            <p:spPr bwMode="auto">
              <a:xfrm>
                <a:off x="4478237" y="5882500"/>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sp>
            <p:nvSpPr>
              <p:cNvPr id="37" name="矩形 36"/>
              <p:cNvSpPr/>
              <p:nvPr/>
            </p:nvSpPr>
            <p:spPr>
              <a:xfrm>
                <a:off x="6864454" y="639304"/>
                <a:ext cx="2106667" cy="416289"/>
              </a:xfrm>
              <a:prstGeom prst="rect">
                <a:avLst/>
              </a:prstGeom>
            </p:spPr>
            <p:txBody>
              <a:bodyPr wrap="none">
                <a:spAutoFit/>
              </a:bodyPr>
              <a:lstStyle/>
              <a:p>
                <a:pPr>
                  <a:lnSpc>
                    <a:spcPct val="140000"/>
                  </a:lnSpc>
                  <a:defRPr/>
                </a:pPr>
                <a:r>
                  <a:rPr lang="en-US" sz="1200" b="1" dirty="0">
                    <a:latin typeface="Huawei Sans" panose="020C0503030203020204" pitchFamily="34" charset="0"/>
                  </a:rPr>
                  <a:t>Three (3+0) 2000 kW DGs</a:t>
                </a:r>
              </a:p>
            </p:txBody>
          </p:sp>
          <p:cxnSp>
            <p:nvCxnSpPr>
              <p:cNvPr id="49" name="直接箭头连接符 41"/>
              <p:cNvCxnSpPr>
                <a:cxnSpLocks noChangeShapeType="1"/>
              </p:cNvCxnSpPr>
              <p:nvPr/>
            </p:nvCxnSpPr>
            <p:spPr bwMode="auto">
              <a:xfrm>
                <a:off x="1561173" y="5249354"/>
                <a:ext cx="0" cy="351747"/>
              </a:xfrm>
              <a:prstGeom prst="straightConnector1">
                <a:avLst/>
              </a:prstGeom>
              <a:noFill/>
              <a:ln w="9525" cmpd="sng">
                <a:solidFill>
                  <a:srgbClr val="0000CC"/>
                </a:solidFill>
                <a:round/>
                <a:headEnd/>
                <a:tailEnd type="arrow" w="med" len="med"/>
              </a:ln>
            </p:spPr>
          </p:cxnSp>
          <p:sp>
            <p:nvSpPr>
              <p:cNvPr id="50" name="矩形 49"/>
              <p:cNvSpPr/>
              <p:nvPr/>
            </p:nvSpPr>
            <p:spPr>
              <a:xfrm>
                <a:off x="1592767" y="5319705"/>
                <a:ext cx="290464" cy="416289"/>
              </a:xfrm>
              <a:prstGeom prst="rect">
                <a:avLst/>
              </a:prstGeom>
            </p:spPr>
            <p:txBody>
              <a:bodyPr wrap="none">
                <a:spAutoFit/>
              </a:bodyPr>
              <a:lstStyle/>
              <a:p>
                <a:pPr>
                  <a:lnSpc>
                    <a:spcPct val="140000"/>
                  </a:lnSpc>
                  <a:defRPr/>
                </a:pPr>
                <a:r>
                  <a:rPr lang="en-US" sz="1200">
                    <a:latin typeface="Huawei Sans" panose="020C0503030203020204" pitchFamily="34" charset="0"/>
                  </a:rPr>
                  <a:t>...</a:t>
                </a:r>
              </a:p>
            </p:txBody>
          </p:sp>
          <p:sp>
            <p:nvSpPr>
              <p:cNvPr id="51" name="等于号 50"/>
              <p:cNvSpPr/>
              <p:nvPr/>
            </p:nvSpPr>
            <p:spPr bwMode="auto">
              <a:xfrm rot="16200000">
                <a:off x="3107973" y="2656509"/>
                <a:ext cx="211048" cy="95593"/>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52" name="等于号 51"/>
              <p:cNvSpPr/>
              <p:nvPr/>
            </p:nvSpPr>
            <p:spPr bwMode="auto">
              <a:xfrm rot="5400000">
                <a:off x="2088795" y="407100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53" name="等于号 52"/>
              <p:cNvSpPr/>
              <p:nvPr/>
            </p:nvSpPr>
            <p:spPr bwMode="auto">
              <a:xfrm rot="5400000">
                <a:off x="1191839" y="407100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54" name="直接连接符 53"/>
              <p:cNvCxnSpPr/>
              <p:nvPr/>
            </p:nvCxnSpPr>
            <p:spPr bwMode="auto">
              <a:xfrm>
                <a:off x="1297363" y="3912715"/>
                <a:ext cx="896955" cy="0"/>
              </a:xfrm>
              <a:prstGeom prst="line">
                <a:avLst/>
              </a:prstGeom>
              <a:noFill/>
              <a:ln w="9525" cap="flat" cmpd="sng" algn="ctr">
                <a:solidFill>
                  <a:srgbClr val="92D050"/>
                </a:solidFill>
                <a:prstDash val="solid"/>
                <a:round/>
                <a:headEnd type="none" w="med" len="med"/>
                <a:tailEnd type="none" w="med" len="med"/>
              </a:ln>
              <a:effectLst/>
            </p:spPr>
          </p:cxnSp>
          <p:sp>
            <p:nvSpPr>
              <p:cNvPr id="59" name="等于号 58"/>
              <p:cNvSpPr/>
              <p:nvPr/>
            </p:nvSpPr>
            <p:spPr bwMode="auto">
              <a:xfrm rot="5400000">
                <a:off x="1174859" y="492167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0" name="等于号 59"/>
              <p:cNvSpPr/>
              <p:nvPr/>
            </p:nvSpPr>
            <p:spPr bwMode="auto">
              <a:xfrm rot="5400000">
                <a:off x="2067404" y="492167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1" name="等于号 60"/>
              <p:cNvSpPr/>
              <p:nvPr/>
            </p:nvSpPr>
            <p:spPr bwMode="auto">
              <a:xfrm rot="5400000">
                <a:off x="1455650" y="5364932"/>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2" name="等于号 61"/>
              <p:cNvSpPr/>
              <p:nvPr/>
            </p:nvSpPr>
            <p:spPr bwMode="auto">
              <a:xfrm rot="5400000">
                <a:off x="1823434" y="5372466"/>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3" name="等于号 62"/>
              <p:cNvSpPr/>
              <p:nvPr/>
            </p:nvSpPr>
            <p:spPr bwMode="auto">
              <a:xfrm rot="5400000">
                <a:off x="1825150" y="620034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4" name="等于号 63"/>
              <p:cNvSpPr/>
              <p:nvPr/>
            </p:nvSpPr>
            <p:spPr bwMode="auto">
              <a:xfrm rot="5400000">
                <a:off x="4671759" y="6215458"/>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65" name="等于号 64"/>
              <p:cNvSpPr/>
              <p:nvPr/>
            </p:nvSpPr>
            <p:spPr bwMode="auto">
              <a:xfrm rot="10800000">
                <a:off x="7813598" y="2508989"/>
                <a:ext cx="211048" cy="95593"/>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72" name="直接箭头连接符 41"/>
              <p:cNvCxnSpPr>
                <a:cxnSpLocks noChangeShapeType="1"/>
                <a:endCxn id="75" idx="0"/>
              </p:cNvCxnSpPr>
              <p:nvPr/>
            </p:nvCxnSpPr>
            <p:spPr bwMode="auto">
              <a:xfrm flipH="1">
                <a:off x="5858962" y="3947890"/>
                <a:ext cx="4222" cy="1407194"/>
              </a:xfrm>
              <a:prstGeom prst="straightConnector1">
                <a:avLst/>
              </a:prstGeom>
              <a:noFill/>
              <a:ln w="9525" cmpd="sng">
                <a:solidFill>
                  <a:srgbClr val="0000CC"/>
                </a:solidFill>
                <a:round/>
                <a:headEnd type="none" w="med" len="med"/>
                <a:tailEnd type="triangle" w="med" len="med"/>
              </a:ln>
            </p:spPr>
          </p:cxnSp>
          <p:cxnSp>
            <p:nvCxnSpPr>
              <p:cNvPr id="73" name="直接箭头连接符 41"/>
              <p:cNvCxnSpPr>
                <a:cxnSpLocks noChangeShapeType="1"/>
                <a:endCxn id="24" idx="0"/>
              </p:cNvCxnSpPr>
              <p:nvPr/>
            </p:nvCxnSpPr>
            <p:spPr bwMode="auto">
              <a:xfrm>
                <a:off x="7414518" y="3947889"/>
                <a:ext cx="0" cy="617541"/>
              </a:xfrm>
              <a:prstGeom prst="straightConnector1">
                <a:avLst/>
              </a:prstGeom>
              <a:noFill/>
              <a:ln w="9525" cmpd="sng">
                <a:solidFill>
                  <a:srgbClr val="0000CC"/>
                </a:solidFill>
                <a:round/>
                <a:headEnd type="none" w="med" len="med"/>
                <a:tailEnd type="triangle" w="med" len="med"/>
              </a:ln>
            </p:spPr>
          </p:cxnSp>
          <p:cxnSp>
            <p:nvCxnSpPr>
              <p:cNvPr id="74" name="直接连接符 73"/>
              <p:cNvCxnSpPr/>
              <p:nvPr/>
            </p:nvCxnSpPr>
            <p:spPr bwMode="auto">
              <a:xfrm>
                <a:off x="5863183" y="3947890"/>
                <a:ext cx="1551335" cy="0"/>
              </a:xfrm>
              <a:prstGeom prst="line">
                <a:avLst/>
              </a:prstGeom>
              <a:noFill/>
              <a:ln w="9525" cap="flat" cmpd="sng" algn="ctr">
                <a:solidFill>
                  <a:srgbClr val="0000CC"/>
                </a:solidFill>
                <a:prstDash val="solid"/>
                <a:round/>
                <a:headEnd type="none" w="med" len="med"/>
                <a:tailEnd type="none" w="med" len="med"/>
              </a:ln>
              <a:effectLst/>
            </p:spPr>
          </p:cxnSp>
          <p:sp>
            <p:nvSpPr>
              <p:cNvPr id="75" name="圆角矩形 88"/>
              <p:cNvSpPr>
                <a:spLocks noChangeArrowheads="1"/>
              </p:cNvSpPr>
              <p:nvPr/>
            </p:nvSpPr>
            <p:spPr bwMode="auto">
              <a:xfrm>
                <a:off x="5335469" y="5355084"/>
                <a:ext cx="1046986" cy="1052877"/>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1#</a:t>
                </a:r>
                <a:endParaRPr lang="en-US" sz="1200" dirty="0">
                  <a:latin typeface="Huawei Sans" panose="020C0503030203020204" pitchFamily="34" charset="0"/>
                </a:endParaRPr>
              </a:p>
              <a:p>
                <a:pPr algn="ctr"/>
                <a:r>
                  <a:rPr lang="en-US" sz="1200" dirty="0">
                    <a:latin typeface="Huawei Sans" panose="020C0503030203020204" pitchFamily="34" charset="0"/>
                  </a:rPr>
                  <a:t>Chiller</a:t>
                </a:r>
              </a:p>
              <a:p>
                <a:pPr algn="ctr"/>
                <a:r>
                  <a:rPr lang="en-US" sz="1200" dirty="0">
                    <a:latin typeface="Huawei Sans" panose="020C0503030203020204" pitchFamily="34" charset="0"/>
                  </a:rPr>
                  <a:t>Cooling water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pump</a:t>
                </a:r>
                <a:endParaRPr lang="en-US" sz="1200" dirty="0">
                  <a:latin typeface="Huawei Sans" panose="020C0503030203020204" pitchFamily="34" charset="0"/>
                </a:endParaRPr>
              </a:p>
              <a:p>
                <a:pPr algn="ctr"/>
                <a:r>
                  <a:rPr lang="en-US" sz="1200" dirty="0">
                    <a:latin typeface="Huawei Sans" panose="020C0503030203020204" pitchFamily="34" charset="0"/>
                  </a:rPr>
                  <a:t>Cooling tower</a:t>
                </a:r>
              </a:p>
            </p:txBody>
          </p:sp>
          <p:cxnSp>
            <p:nvCxnSpPr>
              <p:cNvPr id="76" name="直接连接符 75"/>
              <p:cNvCxnSpPr/>
              <p:nvPr/>
            </p:nvCxnSpPr>
            <p:spPr bwMode="auto">
              <a:xfrm>
                <a:off x="9252605" y="3959807"/>
                <a:ext cx="1796812" cy="0"/>
              </a:xfrm>
              <a:prstGeom prst="line">
                <a:avLst/>
              </a:prstGeom>
              <a:noFill/>
              <a:ln w="9525" cap="flat" cmpd="sng" algn="ctr">
                <a:solidFill>
                  <a:srgbClr val="00B050"/>
                </a:solidFill>
                <a:prstDash val="solid"/>
                <a:round/>
                <a:headEnd type="none" w="med" len="med"/>
                <a:tailEnd type="none" w="med" len="med"/>
              </a:ln>
              <a:effectLst/>
            </p:spPr>
          </p:cxnSp>
          <p:cxnSp>
            <p:nvCxnSpPr>
              <p:cNvPr id="77" name="直接箭头连接符 41"/>
              <p:cNvCxnSpPr>
                <a:cxnSpLocks noChangeShapeType="1"/>
                <a:endCxn id="78" idx="0"/>
              </p:cNvCxnSpPr>
              <p:nvPr/>
            </p:nvCxnSpPr>
            <p:spPr bwMode="auto">
              <a:xfrm>
                <a:off x="11049417" y="3964193"/>
                <a:ext cx="0" cy="1407194"/>
              </a:xfrm>
              <a:prstGeom prst="straightConnector1">
                <a:avLst/>
              </a:prstGeom>
              <a:noFill/>
              <a:ln w="9525" cmpd="sng">
                <a:solidFill>
                  <a:srgbClr val="00B050"/>
                </a:solidFill>
                <a:round/>
                <a:headEnd type="none" w="med" len="med"/>
                <a:tailEnd type="triangle" w="med" len="med"/>
              </a:ln>
            </p:spPr>
          </p:cxnSp>
          <p:sp>
            <p:nvSpPr>
              <p:cNvPr id="78" name="圆角矩形 88"/>
              <p:cNvSpPr>
                <a:spLocks noChangeArrowheads="1"/>
              </p:cNvSpPr>
              <p:nvPr/>
            </p:nvSpPr>
            <p:spPr bwMode="auto">
              <a:xfrm>
                <a:off x="10642918" y="5371388"/>
                <a:ext cx="812997" cy="1020502"/>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Other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power loads</a:t>
                </a:r>
                <a:endParaRPr lang="en-US" sz="1200" dirty="0">
                  <a:latin typeface="Huawei Sans" panose="020C0503030203020204" pitchFamily="34" charset="0"/>
                </a:endParaRPr>
              </a:p>
            </p:txBody>
          </p:sp>
          <p:sp>
            <p:nvSpPr>
              <p:cNvPr id="79" name="圆角矩形 88"/>
              <p:cNvSpPr>
                <a:spLocks noChangeArrowheads="1"/>
              </p:cNvSpPr>
              <p:nvPr/>
            </p:nvSpPr>
            <p:spPr bwMode="auto">
              <a:xfrm>
                <a:off x="9521651" y="5354124"/>
                <a:ext cx="1030642" cy="1037765"/>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2#</a:t>
                </a:r>
                <a:endParaRPr lang="en-US" sz="1200" dirty="0">
                  <a:latin typeface="Huawei Sans" panose="020C0503030203020204" pitchFamily="34" charset="0"/>
                </a:endParaRPr>
              </a:p>
              <a:p>
                <a:pPr algn="ctr"/>
                <a:r>
                  <a:rPr lang="en-US" sz="1200" dirty="0">
                    <a:latin typeface="Huawei Sans" panose="020C0503030203020204" pitchFamily="34" charset="0"/>
                  </a:rPr>
                  <a:t>Chiller</a:t>
                </a:r>
              </a:p>
              <a:p>
                <a:pPr algn="ctr"/>
                <a:r>
                  <a:rPr lang="en-US" sz="1200" dirty="0">
                    <a:latin typeface="Huawei Sans" panose="020C0503030203020204" pitchFamily="34" charset="0"/>
                  </a:rPr>
                  <a:t>Cooling water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pump</a:t>
                </a:r>
                <a:endParaRPr lang="en-US" sz="1200" dirty="0">
                  <a:latin typeface="Huawei Sans" panose="020C0503030203020204" pitchFamily="34" charset="0"/>
                </a:endParaRPr>
              </a:p>
              <a:p>
                <a:pPr algn="ctr"/>
                <a:r>
                  <a:rPr lang="en-US" sz="1200" dirty="0">
                    <a:latin typeface="Huawei Sans" panose="020C0503030203020204" pitchFamily="34" charset="0"/>
                  </a:rPr>
                  <a:t>Cooling tower</a:t>
                </a:r>
              </a:p>
            </p:txBody>
          </p:sp>
          <p:sp>
            <p:nvSpPr>
              <p:cNvPr id="80" name="圆角矩形 42"/>
              <p:cNvSpPr>
                <a:spLocks noChangeArrowheads="1"/>
              </p:cNvSpPr>
              <p:nvPr/>
            </p:nvSpPr>
            <p:spPr bwMode="auto">
              <a:xfrm>
                <a:off x="9009627" y="4544902"/>
                <a:ext cx="485955" cy="214107"/>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81" name="直接箭头连接符 41"/>
              <p:cNvCxnSpPr>
                <a:cxnSpLocks noChangeShapeType="1"/>
                <a:endCxn id="80" idx="0"/>
              </p:cNvCxnSpPr>
              <p:nvPr/>
            </p:nvCxnSpPr>
            <p:spPr bwMode="auto">
              <a:xfrm>
                <a:off x="9252605" y="3959807"/>
                <a:ext cx="0" cy="585095"/>
              </a:xfrm>
              <a:prstGeom prst="straightConnector1">
                <a:avLst/>
              </a:prstGeom>
              <a:noFill/>
              <a:ln w="9525" cmpd="sng">
                <a:solidFill>
                  <a:srgbClr val="00B050"/>
                </a:solidFill>
                <a:round/>
                <a:headEnd type="none" w="med" len="med"/>
                <a:tailEnd type="triangle" w="med" len="med"/>
              </a:ln>
            </p:spPr>
          </p:cxnSp>
          <p:sp>
            <p:nvSpPr>
              <p:cNvPr id="82" name="圆角矩形 93"/>
              <p:cNvSpPr>
                <a:spLocks noChangeArrowheads="1"/>
              </p:cNvSpPr>
              <p:nvPr/>
            </p:nvSpPr>
            <p:spPr bwMode="auto">
              <a:xfrm>
                <a:off x="8802732" y="5367123"/>
                <a:ext cx="479872" cy="25728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ATS</a:t>
                </a:r>
              </a:p>
            </p:txBody>
          </p:sp>
          <p:cxnSp>
            <p:nvCxnSpPr>
              <p:cNvPr id="83" name="直接箭头连接符 41"/>
              <p:cNvCxnSpPr>
                <a:cxnSpLocks noChangeShapeType="1"/>
              </p:cNvCxnSpPr>
              <p:nvPr/>
            </p:nvCxnSpPr>
            <p:spPr bwMode="auto">
              <a:xfrm>
                <a:off x="7414518" y="4779538"/>
                <a:ext cx="0" cy="334639"/>
              </a:xfrm>
              <a:prstGeom prst="straightConnector1">
                <a:avLst/>
              </a:prstGeom>
              <a:noFill/>
              <a:ln w="9525" cmpd="sng">
                <a:solidFill>
                  <a:srgbClr val="0000CC"/>
                </a:solidFill>
                <a:miter lim="800000"/>
                <a:headEnd/>
                <a:tailEnd/>
              </a:ln>
            </p:spPr>
          </p:cxnSp>
          <p:cxnSp>
            <p:nvCxnSpPr>
              <p:cNvPr id="84" name="直接连接符 83"/>
              <p:cNvCxnSpPr/>
              <p:nvPr/>
            </p:nvCxnSpPr>
            <p:spPr bwMode="auto">
              <a:xfrm>
                <a:off x="7414518" y="5114177"/>
                <a:ext cx="1557800" cy="0"/>
              </a:xfrm>
              <a:prstGeom prst="line">
                <a:avLst/>
              </a:prstGeom>
              <a:noFill/>
              <a:ln w="9525" cap="flat" cmpd="sng" algn="ctr">
                <a:solidFill>
                  <a:srgbClr val="0000CC"/>
                </a:solidFill>
                <a:prstDash val="solid"/>
                <a:round/>
                <a:headEnd type="none" w="med" len="med"/>
                <a:tailEnd type="none" w="med" len="med"/>
              </a:ln>
              <a:effectLst/>
            </p:spPr>
          </p:cxnSp>
          <p:cxnSp>
            <p:nvCxnSpPr>
              <p:cNvPr id="85" name="直接箭头连接符 41"/>
              <p:cNvCxnSpPr>
                <a:cxnSpLocks noChangeShapeType="1"/>
                <a:endCxn id="29" idx="0"/>
              </p:cNvCxnSpPr>
              <p:nvPr/>
            </p:nvCxnSpPr>
            <p:spPr bwMode="auto">
              <a:xfrm>
                <a:off x="7663986" y="5114177"/>
                <a:ext cx="0" cy="252945"/>
              </a:xfrm>
              <a:prstGeom prst="straightConnector1">
                <a:avLst/>
              </a:prstGeom>
              <a:noFill/>
              <a:ln w="9525" cmpd="sng">
                <a:solidFill>
                  <a:srgbClr val="0000CC"/>
                </a:solidFill>
                <a:round/>
                <a:headEnd type="none" w="med" len="med"/>
                <a:tailEnd type="triangle" w="med" len="med"/>
              </a:ln>
            </p:spPr>
          </p:cxnSp>
          <p:cxnSp>
            <p:nvCxnSpPr>
              <p:cNvPr id="86" name="直接箭头连接符 41"/>
              <p:cNvCxnSpPr>
                <a:cxnSpLocks noChangeShapeType="1"/>
              </p:cNvCxnSpPr>
              <p:nvPr/>
            </p:nvCxnSpPr>
            <p:spPr bwMode="auto">
              <a:xfrm flipH="1">
                <a:off x="8972317" y="5114177"/>
                <a:ext cx="1" cy="242182"/>
              </a:xfrm>
              <a:prstGeom prst="straightConnector1">
                <a:avLst/>
              </a:prstGeom>
              <a:noFill/>
              <a:ln w="9525" cmpd="sng">
                <a:solidFill>
                  <a:srgbClr val="0000CC"/>
                </a:solidFill>
                <a:round/>
                <a:headEnd type="none" w="med" len="med"/>
                <a:tailEnd type="triangle" w="med" len="med"/>
              </a:ln>
            </p:spPr>
          </p:cxnSp>
          <p:cxnSp>
            <p:nvCxnSpPr>
              <p:cNvPr id="87" name="直接连接符 86"/>
              <p:cNvCxnSpPr/>
              <p:nvPr/>
            </p:nvCxnSpPr>
            <p:spPr bwMode="auto">
              <a:xfrm>
                <a:off x="7864922" y="4966998"/>
                <a:ext cx="1417680" cy="0"/>
              </a:xfrm>
              <a:prstGeom prst="line">
                <a:avLst/>
              </a:prstGeom>
              <a:noFill/>
              <a:ln w="9525" cap="flat" cmpd="sng" algn="ctr">
                <a:solidFill>
                  <a:srgbClr val="00B050"/>
                </a:solidFill>
                <a:prstDash val="solid"/>
                <a:round/>
                <a:headEnd type="none" w="med" len="med"/>
                <a:tailEnd type="none" w="med" len="med"/>
              </a:ln>
              <a:effectLst/>
            </p:spPr>
          </p:cxnSp>
          <p:cxnSp>
            <p:nvCxnSpPr>
              <p:cNvPr id="88" name="直接箭头连接符 41"/>
              <p:cNvCxnSpPr>
                <a:cxnSpLocks noChangeShapeType="1"/>
              </p:cNvCxnSpPr>
              <p:nvPr/>
            </p:nvCxnSpPr>
            <p:spPr bwMode="auto">
              <a:xfrm>
                <a:off x="7864922" y="4966999"/>
                <a:ext cx="0" cy="404389"/>
              </a:xfrm>
              <a:prstGeom prst="straightConnector1">
                <a:avLst/>
              </a:prstGeom>
              <a:noFill/>
              <a:ln w="9525" cmpd="sng">
                <a:solidFill>
                  <a:srgbClr val="00B050"/>
                </a:solidFill>
                <a:round/>
                <a:headEnd type="none" w="med" len="med"/>
                <a:tailEnd type="triangle" w="med" len="med"/>
              </a:ln>
            </p:spPr>
          </p:cxnSp>
          <p:cxnSp>
            <p:nvCxnSpPr>
              <p:cNvPr id="89" name="直接箭头连接符 41"/>
              <p:cNvCxnSpPr>
                <a:cxnSpLocks noChangeShapeType="1"/>
              </p:cNvCxnSpPr>
              <p:nvPr/>
            </p:nvCxnSpPr>
            <p:spPr bwMode="auto">
              <a:xfrm>
                <a:off x="9282602" y="4759009"/>
                <a:ext cx="0" cy="207989"/>
              </a:xfrm>
              <a:prstGeom prst="straightConnector1">
                <a:avLst/>
              </a:prstGeom>
              <a:noFill/>
              <a:ln w="9525" cmpd="sng">
                <a:solidFill>
                  <a:srgbClr val="00B050"/>
                </a:solidFill>
                <a:miter lim="800000"/>
                <a:headEnd/>
                <a:tailEnd/>
              </a:ln>
            </p:spPr>
          </p:cxnSp>
          <p:cxnSp>
            <p:nvCxnSpPr>
              <p:cNvPr id="90" name="直接箭头连接符 41"/>
              <p:cNvCxnSpPr>
                <a:cxnSpLocks noChangeShapeType="1"/>
              </p:cNvCxnSpPr>
              <p:nvPr/>
            </p:nvCxnSpPr>
            <p:spPr bwMode="auto">
              <a:xfrm flipH="1">
                <a:off x="9128397" y="4966999"/>
                <a:ext cx="0" cy="400123"/>
              </a:xfrm>
              <a:prstGeom prst="straightConnector1">
                <a:avLst/>
              </a:prstGeom>
              <a:noFill/>
              <a:ln w="9525" cmpd="sng">
                <a:solidFill>
                  <a:srgbClr val="00B050"/>
                </a:solidFill>
                <a:round/>
                <a:headEnd type="none" w="med" len="med"/>
                <a:tailEnd type="triangle" w="med" len="med"/>
              </a:ln>
            </p:spPr>
          </p:cxnSp>
          <p:cxnSp>
            <p:nvCxnSpPr>
              <p:cNvPr id="91" name="直接箭头连接符 41"/>
              <p:cNvCxnSpPr>
                <a:cxnSpLocks noChangeShapeType="1"/>
              </p:cNvCxnSpPr>
              <p:nvPr/>
            </p:nvCxnSpPr>
            <p:spPr bwMode="auto">
              <a:xfrm>
                <a:off x="7769510" y="5640196"/>
                <a:ext cx="0" cy="326405"/>
              </a:xfrm>
              <a:prstGeom prst="straightConnector1">
                <a:avLst/>
              </a:prstGeom>
              <a:noFill/>
              <a:ln w="9525" cmpd="sng">
                <a:solidFill>
                  <a:srgbClr val="0000CC"/>
                </a:solidFill>
                <a:round/>
                <a:headEnd type="none" w="med" len="med"/>
                <a:tailEnd type="triangle" w="med" len="med"/>
              </a:ln>
            </p:spPr>
          </p:cxnSp>
          <p:cxnSp>
            <p:nvCxnSpPr>
              <p:cNvPr id="92" name="直接箭头连接符 41"/>
              <p:cNvCxnSpPr>
                <a:cxnSpLocks noChangeShapeType="1"/>
              </p:cNvCxnSpPr>
              <p:nvPr/>
            </p:nvCxnSpPr>
            <p:spPr bwMode="auto">
              <a:xfrm>
                <a:off x="9062062" y="5639329"/>
                <a:ext cx="0" cy="326405"/>
              </a:xfrm>
              <a:prstGeom prst="straightConnector1">
                <a:avLst/>
              </a:prstGeom>
              <a:noFill/>
              <a:ln w="9525" cmpd="sng">
                <a:solidFill>
                  <a:srgbClr val="0000CC"/>
                </a:solidFill>
                <a:round/>
                <a:headEnd type="none" w="med" len="med"/>
                <a:tailEnd type="triangle" w="med" len="med"/>
              </a:ln>
            </p:spPr>
          </p:cxnSp>
          <p:sp>
            <p:nvSpPr>
              <p:cNvPr id="93" name="等于号 92"/>
              <p:cNvSpPr/>
              <p:nvPr/>
            </p:nvSpPr>
            <p:spPr bwMode="auto">
              <a:xfrm rot="5400000">
                <a:off x="5763555" y="4070043"/>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4" name="等于号 93"/>
              <p:cNvSpPr/>
              <p:nvPr/>
            </p:nvSpPr>
            <p:spPr bwMode="auto">
              <a:xfrm rot="5400000">
                <a:off x="7308994" y="407004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5" name="等于号 94"/>
              <p:cNvSpPr/>
              <p:nvPr/>
            </p:nvSpPr>
            <p:spPr bwMode="auto">
              <a:xfrm rot="5400000">
                <a:off x="9147081" y="4071876"/>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6" name="等于号 95"/>
              <p:cNvSpPr/>
              <p:nvPr/>
            </p:nvSpPr>
            <p:spPr bwMode="auto">
              <a:xfrm rot="5400000">
                <a:off x="10943893" y="4071876"/>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7" name="等于号 96"/>
              <p:cNvSpPr/>
              <p:nvPr/>
            </p:nvSpPr>
            <p:spPr bwMode="auto">
              <a:xfrm rot="5400000">
                <a:off x="7308994" y="485244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8" name="等于号 97"/>
              <p:cNvSpPr/>
              <p:nvPr/>
            </p:nvSpPr>
            <p:spPr bwMode="auto">
              <a:xfrm rot="5400000">
                <a:off x="7669642" y="571100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99" name="等于号 98"/>
              <p:cNvSpPr/>
              <p:nvPr/>
            </p:nvSpPr>
            <p:spPr bwMode="auto">
              <a:xfrm rot="5400000">
                <a:off x="8956865" y="571100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01" name="圆角矩形 93"/>
              <p:cNvSpPr>
                <a:spLocks noChangeArrowheads="1"/>
              </p:cNvSpPr>
              <p:nvPr/>
            </p:nvSpPr>
            <p:spPr bwMode="auto">
              <a:xfrm>
                <a:off x="6471355" y="4754605"/>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02" name="直接箭头连接符 41"/>
              <p:cNvCxnSpPr>
                <a:cxnSpLocks noChangeShapeType="1"/>
              </p:cNvCxnSpPr>
              <p:nvPr/>
            </p:nvCxnSpPr>
            <p:spPr bwMode="auto">
              <a:xfrm>
                <a:off x="6809720" y="4384221"/>
                <a:ext cx="0" cy="369069"/>
              </a:xfrm>
              <a:prstGeom prst="straightConnector1">
                <a:avLst/>
              </a:prstGeom>
              <a:noFill/>
              <a:ln w="9525" cmpd="sng">
                <a:solidFill>
                  <a:srgbClr val="00B050"/>
                </a:solidFill>
                <a:round/>
                <a:headEnd type="none" w="med" len="med"/>
                <a:tailEnd type="triangle" w="med" len="med"/>
              </a:ln>
            </p:spPr>
          </p:cxnSp>
          <p:cxnSp>
            <p:nvCxnSpPr>
              <p:cNvPr id="103" name="直接箭头连接符 41"/>
              <p:cNvCxnSpPr>
                <a:cxnSpLocks noChangeShapeType="1"/>
              </p:cNvCxnSpPr>
              <p:nvPr/>
            </p:nvCxnSpPr>
            <p:spPr bwMode="auto">
              <a:xfrm>
                <a:off x="6714309" y="5010727"/>
                <a:ext cx="0" cy="326405"/>
              </a:xfrm>
              <a:prstGeom prst="straightConnector1">
                <a:avLst/>
              </a:prstGeom>
              <a:noFill/>
              <a:ln w="9525" cmpd="sng">
                <a:solidFill>
                  <a:srgbClr val="0000CC"/>
                </a:solidFill>
                <a:round/>
                <a:headEnd type="none" w="med" len="med"/>
                <a:tailEnd type="triangle" w="med" len="med"/>
              </a:ln>
            </p:spPr>
          </p:cxnSp>
          <p:sp>
            <p:nvSpPr>
              <p:cNvPr id="104" name="等于号 103"/>
              <p:cNvSpPr/>
              <p:nvPr/>
            </p:nvSpPr>
            <p:spPr bwMode="auto">
              <a:xfrm rot="5400000">
                <a:off x="6614440" y="508153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05" name="等于号 104"/>
              <p:cNvSpPr/>
              <p:nvPr/>
            </p:nvSpPr>
            <p:spPr bwMode="auto">
              <a:xfrm rot="5400000">
                <a:off x="6499730" y="4070043"/>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06" name="直接连接符 105"/>
              <p:cNvCxnSpPr/>
              <p:nvPr/>
            </p:nvCxnSpPr>
            <p:spPr bwMode="auto">
              <a:xfrm>
                <a:off x="6809721" y="4384220"/>
                <a:ext cx="2851590" cy="0"/>
              </a:xfrm>
              <a:prstGeom prst="line">
                <a:avLst/>
              </a:prstGeom>
              <a:noFill/>
              <a:ln w="9525" cap="flat" cmpd="sng" algn="ctr">
                <a:solidFill>
                  <a:srgbClr val="00B050"/>
                </a:solidFill>
                <a:prstDash val="solid"/>
                <a:round/>
                <a:headEnd type="none" w="med" len="med"/>
                <a:tailEnd type="none" w="med" len="med"/>
              </a:ln>
              <a:effectLst/>
            </p:spPr>
          </p:cxnSp>
          <p:cxnSp>
            <p:nvCxnSpPr>
              <p:cNvPr id="107" name="直接箭头连接符 41"/>
              <p:cNvCxnSpPr>
                <a:cxnSpLocks noChangeShapeType="1"/>
              </p:cNvCxnSpPr>
              <p:nvPr/>
            </p:nvCxnSpPr>
            <p:spPr bwMode="auto">
              <a:xfrm>
                <a:off x="9659103" y="3959807"/>
                <a:ext cx="0" cy="424413"/>
              </a:xfrm>
              <a:prstGeom prst="straightConnector1">
                <a:avLst/>
              </a:prstGeom>
              <a:noFill/>
              <a:ln w="9525" cap="flat" cmpd="sng" algn="ctr">
                <a:solidFill>
                  <a:srgbClr val="00B050"/>
                </a:solidFill>
                <a:prstDash val="solid"/>
                <a:round/>
                <a:headEnd type="none" w="med" len="med"/>
                <a:tailEnd type="none" w="med" len="med"/>
              </a:ln>
              <a:effectLst/>
            </p:spPr>
          </p:cxnSp>
          <p:cxnSp>
            <p:nvCxnSpPr>
              <p:cNvPr id="108" name="直接箭头连接符 41"/>
              <p:cNvCxnSpPr>
                <a:cxnSpLocks noChangeShapeType="1"/>
              </p:cNvCxnSpPr>
              <p:nvPr/>
            </p:nvCxnSpPr>
            <p:spPr bwMode="auto">
              <a:xfrm>
                <a:off x="10099028" y="3959807"/>
                <a:ext cx="0" cy="1394113"/>
              </a:xfrm>
              <a:prstGeom prst="straightConnector1">
                <a:avLst/>
              </a:prstGeom>
              <a:noFill/>
              <a:ln w="9525" cmpd="sng">
                <a:solidFill>
                  <a:srgbClr val="00B050"/>
                </a:solidFill>
                <a:round/>
                <a:headEnd type="none" w="med" len="med"/>
                <a:tailEnd type="triangle" w="med" len="med"/>
              </a:ln>
            </p:spPr>
          </p:cxnSp>
          <p:sp>
            <p:nvSpPr>
              <p:cNvPr id="109" name="等于号 108"/>
              <p:cNvSpPr/>
              <p:nvPr/>
            </p:nvSpPr>
            <p:spPr bwMode="auto">
              <a:xfrm rot="5400000">
                <a:off x="10003105" y="4070043"/>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10" name="等于号 109"/>
              <p:cNvSpPr/>
              <p:nvPr/>
            </p:nvSpPr>
            <p:spPr bwMode="auto">
              <a:xfrm rot="5400000">
                <a:off x="9551373" y="4070043"/>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11" name="圆角矩形 55"/>
              <p:cNvSpPr>
                <a:spLocks noChangeArrowheads="1"/>
              </p:cNvSpPr>
              <p:nvPr/>
            </p:nvSpPr>
            <p:spPr bwMode="auto">
              <a:xfrm>
                <a:off x="3860962" y="4452901"/>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12" name="圆角矩形 56"/>
              <p:cNvSpPr>
                <a:spLocks noChangeArrowheads="1"/>
              </p:cNvSpPr>
              <p:nvPr/>
            </p:nvSpPr>
            <p:spPr bwMode="auto">
              <a:xfrm>
                <a:off x="4747588" y="4452901"/>
                <a:ext cx="559693" cy="25857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113" name="肘形连接符 37"/>
              <p:cNvCxnSpPr>
                <a:cxnSpLocks noChangeShapeType="1"/>
                <a:stCxn id="111" idx="0"/>
                <a:endCxn id="112" idx="0"/>
              </p:cNvCxnSpPr>
              <p:nvPr/>
            </p:nvCxnSpPr>
            <p:spPr bwMode="auto">
              <a:xfrm rot="5400000" flipV="1">
                <a:off x="4583643" y="4002403"/>
                <a:ext cx="958" cy="886626"/>
              </a:xfrm>
              <a:prstGeom prst="bentConnector3">
                <a:avLst>
                  <a:gd name="adj1" fmla="val -56878895"/>
                </a:avLst>
              </a:prstGeom>
              <a:noFill/>
              <a:ln w="9525" cmpd="sng">
                <a:solidFill>
                  <a:srgbClr val="00B050"/>
                </a:solidFill>
                <a:round/>
                <a:headEnd type="triangle" w="med" len="med"/>
                <a:tailEnd type="triangle" w="med" len="med"/>
              </a:ln>
            </p:spPr>
          </p:cxnSp>
          <p:cxnSp>
            <p:nvCxnSpPr>
              <p:cNvPr id="114" name="肘形连接符 127"/>
              <p:cNvCxnSpPr>
                <a:cxnSpLocks noChangeShapeType="1"/>
                <a:stCxn id="111" idx="2"/>
                <a:endCxn id="112" idx="2"/>
              </p:cNvCxnSpPr>
              <p:nvPr/>
            </p:nvCxnSpPr>
            <p:spPr bwMode="auto">
              <a:xfrm rot="16200000" flipH="1">
                <a:off x="4583643" y="4276302"/>
                <a:ext cx="958" cy="886626"/>
              </a:xfrm>
              <a:prstGeom prst="bentConnector3">
                <a:avLst>
                  <a:gd name="adj1" fmla="val 54205527"/>
                </a:avLst>
              </a:prstGeom>
              <a:noFill/>
              <a:ln w="9525" cmpd="sng">
                <a:solidFill>
                  <a:srgbClr val="00B050"/>
                </a:solidFill>
                <a:miter lim="800000"/>
                <a:headEnd/>
                <a:tailEnd/>
              </a:ln>
            </p:spPr>
          </p:cxnSp>
          <p:cxnSp>
            <p:nvCxnSpPr>
              <p:cNvPr id="115" name="直接箭头连接符 41"/>
              <p:cNvCxnSpPr>
                <a:cxnSpLocks noChangeShapeType="1"/>
              </p:cNvCxnSpPr>
              <p:nvPr/>
            </p:nvCxnSpPr>
            <p:spPr bwMode="auto">
              <a:xfrm>
                <a:off x="4777283" y="5249355"/>
                <a:ext cx="0" cy="633144"/>
              </a:xfrm>
              <a:prstGeom prst="straightConnector1">
                <a:avLst/>
              </a:prstGeom>
              <a:noFill/>
              <a:ln w="9525" cmpd="sng">
                <a:solidFill>
                  <a:srgbClr val="00B050"/>
                </a:solidFill>
                <a:round/>
                <a:headEnd/>
                <a:tailEnd type="arrow" w="med" len="med"/>
              </a:ln>
            </p:spPr>
          </p:cxnSp>
          <p:sp>
            <p:nvSpPr>
              <p:cNvPr id="116" name="矩形 115"/>
              <p:cNvSpPr/>
              <p:nvPr/>
            </p:nvSpPr>
            <p:spPr>
              <a:xfrm>
                <a:off x="4423756" y="4409262"/>
                <a:ext cx="290464" cy="416289"/>
              </a:xfrm>
              <a:prstGeom prst="rect">
                <a:avLst/>
              </a:prstGeom>
            </p:spPr>
            <p:txBody>
              <a:bodyPr wrap="none">
                <a:spAutoFit/>
              </a:bodyPr>
              <a:lstStyle/>
              <a:p>
                <a:pPr>
                  <a:lnSpc>
                    <a:spcPct val="140000"/>
                  </a:lnSpc>
                  <a:defRPr/>
                </a:pPr>
                <a:r>
                  <a:rPr lang="en-US" sz="1200">
                    <a:latin typeface="Huawei Sans" panose="020C0503030203020204" pitchFamily="34" charset="0"/>
                  </a:rPr>
                  <a:t>...</a:t>
                </a:r>
              </a:p>
            </p:txBody>
          </p:sp>
          <p:sp>
            <p:nvSpPr>
              <p:cNvPr id="117" name="矩形 116"/>
              <p:cNvSpPr/>
              <p:nvPr/>
            </p:nvSpPr>
            <p:spPr>
              <a:xfrm>
                <a:off x="4443062" y="5320867"/>
                <a:ext cx="290464" cy="416289"/>
              </a:xfrm>
              <a:prstGeom prst="rect">
                <a:avLst/>
              </a:prstGeom>
            </p:spPr>
            <p:txBody>
              <a:bodyPr wrap="none">
                <a:spAutoFit/>
              </a:bodyPr>
              <a:lstStyle/>
              <a:p>
                <a:pPr>
                  <a:lnSpc>
                    <a:spcPct val="140000"/>
                  </a:lnSpc>
                  <a:defRPr/>
                </a:pPr>
                <a:r>
                  <a:rPr lang="en-US" sz="1200">
                    <a:latin typeface="Huawei Sans" panose="020C0503030203020204" pitchFamily="34" charset="0"/>
                  </a:rPr>
                  <a:t>...</a:t>
                </a:r>
              </a:p>
            </p:txBody>
          </p:sp>
          <p:cxnSp>
            <p:nvCxnSpPr>
              <p:cNvPr id="118" name="直接箭头连接符 41"/>
              <p:cNvCxnSpPr>
                <a:cxnSpLocks noChangeShapeType="1"/>
              </p:cNvCxnSpPr>
              <p:nvPr/>
            </p:nvCxnSpPr>
            <p:spPr bwMode="auto">
              <a:xfrm>
                <a:off x="4407887" y="5241849"/>
                <a:ext cx="0" cy="359253"/>
              </a:xfrm>
              <a:prstGeom prst="straightConnector1">
                <a:avLst/>
              </a:prstGeom>
              <a:noFill/>
              <a:ln w="9525" cmpd="sng">
                <a:solidFill>
                  <a:srgbClr val="00B050"/>
                </a:solidFill>
                <a:round/>
                <a:headEnd/>
                <a:tailEnd type="arrow" w="med" len="med"/>
              </a:ln>
            </p:spPr>
          </p:cxnSp>
          <p:sp>
            <p:nvSpPr>
              <p:cNvPr id="119" name="等于号 118"/>
              <p:cNvSpPr/>
              <p:nvPr/>
            </p:nvSpPr>
            <p:spPr bwMode="auto">
              <a:xfrm rot="5400000">
                <a:off x="4302363" y="533729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20" name="等于号 119"/>
              <p:cNvSpPr/>
              <p:nvPr/>
            </p:nvSpPr>
            <p:spPr bwMode="auto">
              <a:xfrm rot="5400000">
                <a:off x="4669665" y="533729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21" name="等于号 120"/>
              <p:cNvSpPr/>
              <p:nvPr/>
            </p:nvSpPr>
            <p:spPr bwMode="auto">
              <a:xfrm rot="5400000">
                <a:off x="4035284" y="492167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22" name="等于号 121"/>
              <p:cNvSpPr/>
              <p:nvPr/>
            </p:nvSpPr>
            <p:spPr bwMode="auto">
              <a:xfrm rot="5400000">
                <a:off x="4921910" y="492167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23" name="等于号 122"/>
              <p:cNvSpPr/>
              <p:nvPr/>
            </p:nvSpPr>
            <p:spPr bwMode="auto">
              <a:xfrm rot="5400000">
                <a:off x="4038553" y="407100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24" name="等于号 123"/>
              <p:cNvSpPr/>
              <p:nvPr/>
            </p:nvSpPr>
            <p:spPr bwMode="auto">
              <a:xfrm rot="5400000">
                <a:off x="4921910" y="4071001"/>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29" name="直接箭头连接符 29"/>
              <p:cNvCxnSpPr>
                <a:cxnSpLocks noChangeShapeType="1"/>
              </p:cNvCxnSpPr>
              <p:nvPr/>
            </p:nvCxnSpPr>
            <p:spPr bwMode="auto">
              <a:xfrm>
                <a:off x="1719460" y="1087244"/>
                <a:ext cx="0" cy="351464"/>
              </a:xfrm>
              <a:prstGeom prst="straightConnector1">
                <a:avLst/>
              </a:prstGeom>
              <a:noFill/>
              <a:ln w="9525" cmpd="sng">
                <a:solidFill>
                  <a:srgbClr val="0000CC"/>
                </a:solidFill>
                <a:round/>
                <a:headEnd type="none" w="med" len="med"/>
                <a:tailEnd type="triangle" w="med" len="med"/>
              </a:ln>
            </p:spPr>
          </p:cxnSp>
          <p:sp>
            <p:nvSpPr>
              <p:cNvPr id="130" name="圆角矩形 51"/>
              <p:cNvSpPr>
                <a:spLocks noChangeArrowheads="1"/>
              </p:cNvSpPr>
              <p:nvPr/>
            </p:nvSpPr>
            <p:spPr bwMode="auto">
              <a:xfrm>
                <a:off x="838893" y="1483922"/>
                <a:ext cx="1431841" cy="467091"/>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131" name="圆角矩形 52"/>
              <p:cNvSpPr>
                <a:spLocks noChangeArrowheads="1"/>
              </p:cNvSpPr>
              <p:nvPr/>
            </p:nvSpPr>
            <p:spPr bwMode="auto">
              <a:xfrm>
                <a:off x="3724718" y="1475432"/>
                <a:ext cx="1389387" cy="475583"/>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cxnSp>
            <p:nvCxnSpPr>
              <p:cNvPr id="132" name="直接箭头连接符 39"/>
              <p:cNvCxnSpPr>
                <a:cxnSpLocks noChangeShapeType="1"/>
                <a:stCxn id="130" idx="2"/>
                <a:endCxn id="195" idx="0"/>
              </p:cNvCxnSpPr>
              <p:nvPr/>
            </p:nvCxnSpPr>
            <p:spPr bwMode="auto">
              <a:xfrm flipH="1">
                <a:off x="1014369" y="1951014"/>
                <a:ext cx="540445" cy="498551"/>
              </a:xfrm>
              <a:prstGeom prst="straightConnector1">
                <a:avLst/>
              </a:prstGeom>
              <a:noFill/>
              <a:ln w="9525" cmpd="sng">
                <a:solidFill>
                  <a:srgbClr val="0000CC"/>
                </a:solidFill>
                <a:round/>
                <a:headEnd type="none" w="med" len="med"/>
                <a:tailEnd type="triangle" w="med" len="med"/>
              </a:ln>
            </p:spPr>
          </p:cxnSp>
          <p:cxnSp>
            <p:nvCxnSpPr>
              <p:cNvPr id="133" name="直接箭头连接符 41"/>
              <p:cNvCxnSpPr>
                <a:cxnSpLocks noChangeShapeType="1"/>
                <a:endCxn id="23" idx="0"/>
              </p:cNvCxnSpPr>
              <p:nvPr/>
            </p:nvCxnSpPr>
            <p:spPr bwMode="auto">
              <a:xfrm>
                <a:off x="4480676" y="1932051"/>
                <a:ext cx="345163" cy="522386"/>
              </a:xfrm>
              <a:prstGeom prst="straightConnector1">
                <a:avLst/>
              </a:prstGeom>
              <a:noFill/>
              <a:ln w="9525" cmpd="sng">
                <a:solidFill>
                  <a:srgbClr val="00B050"/>
                </a:solidFill>
                <a:round/>
                <a:headEnd type="none" w="med" len="med"/>
                <a:tailEnd type="triangle" w="med" len="med"/>
              </a:ln>
            </p:spPr>
          </p:cxnSp>
          <p:sp>
            <p:nvSpPr>
              <p:cNvPr id="134" name="Line 39"/>
              <p:cNvSpPr>
                <a:spLocks noChangeShapeType="1"/>
              </p:cNvSpPr>
              <p:nvPr/>
            </p:nvSpPr>
            <p:spPr bwMode="auto">
              <a:xfrm flipV="1">
                <a:off x="2305897" y="1752988"/>
                <a:ext cx="1417866" cy="2433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136" name="等于号 135"/>
              <p:cNvSpPr/>
              <p:nvPr/>
            </p:nvSpPr>
            <p:spPr bwMode="auto">
              <a:xfrm rot="10800000">
                <a:off x="3056100" y="1715749"/>
                <a:ext cx="211048" cy="95593"/>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sp>
            <p:nvSpPr>
              <p:cNvPr id="137" name="等于号 136"/>
              <p:cNvSpPr/>
              <p:nvPr/>
            </p:nvSpPr>
            <p:spPr bwMode="auto">
              <a:xfrm rot="3525227">
                <a:off x="4510652" y="2067622"/>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sp>
            <p:nvSpPr>
              <p:cNvPr id="138" name="等于号 137"/>
              <p:cNvSpPr/>
              <p:nvPr/>
            </p:nvSpPr>
            <p:spPr bwMode="auto">
              <a:xfrm rot="8645489">
                <a:off x="1247064" y="2072002"/>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40" name="直接箭头连接符 29"/>
              <p:cNvCxnSpPr>
                <a:cxnSpLocks noChangeShapeType="1"/>
              </p:cNvCxnSpPr>
              <p:nvPr/>
            </p:nvCxnSpPr>
            <p:spPr bwMode="auto">
              <a:xfrm>
                <a:off x="4478237" y="1166048"/>
                <a:ext cx="2439" cy="312159"/>
              </a:xfrm>
              <a:prstGeom prst="straightConnector1">
                <a:avLst/>
              </a:prstGeom>
              <a:noFill/>
              <a:ln w="9525" cmpd="sng">
                <a:solidFill>
                  <a:srgbClr val="00B050"/>
                </a:solidFill>
                <a:round/>
                <a:headEnd type="none" w="med" len="med"/>
                <a:tailEnd type="triangle" w="med" len="med"/>
              </a:ln>
            </p:spPr>
          </p:cxnSp>
          <p:cxnSp>
            <p:nvCxnSpPr>
              <p:cNvPr id="142" name="直接箭头连接符 41"/>
              <p:cNvCxnSpPr>
                <a:cxnSpLocks noChangeShapeType="1"/>
                <a:stCxn id="196" idx="2"/>
                <a:endCxn id="150" idx="0"/>
              </p:cNvCxnSpPr>
              <p:nvPr/>
            </p:nvCxnSpPr>
            <p:spPr bwMode="auto">
              <a:xfrm>
                <a:off x="4082539" y="2717986"/>
                <a:ext cx="491693" cy="795072"/>
              </a:xfrm>
              <a:prstGeom prst="straightConnector1">
                <a:avLst/>
              </a:prstGeom>
              <a:noFill/>
              <a:ln w="9525" cmpd="sng">
                <a:solidFill>
                  <a:srgbClr val="FFC000"/>
                </a:solidFill>
                <a:round/>
                <a:headEnd type="none" w="med" len="med"/>
                <a:tailEnd type="triangle" w="med" len="med"/>
              </a:ln>
            </p:spPr>
          </p:cxnSp>
          <p:sp>
            <p:nvSpPr>
              <p:cNvPr id="143" name="圆角矩形 93"/>
              <p:cNvSpPr>
                <a:spLocks noChangeArrowheads="1"/>
              </p:cNvSpPr>
              <p:nvPr/>
            </p:nvSpPr>
            <p:spPr bwMode="auto">
              <a:xfrm>
                <a:off x="1520018" y="3515895"/>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45" name="直接箭头连接符 41"/>
              <p:cNvCxnSpPr>
                <a:cxnSpLocks noChangeShapeType="1"/>
                <a:stCxn id="23" idx="2"/>
                <a:endCxn id="150" idx="0"/>
              </p:cNvCxnSpPr>
              <p:nvPr/>
            </p:nvCxnSpPr>
            <p:spPr bwMode="auto">
              <a:xfrm flipH="1">
                <a:off x="4574232" y="2713012"/>
                <a:ext cx="251607" cy="800045"/>
              </a:xfrm>
              <a:prstGeom prst="straightConnector1">
                <a:avLst/>
              </a:prstGeom>
              <a:noFill/>
              <a:ln w="9525" cmpd="sng">
                <a:solidFill>
                  <a:srgbClr val="FFC000"/>
                </a:solidFill>
                <a:round/>
                <a:headEnd type="none" w="med" len="med"/>
                <a:tailEnd type="triangle" w="med" len="med"/>
              </a:ln>
            </p:spPr>
          </p:cxnSp>
          <p:sp>
            <p:nvSpPr>
              <p:cNvPr id="146" name="等于号 145"/>
              <p:cNvSpPr/>
              <p:nvPr/>
            </p:nvSpPr>
            <p:spPr bwMode="auto">
              <a:xfrm rot="6769209">
                <a:off x="4645867" y="2951669"/>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47" name="直接箭头连接符 41"/>
              <p:cNvCxnSpPr>
                <a:cxnSpLocks noChangeShapeType="1"/>
              </p:cNvCxnSpPr>
              <p:nvPr/>
            </p:nvCxnSpPr>
            <p:spPr bwMode="auto">
              <a:xfrm>
                <a:off x="1876195" y="3112775"/>
                <a:ext cx="0" cy="403120"/>
              </a:xfrm>
              <a:prstGeom prst="straightConnector1">
                <a:avLst/>
              </a:prstGeom>
              <a:noFill/>
              <a:ln w="9525" cmpd="sng">
                <a:solidFill>
                  <a:srgbClr val="FF0000"/>
                </a:solidFill>
                <a:round/>
                <a:headEnd type="none" w="med" len="med"/>
                <a:tailEnd type="triangle" w="med" len="med"/>
              </a:ln>
            </p:spPr>
          </p:cxnSp>
          <p:cxnSp>
            <p:nvCxnSpPr>
              <p:cNvPr id="148" name="直接连接符 147"/>
              <p:cNvCxnSpPr/>
              <p:nvPr/>
            </p:nvCxnSpPr>
            <p:spPr bwMode="auto">
              <a:xfrm>
                <a:off x="1876196" y="3103697"/>
                <a:ext cx="3311378" cy="0"/>
              </a:xfrm>
              <a:prstGeom prst="line">
                <a:avLst/>
              </a:prstGeom>
              <a:noFill/>
              <a:ln w="9525" cap="flat" cmpd="sng" algn="ctr">
                <a:solidFill>
                  <a:srgbClr val="FF0000"/>
                </a:solidFill>
                <a:prstDash val="solid"/>
                <a:round/>
                <a:headEnd type="none" w="med" len="med"/>
                <a:tailEnd type="none" w="med" len="med"/>
              </a:ln>
              <a:effectLst/>
            </p:spPr>
          </p:cxnSp>
          <p:cxnSp>
            <p:nvCxnSpPr>
              <p:cNvPr id="149" name="直接箭头连接符 41"/>
              <p:cNvCxnSpPr>
                <a:cxnSpLocks noChangeShapeType="1"/>
              </p:cNvCxnSpPr>
              <p:nvPr/>
            </p:nvCxnSpPr>
            <p:spPr bwMode="auto">
              <a:xfrm>
                <a:off x="1772222" y="3772017"/>
                <a:ext cx="0" cy="153574"/>
              </a:xfrm>
              <a:prstGeom prst="straightConnector1">
                <a:avLst/>
              </a:prstGeom>
              <a:noFill/>
              <a:ln w="9525" cmpd="sng">
                <a:solidFill>
                  <a:srgbClr val="0000CC"/>
                </a:solidFill>
                <a:miter lim="800000"/>
                <a:headEnd/>
                <a:tailEnd/>
              </a:ln>
            </p:spPr>
          </p:cxnSp>
          <p:sp>
            <p:nvSpPr>
              <p:cNvPr id="150" name="圆角矩形 93"/>
              <p:cNvSpPr>
                <a:spLocks noChangeArrowheads="1"/>
              </p:cNvSpPr>
              <p:nvPr/>
            </p:nvSpPr>
            <p:spPr bwMode="auto">
              <a:xfrm>
                <a:off x="4334296" y="3513058"/>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151" name="直接箭头连接符 41"/>
              <p:cNvCxnSpPr>
                <a:cxnSpLocks noChangeShapeType="1"/>
              </p:cNvCxnSpPr>
              <p:nvPr/>
            </p:nvCxnSpPr>
            <p:spPr bwMode="auto">
              <a:xfrm>
                <a:off x="4586498" y="3769178"/>
                <a:ext cx="0" cy="153574"/>
              </a:xfrm>
              <a:prstGeom prst="straightConnector1">
                <a:avLst/>
              </a:prstGeom>
              <a:noFill/>
              <a:ln w="9525" cmpd="sng">
                <a:solidFill>
                  <a:srgbClr val="00B050"/>
                </a:solidFill>
                <a:miter lim="800000"/>
                <a:headEnd/>
                <a:tailEnd/>
              </a:ln>
            </p:spPr>
          </p:cxnSp>
          <p:cxnSp>
            <p:nvCxnSpPr>
              <p:cNvPr id="152" name="直接箭头连接符 41"/>
              <p:cNvCxnSpPr>
                <a:cxnSpLocks noChangeShapeType="1"/>
              </p:cNvCxnSpPr>
              <p:nvPr/>
            </p:nvCxnSpPr>
            <p:spPr bwMode="auto">
              <a:xfrm>
                <a:off x="7429339" y="1205932"/>
                <a:ext cx="0" cy="557614"/>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53" name="直接箭头连接符 41"/>
              <p:cNvCxnSpPr>
                <a:cxnSpLocks noChangeShapeType="1"/>
              </p:cNvCxnSpPr>
              <p:nvPr/>
            </p:nvCxnSpPr>
            <p:spPr bwMode="auto">
              <a:xfrm>
                <a:off x="8297131" y="1205932"/>
                <a:ext cx="0" cy="580416"/>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54" name="直接连接符 153"/>
              <p:cNvCxnSpPr/>
              <p:nvPr/>
            </p:nvCxnSpPr>
            <p:spPr bwMode="auto">
              <a:xfrm>
                <a:off x="5187573" y="1763545"/>
                <a:ext cx="2241766" cy="0"/>
              </a:xfrm>
              <a:prstGeom prst="line">
                <a:avLst/>
              </a:prstGeom>
              <a:noFill/>
              <a:ln w="9525" cap="flat" cmpd="sng" algn="ctr">
                <a:solidFill>
                  <a:srgbClr val="FF0000"/>
                </a:solidFill>
                <a:prstDash val="solid"/>
                <a:round/>
                <a:headEnd type="none" w="med" len="med"/>
                <a:tailEnd type="none" w="med" len="med"/>
              </a:ln>
              <a:effectLst/>
            </p:spPr>
          </p:cxnSp>
          <p:cxnSp>
            <p:nvCxnSpPr>
              <p:cNvPr id="155" name="直接连接符 154"/>
              <p:cNvCxnSpPr/>
              <p:nvPr/>
            </p:nvCxnSpPr>
            <p:spPr bwMode="auto">
              <a:xfrm>
                <a:off x="8297131" y="1786348"/>
                <a:ext cx="1864260" cy="0"/>
              </a:xfrm>
              <a:prstGeom prst="line">
                <a:avLst/>
              </a:prstGeom>
              <a:noFill/>
              <a:ln w="9525" cap="flat" cmpd="sng" algn="ctr">
                <a:solidFill>
                  <a:srgbClr val="FF0000"/>
                </a:solidFill>
                <a:prstDash val="solid"/>
                <a:round/>
                <a:headEnd type="none" w="med" len="med"/>
                <a:tailEnd type="none" w="med" len="med"/>
              </a:ln>
              <a:effectLst/>
            </p:spPr>
          </p:cxnSp>
          <p:cxnSp>
            <p:nvCxnSpPr>
              <p:cNvPr id="156" name="直接箭头连接符 41"/>
              <p:cNvCxnSpPr>
                <a:cxnSpLocks noChangeShapeType="1"/>
              </p:cNvCxnSpPr>
              <p:nvPr/>
            </p:nvCxnSpPr>
            <p:spPr bwMode="auto">
              <a:xfrm>
                <a:off x="5187573" y="1763546"/>
                <a:ext cx="0" cy="1340151"/>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57" name="直接箭头连接符 41"/>
              <p:cNvCxnSpPr>
                <a:cxnSpLocks noChangeShapeType="1"/>
              </p:cNvCxnSpPr>
              <p:nvPr/>
            </p:nvCxnSpPr>
            <p:spPr bwMode="auto">
              <a:xfrm flipH="1">
                <a:off x="4709311" y="3314744"/>
                <a:ext cx="1" cy="192072"/>
              </a:xfrm>
              <a:prstGeom prst="straightConnector1">
                <a:avLst/>
              </a:prstGeom>
              <a:noFill/>
              <a:ln w="9525" cmpd="sng">
                <a:solidFill>
                  <a:srgbClr val="FF0000"/>
                </a:solidFill>
                <a:round/>
                <a:headEnd type="none" w="med" len="med"/>
                <a:tailEnd type="triangle" w="med" len="med"/>
              </a:ln>
            </p:spPr>
          </p:cxnSp>
          <p:sp>
            <p:nvSpPr>
              <p:cNvPr id="158" name="等于号 157"/>
              <p:cNvSpPr/>
              <p:nvPr/>
            </p:nvSpPr>
            <p:spPr bwMode="auto">
              <a:xfrm rot="5400000">
                <a:off x="7323815" y="1292199"/>
                <a:ext cx="211048" cy="105524"/>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159" name="等于号 158"/>
              <p:cNvSpPr/>
              <p:nvPr/>
            </p:nvSpPr>
            <p:spPr bwMode="auto">
              <a:xfrm rot="5400000">
                <a:off x="8191608" y="1292199"/>
                <a:ext cx="211048" cy="105524"/>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60" name="直接箭头连接符 41"/>
              <p:cNvCxnSpPr>
                <a:cxnSpLocks noChangeShapeType="1"/>
              </p:cNvCxnSpPr>
              <p:nvPr/>
            </p:nvCxnSpPr>
            <p:spPr bwMode="auto">
              <a:xfrm>
                <a:off x="6221822" y="2713947"/>
                <a:ext cx="0" cy="811321"/>
              </a:xfrm>
              <a:prstGeom prst="straightConnector1">
                <a:avLst/>
              </a:prstGeom>
              <a:noFill/>
              <a:ln w="9525" cmpd="sng">
                <a:solidFill>
                  <a:srgbClr val="0000CC"/>
                </a:solidFill>
                <a:round/>
                <a:headEnd type="none" w="med" len="med"/>
                <a:tailEnd type="triangle" w="med" len="med"/>
              </a:ln>
            </p:spPr>
          </p:cxnSp>
          <p:sp>
            <p:nvSpPr>
              <p:cNvPr id="161" name="圆角矩形 93"/>
              <p:cNvSpPr>
                <a:spLocks noChangeArrowheads="1"/>
              </p:cNvSpPr>
              <p:nvPr/>
            </p:nvSpPr>
            <p:spPr bwMode="auto">
              <a:xfrm>
                <a:off x="6038251" y="3528106"/>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sp>
            <p:nvSpPr>
              <p:cNvPr id="162" name="等于号 161"/>
              <p:cNvSpPr/>
              <p:nvPr/>
            </p:nvSpPr>
            <p:spPr bwMode="auto">
              <a:xfrm rot="5400000">
                <a:off x="6102073" y="2853385"/>
                <a:ext cx="226133" cy="95593"/>
              </a:xfrm>
              <a:prstGeom prst="mathEqual">
                <a:avLst/>
              </a:prstGeom>
              <a:solidFill>
                <a:srgbClr val="C00000"/>
              </a:solidFill>
              <a:ln w="9525" cap="flat" cmpd="sng" algn="ctr">
                <a:solidFill>
                  <a:schemeClr val="bg2"/>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63" name="直接箭头连接符 41"/>
              <p:cNvCxnSpPr>
                <a:cxnSpLocks noChangeShapeType="1"/>
              </p:cNvCxnSpPr>
              <p:nvPr/>
            </p:nvCxnSpPr>
            <p:spPr bwMode="auto">
              <a:xfrm>
                <a:off x="6394428" y="3094619"/>
                <a:ext cx="0" cy="433486"/>
              </a:xfrm>
              <a:prstGeom prst="straightConnector1">
                <a:avLst/>
              </a:prstGeom>
              <a:noFill/>
              <a:ln w="9525" cmpd="sng">
                <a:solidFill>
                  <a:srgbClr val="FF0000"/>
                </a:solidFill>
                <a:round/>
                <a:headEnd type="none" w="med" len="med"/>
                <a:tailEnd type="triangle" w="med" len="med"/>
              </a:ln>
            </p:spPr>
          </p:cxnSp>
          <p:cxnSp>
            <p:nvCxnSpPr>
              <p:cNvPr id="164" name="直接箭头连接符 41"/>
              <p:cNvCxnSpPr>
                <a:cxnSpLocks noChangeShapeType="1"/>
              </p:cNvCxnSpPr>
              <p:nvPr/>
            </p:nvCxnSpPr>
            <p:spPr bwMode="auto">
              <a:xfrm>
                <a:off x="6281949" y="3785481"/>
                <a:ext cx="0" cy="153574"/>
              </a:xfrm>
              <a:prstGeom prst="straightConnector1">
                <a:avLst/>
              </a:prstGeom>
              <a:noFill/>
              <a:ln w="9525" cmpd="sng">
                <a:solidFill>
                  <a:srgbClr val="0000CC"/>
                </a:solidFill>
                <a:miter lim="800000"/>
                <a:headEnd/>
                <a:tailEnd/>
              </a:ln>
            </p:spPr>
          </p:cxnSp>
          <p:cxnSp>
            <p:nvCxnSpPr>
              <p:cNvPr id="165" name="直接箭头连接符 41"/>
              <p:cNvCxnSpPr>
                <a:cxnSpLocks noChangeShapeType="1"/>
              </p:cNvCxnSpPr>
              <p:nvPr/>
            </p:nvCxnSpPr>
            <p:spPr bwMode="auto">
              <a:xfrm>
                <a:off x="9679154" y="2711461"/>
                <a:ext cx="0" cy="811321"/>
              </a:xfrm>
              <a:prstGeom prst="straightConnector1">
                <a:avLst/>
              </a:prstGeom>
              <a:noFill/>
              <a:ln w="9525" cmpd="sng">
                <a:solidFill>
                  <a:srgbClr val="0000CC"/>
                </a:solidFill>
                <a:round/>
                <a:headEnd type="none" w="med" len="med"/>
                <a:tailEnd type="triangle" w="med" len="med"/>
              </a:ln>
            </p:spPr>
          </p:cxnSp>
          <p:sp>
            <p:nvSpPr>
              <p:cNvPr id="166" name="圆角矩形 93"/>
              <p:cNvSpPr>
                <a:spLocks noChangeArrowheads="1"/>
              </p:cNvSpPr>
              <p:nvPr/>
            </p:nvSpPr>
            <p:spPr bwMode="auto">
              <a:xfrm>
                <a:off x="9495583" y="3525620"/>
                <a:ext cx="479872" cy="25612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sp>
            <p:nvSpPr>
              <p:cNvPr id="167" name="等于号 166"/>
              <p:cNvSpPr/>
              <p:nvPr/>
            </p:nvSpPr>
            <p:spPr bwMode="auto">
              <a:xfrm rot="5400000">
                <a:off x="9559404" y="2850899"/>
                <a:ext cx="226133" cy="95593"/>
              </a:xfrm>
              <a:prstGeom prst="mathEqual">
                <a:avLst/>
              </a:prstGeom>
              <a:solidFill>
                <a:srgbClr val="C00000"/>
              </a:solidFill>
              <a:ln w="9525" cap="flat" cmpd="sng" algn="ctr">
                <a:solidFill>
                  <a:schemeClr val="bg2"/>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68" name="直接箭头连接符 41"/>
              <p:cNvCxnSpPr>
                <a:cxnSpLocks noChangeShapeType="1"/>
              </p:cNvCxnSpPr>
              <p:nvPr/>
            </p:nvCxnSpPr>
            <p:spPr bwMode="auto">
              <a:xfrm>
                <a:off x="9851759" y="3092133"/>
                <a:ext cx="0" cy="433486"/>
              </a:xfrm>
              <a:prstGeom prst="straightConnector1">
                <a:avLst/>
              </a:prstGeom>
              <a:noFill/>
              <a:ln w="9525" cmpd="sng">
                <a:solidFill>
                  <a:srgbClr val="FF0000"/>
                </a:solidFill>
                <a:round/>
                <a:headEnd type="none" w="med" len="med"/>
                <a:tailEnd type="triangle" w="med" len="med"/>
              </a:ln>
            </p:spPr>
          </p:cxnSp>
          <p:cxnSp>
            <p:nvCxnSpPr>
              <p:cNvPr id="169" name="直接箭头连接符 41"/>
              <p:cNvCxnSpPr>
                <a:cxnSpLocks noChangeShapeType="1"/>
              </p:cNvCxnSpPr>
              <p:nvPr/>
            </p:nvCxnSpPr>
            <p:spPr bwMode="auto">
              <a:xfrm>
                <a:off x="9739280" y="3782995"/>
                <a:ext cx="0" cy="153574"/>
              </a:xfrm>
              <a:prstGeom prst="straightConnector1">
                <a:avLst/>
              </a:prstGeom>
              <a:noFill/>
              <a:ln w="9525" cmpd="sng">
                <a:solidFill>
                  <a:srgbClr val="0000CC"/>
                </a:solidFill>
                <a:miter lim="800000"/>
                <a:headEnd/>
                <a:tailEnd/>
              </a:ln>
            </p:spPr>
          </p:cxnSp>
          <p:cxnSp>
            <p:nvCxnSpPr>
              <p:cNvPr id="170" name="直接连接符 169"/>
              <p:cNvCxnSpPr/>
              <p:nvPr/>
            </p:nvCxnSpPr>
            <p:spPr bwMode="auto">
              <a:xfrm>
                <a:off x="6394428" y="3103697"/>
                <a:ext cx="3775875" cy="0"/>
              </a:xfrm>
              <a:prstGeom prst="line">
                <a:avLst/>
              </a:prstGeom>
              <a:noFill/>
              <a:ln w="9525" cap="flat" cmpd="sng" algn="ctr">
                <a:solidFill>
                  <a:srgbClr val="FF0000"/>
                </a:solidFill>
                <a:prstDash val="solid"/>
                <a:round/>
                <a:headEnd type="none" w="med" len="med"/>
                <a:tailEnd type="none" w="med" len="med"/>
              </a:ln>
              <a:effectLst/>
            </p:spPr>
          </p:cxnSp>
          <p:cxnSp>
            <p:nvCxnSpPr>
              <p:cNvPr id="171" name="直接箭头连接符 41"/>
              <p:cNvCxnSpPr>
                <a:cxnSpLocks noChangeShapeType="1"/>
              </p:cNvCxnSpPr>
              <p:nvPr/>
            </p:nvCxnSpPr>
            <p:spPr bwMode="auto">
              <a:xfrm>
                <a:off x="10161390" y="1799250"/>
                <a:ext cx="0" cy="1313524"/>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72" name="直接箭头连接符 39"/>
              <p:cNvCxnSpPr>
                <a:cxnSpLocks noChangeShapeType="1"/>
              </p:cNvCxnSpPr>
              <p:nvPr/>
            </p:nvCxnSpPr>
            <p:spPr bwMode="auto">
              <a:xfrm>
                <a:off x="2260709" y="1872581"/>
                <a:ext cx="3567743" cy="568224"/>
              </a:xfrm>
              <a:prstGeom prst="straightConnector1">
                <a:avLst/>
              </a:prstGeom>
              <a:noFill/>
              <a:ln w="9525" cmpd="sng">
                <a:solidFill>
                  <a:srgbClr val="0000CC"/>
                </a:solidFill>
                <a:round/>
                <a:headEnd type="none" w="med" len="med"/>
                <a:tailEnd type="triangle" w="med" len="med"/>
              </a:ln>
            </p:spPr>
          </p:cxnSp>
          <p:cxnSp>
            <p:nvCxnSpPr>
              <p:cNvPr id="173" name="直接箭头连接符 41"/>
              <p:cNvCxnSpPr>
                <a:cxnSpLocks noChangeShapeType="1"/>
                <a:stCxn id="131" idx="2"/>
                <a:endCxn id="26" idx="0"/>
              </p:cNvCxnSpPr>
              <p:nvPr/>
            </p:nvCxnSpPr>
            <p:spPr bwMode="auto">
              <a:xfrm>
                <a:off x="4419412" y="1951015"/>
                <a:ext cx="5282867" cy="480530"/>
              </a:xfrm>
              <a:prstGeom prst="straightConnector1">
                <a:avLst/>
              </a:prstGeom>
              <a:noFill/>
              <a:ln w="9525" cmpd="sng">
                <a:solidFill>
                  <a:srgbClr val="00B050"/>
                </a:solidFill>
                <a:round/>
                <a:headEnd type="none" w="med" len="med"/>
                <a:tailEnd type="triangle" w="med" len="med"/>
              </a:ln>
            </p:spPr>
          </p:cxnSp>
          <p:sp>
            <p:nvSpPr>
              <p:cNvPr id="174" name="等于号 173"/>
              <p:cNvSpPr/>
              <p:nvPr/>
            </p:nvSpPr>
            <p:spPr bwMode="auto">
              <a:xfrm rot="574275">
                <a:off x="3180182" y="1991313"/>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sp>
            <p:nvSpPr>
              <p:cNvPr id="175" name="等于号 174"/>
              <p:cNvSpPr/>
              <p:nvPr/>
            </p:nvSpPr>
            <p:spPr bwMode="auto">
              <a:xfrm rot="282357">
                <a:off x="6599309" y="2108460"/>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cxnSp>
            <p:nvCxnSpPr>
              <p:cNvPr id="182" name="直接箭头连接符 41"/>
              <p:cNvCxnSpPr>
                <a:cxnSpLocks noChangeShapeType="1"/>
              </p:cNvCxnSpPr>
              <p:nvPr/>
            </p:nvCxnSpPr>
            <p:spPr bwMode="auto">
              <a:xfrm>
                <a:off x="8446020" y="1197174"/>
                <a:ext cx="0" cy="398565"/>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83" name="直接连接符 182"/>
              <p:cNvCxnSpPr/>
              <p:nvPr/>
            </p:nvCxnSpPr>
            <p:spPr bwMode="auto">
              <a:xfrm>
                <a:off x="8446021" y="1595739"/>
                <a:ext cx="2383690" cy="0"/>
              </a:xfrm>
              <a:prstGeom prst="line">
                <a:avLst/>
              </a:prstGeom>
              <a:noFill/>
              <a:ln w="9525" cap="flat" cmpd="sng" algn="ctr">
                <a:solidFill>
                  <a:srgbClr val="FF0000"/>
                </a:solidFill>
                <a:prstDash val="solid"/>
                <a:round/>
                <a:headEnd type="none" w="med" len="med"/>
                <a:tailEnd type="none" w="med" len="med"/>
              </a:ln>
              <a:effectLst/>
            </p:spPr>
          </p:cxnSp>
          <p:cxnSp>
            <p:nvCxnSpPr>
              <p:cNvPr id="184" name="直接箭头连接符 41"/>
              <p:cNvCxnSpPr>
                <a:cxnSpLocks noChangeShapeType="1"/>
              </p:cNvCxnSpPr>
              <p:nvPr/>
            </p:nvCxnSpPr>
            <p:spPr bwMode="auto">
              <a:xfrm>
                <a:off x="10827586" y="1600294"/>
                <a:ext cx="2124" cy="849271"/>
              </a:xfrm>
              <a:prstGeom prst="straightConnector1">
                <a:avLst/>
              </a:prstGeom>
              <a:noFill/>
              <a:ln w="9525" cap="flat" cmpd="sng" algn="ctr">
                <a:solidFill>
                  <a:srgbClr val="FF0000"/>
                </a:solidFill>
                <a:prstDash val="solid"/>
                <a:round/>
                <a:headEnd type="none" w="med" len="med"/>
                <a:tailEnd type="none" w="med" len="med"/>
              </a:ln>
              <a:effectLst/>
            </p:spPr>
          </p:cxnSp>
          <p:sp>
            <p:nvSpPr>
              <p:cNvPr id="185" name="圆角矩形 14"/>
              <p:cNvSpPr>
                <a:spLocks noChangeArrowheads="1"/>
              </p:cNvSpPr>
              <p:nvPr/>
            </p:nvSpPr>
            <p:spPr bwMode="auto">
              <a:xfrm>
                <a:off x="10393230" y="2464662"/>
                <a:ext cx="906615" cy="423064"/>
              </a:xfrm>
              <a:prstGeom prst="roundRect">
                <a:avLst>
                  <a:gd name="adj" fmla="val 16667"/>
                </a:avLst>
              </a:prstGeom>
              <a:solidFill>
                <a:srgbClr val="FF9999"/>
              </a:solidFill>
              <a:ln w="25400" cmpd="sng">
                <a:solidFill>
                  <a:srgbClr val="005183"/>
                </a:solidFill>
                <a:round/>
                <a:headEnd/>
                <a:tailEnd/>
              </a:ln>
            </p:spPr>
            <p:txBody>
              <a:bodyPr wrap="none" anchor="ctr"/>
              <a:lstStyle/>
              <a:p>
                <a:pPr algn="ctr">
                  <a:lnSpc>
                    <a:spcPct val="140000"/>
                  </a:lnSpc>
                  <a:defRPr/>
                </a:pPr>
                <a:r>
                  <a:rPr lang="en-US" sz="1200" b="1">
                    <a:latin typeface="Huawei Sans" panose="020C0503030203020204" pitchFamily="34" charset="0"/>
                  </a:rPr>
                  <a:t>Test load</a:t>
                </a:r>
              </a:p>
            </p:txBody>
          </p:sp>
          <p:sp>
            <p:nvSpPr>
              <p:cNvPr id="186" name="等于号 185"/>
              <p:cNvSpPr/>
              <p:nvPr/>
            </p:nvSpPr>
            <p:spPr bwMode="auto">
              <a:xfrm rot="5400000">
                <a:off x="8346045" y="1296630"/>
                <a:ext cx="211048" cy="105524"/>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87" name="直接箭头连接符 41"/>
              <p:cNvCxnSpPr>
                <a:cxnSpLocks noChangeShapeType="1"/>
              </p:cNvCxnSpPr>
              <p:nvPr/>
            </p:nvCxnSpPr>
            <p:spPr bwMode="auto">
              <a:xfrm>
                <a:off x="7677266" y="1215324"/>
                <a:ext cx="0" cy="657257"/>
              </a:xfrm>
              <a:prstGeom prst="straightConnector1">
                <a:avLst/>
              </a:prstGeom>
              <a:noFill/>
              <a:ln w="9525" cap="flat" cmpd="sng" algn="ctr">
                <a:solidFill>
                  <a:srgbClr val="FF0000"/>
                </a:solidFill>
                <a:prstDash val="solid"/>
                <a:round/>
                <a:headEnd type="none" w="med" len="med"/>
                <a:tailEnd type="none" w="med" len="med"/>
              </a:ln>
              <a:effectLst/>
            </p:spPr>
          </p:cxnSp>
          <p:sp>
            <p:nvSpPr>
              <p:cNvPr id="188" name="等于号 187"/>
              <p:cNvSpPr/>
              <p:nvPr/>
            </p:nvSpPr>
            <p:spPr bwMode="auto">
              <a:xfrm rot="5400000">
                <a:off x="7571743" y="1301591"/>
                <a:ext cx="211048" cy="105524"/>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189" name="直接连接符 188"/>
              <p:cNvCxnSpPr/>
              <p:nvPr/>
            </p:nvCxnSpPr>
            <p:spPr bwMode="auto">
              <a:xfrm>
                <a:off x="5436457" y="1872581"/>
                <a:ext cx="2241766" cy="0"/>
              </a:xfrm>
              <a:prstGeom prst="line">
                <a:avLst/>
              </a:prstGeom>
              <a:noFill/>
              <a:ln w="9525" cap="flat" cmpd="sng" algn="ctr">
                <a:solidFill>
                  <a:srgbClr val="FF0000"/>
                </a:solidFill>
                <a:prstDash val="solid"/>
                <a:round/>
                <a:headEnd type="none" w="med" len="med"/>
                <a:tailEnd type="none" w="med" len="med"/>
              </a:ln>
              <a:effectLst/>
            </p:spPr>
          </p:cxnSp>
          <p:cxnSp>
            <p:nvCxnSpPr>
              <p:cNvPr id="190" name="直接箭头连接符 41"/>
              <p:cNvCxnSpPr>
                <a:cxnSpLocks noChangeShapeType="1"/>
              </p:cNvCxnSpPr>
              <p:nvPr/>
            </p:nvCxnSpPr>
            <p:spPr bwMode="auto">
              <a:xfrm>
                <a:off x="5436457" y="1864353"/>
                <a:ext cx="0" cy="1450391"/>
              </a:xfrm>
              <a:prstGeom prst="straightConnector1">
                <a:avLst/>
              </a:prstGeom>
              <a:noFill/>
              <a:ln w="9525" cap="flat" cmpd="sng" algn="ctr">
                <a:solidFill>
                  <a:srgbClr val="FF0000"/>
                </a:solidFill>
                <a:prstDash val="solid"/>
                <a:round/>
                <a:headEnd type="none" w="med" len="med"/>
                <a:tailEnd type="none" w="med" len="med"/>
              </a:ln>
              <a:effectLst/>
            </p:spPr>
          </p:cxnSp>
          <p:cxnSp>
            <p:nvCxnSpPr>
              <p:cNvPr id="191" name="直接连接符 190"/>
              <p:cNvCxnSpPr/>
              <p:nvPr/>
            </p:nvCxnSpPr>
            <p:spPr bwMode="auto">
              <a:xfrm>
                <a:off x="4709312" y="3314745"/>
                <a:ext cx="727146" cy="0"/>
              </a:xfrm>
              <a:prstGeom prst="line">
                <a:avLst/>
              </a:prstGeom>
              <a:noFill/>
              <a:ln w="9525" cap="flat" cmpd="sng" algn="ctr">
                <a:solidFill>
                  <a:srgbClr val="FF0000"/>
                </a:solidFill>
                <a:prstDash val="solid"/>
                <a:round/>
                <a:headEnd type="none" w="med" len="med"/>
                <a:tailEnd type="none" w="med" len="med"/>
              </a:ln>
              <a:effectLst/>
            </p:spPr>
          </p:cxnSp>
          <p:sp>
            <p:nvSpPr>
              <p:cNvPr id="195" name="圆角矩形 14"/>
              <p:cNvSpPr>
                <a:spLocks noChangeArrowheads="1"/>
              </p:cNvSpPr>
              <p:nvPr/>
            </p:nvSpPr>
            <p:spPr bwMode="auto">
              <a:xfrm>
                <a:off x="687530" y="2449565"/>
                <a:ext cx="653678" cy="258575"/>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T1</a:t>
                </a:r>
                <a:endParaRPr lang="en-US" sz="1200" dirty="0">
                  <a:latin typeface="Huawei Sans" panose="020C0503030203020204" pitchFamily="34" charset="0"/>
                </a:endParaRPr>
              </a:p>
            </p:txBody>
          </p:sp>
          <p:sp>
            <p:nvSpPr>
              <p:cNvPr id="196" name="圆角矩形 14"/>
              <p:cNvSpPr>
                <a:spLocks noChangeArrowheads="1"/>
              </p:cNvSpPr>
              <p:nvPr/>
            </p:nvSpPr>
            <p:spPr bwMode="auto">
              <a:xfrm>
                <a:off x="3757190" y="2459411"/>
                <a:ext cx="650697" cy="258575"/>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smtClean="0">
                    <a:latin typeface="Huawei Sans" panose="020C0503030203020204" pitchFamily="34" charset="0"/>
                  </a:rPr>
                  <a:t>T3</a:t>
                </a:r>
                <a:endParaRPr lang="en-US" sz="1200" dirty="0">
                  <a:latin typeface="Huawei Sans" panose="020C0503030203020204" pitchFamily="34" charset="0"/>
                </a:endParaRPr>
              </a:p>
            </p:txBody>
          </p:sp>
          <p:cxnSp>
            <p:nvCxnSpPr>
              <p:cNvPr id="197" name="直接箭头连接符 39"/>
              <p:cNvCxnSpPr>
                <a:cxnSpLocks noChangeShapeType="1"/>
                <a:stCxn id="130" idx="2"/>
                <a:endCxn id="22" idx="0"/>
              </p:cNvCxnSpPr>
              <p:nvPr/>
            </p:nvCxnSpPr>
            <p:spPr bwMode="auto">
              <a:xfrm>
                <a:off x="1554814" y="1951014"/>
                <a:ext cx="203608" cy="498553"/>
              </a:xfrm>
              <a:prstGeom prst="straightConnector1">
                <a:avLst/>
              </a:prstGeom>
              <a:noFill/>
              <a:ln w="9525" cmpd="sng">
                <a:solidFill>
                  <a:srgbClr val="0000CC"/>
                </a:solidFill>
                <a:round/>
                <a:headEnd type="none" w="med" len="med"/>
                <a:tailEnd type="triangle" w="med" len="med"/>
              </a:ln>
            </p:spPr>
          </p:cxnSp>
          <p:sp>
            <p:nvSpPr>
              <p:cNvPr id="198" name="等于号 197"/>
              <p:cNvSpPr/>
              <p:nvPr/>
            </p:nvSpPr>
            <p:spPr bwMode="auto">
              <a:xfrm rot="3749548">
                <a:off x="1528868" y="2100928"/>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cxnSp>
            <p:nvCxnSpPr>
              <p:cNvPr id="199" name="直接箭头连接符 41"/>
              <p:cNvCxnSpPr>
                <a:cxnSpLocks noChangeShapeType="1"/>
              </p:cNvCxnSpPr>
              <p:nvPr/>
            </p:nvCxnSpPr>
            <p:spPr bwMode="auto">
              <a:xfrm>
                <a:off x="3218904" y="2564515"/>
                <a:ext cx="0" cy="292959"/>
              </a:xfrm>
              <a:prstGeom prst="straightConnector1">
                <a:avLst/>
              </a:prstGeom>
              <a:noFill/>
              <a:ln w="9525" cap="flat" cmpd="sng" algn="ctr">
                <a:solidFill>
                  <a:schemeClr val="accent6">
                    <a:lumMod val="40000"/>
                    <a:lumOff val="60000"/>
                  </a:schemeClr>
                </a:solidFill>
                <a:prstDash val="solid"/>
                <a:round/>
                <a:headEnd type="none" w="med" len="med"/>
                <a:tailEnd type="none" w="med" len="med"/>
              </a:ln>
              <a:effectLst/>
            </p:spPr>
          </p:cxnSp>
          <p:cxnSp>
            <p:nvCxnSpPr>
              <p:cNvPr id="200" name="直接连接符 199"/>
              <p:cNvCxnSpPr>
                <a:stCxn id="22" idx="3"/>
              </p:cNvCxnSpPr>
              <p:nvPr/>
            </p:nvCxnSpPr>
            <p:spPr bwMode="auto">
              <a:xfrm flipV="1">
                <a:off x="2093099" y="2564514"/>
                <a:ext cx="1125729" cy="14340"/>
              </a:xfrm>
              <a:prstGeom prst="line">
                <a:avLst/>
              </a:prstGeom>
              <a:noFill/>
              <a:ln w="9525" cap="flat" cmpd="sng" algn="ctr">
                <a:solidFill>
                  <a:schemeClr val="accent6">
                    <a:lumMod val="40000"/>
                    <a:lumOff val="60000"/>
                  </a:schemeClr>
                </a:solidFill>
                <a:prstDash val="solid"/>
                <a:round/>
                <a:headEnd type="none" w="med" len="med"/>
                <a:tailEnd type="none" w="med" len="med"/>
              </a:ln>
              <a:effectLst/>
            </p:spPr>
          </p:cxnSp>
          <p:cxnSp>
            <p:nvCxnSpPr>
              <p:cNvPr id="201" name="直接连接符 200"/>
              <p:cNvCxnSpPr/>
              <p:nvPr/>
            </p:nvCxnSpPr>
            <p:spPr bwMode="auto">
              <a:xfrm>
                <a:off x="3218828" y="2857473"/>
                <a:ext cx="1528759" cy="0"/>
              </a:xfrm>
              <a:prstGeom prst="line">
                <a:avLst/>
              </a:prstGeom>
              <a:noFill/>
              <a:ln w="9525" cap="flat" cmpd="sng" algn="ctr">
                <a:solidFill>
                  <a:schemeClr val="accent6">
                    <a:lumMod val="40000"/>
                    <a:lumOff val="60000"/>
                  </a:schemeClr>
                </a:solidFill>
                <a:prstDash val="solid"/>
                <a:round/>
                <a:headEnd type="none" w="med" len="med"/>
                <a:tailEnd type="none" w="med" len="med"/>
              </a:ln>
              <a:effectLst/>
            </p:spPr>
          </p:cxnSp>
          <p:cxnSp>
            <p:nvCxnSpPr>
              <p:cNvPr id="202" name="直接箭头连接符 201"/>
              <p:cNvCxnSpPr>
                <a:endCxn id="23" idx="2"/>
              </p:cNvCxnSpPr>
              <p:nvPr/>
            </p:nvCxnSpPr>
            <p:spPr bwMode="auto">
              <a:xfrm flipV="1">
                <a:off x="4744179" y="2713012"/>
                <a:ext cx="81660" cy="144462"/>
              </a:xfrm>
              <a:prstGeom prst="straightConnector1">
                <a:avLst/>
              </a:prstGeom>
              <a:noFill/>
              <a:ln w="9525" cap="flat" cmpd="sng" algn="ctr">
                <a:solidFill>
                  <a:schemeClr val="accent6">
                    <a:lumMod val="40000"/>
                    <a:lumOff val="60000"/>
                  </a:schemeClr>
                </a:solidFill>
                <a:prstDash val="solid"/>
                <a:round/>
                <a:headEnd type="none" w="med" len="med"/>
                <a:tailEnd type="triangle"/>
              </a:ln>
              <a:effectLst/>
            </p:spPr>
          </p:cxnSp>
          <p:cxnSp>
            <p:nvCxnSpPr>
              <p:cNvPr id="203" name="直接箭头连接符 41"/>
              <p:cNvCxnSpPr>
                <a:cxnSpLocks noChangeShapeType="1"/>
              </p:cNvCxnSpPr>
              <p:nvPr/>
            </p:nvCxnSpPr>
            <p:spPr bwMode="auto">
              <a:xfrm>
                <a:off x="1344479" y="2817962"/>
                <a:ext cx="5646" cy="234045"/>
              </a:xfrm>
              <a:prstGeom prst="straightConnector1">
                <a:avLst/>
              </a:prstGeom>
              <a:noFill/>
              <a:ln w="9525" cap="flat" cmpd="sng" algn="ctr">
                <a:solidFill>
                  <a:schemeClr val="accent6">
                    <a:lumMod val="75000"/>
                  </a:schemeClr>
                </a:solidFill>
                <a:prstDash val="solid"/>
                <a:round/>
                <a:headEnd type="none" w="med" len="med"/>
                <a:tailEnd type="none" w="med" len="med"/>
              </a:ln>
              <a:effectLst/>
            </p:spPr>
          </p:cxnSp>
          <p:cxnSp>
            <p:nvCxnSpPr>
              <p:cNvPr id="204" name="直接连接符 203"/>
              <p:cNvCxnSpPr/>
              <p:nvPr/>
            </p:nvCxnSpPr>
            <p:spPr bwMode="auto">
              <a:xfrm>
                <a:off x="971291" y="2817962"/>
                <a:ext cx="378148" cy="0"/>
              </a:xfrm>
              <a:prstGeom prst="line">
                <a:avLst/>
              </a:prstGeom>
              <a:noFill/>
              <a:ln w="9525" cap="flat" cmpd="sng" algn="ctr">
                <a:solidFill>
                  <a:schemeClr val="accent6">
                    <a:lumMod val="75000"/>
                  </a:schemeClr>
                </a:solidFill>
                <a:prstDash val="solid"/>
                <a:round/>
                <a:headEnd type="none" w="med" len="med"/>
                <a:tailEnd type="none" w="med" len="med"/>
              </a:ln>
              <a:effectLst/>
            </p:spPr>
          </p:cxnSp>
          <p:cxnSp>
            <p:nvCxnSpPr>
              <p:cNvPr id="205" name="直接连接符 204"/>
              <p:cNvCxnSpPr/>
              <p:nvPr/>
            </p:nvCxnSpPr>
            <p:spPr bwMode="auto">
              <a:xfrm flipV="1">
                <a:off x="1344479" y="3042425"/>
                <a:ext cx="2769628" cy="9581"/>
              </a:xfrm>
              <a:prstGeom prst="line">
                <a:avLst/>
              </a:prstGeom>
              <a:noFill/>
              <a:ln w="9525" cap="flat" cmpd="sng" algn="ctr">
                <a:solidFill>
                  <a:schemeClr val="accent6">
                    <a:lumMod val="75000"/>
                  </a:schemeClr>
                </a:solidFill>
                <a:prstDash val="solid"/>
                <a:round/>
                <a:headEnd type="none" w="med" len="med"/>
                <a:tailEnd type="none" w="med" len="med"/>
              </a:ln>
              <a:effectLst/>
            </p:spPr>
          </p:cxnSp>
          <p:cxnSp>
            <p:nvCxnSpPr>
              <p:cNvPr id="206" name="直接箭头连接符 41"/>
              <p:cNvCxnSpPr>
                <a:cxnSpLocks noChangeShapeType="1"/>
              </p:cNvCxnSpPr>
              <p:nvPr/>
            </p:nvCxnSpPr>
            <p:spPr bwMode="auto">
              <a:xfrm flipH="1">
                <a:off x="970603" y="2717985"/>
                <a:ext cx="1774" cy="104315"/>
              </a:xfrm>
              <a:prstGeom prst="straightConnector1">
                <a:avLst/>
              </a:prstGeom>
              <a:noFill/>
              <a:ln w="9525" cap="flat" cmpd="sng" algn="ctr">
                <a:solidFill>
                  <a:schemeClr val="accent6">
                    <a:lumMod val="75000"/>
                  </a:schemeClr>
                </a:solidFill>
                <a:prstDash val="solid"/>
                <a:round/>
                <a:headEnd type="none" w="med" len="med"/>
                <a:tailEnd type="none" w="med" len="med"/>
              </a:ln>
              <a:effectLst/>
            </p:spPr>
          </p:cxnSp>
          <p:sp>
            <p:nvSpPr>
              <p:cNvPr id="207" name="等于号 206"/>
              <p:cNvSpPr/>
              <p:nvPr/>
            </p:nvSpPr>
            <p:spPr bwMode="auto">
              <a:xfrm rot="16200000">
                <a:off x="1271682" y="2879989"/>
                <a:ext cx="135807" cy="95593"/>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cxnSp>
            <p:nvCxnSpPr>
              <p:cNvPr id="208" name="直接箭头连接符 207"/>
              <p:cNvCxnSpPr/>
              <p:nvPr/>
            </p:nvCxnSpPr>
            <p:spPr bwMode="auto">
              <a:xfrm flipH="1" flipV="1">
                <a:off x="4120457" y="2715433"/>
                <a:ext cx="3581" cy="326993"/>
              </a:xfrm>
              <a:prstGeom prst="straightConnector1">
                <a:avLst/>
              </a:prstGeom>
              <a:noFill/>
              <a:ln w="9525" cap="flat" cmpd="sng" algn="ctr">
                <a:solidFill>
                  <a:schemeClr val="accent6">
                    <a:lumMod val="75000"/>
                  </a:schemeClr>
                </a:solidFill>
                <a:prstDash val="solid"/>
                <a:round/>
                <a:headEnd type="none" w="med" len="med"/>
                <a:tailEnd type="triangle"/>
              </a:ln>
              <a:effectLst/>
            </p:spPr>
          </p:cxnSp>
          <p:cxnSp>
            <p:nvCxnSpPr>
              <p:cNvPr id="209" name="直接箭头连接符 41"/>
              <p:cNvCxnSpPr>
                <a:cxnSpLocks noChangeShapeType="1"/>
                <a:stCxn id="131" idx="2"/>
                <a:endCxn id="196" idx="0"/>
              </p:cNvCxnSpPr>
              <p:nvPr/>
            </p:nvCxnSpPr>
            <p:spPr bwMode="auto">
              <a:xfrm flipH="1">
                <a:off x="4082539" y="1951015"/>
                <a:ext cx="336873" cy="508397"/>
              </a:xfrm>
              <a:prstGeom prst="straightConnector1">
                <a:avLst/>
              </a:prstGeom>
              <a:noFill/>
              <a:ln w="9525" cmpd="sng">
                <a:solidFill>
                  <a:srgbClr val="00B050"/>
                </a:solidFill>
                <a:round/>
                <a:headEnd type="none" w="med" len="med"/>
                <a:tailEnd type="triangle" w="med" len="med"/>
              </a:ln>
            </p:spPr>
          </p:cxnSp>
          <p:sp>
            <p:nvSpPr>
              <p:cNvPr id="210" name="等于号 209"/>
              <p:cNvSpPr/>
              <p:nvPr/>
            </p:nvSpPr>
            <p:spPr bwMode="auto">
              <a:xfrm rot="7601105">
                <a:off x="4199521" y="2058717"/>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endParaRPr lang="zh-CN" altLang="en-US" sz="1200">
                  <a:latin typeface="Huawei Sans" panose="020C0503030203020204" pitchFamily="34" charset="0"/>
                </a:endParaRPr>
              </a:p>
            </p:txBody>
          </p:sp>
          <p:cxnSp>
            <p:nvCxnSpPr>
              <p:cNvPr id="213" name="直接箭头连接符 41"/>
              <p:cNvCxnSpPr>
                <a:cxnSpLocks noChangeShapeType="1"/>
                <a:stCxn id="22" idx="2"/>
                <a:endCxn id="143" idx="0"/>
              </p:cNvCxnSpPr>
              <p:nvPr/>
            </p:nvCxnSpPr>
            <p:spPr bwMode="auto">
              <a:xfrm>
                <a:off x="1758422" y="2708141"/>
                <a:ext cx="1532" cy="807754"/>
              </a:xfrm>
              <a:prstGeom prst="straightConnector1">
                <a:avLst/>
              </a:prstGeom>
              <a:noFill/>
              <a:ln w="9525" cmpd="sng">
                <a:solidFill>
                  <a:srgbClr val="00B050"/>
                </a:solidFill>
                <a:round/>
                <a:headEnd type="none" w="med" len="med"/>
                <a:tailEnd type="triangle" w="med" len="med"/>
              </a:ln>
            </p:spPr>
          </p:cxnSp>
          <p:cxnSp>
            <p:nvCxnSpPr>
              <p:cNvPr id="214" name="直接箭头连接符 41"/>
              <p:cNvCxnSpPr>
                <a:cxnSpLocks noChangeShapeType="1"/>
                <a:endCxn id="143" idx="0"/>
              </p:cNvCxnSpPr>
              <p:nvPr/>
            </p:nvCxnSpPr>
            <p:spPr bwMode="auto">
              <a:xfrm>
                <a:off x="964492" y="2704961"/>
                <a:ext cx="795462" cy="810934"/>
              </a:xfrm>
              <a:prstGeom prst="straightConnector1">
                <a:avLst/>
              </a:prstGeom>
              <a:noFill/>
              <a:ln w="9525" cmpd="sng">
                <a:solidFill>
                  <a:srgbClr val="00B050"/>
                </a:solidFill>
                <a:round/>
                <a:headEnd type="none" w="med" len="med"/>
                <a:tailEnd type="triangle" w="med" len="med"/>
              </a:ln>
            </p:spPr>
          </p:cxnSp>
          <p:sp>
            <p:nvSpPr>
              <p:cNvPr id="215" name="等于号 214"/>
              <p:cNvSpPr/>
              <p:nvPr/>
            </p:nvSpPr>
            <p:spPr bwMode="auto">
              <a:xfrm rot="3478983">
                <a:off x="4154520" y="2957626"/>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216" name="等于号 215"/>
              <p:cNvSpPr/>
              <p:nvPr/>
            </p:nvSpPr>
            <p:spPr bwMode="auto">
              <a:xfrm rot="2849815">
                <a:off x="1127836" y="2951388"/>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217" name="等于号 216"/>
              <p:cNvSpPr/>
              <p:nvPr/>
            </p:nvSpPr>
            <p:spPr bwMode="auto">
              <a:xfrm rot="5400000">
                <a:off x="1648174" y="2890775"/>
                <a:ext cx="211048" cy="10552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89333" tIns="44667" rIns="89333" bIns="44667" numCol="1" rtlCol="0" anchor="t" anchorCtr="0" compatLnSpc="1">
                <a:prstTxWarp prst="textNoShape">
                  <a:avLst/>
                </a:prstTxWarp>
              </a:bodyPr>
              <a:lstStyle/>
              <a:p>
                <a:pPr defTabSz="893399"/>
                <a:endParaRPr lang="zh-CN" altLang="en-US" sz="1200">
                  <a:latin typeface="Huawei Sans" panose="020C0503030203020204" pitchFamily="34" charset="0"/>
                </a:endParaRPr>
              </a:p>
            </p:txBody>
          </p:sp>
          <p:sp>
            <p:nvSpPr>
              <p:cNvPr id="218" name="圆角矩形 14"/>
              <p:cNvSpPr>
                <a:spLocks noChangeArrowheads="1"/>
              </p:cNvSpPr>
              <p:nvPr/>
            </p:nvSpPr>
            <p:spPr bwMode="auto">
              <a:xfrm>
                <a:off x="2608604" y="5107040"/>
                <a:ext cx="1116114" cy="241696"/>
              </a:xfrm>
              <a:prstGeom prst="roundRect">
                <a:avLst>
                  <a:gd name="adj" fmla="val 16667"/>
                </a:avLst>
              </a:prstGeom>
              <a:solidFill>
                <a:srgbClr val="FF9999"/>
              </a:solidFill>
              <a:ln w="25400" cmpd="sng">
                <a:solidFill>
                  <a:srgbClr val="005183"/>
                </a:solidFill>
                <a:round/>
                <a:headEnd/>
                <a:tailEnd/>
              </a:ln>
            </p:spPr>
            <p:txBody>
              <a:bodyPr wrap="none" anchor="ctr"/>
              <a:lstStyle/>
              <a:p>
                <a:pPr algn="ctr">
                  <a:lnSpc>
                    <a:spcPct val="140000"/>
                  </a:lnSpc>
                  <a:defRPr/>
                </a:pPr>
                <a:r>
                  <a:rPr lang="en-US" sz="1200" b="1">
                    <a:latin typeface="Huawei Sans" panose="020C0503030203020204" pitchFamily="34" charset="0"/>
                  </a:rPr>
                  <a:t>Test load</a:t>
                </a:r>
              </a:p>
            </p:txBody>
          </p:sp>
          <p:cxnSp>
            <p:nvCxnSpPr>
              <p:cNvPr id="219" name="直接箭头连接符 218"/>
              <p:cNvCxnSpPr>
                <a:stCxn id="15" idx="2"/>
                <a:endCxn id="218" idx="0"/>
              </p:cNvCxnSpPr>
              <p:nvPr/>
            </p:nvCxnSpPr>
            <p:spPr bwMode="auto">
              <a:xfrm>
                <a:off x="1286302" y="4688651"/>
                <a:ext cx="1880359" cy="418389"/>
              </a:xfrm>
              <a:prstGeom prst="straightConnector1">
                <a:avLst/>
              </a:prstGeom>
              <a:noFill/>
              <a:ln w="9525" cap="flat" cmpd="sng" algn="ctr">
                <a:solidFill>
                  <a:srgbClr val="92D050"/>
                </a:solidFill>
                <a:prstDash val="solid"/>
                <a:round/>
                <a:headEnd type="none" w="med" len="med"/>
                <a:tailEnd type="triangle"/>
              </a:ln>
              <a:effectLst/>
            </p:spPr>
          </p:cxnSp>
          <p:cxnSp>
            <p:nvCxnSpPr>
              <p:cNvPr id="220" name="直接箭头连接符 219"/>
              <p:cNvCxnSpPr>
                <a:stCxn id="16" idx="2"/>
                <a:endCxn id="218" idx="0"/>
              </p:cNvCxnSpPr>
              <p:nvPr/>
            </p:nvCxnSpPr>
            <p:spPr bwMode="auto">
              <a:xfrm>
                <a:off x="2172928" y="4688651"/>
                <a:ext cx="993733" cy="418389"/>
              </a:xfrm>
              <a:prstGeom prst="straightConnector1">
                <a:avLst/>
              </a:prstGeom>
              <a:noFill/>
              <a:ln w="9525" cap="flat" cmpd="sng" algn="ctr">
                <a:solidFill>
                  <a:srgbClr val="92D050"/>
                </a:solidFill>
                <a:prstDash val="solid"/>
                <a:round/>
                <a:headEnd type="none" w="med" len="med"/>
                <a:tailEnd type="triangle"/>
              </a:ln>
              <a:effectLst/>
            </p:spPr>
          </p:cxnSp>
          <p:cxnSp>
            <p:nvCxnSpPr>
              <p:cNvPr id="221" name="直接箭头连接符 220"/>
              <p:cNvCxnSpPr>
                <a:stCxn id="111" idx="2"/>
                <a:endCxn id="218" idx="0"/>
              </p:cNvCxnSpPr>
              <p:nvPr/>
            </p:nvCxnSpPr>
            <p:spPr bwMode="auto">
              <a:xfrm flipH="1">
                <a:off x="3166661" y="4711475"/>
                <a:ext cx="974148" cy="395565"/>
              </a:xfrm>
              <a:prstGeom prst="straightConnector1">
                <a:avLst/>
              </a:prstGeom>
              <a:noFill/>
              <a:ln w="9525" cap="flat" cmpd="sng" algn="ctr">
                <a:solidFill>
                  <a:srgbClr val="92D050"/>
                </a:solidFill>
                <a:prstDash val="solid"/>
                <a:round/>
                <a:headEnd type="none" w="med" len="med"/>
                <a:tailEnd type="triangle"/>
              </a:ln>
              <a:effectLst/>
            </p:spPr>
          </p:cxnSp>
          <p:cxnSp>
            <p:nvCxnSpPr>
              <p:cNvPr id="222" name="直接箭头连接符 221"/>
              <p:cNvCxnSpPr>
                <a:stCxn id="112" idx="2"/>
                <a:endCxn id="218" idx="0"/>
              </p:cNvCxnSpPr>
              <p:nvPr/>
            </p:nvCxnSpPr>
            <p:spPr bwMode="auto">
              <a:xfrm flipH="1">
                <a:off x="3166661" y="4711475"/>
                <a:ext cx="1860774" cy="395565"/>
              </a:xfrm>
              <a:prstGeom prst="straightConnector1">
                <a:avLst/>
              </a:prstGeom>
              <a:noFill/>
              <a:ln w="9525" cap="flat" cmpd="sng" algn="ctr">
                <a:solidFill>
                  <a:srgbClr val="92D050"/>
                </a:solidFill>
                <a:prstDash val="solid"/>
                <a:round/>
                <a:headEnd type="none" w="med" len="med"/>
                <a:tailEnd type="triangle"/>
              </a:ln>
              <a:effectLst/>
            </p:spPr>
          </p:cxnSp>
          <p:cxnSp>
            <p:nvCxnSpPr>
              <p:cNvPr id="248" name="直接箭头连接符 247"/>
              <p:cNvCxnSpPr>
                <a:stCxn id="207" idx="1"/>
              </p:cNvCxnSpPr>
              <p:nvPr/>
            </p:nvCxnSpPr>
            <p:spPr bwMode="auto">
              <a:xfrm flipH="1">
                <a:off x="1083650" y="2877883"/>
                <a:ext cx="272798" cy="371859"/>
              </a:xfrm>
              <a:prstGeom prst="straightConnector1">
                <a:avLst/>
              </a:prstGeom>
              <a:noFill/>
              <a:ln w="9525" cap="flat" cmpd="sng" algn="ctr">
                <a:solidFill>
                  <a:schemeClr val="bg2"/>
                </a:solidFill>
                <a:prstDash val="solid"/>
                <a:round/>
                <a:headEnd type="none" w="med" len="med"/>
                <a:tailEnd type="triangle"/>
              </a:ln>
              <a:effectLst/>
            </p:spPr>
          </p:cxnSp>
        </p:grpSp>
        <p:sp>
          <p:nvSpPr>
            <p:cNvPr id="281" name="文本框 280"/>
            <p:cNvSpPr txBox="1"/>
            <p:nvPr/>
          </p:nvSpPr>
          <p:spPr>
            <a:xfrm>
              <a:off x="1807389" y="1694926"/>
              <a:ext cx="740908" cy="276999"/>
            </a:xfrm>
            <a:prstGeom prst="rect">
              <a:avLst/>
            </a:prstGeom>
            <a:noFill/>
          </p:spPr>
          <p:txBody>
            <a:bodyPr wrap="none" rtlCol="0">
              <a:spAutoFit/>
            </a:bodyPr>
            <a:lstStyle/>
            <a:p>
              <a:r>
                <a:rPr lang="en-US" sz="1200" dirty="0">
                  <a:latin typeface="Huawei Sans" panose="020C0503030203020204" pitchFamily="34" charset="0"/>
                </a:rPr>
                <a:t>Mains 1</a:t>
              </a:r>
            </a:p>
          </p:txBody>
        </p:sp>
        <p:sp>
          <p:nvSpPr>
            <p:cNvPr id="282" name="文本框 281"/>
            <p:cNvSpPr txBox="1"/>
            <p:nvPr/>
          </p:nvSpPr>
          <p:spPr>
            <a:xfrm>
              <a:off x="4598270" y="1694926"/>
              <a:ext cx="740908" cy="276999"/>
            </a:xfrm>
            <a:prstGeom prst="rect">
              <a:avLst/>
            </a:prstGeom>
            <a:noFill/>
          </p:spPr>
          <p:txBody>
            <a:bodyPr wrap="none" rtlCol="0">
              <a:spAutoFit/>
            </a:bodyPr>
            <a:lstStyle/>
            <a:p>
              <a:r>
                <a:rPr lang="en-US" sz="1200">
                  <a:latin typeface="Huawei Sans" panose="020C0503030203020204" pitchFamily="34" charset="0"/>
                </a:rPr>
                <a:t>Mains 2</a:t>
              </a:r>
            </a:p>
          </p:txBody>
        </p:sp>
      </p:grpSp>
      <p:sp>
        <p:nvSpPr>
          <p:cNvPr id="285" name="标题 284"/>
          <p:cNvSpPr>
            <a:spLocks noGrp="1"/>
          </p:cNvSpPr>
          <p:nvPr>
            <p:ph type="title"/>
          </p:nvPr>
        </p:nvSpPr>
        <p:spPr/>
        <p:txBody>
          <a:bodyPr/>
          <a:lstStyle/>
          <a:p>
            <a:r>
              <a:rPr lang="en-US" dirty="0" smtClean="0"/>
              <a:t>Case 3 (1)</a:t>
            </a:r>
            <a:endParaRPr lang="en-US" dirty="0"/>
          </a:p>
        </p:txBody>
      </p:sp>
      <p:sp>
        <p:nvSpPr>
          <p:cNvPr id="2" name="文本框 1"/>
          <p:cNvSpPr txBox="1"/>
          <p:nvPr/>
        </p:nvSpPr>
        <p:spPr>
          <a:xfrm>
            <a:off x="383024" y="955889"/>
            <a:ext cx="2836963" cy="584775"/>
          </a:xfrm>
          <a:prstGeom prst="rect">
            <a:avLst/>
          </a:prstGeom>
          <a:noFill/>
        </p:spPr>
        <p:txBody>
          <a:bodyPr wrap="square" rtlCol="0">
            <a:spAutoFit/>
          </a:bodyPr>
          <a:lstStyle/>
          <a:p>
            <a:pPr algn="ctr"/>
            <a:r>
              <a:rPr lang="en-US" sz="1600" dirty="0">
                <a:latin typeface="Huawei Sans" panose="020C0503030203020204" pitchFamily="34" charset="0"/>
              </a:rPr>
              <a:t>Power distribution solution for WH data center</a:t>
            </a:r>
          </a:p>
        </p:txBody>
      </p:sp>
    </p:spTree>
    <p:extLst>
      <p:ext uri="{BB962C8B-B14F-4D97-AF65-F5344CB8AC3E}">
        <p14:creationId xmlns:p14="http://schemas.microsoft.com/office/powerpoint/2010/main" val="20079353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Case 3 (2)</a:t>
            </a:r>
            <a:endParaRPr lang="en-US" dirty="0"/>
          </a:p>
        </p:txBody>
      </p:sp>
      <p:sp>
        <p:nvSpPr>
          <p:cNvPr id="4" name="文本占位符 3"/>
          <p:cNvSpPr>
            <a:spLocks noGrp="1"/>
          </p:cNvSpPr>
          <p:nvPr>
            <p:ph type="body" sz="quarter" idx="10"/>
          </p:nvPr>
        </p:nvSpPr>
        <p:spPr/>
        <p:txBody>
          <a:bodyPr/>
          <a:lstStyle/>
          <a:p>
            <a:r>
              <a:rPr lang="en-US" dirty="0" smtClean="0"/>
              <a:t>Discussion:</a:t>
            </a:r>
          </a:p>
          <a:p>
            <a:pPr lvl="1"/>
            <a:r>
              <a:rPr lang="en-US" dirty="0" smtClean="0"/>
              <a:t>Which tier of requirements does the power supply solution meet?</a:t>
            </a:r>
          </a:p>
          <a:p>
            <a:pPr lvl="2"/>
            <a:r>
              <a:rPr lang="en-US" dirty="0" smtClean="0"/>
              <a:t>Consider the following aspects:</a:t>
            </a:r>
          </a:p>
          <a:p>
            <a:pPr lvl="3"/>
            <a:r>
              <a:rPr lang="en-US" dirty="0" smtClean="0"/>
              <a:t>DG configuration</a:t>
            </a:r>
          </a:p>
          <a:p>
            <a:pPr lvl="3"/>
            <a:r>
              <a:rPr lang="en-US" dirty="0" smtClean="0"/>
              <a:t>Transformer configuration</a:t>
            </a:r>
          </a:p>
          <a:p>
            <a:pPr lvl="3"/>
            <a:r>
              <a:rPr lang="en-US" dirty="0" smtClean="0"/>
              <a:t>UPS configuration</a:t>
            </a:r>
          </a:p>
          <a:p>
            <a:pPr lvl="3"/>
            <a:r>
              <a:rPr lang="en-US" dirty="0" smtClean="0"/>
              <a:t>Power supply route for loads</a:t>
            </a:r>
          </a:p>
          <a:p>
            <a:pPr lvl="1"/>
            <a:r>
              <a:rPr lang="en-US" dirty="0" smtClean="0"/>
              <a:t>What are the advantages and disadvantages of this power supply solution?</a:t>
            </a:r>
          </a:p>
          <a:p>
            <a:pPr lvl="1"/>
            <a:r>
              <a:rPr lang="en-US" dirty="0" smtClean="0"/>
              <a:t>How to improve the system reliability?</a:t>
            </a:r>
            <a:endParaRPr lang="en-US" dirty="0"/>
          </a:p>
        </p:txBody>
      </p:sp>
      <p:grpSp>
        <p:nvGrpSpPr>
          <p:cNvPr id="5" name="组合 4"/>
          <p:cNvGrpSpPr/>
          <p:nvPr/>
        </p:nvGrpSpPr>
        <p:grpSpPr>
          <a:xfrm>
            <a:off x="7816470" y="2313554"/>
            <a:ext cx="3685800" cy="1810699"/>
            <a:chOff x="6608763" y="4602163"/>
            <a:chExt cx="1300163" cy="881063"/>
          </a:xfrm>
        </p:grpSpPr>
        <p:sp>
          <p:nvSpPr>
            <p:cNvPr id="6"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3"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4"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35415415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atin typeface="Huawei Sans" panose="020C0503030203020204" pitchFamily="34" charset="0"/>
              </a:rPr>
              <a:t>On completion of this course, you will be able to:</a:t>
            </a:r>
          </a:p>
          <a:p>
            <a:pPr lvl="1"/>
            <a:r>
              <a:rPr lang="en-US">
                <a:latin typeface="Huawei Sans" panose="020C0503030203020204" pitchFamily="34" charset="0"/>
              </a:rPr>
              <a:t>Get familiar with the working logic of different power distribution solutions in a data center.</a:t>
            </a:r>
          </a:p>
          <a:p>
            <a:pPr lvl="1"/>
            <a:r>
              <a:rPr lang="en-US">
                <a:latin typeface="Huawei Sans" panose="020C0503030203020204" pitchFamily="34" charset="0"/>
              </a:rPr>
              <a:t>Analyze the advantages of different power distribution solutions in a data center.</a:t>
            </a:r>
          </a:p>
          <a:p>
            <a:pPr lvl="1"/>
            <a:r>
              <a:rPr lang="en-US">
                <a:latin typeface="Huawei Sans" panose="020C0503030203020204" pitchFamily="34" charset="0"/>
              </a:rPr>
              <a:t>Identify the disadvantages of different power distribution solutions in a data center.</a:t>
            </a:r>
          </a:p>
          <a:p>
            <a:pPr lvl="1"/>
            <a:endParaRPr lang="en-US" altLang="zh-CN" dirty="0" smtClean="0">
              <a:latin typeface="Huawei Sans" panose="020C0503030203020204" pitchFamily="34" charset="0"/>
            </a:endParaRPr>
          </a:p>
          <a:p>
            <a:pPr lvl="1"/>
            <a:endParaRPr lang="en-US" altLang="zh-CN" dirty="0">
              <a:latin typeface="Huawei Sans" panose="020C0503030203020204" pitchFamily="34" charset="0"/>
            </a:endParaRPr>
          </a:p>
          <a:p>
            <a:pPr lvl="1"/>
            <a:endParaRPr lang="en-US" altLang="zh-CN" dirty="0" smtClean="0">
              <a:latin typeface="Huawei Sans" panose="020C0503030203020204" pitchFamily="34" charset="0"/>
            </a:endParaRPr>
          </a:p>
          <a:p>
            <a:pPr lvl="1"/>
            <a:endParaRPr lang="en-US" altLang="zh-CN" dirty="0" smtClean="0">
              <a:latin typeface="Huawei Sans" panose="020C0503030203020204" pitchFamily="34" charset="0"/>
            </a:endParaRPr>
          </a:p>
          <a:p>
            <a:pPr lvl="1"/>
            <a:endParaRPr lang="en-US" altLang="zh-CN"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082913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3 (3)</a:t>
            </a:r>
            <a:endParaRPr lang="en-US" dirty="0"/>
          </a:p>
        </p:txBody>
      </p:sp>
      <p:sp>
        <p:nvSpPr>
          <p:cNvPr id="4" name="文本占位符 3"/>
          <p:cNvSpPr>
            <a:spLocks noGrp="1"/>
          </p:cNvSpPr>
          <p:nvPr>
            <p:ph type="body" sz="quarter" idx="10"/>
          </p:nvPr>
        </p:nvSpPr>
        <p:spPr/>
        <p:txBody>
          <a:bodyPr/>
          <a:lstStyle/>
          <a:p>
            <a:r>
              <a:rPr lang="en-US" dirty="0" smtClean="0"/>
              <a:t>The power supply solution complies with the requirements for Uptime Tier </a:t>
            </a:r>
            <a:r>
              <a:rPr lang="en-US" altLang="zh-CN" dirty="0" smtClean="0"/>
              <a:t>Ⅰ</a:t>
            </a:r>
            <a:r>
              <a:rPr lang="en-US" dirty="0" smtClean="0"/>
              <a:t> data centers.</a:t>
            </a:r>
          </a:p>
          <a:p>
            <a:pPr lvl="1"/>
            <a:r>
              <a:rPr lang="en-US" dirty="0" smtClean="0"/>
              <a:t>DG configuration: N (3+0)</a:t>
            </a:r>
          </a:p>
          <a:p>
            <a:pPr lvl="1"/>
            <a:r>
              <a:rPr lang="en-US" dirty="0" smtClean="0"/>
              <a:t>Transformer configuration: 2N</a:t>
            </a:r>
          </a:p>
          <a:p>
            <a:pPr lvl="1"/>
            <a:r>
              <a:rPr lang="en-US" dirty="0" smtClean="0"/>
              <a:t>UPS configuration: 2N</a:t>
            </a:r>
          </a:p>
          <a:p>
            <a:pPr lvl="1"/>
            <a:r>
              <a:rPr lang="en-US" dirty="0" smtClean="0"/>
              <a:t>Power supply route for loads: dual power supplies</a:t>
            </a:r>
          </a:p>
          <a:p>
            <a:pPr lvl="1"/>
            <a:r>
              <a:rPr lang="en-US" dirty="0" smtClean="0"/>
              <a:t>The configuration of the DG system is N. The tier of the power distribution system is determined by the weakest route.</a:t>
            </a:r>
          </a:p>
          <a:p>
            <a:pPr lvl="1"/>
            <a:endParaRPr lang="en-US" altLang="zh-CN" dirty="0" smtClean="0"/>
          </a:p>
          <a:p>
            <a:pPr lvl="2"/>
            <a:endParaRPr lang="en-US" altLang="zh-CN" dirty="0" smtClean="0"/>
          </a:p>
        </p:txBody>
      </p:sp>
    </p:spTree>
    <p:extLst>
      <p:ext uri="{BB962C8B-B14F-4D97-AF65-F5344CB8AC3E}">
        <p14:creationId xmlns:p14="http://schemas.microsoft.com/office/powerpoint/2010/main" val="26902701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3 (4)</a:t>
            </a:r>
            <a:endParaRPr lang="en-US" dirty="0"/>
          </a:p>
        </p:txBody>
      </p:sp>
      <p:sp>
        <p:nvSpPr>
          <p:cNvPr id="3" name="文本占位符 2"/>
          <p:cNvSpPr>
            <a:spLocks noGrp="1"/>
          </p:cNvSpPr>
          <p:nvPr>
            <p:ph type="body" sz="quarter" idx="10"/>
          </p:nvPr>
        </p:nvSpPr>
        <p:spPr/>
        <p:txBody>
          <a:bodyPr/>
          <a:lstStyle/>
          <a:p>
            <a:r>
              <a:rPr lang="en-US" sz="1800" dirty="0" smtClean="0"/>
              <a:t>Advantages:</a:t>
            </a:r>
          </a:p>
          <a:p>
            <a:pPr lvl="1"/>
            <a:r>
              <a:rPr lang="en-US" sz="1600" dirty="0" smtClean="0"/>
              <a:t>Dual mains supplies in active-active mode are used. Bus tie switches are configured on the high- and low-voltage sides to improve the reliability of the mains.</a:t>
            </a:r>
          </a:p>
          <a:p>
            <a:pPr lvl="1"/>
            <a:r>
              <a:rPr lang="en-US" sz="1600" dirty="0" smtClean="0"/>
              <a:t>The DG is configured in N mode. When both mains inputs are faulty, the DG start, improving system reliability.</a:t>
            </a:r>
          </a:p>
          <a:p>
            <a:pPr lvl="1"/>
            <a:r>
              <a:rPr lang="en-US" sz="1600" dirty="0" smtClean="0"/>
              <a:t>On the load side, the IT devices are powered by two routes, and the UPS is configured in 2N mode. The loads such as chillers and cooling towers are powered by two routes, which are controlled by a terminal ATS. IT loads and power loads are isolated to avoid mutual impact.</a:t>
            </a:r>
          </a:p>
          <a:p>
            <a:pPr lvl="1"/>
            <a:r>
              <a:rPr lang="en-US" sz="1600" dirty="0" smtClean="0"/>
              <a:t>Chilled water pumps and air conditioners are also powered by two routes controlled by a terminal ATS. But one route is from an independent UPS to achieve continuous cooling.</a:t>
            </a:r>
          </a:p>
          <a:p>
            <a:r>
              <a:rPr lang="en-US" sz="1800" dirty="0" smtClean="0"/>
              <a:t>Disadvantages:</a:t>
            </a:r>
          </a:p>
          <a:p>
            <a:pPr lvl="1"/>
            <a:r>
              <a:rPr lang="en-US" sz="1600" dirty="0" smtClean="0"/>
              <a:t>N configuration on the DG side severely reduces system reliability.</a:t>
            </a:r>
          </a:p>
          <a:p>
            <a:pPr lvl="1"/>
            <a:r>
              <a:rPr lang="en-US" sz="1600" dirty="0" smtClean="0"/>
              <a:t>Using a low-voltage DG causes complex power supply routes, excessive ATS applications, and complex control.</a:t>
            </a:r>
          </a:p>
          <a:p>
            <a:endParaRPr lang="zh-CN" altLang="en-US" sz="1800" dirty="0"/>
          </a:p>
        </p:txBody>
      </p:sp>
    </p:spTree>
    <p:extLst>
      <p:ext uri="{BB962C8B-B14F-4D97-AF65-F5344CB8AC3E}">
        <p14:creationId xmlns:p14="http://schemas.microsoft.com/office/powerpoint/2010/main" val="36184647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3 (5)</a:t>
            </a:r>
            <a:endParaRPr lang="en-US" dirty="0"/>
          </a:p>
        </p:txBody>
      </p:sp>
      <p:sp>
        <p:nvSpPr>
          <p:cNvPr id="3" name="文本占位符 2"/>
          <p:cNvSpPr>
            <a:spLocks noGrp="1"/>
          </p:cNvSpPr>
          <p:nvPr>
            <p:ph type="body" sz="quarter" idx="10"/>
          </p:nvPr>
        </p:nvSpPr>
        <p:spPr/>
        <p:txBody>
          <a:bodyPr/>
          <a:lstStyle/>
          <a:p>
            <a:r>
              <a:rPr lang="en-US" dirty="0" smtClean="0"/>
              <a:t>How to improve</a:t>
            </a:r>
            <a:r>
              <a:rPr lang="en-US" altLang="zh-CN" dirty="0"/>
              <a:t> the system reliability</a:t>
            </a:r>
            <a:r>
              <a:rPr lang="en-US" dirty="0" smtClean="0"/>
              <a:t>?</a:t>
            </a:r>
          </a:p>
          <a:p>
            <a:pPr lvl="1"/>
            <a:r>
              <a:rPr lang="en-US" dirty="0" smtClean="0"/>
              <a:t>Use high-voltage DG. In this way, the number of ATS is greatly reduced, and the control logic is simplified.</a:t>
            </a:r>
          </a:p>
          <a:p>
            <a:pPr lvl="1"/>
            <a:r>
              <a:rPr lang="en-US" dirty="0" smtClean="0"/>
              <a:t>Change the configuration on the DG side to N+1 and add DG routes if necessary to improve system reliability.</a:t>
            </a:r>
            <a:endParaRPr lang="en-US" dirty="0"/>
          </a:p>
        </p:txBody>
      </p:sp>
    </p:spTree>
    <p:extLst>
      <p:ext uri="{BB962C8B-B14F-4D97-AF65-F5344CB8AC3E}">
        <p14:creationId xmlns:p14="http://schemas.microsoft.com/office/powerpoint/2010/main" val="1314106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标题 212"/>
          <p:cNvSpPr>
            <a:spLocks noGrp="1"/>
          </p:cNvSpPr>
          <p:nvPr>
            <p:ph type="title"/>
          </p:nvPr>
        </p:nvSpPr>
        <p:spPr/>
        <p:txBody>
          <a:bodyPr/>
          <a:lstStyle/>
          <a:p>
            <a:r>
              <a:rPr lang="en-US" dirty="0" smtClean="0"/>
              <a:t>Case 4 (1)</a:t>
            </a:r>
            <a:endParaRPr lang="en-US" dirty="0"/>
          </a:p>
        </p:txBody>
      </p:sp>
      <p:grpSp>
        <p:nvGrpSpPr>
          <p:cNvPr id="7" name="组合 6"/>
          <p:cNvGrpSpPr/>
          <p:nvPr/>
        </p:nvGrpSpPr>
        <p:grpSpPr>
          <a:xfrm>
            <a:off x="536256" y="1078846"/>
            <a:ext cx="11212832" cy="5078531"/>
            <a:chOff x="536256" y="1235642"/>
            <a:chExt cx="11081804" cy="5078531"/>
          </a:xfrm>
        </p:grpSpPr>
        <p:grpSp>
          <p:nvGrpSpPr>
            <p:cNvPr id="166" name="组合 165"/>
            <p:cNvGrpSpPr/>
            <p:nvPr/>
          </p:nvGrpSpPr>
          <p:grpSpPr>
            <a:xfrm>
              <a:off x="536256" y="1447560"/>
              <a:ext cx="10531793" cy="4866613"/>
              <a:chOff x="328194" y="575560"/>
              <a:chExt cx="10885896" cy="5476576"/>
            </a:xfrm>
          </p:grpSpPr>
          <p:sp>
            <p:nvSpPr>
              <p:cNvPr id="5" name="圆角矩形 49"/>
              <p:cNvSpPr>
                <a:spLocks noChangeArrowheads="1"/>
              </p:cNvSpPr>
              <p:nvPr/>
            </p:nvSpPr>
            <p:spPr bwMode="auto">
              <a:xfrm>
                <a:off x="2202284" y="575560"/>
                <a:ext cx="1108951" cy="404391"/>
              </a:xfrm>
              <a:prstGeom prst="roundRect">
                <a:avLst>
                  <a:gd name="adj" fmla="val 16667"/>
                </a:avLst>
              </a:prstGeom>
              <a:solidFill>
                <a:schemeClr val="accent1"/>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Transformer</a:t>
                </a:r>
              </a:p>
              <a:p>
                <a:pPr algn="ctr"/>
                <a:r>
                  <a:rPr lang="en-US" sz="1200" dirty="0" smtClean="0">
                    <a:latin typeface="Huawei Sans" panose="020C0503030203020204" pitchFamily="34" charset="0"/>
                  </a:rPr>
                  <a:t> station1</a:t>
                </a:r>
                <a:endParaRPr lang="en-US" sz="1200" dirty="0">
                  <a:latin typeface="Huawei Sans" panose="020C0503030203020204" pitchFamily="34" charset="0"/>
                </a:endParaRPr>
              </a:p>
            </p:txBody>
          </p:sp>
          <p:sp>
            <p:nvSpPr>
              <p:cNvPr id="6" name="圆角矩形 50"/>
              <p:cNvSpPr>
                <a:spLocks noChangeArrowheads="1"/>
              </p:cNvSpPr>
              <p:nvPr/>
            </p:nvSpPr>
            <p:spPr bwMode="auto">
              <a:xfrm>
                <a:off x="3962382" y="597617"/>
                <a:ext cx="1181210" cy="382334"/>
              </a:xfrm>
              <a:prstGeom prst="roundRect">
                <a:avLst>
                  <a:gd name="adj" fmla="val 16667"/>
                </a:avLst>
              </a:prstGeom>
              <a:solidFill>
                <a:schemeClr val="accent1"/>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T</a:t>
                </a:r>
                <a:r>
                  <a:rPr lang="en-US" sz="1200" dirty="0" smtClean="0">
                    <a:latin typeface="Huawei Sans" panose="020C0503030203020204" pitchFamily="34" charset="0"/>
                  </a:rPr>
                  <a:t>ransformer </a:t>
                </a:r>
              </a:p>
              <a:p>
                <a:pPr algn="ctr"/>
                <a:r>
                  <a:rPr lang="en-US" sz="1200" dirty="0" smtClean="0">
                    <a:latin typeface="Huawei Sans" panose="020C0503030203020204" pitchFamily="34" charset="0"/>
                  </a:rPr>
                  <a:t>station2</a:t>
                </a:r>
                <a:endParaRPr lang="en-US" sz="1200" dirty="0">
                  <a:latin typeface="Huawei Sans" panose="020C0503030203020204" pitchFamily="34" charset="0"/>
                </a:endParaRPr>
              </a:p>
            </p:txBody>
          </p:sp>
          <p:cxnSp>
            <p:nvCxnSpPr>
              <p:cNvPr id="8" name="直接箭头连接符 29"/>
              <p:cNvCxnSpPr>
                <a:cxnSpLocks noChangeShapeType="1"/>
                <a:stCxn id="6" idx="2"/>
                <a:endCxn id="108" idx="0"/>
              </p:cNvCxnSpPr>
              <p:nvPr/>
            </p:nvCxnSpPr>
            <p:spPr bwMode="auto">
              <a:xfrm>
                <a:off x="4552987" y="979951"/>
                <a:ext cx="2609659" cy="913792"/>
              </a:xfrm>
              <a:prstGeom prst="straightConnector1">
                <a:avLst/>
              </a:prstGeom>
              <a:noFill/>
              <a:ln w="9525" cmpd="sng">
                <a:solidFill>
                  <a:srgbClr val="00B050"/>
                </a:solidFill>
                <a:round/>
                <a:headEnd type="none" w="med" len="med"/>
                <a:tailEnd type="triangle" w="med" len="med"/>
              </a:ln>
            </p:spPr>
          </p:cxnSp>
          <p:cxnSp>
            <p:nvCxnSpPr>
              <p:cNvPr id="9" name="直接箭头连接符 39"/>
              <p:cNvCxnSpPr>
                <a:cxnSpLocks noChangeShapeType="1"/>
                <a:stCxn id="107" idx="2"/>
                <a:endCxn id="12" idx="0"/>
              </p:cNvCxnSpPr>
              <p:nvPr/>
            </p:nvCxnSpPr>
            <p:spPr bwMode="auto">
              <a:xfrm flipH="1">
                <a:off x="917246" y="2426613"/>
                <a:ext cx="2881117" cy="180085"/>
              </a:xfrm>
              <a:prstGeom prst="straightConnector1">
                <a:avLst/>
              </a:prstGeom>
              <a:noFill/>
              <a:ln w="9525" cmpd="sng">
                <a:solidFill>
                  <a:srgbClr val="0000CC"/>
                </a:solidFill>
                <a:round/>
                <a:headEnd type="none" w="med" len="med"/>
                <a:tailEnd type="triangle" w="med" len="med"/>
              </a:ln>
            </p:spPr>
          </p:cxnSp>
          <p:cxnSp>
            <p:nvCxnSpPr>
              <p:cNvPr id="10" name="直接箭头连接符 41"/>
              <p:cNvCxnSpPr>
                <a:cxnSpLocks noChangeShapeType="1"/>
                <a:stCxn id="108" idx="2"/>
                <a:endCxn id="13" idx="0"/>
              </p:cNvCxnSpPr>
              <p:nvPr/>
            </p:nvCxnSpPr>
            <p:spPr bwMode="auto">
              <a:xfrm flipH="1">
                <a:off x="3825692" y="2367689"/>
                <a:ext cx="3336955" cy="239009"/>
              </a:xfrm>
              <a:prstGeom prst="straightConnector1">
                <a:avLst/>
              </a:prstGeom>
              <a:noFill/>
              <a:ln w="9525" cmpd="sng">
                <a:solidFill>
                  <a:srgbClr val="00B050"/>
                </a:solidFill>
                <a:round/>
                <a:headEnd type="none" w="med" len="med"/>
                <a:tailEnd type="triangle" w="med" len="med"/>
              </a:ln>
            </p:spPr>
          </p:cxnSp>
          <p:sp>
            <p:nvSpPr>
              <p:cNvPr id="12" name="圆角矩形 14"/>
              <p:cNvSpPr>
                <a:spLocks noChangeArrowheads="1"/>
              </p:cNvSpPr>
              <p:nvPr/>
            </p:nvSpPr>
            <p:spPr bwMode="auto">
              <a:xfrm>
                <a:off x="435508" y="2606699"/>
                <a:ext cx="963476" cy="264671"/>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13" name="圆角矩形 14"/>
              <p:cNvSpPr>
                <a:spLocks noChangeArrowheads="1"/>
              </p:cNvSpPr>
              <p:nvPr/>
            </p:nvSpPr>
            <p:spPr bwMode="auto">
              <a:xfrm>
                <a:off x="3334090" y="2606699"/>
                <a:ext cx="983202" cy="264671"/>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14" name="Line 39"/>
              <p:cNvSpPr>
                <a:spLocks noChangeShapeType="1"/>
              </p:cNvSpPr>
              <p:nvPr/>
            </p:nvSpPr>
            <p:spPr bwMode="auto">
              <a:xfrm>
                <a:off x="1422329" y="2735273"/>
                <a:ext cx="1888907" cy="1546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15" name="圆角矩形 14"/>
              <p:cNvSpPr>
                <a:spLocks noChangeArrowheads="1"/>
              </p:cNvSpPr>
              <p:nvPr/>
            </p:nvSpPr>
            <p:spPr bwMode="auto">
              <a:xfrm>
                <a:off x="7057471" y="2599160"/>
                <a:ext cx="956572" cy="259349"/>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16" name="圆角矩形 14"/>
              <p:cNvSpPr>
                <a:spLocks noChangeArrowheads="1"/>
              </p:cNvSpPr>
              <p:nvPr/>
            </p:nvSpPr>
            <p:spPr bwMode="auto">
              <a:xfrm>
                <a:off x="9798999" y="2571995"/>
                <a:ext cx="986780" cy="272210"/>
              </a:xfrm>
              <a:prstGeom prst="roundRect">
                <a:avLst>
                  <a:gd name="adj" fmla="val 16667"/>
                </a:avLst>
              </a:prstGeom>
              <a:solidFill>
                <a:srgbClr val="FF9999"/>
              </a:solidFill>
              <a:ln w="25400" cmpd="sng">
                <a:solidFill>
                  <a:srgbClr val="005183"/>
                </a:solidFill>
                <a:round/>
                <a:headEnd/>
                <a:tailEnd/>
              </a:ln>
            </p:spPr>
            <p:txBody>
              <a:bodyPr wrap="none" anchor="ctr"/>
              <a:lstStyle/>
              <a:p>
                <a:pPr algn="ctr"/>
                <a:r>
                  <a:rPr lang="en-US" sz="1200" dirty="0">
                    <a:latin typeface="Huawei Sans" panose="020C0503030203020204" pitchFamily="34" charset="0"/>
                  </a:rPr>
                  <a:t>Transformer</a:t>
                </a:r>
              </a:p>
            </p:txBody>
          </p:sp>
          <p:sp>
            <p:nvSpPr>
              <p:cNvPr id="17" name="Line 39"/>
              <p:cNvSpPr>
                <a:spLocks noChangeShapeType="1"/>
              </p:cNvSpPr>
              <p:nvPr/>
            </p:nvSpPr>
            <p:spPr bwMode="auto">
              <a:xfrm flipV="1">
                <a:off x="7991771" y="2699809"/>
                <a:ext cx="1807229"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sp>
            <p:nvSpPr>
              <p:cNvPr id="18" name="Line 39"/>
              <p:cNvSpPr>
                <a:spLocks noChangeShapeType="1"/>
              </p:cNvSpPr>
              <p:nvPr/>
            </p:nvSpPr>
            <p:spPr bwMode="auto">
              <a:xfrm>
                <a:off x="4552987" y="2169735"/>
                <a:ext cx="1861099" cy="0"/>
              </a:xfrm>
              <a:prstGeom prst="line">
                <a:avLst/>
              </a:prstGeom>
              <a:noFill/>
              <a:ln w="9525" cmpd="sng">
                <a:solidFill>
                  <a:schemeClr val="tx1"/>
                </a:solidFill>
                <a:round/>
                <a:headEnd type="triangle" w="med" len="med"/>
                <a:tailEnd type="triangle" w="med" len="med"/>
              </a:ln>
            </p:spPr>
            <p:txBody>
              <a:bodyPr/>
              <a:lstStyle/>
              <a:p>
                <a:endParaRPr lang="zh-CN" altLang="en-US" sz="1200">
                  <a:latin typeface="Huawei Sans" panose="020C0503030203020204" pitchFamily="34" charset="0"/>
                </a:endParaRPr>
              </a:p>
            </p:txBody>
          </p:sp>
          <p:cxnSp>
            <p:nvCxnSpPr>
              <p:cNvPr id="22" name="直接箭头连接符 41"/>
              <p:cNvCxnSpPr>
                <a:cxnSpLocks noChangeShapeType="1"/>
                <a:stCxn id="107" idx="2"/>
                <a:endCxn id="15" idx="0"/>
              </p:cNvCxnSpPr>
              <p:nvPr/>
            </p:nvCxnSpPr>
            <p:spPr bwMode="auto">
              <a:xfrm>
                <a:off x="3798363" y="2426613"/>
                <a:ext cx="3737394" cy="172547"/>
              </a:xfrm>
              <a:prstGeom prst="straightConnector1">
                <a:avLst/>
              </a:prstGeom>
              <a:noFill/>
              <a:ln w="9525" cmpd="sng">
                <a:solidFill>
                  <a:srgbClr val="0000CC"/>
                </a:solidFill>
                <a:round/>
                <a:headEnd type="none" w="med" len="med"/>
                <a:tailEnd type="triangle" w="med" len="med"/>
              </a:ln>
            </p:spPr>
          </p:cxnSp>
          <p:cxnSp>
            <p:nvCxnSpPr>
              <p:cNvPr id="23" name="直接箭头连接符 41"/>
              <p:cNvCxnSpPr>
                <a:cxnSpLocks noChangeShapeType="1"/>
                <a:stCxn id="108" idx="2"/>
                <a:endCxn id="16" idx="0"/>
              </p:cNvCxnSpPr>
              <p:nvPr/>
            </p:nvCxnSpPr>
            <p:spPr bwMode="auto">
              <a:xfrm>
                <a:off x="7162647" y="2367689"/>
                <a:ext cx="3129742" cy="204306"/>
              </a:xfrm>
              <a:prstGeom prst="straightConnector1">
                <a:avLst/>
              </a:prstGeom>
              <a:noFill/>
              <a:ln w="9525" cmpd="sng">
                <a:solidFill>
                  <a:srgbClr val="00B050"/>
                </a:solidFill>
                <a:round/>
                <a:headEnd type="none" w="med" len="med"/>
                <a:tailEnd type="triangle" w="med" len="med"/>
              </a:ln>
            </p:spPr>
          </p:cxnSp>
          <p:cxnSp>
            <p:nvCxnSpPr>
              <p:cNvPr id="34" name="直接箭头连接符 92"/>
              <p:cNvCxnSpPr>
                <a:cxnSpLocks noChangeShapeType="1"/>
                <a:endCxn id="107" idx="0"/>
              </p:cNvCxnSpPr>
              <p:nvPr/>
            </p:nvCxnSpPr>
            <p:spPr bwMode="auto">
              <a:xfrm flipH="1">
                <a:off x="3798363" y="1152017"/>
                <a:ext cx="4074065" cy="740540"/>
              </a:xfrm>
              <a:prstGeom prst="straightConnector1">
                <a:avLst/>
              </a:prstGeom>
              <a:noFill/>
              <a:ln w="9525" cmpd="sng">
                <a:solidFill>
                  <a:srgbClr val="FF0000"/>
                </a:solidFill>
                <a:round/>
                <a:headEnd type="none" w="med" len="med"/>
                <a:tailEnd type="triangle" w="med" len="med"/>
              </a:ln>
            </p:spPr>
          </p:cxnSp>
          <p:cxnSp>
            <p:nvCxnSpPr>
              <p:cNvPr id="35" name="直接箭头连接符 92"/>
              <p:cNvCxnSpPr>
                <a:cxnSpLocks noChangeShapeType="1"/>
                <a:endCxn id="108" idx="0"/>
              </p:cNvCxnSpPr>
              <p:nvPr/>
            </p:nvCxnSpPr>
            <p:spPr bwMode="auto">
              <a:xfrm flipH="1">
                <a:off x="7162647" y="1191333"/>
                <a:ext cx="2928984" cy="702410"/>
              </a:xfrm>
              <a:prstGeom prst="straightConnector1">
                <a:avLst/>
              </a:prstGeom>
              <a:noFill/>
              <a:ln w="9525" cmpd="sng">
                <a:solidFill>
                  <a:srgbClr val="FF0000"/>
                </a:solidFill>
                <a:round/>
                <a:headEnd type="none" w="med" len="med"/>
                <a:tailEnd type="triangle" w="med" len="med"/>
              </a:ln>
            </p:spPr>
          </p:cxnSp>
          <p:cxnSp>
            <p:nvCxnSpPr>
              <p:cNvPr id="37" name="直接箭头连接符 29"/>
              <p:cNvCxnSpPr>
                <a:cxnSpLocks noChangeShapeType="1"/>
                <a:stCxn id="5" idx="2"/>
              </p:cNvCxnSpPr>
              <p:nvPr/>
            </p:nvCxnSpPr>
            <p:spPr bwMode="auto">
              <a:xfrm>
                <a:off x="2756760" y="979951"/>
                <a:ext cx="1224735" cy="912607"/>
              </a:xfrm>
              <a:prstGeom prst="straightConnector1">
                <a:avLst/>
              </a:prstGeom>
              <a:noFill/>
              <a:ln w="9525" cmpd="sng">
                <a:solidFill>
                  <a:srgbClr val="0000CC"/>
                </a:solidFill>
                <a:round/>
                <a:headEnd type="none" w="med" len="med"/>
                <a:tailEnd type="triangle" w="med" len="med"/>
              </a:ln>
            </p:spPr>
          </p:cxnSp>
          <p:sp>
            <p:nvSpPr>
              <p:cNvPr id="38" name="等于号 37"/>
              <p:cNvSpPr/>
              <p:nvPr/>
            </p:nvSpPr>
            <p:spPr bwMode="auto">
              <a:xfrm rot="2588844">
                <a:off x="3248575" y="1345768"/>
                <a:ext cx="223964" cy="11655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39" name="等于号 38"/>
              <p:cNvSpPr/>
              <p:nvPr/>
            </p:nvSpPr>
            <p:spPr bwMode="auto">
              <a:xfrm rot="10800000">
                <a:off x="2385764" y="2700189"/>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4" name="等于号 43"/>
              <p:cNvSpPr/>
              <p:nvPr/>
            </p:nvSpPr>
            <p:spPr bwMode="auto">
              <a:xfrm rot="200812">
                <a:off x="4733816" y="241942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5" name="等于号 44"/>
              <p:cNvSpPr/>
              <p:nvPr/>
            </p:nvSpPr>
            <p:spPr bwMode="auto">
              <a:xfrm rot="10641012">
                <a:off x="2603018" y="244655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6" name="等于号 45"/>
              <p:cNvSpPr/>
              <p:nvPr/>
            </p:nvSpPr>
            <p:spPr bwMode="auto">
              <a:xfrm rot="10800000">
                <a:off x="5987371" y="2390913"/>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7" name="等于号 46"/>
              <p:cNvSpPr/>
              <p:nvPr/>
            </p:nvSpPr>
            <p:spPr bwMode="auto">
              <a:xfrm rot="11093665">
                <a:off x="8058181" y="237250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8" name="等于号 47"/>
              <p:cNvSpPr/>
              <p:nvPr/>
            </p:nvSpPr>
            <p:spPr bwMode="auto">
              <a:xfrm rot="10800000">
                <a:off x="5382077" y="2120579"/>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49" name="等于号 48"/>
              <p:cNvSpPr/>
              <p:nvPr/>
            </p:nvSpPr>
            <p:spPr bwMode="auto">
              <a:xfrm rot="10212841">
                <a:off x="6831769" y="1273762"/>
                <a:ext cx="223964" cy="116551"/>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sz="1200" smtClean="0">
                  <a:latin typeface="Huawei Sans" panose="020C0503030203020204" pitchFamily="34" charset="0"/>
                </a:endParaRPr>
              </a:p>
            </p:txBody>
          </p:sp>
          <p:sp>
            <p:nvSpPr>
              <p:cNvPr id="50" name="等于号 49"/>
              <p:cNvSpPr/>
              <p:nvPr/>
            </p:nvSpPr>
            <p:spPr bwMode="auto">
              <a:xfrm rot="9747958">
                <a:off x="8603482" y="1462619"/>
                <a:ext cx="223964" cy="116551"/>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Tx/>
                  <a:buNone/>
                  <a:tabLst/>
                </a:pPr>
                <a:endParaRPr lang="zh-CN" altLang="en-US" sz="1200" smtClean="0">
                  <a:latin typeface="Huawei Sans" panose="020C0503030203020204" pitchFamily="34" charset="0"/>
                </a:endParaRPr>
              </a:p>
            </p:txBody>
          </p:sp>
          <p:sp>
            <p:nvSpPr>
              <p:cNvPr id="52" name="等于号 51"/>
              <p:cNvSpPr/>
              <p:nvPr/>
            </p:nvSpPr>
            <p:spPr bwMode="auto">
              <a:xfrm rot="10800000">
                <a:off x="8731580" y="2651266"/>
                <a:ext cx="216024" cy="97846"/>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59" name="直接箭头连接符 41"/>
              <p:cNvCxnSpPr>
                <a:cxnSpLocks noChangeShapeType="1"/>
              </p:cNvCxnSpPr>
              <p:nvPr/>
            </p:nvCxnSpPr>
            <p:spPr bwMode="auto">
              <a:xfrm>
                <a:off x="7204679" y="3361440"/>
                <a:ext cx="0" cy="813536"/>
              </a:xfrm>
              <a:prstGeom prst="straightConnector1">
                <a:avLst/>
              </a:prstGeom>
              <a:noFill/>
              <a:ln w="9525" cmpd="sng">
                <a:solidFill>
                  <a:srgbClr val="0000CC"/>
                </a:solidFill>
                <a:round/>
                <a:headEnd type="none" w="med" len="med"/>
                <a:tailEnd type="triangle" w="med" len="med"/>
              </a:ln>
            </p:spPr>
          </p:cxnSp>
          <p:sp>
            <p:nvSpPr>
              <p:cNvPr id="60" name="圆角矩形 42"/>
              <p:cNvSpPr>
                <a:spLocks noChangeArrowheads="1"/>
              </p:cNvSpPr>
              <p:nvPr/>
            </p:nvSpPr>
            <p:spPr bwMode="auto">
              <a:xfrm>
                <a:off x="7780702" y="3981342"/>
                <a:ext cx="497412" cy="219155"/>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61" name="圆角矩形 89"/>
              <p:cNvSpPr>
                <a:spLocks noChangeArrowheads="1"/>
              </p:cNvSpPr>
              <p:nvPr/>
            </p:nvSpPr>
            <p:spPr bwMode="auto">
              <a:xfrm>
                <a:off x="7930441" y="5487668"/>
                <a:ext cx="948106" cy="52065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altLang="zh-CN" sz="1200" dirty="0">
                    <a:latin typeface="Huawei Sans" panose="020C0503030203020204" pitchFamily="34" charset="0"/>
                  </a:rPr>
                  <a:t>Chilled water </a:t>
                </a:r>
              </a:p>
              <a:p>
                <a:pPr algn="ctr"/>
                <a:r>
                  <a:rPr lang="en-US" altLang="zh-CN" sz="1200" dirty="0">
                    <a:latin typeface="Huawei Sans" panose="020C0503030203020204" pitchFamily="34" charset="0"/>
                  </a:rPr>
                  <a:t>pump</a:t>
                </a:r>
              </a:p>
            </p:txBody>
          </p:sp>
          <p:sp>
            <p:nvSpPr>
              <p:cNvPr id="62" name="圆角矩形 91"/>
              <p:cNvSpPr>
                <a:spLocks noChangeArrowheads="1"/>
              </p:cNvSpPr>
              <p:nvPr/>
            </p:nvSpPr>
            <p:spPr bwMode="auto">
              <a:xfrm>
                <a:off x="9028285" y="5473385"/>
                <a:ext cx="920439" cy="377475"/>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Precision air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conditioner</a:t>
                </a:r>
                <a:endParaRPr lang="en-US" sz="1200" dirty="0">
                  <a:latin typeface="Huawei Sans" panose="020C0503030203020204" pitchFamily="34" charset="0"/>
                </a:endParaRPr>
              </a:p>
            </p:txBody>
          </p:sp>
          <p:sp>
            <p:nvSpPr>
              <p:cNvPr id="63" name="圆角矩形 93"/>
              <p:cNvSpPr>
                <a:spLocks noChangeArrowheads="1"/>
              </p:cNvSpPr>
              <p:nvPr/>
            </p:nvSpPr>
            <p:spPr bwMode="auto">
              <a:xfrm>
                <a:off x="8115712" y="4877126"/>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sp>
            <p:nvSpPr>
              <p:cNvPr id="64" name="圆角矩形 88"/>
              <p:cNvSpPr>
                <a:spLocks noChangeArrowheads="1"/>
              </p:cNvSpPr>
              <p:nvPr/>
            </p:nvSpPr>
            <p:spPr bwMode="auto">
              <a:xfrm>
                <a:off x="6706537" y="4789611"/>
                <a:ext cx="1074165" cy="106223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Chiller Cooling </a:t>
                </a:r>
              </a:p>
              <a:p>
                <a:pPr algn="ctr"/>
                <a:r>
                  <a:rPr lang="en-US" sz="1200" dirty="0" smtClean="0">
                    <a:latin typeface="Huawei Sans" panose="020C0503030203020204" pitchFamily="34" charset="0"/>
                  </a:rPr>
                  <a:t>water pump</a:t>
                </a:r>
                <a:endParaRPr lang="en-US" sz="1200" dirty="0">
                  <a:latin typeface="Huawei Sans" panose="020C0503030203020204" pitchFamily="34" charset="0"/>
                </a:endParaRPr>
              </a:p>
              <a:p>
                <a:pPr algn="ctr"/>
                <a:r>
                  <a:rPr lang="en-US" sz="1200" dirty="0">
                    <a:latin typeface="Huawei Sans" panose="020C0503030203020204" pitchFamily="34" charset="0"/>
                  </a:rPr>
                  <a:t>Cooling </a:t>
                </a:r>
                <a:r>
                  <a:rPr lang="en-US" sz="1200" dirty="0" smtClean="0">
                    <a:latin typeface="Huawei Sans" panose="020C0503030203020204" pitchFamily="34" charset="0"/>
                  </a:rPr>
                  <a:t>tower</a:t>
                </a:r>
                <a:endParaRPr lang="en-US" sz="1200" dirty="0">
                  <a:latin typeface="Huawei Sans" panose="020C0503030203020204" pitchFamily="34" charset="0"/>
                </a:endParaRPr>
              </a:p>
            </p:txBody>
          </p:sp>
          <p:cxnSp>
            <p:nvCxnSpPr>
              <p:cNvPr id="65" name="直接箭头连接符 41"/>
              <p:cNvCxnSpPr>
                <a:cxnSpLocks noChangeShapeType="1"/>
              </p:cNvCxnSpPr>
              <p:nvPr/>
            </p:nvCxnSpPr>
            <p:spPr bwMode="auto">
              <a:xfrm>
                <a:off x="7724881" y="2871370"/>
                <a:ext cx="0" cy="476891"/>
              </a:xfrm>
              <a:prstGeom prst="straightConnector1">
                <a:avLst/>
              </a:prstGeom>
              <a:noFill/>
              <a:ln w="9525" cmpd="sng">
                <a:solidFill>
                  <a:srgbClr val="0000CC"/>
                </a:solidFill>
                <a:miter lim="800000"/>
                <a:headEnd/>
                <a:tailEnd/>
              </a:ln>
            </p:spPr>
          </p:cxnSp>
          <p:cxnSp>
            <p:nvCxnSpPr>
              <p:cNvPr id="66" name="直接箭头连接符 41"/>
              <p:cNvCxnSpPr>
                <a:cxnSpLocks noChangeShapeType="1"/>
                <a:endCxn id="60" idx="0"/>
              </p:cNvCxnSpPr>
              <p:nvPr/>
            </p:nvCxnSpPr>
            <p:spPr bwMode="auto">
              <a:xfrm>
                <a:off x="8029408" y="3349242"/>
                <a:ext cx="0" cy="632100"/>
              </a:xfrm>
              <a:prstGeom prst="straightConnector1">
                <a:avLst/>
              </a:prstGeom>
              <a:noFill/>
              <a:ln w="9525" cmpd="sng">
                <a:solidFill>
                  <a:srgbClr val="0000CC"/>
                </a:solidFill>
                <a:round/>
                <a:headEnd type="none" w="med" len="med"/>
                <a:tailEnd type="triangle" w="med" len="med"/>
              </a:ln>
            </p:spPr>
          </p:cxnSp>
          <p:cxnSp>
            <p:nvCxnSpPr>
              <p:cNvPr id="67" name="直接连接符 66"/>
              <p:cNvCxnSpPr/>
              <p:nvPr/>
            </p:nvCxnSpPr>
            <p:spPr bwMode="auto">
              <a:xfrm>
                <a:off x="7206712" y="3349242"/>
                <a:ext cx="822696" cy="0"/>
              </a:xfrm>
              <a:prstGeom prst="line">
                <a:avLst/>
              </a:prstGeom>
              <a:noFill/>
              <a:ln w="9525" cap="flat" cmpd="sng" algn="ctr">
                <a:solidFill>
                  <a:srgbClr val="0000CC"/>
                </a:solidFill>
                <a:prstDash val="solid"/>
                <a:round/>
                <a:headEnd type="none" w="med" len="med"/>
                <a:tailEnd type="none" w="med" len="med"/>
              </a:ln>
              <a:effectLst/>
            </p:spPr>
          </p:cxnSp>
          <p:cxnSp>
            <p:nvCxnSpPr>
              <p:cNvPr id="68" name="直接箭头连接符 41"/>
              <p:cNvCxnSpPr>
                <a:cxnSpLocks noChangeShapeType="1"/>
              </p:cNvCxnSpPr>
              <p:nvPr/>
            </p:nvCxnSpPr>
            <p:spPr bwMode="auto">
              <a:xfrm>
                <a:off x="10091628" y="2871370"/>
                <a:ext cx="0" cy="490732"/>
              </a:xfrm>
              <a:prstGeom prst="straightConnector1">
                <a:avLst/>
              </a:prstGeom>
              <a:noFill/>
              <a:ln w="9525" cmpd="sng">
                <a:solidFill>
                  <a:srgbClr val="00B050"/>
                </a:solidFill>
                <a:miter lim="800000"/>
                <a:headEnd/>
                <a:tailEnd/>
              </a:ln>
            </p:spPr>
          </p:cxnSp>
          <p:cxnSp>
            <p:nvCxnSpPr>
              <p:cNvPr id="69" name="直接连接符 68"/>
              <p:cNvCxnSpPr/>
              <p:nvPr/>
            </p:nvCxnSpPr>
            <p:spPr bwMode="auto">
              <a:xfrm>
                <a:off x="9706251" y="3361440"/>
                <a:ext cx="1015695" cy="0"/>
              </a:xfrm>
              <a:prstGeom prst="line">
                <a:avLst/>
              </a:prstGeom>
              <a:noFill/>
              <a:ln w="9525" cap="flat" cmpd="sng" algn="ctr">
                <a:solidFill>
                  <a:srgbClr val="00B050"/>
                </a:solidFill>
                <a:prstDash val="solid"/>
                <a:round/>
                <a:headEnd type="none" w="med" len="med"/>
                <a:tailEnd type="none" w="med" len="med"/>
              </a:ln>
              <a:effectLst/>
            </p:spPr>
          </p:cxnSp>
          <p:sp>
            <p:nvSpPr>
              <p:cNvPr id="70" name="圆角矩形 88"/>
              <p:cNvSpPr>
                <a:spLocks noChangeArrowheads="1"/>
              </p:cNvSpPr>
              <p:nvPr/>
            </p:nvSpPr>
            <p:spPr bwMode="auto">
              <a:xfrm>
                <a:off x="10173710" y="4788630"/>
                <a:ext cx="1040380" cy="1062231"/>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smtClean="0">
                    <a:latin typeface="Huawei Sans" panose="020C0503030203020204" pitchFamily="34" charset="0"/>
                  </a:rPr>
                  <a:t>Chiller Cooling </a:t>
                </a:r>
              </a:p>
              <a:p>
                <a:pPr algn="ctr"/>
                <a:r>
                  <a:rPr lang="en-US" sz="1200" dirty="0" smtClean="0">
                    <a:latin typeface="Huawei Sans" panose="020C0503030203020204" pitchFamily="34" charset="0"/>
                  </a:rPr>
                  <a:t>water </a:t>
                </a:r>
                <a:r>
                  <a:rPr lang="en-US" sz="1200" dirty="0">
                    <a:latin typeface="Huawei Sans" panose="020C0503030203020204" pitchFamily="34" charset="0"/>
                  </a:rPr>
                  <a:t>pump</a:t>
                </a:r>
              </a:p>
              <a:p>
                <a:pPr algn="ctr"/>
                <a:r>
                  <a:rPr lang="en-US" sz="1200" dirty="0">
                    <a:latin typeface="Huawei Sans" panose="020C0503030203020204" pitchFamily="34" charset="0"/>
                  </a:rPr>
                  <a:t>Cooling </a:t>
                </a:r>
                <a:r>
                  <a:rPr lang="en-US" sz="1200" dirty="0" smtClean="0">
                    <a:latin typeface="Huawei Sans" panose="020C0503030203020204" pitchFamily="34" charset="0"/>
                  </a:rPr>
                  <a:t>tower</a:t>
                </a:r>
                <a:endParaRPr lang="en-US" sz="1200" dirty="0">
                  <a:latin typeface="Huawei Sans" panose="020C0503030203020204" pitchFamily="34" charset="0"/>
                </a:endParaRPr>
              </a:p>
            </p:txBody>
          </p:sp>
          <p:sp>
            <p:nvSpPr>
              <p:cNvPr id="71" name="圆角矩形 93"/>
              <p:cNvSpPr>
                <a:spLocks noChangeArrowheads="1"/>
              </p:cNvSpPr>
              <p:nvPr/>
            </p:nvSpPr>
            <p:spPr bwMode="auto">
              <a:xfrm>
                <a:off x="9215066" y="4877126"/>
                <a:ext cx="491185" cy="26335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72" name="直接箭头连接符 41"/>
              <p:cNvCxnSpPr>
                <a:cxnSpLocks noChangeShapeType="1"/>
              </p:cNvCxnSpPr>
              <p:nvPr/>
            </p:nvCxnSpPr>
            <p:spPr bwMode="auto">
              <a:xfrm>
                <a:off x="8029408" y="4200497"/>
                <a:ext cx="0" cy="342529"/>
              </a:xfrm>
              <a:prstGeom prst="straightConnector1">
                <a:avLst/>
              </a:prstGeom>
              <a:noFill/>
              <a:ln w="9525" cmpd="sng">
                <a:solidFill>
                  <a:srgbClr val="0000CC"/>
                </a:solidFill>
                <a:miter lim="800000"/>
                <a:headEnd/>
                <a:tailEnd/>
              </a:ln>
            </p:spPr>
          </p:cxnSp>
          <p:cxnSp>
            <p:nvCxnSpPr>
              <p:cNvPr id="73" name="直接连接符 72"/>
              <p:cNvCxnSpPr/>
              <p:nvPr/>
            </p:nvCxnSpPr>
            <p:spPr bwMode="auto">
              <a:xfrm>
                <a:off x="8027013" y="4543026"/>
                <a:ext cx="1361638" cy="0"/>
              </a:xfrm>
              <a:prstGeom prst="line">
                <a:avLst/>
              </a:prstGeom>
              <a:noFill/>
              <a:ln w="9525" cap="flat" cmpd="sng" algn="ctr">
                <a:solidFill>
                  <a:srgbClr val="0000CC"/>
                </a:solidFill>
                <a:prstDash val="solid"/>
                <a:round/>
                <a:headEnd type="none" w="med" len="med"/>
                <a:tailEnd type="none" w="med" len="med"/>
              </a:ln>
              <a:effectLst/>
            </p:spPr>
          </p:cxnSp>
          <p:cxnSp>
            <p:nvCxnSpPr>
              <p:cNvPr id="74" name="直接箭头连接符 41"/>
              <p:cNvCxnSpPr>
                <a:cxnSpLocks noChangeShapeType="1"/>
              </p:cNvCxnSpPr>
              <p:nvPr/>
            </p:nvCxnSpPr>
            <p:spPr bwMode="auto">
              <a:xfrm>
                <a:off x="8284758" y="4543026"/>
                <a:ext cx="0" cy="334100"/>
              </a:xfrm>
              <a:prstGeom prst="straightConnector1">
                <a:avLst/>
              </a:prstGeom>
              <a:noFill/>
              <a:ln w="9525" cmpd="sng">
                <a:solidFill>
                  <a:srgbClr val="0000CC"/>
                </a:solidFill>
                <a:round/>
                <a:headEnd type="none" w="med" len="med"/>
                <a:tailEnd type="triangle" w="med" len="med"/>
              </a:ln>
            </p:spPr>
          </p:cxnSp>
          <p:cxnSp>
            <p:nvCxnSpPr>
              <p:cNvPr id="75" name="直接箭头连接符 41"/>
              <p:cNvCxnSpPr>
                <a:cxnSpLocks noChangeShapeType="1"/>
              </p:cNvCxnSpPr>
              <p:nvPr/>
            </p:nvCxnSpPr>
            <p:spPr bwMode="auto">
              <a:xfrm>
                <a:off x="9388651" y="4549363"/>
                <a:ext cx="0" cy="334100"/>
              </a:xfrm>
              <a:prstGeom prst="straightConnector1">
                <a:avLst/>
              </a:prstGeom>
              <a:noFill/>
              <a:ln w="9525" cmpd="sng">
                <a:solidFill>
                  <a:srgbClr val="0000CC"/>
                </a:solidFill>
                <a:round/>
                <a:headEnd type="none" w="med" len="med"/>
                <a:tailEnd type="triangle" w="med" len="med"/>
              </a:ln>
            </p:spPr>
          </p:cxnSp>
          <p:cxnSp>
            <p:nvCxnSpPr>
              <p:cNvPr id="76" name="直接连接符 75"/>
              <p:cNvCxnSpPr/>
              <p:nvPr/>
            </p:nvCxnSpPr>
            <p:spPr bwMode="auto">
              <a:xfrm>
                <a:off x="8490431" y="4464385"/>
                <a:ext cx="1215820" cy="0"/>
              </a:xfrm>
              <a:prstGeom prst="line">
                <a:avLst/>
              </a:prstGeom>
              <a:noFill/>
              <a:ln w="9525" cap="flat" cmpd="sng" algn="ctr">
                <a:solidFill>
                  <a:srgbClr val="00B050"/>
                </a:solidFill>
                <a:prstDash val="solid"/>
                <a:round/>
                <a:headEnd type="none" w="med" len="med"/>
                <a:tailEnd type="none" w="med" len="med"/>
              </a:ln>
              <a:effectLst/>
            </p:spPr>
          </p:cxnSp>
          <p:cxnSp>
            <p:nvCxnSpPr>
              <p:cNvPr id="77" name="直接箭头连接符 41"/>
              <p:cNvCxnSpPr>
                <a:cxnSpLocks noChangeShapeType="1"/>
              </p:cNvCxnSpPr>
              <p:nvPr/>
            </p:nvCxnSpPr>
            <p:spPr bwMode="auto">
              <a:xfrm>
                <a:off x="8490431" y="4455603"/>
                <a:ext cx="0" cy="420177"/>
              </a:xfrm>
              <a:prstGeom prst="straightConnector1">
                <a:avLst/>
              </a:prstGeom>
              <a:noFill/>
              <a:ln w="9525" cmpd="sng">
                <a:solidFill>
                  <a:srgbClr val="00B050"/>
                </a:solidFill>
                <a:round/>
                <a:headEnd type="none" w="med" len="med"/>
                <a:tailEnd type="triangle" w="med" len="med"/>
              </a:ln>
            </p:spPr>
          </p:cxnSp>
          <p:cxnSp>
            <p:nvCxnSpPr>
              <p:cNvPr id="78" name="直接箭头连接符 41"/>
              <p:cNvCxnSpPr>
                <a:cxnSpLocks noChangeShapeType="1"/>
              </p:cNvCxnSpPr>
              <p:nvPr/>
            </p:nvCxnSpPr>
            <p:spPr bwMode="auto">
              <a:xfrm>
                <a:off x="9706251" y="3362102"/>
                <a:ext cx="0" cy="1114447"/>
              </a:xfrm>
              <a:prstGeom prst="straightConnector1">
                <a:avLst/>
              </a:prstGeom>
              <a:noFill/>
              <a:ln w="9525" cmpd="sng">
                <a:solidFill>
                  <a:srgbClr val="00B050"/>
                </a:solidFill>
                <a:miter lim="800000"/>
                <a:headEnd/>
                <a:tailEnd/>
              </a:ln>
            </p:spPr>
          </p:cxnSp>
          <p:cxnSp>
            <p:nvCxnSpPr>
              <p:cNvPr id="79" name="直接箭头连接符 41"/>
              <p:cNvCxnSpPr>
                <a:cxnSpLocks noChangeShapeType="1"/>
              </p:cNvCxnSpPr>
              <p:nvPr/>
            </p:nvCxnSpPr>
            <p:spPr bwMode="auto">
              <a:xfrm>
                <a:off x="9525638" y="4464385"/>
                <a:ext cx="0" cy="411395"/>
              </a:xfrm>
              <a:prstGeom prst="straightConnector1">
                <a:avLst/>
              </a:prstGeom>
              <a:noFill/>
              <a:ln w="9525" cmpd="sng">
                <a:solidFill>
                  <a:srgbClr val="00B050"/>
                </a:solidFill>
                <a:round/>
                <a:headEnd type="none" w="med" len="med"/>
                <a:tailEnd type="triangle" w="med" len="med"/>
              </a:ln>
            </p:spPr>
          </p:cxnSp>
          <p:cxnSp>
            <p:nvCxnSpPr>
              <p:cNvPr id="80" name="直接箭头连接符 41"/>
              <p:cNvCxnSpPr>
                <a:cxnSpLocks noChangeShapeType="1"/>
              </p:cNvCxnSpPr>
              <p:nvPr/>
            </p:nvCxnSpPr>
            <p:spPr bwMode="auto">
              <a:xfrm>
                <a:off x="8392770" y="5139286"/>
                <a:ext cx="0" cy="334100"/>
              </a:xfrm>
              <a:prstGeom prst="straightConnector1">
                <a:avLst/>
              </a:prstGeom>
              <a:noFill/>
              <a:ln w="9525" cmpd="sng">
                <a:solidFill>
                  <a:srgbClr val="0000CC"/>
                </a:solidFill>
                <a:round/>
                <a:headEnd type="none" w="med" len="med"/>
                <a:tailEnd type="triangle" w="med" len="med"/>
              </a:ln>
            </p:spPr>
          </p:cxnSp>
          <p:cxnSp>
            <p:nvCxnSpPr>
              <p:cNvPr id="81" name="直接箭头连接符 41"/>
              <p:cNvCxnSpPr>
                <a:cxnSpLocks noChangeShapeType="1"/>
              </p:cNvCxnSpPr>
              <p:nvPr/>
            </p:nvCxnSpPr>
            <p:spPr bwMode="auto">
              <a:xfrm>
                <a:off x="9480511" y="5138397"/>
                <a:ext cx="0" cy="334100"/>
              </a:xfrm>
              <a:prstGeom prst="straightConnector1">
                <a:avLst/>
              </a:prstGeom>
              <a:noFill/>
              <a:ln w="9525" cmpd="sng">
                <a:solidFill>
                  <a:srgbClr val="0000CC"/>
                </a:solidFill>
                <a:round/>
                <a:headEnd type="none" w="med" len="med"/>
                <a:tailEnd type="triangle" w="med" len="med"/>
              </a:ln>
            </p:spPr>
          </p:cxnSp>
          <p:sp>
            <p:nvSpPr>
              <p:cNvPr id="82" name="矩形 81"/>
              <p:cNvSpPr/>
              <p:nvPr/>
            </p:nvSpPr>
            <p:spPr>
              <a:xfrm>
                <a:off x="9030300" y="3901181"/>
                <a:ext cx="300230" cy="39484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83" name="等于号 82"/>
              <p:cNvSpPr/>
              <p:nvPr/>
            </p:nvSpPr>
            <p:spPr bwMode="auto">
              <a:xfrm rot="5400000">
                <a:off x="7622784" y="3039322"/>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4" name="等于号 83"/>
              <p:cNvSpPr/>
              <p:nvPr/>
            </p:nvSpPr>
            <p:spPr bwMode="auto">
              <a:xfrm rot="5400000">
                <a:off x="9983616" y="3042227"/>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5" name="等于号 84"/>
              <p:cNvSpPr/>
              <p:nvPr/>
            </p:nvSpPr>
            <p:spPr bwMode="auto">
              <a:xfrm rot="5400000">
                <a:off x="7921396" y="3474272"/>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6" name="等于号 85"/>
              <p:cNvSpPr/>
              <p:nvPr/>
            </p:nvSpPr>
            <p:spPr bwMode="auto">
              <a:xfrm rot="5400000">
                <a:off x="9594831" y="3476151"/>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7" name="等于号 86"/>
              <p:cNvSpPr/>
              <p:nvPr/>
            </p:nvSpPr>
            <p:spPr bwMode="auto">
              <a:xfrm rot="5400000">
                <a:off x="7921396" y="427511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8" name="等于号 87"/>
              <p:cNvSpPr/>
              <p:nvPr/>
            </p:nvSpPr>
            <p:spPr bwMode="auto">
              <a:xfrm rot="5400000">
                <a:off x="8290546" y="521175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89" name="等于号 88"/>
              <p:cNvSpPr/>
              <p:nvPr/>
            </p:nvSpPr>
            <p:spPr bwMode="auto">
              <a:xfrm rot="5400000">
                <a:off x="9372834" y="521175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0" name="圆角矩形 93"/>
              <p:cNvSpPr>
                <a:spLocks noChangeArrowheads="1"/>
              </p:cNvSpPr>
              <p:nvPr/>
            </p:nvSpPr>
            <p:spPr bwMode="auto">
              <a:xfrm>
                <a:off x="7064008" y="4174976"/>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91" name="直接箭头连接符 41"/>
              <p:cNvCxnSpPr>
                <a:cxnSpLocks noChangeShapeType="1"/>
              </p:cNvCxnSpPr>
              <p:nvPr/>
            </p:nvCxnSpPr>
            <p:spPr bwMode="auto">
              <a:xfrm>
                <a:off x="7410352" y="3795859"/>
                <a:ext cx="0" cy="377771"/>
              </a:xfrm>
              <a:prstGeom prst="straightConnector1">
                <a:avLst/>
              </a:prstGeom>
              <a:noFill/>
              <a:ln w="9525" cmpd="sng">
                <a:solidFill>
                  <a:srgbClr val="00B050"/>
                </a:solidFill>
                <a:round/>
                <a:headEnd type="none" w="med" len="med"/>
                <a:tailEnd type="triangle" w="med" len="med"/>
              </a:ln>
            </p:spPr>
          </p:cxnSp>
          <p:cxnSp>
            <p:nvCxnSpPr>
              <p:cNvPr id="92" name="直接箭头连接符 41"/>
              <p:cNvCxnSpPr>
                <a:cxnSpLocks noChangeShapeType="1"/>
              </p:cNvCxnSpPr>
              <p:nvPr/>
            </p:nvCxnSpPr>
            <p:spPr bwMode="auto">
              <a:xfrm>
                <a:off x="7312691" y="4437136"/>
                <a:ext cx="0" cy="334100"/>
              </a:xfrm>
              <a:prstGeom prst="straightConnector1">
                <a:avLst/>
              </a:prstGeom>
              <a:noFill/>
              <a:ln w="9525" cmpd="sng">
                <a:solidFill>
                  <a:srgbClr val="0000CC"/>
                </a:solidFill>
                <a:round/>
                <a:headEnd type="none" w="med" len="med"/>
                <a:tailEnd type="triangle" w="med" len="med"/>
              </a:ln>
            </p:spPr>
          </p:cxnSp>
          <p:sp>
            <p:nvSpPr>
              <p:cNvPr id="93" name="等于号 92"/>
              <p:cNvSpPr/>
              <p:nvPr/>
            </p:nvSpPr>
            <p:spPr bwMode="auto">
              <a:xfrm rot="5400000">
                <a:off x="7210467" y="450960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94" name="等于号 93"/>
              <p:cNvSpPr/>
              <p:nvPr/>
            </p:nvSpPr>
            <p:spPr bwMode="auto">
              <a:xfrm rot="5400000">
                <a:off x="7093052" y="3474275"/>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95" name="直接连接符 94"/>
              <p:cNvCxnSpPr/>
              <p:nvPr/>
            </p:nvCxnSpPr>
            <p:spPr bwMode="auto">
              <a:xfrm>
                <a:off x="7410352" y="3795859"/>
                <a:ext cx="2681276" cy="0"/>
              </a:xfrm>
              <a:prstGeom prst="line">
                <a:avLst/>
              </a:prstGeom>
              <a:noFill/>
              <a:ln w="9525" cap="flat" cmpd="sng" algn="ctr">
                <a:solidFill>
                  <a:srgbClr val="00B050"/>
                </a:solidFill>
                <a:prstDash val="solid"/>
                <a:round/>
                <a:headEnd type="none" w="med" len="med"/>
                <a:tailEnd type="none" w="med" len="med"/>
              </a:ln>
              <a:effectLst/>
            </p:spPr>
          </p:cxnSp>
          <p:cxnSp>
            <p:nvCxnSpPr>
              <p:cNvPr id="96" name="直接箭头连接符 41"/>
              <p:cNvCxnSpPr>
                <a:cxnSpLocks noChangeShapeType="1"/>
              </p:cNvCxnSpPr>
              <p:nvPr/>
            </p:nvCxnSpPr>
            <p:spPr bwMode="auto">
              <a:xfrm>
                <a:off x="10091628" y="3361440"/>
                <a:ext cx="0" cy="434419"/>
              </a:xfrm>
              <a:prstGeom prst="straightConnector1">
                <a:avLst/>
              </a:prstGeom>
              <a:noFill/>
              <a:ln w="9525" cap="flat" cmpd="sng" algn="ctr">
                <a:solidFill>
                  <a:srgbClr val="00B050"/>
                </a:solidFill>
                <a:prstDash val="solid"/>
                <a:round/>
                <a:headEnd type="none" w="med" len="med"/>
                <a:tailEnd type="none" w="med" len="med"/>
              </a:ln>
              <a:effectLst/>
            </p:spPr>
          </p:cxnSp>
          <p:cxnSp>
            <p:nvCxnSpPr>
              <p:cNvPr id="97" name="直接箭头连接符 41"/>
              <p:cNvCxnSpPr>
                <a:cxnSpLocks noChangeShapeType="1"/>
              </p:cNvCxnSpPr>
              <p:nvPr/>
            </p:nvCxnSpPr>
            <p:spPr bwMode="auto">
              <a:xfrm>
                <a:off x="10516273" y="3708301"/>
                <a:ext cx="0" cy="487621"/>
              </a:xfrm>
              <a:prstGeom prst="straightConnector1">
                <a:avLst/>
              </a:prstGeom>
              <a:noFill/>
              <a:ln w="9525" cmpd="sng">
                <a:solidFill>
                  <a:srgbClr val="0000CC"/>
                </a:solidFill>
                <a:round/>
                <a:headEnd type="none" w="med" len="med"/>
                <a:tailEnd type="triangle" w="med" len="med"/>
              </a:ln>
            </p:spPr>
          </p:cxnSp>
          <p:sp>
            <p:nvSpPr>
              <p:cNvPr id="98" name="圆角矩形 93"/>
              <p:cNvSpPr>
                <a:spLocks noChangeArrowheads="1"/>
              </p:cNvSpPr>
              <p:nvPr/>
            </p:nvSpPr>
            <p:spPr bwMode="auto">
              <a:xfrm>
                <a:off x="10375602" y="4195922"/>
                <a:ext cx="491185" cy="26216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ATS</a:t>
                </a:r>
              </a:p>
            </p:txBody>
          </p:sp>
          <p:cxnSp>
            <p:nvCxnSpPr>
              <p:cNvPr id="99" name="直接箭头连接符 41"/>
              <p:cNvCxnSpPr>
                <a:cxnSpLocks noChangeShapeType="1"/>
              </p:cNvCxnSpPr>
              <p:nvPr/>
            </p:nvCxnSpPr>
            <p:spPr bwMode="auto">
              <a:xfrm>
                <a:off x="10721946" y="3361440"/>
                <a:ext cx="0" cy="833136"/>
              </a:xfrm>
              <a:prstGeom prst="straightConnector1">
                <a:avLst/>
              </a:prstGeom>
              <a:noFill/>
              <a:ln w="9525" cmpd="sng">
                <a:solidFill>
                  <a:srgbClr val="00B050"/>
                </a:solidFill>
                <a:round/>
                <a:headEnd type="none" w="med" len="med"/>
                <a:tailEnd type="triangle" w="med" len="med"/>
              </a:ln>
            </p:spPr>
          </p:cxnSp>
          <p:cxnSp>
            <p:nvCxnSpPr>
              <p:cNvPr id="100" name="直接箭头连接符 41"/>
              <p:cNvCxnSpPr>
                <a:cxnSpLocks noChangeShapeType="1"/>
              </p:cNvCxnSpPr>
              <p:nvPr/>
            </p:nvCxnSpPr>
            <p:spPr bwMode="auto">
              <a:xfrm>
                <a:off x="10624285" y="4458082"/>
                <a:ext cx="0" cy="334100"/>
              </a:xfrm>
              <a:prstGeom prst="straightConnector1">
                <a:avLst/>
              </a:prstGeom>
              <a:noFill/>
              <a:ln w="9525" cmpd="sng">
                <a:solidFill>
                  <a:srgbClr val="0000CC"/>
                </a:solidFill>
                <a:round/>
                <a:headEnd type="none" w="med" len="med"/>
                <a:tailEnd type="triangle" w="med" len="med"/>
              </a:ln>
            </p:spPr>
          </p:cxnSp>
          <p:sp>
            <p:nvSpPr>
              <p:cNvPr id="101" name="等于号 100"/>
              <p:cNvSpPr/>
              <p:nvPr/>
            </p:nvSpPr>
            <p:spPr bwMode="auto">
              <a:xfrm rot="5400000">
                <a:off x="10522061" y="4530555"/>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02" name="等于号 101"/>
              <p:cNvSpPr/>
              <p:nvPr/>
            </p:nvSpPr>
            <p:spPr bwMode="auto">
              <a:xfrm rot="5400000">
                <a:off x="10623760" y="3474275"/>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03" name="直接连接符 102"/>
              <p:cNvCxnSpPr/>
              <p:nvPr/>
            </p:nvCxnSpPr>
            <p:spPr bwMode="auto">
              <a:xfrm>
                <a:off x="7658847" y="3708301"/>
                <a:ext cx="2857426" cy="0"/>
              </a:xfrm>
              <a:prstGeom prst="line">
                <a:avLst/>
              </a:prstGeom>
              <a:noFill/>
              <a:ln w="9525" cap="flat" cmpd="sng" algn="ctr">
                <a:solidFill>
                  <a:srgbClr val="0000CC"/>
                </a:solidFill>
                <a:prstDash val="solid"/>
                <a:round/>
                <a:headEnd type="none" w="med" len="med"/>
                <a:tailEnd type="none" w="med" len="med"/>
              </a:ln>
              <a:effectLst/>
            </p:spPr>
          </p:cxnSp>
          <p:sp>
            <p:nvSpPr>
              <p:cNvPr id="104" name="等于号 103"/>
              <p:cNvSpPr/>
              <p:nvPr/>
            </p:nvSpPr>
            <p:spPr bwMode="auto">
              <a:xfrm rot="5400000">
                <a:off x="9981357" y="3474275"/>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05" name="直接箭头连接符 41"/>
              <p:cNvCxnSpPr>
                <a:cxnSpLocks noChangeShapeType="1"/>
              </p:cNvCxnSpPr>
              <p:nvPr/>
            </p:nvCxnSpPr>
            <p:spPr bwMode="auto">
              <a:xfrm>
                <a:off x="7658847" y="3348261"/>
                <a:ext cx="0" cy="360040"/>
              </a:xfrm>
              <a:prstGeom prst="straightConnector1">
                <a:avLst/>
              </a:prstGeom>
              <a:noFill/>
              <a:ln w="9525" cap="flat" cmpd="sng" algn="ctr">
                <a:solidFill>
                  <a:srgbClr val="0000CC"/>
                </a:solidFill>
                <a:prstDash val="solid"/>
                <a:round/>
                <a:headEnd type="none" w="med" len="med"/>
                <a:tailEnd type="none" w="med" len="med"/>
              </a:ln>
              <a:effectLst/>
            </p:spPr>
          </p:cxnSp>
          <p:sp>
            <p:nvSpPr>
              <p:cNvPr id="106" name="等于号 105"/>
              <p:cNvSpPr/>
              <p:nvPr/>
            </p:nvSpPr>
            <p:spPr bwMode="auto">
              <a:xfrm rot="5400000">
                <a:off x="7548576" y="3466114"/>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07" name="圆角矩形 51"/>
              <p:cNvSpPr>
                <a:spLocks noChangeArrowheads="1"/>
              </p:cNvSpPr>
              <p:nvPr/>
            </p:nvSpPr>
            <p:spPr bwMode="auto">
              <a:xfrm>
                <a:off x="3091372" y="1892557"/>
                <a:ext cx="1413980" cy="534056"/>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108" name="圆角矩形 51"/>
              <p:cNvSpPr>
                <a:spLocks noChangeArrowheads="1"/>
              </p:cNvSpPr>
              <p:nvPr/>
            </p:nvSpPr>
            <p:spPr bwMode="auto">
              <a:xfrm>
                <a:off x="6452865" y="1893743"/>
                <a:ext cx="1419563" cy="473947"/>
              </a:xfrm>
              <a:prstGeom prst="roundRect">
                <a:avLst>
                  <a:gd name="adj" fmla="val 16667"/>
                </a:avLst>
              </a:prstGeom>
              <a:solidFill>
                <a:srgbClr val="FFC000"/>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10 kV power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distribution </a:t>
                </a:r>
                <a:r>
                  <a:rPr lang="en-US" sz="1200" dirty="0">
                    <a:latin typeface="Huawei Sans" panose="020C0503030203020204" pitchFamily="34" charset="0"/>
                  </a:rPr>
                  <a:t>device</a:t>
                </a:r>
              </a:p>
            </p:txBody>
          </p:sp>
          <p:sp>
            <p:nvSpPr>
              <p:cNvPr id="109" name="等于号 108"/>
              <p:cNvSpPr/>
              <p:nvPr/>
            </p:nvSpPr>
            <p:spPr bwMode="auto">
              <a:xfrm rot="1300269">
                <a:off x="5396394" y="1250260"/>
                <a:ext cx="223964" cy="11655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11" name="直接箭头连接符 41"/>
              <p:cNvCxnSpPr>
                <a:cxnSpLocks noChangeShapeType="1"/>
              </p:cNvCxnSpPr>
              <p:nvPr/>
            </p:nvCxnSpPr>
            <p:spPr bwMode="auto">
              <a:xfrm>
                <a:off x="614639" y="3315831"/>
                <a:ext cx="0" cy="545077"/>
              </a:xfrm>
              <a:prstGeom prst="straightConnector1">
                <a:avLst/>
              </a:prstGeom>
              <a:noFill/>
              <a:ln w="9525" cmpd="sng">
                <a:solidFill>
                  <a:srgbClr val="0000CC"/>
                </a:solidFill>
                <a:round/>
                <a:headEnd type="none" w="med" len="med"/>
                <a:tailEnd type="triangle" w="med" len="med"/>
              </a:ln>
            </p:spPr>
          </p:cxnSp>
          <p:cxnSp>
            <p:nvCxnSpPr>
              <p:cNvPr id="112" name="直接箭头连接符 41"/>
              <p:cNvCxnSpPr>
                <a:cxnSpLocks noChangeShapeType="1"/>
              </p:cNvCxnSpPr>
              <p:nvPr/>
            </p:nvCxnSpPr>
            <p:spPr bwMode="auto">
              <a:xfrm>
                <a:off x="1532741" y="3315831"/>
                <a:ext cx="0" cy="545077"/>
              </a:xfrm>
              <a:prstGeom prst="straightConnector1">
                <a:avLst/>
              </a:prstGeom>
              <a:noFill/>
              <a:ln w="9525" cmpd="sng">
                <a:solidFill>
                  <a:srgbClr val="0000CC"/>
                </a:solidFill>
                <a:round/>
                <a:headEnd type="none" w="med" len="med"/>
                <a:tailEnd type="triangle" w="med" len="med"/>
              </a:ln>
            </p:spPr>
          </p:cxnSp>
          <p:sp>
            <p:nvSpPr>
              <p:cNvPr id="115" name="圆角矩形 56"/>
              <p:cNvSpPr>
                <a:spLocks noChangeArrowheads="1"/>
              </p:cNvSpPr>
              <p:nvPr/>
            </p:nvSpPr>
            <p:spPr bwMode="auto">
              <a:xfrm>
                <a:off x="1224401" y="3845390"/>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16" name="圆角矩形 59"/>
              <p:cNvSpPr>
                <a:spLocks noChangeArrowheads="1"/>
              </p:cNvSpPr>
              <p:nvPr/>
            </p:nvSpPr>
            <p:spPr bwMode="auto">
              <a:xfrm>
                <a:off x="2318587" y="5595672"/>
                <a:ext cx="736572" cy="456464"/>
              </a:xfrm>
              <a:prstGeom prst="roundRect">
                <a:avLst>
                  <a:gd name="adj" fmla="val 16667"/>
                </a:avLst>
              </a:prstGeom>
              <a:solidFill>
                <a:schemeClr val="bg1">
                  <a:lumMod val="65000"/>
                </a:schemeClr>
              </a:solidFill>
              <a:ln w="11429" cmpd="sng">
                <a:solidFill>
                  <a:srgbClr val="994733"/>
                </a:solidFill>
                <a:prstDash val="sysDash"/>
                <a:round/>
                <a:headEnd/>
                <a:tailEnd/>
              </a:ln>
            </p:spPr>
            <p:txBody>
              <a:bodyPr wrap="none" anchor="ctr"/>
              <a:lstStyle/>
              <a:p>
                <a:pPr algn="ctr"/>
                <a:r>
                  <a:rPr lang="en-US" sz="1200" dirty="0">
                    <a:latin typeface="Huawei Sans" panose="020C0503030203020204" pitchFamily="34" charset="0"/>
                  </a:rPr>
                  <a:t>Cabinet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load</a:t>
                </a:r>
                <a:endParaRPr lang="en-US" sz="1200" dirty="0">
                  <a:latin typeface="Huawei Sans" panose="020C0503030203020204" pitchFamily="34" charset="0"/>
                </a:endParaRPr>
              </a:p>
            </p:txBody>
          </p:sp>
          <p:cxnSp>
            <p:nvCxnSpPr>
              <p:cNvPr id="117" name="肘形连接符 127"/>
              <p:cNvCxnSpPr>
                <a:cxnSpLocks noChangeShapeType="1"/>
                <a:endCxn id="115" idx="2"/>
              </p:cNvCxnSpPr>
              <p:nvPr/>
            </p:nvCxnSpPr>
            <p:spPr bwMode="auto">
              <a:xfrm rot="16200000" flipH="1">
                <a:off x="1056591" y="3664629"/>
                <a:ext cx="980" cy="907529"/>
              </a:xfrm>
              <a:prstGeom prst="bentConnector3">
                <a:avLst>
                  <a:gd name="adj1" fmla="val 56797263"/>
                </a:avLst>
              </a:prstGeom>
              <a:noFill/>
              <a:ln w="9525" cmpd="sng">
                <a:solidFill>
                  <a:srgbClr val="0000CC"/>
                </a:solidFill>
                <a:miter lim="800000"/>
                <a:headEnd/>
                <a:tailEnd/>
              </a:ln>
            </p:spPr>
          </p:cxnSp>
          <p:cxnSp>
            <p:nvCxnSpPr>
              <p:cNvPr id="118" name="肘形连接符 133"/>
              <p:cNvCxnSpPr>
                <a:cxnSpLocks noChangeShapeType="1"/>
                <a:stCxn id="121" idx="2"/>
              </p:cNvCxnSpPr>
              <p:nvPr/>
            </p:nvCxnSpPr>
            <p:spPr bwMode="auto">
              <a:xfrm rot="16200000" flipH="1">
                <a:off x="1650374" y="5207475"/>
                <a:ext cx="278962" cy="1057463"/>
              </a:xfrm>
              <a:prstGeom prst="bentConnector2">
                <a:avLst/>
              </a:prstGeom>
              <a:noFill/>
              <a:ln w="9525" cmpd="sng">
                <a:solidFill>
                  <a:srgbClr val="0000CC"/>
                </a:solidFill>
                <a:round/>
                <a:headEnd type="none" w="med" len="med"/>
                <a:tailEnd type="triangle" w="med" len="med"/>
              </a:ln>
            </p:spPr>
          </p:cxnSp>
          <p:cxnSp>
            <p:nvCxnSpPr>
              <p:cNvPr id="119" name="肘形连接符 136"/>
              <p:cNvCxnSpPr>
                <a:cxnSpLocks noChangeShapeType="1"/>
                <a:endCxn id="116" idx="3"/>
              </p:cNvCxnSpPr>
              <p:nvPr/>
            </p:nvCxnSpPr>
            <p:spPr bwMode="auto">
              <a:xfrm rot="10800000" flipV="1">
                <a:off x="3055159" y="5618858"/>
                <a:ext cx="1034838" cy="205046"/>
              </a:xfrm>
              <a:prstGeom prst="bentConnector3">
                <a:avLst>
                  <a:gd name="adj1" fmla="val 1930"/>
                </a:avLst>
              </a:prstGeom>
              <a:noFill/>
              <a:ln w="9525" cmpd="sng">
                <a:solidFill>
                  <a:srgbClr val="00B050"/>
                </a:solidFill>
                <a:round/>
                <a:headEnd type="none" w="med" len="med"/>
                <a:tailEnd type="triangle" w="med" len="med"/>
              </a:ln>
            </p:spPr>
          </p:cxnSp>
          <p:cxnSp>
            <p:nvCxnSpPr>
              <p:cNvPr id="120" name="直接箭头连接符 41"/>
              <p:cNvCxnSpPr>
                <a:cxnSpLocks noChangeShapeType="1"/>
              </p:cNvCxnSpPr>
              <p:nvPr/>
            </p:nvCxnSpPr>
            <p:spPr bwMode="auto">
              <a:xfrm>
                <a:off x="1030443" y="2838940"/>
                <a:ext cx="0" cy="476891"/>
              </a:xfrm>
              <a:prstGeom prst="straightConnector1">
                <a:avLst/>
              </a:prstGeom>
              <a:noFill/>
              <a:ln w="9525" cmpd="sng">
                <a:solidFill>
                  <a:srgbClr val="0000CC"/>
                </a:solidFill>
                <a:miter lim="800000"/>
                <a:headEnd/>
                <a:tailEnd/>
              </a:ln>
            </p:spPr>
          </p:cxnSp>
          <p:sp>
            <p:nvSpPr>
              <p:cNvPr id="121" name="圆角矩形 56"/>
              <p:cNvSpPr>
                <a:spLocks noChangeArrowheads="1"/>
              </p:cNvSpPr>
              <p:nvPr/>
            </p:nvSpPr>
            <p:spPr bwMode="auto">
              <a:xfrm>
                <a:off x="974679" y="5332055"/>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cxnSp>
            <p:nvCxnSpPr>
              <p:cNvPr id="122" name="直接箭头连接符 41"/>
              <p:cNvCxnSpPr>
                <a:cxnSpLocks noChangeShapeType="1"/>
                <a:endCxn id="121" idx="0"/>
              </p:cNvCxnSpPr>
              <p:nvPr/>
            </p:nvCxnSpPr>
            <p:spPr bwMode="auto">
              <a:xfrm>
                <a:off x="1261124" y="4683983"/>
                <a:ext cx="0" cy="648072"/>
              </a:xfrm>
              <a:prstGeom prst="straightConnector1">
                <a:avLst/>
              </a:prstGeom>
              <a:noFill/>
              <a:ln w="9525" cmpd="sng">
                <a:solidFill>
                  <a:srgbClr val="0000CC"/>
                </a:solidFill>
                <a:round/>
                <a:headEnd type="none" w="med" len="med"/>
                <a:tailEnd type="triangle" w="med" len="med"/>
              </a:ln>
            </p:spPr>
          </p:cxnSp>
          <p:sp>
            <p:nvSpPr>
              <p:cNvPr id="124" name="矩形 123"/>
              <p:cNvSpPr/>
              <p:nvPr/>
            </p:nvSpPr>
            <p:spPr>
              <a:xfrm>
                <a:off x="2318587" y="3464434"/>
                <a:ext cx="300230" cy="39484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26" name="圆角矩形 55"/>
              <p:cNvSpPr>
                <a:spLocks noChangeArrowheads="1"/>
              </p:cNvSpPr>
              <p:nvPr/>
            </p:nvSpPr>
            <p:spPr bwMode="auto">
              <a:xfrm>
                <a:off x="3151163" y="3868751"/>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sp>
            <p:nvSpPr>
              <p:cNvPr id="127" name="圆角矩形 56"/>
              <p:cNvSpPr>
                <a:spLocks noChangeArrowheads="1"/>
              </p:cNvSpPr>
              <p:nvPr/>
            </p:nvSpPr>
            <p:spPr bwMode="auto">
              <a:xfrm>
                <a:off x="3920447" y="3868751"/>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128" name="肘形连接符 127"/>
              <p:cNvCxnSpPr>
                <a:cxnSpLocks noChangeShapeType="1"/>
                <a:stCxn id="126" idx="2"/>
              </p:cNvCxnSpPr>
              <p:nvPr/>
            </p:nvCxnSpPr>
            <p:spPr bwMode="auto">
              <a:xfrm rot="16200000" flipH="1">
                <a:off x="3890882" y="3687990"/>
                <a:ext cx="980" cy="907529"/>
              </a:xfrm>
              <a:prstGeom prst="bentConnector3">
                <a:avLst>
                  <a:gd name="adj1" fmla="val 54205527"/>
                </a:avLst>
              </a:prstGeom>
              <a:noFill/>
              <a:ln w="9525" cmpd="sng">
                <a:solidFill>
                  <a:srgbClr val="00B050"/>
                </a:solidFill>
                <a:miter lim="800000"/>
                <a:headEnd/>
                <a:tailEnd/>
              </a:ln>
            </p:spPr>
          </p:cxnSp>
          <p:cxnSp>
            <p:nvCxnSpPr>
              <p:cNvPr id="129" name="直接箭头连接符 41"/>
              <p:cNvCxnSpPr>
                <a:cxnSpLocks noChangeShapeType="1"/>
              </p:cNvCxnSpPr>
              <p:nvPr/>
            </p:nvCxnSpPr>
            <p:spPr bwMode="auto">
              <a:xfrm>
                <a:off x="3854999" y="2862301"/>
                <a:ext cx="0" cy="453530"/>
              </a:xfrm>
              <a:prstGeom prst="straightConnector1">
                <a:avLst/>
              </a:prstGeom>
              <a:noFill/>
              <a:ln w="9525" cmpd="sng">
                <a:solidFill>
                  <a:srgbClr val="00B050"/>
                </a:solidFill>
                <a:miter lim="800000"/>
                <a:headEnd/>
                <a:tailEnd/>
              </a:ln>
            </p:spPr>
          </p:cxnSp>
          <p:cxnSp>
            <p:nvCxnSpPr>
              <p:cNvPr id="130" name="直接箭头连接符 41"/>
              <p:cNvCxnSpPr>
                <a:cxnSpLocks noChangeShapeType="1"/>
              </p:cNvCxnSpPr>
              <p:nvPr/>
            </p:nvCxnSpPr>
            <p:spPr bwMode="auto">
              <a:xfrm>
                <a:off x="4089088" y="4683983"/>
                <a:ext cx="0" cy="648072"/>
              </a:xfrm>
              <a:prstGeom prst="straightConnector1">
                <a:avLst/>
              </a:prstGeom>
              <a:noFill/>
              <a:ln w="9525" cmpd="sng">
                <a:solidFill>
                  <a:srgbClr val="00B050"/>
                </a:solidFill>
                <a:round/>
                <a:headEnd type="none" w="med" len="med"/>
                <a:tailEnd type="triangle" w="med" len="med"/>
              </a:ln>
            </p:spPr>
          </p:cxnSp>
          <p:cxnSp>
            <p:nvCxnSpPr>
              <p:cNvPr id="133" name="直接箭头连接符 41"/>
              <p:cNvCxnSpPr>
                <a:cxnSpLocks noChangeShapeType="1"/>
              </p:cNvCxnSpPr>
              <p:nvPr/>
            </p:nvCxnSpPr>
            <p:spPr bwMode="auto">
              <a:xfrm>
                <a:off x="884669" y="4683983"/>
                <a:ext cx="0" cy="360040"/>
              </a:xfrm>
              <a:prstGeom prst="straightConnector1">
                <a:avLst/>
              </a:prstGeom>
              <a:noFill/>
              <a:ln w="9525" cmpd="sng">
                <a:solidFill>
                  <a:srgbClr val="0000CC"/>
                </a:solidFill>
                <a:round/>
                <a:headEnd type="none" w="med" len="med"/>
                <a:tailEnd type="triangle" w="med" len="med"/>
              </a:ln>
            </p:spPr>
          </p:cxnSp>
          <p:sp>
            <p:nvSpPr>
              <p:cNvPr id="134" name="矩形 133"/>
              <p:cNvSpPr/>
              <p:nvPr/>
            </p:nvSpPr>
            <p:spPr>
              <a:xfrm>
                <a:off x="917007" y="4755991"/>
                <a:ext cx="300230" cy="39484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35" name="矩形 134"/>
              <p:cNvSpPr/>
              <p:nvPr/>
            </p:nvSpPr>
            <p:spPr>
              <a:xfrm>
                <a:off x="3746987" y="4757182"/>
                <a:ext cx="300230" cy="394841"/>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cxnSp>
            <p:nvCxnSpPr>
              <p:cNvPr id="136" name="直接箭头连接符 41"/>
              <p:cNvCxnSpPr>
                <a:cxnSpLocks noChangeShapeType="1"/>
              </p:cNvCxnSpPr>
              <p:nvPr/>
            </p:nvCxnSpPr>
            <p:spPr bwMode="auto">
              <a:xfrm>
                <a:off x="3710983" y="4676300"/>
                <a:ext cx="0" cy="367723"/>
              </a:xfrm>
              <a:prstGeom prst="straightConnector1">
                <a:avLst/>
              </a:prstGeom>
              <a:noFill/>
              <a:ln w="9525" cmpd="sng">
                <a:solidFill>
                  <a:srgbClr val="00B050"/>
                </a:solidFill>
                <a:round/>
                <a:headEnd type="none" w="med" len="med"/>
                <a:tailEnd type="triangle" w="med" len="med"/>
              </a:ln>
            </p:spPr>
          </p:cxnSp>
          <p:sp>
            <p:nvSpPr>
              <p:cNvPr id="137" name="等于号 136"/>
              <p:cNvSpPr/>
              <p:nvPr/>
            </p:nvSpPr>
            <p:spPr bwMode="auto">
              <a:xfrm rot="5400000">
                <a:off x="907870" y="3022602"/>
                <a:ext cx="231464" cy="97846"/>
              </a:xfrm>
              <a:prstGeom prst="mathEqual">
                <a:avLst/>
              </a:prstGeom>
              <a:solidFill>
                <a:srgbClr val="C00000"/>
              </a:solidFill>
              <a:ln w="9525"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38" name="等于号 137"/>
              <p:cNvSpPr/>
              <p:nvPr/>
            </p:nvSpPr>
            <p:spPr bwMode="auto">
              <a:xfrm rot="5400000">
                <a:off x="1424729" y="347784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39" name="等于号 138"/>
              <p:cNvSpPr/>
              <p:nvPr/>
            </p:nvSpPr>
            <p:spPr bwMode="auto">
              <a:xfrm rot="5400000">
                <a:off x="506627" y="347784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40" name="直接连接符 139"/>
              <p:cNvCxnSpPr/>
              <p:nvPr/>
            </p:nvCxnSpPr>
            <p:spPr bwMode="auto">
              <a:xfrm>
                <a:off x="614639" y="3315831"/>
                <a:ext cx="1422158" cy="0"/>
              </a:xfrm>
              <a:prstGeom prst="line">
                <a:avLst/>
              </a:prstGeom>
              <a:noFill/>
              <a:ln w="9525" cap="flat" cmpd="sng" algn="ctr">
                <a:solidFill>
                  <a:srgbClr val="7030A0"/>
                </a:solidFill>
                <a:prstDash val="solid"/>
                <a:round/>
                <a:headEnd type="none" w="med" len="med"/>
                <a:tailEnd type="none" w="med" len="med"/>
              </a:ln>
              <a:effectLst/>
            </p:spPr>
          </p:cxnSp>
          <p:sp>
            <p:nvSpPr>
              <p:cNvPr id="141" name="等于号 140"/>
              <p:cNvSpPr/>
              <p:nvPr/>
            </p:nvSpPr>
            <p:spPr bwMode="auto">
              <a:xfrm rot="5400000">
                <a:off x="489246" y="434857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2" name="等于号 141"/>
              <p:cNvSpPr/>
              <p:nvPr/>
            </p:nvSpPr>
            <p:spPr bwMode="auto">
              <a:xfrm rot="5400000">
                <a:off x="1402834" y="434857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3" name="等于号 142"/>
              <p:cNvSpPr/>
              <p:nvPr/>
            </p:nvSpPr>
            <p:spPr bwMode="auto">
              <a:xfrm rot="5400000">
                <a:off x="776657" y="4809997"/>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4" name="等于号 143"/>
              <p:cNvSpPr/>
              <p:nvPr/>
            </p:nvSpPr>
            <p:spPr bwMode="auto">
              <a:xfrm rot="5400000">
                <a:off x="1153112" y="4809997"/>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5" name="等于号 144"/>
              <p:cNvSpPr/>
              <p:nvPr/>
            </p:nvSpPr>
            <p:spPr bwMode="auto">
              <a:xfrm rot="5400000">
                <a:off x="3602971" y="4773993"/>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6" name="等于号 145"/>
              <p:cNvSpPr/>
              <p:nvPr/>
            </p:nvSpPr>
            <p:spPr bwMode="auto">
              <a:xfrm rot="5400000">
                <a:off x="1154869" y="5657395"/>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7" name="等于号 146"/>
              <p:cNvSpPr/>
              <p:nvPr/>
            </p:nvSpPr>
            <p:spPr bwMode="auto">
              <a:xfrm rot="5400000">
                <a:off x="3981076" y="5672864"/>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8" name="等于号 147"/>
              <p:cNvSpPr/>
              <p:nvPr/>
            </p:nvSpPr>
            <p:spPr bwMode="auto">
              <a:xfrm rot="5400000">
                <a:off x="3978932" y="4773993"/>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49" name="等于号 148"/>
              <p:cNvSpPr/>
              <p:nvPr/>
            </p:nvSpPr>
            <p:spPr bwMode="auto">
              <a:xfrm rot="5400000">
                <a:off x="3329595" y="434857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50" name="等于号 149"/>
              <p:cNvSpPr/>
              <p:nvPr/>
            </p:nvSpPr>
            <p:spPr bwMode="auto">
              <a:xfrm rot="5400000">
                <a:off x="4237125" y="434857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51" name="等于号 150"/>
              <p:cNvSpPr/>
              <p:nvPr/>
            </p:nvSpPr>
            <p:spPr bwMode="auto">
              <a:xfrm rot="5400000">
                <a:off x="3332941" y="347784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52" name="等于号 151"/>
              <p:cNvSpPr/>
              <p:nvPr/>
            </p:nvSpPr>
            <p:spPr bwMode="auto">
              <a:xfrm rot="5400000">
                <a:off x="4237125" y="347784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53" name="等于号 152"/>
              <p:cNvSpPr/>
              <p:nvPr/>
            </p:nvSpPr>
            <p:spPr bwMode="auto">
              <a:xfrm rot="5400000">
                <a:off x="3746987" y="3006892"/>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57" name="圆角矩形 56"/>
              <p:cNvSpPr>
                <a:spLocks noChangeArrowheads="1"/>
              </p:cNvSpPr>
              <p:nvPr/>
            </p:nvSpPr>
            <p:spPr bwMode="auto">
              <a:xfrm>
                <a:off x="328194" y="3854213"/>
                <a:ext cx="572889" cy="264671"/>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t>
                </a:r>
              </a:p>
            </p:txBody>
          </p:sp>
          <p:cxnSp>
            <p:nvCxnSpPr>
              <p:cNvPr id="158" name="直接连接符 157"/>
              <p:cNvCxnSpPr/>
              <p:nvPr/>
            </p:nvCxnSpPr>
            <p:spPr bwMode="auto">
              <a:xfrm>
                <a:off x="2949669" y="3316812"/>
                <a:ext cx="1395468" cy="0"/>
              </a:xfrm>
              <a:prstGeom prst="line">
                <a:avLst/>
              </a:prstGeom>
              <a:noFill/>
              <a:ln w="9525" cap="flat" cmpd="sng" algn="ctr">
                <a:solidFill>
                  <a:srgbClr val="00B050"/>
                </a:solidFill>
                <a:prstDash val="solid"/>
                <a:round/>
                <a:headEnd type="none" w="med" len="med"/>
                <a:tailEnd type="none" w="med" len="med"/>
              </a:ln>
              <a:effectLst/>
            </p:spPr>
          </p:cxnSp>
          <p:cxnSp>
            <p:nvCxnSpPr>
              <p:cNvPr id="159" name="直接箭头连接符 41"/>
              <p:cNvCxnSpPr>
                <a:cxnSpLocks noChangeShapeType="1"/>
              </p:cNvCxnSpPr>
              <p:nvPr/>
            </p:nvCxnSpPr>
            <p:spPr bwMode="auto">
              <a:xfrm>
                <a:off x="4345137" y="3309136"/>
                <a:ext cx="0" cy="545077"/>
              </a:xfrm>
              <a:prstGeom prst="straightConnector1">
                <a:avLst/>
              </a:prstGeom>
              <a:noFill/>
              <a:ln w="9525" cmpd="sng">
                <a:solidFill>
                  <a:srgbClr val="00B050"/>
                </a:solidFill>
                <a:round/>
                <a:headEnd type="none" w="med" len="med"/>
                <a:tailEnd type="triangle" w="med" len="med"/>
              </a:ln>
            </p:spPr>
          </p:cxnSp>
          <p:cxnSp>
            <p:nvCxnSpPr>
              <p:cNvPr id="160" name="直接箭头连接符 41"/>
              <p:cNvCxnSpPr>
                <a:cxnSpLocks noChangeShapeType="1"/>
              </p:cNvCxnSpPr>
              <p:nvPr/>
            </p:nvCxnSpPr>
            <p:spPr bwMode="auto">
              <a:xfrm>
                <a:off x="3437607" y="3312257"/>
                <a:ext cx="0" cy="545077"/>
              </a:xfrm>
              <a:prstGeom prst="straightConnector1">
                <a:avLst/>
              </a:prstGeom>
              <a:noFill/>
              <a:ln w="9525" cmpd="sng">
                <a:solidFill>
                  <a:srgbClr val="00B050"/>
                </a:solidFill>
                <a:round/>
                <a:headEnd type="none" w="med" len="med"/>
                <a:tailEnd type="triangle" w="med" len="med"/>
              </a:ln>
            </p:spPr>
          </p:cxnSp>
          <p:sp>
            <p:nvSpPr>
              <p:cNvPr id="161" name="等于号 160"/>
              <p:cNvSpPr/>
              <p:nvPr/>
            </p:nvSpPr>
            <p:spPr bwMode="auto">
              <a:xfrm rot="5400000">
                <a:off x="2845003" y="3477849"/>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cxnSp>
            <p:nvCxnSpPr>
              <p:cNvPr id="162" name="直接箭头连接符 41"/>
              <p:cNvCxnSpPr>
                <a:cxnSpLocks noChangeShapeType="1"/>
              </p:cNvCxnSpPr>
              <p:nvPr/>
            </p:nvCxnSpPr>
            <p:spPr bwMode="auto">
              <a:xfrm>
                <a:off x="2949669" y="3312257"/>
                <a:ext cx="0" cy="545077"/>
              </a:xfrm>
              <a:prstGeom prst="straightConnector1">
                <a:avLst/>
              </a:prstGeom>
              <a:noFill/>
              <a:ln w="9525" cmpd="sng">
                <a:solidFill>
                  <a:srgbClr val="00B050"/>
                </a:solidFill>
                <a:round/>
                <a:headEnd type="none" w="med" len="med"/>
                <a:tailEnd type="triangle" w="med" len="med"/>
              </a:ln>
            </p:spPr>
          </p:cxnSp>
          <p:cxnSp>
            <p:nvCxnSpPr>
              <p:cNvPr id="163" name="直接箭头连接符 41"/>
              <p:cNvCxnSpPr>
                <a:cxnSpLocks noChangeShapeType="1"/>
              </p:cNvCxnSpPr>
              <p:nvPr/>
            </p:nvCxnSpPr>
            <p:spPr bwMode="auto">
              <a:xfrm>
                <a:off x="2036797" y="3325170"/>
                <a:ext cx="0" cy="545077"/>
              </a:xfrm>
              <a:prstGeom prst="straightConnector1">
                <a:avLst/>
              </a:prstGeom>
              <a:noFill/>
              <a:ln w="9525" cmpd="sng">
                <a:solidFill>
                  <a:srgbClr val="0000CC"/>
                </a:solidFill>
                <a:round/>
                <a:headEnd type="none" w="med" len="med"/>
                <a:tailEnd type="triangle" w="med" len="med"/>
              </a:ln>
            </p:spPr>
          </p:cxnSp>
          <p:sp>
            <p:nvSpPr>
              <p:cNvPr id="164" name="等于号 163"/>
              <p:cNvSpPr/>
              <p:nvPr/>
            </p:nvSpPr>
            <p:spPr bwMode="auto">
              <a:xfrm rot="5400000">
                <a:off x="1928785" y="3487188"/>
                <a:ext cx="216024" cy="108012"/>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grpSp>
        <p:grpSp>
          <p:nvGrpSpPr>
            <p:cNvPr id="205" name="组合 204"/>
            <p:cNvGrpSpPr/>
            <p:nvPr/>
          </p:nvGrpSpPr>
          <p:grpSpPr>
            <a:xfrm>
              <a:off x="6424183" y="1235642"/>
              <a:ext cx="5193877" cy="736417"/>
              <a:chOff x="6026489" y="467316"/>
              <a:chExt cx="4450440" cy="828717"/>
            </a:xfrm>
          </p:grpSpPr>
          <p:sp>
            <p:nvSpPr>
              <p:cNvPr id="170" name="圆角矩形 53"/>
              <p:cNvSpPr>
                <a:spLocks noChangeArrowheads="1"/>
              </p:cNvSpPr>
              <p:nvPr/>
            </p:nvSpPr>
            <p:spPr bwMode="auto">
              <a:xfrm>
                <a:off x="6026489" y="467941"/>
                <a:ext cx="742028" cy="214226"/>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171" name="圆角矩形 13"/>
              <p:cNvSpPr>
                <a:spLocks noChangeArrowheads="1"/>
              </p:cNvSpPr>
              <p:nvPr/>
            </p:nvSpPr>
            <p:spPr bwMode="auto">
              <a:xfrm>
                <a:off x="6367288" y="1080009"/>
                <a:ext cx="1415731" cy="216024"/>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 parallel room A</a:t>
                </a:r>
              </a:p>
            </p:txBody>
          </p:sp>
          <p:sp>
            <p:nvSpPr>
              <p:cNvPr id="175" name="圆角矩形 53"/>
              <p:cNvSpPr>
                <a:spLocks noChangeArrowheads="1"/>
              </p:cNvSpPr>
              <p:nvPr/>
            </p:nvSpPr>
            <p:spPr bwMode="auto">
              <a:xfrm>
                <a:off x="6984541" y="467941"/>
                <a:ext cx="742028" cy="214226"/>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176" name="圆角矩形 53"/>
              <p:cNvSpPr>
                <a:spLocks noChangeArrowheads="1"/>
              </p:cNvSpPr>
              <p:nvPr/>
            </p:nvSpPr>
            <p:spPr bwMode="auto">
              <a:xfrm>
                <a:off x="9736635" y="467316"/>
                <a:ext cx="740294" cy="216649"/>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178" name="等于号 177"/>
              <p:cNvSpPr/>
              <p:nvPr/>
            </p:nvSpPr>
            <p:spPr bwMode="auto">
              <a:xfrm rot="10800000">
                <a:off x="8078048" y="1133429"/>
                <a:ext cx="251621" cy="104592"/>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79" name="圆角矩形 13"/>
              <p:cNvSpPr>
                <a:spLocks noChangeArrowheads="1"/>
              </p:cNvSpPr>
              <p:nvPr/>
            </p:nvSpPr>
            <p:spPr bwMode="auto">
              <a:xfrm>
                <a:off x="8752319" y="1080009"/>
                <a:ext cx="1415731" cy="216024"/>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 parallel room B</a:t>
                </a:r>
              </a:p>
            </p:txBody>
          </p:sp>
          <p:sp>
            <p:nvSpPr>
              <p:cNvPr id="180" name="圆角矩形 53"/>
              <p:cNvSpPr>
                <a:spLocks noChangeArrowheads="1"/>
              </p:cNvSpPr>
              <p:nvPr/>
            </p:nvSpPr>
            <p:spPr bwMode="auto">
              <a:xfrm>
                <a:off x="7884641" y="469739"/>
                <a:ext cx="742028" cy="214226"/>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sp>
            <p:nvSpPr>
              <p:cNvPr id="181" name="圆角矩形 53"/>
              <p:cNvSpPr>
                <a:spLocks noChangeArrowheads="1"/>
              </p:cNvSpPr>
              <p:nvPr/>
            </p:nvSpPr>
            <p:spPr bwMode="auto">
              <a:xfrm>
                <a:off x="8784741" y="469739"/>
                <a:ext cx="742028" cy="214226"/>
              </a:xfrm>
              <a:prstGeom prst="roundRect">
                <a:avLst>
                  <a:gd name="adj" fmla="val 16667"/>
                </a:avLst>
              </a:prstGeom>
              <a:solidFill>
                <a:srgbClr val="FFFF00"/>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DG</a:t>
                </a:r>
              </a:p>
            </p:txBody>
          </p:sp>
          <p:cxnSp>
            <p:nvCxnSpPr>
              <p:cNvPr id="183" name="直接箭头连接符 182"/>
              <p:cNvCxnSpPr/>
              <p:nvPr/>
            </p:nvCxnSpPr>
            <p:spPr bwMode="auto">
              <a:xfrm>
                <a:off x="7765194" y="1188021"/>
                <a:ext cx="969300" cy="0"/>
              </a:xfrm>
              <a:prstGeom prst="straightConnector1">
                <a:avLst/>
              </a:prstGeom>
              <a:noFill/>
              <a:ln w="9525" cap="flat" cmpd="sng" algn="ctr">
                <a:solidFill>
                  <a:schemeClr val="bg2"/>
                </a:solidFill>
                <a:prstDash val="solid"/>
                <a:round/>
                <a:headEnd type="triangle"/>
                <a:tailEnd type="triangle"/>
              </a:ln>
              <a:effectLst/>
            </p:spPr>
          </p:cxnSp>
          <p:cxnSp>
            <p:nvCxnSpPr>
              <p:cNvPr id="184" name="直接箭头连接符 183"/>
              <p:cNvCxnSpPr>
                <a:stCxn id="170" idx="2"/>
                <a:endCxn id="171" idx="0"/>
              </p:cNvCxnSpPr>
              <p:nvPr/>
            </p:nvCxnSpPr>
            <p:spPr bwMode="auto">
              <a:xfrm>
                <a:off x="6397503" y="682167"/>
                <a:ext cx="677651" cy="397842"/>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85" name="直接箭头连接符 184"/>
              <p:cNvCxnSpPr>
                <a:stCxn id="170" idx="2"/>
                <a:endCxn id="179" idx="0"/>
              </p:cNvCxnSpPr>
              <p:nvPr/>
            </p:nvCxnSpPr>
            <p:spPr bwMode="auto">
              <a:xfrm>
                <a:off x="6397503" y="682167"/>
                <a:ext cx="3062682" cy="397842"/>
              </a:xfrm>
              <a:prstGeom prst="straightConnector1">
                <a:avLst/>
              </a:prstGeom>
              <a:noFill/>
              <a:ln w="9525" cap="flat" cmpd="sng" algn="ctr">
                <a:solidFill>
                  <a:srgbClr val="FF0000"/>
                </a:solidFill>
                <a:prstDash val="solid"/>
                <a:round/>
                <a:headEnd type="none" w="med" len="med"/>
                <a:tailEnd type="triangle"/>
              </a:ln>
              <a:effectLst/>
            </p:spPr>
          </p:cxnSp>
          <p:cxnSp>
            <p:nvCxnSpPr>
              <p:cNvPr id="186" name="直接箭头连接符 185"/>
              <p:cNvCxnSpPr>
                <a:stCxn id="175" idx="2"/>
                <a:endCxn id="171" idx="0"/>
              </p:cNvCxnSpPr>
              <p:nvPr/>
            </p:nvCxnSpPr>
            <p:spPr bwMode="auto">
              <a:xfrm flipH="1">
                <a:off x="7075154" y="682167"/>
                <a:ext cx="280401" cy="397842"/>
              </a:xfrm>
              <a:prstGeom prst="straightConnector1">
                <a:avLst/>
              </a:prstGeom>
              <a:noFill/>
              <a:ln w="9525" cap="flat" cmpd="sng" algn="ctr">
                <a:solidFill>
                  <a:srgbClr val="FF0000"/>
                </a:solidFill>
                <a:prstDash val="solid"/>
                <a:round/>
                <a:headEnd type="none" w="med" len="med"/>
                <a:tailEnd type="triangle"/>
              </a:ln>
              <a:effectLst/>
            </p:spPr>
          </p:cxnSp>
          <p:cxnSp>
            <p:nvCxnSpPr>
              <p:cNvPr id="187" name="直接箭头连接符 186"/>
              <p:cNvCxnSpPr>
                <a:stCxn id="175" idx="2"/>
                <a:endCxn id="179" idx="0"/>
              </p:cNvCxnSpPr>
              <p:nvPr/>
            </p:nvCxnSpPr>
            <p:spPr bwMode="auto">
              <a:xfrm>
                <a:off x="7355555" y="682167"/>
                <a:ext cx="2104630" cy="397842"/>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88" name="直接箭头连接符 187"/>
              <p:cNvCxnSpPr>
                <a:stCxn id="180" idx="2"/>
                <a:endCxn id="171" idx="0"/>
              </p:cNvCxnSpPr>
              <p:nvPr/>
            </p:nvCxnSpPr>
            <p:spPr bwMode="auto">
              <a:xfrm flipH="1">
                <a:off x="7075154" y="683965"/>
                <a:ext cx="1180501" cy="396044"/>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89" name="直接箭头连接符 188"/>
              <p:cNvCxnSpPr>
                <a:stCxn id="180" idx="2"/>
                <a:endCxn id="179" idx="0"/>
              </p:cNvCxnSpPr>
              <p:nvPr/>
            </p:nvCxnSpPr>
            <p:spPr bwMode="auto">
              <a:xfrm>
                <a:off x="8255655" y="683965"/>
                <a:ext cx="1204530" cy="396044"/>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90" name="直接箭头连接符 189"/>
              <p:cNvCxnSpPr>
                <a:stCxn id="181" idx="2"/>
                <a:endCxn id="171" idx="0"/>
              </p:cNvCxnSpPr>
              <p:nvPr/>
            </p:nvCxnSpPr>
            <p:spPr bwMode="auto">
              <a:xfrm flipH="1">
                <a:off x="7075154" y="683965"/>
                <a:ext cx="2080601" cy="396044"/>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91" name="直接箭头连接符 190"/>
              <p:cNvCxnSpPr>
                <a:stCxn id="181" idx="2"/>
                <a:endCxn id="179" idx="0"/>
              </p:cNvCxnSpPr>
              <p:nvPr/>
            </p:nvCxnSpPr>
            <p:spPr bwMode="auto">
              <a:xfrm>
                <a:off x="9155755" y="683965"/>
                <a:ext cx="304430" cy="396044"/>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92" name="直接箭头连接符 191"/>
              <p:cNvCxnSpPr>
                <a:stCxn id="176" idx="2"/>
                <a:endCxn id="179" idx="0"/>
              </p:cNvCxnSpPr>
              <p:nvPr/>
            </p:nvCxnSpPr>
            <p:spPr bwMode="auto">
              <a:xfrm flipH="1">
                <a:off x="9460185" y="683965"/>
                <a:ext cx="646597" cy="396044"/>
              </a:xfrm>
              <a:prstGeom prst="straightConnector1">
                <a:avLst/>
              </a:prstGeom>
              <a:noFill/>
              <a:ln w="9525" cap="flat" cmpd="sng" algn="ctr">
                <a:solidFill>
                  <a:schemeClr val="tx2">
                    <a:lumMod val="60000"/>
                    <a:lumOff val="40000"/>
                  </a:schemeClr>
                </a:solidFill>
                <a:prstDash val="solid"/>
                <a:round/>
                <a:headEnd type="none" w="med" len="med"/>
                <a:tailEnd type="triangle"/>
              </a:ln>
              <a:effectLst/>
            </p:spPr>
          </p:cxnSp>
          <p:cxnSp>
            <p:nvCxnSpPr>
              <p:cNvPr id="193" name="直接箭头连接符 192"/>
              <p:cNvCxnSpPr>
                <a:stCxn id="176" idx="2"/>
                <a:endCxn id="171" idx="0"/>
              </p:cNvCxnSpPr>
              <p:nvPr/>
            </p:nvCxnSpPr>
            <p:spPr bwMode="auto">
              <a:xfrm flipH="1">
                <a:off x="7075154" y="683965"/>
                <a:ext cx="3031628" cy="396044"/>
              </a:xfrm>
              <a:prstGeom prst="straightConnector1">
                <a:avLst/>
              </a:prstGeom>
              <a:noFill/>
              <a:ln w="9525" cap="flat" cmpd="sng" algn="ctr">
                <a:solidFill>
                  <a:srgbClr val="FF0000"/>
                </a:solidFill>
                <a:prstDash val="solid"/>
                <a:round/>
                <a:headEnd type="none" w="med" len="med"/>
                <a:tailEnd type="triangle"/>
              </a:ln>
              <a:effectLst/>
            </p:spPr>
          </p:cxnSp>
          <p:sp>
            <p:nvSpPr>
              <p:cNvPr id="194" name="等于号 193"/>
              <p:cNvSpPr/>
              <p:nvPr/>
            </p:nvSpPr>
            <p:spPr bwMode="auto">
              <a:xfrm rot="1997937">
                <a:off x="6572336" y="772270"/>
                <a:ext cx="236129" cy="15249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5" name="等于号 194"/>
              <p:cNvSpPr/>
              <p:nvPr/>
            </p:nvSpPr>
            <p:spPr bwMode="auto">
              <a:xfrm rot="580653">
                <a:off x="6772560" y="666723"/>
                <a:ext cx="236129" cy="15249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6" name="等于号 195"/>
              <p:cNvSpPr/>
              <p:nvPr/>
            </p:nvSpPr>
            <p:spPr bwMode="auto">
              <a:xfrm rot="8859604">
                <a:off x="9634894" y="824366"/>
                <a:ext cx="236129" cy="152491"/>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7" name="等于号 196"/>
              <p:cNvSpPr/>
              <p:nvPr/>
            </p:nvSpPr>
            <p:spPr bwMode="auto">
              <a:xfrm rot="7600328">
                <a:off x="7277190" y="706473"/>
                <a:ext cx="92795" cy="73028"/>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8" name="等于号 197"/>
              <p:cNvSpPr/>
              <p:nvPr/>
            </p:nvSpPr>
            <p:spPr bwMode="auto">
              <a:xfrm rot="9618980">
                <a:off x="7995399" y="683653"/>
                <a:ext cx="199921" cy="113989"/>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199" name="等于号 198"/>
              <p:cNvSpPr/>
              <p:nvPr/>
            </p:nvSpPr>
            <p:spPr bwMode="auto">
              <a:xfrm rot="10196830">
                <a:off x="9562265" y="687839"/>
                <a:ext cx="214826" cy="12405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200" name="等于号 199"/>
              <p:cNvSpPr/>
              <p:nvPr/>
            </p:nvSpPr>
            <p:spPr bwMode="auto">
              <a:xfrm rot="3114009">
                <a:off x="9229294" y="821948"/>
                <a:ext cx="174114" cy="116513"/>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201" name="等于号 200"/>
              <p:cNvSpPr/>
              <p:nvPr/>
            </p:nvSpPr>
            <p:spPr bwMode="auto">
              <a:xfrm rot="1147940">
                <a:off x="8368752" y="686213"/>
                <a:ext cx="141813" cy="121894"/>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202" name="等于号 201"/>
              <p:cNvSpPr/>
              <p:nvPr/>
            </p:nvSpPr>
            <p:spPr bwMode="auto">
              <a:xfrm rot="10082142">
                <a:off x="8714965" y="686468"/>
                <a:ext cx="208085" cy="132375"/>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sp>
            <p:nvSpPr>
              <p:cNvPr id="203" name="等于号 202"/>
              <p:cNvSpPr/>
              <p:nvPr/>
            </p:nvSpPr>
            <p:spPr bwMode="auto">
              <a:xfrm rot="791890">
                <a:off x="7599880" y="679230"/>
                <a:ext cx="214056" cy="139375"/>
              </a:xfrm>
              <a:prstGeom prst="mathEqual">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grpSp>
        <p:sp>
          <p:nvSpPr>
            <p:cNvPr id="211" name="圆角矩形 56"/>
            <p:cNvSpPr>
              <a:spLocks noChangeArrowheads="1"/>
            </p:cNvSpPr>
            <p:nvPr/>
          </p:nvSpPr>
          <p:spPr bwMode="auto">
            <a:xfrm>
              <a:off x="3900102" y="5693086"/>
              <a:ext cx="554254" cy="235193"/>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PDU</a:t>
              </a:r>
            </a:p>
          </p:txBody>
        </p:sp>
        <p:sp>
          <p:nvSpPr>
            <p:cNvPr id="214" name="矩形 213"/>
            <p:cNvSpPr/>
            <p:nvPr/>
          </p:nvSpPr>
          <p:spPr>
            <a:xfrm>
              <a:off x="8794596" y="2232727"/>
              <a:ext cx="1957587" cy="276999"/>
            </a:xfrm>
            <a:prstGeom prst="rect">
              <a:avLst/>
            </a:prstGeom>
          </p:spPr>
          <p:txBody>
            <a:bodyPr wrap="none">
              <a:spAutoFit/>
            </a:bodyPr>
            <a:lstStyle/>
            <a:p>
              <a:r>
                <a:rPr lang="en-US" sz="1200" dirty="0">
                  <a:latin typeface="Huawei Sans" panose="020C0503030203020204" pitchFamily="34" charset="0"/>
                </a:rPr>
                <a:t>Five (4+1) 2200 kVA DGs</a:t>
              </a:r>
            </a:p>
          </p:txBody>
        </p:sp>
      </p:grpSp>
      <p:sp>
        <p:nvSpPr>
          <p:cNvPr id="2" name="文本框 1"/>
          <p:cNvSpPr txBox="1"/>
          <p:nvPr/>
        </p:nvSpPr>
        <p:spPr>
          <a:xfrm>
            <a:off x="498543" y="944858"/>
            <a:ext cx="1816011" cy="1200329"/>
          </a:xfrm>
          <a:prstGeom prst="rect">
            <a:avLst/>
          </a:prstGeom>
          <a:noFill/>
        </p:spPr>
        <p:txBody>
          <a:bodyPr wrap="square" rtlCol="0">
            <a:spAutoFit/>
          </a:bodyPr>
          <a:lstStyle/>
          <a:p>
            <a:r>
              <a:rPr lang="en-US" dirty="0">
                <a:latin typeface="Huawei Sans" panose="020C0503030203020204" pitchFamily="34" charset="0"/>
              </a:rPr>
              <a:t>Power distribution solution for BF data center</a:t>
            </a:r>
          </a:p>
        </p:txBody>
      </p:sp>
    </p:spTree>
    <p:extLst>
      <p:ext uri="{BB962C8B-B14F-4D97-AF65-F5344CB8AC3E}">
        <p14:creationId xmlns:p14="http://schemas.microsoft.com/office/powerpoint/2010/main" val="35164679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4 (2)</a:t>
            </a:r>
            <a:endParaRPr lang="en-US" dirty="0"/>
          </a:p>
        </p:txBody>
      </p:sp>
      <p:sp>
        <p:nvSpPr>
          <p:cNvPr id="4" name="文本占位符 3"/>
          <p:cNvSpPr>
            <a:spLocks noGrp="1"/>
          </p:cNvSpPr>
          <p:nvPr>
            <p:ph type="body" sz="quarter" idx="10"/>
          </p:nvPr>
        </p:nvSpPr>
        <p:spPr/>
        <p:txBody>
          <a:bodyPr/>
          <a:lstStyle/>
          <a:p>
            <a:r>
              <a:rPr lang="en-US" smtClean="0"/>
              <a:t>Discussion:</a:t>
            </a:r>
          </a:p>
          <a:p>
            <a:pPr lvl="1"/>
            <a:r>
              <a:rPr lang="en-US" smtClean="0"/>
              <a:t>Which tier of requirements does the power supply solution meet?</a:t>
            </a:r>
          </a:p>
          <a:p>
            <a:pPr lvl="2"/>
            <a:r>
              <a:rPr lang="en-US" smtClean="0"/>
              <a:t>Consider the following aspects:</a:t>
            </a:r>
          </a:p>
          <a:p>
            <a:pPr lvl="3"/>
            <a:r>
              <a:rPr lang="en-US" smtClean="0"/>
              <a:t>DG configuration</a:t>
            </a:r>
          </a:p>
          <a:p>
            <a:pPr lvl="3"/>
            <a:r>
              <a:rPr lang="en-US" smtClean="0"/>
              <a:t>Transformer configuration</a:t>
            </a:r>
          </a:p>
          <a:p>
            <a:pPr lvl="3"/>
            <a:r>
              <a:rPr lang="en-US" smtClean="0"/>
              <a:t>UPS configuration</a:t>
            </a:r>
          </a:p>
          <a:p>
            <a:pPr lvl="3"/>
            <a:r>
              <a:rPr lang="en-US" smtClean="0"/>
              <a:t>Power supply route for loads</a:t>
            </a:r>
          </a:p>
          <a:p>
            <a:pPr lvl="1"/>
            <a:r>
              <a:rPr lang="en-US" smtClean="0"/>
              <a:t>What are the advantages of this power supply solution?</a:t>
            </a:r>
            <a:endParaRPr lang="en-US" dirty="0"/>
          </a:p>
        </p:txBody>
      </p:sp>
      <p:grpSp>
        <p:nvGrpSpPr>
          <p:cNvPr id="5" name="组合 4"/>
          <p:cNvGrpSpPr/>
          <p:nvPr/>
        </p:nvGrpSpPr>
        <p:grpSpPr>
          <a:xfrm>
            <a:off x="6999435" y="2276564"/>
            <a:ext cx="4879096" cy="2841039"/>
            <a:chOff x="6608763" y="4602163"/>
            <a:chExt cx="1300163" cy="881063"/>
          </a:xfrm>
        </p:grpSpPr>
        <p:sp>
          <p:nvSpPr>
            <p:cNvPr id="6"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3"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4"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13793296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4 (3)</a:t>
            </a:r>
            <a:endParaRPr lang="en-US" dirty="0"/>
          </a:p>
        </p:txBody>
      </p:sp>
      <p:sp>
        <p:nvSpPr>
          <p:cNvPr id="4" name="文本占位符 3"/>
          <p:cNvSpPr>
            <a:spLocks noGrp="1"/>
          </p:cNvSpPr>
          <p:nvPr>
            <p:ph type="body" sz="quarter" idx="10"/>
          </p:nvPr>
        </p:nvSpPr>
        <p:spPr/>
        <p:txBody>
          <a:bodyPr/>
          <a:lstStyle/>
          <a:p>
            <a:r>
              <a:rPr lang="en-US" dirty="0" smtClean="0"/>
              <a:t>The power supply solution complies with the requirements for Uptime Tier </a:t>
            </a:r>
            <a:r>
              <a:rPr lang="en-US" altLang="zh-CN" dirty="0" smtClean="0"/>
              <a:t>Ⅲ</a:t>
            </a:r>
            <a:r>
              <a:rPr lang="en-US" dirty="0" smtClean="0"/>
              <a:t> data centers.</a:t>
            </a:r>
          </a:p>
          <a:p>
            <a:pPr lvl="1"/>
            <a:r>
              <a:rPr lang="en-US" dirty="0" smtClean="0"/>
              <a:t>DG configuration: N+1 (4+1)</a:t>
            </a:r>
          </a:p>
          <a:p>
            <a:pPr lvl="1"/>
            <a:r>
              <a:rPr lang="en-US" dirty="0" smtClean="0"/>
              <a:t>Transformer configuration: 2N</a:t>
            </a:r>
          </a:p>
          <a:p>
            <a:pPr lvl="1"/>
            <a:r>
              <a:rPr lang="en-US" dirty="0" smtClean="0"/>
              <a:t>UPS configuration: 2N</a:t>
            </a:r>
          </a:p>
          <a:p>
            <a:pPr lvl="1"/>
            <a:r>
              <a:rPr lang="en-US" dirty="0" smtClean="0"/>
              <a:t>Power supply route for loads: dual power supplies</a:t>
            </a:r>
            <a:endParaRPr lang="en-US" dirty="0"/>
          </a:p>
        </p:txBody>
      </p:sp>
      <p:pic>
        <p:nvPicPr>
          <p:cNvPr id="5" name="图片 19" descr="iecool.com_019-[转换].png"/>
          <p:cNvPicPr>
            <a:picLocks noChangeAspect="1" noChangeArrowheads="1"/>
          </p:cNvPicPr>
          <p:nvPr/>
        </p:nvPicPr>
        <p:blipFill>
          <a:blip r:embed="rId3" cstate="print"/>
          <a:srcRect l="69658" b="51042"/>
          <a:stretch>
            <a:fillRect/>
          </a:stretch>
        </p:blipFill>
        <p:spPr bwMode="auto">
          <a:xfrm>
            <a:off x="8672060" y="2598821"/>
            <a:ext cx="2124236" cy="3782929"/>
          </a:xfrm>
          <a:prstGeom prst="rect">
            <a:avLst/>
          </a:prstGeom>
          <a:noFill/>
          <a:ln w="9525">
            <a:noFill/>
            <a:miter lim="800000"/>
            <a:headEnd/>
            <a:tailEnd/>
          </a:ln>
        </p:spPr>
      </p:pic>
    </p:spTree>
    <p:extLst>
      <p:ext uri="{BB962C8B-B14F-4D97-AF65-F5344CB8AC3E}">
        <p14:creationId xmlns:p14="http://schemas.microsoft.com/office/powerpoint/2010/main" val="238522609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4 (4)</a:t>
            </a:r>
            <a:endParaRPr lang="en-US" dirty="0"/>
          </a:p>
        </p:txBody>
      </p:sp>
      <p:sp>
        <p:nvSpPr>
          <p:cNvPr id="3" name="文本占位符 2"/>
          <p:cNvSpPr>
            <a:spLocks noGrp="1"/>
          </p:cNvSpPr>
          <p:nvPr>
            <p:ph type="body" sz="quarter" idx="10"/>
          </p:nvPr>
        </p:nvSpPr>
        <p:spPr/>
        <p:txBody>
          <a:bodyPr/>
          <a:lstStyle/>
          <a:p>
            <a:r>
              <a:rPr lang="en-US" sz="2000" dirty="0" smtClean="0"/>
              <a:t>Advantages:</a:t>
            </a:r>
          </a:p>
          <a:p>
            <a:pPr lvl="1"/>
            <a:r>
              <a:rPr lang="en-US" sz="1800" dirty="0" smtClean="0"/>
              <a:t>Dual mains supplies in active-active mode are used. Bus tie switches are configured on the high- and low-voltage sides to improve the reliability of the mains.</a:t>
            </a:r>
          </a:p>
          <a:p>
            <a:pPr lvl="1"/>
            <a:r>
              <a:rPr lang="en-US" sz="1800" dirty="0" smtClean="0"/>
              <a:t>The DG is configured in N+1 mode. When both mains inputs are faulty, the DG start, improving system reliability.</a:t>
            </a:r>
          </a:p>
          <a:p>
            <a:pPr lvl="1"/>
            <a:r>
              <a:rPr lang="en-US" sz="1800" dirty="0" smtClean="0"/>
              <a:t>On the load side, the IT devices are powered by two routes, and the UPS is configured in 2N mode. The loads such as chillers and cooling towers are powered by two routes, which are controlled by a terminal ATS. IT loads and power loads are isolated to avoid mutual impact.</a:t>
            </a:r>
          </a:p>
          <a:p>
            <a:pPr lvl="1"/>
            <a:r>
              <a:rPr lang="en-US" sz="1800" dirty="0" smtClean="0"/>
              <a:t>Chilled water pumps and air conditioners are also powered by two routes controlled by a terminal ATS. But one route is from an independent UPS to achieve continuous cooling.</a:t>
            </a:r>
            <a:endParaRPr lang="en-US" sz="1800" dirty="0"/>
          </a:p>
        </p:txBody>
      </p:sp>
    </p:spTree>
    <p:extLst>
      <p:ext uri="{BB962C8B-B14F-4D97-AF65-F5344CB8AC3E}">
        <p14:creationId xmlns:p14="http://schemas.microsoft.com/office/powerpoint/2010/main" val="325137116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标题 95"/>
          <p:cNvSpPr>
            <a:spLocks noGrp="1"/>
          </p:cNvSpPr>
          <p:nvPr>
            <p:ph type="title"/>
          </p:nvPr>
        </p:nvSpPr>
        <p:spPr/>
        <p:txBody>
          <a:bodyPr/>
          <a:lstStyle/>
          <a:p>
            <a:r>
              <a:rPr lang="en-US" dirty="0" smtClean="0"/>
              <a:t>Case 5 (1)</a:t>
            </a:r>
            <a:endParaRPr lang="en-US" dirty="0"/>
          </a:p>
        </p:txBody>
      </p:sp>
      <p:grpSp>
        <p:nvGrpSpPr>
          <p:cNvPr id="7" name="组合 6"/>
          <p:cNvGrpSpPr/>
          <p:nvPr/>
        </p:nvGrpSpPr>
        <p:grpSpPr>
          <a:xfrm>
            <a:off x="729134" y="1013653"/>
            <a:ext cx="10972831" cy="5048988"/>
            <a:chOff x="778081" y="1297829"/>
            <a:chExt cx="10972831" cy="5048988"/>
          </a:xfrm>
        </p:grpSpPr>
        <p:grpSp>
          <p:nvGrpSpPr>
            <p:cNvPr id="201" name="组合 200"/>
            <p:cNvGrpSpPr/>
            <p:nvPr/>
          </p:nvGrpSpPr>
          <p:grpSpPr>
            <a:xfrm>
              <a:off x="778081" y="1297829"/>
              <a:ext cx="10972831" cy="5048988"/>
              <a:chOff x="1120981" y="1297829"/>
              <a:chExt cx="10972831" cy="5048988"/>
            </a:xfrm>
          </p:grpSpPr>
          <p:cxnSp>
            <p:nvCxnSpPr>
              <p:cNvPr id="86" name="直接连接符 85"/>
              <p:cNvCxnSpPr>
                <a:stCxn id="6" idx="3"/>
              </p:cNvCxnSpPr>
              <p:nvPr/>
            </p:nvCxnSpPr>
            <p:spPr>
              <a:xfrm flipV="1">
                <a:off x="4242179" y="2390683"/>
                <a:ext cx="3488638" cy="1"/>
              </a:xfrm>
              <a:prstGeom prst="line">
                <a:avLst/>
              </a:prstGeom>
            </p:spPr>
            <p:style>
              <a:lnRef idx="1">
                <a:schemeClr val="accent1"/>
              </a:lnRef>
              <a:fillRef idx="0">
                <a:schemeClr val="accent1"/>
              </a:fillRef>
              <a:effectRef idx="0">
                <a:schemeClr val="accent1"/>
              </a:effectRef>
              <a:fontRef idx="minor">
                <a:schemeClr val="tx1"/>
              </a:fontRef>
            </p:style>
          </p:cxnSp>
          <p:sp>
            <p:nvSpPr>
              <p:cNvPr id="5" name="圆角矩形 49"/>
              <p:cNvSpPr>
                <a:spLocks noChangeArrowheads="1"/>
              </p:cNvSpPr>
              <p:nvPr/>
            </p:nvSpPr>
            <p:spPr bwMode="auto">
              <a:xfrm>
                <a:off x="2255631" y="1591110"/>
                <a:ext cx="1678715" cy="306467"/>
              </a:xfrm>
              <a:prstGeom prst="roundRect">
                <a:avLst>
                  <a:gd name="adj" fmla="val 16667"/>
                </a:avLst>
              </a:prstGeom>
              <a:solidFill>
                <a:schemeClr val="accent1"/>
              </a:solidFill>
              <a:ln w="11429" cmpd="sng">
                <a:solidFill>
                  <a:srgbClr val="994733"/>
                </a:solidFill>
                <a:prstDash val="sysDash"/>
                <a:round/>
                <a:headEnd/>
                <a:tailEnd/>
              </a:ln>
            </p:spPr>
            <p:txBody>
              <a:bodyPr wrap="none" anchor="ctr">
                <a:spAutoFit/>
              </a:bodyPr>
              <a:lstStyle/>
              <a:p>
                <a:pPr algn="ctr"/>
                <a:r>
                  <a:rPr lang="en-US" sz="1200" dirty="0">
                    <a:latin typeface="Huawei Sans" panose="020C0503030203020204" pitchFamily="34" charset="0"/>
                  </a:rPr>
                  <a:t>T</a:t>
                </a:r>
                <a:r>
                  <a:rPr lang="en-US" sz="1200" dirty="0" smtClean="0">
                    <a:latin typeface="Huawei Sans" panose="020C0503030203020204" pitchFamily="34" charset="0"/>
                  </a:rPr>
                  <a:t>ransformer station1</a:t>
                </a:r>
                <a:endParaRPr lang="en-US" sz="1200" dirty="0">
                  <a:latin typeface="Huawei Sans" panose="020C0503030203020204" pitchFamily="34" charset="0"/>
                </a:endParaRPr>
              </a:p>
            </p:txBody>
          </p:sp>
          <p:sp>
            <p:nvSpPr>
              <p:cNvPr id="6" name="圆角矩形 51"/>
              <p:cNvSpPr>
                <a:spLocks noChangeArrowheads="1"/>
              </p:cNvSpPr>
              <p:nvPr/>
            </p:nvSpPr>
            <p:spPr bwMode="auto">
              <a:xfrm>
                <a:off x="1822189" y="2237450"/>
                <a:ext cx="2419990" cy="306467"/>
              </a:xfrm>
              <a:prstGeom prst="roundRect">
                <a:avLst>
                  <a:gd name="adj" fmla="val 16667"/>
                </a:avLst>
              </a:prstGeom>
              <a:solidFill>
                <a:srgbClr val="FFC000"/>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10 kV power distribution device</a:t>
                </a:r>
              </a:p>
            </p:txBody>
          </p:sp>
          <p:cxnSp>
            <p:nvCxnSpPr>
              <p:cNvPr id="8" name="直接箭头连接符 39"/>
              <p:cNvCxnSpPr>
                <a:cxnSpLocks noChangeShapeType="1"/>
              </p:cNvCxnSpPr>
              <p:nvPr/>
            </p:nvCxnSpPr>
            <p:spPr bwMode="auto">
              <a:xfrm>
                <a:off x="2471351" y="2520936"/>
                <a:ext cx="4210" cy="428099"/>
              </a:xfrm>
              <a:prstGeom prst="straightConnector1">
                <a:avLst/>
              </a:prstGeom>
              <a:noFill/>
              <a:ln w="9525" cmpd="sng">
                <a:solidFill>
                  <a:srgbClr val="0000CC"/>
                </a:solidFill>
                <a:round/>
                <a:headEnd type="none" w="med" len="med"/>
                <a:tailEnd type="triangle" w="med" len="med"/>
              </a:ln>
            </p:spPr>
          </p:cxnSp>
          <p:sp>
            <p:nvSpPr>
              <p:cNvPr id="11" name="圆角矩形 14"/>
              <p:cNvSpPr>
                <a:spLocks noChangeArrowheads="1"/>
              </p:cNvSpPr>
              <p:nvPr/>
            </p:nvSpPr>
            <p:spPr bwMode="auto">
              <a:xfrm>
                <a:off x="1902575" y="2886735"/>
                <a:ext cx="1068969" cy="306467"/>
              </a:xfrm>
              <a:prstGeom prst="roundRect">
                <a:avLst>
                  <a:gd name="adj" fmla="val 16667"/>
                </a:avLst>
              </a:prstGeom>
              <a:solidFill>
                <a:srgbClr val="FF9999"/>
              </a:solidFill>
              <a:ln w="25400" cmpd="sng">
                <a:solidFill>
                  <a:srgbClr val="005183"/>
                </a:solidFill>
                <a:round/>
                <a:headEnd/>
                <a:tailEnd/>
              </a:ln>
            </p:spPr>
            <p:txBody>
              <a:bodyPr wrap="none" anchor="ctr">
                <a:spAutoFit/>
              </a:bodyPr>
              <a:lstStyle/>
              <a:p>
                <a:pPr algn="ctr"/>
                <a:r>
                  <a:rPr lang="en-US" sz="1200">
                    <a:latin typeface="Huawei Sans" panose="020C0503030203020204" pitchFamily="34" charset="0"/>
                  </a:rPr>
                  <a:t>Transformer</a:t>
                </a:r>
              </a:p>
            </p:txBody>
          </p:sp>
          <p:cxnSp>
            <p:nvCxnSpPr>
              <p:cNvPr id="19" name="直接箭头连接符 29"/>
              <p:cNvCxnSpPr>
                <a:cxnSpLocks noChangeShapeType="1"/>
              </p:cNvCxnSpPr>
              <p:nvPr/>
            </p:nvCxnSpPr>
            <p:spPr bwMode="auto">
              <a:xfrm>
                <a:off x="3017678" y="1902210"/>
                <a:ext cx="0" cy="346942"/>
              </a:xfrm>
              <a:prstGeom prst="straightConnector1">
                <a:avLst/>
              </a:prstGeom>
              <a:noFill/>
              <a:ln w="9525" cmpd="sng">
                <a:solidFill>
                  <a:srgbClr val="0000CC"/>
                </a:solidFill>
                <a:round/>
                <a:headEnd type="none" w="med" len="med"/>
                <a:tailEnd type="triangle" w="med" len="med"/>
              </a:ln>
            </p:spPr>
          </p:cxnSp>
          <p:sp>
            <p:nvSpPr>
              <p:cNvPr id="41" name="圆角矩形 13"/>
              <p:cNvSpPr>
                <a:spLocks noChangeArrowheads="1"/>
              </p:cNvSpPr>
              <p:nvPr/>
            </p:nvSpPr>
            <p:spPr bwMode="auto">
              <a:xfrm>
                <a:off x="4812249" y="1297829"/>
                <a:ext cx="1745514" cy="510778"/>
              </a:xfrm>
              <a:prstGeom prst="roundRect">
                <a:avLst>
                  <a:gd name="adj" fmla="val 16667"/>
                </a:avLst>
              </a:prstGeom>
              <a:solidFill>
                <a:srgbClr val="FFFF00"/>
              </a:solidFill>
              <a:ln w="11429" cmpd="sng">
                <a:solidFill>
                  <a:srgbClr val="994733"/>
                </a:solidFill>
                <a:prstDash val="sysDash"/>
                <a:round/>
                <a:headEnd/>
                <a:tailEnd/>
              </a:ln>
            </p:spPr>
            <p:txBody>
              <a:bodyPr wrap="none" anchor="ctr">
                <a:spAutoFit/>
              </a:bodyPr>
              <a:lstStyle/>
              <a:p>
                <a:pPr algn="ctr"/>
                <a:r>
                  <a:rPr lang="en-US" sz="1200" dirty="0">
                    <a:latin typeface="Huawei Sans" panose="020C0503030203020204" pitchFamily="34" charset="0"/>
                  </a:rPr>
                  <a:t>5+1 medium-voltage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DG </a:t>
                </a:r>
                <a:r>
                  <a:rPr lang="en-US" sz="1200" dirty="0">
                    <a:latin typeface="Huawei Sans" panose="020C0503030203020204" pitchFamily="34" charset="0"/>
                  </a:rPr>
                  <a:t>system</a:t>
                </a:r>
              </a:p>
            </p:txBody>
          </p:sp>
          <p:sp>
            <p:nvSpPr>
              <p:cNvPr id="64" name="圆角矩形 49"/>
              <p:cNvSpPr>
                <a:spLocks noChangeArrowheads="1"/>
              </p:cNvSpPr>
              <p:nvPr/>
            </p:nvSpPr>
            <p:spPr bwMode="auto">
              <a:xfrm>
                <a:off x="7667461" y="1538239"/>
                <a:ext cx="1727269" cy="306467"/>
              </a:xfrm>
              <a:prstGeom prst="roundRect">
                <a:avLst>
                  <a:gd name="adj" fmla="val 16667"/>
                </a:avLst>
              </a:prstGeom>
              <a:solidFill>
                <a:schemeClr val="accent1"/>
              </a:solidFill>
              <a:ln w="11429" cmpd="sng">
                <a:solidFill>
                  <a:srgbClr val="994733"/>
                </a:solidFill>
                <a:prstDash val="sysDash"/>
                <a:round/>
                <a:headEnd/>
                <a:tailEnd/>
              </a:ln>
            </p:spPr>
            <p:txBody>
              <a:bodyPr wrap="none" anchor="ctr">
                <a:spAutoFit/>
              </a:bodyPr>
              <a:lstStyle/>
              <a:p>
                <a:pPr algn="ctr"/>
                <a:r>
                  <a:rPr lang="en-US" sz="1200" dirty="0" smtClean="0">
                    <a:latin typeface="Huawei Sans" panose="020C0503030203020204" pitchFamily="34" charset="0"/>
                  </a:rPr>
                  <a:t>Transformer station </a:t>
                </a:r>
                <a:r>
                  <a:rPr lang="en-US" sz="1200" dirty="0">
                    <a:latin typeface="Huawei Sans" panose="020C0503030203020204" pitchFamily="34" charset="0"/>
                  </a:rPr>
                  <a:t>2</a:t>
                </a:r>
              </a:p>
            </p:txBody>
          </p:sp>
          <p:sp>
            <p:nvSpPr>
              <p:cNvPr id="65" name="圆角矩形 51"/>
              <p:cNvSpPr>
                <a:spLocks noChangeArrowheads="1"/>
              </p:cNvSpPr>
              <p:nvPr/>
            </p:nvSpPr>
            <p:spPr bwMode="auto">
              <a:xfrm>
                <a:off x="7258295" y="2184579"/>
                <a:ext cx="2419990" cy="306467"/>
              </a:xfrm>
              <a:prstGeom prst="roundRect">
                <a:avLst>
                  <a:gd name="adj" fmla="val 16667"/>
                </a:avLst>
              </a:prstGeom>
              <a:solidFill>
                <a:srgbClr val="FFC000"/>
              </a:solidFill>
              <a:ln w="11429" cmpd="sng">
                <a:solidFill>
                  <a:srgbClr val="994733"/>
                </a:solidFill>
                <a:prstDash val="sysDash"/>
                <a:round/>
                <a:headEnd/>
                <a:tailEnd/>
              </a:ln>
            </p:spPr>
            <p:txBody>
              <a:bodyPr wrap="none" anchor="ctr">
                <a:spAutoFit/>
              </a:bodyPr>
              <a:lstStyle/>
              <a:p>
                <a:pPr algn="ctr"/>
                <a:r>
                  <a:rPr lang="en-US" sz="1200" dirty="0">
                    <a:latin typeface="Huawei Sans" panose="020C0503030203020204" pitchFamily="34" charset="0"/>
                  </a:rPr>
                  <a:t>10 kV power distribution device</a:t>
                </a:r>
              </a:p>
            </p:txBody>
          </p:sp>
          <p:cxnSp>
            <p:nvCxnSpPr>
              <p:cNvPr id="69" name="直接箭头连接符 29"/>
              <p:cNvCxnSpPr>
                <a:cxnSpLocks noChangeShapeType="1"/>
              </p:cNvCxnSpPr>
              <p:nvPr/>
            </p:nvCxnSpPr>
            <p:spPr bwMode="auto">
              <a:xfrm>
                <a:off x="8453784" y="1849339"/>
                <a:ext cx="0" cy="346942"/>
              </a:xfrm>
              <a:prstGeom prst="straightConnector1">
                <a:avLst/>
              </a:prstGeom>
              <a:noFill/>
              <a:ln w="9525" cmpd="sng">
                <a:solidFill>
                  <a:srgbClr val="0000CC"/>
                </a:solidFill>
                <a:round/>
                <a:headEnd type="none" w="med" len="med"/>
                <a:tailEnd type="triangle" w="med" len="med"/>
              </a:ln>
            </p:spPr>
          </p:cxnSp>
          <p:cxnSp>
            <p:nvCxnSpPr>
              <p:cNvPr id="37" name="直接箭头连接符 36"/>
              <p:cNvCxnSpPr/>
              <p:nvPr/>
            </p:nvCxnSpPr>
            <p:spPr>
              <a:xfrm>
                <a:off x="3603905" y="2022810"/>
                <a:ext cx="0" cy="2451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3603905" y="2022810"/>
                <a:ext cx="173260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5336507" y="1834951"/>
                <a:ext cx="0" cy="187859"/>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5988292" y="1796451"/>
                <a:ext cx="0" cy="24073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5988292" y="2022810"/>
                <a:ext cx="19298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4" name="直接箭头连接符 83"/>
              <p:cNvCxnSpPr/>
              <p:nvPr/>
            </p:nvCxnSpPr>
            <p:spPr>
              <a:xfrm>
                <a:off x="7918159" y="2021048"/>
                <a:ext cx="0" cy="22810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120981" y="3538147"/>
                <a:ext cx="2637896" cy="2808670"/>
                <a:chOff x="2048708" y="3426223"/>
                <a:chExt cx="1898023" cy="2808670"/>
              </a:xfrm>
            </p:grpSpPr>
            <p:sp>
              <p:nvSpPr>
                <p:cNvPr id="58" name="圆角矩形 55"/>
                <p:cNvSpPr>
                  <a:spLocks noChangeArrowheads="1"/>
                </p:cNvSpPr>
                <p:nvPr/>
              </p:nvSpPr>
              <p:spPr bwMode="auto">
                <a:xfrm>
                  <a:off x="2115349" y="3426223"/>
                  <a:ext cx="1726096"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Low-voltage power distribution</a:t>
                  </a:r>
                </a:p>
              </p:txBody>
            </p:sp>
            <p:sp>
              <p:nvSpPr>
                <p:cNvPr id="99" name="圆角矩形 55"/>
                <p:cNvSpPr>
                  <a:spLocks noChangeArrowheads="1"/>
                </p:cNvSpPr>
                <p:nvPr/>
              </p:nvSpPr>
              <p:spPr bwMode="auto">
                <a:xfrm>
                  <a:off x="2629904" y="4017655"/>
                  <a:ext cx="696986"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UPSA1</a:t>
                  </a:r>
                </a:p>
              </p:txBody>
            </p:sp>
            <p:sp>
              <p:nvSpPr>
                <p:cNvPr id="100" name="圆角矩形 55"/>
                <p:cNvSpPr>
                  <a:spLocks noChangeArrowheads="1"/>
                </p:cNvSpPr>
                <p:nvPr/>
              </p:nvSpPr>
              <p:spPr bwMode="auto">
                <a:xfrm>
                  <a:off x="2249553" y="4479976"/>
                  <a:ext cx="1461744"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Output power distribution</a:t>
                  </a:r>
                </a:p>
              </p:txBody>
            </p:sp>
            <p:sp>
              <p:nvSpPr>
                <p:cNvPr id="101" name="圆角矩形 55"/>
                <p:cNvSpPr>
                  <a:spLocks noChangeArrowheads="1"/>
                </p:cNvSpPr>
                <p:nvPr/>
              </p:nvSpPr>
              <p:spPr bwMode="auto">
                <a:xfrm>
                  <a:off x="2579893" y="507237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Precision PDF</a:t>
                  </a:r>
                </a:p>
              </p:txBody>
            </p:sp>
            <p:sp>
              <p:nvSpPr>
                <p:cNvPr id="102" name="圆角矩形 55"/>
                <p:cNvSpPr>
                  <a:spLocks noChangeArrowheads="1"/>
                </p:cNvSpPr>
                <p:nvPr/>
              </p:nvSpPr>
              <p:spPr bwMode="auto">
                <a:xfrm>
                  <a:off x="2048708" y="554799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03" name="圆角矩形 55"/>
                <p:cNvSpPr>
                  <a:spLocks noChangeArrowheads="1"/>
                </p:cNvSpPr>
                <p:nvPr/>
              </p:nvSpPr>
              <p:spPr bwMode="auto">
                <a:xfrm>
                  <a:off x="3149724" y="5553315"/>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04" name="圆角矩形 55"/>
                <p:cNvSpPr>
                  <a:spLocks noChangeArrowheads="1"/>
                </p:cNvSpPr>
                <p:nvPr/>
              </p:nvSpPr>
              <p:spPr bwMode="auto">
                <a:xfrm>
                  <a:off x="2629904" y="6023613"/>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Server A</a:t>
                  </a:r>
                </a:p>
              </p:txBody>
            </p:sp>
          </p:grpSp>
          <p:cxnSp>
            <p:nvCxnSpPr>
              <p:cNvPr id="106" name="直接箭头连接符 39"/>
              <p:cNvCxnSpPr>
                <a:cxnSpLocks noChangeShapeType="1"/>
              </p:cNvCxnSpPr>
              <p:nvPr/>
            </p:nvCxnSpPr>
            <p:spPr bwMode="auto">
              <a:xfrm>
                <a:off x="2483253" y="3158605"/>
                <a:ext cx="4210" cy="428099"/>
              </a:xfrm>
              <a:prstGeom prst="straightConnector1">
                <a:avLst/>
              </a:prstGeom>
              <a:noFill/>
              <a:ln w="9525" cmpd="sng">
                <a:solidFill>
                  <a:srgbClr val="0000CC"/>
                </a:solidFill>
                <a:round/>
                <a:headEnd type="none" w="med" len="med"/>
                <a:tailEnd type="triangle" w="med" len="med"/>
              </a:ln>
            </p:spPr>
          </p:cxnSp>
          <p:cxnSp>
            <p:nvCxnSpPr>
              <p:cNvPr id="110" name="直接箭头连接符 39"/>
              <p:cNvCxnSpPr>
                <a:cxnSpLocks noChangeShapeType="1"/>
              </p:cNvCxnSpPr>
              <p:nvPr/>
            </p:nvCxnSpPr>
            <p:spPr bwMode="auto">
              <a:xfrm>
                <a:off x="2504102" y="3824931"/>
                <a:ext cx="0" cy="285056"/>
              </a:xfrm>
              <a:prstGeom prst="straightConnector1">
                <a:avLst/>
              </a:prstGeom>
              <a:noFill/>
              <a:ln w="9525" cmpd="sng">
                <a:solidFill>
                  <a:srgbClr val="0000CC"/>
                </a:solidFill>
                <a:round/>
                <a:headEnd type="none" w="med" len="med"/>
                <a:tailEnd type="triangle" w="med" len="med"/>
              </a:ln>
            </p:spPr>
          </p:cxnSp>
          <p:cxnSp>
            <p:nvCxnSpPr>
              <p:cNvPr id="112" name="直接箭头连接符 39"/>
              <p:cNvCxnSpPr>
                <a:cxnSpLocks noChangeShapeType="1"/>
              </p:cNvCxnSpPr>
              <p:nvPr/>
            </p:nvCxnSpPr>
            <p:spPr bwMode="auto">
              <a:xfrm>
                <a:off x="2504102" y="4340859"/>
                <a:ext cx="0" cy="285056"/>
              </a:xfrm>
              <a:prstGeom prst="straightConnector1">
                <a:avLst/>
              </a:prstGeom>
              <a:noFill/>
              <a:ln w="9525" cmpd="sng">
                <a:solidFill>
                  <a:srgbClr val="0000CC"/>
                </a:solidFill>
                <a:round/>
                <a:headEnd type="none" w="med" len="med"/>
                <a:tailEnd type="triangle" w="med" len="med"/>
              </a:ln>
            </p:spPr>
          </p:cxnSp>
          <p:cxnSp>
            <p:nvCxnSpPr>
              <p:cNvPr id="113" name="直接箭头连接符 39"/>
              <p:cNvCxnSpPr>
                <a:cxnSpLocks noChangeShapeType="1"/>
              </p:cNvCxnSpPr>
              <p:nvPr/>
            </p:nvCxnSpPr>
            <p:spPr bwMode="auto">
              <a:xfrm>
                <a:off x="2483253" y="4873149"/>
                <a:ext cx="0" cy="285056"/>
              </a:xfrm>
              <a:prstGeom prst="straightConnector1">
                <a:avLst/>
              </a:prstGeom>
              <a:noFill/>
              <a:ln w="9525" cmpd="sng">
                <a:solidFill>
                  <a:srgbClr val="0000CC"/>
                </a:solidFill>
                <a:round/>
                <a:headEnd type="none" w="med" len="med"/>
                <a:tailEnd type="triangle" w="med" len="med"/>
              </a:ln>
            </p:spPr>
          </p:cxnSp>
          <p:cxnSp>
            <p:nvCxnSpPr>
              <p:cNvPr id="109" name="肘形连接符 108"/>
              <p:cNvCxnSpPr>
                <a:stCxn id="101" idx="1"/>
              </p:cNvCxnSpPr>
              <p:nvPr/>
            </p:nvCxnSpPr>
            <p:spPr>
              <a:xfrm rot="10800000" flipV="1">
                <a:off x="1579913" y="5289936"/>
                <a:ext cx="279317" cy="3699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6" name="肘形连接符 115"/>
              <p:cNvCxnSpPr/>
              <p:nvPr/>
            </p:nvCxnSpPr>
            <p:spPr>
              <a:xfrm rot="16200000" flipH="1">
                <a:off x="1725150" y="5599489"/>
                <a:ext cx="264341" cy="80775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9" name="肘形连接符 118"/>
              <p:cNvCxnSpPr/>
              <p:nvPr/>
            </p:nvCxnSpPr>
            <p:spPr>
              <a:xfrm rot="5400000">
                <a:off x="2868299" y="5644802"/>
                <a:ext cx="259018" cy="72245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23" name="圆角矩形 14"/>
              <p:cNvSpPr>
                <a:spLocks noChangeArrowheads="1"/>
              </p:cNvSpPr>
              <p:nvPr/>
            </p:nvSpPr>
            <p:spPr bwMode="auto">
              <a:xfrm>
                <a:off x="4848476" y="2886735"/>
                <a:ext cx="1068969" cy="306467"/>
              </a:xfrm>
              <a:prstGeom prst="roundRect">
                <a:avLst>
                  <a:gd name="adj" fmla="val 16667"/>
                </a:avLst>
              </a:prstGeom>
              <a:solidFill>
                <a:srgbClr val="FF9999"/>
              </a:solidFill>
              <a:ln w="25400" cmpd="sng">
                <a:solidFill>
                  <a:srgbClr val="005183"/>
                </a:solidFill>
                <a:round/>
                <a:headEnd/>
                <a:tailEnd/>
              </a:ln>
            </p:spPr>
            <p:txBody>
              <a:bodyPr wrap="none" anchor="ctr">
                <a:spAutoFit/>
              </a:bodyPr>
              <a:lstStyle/>
              <a:p>
                <a:pPr algn="ctr"/>
                <a:r>
                  <a:rPr lang="en-US" sz="1200" dirty="0">
                    <a:latin typeface="Huawei Sans" panose="020C0503030203020204" pitchFamily="34" charset="0"/>
                  </a:rPr>
                  <a:t>Transformer</a:t>
                </a:r>
              </a:p>
            </p:txBody>
          </p:sp>
          <p:grpSp>
            <p:nvGrpSpPr>
              <p:cNvPr id="124" name="组合 123"/>
              <p:cNvGrpSpPr/>
              <p:nvPr/>
            </p:nvGrpSpPr>
            <p:grpSpPr>
              <a:xfrm>
                <a:off x="4066882" y="3538147"/>
                <a:ext cx="2637896" cy="2808670"/>
                <a:chOff x="2048708" y="3426223"/>
                <a:chExt cx="1898023" cy="2808670"/>
              </a:xfrm>
            </p:grpSpPr>
            <p:sp>
              <p:nvSpPr>
                <p:cNvPr id="125" name="圆角矩形 55"/>
                <p:cNvSpPr>
                  <a:spLocks noChangeArrowheads="1"/>
                </p:cNvSpPr>
                <p:nvPr/>
              </p:nvSpPr>
              <p:spPr bwMode="auto">
                <a:xfrm>
                  <a:off x="2115349" y="3426223"/>
                  <a:ext cx="1726096"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dirty="0">
                      <a:latin typeface="Huawei Sans" panose="020C0503030203020204" pitchFamily="34" charset="0"/>
                    </a:rPr>
                    <a:t>Low-voltage power distribution</a:t>
                  </a:r>
                </a:p>
              </p:txBody>
            </p:sp>
            <p:sp>
              <p:nvSpPr>
                <p:cNvPr id="126" name="圆角矩形 55"/>
                <p:cNvSpPr>
                  <a:spLocks noChangeArrowheads="1"/>
                </p:cNvSpPr>
                <p:nvPr/>
              </p:nvSpPr>
              <p:spPr bwMode="auto">
                <a:xfrm>
                  <a:off x="2629904" y="4017655"/>
                  <a:ext cx="696986"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UPSA2</a:t>
                  </a:r>
                </a:p>
              </p:txBody>
            </p:sp>
            <p:sp>
              <p:nvSpPr>
                <p:cNvPr id="127" name="圆角矩形 55"/>
                <p:cNvSpPr>
                  <a:spLocks noChangeArrowheads="1"/>
                </p:cNvSpPr>
                <p:nvPr/>
              </p:nvSpPr>
              <p:spPr bwMode="auto">
                <a:xfrm>
                  <a:off x="2249553" y="4479976"/>
                  <a:ext cx="1461744"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Output power distribution</a:t>
                  </a:r>
                </a:p>
              </p:txBody>
            </p:sp>
            <p:sp>
              <p:nvSpPr>
                <p:cNvPr id="128" name="圆角矩形 55"/>
                <p:cNvSpPr>
                  <a:spLocks noChangeArrowheads="1"/>
                </p:cNvSpPr>
                <p:nvPr/>
              </p:nvSpPr>
              <p:spPr bwMode="auto">
                <a:xfrm>
                  <a:off x="2579893" y="507237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Precision PDF</a:t>
                  </a:r>
                </a:p>
              </p:txBody>
            </p:sp>
            <p:sp>
              <p:nvSpPr>
                <p:cNvPr id="129" name="圆角矩形 55"/>
                <p:cNvSpPr>
                  <a:spLocks noChangeArrowheads="1"/>
                </p:cNvSpPr>
                <p:nvPr/>
              </p:nvSpPr>
              <p:spPr bwMode="auto">
                <a:xfrm>
                  <a:off x="2048708" y="554799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33" name="圆角矩形 55"/>
                <p:cNvSpPr>
                  <a:spLocks noChangeArrowheads="1"/>
                </p:cNvSpPr>
                <p:nvPr/>
              </p:nvSpPr>
              <p:spPr bwMode="auto">
                <a:xfrm>
                  <a:off x="3149724" y="5553315"/>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34" name="圆角矩形 55"/>
                <p:cNvSpPr>
                  <a:spLocks noChangeArrowheads="1"/>
                </p:cNvSpPr>
                <p:nvPr/>
              </p:nvSpPr>
              <p:spPr bwMode="auto">
                <a:xfrm>
                  <a:off x="2629904" y="6023613"/>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Server B</a:t>
                  </a:r>
                </a:p>
              </p:txBody>
            </p:sp>
          </p:grpSp>
          <p:cxnSp>
            <p:nvCxnSpPr>
              <p:cNvPr id="135" name="直接箭头连接符 39"/>
              <p:cNvCxnSpPr>
                <a:cxnSpLocks noChangeShapeType="1"/>
              </p:cNvCxnSpPr>
              <p:nvPr/>
            </p:nvCxnSpPr>
            <p:spPr bwMode="auto">
              <a:xfrm>
                <a:off x="5429154" y="3158605"/>
                <a:ext cx="4210" cy="428099"/>
              </a:xfrm>
              <a:prstGeom prst="straightConnector1">
                <a:avLst/>
              </a:prstGeom>
              <a:noFill/>
              <a:ln w="9525" cmpd="sng">
                <a:solidFill>
                  <a:srgbClr val="0000CC"/>
                </a:solidFill>
                <a:round/>
                <a:headEnd type="none" w="med" len="med"/>
                <a:tailEnd type="triangle" w="med" len="med"/>
              </a:ln>
            </p:spPr>
          </p:cxnSp>
          <p:cxnSp>
            <p:nvCxnSpPr>
              <p:cNvPr id="136" name="直接箭头连接符 39"/>
              <p:cNvCxnSpPr>
                <a:cxnSpLocks noChangeShapeType="1"/>
              </p:cNvCxnSpPr>
              <p:nvPr/>
            </p:nvCxnSpPr>
            <p:spPr bwMode="auto">
              <a:xfrm>
                <a:off x="5450003" y="3824931"/>
                <a:ext cx="0" cy="285056"/>
              </a:xfrm>
              <a:prstGeom prst="straightConnector1">
                <a:avLst/>
              </a:prstGeom>
              <a:noFill/>
              <a:ln w="9525" cmpd="sng">
                <a:solidFill>
                  <a:srgbClr val="0000CC"/>
                </a:solidFill>
                <a:round/>
                <a:headEnd type="none" w="med" len="med"/>
                <a:tailEnd type="triangle" w="med" len="med"/>
              </a:ln>
            </p:spPr>
          </p:cxnSp>
          <p:cxnSp>
            <p:nvCxnSpPr>
              <p:cNvPr id="137" name="直接箭头连接符 39"/>
              <p:cNvCxnSpPr>
                <a:cxnSpLocks noChangeShapeType="1"/>
              </p:cNvCxnSpPr>
              <p:nvPr/>
            </p:nvCxnSpPr>
            <p:spPr bwMode="auto">
              <a:xfrm>
                <a:off x="5450003" y="4340859"/>
                <a:ext cx="0" cy="285056"/>
              </a:xfrm>
              <a:prstGeom prst="straightConnector1">
                <a:avLst/>
              </a:prstGeom>
              <a:noFill/>
              <a:ln w="9525" cmpd="sng">
                <a:solidFill>
                  <a:srgbClr val="0000CC"/>
                </a:solidFill>
                <a:round/>
                <a:headEnd type="none" w="med" len="med"/>
                <a:tailEnd type="triangle" w="med" len="med"/>
              </a:ln>
            </p:spPr>
          </p:cxnSp>
          <p:cxnSp>
            <p:nvCxnSpPr>
              <p:cNvPr id="138" name="直接箭头连接符 39"/>
              <p:cNvCxnSpPr>
                <a:cxnSpLocks noChangeShapeType="1"/>
              </p:cNvCxnSpPr>
              <p:nvPr/>
            </p:nvCxnSpPr>
            <p:spPr bwMode="auto">
              <a:xfrm>
                <a:off x="5429154" y="4873149"/>
                <a:ext cx="0" cy="285056"/>
              </a:xfrm>
              <a:prstGeom prst="straightConnector1">
                <a:avLst/>
              </a:prstGeom>
              <a:noFill/>
              <a:ln w="9525" cmpd="sng">
                <a:solidFill>
                  <a:srgbClr val="0000CC"/>
                </a:solidFill>
                <a:round/>
                <a:headEnd type="none" w="med" len="med"/>
                <a:tailEnd type="triangle" w="med" len="med"/>
              </a:ln>
            </p:spPr>
          </p:cxnSp>
          <p:cxnSp>
            <p:nvCxnSpPr>
              <p:cNvPr id="139" name="肘形连接符 138"/>
              <p:cNvCxnSpPr>
                <a:stCxn id="128" idx="1"/>
              </p:cNvCxnSpPr>
              <p:nvPr/>
            </p:nvCxnSpPr>
            <p:spPr>
              <a:xfrm rot="10800000" flipV="1">
                <a:off x="4525814" y="5289936"/>
                <a:ext cx="279317" cy="3699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0" name="肘形连接符 139"/>
              <p:cNvCxnSpPr/>
              <p:nvPr/>
            </p:nvCxnSpPr>
            <p:spPr>
              <a:xfrm rot="16200000" flipH="1">
                <a:off x="4671051" y="5599489"/>
                <a:ext cx="264341" cy="80775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1" name="肘形连接符 140"/>
              <p:cNvCxnSpPr/>
              <p:nvPr/>
            </p:nvCxnSpPr>
            <p:spPr>
              <a:xfrm rot="5400000">
                <a:off x="5814200" y="5644802"/>
                <a:ext cx="259018" cy="72245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7127294" y="2522112"/>
                <a:ext cx="2637896" cy="3806800"/>
                <a:chOff x="10592972" y="2365149"/>
                <a:chExt cx="2637896" cy="3806800"/>
              </a:xfrm>
            </p:grpSpPr>
            <p:cxnSp>
              <p:nvCxnSpPr>
                <p:cNvPr id="66" name="直接箭头连接符 39"/>
                <p:cNvCxnSpPr>
                  <a:cxnSpLocks noChangeShapeType="1"/>
                </p:cNvCxnSpPr>
                <p:nvPr/>
              </p:nvCxnSpPr>
              <p:spPr bwMode="auto">
                <a:xfrm>
                  <a:off x="11954570" y="2365149"/>
                  <a:ext cx="0" cy="409018"/>
                </a:xfrm>
                <a:prstGeom prst="straightConnector1">
                  <a:avLst/>
                </a:prstGeom>
                <a:noFill/>
                <a:ln w="9525" cmpd="sng">
                  <a:solidFill>
                    <a:srgbClr val="0000CC"/>
                  </a:solidFill>
                  <a:round/>
                  <a:headEnd type="none" w="med" len="med"/>
                  <a:tailEnd type="triangle" w="med" len="med"/>
                </a:ln>
              </p:spPr>
            </p:cxnSp>
            <p:grpSp>
              <p:nvGrpSpPr>
                <p:cNvPr id="143" name="组合 142"/>
                <p:cNvGrpSpPr/>
                <p:nvPr/>
              </p:nvGrpSpPr>
              <p:grpSpPr>
                <a:xfrm>
                  <a:off x="10592972" y="3363279"/>
                  <a:ext cx="2637896" cy="2808670"/>
                  <a:chOff x="2048708" y="3426223"/>
                  <a:chExt cx="1898023" cy="2808670"/>
                </a:xfrm>
              </p:grpSpPr>
              <p:sp>
                <p:nvSpPr>
                  <p:cNvPr id="144" name="圆角矩形 55"/>
                  <p:cNvSpPr>
                    <a:spLocks noChangeArrowheads="1"/>
                  </p:cNvSpPr>
                  <p:nvPr/>
                </p:nvSpPr>
                <p:spPr bwMode="auto">
                  <a:xfrm>
                    <a:off x="2115349" y="3426223"/>
                    <a:ext cx="1726096"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Low-voltage power distribution</a:t>
                    </a:r>
                  </a:p>
                </p:txBody>
              </p:sp>
              <p:sp>
                <p:nvSpPr>
                  <p:cNvPr id="145" name="圆角矩形 55"/>
                  <p:cNvSpPr>
                    <a:spLocks noChangeArrowheads="1"/>
                  </p:cNvSpPr>
                  <p:nvPr/>
                </p:nvSpPr>
                <p:spPr bwMode="auto">
                  <a:xfrm>
                    <a:off x="2629904" y="4017655"/>
                    <a:ext cx="696986"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UPSA6</a:t>
                    </a:r>
                  </a:p>
                </p:txBody>
              </p:sp>
              <p:sp>
                <p:nvSpPr>
                  <p:cNvPr id="146" name="圆角矩形 55"/>
                  <p:cNvSpPr>
                    <a:spLocks noChangeArrowheads="1"/>
                  </p:cNvSpPr>
                  <p:nvPr/>
                </p:nvSpPr>
                <p:spPr bwMode="auto">
                  <a:xfrm>
                    <a:off x="2249553" y="4479976"/>
                    <a:ext cx="1461744"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Output power distribution</a:t>
                    </a:r>
                  </a:p>
                </p:txBody>
              </p:sp>
              <p:sp>
                <p:nvSpPr>
                  <p:cNvPr id="147" name="圆角矩形 55"/>
                  <p:cNvSpPr>
                    <a:spLocks noChangeArrowheads="1"/>
                  </p:cNvSpPr>
                  <p:nvPr/>
                </p:nvSpPr>
                <p:spPr bwMode="auto">
                  <a:xfrm>
                    <a:off x="2579893" y="507237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Precision PDF</a:t>
                    </a:r>
                  </a:p>
                </p:txBody>
              </p:sp>
              <p:sp>
                <p:nvSpPr>
                  <p:cNvPr id="148" name="圆角矩形 55"/>
                  <p:cNvSpPr>
                    <a:spLocks noChangeArrowheads="1"/>
                  </p:cNvSpPr>
                  <p:nvPr/>
                </p:nvSpPr>
                <p:spPr bwMode="auto">
                  <a:xfrm>
                    <a:off x="2048708" y="5547992"/>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49" name="圆角矩形 55"/>
                  <p:cNvSpPr>
                    <a:spLocks noChangeArrowheads="1"/>
                  </p:cNvSpPr>
                  <p:nvPr/>
                </p:nvSpPr>
                <p:spPr bwMode="auto">
                  <a:xfrm>
                    <a:off x="3149724" y="5553315"/>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rPDU1</a:t>
                    </a:r>
                  </a:p>
                </p:txBody>
              </p:sp>
              <p:sp>
                <p:nvSpPr>
                  <p:cNvPr id="150" name="圆角矩形 55"/>
                  <p:cNvSpPr>
                    <a:spLocks noChangeArrowheads="1"/>
                  </p:cNvSpPr>
                  <p:nvPr/>
                </p:nvSpPr>
                <p:spPr bwMode="auto">
                  <a:xfrm>
                    <a:off x="2629904" y="6023613"/>
                    <a:ext cx="797007" cy="211280"/>
                  </a:xfrm>
                  <a:prstGeom prst="roundRect">
                    <a:avLst>
                      <a:gd name="adj" fmla="val 16667"/>
                    </a:avLst>
                  </a:prstGeom>
                  <a:solidFill>
                    <a:srgbClr val="EDC1B6"/>
                  </a:solidFill>
                  <a:ln w="11429" cmpd="sng">
                    <a:solidFill>
                      <a:srgbClr val="994733"/>
                    </a:solidFill>
                    <a:prstDash val="sysDash"/>
                    <a:round/>
                    <a:headEnd/>
                    <a:tailEnd/>
                  </a:ln>
                </p:spPr>
                <p:txBody>
                  <a:bodyPr wrap="none" anchor="ctr"/>
                  <a:lstStyle/>
                  <a:p>
                    <a:pPr algn="ctr"/>
                    <a:r>
                      <a:rPr lang="en-US" sz="1200">
                        <a:latin typeface="Huawei Sans" panose="020C0503030203020204" pitchFamily="34" charset="0"/>
                      </a:rPr>
                      <a:t>Server C</a:t>
                    </a:r>
                  </a:p>
                </p:txBody>
              </p:sp>
            </p:grpSp>
            <p:grpSp>
              <p:nvGrpSpPr>
                <p:cNvPr id="120" name="组合 119"/>
                <p:cNvGrpSpPr/>
                <p:nvPr/>
              </p:nvGrpSpPr>
              <p:grpSpPr>
                <a:xfrm>
                  <a:off x="10925435" y="2711867"/>
                  <a:ext cx="1905590" cy="3248803"/>
                  <a:chOff x="10925435" y="2711867"/>
                  <a:chExt cx="1905590" cy="3248803"/>
                </a:xfrm>
              </p:grpSpPr>
              <p:sp>
                <p:nvSpPr>
                  <p:cNvPr id="142" name="圆角矩形 14"/>
                  <p:cNvSpPr>
                    <a:spLocks noChangeArrowheads="1"/>
                  </p:cNvSpPr>
                  <p:nvPr/>
                </p:nvSpPr>
                <p:spPr bwMode="auto">
                  <a:xfrm>
                    <a:off x="11374566" y="2711867"/>
                    <a:ext cx="1068969" cy="306467"/>
                  </a:xfrm>
                  <a:prstGeom prst="roundRect">
                    <a:avLst>
                      <a:gd name="adj" fmla="val 16667"/>
                    </a:avLst>
                  </a:prstGeom>
                  <a:solidFill>
                    <a:srgbClr val="FF9999"/>
                  </a:solidFill>
                  <a:ln w="25400" cmpd="sng">
                    <a:solidFill>
                      <a:srgbClr val="005183"/>
                    </a:solidFill>
                    <a:round/>
                    <a:headEnd/>
                    <a:tailEnd/>
                  </a:ln>
                </p:spPr>
                <p:txBody>
                  <a:bodyPr wrap="none" anchor="ctr">
                    <a:spAutoFit/>
                  </a:bodyPr>
                  <a:lstStyle/>
                  <a:p>
                    <a:pPr algn="ctr"/>
                    <a:r>
                      <a:rPr lang="en-US" sz="1200">
                        <a:latin typeface="Huawei Sans" panose="020C0503030203020204" pitchFamily="34" charset="0"/>
                      </a:rPr>
                      <a:t>Transformer</a:t>
                    </a:r>
                  </a:p>
                </p:txBody>
              </p:sp>
              <p:cxnSp>
                <p:nvCxnSpPr>
                  <p:cNvPr id="151" name="直接箭头连接符 39"/>
                  <p:cNvCxnSpPr>
                    <a:cxnSpLocks noChangeShapeType="1"/>
                  </p:cNvCxnSpPr>
                  <p:nvPr/>
                </p:nvCxnSpPr>
                <p:spPr bwMode="auto">
                  <a:xfrm>
                    <a:off x="11955244" y="2983737"/>
                    <a:ext cx="4210" cy="428099"/>
                  </a:xfrm>
                  <a:prstGeom prst="straightConnector1">
                    <a:avLst/>
                  </a:prstGeom>
                  <a:noFill/>
                  <a:ln w="9525" cmpd="sng">
                    <a:solidFill>
                      <a:srgbClr val="0000CC"/>
                    </a:solidFill>
                    <a:round/>
                    <a:headEnd type="none" w="med" len="med"/>
                    <a:tailEnd type="triangle" w="med" len="med"/>
                  </a:ln>
                </p:spPr>
              </p:cxnSp>
              <p:cxnSp>
                <p:nvCxnSpPr>
                  <p:cNvPr id="152" name="直接箭头连接符 39"/>
                  <p:cNvCxnSpPr>
                    <a:cxnSpLocks noChangeShapeType="1"/>
                  </p:cNvCxnSpPr>
                  <p:nvPr/>
                </p:nvCxnSpPr>
                <p:spPr bwMode="auto">
                  <a:xfrm>
                    <a:off x="11976093" y="3650063"/>
                    <a:ext cx="0" cy="285056"/>
                  </a:xfrm>
                  <a:prstGeom prst="straightConnector1">
                    <a:avLst/>
                  </a:prstGeom>
                  <a:noFill/>
                  <a:ln w="9525" cmpd="sng">
                    <a:solidFill>
                      <a:srgbClr val="0000CC"/>
                    </a:solidFill>
                    <a:round/>
                    <a:headEnd type="none" w="med" len="med"/>
                    <a:tailEnd type="triangle" w="med" len="med"/>
                  </a:ln>
                </p:spPr>
              </p:cxnSp>
              <p:cxnSp>
                <p:nvCxnSpPr>
                  <p:cNvPr id="153" name="直接箭头连接符 39"/>
                  <p:cNvCxnSpPr>
                    <a:cxnSpLocks noChangeShapeType="1"/>
                  </p:cNvCxnSpPr>
                  <p:nvPr/>
                </p:nvCxnSpPr>
                <p:spPr bwMode="auto">
                  <a:xfrm>
                    <a:off x="11976093" y="4165991"/>
                    <a:ext cx="0" cy="285056"/>
                  </a:xfrm>
                  <a:prstGeom prst="straightConnector1">
                    <a:avLst/>
                  </a:prstGeom>
                  <a:noFill/>
                  <a:ln w="9525" cmpd="sng">
                    <a:solidFill>
                      <a:srgbClr val="0000CC"/>
                    </a:solidFill>
                    <a:round/>
                    <a:headEnd type="none" w="med" len="med"/>
                    <a:tailEnd type="triangle" w="med" len="med"/>
                  </a:ln>
                </p:spPr>
              </p:cxnSp>
              <p:cxnSp>
                <p:nvCxnSpPr>
                  <p:cNvPr id="154" name="直接箭头连接符 39"/>
                  <p:cNvCxnSpPr>
                    <a:cxnSpLocks noChangeShapeType="1"/>
                  </p:cNvCxnSpPr>
                  <p:nvPr/>
                </p:nvCxnSpPr>
                <p:spPr bwMode="auto">
                  <a:xfrm>
                    <a:off x="11955244" y="4698281"/>
                    <a:ext cx="0" cy="285056"/>
                  </a:xfrm>
                  <a:prstGeom prst="straightConnector1">
                    <a:avLst/>
                  </a:prstGeom>
                  <a:noFill/>
                  <a:ln w="9525" cmpd="sng">
                    <a:solidFill>
                      <a:srgbClr val="0000CC"/>
                    </a:solidFill>
                    <a:round/>
                    <a:headEnd type="none" w="med" len="med"/>
                    <a:tailEnd type="triangle" w="med" len="med"/>
                  </a:ln>
                </p:spPr>
              </p:cxnSp>
              <p:cxnSp>
                <p:nvCxnSpPr>
                  <p:cNvPr id="155" name="肘形连接符 154"/>
                  <p:cNvCxnSpPr>
                    <a:stCxn id="147" idx="1"/>
                  </p:cNvCxnSpPr>
                  <p:nvPr/>
                </p:nvCxnSpPr>
                <p:spPr>
                  <a:xfrm rot="10800000" flipV="1">
                    <a:off x="11051904" y="5115068"/>
                    <a:ext cx="279317" cy="369980"/>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6" name="肘形连接符 155"/>
                  <p:cNvCxnSpPr/>
                  <p:nvPr/>
                </p:nvCxnSpPr>
                <p:spPr>
                  <a:xfrm rot="16200000" flipH="1">
                    <a:off x="11197141" y="5424621"/>
                    <a:ext cx="264341" cy="807753"/>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57" name="肘形连接符 156"/>
                  <p:cNvCxnSpPr/>
                  <p:nvPr/>
                </p:nvCxnSpPr>
                <p:spPr>
                  <a:xfrm rot="5400000">
                    <a:off x="12340290" y="5469934"/>
                    <a:ext cx="259018" cy="722453"/>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grpSp>
          </p:grpSp>
          <p:cxnSp>
            <p:nvCxnSpPr>
              <p:cNvPr id="158" name="肘形连接符 157"/>
              <p:cNvCxnSpPr>
                <a:stCxn id="6" idx="2"/>
                <a:endCxn id="123" idx="0"/>
              </p:cNvCxnSpPr>
              <p:nvPr/>
            </p:nvCxnSpPr>
            <p:spPr>
              <a:xfrm rot="16200000" flipH="1">
                <a:off x="4036163" y="1539937"/>
                <a:ext cx="342818" cy="2350777"/>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159" name="矩形 158"/>
              <p:cNvSpPr/>
              <p:nvPr/>
            </p:nvSpPr>
            <p:spPr>
              <a:xfrm>
                <a:off x="3495024" y="2756091"/>
                <a:ext cx="290464" cy="350865"/>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60" name="文本框 159"/>
              <p:cNvSpPr txBox="1"/>
              <p:nvPr/>
            </p:nvSpPr>
            <p:spPr>
              <a:xfrm>
                <a:off x="3149900" y="3123689"/>
                <a:ext cx="1309974" cy="276999"/>
              </a:xfrm>
              <a:prstGeom prst="rect">
                <a:avLst/>
              </a:prstGeom>
              <a:noFill/>
            </p:spPr>
            <p:txBody>
              <a:bodyPr wrap="none" rtlCol="0">
                <a:spAutoFit/>
              </a:bodyPr>
              <a:lstStyle/>
              <a:p>
                <a:r>
                  <a:rPr lang="en-US" sz="1200">
                    <a:latin typeface="Huawei Sans" panose="020C0503030203020204" pitchFamily="34" charset="0"/>
                  </a:rPr>
                  <a:t>4 routes in total</a:t>
                </a:r>
              </a:p>
            </p:txBody>
          </p:sp>
          <p:grpSp>
            <p:nvGrpSpPr>
              <p:cNvPr id="178" name="组合 177"/>
              <p:cNvGrpSpPr/>
              <p:nvPr/>
            </p:nvGrpSpPr>
            <p:grpSpPr>
              <a:xfrm>
                <a:off x="9694862" y="3106168"/>
                <a:ext cx="2398950" cy="2047799"/>
                <a:chOff x="9588273" y="3383543"/>
                <a:chExt cx="2398950" cy="2047799"/>
              </a:xfrm>
            </p:grpSpPr>
            <p:grpSp>
              <p:nvGrpSpPr>
                <p:cNvPr id="161" name="组合 160"/>
                <p:cNvGrpSpPr/>
                <p:nvPr/>
              </p:nvGrpSpPr>
              <p:grpSpPr>
                <a:xfrm>
                  <a:off x="9588273" y="3526319"/>
                  <a:ext cx="2398950" cy="1905023"/>
                  <a:chOff x="2115349" y="3426223"/>
                  <a:chExt cx="1726096" cy="1905023"/>
                </a:xfrm>
              </p:grpSpPr>
              <p:sp>
                <p:nvSpPr>
                  <p:cNvPr id="162" name="圆角矩形 55"/>
                  <p:cNvSpPr>
                    <a:spLocks noChangeArrowheads="1"/>
                  </p:cNvSpPr>
                  <p:nvPr/>
                </p:nvSpPr>
                <p:spPr bwMode="auto">
                  <a:xfrm>
                    <a:off x="2115349" y="3426223"/>
                    <a:ext cx="1726096"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dirty="0">
                        <a:latin typeface="Huawei Sans" panose="020C0503030203020204" pitchFamily="34" charset="0"/>
                      </a:rPr>
                      <a:t>Low-voltage power distribution</a:t>
                    </a:r>
                  </a:p>
                </p:txBody>
              </p:sp>
              <p:sp>
                <p:nvSpPr>
                  <p:cNvPr id="163" name="圆角矩形 55"/>
                  <p:cNvSpPr>
                    <a:spLocks noChangeArrowheads="1"/>
                  </p:cNvSpPr>
                  <p:nvPr/>
                </p:nvSpPr>
                <p:spPr bwMode="auto">
                  <a:xfrm>
                    <a:off x="2767276" y="3970062"/>
                    <a:ext cx="422242"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UPSB</a:t>
                    </a:r>
                  </a:p>
                </p:txBody>
              </p:sp>
              <p:sp>
                <p:nvSpPr>
                  <p:cNvPr id="164" name="圆角矩形 55"/>
                  <p:cNvSpPr>
                    <a:spLocks noChangeArrowheads="1"/>
                  </p:cNvSpPr>
                  <p:nvPr/>
                </p:nvSpPr>
                <p:spPr bwMode="auto">
                  <a:xfrm>
                    <a:off x="2249553" y="4479976"/>
                    <a:ext cx="1461744"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Output power distribution</a:t>
                    </a:r>
                  </a:p>
                </p:txBody>
              </p:sp>
              <p:sp>
                <p:nvSpPr>
                  <p:cNvPr id="165" name="圆角矩形 55"/>
                  <p:cNvSpPr>
                    <a:spLocks noChangeArrowheads="1"/>
                  </p:cNvSpPr>
                  <p:nvPr/>
                </p:nvSpPr>
                <p:spPr bwMode="auto">
                  <a:xfrm>
                    <a:off x="2562667" y="5024779"/>
                    <a:ext cx="831459" cy="306467"/>
                  </a:xfrm>
                  <a:prstGeom prst="roundRect">
                    <a:avLst>
                      <a:gd name="adj" fmla="val 16667"/>
                    </a:avLst>
                  </a:prstGeom>
                  <a:solidFill>
                    <a:srgbClr val="EDC1B6"/>
                  </a:solidFill>
                  <a:ln w="11429" cmpd="sng">
                    <a:solidFill>
                      <a:srgbClr val="994733"/>
                    </a:solidFill>
                    <a:prstDash val="sysDash"/>
                    <a:round/>
                    <a:headEnd/>
                    <a:tailEnd/>
                  </a:ln>
                </p:spPr>
                <p:txBody>
                  <a:bodyPr wrap="none" anchor="ctr">
                    <a:spAutoFit/>
                  </a:bodyPr>
                  <a:lstStyle/>
                  <a:p>
                    <a:pPr algn="ctr"/>
                    <a:r>
                      <a:rPr lang="en-US" sz="1200">
                        <a:latin typeface="Huawei Sans" panose="020C0503030203020204" pitchFamily="34" charset="0"/>
                      </a:rPr>
                      <a:t>Precision PDF</a:t>
                    </a:r>
                  </a:p>
                </p:txBody>
              </p:sp>
            </p:grpSp>
            <p:cxnSp>
              <p:nvCxnSpPr>
                <p:cNvPr id="169" name="直接箭头连接符 39"/>
                <p:cNvCxnSpPr>
                  <a:cxnSpLocks noChangeShapeType="1"/>
                </p:cNvCxnSpPr>
                <p:nvPr/>
              </p:nvCxnSpPr>
              <p:spPr bwMode="auto">
                <a:xfrm>
                  <a:off x="10862136" y="3383543"/>
                  <a:ext cx="0" cy="191333"/>
                </a:xfrm>
                <a:prstGeom prst="straightConnector1">
                  <a:avLst/>
                </a:prstGeom>
                <a:noFill/>
                <a:ln w="9525" cmpd="sng">
                  <a:solidFill>
                    <a:srgbClr val="0000CC"/>
                  </a:solidFill>
                  <a:round/>
                  <a:headEnd type="none" w="med" len="med"/>
                  <a:tailEnd type="triangle" w="med" len="med"/>
                </a:ln>
              </p:spPr>
            </p:cxnSp>
            <p:cxnSp>
              <p:nvCxnSpPr>
                <p:cNvPr id="170" name="直接箭头连接符 39"/>
                <p:cNvCxnSpPr>
                  <a:cxnSpLocks noChangeShapeType="1"/>
                </p:cNvCxnSpPr>
                <p:nvPr/>
              </p:nvCxnSpPr>
              <p:spPr bwMode="auto">
                <a:xfrm>
                  <a:off x="10878775" y="3813103"/>
                  <a:ext cx="0" cy="285056"/>
                </a:xfrm>
                <a:prstGeom prst="straightConnector1">
                  <a:avLst/>
                </a:prstGeom>
                <a:noFill/>
                <a:ln w="9525" cmpd="sng">
                  <a:solidFill>
                    <a:srgbClr val="0000CC"/>
                  </a:solidFill>
                  <a:round/>
                  <a:headEnd type="none" w="med" len="med"/>
                  <a:tailEnd type="triangle" w="med" len="med"/>
                </a:ln>
              </p:spPr>
            </p:cxnSp>
            <p:cxnSp>
              <p:nvCxnSpPr>
                <p:cNvPr id="171" name="直接箭头连接符 39"/>
                <p:cNvCxnSpPr>
                  <a:cxnSpLocks noChangeShapeType="1"/>
                </p:cNvCxnSpPr>
                <p:nvPr/>
              </p:nvCxnSpPr>
              <p:spPr bwMode="auto">
                <a:xfrm>
                  <a:off x="10878775" y="4329031"/>
                  <a:ext cx="0" cy="285056"/>
                </a:xfrm>
                <a:prstGeom prst="straightConnector1">
                  <a:avLst/>
                </a:prstGeom>
                <a:noFill/>
                <a:ln w="9525" cmpd="sng">
                  <a:solidFill>
                    <a:srgbClr val="0000CC"/>
                  </a:solidFill>
                  <a:round/>
                  <a:headEnd type="none" w="med" len="med"/>
                  <a:tailEnd type="triangle" w="med" len="med"/>
                </a:ln>
              </p:spPr>
            </p:cxnSp>
            <p:cxnSp>
              <p:nvCxnSpPr>
                <p:cNvPr id="172" name="直接箭头连接符 39"/>
                <p:cNvCxnSpPr>
                  <a:cxnSpLocks noChangeShapeType="1"/>
                </p:cNvCxnSpPr>
                <p:nvPr/>
              </p:nvCxnSpPr>
              <p:spPr bwMode="auto">
                <a:xfrm>
                  <a:off x="10857926" y="4861321"/>
                  <a:ext cx="0" cy="285056"/>
                </a:xfrm>
                <a:prstGeom prst="straightConnector1">
                  <a:avLst/>
                </a:prstGeom>
                <a:noFill/>
                <a:ln w="9525" cmpd="sng">
                  <a:solidFill>
                    <a:srgbClr val="0000CC"/>
                  </a:solidFill>
                  <a:round/>
                  <a:headEnd type="none" w="med" len="med"/>
                  <a:tailEnd type="triangle" w="med" len="med"/>
                </a:ln>
              </p:spPr>
            </p:cxnSp>
          </p:grpSp>
          <p:cxnSp>
            <p:nvCxnSpPr>
              <p:cNvPr id="177" name="直接连接符 176"/>
              <p:cNvCxnSpPr/>
              <p:nvPr/>
            </p:nvCxnSpPr>
            <p:spPr>
              <a:xfrm flipV="1">
                <a:off x="3074924" y="5515276"/>
                <a:ext cx="7842351" cy="962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a:stCxn id="165" idx="2"/>
              </p:cNvCxnSpPr>
              <p:nvPr/>
            </p:nvCxnSpPr>
            <p:spPr>
              <a:xfrm flipH="1">
                <a:off x="10894335" y="5153967"/>
                <a:ext cx="1" cy="37093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2" name="直接箭头连接符 181"/>
              <p:cNvCxnSpPr/>
              <p:nvPr/>
            </p:nvCxnSpPr>
            <p:spPr>
              <a:xfrm>
                <a:off x="3075737" y="5515276"/>
                <a:ext cx="0" cy="149963"/>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5" name="直接箭头连接符 184"/>
              <p:cNvCxnSpPr/>
              <p:nvPr/>
            </p:nvCxnSpPr>
            <p:spPr>
              <a:xfrm>
                <a:off x="9365348" y="5515035"/>
                <a:ext cx="0" cy="150204"/>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86" name="直接箭头连接符 185"/>
              <p:cNvCxnSpPr/>
              <p:nvPr/>
            </p:nvCxnSpPr>
            <p:spPr>
              <a:xfrm>
                <a:off x="6304936" y="5524901"/>
                <a:ext cx="0" cy="140338"/>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87" name="圆角矩形 14"/>
              <p:cNvSpPr>
                <a:spLocks noChangeArrowheads="1"/>
              </p:cNvSpPr>
              <p:nvPr/>
            </p:nvSpPr>
            <p:spPr bwMode="auto">
              <a:xfrm>
                <a:off x="10427738" y="2886806"/>
                <a:ext cx="1068969" cy="306467"/>
              </a:xfrm>
              <a:prstGeom prst="roundRect">
                <a:avLst>
                  <a:gd name="adj" fmla="val 16667"/>
                </a:avLst>
              </a:prstGeom>
              <a:solidFill>
                <a:srgbClr val="FF9999"/>
              </a:solidFill>
              <a:ln w="25400" cmpd="sng">
                <a:solidFill>
                  <a:srgbClr val="005183"/>
                </a:solidFill>
                <a:round/>
                <a:headEnd/>
                <a:tailEnd/>
              </a:ln>
            </p:spPr>
            <p:txBody>
              <a:bodyPr wrap="none" anchor="ctr">
                <a:spAutoFit/>
              </a:bodyPr>
              <a:lstStyle/>
              <a:p>
                <a:pPr algn="ctr"/>
                <a:r>
                  <a:rPr lang="en-US" sz="1200" dirty="0">
                    <a:latin typeface="Huawei Sans" panose="020C0503030203020204" pitchFamily="34" charset="0"/>
                  </a:rPr>
                  <a:t>Transformer</a:t>
                </a:r>
              </a:p>
            </p:txBody>
          </p:sp>
          <p:cxnSp>
            <p:nvCxnSpPr>
              <p:cNvPr id="193" name="肘形连接符 192"/>
              <p:cNvCxnSpPr>
                <a:stCxn id="65" idx="3"/>
                <a:endCxn id="187" idx="0"/>
              </p:cNvCxnSpPr>
              <p:nvPr/>
            </p:nvCxnSpPr>
            <p:spPr>
              <a:xfrm>
                <a:off x="9678285" y="2337813"/>
                <a:ext cx="1283938" cy="548993"/>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97" name="矩形 196"/>
              <p:cNvSpPr/>
              <p:nvPr/>
            </p:nvSpPr>
            <p:spPr>
              <a:xfrm>
                <a:off x="9368171" y="2398087"/>
                <a:ext cx="290464" cy="350865"/>
              </a:xfrm>
              <a:prstGeom prst="rect">
                <a:avLst/>
              </a:prstGeom>
            </p:spPr>
            <p:txBody>
              <a:bodyPr wrap="none">
                <a:spAutoFit/>
              </a:bodyPr>
              <a:lstStyle/>
              <a:p>
                <a:pPr fontAlgn="auto">
                  <a:lnSpc>
                    <a:spcPct val="140000"/>
                  </a:lnSpc>
                  <a:spcBef>
                    <a:spcPts val="0"/>
                  </a:spcBef>
                  <a:spcAft>
                    <a:spcPts val="0"/>
                  </a:spcAft>
                  <a:defRPr/>
                </a:pPr>
                <a:r>
                  <a:rPr lang="en-US" sz="1200">
                    <a:latin typeface="Huawei Sans" panose="020C0503030203020204" pitchFamily="34" charset="0"/>
                  </a:rPr>
                  <a:t>...</a:t>
                </a:r>
              </a:p>
            </p:txBody>
          </p:sp>
          <p:sp>
            <p:nvSpPr>
              <p:cNvPr id="198" name="文本框 197"/>
              <p:cNvSpPr txBox="1"/>
              <p:nvPr/>
            </p:nvSpPr>
            <p:spPr>
              <a:xfrm>
                <a:off x="9023047" y="2765685"/>
                <a:ext cx="1309974" cy="276999"/>
              </a:xfrm>
              <a:prstGeom prst="rect">
                <a:avLst/>
              </a:prstGeom>
              <a:noFill/>
            </p:spPr>
            <p:txBody>
              <a:bodyPr wrap="none" rtlCol="0">
                <a:spAutoFit/>
              </a:bodyPr>
              <a:lstStyle/>
              <a:p>
                <a:r>
                  <a:rPr lang="en-US" sz="1200">
                    <a:latin typeface="Huawei Sans" panose="020C0503030203020204" pitchFamily="34" charset="0"/>
                  </a:rPr>
                  <a:t>3 routes in total</a:t>
                </a:r>
              </a:p>
            </p:txBody>
          </p:sp>
          <p:sp>
            <p:nvSpPr>
              <p:cNvPr id="200" name="等于号 199"/>
              <p:cNvSpPr/>
              <p:nvPr/>
            </p:nvSpPr>
            <p:spPr bwMode="auto">
              <a:xfrm rot="10800000">
                <a:off x="5645738" y="2352492"/>
                <a:ext cx="208997" cy="86948"/>
              </a:xfrm>
              <a:prstGeom prst="mathEqual">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0" i="0" u="none" strike="noStrike" cap="none" normalizeH="0" baseline="0" smtClean="0">
                  <a:ln>
                    <a:noFill/>
                  </a:ln>
                  <a:effectLst/>
                  <a:latin typeface="Huawei Sans" panose="020C0503030203020204" pitchFamily="34" charset="0"/>
                </a:endParaRPr>
              </a:p>
            </p:txBody>
          </p:sp>
        </p:grpSp>
        <p:sp>
          <p:nvSpPr>
            <p:cNvPr id="2" name="文本框 1"/>
            <p:cNvSpPr txBox="1"/>
            <p:nvPr/>
          </p:nvSpPr>
          <p:spPr>
            <a:xfrm>
              <a:off x="4929484" y="1842159"/>
              <a:ext cx="797013" cy="461665"/>
            </a:xfrm>
            <a:prstGeom prst="rect">
              <a:avLst/>
            </a:prstGeom>
            <a:noFill/>
          </p:spPr>
          <p:txBody>
            <a:bodyPr wrap="none" rtlCol="0">
              <a:spAutoFit/>
            </a:bodyPr>
            <a:lstStyle/>
            <a:p>
              <a:pPr algn="ctr"/>
              <a:r>
                <a:rPr lang="en-US" sz="1200" dirty="0">
                  <a:latin typeface="Huawei Sans" panose="020C0503030203020204" pitchFamily="34" charset="0"/>
                </a:rPr>
                <a:t>Two DG </a:t>
              </a:r>
              <a:endParaRPr lang="en-US" sz="1200" dirty="0" smtClean="0">
                <a:latin typeface="Huawei Sans" panose="020C0503030203020204" pitchFamily="34" charset="0"/>
              </a:endParaRPr>
            </a:p>
            <a:p>
              <a:pPr algn="ctr"/>
              <a:r>
                <a:rPr lang="en-US" sz="1200" dirty="0" smtClean="0">
                  <a:latin typeface="Huawei Sans" panose="020C0503030203020204" pitchFamily="34" charset="0"/>
                </a:rPr>
                <a:t>routes</a:t>
              </a:r>
              <a:endParaRPr lang="en-US" sz="1200" dirty="0">
                <a:latin typeface="Huawei Sans" panose="020C0503030203020204" pitchFamily="34" charset="0"/>
              </a:endParaRPr>
            </a:p>
          </p:txBody>
        </p:sp>
      </p:grpSp>
      <p:sp>
        <p:nvSpPr>
          <p:cNvPr id="3" name="矩形 2"/>
          <p:cNvSpPr/>
          <p:nvPr/>
        </p:nvSpPr>
        <p:spPr>
          <a:xfrm>
            <a:off x="385911" y="890134"/>
            <a:ext cx="1546242" cy="1077218"/>
          </a:xfrm>
          <a:prstGeom prst="rect">
            <a:avLst/>
          </a:prstGeom>
        </p:spPr>
        <p:txBody>
          <a:bodyPr wrap="square">
            <a:spAutoFit/>
          </a:bodyPr>
          <a:lstStyle/>
          <a:p>
            <a:r>
              <a:rPr lang="en-US" sz="1600" dirty="0">
                <a:latin typeface="Huawei Sans" panose="020C0503030203020204" pitchFamily="34" charset="0"/>
              </a:rPr>
              <a:t>Power distribution solution for LX data center</a:t>
            </a:r>
          </a:p>
        </p:txBody>
      </p:sp>
    </p:spTree>
    <p:extLst>
      <p:ext uri="{BB962C8B-B14F-4D97-AF65-F5344CB8AC3E}">
        <p14:creationId xmlns:p14="http://schemas.microsoft.com/office/powerpoint/2010/main" val="210697898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Case 5 (2)</a:t>
            </a:r>
            <a:endParaRPr lang="en-US" dirty="0"/>
          </a:p>
        </p:txBody>
      </p:sp>
      <p:sp>
        <p:nvSpPr>
          <p:cNvPr id="4" name="文本占位符 3"/>
          <p:cNvSpPr>
            <a:spLocks noGrp="1"/>
          </p:cNvSpPr>
          <p:nvPr>
            <p:ph type="body" sz="quarter" idx="10"/>
          </p:nvPr>
        </p:nvSpPr>
        <p:spPr/>
        <p:txBody>
          <a:bodyPr/>
          <a:lstStyle/>
          <a:p>
            <a:r>
              <a:rPr lang="en-US" dirty="0" smtClean="0"/>
              <a:t>Discussion:</a:t>
            </a:r>
          </a:p>
          <a:p>
            <a:pPr lvl="1"/>
            <a:r>
              <a:rPr lang="en-US" dirty="0" smtClean="0"/>
              <a:t>Which tier of requirements does the power supply solution meet?</a:t>
            </a:r>
          </a:p>
          <a:p>
            <a:pPr lvl="2"/>
            <a:r>
              <a:rPr lang="en-US" dirty="0" smtClean="0"/>
              <a:t>Consider the following aspects:</a:t>
            </a:r>
          </a:p>
          <a:p>
            <a:pPr lvl="3"/>
            <a:r>
              <a:rPr lang="en-US" dirty="0" smtClean="0"/>
              <a:t>DG configuration</a:t>
            </a:r>
          </a:p>
          <a:p>
            <a:pPr lvl="3"/>
            <a:r>
              <a:rPr lang="en-US" dirty="0" smtClean="0"/>
              <a:t>Transformer configuration</a:t>
            </a:r>
          </a:p>
          <a:p>
            <a:pPr lvl="3"/>
            <a:r>
              <a:rPr lang="en-US" dirty="0" smtClean="0"/>
              <a:t>UPS configuration</a:t>
            </a:r>
          </a:p>
          <a:p>
            <a:pPr lvl="3"/>
            <a:r>
              <a:rPr lang="en-US" dirty="0" smtClean="0"/>
              <a:t>Power supply route for loads</a:t>
            </a:r>
          </a:p>
          <a:p>
            <a:pPr lvl="1"/>
            <a:r>
              <a:rPr lang="en-US" dirty="0" smtClean="0"/>
              <a:t>What are the advantages of this power supply solution?</a:t>
            </a:r>
          </a:p>
          <a:p>
            <a:pPr lvl="1"/>
            <a:endParaRPr lang="en-US" altLang="zh-CN" dirty="0" smtClean="0"/>
          </a:p>
        </p:txBody>
      </p:sp>
      <p:grpSp>
        <p:nvGrpSpPr>
          <p:cNvPr id="5" name="组合 4"/>
          <p:cNvGrpSpPr/>
          <p:nvPr/>
        </p:nvGrpSpPr>
        <p:grpSpPr>
          <a:xfrm>
            <a:off x="7452870" y="2247621"/>
            <a:ext cx="4176125" cy="2841039"/>
            <a:chOff x="6608763" y="4602163"/>
            <a:chExt cx="1300163" cy="881063"/>
          </a:xfrm>
        </p:grpSpPr>
        <p:sp>
          <p:nvSpPr>
            <p:cNvPr id="6"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3"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4"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19669621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Case 5 (3)</a:t>
            </a:r>
            <a:endParaRPr lang="en-US" dirty="0"/>
          </a:p>
        </p:txBody>
      </p:sp>
      <p:sp>
        <p:nvSpPr>
          <p:cNvPr id="3" name="文本占位符 2"/>
          <p:cNvSpPr>
            <a:spLocks noGrp="1"/>
          </p:cNvSpPr>
          <p:nvPr>
            <p:ph type="body" sz="quarter" idx="10"/>
          </p:nvPr>
        </p:nvSpPr>
        <p:spPr/>
        <p:txBody>
          <a:bodyPr/>
          <a:lstStyle/>
          <a:p>
            <a:r>
              <a:rPr lang="en-US" sz="2000" dirty="0" smtClean="0"/>
              <a:t>The power supply solution complies with the requirements for Uptime Tier </a:t>
            </a:r>
            <a:r>
              <a:rPr lang="en-US" altLang="zh-CN" sz="2000" dirty="0" smtClean="0"/>
              <a:t>Ⅲ</a:t>
            </a:r>
            <a:r>
              <a:rPr lang="en-US" sz="2000" dirty="0" smtClean="0"/>
              <a:t> data centers.</a:t>
            </a:r>
          </a:p>
          <a:p>
            <a:pPr lvl="1"/>
            <a:r>
              <a:rPr lang="en-US" sz="1800" dirty="0" smtClean="0"/>
              <a:t>DG configuration: N+1</a:t>
            </a:r>
          </a:p>
          <a:p>
            <a:pPr lvl="1"/>
            <a:r>
              <a:rPr lang="en-US" sz="1800" dirty="0" smtClean="0"/>
              <a:t>Transformer configuration: N+R</a:t>
            </a:r>
          </a:p>
          <a:p>
            <a:pPr lvl="1"/>
            <a:r>
              <a:rPr lang="en-US" sz="1800" dirty="0" smtClean="0"/>
              <a:t>UPS configuration: N+R</a:t>
            </a:r>
          </a:p>
          <a:p>
            <a:pPr lvl="1"/>
            <a:r>
              <a:rPr lang="en-US" sz="1800" dirty="0" smtClean="0"/>
              <a:t>Power supply route for loads: active-standby routes</a:t>
            </a:r>
          </a:p>
          <a:p>
            <a:r>
              <a:rPr lang="en-US" sz="2000" dirty="0" smtClean="0"/>
              <a:t>Advantages:</a:t>
            </a:r>
          </a:p>
          <a:p>
            <a:pPr lvl="1"/>
            <a:r>
              <a:rPr lang="en-US" sz="1800" dirty="0" smtClean="0"/>
              <a:t>IT loads are powered by two routes (one active and one standby) and can be maintained online as planned.</a:t>
            </a:r>
          </a:p>
          <a:p>
            <a:pPr lvl="1"/>
            <a:r>
              <a:rPr lang="en-US" sz="1800" dirty="0" smtClean="0"/>
              <a:t>Compared with the traditional UPS 2N configuration, this configuration reduces costs.</a:t>
            </a:r>
          </a:p>
          <a:p>
            <a:pPr lvl="1"/>
            <a:endParaRPr lang="en-US" altLang="zh-CN" dirty="0" smtClean="0"/>
          </a:p>
          <a:p>
            <a:endParaRPr lang="zh-CN" altLang="en-US" dirty="0"/>
          </a:p>
        </p:txBody>
      </p:sp>
    </p:spTree>
    <p:extLst>
      <p:ext uri="{BB962C8B-B14F-4D97-AF65-F5344CB8AC3E}">
        <p14:creationId xmlns:p14="http://schemas.microsoft.com/office/powerpoint/2010/main" val="3801043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a:latin typeface="Huawei Sans" panose="020C0503030203020204" pitchFamily="34" charset="0"/>
              </a:rPr>
              <a:t>Typical Solutions</a:t>
            </a:r>
          </a:p>
          <a:p>
            <a:r>
              <a:rPr lang="en-US">
                <a:solidFill>
                  <a:schemeClr val="bg1">
                    <a:lumMod val="50000"/>
                  </a:schemeClr>
                </a:solidFill>
                <a:latin typeface="Huawei Sans" panose="020C0503030203020204" pitchFamily="34" charset="0"/>
              </a:rPr>
              <a:t>Solution Application Analysis</a:t>
            </a: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91654952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atin typeface="Huawei Sans" panose="020C0503030203020204" pitchFamily="34" charset="0"/>
              </a:rPr>
              <a:t>Typical Solutions</a:t>
            </a:r>
          </a:p>
          <a:p>
            <a:r>
              <a:rPr lang="en-US">
                <a:latin typeface="Huawei Sans" panose="020C0503030203020204" pitchFamily="34" charset="0"/>
              </a:rPr>
              <a:t>Solution Application Analysis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17522533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smtClean="0"/>
              <a:t>（</a:t>
            </a:r>
            <a:r>
              <a:rPr lang="en-US" altLang="zh-CN" dirty="0" smtClean="0"/>
              <a:t>T or F</a:t>
            </a:r>
            <a:r>
              <a:rPr lang="zh-CN" altLang="en-US" dirty="0" smtClean="0"/>
              <a:t>）</a:t>
            </a:r>
            <a:r>
              <a:rPr lang="en-US" dirty="0" smtClean="0"/>
              <a:t>The </a:t>
            </a:r>
            <a:r>
              <a:rPr lang="en-US" dirty="0"/>
              <a:t>power supply architecture of a data center is as follows: dual mains supplies, 2N transformers, 2N UPS, and N+1 diesel generators. The diesel generators share one combiner cabinet, and the loads are </a:t>
            </a:r>
            <a:r>
              <a:rPr lang="en-US" dirty="0" err="1"/>
              <a:t>cofigured</a:t>
            </a:r>
            <a:r>
              <a:rPr lang="en-US" dirty="0"/>
              <a:t> with dual-paths power supply. The power supply solution of the data center meets the requirements of an Uptime Tier </a:t>
            </a:r>
            <a:r>
              <a:rPr lang="en-US" altLang="zh-CN" dirty="0" smtClean="0"/>
              <a:t>Ⅲ</a:t>
            </a:r>
            <a:r>
              <a:rPr lang="en-US" dirty="0" smtClean="0"/>
              <a:t> </a:t>
            </a:r>
            <a:r>
              <a:rPr lang="en-US" dirty="0"/>
              <a:t>data center.</a:t>
            </a:r>
          </a:p>
        </p:txBody>
      </p:sp>
    </p:spTree>
    <p:extLst>
      <p:ext uri="{BB962C8B-B14F-4D97-AF65-F5344CB8AC3E}">
        <p14:creationId xmlns:p14="http://schemas.microsoft.com/office/powerpoint/2010/main" val="239599706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3178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文本占位符 8"/>
          <p:cNvSpPr>
            <a:spLocks noGrp="1"/>
          </p:cNvSpPr>
          <p:nvPr>
            <p:ph type="body" sz="quarter" idx="17"/>
          </p:nvPr>
        </p:nvSpPr>
        <p:spPr/>
        <p:txBody>
          <a:bodyPr/>
          <a:lstStyle/>
          <a:p>
            <a:r>
              <a:rPr lang="en-US" altLang="zh-CN" dirty="0" smtClean="0"/>
              <a:t>V1R1</a:t>
            </a:r>
            <a:endParaRPr lang="zh-CN" altLang="en-US" dirty="0"/>
          </a:p>
        </p:txBody>
      </p:sp>
      <p:sp>
        <p:nvSpPr>
          <p:cNvPr id="30" name="文本占位符 29"/>
          <p:cNvSpPr>
            <a:spLocks noGrp="1"/>
          </p:cNvSpPr>
          <p:nvPr>
            <p:ph type="body" sz="quarter" idx="18"/>
          </p:nvPr>
        </p:nvSpPr>
        <p:spPr/>
        <p:txBody>
          <a:bodyPr/>
          <a:lstStyle/>
          <a:p>
            <a:endParaRPr lang="zh-CN" altLang="en-US"/>
          </a:p>
        </p:txBody>
      </p:sp>
      <p:sp>
        <p:nvSpPr>
          <p:cNvPr id="31" name="文本占位符 30"/>
          <p:cNvSpPr>
            <a:spLocks noGrp="1"/>
          </p:cNvSpPr>
          <p:nvPr>
            <p:ph type="body" sz="quarter" idx="19"/>
          </p:nvPr>
        </p:nvSpPr>
        <p:spPr/>
        <p:txBody>
          <a:bodyPr/>
          <a:lstStyle/>
          <a:p>
            <a:endParaRPr lang="zh-CN" altLang="en-US"/>
          </a:p>
        </p:txBody>
      </p:sp>
      <p:sp>
        <p:nvSpPr>
          <p:cNvPr id="32" name="文本占位符 31"/>
          <p:cNvSpPr>
            <a:spLocks noGrp="1"/>
          </p:cNvSpPr>
          <p:nvPr>
            <p:ph type="body" sz="quarter" idx="20"/>
          </p:nvPr>
        </p:nvSpPr>
        <p:spPr/>
        <p:txBody>
          <a:bodyPr/>
          <a:lstStyle/>
          <a:p>
            <a:endParaRPr lang="zh-CN" altLang="en-US"/>
          </a:p>
        </p:txBody>
      </p:sp>
      <p:sp>
        <p:nvSpPr>
          <p:cNvPr id="3" name="文本占位符 2"/>
          <p:cNvSpPr>
            <a:spLocks noGrp="1"/>
          </p:cNvSpPr>
          <p:nvPr>
            <p:ph type="body" sz="quarter" idx="13"/>
          </p:nvPr>
        </p:nvSpPr>
        <p:spPr/>
        <p:txBody>
          <a:bodyPr/>
          <a:lstStyle/>
          <a:p>
            <a:r>
              <a:rPr lang="en-US" altLang="zh-CN" dirty="0" smtClean="0">
                <a:latin typeface="Huawei Sans" panose="020C0503030203020204" pitchFamily="34" charset="0"/>
              </a:rPr>
              <a:t>Chen Kaifeng/CWX377854</a:t>
            </a:r>
            <a:endParaRPr lang="zh-CN" altLang="en-US" dirty="0">
              <a:latin typeface="Huawei Sans" panose="020C0503030203020204" pitchFamily="34" charset="0"/>
            </a:endParaRPr>
          </a:p>
        </p:txBody>
      </p:sp>
      <p:sp>
        <p:nvSpPr>
          <p:cNvPr id="4" name="文本占位符 3"/>
          <p:cNvSpPr>
            <a:spLocks noGrp="1"/>
          </p:cNvSpPr>
          <p:nvPr>
            <p:ph type="body" sz="quarter" idx="14"/>
          </p:nvPr>
        </p:nvSpPr>
        <p:spPr/>
        <p:txBody>
          <a:bodyPr/>
          <a:lstStyle/>
          <a:p>
            <a:r>
              <a:rPr lang="en-US" altLang="zh-CN" dirty="0" smtClean="0">
                <a:latin typeface="Huawei Sans" panose="020C0503030203020204" pitchFamily="34" charset="0"/>
              </a:rPr>
              <a:t>2020.4</a:t>
            </a:r>
            <a:endParaRPr lang="zh-CN" altLang="en-US" dirty="0">
              <a:latin typeface="Huawei Sans" panose="020C0503030203020204" pitchFamily="34" charset="0"/>
            </a:endParaRPr>
          </a:p>
        </p:txBody>
      </p:sp>
      <p:sp>
        <p:nvSpPr>
          <p:cNvPr id="5" name="文本占位符 4"/>
          <p:cNvSpPr>
            <a:spLocks noGrp="1"/>
          </p:cNvSpPr>
          <p:nvPr>
            <p:ph type="body" sz="quarter" idx="15"/>
          </p:nvPr>
        </p:nvSpPr>
        <p:spPr/>
        <p:txBody>
          <a:bodyPr/>
          <a:lstStyle/>
          <a:p>
            <a:r>
              <a:rPr lang="en-US" altLang="zh-CN" dirty="0" smtClean="0">
                <a:latin typeface="Huawei Sans" panose="020C0503030203020204" pitchFamily="34" charset="0"/>
              </a:rPr>
              <a:t>Li </a:t>
            </a:r>
            <a:r>
              <a:rPr lang="en-US" altLang="zh-CN" dirty="0" err="1" smtClean="0">
                <a:latin typeface="Huawei Sans" panose="020C0503030203020204" pitchFamily="34" charset="0"/>
              </a:rPr>
              <a:t>Shaofeng</a:t>
            </a:r>
            <a:r>
              <a:rPr lang="en-US" altLang="zh-CN" dirty="0" smtClean="0">
                <a:latin typeface="Huawei Sans" panose="020C0503030203020204" pitchFamily="34" charset="0"/>
              </a:rPr>
              <a:t>/l486775</a:t>
            </a:r>
            <a:endParaRPr lang="zh-CN" altLang="en-US" dirty="0">
              <a:latin typeface="Huawei Sans" panose="020C0503030203020204" pitchFamily="34" charset="0"/>
            </a:endParaRPr>
          </a:p>
        </p:txBody>
      </p:sp>
      <p:sp>
        <p:nvSpPr>
          <p:cNvPr id="8" name="文本占位符 7"/>
          <p:cNvSpPr>
            <a:spLocks noGrp="1"/>
          </p:cNvSpPr>
          <p:nvPr>
            <p:ph type="body" sz="quarter" idx="16"/>
          </p:nvPr>
        </p:nvSpPr>
        <p:spPr/>
        <p:txBody>
          <a:bodyPr/>
          <a:lstStyle/>
          <a:p>
            <a:r>
              <a:rPr lang="en-US" altLang="zh-CN" dirty="0" smtClean="0"/>
              <a:t>V5R2</a:t>
            </a:r>
            <a:endParaRPr lang="zh-CN" altLang="en-US" dirty="0"/>
          </a:p>
        </p:txBody>
      </p:sp>
      <p:sp>
        <p:nvSpPr>
          <p:cNvPr id="33" name="文本占位符 32"/>
          <p:cNvSpPr>
            <a:spLocks noGrp="1"/>
          </p:cNvSpPr>
          <p:nvPr>
            <p:ph type="body" sz="quarter" idx="21"/>
          </p:nvPr>
        </p:nvSpPr>
        <p:spPr/>
        <p:txBody>
          <a:bodyPr/>
          <a:lstStyle/>
          <a:p>
            <a:endParaRPr lang="zh-CN" altLang="en-US"/>
          </a:p>
        </p:txBody>
      </p:sp>
      <p:sp>
        <p:nvSpPr>
          <p:cNvPr id="34" name="文本占位符 33"/>
          <p:cNvSpPr>
            <a:spLocks noGrp="1"/>
          </p:cNvSpPr>
          <p:nvPr>
            <p:ph type="body" sz="quarter" idx="22"/>
          </p:nvPr>
        </p:nvSpPr>
        <p:spPr/>
        <p:txBody>
          <a:bodyPr/>
          <a:lstStyle/>
          <a:p>
            <a:endParaRPr lang="zh-CN" altLang="en-US"/>
          </a:p>
        </p:txBody>
      </p:sp>
      <p:sp>
        <p:nvSpPr>
          <p:cNvPr id="35" name="文本占位符 34"/>
          <p:cNvSpPr>
            <a:spLocks noGrp="1"/>
          </p:cNvSpPr>
          <p:nvPr>
            <p:ph type="body" sz="quarter" idx="23"/>
          </p:nvPr>
        </p:nvSpPr>
        <p:spPr/>
        <p:txBody>
          <a:bodyPr/>
          <a:lstStyle/>
          <a:p>
            <a:endParaRPr lang="zh-CN" altLang="en-US"/>
          </a:p>
        </p:txBody>
      </p:sp>
      <p:sp>
        <p:nvSpPr>
          <p:cNvPr id="36" name="文本占位符 35"/>
          <p:cNvSpPr>
            <a:spLocks noGrp="1"/>
          </p:cNvSpPr>
          <p:nvPr>
            <p:ph type="body" sz="quarter" idx="24"/>
          </p:nvPr>
        </p:nvSpPr>
        <p:spPr/>
        <p:txBody>
          <a:bodyPr/>
          <a:lstStyle/>
          <a:p>
            <a:endParaRPr lang="zh-CN" altLang="en-US"/>
          </a:p>
        </p:txBody>
      </p:sp>
      <p:sp>
        <p:nvSpPr>
          <p:cNvPr id="37" name="文本占位符 36"/>
          <p:cNvSpPr>
            <a:spLocks noGrp="1"/>
          </p:cNvSpPr>
          <p:nvPr>
            <p:ph type="body" sz="quarter" idx="25"/>
          </p:nvPr>
        </p:nvSpPr>
        <p:spPr/>
        <p:txBody>
          <a:bodyPr/>
          <a:lstStyle/>
          <a:p>
            <a:endParaRPr lang="zh-CN" altLang="en-US"/>
          </a:p>
        </p:txBody>
      </p:sp>
      <p:sp>
        <p:nvSpPr>
          <p:cNvPr id="38" name="文本占位符 37"/>
          <p:cNvSpPr>
            <a:spLocks noGrp="1"/>
          </p:cNvSpPr>
          <p:nvPr>
            <p:ph type="body" sz="quarter" idx="26"/>
          </p:nvPr>
        </p:nvSpPr>
        <p:spPr/>
        <p:txBody>
          <a:bodyPr/>
          <a:lstStyle/>
          <a:p>
            <a:endParaRPr lang="zh-CN" altLang="en-US"/>
          </a:p>
        </p:txBody>
      </p:sp>
      <p:sp>
        <p:nvSpPr>
          <p:cNvPr id="39" name="文本占位符 38"/>
          <p:cNvSpPr>
            <a:spLocks noGrp="1"/>
          </p:cNvSpPr>
          <p:nvPr>
            <p:ph type="body" sz="quarter" idx="27"/>
          </p:nvPr>
        </p:nvSpPr>
        <p:spPr/>
        <p:txBody>
          <a:bodyPr/>
          <a:lstStyle/>
          <a:p>
            <a:endParaRPr lang="zh-CN" altLang="en-US"/>
          </a:p>
        </p:txBody>
      </p:sp>
      <p:sp>
        <p:nvSpPr>
          <p:cNvPr id="40" name="文本占位符 39"/>
          <p:cNvSpPr>
            <a:spLocks noGrp="1"/>
          </p:cNvSpPr>
          <p:nvPr>
            <p:ph type="body" sz="quarter" idx="28"/>
          </p:nvPr>
        </p:nvSpPr>
        <p:spPr/>
        <p:txBody>
          <a:bodyPr/>
          <a:lstStyle/>
          <a:p>
            <a:endParaRPr lang="zh-CN" altLang="en-US"/>
          </a:p>
        </p:txBody>
      </p:sp>
      <p:sp>
        <p:nvSpPr>
          <p:cNvPr id="41" name="文本占位符 40"/>
          <p:cNvSpPr>
            <a:spLocks noGrp="1"/>
          </p:cNvSpPr>
          <p:nvPr>
            <p:ph type="body" sz="quarter" idx="29"/>
          </p:nvPr>
        </p:nvSpPr>
        <p:spPr/>
        <p:txBody>
          <a:bodyPr/>
          <a:lstStyle/>
          <a:p>
            <a:endParaRPr lang="zh-CN" altLang="en-US"/>
          </a:p>
        </p:txBody>
      </p:sp>
      <p:sp>
        <p:nvSpPr>
          <p:cNvPr id="42" name="文本占位符 41"/>
          <p:cNvSpPr>
            <a:spLocks noGrp="1"/>
          </p:cNvSpPr>
          <p:nvPr>
            <p:ph type="body" sz="quarter" idx="30"/>
          </p:nvPr>
        </p:nvSpPr>
        <p:spPr/>
        <p:txBody>
          <a:bodyPr/>
          <a:lstStyle/>
          <a:p>
            <a:endParaRPr lang="zh-CN" altLang="en-US"/>
          </a:p>
        </p:txBody>
      </p:sp>
      <p:sp>
        <p:nvSpPr>
          <p:cNvPr id="43" name="文本占位符 42"/>
          <p:cNvSpPr>
            <a:spLocks noGrp="1"/>
          </p:cNvSpPr>
          <p:nvPr>
            <p:ph type="body" sz="quarter" idx="31"/>
          </p:nvPr>
        </p:nvSpPr>
        <p:spPr/>
        <p:txBody>
          <a:bodyPr/>
          <a:lstStyle/>
          <a:p>
            <a:endParaRPr lang="zh-CN" altLang="en-US"/>
          </a:p>
        </p:txBody>
      </p:sp>
      <p:sp>
        <p:nvSpPr>
          <p:cNvPr id="44" name="文本占位符 43"/>
          <p:cNvSpPr>
            <a:spLocks noGrp="1"/>
          </p:cNvSpPr>
          <p:nvPr>
            <p:ph type="body" sz="quarter" idx="32"/>
          </p:nvPr>
        </p:nvSpPr>
        <p:spPr/>
        <p:txBody>
          <a:bodyPr/>
          <a:lstStyle/>
          <a:p>
            <a:endParaRPr lang="zh-CN" altLang="en-US"/>
          </a:p>
        </p:txBody>
      </p:sp>
      <p:sp>
        <p:nvSpPr>
          <p:cNvPr id="45" name="文本占位符 44"/>
          <p:cNvSpPr>
            <a:spLocks noGrp="1"/>
          </p:cNvSpPr>
          <p:nvPr>
            <p:ph type="body" sz="quarter" idx="33"/>
          </p:nvPr>
        </p:nvSpPr>
        <p:spPr/>
        <p:txBody>
          <a:bodyPr/>
          <a:lstStyle/>
          <a:p>
            <a:endParaRPr lang="zh-CN" altLang="en-US"/>
          </a:p>
        </p:txBody>
      </p:sp>
      <p:sp>
        <p:nvSpPr>
          <p:cNvPr id="46" name="文本占位符 45"/>
          <p:cNvSpPr>
            <a:spLocks noGrp="1"/>
          </p:cNvSpPr>
          <p:nvPr>
            <p:ph type="body" sz="quarter" idx="34"/>
          </p:nvPr>
        </p:nvSpPr>
        <p:spPr/>
        <p:txBody>
          <a:bodyPr/>
          <a:lstStyle/>
          <a:p>
            <a:endParaRPr lang="zh-CN" altLang="en-US"/>
          </a:p>
        </p:txBody>
      </p:sp>
      <p:sp>
        <p:nvSpPr>
          <p:cNvPr id="47" name="文本占位符 46"/>
          <p:cNvSpPr>
            <a:spLocks noGrp="1"/>
          </p:cNvSpPr>
          <p:nvPr>
            <p:ph type="body" sz="quarter" idx="35"/>
          </p:nvPr>
        </p:nvSpPr>
        <p:spPr/>
        <p:txBody>
          <a:bodyPr/>
          <a:lstStyle/>
          <a:p>
            <a:endParaRPr lang="zh-CN" altLang="en-US"/>
          </a:p>
        </p:txBody>
      </p:sp>
      <p:sp>
        <p:nvSpPr>
          <p:cNvPr id="48" name="文本占位符 47"/>
          <p:cNvSpPr>
            <a:spLocks noGrp="1"/>
          </p:cNvSpPr>
          <p:nvPr>
            <p:ph type="body" sz="quarter" idx="36"/>
          </p:nvPr>
        </p:nvSpPr>
        <p:spPr/>
        <p:txBody>
          <a:bodyPr/>
          <a:lstStyle/>
          <a:p>
            <a:endParaRPr lang="zh-CN" altLang="en-US"/>
          </a:p>
        </p:txBody>
      </p:sp>
      <p:sp>
        <p:nvSpPr>
          <p:cNvPr id="49" name="文本占位符 48"/>
          <p:cNvSpPr>
            <a:spLocks noGrp="1"/>
          </p:cNvSpPr>
          <p:nvPr>
            <p:ph type="body" sz="quarter" idx="37"/>
          </p:nvPr>
        </p:nvSpPr>
        <p:spPr/>
        <p:txBody>
          <a:bodyPr/>
          <a:lstStyle/>
          <a:p>
            <a:endParaRPr lang="zh-CN" altLang="en-US"/>
          </a:p>
        </p:txBody>
      </p:sp>
      <p:sp>
        <p:nvSpPr>
          <p:cNvPr id="50" name="文本占位符 49"/>
          <p:cNvSpPr>
            <a:spLocks noGrp="1"/>
          </p:cNvSpPr>
          <p:nvPr>
            <p:ph type="body" sz="quarter" idx="38"/>
          </p:nvPr>
        </p:nvSpPr>
        <p:spPr/>
        <p:txBody>
          <a:bodyPr/>
          <a:lstStyle/>
          <a:p>
            <a:endParaRPr lang="zh-CN" altLang="en-US"/>
          </a:p>
        </p:txBody>
      </p:sp>
      <p:sp>
        <p:nvSpPr>
          <p:cNvPr id="51" name="文本占位符 50"/>
          <p:cNvSpPr>
            <a:spLocks noGrp="1"/>
          </p:cNvSpPr>
          <p:nvPr>
            <p:ph type="body" sz="quarter" idx="39"/>
          </p:nvPr>
        </p:nvSpPr>
        <p:spPr/>
        <p:txBody>
          <a:bodyPr/>
          <a:lstStyle/>
          <a:p>
            <a:endParaRPr lang="zh-CN" altLang="en-US"/>
          </a:p>
        </p:txBody>
      </p:sp>
      <p:sp>
        <p:nvSpPr>
          <p:cNvPr id="52" name="文本占位符 51"/>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409077175"/>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Huawei Sans" panose="020C0503030203020204" pitchFamily="34" charset="0"/>
              </a:rPr>
              <a:t>Reference Solution for an Uptime </a:t>
            </a:r>
            <a:r>
              <a:rPr lang="en-US" dirty="0" err="1" smtClean="0">
                <a:latin typeface="Huawei Sans" panose="020C0503030203020204" pitchFamily="34" charset="0"/>
              </a:rPr>
              <a:t>Tier</a:t>
            </a:r>
            <a:r>
              <a:rPr lang="en-US" altLang="zh-CN" dirty="0" err="1" smtClean="0">
                <a:latin typeface="Huawei Sans" panose="020C0503030203020204" pitchFamily="34" charset="0"/>
              </a:rPr>
              <a:t>Ⅰ</a:t>
            </a:r>
            <a:r>
              <a:rPr lang="en-US" dirty="0" err="1" smtClean="0">
                <a:latin typeface="Huawei Sans" panose="020C0503030203020204" pitchFamily="34" charset="0"/>
              </a:rPr>
              <a:t>Data</a:t>
            </a:r>
            <a:r>
              <a:rPr lang="en-US" dirty="0" smtClean="0">
                <a:latin typeface="Huawei Sans" panose="020C0503030203020204" pitchFamily="34" charset="0"/>
              </a:rPr>
              <a:t> </a:t>
            </a:r>
            <a:r>
              <a:rPr lang="en-US" dirty="0">
                <a:latin typeface="Huawei Sans" panose="020C0503030203020204" pitchFamily="34" charset="0"/>
              </a:rPr>
              <a:t>Center</a:t>
            </a:r>
          </a:p>
        </p:txBody>
      </p:sp>
      <p:sp>
        <p:nvSpPr>
          <p:cNvPr id="5" name="文本占位符 4"/>
          <p:cNvSpPr>
            <a:spLocks noGrp="1"/>
          </p:cNvSpPr>
          <p:nvPr>
            <p:ph type="body" sz="quarter" idx="10"/>
          </p:nvPr>
        </p:nvSpPr>
        <p:spPr>
          <a:xfrm>
            <a:off x="455613" y="1052514"/>
            <a:ext cx="5640388" cy="4875042"/>
          </a:xfrm>
        </p:spPr>
        <p:txBody>
          <a:bodyPr/>
          <a:lstStyle/>
          <a:p>
            <a:r>
              <a:rPr lang="en-US" sz="1800" dirty="0">
                <a:latin typeface="Huawei Sans" panose="020C0503030203020204" pitchFamily="34" charset="0"/>
              </a:rPr>
              <a:t>Single power supply and distribution route, diesel generator (DG), non-redundant uninterruptible power system (UPS)</a:t>
            </a:r>
          </a:p>
          <a:p>
            <a:r>
              <a:rPr lang="en-US" sz="1800" dirty="0">
                <a:latin typeface="Huawei Sans" panose="020C0503030203020204" pitchFamily="34" charset="0"/>
              </a:rPr>
              <a:t>If any device on the power distribution route is faulty or overhauled, the service system may break down.</a:t>
            </a:r>
          </a:p>
          <a:p>
            <a:r>
              <a:rPr lang="en-US" sz="1800" dirty="0">
                <a:latin typeface="Huawei Sans" panose="020C0503030203020204" pitchFamily="34" charset="0"/>
              </a:rPr>
              <a:t>This architecture is applicable to data centers used by small-sized enterprises that do not have specific requirements on service continuity.</a:t>
            </a:r>
          </a:p>
        </p:txBody>
      </p:sp>
      <p:sp>
        <p:nvSpPr>
          <p:cNvPr id="4" name="文本框 3"/>
          <p:cNvSpPr txBox="1"/>
          <p:nvPr/>
        </p:nvSpPr>
        <p:spPr bwMode="auto">
          <a:xfrm>
            <a:off x="6339310" y="5879428"/>
            <a:ext cx="5095332"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mn-ea"/>
              </a:rPr>
              <a:t>Power distribution topology of a Tier </a:t>
            </a:r>
            <a:r>
              <a:rPr lang="en-US" altLang="zh-CN" sz="1600" dirty="0" err="1" smtClean="0">
                <a:latin typeface="Huawei Sans" panose="020C0503030203020204" pitchFamily="34" charset="0"/>
                <a:ea typeface="+mn-ea"/>
              </a:rPr>
              <a:t>Ⅰ</a:t>
            </a:r>
            <a:r>
              <a:rPr lang="en-US" sz="1600" dirty="0" err="1" smtClean="0">
                <a:latin typeface="Huawei Sans" panose="020C0503030203020204" pitchFamily="34" charset="0"/>
                <a:ea typeface="+mn-ea"/>
              </a:rPr>
              <a:t>data</a:t>
            </a:r>
            <a:r>
              <a:rPr lang="en-US" sz="1600" dirty="0" smtClean="0">
                <a:latin typeface="Huawei Sans" panose="020C0503030203020204" pitchFamily="34" charset="0"/>
                <a:ea typeface="+mn-ea"/>
              </a:rPr>
              <a:t> </a:t>
            </a:r>
            <a:r>
              <a:rPr lang="en-US" sz="1600" dirty="0">
                <a:latin typeface="Huawei Sans" panose="020C0503030203020204" pitchFamily="34" charset="0"/>
                <a:ea typeface="+mn-ea"/>
              </a:rPr>
              <a:t>center</a:t>
            </a:r>
          </a:p>
        </p:txBody>
      </p:sp>
      <p:pic>
        <p:nvPicPr>
          <p:cNvPr id="3" name="图片 2"/>
          <p:cNvPicPr>
            <a:picLocks noChangeAspect="1"/>
          </p:cNvPicPr>
          <p:nvPr/>
        </p:nvPicPr>
        <p:blipFill>
          <a:blip r:embed="rId3"/>
          <a:stretch>
            <a:fillRect/>
          </a:stretch>
        </p:blipFill>
        <p:spPr>
          <a:xfrm>
            <a:off x="6179268" y="1211443"/>
            <a:ext cx="5569819" cy="4498726"/>
          </a:xfrm>
          <a:prstGeom prst="rect">
            <a:avLst/>
          </a:prstGeom>
        </p:spPr>
      </p:pic>
      <p:sp>
        <p:nvSpPr>
          <p:cNvPr id="7" name="文本框 6"/>
          <p:cNvSpPr txBox="1"/>
          <p:nvPr/>
        </p:nvSpPr>
        <p:spPr>
          <a:xfrm>
            <a:off x="7742345" y="4702615"/>
            <a:ext cx="710451" cy="276999"/>
          </a:xfrm>
          <a:prstGeom prst="rect">
            <a:avLst/>
          </a:prstGeom>
          <a:solidFill>
            <a:schemeClr val="accent1">
              <a:lumMod val="75000"/>
            </a:schemeClr>
          </a:solidFill>
        </p:spPr>
        <p:txBody>
          <a:bodyPr wrap="square" rtlCol="0">
            <a:noAutofit/>
          </a:bodyPr>
          <a:lstStyle/>
          <a:p>
            <a:r>
              <a:rPr lang="en-US" sz="1200">
                <a:solidFill>
                  <a:schemeClr val="bg1"/>
                </a:solidFill>
                <a:latin typeface="Huawei Sans" panose="020C0503030203020204" pitchFamily="34" charset="0"/>
              </a:rPr>
              <a:t>AC PDF</a:t>
            </a:r>
          </a:p>
        </p:txBody>
      </p:sp>
      <p:sp>
        <p:nvSpPr>
          <p:cNvPr id="8" name="文本框 7"/>
          <p:cNvSpPr txBox="1"/>
          <p:nvPr/>
        </p:nvSpPr>
        <p:spPr>
          <a:xfrm>
            <a:off x="8993630" y="4704158"/>
            <a:ext cx="710451" cy="276999"/>
          </a:xfrm>
          <a:prstGeom prst="rect">
            <a:avLst/>
          </a:prstGeom>
          <a:solidFill>
            <a:schemeClr val="accent1">
              <a:lumMod val="75000"/>
            </a:schemeClr>
          </a:solidFill>
        </p:spPr>
        <p:txBody>
          <a:bodyPr wrap="square" rtlCol="0">
            <a:noAutofit/>
          </a:bodyPr>
          <a:lstStyle/>
          <a:p>
            <a:r>
              <a:rPr lang="en-US" sz="1200" dirty="0">
                <a:solidFill>
                  <a:schemeClr val="bg1"/>
                </a:solidFill>
                <a:latin typeface="Huawei Sans" panose="020C0503030203020204" pitchFamily="34" charset="0"/>
              </a:rPr>
              <a:t>AC PDF</a:t>
            </a:r>
          </a:p>
        </p:txBody>
      </p:sp>
    </p:spTree>
    <p:extLst>
      <p:ext uri="{BB962C8B-B14F-4D97-AF65-F5344CB8AC3E}">
        <p14:creationId xmlns:p14="http://schemas.microsoft.com/office/powerpoint/2010/main" val="1293832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smtClean="0"/>
              <a:t>Ⅱ</a:t>
            </a:r>
            <a:r>
              <a:rPr lang="en-US" dirty="0" smtClean="0"/>
              <a:t> Data Center</a:t>
            </a:r>
            <a:endParaRPr lang="en-US" dirty="0"/>
          </a:p>
        </p:txBody>
      </p:sp>
      <p:sp>
        <p:nvSpPr>
          <p:cNvPr id="6" name="文本占位符 5"/>
          <p:cNvSpPr>
            <a:spLocks noGrp="1"/>
          </p:cNvSpPr>
          <p:nvPr>
            <p:ph type="body" sz="quarter" idx="10"/>
          </p:nvPr>
        </p:nvSpPr>
        <p:spPr>
          <a:xfrm>
            <a:off x="455613" y="1052514"/>
            <a:ext cx="5640388" cy="4875042"/>
          </a:xfrm>
        </p:spPr>
        <p:txBody>
          <a:bodyPr/>
          <a:lstStyle/>
          <a:p>
            <a:r>
              <a:rPr lang="en-US" sz="1800" dirty="0" smtClean="0"/>
              <a:t>Single power supply and distribution route, N+1 DG, UPS, and cooling devices.</a:t>
            </a:r>
          </a:p>
          <a:p>
            <a:r>
              <a:rPr lang="en-US" sz="1800" dirty="0" smtClean="0"/>
              <a:t>Faults and maintenance of key components do not affect the running of service devices.</a:t>
            </a:r>
          </a:p>
          <a:p>
            <a:r>
              <a:rPr lang="en-US" sz="1800" dirty="0" smtClean="0"/>
              <a:t>Faults and maintenance of the power supply and distribution route will affect the running of service devices.</a:t>
            </a:r>
          </a:p>
          <a:p>
            <a:r>
              <a:rPr lang="en-US" sz="1800" dirty="0" smtClean="0"/>
              <a:t>This architecture is applicable to data centers used by small- and medium-sized enterprises and aggregation sites of carriers that have no specific requirements on service continuity.</a:t>
            </a:r>
            <a:endParaRPr lang="en-US" sz="1800" dirty="0"/>
          </a:p>
        </p:txBody>
      </p:sp>
      <p:grpSp>
        <p:nvGrpSpPr>
          <p:cNvPr id="4" name="组合 3"/>
          <p:cNvGrpSpPr/>
          <p:nvPr/>
        </p:nvGrpSpPr>
        <p:grpSpPr>
          <a:xfrm>
            <a:off x="6512426" y="1249283"/>
            <a:ext cx="4947856" cy="4934110"/>
            <a:chOff x="6284195" y="1398294"/>
            <a:chExt cx="4947856" cy="4934110"/>
          </a:xfrm>
        </p:grpSpPr>
        <p:sp>
          <p:nvSpPr>
            <p:cNvPr id="5" name="文本框 4"/>
            <p:cNvSpPr txBox="1"/>
            <p:nvPr/>
          </p:nvSpPr>
          <p:spPr bwMode="auto">
            <a:xfrm>
              <a:off x="6284195" y="5997523"/>
              <a:ext cx="4947856"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rPr>
                <a:t>Power distribution topology of a Tier II </a:t>
              </a:r>
              <a:r>
                <a:rPr lang="en-US" sz="1600" dirty="0" smtClean="0">
                  <a:latin typeface="Huawei Sans" panose="020C0503030203020204" pitchFamily="34" charset="0"/>
                </a:rPr>
                <a:t>data center</a:t>
              </a:r>
              <a:endParaRPr lang="en-US" sz="1600" dirty="0">
                <a:latin typeface="Huawei Sans" panose="020C0503030203020204" pitchFamily="34" charset="0"/>
              </a:endParaRPr>
            </a:p>
          </p:txBody>
        </p:sp>
        <p:pic>
          <p:nvPicPr>
            <p:cNvPr id="3" name="图片 2"/>
            <p:cNvPicPr>
              <a:picLocks noChangeAspect="1"/>
            </p:cNvPicPr>
            <p:nvPr/>
          </p:nvPicPr>
          <p:blipFill>
            <a:blip r:embed="rId3"/>
            <a:stretch>
              <a:fillRect/>
            </a:stretch>
          </p:blipFill>
          <p:spPr>
            <a:xfrm>
              <a:off x="6308909" y="1398294"/>
              <a:ext cx="4791075" cy="4476750"/>
            </a:xfrm>
            <a:prstGeom prst="rect">
              <a:avLst/>
            </a:prstGeom>
          </p:spPr>
        </p:pic>
        <p:sp>
          <p:nvSpPr>
            <p:cNvPr id="7" name="文本框 6"/>
            <p:cNvSpPr txBox="1"/>
            <p:nvPr/>
          </p:nvSpPr>
          <p:spPr>
            <a:xfrm>
              <a:off x="7232208" y="4783464"/>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8" name="文本框 7"/>
            <p:cNvSpPr txBox="1"/>
            <p:nvPr/>
          </p:nvSpPr>
          <p:spPr>
            <a:xfrm>
              <a:off x="8810321" y="4779426"/>
              <a:ext cx="710451" cy="276999"/>
            </a:xfrm>
            <a:prstGeom prst="rect">
              <a:avLst/>
            </a:prstGeom>
            <a:solidFill>
              <a:schemeClr val="accent1">
                <a:lumMod val="75000"/>
              </a:schemeClr>
            </a:solidFill>
          </p:spPr>
          <p:txBody>
            <a:bodyPr wrap="none" rtlCol="0">
              <a:spAutoFit/>
            </a:bodyPr>
            <a:lstStyle/>
            <a:p>
              <a:r>
                <a:rPr lang="en-US" sz="1200" dirty="0">
                  <a:solidFill>
                    <a:schemeClr val="bg1"/>
                  </a:solidFill>
                  <a:latin typeface="Huawei Sans" panose="020C0503030203020204" pitchFamily="34" charset="0"/>
                </a:rPr>
                <a:t>AC PDF</a:t>
              </a:r>
            </a:p>
          </p:txBody>
        </p:sp>
        <p:sp>
          <p:nvSpPr>
            <p:cNvPr id="9" name="文本框 8"/>
            <p:cNvSpPr txBox="1"/>
            <p:nvPr/>
          </p:nvSpPr>
          <p:spPr>
            <a:xfrm>
              <a:off x="8048534" y="4779426"/>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grpSp>
    </p:spTree>
    <p:extLst>
      <p:ext uri="{BB962C8B-B14F-4D97-AF65-F5344CB8AC3E}">
        <p14:creationId xmlns:p14="http://schemas.microsoft.com/office/powerpoint/2010/main" val="1906860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smtClean="0"/>
              <a:t>Ⅲ</a:t>
            </a:r>
            <a:r>
              <a:rPr lang="en-US" dirty="0" smtClean="0"/>
              <a:t> Data Center (1)</a:t>
            </a:r>
            <a:endParaRPr lang="en-US" dirty="0"/>
          </a:p>
        </p:txBody>
      </p:sp>
      <p:sp>
        <p:nvSpPr>
          <p:cNvPr id="3" name="文本占位符 2"/>
          <p:cNvSpPr>
            <a:spLocks noGrp="1"/>
          </p:cNvSpPr>
          <p:nvPr>
            <p:ph type="body" sz="quarter" idx="10"/>
          </p:nvPr>
        </p:nvSpPr>
        <p:spPr>
          <a:xfrm>
            <a:off x="455612" y="1052514"/>
            <a:ext cx="4029761" cy="4875042"/>
          </a:xfrm>
        </p:spPr>
        <p:txBody>
          <a:bodyPr/>
          <a:lstStyle/>
          <a:p>
            <a:r>
              <a:rPr lang="en-US" dirty="0" smtClean="0"/>
              <a:t>Active-active power supply routes, 2N DG, and 2N UPS.</a:t>
            </a:r>
          </a:p>
          <a:p>
            <a:r>
              <a:rPr lang="en-US" dirty="0" smtClean="0"/>
              <a:t>Dual power supplies for cooling devices.</a:t>
            </a:r>
            <a:endParaRPr lang="en-US" dirty="0"/>
          </a:p>
        </p:txBody>
      </p:sp>
      <p:grpSp>
        <p:nvGrpSpPr>
          <p:cNvPr id="7" name="组合 6"/>
          <p:cNvGrpSpPr/>
          <p:nvPr/>
        </p:nvGrpSpPr>
        <p:grpSpPr>
          <a:xfrm>
            <a:off x="4585200" y="1052513"/>
            <a:ext cx="7118306" cy="5134194"/>
            <a:chOff x="4553428" y="1247556"/>
            <a:chExt cx="7118306" cy="5134194"/>
          </a:xfrm>
        </p:grpSpPr>
        <p:sp>
          <p:nvSpPr>
            <p:cNvPr id="5" name="文本框 4"/>
            <p:cNvSpPr txBox="1"/>
            <p:nvPr/>
          </p:nvSpPr>
          <p:spPr bwMode="auto">
            <a:xfrm>
              <a:off x="5800096" y="6046869"/>
              <a:ext cx="4878927"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mn-ea"/>
                </a:rPr>
                <a:t>Architecture with active-active routes and 2N </a:t>
              </a:r>
              <a:r>
                <a:rPr lang="en-US" sz="1600" dirty="0" smtClean="0">
                  <a:latin typeface="Huawei Sans" panose="020C0503030203020204" pitchFamily="34" charset="0"/>
                  <a:ea typeface="+mn-ea"/>
                </a:rPr>
                <a:t>DG</a:t>
              </a:r>
              <a:endParaRPr lang="en-US" sz="1600" dirty="0">
                <a:latin typeface="Huawei Sans" panose="020C0503030203020204" pitchFamily="34" charset="0"/>
                <a:ea typeface="+mn-ea"/>
              </a:endParaRPr>
            </a:p>
          </p:txBody>
        </p:sp>
        <p:pic>
          <p:nvPicPr>
            <p:cNvPr id="6" name="图片 5"/>
            <p:cNvPicPr>
              <a:picLocks noChangeAspect="1"/>
            </p:cNvPicPr>
            <p:nvPr/>
          </p:nvPicPr>
          <p:blipFill>
            <a:blip r:embed="rId3"/>
            <a:stretch>
              <a:fillRect/>
            </a:stretch>
          </p:blipFill>
          <p:spPr>
            <a:xfrm>
              <a:off x="4870884" y="1247556"/>
              <a:ext cx="6800850" cy="4848225"/>
            </a:xfrm>
            <a:prstGeom prst="rect">
              <a:avLst/>
            </a:prstGeom>
          </p:spPr>
        </p:pic>
        <p:sp>
          <p:nvSpPr>
            <p:cNvPr id="8" name="文本框 7"/>
            <p:cNvSpPr txBox="1"/>
            <p:nvPr/>
          </p:nvSpPr>
          <p:spPr>
            <a:xfrm>
              <a:off x="5557413" y="4792797"/>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9" name="文本框 8"/>
            <p:cNvSpPr txBox="1"/>
            <p:nvPr/>
          </p:nvSpPr>
          <p:spPr>
            <a:xfrm>
              <a:off x="6521757" y="4812048"/>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9153863" y="4186698"/>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10124410" y="4792796"/>
              <a:ext cx="710451" cy="276999"/>
            </a:xfrm>
            <a:prstGeom prst="rect">
              <a:avLst/>
            </a:prstGeom>
            <a:solidFill>
              <a:schemeClr val="accent1">
                <a:lumMod val="75000"/>
              </a:schemeClr>
            </a:solidFill>
          </p:spPr>
          <p:txBody>
            <a:bodyPr wrap="none" rtlCol="0">
              <a:spAutoFit/>
            </a:bodyPr>
            <a:lstStyle/>
            <a:p>
              <a:r>
                <a:rPr lang="en-US" sz="1200" dirty="0">
                  <a:solidFill>
                    <a:schemeClr val="bg1"/>
                  </a:solidFill>
                  <a:latin typeface="Huawei Sans" panose="020C0503030203020204" pitchFamily="34" charset="0"/>
                </a:rPr>
                <a:t>AC PDF</a:t>
              </a:r>
            </a:p>
          </p:txBody>
        </p:sp>
        <p:sp>
          <p:nvSpPr>
            <p:cNvPr id="4" name="文本框 3"/>
            <p:cNvSpPr txBox="1"/>
            <p:nvPr/>
          </p:nvSpPr>
          <p:spPr>
            <a:xfrm>
              <a:off x="4553428" y="3433667"/>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A</a:t>
              </a:r>
              <a:endParaRPr lang="zh-CN" altLang="en-US" sz="1400" dirty="0">
                <a:latin typeface="Huawei Sans" panose="020C0503030203020204" pitchFamily="34" charset="0"/>
              </a:endParaRPr>
            </a:p>
          </p:txBody>
        </p:sp>
        <p:sp>
          <p:nvSpPr>
            <p:cNvPr id="12" name="文本框 11"/>
            <p:cNvSpPr txBox="1"/>
            <p:nvPr/>
          </p:nvSpPr>
          <p:spPr>
            <a:xfrm>
              <a:off x="10736329" y="3459033"/>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B</a:t>
              </a:r>
              <a:endParaRPr lang="zh-CN" altLang="en-US" sz="1400" dirty="0">
                <a:latin typeface="Huawei Sans" panose="020C0503030203020204" pitchFamily="34" charset="0"/>
              </a:endParaRPr>
            </a:p>
          </p:txBody>
        </p:sp>
        <p:sp>
          <p:nvSpPr>
            <p:cNvPr id="13" name="文本框 12"/>
            <p:cNvSpPr txBox="1"/>
            <p:nvPr/>
          </p:nvSpPr>
          <p:spPr>
            <a:xfrm>
              <a:off x="8144353" y="2480483"/>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LV panel</a:t>
              </a:r>
              <a:endParaRPr lang="zh-CN" altLang="en-US" sz="1400" dirty="0">
                <a:latin typeface="Huawei Sans" panose="020C0503030203020204" pitchFamily="34" charset="0"/>
              </a:endParaRPr>
            </a:p>
          </p:txBody>
        </p:sp>
      </p:grpSp>
    </p:spTree>
    <p:extLst>
      <p:ext uri="{BB962C8B-B14F-4D97-AF65-F5344CB8AC3E}">
        <p14:creationId xmlns:p14="http://schemas.microsoft.com/office/powerpoint/2010/main" val="40618748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288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Reference Solution for an Uptime Tier </a:t>
            </a:r>
            <a:r>
              <a:rPr lang="en-US" altLang="zh-CN" dirty="0"/>
              <a:t>Ⅲ</a:t>
            </a:r>
            <a:r>
              <a:rPr lang="en-US" dirty="0" smtClean="0"/>
              <a:t> Data Center (2)</a:t>
            </a:r>
            <a:endParaRPr lang="en-US" dirty="0"/>
          </a:p>
        </p:txBody>
      </p:sp>
      <p:sp>
        <p:nvSpPr>
          <p:cNvPr id="3" name="文本占位符 2"/>
          <p:cNvSpPr>
            <a:spLocks noGrp="1"/>
          </p:cNvSpPr>
          <p:nvPr>
            <p:ph type="body" sz="quarter" idx="10"/>
          </p:nvPr>
        </p:nvSpPr>
        <p:spPr>
          <a:xfrm>
            <a:off x="455613" y="1052514"/>
            <a:ext cx="3942170" cy="4875042"/>
          </a:xfrm>
        </p:spPr>
        <p:txBody>
          <a:bodyPr/>
          <a:lstStyle/>
          <a:p>
            <a:r>
              <a:rPr lang="en-US" dirty="0" smtClean="0"/>
              <a:t>Active-active power supply routes, N+1 DG, and 2N UPS.</a:t>
            </a:r>
          </a:p>
          <a:p>
            <a:r>
              <a:rPr lang="en-US" dirty="0" smtClean="0"/>
              <a:t>Dual power supplies for cooling devices.</a:t>
            </a:r>
          </a:p>
          <a:p>
            <a:r>
              <a:rPr lang="en-US" dirty="0" smtClean="0"/>
              <a:t>Active-active parallel DG routes.</a:t>
            </a:r>
            <a:endParaRPr lang="en-US" dirty="0"/>
          </a:p>
        </p:txBody>
      </p:sp>
      <p:grpSp>
        <p:nvGrpSpPr>
          <p:cNvPr id="6" name="组合 5"/>
          <p:cNvGrpSpPr/>
          <p:nvPr/>
        </p:nvGrpSpPr>
        <p:grpSpPr>
          <a:xfrm>
            <a:off x="4853997" y="1052514"/>
            <a:ext cx="7000875" cy="5150942"/>
            <a:chOff x="4567733" y="1233488"/>
            <a:chExt cx="7000875" cy="5150942"/>
          </a:xfrm>
        </p:grpSpPr>
        <p:sp>
          <p:nvSpPr>
            <p:cNvPr id="5" name="文本框 4"/>
            <p:cNvSpPr txBox="1"/>
            <p:nvPr/>
          </p:nvSpPr>
          <p:spPr bwMode="auto">
            <a:xfrm>
              <a:off x="4853997" y="6049549"/>
              <a:ext cx="5682031" cy="334881"/>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ea typeface="+mn-ea"/>
                </a:rPr>
                <a:t>Type A architecture with active-active routes and N+1 </a:t>
              </a:r>
              <a:r>
                <a:rPr lang="en-US" sz="1600" dirty="0" smtClean="0">
                  <a:latin typeface="Huawei Sans" panose="020C0503030203020204" pitchFamily="34" charset="0"/>
                  <a:ea typeface="+mn-ea"/>
                </a:rPr>
                <a:t>DG</a:t>
              </a:r>
              <a:endParaRPr lang="en-US" sz="1600" dirty="0">
                <a:latin typeface="Huawei Sans" panose="020C0503030203020204" pitchFamily="34" charset="0"/>
                <a:ea typeface="+mn-ea"/>
              </a:endParaRPr>
            </a:p>
          </p:txBody>
        </p:sp>
        <p:pic>
          <p:nvPicPr>
            <p:cNvPr id="4" name="图片 3"/>
            <p:cNvPicPr>
              <a:picLocks noChangeAspect="1"/>
            </p:cNvPicPr>
            <p:nvPr/>
          </p:nvPicPr>
          <p:blipFill>
            <a:blip r:embed="rId3"/>
            <a:stretch>
              <a:fillRect/>
            </a:stretch>
          </p:blipFill>
          <p:spPr>
            <a:xfrm>
              <a:off x="4567733" y="1233488"/>
              <a:ext cx="7000875" cy="4787800"/>
            </a:xfrm>
            <a:prstGeom prst="rect">
              <a:avLst/>
            </a:prstGeom>
          </p:spPr>
        </p:pic>
        <p:sp>
          <p:nvSpPr>
            <p:cNvPr id="7" name="文本框 6"/>
            <p:cNvSpPr txBox="1"/>
            <p:nvPr/>
          </p:nvSpPr>
          <p:spPr>
            <a:xfrm>
              <a:off x="5308549" y="4850842"/>
              <a:ext cx="710451" cy="276999"/>
            </a:xfrm>
            <a:prstGeom prst="rect">
              <a:avLst/>
            </a:prstGeom>
            <a:solidFill>
              <a:schemeClr val="accent1">
                <a:lumMod val="75000"/>
              </a:schemeClr>
            </a:solidFill>
          </p:spPr>
          <p:txBody>
            <a:bodyPr wrap="none" rtlCol="0">
              <a:spAutoFit/>
            </a:bodyPr>
            <a:lstStyle/>
            <a:p>
              <a:r>
                <a:rPr lang="en-US" sz="1200" dirty="0">
                  <a:solidFill>
                    <a:schemeClr val="bg1"/>
                  </a:solidFill>
                  <a:latin typeface="Huawei Sans" panose="020C0503030203020204" pitchFamily="34" charset="0"/>
                </a:rPr>
                <a:t>AC PDF</a:t>
              </a:r>
            </a:p>
          </p:txBody>
        </p:sp>
        <p:sp>
          <p:nvSpPr>
            <p:cNvPr id="8" name="文本框 7"/>
            <p:cNvSpPr txBox="1"/>
            <p:nvPr/>
          </p:nvSpPr>
          <p:spPr>
            <a:xfrm>
              <a:off x="6128084" y="4864742"/>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9" name="文本框 8"/>
            <p:cNvSpPr txBox="1"/>
            <p:nvPr/>
          </p:nvSpPr>
          <p:spPr>
            <a:xfrm>
              <a:off x="8465633" y="4282951"/>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0" name="文本框 9"/>
            <p:cNvSpPr txBox="1"/>
            <p:nvPr/>
          </p:nvSpPr>
          <p:spPr>
            <a:xfrm>
              <a:off x="9273941" y="4850841"/>
              <a:ext cx="710451" cy="276999"/>
            </a:xfrm>
            <a:prstGeom prst="rect">
              <a:avLst/>
            </a:prstGeom>
            <a:solidFill>
              <a:schemeClr val="accent1">
                <a:lumMod val="75000"/>
              </a:schemeClr>
            </a:solidFill>
          </p:spPr>
          <p:txBody>
            <a:bodyPr wrap="none" rtlCol="0">
              <a:spAutoFit/>
            </a:bodyPr>
            <a:lstStyle/>
            <a:p>
              <a:r>
                <a:rPr lang="en-US" sz="1200">
                  <a:solidFill>
                    <a:schemeClr val="bg1"/>
                  </a:solidFill>
                  <a:latin typeface="Huawei Sans" panose="020C0503030203020204" pitchFamily="34" charset="0"/>
                </a:rPr>
                <a:t>AC PDF</a:t>
              </a:r>
            </a:p>
          </p:txBody>
        </p:sp>
        <p:sp>
          <p:nvSpPr>
            <p:cNvPr id="11" name="文本框 10"/>
            <p:cNvSpPr txBox="1"/>
            <p:nvPr/>
          </p:nvSpPr>
          <p:spPr>
            <a:xfrm>
              <a:off x="4728369" y="3119127"/>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A</a:t>
              </a:r>
              <a:endParaRPr lang="zh-CN" altLang="en-US" sz="1400" dirty="0">
                <a:latin typeface="Huawei Sans" panose="020C0503030203020204" pitchFamily="34" charset="0"/>
              </a:endParaRPr>
            </a:p>
          </p:txBody>
        </p:sp>
        <p:sp>
          <p:nvSpPr>
            <p:cNvPr id="12" name="文本框 11"/>
            <p:cNvSpPr txBox="1"/>
            <p:nvPr/>
          </p:nvSpPr>
          <p:spPr>
            <a:xfrm>
              <a:off x="10176988" y="3273015"/>
              <a:ext cx="935405" cy="307777"/>
            </a:xfrm>
            <a:prstGeom prst="rect">
              <a:avLst/>
            </a:prstGeom>
            <a:solidFill>
              <a:schemeClr val="bg1"/>
            </a:solidFill>
          </p:spPr>
          <p:txBody>
            <a:bodyPr wrap="square" rtlCol="0">
              <a:spAutoFit/>
            </a:bodyPr>
            <a:lstStyle/>
            <a:p>
              <a:r>
                <a:rPr lang="en-US" altLang="zh-CN" sz="1400" dirty="0" smtClean="0">
                  <a:latin typeface="Huawei Sans" panose="020C0503030203020204" pitchFamily="34" charset="0"/>
                </a:rPr>
                <a:t>Route B</a:t>
              </a:r>
              <a:endParaRPr lang="zh-CN" altLang="en-US" sz="1400" dirty="0">
                <a:latin typeface="Huawei Sans" panose="020C0503030203020204" pitchFamily="34" charset="0"/>
              </a:endParaRPr>
            </a:p>
          </p:txBody>
        </p:sp>
      </p:grpSp>
    </p:spTree>
    <p:extLst>
      <p:ext uri="{BB962C8B-B14F-4D97-AF65-F5344CB8AC3E}">
        <p14:creationId xmlns:p14="http://schemas.microsoft.com/office/powerpoint/2010/main" val="309150840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0BFDCB-8CF6-4CA0-964B-EE80C67FB64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64ADECA-8992-404A-9268-8FE1FDF623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DE928E5-41EA-41F7-8604-3F1A1D7444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6713</TotalTime>
  <Words>5216</Words>
  <Application>Microsoft Office PowerPoint</Application>
  <PresentationFormat>宽屏</PresentationFormat>
  <Paragraphs>678</Paragraphs>
  <Slides>43</Slides>
  <Notes>43</Notes>
  <HiddenSlides>3</HiddenSlides>
  <MMClips>0</MMClips>
  <ScaleCrop>false</ScaleCrop>
  <HeadingPairs>
    <vt:vector size="6" baseType="variant">
      <vt:variant>
        <vt:lpstr>已用的字体</vt:lpstr>
      </vt:variant>
      <vt:variant>
        <vt:i4>7</vt:i4>
      </vt:variant>
      <vt:variant>
        <vt:lpstr>主题</vt:lpstr>
      </vt:variant>
      <vt:variant>
        <vt:i4>5</vt:i4>
      </vt:variant>
      <vt:variant>
        <vt:lpstr>幻灯片标题</vt:lpstr>
      </vt:variant>
      <vt:variant>
        <vt:i4>43</vt:i4>
      </vt:variant>
    </vt:vector>
  </HeadingPairs>
  <TitlesOfParts>
    <vt:vector size="55" baseType="lpstr">
      <vt:lpstr>方正兰亭黑简体</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3_自功能页模板</vt:lpstr>
      <vt:lpstr>Solution Analysis for the Data Center Power Distribution System</vt:lpstr>
      <vt:lpstr>PowerPoint 演示文稿</vt:lpstr>
      <vt:lpstr>PowerPoint 演示文稿</vt:lpstr>
      <vt:lpstr>PowerPoint 演示文稿</vt:lpstr>
      <vt:lpstr>Reference Solution for an Uptime TierⅠData Center</vt:lpstr>
      <vt:lpstr>Reference Solution for an Uptime Tier Ⅱ Data Center</vt:lpstr>
      <vt:lpstr>Reference Solution for an Uptime Tier Ⅲ Data Center (1)</vt:lpstr>
      <vt:lpstr>PowerPoint 演示文稿</vt:lpstr>
      <vt:lpstr>Reference Solution for an Uptime Tier Ⅲ Data Center (2)</vt:lpstr>
      <vt:lpstr>Reference Solution for an Uptime Tier Ⅲ Data Center (3)</vt:lpstr>
      <vt:lpstr>Reference Solution for an Uptime Tier Ⅲ Data Center (4)</vt:lpstr>
      <vt:lpstr>Reference Solution for an Uptime Tier Ⅲ Data Center (5)</vt:lpstr>
      <vt:lpstr>Reference Solution for an Uptime Tier Ⅲ Data Center (6)</vt:lpstr>
      <vt:lpstr>Reference Solution for an Uptime Tier Ⅲ Data Center (7)</vt:lpstr>
      <vt:lpstr>Comparison of Tier Ⅲ Power Supply Topologies</vt:lpstr>
      <vt:lpstr>PowerPoint 演示文稿</vt:lpstr>
      <vt:lpstr>Reference Solution for an Uptime Tier Ⅳ Data Center</vt:lpstr>
      <vt:lpstr>PowerPoint 演示文稿</vt:lpstr>
      <vt:lpstr>Case 1 (1)</vt:lpstr>
      <vt:lpstr>Case 1 (2)</vt:lpstr>
      <vt:lpstr>Case 1 (3)</vt:lpstr>
      <vt:lpstr>Case 1 (4)</vt:lpstr>
      <vt:lpstr>Case 2 (1)</vt:lpstr>
      <vt:lpstr>Case 2 (2)</vt:lpstr>
      <vt:lpstr>Case 2 (3)</vt:lpstr>
      <vt:lpstr>Case 2 (4)</vt:lpstr>
      <vt:lpstr>Case 2 (5)</vt:lpstr>
      <vt:lpstr>Case 3 (1)</vt:lpstr>
      <vt:lpstr>Case 3 (2)</vt:lpstr>
      <vt:lpstr>Case 3 (3)</vt:lpstr>
      <vt:lpstr>Case 3 (4)</vt:lpstr>
      <vt:lpstr>Case 3 (5)</vt:lpstr>
      <vt:lpstr>Case 4 (1)</vt:lpstr>
      <vt:lpstr>Case 4 (2)</vt:lpstr>
      <vt:lpstr>Case 4 (3)</vt:lpstr>
      <vt:lpstr>Case 4 (4)</vt:lpstr>
      <vt:lpstr>Case 5 (1)</vt:lpstr>
      <vt:lpstr>Case 5 (2)</vt:lpstr>
      <vt:lpstr>Case 5 (3)</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146</cp:revision>
  <dcterms:created xsi:type="dcterms:W3CDTF">2018-11-29T10:16:29Z</dcterms:created>
  <dcterms:modified xsi:type="dcterms:W3CDTF">2020-12-21T12:06:55Z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(3)zziLEvfJpCM9A9/y17S5zzLRa+CV1fhXQ8RvDeJI3mNMgq9fZqoqRlQK44gtB18quZvFfBHs
VKGt7yXxjQnJOKG98fbVXL3VDyYuR86tNzRoYfoRt6ZDXxH4Qz6FAGRs6i2v5/CtLPQRWXa7
mfcYDJ7I1bvKVanUsv4gcVnkYaNU01nzf1//BjxRkylvEqJduuH9SIFi0YHul9TRHbpDiYt6
ScnA66WNacCfodgtJK</vt:lpwstr>
  </property>
  <property fmtid="{D5CDD505-2E9C-101B-9397-08002B2CF9AE}" pid="3" name="_2015_ms_pID_7253431">
    <vt:lpwstr>QpJgkRpSNU95tLT1A5EM3/uyE4T/ZPjDURkpy3Tfmatzc33KkufDHr
wlwWgQvIV8LZkcYLQT4xIkgR7TOHhn+QFXtfuABSfi3SdLwjIB4AyvsfpgIBcQXvupd8WzHB
UEieYnO1DM/ph8oiR4s4xN+NCplqqWuAoqt7JDc2mOlp1zXz28+HLlibJxwytlvj0KBubFhA
C8rSnmEnYPj5ASicjc85cVJOFhSIrpil6aUJ</vt:lpwstr>
  </property>
  <property fmtid="{D5CDD505-2E9C-101B-9397-08002B2CF9AE}" pid="4" name="_2015_ms_pID_7253432">
    <vt:lpwstr>pQ1GQg+rhNRC/a4X2xg9yxs=</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