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3.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62"/>
  </p:notesMasterIdLst>
  <p:handoutMasterIdLst>
    <p:handoutMasterId r:id="rId63"/>
  </p:handoutMasterIdLst>
  <p:sldIdLst>
    <p:sldId id="272" r:id="rId8"/>
    <p:sldId id="288" r:id="rId9"/>
    <p:sldId id="289" r:id="rId10"/>
    <p:sldId id="290" r:id="rId11"/>
    <p:sldId id="291" r:id="rId12"/>
    <p:sldId id="292" r:id="rId13"/>
    <p:sldId id="293" r:id="rId14"/>
    <p:sldId id="294" r:id="rId15"/>
    <p:sldId id="295" r:id="rId16"/>
    <p:sldId id="296" r:id="rId17"/>
    <p:sldId id="338" r:id="rId18"/>
    <p:sldId id="297" r:id="rId19"/>
    <p:sldId id="298" r:id="rId20"/>
    <p:sldId id="299" r:id="rId21"/>
    <p:sldId id="300" r:id="rId22"/>
    <p:sldId id="301" r:id="rId23"/>
    <p:sldId id="302" r:id="rId24"/>
    <p:sldId id="303" r:id="rId25"/>
    <p:sldId id="304" r:id="rId26"/>
    <p:sldId id="305" r:id="rId27"/>
    <p:sldId id="306" r:id="rId28"/>
    <p:sldId id="307" r:id="rId29"/>
    <p:sldId id="308" r:id="rId30"/>
    <p:sldId id="309" r:id="rId31"/>
    <p:sldId id="310" r:id="rId32"/>
    <p:sldId id="311" r:id="rId33"/>
    <p:sldId id="312" r:id="rId34"/>
    <p:sldId id="313" r:id="rId35"/>
    <p:sldId id="314" r:id="rId36"/>
    <p:sldId id="315" r:id="rId37"/>
    <p:sldId id="316" r:id="rId38"/>
    <p:sldId id="317" r:id="rId39"/>
    <p:sldId id="318" r:id="rId40"/>
    <p:sldId id="319" r:id="rId41"/>
    <p:sldId id="320" r:id="rId42"/>
    <p:sldId id="321" r:id="rId43"/>
    <p:sldId id="322" r:id="rId44"/>
    <p:sldId id="323" r:id="rId45"/>
    <p:sldId id="324" r:id="rId46"/>
    <p:sldId id="325" r:id="rId47"/>
    <p:sldId id="326" r:id="rId48"/>
    <p:sldId id="327" r:id="rId49"/>
    <p:sldId id="328" r:id="rId50"/>
    <p:sldId id="329" r:id="rId51"/>
    <p:sldId id="330" r:id="rId52"/>
    <p:sldId id="331" r:id="rId53"/>
    <p:sldId id="332" r:id="rId54"/>
    <p:sldId id="333" r:id="rId55"/>
    <p:sldId id="334" r:id="rId56"/>
    <p:sldId id="335" r:id="rId57"/>
    <p:sldId id="336" r:id="rId58"/>
    <p:sldId id="337" r:id="rId59"/>
    <p:sldId id="285" r:id="rId60"/>
    <p:sldId id="271" r:id="rId61"/>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39"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55555"/>
    <a:srgbClr val="65666B"/>
    <a:srgbClr val="4C4A4B"/>
    <a:srgbClr val="404040"/>
    <a:srgbClr val="151515"/>
    <a:srgbClr val="C7000B"/>
    <a:srgbClr val="575756"/>
    <a:srgbClr val="FFFFFF"/>
    <a:srgbClr val="DD4654"/>
    <a:srgbClr val="F3D2D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0046" autoAdjust="0"/>
  </p:normalViewPr>
  <p:slideViewPr>
    <p:cSldViewPr snapToGrid="0" snapToObjects="1">
      <p:cViewPr varScale="1">
        <p:scale>
          <a:sx n="93" d="100"/>
          <a:sy n="93" d="100"/>
        </p:scale>
        <p:origin x="1266" y="7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996" y="114"/>
      </p:cViewPr>
      <p:guideLst>
        <p:guide orient="horz"/>
        <p:guide pos="2139"/>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63" Type="http://schemas.openxmlformats.org/officeDocument/2006/relationships/handoutMaster" Target="handoutMasters/handoutMaster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theme" Target="theme/theme1.xml"/><Relationship Id="rId5" Type="http://schemas.openxmlformats.org/officeDocument/2006/relationships/slideMaster" Target="slideMasters/slideMaster2.xml"/><Relationship Id="rId61" Type="http://schemas.openxmlformats.org/officeDocument/2006/relationships/slide" Target="slides/slide54.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presProps" Target="presProps.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tableStyles" Target="tableStyles.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12/21/2020</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303099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Running parameters:</a:t>
            </a:r>
          </a:p>
          <a:p>
            <a:pPr lvl="1"/>
            <a:r>
              <a:rPr lang="en-US" dirty="0" smtClean="0"/>
              <a:t>Three-phase output voltage: refers to the three-phase output voltage when a generator is running.</a:t>
            </a:r>
          </a:p>
          <a:p>
            <a:pPr lvl="1"/>
            <a:r>
              <a:rPr lang="en-US" dirty="0" smtClean="0"/>
              <a:t>Three-phase output current: refers to the three-phase output current when a generator is running.</a:t>
            </a:r>
          </a:p>
          <a:p>
            <a:pPr lvl="1"/>
            <a:r>
              <a:rPr lang="en-US" dirty="0" smtClean="0"/>
              <a:t>Output frequency: refers to output frequency when the generator is running.</a:t>
            </a:r>
          </a:p>
          <a:p>
            <a:pPr lvl="1"/>
            <a:r>
              <a:rPr lang="en-US" dirty="0" smtClean="0"/>
              <a:t>Working status: running or shutdown.</a:t>
            </a:r>
          </a:p>
          <a:p>
            <a:pPr lvl="1"/>
            <a:r>
              <a:rPr lang="en-US" dirty="0" smtClean="0"/>
              <a:t>Working modes: automatic or manual.</a:t>
            </a:r>
          </a:p>
          <a:p>
            <a:pPr lvl="1"/>
            <a:r>
              <a:rPr lang="en-US" dirty="0" smtClean="0"/>
              <a:t>Mains status: The mains is faulty.</a:t>
            </a:r>
          </a:p>
          <a:p>
            <a:pPr lvl="1"/>
            <a:r>
              <a:rPr lang="en-US" dirty="0" smtClean="0"/>
              <a:t>Fuel tank liquid level: When the fuel tank liquid level of a generator decreases to a low level, the system should generate a warning or an alarm.</a:t>
            </a:r>
          </a:p>
          <a:p>
            <a:pPr lvl="1"/>
            <a:r>
              <a:rPr lang="en-US" dirty="0" smtClean="0"/>
              <a:t>Lubricant oil temperature: refers to the oil temperature when a generator is running. In addition to the oil temperature, the oil pressure is also monitored.</a:t>
            </a:r>
          </a:p>
          <a:p>
            <a:pPr lvl="1"/>
            <a:r>
              <a:rPr lang="en-US" altLang="zh-CN" dirty="0" smtClean="0"/>
              <a:t>Runtime: refers to the running duration after a generator is started.</a:t>
            </a:r>
          </a:p>
          <a:p>
            <a:pPr lvl="1"/>
            <a:r>
              <a:rPr lang="en-US" altLang="zh-CN" dirty="0" smtClean="0"/>
              <a:t>Startup apparatus: refers to the motor and battery that support the startup of a generator.</a:t>
            </a:r>
          </a:p>
          <a:p>
            <a:pPr lvl="1"/>
            <a:r>
              <a:rPr lang="en-US" altLang="zh-CN" dirty="0" smtClean="0"/>
              <a:t>Fault signal: indicates whether an exception occurs when the generator is running.</a:t>
            </a: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1664353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42153"/>
            <a:ext cx="5580063" cy="3130522"/>
          </a:xfrm>
        </p:spPr>
        <p:txBody>
          <a:bodyPr/>
          <a:lstStyle/>
          <a:p>
            <a:pPr lvl="0"/>
            <a:r>
              <a:rPr lang="en-US" altLang="zh-CN" dirty="0" smtClean="0"/>
              <a:t>Remote control:</a:t>
            </a:r>
          </a:p>
          <a:p>
            <a:pPr lvl="1"/>
            <a:r>
              <a:rPr lang="en-US" altLang="zh-CN" dirty="0" smtClean="0"/>
              <a:t>Generator startup: A generator can be started automatically or manually remotely based on operation requirements.</a:t>
            </a:r>
          </a:p>
          <a:p>
            <a:pPr lvl="1"/>
            <a:r>
              <a:rPr lang="en-US" altLang="zh-CN" dirty="0" smtClean="0"/>
              <a:t>Generator shutdown: A generator can be shut down automatically or manually remotely based on operation requirements.</a:t>
            </a:r>
          </a:p>
          <a:p>
            <a:pPr lvl="1"/>
            <a:r>
              <a:rPr lang="en-US" altLang="zh-CN" dirty="0" smtClean="0"/>
              <a:t>Emergency shutdown: A generator can be manually shut down when it is running.</a:t>
            </a:r>
          </a:p>
          <a:p>
            <a:pPr lvl="1"/>
            <a:r>
              <a:rPr lang="en-US" altLang="zh-CN" dirty="0" smtClean="0"/>
              <a:t>Active/standby switchover: When multiple generators are configured, the active/standby switchover can be performed automatically or manually based on operation requirements.</a:t>
            </a:r>
          </a:p>
          <a:p>
            <a:endParaRPr lang="zh-CN" altLang="en-US" dirty="0"/>
          </a:p>
        </p:txBody>
      </p:sp>
    </p:spTree>
    <p:extLst>
      <p:ext uri="{BB962C8B-B14F-4D97-AF65-F5344CB8AC3E}">
        <p14:creationId xmlns:p14="http://schemas.microsoft.com/office/powerpoint/2010/main" val="25867460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Active/standby route voltage: refers to the active/standby input voltage of the system.</a:t>
            </a:r>
          </a:p>
          <a:p>
            <a:pPr lvl="0"/>
            <a:r>
              <a:rPr lang="en-US" smtClean="0"/>
              <a:t>Active/standby route current: refers to the active/standby input current.</a:t>
            </a:r>
          </a:p>
          <a:p>
            <a:pPr lvl="0"/>
            <a:r>
              <a:rPr lang="en-US" smtClean="0"/>
              <a:t>Active/standby route frequency: refers to the primary/standby input frequency of the system.</a:t>
            </a:r>
          </a:p>
          <a:p>
            <a:pPr lvl="0"/>
            <a:r>
              <a:rPr lang="en-US" smtClean="0"/>
              <a:t>Switch status: refers to the current position of the ATS switch.</a:t>
            </a:r>
          </a:p>
          <a:p>
            <a:pPr lvl="0"/>
            <a:r>
              <a:rPr lang="en-US" smtClean="0"/>
              <a:t>Number of active/standby switchovers: refers to the total number of switchovers during the running of the ATS.</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7285462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5970053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Ambient temperature: refers to the operating temperature of lead-acid batteries or lithium batteries. Generally, a temperature and humidity sensor or temperature sensor is used for monitoring.</a:t>
            </a:r>
          </a:p>
          <a:p>
            <a:pPr lvl="0"/>
            <a:r>
              <a:rPr lang="en-US" smtClean="0"/>
              <a:t>SOC: refers to the state of charge or the remaining power of batteries. It is the ratio of the remaining capacity of a battery that has been used for a period of time or has not been used for a long time to the capacity of the battery in the fully charged state. It is usually expressed in percentage.</a:t>
            </a:r>
          </a:p>
          <a:p>
            <a:pPr lvl="0"/>
            <a:r>
              <a:rPr lang="en-US" smtClean="0"/>
              <a:t>SOH: refers to the state of health of batteries. It is the ratio of the actual performance parameter to the nominal parameter after the battery is used for a period of time.</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8868317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UPS input PDF is a low-voltage PDF that distributes power to the downstream UPS. UPS output cables are connected to the UPS output PDF.</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3507643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728149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290609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This picture takes the primary pump system as an example to describe major equipment in the chilled water air conditioning system.</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8973298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Operating voltage and current: refer to the basic electrical parameters during the system running.</a:t>
            </a:r>
          </a:p>
          <a:p>
            <a:r>
              <a:rPr lang="en-US" smtClean="0"/>
              <a:t>Compressor status: refers to the operating parameters and running status of the compressor in the chiller system, such as the suction and discharge pressure, operating temperature, and runtime.</a:t>
            </a:r>
          </a:p>
          <a:p>
            <a:r>
              <a:rPr lang="en-US" smtClean="0"/>
              <a:t>Compressor oil system: refers to the lubrication and cooling system of the rotating parts of the chiller compressor.</a:t>
            </a:r>
          </a:p>
          <a:p>
            <a:r>
              <a:rPr lang="en-US" smtClean="0"/>
              <a:t>Drive status: refers to the equipment that supports the running of the inverter compressor.</a:t>
            </a:r>
          </a:p>
          <a:p>
            <a:r>
              <a:rPr lang="en-US" smtClean="0"/>
              <a:t>Control status: remote or local.</a:t>
            </a:r>
          </a:p>
          <a:p>
            <a:endParaRPr lang="en-US" altLang="zh-CN" smtClean="0"/>
          </a:p>
          <a:p>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103894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53728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Chilled water pump: refers to a device that ensures the system pressure during chilled water circulation.</a:t>
            </a:r>
          </a:p>
          <a:p>
            <a:r>
              <a:rPr lang="en-US" smtClean="0"/>
              <a:t>Supply and return chilled water temperatures: refer to the inlet and outlet water temperatures of the chiller in the chilled water circulation.</a:t>
            </a:r>
          </a:p>
          <a:p>
            <a:r>
              <a:rPr lang="en-US" smtClean="0"/>
              <a:t>Chilled water pressure: refers to the supply and return water pressure in the chilled water circulation.</a:t>
            </a:r>
          </a:p>
          <a:p>
            <a:r>
              <a:rPr lang="en-US" smtClean="0"/>
              <a:t>Cooling water pump: refers to a device that ensures system pressure in cooling water circulation.</a:t>
            </a:r>
          </a:p>
          <a:p>
            <a:r>
              <a:rPr lang="en-US" smtClean="0"/>
              <a:t>Cooling water pressure: refers to the inlet and outlet water pressure in the cooling water circulation.</a:t>
            </a:r>
          </a:p>
          <a:p>
            <a:r>
              <a:rPr lang="en-US" smtClean="0"/>
              <a:t>Cooling tower: refers to a device that absorbs system heat and discharges it into the atmosphere to lower the cooling water temperature.</a:t>
            </a:r>
          </a:p>
          <a:p>
            <a:endParaRPr lang="en-US" altLang="zh-CN" smtClean="0"/>
          </a:p>
          <a:p>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9420284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223591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481679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216030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112228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video surveillance system consists of front-end equipment, transmission equipment, control equipment, and display and record equipment.</a:t>
            </a:r>
          </a:p>
          <a:p>
            <a:pPr lvl="1"/>
            <a:r>
              <a:rPr lang="en-US" smtClean="0"/>
              <a:t>Front-end equipment: includes one or more cameras and accompanying lenses, PTZs, shields, and decoding drivers.</a:t>
            </a:r>
          </a:p>
          <a:p>
            <a:pPr lvl="1"/>
            <a:r>
              <a:rPr lang="en-US" smtClean="0"/>
              <a:t>Transmission equipment: includes electrical cables and/or optical cables, and possibly wired/wireless signal modulation and demodulation equipment.</a:t>
            </a:r>
          </a:p>
          <a:p>
            <a:pPr lvl="1"/>
            <a:r>
              <a:rPr lang="en-US" smtClean="0"/>
              <a:t>Control equipment: includes video switchers, PTZ lens controller, keyboards, power supply, and accompanying consoles.</a:t>
            </a:r>
          </a:p>
          <a:p>
            <a:pPr lvl="1"/>
            <a:r>
              <a:rPr lang="en-US" smtClean="0"/>
              <a:t>Display and recording equipment: includes monitors, video recorders, and multi viewers.</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3504218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3770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The access control system generally consists of feature carriers, reading devices, locking devices, and a controller.</a:t>
            </a:r>
          </a:p>
          <a:p>
            <a:pPr lvl="1"/>
            <a:r>
              <a:rPr lang="en-US" smtClean="0"/>
              <a:t>Feature carrier: indicates the identity and permission for entering or leaving a data center. For example, the key to a mechanical lock and an access card.</a:t>
            </a:r>
          </a:p>
          <a:p>
            <a:pPr lvl="1"/>
            <a:r>
              <a:rPr lang="en-US" smtClean="0"/>
              <a:t>Reading device: A device that exchanges information with a feature carrier. It reads information about identities and permissions from the feature carrier appropriately. For example, the lock insert of a mechanical lock and a card reader.</a:t>
            </a:r>
          </a:p>
          <a:p>
            <a:pPr lvl="1"/>
            <a:r>
              <a:rPr lang="en-US" smtClean="0"/>
              <a:t>Locking device: The access control system is practical only when it is equipped with a proper locking device. After confirming the identity and permission of the holder, a reading device allows the authorized person to enter and exit and rejects a request of the unauthorized person. For example, the magnetic lock at the access of a data center.</a:t>
            </a:r>
          </a:p>
          <a:p>
            <a:pPr lvl="1"/>
            <a:r>
              <a:rPr lang="en-US" smtClean="0"/>
              <a:t>Controller: refers to the core control device of the access control system. It is used for communication connection and function implementation of system components.</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1649453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393679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intrusion alarm system generally consists of front-end equipment, transmission equipment, operation control equipment, and display and record equipment.</a:t>
            </a:r>
          </a:p>
          <a:p>
            <a:pPr lvl="1"/>
            <a:r>
              <a:rPr lang="en-US" smtClean="0"/>
              <a:t>Front-end equipment: The front-end detection part consists of various detectors. It is the tactile part of the intrusion alarm system. It senses the changes of physical parameters such as temperature, humidity, smell, and energy, and converts them into electrical signals that are suitable for transmission based on certain rules. For example, infrared sensors and alarm buttons.</a:t>
            </a:r>
          </a:p>
          <a:p>
            <a:pPr lvl="1"/>
            <a:r>
              <a:rPr lang="en-US" smtClean="0"/>
              <a:t>Transmission equipment: includes electrical cables and/or optical cables, and possibly wired/wireless signal modulation and demodulation equipment.</a:t>
            </a:r>
          </a:p>
          <a:p>
            <a:pPr lvl="1"/>
            <a:r>
              <a:rPr lang="en-US" smtClean="0"/>
              <a:t>Operation control equipment: generally refers to the alarm controller.</a:t>
            </a:r>
          </a:p>
          <a:p>
            <a:pPr lvl="1"/>
            <a:r>
              <a:rPr lang="en-US" smtClean="0"/>
              <a:t>Display and record equipment: generally refers to a device that transmits alarm information after an alarm is generated. For example, alarm beacons and monitors.</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2223664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3017279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52768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429222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automatic fire alarm system can implement linkage control of the fire extinguishing system, smoke control system, and safety evacuation system.</a:t>
            </a:r>
          </a:p>
          <a:p>
            <a:r>
              <a:rPr lang="en-US" smtClean="0"/>
              <a:t>Fire extinguishing systems are classified into gas fire extinguishing system and liquid (water) fire extinguishing system.</a:t>
            </a:r>
          </a:p>
          <a:p>
            <a:r>
              <a:rPr lang="en-US" smtClean="0"/>
              <a:t>The smoke control system exhausts a large amount of smoke produced by fire and prevents the smoke diffusing out of the protected zone. In this way, it ensures the smooth evacuation and safety of people in the building and create favorable conditions for firefighters to put out the fire.</a:t>
            </a:r>
          </a:p>
          <a:p>
            <a:r>
              <a:rPr lang="en-US" smtClean="0"/>
              <a:t>The safety evacuation system consists of fire emergency lighting and evacuation guidance lighting. When a fire occurs and the normal power supply is cut off, the safety evacuation system maintains a certain degree of lighting in important rooms or main passages of buildings. In this way, it ensures personnel can evacuate quickly so that firefighters can handle the accident timely.</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727524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0244798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022958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3309863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89699778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9825047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The Uptime Date Center Site Infrastructure Tier Standard requires that a Tier </a:t>
            </a:r>
            <a:r>
              <a:rPr lang="en-US" altLang="zh-CN" dirty="0" smtClean="0">
                <a:sym typeface="+mn-lt"/>
              </a:rPr>
              <a:t>Ⅳ</a:t>
            </a:r>
            <a:r>
              <a:rPr lang="en-US" dirty="0" smtClean="0"/>
              <a:t> data center have multiple independent redundant devices and lines that are physically separated. </a:t>
            </a:r>
          </a:p>
          <a:p>
            <a:r>
              <a:rPr lang="en-US" dirty="0" smtClean="0"/>
              <a:t>The fault tolerance and redundancy of the DCIM system are mainly reflected by the configuration of servers at the management layer.</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88396915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8593229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8324605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74350080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5763154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947410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Mandatory: indicates that the function must be configured in this scenario.</a:t>
            </a:r>
          </a:p>
          <a:p>
            <a:r>
              <a:rPr lang="en-US" smtClean="0"/>
              <a:t>Recommended: indicates that the function is applicable to this scenario.</a:t>
            </a:r>
          </a:p>
          <a:p>
            <a:r>
              <a:rPr lang="en-US" smtClean="0"/>
              <a:t>Optional: indicates that the function can be chosen based on the actual situation.</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66025209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8254039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6939270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449330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The auxiliary switch (contact) is a part of the main switch. It is configured in the power equipment such as the high-voltage or medium-voltage circuit breaker and isolation switch, and functions as the switch-off, switch-on, signal control, and interlock protection of the secondary control loop. It can also be used as the combined switch and changeover switch. The name of an auxiliary switch contains the word "auxiliary" because it is not an independent switch. It is an auxiliary carrier for breaking, connecting, and interlocking functions in the control system.</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68994355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2231451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333535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5787160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055921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smtClean="0"/>
              <a:t>Answer: 1. BCD. 2. D.</a:t>
            </a:r>
            <a:endParaRPr lang="en-US"/>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5319780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0679350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8390529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830018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dirty="0" smtClean="0"/>
              <a:t>Generally, common systems that need to be managed in a data center include the power supply and distribution system, cooling system, security protection system, and firefighting system.</a:t>
            </a:r>
          </a:p>
          <a:p>
            <a:r>
              <a:rPr lang="en-US" dirty="0" smtClean="0"/>
              <a:t>Data centers of different scales, types, and management objectives must be fully considered during system planning to match different management granularities.</a:t>
            </a:r>
          </a:p>
          <a:p>
            <a:endParaRPr lang="zh-CN" altLang="en-US" dirty="0"/>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3351649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Generally, digital signals include the power distribution switch status, surge protective device (SPD) status, and fresh air unit start/stop status.</a:t>
            </a:r>
          </a:p>
          <a:p>
            <a:r>
              <a:rPr lang="en-US" smtClean="0"/>
              <a:t>Generally, analog signals include 4–20 mA low-current signals and DC voltage signals.</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1160672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948062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picture above shows the basic power distribution architecture of a data center.</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4801562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 xmlns:a16="http://schemas.microsoft.com/office/drawing/2014/main"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4"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484312"/>
            <a:ext cx="11293475"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4"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5"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2438" y="447468"/>
            <a:ext cx="11296649"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xmlns=""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077613">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305233041"/>
              </p:ext>
            </p:extLst>
          </p:nvPr>
        </p:nvGraphicFramePr>
        <p:xfrm>
          <a:off x="1007533" y="2680416"/>
          <a:ext cx="1017714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02328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 Placeholder 14">
            <a:extLst>
              <a:ext uri="{FF2B5EF4-FFF2-40B4-BE49-F238E27FC236}">
                <a16:creationId xmlns="" xmlns:a16="http://schemas.microsoft.com/office/drawing/2014/main"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748">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5" y="457499"/>
            <a:ext cx="11291061"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475"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3" orient="horz" pos="2341">
          <p15:clr>
            <a:srgbClr val="F26B43"/>
          </p15:clr>
        </p15:guide>
        <p15:guide id="4" orient="horz" pos="3906">
          <p15:clr>
            <a:srgbClr val="F26B43"/>
          </p15:clr>
        </p15:guide>
        <p15:guide id="6" pos="3840">
          <p15:clr>
            <a:srgbClr val="F26B43"/>
          </p15:clr>
        </p15:guide>
        <p15:guide id="7" orient="horz" pos="27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a16="http://schemas.microsoft.com/office/drawing/2014/main" xmlns=""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a16="http://schemas.microsoft.com/office/drawing/2014/main" xmlns=""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Copyright©2020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a16="http://schemas.microsoft.com/office/drawing/2014/main" xmlns=""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a16="http://schemas.microsoft.com/office/drawing/2014/main" xmlns=""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370">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notesSlide" Target="../notesSlides/notesSlide18.xml"/><Relationship Id="rId1" Type="http://schemas.openxmlformats.org/officeDocument/2006/relationships/slideLayout" Target="../slideLayouts/slideLayout13.xml"/><Relationship Id="rId6" Type="http://schemas.openxmlformats.org/officeDocument/2006/relationships/image" Target="../media/image23.jpeg"/><Relationship Id="rId5" Type="http://schemas.openxmlformats.org/officeDocument/2006/relationships/image" Target="../media/image22.jpeg"/><Relationship Id="rId10" Type="http://schemas.openxmlformats.org/officeDocument/2006/relationships/image" Target="../media/image27.png"/><Relationship Id="rId4" Type="http://schemas.openxmlformats.org/officeDocument/2006/relationships/image" Target="../media/image21.jpeg"/><Relationship Id="rId9"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0.xml"/><Relationship Id="rId1" Type="http://schemas.openxmlformats.org/officeDocument/2006/relationships/slideLayout" Target="../slideLayouts/slideLayout13.xml"/><Relationship Id="rId4" Type="http://schemas.openxmlformats.org/officeDocument/2006/relationships/image" Target="../media/image22.jpeg"/></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13.xml"/><Relationship Id="rId5" Type="http://schemas.openxmlformats.org/officeDocument/2006/relationships/image" Target="../media/image29.png"/><Relationship Id="rId4" Type="http://schemas.openxmlformats.org/officeDocument/2006/relationships/image" Target="../media/image28.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image" Target="../media/image33.png"/><Relationship Id="rId2" Type="http://schemas.openxmlformats.org/officeDocument/2006/relationships/slideLayout" Target="../slideLayouts/slideLayout13.xml"/><Relationship Id="rId1" Type="http://schemas.openxmlformats.org/officeDocument/2006/relationships/tags" Target="../tags/tag3.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25.xml.rels><?xml version="1.0" encoding="UTF-8" standalone="yes"?>
<Relationships xmlns="http://schemas.openxmlformats.org/package/2006/relationships"><Relationship Id="rId8" Type="http://schemas.openxmlformats.org/officeDocument/2006/relationships/image" Target="../media/image39.emf"/><Relationship Id="rId13" Type="http://schemas.openxmlformats.org/officeDocument/2006/relationships/image" Target="../media/image44.png"/><Relationship Id="rId3" Type="http://schemas.openxmlformats.org/officeDocument/2006/relationships/image" Target="../media/image34.emf"/><Relationship Id="rId7" Type="http://schemas.openxmlformats.org/officeDocument/2006/relationships/image" Target="../media/image38.png"/><Relationship Id="rId12" Type="http://schemas.openxmlformats.org/officeDocument/2006/relationships/image" Target="../media/image43.png"/><Relationship Id="rId2" Type="http://schemas.openxmlformats.org/officeDocument/2006/relationships/notesSlide" Target="../notesSlides/notesSlide25.xml"/><Relationship Id="rId1" Type="http://schemas.openxmlformats.org/officeDocument/2006/relationships/slideLayout" Target="../slideLayouts/slideLayout13.xml"/><Relationship Id="rId6" Type="http://schemas.openxmlformats.org/officeDocument/2006/relationships/image" Target="../media/image37.png"/><Relationship Id="rId11" Type="http://schemas.openxmlformats.org/officeDocument/2006/relationships/image" Target="../media/image42.emf"/><Relationship Id="rId5" Type="http://schemas.openxmlformats.org/officeDocument/2006/relationships/image" Target="../media/image36.emf"/><Relationship Id="rId10" Type="http://schemas.openxmlformats.org/officeDocument/2006/relationships/image" Target="../media/image41.emf"/><Relationship Id="rId4" Type="http://schemas.openxmlformats.org/officeDocument/2006/relationships/image" Target="../media/image35.png"/><Relationship Id="rId9" Type="http://schemas.openxmlformats.org/officeDocument/2006/relationships/image" Target="../media/image40.png"/></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5.png"/><Relationship Id="rId7" Type="http://schemas.openxmlformats.org/officeDocument/2006/relationships/image" Target="../media/image49.png"/><Relationship Id="rId2" Type="http://schemas.openxmlformats.org/officeDocument/2006/relationships/notesSlide" Target="../notesSlides/notesSlide27.xml"/><Relationship Id="rId1" Type="http://schemas.openxmlformats.org/officeDocument/2006/relationships/slideLayout" Target="../slideLayouts/slideLayout13.xml"/><Relationship Id="rId6" Type="http://schemas.openxmlformats.org/officeDocument/2006/relationships/image" Target="../media/image48.png"/><Relationship Id="rId11" Type="http://schemas.openxmlformats.org/officeDocument/2006/relationships/image" Target="../media/image52.png"/><Relationship Id="rId5" Type="http://schemas.openxmlformats.org/officeDocument/2006/relationships/image" Target="../media/image47.png"/><Relationship Id="rId10" Type="http://schemas.openxmlformats.org/officeDocument/2006/relationships/image" Target="../media/image37.png"/><Relationship Id="rId4" Type="http://schemas.openxmlformats.org/officeDocument/2006/relationships/image" Target="../media/image46.png"/><Relationship Id="rId9" Type="http://schemas.openxmlformats.org/officeDocument/2006/relationships/image" Target="../media/image51.png"/></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notesSlide" Target="../notesSlides/notesSlide29.xml"/><Relationship Id="rId1" Type="http://schemas.openxmlformats.org/officeDocument/2006/relationships/slideLayout" Target="../slideLayouts/slideLayout13.xml"/><Relationship Id="rId6" Type="http://schemas.openxmlformats.org/officeDocument/2006/relationships/image" Target="../media/image43.png"/><Relationship Id="rId5" Type="http://schemas.openxmlformats.org/officeDocument/2006/relationships/image" Target="../media/image54.png"/><Relationship Id="rId4" Type="http://schemas.openxmlformats.org/officeDocument/2006/relationships/image" Target="../media/image53.png"/><Relationship Id="rId9" Type="http://schemas.openxmlformats.org/officeDocument/2006/relationships/image" Target="../media/image5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8" Type="http://schemas.openxmlformats.org/officeDocument/2006/relationships/hyperlink" Target="http://www.gst.com.cn/ArticleShow.asp?ArticleID=831" TargetMode="External"/><Relationship Id="rId13" Type="http://schemas.openxmlformats.org/officeDocument/2006/relationships/image" Target="../media/image65.png"/><Relationship Id="rId18" Type="http://schemas.openxmlformats.org/officeDocument/2006/relationships/image" Target="../media/image70.png"/><Relationship Id="rId3" Type="http://schemas.openxmlformats.org/officeDocument/2006/relationships/image" Target="../media/image57.png"/><Relationship Id="rId7" Type="http://schemas.openxmlformats.org/officeDocument/2006/relationships/image" Target="../media/image60.png"/><Relationship Id="rId12" Type="http://schemas.openxmlformats.org/officeDocument/2006/relationships/image" Target="../media/image64.jpeg"/><Relationship Id="rId17" Type="http://schemas.openxmlformats.org/officeDocument/2006/relationships/image" Target="../media/image69.png"/><Relationship Id="rId2" Type="http://schemas.openxmlformats.org/officeDocument/2006/relationships/notesSlide" Target="../notesSlides/notesSlide33.xml"/><Relationship Id="rId16" Type="http://schemas.openxmlformats.org/officeDocument/2006/relationships/image" Target="../media/image68.png"/><Relationship Id="rId1" Type="http://schemas.openxmlformats.org/officeDocument/2006/relationships/slideLayout" Target="../slideLayouts/slideLayout13.xml"/><Relationship Id="rId6" Type="http://schemas.openxmlformats.org/officeDocument/2006/relationships/image" Target="../media/image59.png"/><Relationship Id="rId11" Type="http://schemas.openxmlformats.org/officeDocument/2006/relationships/image" Target="../media/image63.png"/><Relationship Id="rId5" Type="http://schemas.openxmlformats.org/officeDocument/2006/relationships/image" Target="../media/image58.png"/><Relationship Id="rId15" Type="http://schemas.openxmlformats.org/officeDocument/2006/relationships/image" Target="../media/image67.jpeg"/><Relationship Id="rId10" Type="http://schemas.openxmlformats.org/officeDocument/2006/relationships/image" Target="../media/image62.png"/><Relationship Id="rId19" Type="http://schemas.openxmlformats.org/officeDocument/2006/relationships/image" Target="../media/image37.png"/><Relationship Id="rId4" Type="http://schemas.openxmlformats.org/officeDocument/2006/relationships/hyperlink" Target="http://www.gst.com.cn/ArticleShow.asp?ArticleID=798" TargetMode="External"/><Relationship Id="rId9" Type="http://schemas.openxmlformats.org/officeDocument/2006/relationships/image" Target="../media/image61.jpeg"/><Relationship Id="rId14" Type="http://schemas.openxmlformats.org/officeDocument/2006/relationships/image" Target="../media/image66.png"/></Relationships>
</file>

<file path=ppt/slides/_rels/slide3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38.xml"/><Relationship Id="rId1" Type="http://schemas.openxmlformats.org/officeDocument/2006/relationships/slideLayout" Target="../slideLayouts/slideLayout13.xml"/><Relationship Id="rId4" Type="http://schemas.openxmlformats.org/officeDocument/2006/relationships/image" Target="../media/image73.png"/></Relationships>
</file>

<file path=ppt/slides/_rels/slide3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39.xml"/><Relationship Id="rId1" Type="http://schemas.openxmlformats.org/officeDocument/2006/relationships/slideLayout" Target="../slideLayouts/slideLayout13.xml"/><Relationship Id="rId4" Type="http://schemas.openxmlformats.org/officeDocument/2006/relationships/image" Target="../media/image7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40.xml"/><Relationship Id="rId1" Type="http://schemas.openxmlformats.org/officeDocument/2006/relationships/slideLayout" Target="../slideLayouts/slideLayout13.xml"/><Relationship Id="rId4" Type="http://schemas.openxmlformats.org/officeDocument/2006/relationships/image" Target="../media/image73.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5.xml"/><Relationship Id="rId1" Type="http://schemas.openxmlformats.org/officeDocument/2006/relationships/tags" Target="../tags/tag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5.xml"/><Relationship Id="rId1" Type="http://schemas.openxmlformats.org/officeDocument/2006/relationships/tags" Target="../tags/tag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8" Type="http://schemas.openxmlformats.org/officeDocument/2006/relationships/image" Target="../media/image9.jpeg"/><Relationship Id="rId13" Type="http://schemas.openxmlformats.org/officeDocument/2006/relationships/image" Target="../media/image14.png"/><Relationship Id="rId3" Type="http://schemas.openxmlformats.org/officeDocument/2006/relationships/image" Target="../media/image4.jpe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image" Target="../media/image7.jpeg"/><Relationship Id="rId11" Type="http://schemas.openxmlformats.org/officeDocument/2006/relationships/image" Target="../media/image12.png"/><Relationship Id="rId5" Type="http://schemas.openxmlformats.org/officeDocument/2006/relationships/image" Target="../media/image6.jpeg"/><Relationship Id="rId10" Type="http://schemas.openxmlformats.org/officeDocument/2006/relationships/image" Target="../media/image11.png"/><Relationship Id="rId4" Type="http://schemas.openxmlformats.org/officeDocument/2006/relationships/image" Target="../media/image5.jpeg"/><Relationship Id="rId9"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r>
              <a:rPr lang="en-US" altLang="zh-CN" dirty="0"/>
              <a:t>DCIM System Planning</a:t>
            </a:r>
            <a:endParaRPr lang="zh-CN" altLang="en-US" dirty="0"/>
          </a:p>
        </p:txBody>
      </p:sp>
      <p:sp>
        <p:nvSpPr>
          <p:cNvPr id="5" name="文本占位符 4"/>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240655095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latin typeface="Huawei Sans" panose="020C0503030203020204" pitchFamily="34" charset="0"/>
                <a:ea typeface="+mn-ea"/>
                <a:cs typeface="+mn-ea"/>
                <a:sym typeface="+mn-lt"/>
              </a:rPr>
              <a:t>Diesel Generator</a:t>
            </a:r>
          </a:p>
        </p:txBody>
      </p:sp>
      <p:sp>
        <p:nvSpPr>
          <p:cNvPr id="3" name="文本占位符 2"/>
          <p:cNvSpPr>
            <a:spLocks noGrp="1"/>
          </p:cNvSpPr>
          <p:nvPr>
            <p:ph type="body" sz="quarter" idx="10"/>
          </p:nvPr>
        </p:nvSpPr>
        <p:spPr/>
        <p:txBody>
          <a:bodyPr/>
          <a:lstStyle/>
          <a:p>
            <a:r>
              <a:rPr lang="en-US" sz="1600" dirty="0">
                <a:latin typeface="Huawei Sans" panose="020C0503030203020204" pitchFamily="34" charset="0"/>
                <a:ea typeface="+mn-ea"/>
                <a:cs typeface="+mn-ea"/>
                <a:sym typeface="+mn-lt"/>
              </a:rPr>
              <a:t>For a data center that has certain requirements on reliability and availability, one or more diesel generators are configured as the mains backup power supply. The system monitors running parameters of a generator in real time to ensure the stable running of the generator and the power supply of a data center.</a:t>
            </a:r>
          </a:p>
        </p:txBody>
      </p:sp>
      <p:pic>
        <p:nvPicPr>
          <p:cNvPr id="4" name="图片 3"/>
          <p:cNvPicPr>
            <a:picLocks noChangeAspect="1"/>
          </p:cNvPicPr>
          <p:nvPr/>
        </p:nvPicPr>
        <p:blipFill>
          <a:blip r:embed="rId3"/>
          <a:stretch>
            <a:fillRect/>
          </a:stretch>
        </p:blipFill>
        <p:spPr>
          <a:xfrm>
            <a:off x="5646295" y="3716338"/>
            <a:ext cx="2289699" cy="1621516"/>
          </a:xfrm>
          <a:prstGeom prst="rect">
            <a:avLst/>
          </a:prstGeom>
        </p:spPr>
      </p:pic>
      <p:sp>
        <p:nvSpPr>
          <p:cNvPr id="5" name="文本框 4"/>
          <p:cNvSpPr txBox="1"/>
          <p:nvPr/>
        </p:nvSpPr>
        <p:spPr>
          <a:xfrm>
            <a:off x="5847634" y="5565394"/>
            <a:ext cx="1887020" cy="338554"/>
          </a:xfrm>
          <a:prstGeom prst="rect">
            <a:avLst/>
          </a:prstGeom>
          <a:noFill/>
        </p:spPr>
        <p:txBody>
          <a:bodyPr wrap="square" rtlCol="0">
            <a:spAutoFit/>
          </a:bodyPr>
          <a:lstStyle/>
          <a:p>
            <a:pPr algn="ctr"/>
            <a:r>
              <a:rPr lang="en-US" sz="1600" b="1" dirty="0">
                <a:latin typeface="Huawei Sans" panose="020C0503030203020204" pitchFamily="34" charset="0"/>
                <a:cs typeface="+mn-ea"/>
                <a:sym typeface="+mn-lt"/>
              </a:rPr>
              <a:t>Diesel generator</a:t>
            </a:r>
          </a:p>
        </p:txBody>
      </p:sp>
      <p:grpSp>
        <p:nvGrpSpPr>
          <p:cNvPr id="39" name="组合 38"/>
          <p:cNvGrpSpPr/>
          <p:nvPr/>
        </p:nvGrpSpPr>
        <p:grpSpPr>
          <a:xfrm>
            <a:off x="542923" y="2697212"/>
            <a:ext cx="5020794" cy="3417838"/>
            <a:chOff x="542923" y="2697212"/>
            <a:chExt cx="5020794" cy="3417838"/>
          </a:xfrm>
        </p:grpSpPr>
        <p:grpSp>
          <p:nvGrpSpPr>
            <p:cNvPr id="9" name="组合 8"/>
            <p:cNvGrpSpPr/>
            <p:nvPr/>
          </p:nvGrpSpPr>
          <p:grpSpPr>
            <a:xfrm>
              <a:off x="1533525" y="2735312"/>
              <a:ext cx="452768" cy="468991"/>
              <a:chOff x="-367262" y="3203958"/>
              <a:chExt cx="974725" cy="1009650"/>
            </a:xfrm>
          </p:grpSpPr>
          <p:sp>
            <p:nvSpPr>
              <p:cNvPr id="6" name="MH_Other_1"/>
              <p:cNvSpPr/>
              <p:nvPr/>
            </p:nvSpPr>
            <p:spPr>
              <a:xfrm>
                <a:off x="-232326" y="3343658"/>
                <a:ext cx="704850" cy="7302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srgbClr val="FFFFFF"/>
                  </a:solidFill>
                  <a:latin typeface="Huawei Sans" panose="020C0503030203020204" pitchFamily="34" charset="0"/>
                  <a:cs typeface="+mn-ea"/>
                  <a:sym typeface="+mn-lt"/>
                </a:endParaRPr>
              </a:p>
            </p:txBody>
          </p:sp>
          <p:sp>
            <p:nvSpPr>
              <p:cNvPr id="7" name="MH_Other_2"/>
              <p:cNvSpPr/>
              <p:nvPr/>
            </p:nvSpPr>
            <p:spPr>
              <a:xfrm>
                <a:off x="-367262" y="3203958"/>
                <a:ext cx="974725" cy="1009650"/>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latin typeface="Huawei Sans" panose="020C0503030203020204" pitchFamily="34" charset="0"/>
                  <a:cs typeface="+mn-ea"/>
                  <a:sym typeface="+mn-lt"/>
                </a:endParaRPr>
              </a:p>
            </p:txBody>
          </p:sp>
          <p:sp>
            <p:nvSpPr>
              <p:cNvPr id="8" name="MH_Other_7"/>
              <p:cNvSpPr>
                <a:spLocks/>
              </p:cNvSpPr>
              <p:nvPr/>
            </p:nvSpPr>
            <p:spPr bwMode="auto">
              <a:xfrm>
                <a:off x="-84688" y="3513522"/>
                <a:ext cx="398462" cy="39687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a:defRPr/>
                </a:pPr>
                <a:endParaRPr lang="zh-CN" altLang="en-US" sz="1400">
                  <a:solidFill>
                    <a:srgbClr val="FFFFFF"/>
                  </a:solidFill>
                  <a:latin typeface="Huawei Sans" panose="020C0503030203020204" pitchFamily="34" charset="0"/>
                  <a:cs typeface="+mn-ea"/>
                  <a:sym typeface="+mn-lt"/>
                </a:endParaRPr>
              </a:p>
            </p:txBody>
          </p:sp>
        </p:grpSp>
        <p:sp>
          <p:nvSpPr>
            <p:cNvPr id="10" name="MH_SubTitle_1"/>
            <p:cNvSpPr txBox="1">
              <a:spLocks noChangeArrowheads="1"/>
            </p:cNvSpPr>
            <p:nvPr/>
          </p:nvSpPr>
          <p:spPr bwMode="auto">
            <a:xfrm>
              <a:off x="2027623" y="2719564"/>
              <a:ext cx="2222062"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sz="1600" b="1" dirty="0" smtClean="0">
                  <a:solidFill>
                    <a:schemeClr val="accent1"/>
                  </a:solidFill>
                  <a:latin typeface="Huawei Sans" panose="020C0503030203020204" pitchFamily="34" charset="0"/>
                  <a:ea typeface="+mn-ea"/>
                  <a:cs typeface="+mn-ea"/>
                  <a:sym typeface="+mn-lt"/>
                </a:rPr>
                <a:t>Running parameters</a:t>
              </a:r>
              <a:endParaRPr lang="en-US" sz="1600" b="1" dirty="0">
                <a:solidFill>
                  <a:schemeClr val="accent1"/>
                </a:solidFill>
                <a:latin typeface="Huawei Sans" panose="020C0503030203020204" pitchFamily="34" charset="0"/>
                <a:ea typeface="+mn-ea"/>
                <a:cs typeface="+mn-ea"/>
                <a:sym typeface="+mn-lt"/>
              </a:endParaRPr>
            </a:p>
          </p:txBody>
        </p:sp>
        <p:sp>
          <p:nvSpPr>
            <p:cNvPr id="16" name="圆角矩形 15"/>
            <p:cNvSpPr/>
            <p:nvPr/>
          </p:nvSpPr>
          <p:spPr>
            <a:xfrm>
              <a:off x="542924" y="3381375"/>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Three-phase output voltage</a:t>
              </a:r>
            </a:p>
          </p:txBody>
        </p:sp>
        <p:sp>
          <p:nvSpPr>
            <p:cNvPr id="17" name="圆角矩形 16"/>
            <p:cNvSpPr/>
            <p:nvPr/>
          </p:nvSpPr>
          <p:spPr>
            <a:xfrm>
              <a:off x="2219325" y="3381375"/>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cs typeface="+mn-ea"/>
                  <a:sym typeface="+mn-lt"/>
                </a:rPr>
                <a:t>Three-phase output current</a:t>
              </a:r>
            </a:p>
          </p:txBody>
        </p:sp>
        <p:sp>
          <p:nvSpPr>
            <p:cNvPr id="18" name="圆角矩形 17"/>
            <p:cNvSpPr/>
            <p:nvPr/>
          </p:nvSpPr>
          <p:spPr>
            <a:xfrm>
              <a:off x="3906366" y="3381375"/>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Output frequency</a:t>
              </a:r>
            </a:p>
          </p:txBody>
        </p:sp>
        <p:sp>
          <p:nvSpPr>
            <p:cNvPr id="19" name="圆角矩形 18"/>
            <p:cNvSpPr/>
            <p:nvPr/>
          </p:nvSpPr>
          <p:spPr>
            <a:xfrm>
              <a:off x="542923" y="4024312"/>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Working status</a:t>
              </a:r>
            </a:p>
          </p:txBody>
        </p:sp>
        <p:sp>
          <p:nvSpPr>
            <p:cNvPr id="20" name="圆角矩形 19"/>
            <p:cNvSpPr/>
            <p:nvPr/>
          </p:nvSpPr>
          <p:spPr>
            <a:xfrm>
              <a:off x="2219324" y="4024311"/>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Working mode</a:t>
              </a:r>
            </a:p>
          </p:txBody>
        </p:sp>
        <p:sp>
          <p:nvSpPr>
            <p:cNvPr id="21" name="圆角矩形 20"/>
            <p:cNvSpPr/>
            <p:nvPr/>
          </p:nvSpPr>
          <p:spPr>
            <a:xfrm>
              <a:off x="3906365" y="4024312"/>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Mains status</a:t>
              </a:r>
            </a:p>
          </p:txBody>
        </p:sp>
        <p:sp>
          <p:nvSpPr>
            <p:cNvPr id="22" name="圆角矩形 21"/>
            <p:cNvSpPr/>
            <p:nvPr/>
          </p:nvSpPr>
          <p:spPr>
            <a:xfrm>
              <a:off x="542923" y="4667247"/>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Fuel tank liquid level</a:t>
              </a:r>
            </a:p>
          </p:txBody>
        </p:sp>
        <p:sp>
          <p:nvSpPr>
            <p:cNvPr id="23" name="圆角矩形 22"/>
            <p:cNvSpPr/>
            <p:nvPr/>
          </p:nvSpPr>
          <p:spPr>
            <a:xfrm>
              <a:off x="2219324" y="4667246"/>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Lubricating oil temperature</a:t>
              </a:r>
            </a:p>
          </p:txBody>
        </p:sp>
        <p:sp>
          <p:nvSpPr>
            <p:cNvPr id="24" name="圆角矩形 23"/>
            <p:cNvSpPr/>
            <p:nvPr/>
          </p:nvSpPr>
          <p:spPr>
            <a:xfrm>
              <a:off x="3906365" y="4667247"/>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Runtime</a:t>
              </a:r>
            </a:p>
          </p:txBody>
        </p:sp>
        <p:sp>
          <p:nvSpPr>
            <p:cNvPr id="25" name="圆角矩形 24"/>
            <p:cNvSpPr/>
            <p:nvPr/>
          </p:nvSpPr>
          <p:spPr>
            <a:xfrm>
              <a:off x="542924" y="5330094"/>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Startup apparatus status</a:t>
              </a:r>
            </a:p>
          </p:txBody>
        </p:sp>
        <p:sp>
          <p:nvSpPr>
            <p:cNvPr id="26" name="圆角矩形 25"/>
            <p:cNvSpPr/>
            <p:nvPr/>
          </p:nvSpPr>
          <p:spPr>
            <a:xfrm>
              <a:off x="2219325" y="5330093"/>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Fault signal</a:t>
              </a:r>
            </a:p>
          </p:txBody>
        </p:sp>
        <p:sp>
          <p:nvSpPr>
            <p:cNvPr id="27" name="圆角矩形 26"/>
            <p:cNvSpPr/>
            <p:nvPr/>
          </p:nvSpPr>
          <p:spPr>
            <a:xfrm>
              <a:off x="3906366" y="5330094"/>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a:t>
              </a:r>
            </a:p>
          </p:txBody>
        </p:sp>
        <p:cxnSp>
          <p:nvCxnSpPr>
            <p:cNvPr id="35" name="直接连接符 34"/>
            <p:cNvCxnSpPr/>
            <p:nvPr/>
          </p:nvCxnSpPr>
          <p:spPr>
            <a:xfrm>
              <a:off x="5563717" y="2697212"/>
              <a:ext cx="0" cy="3417838"/>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a:off x="8011642" y="2697083"/>
            <a:ext cx="3351682" cy="3442703"/>
            <a:chOff x="8011642" y="2697083"/>
            <a:chExt cx="3351682" cy="3442703"/>
          </a:xfrm>
        </p:grpSpPr>
        <p:sp>
          <p:nvSpPr>
            <p:cNvPr id="13" name="MH_SubTitle_2"/>
            <p:cNvSpPr txBox="1">
              <a:spLocks noChangeArrowheads="1"/>
            </p:cNvSpPr>
            <p:nvPr/>
          </p:nvSpPr>
          <p:spPr bwMode="auto">
            <a:xfrm>
              <a:off x="9085107" y="2697083"/>
              <a:ext cx="1676726"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sz="1600" b="1">
                  <a:solidFill>
                    <a:schemeClr val="accent2"/>
                  </a:solidFill>
                  <a:latin typeface="Huawei Sans" panose="020C0503030203020204" pitchFamily="34" charset="0"/>
                  <a:ea typeface="+mn-ea"/>
                  <a:cs typeface="+mn-ea"/>
                  <a:sym typeface="+mn-lt"/>
                </a:rPr>
                <a:t>Control</a:t>
              </a:r>
            </a:p>
          </p:txBody>
        </p:sp>
        <p:grpSp>
          <p:nvGrpSpPr>
            <p:cNvPr id="15" name="组合 14"/>
            <p:cNvGrpSpPr/>
            <p:nvPr/>
          </p:nvGrpSpPr>
          <p:grpSpPr>
            <a:xfrm>
              <a:off x="8690302" y="2697083"/>
              <a:ext cx="458243" cy="474662"/>
              <a:chOff x="7822873" y="2876550"/>
              <a:chExt cx="974725" cy="1009650"/>
            </a:xfrm>
          </p:grpSpPr>
          <p:sp>
            <p:nvSpPr>
              <p:cNvPr id="11" name="MH_Other_3"/>
              <p:cNvSpPr/>
              <p:nvPr/>
            </p:nvSpPr>
            <p:spPr>
              <a:xfrm>
                <a:off x="7957810" y="3016250"/>
                <a:ext cx="704850" cy="7302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srgbClr val="FFFFFF"/>
                  </a:solidFill>
                  <a:latin typeface="Huawei Sans" panose="020C0503030203020204" pitchFamily="34" charset="0"/>
                  <a:cs typeface="+mn-ea"/>
                  <a:sym typeface="+mn-lt"/>
                </a:endParaRPr>
              </a:p>
            </p:txBody>
          </p:sp>
          <p:sp>
            <p:nvSpPr>
              <p:cNvPr id="12" name="MH_Other_4"/>
              <p:cNvSpPr/>
              <p:nvPr/>
            </p:nvSpPr>
            <p:spPr>
              <a:xfrm>
                <a:off x="7822873" y="2876550"/>
                <a:ext cx="974725" cy="1009650"/>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latin typeface="Huawei Sans" panose="020C0503030203020204" pitchFamily="34" charset="0"/>
                  <a:cs typeface="+mn-ea"/>
                  <a:sym typeface="+mn-lt"/>
                </a:endParaRPr>
              </a:p>
            </p:txBody>
          </p:sp>
          <p:sp>
            <p:nvSpPr>
              <p:cNvPr id="14" name="MH_Other_8"/>
              <p:cNvSpPr>
                <a:spLocks noChangeAspect="1"/>
              </p:cNvSpPr>
              <p:nvPr/>
            </p:nvSpPr>
            <p:spPr bwMode="auto">
              <a:xfrm>
                <a:off x="8122911" y="3184525"/>
                <a:ext cx="396875" cy="39370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a:defRPr/>
                </a:pPr>
                <a:endParaRPr lang="zh-CN" altLang="en-US" sz="1400">
                  <a:solidFill>
                    <a:srgbClr val="FFFFFF"/>
                  </a:solidFill>
                  <a:latin typeface="Huawei Sans" panose="020C0503030203020204" pitchFamily="34" charset="0"/>
                  <a:cs typeface="+mn-ea"/>
                  <a:sym typeface="+mn-lt"/>
                </a:endParaRPr>
              </a:p>
            </p:txBody>
          </p:sp>
        </p:grpSp>
        <p:sp>
          <p:nvSpPr>
            <p:cNvPr id="28" name="圆角矩形 27"/>
            <p:cNvSpPr/>
            <p:nvPr/>
          </p:nvSpPr>
          <p:spPr>
            <a:xfrm>
              <a:off x="8162922" y="3381375"/>
              <a:ext cx="1524001" cy="447675"/>
            </a:xfrm>
            <a:prstGeom prst="roundRect">
              <a:avLst/>
            </a:prstGeom>
            <a:solidFill>
              <a:srgbClr val="ED7D3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Generator startup</a:t>
              </a:r>
            </a:p>
          </p:txBody>
        </p:sp>
        <p:sp>
          <p:nvSpPr>
            <p:cNvPr id="29" name="圆角矩形 28"/>
            <p:cNvSpPr/>
            <p:nvPr/>
          </p:nvSpPr>
          <p:spPr>
            <a:xfrm>
              <a:off x="9839323" y="3381375"/>
              <a:ext cx="1524001" cy="447675"/>
            </a:xfrm>
            <a:prstGeom prst="roundRect">
              <a:avLst/>
            </a:prstGeom>
            <a:solidFill>
              <a:srgbClr val="ED7D3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Generator shutdown</a:t>
              </a:r>
            </a:p>
          </p:txBody>
        </p:sp>
        <p:sp>
          <p:nvSpPr>
            <p:cNvPr id="31" name="圆角矩形 30"/>
            <p:cNvSpPr/>
            <p:nvPr/>
          </p:nvSpPr>
          <p:spPr>
            <a:xfrm>
              <a:off x="8162922" y="4024312"/>
              <a:ext cx="1524001" cy="447675"/>
            </a:xfrm>
            <a:prstGeom prst="roundRect">
              <a:avLst/>
            </a:prstGeom>
            <a:solidFill>
              <a:srgbClr val="ED7D3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cs typeface="+mn-ea"/>
                  <a:sym typeface="+mn-lt"/>
                </a:rPr>
                <a:t>Emergency shutdown</a:t>
              </a:r>
            </a:p>
          </p:txBody>
        </p:sp>
        <p:sp>
          <p:nvSpPr>
            <p:cNvPr id="32" name="圆角矩形 31"/>
            <p:cNvSpPr/>
            <p:nvPr/>
          </p:nvSpPr>
          <p:spPr>
            <a:xfrm>
              <a:off x="9839323" y="4024312"/>
              <a:ext cx="1524001" cy="447675"/>
            </a:xfrm>
            <a:prstGeom prst="roundRect">
              <a:avLst/>
            </a:prstGeom>
            <a:solidFill>
              <a:srgbClr val="ED7D3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Active/standby switchover</a:t>
              </a:r>
            </a:p>
          </p:txBody>
        </p:sp>
        <p:sp>
          <p:nvSpPr>
            <p:cNvPr id="33" name="圆角矩形 32"/>
            <p:cNvSpPr/>
            <p:nvPr/>
          </p:nvSpPr>
          <p:spPr>
            <a:xfrm>
              <a:off x="8157422" y="4667245"/>
              <a:ext cx="1524001" cy="447675"/>
            </a:xfrm>
            <a:prstGeom prst="roundRect">
              <a:avLst/>
            </a:prstGeom>
            <a:solidFill>
              <a:srgbClr val="ED7D3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a:t>
              </a:r>
            </a:p>
          </p:txBody>
        </p:sp>
        <p:cxnSp>
          <p:nvCxnSpPr>
            <p:cNvPr id="38" name="直接连接符 37"/>
            <p:cNvCxnSpPr/>
            <p:nvPr/>
          </p:nvCxnSpPr>
          <p:spPr>
            <a:xfrm>
              <a:off x="8011642" y="2721948"/>
              <a:ext cx="0" cy="3417838"/>
            </a:xfrm>
            <a:prstGeom prst="line">
              <a:avLst/>
            </a:prstGeom>
            <a:ln w="28575">
              <a:solidFill>
                <a:srgbClr val="ED7D31"/>
              </a:solidFill>
              <a:prstDash val="sysDot"/>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04070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down)">
                                      <p:cBhvr>
                                        <p:cTn id="22" dur="500"/>
                                        <p:tgtEl>
                                          <p:spTgt spid="3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wipe(down)">
                                      <p:cBhvr>
                                        <p:cTn id="2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72645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latin typeface="Huawei Sans" panose="020C0503030203020204" pitchFamily="34" charset="0"/>
                <a:ea typeface="+mn-ea"/>
                <a:cs typeface="+mn-ea"/>
                <a:sym typeface="+mn-lt"/>
              </a:rPr>
              <a:t>ATS</a:t>
            </a:r>
          </a:p>
        </p:txBody>
      </p:sp>
      <p:sp>
        <p:nvSpPr>
          <p:cNvPr id="3" name="文本占位符 2"/>
          <p:cNvSpPr>
            <a:spLocks noGrp="1"/>
          </p:cNvSpPr>
          <p:nvPr>
            <p:ph type="body" sz="quarter" idx="10"/>
          </p:nvPr>
        </p:nvSpPr>
        <p:spPr/>
        <p:txBody>
          <a:bodyPr/>
          <a:lstStyle/>
          <a:p>
            <a:r>
              <a:rPr lang="en-US" sz="1800" dirty="0">
                <a:latin typeface="Huawei Sans" panose="020C0503030203020204" pitchFamily="34" charset="0"/>
                <a:ea typeface="+mn-ea"/>
                <a:cs typeface="+mn-ea"/>
                <a:sym typeface="+mn-lt"/>
              </a:rPr>
              <a:t>The ATS is a device that controls the switchover between the active and standby routes of the low-voltage power distribution system. Whether the ATS operates properly is important to the normal power supply of a data center. The system must monitor the main parameters that affect the ATS operation.</a:t>
            </a:r>
          </a:p>
          <a:p>
            <a:pPr marL="0" indent="0">
              <a:buNone/>
            </a:pPr>
            <a:endParaRPr lang="zh-CN" altLang="en-US" sz="1800" dirty="0">
              <a:latin typeface="Huawei Sans" panose="020C0503030203020204" pitchFamily="34" charset="0"/>
              <a:ea typeface="+mn-ea"/>
              <a:cs typeface="+mn-ea"/>
              <a:sym typeface="+mn-lt"/>
            </a:endParaRPr>
          </a:p>
        </p:txBody>
      </p:sp>
      <p:sp>
        <p:nvSpPr>
          <p:cNvPr id="5" name="文本框 4"/>
          <p:cNvSpPr txBox="1"/>
          <p:nvPr/>
        </p:nvSpPr>
        <p:spPr>
          <a:xfrm>
            <a:off x="2555437" y="5458023"/>
            <a:ext cx="2037980" cy="338554"/>
          </a:xfrm>
          <a:prstGeom prst="rect">
            <a:avLst/>
          </a:prstGeom>
          <a:noFill/>
        </p:spPr>
        <p:txBody>
          <a:bodyPr wrap="square" rtlCol="0">
            <a:spAutoFit/>
          </a:bodyPr>
          <a:lstStyle/>
          <a:p>
            <a:pPr algn="ctr"/>
            <a:r>
              <a:rPr lang="en-US" sz="1600" b="1" dirty="0">
                <a:latin typeface="Huawei Sans" panose="020C0503030203020204" pitchFamily="34" charset="0"/>
                <a:cs typeface="+mn-ea"/>
                <a:sym typeface="+mn-lt"/>
              </a:rPr>
              <a:t>ATS</a:t>
            </a:r>
          </a:p>
        </p:txBody>
      </p:sp>
      <p:grpSp>
        <p:nvGrpSpPr>
          <p:cNvPr id="6" name="组合 5"/>
          <p:cNvGrpSpPr/>
          <p:nvPr/>
        </p:nvGrpSpPr>
        <p:grpSpPr>
          <a:xfrm>
            <a:off x="5413868" y="3165507"/>
            <a:ext cx="5029200" cy="2533832"/>
            <a:chOff x="401167" y="2909681"/>
            <a:chExt cx="5029200" cy="2533832"/>
          </a:xfrm>
        </p:grpSpPr>
        <p:grpSp>
          <p:nvGrpSpPr>
            <p:cNvPr id="7" name="组合 6"/>
            <p:cNvGrpSpPr/>
            <p:nvPr/>
          </p:nvGrpSpPr>
          <p:grpSpPr>
            <a:xfrm>
              <a:off x="1587624" y="2925429"/>
              <a:ext cx="452768" cy="468991"/>
              <a:chOff x="-250795" y="3613243"/>
              <a:chExt cx="974725" cy="1009650"/>
            </a:xfrm>
          </p:grpSpPr>
          <p:sp>
            <p:nvSpPr>
              <p:cNvPr id="22" name="MH_Other_1"/>
              <p:cNvSpPr/>
              <p:nvPr/>
            </p:nvSpPr>
            <p:spPr>
              <a:xfrm>
                <a:off x="-115859" y="3752943"/>
                <a:ext cx="704851" cy="730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Huawei Sans" panose="020C0503030203020204" pitchFamily="34" charset="0"/>
                  <a:cs typeface="+mn-ea"/>
                  <a:sym typeface="+mn-lt"/>
                </a:endParaRPr>
              </a:p>
            </p:txBody>
          </p:sp>
          <p:sp>
            <p:nvSpPr>
              <p:cNvPr id="23" name="MH_Other_2"/>
              <p:cNvSpPr/>
              <p:nvPr/>
            </p:nvSpPr>
            <p:spPr>
              <a:xfrm>
                <a:off x="-250795" y="3613243"/>
                <a:ext cx="974725" cy="1009650"/>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Huawei Sans" panose="020C0503030203020204" pitchFamily="34" charset="0"/>
                  <a:cs typeface="+mn-ea"/>
                  <a:sym typeface="+mn-lt"/>
                </a:endParaRPr>
              </a:p>
            </p:txBody>
          </p:sp>
          <p:sp>
            <p:nvSpPr>
              <p:cNvPr id="24" name="MH_Other_7"/>
              <p:cNvSpPr>
                <a:spLocks/>
              </p:cNvSpPr>
              <p:nvPr/>
            </p:nvSpPr>
            <p:spPr bwMode="auto">
              <a:xfrm>
                <a:off x="31779" y="3922806"/>
                <a:ext cx="398462" cy="396876"/>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latin typeface="Huawei Sans" panose="020C0503030203020204" pitchFamily="34" charset="0"/>
                  <a:cs typeface="+mn-ea"/>
                  <a:sym typeface="+mn-lt"/>
                </a:endParaRPr>
              </a:p>
            </p:txBody>
          </p:sp>
        </p:grpSp>
        <p:sp>
          <p:nvSpPr>
            <p:cNvPr id="8" name="MH_SubTitle_1"/>
            <p:cNvSpPr txBox="1">
              <a:spLocks noChangeArrowheads="1"/>
            </p:cNvSpPr>
            <p:nvPr/>
          </p:nvSpPr>
          <p:spPr bwMode="auto">
            <a:xfrm>
              <a:off x="2203573" y="2909681"/>
              <a:ext cx="2671459"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sz="2000" b="1" dirty="0">
                  <a:solidFill>
                    <a:schemeClr val="accent1"/>
                  </a:solidFill>
                  <a:latin typeface="Huawei Sans" panose="020C0503030203020204" pitchFamily="34" charset="0"/>
                  <a:ea typeface="+mn-ea"/>
                  <a:cs typeface="+mn-ea"/>
                  <a:sym typeface="+mn-lt"/>
                </a:rPr>
                <a:t>Running parameters</a:t>
              </a:r>
            </a:p>
          </p:txBody>
        </p:sp>
        <p:sp>
          <p:nvSpPr>
            <p:cNvPr id="9" name="圆角矩形 8"/>
            <p:cNvSpPr/>
            <p:nvPr/>
          </p:nvSpPr>
          <p:spPr>
            <a:xfrm>
              <a:off x="542924" y="3695700"/>
              <a:ext cx="1524001" cy="66495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cs typeface="+mn-ea"/>
                  <a:sym typeface="+mn-lt"/>
                </a:rPr>
                <a:t>Active/standby route voltage</a:t>
              </a:r>
            </a:p>
          </p:txBody>
        </p:sp>
        <p:sp>
          <p:nvSpPr>
            <p:cNvPr id="10" name="圆角矩形 9"/>
            <p:cNvSpPr/>
            <p:nvPr/>
          </p:nvSpPr>
          <p:spPr>
            <a:xfrm>
              <a:off x="2219325" y="3695700"/>
              <a:ext cx="1524001" cy="66495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Active/standby route current</a:t>
              </a:r>
            </a:p>
          </p:txBody>
        </p:sp>
        <p:sp>
          <p:nvSpPr>
            <p:cNvPr id="11" name="圆角矩形 10"/>
            <p:cNvSpPr/>
            <p:nvPr/>
          </p:nvSpPr>
          <p:spPr>
            <a:xfrm>
              <a:off x="3906366" y="3695700"/>
              <a:ext cx="1524001" cy="66495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Frequency of the active and standby routes</a:t>
              </a:r>
            </a:p>
          </p:txBody>
        </p:sp>
        <p:sp>
          <p:nvSpPr>
            <p:cNvPr id="12" name="圆角矩形 11"/>
            <p:cNvSpPr/>
            <p:nvPr/>
          </p:nvSpPr>
          <p:spPr>
            <a:xfrm>
              <a:off x="542923" y="4652962"/>
              <a:ext cx="1524001" cy="66495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Switch status</a:t>
              </a:r>
            </a:p>
          </p:txBody>
        </p:sp>
        <p:sp>
          <p:nvSpPr>
            <p:cNvPr id="13" name="圆角矩形 12"/>
            <p:cNvSpPr/>
            <p:nvPr/>
          </p:nvSpPr>
          <p:spPr>
            <a:xfrm>
              <a:off x="2219324" y="4652961"/>
              <a:ext cx="1524001" cy="66495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Number of active/standby switchovers</a:t>
              </a:r>
            </a:p>
          </p:txBody>
        </p:sp>
        <p:sp>
          <p:nvSpPr>
            <p:cNvPr id="14" name="圆角矩形 13"/>
            <p:cNvSpPr/>
            <p:nvPr/>
          </p:nvSpPr>
          <p:spPr>
            <a:xfrm>
              <a:off x="3906365" y="4652962"/>
              <a:ext cx="1524001" cy="66495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a:t>
              </a:r>
            </a:p>
          </p:txBody>
        </p:sp>
        <p:cxnSp>
          <p:nvCxnSpPr>
            <p:cNvPr id="21" name="直接连接符 20"/>
            <p:cNvCxnSpPr/>
            <p:nvPr/>
          </p:nvCxnSpPr>
          <p:spPr>
            <a:xfrm>
              <a:off x="401167" y="3232295"/>
              <a:ext cx="0" cy="2211218"/>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grpSp>
      <p:grpSp>
        <p:nvGrpSpPr>
          <p:cNvPr id="28" name="组合 27"/>
          <p:cNvGrpSpPr/>
          <p:nvPr/>
        </p:nvGrpSpPr>
        <p:grpSpPr>
          <a:xfrm>
            <a:off x="2190278" y="2992433"/>
            <a:ext cx="938828" cy="1033938"/>
            <a:chOff x="723202" y="2089990"/>
            <a:chExt cx="1943100" cy="2139950"/>
          </a:xfrm>
        </p:grpSpPr>
        <p:sp>
          <p:nvSpPr>
            <p:cNvPr id="25" name="MH_Other_1"/>
            <p:cNvSpPr/>
            <p:nvPr/>
          </p:nvSpPr>
          <p:spPr>
            <a:xfrm>
              <a:off x="723202" y="2089990"/>
              <a:ext cx="1943100" cy="2139950"/>
            </a:xfrm>
            <a:custGeom>
              <a:avLst/>
              <a:gdLst>
                <a:gd name="connsiteX0" fmla="*/ 1109135 w 2218268"/>
                <a:gd name="connsiteY0" fmla="*/ 1 h 2443415"/>
                <a:gd name="connsiteX1" fmla="*/ 1893411 w 2218268"/>
                <a:gd name="connsiteY1" fmla="*/ 324859 h 2443415"/>
                <a:gd name="connsiteX2" fmla="*/ 1893410 w 2218268"/>
                <a:gd name="connsiteY2" fmla="*/ 324859 h 2443415"/>
                <a:gd name="connsiteX3" fmla="*/ 1893410 w 2218268"/>
                <a:gd name="connsiteY3" fmla="*/ 1893412 h 2443415"/>
                <a:gd name="connsiteX4" fmla="*/ 1462114 w 2218268"/>
                <a:gd name="connsiteY4" fmla="*/ 2403026 h 2443415"/>
                <a:gd name="connsiteX5" fmla="*/ 1435638 w 2218268"/>
                <a:gd name="connsiteY5" fmla="*/ 2443414 h 2443415"/>
                <a:gd name="connsiteX6" fmla="*/ 1109135 w 2218268"/>
                <a:gd name="connsiteY6" fmla="*/ 1811767 h 2443415"/>
                <a:gd name="connsiteX7" fmla="*/ 782630 w 2218268"/>
                <a:gd name="connsiteY7" fmla="*/ 2443415 h 2443415"/>
                <a:gd name="connsiteX8" fmla="*/ 756154 w 2218268"/>
                <a:gd name="connsiteY8" fmla="*/ 2403027 h 2443415"/>
                <a:gd name="connsiteX9" fmla="*/ 324858 w 2218268"/>
                <a:gd name="connsiteY9" fmla="*/ 1893411 h 2443415"/>
                <a:gd name="connsiteX10" fmla="*/ 324858 w 2218268"/>
                <a:gd name="connsiteY10" fmla="*/ 324859 h 2443415"/>
                <a:gd name="connsiteX11" fmla="*/ 1109135 w 2218268"/>
                <a:gd name="connsiteY11" fmla="*/ 1 h 2443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18268" h="2443415">
                  <a:moveTo>
                    <a:pt x="1109135" y="1"/>
                  </a:moveTo>
                  <a:cubicBezTo>
                    <a:pt x="1392986" y="0"/>
                    <a:pt x="1676839" y="108287"/>
                    <a:pt x="1893411" y="324859"/>
                  </a:cubicBezTo>
                  <a:lnTo>
                    <a:pt x="1893410" y="324859"/>
                  </a:lnTo>
                  <a:cubicBezTo>
                    <a:pt x="2326554" y="758003"/>
                    <a:pt x="2326554" y="1460268"/>
                    <a:pt x="1893410" y="1893412"/>
                  </a:cubicBezTo>
                  <a:cubicBezTo>
                    <a:pt x="1736591" y="2050230"/>
                    <a:pt x="1592827" y="2220101"/>
                    <a:pt x="1462114" y="2403026"/>
                  </a:cubicBezTo>
                  <a:lnTo>
                    <a:pt x="1435638" y="2443414"/>
                  </a:lnTo>
                  <a:lnTo>
                    <a:pt x="1109135" y="1811767"/>
                  </a:lnTo>
                  <a:lnTo>
                    <a:pt x="782630" y="2443415"/>
                  </a:lnTo>
                  <a:lnTo>
                    <a:pt x="756154" y="2403027"/>
                  </a:lnTo>
                  <a:cubicBezTo>
                    <a:pt x="625442" y="2220101"/>
                    <a:pt x="481677" y="2050230"/>
                    <a:pt x="324858" y="1893411"/>
                  </a:cubicBezTo>
                  <a:cubicBezTo>
                    <a:pt x="-108286" y="1460267"/>
                    <a:pt x="-108286" y="758003"/>
                    <a:pt x="324858" y="324859"/>
                  </a:cubicBezTo>
                  <a:cubicBezTo>
                    <a:pt x="541430" y="108287"/>
                    <a:pt x="825282" y="1"/>
                    <a:pt x="1109135" y="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bIns="0" anchor="b">
              <a:normAutofit/>
            </a:bodyP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defRPr/>
              </a:pPr>
              <a:endParaRPr lang="zh-CN" altLang="en-US" sz="1600" b="1" dirty="0">
                <a:solidFill>
                  <a:schemeClr val="accent2">
                    <a:lumMod val="75000"/>
                  </a:schemeClr>
                </a:solidFill>
                <a:latin typeface="Huawei Sans" panose="020C0503030203020204" pitchFamily="34" charset="0"/>
                <a:cs typeface="+mn-ea"/>
                <a:sym typeface="+mn-lt"/>
              </a:endParaRPr>
            </a:p>
          </p:txBody>
        </p:sp>
        <p:sp>
          <p:nvSpPr>
            <p:cNvPr id="26" name="MH_SubTitle_1"/>
            <p:cNvSpPr/>
            <p:nvPr/>
          </p:nvSpPr>
          <p:spPr>
            <a:xfrm>
              <a:off x="881952" y="2248740"/>
              <a:ext cx="1625600" cy="1625600"/>
            </a:xfrm>
            <a:prstGeom prst="ellipse">
              <a:avLst/>
            </a:prstGeom>
            <a:solidFill>
              <a:srgbClr val="FE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defRPr/>
              </a:pPr>
              <a:r>
                <a:rPr lang="en-US" sz="1200" b="1" dirty="0">
                  <a:solidFill>
                    <a:schemeClr val="accent1">
                      <a:lumMod val="75000"/>
                    </a:schemeClr>
                  </a:solidFill>
                  <a:latin typeface="Huawei Sans" panose="020C0503030203020204" pitchFamily="34" charset="0"/>
                  <a:cs typeface="+mn-ea"/>
                  <a:sym typeface="+mn-lt"/>
                </a:rPr>
                <a:t>Active routes</a:t>
              </a:r>
            </a:p>
          </p:txBody>
        </p:sp>
      </p:grpSp>
      <p:grpSp>
        <p:nvGrpSpPr>
          <p:cNvPr id="29" name="组合 28"/>
          <p:cNvGrpSpPr/>
          <p:nvPr/>
        </p:nvGrpSpPr>
        <p:grpSpPr>
          <a:xfrm>
            <a:off x="3800227" y="2996602"/>
            <a:ext cx="938828" cy="1033938"/>
            <a:chOff x="723202" y="2089990"/>
            <a:chExt cx="1943100" cy="2139950"/>
          </a:xfrm>
        </p:grpSpPr>
        <p:sp>
          <p:nvSpPr>
            <p:cNvPr id="30" name="MH_Other_1"/>
            <p:cNvSpPr/>
            <p:nvPr/>
          </p:nvSpPr>
          <p:spPr>
            <a:xfrm>
              <a:off x="723202" y="2089990"/>
              <a:ext cx="1943100" cy="2139950"/>
            </a:xfrm>
            <a:custGeom>
              <a:avLst/>
              <a:gdLst>
                <a:gd name="connsiteX0" fmla="*/ 1109135 w 2218268"/>
                <a:gd name="connsiteY0" fmla="*/ 1 h 2443415"/>
                <a:gd name="connsiteX1" fmla="*/ 1893411 w 2218268"/>
                <a:gd name="connsiteY1" fmla="*/ 324859 h 2443415"/>
                <a:gd name="connsiteX2" fmla="*/ 1893410 w 2218268"/>
                <a:gd name="connsiteY2" fmla="*/ 324859 h 2443415"/>
                <a:gd name="connsiteX3" fmla="*/ 1893410 w 2218268"/>
                <a:gd name="connsiteY3" fmla="*/ 1893412 h 2443415"/>
                <a:gd name="connsiteX4" fmla="*/ 1462114 w 2218268"/>
                <a:gd name="connsiteY4" fmla="*/ 2403026 h 2443415"/>
                <a:gd name="connsiteX5" fmla="*/ 1435638 w 2218268"/>
                <a:gd name="connsiteY5" fmla="*/ 2443414 h 2443415"/>
                <a:gd name="connsiteX6" fmla="*/ 1109135 w 2218268"/>
                <a:gd name="connsiteY6" fmla="*/ 1811767 h 2443415"/>
                <a:gd name="connsiteX7" fmla="*/ 782630 w 2218268"/>
                <a:gd name="connsiteY7" fmla="*/ 2443415 h 2443415"/>
                <a:gd name="connsiteX8" fmla="*/ 756154 w 2218268"/>
                <a:gd name="connsiteY8" fmla="*/ 2403027 h 2443415"/>
                <a:gd name="connsiteX9" fmla="*/ 324858 w 2218268"/>
                <a:gd name="connsiteY9" fmla="*/ 1893411 h 2443415"/>
                <a:gd name="connsiteX10" fmla="*/ 324858 w 2218268"/>
                <a:gd name="connsiteY10" fmla="*/ 324859 h 2443415"/>
                <a:gd name="connsiteX11" fmla="*/ 1109135 w 2218268"/>
                <a:gd name="connsiteY11" fmla="*/ 1 h 2443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18268" h="2443415">
                  <a:moveTo>
                    <a:pt x="1109135" y="1"/>
                  </a:moveTo>
                  <a:cubicBezTo>
                    <a:pt x="1392986" y="0"/>
                    <a:pt x="1676839" y="108287"/>
                    <a:pt x="1893411" y="324859"/>
                  </a:cubicBezTo>
                  <a:lnTo>
                    <a:pt x="1893410" y="324859"/>
                  </a:lnTo>
                  <a:cubicBezTo>
                    <a:pt x="2326554" y="758003"/>
                    <a:pt x="2326554" y="1460268"/>
                    <a:pt x="1893410" y="1893412"/>
                  </a:cubicBezTo>
                  <a:cubicBezTo>
                    <a:pt x="1736591" y="2050230"/>
                    <a:pt x="1592827" y="2220101"/>
                    <a:pt x="1462114" y="2403026"/>
                  </a:cubicBezTo>
                  <a:lnTo>
                    <a:pt x="1435638" y="2443414"/>
                  </a:lnTo>
                  <a:lnTo>
                    <a:pt x="1109135" y="1811767"/>
                  </a:lnTo>
                  <a:lnTo>
                    <a:pt x="782630" y="2443415"/>
                  </a:lnTo>
                  <a:lnTo>
                    <a:pt x="756154" y="2403027"/>
                  </a:lnTo>
                  <a:cubicBezTo>
                    <a:pt x="625442" y="2220101"/>
                    <a:pt x="481677" y="2050230"/>
                    <a:pt x="324858" y="1893411"/>
                  </a:cubicBezTo>
                  <a:cubicBezTo>
                    <a:pt x="-108286" y="1460267"/>
                    <a:pt x="-108286" y="758003"/>
                    <a:pt x="324858" y="324859"/>
                  </a:cubicBezTo>
                  <a:cubicBezTo>
                    <a:pt x="541430" y="108287"/>
                    <a:pt x="825282" y="1"/>
                    <a:pt x="1109135" y="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bIns="0" anchor="b">
              <a:normAutofit/>
            </a:bodyP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defRPr/>
              </a:pPr>
              <a:endParaRPr lang="zh-CN" altLang="en-US" sz="1600" b="1" dirty="0">
                <a:solidFill>
                  <a:schemeClr val="accent2">
                    <a:lumMod val="75000"/>
                  </a:schemeClr>
                </a:solidFill>
                <a:latin typeface="Huawei Sans" panose="020C0503030203020204" pitchFamily="34" charset="0"/>
                <a:cs typeface="+mn-ea"/>
                <a:sym typeface="+mn-lt"/>
              </a:endParaRPr>
            </a:p>
          </p:txBody>
        </p:sp>
        <p:sp>
          <p:nvSpPr>
            <p:cNvPr id="31" name="MH_SubTitle_1"/>
            <p:cNvSpPr/>
            <p:nvPr/>
          </p:nvSpPr>
          <p:spPr>
            <a:xfrm>
              <a:off x="818245" y="2187689"/>
              <a:ext cx="1753014" cy="1753014"/>
            </a:xfrm>
            <a:prstGeom prst="ellipse">
              <a:avLst/>
            </a:prstGeom>
            <a:solidFill>
              <a:srgbClr val="FEFFF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defRPr/>
              </a:pPr>
              <a:r>
                <a:rPr lang="en-US" sz="1200" b="1" dirty="0">
                  <a:solidFill>
                    <a:schemeClr val="accent1">
                      <a:lumMod val="75000"/>
                    </a:schemeClr>
                  </a:solidFill>
                  <a:latin typeface="Huawei Sans" panose="020C0503030203020204" pitchFamily="34" charset="0"/>
                  <a:cs typeface="+mn-ea"/>
                  <a:sym typeface="+mn-lt"/>
                </a:rPr>
                <a:t>Standby routes</a:t>
              </a:r>
            </a:p>
          </p:txBody>
        </p:sp>
      </p:grpSp>
      <p:grpSp>
        <p:nvGrpSpPr>
          <p:cNvPr id="16" name="组合 15"/>
          <p:cNvGrpSpPr/>
          <p:nvPr/>
        </p:nvGrpSpPr>
        <p:grpSpPr>
          <a:xfrm>
            <a:off x="1786247" y="4012493"/>
            <a:ext cx="3119437" cy="1416032"/>
            <a:chOff x="1786247" y="4012493"/>
            <a:chExt cx="3119437" cy="1416032"/>
          </a:xfrm>
        </p:grpSpPr>
        <p:pic>
          <p:nvPicPr>
            <p:cNvPr id="4" name="图片 3"/>
            <p:cNvPicPr>
              <a:picLocks noChangeAspect="1"/>
            </p:cNvPicPr>
            <p:nvPr/>
          </p:nvPicPr>
          <p:blipFill>
            <a:blip r:embed="rId3"/>
            <a:stretch>
              <a:fillRect/>
            </a:stretch>
          </p:blipFill>
          <p:spPr>
            <a:xfrm>
              <a:off x="1786247" y="4012493"/>
              <a:ext cx="3119437" cy="1416032"/>
            </a:xfrm>
            <a:prstGeom prst="rect">
              <a:avLst/>
            </a:prstGeom>
          </p:spPr>
        </p:pic>
        <p:sp>
          <p:nvSpPr>
            <p:cNvPr id="15" name="矩形 14"/>
            <p:cNvSpPr/>
            <p:nvPr/>
          </p:nvSpPr>
          <p:spPr>
            <a:xfrm>
              <a:off x="4067175" y="4067940"/>
              <a:ext cx="438150" cy="141410"/>
            </a:xfrm>
            <a:prstGeom prst="rect">
              <a:avLst/>
            </a:prstGeom>
            <a:solidFill>
              <a:srgbClr val="4C4A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2440617" y="4091301"/>
              <a:ext cx="438150" cy="141410"/>
            </a:xfrm>
            <a:prstGeom prst="rect">
              <a:avLst/>
            </a:prstGeom>
            <a:solidFill>
              <a:srgbClr val="6566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3461093" y="4209350"/>
              <a:ext cx="438150" cy="305500"/>
            </a:xfrm>
            <a:prstGeom prst="rect">
              <a:avLst/>
            </a:prstGeom>
            <a:solidFill>
              <a:srgbClr val="5555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721581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barn(inVertical)">
                                      <p:cBhvr>
                                        <p:cTn id="14" dur="500"/>
                                        <p:tgtEl>
                                          <p:spTgt spid="16"/>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wheel(1)">
                                      <p:cBhvr>
                                        <p:cTn id="22" dur="20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nodeType="click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heel(1)">
                                      <p:cBhvr>
                                        <p:cTn id="27" dur="2000"/>
                                        <p:tgtEl>
                                          <p:spTgt spid="2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atin typeface="Huawei Sans" panose="020C0503030203020204" pitchFamily="34" charset="0"/>
                <a:ea typeface="+mn-ea"/>
                <a:cs typeface="+mn-ea"/>
                <a:sym typeface="+mn-lt"/>
              </a:rPr>
              <a:t>UPS</a:t>
            </a:r>
          </a:p>
        </p:txBody>
      </p:sp>
      <p:sp>
        <p:nvSpPr>
          <p:cNvPr id="3" name="文本占位符 2"/>
          <p:cNvSpPr>
            <a:spLocks noGrp="1"/>
          </p:cNvSpPr>
          <p:nvPr>
            <p:ph type="body" sz="quarter" idx="10"/>
          </p:nvPr>
        </p:nvSpPr>
        <p:spPr/>
        <p:txBody>
          <a:bodyPr/>
          <a:lstStyle/>
          <a:p>
            <a:r>
              <a:rPr lang="en-US" sz="1800" dirty="0">
                <a:latin typeface="Huawei Sans" panose="020C0503030203020204" pitchFamily="34" charset="0"/>
                <a:ea typeface="+mn-ea"/>
                <a:cs typeface="+mn-ea"/>
                <a:sym typeface="+mn-lt"/>
              </a:rPr>
              <a:t>No matter what kind of mains quality, a continuous, stable, and uninterruptible power supply cannot be ensured. Therefore, most data centers use the UPS to ensure service continuity and stability. The UPS is the core to ensure continuous power supply to IT loads in a data center. Real-time monitoring of the UPS is an important measure to ensure the UPS system reliability.</a:t>
            </a:r>
          </a:p>
        </p:txBody>
      </p:sp>
      <p:pic>
        <p:nvPicPr>
          <p:cNvPr id="4" name="图片 3"/>
          <p:cNvPicPr>
            <a:picLocks noChangeAspect="1"/>
          </p:cNvPicPr>
          <p:nvPr/>
        </p:nvPicPr>
        <p:blipFill>
          <a:blip r:embed="rId3"/>
          <a:stretch>
            <a:fillRect/>
          </a:stretch>
        </p:blipFill>
        <p:spPr>
          <a:xfrm>
            <a:off x="7480550" y="3352547"/>
            <a:ext cx="1478761" cy="2536356"/>
          </a:xfrm>
          <a:prstGeom prst="rect">
            <a:avLst/>
          </a:prstGeom>
        </p:spPr>
      </p:pic>
      <p:sp>
        <p:nvSpPr>
          <p:cNvPr id="5" name="文本框 4"/>
          <p:cNvSpPr txBox="1"/>
          <p:nvPr/>
        </p:nvSpPr>
        <p:spPr>
          <a:xfrm>
            <a:off x="7876901" y="5901639"/>
            <a:ext cx="686060" cy="338554"/>
          </a:xfrm>
          <a:prstGeom prst="rect">
            <a:avLst/>
          </a:prstGeom>
          <a:noFill/>
        </p:spPr>
        <p:txBody>
          <a:bodyPr wrap="square" rtlCol="0">
            <a:spAutoFit/>
          </a:bodyPr>
          <a:lstStyle/>
          <a:p>
            <a:pPr algn="ctr"/>
            <a:r>
              <a:rPr lang="en-US" sz="1600" b="1">
                <a:latin typeface="Huawei Sans" panose="020C0503030203020204" pitchFamily="34" charset="0"/>
                <a:cs typeface="+mn-ea"/>
                <a:sym typeface="+mn-lt"/>
              </a:rPr>
              <a:t>UPS</a:t>
            </a:r>
          </a:p>
        </p:txBody>
      </p:sp>
      <p:grpSp>
        <p:nvGrpSpPr>
          <p:cNvPr id="46" name="组合 45"/>
          <p:cNvGrpSpPr/>
          <p:nvPr/>
        </p:nvGrpSpPr>
        <p:grpSpPr>
          <a:xfrm>
            <a:off x="9163139" y="3023983"/>
            <a:ext cx="2171273" cy="3097684"/>
            <a:chOff x="9163139" y="3023983"/>
            <a:chExt cx="2171273" cy="3097684"/>
          </a:xfrm>
        </p:grpSpPr>
        <p:sp>
          <p:nvSpPr>
            <p:cNvPr id="30" name="MH_SubTitle_2"/>
            <p:cNvSpPr txBox="1">
              <a:spLocks noChangeArrowheads="1"/>
            </p:cNvSpPr>
            <p:nvPr/>
          </p:nvSpPr>
          <p:spPr bwMode="auto">
            <a:xfrm>
              <a:off x="9657686" y="3023983"/>
              <a:ext cx="1676726"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sz="1600" b="1" dirty="0">
                  <a:solidFill>
                    <a:schemeClr val="accent2"/>
                  </a:solidFill>
                  <a:latin typeface="Huawei Sans" panose="020C0503030203020204" pitchFamily="34" charset="0"/>
                  <a:ea typeface="+mn-ea"/>
                  <a:cs typeface="+mn-ea"/>
                  <a:sym typeface="+mn-lt"/>
                </a:rPr>
                <a:t>Control</a:t>
              </a:r>
            </a:p>
          </p:txBody>
        </p:sp>
        <p:grpSp>
          <p:nvGrpSpPr>
            <p:cNvPr id="31" name="组合 30"/>
            <p:cNvGrpSpPr/>
            <p:nvPr/>
          </p:nvGrpSpPr>
          <p:grpSpPr>
            <a:xfrm>
              <a:off x="9397631" y="3023983"/>
              <a:ext cx="458243" cy="474662"/>
              <a:chOff x="7822873" y="2876550"/>
              <a:chExt cx="974725" cy="1009650"/>
            </a:xfrm>
          </p:grpSpPr>
          <p:sp>
            <p:nvSpPr>
              <p:cNvPr id="38" name="MH_Other_3"/>
              <p:cNvSpPr/>
              <p:nvPr/>
            </p:nvSpPr>
            <p:spPr>
              <a:xfrm>
                <a:off x="7957810" y="3016250"/>
                <a:ext cx="704850" cy="7302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srgbClr val="FFFFFF"/>
                  </a:solidFill>
                  <a:latin typeface="Huawei Sans" panose="020C0503030203020204" pitchFamily="34" charset="0"/>
                  <a:cs typeface="+mn-ea"/>
                  <a:sym typeface="+mn-lt"/>
                </a:endParaRPr>
              </a:p>
            </p:txBody>
          </p:sp>
          <p:sp>
            <p:nvSpPr>
              <p:cNvPr id="39" name="MH_Other_4"/>
              <p:cNvSpPr/>
              <p:nvPr/>
            </p:nvSpPr>
            <p:spPr>
              <a:xfrm>
                <a:off x="7822873" y="2876550"/>
                <a:ext cx="974725" cy="1009650"/>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latin typeface="Huawei Sans" panose="020C0503030203020204" pitchFamily="34" charset="0"/>
                  <a:cs typeface="+mn-ea"/>
                  <a:sym typeface="+mn-lt"/>
                </a:endParaRPr>
              </a:p>
            </p:txBody>
          </p:sp>
          <p:sp>
            <p:nvSpPr>
              <p:cNvPr id="40" name="MH_Other_8"/>
              <p:cNvSpPr>
                <a:spLocks noChangeAspect="1"/>
              </p:cNvSpPr>
              <p:nvPr/>
            </p:nvSpPr>
            <p:spPr bwMode="auto">
              <a:xfrm>
                <a:off x="8122911" y="3184525"/>
                <a:ext cx="396875" cy="39370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a:defRPr/>
                </a:pPr>
                <a:endParaRPr lang="zh-CN" altLang="en-US" sz="1400">
                  <a:solidFill>
                    <a:srgbClr val="FFFFFF"/>
                  </a:solidFill>
                  <a:latin typeface="Huawei Sans" panose="020C0503030203020204" pitchFamily="34" charset="0"/>
                  <a:cs typeface="+mn-ea"/>
                  <a:sym typeface="+mn-lt"/>
                </a:endParaRPr>
              </a:p>
            </p:txBody>
          </p:sp>
        </p:grpSp>
        <p:sp>
          <p:nvSpPr>
            <p:cNvPr id="32" name="圆角矩形 31"/>
            <p:cNvSpPr/>
            <p:nvPr/>
          </p:nvSpPr>
          <p:spPr>
            <a:xfrm>
              <a:off x="9516338" y="3686804"/>
              <a:ext cx="1524001" cy="447675"/>
            </a:xfrm>
            <a:prstGeom prst="roundRect">
              <a:avLst/>
            </a:prstGeom>
            <a:solidFill>
              <a:srgbClr val="ED7D3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Inverter startup</a:t>
              </a:r>
            </a:p>
          </p:txBody>
        </p:sp>
        <p:sp>
          <p:nvSpPr>
            <p:cNvPr id="34" name="圆角矩形 33"/>
            <p:cNvSpPr/>
            <p:nvPr/>
          </p:nvSpPr>
          <p:spPr>
            <a:xfrm>
              <a:off x="9516337" y="4322638"/>
              <a:ext cx="1524001" cy="447675"/>
            </a:xfrm>
            <a:prstGeom prst="roundRect">
              <a:avLst/>
            </a:prstGeom>
            <a:solidFill>
              <a:srgbClr val="ED7D3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Inverter shutdown</a:t>
              </a:r>
            </a:p>
          </p:txBody>
        </p:sp>
        <p:sp>
          <p:nvSpPr>
            <p:cNvPr id="36" name="圆角矩形 35"/>
            <p:cNvSpPr/>
            <p:nvPr/>
          </p:nvSpPr>
          <p:spPr>
            <a:xfrm>
              <a:off x="9520501" y="4958472"/>
              <a:ext cx="1524001" cy="447675"/>
            </a:xfrm>
            <a:prstGeom prst="roundRect">
              <a:avLst/>
            </a:prstGeom>
            <a:solidFill>
              <a:srgbClr val="ED7D3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Emergency shutdown</a:t>
              </a:r>
            </a:p>
          </p:txBody>
        </p:sp>
        <p:cxnSp>
          <p:nvCxnSpPr>
            <p:cNvPr id="37" name="直接连接符 36"/>
            <p:cNvCxnSpPr/>
            <p:nvPr/>
          </p:nvCxnSpPr>
          <p:spPr>
            <a:xfrm>
              <a:off x="9163139" y="3219956"/>
              <a:ext cx="0" cy="2901711"/>
            </a:xfrm>
            <a:prstGeom prst="line">
              <a:avLst/>
            </a:prstGeom>
            <a:ln w="28575">
              <a:solidFill>
                <a:srgbClr val="ED7D31"/>
              </a:solidFill>
              <a:prstDash val="sysDot"/>
            </a:ln>
          </p:spPr>
          <p:style>
            <a:lnRef idx="1">
              <a:schemeClr val="accent1"/>
            </a:lnRef>
            <a:fillRef idx="0">
              <a:schemeClr val="accent1"/>
            </a:fillRef>
            <a:effectRef idx="0">
              <a:schemeClr val="accent1"/>
            </a:effectRef>
            <a:fontRef idx="minor">
              <a:schemeClr val="tx1"/>
            </a:fontRef>
          </p:style>
        </p:cxnSp>
        <p:sp>
          <p:nvSpPr>
            <p:cNvPr id="42" name="圆角矩形 41"/>
            <p:cNvSpPr/>
            <p:nvPr/>
          </p:nvSpPr>
          <p:spPr>
            <a:xfrm>
              <a:off x="9521617" y="5587347"/>
              <a:ext cx="1524001" cy="447675"/>
            </a:xfrm>
            <a:prstGeom prst="roundRect">
              <a:avLst/>
            </a:prstGeom>
            <a:solidFill>
              <a:srgbClr val="ED7D3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a:t>
              </a:r>
            </a:p>
          </p:txBody>
        </p:sp>
      </p:grpSp>
      <p:grpSp>
        <p:nvGrpSpPr>
          <p:cNvPr id="48" name="组合 47"/>
          <p:cNvGrpSpPr/>
          <p:nvPr/>
        </p:nvGrpSpPr>
        <p:grpSpPr>
          <a:xfrm>
            <a:off x="612274" y="3008652"/>
            <a:ext cx="6672931" cy="3113015"/>
            <a:chOff x="612274" y="3008652"/>
            <a:chExt cx="6672931" cy="3113015"/>
          </a:xfrm>
        </p:grpSpPr>
        <p:grpSp>
          <p:nvGrpSpPr>
            <p:cNvPr id="7" name="组合 6"/>
            <p:cNvGrpSpPr/>
            <p:nvPr/>
          </p:nvGrpSpPr>
          <p:grpSpPr>
            <a:xfrm>
              <a:off x="2867796" y="3024400"/>
              <a:ext cx="452768" cy="468991"/>
              <a:chOff x="781051" y="3121934"/>
              <a:chExt cx="974725" cy="1009650"/>
            </a:xfrm>
          </p:grpSpPr>
          <p:sp>
            <p:nvSpPr>
              <p:cNvPr id="16" name="MH_Other_1"/>
              <p:cNvSpPr/>
              <p:nvPr/>
            </p:nvSpPr>
            <p:spPr>
              <a:xfrm>
                <a:off x="915988" y="3261634"/>
                <a:ext cx="704850" cy="730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srgbClr val="FFFFFF"/>
                  </a:solidFill>
                  <a:latin typeface="Huawei Sans" panose="020C0503030203020204" pitchFamily="34" charset="0"/>
                  <a:cs typeface="+mn-ea"/>
                  <a:sym typeface="+mn-lt"/>
                </a:endParaRPr>
              </a:p>
            </p:txBody>
          </p:sp>
          <p:sp>
            <p:nvSpPr>
              <p:cNvPr id="17" name="MH_Other_2"/>
              <p:cNvSpPr/>
              <p:nvPr/>
            </p:nvSpPr>
            <p:spPr>
              <a:xfrm>
                <a:off x="781051" y="3121934"/>
                <a:ext cx="974725" cy="1009650"/>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latin typeface="Huawei Sans" panose="020C0503030203020204" pitchFamily="34" charset="0"/>
                  <a:cs typeface="+mn-ea"/>
                  <a:sym typeface="+mn-lt"/>
                </a:endParaRPr>
              </a:p>
            </p:txBody>
          </p:sp>
          <p:sp>
            <p:nvSpPr>
              <p:cNvPr id="18" name="MH_Other_7"/>
              <p:cNvSpPr>
                <a:spLocks/>
              </p:cNvSpPr>
              <p:nvPr/>
            </p:nvSpPr>
            <p:spPr bwMode="auto">
              <a:xfrm>
                <a:off x="1063626" y="3431497"/>
                <a:ext cx="398463" cy="39687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a:defRPr/>
                </a:pPr>
                <a:endParaRPr lang="zh-CN" altLang="en-US" sz="1400">
                  <a:solidFill>
                    <a:srgbClr val="FFFFFF"/>
                  </a:solidFill>
                  <a:latin typeface="Huawei Sans" panose="020C0503030203020204" pitchFamily="34" charset="0"/>
                  <a:cs typeface="+mn-ea"/>
                  <a:sym typeface="+mn-lt"/>
                </a:endParaRPr>
              </a:p>
            </p:txBody>
          </p:sp>
        </p:grpSp>
        <p:sp>
          <p:nvSpPr>
            <p:cNvPr id="8" name="MH_SubTitle_1"/>
            <p:cNvSpPr txBox="1">
              <a:spLocks noChangeArrowheads="1"/>
            </p:cNvSpPr>
            <p:nvPr/>
          </p:nvSpPr>
          <p:spPr bwMode="auto">
            <a:xfrm>
              <a:off x="3483746" y="3008652"/>
              <a:ext cx="2182478"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sz="1600" b="1" dirty="0">
                  <a:solidFill>
                    <a:schemeClr val="accent1"/>
                  </a:solidFill>
                  <a:latin typeface="Huawei Sans" panose="020C0503030203020204" pitchFamily="34" charset="0"/>
                  <a:ea typeface="+mn-ea"/>
                  <a:cs typeface="+mn-ea"/>
                  <a:sym typeface="+mn-lt"/>
                </a:rPr>
                <a:t>Running parameters</a:t>
              </a:r>
            </a:p>
          </p:txBody>
        </p:sp>
        <p:sp>
          <p:nvSpPr>
            <p:cNvPr id="9" name="圆角矩形 8"/>
            <p:cNvSpPr/>
            <p:nvPr/>
          </p:nvSpPr>
          <p:spPr>
            <a:xfrm>
              <a:off x="612275" y="3691755"/>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Three-phase input voltage</a:t>
              </a:r>
            </a:p>
          </p:txBody>
        </p:sp>
        <p:sp>
          <p:nvSpPr>
            <p:cNvPr id="10" name="圆角矩形 9"/>
            <p:cNvSpPr/>
            <p:nvPr/>
          </p:nvSpPr>
          <p:spPr>
            <a:xfrm>
              <a:off x="2288676" y="3691755"/>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Three-phase input current</a:t>
              </a:r>
            </a:p>
          </p:txBody>
        </p:sp>
        <p:sp>
          <p:nvSpPr>
            <p:cNvPr id="11" name="圆角矩形 10"/>
            <p:cNvSpPr/>
            <p:nvPr/>
          </p:nvSpPr>
          <p:spPr>
            <a:xfrm>
              <a:off x="3975717" y="3691755"/>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Input frequency</a:t>
              </a:r>
            </a:p>
          </p:txBody>
        </p:sp>
        <p:sp>
          <p:nvSpPr>
            <p:cNvPr id="12" name="圆角矩形 11"/>
            <p:cNvSpPr/>
            <p:nvPr/>
          </p:nvSpPr>
          <p:spPr>
            <a:xfrm>
              <a:off x="612274" y="4318568"/>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Three-phase output voltage</a:t>
              </a:r>
            </a:p>
          </p:txBody>
        </p:sp>
        <p:sp>
          <p:nvSpPr>
            <p:cNvPr id="13" name="圆角矩形 12"/>
            <p:cNvSpPr/>
            <p:nvPr/>
          </p:nvSpPr>
          <p:spPr>
            <a:xfrm>
              <a:off x="2288675" y="4318567"/>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Three-phase output current</a:t>
              </a:r>
            </a:p>
          </p:txBody>
        </p:sp>
        <p:sp>
          <p:nvSpPr>
            <p:cNvPr id="14" name="圆角矩形 13"/>
            <p:cNvSpPr/>
            <p:nvPr/>
          </p:nvSpPr>
          <p:spPr>
            <a:xfrm>
              <a:off x="5666224" y="5585994"/>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a:t>
              </a:r>
            </a:p>
          </p:txBody>
        </p:sp>
        <p:cxnSp>
          <p:nvCxnSpPr>
            <p:cNvPr id="15" name="直接连接符 14"/>
            <p:cNvCxnSpPr/>
            <p:nvPr/>
          </p:nvCxnSpPr>
          <p:spPr>
            <a:xfrm>
              <a:off x="7285205" y="3219956"/>
              <a:ext cx="0" cy="2901711"/>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sp>
          <p:nvSpPr>
            <p:cNvPr id="19" name="圆角矩形 18"/>
            <p:cNvSpPr/>
            <p:nvPr/>
          </p:nvSpPr>
          <p:spPr>
            <a:xfrm>
              <a:off x="5666223" y="3692529"/>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Input power</a:t>
              </a:r>
            </a:p>
          </p:txBody>
        </p:sp>
        <p:sp>
          <p:nvSpPr>
            <p:cNvPr id="20" name="圆角矩形 19"/>
            <p:cNvSpPr/>
            <p:nvPr/>
          </p:nvSpPr>
          <p:spPr>
            <a:xfrm>
              <a:off x="3975717" y="4316253"/>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Output frequency</a:t>
              </a:r>
            </a:p>
          </p:txBody>
        </p:sp>
        <p:sp>
          <p:nvSpPr>
            <p:cNvPr id="21" name="圆角矩形 20"/>
            <p:cNvSpPr/>
            <p:nvPr/>
          </p:nvSpPr>
          <p:spPr>
            <a:xfrm>
              <a:off x="5666223" y="4317027"/>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Output power</a:t>
              </a:r>
            </a:p>
          </p:txBody>
        </p:sp>
        <p:sp>
          <p:nvSpPr>
            <p:cNvPr id="23" name="圆角矩形 22"/>
            <p:cNvSpPr/>
            <p:nvPr/>
          </p:nvSpPr>
          <p:spPr>
            <a:xfrm>
              <a:off x="612275" y="4947694"/>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Bypass voltage</a:t>
              </a:r>
            </a:p>
          </p:txBody>
        </p:sp>
        <p:sp>
          <p:nvSpPr>
            <p:cNvPr id="24" name="圆角矩形 23"/>
            <p:cNvSpPr/>
            <p:nvPr/>
          </p:nvSpPr>
          <p:spPr>
            <a:xfrm>
              <a:off x="2288676" y="4947693"/>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Bypass current</a:t>
              </a:r>
            </a:p>
          </p:txBody>
        </p:sp>
        <p:sp>
          <p:nvSpPr>
            <p:cNvPr id="25" name="圆角矩形 24"/>
            <p:cNvSpPr/>
            <p:nvPr/>
          </p:nvSpPr>
          <p:spPr>
            <a:xfrm>
              <a:off x="3975718" y="4958472"/>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Working modes</a:t>
              </a:r>
            </a:p>
          </p:txBody>
        </p:sp>
        <p:sp>
          <p:nvSpPr>
            <p:cNvPr id="26" name="圆角矩形 25"/>
            <p:cNvSpPr/>
            <p:nvPr/>
          </p:nvSpPr>
          <p:spPr>
            <a:xfrm>
              <a:off x="612275" y="5587347"/>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Inverter status</a:t>
              </a:r>
            </a:p>
          </p:txBody>
        </p:sp>
        <p:sp>
          <p:nvSpPr>
            <p:cNvPr id="27" name="圆角矩形 26"/>
            <p:cNvSpPr/>
            <p:nvPr/>
          </p:nvSpPr>
          <p:spPr>
            <a:xfrm>
              <a:off x="2299899" y="5587347"/>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Rectifier status</a:t>
              </a:r>
            </a:p>
          </p:txBody>
        </p:sp>
        <p:sp>
          <p:nvSpPr>
            <p:cNvPr id="28" name="圆角矩形 27"/>
            <p:cNvSpPr/>
            <p:nvPr/>
          </p:nvSpPr>
          <p:spPr>
            <a:xfrm>
              <a:off x="3975716" y="5585994"/>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Battery status</a:t>
              </a:r>
            </a:p>
          </p:txBody>
        </p:sp>
        <p:sp>
          <p:nvSpPr>
            <p:cNvPr id="47" name="圆角矩形 46"/>
            <p:cNvSpPr/>
            <p:nvPr/>
          </p:nvSpPr>
          <p:spPr>
            <a:xfrm>
              <a:off x="5652119" y="4958472"/>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Load rate</a:t>
              </a:r>
            </a:p>
          </p:txBody>
        </p:sp>
      </p:grpSp>
    </p:spTree>
    <p:extLst>
      <p:ext uri="{BB962C8B-B14F-4D97-AF65-F5344CB8AC3E}">
        <p14:creationId xmlns:p14="http://schemas.microsoft.com/office/powerpoint/2010/main" val="4164408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par>
                                <p:cTn id="15" presetID="22" presetClass="entr" presetSubtype="4"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wipe(down)">
                                      <p:cBhvr>
                                        <p:cTn id="22" dur="500"/>
                                        <p:tgtEl>
                                          <p:spTgt spid="4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wipe(down)">
                                      <p:cBhvr>
                                        <p:cTn id="2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latin typeface="Huawei Sans" panose="020C0503030203020204" pitchFamily="34" charset="0"/>
                <a:ea typeface="+mn-ea"/>
                <a:cs typeface="+mn-ea"/>
                <a:sym typeface="+mn-lt"/>
              </a:rPr>
              <a:t>Energy Storage Devices</a:t>
            </a:r>
          </a:p>
        </p:txBody>
      </p:sp>
      <p:sp>
        <p:nvSpPr>
          <p:cNvPr id="3" name="文本占位符 2"/>
          <p:cNvSpPr>
            <a:spLocks noGrp="1"/>
          </p:cNvSpPr>
          <p:nvPr>
            <p:ph type="body" sz="quarter" idx="10"/>
          </p:nvPr>
        </p:nvSpPr>
        <p:spPr/>
        <p:txBody>
          <a:bodyPr/>
          <a:lstStyle/>
          <a:p>
            <a:r>
              <a:rPr lang="en-US" sz="1600" dirty="0">
                <a:latin typeface="Huawei Sans" panose="020C0503030203020204" pitchFamily="34" charset="0"/>
                <a:ea typeface="+mn-ea"/>
                <a:cs typeface="+mn-ea"/>
                <a:sym typeface="+mn-lt"/>
              </a:rPr>
              <a:t>There are two types of energy storage devices in a data center: traditional lead-acid batteries and lithium batteries. Both of them ensure continuous power supply to the UPS in the case of a mains failure.</a:t>
            </a:r>
          </a:p>
          <a:p>
            <a:r>
              <a:rPr lang="en-US" sz="1600" dirty="0">
                <a:latin typeface="Huawei Sans" panose="020C0503030203020204" pitchFamily="34" charset="0"/>
                <a:ea typeface="+mn-ea"/>
                <a:cs typeface="+mn-ea"/>
                <a:sym typeface="+mn-lt"/>
              </a:rPr>
              <a:t>In addition, due to the physical features of </a:t>
            </a:r>
            <a:r>
              <a:rPr lang="en-US" sz="1600" dirty="0" smtClean="0">
                <a:latin typeface="Huawei Sans" panose="020C0503030203020204" pitchFamily="34" charset="0"/>
                <a:ea typeface="+mn-ea"/>
                <a:cs typeface="+mn-ea"/>
                <a:sym typeface="+mn-lt"/>
              </a:rPr>
              <a:t>an energy </a:t>
            </a:r>
            <a:r>
              <a:rPr lang="en-US" sz="1600" dirty="0">
                <a:latin typeface="Huawei Sans" panose="020C0503030203020204" pitchFamily="34" charset="0"/>
                <a:ea typeface="+mn-ea"/>
                <a:cs typeface="+mn-ea"/>
                <a:sym typeface="+mn-lt"/>
              </a:rPr>
              <a:t>storage device, a user needs to pay attention to the usage and management of the energy storage device. If the energy storage device is not properly used, its service life may decrease too fast, or even be damaged. Therefore, monitoring the energy storage device is also necessary.</a:t>
            </a:r>
          </a:p>
        </p:txBody>
      </p:sp>
      <p:sp>
        <p:nvSpPr>
          <p:cNvPr id="5" name="文本框 4"/>
          <p:cNvSpPr txBox="1"/>
          <p:nvPr/>
        </p:nvSpPr>
        <p:spPr>
          <a:xfrm>
            <a:off x="1465258" y="5792681"/>
            <a:ext cx="2006482" cy="338554"/>
          </a:xfrm>
          <a:prstGeom prst="rect">
            <a:avLst/>
          </a:prstGeom>
          <a:noFill/>
        </p:spPr>
        <p:txBody>
          <a:bodyPr wrap="square" rtlCol="0">
            <a:spAutoFit/>
          </a:bodyPr>
          <a:lstStyle/>
          <a:p>
            <a:pPr algn="ctr"/>
            <a:r>
              <a:rPr lang="en-US" sz="1600" b="1" dirty="0">
                <a:latin typeface="Huawei Sans" panose="020C0503030203020204" pitchFamily="34" charset="0"/>
                <a:cs typeface="+mn-ea"/>
                <a:sym typeface="+mn-lt"/>
              </a:rPr>
              <a:t>Lead-acid battery</a:t>
            </a:r>
          </a:p>
        </p:txBody>
      </p:sp>
      <p:grpSp>
        <p:nvGrpSpPr>
          <p:cNvPr id="7" name="组合 6"/>
          <p:cNvGrpSpPr/>
          <p:nvPr/>
        </p:nvGrpSpPr>
        <p:grpSpPr>
          <a:xfrm>
            <a:off x="1600151" y="3744004"/>
            <a:ext cx="1871589" cy="1993982"/>
            <a:chOff x="1821704" y="3154177"/>
            <a:chExt cx="3201447" cy="3547959"/>
          </a:xfrm>
        </p:grpSpPr>
        <p:pic>
          <p:nvPicPr>
            <p:cNvPr id="4" name="图片 3"/>
            <p:cNvPicPr>
              <a:picLocks noChangeAspect="1"/>
            </p:cNvPicPr>
            <p:nvPr/>
          </p:nvPicPr>
          <p:blipFill>
            <a:blip r:embed="rId3"/>
            <a:srcRect l="6261" t="888" r="639" b="679"/>
            <a:stretch>
              <a:fillRect/>
            </a:stretch>
          </p:blipFill>
          <p:spPr>
            <a:xfrm>
              <a:off x="1821704" y="3154177"/>
              <a:ext cx="3201447" cy="3547959"/>
            </a:xfrm>
            <a:custGeom>
              <a:avLst/>
              <a:gdLst>
                <a:gd name="connsiteX0" fmla="*/ 1859972 w 4416136"/>
                <a:gd name="connsiteY0" fmla="*/ 0 h 4894118"/>
                <a:gd name="connsiteX1" fmla="*/ 4312227 w 4416136"/>
                <a:gd name="connsiteY1" fmla="*/ 1465118 h 4894118"/>
                <a:gd name="connsiteX2" fmla="*/ 4281054 w 4416136"/>
                <a:gd name="connsiteY2" fmla="*/ 1849581 h 4894118"/>
                <a:gd name="connsiteX3" fmla="*/ 4416136 w 4416136"/>
                <a:gd name="connsiteY3" fmla="*/ 1880754 h 4894118"/>
                <a:gd name="connsiteX4" fmla="*/ 4249881 w 4416136"/>
                <a:gd name="connsiteY4" fmla="*/ 4042063 h 4894118"/>
                <a:gd name="connsiteX5" fmla="*/ 2421081 w 4416136"/>
                <a:gd name="connsiteY5" fmla="*/ 4894118 h 4894118"/>
                <a:gd name="connsiteX6" fmla="*/ 114300 w 4416136"/>
                <a:gd name="connsiteY6" fmla="*/ 3096490 h 4894118"/>
                <a:gd name="connsiteX7" fmla="*/ 0 w 4416136"/>
                <a:gd name="connsiteY7" fmla="*/ 1028700 h 4894118"/>
                <a:gd name="connsiteX8" fmla="*/ 259772 w 4416136"/>
                <a:gd name="connsiteY8" fmla="*/ 872836 h 4894118"/>
                <a:gd name="connsiteX9" fmla="*/ 238990 w 4416136"/>
                <a:gd name="connsiteY9" fmla="*/ 592281 h 4894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16136" h="4894118">
                  <a:moveTo>
                    <a:pt x="1859972" y="0"/>
                  </a:moveTo>
                  <a:lnTo>
                    <a:pt x="4312227" y="1465118"/>
                  </a:lnTo>
                  <a:lnTo>
                    <a:pt x="4281054" y="1849581"/>
                  </a:lnTo>
                  <a:lnTo>
                    <a:pt x="4416136" y="1880754"/>
                  </a:lnTo>
                  <a:lnTo>
                    <a:pt x="4249881" y="4042063"/>
                  </a:lnTo>
                  <a:lnTo>
                    <a:pt x="2421081" y="4894118"/>
                  </a:lnTo>
                  <a:lnTo>
                    <a:pt x="114300" y="3096490"/>
                  </a:lnTo>
                  <a:lnTo>
                    <a:pt x="0" y="1028700"/>
                  </a:lnTo>
                  <a:lnTo>
                    <a:pt x="259772" y="872836"/>
                  </a:lnTo>
                  <a:lnTo>
                    <a:pt x="238990" y="592281"/>
                  </a:lnTo>
                  <a:close/>
                </a:path>
              </a:pathLst>
            </a:custGeom>
          </p:spPr>
        </p:pic>
        <p:sp>
          <p:nvSpPr>
            <p:cNvPr id="6" name="任意多边形 5"/>
            <p:cNvSpPr/>
            <p:nvPr/>
          </p:nvSpPr>
          <p:spPr>
            <a:xfrm>
              <a:off x="1984664" y="4374573"/>
              <a:ext cx="1423554" cy="1974272"/>
            </a:xfrm>
            <a:custGeom>
              <a:avLst/>
              <a:gdLst>
                <a:gd name="connsiteX0" fmla="*/ 72736 w 1423554"/>
                <a:gd name="connsiteY0" fmla="*/ 0 h 1974272"/>
                <a:gd name="connsiteX1" fmla="*/ 1423554 w 1423554"/>
                <a:gd name="connsiteY1" fmla="*/ 987136 h 1974272"/>
                <a:gd name="connsiteX2" fmla="*/ 1361209 w 1423554"/>
                <a:gd name="connsiteY2" fmla="*/ 1974272 h 1974272"/>
                <a:gd name="connsiteX3" fmla="*/ 0 w 1423554"/>
                <a:gd name="connsiteY3" fmla="*/ 935182 h 1974272"/>
                <a:gd name="connsiteX4" fmla="*/ 72736 w 1423554"/>
                <a:gd name="connsiteY4" fmla="*/ 0 h 1974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3554" h="1974272">
                  <a:moveTo>
                    <a:pt x="72736" y="0"/>
                  </a:moveTo>
                  <a:lnTo>
                    <a:pt x="1423554" y="987136"/>
                  </a:lnTo>
                  <a:lnTo>
                    <a:pt x="1361209" y="1974272"/>
                  </a:lnTo>
                  <a:lnTo>
                    <a:pt x="0" y="935182"/>
                  </a:lnTo>
                  <a:lnTo>
                    <a:pt x="72736" y="0"/>
                  </a:lnTo>
                  <a:close/>
                </a:path>
              </a:pathLst>
            </a:custGeom>
            <a:solidFill>
              <a:srgbClr val="130F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cs typeface="+mn-ea"/>
                <a:sym typeface="+mn-lt"/>
              </a:endParaRPr>
            </a:p>
          </p:txBody>
        </p:sp>
      </p:grpSp>
      <p:grpSp>
        <p:nvGrpSpPr>
          <p:cNvPr id="38" name="组合 37"/>
          <p:cNvGrpSpPr/>
          <p:nvPr/>
        </p:nvGrpSpPr>
        <p:grpSpPr>
          <a:xfrm>
            <a:off x="4037774" y="3649214"/>
            <a:ext cx="3505066" cy="2482021"/>
            <a:chOff x="4037774" y="3649214"/>
            <a:chExt cx="3505066" cy="2482021"/>
          </a:xfrm>
        </p:grpSpPr>
        <p:grpSp>
          <p:nvGrpSpPr>
            <p:cNvPr id="9" name="组合 8"/>
            <p:cNvGrpSpPr/>
            <p:nvPr/>
          </p:nvGrpSpPr>
          <p:grpSpPr>
            <a:xfrm>
              <a:off x="4526149" y="3664962"/>
              <a:ext cx="452768" cy="468991"/>
              <a:chOff x="172892" y="3420286"/>
              <a:chExt cx="974725" cy="1009650"/>
            </a:xfrm>
          </p:grpSpPr>
          <p:sp>
            <p:nvSpPr>
              <p:cNvPr id="18" name="MH_Other_1"/>
              <p:cNvSpPr/>
              <p:nvPr/>
            </p:nvSpPr>
            <p:spPr>
              <a:xfrm>
                <a:off x="307828" y="3559986"/>
                <a:ext cx="704850" cy="7302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srgbClr val="FFFFFF"/>
                  </a:solidFill>
                  <a:latin typeface="Huawei Sans" panose="020C0503030203020204" pitchFamily="34" charset="0"/>
                  <a:cs typeface="+mn-ea"/>
                  <a:sym typeface="+mn-lt"/>
                </a:endParaRPr>
              </a:p>
            </p:txBody>
          </p:sp>
          <p:sp>
            <p:nvSpPr>
              <p:cNvPr id="19" name="MH_Other_2"/>
              <p:cNvSpPr/>
              <p:nvPr/>
            </p:nvSpPr>
            <p:spPr>
              <a:xfrm>
                <a:off x="172892" y="3420286"/>
                <a:ext cx="974725" cy="1009650"/>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latin typeface="Huawei Sans" panose="020C0503030203020204" pitchFamily="34" charset="0"/>
                  <a:cs typeface="+mn-ea"/>
                  <a:sym typeface="+mn-lt"/>
                </a:endParaRPr>
              </a:p>
            </p:txBody>
          </p:sp>
          <p:sp>
            <p:nvSpPr>
              <p:cNvPr id="20" name="MH_Other_7"/>
              <p:cNvSpPr>
                <a:spLocks/>
              </p:cNvSpPr>
              <p:nvPr/>
            </p:nvSpPr>
            <p:spPr bwMode="auto">
              <a:xfrm>
                <a:off x="455468" y="3729850"/>
                <a:ext cx="398462" cy="39687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a:defRPr/>
                </a:pPr>
                <a:endParaRPr lang="zh-CN" altLang="en-US" sz="1400">
                  <a:solidFill>
                    <a:srgbClr val="FFFFFF"/>
                  </a:solidFill>
                  <a:latin typeface="Huawei Sans" panose="020C0503030203020204" pitchFamily="34" charset="0"/>
                  <a:cs typeface="+mn-ea"/>
                  <a:sym typeface="+mn-lt"/>
                </a:endParaRPr>
              </a:p>
            </p:txBody>
          </p:sp>
        </p:grpSp>
        <p:sp>
          <p:nvSpPr>
            <p:cNvPr id="10" name="MH_SubTitle_1"/>
            <p:cNvSpPr txBox="1">
              <a:spLocks noChangeArrowheads="1"/>
            </p:cNvSpPr>
            <p:nvPr/>
          </p:nvSpPr>
          <p:spPr bwMode="auto">
            <a:xfrm>
              <a:off x="5142099" y="3649214"/>
              <a:ext cx="2118246"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sz="1600" b="1" dirty="0">
                  <a:solidFill>
                    <a:schemeClr val="accent1"/>
                  </a:solidFill>
                  <a:latin typeface="Huawei Sans" panose="020C0503030203020204" pitchFamily="34" charset="0"/>
                  <a:ea typeface="+mn-ea"/>
                  <a:cs typeface="+mn-ea"/>
                  <a:sym typeface="+mn-lt"/>
                </a:rPr>
                <a:t>Running parameters</a:t>
              </a:r>
            </a:p>
          </p:txBody>
        </p:sp>
        <p:sp>
          <p:nvSpPr>
            <p:cNvPr id="11" name="圆角矩形 10"/>
            <p:cNvSpPr/>
            <p:nvPr/>
          </p:nvSpPr>
          <p:spPr>
            <a:xfrm>
              <a:off x="4179531" y="4179667"/>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cs typeface="+mn-ea"/>
                  <a:sym typeface="+mn-lt"/>
                </a:rPr>
                <a:t>Voltage and current</a:t>
              </a:r>
            </a:p>
          </p:txBody>
        </p:sp>
        <p:sp>
          <p:nvSpPr>
            <p:cNvPr id="12" name="圆角矩形 11"/>
            <p:cNvSpPr/>
            <p:nvPr/>
          </p:nvSpPr>
          <p:spPr>
            <a:xfrm>
              <a:off x="5855932" y="4179667"/>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Internal resistance</a:t>
              </a:r>
            </a:p>
          </p:txBody>
        </p:sp>
        <p:sp>
          <p:nvSpPr>
            <p:cNvPr id="14" name="圆角矩形 13"/>
            <p:cNvSpPr/>
            <p:nvPr/>
          </p:nvSpPr>
          <p:spPr>
            <a:xfrm>
              <a:off x="4179530" y="4797716"/>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Ambient temperature</a:t>
              </a:r>
            </a:p>
          </p:txBody>
        </p:sp>
        <p:sp>
          <p:nvSpPr>
            <p:cNvPr id="16" name="圆角矩形 15"/>
            <p:cNvSpPr/>
            <p:nvPr/>
          </p:nvSpPr>
          <p:spPr>
            <a:xfrm>
              <a:off x="5855932" y="5426399"/>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a:t>
              </a:r>
            </a:p>
          </p:txBody>
        </p:sp>
        <p:cxnSp>
          <p:nvCxnSpPr>
            <p:cNvPr id="17" name="直接连接符 16"/>
            <p:cNvCxnSpPr/>
            <p:nvPr/>
          </p:nvCxnSpPr>
          <p:spPr>
            <a:xfrm>
              <a:off x="4037774" y="3940671"/>
              <a:ext cx="0" cy="2135869"/>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sp>
          <p:nvSpPr>
            <p:cNvPr id="22" name="圆角矩形 21"/>
            <p:cNvSpPr/>
            <p:nvPr/>
          </p:nvSpPr>
          <p:spPr>
            <a:xfrm>
              <a:off x="5855932" y="4797715"/>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State of charge (SOC)</a:t>
              </a:r>
            </a:p>
          </p:txBody>
        </p:sp>
        <p:sp>
          <p:nvSpPr>
            <p:cNvPr id="23" name="圆角矩形 22"/>
            <p:cNvSpPr/>
            <p:nvPr/>
          </p:nvSpPr>
          <p:spPr>
            <a:xfrm>
              <a:off x="4179531" y="5426399"/>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State of health (SOH)</a:t>
              </a:r>
            </a:p>
          </p:txBody>
        </p:sp>
        <p:cxnSp>
          <p:nvCxnSpPr>
            <p:cNvPr id="34" name="直接连接符 33"/>
            <p:cNvCxnSpPr/>
            <p:nvPr/>
          </p:nvCxnSpPr>
          <p:spPr>
            <a:xfrm>
              <a:off x="7542840" y="3995366"/>
              <a:ext cx="0" cy="2135869"/>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grpSp>
      <p:sp>
        <p:nvSpPr>
          <p:cNvPr id="37" name="文本框 36"/>
          <p:cNvSpPr txBox="1"/>
          <p:nvPr/>
        </p:nvSpPr>
        <p:spPr>
          <a:xfrm>
            <a:off x="8325319" y="5788335"/>
            <a:ext cx="1913977" cy="338554"/>
          </a:xfrm>
          <a:prstGeom prst="rect">
            <a:avLst/>
          </a:prstGeom>
          <a:noFill/>
        </p:spPr>
        <p:txBody>
          <a:bodyPr wrap="square" rtlCol="0">
            <a:spAutoFit/>
          </a:bodyPr>
          <a:lstStyle/>
          <a:p>
            <a:pPr algn="ctr"/>
            <a:r>
              <a:rPr lang="en-US" sz="1600" b="1" dirty="0">
                <a:latin typeface="Huawei Sans" panose="020C0503030203020204" pitchFamily="34" charset="0"/>
                <a:cs typeface="+mn-ea"/>
                <a:sym typeface="+mn-lt"/>
              </a:rPr>
              <a:t>Lithium </a:t>
            </a:r>
            <a:r>
              <a:rPr lang="en-US" sz="1600" b="1" dirty="0" smtClean="0">
                <a:latin typeface="Huawei Sans" panose="020C0503030203020204" pitchFamily="34" charset="0"/>
                <a:cs typeface="+mn-ea"/>
                <a:sym typeface="+mn-lt"/>
              </a:rPr>
              <a:t>batter</a:t>
            </a:r>
            <a:r>
              <a:rPr lang="en-US" altLang="zh-CN" sz="1600" b="1" dirty="0" smtClean="0">
                <a:latin typeface="Huawei Sans" panose="020C0503030203020204" pitchFamily="34" charset="0"/>
                <a:cs typeface="+mn-ea"/>
                <a:sym typeface="+mn-lt"/>
              </a:rPr>
              <a:t>y</a:t>
            </a:r>
            <a:endParaRPr lang="en-US" sz="1600" b="1" dirty="0">
              <a:latin typeface="Huawei Sans" panose="020C0503030203020204" pitchFamily="34" charset="0"/>
              <a:cs typeface="+mn-ea"/>
              <a:sym typeface="+mn-lt"/>
            </a:endParaRPr>
          </a:p>
        </p:txBody>
      </p:sp>
      <p:pic>
        <p:nvPicPr>
          <p:cNvPr id="32" name="图片 31"/>
          <p:cNvPicPr>
            <a:picLocks noChangeAspect="1"/>
          </p:cNvPicPr>
          <p:nvPr/>
        </p:nvPicPr>
        <p:blipFill>
          <a:blip r:embed="rId4"/>
          <a:srcRect l="349" r="786"/>
          <a:stretch>
            <a:fillRect/>
          </a:stretch>
        </p:blipFill>
        <p:spPr>
          <a:xfrm>
            <a:off x="8156883" y="3839607"/>
            <a:ext cx="2082413" cy="1916217"/>
          </a:xfrm>
          <a:custGeom>
            <a:avLst/>
            <a:gdLst>
              <a:gd name="connsiteX0" fmla="*/ 0 w 4304146"/>
              <a:gd name="connsiteY0" fmla="*/ 210671 h 3960635"/>
              <a:gd name="connsiteX1" fmla="*/ 8049 w 4304146"/>
              <a:gd name="connsiteY1" fmla="*/ 257498 h 3960635"/>
              <a:gd name="connsiteX2" fmla="*/ 9237 w 4304146"/>
              <a:gd name="connsiteY2" fmla="*/ 275326 h 3960635"/>
              <a:gd name="connsiteX3" fmla="*/ 179525 w 4304146"/>
              <a:gd name="connsiteY3" fmla="*/ 0 h 3960635"/>
              <a:gd name="connsiteX4" fmla="*/ 872889 w 4304146"/>
              <a:gd name="connsiteY4" fmla="*/ 0 h 3960635"/>
              <a:gd name="connsiteX5" fmla="*/ 4184073 w 4304146"/>
              <a:gd name="connsiteY5" fmla="*/ 53653 h 3960635"/>
              <a:gd name="connsiteX6" fmla="*/ 4304146 w 4304146"/>
              <a:gd name="connsiteY6" fmla="*/ 238380 h 3960635"/>
              <a:gd name="connsiteX7" fmla="*/ 3980873 w 4304146"/>
              <a:gd name="connsiteY7" fmla="*/ 1974817 h 3960635"/>
              <a:gd name="connsiteX8" fmla="*/ 2706255 w 4304146"/>
              <a:gd name="connsiteY8" fmla="*/ 3960635 h 3960635"/>
              <a:gd name="connsiteX9" fmla="*/ 1481557 w 4304146"/>
              <a:gd name="connsiteY9" fmla="*/ 3960635 h 3960635"/>
              <a:gd name="connsiteX10" fmla="*/ 304800 w 4304146"/>
              <a:gd name="connsiteY10" fmla="*/ 1984053 h 3960635"/>
              <a:gd name="connsiteX11" fmla="*/ 8049 w 4304146"/>
              <a:gd name="connsiteY11" fmla="*/ 257498 h 3960635"/>
              <a:gd name="connsiteX12" fmla="*/ 0 w 4304146"/>
              <a:gd name="connsiteY12" fmla="*/ 136780 h 3960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304146" h="3960635">
                <a:moveTo>
                  <a:pt x="0" y="210671"/>
                </a:moveTo>
                <a:lnTo>
                  <a:pt x="8049" y="257498"/>
                </a:lnTo>
                <a:lnTo>
                  <a:pt x="9237" y="275326"/>
                </a:lnTo>
                <a:close/>
                <a:moveTo>
                  <a:pt x="179525" y="0"/>
                </a:moveTo>
                <a:lnTo>
                  <a:pt x="872889" y="0"/>
                </a:lnTo>
                <a:lnTo>
                  <a:pt x="4184073" y="53653"/>
                </a:lnTo>
                <a:lnTo>
                  <a:pt x="4304146" y="238380"/>
                </a:lnTo>
                <a:lnTo>
                  <a:pt x="3980873" y="1974817"/>
                </a:lnTo>
                <a:lnTo>
                  <a:pt x="2706255" y="3960635"/>
                </a:lnTo>
                <a:lnTo>
                  <a:pt x="1481557" y="3960635"/>
                </a:lnTo>
                <a:lnTo>
                  <a:pt x="304800" y="1984053"/>
                </a:lnTo>
                <a:lnTo>
                  <a:pt x="8049" y="257498"/>
                </a:lnTo>
                <a:lnTo>
                  <a:pt x="0" y="136780"/>
                </a:lnTo>
                <a:close/>
              </a:path>
            </a:pathLst>
          </a:custGeom>
        </p:spPr>
      </p:pic>
    </p:spTree>
    <p:extLst>
      <p:ext uri="{BB962C8B-B14F-4D97-AF65-F5344CB8AC3E}">
        <p14:creationId xmlns:p14="http://schemas.microsoft.com/office/powerpoint/2010/main" val="3569845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down)">
                                      <p:cBhvr>
                                        <p:cTn id="21" dur="500"/>
                                        <p:tgtEl>
                                          <p:spTgt spid="5"/>
                                        </p:tgtEl>
                                      </p:cBhvr>
                                    </p:animEffect>
                                  </p:childTnLst>
                                </p:cTn>
                              </p:par>
                              <p:par>
                                <p:cTn id="22" presetID="22" presetClass="entr" presetSubtype="4"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wipe(down)">
                                      <p:cBhvr>
                                        <p:cTn id="29" dur="500"/>
                                        <p:tgtEl>
                                          <p:spTgt spid="37"/>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38"/>
                                        </p:tgtEl>
                                        <p:attrNameLst>
                                          <p:attrName>style.visibility</p:attrName>
                                        </p:attrNameLst>
                                      </p:cBhvr>
                                      <p:to>
                                        <p:strVal val="visible"/>
                                      </p:to>
                                    </p:set>
                                    <p:animEffect transition="in" filter="wipe(down)">
                                      <p:cBhvr>
                                        <p:cTn id="34" dur="500"/>
                                        <p:tgtEl>
                                          <p:spTgt spid="38"/>
                                        </p:tgtEl>
                                      </p:cBhvr>
                                    </p:animEffect>
                                  </p:childTnLst>
                                </p:cTn>
                              </p:par>
                              <p:par>
                                <p:cTn id="35" presetID="22" presetClass="entr" presetSubtype="4" fill="hold" nodeType="with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wipe(down)">
                                      <p:cBhvr>
                                        <p:cTn id="3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3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latin typeface="Huawei Sans" panose="020C0503030203020204" pitchFamily="34" charset="0"/>
                <a:ea typeface="+mn-ea"/>
                <a:cs typeface="+mn-ea"/>
                <a:sym typeface="+mn-lt"/>
              </a:rPr>
              <a:t>UPS Input and Output PDFs</a:t>
            </a:r>
          </a:p>
        </p:txBody>
      </p:sp>
      <p:sp>
        <p:nvSpPr>
          <p:cNvPr id="3" name="文本占位符 2"/>
          <p:cNvSpPr>
            <a:spLocks noGrp="1"/>
          </p:cNvSpPr>
          <p:nvPr>
            <p:ph type="body" sz="quarter" idx="10"/>
          </p:nvPr>
        </p:nvSpPr>
        <p:spPr/>
        <p:txBody>
          <a:bodyPr/>
          <a:lstStyle/>
          <a:p>
            <a:r>
              <a:rPr lang="en-US" sz="1600" dirty="0">
                <a:latin typeface="Huawei Sans" panose="020C0503030203020204" pitchFamily="34" charset="0"/>
                <a:ea typeface="+mn-ea"/>
                <a:cs typeface="+mn-ea"/>
                <a:sym typeface="+mn-lt"/>
              </a:rPr>
              <a:t>The UPS system is configured with input and output PDFs to form a complete UPS system.</a:t>
            </a:r>
          </a:p>
          <a:p>
            <a:r>
              <a:rPr lang="en-US" sz="1600" dirty="0">
                <a:latin typeface="Huawei Sans" panose="020C0503030203020204" pitchFamily="34" charset="0"/>
                <a:ea typeface="+mn-ea"/>
                <a:cs typeface="+mn-ea"/>
                <a:sym typeface="+mn-lt"/>
              </a:rPr>
              <a:t>In addition to the basic power distribution function, the UPS output PDF is generally configured with a centralized bypass switch, maintenance bypass switch, and some low-voltage protection devices. By monitoring the UPS input and output PDFs, a user can learn about the UPS input and output data in real time and understand the power supply requirements of loads in a data center.</a:t>
            </a:r>
          </a:p>
        </p:txBody>
      </p:sp>
      <p:pic>
        <p:nvPicPr>
          <p:cNvPr id="4" name="d0e167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636254" y="3617575"/>
            <a:ext cx="1273310" cy="2079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p:nvPicPr>
        <p:blipFill>
          <a:blip r:embed="rId4"/>
          <a:srcRect l="2268" t="1499" r="22308" b="2585"/>
          <a:stretch>
            <a:fillRect/>
          </a:stretch>
        </p:blipFill>
        <p:spPr>
          <a:xfrm>
            <a:off x="1350698" y="3538914"/>
            <a:ext cx="1534810" cy="2203967"/>
          </a:xfrm>
          <a:custGeom>
            <a:avLst/>
            <a:gdLst>
              <a:gd name="connsiteX0" fmla="*/ 2753591 w 3002972"/>
              <a:gd name="connsiteY0" fmla="*/ 0 h 4312228"/>
              <a:gd name="connsiteX1" fmla="*/ 2743200 w 3002972"/>
              <a:gd name="connsiteY1" fmla="*/ 332510 h 4312228"/>
              <a:gd name="connsiteX2" fmla="*/ 3002972 w 3002972"/>
              <a:gd name="connsiteY2" fmla="*/ 363682 h 4312228"/>
              <a:gd name="connsiteX3" fmla="*/ 2878281 w 3002972"/>
              <a:gd name="connsiteY3" fmla="*/ 3429000 h 4312228"/>
              <a:gd name="connsiteX4" fmla="*/ 2628900 w 3002972"/>
              <a:gd name="connsiteY4" fmla="*/ 3512128 h 4312228"/>
              <a:gd name="connsiteX5" fmla="*/ 2587336 w 3002972"/>
              <a:gd name="connsiteY5" fmla="*/ 4239491 h 4312228"/>
              <a:gd name="connsiteX6" fmla="*/ 2462645 w 3002972"/>
              <a:gd name="connsiteY6" fmla="*/ 4312228 h 4312228"/>
              <a:gd name="connsiteX7" fmla="*/ 1787236 w 3002972"/>
              <a:gd name="connsiteY7" fmla="*/ 3699164 h 4312228"/>
              <a:gd name="connsiteX8" fmla="*/ 477981 w 3002972"/>
              <a:gd name="connsiteY8" fmla="*/ 4094019 h 4312228"/>
              <a:gd name="connsiteX9" fmla="*/ 51954 w 3002972"/>
              <a:gd name="connsiteY9" fmla="*/ 3626428 h 4312228"/>
              <a:gd name="connsiteX10" fmla="*/ 0 w 3002972"/>
              <a:gd name="connsiteY10" fmla="*/ 187037 h 4312228"/>
              <a:gd name="connsiteX11" fmla="*/ 488372 w 3002972"/>
              <a:gd name="connsiteY11" fmla="*/ 10391 h 4312228"/>
              <a:gd name="connsiteX12" fmla="*/ 1911927 w 3002972"/>
              <a:gd name="connsiteY12" fmla="*/ 187037 h 4312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02972" h="4312228">
                <a:moveTo>
                  <a:pt x="2753591" y="0"/>
                </a:moveTo>
                <a:lnTo>
                  <a:pt x="2743200" y="332510"/>
                </a:lnTo>
                <a:lnTo>
                  <a:pt x="3002972" y="363682"/>
                </a:lnTo>
                <a:lnTo>
                  <a:pt x="2878281" y="3429000"/>
                </a:lnTo>
                <a:lnTo>
                  <a:pt x="2628900" y="3512128"/>
                </a:lnTo>
                <a:lnTo>
                  <a:pt x="2587336" y="4239491"/>
                </a:lnTo>
                <a:lnTo>
                  <a:pt x="2462645" y="4312228"/>
                </a:lnTo>
                <a:lnTo>
                  <a:pt x="1787236" y="3699164"/>
                </a:lnTo>
                <a:lnTo>
                  <a:pt x="477981" y="4094019"/>
                </a:lnTo>
                <a:lnTo>
                  <a:pt x="51954" y="3626428"/>
                </a:lnTo>
                <a:lnTo>
                  <a:pt x="0" y="187037"/>
                </a:lnTo>
                <a:lnTo>
                  <a:pt x="488372" y="10391"/>
                </a:lnTo>
                <a:lnTo>
                  <a:pt x="1911927" y="187037"/>
                </a:lnTo>
                <a:close/>
              </a:path>
            </a:pathLst>
          </a:custGeom>
        </p:spPr>
      </p:pic>
      <p:sp>
        <p:nvSpPr>
          <p:cNvPr id="6" name="文本框 5"/>
          <p:cNvSpPr txBox="1"/>
          <p:nvPr/>
        </p:nvSpPr>
        <p:spPr>
          <a:xfrm>
            <a:off x="1199842" y="5721157"/>
            <a:ext cx="1851626" cy="338554"/>
          </a:xfrm>
          <a:prstGeom prst="rect">
            <a:avLst/>
          </a:prstGeom>
          <a:noFill/>
        </p:spPr>
        <p:txBody>
          <a:bodyPr wrap="square" rtlCol="0">
            <a:spAutoFit/>
          </a:bodyPr>
          <a:lstStyle/>
          <a:p>
            <a:pPr algn="ctr"/>
            <a:r>
              <a:rPr lang="en-US" sz="1600" b="1">
                <a:latin typeface="Huawei Sans" panose="020C0503030203020204" pitchFamily="34" charset="0"/>
                <a:cs typeface="+mn-ea"/>
                <a:sym typeface="+mn-lt"/>
              </a:rPr>
              <a:t>UPS input PDF</a:t>
            </a:r>
          </a:p>
        </p:txBody>
      </p:sp>
      <p:sp>
        <p:nvSpPr>
          <p:cNvPr id="7" name="文本框 6"/>
          <p:cNvSpPr txBox="1"/>
          <p:nvPr/>
        </p:nvSpPr>
        <p:spPr>
          <a:xfrm>
            <a:off x="9347096" y="5808500"/>
            <a:ext cx="1851626" cy="338554"/>
          </a:xfrm>
          <a:prstGeom prst="rect">
            <a:avLst/>
          </a:prstGeom>
          <a:noFill/>
        </p:spPr>
        <p:txBody>
          <a:bodyPr wrap="square" rtlCol="0">
            <a:spAutoFit/>
          </a:bodyPr>
          <a:lstStyle/>
          <a:p>
            <a:pPr algn="ctr"/>
            <a:r>
              <a:rPr lang="en-US" sz="1600" b="1">
                <a:latin typeface="Huawei Sans" panose="020C0503030203020204" pitchFamily="34" charset="0"/>
                <a:cs typeface="+mn-ea"/>
                <a:sym typeface="+mn-lt"/>
              </a:rPr>
              <a:t>UPS output PDF</a:t>
            </a:r>
          </a:p>
        </p:txBody>
      </p:sp>
      <p:grpSp>
        <p:nvGrpSpPr>
          <p:cNvPr id="28" name="组合 27"/>
          <p:cNvGrpSpPr/>
          <p:nvPr/>
        </p:nvGrpSpPr>
        <p:grpSpPr>
          <a:xfrm>
            <a:off x="3267677" y="3491816"/>
            <a:ext cx="6002716" cy="2459972"/>
            <a:chOff x="3267677" y="3491816"/>
            <a:chExt cx="6002716" cy="2459972"/>
          </a:xfrm>
        </p:grpSpPr>
        <p:grpSp>
          <p:nvGrpSpPr>
            <p:cNvPr id="9" name="组合 8"/>
            <p:cNvGrpSpPr/>
            <p:nvPr/>
          </p:nvGrpSpPr>
          <p:grpSpPr>
            <a:xfrm>
              <a:off x="4917124" y="3507564"/>
              <a:ext cx="452768" cy="468991"/>
              <a:chOff x="-35518" y="3402502"/>
              <a:chExt cx="974725" cy="1009650"/>
            </a:xfrm>
          </p:grpSpPr>
          <p:sp>
            <p:nvSpPr>
              <p:cNvPr id="19" name="MH_Other_1"/>
              <p:cNvSpPr/>
              <p:nvPr/>
            </p:nvSpPr>
            <p:spPr>
              <a:xfrm>
                <a:off x="99418" y="3542202"/>
                <a:ext cx="704851" cy="730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solidFill>
                    <a:srgbClr val="FFFFFF"/>
                  </a:solidFill>
                  <a:latin typeface="Huawei Sans" panose="020C0503030203020204" pitchFamily="34" charset="0"/>
                  <a:cs typeface="+mn-ea"/>
                  <a:sym typeface="+mn-lt"/>
                </a:endParaRPr>
              </a:p>
            </p:txBody>
          </p:sp>
          <p:sp>
            <p:nvSpPr>
              <p:cNvPr id="20" name="MH_Other_2"/>
              <p:cNvSpPr/>
              <p:nvPr/>
            </p:nvSpPr>
            <p:spPr>
              <a:xfrm>
                <a:off x="-35518" y="3402502"/>
                <a:ext cx="974725" cy="1009650"/>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00">
                  <a:latin typeface="Huawei Sans" panose="020C0503030203020204" pitchFamily="34" charset="0"/>
                  <a:cs typeface="+mn-ea"/>
                  <a:sym typeface="+mn-lt"/>
                </a:endParaRPr>
              </a:p>
            </p:txBody>
          </p:sp>
          <p:sp>
            <p:nvSpPr>
              <p:cNvPr id="21" name="MH_Other_7"/>
              <p:cNvSpPr>
                <a:spLocks/>
              </p:cNvSpPr>
              <p:nvPr/>
            </p:nvSpPr>
            <p:spPr bwMode="auto">
              <a:xfrm>
                <a:off x="247056" y="3712066"/>
                <a:ext cx="398462" cy="39687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a:defRPr/>
                </a:pPr>
                <a:endParaRPr lang="zh-CN" altLang="en-US" sz="1400">
                  <a:solidFill>
                    <a:srgbClr val="FFFFFF"/>
                  </a:solidFill>
                  <a:latin typeface="Huawei Sans" panose="020C0503030203020204" pitchFamily="34" charset="0"/>
                  <a:cs typeface="+mn-ea"/>
                  <a:sym typeface="+mn-lt"/>
                </a:endParaRPr>
              </a:p>
            </p:txBody>
          </p:sp>
        </p:grpSp>
        <p:sp>
          <p:nvSpPr>
            <p:cNvPr id="10" name="MH_SubTitle_1"/>
            <p:cNvSpPr txBox="1">
              <a:spLocks noChangeArrowheads="1"/>
            </p:cNvSpPr>
            <p:nvPr/>
          </p:nvSpPr>
          <p:spPr bwMode="auto">
            <a:xfrm>
              <a:off x="5533074" y="3491816"/>
              <a:ext cx="2098148"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sz="1600" b="1" dirty="0">
                  <a:solidFill>
                    <a:schemeClr val="accent1"/>
                  </a:solidFill>
                  <a:latin typeface="Huawei Sans" panose="020C0503030203020204" pitchFamily="34" charset="0"/>
                  <a:ea typeface="+mn-ea"/>
                  <a:cs typeface="+mn-ea"/>
                  <a:sym typeface="+mn-lt"/>
                </a:rPr>
                <a:t>Running parameters</a:t>
              </a:r>
            </a:p>
          </p:txBody>
        </p:sp>
        <p:sp>
          <p:nvSpPr>
            <p:cNvPr id="11" name="圆角矩形 10"/>
            <p:cNvSpPr/>
            <p:nvPr/>
          </p:nvSpPr>
          <p:spPr>
            <a:xfrm>
              <a:off x="3409434" y="4039503"/>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Phase voltage</a:t>
              </a:r>
            </a:p>
          </p:txBody>
        </p:sp>
        <p:sp>
          <p:nvSpPr>
            <p:cNvPr id="12" name="圆角矩形 11"/>
            <p:cNvSpPr/>
            <p:nvPr/>
          </p:nvSpPr>
          <p:spPr>
            <a:xfrm>
              <a:off x="5466723" y="4039503"/>
              <a:ext cx="1700075"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Line voltage</a:t>
              </a:r>
            </a:p>
          </p:txBody>
        </p:sp>
        <p:sp>
          <p:nvSpPr>
            <p:cNvPr id="13" name="圆角矩形 12"/>
            <p:cNvSpPr/>
            <p:nvPr/>
          </p:nvSpPr>
          <p:spPr>
            <a:xfrm>
              <a:off x="5466723" y="4657552"/>
              <a:ext cx="1700075"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Power</a:t>
              </a:r>
            </a:p>
          </p:txBody>
        </p:sp>
        <p:cxnSp>
          <p:nvCxnSpPr>
            <p:cNvPr id="15" name="直接连接符 14"/>
            <p:cNvCxnSpPr/>
            <p:nvPr/>
          </p:nvCxnSpPr>
          <p:spPr>
            <a:xfrm>
              <a:off x="3267677" y="3815919"/>
              <a:ext cx="0" cy="2135869"/>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sp>
          <p:nvSpPr>
            <p:cNvPr id="16" name="圆角矩形 15"/>
            <p:cNvSpPr/>
            <p:nvPr/>
          </p:nvSpPr>
          <p:spPr>
            <a:xfrm>
              <a:off x="7522383" y="4657551"/>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Electric energy</a:t>
              </a:r>
            </a:p>
          </p:txBody>
        </p:sp>
        <p:cxnSp>
          <p:nvCxnSpPr>
            <p:cNvPr id="18" name="直接连接符 17"/>
            <p:cNvCxnSpPr/>
            <p:nvPr/>
          </p:nvCxnSpPr>
          <p:spPr>
            <a:xfrm>
              <a:off x="9270393" y="3781337"/>
              <a:ext cx="0" cy="2135869"/>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sp>
          <p:nvSpPr>
            <p:cNvPr id="22" name="圆角矩形 21"/>
            <p:cNvSpPr/>
            <p:nvPr/>
          </p:nvSpPr>
          <p:spPr>
            <a:xfrm>
              <a:off x="7550598" y="4039503"/>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Line current</a:t>
              </a:r>
            </a:p>
          </p:txBody>
        </p:sp>
        <p:sp>
          <p:nvSpPr>
            <p:cNvPr id="23" name="圆角矩形 22"/>
            <p:cNvSpPr/>
            <p:nvPr/>
          </p:nvSpPr>
          <p:spPr>
            <a:xfrm>
              <a:off x="7548968" y="5275599"/>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a:t>
              </a:r>
            </a:p>
          </p:txBody>
        </p:sp>
        <p:sp>
          <p:nvSpPr>
            <p:cNvPr id="24" name="圆角矩形 23"/>
            <p:cNvSpPr/>
            <p:nvPr/>
          </p:nvSpPr>
          <p:spPr>
            <a:xfrm>
              <a:off x="3382848" y="5295206"/>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Switch status</a:t>
              </a:r>
            </a:p>
          </p:txBody>
        </p:sp>
        <p:sp>
          <p:nvSpPr>
            <p:cNvPr id="25" name="圆角矩形 24"/>
            <p:cNvSpPr/>
            <p:nvPr/>
          </p:nvSpPr>
          <p:spPr>
            <a:xfrm>
              <a:off x="3406118" y="4667354"/>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Frequency</a:t>
              </a:r>
            </a:p>
          </p:txBody>
        </p:sp>
        <p:sp>
          <p:nvSpPr>
            <p:cNvPr id="27" name="圆角矩形 26"/>
            <p:cNvSpPr/>
            <p:nvPr/>
          </p:nvSpPr>
          <p:spPr>
            <a:xfrm>
              <a:off x="5466723" y="5295206"/>
              <a:ext cx="1700075"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cs typeface="+mn-ea"/>
                  <a:sym typeface="+mn-lt"/>
                </a:rPr>
                <a:t>Power distribution branch temperature</a:t>
              </a:r>
            </a:p>
          </p:txBody>
        </p:sp>
      </p:grpSp>
    </p:spTree>
    <p:extLst>
      <p:ext uri="{BB962C8B-B14F-4D97-AF65-F5344CB8AC3E}">
        <p14:creationId xmlns:p14="http://schemas.microsoft.com/office/powerpoint/2010/main" val="1278104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down)">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down)">
                                      <p:cBhvr>
                                        <p:cTn id="29" dur="500"/>
                                        <p:tgtEl>
                                          <p:spTgt spid="6"/>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down)">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down)">
                                      <p:cBhvr>
                                        <p:cTn id="3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atin typeface="Huawei Sans" panose="020C0503030203020204" pitchFamily="34" charset="0"/>
                <a:ea typeface="+mn-ea"/>
                <a:cs typeface="+mn-ea"/>
                <a:sym typeface="+mn-lt"/>
              </a:rPr>
              <a:t>Cabinet PDU</a:t>
            </a:r>
          </a:p>
        </p:txBody>
      </p:sp>
      <p:sp>
        <p:nvSpPr>
          <p:cNvPr id="3" name="文本占位符 2"/>
          <p:cNvSpPr>
            <a:spLocks noGrp="1"/>
          </p:cNvSpPr>
          <p:nvPr>
            <p:ph type="body" sz="quarter" idx="10"/>
          </p:nvPr>
        </p:nvSpPr>
        <p:spPr/>
        <p:txBody>
          <a:bodyPr/>
          <a:lstStyle/>
          <a:p>
            <a:r>
              <a:rPr lang="en-US" sz="2000" dirty="0">
                <a:latin typeface="Huawei Sans" panose="020C0503030203020204" pitchFamily="34" charset="0"/>
                <a:ea typeface="+mn-ea"/>
                <a:cs typeface="+mn-ea"/>
                <a:sym typeface="+mn-lt"/>
              </a:rPr>
              <a:t>Currently, the power distribution mode of most IT cabinets in a data center is cabinet PDU power supply. The deployment is simple and power supply is convenient. The cabinet PDU directly supplies power to IT loads. Its status should be monitored by the system in real time.</a:t>
            </a:r>
          </a:p>
        </p:txBody>
      </p:sp>
      <p:pic>
        <p:nvPicPr>
          <p:cNvPr id="4" name="图片 3"/>
          <p:cNvPicPr>
            <a:picLocks noChangeAspect="1"/>
          </p:cNvPicPr>
          <p:nvPr/>
        </p:nvPicPr>
        <p:blipFill>
          <a:blip r:embed="rId3"/>
          <a:stretch>
            <a:fillRect/>
          </a:stretch>
        </p:blipFill>
        <p:spPr>
          <a:xfrm rot="16200000">
            <a:off x="5655874" y="-2133936"/>
            <a:ext cx="807043" cy="10526648"/>
          </a:xfrm>
          <a:prstGeom prst="rect">
            <a:avLst/>
          </a:prstGeom>
        </p:spPr>
      </p:pic>
      <p:grpSp>
        <p:nvGrpSpPr>
          <p:cNvPr id="26" name="组合 25"/>
          <p:cNvGrpSpPr/>
          <p:nvPr/>
        </p:nvGrpSpPr>
        <p:grpSpPr>
          <a:xfrm>
            <a:off x="3179618" y="3870533"/>
            <a:ext cx="5788893" cy="1993170"/>
            <a:chOff x="3179618" y="3870533"/>
            <a:chExt cx="5788893" cy="1993170"/>
          </a:xfrm>
        </p:grpSpPr>
        <p:grpSp>
          <p:nvGrpSpPr>
            <p:cNvPr id="6" name="组合 5"/>
            <p:cNvGrpSpPr/>
            <p:nvPr/>
          </p:nvGrpSpPr>
          <p:grpSpPr>
            <a:xfrm>
              <a:off x="4586509" y="4042582"/>
              <a:ext cx="452768" cy="468991"/>
              <a:chOff x="-544974" y="3267798"/>
              <a:chExt cx="974725" cy="1009650"/>
            </a:xfrm>
          </p:grpSpPr>
          <p:sp>
            <p:nvSpPr>
              <p:cNvPr id="19" name="MH_Other_1"/>
              <p:cNvSpPr/>
              <p:nvPr/>
            </p:nvSpPr>
            <p:spPr>
              <a:xfrm>
                <a:off x="-410038" y="3407498"/>
                <a:ext cx="704850" cy="730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FFFFFF"/>
                  </a:solidFill>
                  <a:latin typeface="Huawei Sans" panose="020C0503030203020204" pitchFamily="34" charset="0"/>
                  <a:cs typeface="+mn-ea"/>
                  <a:sym typeface="+mn-lt"/>
                </a:endParaRPr>
              </a:p>
            </p:txBody>
          </p:sp>
          <p:sp>
            <p:nvSpPr>
              <p:cNvPr id="20" name="MH_Other_2"/>
              <p:cNvSpPr/>
              <p:nvPr/>
            </p:nvSpPr>
            <p:spPr>
              <a:xfrm>
                <a:off x="-544974" y="3267798"/>
                <a:ext cx="974725" cy="1009650"/>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latin typeface="Huawei Sans" panose="020C0503030203020204" pitchFamily="34" charset="0"/>
                  <a:cs typeface="+mn-ea"/>
                  <a:sym typeface="+mn-lt"/>
                </a:endParaRPr>
              </a:p>
            </p:txBody>
          </p:sp>
          <p:sp>
            <p:nvSpPr>
              <p:cNvPr id="21" name="MH_Other_7"/>
              <p:cNvSpPr>
                <a:spLocks/>
              </p:cNvSpPr>
              <p:nvPr/>
            </p:nvSpPr>
            <p:spPr bwMode="auto">
              <a:xfrm>
                <a:off x="-262398" y="3577362"/>
                <a:ext cx="398462" cy="39687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a:defRPr/>
                </a:pPr>
                <a:endParaRPr lang="zh-CN" altLang="en-US" sz="1600">
                  <a:solidFill>
                    <a:srgbClr val="FFFFFF"/>
                  </a:solidFill>
                  <a:latin typeface="Huawei Sans" panose="020C0503030203020204" pitchFamily="34" charset="0"/>
                  <a:cs typeface="+mn-ea"/>
                  <a:sym typeface="+mn-lt"/>
                </a:endParaRPr>
              </a:p>
            </p:txBody>
          </p:sp>
        </p:grpSp>
        <p:sp>
          <p:nvSpPr>
            <p:cNvPr id="7" name="MH_SubTitle_1"/>
            <p:cNvSpPr txBox="1">
              <a:spLocks noChangeArrowheads="1"/>
            </p:cNvSpPr>
            <p:nvPr/>
          </p:nvSpPr>
          <p:spPr bwMode="auto">
            <a:xfrm>
              <a:off x="5202459" y="4026834"/>
              <a:ext cx="2496916"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b="1" dirty="0">
                  <a:solidFill>
                    <a:schemeClr val="accent1"/>
                  </a:solidFill>
                  <a:latin typeface="Huawei Sans" panose="020C0503030203020204" pitchFamily="34" charset="0"/>
                  <a:ea typeface="+mn-ea"/>
                  <a:cs typeface="+mn-ea"/>
                  <a:sym typeface="+mn-lt"/>
                </a:rPr>
                <a:t>Running parameters</a:t>
              </a:r>
            </a:p>
          </p:txBody>
        </p:sp>
        <p:sp>
          <p:nvSpPr>
            <p:cNvPr id="10" name="圆角矩形 9"/>
            <p:cNvSpPr/>
            <p:nvPr/>
          </p:nvSpPr>
          <p:spPr>
            <a:xfrm>
              <a:off x="5338995" y="4621022"/>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latin typeface="Huawei Sans" panose="020C0503030203020204" pitchFamily="34" charset="0"/>
                  <a:cs typeface="+mn-ea"/>
                  <a:sym typeface="+mn-lt"/>
                </a:rPr>
                <a:t>Current</a:t>
              </a:r>
            </a:p>
          </p:txBody>
        </p:sp>
        <p:cxnSp>
          <p:nvCxnSpPr>
            <p:cNvPr id="11" name="直接连接符 10"/>
            <p:cNvCxnSpPr/>
            <p:nvPr/>
          </p:nvCxnSpPr>
          <p:spPr>
            <a:xfrm>
              <a:off x="3179618" y="3870533"/>
              <a:ext cx="5739038"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sp>
          <p:nvSpPr>
            <p:cNvPr id="12" name="圆角矩形 11"/>
            <p:cNvSpPr/>
            <p:nvPr/>
          </p:nvSpPr>
          <p:spPr>
            <a:xfrm>
              <a:off x="7394655" y="4621021"/>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latin typeface="Huawei Sans" panose="020C0503030203020204" pitchFamily="34" charset="0"/>
                  <a:cs typeface="+mn-ea"/>
                  <a:sym typeface="+mn-lt"/>
                </a:rPr>
                <a:t>Frequency</a:t>
              </a:r>
            </a:p>
          </p:txBody>
        </p:sp>
        <p:sp>
          <p:nvSpPr>
            <p:cNvPr id="15" name="圆角矩形 14"/>
            <p:cNvSpPr/>
            <p:nvPr/>
          </p:nvSpPr>
          <p:spPr>
            <a:xfrm>
              <a:off x="7444510" y="5396421"/>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latin typeface="Huawei Sans" panose="020C0503030203020204" pitchFamily="34" charset="0"/>
                  <a:cs typeface="+mn-ea"/>
                  <a:sym typeface="+mn-lt"/>
                </a:rPr>
                <a:t>…</a:t>
              </a:r>
            </a:p>
          </p:txBody>
        </p:sp>
        <p:sp>
          <p:nvSpPr>
            <p:cNvPr id="16" name="圆角矩形 15"/>
            <p:cNvSpPr/>
            <p:nvPr/>
          </p:nvSpPr>
          <p:spPr>
            <a:xfrm>
              <a:off x="3278390" y="5416028"/>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latin typeface="Huawei Sans" panose="020C0503030203020204" pitchFamily="34" charset="0"/>
                  <a:cs typeface="+mn-ea"/>
                  <a:sym typeface="+mn-lt"/>
                </a:rPr>
                <a:t>Power</a:t>
              </a:r>
            </a:p>
          </p:txBody>
        </p:sp>
        <p:sp>
          <p:nvSpPr>
            <p:cNvPr id="17" name="圆角矩形 16"/>
            <p:cNvSpPr/>
            <p:nvPr/>
          </p:nvSpPr>
          <p:spPr>
            <a:xfrm>
              <a:off x="3278390" y="4630824"/>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latin typeface="Huawei Sans" panose="020C0503030203020204" pitchFamily="34" charset="0"/>
                  <a:cs typeface="+mn-ea"/>
                  <a:sym typeface="+mn-lt"/>
                </a:rPr>
                <a:t>Voltage</a:t>
              </a:r>
            </a:p>
          </p:txBody>
        </p:sp>
        <p:sp>
          <p:nvSpPr>
            <p:cNvPr id="18" name="圆角矩形 17"/>
            <p:cNvSpPr/>
            <p:nvPr/>
          </p:nvSpPr>
          <p:spPr>
            <a:xfrm>
              <a:off x="5362265" y="5416028"/>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a:latin typeface="Huawei Sans" panose="020C0503030203020204" pitchFamily="34" charset="0"/>
                  <a:cs typeface="+mn-ea"/>
                  <a:sym typeface="+mn-lt"/>
                </a:rPr>
                <a:t>Electric energy</a:t>
              </a:r>
            </a:p>
          </p:txBody>
        </p:sp>
      </p:grpSp>
      <p:sp>
        <p:nvSpPr>
          <p:cNvPr id="22" name="文本框 5"/>
          <p:cNvSpPr txBox="1"/>
          <p:nvPr/>
        </p:nvSpPr>
        <p:spPr>
          <a:xfrm>
            <a:off x="5242289" y="3446294"/>
            <a:ext cx="1851626" cy="338554"/>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sz="1600" b="1">
                <a:latin typeface="Huawei Sans" panose="020C0503030203020204" pitchFamily="34" charset="0"/>
                <a:cs typeface="+mn-ea"/>
                <a:sym typeface="+mn-lt"/>
              </a:rPr>
              <a:t>Cabinet PDU</a:t>
            </a:r>
          </a:p>
        </p:txBody>
      </p:sp>
    </p:spTree>
    <p:extLst>
      <p:ext uri="{BB962C8B-B14F-4D97-AF65-F5344CB8AC3E}">
        <p14:creationId xmlns:p14="http://schemas.microsoft.com/office/powerpoint/2010/main" val="2930765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down)">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down)">
                                      <p:cBhvr>
                                        <p:cTn id="2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9"/>
          <p:cNvSpPr>
            <a:spLocks noGrp="1"/>
          </p:cNvSpPr>
          <p:nvPr>
            <p:ph type="body" sz="quarter" idx="10"/>
          </p:nvPr>
        </p:nvSpPr>
        <p:spPr/>
        <p:txBody>
          <a:bodyPr/>
          <a:lstStyle/>
          <a:p>
            <a:r>
              <a:rPr lang="en-US" b="1" dirty="0">
                <a:latin typeface="Huawei Sans" panose="020C0503030203020204" pitchFamily="34" charset="0"/>
                <a:cs typeface="+mn-ea"/>
                <a:sym typeface="+mn-lt"/>
              </a:rPr>
              <a:t>DCIM Planning Requirement Analysis</a:t>
            </a:r>
          </a:p>
          <a:p>
            <a:pPr lvl="1">
              <a:buSzPct val="50000"/>
              <a:buFont typeface="Wingdings" panose="05000000000000000000" pitchFamily="2" charset="2"/>
              <a:buChar char="p"/>
            </a:pPr>
            <a:r>
              <a:rPr lang="en-US" dirty="0">
                <a:solidFill>
                  <a:schemeClr val="bg1">
                    <a:lumMod val="50000"/>
                  </a:schemeClr>
                </a:solidFill>
                <a:latin typeface="Huawei Sans" panose="020C0503030203020204" pitchFamily="34" charset="0"/>
                <a:ea typeface="+mn-ea"/>
                <a:cs typeface="+mn-ea"/>
                <a:sym typeface="+mn-lt"/>
              </a:rPr>
              <a:t>Power Supply and Distribution System</a:t>
            </a:r>
          </a:p>
          <a:p>
            <a:pPr lvl="1">
              <a:buSzPct val="60000"/>
              <a:buFont typeface="Wingdings" panose="05000000000000000000" pitchFamily="2" charset="2"/>
              <a:buChar char="n"/>
            </a:pPr>
            <a:r>
              <a:rPr lang="en-US" dirty="0">
                <a:latin typeface="Huawei Sans" panose="020C0503030203020204" pitchFamily="34" charset="0"/>
                <a:ea typeface="+mn-ea"/>
                <a:cs typeface="+mn-ea"/>
                <a:sym typeface="+mn-lt"/>
              </a:rPr>
              <a:t>Cooling System</a:t>
            </a:r>
          </a:p>
          <a:p>
            <a:pPr lvl="1">
              <a:buSzPct val="50000"/>
              <a:buFont typeface="Wingdings" panose="05000000000000000000" pitchFamily="2" charset="2"/>
              <a:buChar char="p"/>
            </a:pPr>
            <a:r>
              <a:rPr lang="en-US" dirty="0">
                <a:solidFill>
                  <a:schemeClr val="bg1">
                    <a:lumMod val="50000"/>
                  </a:schemeClr>
                </a:solidFill>
                <a:latin typeface="Huawei Sans" panose="020C0503030203020204" pitchFamily="34" charset="0"/>
                <a:ea typeface="+mn-ea"/>
                <a:cs typeface="+mn-ea"/>
                <a:sym typeface="+mn-lt"/>
              </a:rPr>
              <a:t>Security Protection System</a:t>
            </a:r>
          </a:p>
          <a:p>
            <a:pPr lvl="1">
              <a:buSzPct val="50000"/>
              <a:buFont typeface="Wingdings" panose="05000000000000000000" pitchFamily="2" charset="2"/>
              <a:buChar char="p"/>
            </a:pPr>
            <a:r>
              <a:rPr lang="en-US" altLang="zh-CN" dirty="0">
                <a:solidFill>
                  <a:schemeClr val="bg1">
                    <a:lumMod val="50000"/>
                  </a:schemeClr>
                </a:solidFill>
                <a:cs typeface="+mn-ea"/>
                <a:sym typeface="+mn-lt"/>
              </a:rPr>
              <a:t>Firefighting System</a:t>
            </a:r>
          </a:p>
          <a:p>
            <a:pPr lvl="1">
              <a:buSzPct val="50000"/>
              <a:buFont typeface="Wingdings" panose="05000000000000000000" pitchFamily="2" charset="2"/>
              <a:buChar char="p"/>
            </a:pPr>
            <a:r>
              <a:rPr lang="en-US" dirty="0" smtClean="0">
                <a:solidFill>
                  <a:schemeClr val="bg1">
                    <a:lumMod val="50000"/>
                  </a:schemeClr>
                </a:solidFill>
                <a:latin typeface="Huawei Sans" panose="020C0503030203020204" pitchFamily="34" charset="0"/>
                <a:ea typeface="+mn-ea"/>
                <a:cs typeface="+mn-ea"/>
                <a:sym typeface="+mn-lt"/>
              </a:rPr>
              <a:t>Other </a:t>
            </a:r>
            <a:r>
              <a:rPr lang="en-US" dirty="0">
                <a:solidFill>
                  <a:schemeClr val="bg1">
                    <a:lumMod val="50000"/>
                  </a:schemeClr>
                </a:solidFill>
                <a:latin typeface="Huawei Sans" panose="020C0503030203020204" pitchFamily="34" charset="0"/>
                <a:ea typeface="+mn-ea"/>
                <a:cs typeface="+mn-ea"/>
                <a:sym typeface="+mn-lt"/>
              </a:rPr>
              <a:t>Requirements</a:t>
            </a:r>
          </a:p>
          <a:p>
            <a:r>
              <a:rPr lang="en-US" dirty="0">
                <a:solidFill>
                  <a:schemeClr val="bg1">
                    <a:lumMod val="50000"/>
                  </a:schemeClr>
                </a:solidFill>
                <a:latin typeface="Huawei Sans" panose="020C0503030203020204" pitchFamily="34" charset="0"/>
                <a:cs typeface="+mn-ea"/>
                <a:sym typeface="+mn-lt"/>
              </a:rPr>
              <a:t>DCIM System Planning</a:t>
            </a:r>
          </a:p>
          <a:p>
            <a:r>
              <a:rPr lang="en-US" dirty="0">
                <a:solidFill>
                  <a:schemeClr val="bg1">
                    <a:lumMod val="50000"/>
                  </a:schemeClr>
                </a:solidFill>
                <a:latin typeface="Huawei Sans" panose="020C0503030203020204" pitchFamily="34" charset="0"/>
                <a:cs typeface="+mn-ea"/>
                <a:sym typeface="+mn-lt"/>
              </a:rPr>
              <a:t>DCIM Device Selection</a:t>
            </a:r>
          </a:p>
          <a:p>
            <a:endParaRPr lang="en-US" altLang="zh-CN" b="1" dirty="0" smtClean="0">
              <a:latin typeface="Huawei Sans" panose="020C0503030203020204" pitchFamily="34" charset="0"/>
              <a:cs typeface="+mn-ea"/>
              <a:sym typeface="+mn-lt"/>
            </a:endParaRPr>
          </a:p>
          <a:p>
            <a:endParaRPr lang="zh-CN" altLang="en-US" dirty="0">
              <a:latin typeface="Huawei Sans" panose="020C0503030203020204" pitchFamily="34" charset="0"/>
              <a:cs typeface="+mn-ea"/>
              <a:sym typeface="+mn-lt"/>
            </a:endParaRPr>
          </a:p>
        </p:txBody>
      </p:sp>
    </p:spTree>
    <p:extLst>
      <p:ext uri="{BB962C8B-B14F-4D97-AF65-F5344CB8AC3E}">
        <p14:creationId xmlns:p14="http://schemas.microsoft.com/office/powerpoint/2010/main" val="120343906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latin typeface="Huawei Sans" panose="020C0503030203020204" pitchFamily="34" charset="0"/>
                <a:ea typeface="+mn-ea"/>
                <a:cs typeface="+mn-ea"/>
                <a:sym typeface="+mn-lt"/>
              </a:rPr>
              <a:t>Cooling System</a:t>
            </a:r>
          </a:p>
        </p:txBody>
      </p:sp>
      <p:sp>
        <p:nvSpPr>
          <p:cNvPr id="59" name="文本占位符 58"/>
          <p:cNvSpPr>
            <a:spLocks noGrp="1"/>
          </p:cNvSpPr>
          <p:nvPr>
            <p:ph type="body" sz="quarter" idx="10"/>
          </p:nvPr>
        </p:nvSpPr>
        <p:spPr/>
        <p:txBody>
          <a:bodyPr/>
          <a:lstStyle/>
          <a:p>
            <a:r>
              <a:rPr lang="en-US" sz="1600" dirty="0">
                <a:latin typeface="Huawei Sans" panose="020C0503030203020204" pitchFamily="34" charset="0"/>
                <a:ea typeface="+mn-ea"/>
                <a:cs typeface="+mn-ea"/>
                <a:sym typeface="+mn-lt"/>
              </a:rPr>
              <a:t>The cooling system is the core of environment control in a data center. It ensures that IT loads work stably within a proper temperature, humidity, and cleanness range. The DCIM system monitors the operating parameters and </a:t>
            </a:r>
            <a:r>
              <a:rPr lang="en-US" sz="1600" dirty="0" smtClean="0">
                <a:latin typeface="Huawei Sans" panose="020C0503030203020204" pitchFamily="34" charset="0"/>
                <a:ea typeface="+mn-ea"/>
                <a:cs typeface="+mn-ea"/>
                <a:sym typeface="+mn-lt"/>
              </a:rPr>
              <a:t>status </a:t>
            </a:r>
            <a:r>
              <a:rPr lang="en-US" sz="1600" dirty="0">
                <a:latin typeface="Huawei Sans" panose="020C0503030203020204" pitchFamily="34" charset="0"/>
                <a:ea typeface="+mn-ea"/>
                <a:cs typeface="+mn-ea"/>
                <a:sym typeface="+mn-lt"/>
              </a:rPr>
              <a:t>of main devices in each part of the cooling system in real time.</a:t>
            </a:r>
          </a:p>
        </p:txBody>
      </p:sp>
      <p:pic>
        <p:nvPicPr>
          <p:cNvPr id="4" name="Picture 4" descr="D:\项目资料\2015\制冷解决方案胶片\新建文件夹 (2)\水冷螺杆式冷水机组.jpg"/>
          <p:cNvPicPr>
            <a:picLocks noChangeAspect="1" noChangeArrowheads="1"/>
          </p:cNvPicPr>
          <p:nvPr/>
        </p:nvPicPr>
        <p:blipFill>
          <a:blip r:embed="rId3" cstate="print"/>
          <a:srcRect/>
          <a:stretch>
            <a:fillRect/>
          </a:stretch>
        </p:blipFill>
        <p:spPr bwMode="auto">
          <a:xfrm>
            <a:off x="2815465" y="3203901"/>
            <a:ext cx="3157907" cy="1901566"/>
          </a:xfrm>
          <a:prstGeom prst="rect">
            <a:avLst/>
          </a:prstGeom>
          <a:noFill/>
        </p:spPr>
      </p:pic>
      <p:sp>
        <p:nvSpPr>
          <p:cNvPr id="5" name="TextBox 88"/>
          <p:cNvSpPr txBox="1"/>
          <p:nvPr/>
        </p:nvSpPr>
        <p:spPr>
          <a:xfrm>
            <a:off x="3664154" y="4991243"/>
            <a:ext cx="1449627" cy="276999"/>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defTabSz="914126" fontAlgn="base">
              <a:spcBef>
                <a:spcPct val="0"/>
              </a:spcBef>
              <a:spcAft>
                <a:spcPct val="0"/>
              </a:spcAft>
            </a:pPr>
            <a:r>
              <a:rPr lang="en-US" sz="1200">
                <a:solidFill>
                  <a:srgbClr val="000000"/>
                </a:solidFill>
                <a:latin typeface="Huawei Sans" panose="020C0503030203020204" pitchFamily="34" charset="0"/>
                <a:cs typeface="+mn-ea"/>
                <a:sym typeface="+mn-lt"/>
              </a:rPr>
              <a:t>Chiller</a:t>
            </a:r>
          </a:p>
        </p:txBody>
      </p:sp>
      <p:pic>
        <p:nvPicPr>
          <p:cNvPr id="6" name="Picture 4" descr="D:\项目资料\2015\制冷解决方案胶片\新建文件夹 (2)\水泵.jpg"/>
          <p:cNvPicPr>
            <a:picLocks noChangeAspect="1" noChangeArrowheads="1"/>
          </p:cNvPicPr>
          <p:nvPr/>
        </p:nvPicPr>
        <p:blipFill>
          <a:blip r:embed="rId4" cstate="print"/>
          <a:srcRect/>
          <a:stretch>
            <a:fillRect/>
          </a:stretch>
        </p:blipFill>
        <p:spPr bwMode="auto">
          <a:xfrm>
            <a:off x="6258726" y="4746663"/>
            <a:ext cx="1107736" cy="628657"/>
          </a:xfrm>
          <a:prstGeom prst="rect">
            <a:avLst/>
          </a:prstGeom>
          <a:noFill/>
        </p:spPr>
      </p:pic>
      <p:sp>
        <p:nvSpPr>
          <p:cNvPr id="7" name="TextBox 88"/>
          <p:cNvSpPr txBox="1"/>
          <p:nvPr/>
        </p:nvSpPr>
        <p:spPr>
          <a:xfrm>
            <a:off x="6033050" y="5372480"/>
            <a:ext cx="1697292" cy="276999"/>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defTabSz="914126" fontAlgn="base">
              <a:spcBef>
                <a:spcPct val="0"/>
              </a:spcBef>
              <a:spcAft>
                <a:spcPct val="0"/>
              </a:spcAft>
            </a:pPr>
            <a:r>
              <a:rPr lang="en-US" sz="1200" dirty="0">
                <a:solidFill>
                  <a:srgbClr val="000000"/>
                </a:solidFill>
                <a:latin typeface="Huawei Sans" panose="020C0503030203020204" pitchFamily="34" charset="0"/>
                <a:cs typeface="+mn-ea"/>
                <a:sym typeface="+mn-lt"/>
              </a:rPr>
              <a:t>Chilled water pump</a:t>
            </a:r>
          </a:p>
        </p:txBody>
      </p:sp>
      <p:sp>
        <p:nvSpPr>
          <p:cNvPr id="9" name="TextBox 88"/>
          <p:cNvSpPr txBox="1"/>
          <p:nvPr/>
        </p:nvSpPr>
        <p:spPr>
          <a:xfrm>
            <a:off x="7581256" y="4799971"/>
            <a:ext cx="1299061" cy="646331"/>
          </a:xfrm>
          <a:prstGeom prst="rect">
            <a:avLst/>
          </a:prstGeom>
          <a:noFill/>
        </p:spPr>
        <p:txBody>
          <a:bodyPr vert="horz"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defTabSz="914126" fontAlgn="base">
              <a:spcBef>
                <a:spcPct val="0"/>
              </a:spcBef>
              <a:spcAft>
                <a:spcPct val="0"/>
              </a:spcAft>
            </a:pPr>
            <a:r>
              <a:rPr lang="en-US" sz="1200" dirty="0">
                <a:solidFill>
                  <a:srgbClr val="000000"/>
                </a:solidFill>
                <a:latin typeface="Huawei Sans" panose="020C0503030203020204" pitchFamily="34" charset="0"/>
                <a:cs typeface="+mn-ea"/>
                <a:sym typeface="+mn-lt"/>
              </a:rPr>
              <a:t>Chilled water precision air conditioner</a:t>
            </a:r>
          </a:p>
        </p:txBody>
      </p:sp>
      <p:pic>
        <p:nvPicPr>
          <p:cNvPr id="13" name="Picture 5" descr="D:\项目资料\2015\制冷解决方案胶片\新建文件夹 (2)\冷却塔1.jpg"/>
          <p:cNvPicPr>
            <a:picLocks noChangeAspect="1" noChangeArrowheads="1"/>
          </p:cNvPicPr>
          <p:nvPr/>
        </p:nvPicPr>
        <p:blipFill>
          <a:blip r:embed="rId5" cstate="print"/>
          <a:srcRect/>
          <a:stretch>
            <a:fillRect/>
          </a:stretch>
        </p:blipFill>
        <p:spPr bwMode="auto">
          <a:xfrm>
            <a:off x="445565" y="3484095"/>
            <a:ext cx="1352505" cy="1352818"/>
          </a:xfrm>
          <a:prstGeom prst="rect">
            <a:avLst/>
          </a:prstGeom>
          <a:noFill/>
        </p:spPr>
      </p:pic>
      <p:pic>
        <p:nvPicPr>
          <p:cNvPr id="14" name="Picture 2" descr="D:\项目资料\2015\制冷解决方案胶片\新建文件夹 (2)\水泵1.jpg"/>
          <p:cNvPicPr>
            <a:picLocks noChangeAspect="1" noChangeArrowheads="1"/>
          </p:cNvPicPr>
          <p:nvPr/>
        </p:nvPicPr>
        <p:blipFill>
          <a:blip r:embed="rId6" cstate="print"/>
          <a:srcRect/>
          <a:stretch>
            <a:fillRect/>
          </a:stretch>
        </p:blipFill>
        <p:spPr bwMode="auto">
          <a:xfrm>
            <a:off x="1996996" y="2934255"/>
            <a:ext cx="539866" cy="590071"/>
          </a:xfrm>
          <a:prstGeom prst="rect">
            <a:avLst/>
          </a:prstGeom>
          <a:noFill/>
        </p:spPr>
      </p:pic>
      <p:sp>
        <p:nvSpPr>
          <p:cNvPr id="15" name="TextBox 88"/>
          <p:cNvSpPr txBox="1"/>
          <p:nvPr/>
        </p:nvSpPr>
        <p:spPr>
          <a:xfrm>
            <a:off x="1675684" y="3526777"/>
            <a:ext cx="1054736" cy="461665"/>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defTabSz="914126" fontAlgn="base">
              <a:spcBef>
                <a:spcPct val="0"/>
              </a:spcBef>
              <a:spcAft>
                <a:spcPct val="0"/>
              </a:spcAft>
            </a:pPr>
            <a:r>
              <a:rPr lang="en-US" sz="1200" dirty="0">
                <a:solidFill>
                  <a:srgbClr val="000000"/>
                </a:solidFill>
                <a:latin typeface="Huawei Sans" panose="020C0503030203020204" pitchFamily="34" charset="0"/>
                <a:cs typeface="+mn-ea"/>
                <a:sym typeface="+mn-lt"/>
              </a:rPr>
              <a:t>Cooling water pump</a:t>
            </a:r>
          </a:p>
        </p:txBody>
      </p:sp>
      <p:sp>
        <p:nvSpPr>
          <p:cNvPr id="16" name="TextBox 88"/>
          <p:cNvSpPr txBox="1"/>
          <p:nvPr/>
        </p:nvSpPr>
        <p:spPr>
          <a:xfrm>
            <a:off x="389542" y="4839485"/>
            <a:ext cx="1449627" cy="276999"/>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defTabSz="914126" fontAlgn="base">
              <a:spcBef>
                <a:spcPct val="0"/>
              </a:spcBef>
              <a:spcAft>
                <a:spcPct val="0"/>
              </a:spcAft>
            </a:pPr>
            <a:r>
              <a:rPr lang="en-US" sz="1200">
                <a:solidFill>
                  <a:srgbClr val="000000"/>
                </a:solidFill>
                <a:latin typeface="Huawei Sans" panose="020C0503030203020204" pitchFamily="34" charset="0"/>
                <a:cs typeface="+mn-ea"/>
                <a:sym typeface="+mn-lt"/>
              </a:rPr>
              <a:t>Cooling tower</a:t>
            </a:r>
          </a:p>
        </p:txBody>
      </p:sp>
      <p:sp>
        <p:nvSpPr>
          <p:cNvPr id="19" name="TextBox 88"/>
          <p:cNvSpPr txBox="1"/>
          <p:nvPr/>
        </p:nvSpPr>
        <p:spPr>
          <a:xfrm>
            <a:off x="8871082" y="4799971"/>
            <a:ext cx="1338794" cy="83099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defTabSz="914126" fontAlgn="base">
              <a:spcBef>
                <a:spcPct val="0"/>
              </a:spcBef>
              <a:spcAft>
                <a:spcPct val="0"/>
              </a:spcAft>
            </a:pPr>
            <a:r>
              <a:rPr lang="en-US" sz="1200" dirty="0">
                <a:solidFill>
                  <a:srgbClr val="000000"/>
                </a:solidFill>
                <a:latin typeface="Huawei Sans" panose="020C0503030203020204" pitchFamily="34" charset="0"/>
                <a:cs typeface="+mn-ea"/>
                <a:sym typeface="+mn-lt"/>
              </a:rPr>
              <a:t>Indoor unit of an air-cooled precision air conditioner</a:t>
            </a:r>
          </a:p>
        </p:txBody>
      </p:sp>
      <p:cxnSp>
        <p:nvCxnSpPr>
          <p:cNvPr id="25" name="直接箭头连接符 24"/>
          <p:cNvCxnSpPr/>
          <p:nvPr/>
        </p:nvCxnSpPr>
        <p:spPr>
          <a:xfrm flipH="1" flipV="1">
            <a:off x="5974533" y="4625114"/>
            <a:ext cx="267765" cy="399759"/>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p:nvPr/>
        </p:nvCxnSpPr>
        <p:spPr>
          <a:xfrm flipH="1">
            <a:off x="7393103" y="4600839"/>
            <a:ext cx="544139" cy="504628"/>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a:xfrm flipH="1">
            <a:off x="1625989" y="4557798"/>
            <a:ext cx="1217380" cy="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46" name="Picture 3" descr="D:\项目资料\2015\制冷解决方案胶片\新建文件夹 (2)\不锈钢储液罐.jpg"/>
          <p:cNvPicPr>
            <a:picLocks noChangeAspect="1" noChangeArrowheads="1"/>
          </p:cNvPicPr>
          <p:nvPr/>
        </p:nvPicPr>
        <p:blipFill>
          <a:blip r:embed="rId7" cstate="print"/>
          <a:srcRect/>
          <a:stretch>
            <a:fillRect/>
          </a:stretch>
        </p:blipFill>
        <p:spPr bwMode="auto">
          <a:xfrm>
            <a:off x="6079640" y="2669118"/>
            <a:ext cx="1465906" cy="1376476"/>
          </a:xfrm>
          <a:prstGeom prst="rect">
            <a:avLst/>
          </a:prstGeom>
          <a:noFill/>
        </p:spPr>
      </p:pic>
      <p:sp>
        <p:nvSpPr>
          <p:cNvPr id="47" name="TextBox 88"/>
          <p:cNvSpPr txBox="1"/>
          <p:nvPr/>
        </p:nvSpPr>
        <p:spPr>
          <a:xfrm>
            <a:off x="6315277" y="4016735"/>
            <a:ext cx="969481" cy="461665"/>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defTabSz="914126" fontAlgn="base">
              <a:spcBef>
                <a:spcPct val="0"/>
              </a:spcBef>
              <a:spcAft>
                <a:spcPct val="0"/>
              </a:spcAft>
            </a:pPr>
            <a:r>
              <a:rPr lang="en-US" sz="1200" dirty="0">
                <a:solidFill>
                  <a:srgbClr val="000000"/>
                </a:solidFill>
                <a:latin typeface="Huawei Sans" panose="020C0503030203020204" pitchFamily="34" charset="0"/>
                <a:cs typeface="+mn-ea"/>
                <a:sym typeface="+mn-lt"/>
              </a:rPr>
              <a:t>Chilled water tank</a:t>
            </a:r>
          </a:p>
        </p:txBody>
      </p:sp>
      <p:cxnSp>
        <p:nvCxnSpPr>
          <p:cNvPr id="48" name="直接箭头连接符 47"/>
          <p:cNvCxnSpPr/>
          <p:nvPr/>
        </p:nvCxnSpPr>
        <p:spPr>
          <a:xfrm flipV="1">
            <a:off x="5899953" y="3290779"/>
            <a:ext cx="489279" cy="288829"/>
          </a:xfrm>
          <a:prstGeom prst="straightConnector1">
            <a:avLst/>
          </a:prstGeom>
          <a:ln w="57150">
            <a:solidFill>
              <a:srgbClr val="1F9DF1"/>
            </a:solidFill>
            <a:tailEnd type="triangle"/>
          </a:ln>
        </p:spPr>
        <p:style>
          <a:lnRef idx="1">
            <a:schemeClr val="accent1"/>
          </a:lnRef>
          <a:fillRef idx="0">
            <a:schemeClr val="accent1"/>
          </a:fillRef>
          <a:effectRef idx="0">
            <a:schemeClr val="accent1"/>
          </a:effectRef>
          <a:fontRef idx="minor">
            <a:schemeClr val="tx1"/>
          </a:fontRef>
        </p:style>
      </p:cxnSp>
      <p:cxnSp>
        <p:nvCxnSpPr>
          <p:cNvPr id="51" name="直接箭头连接符 50"/>
          <p:cNvCxnSpPr/>
          <p:nvPr/>
        </p:nvCxnSpPr>
        <p:spPr>
          <a:xfrm>
            <a:off x="7215938" y="3290779"/>
            <a:ext cx="656306" cy="421568"/>
          </a:xfrm>
          <a:prstGeom prst="straightConnector1">
            <a:avLst/>
          </a:prstGeom>
          <a:ln w="57150">
            <a:solidFill>
              <a:srgbClr val="1F9DF1"/>
            </a:solidFill>
            <a:tailEnd type="triangle"/>
          </a:ln>
        </p:spPr>
        <p:style>
          <a:lnRef idx="1">
            <a:schemeClr val="accent1"/>
          </a:lnRef>
          <a:fillRef idx="0">
            <a:schemeClr val="accent1"/>
          </a:fillRef>
          <a:effectRef idx="0">
            <a:schemeClr val="accent1"/>
          </a:effectRef>
          <a:fontRef idx="minor">
            <a:schemeClr val="tx1"/>
          </a:fontRef>
        </p:style>
      </p:cxnSp>
      <p:cxnSp>
        <p:nvCxnSpPr>
          <p:cNvPr id="54" name="直接箭头连接符 53"/>
          <p:cNvCxnSpPr/>
          <p:nvPr/>
        </p:nvCxnSpPr>
        <p:spPr>
          <a:xfrm flipV="1">
            <a:off x="1515633" y="3314500"/>
            <a:ext cx="405520" cy="440324"/>
          </a:xfrm>
          <a:prstGeom prst="straightConnector1">
            <a:avLst/>
          </a:prstGeom>
          <a:ln w="5715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6" name="直接箭头连接符 55"/>
          <p:cNvCxnSpPr/>
          <p:nvPr/>
        </p:nvCxnSpPr>
        <p:spPr>
          <a:xfrm>
            <a:off x="2575361" y="3394931"/>
            <a:ext cx="208671" cy="451480"/>
          </a:xfrm>
          <a:prstGeom prst="straightConnector1">
            <a:avLst/>
          </a:prstGeom>
          <a:ln w="5715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52" name="Picture 3" descr="D:\工作资料\图片集\华为空调\LCU C01产品外观.png"/>
          <p:cNvPicPr>
            <a:picLocks noChangeAspect="1" noChangeArrowheads="1"/>
          </p:cNvPicPr>
          <p:nvPr/>
        </p:nvPicPr>
        <p:blipFill>
          <a:blip r:embed="rId8" cstate="print"/>
          <a:srcRect/>
          <a:stretch>
            <a:fillRect/>
          </a:stretch>
        </p:blipFill>
        <p:spPr bwMode="auto">
          <a:xfrm>
            <a:off x="8040079" y="3382427"/>
            <a:ext cx="308482" cy="1318929"/>
          </a:xfrm>
          <a:prstGeom prst="rect">
            <a:avLst/>
          </a:prstGeom>
          <a:noFill/>
        </p:spPr>
      </p:pic>
      <p:pic>
        <p:nvPicPr>
          <p:cNvPr id="57" name="d0e657"/>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514024" y="3716338"/>
            <a:ext cx="1088179" cy="976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 name="TextBox 88"/>
          <p:cNvSpPr txBox="1"/>
          <p:nvPr/>
        </p:nvSpPr>
        <p:spPr>
          <a:xfrm>
            <a:off x="10339344" y="4794040"/>
            <a:ext cx="1321631" cy="830997"/>
          </a:xfrm>
          <a:prstGeom prst="rect">
            <a:avLst/>
          </a:prstGeom>
          <a:noFill/>
        </p:spPr>
        <p:txBody>
          <a:bodyPr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defTabSz="914126" fontAlgn="base">
              <a:spcBef>
                <a:spcPct val="0"/>
              </a:spcBef>
              <a:spcAft>
                <a:spcPct val="0"/>
              </a:spcAft>
            </a:pPr>
            <a:r>
              <a:rPr lang="en-US" sz="1200" dirty="0">
                <a:solidFill>
                  <a:srgbClr val="000000"/>
                </a:solidFill>
                <a:latin typeface="Huawei Sans" panose="020C0503030203020204" pitchFamily="34" charset="0"/>
                <a:cs typeface="+mn-ea"/>
                <a:sym typeface="+mn-lt"/>
              </a:rPr>
              <a:t>Outdoor unit of an air-cooled precision air conditioner</a:t>
            </a:r>
          </a:p>
        </p:txBody>
      </p:sp>
      <p:cxnSp>
        <p:nvCxnSpPr>
          <p:cNvPr id="61" name="直接箭头连接符 60"/>
          <p:cNvCxnSpPr/>
          <p:nvPr/>
        </p:nvCxnSpPr>
        <p:spPr>
          <a:xfrm flipH="1">
            <a:off x="9714075" y="4007047"/>
            <a:ext cx="614489" cy="0"/>
          </a:xfrm>
          <a:prstGeom prst="straightConnector1">
            <a:avLst/>
          </a:prstGeom>
          <a:ln w="5715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2" name="直接箭头连接符 61"/>
          <p:cNvCxnSpPr/>
          <p:nvPr/>
        </p:nvCxnSpPr>
        <p:spPr>
          <a:xfrm>
            <a:off x="9774288" y="4204514"/>
            <a:ext cx="641994" cy="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8" name="圆角矩形 67"/>
          <p:cNvSpPr/>
          <p:nvPr/>
        </p:nvSpPr>
        <p:spPr>
          <a:xfrm>
            <a:off x="549518" y="2558519"/>
            <a:ext cx="8260766" cy="3156470"/>
          </a:xfrm>
          <a:prstGeom prst="roundRect">
            <a:avLst/>
          </a:prstGeom>
          <a:noFill/>
          <a:ln w="38100">
            <a:solidFill>
              <a:srgbClr val="A6D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cs typeface="+mn-ea"/>
              <a:sym typeface="+mn-lt"/>
            </a:endParaRPr>
          </a:p>
        </p:txBody>
      </p:sp>
      <p:sp>
        <p:nvSpPr>
          <p:cNvPr id="69" name="圆角矩形 68"/>
          <p:cNvSpPr/>
          <p:nvPr/>
        </p:nvSpPr>
        <p:spPr>
          <a:xfrm>
            <a:off x="8925740" y="2558519"/>
            <a:ext cx="2719896" cy="3156470"/>
          </a:xfrm>
          <a:prstGeom prst="roundRect">
            <a:avLst/>
          </a:prstGeom>
          <a:noFill/>
          <a:ln w="38100">
            <a:solidFill>
              <a:srgbClr val="A6D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cs typeface="+mn-ea"/>
              <a:sym typeface="+mn-lt"/>
            </a:endParaRPr>
          </a:p>
        </p:txBody>
      </p:sp>
      <p:sp>
        <p:nvSpPr>
          <p:cNvPr id="71" name="文本框 70"/>
          <p:cNvSpPr txBox="1"/>
          <p:nvPr/>
        </p:nvSpPr>
        <p:spPr>
          <a:xfrm>
            <a:off x="3017643" y="5749258"/>
            <a:ext cx="3194442" cy="338554"/>
          </a:xfrm>
          <a:prstGeom prst="rect">
            <a:avLst/>
          </a:prstGeom>
          <a:noFill/>
        </p:spPr>
        <p:txBody>
          <a:bodyPr wrap="square" rtlCol="0">
            <a:spAutoFit/>
          </a:bodyPr>
          <a:lstStyle/>
          <a:p>
            <a:pPr algn="ctr"/>
            <a:r>
              <a:rPr lang="en-US" sz="1600" b="1" dirty="0">
                <a:latin typeface="Huawei Sans" panose="020C0503030203020204" pitchFamily="34" charset="0"/>
                <a:cs typeface="+mn-ea"/>
                <a:sym typeface="+mn-lt"/>
              </a:rPr>
              <a:t>Chilled water air conditioner</a:t>
            </a:r>
          </a:p>
        </p:txBody>
      </p:sp>
      <p:sp>
        <p:nvSpPr>
          <p:cNvPr id="72" name="文本框 71"/>
          <p:cNvSpPr txBox="1"/>
          <p:nvPr/>
        </p:nvSpPr>
        <p:spPr>
          <a:xfrm>
            <a:off x="8644745" y="5749258"/>
            <a:ext cx="3211520" cy="338554"/>
          </a:xfrm>
          <a:prstGeom prst="rect">
            <a:avLst/>
          </a:prstGeom>
          <a:noFill/>
        </p:spPr>
        <p:txBody>
          <a:bodyPr wrap="square" rtlCol="0">
            <a:spAutoFit/>
          </a:bodyPr>
          <a:lstStyle/>
          <a:p>
            <a:pPr algn="ctr"/>
            <a:r>
              <a:rPr lang="en-US" sz="1600" b="1" dirty="0">
                <a:latin typeface="Huawei Sans" panose="020C0503030203020204" pitchFamily="34" charset="0"/>
                <a:cs typeface="+mn-ea"/>
                <a:sym typeface="+mn-lt"/>
              </a:rPr>
              <a:t>Air-cooled air conditioner</a:t>
            </a:r>
          </a:p>
        </p:txBody>
      </p:sp>
      <p:pic>
        <p:nvPicPr>
          <p:cNvPr id="73" name="图片 72"/>
          <p:cNvPicPr>
            <a:picLocks noChangeAspect="1"/>
          </p:cNvPicPr>
          <p:nvPr/>
        </p:nvPicPr>
        <p:blipFill rotWithShape="1">
          <a:blip r:embed="rId10" cstate="print">
            <a:extLst>
              <a:ext uri="{28A0092B-C50C-407E-A947-70E740481C1C}">
                <a14:useLocalDpi xmlns:a14="http://schemas.microsoft.com/office/drawing/2010/main" val="0"/>
              </a:ext>
            </a:extLst>
          </a:blip>
          <a:srcRect l="34307"/>
          <a:stretch/>
        </p:blipFill>
        <p:spPr>
          <a:xfrm>
            <a:off x="9065714" y="3229504"/>
            <a:ext cx="1310149" cy="1595489"/>
          </a:xfrm>
          <a:prstGeom prst="rect">
            <a:avLst/>
          </a:prstGeom>
        </p:spPr>
      </p:pic>
    </p:spTree>
    <p:extLst>
      <p:ext uri="{BB962C8B-B14F-4D97-AF65-F5344CB8AC3E}">
        <p14:creationId xmlns:p14="http://schemas.microsoft.com/office/powerpoint/2010/main" val="620317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9">
                                            <p:txEl>
                                              <p:pRg st="0" end="0"/>
                                            </p:txEl>
                                          </p:spTgt>
                                        </p:tgtEl>
                                        <p:attrNameLst>
                                          <p:attrName>style.visibility</p:attrName>
                                        </p:attrNameLst>
                                      </p:cBhvr>
                                      <p:to>
                                        <p:strVal val="visible"/>
                                      </p:to>
                                    </p:set>
                                    <p:animEffect transition="in" filter="fade">
                                      <p:cBhvr>
                                        <p:cTn id="7" dur="1000"/>
                                        <p:tgtEl>
                                          <p:spTgt spid="59">
                                            <p:txEl>
                                              <p:pRg st="0" end="0"/>
                                            </p:txEl>
                                          </p:spTgt>
                                        </p:tgtEl>
                                      </p:cBhvr>
                                    </p:animEffect>
                                    <p:anim calcmode="lin" valueType="num">
                                      <p:cBhvr>
                                        <p:cTn id="8" dur="1000" fill="hold"/>
                                        <p:tgtEl>
                                          <p:spTgt spid="5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68"/>
                                        </p:tgtEl>
                                        <p:attrNameLst>
                                          <p:attrName>style.visibility</p:attrName>
                                        </p:attrNameLst>
                                      </p:cBhvr>
                                      <p:to>
                                        <p:strVal val="visible"/>
                                      </p:to>
                                    </p:set>
                                    <p:animEffect transition="in" filter="wipe(down)">
                                      <p:cBhvr>
                                        <p:cTn id="14" dur="500"/>
                                        <p:tgtEl>
                                          <p:spTgt spid="68"/>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71"/>
                                        </p:tgtEl>
                                        <p:attrNameLst>
                                          <p:attrName>style.visibility</p:attrName>
                                        </p:attrNameLst>
                                      </p:cBhvr>
                                      <p:to>
                                        <p:strVal val="visible"/>
                                      </p:to>
                                    </p:set>
                                    <p:animEffect transition="in" filter="wipe(down)">
                                      <p:cBhvr>
                                        <p:cTn id="17" dur="500"/>
                                        <p:tgtEl>
                                          <p:spTgt spid="7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down)">
                                      <p:cBhvr>
                                        <p:cTn id="22" dur="500"/>
                                        <p:tgtEl>
                                          <p:spTgt spid="4"/>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down)">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48"/>
                                        </p:tgtEl>
                                        <p:attrNameLst>
                                          <p:attrName>style.visibility</p:attrName>
                                        </p:attrNameLst>
                                      </p:cBhvr>
                                      <p:to>
                                        <p:strVal val="visible"/>
                                      </p:to>
                                    </p:set>
                                    <p:animEffect transition="in" filter="wipe(down)">
                                      <p:cBhvr>
                                        <p:cTn id="30" dur="500"/>
                                        <p:tgtEl>
                                          <p:spTgt spid="48"/>
                                        </p:tgtEl>
                                      </p:cBhvr>
                                    </p:animEffect>
                                  </p:childTnLst>
                                </p:cTn>
                              </p:par>
                              <p:par>
                                <p:cTn id="31" presetID="22" presetClass="entr" presetSubtype="4" fill="hold" nodeType="with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wipe(down)">
                                      <p:cBhvr>
                                        <p:cTn id="33" dur="500"/>
                                        <p:tgtEl>
                                          <p:spTgt spid="46"/>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wipe(down)">
                                      <p:cBhvr>
                                        <p:cTn id="36" dur="500"/>
                                        <p:tgtEl>
                                          <p:spTgt spid="47"/>
                                        </p:tgtEl>
                                      </p:cBhvr>
                                    </p:animEffect>
                                  </p:childTnLst>
                                </p:cTn>
                              </p:par>
                              <p:par>
                                <p:cTn id="37" presetID="22" presetClass="entr" presetSubtype="4" fill="hold" nodeType="withEffect">
                                  <p:stCondLst>
                                    <p:cond delay="0"/>
                                  </p:stCondLst>
                                  <p:childTnLst>
                                    <p:set>
                                      <p:cBhvr>
                                        <p:cTn id="38" dur="1" fill="hold">
                                          <p:stCondLst>
                                            <p:cond delay="0"/>
                                          </p:stCondLst>
                                        </p:cTn>
                                        <p:tgtEl>
                                          <p:spTgt spid="51"/>
                                        </p:tgtEl>
                                        <p:attrNameLst>
                                          <p:attrName>style.visibility</p:attrName>
                                        </p:attrNameLst>
                                      </p:cBhvr>
                                      <p:to>
                                        <p:strVal val="visible"/>
                                      </p:to>
                                    </p:set>
                                    <p:animEffect transition="in" filter="wipe(down)">
                                      <p:cBhvr>
                                        <p:cTn id="39" dur="500"/>
                                        <p:tgtEl>
                                          <p:spTgt spid="51"/>
                                        </p:tgtEl>
                                      </p:cBhvr>
                                    </p:animEffect>
                                  </p:childTnLst>
                                </p:cTn>
                              </p:par>
                              <p:par>
                                <p:cTn id="40" presetID="22" presetClass="entr" presetSubtype="4" fill="hold" nodeType="withEffect">
                                  <p:stCondLst>
                                    <p:cond delay="0"/>
                                  </p:stCondLst>
                                  <p:childTnLst>
                                    <p:set>
                                      <p:cBhvr>
                                        <p:cTn id="41" dur="1" fill="hold">
                                          <p:stCondLst>
                                            <p:cond delay="0"/>
                                          </p:stCondLst>
                                        </p:cTn>
                                        <p:tgtEl>
                                          <p:spTgt spid="52"/>
                                        </p:tgtEl>
                                        <p:attrNameLst>
                                          <p:attrName>style.visibility</p:attrName>
                                        </p:attrNameLst>
                                      </p:cBhvr>
                                      <p:to>
                                        <p:strVal val="visible"/>
                                      </p:to>
                                    </p:set>
                                    <p:animEffect transition="in" filter="wipe(down)">
                                      <p:cBhvr>
                                        <p:cTn id="42" dur="500"/>
                                        <p:tgtEl>
                                          <p:spTgt spid="52"/>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down)">
                                      <p:cBhvr>
                                        <p:cTn id="45" dur="500"/>
                                        <p:tgtEl>
                                          <p:spTgt spid="9"/>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nodeType="click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wipe(down)">
                                      <p:cBhvr>
                                        <p:cTn id="50" dur="500"/>
                                        <p:tgtEl>
                                          <p:spTgt spid="32"/>
                                        </p:tgtEl>
                                      </p:cBhvr>
                                    </p:animEffect>
                                  </p:childTnLst>
                                </p:cTn>
                              </p:par>
                              <p:par>
                                <p:cTn id="51" presetID="22" presetClass="entr" presetSubtype="4" fill="hold" nodeType="with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down)">
                                      <p:cBhvr>
                                        <p:cTn id="53" dur="500"/>
                                        <p:tgtEl>
                                          <p:spTgt spid="6"/>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Effect transition="in" filter="wipe(down)">
                                      <p:cBhvr>
                                        <p:cTn id="56" dur="500"/>
                                        <p:tgtEl>
                                          <p:spTgt spid="7"/>
                                        </p:tgtEl>
                                      </p:cBhvr>
                                    </p:animEffect>
                                  </p:childTnLst>
                                </p:cTn>
                              </p:par>
                              <p:par>
                                <p:cTn id="57" presetID="22" presetClass="entr" presetSubtype="4" fill="hold" nodeType="with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down)">
                                      <p:cBhvr>
                                        <p:cTn id="59" dur="500"/>
                                        <p:tgtEl>
                                          <p:spTgt spid="25"/>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nodeType="click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wipe(down)">
                                      <p:cBhvr>
                                        <p:cTn id="64" dur="500"/>
                                        <p:tgtEl>
                                          <p:spTgt spid="13"/>
                                        </p:tgtEl>
                                      </p:cBhvr>
                                    </p:animEffect>
                                  </p:childTnLst>
                                </p:cTn>
                              </p:par>
                              <p:par>
                                <p:cTn id="65" presetID="22" presetClass="entr" presetSubtype="4" fill="hold" nodeType="with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wipe(down)">
                                      <p:cBhvr>
                                        <p:cTn id="67" dur="500"/>
                                        <p:tgtEl>
                                          <p:spTgt spid="14"/>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wipe(down)">
                                      <p:cBhvr>
                                        <p:cTn id="70" dur="500"/>
                                        <p:tgtEl>
                                          <p:spTgt spid="15"/>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wipe(down)">
                                      <p:cBhvr>
                                        <p:cTn id="73" dur="500"/>
                                        <p:tgtEl>
                                          <p:spTgt spid="16"/>
                                        </p:tgtEl>
                                      </p:cBhvr>
                                    </p:animEffect>
                                  </p:childTnLst>
                                </p:cTn>
                              </p:par>
                              <p:par>
                                <p:cTn id="74" presetID="22" presetClass="entr" presetSubtype="4" fill="hold" nodeType="withEffect">
                                  <p:stCondLst>
                                    <p:cond delay="0"/>
                                  </p:stCondLst>
                                  <p:childTnLst>
                                    <p:set>
                                      <p:cBhvr>
                                        <p:cTn id="75" dur="1" fill="hold">
                                          <p:stCondLst>
                                            <p:cond delay="0"/>
                                          </p:stCondLst>
                                        </p:cTn>
                                        <p:tgtEl>
                                          <p:spTgt spid="40"/>
                                        </p:tgtEl>
                                        <p:attrNameLst>
                                          <p:attrName>style.visibility</p:attrName>
                                        </p:attrNameLst>
                                      </p:cBhvr>
                                      <p:to>
                                        <p:strVal val="visible"/>
                                      </p:to>
                                    </p:set>
                                    <p:animEffect transition="in" filter="wipe(down)">
                                      <p:cBhvr>
                                        <p:cTn id="76" dur="500"/>
                                        <p:tgtEl>
                                          <p:spTgt spid="40"/>
                                        </p:tgtEl>
                                      </p:cBhvr>
                                    </p:animEffect>
                                  </p:childTnLst>
                                </p:cTn>
                              </p:par>
                              <p:par>
                                <p:cTn id="77" presetID="22" presetClass="entr" presetSubtype="4" fill="hold" nodeType="withEffect">
                                  <p:stCondLst>
                                    <p:cond delay="0"/>
                                  </p:stCondLst>
                                  <p:childTnLst>
                                    <p:set>
                                      <p:cBhvr>
                                        <p:cTn id="78" dur="1" fill="hold">
                                          <p:stCondLst>
                                            <p:cond delay="0"/>
                                          </p:stCondLst>
                                        </p:cTn>
                                        <p:tgtEl>
                                          <p:spTgt spid="54"/>
                                        </p:tgtEl>
                                        <p:attrNameLst>
                                          <p:attrName>style.visibility</p:attrName>
                                        </p:attrNameLst>
                                      </p:cBhvr>
                                      <p:to>
                                        <p:strVal val="visible"/>
                                      </p:to>
                                    </p:set>
                                    <p:animEffect transition="in" filter="wipe(down)">
                                      <p:cBhvr>
                                        <p:cTn id="79" dur="500"/>
                                        <p:tgtEl>
                                          <p:spTgt spid="54"/>
                                        </p:tgtEl>
                                      </p:cBhvr>
                                    </p:animEffect>
                                  </p:childTnLst>
                                </p:cTn>
                              </p:par>
                              <p:par>
                                <p:cTn id="80" presetID="22" presetClass="entr" presetSubtype="4" fill="hold" nodeType="withEffect">
                                  <p:stCondLst>
                                    <p:cond delay="0"/>
                                  </p:stCondLst>
                                  <p:childTnLst>
                                    <p:set>
                                      <p:cBhvr>
                                        <p:cTn id="81" dur="1" fill="hold">
                                          <p:stCondLst>
                                            <p:cond delay="0"/>
                                          </p:stCondLst>
                                        </p:cTn>
                                        <p:tgtEl>
                                          <p:spTgt spid="56"/>
                                        </p:tgtEl>
                                        <p:attrNameLst>
                                          <p:attrName>style.visibility</p:attrName>
                                        </p:attrNameLst>
                                      </p:cBhvr>
                                      <p:to>
                                        <p:strVal val="visible"/>
                                      </p:to>
                                    </p:set>
                                    <p:animEffect transition="in" filter="wipe(down)">
                                      <p:cBhvr>
                                        <p:cTn id="82" dur="500"/>
                                        <p:tgtEl>
                                          <p:spTgt spid="56"/>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4" fill="hold" nodeType="clickEffect">
                                  <p:stCondLst>
                                    <p:cond delay="0"/>
                                  </p:stCondLst>
                                  <p:childTnLst>
                                    <p:set>
                                      <p:cBhvr>
                                        <p:cTn id="86" dur="1" fill="hold">
                                          <p:stCondLst>
                                            <p:cond delay="0"/>
                                          </p:stCondLst>
                                        </p:cTn>
                                        <p:tgtEl>
                                          <p:spTgt spid="73"/>
                                        </p:tgtEl>
                                        <p:attrNameLst>
                                          <p:attrName>style.visibility</p:attrName>
                                        </p:attrNameLst>
                                      </p:cBhvr>
                                      <p:to>
                                        <p:strVal val="visible"/>
                                      </p:to>
                                    </p:set>
                                    <p:animEffect transition="in" filter="wipe(down)">
                                      <p:cBhvr>
                                        <p:cTn id="87" dur="500"/>
                                        <p:tgtEl>
                                          <p:spTgt spid="73"/>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4" fill="hold" grpId="0" nodeType="clickEffect">
                                  <p:stCondLst>
                                    <p:cond delay="0"/>
                                  </p:stCondLst>
                                  <p:childTnLst>
                                    <p:set>
                                      <p:cBhvr>
                                        <p:cTn id="91" dur="1" fill="hold">
                                          <p:stCondLst>
                                            <p:cond delay="0"/>
                                          </p:stCondLst>
                                        </p:cTn>
                                        <p:tgtEl>
                                          <p:spTgt spid="19"/>
                                        </p:tgtEl>
                                        <p:attrNameLst>
                                          <p:attrName>style.visibility</p:attrName>
                                        </p:attrNameLst>
                                      </p:cBhvr>
                                      <p:to>
                                        <p:strVal val="visible"/>
                                      </p:to>
                                    </p:set>
                                    <p:animEffect transition="in" filter="wipe(down)">
                                      <p:cBhvr>
                                        <p:cTn id="92" dur="500"/>
                                        <p:tgtEl>
                                          <p:spTgt spid="19"/>
                                        </p:tgtEl>
                                      </p:cBhvr>
                                    </p:animEffect>
                                  </p:childTnLst>
                                </p:cTn>
                              </p:par>
                              <p:par>
                                <p:cTn id="93" presetID="22" presetClass="entr" presetSubtype="4" fill="hold" nodeType="withEffect">
                                  <p:stCondLst>
                                    <p:cond delay="0"/>
                                  </p:stCondLst>
                                  <p:childTnLst>
                                    <p:set>
                                      <p:cBhvr>
                                        <p:cTn id="94" dur="1" fill="hold">
                                          <p:stCondLst>
                                            <p:cond delay="0"/>
                                          </p:stCondLst>
                                        </p:cTn>
                                        <p:tgtEl>
                                          <p:spTgt spid="57"/>
                                        </p:tgtEl>
                                        <p:attrNameLst>
                                          <p:attrName>style.visibility</p:attrName>
                                        </p:attrNameLst>
                                      </p:cBhvr>
                                      <p:to>
                                        <p:strVal val="visible"/>
                                      </p:to>
                                    </p:set>
                                    <p:animEffect transition="in" filter="wipe(down)">
                                      <p:cBhvr>
                                        <p:cTn id="95" dur="500"/>
                                        <p:tgtEl>
                                          <p:spTgt spid="57"/>
                                        </p:tgtEl>
                                      </p:cBhvr>
                                    </p:animEffect>
                                  </p:childTnLst>
                                </p:cTn>
                              </p:par>
                              <p:par>
                                <p:cTn id="96" presetID="22" presetClass="entr" presetSubtype="4" fill="hold" grpId="0" nodeType="withEffect">
                                  <p:stCondLst>
                                    <p:cond delay="0"/>
                                  </p:stCondLst>
                                  <p:childTnLst>
                                    <p:set>
                                      <p:cBhvr>
                                        <p:cTn id="97" dur="1" fill="hold">
                                          <p:stCondLst>
                                            <p:cond delay="0"/>
                                          </p:stCondLst>
                                        </p:cTn>
                                        <p:tgtEl>
                                          <p:spTgt spid="58"/>
                                        </p:tgtEl>
                                        <p:attrNameLst>
                                          <p:attrName>style.visibility</p:attrName>
                                        </p:attrNameLst>
                                      </p:cBhvr>
                                      <p:to>
                                        <p:strVal val="visible"/>
                                      </p:to>
                                    </p:set>
                                    <p:animEffect transition="in" filter="wipe(down)">
                                      <p:cBhvr>
                                        <p:cTn id="98" dur="500"/>
                                        <p:tgtEl>
                                          <p:spTgt spid="58"/>
                                        </p:tgtEl>
                                      </p:cBhvr>
                                    </p:animEffect>
                                  </p:childTnLst>
                                </p:cTn>
                              </p:par>
                              <p:par>
                                <p:cTn id="99" presetID="22" presetClass="entr" presetSubtype="4" fill="hold" nodeType="withEffect">
                                  <p:stCondLst>
                                    <p:cond delay="0"/>
                                  </p:stCondLst>
                                  <p:childTnLst>
                                    <p:set>
                                      <p:cBhvr>
                                        <p:cTn id="100" dur="1" fill="hold">
                                          <p:stCondLst>
                                            <p:cond delay="0"/>
                                          </p:stCondLst>
                                        </p:cTn>
                                        <p:tgtEl>
                                          <p:spTgt spid="61"/>
                                        </p:tgtEl>
                                        <p:attrNameLst>
                                          <p:attrName>style.visibility</p:attrName>
                                        </p:attrNameLst>
                                      </p:cBhvr>
                                      <p:to>
                                        <p:strVal val="visible"/>
                                      </p:to>
                                    </p:set>
                                    <p:animEffect transition="in" filter="wipe(down)">
                                      <p:cBhvr>
                                        <p:cTn id="101" dur="500"/>
                                        <p:tgtEl>
                                          <p:spTgt spid="61"/>
                                        </p:tgtEl>
                                      </p:cBhvr>
                                    </p:animEffect>
                                  </p:childTnLst>
                                </p:cTn>
                              </p:par>
                              <p:par>
                                <p:cTn id="102" presetID="22" presetClass="entr" presetSubtype="4" fill="hold" nodeType="withEffect">
                                  <p:stCondLst>
                                    <p:cond delay="0"/>
                                  </p:stCondLst>
                                  <p:childTnLst>
                                    <p:set>
                                      <p:cBhvr>
                                        <p:cTn id="103" dur="1" fill="hold">
                                          <p:stCondLst>
                                            <p:cond delay="0"/>
                                          </p:stCondLst>
                                        </p:cTn>
                                        <p:tgtEl>
                                          <p:spTgt spid="62"/>
                                        </p:tgtEl>
                                        <p:attrNameLst>
                                          <p:attrName>style.visibility</p:attrName>
                                        </p:attrNameLst>
                                      </p:cBhvr>
                                      <p:to>
                                        <p:strVal val="visible"/>
                                      </p:to>
                                    </p:set>
                                    <p:animEffect transition="in" filter="wipe(down)">
                                      <p:cBhvr>
                                        <p:cTn id="104" dur="500"/>
                                        <p:tgtEl>
                                          <p:spTgt spid="62"/>
                                        </p:tgtEl>
                                      </p:cBhvr>
                                    </p:animEffect>
                                  </p:childTnLst>
                                </p:cTn>
                              </p:par>
                              <p:par>
                                <p:cTn id="105" presetID="22" presetClass="entr" presetSubtype="4" fill="hold" grpId="0" nodeType="withEffect">
                                  <p:stCondLst>
                                    <p:cond delay="0"/>
                                  </p:stCondLst>
                                  <p:childTnLst>
                                    <p:set>
                                      <p:cBhvr>
                                        <p:cTn id="106" dur="1" fill="hold">
                                          <p:stCondLst>
                                            <p:cond delay="0"/>
                                          </p:stCondLst>
                                        </p:cTn>
                                        <p:tgtEl>
                                          <p:spTgt spid="69"/>
                                        </p:tgtEl>
                                        <p:attrNameLst>
                                          <p:attrName>style.visibility</p:attrName>
                                        </p:attrNameLst>
                                      </p:cBhvr>
                                      <p:to>
                                        <p:strVal val="visible"/>
                                      </p:to>
                                    </p:set>
                                    <p:animEffect transition="in" filter="wipe(down)">
                                      <p:cBhvr>
                                        <p:cTn id="107" dur="500"/>
                                        <p:tgtEl>
                                          <p:spTgt spid="69"/>
                                        </p:tgtEl>
                                      </p:cBhvr>
                                    </p:animEffect>
                                  </p:childTnLst>
                                </p:cTn>
                              </p:par>
                              <p:par>
                                <p:cTn id="108" presetID="22" presetClass="entr" presetSubtype="4" fill="hold" grpId="0" nodeType="withEffect">
                                  <p:stCondLst>
                                    <p:cond delay="0"/>
                                  </p:stCondLst>
                                  <p:childTnLst>
                                    <p:set>
                                      <p:cBhvr>
                                        <p:cTn id="109" dur="1" fill="hold">
                                          <p:stCondLst>
                                            <p:cond delay="0"/>
                                          </p:stCondLst>
                                        </p:cTn>
                                        <p:tgtEl>
                                          <p:spTgt spid="72"/>
                                        </p:tgtEl>
                                        <p:attrNameLst>
                                          <p:attrName>style.visibility</p:attrName>
                                        </p:attrNameLst>
                                      </p:cBhvr>
                                      <p:to>
                                        <p:strVal val="visible"/>
                                      </p:to>
                                    </p:set>
                                    <p:animEffect transition="in" filter="wipe(down)">
                                      <p:cBhvr>
                                        <p:cTn id="110"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build="p"/>
      <p:bldP spid="5" grpId="0"/>
      <p:bldP spid="7" grpId="0"/>
      <p:bldP spid="9" grpId="0"/>
      <p:bldP spid="15" grpId="0"/>
      <p:bldP spid="16" grpId="0"/>
      <p:bldP spid="19" grpId="0"/>
      <p:bldP spid="47" grpId="0"/>
      <p:bldP spid="58" grpId="0"/>
      <p:bldP spid="68" grpId="0" animBg="1"/>
      <p:bldP spid="69" grpId="0" animBg="1"/>
      <p:bldP spid="71" grpId="0"/>
      <p:bldP spid="7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latin typeface="Huawei Sans" panose="020C0503030203020204" pitchFamily="34" charset="0"/>
                <a:ea typeface="+mn-ea"/>
                <a:cs typeface="+mn-ea"/>
                <a:sym typeface="+mn-lt"/>
              </a:rPr>
              <a:t>Chilled Water System (1)</a:t>
            </a:r>
          </a:p>
        </p:txBody>
      </p:sp>
      <p:sp>
        <p:nvSpPr>
          <p:cNvPr id="3" name="文本占位符 2"/>
          <p:cNvSpPr>
            <a:spLocks noGrp="1"/>
          </p:cNvSpPr>
          <p:nvPr>
            <p:ph type="body" sz="quarter" idx="10"/>
          </p:nvPr>
        </p:nvSpPr>
        <p:spPr/>
        <p:txBody>
          <a:bodyPr/>
          <a:lstStyle/>
          <a:p>
            <a:r>
              <a:rPr lang="en-US" sz="1800" dirty="0">
                <a:latin typeface="Huawei Sans" panose="020C0503030203020204" pitchFamily="34" charset="0"/>
                <a:ea typeface="+mn-ea"/>
                <a:cs typeface="+mn-ea"/>
                <a:sym typeface="+mn-lt"/>
              </a:rPr>
              <a:t>The system monitors and manages devices such as chillers, chilled water pumps, cooling towers, cooling water pumps, and plate heat exchangers in real time to ensure normal system running.</a:t>
            </a:r>
          </a:p>
          <a:p>
            <a:r>
              <a:rPr lang="en-US" sz="1800" dirty="0">
                <a:latin typeface="Huawei Sans" panose="020C0503030203020204" pitchFamily="34" charset="0"/>
                <a:ea typeface="+mn-ea"/>
                <a:cs typeface="+mn-ea"/>
                <a:sym typeface="+mn-lt"/>
              </a:rPr>
              <a:t>Generally, the chilled water system has an independent automatic control system. Data of the control system is integrated into the DCIM platform for unified management.</a:t>
            </a:r>
          </a:p>
        </p:txBody>
      </p:sp>
      <p:sp>
        <p:nvSpPr>
          <p:cNvPr id="4" name="文本框 5"/>
          <p:cNvSpPr txBox="1"/>
          <p:nvPr/>
        </p:nvSpPr>
        <p:spPr>
          <a:xfrm>
            <a:off x="6874062" y="5492831"/>
            <a:ext cx="1280454" cy="338554"/>
          </a:xfrm>
          <a:prstGeom prst="rect">
            <a:avLst/>
          </a:prstGeom>
          <a:noFill/>
        </p:spPr>
        <p:txBody>
          <a:bodyPr vert="horz"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sz="1600" b="1" dirty="0">
                <a:latin typeface="Huawei Sans" panose="020C0503030203020204" pitchFamily="34" charset="0"/>
                <a:cs typeface="+mn-ea"/>
                <a:sym typeface="+mn-lt"/>
              </a:rPr>
              <a:t>Chiller</a:t>
            </a:r>
          </a:p>
        </p:txBody>
      </p:sp>
      <p:sp>
        <p:nvSpPr>
          <p:cNvPr id="6" name="MH_SubTitle_2"/>
          <p:cNvSpPr txBox="1">
            <a:spLocks noChangeArrowheads="1"/>
          </p:cNvSpPr>
          <p:nvPr/>
        </p:nvSpPr>
        <p:spPr bwMode="auto">
          <a:xfrm>
            <a:off x="9759951" y="3290147"/>
            <a:ext cx="943798"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sz="1600" b="1" dirty="0">
                <a:solidFill>
                  <a:schemeClr val="accent2"/>
                </a:solidFill>
                <a:latin typeface="Huawei Sans" panose="020C0503030203020204" pitchFamily="34" charset="0"/>
                <a:ea typeface="+mn-ea"/>
                <a:cs typeface="+mn-ea"/>
                <a:sym typeface="+mn-lt"/>
              </a:rPr>
              <a:t>Control</a:t>
            </a:r>
          </a:p>
        </p:txBody>
      </p:sp>
      <p:grpSp>
        <p:nvGrpSpPr>
          <p:cNvPr id="7" name="组合 6"/>
          <p:cNvGrpSpPr/>
          <p:nvPr/>
        </p:nvGrpSpPr>
        <p:grpSpPr>
          <a:xfrm>
            <a:off x="9192935" y="3309198"/>
            <a:ext cx="458243" cy="474662"/>
            <a:chOff x="7822873" y="2876550"/>
            <a:chExt cx="974725" cy="1009650"/>
          </a:xfrm>
        </p:grpSpPr>
        <p:sp>
          <p:nvSpPr>
            <p:cNvPr id="13" name="MH_Other_3"/>
            <p:cNvSpPr/>
            <p:nvPr/>
          </p:nvSpPr>
          <p:spPr>
            <a:xfrm>
              <a:off x="7957810" y="3016250"/>
              <a:ext cx="704850" cy="7302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Huawei Sans" panose="020C0503030203020204" pitchFamily="34" charset="0"/>
                <a:cs typeface="+mn-ea"/>
                <a:sym typeface="+mn-lt"/>
              </a:endParaRPr>
            </a:p>
          </p:txBody>
        </p:sp>
        <p:sp>
          <p:nvSpPr>
            <p:cNvPr id="14" name="MH_Other_4"/>
            <p:cNvSpPr/>
            <p:nvPr/>
          </p:nvSpPr>
          <p:spPr>
            <a:xfrm>
              <a:off x="7822873" y="2876550"/>
              <a:ext cx="974725" cy="1009650"/>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Huawei Sans" panose="020C0503030203020204" pitchFamily="34" charset="0"/>
                <a:cs typeface="+mn-ea"/>
                <a:sym typeface="+mn-lt"/>
              </a:endParaRPr>
            </a:p>
          </p:txBody>
        </p:sp>
        <p:sp>
          <p:nvSpPr>
            <p:cNvPr id="15" name="MH_Other_8"/>
            <p:cNvSpPr>
              <a:spLocks noChangeAspect="1"/>
            </p:cNvSpPr>
            <p:nvPr/>
          </p:nvSpPr>
          <p:spPr bwMode="auto">
            <a:xfrm>
              <a:off x="8122911" y="3184525"/>
              <a:ext cx="396875" cy="39370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latin typeface="Huawei Sans" panose="020C0503030203020204" pitchFamily="34" charset="0"/>
                <a:cs typeface="+mn-ea"/>
                <a:sym typeface="+mn-lt"/>
              </a:endParaRPr>
            </a:p>
          </p:txBody>
        </p:sp>
      </p:grpSp>
      <p:sp>
        <p:nvSpPr>
          <p:cNvPr id="8" name="圆角矩形 7"/>
          <p:cNvSpPr/>
          <p:nvPr/>
        </p:nvSpPr>
        <p:spPr>
          <a:xfrm>
            <a:off x="8984006" y="3970442"/>
            <a:ext cx="1968425" cy="447675"/>
          </a:xfrm>
          <a:prstGeom prst="roundRect">
            <a:avLst/>
          </a:prstGeom>
          <a:solidFill>
            <a:srgbClr val="ED7D3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cs typeface="+mn-ea"/>
                <a:sym typeface="+mn-lt"/>
              </a:rPr>
              <a:t>Chiller startup and shutdown</a:t>
            </a:r>
          </a:p>
        </p:txBody>
      </p:sp>
      <p:sp>
        <p:nvSpPr>
          <p:cNvPr id="9" name="圆角矩形 8"/>
          <p:cNvSpPr/>
          <p:nvPr/>
        </p:nvSpPr>
        <p:spPr>
          <a:xfrm>
            <a:off x="8989285" y="4600062"/>
            <a:ext cx="1962942" cy="447675"/>
          </a:xfrm>
          <a:prstGeom prst="roundRect">
            <a:avLst/>
          </a:prstGeom>
          <a:solidFill>
            <a:srgbClr val="ED7D3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cs typeface="+mn-ea"/>
                <a:sym typeface="+mn-lt"/>
              </a:rPr>
              <a:t>Supply and return water temperature </a:t>
            </a:r>
            <a:r>
              <a:rPr lang="en-US" sz="1200" dirty="0" smtClean="0">
                <a:latin typeface="Huawei Sans" panose="020C0503030203020204" pitchFamily="34" charset="0"/>
                <a:cs typeface="+mn-ea"/>
                <a:sym typeface="+mn-lt"/>
              </a:rPr>
              <a:t>setting</a:t>
            </a:r>
            <a:endParaRPr lang="en-US" sz="1200" dirty="0">
              <a:latin typeface="Huawei Sans" panose="020C0503030203020204" pitchFamily="34" charset="0"/>
              <a:cs typeface="+mn-ea"/>
              <a:sym typeface="+mn-lt"/>
            </a:endParaRPr>
          </a:p>
        </p:txBody>
      </p:sp>
      <p:cxnSp>
        <p:nvCxnSpPr>
          <p:cNvPr id="11" name="直接连接符 10"/>
          <p:cNvCxnSpPr/>
          <p:nvPr/>
        </p:nvCxnSpPr>
        <p:spPr>
          <a:xfrm>
            <a:off x="8413541" y="3791185"/>
            <a:ext cx="0" cy="2169521"/>
          </a:xfrm>
          <a:prstGeom prst="line">
            <a:avLst/>
          </a:prstGeom>
          <a:ln w="28575">
            <a:solidFill>
              <a:srgbClr val="ED7D31"/>
            </a:solidFill>
            <a:prstDash val="sysDot"/>
          </a:ln>
        </p:spPr>
        <p:style>
          <a:lnRef idx="1">
            <a:schemeClr val="accent1"/>
          </a:lnRef>
          <a:fillRef idx="0">
            <a:schemeClr val="accent1"/>
          </a:fillRef>
          <a:effectRef idx="0">
            <a:schemeClr val="accent1"/>
          </a:effectRef>
          <a:fontRef idx="minor">
            <a:schemeClr val="tx1"/>
          </a:fontRef>
        </p:style>
      </p:cxnSp>
      <p:sp>
        <p:nvSpPr>
          <p:cNvPr id="12" name="圆角矩形 11"/>
          <p:cNvSpPr/>
          <p:nvPr/>
        </p:nvSpPr>
        <p:spPr>
          <a:xfrm>
            <a:off x="8984005" y="5232974"/>
            <a:ext cx="1968425" cy="447675"/>
          </a:xfrm>
          <a:prstGeom prst="roundRect">
            <a:avLst/>
          </a:prstGeom>
          <a:solidFill>
            <a:srgbClr val="ED7D3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a:t>
            </a:r>
          </a:p>
        </p:txBody>
      </p:sp>
      <p:grpSp>
        <p:nvGrpSpPr>
          <p:cNvPr id="17" name="组合 16"/>
          <p:cNvGrpSpPr/>
          <p:nvPr/>
        </p:nvGrpSpPr>
        <p:grpSpPr>
          <a:xfrm>
            <a:off x="1959708" y="3383026"/>
            <a:ext cx="452768" cy="468991"/>
            <a:chOff x="781051" y="3121934"/>
            <a:chExt cx="974725" cy="1009650"/>
          </a:xfrm>
        </p:grpSpPr>
        <p:sp>
          <p:nvSpPr>
            <p:cNvPr id="36" name="MH_Other_1"/>
            <p:cNvSpPr/>
            <p:nvPr/>
          </p:nvSpPr>
          <p:spPr>
            <a:xfrm>
              <a:off x="915988" y="3261634"/>
              <a:ext cx="704850" cy="730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Huawei Sans" panose="020C0503030203020204" pitchFamily="34" charset="0"/>
                <a:cs typeface="+mn-ea"/>
                <a:sym typeface="+mn-lt"/>
              </a:endParaRPr>
            </a:p>
          </p:txBody>
        </p:sp>
        <p:sp>
          <p:nvSpPr>
            <p:cNvPr id="37" name="MH_Other_2"/>
            <p:cNvSpPr/>
            <p:nvPr/>
          </p:nvSpPr>
          <p:spPr>
            <a:xfrm>
              <a:off x="781051" y="3121934"/>
              <a:ext cx="974725" cy="1009650"/>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Huawei Sans" panose="020C0503030203020204" pitchFamily="34" charset="0"/>
                <a:cs typeface="+mn-ea"/>
                <a:sym typeface="+mn-lt"/>
              </a:endParaRPr>
            </a:p>
          </p:txBody>
        </p:sp>
        <p:sp>
          <p:nvSpPr>
            <p:cNvPr id="38" name="MH_Other_7"/>
            <p:cNvSpPr>
              <a:spLocks/>
            </p:cNvSpPr>
            <p:nvPr/>
          </p:nvSpPr>
          <p:spPr bwMode="auto">
            <a:xfrm>
              <a:off x="1063626" y="3431497"/>
              <a:ext cx="398463" cy="39687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latin typeface="Huawei Sans" panose="020C0503030203020204" pitchFamily="34" charset="0"/>
                <a:cs typeface="+mn-ea"/>
                <a:sym typeface="+mn-lt"/>
              </a:endParaRPr>
            </a:p>
          </p:txBody>
        </p:sp>
      </p:grpSp>
      <p:sp>
        <p:nvSpPr>
          <p:cNvPr id="18" name="MH_SubTitle_1"/>
          <p:cNvSpPr txBox="1">
            <a:spLocks noChangeArrowheads="1"/>
          </p:cNvSpPr>
          <p:nvPr/>
        </p:nvSpPr>
        <p:spPr bwMode="auto">
          <a:xfrm>
            <a:off x="2575658" y="3367278"/>
            <a:ext cx="2041722"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sz="1600" b="1" dirty="0">
                <a:solidFill>
                  <a:schemeClr val="accent1"/>
                </a:solidFill>
                <a:latin typeface="Huawei Sans" panose="020C0503030203020204" pitchFamily="34" charset="0"/>
                <a:ea typeface="+mn-ea"/>
                <a:cs typeface="+mn-ea"/>
                <a:sym typeface="+mn-lt"/>
              </a:rPr>
              <a:t>Running parameters</a:t>
            </a:r>
          </a:p>
        </p:txBody>
      </p:sp>
      <p:sp>
        <p:nvSpPr>
          <p:cNvPr id="19" name="圆角矩形 18"/>
          <p:cNvSpPr/>
          <p:nvPr/>
        </p:nvSpPr>
        <p:spPr>
          <a:xfrm>
            <a:off x="771784" y="3971602"/>
            <a:ext cx="1482308"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Operating voltage</a:t>
            </a:r>
          </a:p>
        </p:txBody>
      </p:sp>
      <p:sp>
        <p:nvSpPr>
          <p:cNvPr id="20" name="圆角矩形 19"/>
          <p:cNvSpPr/>
          <p:nvPr/>
        </p:nvSpPr>
        <p:spPr>
          <a:xfrm>
            <a:off x="2555085" y="3971602"/>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Operating current</a:t>
            </a:r>
          </a:p>
        </p:txBody>
      </p:sp>
      <p:sp>
        <p:nvSpPr>
          <p:cNvPr id="21" name="圆角矩形 20"/>
          <p:cNvSpPr/>
          <p:nvPr/>
        </p:nvSpPr>
        <p:spPr>
          <a:xfrm>
            <a:off x="4356034" y="3971602"/>
            <a:ext cx="1719393"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cs typeface="+mn-ea"/>
                <a:sym typeface="+mn-lt"/>
              </a:rPr>
              <a:t>Compressor status</a:t>
            </a:r>
          </a:p>
        </p:txBody>
      </p:sp>
      <p:sp>
        <p:nvSpPr>
          <p:cNvPr id="22" name="圆角矩形 21"/>
          <p:cNvSpPr/>
          <p:nvPr/>
        </p:nvSpPr>
        <p:spPr>
          <a:xfrm>
            <a:off x="771785" y="4598416"/>
            <a:ext cx="1482308"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Compressor oil system</a:t>
            </a:r>
          </a:p>
        </p:txBody>
      </p:sp>
      <p:sp>
        <p:nvSpPr>
          <p:cNvPr id="23" name="圆角矩形 22"/>
          <p:cNvSpPr/>
          <p:nvPr/>
        </p:nvSpPr>
        <p:spPr>
          <a:xfrm>
            <a:off x="2555085" y="4598415"/>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Drive status</a:t>
            </a:r>
          </a:p>
        </p:txBody>
      </p:sp>
      <p:sp>
        <p:nvSpPr>
          <p:cNvPr id="24" name="圆角矩形 23"/>
          <p:cNvSpPr/>
          <p:nvPr/>
        </p:nvSpPr>
        <p:spPr>
          <a:xfrm>
            <a:off x="4341097" y="4604283"/>
            <a:ext cx="1734330"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Control status</a:t>
            </a:r>
          </a:p>
        </p:txBody>
      </p:sp>
      <p:cxnSp>
        <p:nvCxnSpPr>
          <p:cNvPr id="25" name="直接连接符 24"/>
          <p:cNvCxnSpPr/>
          <p:nvPr/>
        </p:nvCxnSpPr>
        <p:spPr>
          <a:xfrm>
            <a:off x="6515460" y="3753322"/>
            <a:ext cx="0" cy="2207384"/>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sp>
        <p:nvSpPr>
          <p:cNvPr id="33" name="圆角矩形 32"/>
          <p:cNvSpPr/>
          <p:nvPr/>
        </p:nvSpPr>
        <p:spPr>
          <a:xfrm>
            <a:off x="771785" y="5227542"/>
            <a:ext cx="1482307"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a:t>
            </a:r>
          </a:p>
        </p:txBody>
      </p:sp>
      <p:pic>
        <p:nvPicPr>
          <p:cNvPr id="53" name="Picture 4" descr="D:\项目资料\2015\制冷解决方案胶片\新建文件夹 (2)\水冷螺杆式冷水机组.jpg"/>
          <p:cNvPicPr>
            <a:picLocks noChangeAspect="1" noChangeArrowheads="1"/>
          </p:cNvPicPr>
          <p:nvPr/>
        </p:nvPicPr>
        <p:blipFill>
          <a:blip r:embed="rId3" cstate="print"/>
          <a:srcRect/>
          <a:stretch>
            <a:fillRect/>
          </a:stretch>
        </p:blipFill>
        <p:spPr bwMode="auto">
          <a:xfrm>
            <a:off x="6588677" y="4426880"/>
            <a:ext cx="1770212" cy="1065951"/>
          </a:xfrm>
          <a:prstGeom prst="rect">
            <a:avLst/>
          </a:prstGeom>
          <a:noFill/>
        </p:spPr>
      </p:pic>
    </p:spTree>
    <p:extLst>
      <p:ext uri="{BB962C8B-B14F-4D97-AF65-F5344CB8AC3E}">
        <p14:creationId xmlns:p14="http://schemas.microsoft.com/office/powerpoint/2010/main" val="2886615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53"/>
                                        </p:tgtEl>
                                        <p:attrNameLst>
                                          <p:attrName>style.visibility</p:attrName>
                                        </p:attrNameLst>
                                      </p:cBhvr>
                                      <p:to>
                                        <p:strVal val="visible"/>
                                      </p:to>
                                    </p:set>
                                    <p:animEffect transition="in" filter="wipe(down)">
                                      <p:cBhvr>
                                        <p:cTn id="21" dur="500"/>
                                        <p:tgtEl>
                                          <p:spTgt spid="53"/>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down)">
                                      <p:cBhvr>
                                        <p:cTn id="26" dur="5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down)">
                                      <p:cBhvr>
                                        <p:cTn id="31" dur="500"/>
                                        <p:tgtEl>
                                          <p:spTgt spid="17"/>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down)">
                                      <p:cBhvr>
                                        <p:cTn id="34" dur="500"/>
                                        <p:tgtEl>
                                          <p:spTgt spid="18"/>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down)">
                                      <p:cBhvr>
                                        <p:cTn id="37" dur="500"/>
                                        <p:tgtEl>
                                          <p:spTgt spid="19"/>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down)">
                                      <p:cBhvr>
                                        <p:cTn id="40" dur="500"/>
                                        <p:tgtEl>
                                          <p:spTgt spid="20"/>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down)">
                                      <p:cBhvr>
                                        <p:cTn id="43" dur="500"/>
                                        <p:tgtEl>
                                          <p:spTgt spid="21"/>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wipe(down)">
                                      <p:cBhvr>
                                        <p:cTn id="46" dur="500"/>
                                        <p:tgtEl>
                                          <p:spTgt spid="22"/>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wipe(down)">
                                      <p:cBhvr>
                                        <p:cTn id="49" dur="500"/>
                                        <p:tgtEl>
                                          <p:spTgt spid="23"/>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down)">
                                      <p:cBhvr>
                                        <p:cTn id="52" dur="500"/>
                                        <p:tgtEl>
                                          <p:spTgt spid="24"/>
                                        </p:tgtEl>
                                      </p:cBhvr>
                                    </p:animEffect>
                                  </p:childTnLst>
                                </p:cTn>
                              </p:par>
                              <p:par>
                                <p:cTn id="53" presetID="22" presetClass="entr" presetSubtype="4" fill="hold" nodeType="with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wipe(down)">
                                      <p:cBhvr>
                                        <p:cTn id="55" dur="500"/>
                                        <p:tgtEl>
                                          <p:spTgt spid="25"/>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wipe(down)">
                                      <p:cBhvr>
                                        <p:cTn id="58" dur="500"/>
                                        <p:tgtEl>
                                          <p:spTgt spid="33"/>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grpId="0" nodeType="click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wipe(down)">
                                      <p:cBhvr>
                                        <p:cTn id="63" dur="500"/>
                                        <p:tgtEl>
                                          <p:spTgt spid="6"/>
                                        </p:tgtEl>
                                      </p:cBhvr>
                                    </p:animEffect>
                                  </p:childTnLst>
                                </p:cTn>
                              </p:par>
                              <p:par>
                                <p:cTn id="64" presetID="22" presetClass="entr" presetSubtype="4" fill="hold" nodeType="withEffect">
                                  <p:stCondLst>
                                    <p:cond delay="0"/>
                                  </p:stCondLst>
                                  <p:childTnLst>
                                    <p:set>
                                      <p:cBhvr>
                                        <p:cTn id="65" dur="1" fill="hold">
                                          <p:stCondLst>
                                            <p:cond delay="0"/>
                                          </p:stCondLst>
                                        </p:cTn>
                                        <p:tgtEl>
                                          <p:spTgt spid="7"/>
                                        </p:tgtEl>
                                        <p:attrNameLst>
                                          <p:attrName>style.visibility</p:attrName>
                                        </p:attrNameLst>
                                      </p:cBhvr>
                                      <p:to>
                                        <p:strVal val="visible"/>
                                      </p:to>
                                    </p:set>
                                    <p:animEffect transition="in" filter="wipe(down)">
                                      <p:cBhvr>
                                        <p:cTn id="66" dur="500"/>
                                        <p:tgtEl>
                                          <p:spTgt spid="7"/>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8"/>
                                        </p:tgtEl>
                                        <p:attrNameLst>
                                          <p:attrName>style.visibility</p:attrName>
                                        </p:attrNameLst>
                                      </p:cBhvr>
                                      <p:to>
                                        <p:strVal val="visible"/>
                                      </p:to>
                                    </p:set>
                                    <p:animEffect transition="in" filter="wipe(down)">
                                      <p:cBhvr>
                                        <p:cTn id="69" dur="500"/>
                                        <p:tgtEl>
                                          <p:spTgt spid="8"/>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9"/>
                                        </p:tgtEl>
                                        <p:attrNameLst>
                                          <p:attrName>style.visibility</p:attrName>
                                        </p:attrNameLst>
                                      </p:cBhvr>
                                      <p:to>
                                        <p:strVal val="visible"/>
                                      </p:to>
                                    </p:set>
                                    <p:animEffect transition="in" filter="wipe(down)">
                                      <p:cBhvr>
                                        <p:cTn id="72" dur="500"/>
                                        <p:tgtEl>
                                          <p:spTgt spid="9"/>
                                        </p:tgtEl>
                                      </p:cBhvr>
                                    </p:animEffect>
                                  </p:childTnLst>
                                </p:cTn>
                              </p:par>
                              <p:par>
                                <p:cTn id="73" presetID="22" presetClass="entr" presetSubtype="4" fill="hold" nodeType="with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wipe(down)">
                                      <p:cBhvr>
                                        <p:cTn id="75" dur="500"/>
                                        <p:tgtEl>
                                          <p:spTgt spid="11"/>
                                        </p:tgtEl>
                                      </p:cBhvr>
                                    </p:animEffect>
                                  </p:childTnLst>
                                </p:cTn>
                              </p:par>
                              <p:par>
                                <p:cTn id="76" presetID="22" presetClass="entr" presetSubtype="4" fill="hold" grpId="0" nodeType="withEffect">
                                  <p:stCondLst>
                                    <p:cond delay="0"/>
                                  </p:stCondLst>
                                  <p:childTnLst>
                                    <p:set>
                                      <p:cBhvr>
                                        <p:cTn id="77" dur="1" fill="hold">
                                          <p:stCondLst>
                                            <p:cond delay="0"/>
                                          </p:stCondLst>
                                        </p:cTn>
                                        <p:tgtEl>
                                          <p:spTgt spid="12"/>
                                        </p:tgtEl>
                                        <p:attrNameLst>
                                          <p:attrName>style.visibility</p:attrName>
                                        </p:attrNameLst>
                                      </p:cBhvr>
                                      <p:to>
                                        <p:strVal val="visible"/>
                                      </p:to>
                                    </p:set>
                                    <p:animEffect transition="in" filter="wipe(down)">
                                      <p:cBhvr>
                                        <p:cTn id="7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6" grpId="0"/>
      <p:bldP spid="8" grpId="0" animBg="1"/>
      <p:bldP spid="9" grpId="0" animBg="1"/>
      <p:bldP spid="12" grpId="0" animBg="1"/>
      <p:bldP spid="18" grpId="0"/>
      <p:bldP spid="19" grpId="0" animBg="1"/>
      <p:bldP spid="20" grpId="0" animBg="1"/>
      <p:bldP spid="21" grpId="0" animBg="1"/>
      <p:bldP spid="22" grpId="0" animBg="1"/>
      <p:bldP spid="23" grpId="0" animBg="1"/>
      <p:bldP spid="24" grpId="0" animBg="1"/>
      <p:bldP spid="3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10"/>
          </p:nvPr>
        </p:nvSpPr>
        <p:spPr/>
        <p:txBody>
          <a:bodyPr/>
          <a:lstStyle/>
          <a:p>
            <a:r>
              <a:rPr lang="en-US">
                <a:latin typeface="Huawei Sans" panose="020C0503030203020204" pitchFamily="34" charset="0"/>
                <a:ea typeface="+mn-ea"/>
                <a:cs typeface="+mn-ea"/>
                <a:sym typeface="+mn-lt"/>
              </a:rPr>
              <a:t>The slides introduce the general process of DCIM system planning, including requirement analysis, system planning, and device selection.</a:t>
            </a:r>
          </a:p>
        </p:txBody>
      </p:sp>
    </p:spTree>
    <p:extLst>
      <p:ext uri="{BB962C8B-B14F-4D97-AF65-F5344CB8AC3E}">
        <p14:creationId xmlns:p14="http://schemas.microsoft.com/office/powerpoint/2010/main" val="352471557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atin typeface="Huawei Sans" panose="020C0503030203020204" pitchFamily="34" charset="0"/>
                <a:ea typeface="+mn-ea"/>
                <a:cs typeface="+mn-ea"/>
                <a:sym typeface="+mn-lt"/>
              </a:rPr>
              <a:t>Chilled Water System (2)</a:t>
            </a:r>
          </a:p>
        </p:txBody>
      </p:sp>
      <p:sp>
        <p:nvSpPr>
          <p:cNvPr id="5" name="文本占位符 4"/>
          <p:cNvSpPr>
            <a:spLocks noGrp="1"/>
          </p:cNvSpPr>
          <p:nvPr>
            <p:ph type="body" sz="quarter" idx="10"/>
          </p:nvPr>
        </p:nvSpPr>
        <p:spPr/>
        <p:txBody>
          <a:bodyPr/>
          <a:lstStyle/>
          <a:p>
            <a:r>
              <a:rPr lang="en-US" dirty="0" smtClean="0">
                <a:latin typeface="Huawei Sans" panose="020C0503030203020204" pitchFamily="34" charset="0"/>
                <a:ea typeface="+mn-ea"/>
                <a:cs typeface="+mn-ea"/>
                <a:sym typeface="+mn-lt"/>
              </a:rPr>
              <a:t>Circulates chilled </a:t>
            </a:r>
            <a:r>
              <a:rPr lang="en-US" dirty="0">
                <a:latin typeface="Huawei Sans" panose="020C0503030203020204" pitchFamily="34" charset="0"/>
                <a:ea typeface="+mn-ea"/>
                <a:cs typeface="+mn-ea"/>
                <a:sym typeface="+mn-lt"/>
              </a:rPr>
              <a:t>and cooling </a:t>
            </a:r>
            <a:r>
              <a:rPr lang="en-US" dirty="0" smtClean="0">
                <a:latin typeface="Huawei Sans" panose="020C0503030203020204" pitchFamily="34" charset="0"/>
                <a:ea typeface="+mn-ea"/>
                <a:cs typeface="+mn-ea"/>
                <a:sym typeface="+mn-lt"/>
              </a:rPr>
              <a:t>water.</a:t>
            </a:r>
            <a:endParaRPr lang="en-US" dirty="0">
              <a:latin typeface="Huawei Sans" panose="020C0503030203020204" pitchFamily="34" charset="0"/>
              <a:ea typeface="+mn-ea"/>
              <a:cs typeface="+mn-ea"/>
              <a:sym typeface="+mn-lt"/>
            </a:endParaRPr>
          </a:p>
        </p:txBody>
      </p:sp>
      <p:sp>
        <p:nvSpPr>
          <p:cNvPr id="4" name="文本框 5"/>
          <p:cNvSpPr txBox="1"/>
          <p:nvPr/>
        </p:nvSpPr>
        <p:spPr>
          <a:xfrm>
            <a:off x="7421226" y="3316700"/>
            <a:ext cx="1725847" cy="523220"/>
          </a:xfrm>
          <a:prstGeom prst="rect">
            <a:avLst/>
          </a:prstGeom>
          <a:noFill/>
        </p:spPr>
        <p:txBody>
          <a:bodyPr vert="horz"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sz="1400" b="1" dirty="0">
                <a:latin typeface="Huawei Sans" panose="020C0503030203020204" pitchFamily="34" charset="0"/>
                <a:cs typeface="+mn-ea"/>
                <a:sym typeface="+mn-lt"/>
              </a:rPr>
              <a:t>Chilled water circulation</a:t>
            </a:r>
          </a:p>
        </p:txBody>
      </p:sp>
      <p:sp>
        <p:nvSpPr>
          <p:cNvPr id="6" name="MH_SubTitle_2"/>
          <p:cNvSpPr txBox="1">
            <a:spLocks noChangeArrowheads="1"/>
          </p:cNvSpPr>
          <p:nvPr/>
        </p:nvSpPr>
        <p:spPr bwMode="auto">
          <a:xfrm>
            <a:off x="10292282" y="1931893"/>
            <a:ext cx="736347"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sz="1600" b="1">
                <a:solidFill>
                  <a:schemeClr val="accent2"/>
                </a:solidFill>
                <a:latin typeface="Huawei Sans" panose="020C0503030203020204" pitchFamily="34" charset="0"/>
                <a:ea typeface="+mn-ea"/>
                <a:cs typeface="+mn-ea"/>
                <a:sym typeface="+mn-lt"/>
              </a:rPr>
              <a:t>Control</a:t>
            </a:r>
          </a:p>
        </p:txBody>
      </p:sp>
      <p:grpSp>
        <p:nvGrpSpPr>
          <p:cNvPr id="7" name="组合 6"/>
          <p:cNvGrpSpPr/>
          <p:nvPr/>
        </p:nvGrpSpPr>
        <p:grpSpPr>
          <a:xfrm>
            <a:off x="9725267" y="1950944"/>
            <a:ext cx="458243" cy="474662"/>
            <a:chOff x="7822873" y="2876550"/>
            <a:chExt cx="974725" cy="1009650"/>
          </a:xfrm>
        </p:grpSpPr>
        <p:sp>
          <p:nvSpPr>
            <p:cNvPr id="13" name="MH_Other_3"/>
            <p:cNvSpPr/>
            <p:nvPr/>
          </p:nvSpPr>
          <p:spPr>
            <a:xfrm>
              <a:off x="7957810" y="3016250"/>
              <a:ext cx="704850" cy="7302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Huawei Sans" panose="020C0503030203020204" pitchFamily="34" charset="0"/>
                <a:cs typeface="+mn-ea"/>
                <a:sym typeface="+mn-lt"/>
              </a:endParaRPr>
            </a:p>
          </p:txBody>
        </p:sp>
        <p:sp>
          <p:nvSpPr>
            <p:cNvPr id="14" name="MH_Other_4"/>
            <p:cNvSpPr/>
            <p:nvPr/>
          </p:nvSpPr>
          <p:spPr>
            <a:xfrm>
              <a:off x="7822873" y="2876550"/>
              <a:ext cx="974725" cy="1009650"/>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Huawei Sans" panose="020C0503030203020204" pitchFamily="34" charset="0"/>
                <a:cs typeface="+mn-ea"/>
                <a:sym typeface="+mn-lt"/>
              </a:endParaRPr>
            </a:p>
          </p:txBody>
        </p:sp>
        <p:sp>
          <p:nvSpPr>
            <p:cNvPr id="15" name="MH_Other_8"/>
            <p:cNvSpPr>
              <a:spLocks noChangeAspect="1"/>
            </p:cNvSpPr>
            <p:nvPr/>
          </p:nvSpPr>
          <p:spPr bwMode="auto">
            <a:xfrm>
              <a:off x="8122911" y="3184525"/>
              <a:ext cx="396875" cy="39370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latin typeface="Huawei Sans" panose="020C0503030203020204" pitchFamily="34" charset="0"/>
                <a:cs typeface="+mn-ea"/>
                <a:sym typeface="+mn-lt"/>
              </a:endParaRPr>
            </a:p>
          </p:txBody>
        </p:sp>
      </p:grpSp>
      <p:sp>
        <p:nvSpPr>
          <p:cNvPr id="8" name="圆角矩形 7"/>
          <p:cNvSpPr/>
          <p:nvPr/>
        </p:nvSpPr>
        <p:spPr>
          <a:xfrm>
            <a:off x="9516338" y="2612188"/>
            <a:ext cx="1836401" cy="447675"/>
          </a:xfrm>
          <a:prstGeom prst="roundRect">
            <a:avLst/>
          </a:prstGeom>
          <a:solidFill>
            <a:srgbClr val="ED7D3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cs typeface="+mn-ea"/>
                <a:sym typeface="+mn-lt"/>
              </a:rPr>
              <a:t>Chilled water pump startup and shutdown</a:t>
            </a:r>
          </a:p>
        </p:txBody>
      </p:sp>
      <p:sp>
        <p:nvSpPr>
          <p:cNvPr id="9" name="圆角矩形 8"/>
          <p:cNvSpPr/>
          <p:nvPr/>
        </p:nvSpPr>
        <p:spPr>
          <a:xfrm>
            <a:off x="9521617" y="3867395"/>
            <a:ext cx="1836402" cy="447675"/>
          </a:xfrm>
          <a:prstGeom prst="roundRect">
            <a:avLst/>
          </a:prstGeom>
          <a:solidFill>
            <a:srgbClr val="ED7D3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Cooling water pump startup and shutdown</a:t>
            </a:r>
          </a:p>
        </p:txBody>
      </p:sp>
      <p:sp>
        <p:nvSpPr>
          <p:cNvPr id="10" name="圆角矩形 9"/>
          <p:cNvSpPr/>
          <p:nvPr/>
        </p:nvSpPr>
        <p:spPr>
          <a:xfrm>
            <a:off x="9500899" y="4494650"/>
            <a:ext cx="1831954" cy="447675"/>
          </a:xfrm>
          <a:prstGeom prst="roundRect">
            <a:avLst/>
          </a:prstGeom>
          <a:solidFill>
            <a:srgbClr val="ED7D3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Cooling tower fan startup and shutdown</a:t>
            </a:r>
          </a:p>
        </p:txBody>
      </p:sp>
      <p:cxnSp>
        <p:nvCxnSpPr>
          <p:cNvPr id="11" name="直接连接符 10"/>
          <p:cNvCxnSpPr/>
          <p:nvPr/>
        </p:nvCxnSpPr>
        <p:spPr>
          <a:xfrm>
            <a:off x="8956432" y="2442949"/>
            <a:ext cx="0" cy="3275296"/>
          </a:xfrm>
          <a:prstGeom prst="line">
            <a:avLst/>
          </a:prstGeom>
          <a:ln w="28575">
            <a:solidFill>
              <a:srgbClr val="ED7D31"/>
            </a:solidFill>
            <a:prstDash val="sysDot"/>
          </a:ln>
        </p:spPr>
        <p:style>
          <a:lnRef idx="1">
            <a:schemeClr val="accent1"/>
          </a:lnRef>
          <a:fillRef idx="0">
            <a:schemeClr val="accent1"/>
          </a:fillRef>
          <a:effectRef idx="0">
            <a:schemeClr val="accent1"/>
          </a:effectRef>
          <a:fontRef idx="minor">
            <a:schemeClr val="tx1"/>
          </a:fontRef>
        </p:style>
      </p:cxnSp>
      <p:sp>
        <p:nvSpPr>
          <p:cNvPr id="12" name="圆角矩形 11"/>
          <p:cNvSpPr/>
          <p:nvPr/>
        </p:nvSpPr>
        <p:spPr>
          <a:xfrm>
            <a:off x="9500899" y="5113844"/>
            <a:ext cx="1830760" cy="447675"/>
          </a:xfrm>
          <a:prstGeom prst="roundRect">
            <a:avLst/>
          </a:prstGeom>
          <a:solidFill>
            <a:srgbClr val="ED7D3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a:t>
            </a:r>
          </a:p>
        </p:txBody>
      </p:sp>
      <p:grpSp>
        <p:nvGrpSpPr>
          <p:cNvPr id="17" name="组合 16"/>
          <p:cNvGrpSpPr/>
          <p:nvPr/>
        </p:nvGrpSpPr>
        <p:grpSpPr>
          <a:xfrm>
            <a:off x="2485749" y="1907867"/>
            <a:ext cx="452768" cy="468991"/>
            <a:chOff x="781051" y="3121934"/>
            <a:chExt cx="974725" cy="1009650"/>
          </a:xfrm>
        </p:grpSpPr>
        <p:sp>
          <p:nvSpPr>
            <p:cNvPr id="36" name="MH_Other_1"/>
            <p:cNvSpPr/>
            <p:nvPr/>
          </p:nvSpPr>
          <p:spPr>
            <a:xfrm>
              <a:off x="915988" y="3261634"/>
              <a:ext cx="704850" cy="730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Huawei Sans" panose="020C0503030203020204" pitchFamily="34" charset="0"/>
                <a:cs typeface="+mn-ea"/>
                <a:sym typeface="+mn-lt"/>
              </a:endParaRPr>
            </a:p>
          </p:txBody>
        </p:sp>
        <p:sp>
          <p:nvSpPr>
            <p:cNvPr id="37" name="MH_Other_2"/>
            <p:cNvSpPr/>
            <p:nvPr/>
          </p:nvSpPr>
          <p:spPr>
            <a:xfrm>
              <a:off x="781051" y="3121934"/>
              <a:ext cx="974725" cy="1009650"/>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Huawei Sans" panose="020C0503030203020204" pitchFamily="34" charset="0"/>
                <a:cs typeface="+mn-ea"/>
                <a:sym typeface="+mn-lt"/>
              </a:endParaRPr>
            </a:p>
          </p:txBody>
        </p:sp>
        <p:sp>
          <p:nvSpPr>
            <p:cNvPr id="38" name="MH_Other_7"/>
            <p:cNvSpPr>
              <a:spLocks/>
            </p:cNvSpPr>
            <p:nvPr/>
          </p:nvSpPr>
          <p:spPr bwMode="auto">
            <a:xfrm>
              <a:off x="1063626" y="3431497"/>
              <a:ext cx="398463" cy="39687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latin typeface="Huawei Sans" panose="020C0503030203020204" pitchFamily="34" charset="0"/>
                <a:cs typeface="+mn-ea"/>
                <a:sym typeface="+mn-lt"/>
              </a:endParaRPr>
            </a:p>
          </p:txBody>
        </p:sp>
      </p:grpSp>
      <p:sp>
        <p:nvSpPr>
          <p:cNvPr id="18" name="MH_SubTitle_1"/>
          <p:cNvSpPr txBox="1">
            <a:spLocks noChangeArrowheads="1"/>
          </p:cNvSpPr>
          <p:nvPr/>
        </p:nvSpPr>
        <p:spPr bwMode="auto">
          <a:xfrm>
            <a:off x="3146336" y="1900297"/>
            <a:ext cx="2160800"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sz="1600" b="1" dirty="0">
                <a:solidFill>
                  <a:schemeClr val="accent1"/>
                </a:solidFill>
                <a:latin typeface="Huawei Sans" panose="020C0503030203020204" pitchFamily="34" charset="0"/>
                <a:ea typeface="+mn-ea"/>
                <a:cs typeface="+mn-ea"/>
                <a:sym typeface="+mn-lt"/>
              </a:rPr>
              <a:t>Running parameters</a:t>
            </a:r>
          </a:p>
        </p:txBody>
      </p:sp>
      <p:sp>
        <p:nvSpPr>
          <p:cNvPr id="19" name="圆角矩形 18"/>
          <p:cNvSpPr/>
          <p:nvPr/>
        </p:nvSpPr>
        <p:spPr>
          <a:xfrm>
            <a:off x="787503" y="2614996"/>
            <a:ext cx="2111560"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Supply and return chilled water temperatures</a:t>
            </a:r>
          </a:p>
        </p:txBody>
      </p:sp>
      <p:sp>
        <p:nvSpPr>
          <p:cNvPr id="20" name="圆角矩形 19"/>
          <p:cNvSpPr/>
          <p:nvPr/>
        </p:nvSpPr>
        <p:spPr>
          <a:xfrm>
            <a:off x="3146336" y="2614996"/>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Chilled water pressure</a:t>
            </a:r>
          </a:p>
        </p:txBody>
      </p:sp>
      <p:sp>
        <p:nvSpPr>
          <p:cNvPr id="21" name="圆角矩形 20"/>
          <p:cNvSpPr/>
          <p:nvPr/>
        </p:nvSpPr>
        <p:spPr>
          <a:xfrm>
            <a:off x="4947285" y="2614996"/>
            <a:ext cx="1719393"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Returned chilled water flow</a:t>
            </a:r>
          </a:p>
        </p:txBody>
      </p:sp>
      <p:sp>
        <p:nvSpPr>
          <p:cNvPr id="22" name="圆角矩形 21"/>
          <p:cNvSpPr/>
          <p:nvPr/>
        </p:nvSpPr>
        <p:spPr>
          <a:xfrm>
            <a:off x="787503" y="3241810"/>
            <a:ext cx="211156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Chilled water pump status</a:t>
            </a:r>
          </a:p>
        </p:txBody>
      </p:sp>
      <p:sp>
        <p:nvSpPr>
          <p:cNvPr id="23" name="圆角矩形 22"/>
          <p:cNvSpPr/>
          <p:nvPr/>
        </p:nvSpPr>
        <p:spPr>
          <a:xfrm>
            <a:off x="3146336" y="3241809"/>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Chilled water pump fault</a:t>
            </a:r>
          </a:p>
        </p:txBody>
      </p:sp>
      <p:sp>
        <p:nvSpPr>
          <p:cNvPr id="24" name="圆角矩形 23"/>
          <p:cNvSpPr/>
          <p:nvPr/>
        </p:nvSpPr>
        <p:spPr>
          <a:xfrm>
            <a:off x="4932348" y="3247677"/>
            <a:ext cx="1734330"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a:t>
            </a:r>
          </a:p>
        </p:txBody>
      </p:sp>
      <p:cxnSp>
        <p:nvCxnSpPr>
          <p:cNvPr id="25" name="直接连接符 24"/>
          <p:cNvCxnSpPr/>
          <p:nvPr/>
        </p:nvCxnSpPr>
        <p:spPr>
          <a:xfrm>
            <a:off x="7585125" y="2485513"/>
            <a:ext cx="0" cy="3232732"/>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sp>
        <p:nvSpPr>
          <p:cNvPr id="27" name="圆角矩形 26"/>
          <p:cNvSpPr/>
          <p:nvPr/>
        </p:nvSpPr>
        <p:spPr>
          <a:xfrm>
            <a:off x="4951056" y="4494650"/>
            <a:ext cx="1696914"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Cooling tower fan fault</a:t>
            </a:r>
          </a:p>
        </p:txBody>
      </p:sp>
      <p:sp>
        <p:nvSpPr>
          <p:cNvPr id="29" name="圆角矩形 28"/>
          <p:cNvSpPr/>
          <p:nvPr/>
        </p:nvSpPr>
        <p:spPr>
          <a:xfrm>
            <a:off x="787503" y="3870936"/>
            <a:ext cx="2111560"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Cooling water inlet and outlet temperatures</a:t>
            </a:r>
          </a:p>
        </p:txBody>
      </p:sp>
      <p:sp>
        <p:nvSpPr>
          <p:cNvPr id="30" name="圆角矩形 29"/>
          <p:cNvSpPr/>
          <p:nvPr/>
        </p:nvSpPr>
        <p:spPr>
          <a:xfrm>
            <a:off x="3146336" y="3867396"/>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Cooling water pressure</a:t>
            </a:r>
          </a:p>
        </p:txBody>
      </p:sp>
      <p:sp>
        <p:nvSpPr>
          <p:cNvPr id="31" name="圆角矩形 30"/>
          <p:cNvSpPr/>
          <p:nvPr/>
        </p:nvSpPr>
        <p:spPr>
          <a:xfrm>
            <a:off x="3146336" y="4492983"/>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Cooling water pump fault</a:t>
            </a:r>
          </a:p>
        </p:txBody>
      </p:sp>
      <p:sp>
        <p:nvSpPr>
          <p:cNvPr id="33" name="圆角矩形 32"/>
          <p:cNvSpPr/>
          <p:nvPr/>
        </p:nvSpPr>
        <p:spPr>
          <a:xfrm>
            <a:off x="4932348" y="3870936"/>
            <a:ext cx="1734330"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Cooling water pump status</a:t>
            </a:r>
          </a:p>
        </p:txBody>
      </p:sp>
      <p:sp>
        <p:nvSpPr>
          <p:cNvPr id="34" name="圆角矩形 33"/>
          <p:cNvSpPr/>
          <p:nvPr/>
        </p:nvSpPr>
        <p:spPr>
          <a:xfrm>
            <a:off x="787503" y="5111098"/>
            <a:ext cx="2111560"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Cooling tower fan status</a:t>
            </a:r>
          </a:p>
        </p:txBody>
      </p:sp>
      <p:sp>
        <p:nvSpPr>
          <p:cNvPr id="39" name="圆角矩形 38"/>
          <p:cNvSpPr/>
          <p:nvPr/>
        </p:nvSpPr>
        <p:spPr>
          <a:xfrm>
            <a:off x="787503" y="4494650"/>
            <a:ext cx="2111560"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Minimum return cooling water temperature</a:t>
            </a:r>
          </a:p>
        </p:txBody>
      </p:sp>
      <p:sp>
        <p:nvSpPr>
          <p:cNvPr id="40" name="文本框 5"/>
          <p:cNvSpPr txBox="1"/>
          <p:nvPr/>
        </p:nvSpPr>
        <p:spPr>
          <a:xfrm>
            <a:off x="7544604" y="5206432"/>
            <a:ext cx="1499015" cy="523220"/>
          </a:xfrm>
          <a:prstGeom prst="rect">
            <a:avLst/>
          </a:prstGeom>
          <a:noFill/>
        </p:spPr>
        <p:txBody>
          <a:bodyPr vert="horz"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sz="1400" b="1" dirty="0">
                <a:latin typeface="Huawei Sans" panose="020C0503030203020204" pitchFamily="34" charset="0"/>
                <a:cs typeface="+mn-ea"/>
                <a:sym typeface="+mn-lt"/>
              </a:rPr>
              <a:t>Cooling water circulation</a:t>
            </a:r>
          </a:p>
        </p:txBody>
      </p:sp>
      <p:cxnSp>
        <p:nvCxnSpPr>
          <p:cNvPr id="41" name="直接连接符 40"/>
          <p:cNvCxnSpPr/>
          <p:nvPr/>
        </p:nvCxnSpPr>
        <p:spPr>
          <a:xfrm flipH="1">
            <a:off x="597877" y="3779900"/>
            <a:ext cx="6987247"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sp>
        <p:nvSpPr>
          <p:cNvPr id="46" name="圆角矩形 45"/>
          <p:cNvSpPr/>
          <p:nvPr/>
        </p:nvSpPr>
        <p:spPr>
          <a:xfrm>
            <a:off x="3146336" y="5113844"/>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a:t>
            </a:r>
          </a:p>
        </p:txBody>
      </p:sp>
      <p:cxnSp>
        <p:nvCxnSpPr>
          <p:cNvPr id="47" name="直接连接符 46"/>
          <p:cNvCxnSpPr/>
          <p:nvPr/>
        </p:nvCxnSpPr>
        <p:spPr>
          <a:xfrm>
            <a:off x="8956432" y="3779900"/>
            <a:ext cx="2465506" cy="0"/>
          </a:xfrm>
          <a:prstGeom prst="line">
            <a:avLst/>
          </a:prstGeom>
          <a:ln w="28575">
            <a:solidFill>
              <a:srgbClr val="ED7D31"/>
            </a:solidFill>
            <a:prstDash val="sysDot"/>
          </a:ln>
        </p:spPr>
        <p:style>
          <a:lnRef idx="1">
            <a:schemeClr val="accent1"/>
          </a:lnRef>
          <a:fillRef idx="0">
            <a:schemeClr val="accent1"/>
          </a:fillRef>
          <a:effectRef idx="0">
            <a:schemeClr val="accent1"/>
          </a:effectRef>
          <a:fontRef idx="minor">
            <a:schemeClr val="tx1"/>
          </a:fontRef>
        </p:style>
      </p:cxnSp>
      <p:sp>
        <p:nvSpPr>
          <p:cNvPr id="52" name="圆角矩形 51"/>
          <p:cNvSpPr/>
          <p:nvPr/>
        </p:nvSpPr>
        <p:spPr>
          <a:xfrm>
            <a:off x="9516338" y="3198465"/>
            <a:ext cx="1830760" cy="447675"/>
          </a:xfrm>
          <a:prstGeom prst="roundRect">
            <a:avLst/>
          </a:prstGeom>
          <a:solidFill>
            <a:srgbClr val="ED7D3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a:t>
            </a:r>
          </a:p>
        </p:txBody>
      </p:sp>
      <p:pic>
        <p:nvPicPr>
          <p:cNvPr id="42" name="Picture 4" descr="D:\项目资料\2015\制冷解决方案胶片\新建文件夹 (2)\水泵.jpg"/>
          <p:cNvPicPr>
            <a:picLocks noChangeAspect="1" noChangeArrowheads="1"/>
          </p:cNvPicPr>
          <p:nvPr/>
        </p:nvPicPr>
        <p:blipFill>
          <a:blip r:embed="rId3" cstate="print"/>
          <a:srcRect/>
          <a:stretch>
            <a:fillRect/>
          </a:stretch>
        </p:blipFill>
        <p:spPr bwMode="auto">
          <a:xfrm>
            <a:off x="7740244" y="2626193"/>
            <a:ext cx="1107736" cy="628657"/>
          </a:xfrm>
          <a:prstGeom prst="rect">
            <a:avLst/>
          </a:prstGeom>
          <a:noFill/>
        </p:spPr>
      </p:pic>
      <p:pic>
        <p:nvPicPr>
          <p:cNvPr id="44" name="Picture 5" descr="D:\项目资料\2015\制冷解决方案胶片\新建文件夹 (2)\冷却塔1.jpg"/>
          <p:cNvPicPr>
            <a:picLocks noChangeAspect="1" noChangeArrowheads="1"/>
          </p:cNvPicPr>
          <p:nvPr/>
        </p:nvPicPr>
        <p:blipFill>
          <a:blip r:embed="rId4" cstate="print"/>
          <a:srcRect/>
          <a:stretch>
            <a:fillRect/>
          </a:stretch>
        </p:blipFill>
        <p:spPr bwMode="auto">
          <a:xfrm>
            <a:off x="7765990" y="3997284"/>
            <a:ext cx="1075638" cy="1075887"/>
          </a:xfrm>
          <a:prstGeom prst="rect">
            <a:avLst/>
          </a:prstGeom>
          <a:noFill/>
        </p:spPr>
      </p:pic>
    </p:spTree>
    <p:extLst>
      <p:ext uri="{BB962C8B-B14F-4D97-AF65-F5344CB8AC3E}">
        <p14:creationId xmlns:p14="http://schemas.microsoft.com/office/powerpoint/2010/main" val="1668962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wipe(down)">
                                      <p:cBhvr>
                                        <p:cTn id="12" dur="500"/>
                                        <p:tgtEl>
                                          <p:spTgt spid="4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wipe(down)">
                                      <p:cBhvr>
                                        <p:cTn id="17" dur="500"/>
                                        <p:tgtEl>
                                          <p:spTgt spid="44"/>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wipe(down)">
                                      <p:cBhvr>
                                        <p:cTn id="20" dur="500"/>
                                        <p:tgtEl>
                                          <p:spTgt spid="40"/>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down)">
                                      <p:cBhvr>
                                        <p:cTn id="25" dur="500"/>
                                        <p:tgtEl>
                                          <p:spTgt spid="17"/>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down)">
                                      <p:cBhvr>
                                        <p:cTn id="28" dur="500"/>
                                        <p:tgtEl>
                                          <p:spTgt spid="18"/>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down)">
                                      <p:cBhvr>
                                        <p:cTn id="31" dur="500"/>
                                        <p:tgtEl>
                                          <p:spTgt spid="19"/>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down)">
                                      <p:cBhvr>
                                        <p:cTn id="34" dur="500"/>
                                        <p:tgtEl>
                                          <p:spTgt spid="20"/>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down)">
                                      <p:cBhvr>
                                        <p:cTn id="37" dur="500"/>
                                        <p:tgtEl>
                                          <p:spTgt spid="21"/>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down)">
                                      <p:cBhvr>
                                        <p:cTn id="40" dur="500"/>
                                        <p:tgtEl>
                                          <p:spTgt spid="22"/>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down)">
                                      <p:cBhvr>
                                        <p:cTn id="43" dur="500"/>
                                        <p:tgtEl>
                                          <p:spTgt spid="23"/>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down)">
                                      <p:cBhvr>
                                        <p:cTn id="46" dur="500"/>
                                        <p:tgtEl>
                                          <p:spTgt spid="24"/>
                                        </p:tgtEl>
                                      </p:cBhvr>
                                    </p:animEffect>
                                  </p:childTnLst>
                                </p:cTn>
                              </p:par>
                              <p:par>
                                <p:cTn id="47" presetID="22" presetClass="entr" presetSubtype="4" fill="hold" nodeType="with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wipe(down)">
                                      <p:cBhvr>
                                        <p:cTn id="49" dur="500"/>
                                        <p:tgtEl>
                                          <p:spTgt spid="25"/>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wipe(down)">
                                      <p:cBhvr>
                                        <p:cTn id="52" dur="500"/>
                                        <p:tgtEl>
                                          <p:spTgt spid="27"/>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wipe(down)">
                                      <p:cBhvr>
                                        <p:cTn id="55" dur="500"/>
                                        <p:tgtEl>
                                          <p:spTgt spid="29"/>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wipe(down)">
                                      <p:cBhvr>
                                        <p:cTn id="58" dur="500"/>
                                        <p:tgtEl>
                                          <p:spTgt spid="30"/>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wipe(down)">
                                      <p:cBhvr>
                                        <p:cTn id="61" dur="500"/>
                                        <p:tgtEl>
                                          <p:spTgt spid="31"/>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wipe(down)">
                                      <p:cBhvr>
                                        <p:cTn id="64" dur="500"/>
                                        <p:tgtEl>
                                          <p:spTgt spid="33"/>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wipe(down)">
                                      <p:cBhvr>
                                        <p:cTn id="67" dur="500"/>
                                        <p:tgtEl>
                                          <p:spTgt spid="34"/>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wipe(down)">
                                      <p:cBhvr>
                                        <p:cTn id="70" dur="500"/>
                                        <p:tgtEl>
                                          <p:spTgt spid="39"/>
                                        </p:tgtEl>
                                      </p:cBhvr>
                                    </p:animEffect>
                                  </p:childTnLst>
                                </p:cTn>
                              </p:par>
                              <p:par>
                                <p:cTn id="71" presetID="22" presetClass="entr" presetSubtype="4" fill="hold" nodeType="withEffect">
                                  <p:stCondLst>
                                    <p:cond delay="0"/>
                                  </p:stCondLst>
                                  <p:childTnLst>
                                    <p:set>
                                      <p:cBhvr>
                                        <p:cTn id="72" dur="1" fill="hold">
                                          <p:stCondLst>
                                            <p:cond delay="0"/>
                                          </p:stCondLst>
                                        </p:cTn>
                                        <p:tgtEl>
                                          <p:spTgt spid="41"/>
                                        </p:tgtEl>
                                        <p:attrNameLst>
                                          <p:attrName>style.visibility</p:attrName>
                                        </p:attrNameLst>
                                      </p:cBhvr>
                                      <p:to>
                                        <p:strVal val="visible"/>
                                      </p:to>
                                    </p:set>
                                    <p:animEffect transition="in" filter="wipe(down)">
                                      <p:cBhvr>
                                        <p:cTn id="73" dur="500"/>
                                        <p:tgtEl>
                                          <p:spTgt spid="41"/>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46"/>
                                        </p:tgtEl>
                                        <p:attrNameLst>
                                          <p:attrName>style.visibility</p:attrName>
                                        </p:attrNameLst>
                                      </p:cBhvr>
                                      <p:to>
                                        <p:strVal val="visible"/>
                                      </p:to>
                                    </p:set>
                                    <p:animEffect transition="in" filter="wipe(down)">
                                      <p:cBhvr>
                                        <p:cTn id="76" dur="500"/>
                                        <p:tgtEl>
                                          <p:spTgt spid="46"/>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4" fill="hold" grpId="0" nodeType="clickEffect">
                                  <p:stCondLst>
                                    <p:cond delay="0"/>
                                  </p:stCondLst>
                                  <p:childTnLst>
                                    <p:set>
                                      <p:cBhvr>
                                        <p:cTn id="80" dur="1" fill="hold">
                                          <p:stCondLst>
                                            <p:cond delay="0"/>
                                          </p:stCondLst>
                                        </p:cTn>
                                        <p:tgtEl>
                                          <p:spTgt spid="6"/>
                                        </p:tgtEl>
                                        <p:attrNameLst>
                                          <p:attrName>style.visibility</p:attrName>
                                        </p:attrNameLst>
                                      </p:cBhvr>
                                      <p:to>
                                        <p:strVal val="visible"/>
                                      </p:to>
                                    </p:set>
                                    <p:animEffect transition="in" filter="wipe(down)">
                                      <p:cBhvr>
                                        <p:cTn id="81" dur="500"/>
                                        <p:tgtEl>
                                          <p:spTgt spid="6"/>
                                        </p:tgtEl>
                                      </p:cBhvr>
                                    </p:animEffect>
                                  </p:childTnLst>
                                </p:cTn>
                              </p:par>
                              <p:par>
                                <p:cTn id="82" presetID="22" presetClass="entr" presetSubtype="4" fill="hold" nodeType="withEffect">
                                  <p:stCondLst>
                                    <p:cond delay="0"/>
                                  </p:stCondLst>
                                  <p:childTnLst>
                                    <p:set>
                                      <p:cBhvr>
                                        <p:cTn id="83" dur="1" fill="hold">
                                          <p:stCondLst>
                                            <p:cond delay="0"/>
                                          </p:stCondLst>
                                        </p:cTn>
                                        <p:tgtEl>
                                          <p:spTgt spid="7"/>
                                        </p:tgtEl>
                                        <p:attrNameLst>
                                          <p:attrName>style.visibility</p:attrName>
                                        </p:attrNameLst>
                                      </p:cBhvr>
                                      <p:to>
                                        <p:strVal val="visible"/>
                                      </p:to>
                                    </p:set>
                                    <p:animEffect transition="in" filter="wipe(down)">
                                      <p:cBhvr>
                                        <p:cTn id="84" dur="500"/>
                                        <p:tgtEl>
                                          <p:spTgt spid="7"/>
                                        </p:tgtEl>
                                      </p:cBhvr>
                                    </p:animEffect>
                                  </p:childTnLst>
                                </p:cTn>
                              </p:par>
                              <p:par>
                                <p:cTn id="85" presetID="22" presetClass="entr" presetSubtype="4" fill="hold" grpId="0" nodeType="withEffect">
                                  <p:stCondLst>
                                    <p:cond delay="0"/>
                                  </p:stCondLst>
                                  <p:childTnLst>
                                    <p:set>
                                      <p:cBhvr>
                                        <p:cTn id="86" dur="1" fill="hold">
                                          <p:stCondLst>
                                            <p:cond delay="0"/>
                                          </p:stCondLst>
                                        </p:cTn>
                                        <p:tgtEl>
                                          <p:spTgt spid="8"/>
                                        </p:tgtEl>
                                        <p:attrNameLst>
                                          <p:attrName>style.visibility</p:attrName>
                                        </p:attrNameLst>
                                      </p:cBhvr>
                                      <p:to>
                                        <p:strVal val="visible"/>
                                      </p:to>
                                    </p:set>
                                    <p:animEffect transition="in" filter="wipe(down)">
                                      <p:cBhvr>
                                        <p:cTn id="87" dur="500"/>
                                        <p:tgtEl>
                                          <p:spTgt spid="8"/>
                                        </p:tgtEl>
                                      </p:cBhvr>
                                    </p:animEffect>
                                  </p:childTnLst>
                                </p:cTn>
                              </p:par>
                              <p:par>
                                <p:cTn id="88" presetID="22" presetClass="entr" presetSubtype="4" fill="hold" grpId="0" nodeType="withEffect">
                                  <p:stCondLst>
                                    <p:cond delay="0"/>
                                  </p:stCondLst>
                                  <p:childTnLst>
                                    <p:set>
                                      <p:cBhvr>
                                        <p:cTn id="89" dur="1" fill="hold">
                                          <p:stCondLst>
                                            <p:cond delay="0"/>
                                          </p:stCondLst>
                                        </p:cTn>
                                        <p:tgtEl>
                                          <p:spTgt spid="9"/>
                                        </p:tgtEl>
                                        <p:attrNameLst>
                                          <p:attrName>style.visibility</p:attrName>
                                        </p:attrNameLst>
                                      </p:cBhvr>
                                      <p:to>
                                        <p:strVal val="visible"/>
                                      </p:to>
                                    </p:set>
                                    <p:animEffect transition="in" filter="wipe(down)">
                                      <p:cBhvr>
                                        <p:cTn id="90" dur="500"/>
                                        <p:tgtEl>
                                          <p:spTgt spid="9"/>
                                        </p:tgtEl>
                                      </p:cBhvr>
                                    </p:animEffect>
                                  </p:childTnLst>
                                </p:cTn>
                              </p:par>
                              <p:par>
                                <p:cTn id="91" presetID="22" presetClass="entr" presetSubtype="4" fill="hold" grpId="0" nodeType="withEffect">
                                  <p:stCondLst>
                                    <p:cond delay="0"/>
                                  </p:stCondLst>
                                  <p:childTnLst>
                                    <p:set>
                                      <p:cBhvr>
                                        <p:cTn id="92" dur="1" fill="hold">
                                          <p:stCondLst>
                                            <p:cond delay="0"/>
                                          </p:stCondLst>
                                        </p:cTn>
                                        <p:tgtEl>
                                          <p:spTgt spid="10"/>
                                        </p:tgtEl>
                                        <p:attrNameLst>
                                          <p:attrName>style.visibility</p:attrName>
                                        </p:attrNameLst>
                                      </p:cBhvr>
                                      <p:to>
                                        <p:strVal val="visible"/>
                                      </p:to>
                                    </p:set>
                                    <p:animEffect transition="in" filter="wipe(down)">
                                      <p:cBhvr>
                                        <p:cTn id="93" dur="500"/>
                                        <p:tgtEl>
                                          <p:spTgt spid="10"/>
                                        </p:tgtEl>
                                      </p:cBhvr>
                                    </p:animEffect>
                                  </p:childTnLst>
                                </p:cTn>
                              </p:par>
                              <p:par>
                                <p:cTn id="94" presetID="22" presetClass="entr" presetSubtype="4" fill="hold" nodeType="withEffect">
                                  <p:stCondLst>
                                    <p:cond delay="0"/>
                                  </p:stCondLst>
                                  <p:childTnLst>
                                    <p:set>
                                      <p:cBhvr>
                                        <p:cTn id="95" dur="1" fill="hold">
                                          <p:stCondLst>
                                            <p:cond delay="0"/>
                                          </p:stCondLst>
                                        </p:cTn>
                                        <p:tgtEl>
                                          <p:spTgt spid="11"/>
                                        </p:tgtEl>
                                        <p:attrNameLst>
                                          <p:attrName>style.visibility</p:attrName>
                                        </p:attrNameLst>
                                      </p:cBhvr>
                                      <p:to>
                                        <p:strVal val="visible"/>
                                      </p:to>
                                    </p:set>
                                    <p:animEffect transition="in" filter="wipe(down)">
                                      <p:cBhvr>
                                        <p:cTn id="96" dur="500"/>
                                        <p:tgtEl>
                                          <p:spTgt spid="11"/>
                                        </p:tgtEl>
                                      </p:cBhvr>
                                    </p:animEffect>
                                  </p:childTnLst>
                                </p:cTn>
                              </p:par>
                              <p:par>
                                <p:cTn id="97" presetID="22" presetClass="entr" presetSubtype="4" fill="hold" grpId="0" nodeType="withEffect">
                                  <p:stCondLst>
                                    <p:cond delay="0"/>
                                  </p:stCondLst>
                                  <p:childTnLst>
                                    <p:set>
                                      <p:cBhvr>
                                        <p:cTn id="98" dur="1" fill="hold">
                                          <p:stCondLst>
                                            <p:cond delay="0"/>
                                          </p:stCondLst>
                                        </p:cTn>
                                        <p:tgtEl>
                                          <p:spTgt spid="12"/>
                                        </p:tgtEl>
                                        <p:attrNameLst>
                                          <p:attrName>style.visibility</p:attrName>
                                        </p:attrNameLst>
                                      </p:cBhvr>
                                      <p:to>
                                        <p:strVal val="visible"/>
                                      </p:to>
                                    </p:set>
                                    <p:animEffect transition="in" filter="wipe(down)">
                                      <p:cBhvr>
                                        <p:cTn id="99" dur="500"/>
                                        <p:tgtEl>
                                          <p:spTgt spid="12"/>
                                        </p:tgtEl>
                                      </p:cBhvr>
                                    </p:animEffect>
                                  </p:childTnLst>
                                </p:cTn>
                              </p:par>
                              <p:par>
                                <p:cTn id="100" presetID="22" presetClass="entr" presetSubtype="4" fill="hold" nodeType="withEffect">
                                  <p:stCondLst>
                                    <p:cond delay="0"/>
                                  </p:stCondLst>
                                  <p:childTnLst>
                                    <p:set>
                                      <p:cBhvr>
                                        <p:cTn id="101" dur="1" fill="hold">
                                          <p:stCondLst>
                                            <p:cond delay="0"/>
                                          </p:stCondLst>
                                        </p:cTn>
                                        <p:tgtEl>
                                          <p:spTgt spid="47"/>
                                        </p:tgtEl>
                                        <p:attrNameLst>
                                          <p:attrName>style.visibility</p:attrName>
                                        </p:attrNameLst>
                                      </p:cBhvr>
                                      <p:to>
                                        <p:strVal val="visible"/>
                                      </p:to>
                                    </p:set>
                                    <p:animEffect transition="in" filter="wipe(down)">
                                      <p:cBhvr>
                                        <p:cTn id="102" dur="500"/>
                                        <p:tgtEl>
                                          <p:spTgt spid="47"/>
                                        </p:tgtEl>
                                      </p:cBhvr>
                                    </p:animEffect>
                                  </p:childTnLst>
                                </p:cTn>
                              </p:par>
                              <p:par>
                                <p:cTn id="103" presetID="22" presetClass="entr" presetSubtype="4" fill="hold" grpId="0" nodeType="withEffect">
                                  <p:stCondLst>
                                    <p:cond delay="0"/>
                                  </p:stCondLst>
                                  <p:childTnLst>
                                    <p:set>
                                      <p:cBhvr>
                                        <p:cTn id="104" dur="1" fill="hold">
                                          <p:stCondLst>
                                            <p:cond delay="0"/>
                                          </p:stCondLst>
                                        </p:cTn>
                                        <p:tgtEl>
                                          <p:spTgt spid="52"/>
                                        </p:tgtEl>
                                        <p:attrNameLst>
                                          <p:attrName>style.visibility</p:attrName>
                                        </p:attrNameLst>
                                      </p:cBhvr>
                                      <p:to>
                                        <p:strVal val="visible"/>
                                      </p:to>
                                    </p:set>
                                    <p:animEffect transition="in" filter="wipe(down)">
                                      <p:cBhvr>
                                        <p:cTn id="105"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animBg="1"/>
      <p:bldP spid="9" grpId="0" animBg="1"/>
      <p:bldP spid="10" grpId="0" animBg="1"/>
      <p:bldP spid="12" grpId="0" animBg="1"/>
      <p:bldP spid="18" grpId="0"/>
      <p:bldP spid="19" grpId="0" animBg="1"/>
      <p:bldP spid="20" grpId="0" animBg="1"/>
      <p:bldP spid="21" grpId="0" animBg="1"/>
      <p:bldP spid="22" grpId="0" animBg="1"/>
      <p:bldP spid="23" grpId="0" animBg="1"/>
      <p:bldP spid="24" grpId="0" animBg="1"/>
      <p:bldP spid="27" grpId="0" animBg="1"/>
      <p:bldP spid="29" grpId="0" animBg="1"/>
      <p:bldP spid="30" grpId="0" animBg="1"/>
      <p:bldP spid="31" grpId="0" animBg="1"/>
      <p:bldP spid="33" grpId="0" animBg="1"/>
      <p:bldP spid="34" grpId="0" animBg="1"/>
      <p:bldP spid="39" grpId="0" animBg="1"/>
      <p:bldP spid="40" grpId="0"/>
      <p:bldP spid="46" grpId="0" animBg="1"/>
      <p:bldP spid="5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atin typeface="Huawei Sans" panose="020C0503030203020204" pitchFamily="34" charset="0"/>
                <a:ea typeface="+mn-ea"/>
                <a:cs typeface="+mn-ea"/>
                <a:sym typeface="+mn-lt"/>
              </a:rPr>
              <a:t>Chilled Water System (3)</a:t>
            </a:r>
          </a:p>
        </p:txBody>
      </p:sp>
      <p:sp>
        <p:nvSpPr>
          <p:cNvPr id="3" name="文本占位符 2"/>
          <p:cNvSpPr>
            <a:spLocks noGrp="1"/>
          </p:cNvSpPr>
          <p:nvPr>
            <p:ph type="body" sz="quarter" idx="10"/>
          </p:nvPr>
        </p:nvSpPr>
        <p:spPr/>
        <p:txBody>
          <a:bodyPr/>
          <a:lstStyle/>
          <a:p>
            <a:pPr algn="l"/>
            <a:r>
              <a:rPr lang="en-US" sz="1800" dirty="0">
                <a:latin typeface="Huawei Sans" panose="020C0503030203020204" pitchFamily="34" charset="0"/>
                <a:ea typeface="+mn-ea"/>
                <a:cs typeface="+mn-ea"/>
                <a:sym typeface="+mn-lt"/>
              </a:rPr>
              <a:t>The main functions of the fixed-pressure water refill system are as follows:</a:t>
            </a:r>
          </a:p>
          <a:p>
            <a:pPr lvl="1"/>
            <a:r>
              <a:rPr lang="en-US" sz="1600" dirty="0">
                <a:latin typeface="Huawei Sans" panose="020C0503030203020204" pitchFamily="34" charset="0"/>
                <a:ea typeface="+mn-ea"/>
                <a:cs typeface="+mn-ea"/>
                <a:sym typeface="+mn-lt"/>
              </a:rPr>
              <a:t>Reduces the water pressure fluctuation caused by the water temperature change, thereby stabilizing the pressure.</a:t>
            </a:r>
          </a:p>
          <a:p>
            <a:pPr lvl="1"/>
            <a:r>
              <a:rPr lang="en-US" sz="1600" dirty="0">
                <a:latin typeface="Huawei Sans" panose="020C0503030203020204" pitchFamily="34" charset="0"/>
                <a:ea typeface="+mn-ea"/>
                <a:cs typeface="+mn-ea"/>
                <a:sym typeface="+mn-lt"/>
              </a:rPr>
              <a:t>Refills the water to the pipe network system. When water leakage or drastic temperature drop occurs in the pipe network, the system refills water to the pipe network to prevent water shortage.</a:t>
            </a:r>
          </a:p>
        </p:txBody>
      </p:sp>
      <p:sp>
        <p:nvSpPr>
          <p:cNvPr id="4" name="文本框 5"/>
          <p:cNvSpPr txBox="1"/>
          <p:nvPr/>
        </p:nvSpPr>
        <p:spPr>
          <a:xfrm>
            <a:off x="7348867" y="4984108"/>
            <a:ext cx="1280454" cy="523220"/>
          </a:xfrm>
          <a:prstGeom prst="rect">
            <a:avLst/>
          </a:prstGeom>
          <a:noFill/>
        </p:spPr>
        <p:txBody>
          <a:bodyPr vert="horz"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sz="1400" b="1" dirty="0">
                <a:latin typeface="Huawei Sans" panose="020C0503030203020204" pitchFamily="34" charset="0"/>
                <a:cs typeface="+mn-ea"/>
                <a:sym typeface="+mn-lt"/>
              </a:rPr>
              <a:t>Water refill system</a:t>
            </a:r>
          </a:p>
        </p:txBody>
      </p:sp>
      <p:sp>
        <p:nvSpPr>
          <p:cNvPr id="5" name="MH_SubTitle_2"/>
          <p:cNvSpPr txBox="1">
            <a:spLocks noChangeArrowheads="1"/>
          </p:cNvSpPr>
          <p:nvPr/>
        </p:nvSpPr>
        <p:spPr bwMode="auto">
          <a:xfrm>
            <a:off x="10009413" y="3651391"/>
            <a:ext cx="942690"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b="1" dirty="0">
                <a:solidFill>
                  <a:schemeClr val="accent2"/>
                </a:solidFill>
                <a:latin typeface="Huawei Sans" panose="020C0503030203020204" pitchFamily="34" charset="0"/>
                <a:ea typeface="+mn-ea"/>
                <a:cs typeface="+mn-ea"/>
                <a:sym typeface="+mn-lt"/>
              </a:rPr>
              <a:t>Control</a:t>
            </a:r>
          </a:p>
        </p:txBody>
      </p:sp>
      <p:grpSp>
        <p:nvGrpSpPr>
          <p:cNvPr id="6" name="组合 5"/>
          <p:cNvGrpSpPr/>
          <p:nvPr/>
        </p:nvGrpSpPr>
        <p:grpSpPr>
          <a:xfrm>
            <a:off x="9442397" y="3670442"/>
            <a:ext cx="458243" cy="474662"/>
            <a:chOff x="7822873" y="2876550"/>
            <a:chExt cx="974725" cy="1009650"/>
          </a:xfrm>
        </p:grpSpPr>
        <p:sp>
          <p:nvSpPr>
            <p:cNvPr id="7" name="MH_Other_3"/>
            <p:cNvSpPr/>
            <p:nvPr/>
          </p:nvSpPr>
          <p:spPr>
            <a:xfrm>
              <a:off x="7957810" y="3016250"/>
              <a:ext cx="704850" cy="7302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Huawei Sans" panose="020C0503030203020204" pitchFamily="34" charset="0"/>
                <a:cs typeface="+mn-ea"/>
                <a:sym typeface="+mn-lt"/>
              </a:endParaRPr>
            </a:p>
          </p:txBody>
        </p:sp>
        <p:sp>
          <p:nvSpPr>
            <p:cNvPr id="8" name="MH_Other_4"/>
            <p:cNvSpPr/>
            <p:nvPr/>
          </p:nvSpPr>
          <p:spPr>
            <a:xfrm>
              <a:off x="7822873" y="2876550"/>
              <a:ext cx="974725" cy="1009650"/>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Huawei Sans" panose="020C0503030203020204" pitchFamily="34" charset="0"/>
                <a:cs typeface="+mn-ea"/>
                <a:sym typeface="+mn-lt"/>
              </a:endParaRPr>
            </a:p>
          </p:txBody>
        </p:sp>
        <p:sp>
          <p:nvSpPr>
            <p:cNvPr id="9" name="MH_Other_8"/>
            <p:cNvSpPr>
              <a:spLocks noChangeAspect="1"/>
            </p:cNvSpPr>
            <p:nvPr/>
          </p:nvSpPr>
          <p:spPr bwMode="auto">
            <a:xfrm>
              <a:off x="8122911" y="3184525"/>
              <a:ext cx="396875" cy="39370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latin typeface="Huawei Sans" panose="020C0503030203020204" pitchFamily="34" charset="0"/>
                <a:cs typeface="+mn-ea"/>
                <a:sym typeface="+mn-lt"/>
              </a:endParaRPr>
            </a:p>
          </p:txBody>
        </p:sp>
      </p:grpSp>
      <p:sp>
        <p:nvSpPr>
          <p:cNvPr id="10" name="圆角矩形 9"/>
          <p:cNvSpPr/>
          <p:nvPr/>
        </p:nvSpPr>
        <p:spPr>
          <a:xfrm>
            <a:off x="9233468" y="4331686"/>
            <a:ext cx="1718635" cy="447675"/>
          </a:xfrm>
          <a:prstGeom prst="roundRect">
            <a:avLst/>
          </a:prstGeom>
          <a:solidFill>
            <a:srgbClr val="ED7D3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cs typeface="+mn-ea"/>
                <a:sym typeface="+mn-lt"/>
              </a:rPr>
              <a:t>Water pump startup and shutdown</a:t>
            </a:r>
          </a:p>
        </p:txBody>
      </p:sp>
      <p:cxnSp>
        <p:nvCxnSpPr>
          <p:cNvPr id="13" name="直接连接符 12"/>
          <p:cNvCxnSpPr/>
          <p:nvPr/>
        </p:nvCxnSpPr>
        <p:spPr>
          <a:xfrm>
            <a:off x="8720174" y="3446604"/>
            <a:ext cx="0" cy="2139945"/>
          </a:xfrm>
          <a:prstGeom prst="line">
            <a:avLst/>
          </a:prstGeom>
          <a:ln w="28575">
            <a:solidFill>
              <a:srgbClr val="ED7D31"/>
            </a:solidFill>
            <a:prstDash val="sysDot"/>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2673788" y="3638791"/>
            <a:ext cx="452768" cy="468991"/>
            <a:chOff x="781051" y="3121934"/>
            <a:chExt cx="974725" cy="1009650"/>
          </a:xfrm>
        </p:grpSpPr>
        <p:sp>
          <p:nvSpPr>
            <p:cNvPr id="16" name="MH_Other_1"/>
            <p:cNvSpPr/>
            <p:nvPr/>
          </p:nvSpPr>
          <p:spPr>
            <a:xfrm>
              <a:off x="915988" y="3261634"/>
              <a:ext cx="704850" cy="730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Huawei Sans" panose="020C0503030203020204" pitchFamily="34" charset="0"/>
                <a:cs typeface="+mn-ea"/>
                <a:sym typeface="+mn-lt"/>
              </a:endParaRPr>
            </a:p>
          </p:txBody>
        </p:sp>
        <p:sp>
          <p:nvSpPr>
            <p:cNvPr id="17" name="MH_Other_2"/>
            <p:cNvSpPr/>
            <p:nvPr/>
          </p:nvSpPr>
          <p:spPr>
            <a:xfrm>
              <a:off x="781051" y="3121934"/>
              <a:ext cx="974725" cy="1009650"/>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Huawei Sans" panose="020C0503030203020204" pitchFamily="34" charset="0"/>
                <a:cs typeface="+mn-ea"/>
                <a:sym typeface="+mn-lt"/>
              </a:endParaRPr>
            </a:p>
          </p:txBody>
        </p:sp>
        <p:sp>
          <p:nvSpPr>
            <p:cNvPr id="18" name="MH_Other_7"/>
            <p:cNvSpPr>
              <a:spLocks/>
            </p:cNvSpPr>
            <p:nvPr/>
          </p:nvSpPr>
          <p:spPr bwMode="auto">
            <a:xfrm>
              <a:off x="1063626" y="3431497"/>
              <a:ext cx="398463" cy="39687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latin typeface="Huawei Sans" panose="020C0503030203020204" pitchFamily="34" charset="0"/>
                <a:cs typeface="+mn-ea"/>
                <a:sym typeface="+mn-lt"/>
              </a:endParaRPr>
            </a:p>
          </p:txBody>
        </p:sp>
      </p:grpSp>
      <p:sp>
        <p:nvSpPr>
          <p:cNvPr id="19" name="MH_SubTitle_1"/>
          <p:cNvSpPr txBox="1">
            <a:spLocks noChangeArrowheads="1"/>
          </p:cNvSpPr>
          <p:nvPr/>
        </p:nvSpPr>
        <p:spPr bwMode="auto">
          <a:xfrm>
            <a:off x="3289737" y="3623043"/>
            <a:ext cx="2537029"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b="1" dirty="0">
                <a:solidFill>
                  <a:schemeClr val="accent1"/>
                </a:solidFill>
                <a:latin typeface="Huawei Sans" panose="020C0503030203020204" pitchFamily="34" charset="0"/>
                <a:ea typeface="+mn-ea"/>
                <a:cs typeface="+mn-ea"/>
                <a:sym typeface="+mn-lt"/>
              </a:rPr>
              <a:t>Running parameters</a:t>
            </a:r>
          </a:p>
        </p:txBody>
      </p:sp>
      <p:sp>
        <p:nvSpPr>
          <p:cNvPr id="20" name="圆角矩形 19"/>
          <p:cNvSpPr/>
          <p:nvPr/>
        </p:nvSpPr>
        <p:spPr>
          <a:xfrm>
            <a:off x="1143382" y="4306145"/>
            <a:ext cx="2111560"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Water pump running status</a:t>
            </a:r>
          </a:p>
        </p:txBody>
      </p:sp>
      <p:sp>
        <p:nvSpPr>
          <p:cNvPr id="21" name="圆角矩形 20"/>
          <p:cNvSpPr/>
          <p:nvPr/>
        </p:nvSpPr>
        <p:spPr>
          <a:xfrm>
            <a:off x="3502215" y="4306145"/>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cs typeface="+mn-ea"/>
                <a:sym typeface="+mn-lt"/>
              </a:rPr>
              <a:t>Water pump fault</a:t>
            </a:r>
          </a:p>
        </p:txBody>
      </p:sp>
      <p:sp>
        <p:nvSpPr>
          <p:cNvPr id="22" name="圆角矩形 21"/>
          <p:cNvSpPr/>
          <p:nvPr/>
        </p:nvSpPr>
        <p:spPr>
          <a:xfrm>
            <a:off x="5303164" y="4306145"/>
            <a:ext cx="1719393"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Water tank liquid level</a:t>
            </a:r>
          </a:p>
        </p:txBody>
      </p:sp>
      <p:sp>
        <p:nvSpPr>
          <p:cNvPr id="23" name="圆角矩形 22"/>
          <p:cNvSpPr/>
          <p:nvPr/>
        </p:nvSpPr>
        <p:spPr>
          <a:xfrm>
            <a:off x="1143382" y="4932959"/>
            <a:ext cx="211156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Ultra-high and ultra-low liquid level alarm</a:t>
            </a:r>
          </a:p>
        </p:txBody>
      </p:sp>
      <p:sp>
        <p:nvSpPr>
          <p:cNvPr id="25" name="圆角矩形 24"/>
          <p:cNvSpPr/>
          <p:nvPr/>
        </p:nvSpPr>
        <p:spPr>
          <a:xfrm>
            <a:off x="3530162" y="4938826"/>
            <a:ext cx="1496054"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a:t>
            </a:r>
          </a:p>
        </p:txBody>
      </p:sp>
      <p:cxnSp>
        <p:nvCxnSpPr>
          <p:cNvPr id="26" name="直接连接符 25"/>
          <p:cNvCxnSpPr/>
          <p:nvPr/>
        </p:nvCxnSpPr>
        <p:spPr>
          <a:xfrm>
            <a:off x="7348867" y="3461358"/>
            <a:ext cx="0" cy="2125191"/>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sp>
        <p:nvSpPr>
          <p:cNvPr id="43" name="圆角矩形 42"/>
          <p:cNvSpPr/>
          <p:nvPr/>
        </p:nvSpPr>
        <p:spPr>
          <a:xfrm>
            <a:off x="9264641" y="4982148"/>
            <a:ext cx="1687462" cy="447675"/>
          </a:xfrm>
          <a:prstGeom prst="roundRect">
            <a:avLst/>
          </a:prstGeom>
          <a:solidFill>
            <a:srgbClr val="ED7D3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a:t>
            </a:r>
          </a:p>
        </p:txBody>
      </p:sp>
      <p:pic>
        <p:nvPicPr>
          <p:cNvPr id="44" name="Picture 2" descr="D:\项目资料\2015\制冷解决方案胶片\新建文件夹 (2)\水泵1.jpg"/>
          <p:cNvPicPr>
            <a:picLocks noChangeAspect="1" noChangeArrowheads="1"/>
          </p:cNvPicPr>
          <p:nvPr/>
        </p:nvPicPr>
        <p:blipFill>
          <a:blip r:embed="rId3" cstate="print"/>
          <a:srcRect/>
          <a:stretch>
            <a:fillRect/>
          </a:stretch>
        </p:blipFill>
        <p:spPr bwMode="auto">
          <a:xfrm>
            <a:off x="7439721" y="3679188"/>
            <a:ext cx="1152464" cy="1259638"/>
          </a:xfrm>
          <a:prstGeom prst="rect">
            <a:avLst/>
          </a:prstGeom>
          <a:noFill/>
        </p:spPr>
      </p:pic>
    </p:spTree>
    <p:extLst>
      <p:ext uri="{BB962C8B-B14F-4D97-AF65-F5344CB8AC3E}">
        <p14:creationId xmlns:p14="http://schemas.microsoft.com/office/powerpoint/2010/main" val="1333763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wipe(down)">
                                      <p:cBhvr>
                                        <p:cTn id="24" dur="500"/>
                                        <p:tgtEl>
                                          <p:spTgt spid="44"/>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down)">
                                      <p:cBhvr>
                                        <p:cTn id="29" dur="500"/>
                                        <p:tgtEl>
                                          <p:spTgt spid="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down)">
                                      <p:cBhvr>
                                        <p:cTn id="34" dur="500"/>
                                        <p:tgtEl>
                                          <p:spTgt spid="15"/>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down)">
                                      <p:cBhvr>
                                        <p:cTn id="37" dur="500"/>
                                        <p:tgtEl>
                                          <p:spTgt spid="19"/>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down)">
                                      <p:cBhvr>
                                        <p:cTn id="40" dur="500"/>
                                        <p:tgtEl>
                                          <p:spTgt spid="20"/>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down)">
                                      <p:cBhvr>
                                        <p:cTn id="43" dur="500"/>
                                        <p:tgtEl>
                                          <p:spTgt spid="21"/>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wipe(down)">
                                      <p:cBhvr>
                                        <p:cTn id="46" dur="500"/>
                                        <p:tgtEl>
                                          <p:spTgt spid="22"/>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wipe(down)">
                                      <p:cBhvr>
                                        <p:cTn id="49" dur="500"/>
                                        <p:tgtEl>
                                          <p:spTgt spid="23"/>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wipe(down)">
                                      <p:cBhvr>
                                        <p:cTn id="52" dur="500"/>
                                        <p:tgtEl>
                                          <p:spTgt spid="25"/>
                                        </p:tgtEl>
                                      </p:cBhvr>
                                    </p:animEffect>
                                  </p:childTnLst>
                                </p:cTn>
                              </p:par>
                              <p:par>
                                <p:cTn id="53" presetID="22" presetClass="entr" presetSubtype="4" fill="hold" nodeType="with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wipe(down)">
                                      <p:cBhvr>
                                        <p:cTn id="55" dur="500"/>
                                        <p:tgtEl>
                                          <p:spTgt spid="26"/>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4" fill="hold" grpId="0" nodeType="click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wipe(down)">
                                      <p:cBhvr>
                                        <p:cTn id="60" dur="500"/>
                                        <p:tgtEl>
                                          <p:spTgt spid="5"/>
                                        </p:tgtEl>
                                      </p:cBhvr>
                                    </p:animEffect>
                                  </p:childTnLst>
                                </p:cTn>
                              </p:par>
                              <p:par>
                                <p:cTn id="61" presetID="22" presetClass="entr" presetSubtype="4" fill="hold" nodeType="with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wipe(down)">
                                      <p:cBhvr>
                                        <p:cTn id="63" dur="500"/>
                                        <p:tgtEl>
                                          <p:spTgt spid="6"/>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wipe(down)">
                                      <p:cBhvr>
                                        <p:cTn id="66" dur="500"/>
                                        <p:tgtEl>
                                          <p:spTgt spid="10"/>
                                        </p:tgtEl>
                                      </p:cBhvr>
                                    </p:animEffect>
                                  </p:childTnLst>
                                </p:cTn>
                              </p:par>
                              <p:par>
                                <p:cTn id="67" presetID="22" presetClass="entr" presetSubtype="4" fill="hold" nodeType="withEffect">
                                  <p:stCondLst>
                                    <p:cond delay="0"/>
                                  </p:stCondLst>
                                  <p:childTnLst>
                                    <p:set>
                                      <p:cBhvr>
                                        <p:cTn id="68" dur="1" fill="hold">
                                          <p:stCondLst>
                                            <p:cond delay="0"/>
                                          </p:stCondLst>
                                        </p:cTn>
                                        <p:tgtEl>
                                          <p:spTgt spid="13"/>
                                        </p:tgtEl>
                                        <p:attrNameLst>
                                          <p:attrName>style.visibility</p:attrName>
                                        </p:attrNameLst>
                                      </p:cBhvr>
                                      <p:to>
                                        <p:strVal val="visible"/>
                                      </p:to>
                                    </p:set>
                                    <p:animEffect transition="in" filter="wipe(down)">
                                      <p:cBhvr>
                                        <p:cTn id="69" dur="500"/>
                                        <p:tgtEl>
                                          <p:spTgt spid="13"/>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43"/>
                                        </p:tgtEl>
                                        <p:attrNameLst>
                                          <p:attrName>style.visibility</p:attrName>
                                        </p:attrNameLst>
                                      </p:cBhvr>
                                      <p:to>
                                        <p:strVal val="visible"/>
                                      </p:to>
                                    </p:set>
                                    <p:animEffect transition="in" filter="wipe(down)">
                                      <p:cBhvr>
                                        <p:cTn id="7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P spid="10" grpId="0" animBg="1"/>
      <p:bldP spid="19" grpId="0"/>
      <p:bldP spid="20" grpId="0" animBg="1"/>
      <p:bldP spid="21" grpId="0" animBg="1"/>
      <p:bldP spid="22" grpId="0" animBg="1"/>
      <p:bldP spid="23" grpId="0" animBg="1"/>
      <p:bldP spid="25" grpId="0" animBg="1"/>
      <p:bldP spid="4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latin typeface="Huawei Sans" panose="020C0503030203020204" pitchFamily="34" charset="0"/>
                <a:ea typeface="+mn-ea"/>
                <a:cs typeface="+mn-ea"/>
                <a:sym typeface="+mn-lt"/>
              </a:rPr>
              <a:t>Precision Air Conditioner</a:t>
            </a:r>
          </a:p>
        </p:txBody>
      </p:sp>
      <p:sp>
        <p:nvSpPr>
          <p:cNvPr id="3" name="文本占位符 2"/>
          <p:cNvSpPr>
            <a:spLocks noGrp="1"/>
          </p:cNvSpPr>
          <p:nvPr>
            <p:ph type="body" sz="quarter" idx="10"/>
          </p:nvPr>
        </p:nvSpPr>
        <p:spPr/>
        <p:txBody>
          <a:bodyPr/>
          <a:lstStyle/>
          <a:p>
            <a:r>
              <a:rPr lang="en-US" sz="1600" dirty="0">
                <a:latin typeface="Huawei Sans" panose="020C0503030203020204" pitchFamily="34" charset="0"/>
                <a:ea typeface="+mn-ea"/>
                <a:cs typeface="+mn-ea"/>
                <a:sym typeface="+mn-lt"/>
              </a:rPr>
              <a:t>The precision air conditioner is a device that directly controls the temperature and humidity of a data center. Whether it works stably directly affects the IT load of the data center. Therefore, monitoring precision air conditioners is also essential.</a:t>
            </a:r>
          </a:p>
        </p:txBody>
      </p:sp>
      <p:sp>
        <p:nvSpPr>
          <p:cNvPr id="4" name="文本框 5"/>
          <p:cNvSpPr txBox="1"/>
          <p:nvPr/>
        </p:nvSpPr>
        <p:spPr>
          <a:xfrm>
            <a:off x="7543589" y="3603683"/>
            <a:ext cx="1280454" cy="461665"/>
          </a:xfrm>
          <a:prstGeom prst="rect">
            <a:avLst/>
          </a:prstGeom>
          <a:noFill/>
        </p:spPr>
        <p:txBody>
          <a:bodyPr vert="horz"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sz="1200" b="1" dirty="0">
                <a:latin typeface="Huawei Sans" panose="020C0503030203020204" pitchFamily="34" charset="0"/>
                <a:cs typeface="+mn-ea"/>
                <a:sym typeface="+mn-lt"/>
              </a:rPr>
              <a:t>Chilled water air conditioner</a:t>
            </a:r>
          </a:p>
        </p:txBody>
      </p:sp>
      <p:sp>
        <p:nvSpPr>
          <p:cNvPr id="5" name="MH_SubTitle_2"/>
          <p:cNvSpPr txBox="1">
            <a:spLocks noChangeArrowheads="1"/>
          </p:cNvSpPr>
          <p:nvPr/>
        </p:nvSpPr>
        <p:spPr bwMode="auto">
          <a:xfrm>
            <a:off x="9961913" y="2091437"/>
            <a:ext cx="938965"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b="1" dirty="0">
                <a:solidFill>
                  <a:schemeClr val="accent2"/>
                </a:solidFill>
                <a:latin typeface="Huawei Sans" panose="020C0503030203020204" pitchFamily="34" charset="0"/>
                <a:ea typeface="+mn-ea"/>
                <a:cs typeface="+mn-ea"/>
                <a:sym typeface="+mn-lt"/>
              </a:rPr>
              <a:t>Control</a:t>
            </a:r>
          </a:p>
        </p:txBody>
      </p:sp>
      <p:grpSp>
        <p:nvGrpSpPr>
          <p:cNvPr id="6" name="组合 5"/>
          <p:cNvGrpSpPr/>
          <p:nvPr/>
        </p:nvGrpSpPr>
        <p:grpSpPr>
          <a:xfrm>
            <a:off x="9394898" y="2110488"/>
            <a:ext cx="458243" cy="474662"/>
            <a:chOff x="7822873" y="2876550"/>
            <a:chExt cx="974725" cy="1009650"/>
          </a:xfrm>
        </p:grpSpPr>
        <p:sp>
          <p:nvSpPr>
            <p:cNvPr id="7" name="MH_Other_3"/>
            <p:cNvSpPr/>
            <p:nvPr/>
          </p:nvSpPr>
          <p:spPr>
            <a:xfrm>
              <a:off x="7957810" y="3016250"/>
              <a:ext cx="704850" cy="7302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Huawei Sans" panose="020C0503030203020204" pitchFamily="34" charset="0"/>
                <a:cs typeface="+mn-ea"/>
                <a:sym typeface="+mn-lt"/>
              </a:endParaRPr>
            </a:p>
          </p:txBody>
        </p:sp>
        <p:sp>
          <p:nvSpPr>
            <p:cNvPr id="8" name="MH_Other_4"/>
            <p:cNvSpPr/>
            <p:nvPr/>
          </p:nvSpPr>
          <p:spPr>
            <a:xfrm>
              <a:off x="7822873" y="2876550"/>
              <a:ext cx="974725" cy="1009650"/>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Huawei Sans" panose="020C0503030203020204" pitchFamily="34" charset="0"/>
                <a:cs typeface="+mn-ea"/>
                <a:sym typeface="+mn-lt"/>
              </a:endParaRPr>
            </a:p>
          </p:txBody>
        </p:sp>
        <p:sp>
          <p:nvSpPr>
            <p:cNvPr id="9" name="MH_Other_8"/>
            <p:cNvSpPr>
              <a:spLocks noChangeAspect="1"/>
            </p:cNvSpPr>
            <p:nvPr/>
          </p:nvSpPr>
          <p:spPr bwMode="auto">
            <a:xfrm>
              <a:off x="8122911" y="3184525"/>
              <a:ext cx="396875" cy="39370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latin typeface="Huawei Sans" panose="020C0503030203020204" pitchFamily="34" charset="0"/>
                <a:cs typeface="+mn-ea"/>
                <a:sym typeface="+mn-lt"/>
              </a:endParaRPr>
            </a:p>
          </p:txBody>
        </p:sp>
      </p:grpSp>
      <p:sp>
        <p:nvSpPr>
          <p:cNvPr id="10" name="圆角矩形 9"/>
          <p:cNvSpPr/>
          <p:nvPr/>
        </p:nvSpPr>
        <p:spPr>
          <a:xfrm>
            <a:off x="9199004" y="2661034"/>
            <a:ext cx="2087591" cy="447675"/>
          </a:xfrm>
          <a:prstGeom prst="roundRect">
            <a:avLst/>
          </a:prstGeom>
          <a:solidFill>
            <a:srgbClr val="ED7D3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cs typeface="+mn-ea"/>
                <a:sym typeface="+mn-lt"/>
              </a:rPr>
              <a:t>Air conditioner startup and shutdown</a:t>
            </a:r>
          </a:p>
        </p:txBody>
      </p:sp>
      <p:sp>
        <p:nvSpPr>
          <p:cNvPr id="11" name="圆角矩形 10"/>
          <p:cNvSpPr/>
          <p:nvPr/>
        </p:nvSpPr>
        <p:spPr>
          <a:xfrm>
            <a:off x="9199004" y="4632256"/>
            <a:ext cx="2081479" cy="447675"/>
          </a:xfrm>
          <a:prstGeom prst="roundRect">
            <a:avLst/>
          </a:prstGeom>
          <a:solidFill>
            <a:srgbClr val="ED7D3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cs typeface="+mn-ea"/>
                <a:sym typeface="+mn-lt"/>
              </a:rPr>
              <a:t>Air conditioner startup and shutdown</a:t>
            </a:r>
          </a:p>
        </p:txBody>
      </p:sp>
      <p:sp>
        <p:nvSpPr>
          <p:cNvPr id="12" name="圆角矩形 11"/>
          <p:cNvSpPr/>
          <p:nvPr/>
        </p:nvSpPr>
        <p:spPr>
          <a:xfrm>
            <a:off x="9199005" y="5146628"/>
            <a:ext cx="2081478" cy="447675"/>
          </a:xfrm>
          <a:prstGeom prst="roundRect">
            <a:avLst/>
          </a:prstGeom>
          <a:solidFill>
            <a:srgbClr val="ED7D3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Outdoor unit startup and shutdown</a:t>
            </a:r>
          </a:p>
        </p:txBody>
      </p:sp>
      <p:cxnSp>
        <p:nvCxnSpPr>
          <p:cNvPr id="13" name="直接连接符 12"/>
          <p:cNvCxnSpPr/>
          <p:nvPr/>
        </p:nvCxnSpPr>
        <p:spPr>
          <a:xfrm>
            <a:off x="8931551" y="2173045"/>
            <a:ext cx="0" cy="4038913"/>
          </a:xfrm>
          <a:prstGeom prst="line">
            <a:avLst/>
          </a:prstGeom>
          <a:ln w="28575">
            <a:solidFill>
              <a:srgbClr val="ED7D31"/>
            </a:solidFill>
            <a:prstDash val="sysDot"/>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2802751" y="2543424"/>
            <a:ext cx="452768" cy="468991"/>
            <a:chOff x="781051" y="3121934"/>
            <a:chExt cx="974725" cy="1009650"/>
          </a:xfrm>
        </p:grpSpPr>
        <p:sp>
          <p:nvSpPr>
            <p:cNvPr id="16" name="MH_Other_1"/>
            <p:cNvSpPr/>
            <p:nvPr/>
          </p:nvSpPr>
          <p:spPr>
            <a:xfrm>
              <a:off x="915988" y="3261634"/>
              <a:ext cx="704850" cy="730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Huawei Sans" panose="020C0503030203020204" pitchFamily="34" charset="0"/>
                <a:cs typeface="+mn-ea"/>
                <a:sym typeface="+mn-lt"/>
              </a:endParaRPr>
            </a:p>
          </p:txBody>
        </p:sp>
        <p:sp>
          <p:nvSpPr>
            <p:cNvPr id="17" name="MH_Other_2"/>
            <p:cNvSpPr/>
            <p:nvPr/>
          </p:nvSpPr>
          <p:spPr>
            <a:xfrm>
              <a:off x="781051" y="3121934"/>
              <a:ext cx="974725" cy="1009650"/>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Huawei Sans" panose="020C0503030203020204" pitchFamily="34" charset="0"/>
                <a:cs typeface="+mn-ea"/>
                <a:sym typeface="+mn-lt"/>
              </a:endParaRPr>
            </a:p>
          </p:txBody>
        </p:sp>
        <p:sp>
          <p:nvSpPr>
            <p:cNvPr id="18" name="MH_Other_7"/>
            <p:cNvSpPr>
              <a:spLocks/>
            </p:cNvSpPr>
            <p:nvPr/>
          </p:nvSpPr>
          <p:spPr bwMode="auto">
            <a:xfrm>
              <a:off x="1063626" y="3431497"/>
              <a:ext cx="398463" cy="39687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latin typeface="Huawei Sans" panose="020C0503030203020204" pitchFamily="34" charset="0"/>
                <a:cs typeface="+mn-ea"/>
                <a:sym typeface="+mn-lt"/>
              </a:endParaRPr>
            </a:p>
          </p:txBody>
        </p:sp>
      </p:grpSp>
      <p:sp>
        <p:nvSpPr>
          <p:cNvPr id="19" name="MH_SubTitle_1"/>
          <p:cNvSpPr txBox="1">
            <a:spLocks noChangeArrowheads="1"/>
          </p:cNvSpPr>
          <p:nvPr/>
        </p:nvSpPr>
        <p:spPr bwMode="auto">
          <a:xfrm>
            <a:off x="3319310" y="2527676"/>
            <a:ext cx="2502475"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b="1" dirty="0">
                <a:solidFill>
                  <a:schemeClr val="accent1"/>
                </a:solidFill>
                <a:latin typeface="Huawei Sans" panose="020C0503030203020204" pitchFamily="34" charset="0"/>
                <a:ea typeface="+mn-ea"/>
                <a:cs typeface="+mn-ea"/>
                <a:sym typeface="+mn-lt"/>
              </a:rPr>
              <a:t>Running parameters</a:t>
            </a:r>
          </a:p>
        </p:txBody>
      </p:sp>
      <p:sp>
        <p:nvSpPr>
          <p:cNvPr id="21" name="圆角矩形 20"/>
          <p:cNvSpPr/>
          <p:nvPr/>
        </p:nvSpPr>
        <p:spPr>
          <a:xfrm>
            <a:off x="2453559" y="3086943"/>
            <a:ext cx="1728405"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cs typeface="+mn-ea"/>
                <a:sym typeface="+mn-lt"/>
              </a:rPr>
              <a:t>Current temperature and humidity</a:t>
            </a:r>
          </a:p>
        </p:txBody>
      </p:sp>
      <p:sp>
        <p:nvSpPr>
          <p:cNvPr id="24" name="圆角矩形 23"/>
          <p:cNvSpPr/>
          <p:nvPr/>
        </p:nvSpPr>
        <p:spPr>
          <a:xfrm>
            <a:off x="2453559" y="3713756"/>
            <a:ext cx="1728405"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cs typeface="+mn-ea"/>
                <a:sym typeface="+mn-lt"/>
              </a:rPr>
              <a:t>Humidifier status</a:t>
            </a:r>
          </a:p>
        </p:txBody>
      </p:sp>
      <p:cxnSp>
        <p:nvCxnSpPr>
          <p:cNvPr id="26" name="直接连接符 25"/>
          <p:cNvCxnSpPr/>
          <p:nvPr/>
        </p:nvCxnSpPr>
        <p:spPr>
          <a:xfrm>
            <a:off x="7560244" y="2173045"/>
            <a:ext cx="0" cy="4038913"/>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sp>
        <p:nvSpPr>
          <p:cNvPr id="29" name="圆角矩形 28"/>
          <p:cNvSpPr/>
          <p:nvPr/>
        </p:nvSpPr>
        <p:spPr>
          <a:xfrm>
            <a:off x="2453559" y="4339343"/>
            <a:ext cx="1728405"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cs typeface="+mn-ea"/>
                <a:sym typeface="+mn-lt"/>
              </a:rPr>
              <a:t>Current temperature and humidity</a:t>
            </a:r>
          </a:p>
        </p:txBody>
      </p:sp>
      <p:sp>
        <p:nvSpPr>
          <p:cNvPr id="30" name="圆角矩形 29"/>
          <p:cNvSpPr/>
          <p:nvPr/>
        </p:nvSpPr>
        <p:spPr>
          <a:xfrm>
            <a:off x="2453559" y="4964930"/>
            <a:ext cx="1728405"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cs typeface="+mn-ea"/>
                <a:sym typeface="+mn-lt"/>
              </a:rPr>
              <a:t>Air filter status</a:t>
            </a:r>
          </a:p>
        </p:txBody>
      </p:sp>
      <p:sp>
        <p:nvSpPr>
          <p:cNvPr id="34" name="文本框 5"/>
          <p:cNvSpPr txBox="1"/>
          <p:nvPr/>
        </p:nvSpPr>
        <p:spPr>
          <a:xfrm>
            <a:off x="7585008" y="5631837"/>
            <a:ext cx="1325881" cy="461665"/>
          </a:xfrm>
          <a:prstGeom prst="rect">
            <a:avLst/>
          </a:prstGeom>
          <a:noFill/>
        </p:spPr>
        <p:txBody>
          <a:bodyPr vert="horz"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sz="1200" b="1" dirty="0">
                <a:latin typeface="Huawei Sans" panose="020C0503030203020204" pitchFamily="34" charset="0"/>
                <a:cs typeface="+mn-ea"/>
                <a:sym typeface="+mn-lt"/>
              </a:rPr>
              <a:t>Air-cooled air conditioner</a:t>
            </a:r>
          </a:p>
        </p:txBody>
      </p:sp>
      <p:cxnSp>
        <p:nvCxnSpPr>
          <p:cNvPr id="35" name="直接连接符 34"/>
          <p:cNvCxnSpPr/>
          <p:nvPr/>
        </p:nvCxnSpPr>
        <p:spPr>
          <a:xfrm flipH="1">
            <a:off x="572996" y="4273613"/>
            <a:ext cx="6987247"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sp>
        <p:nvSpPr>
          <p:cNvPr id="36" name="圆角矩形 35"/>
          <p:cNvSpPr/>
          <p:nvPr/>
        </p:nvSpPr>
        <p:spPr>
          <a:xfrm>
            <a:off x="2453559" y="5585791"/>
            <a:ext cx="1728405"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a:t>
            </a:r>
          </a:p>
        </p:txBody>
      </p:sp>
      <p:cxnSp>
        <p:nvCxnSpPr>
          <p:cNvPr id="37" name="直接连接符 36"/>
          <p:cNvCxnSpPr/>
          <p:nvPr/>
        </p:nvCxnSpPr>
        <p:spPr>
          <a:xfrm>
            <a:off x="8931551" y="4273613"/>
            <a:ext cx="2465506" cy="0"/>
          </a:xfrm>
          <a:prstGeom prst="line">
            <a:avLst/>
          </a:prstGeom>
          <a:ln w="28575">
            <a:solidFill>
              <a:srgbClr val="ED7D31"/>
            </a:solidFill>
            <a:prstDash val="sysDot"/>
          </a:ln>
        </p:spPr>
        <p:style>
          <a:lnRef idx="1">
            <a:schemeClr val="accent1"/>
          </a:lnRef>
          <a:fillRef idx="0">
            <a:schemeClr val="accent1"/>
          </a:fillRef>
          <a:effectRef idx="0">
            <a:schemeClr val="accent1"/>
          </a:effectRef>
          <a:fontRef idx="minor">
            <a:schemeClr val="tx1"/>
          </a:fontRef>
        </p:style>
      </p:cxnSp>
      <p:sp>
        <p:nvSpPr>
          <p:cNvPr id="38" name="圆角矩形 37"/>
          <p:cNvSpPr/>
          <p:nvPr/>
        </p:nvSpPr>
        <p:spPr>
          <a:xfrm>
            <a:off x="9199005" y="3678280"/>
            <a:ext cx="2087590" cy="447675"/>
          </a:xfrm>
          <a:prstGeom prst="roundRect">
            <a:avLst/>
          </a:prstGeom>
          <a:solidFill>
            <a:srgbClr val="ED7D3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cs typeface="+mn-ea"/>
                <a:sym typeface="+mn-lt"/>
              </a:rPr>
              <a:t>Setting temperature and humidity control points</a:t>
            </a:r>
          </a:p>
        </p:txBody>
      </p:sp>
      <p:pic>
        <p:nvPicPr>
          <p:cNvPr id="41" name="Picture 3" descr="D:\工作资料\图片集\华为空调\LCU C01产品外观.png"/>
          <p:cNvPicPr>
            <a:picLocks noChangeAspect="1" noChangeArrowheads="1"/>
          </p:cNvPicPr>
          <p:nvPr/>
        </p:nvPicPr>
        <p:blipFill>
          <a:blip r:embed="rId3" cstate="print"/>
          <a:srcRect/>
          <a:stretch>
            <a:fillRect/>
          </a:stretch>
        </p:blipFill>
        <p:spPr bwMode="auto">
          <a:xfrm>
            <a:off x="8057885" y="2219248"/>
            <a:ext cx="308482" cy="1318929"/>
          </a:xfrm>
          <a:prstGeom prst="rect">
            <a:avLst/>
          </a:prstGeom>
          <a:noFill/>
        </p:spPr>
      </p:pic>
      <p:pic>
        <p:nvPicPr>
          <p:cNvPr id="42" name="图片 41"/>
          <p:cNvPicPr>
            <a:picLocks noChangeAspect="1"/>
          </p:cNvPicPr>
          <p:nvPr/>
        </p:nvPicPr>
        <p:blipFill rotWithShape="1">
          <a:blip r:embed="rId4" cstate="print">
            <a:extLst>
              <a:ext uri="{28A0092B-C50C-407E-A947-70E740481C1C}">
                <a14:useLocalDpi xmlns:a14="http://schemas.microsoft.com/office/drawing/2010/main" val="0"/>
              </a:ext>
            </a:extLst>
          </a:blip>
          <a:srcRect l="34307"/>
          <a:stretch/>
        </p:blipFill>
        <p:spPr>
          <a:xfrm>
            <a:off x="7566005" y="4189612"/>
            <a:ext cx="1109095" cy="1350647"/>
          </a:xfrm>
          <a:prstGeom prst="rect">
            <a:avLst/>
          </a:prstGeom>
        </p:spPr>
      </p:pic>
      <p:pic>
        <p:nvPicPr>
          <p:cNvPr id="46" name="d0e65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170410" y="4858905"/>
            <a:ext cx="740479" cy="664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 name="圆角矩形 46"/>
          <p:cNvSpPr/>
          <p:nvPr/>
        </p:nvSpPr>
        <p:spPr>
          <a:xfrm>
            <a:off x="9199005" y="3169657"/>
            <a:ext cx="2087590" cy="447675"/>
          </a:xfrm>
          <a:prstGeom prst="roundRect">
            <a:avLst/>
          </a:prstGeom>
          <a:solidFill>
            <a:srgbClr val="ED7D3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Chilled water valve opening</a:t>
            </a:r>
          </a:p>
        </p:txBody>
      </p:sp>
      <p:sp>
        <p:nvSpPr>
          <p:cNvPr id="50" name="圆角矩形 49"/>
          <p:cNvSpPr/>
          <p:nvPr/>
        </p:nvSpPr>
        <p:spPr>
          <a:xfrm>
            <a:off x="700391" y="3086943"/>
            <a:ext cx="1654108"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cs typeface="+mn-ea"/>
                <a:sym typeface="+mn-lt"/>
              </a:rPr>
              <a:t>Supply and return water temperatures</a:t>
            </a:r>
          </a:p>
        </p:txBody>
      </p:sp>
      <p:sp>
        <p:nvSpPr>
          <p:cNvPr id="51" name="圆角矩形 50"/>
          <p:cNvSpPr/>
          <p:nvPr/>
        </p:nvSpPr>
        <p:spPr>
          <a:xfrm>
            <a:off x="700391" y="3713756"/>
            <a:ext cx="1654108"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cs typeface="+mn-ea"/>
                <a:sym typeface="+mn-lt"/>
              </a:rPr>
              <a:t>Air filter status</a:t>
            </a:r>
          </a:p>
        </p:txBody>
      </p:sp>
      <p:sp>
        <p:nvSpPr>
          <p:cNvPr id="52" name="圆角矩形 51"/>
          <p:cNvSpPr/>
          <p:nvPr/>
        </p:nvSpPr>
        <p:spPr>
          <a:xfrm>
            <a:off x="700391" y="4339343"/>
            <a:ext cx="1654108"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cs typeface="+mn-ea"/>
                <a:sym typeface="+mn-lt"/>
              </a:rPr>
              <a:t>Supply and return air temperature</a:t>
            </a:r>
          </a:p>
        </p:txBody>
      </p:sp>
      <p:sp>
        <p:nvSpPr>
          <p:cNvPr id="53" name="圆角矩形 52"/>
          <p:cNvSpPr/>
          <p:nvPr/>
        </p:nvSpPr>
        <p:spPr>
          <a:xfrm>
            <a:off x="700391" y="4964930"/>
            <a:ext cx="1654108"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Water leakage detection</a:t>
            </a:r>
          </a:p>
        </p:txBody>
      </p:sp>
      <p:sp>
        <p:nvSpPr>
          <p:cNvPr id="54" name="圆角矩形 53"/>
          <p:cNvSpPr/>
          <p:nvPr/>
        </p:nvSpPr>
        <p:spPr>
          <a:xfrm>
            <a:off x="700391" y="5585791"/>
            <a:ext cx="1654108"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Outdoor unit status</a:t>
            </a:r>
          </a:p>
        </p:txBody>
      </p:sp>
      <p:sp>
        <p:nvSpPr>
          <p:cNvPr id="55" name="圆角矩形 54"/>
          <p:cNvSpPr/>
          <p:nvPr/>
        </p:nvSpPr>
        <p:spPr>
          <a:xfrm>
            <a:off x="4269482" y="3086943"/>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cs typeface="+mn-ea"/>
                <a:sym typeface="+mn-lt"/>
              </a:rPr>
              <a:t>Fan status</a:t>
            </a:r>
          </a:p>
        </p:txBody>
      </p:sp>
      <p:sp>
        <p:nvSpPr>
          <p:cNvPr id="56" name="圆角矩形 55"/>
          <p:cNvSpPr/>
          <p:nvPr/>
        </p:nvSpPr>
        <p:spPr>
          <a:xfrm>
            <a:off x="4269482" y="3713756"/>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cs typeface="+mn-ea"/>
                <a:sym typeface="+mn-lt"/>
              </a:rPr>
              <a:t>Electric heater status</a:t>
            </a:r>
          </a:p>
        </p:txBody>
      </p:sp>
      <p:sp>
        <p:nvSpPr>
          <p:cNvPr id="57" name="圆角矩形 56"/>
          <p:cNvSpPr/>
          <p:nvPr/>
        </p:nvSpPr>
        <p:spPr>
          <a:xfrm>
            <a:off x="4269482" y="4339343"/>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cs typeface="+mn-ea"/>
                <a:sym typeface="+mn-lt"/>
              </a:rPr>
              <a:t>Compressor status</a:t>
            </a:r>
          </a:p>
        </p:txBody>
      </p:sp>
      <p:sp>
        <p:nvSpPr>
          <p:cNvPr id="58" name="圆角矩形 57"/>
          <p:cNvSpPr/>
          <p:nvPr/>
        </p:nvSpPr>
        <p:spPr>
          <a:xfrm>
            <a:off x="4269482" y="4964930"/>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Humidifier status</a:t>
            </a:r>
          </a:p>
        </p:txBody>
      </p:sp>
      <p:sp>
        <p:nvSpPr>
          <p:cNvPr id="60" name="圆角矩形 59"/>
          <p:cNvSpPr/>
          <p:nvPr/>
        </p:nvSpPr>
        <p:spPr>
          <a:xfrm>
            <a:off x="9199005" y="5667593"/>
            <a:ext cx="2081478" cy="447675"/>
          </a:xfrm>
          <a:prstGeom prst="roundRect">
            <a:avLst/>
          </a:prstGeom>
          <a:solidFill>
            <a:srgbClr val="ED7D3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cs typeface="+mn-ea"/>
                <a:sym typeface="+mn-lt"/>
              </a:rPr>
              <a:t>Setting temperature and humidity control points</a:t>
            </a:r>
          </a:p>
        </p:txBody>
      </p:sp>
      <p:sp>
        <p:nvSpPr>
          <p:cNvPr id="61" name="圆角矩形 60"/>
          <p:cNvSpPr/>
          <p:nvPr/>
        </p:nvSpPr>
        <p:spPr>
          <a:xfrm>
            <a:off x="5937183" y="3086943"/>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cs typeface="+mn-ea"/>
                <a:sym typeface="+mn-lt"/>
              </a:rPr>
              <a:t>Actuator status</a:t>
            </a:r>
          </a:p>
        </p:txBody>
      </p:sp>
      <p:sp>
        <p:nvSpPr>
          <p:cNvPr id="62" name="圆角矩形 61"/>
          <p:cNvSpPr/>
          <p:nvPr/>
        </p:nvSpPr>
        <p:spPr>
          <a:xfrm>
            <a:off x="5937183" y="3716338"/>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Water leakage detection</a:t>
            </a:r>
          </a:p>
        </p:txBody>
      </p:sp>
      <p:sp>
        <p:nvSpPr>
          <p:cNvPr id="65" name="圆角矩形 64"/>
          <p:cNvSpPr/>
          <p:nvPr/>
        </p:nvSpPr>
        <p:spPr>
          <a:xfrm>
            <a:off x="5942613" y="4345733"/>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Fan status</a:t>
            </a:r>
          </a:p>
        </p:txBody>
      </p:sp>
      <p:sp>
        <p:nvSpPr>
          <p:cNvPr id="66" name="圆角矩形 65"/>
          <p:cNvSpPr/>
          <p:nvPr/>
        </p:nvSpPr>
        <p:spPr>
          <a:xfrm>
            <a:off x="5942613" y="4971320"/>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Electric heater status</a:t>
            </a:r>
          </a:p>
        </p:txBody>
      </p:sp>
    </p:spTree>
    <p:extLst>
      <p:ext uri="{BB962C8B-B14F-4D97-AF65-F5344CB8AC3E}">
        <p14:creationId xmlns:p14="http://schemas.microsoft.com/office/powerpoint/2010/main" val="926723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wipe(down)">
                                      <p:cBhvr>
                                        <p:cTn id="14" dur="500"/>
                                        <p:tgtEl>
                                          <p:spTgt spid="41"/>
                                        </p:tgtEl>
                                      </p:cBhvr>
                                    </p:animEffect>
                                  </p:childTnLst>
                                </p:cTn>
                              </p:par>
                              <p:par>
                                <p:cTn id="15" presetID="22" presetClass="entr" presetSubtype="4" fill="hold"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down)">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down)">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down)">
                                      <p:cBhvr>
                                        <p:cTn id="30" dur="500"/>
                                        <p:tgtEl>
                                          <p:spTgt spid="15"/>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down)">
                                      <p:cBhvr>
                                        <p:cTn id="33" dur="500"/>
                                        <p:tgtEl>
                                          <p:spTgt spid="19"/>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down)">
                                      <p:cBhvr>
                                        <p:cTn id="36" dur="500"/>
                                        <p:tgtEl>
                                          <p:spTgt spid="21"/>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down)">
                                      <p:cBhvr>
                                        <p:cTn id="39" dur="500"/>
                                        <p:tgtEl>
                                          <p:spTgt spid="24"/>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50"/>
                                        </p:tgtEl>
                                        <p:attrNameLst>
                                          <p:attrName>style.visibility</p:attrName>
                                        </p:attrNameLst>
                                      </p:cBhvr>
                                      <p:to>
                                        <p:strVal val="visible"/>
                                      </p:to>
                                    </p:set>
                                    <p:animEffect transition="in" filter="wipe(down)">
                                      <p:cBhvr>
                                        <p:cTn id="42" dur="500"/>
                                        <p:tgtEl>
                                          <p:spTgt spid="50"/>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51"/>
                                        </p:tgtEl>
                                        <p:attrNameLst>
                                          <p:attrName>style.visibility</p:attrName>
                                        </p:attrNameLst>
                                      </p:cBhvr>
                                      <p:to>
                                        <p:strVal val="visible"/>
                                      </p:to>
                                    </p:set>
                                    <p:animEffect transition="in" filter="wipe(down)">
                                      <p:cBhvr>
                                        <p:cTn id="45" dur="500"/>
                                        <p:tgtEl>
                                          <p:spTgt spid="51"/>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wipe(down)">
                                      <p:cBhvr>
                                        <p:cTn id="48" dur="500"/>
                                        <p:tgtEl>
                                          <p:spTgt spid="55"/>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wipe(down)">
                                      <p:cBhvr>
                                        <p:cTn id="51" dur="500"/>
                                        <p:tgtEl>
                                          <p:spTgt spid="56"/>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61"/>
                                        </p:tgtEl>
                                        <p:attrNameLst>
                                          <p:attrName>style.visibility</p:attrName>
                                        </p:attrNameLst>
                                      </p:cBhvr>
                                      <p:to>
                                        <p:strVal val="visible"/>
                                      </p:to>
                                    </p:set>
                                    <p:animEffect transition="in" filter="wipe(down)">
                                      <p:cBhvr>
                                        <p:cTn id="54" dur="500"/>
                                        <p:tgtEl>
                                          <p:spTgt spid="61"/>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62"/>
                                        </p:tgtEl>
                                        <p:attrNameLst>
                                          <p:attrName>style.visibility</p:attrName>
                                        </p:attrNameLst>
                                      </p:cBhvr>
                                      <p:to>
                                        <p:strVal val="visible"/>
                                      </p:to>
                                    </p:set>
                                    <p:animEffect transition="in" filter="wipe(down)">
                                      <p:cBhvr>
                                        <p:cTn id="57" dur="500"/>
                                        <p:tgtEl>
                                          <p:spTgt spid="62"/>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5"/>
                                        </p:tgtEl>
                                        <p:attrNameLst>
                                          <p:attrName>style.visibility</p:attrName>
                                        </p:attrNameLst>
                                      </p:cBhvr>
                                      <p:to>
                                        <p:strVal val="visible"/>
                                      </p:to>
                                    </p:set>
                                    <p:animEffect transition="in" filter="wipe(down)">
                                      <p:cBhvr>
                                        <p:cTn id="62" dur="500"/>
                                        <p:tgtEl>
                                          <p:spTgt spid="5"/>
                                        </p:tgtEl>
                                      </p:cBhvr>
                                    </p:animEffect>
                                  </p:childTnLst>
                                </p:cTn>
                              </p:par>
                              <p:par>
                                <p:cTn id="63" presetID="22" presetClass="entr" presetSubtype="4" fill="hold" nodeType="withEffect">
                                  <p:stCondLst>
                                    <p:cond delay="0"/>
                                  </p:stCondLst>
                                  <p:childTnLst>
                                    <p:set>
                                      <p:cBhvr>
                                        <p:cTn id="64" dur="1" fill="hold">
                                          <p:stCondLst>
                                            <p:cond delay="0"/>
                                          </p:stCondLst>
                                        </p:cTn>
                                        <p:tgtEl>
                                          <p:spTgt spid="6"/>
                                        </p:tgtEl>
                                        <p:attrNameLst>
                                          <p:attrName>style.visibility</p:attrName>
                                        </p:attrNameLst>
                                      </p:cBhvr>
                                      <p:to>
                                        <p:strVal val="visible"/>
                                      </p:to>
                                    </p:set>
                                    <p:animEffect transition="in" filter="wipe(down)">
                                      <p:cBhvr>
                                        <p:cTn id="65" dur="500"/>
                                        <p:tgtEl>
                                          <p:spTgt spid="6"/>
                                        </p:tgtEl>
                                      </p:cBhvr>
                                    </p:animEffect>
                                  </p:childTnLst>
                                </p:cTn>
                              </p:par>
                              <p:par>
                                <p:cTn id="66" presetID="22" presetClass="entr" presetSubtype="4" fill="hold" grpId="0" nodeType="with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wipe(down)">
                                      <p:cBhvr>
                                        <p:cTn id="68" dur="500"/>
                                        <p:tgtEl>
                                          <p:spTgt spid="10"/>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wipe(down)">
                                      <p:cBhvr>
                                        <p:cTn id="71" dur="500"/>
                                        <p:tgtEl>
                                          <p:spTgt spid="38"/>
                                        </p:tgtEl>
                                      </p:cBhvr>
                                    </p:animEffect>
                                  </p:childTnLst>
                                </p:cTn>
                              </p:par>
                              <p:par>
                                <p:cTn id="72" presetID="22" presetClass="entr" presetSubtype="4" fill="hold" grpId="0" nodeType="withEffect">
                                  <p:stCondLst>
                                    <p:cond delay="0"/>
                                  </p:stCondLst>
                                  <p:childTnLst>
                                    <p:set>
                                      <p:cBhvr>
                                        <p:cTn id="73" dur="1" fill="hold">
                                          <p:stCondLst>
                                            <p:cond delay="0"/>
                                          </p:stCondLst>
                                        </p:cTn>
                                        <p:tgtEl>
                                          <p:spTgt spid="47"/>
                                        </p:tgtEl>
                                        <p:attrNameLst>
                                          <p:attrName>style.visibility</p:attrName>
                                        </p:attrNameLst>
                                      </p:cBhvr>
                                      <p:to>
                                        <p:strVal val="visible"/>
                                      </p:to>
                                    </p:set>
                                    <p:animEffect transition="in" filter="wipe(down)">
                                      <p:cBhvr>
                                        <p:cTn id="74" dur="500"/>
                                        <p:tgtEl>
                                          <p:spTgt spid="47"/>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4" fill="hold" grpId="0" nodeType="clickEffect">
                                  <p:stCondLst>
                                    <p:cond delay="0"/>
                                  </p:stCondLst>
                                  <p:childTnLst>
                                    <p:set>
                                      <p:cBhvr>
                                        <p:cTn id="78" dur="1" fill="hold">
                                          <p:stCondLst>
                                            <p:cond delay="0"/>
                                          </p:stCondLst>
                                        </p:cTn>
                                        <p:tgtEl>
                                          <p:spTgt spid="34"/>
                                        </p:tgtEl>
                                        <p:attrNameLst>
                                          <p:attrName>style.visibility</p:attrName>
                                        </p:attrNameLst>
                                      </p:cBhvr>
                                      <p:to>
                                        <p:strVal val="visible"/>
                                      </p:to>
                                    </p:set>
                                    <p:animEffect transition="in" filter="wipe(down)">
                                      <p:cBhvr>
                                        <p:cTn id="79" dur="500"/>
                                        <p:tgtEl>
                                          <p:spTgt spid="34"/>
                                        </p:tgtEl>
                                      </p:cBhvr>
                                    </p:animEffect>
                                  </p:childTnLst>
                                </p:cTn>
                              </p:par>
                              <p:par>
                                <p:cTn id="80" presetID="22" presetClass="entr" presetSubtype="4" fill="hold" nodeType="withEffect">
                                  <p:stCondLst>
                                    <p:cond delay="0"/>
                                  </p:stCondLst>
                                  <p:childTnLst>
                                    <p:set>
                                      <p:cBhvr>
                                        <p:cTn id="81" dur="1" fill="hold">
                                          <p:stCondLst>
                                            <p:cond delay="0"/>
                                          </p:stCondLst>
                                        </p:cTn>
                                        <p:tgtEl>
                                          <p:spTgt spid="42"/>
                                        </p:tgtEl>
                                        <p:attrNameLst>
                                          <p:attrName>style.visibility</p:attrName>
                                        </p:attrNameLst>
                                      </p:cBhvr>
                                      <p:to>
                                        <p:strVal val="visible"/>
                                      </p:to>
                                    </p:set>
                                    <p:animEffect transition="in" filter="wipe(down)">
                                      <p:cBhvr>
                                        <p:cTn id="82" dur="500"/>
                                        <p:tgtEl>
                                          <p:spTgt spid="42"/>
                                        </p:tgtEl>
                                      </p:cBhvr>
                                    </p:animEffect>
                                  </p:childTnLst>
                                </p:cTn>
                              </p:par>
                              <p:par>
                                <p:cTn id="83" presetID="22" presetClass="entr" presetSubtype="4" fill="hold" nodeType="withEffect">
                                  <p:stCondLst>
                                    <p:cond delay="0"/>
                                  </p:stCondLst>
                                  <p:childTnLst>
                                    <p:set>
                                      <p:cBhvr>
                                        <p:cTn id="84" dur="1" fill="hold">
                                          <p:stCondLst>
                                            <p:cond delay="0"/>
                                          </p:stCondLst>
                                        </p:cTn>
                                        <p:tgtEl>
                                          <p:spTgt spid="46"/>
                                        </p:tgtEl>
                                        <p:attrNameLst>
                                          <p:attrName>style.visibility</p:attrName>
                                        </p:attrNameLst>
                                      </p:cBhvr>
                                      <p:to>
                                        <p:strVal val="visible"/>
                                      </p:to>
                                    </p:set>
                                    <p:animEffect transition="in" filter="wipe(down)">
                                      <p:cBhvr>
                                        <p:cTn id="85" dur="500"/>
                                        <p:tgtEl>
                                          <p:spTgt spid="46"/>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4" fill="hold" grpId="0" nodeType="clickEffect">
                                  <p:stCondLst>
                                    <p:cond delay="0"/>
                                  </p:stCondLst>
                                  <p:childTnLst>
                                    <p:set>
                                      <p:cBhvr>
                                        <p:cTn id="89" dur="1" fill="hold">
                                          <p:stCondLst>
                                            <p:cond delay="0"/>
                                          </p:stCondLst>
                                        </p:cTn>
                                        <p:tgtEl>
                                          <p:spTgt spid="29"/>
                                        </p:tgtEl>
                                        <p:attrNameLst>
                                          <p:attrName>style.visibility</p:attrName>
                                        </p:attrNameLst>
                                      </p:cBhvr>
                                      <p:to>
                                        <p:strVal val="visible"/>
                                      </p:to>
                                    </p:set>
                                    <p:animEffect transition="in" filter="wipe(down)">
                                      <p:cBhvr>
                                        <p:cTn id="90" dur="500"/>
                                        <p:tgtEl>
                                          <p:spTgt spid="29"/>
                                        </p:tgtEl>
                                      </p:cBhvr>
                                    </p:animEffect>
                                  </p:childTnLst>
                                </p:cTn>
                              </p:par>
                              <p:par>
                                <p:cTn id="91" presetID="22" presetClass="entr" presetSubtype="4" fill="hold" grpId="0" nodeType="withEffect">
                                  <p:stCondLst>
                                    <p:cond delay="0"/>
                                  </p:stCondLst>
                                  <p:childTnLst>
                                    <p:set>
                                      <p:cBhvr>
                                        <p:cTn id="92" dur="1" fill="hold">
                                          <p:stCondLst>
                                            <p:cond delay="0"/>
                                          </p:stCondLst>
                                        </p:cTn>
                                        <p:tgtEl>
                                          <p:spTgt spid="30"/>
                                        </p:tgtEl>
                                        <p:attrNameLst>
                                          <p:attrName>style.visibility</p:attrName>
                                        </p:attrNameLst>
                                      </p:cBhvr>
                                      <p:to>
                                        <p:strVal val="visible"/>
                                      </p:to>
                                    </p:set>
                                    <p:animEffect transition="in" filter="wipe(down)">
                                      <p:cBhvr>
                                        <p:cTn id="93" dur="500"/>
                                        <p:tgtEl>
                                          <p:spTgt spid="30"/>
                                        </p:tgtEl>
                                      </p:cBhvr>
                                    </p:animEffect>
                                  </p:childTnLst>
                                </p:cTn>
                              </p:par>
                              <p:par>
                                <p:cTn id="94" presetID="22" presetClass="entr" presetSubtype="4" fill="hold" nodeType="withEffect">
                                  <p:stCondLst>
                                    <p:cond delay="0"/>
                                  </p:stCondLst>
                                  <p:childTnLst>
                                    <p:set>
                                      <p:cBhvr>
                                        <p:cTn id="95" dur="1" fill="hold">
                                          <p:stCondLst>
                                            <p:cond delay="0"/>
                                          </p:stCondLst>
                                        </p:cTn>
                                        <p:tgtEl>
                                          <p:spTgt spid="35"/>
                                        </p:tgtEl>
                                        <p:attrNameLst>
                                          <p:attrName>style.visibility</p:attrName>
                                        </p:attrNameLst>
                                      </p:cBhvr>
                                      <p:to>
                                        <p:strVal val="visible"/>
                                      </p:to>
                                    </p:set>
                                    <p:animEffect transition="in" filter="wipe(down)">
                                      <p:cBhvr>
                                        <p:cTn id="96" dur="500"/>
                                        <p:tgtEl>
                                          <p:spTgt spid="35"/>
                                        </p:tgtEl>
                                      </p:cBhvr>
                                    </p:animEffect>
                                  </p:childTnLst>
                                </p:cTn>
                              </p:par>
                              <p:par>
                                <p:cTn id="97" presetID="22" presetClass="entr" presetSubtype="4" fill="hold" grpId="0" nodeType="withEffect">
                                  <p:stCondLst>
                                    <p:cond delay="0"/>
                                  </p:stCondLst>
                                  <p:childTnLst>
                                    <p:set>
                                      <p:cBhvr>
                                        <p:cTn id="98" dur="1" fill="hold">
                                          <p:stCondLst>
                                            <p:cond delay="0"/>
                                          </p:stCondLst>
                                        </p:cTn>
                                        <p:tgtEl>
                                          <p:spTgt spid="36"/>
                                        </p:tgtEl>
                                        <p:attrNameLst>
                                          <p:attrName>style.visibility</p:attrName>
                                        </p:attrNameLst>
                                      </p:cBhvr>
                                      <p:to>
                                        <p:strVal val="visible"/>
                                      </p:to>
                                    </p:set>
                                    <p:animEffect transition="in" filter="wipe(down)">
                                      <p:cBhvr>
                                        <p:cTn id="99" dur="500"/>
                                        <p:tgtEl>
                                          <p:spTgt spid="36"/>
                                        </p:tgtEl>
                                      </p:cBhvr>
                                    </p:animEffect>
                                  </p:childTnLst>
                                </p:cTn>
                              </p:par>
                              <p:par>
                                <p:cTn id="100" presetID="22" presetClass="entr" presetSubtype="4" fill="hold" grpId="0" nodeType="withEffect">
                                  <p:stCondLst>
                                    <p:cond delay="0"/>
                                  </p:stCondLst>
                                  <p:childTnLst>
                                    <p:set>
                                      <p:cBhvr>
                                        <p:cTn id="101" dur="1" fill="hold">
                                          <p:stCondLst>
                                            <p:cond delay="0"/>
                                          </p:stCondLst>
                                        </p:cTn>
                                        <p:tgtEl>
                                          <p:spTgt spid="52"/>
                                        </p:tgtEl>
                                        <p:attrNameLst>
                                          <p:attrName>style.visibility</p:attrName>
                                        </p:attrNameLst>
                                      </p:cBhvr>
                                      <p:to>
                                        <p:strVal val="visible"/>
                                      </p:to>
                                    </p:set>
                                    <p:animEffect transition="in" filter="wipe(down)">
                                      <p:cBhvr>
                                        <p:cTn id="102" dur="500"/>
                                        <p:tgtEl>
                                          <p:spTgt spid="52"/>
                                        </p:tgtEl>
                                      </p:cBhvr>
                                    </p:animEffect>
                                  </p:childTnLst>
                                </p:cTn>
                              </p:par>
                              <p:par>
                                <p:cTn id="103" presetID="22" presetClass="entr" presetSubtype="4" fill="hold" grpId="0" nodeType="withEffect">
                                  <p:stCondLst>
                                    <p:cond delay="0"/>
                                  </p:stCondLst>
                                  <p:childTnLst>
                                    <p:set>
                                      <p:cBhvr>
                                        <p:cTn id="104" dur="1" fill="hold">
                                          <p:stCondLst>
                                            <p:cond delay="0"/>
                                          </p:stCondLst>
                                        </p:cTn>
                                        <p:tgtEl>
                                          <p:spTgt spid="53"/>
                                        </p:tgtEl>
                                        <p:attrNameLst>
                                          <p:attrName>style.visibility</p:attrName>
                                        </p:attrNameLst>
                                      </p:cBhvr>
                                      <p:to>
                                        <p:strVal val="visible"/>
                                      </p:to>
                                    </p:set>
                                    <p:animEffect transition="in" filter="wipe(down)">
                                      <p:cBhvr>
                                        <p:cTn id="105" dur="500"/>
                                        <p:tgtEl>
                                          <p:spTgt spid="53"/>
                                        </p:tgtEl>
                                      </p:cBhvr>
                                    </p:animEffect>
                                  </p:childTnLst>
                                </p:cTn>
                              </p:par>
                              <p:par>
                                <p:cTn id="106" presetID="22" presetClass="entr" presetSubtype="4" fill="hold" grpId="0" nodeType="withEffect">
                                  <p:stCondLst>
                                    <p:cond delay="0"/>
                                  </p:stCondLst>
                                  <p:childTnLst>
                                    <p:set>
                                      <p:cBhvr>
                                        <p:cTn id="107" dur="1" fill="hold">
                                          <p:stCondLst>
                                            <p:cond delay="0"/>
                                          </p:stCondLst>
                                        </p:cTn>
                                        <p:tgtEl>
                                          <p:spTgt spid="54"/>
                                        </p:tgtEl>
                                        <p:attrNameLst>
                                          <p:attrName>style.visibility</p:attrName>
                                        </p:attrNameLst>
                                      </p:cBhvr>
                                      <p:to>
                                        <p:strVal val="visible"/>
                                      </p:to>
                                    </p:set>
                                    <p:animEffect transition="in" filter="wipe(down)">
                                      <p:cBhvr>
                                        <p:cTn id="108" dur="500"/>
                                        <p:tgtEl>
                                          <p:spTgt spid="54"/>
                                        </p:tgtEl>
                                      </p:cBhvr>
                                    </p:animEffect>
                                  </p:childTnLst>
                                </p:cTn>
                              </p:par>
                              <p:par>
                                <p:cTn id="109" presetID="22" presetClass="entr" presetSubtype="4" fill="hold" grpId="0" nodeType="withEffect">
                                  <p:stCondLst>
                                    <p:cond delay="0"/>
                                  </p:stCondLst>
                                  <p:childTnLst>
                                    <p:set>
                                      <p:cBhvr>
                                        <p:cTn id="110" dur="1" fill="hold">
                                          <p:stCondLst>
                                            <p:cond delay="0"/>
                                          </p:stCondLst>
                                        </p:cTn>
                                        <p:tgtEl>
                                          <p:spTgt spid="57"/>
                                        </p:tgtEl>
                                        <p:attrNameLst>
                                          <p:attrName>style.visibility</p:attrName>
                                        </p:attrNameLst>
                                      </p:cBhvr>
                                      <p:to>
                                        <p:strVal val="visible"/>
                                      </p:to>
                                    </p:set>
                                    <p:animEffect transition="in" filter="wipe(down)">
                                      <p:cBhvr>
                                        <p:cTn id="111" dur="500"/>
                                        <p:tgtEl>
                                          <p:spTgt spid="57"/>
                                        </p:tgtEl>
                                      </p:cBhvr>
                                    </p:animEffect>
                                  </p:childTnLst>
                                </p:cTn>
                              </p:par>
                              <p:par>
                                <p:cTn id="112" presetID="22" presetClass="entr" presetSubtype="4" fill="hold" grpId="0" nodeType="withEffect">
                                  <p:stCondLst>
                                    <p:cond delay="0"/>
                                  </p:stCondLst>
                                  <p:childTnLst>
                                    <p:set>
                                      <p:cBhvr>
                                        <p:cTn id="113" dur="1" fill="hold">
                                          <p:stCondLst>
                                            <p:cond delay="0"/>
                                          </p:stCondLst>
                                        </p:cTn>
                                        <p:tgtEl>
                                          <p:spTgt spid="58"/>
                                        </p:tgtEl>
                                        <p:attrNameLst>
                                          <p:attrName>style.visibility</p:attrName>
                                        </p:attrNameLst>
                                      </p:cBhvr>
                                      <p:to>
                                        <p:strVal val="visible"/>
                                      </p:to>
                                    </p:set>
                                    <p:animEffect transition="in" filter="wipe(down)">
                                      <p:cBhvr>
                                        <p:cTn id="114" dur="500"/>
                                        <p:tgtEl>
                                          <p:spTgt spid="58"/>
                                        </p:tgtEl>
                                      </p:cBhvr>
                                    </p:animEffect>
                                  </p:childTnLst>
                                </p:cTn>
                              </p:par>
                              <p:par>
                                <p:cTn id="115" presetID="22" presetClass="entr" presetSubtype="4" fill="hold" grpId="0" nodeType="withEffect">
                                  <p:stCondLst>
                                    <p:cond delay="0"/>
                                  </p:stCondLst>
                                  <p:childTnLst>
                                    <p:set>
                                      <p:cBhvr>
                                        <p:cTn id="116" dur="1" fill="hold">
                                          <p:stCondLst>
                                            <p:cond delay="0"/>
                                          </p:stCondLst>
                                        </p:cTn>
                                        <p:tgtEl>
                                          <p:spTgt spid="65"/>
                                        </p:tgtEl>
                                        <p:attrNameLst>
                                          <p:attrName>style.visibility</p:attrName>
                                        </p:attrNameLst>
                                      </p:cBhvr>
                                      <p:to>
                                        <p:strVal val="visible"/>
                                      </p:to>
                                    </p:set>
                                    <p:animEffect transition="in" filter="wipe(down)">
                                      <p:cBhvr>
                                        <p:cTn id="117" dur="500"/>
                                        <p:tgtEl>
                                          <p:spTgt spid="65"/>
                                        </p:tgtEl>
                                      </p:cBhvr>
                                    </p:animEffect>
                                  </p:childTnLst>
                                </p:cTn>
                              </p:par>
                              <p:par>
                                <p:cTn id="118" presetID="22" presetClass="entr" presetSubtype="4" fill="hold" grpId="0" nodeType="withEffect">
                                  <p:stCondLst>
                                    <p:cond delay="0"/>
                                  </p:stCondLst>
                                  <p:childTnLst>
                                    <p:set>
                                      <p:cBhvr>
                                        <p:cTn id="119" dur="1" fill="hold">
                                          <p:stCondLst>
                                            <p:cond delay="0"/>
                                          </p:stCondLst>
                                        </p:cTn>
                                        <p:tgtEl>
                                          <p:spTgt spid="66"/>
                                        </p:tgtEl>
                                        <p:attrNameLst>
                                          <p:attrName>style.visibility</p:attrName>
                                        </p:attrNameLst>
                                      </p:cBhvr>
                                      <p:to>
                                        <p:strVal val="visible"/>
                                      </p:to>
                                    </p:set>
                                    <p:animEffect transition="in" filter="wipe(down)">
                                      <p:cBhvr>
                                        <p:cTn id="120" dur="500"/>
                                        <p:tgtEl>
                                          <p:spTgt spid="66"/>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4" fill="hold" grpId="0" nodeType="clickEffect">
                                  <p:stCondLst>
                                    <p:cond delay="0"/>
                                  </p:stCondLst>
                                  <p:childTnLst>
                                    <p:set>
                                      <p:cBhvr>
                                        <p:cTn id="124" dur="1" fill="hold">
                                          <p:stCondLst>
                                            <p:cond delay="0"/>
                                          </p:stCondLst>
                                        </p:cTn>
                                        <p:tgtEl>
                                          <p:spTgt spid="11"/>
                                        </p:tgtEl>
                                        <p:attrNameLst>
                                          <p:attrName>style.visibility</p:attrName>
                                        </p:attrNameLst>
                                      </p:cBhvr>
                                      <p:to>
                                        <p:strVal val="visible"/>
                                      </p:to>
                                    </p:set>
                                    <p:animEffect transition="in" filter="wipe(down)">
                                      <p:cBhvr>
                                        <p:cTn id="125" dur="500"/>
                                        <p:tgtEl>
                                          <p:spTgt spid="11"/>
                                        </p:tgtEl>
                                      </p:cBhvr>
                                    </p:animEffect>
                                  </p:childTnLst>
                                </p:cTn>
                              </p:par>
                              <p:par>
                                <p:cTn id="126" presetID="22" presetClass="entr" presetSubtype="4" fill="hold" grpId="0" nodeType="withEffect">
                                  <p:stCondLst>
                                    <p:cond delay="0"/>
                                  </p:stCondLst>
                                  <p:childTnLst>
                                    <p:set>
                                      <p:cBhvr>
                                        <p:cTn id="127" dur="1" fill="hold">
                                          <p:stCondLst>
                                            <p:cond delay="0"/>
                                          </p:stCondLst>
                                        </p:cTn>
                                        <p:tgtEl>
                                          <p:spTgt spid="12"/>
                                        </p:tgtEl>
                                        <p:attrNameLst>
                                          <p:attrName>style.visibility</p:attrName>
                                        </p:attrNameLst>
                                      </p:cBhvr>
                                      <p:to>
                                        <p:strVal val="visible"/>
                                      </p:to>
                                    </p:set>
                                    <p:animEffect transition="in" filter="wipe(down)">
                                      <p:cBhvr>
                                        <p:cTn id="128" dur="500"/>
                                        <p:tgtEl>
                                          <p:spTgt spid="12"/>
                                        </p:tgtEl>
                                      </p:cBhvr>
                                    </p:animEffect>
                                  </p:childTnLst>
                                </p:cTn>
                              </p:par>
                              <p:par>
                                <p:cTn id="129" presetID="22" presetClass="entr" presetSubtype="4" fill="hold" nodeType="withEffect">
                                  <p:stCondLst>
                                    <p:cond delay="0"/>
                                  </p:stCondLst>
                                  <p:childTnLst>
                                    <p:set>
                                      <p:cBhvr>
                                        <p:cTn id="130" dur="1" fill="hold">
                                          <p:stCondLst>
                                            <p:cond delay="0"/>
                                          </p:stCondLst>
                                        </p:cTn>
                                        <p:tgtEl>
                                          <p:spTgt spid="37"/>
                                        </p:tgtEl>
                                        <p:attrNameLst>
                                          <p:attrName>style.visibility</p:attrName>
                                        </p:attrNameLst>
                                      </p:cBhvr>
                                      <p:to>
                                        <p:strVal val="visible"/>
                                      </p:to>
                                    </p:set>
                                    <p:animEffect transition="in" filter="wipe(down)">
                                      <p:cBhvr>
                                        <p:cTn id="131" dur="500"/>
                                        <p:tgtEl>
                                          <p:spTgt spid="37"/>
                                        </p:tgtEl>
                                      </p:cBhvr>
                                    </p:animEffect>
                                  </p:childTnLst>
                                </p:cTn>
                              </p:par>
                              <p:par>
                                <p:cTn id="132" presetID="22" presetClass="entr" presetSubtype="4" fill="hold" grpId="0" nodeType="withEffect">
                                  <p:stCondLst>
                                    <p:cond delay="0"/>
                                  </p:stCondLst>
                                  <p:childTnLst>
                                    <p:set>
                                      <p:cBhvr>
                                        <p:cTn id="133" dur="1" fill="hold">
                                          <p:stCondLst>
                                            <p:cond delay="0"/>
                                          </p:stCondLst>
                                        </p:cTn>
                                        <p:tgtEl>
                                          <p:spTgt spid="60"/>
                                        </p:tgtEl>
                                        <p:attrNameLst>
                                          <p:attrName>style.visibility</p:attrName>
                                        </p:attrNameLst>
                                      </p:cBhvr>
                                      <p:to>
                                        <p:strVal val="visible"/>
                                      </p:to>
                                    </p:set>
                                    <p:animEffect transition="in" filter="wipe(down)">
                                      <p:cBhvr>
                                        <p:cTn id="134"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P spid="10" grpId="0" animBg="1"/>
      <p:bldP spid="11" grpId="0" animBg="1"/>
      <p:bldP spid="12" grpId="0" animBg="1"/>
      <p:bldP spid="19" grpId="0"/>
      <p:bldP spid="21" grpId="0" animBg="1"/>
      <p:bldP spid="24" grpId="0" animBg="1"/>
      <p:bldP spid="29" grpId="0" animBg="1"/>
      <p:bldP spid="30" grpId="0" animBg="1"/>
      <p:bldP spid="34" grpId="0"/>
      <p:bldP spid="36" grpId="0" animBg="1"/>
      <p:bldP spid="38" grpId="0" animBg="1"/>
      <p:bldP spid="47" grpId="0" animBg="1"/>
      <p:bldP spid="50" grpId="0" animBg="1"/>
      <p:bldP spid="51" grpId="0" animBg="1"/>
      <p:bldP spid="52" grpId="0" animBg="1"/>
      <p:bldP spid="53" grpId="0" animBg="1"/>
      <p:bldP spid="54" grpId="0" animBg="1"/>
      <p:bldP spid="55" grpId="0" animBg="1"/>
      <p:bldP spid="56" grpId="0" animBg="1"/>
      <p:bldP spid="57" grpId="0" animBg="1"/>
      <p:bldP spid="58" grpId="0" animBg="1"/>
      <p:bldP spid="60" grpId="0" animBg="1"/>
      <p:bldP spid="61" grpId="0" animBg="1"/>
      <p:bldP spid="62" grpId="0" animBg="1"/>
      <p:bldP spid="65" grpId="0" animBg="1"/>
      <p:bldP spid="6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9"/>
          <p:cNvSpPr>
            <a:spLocks noGrp="1"/>
          </p:cNvSpPr>
          <p:nvPr>
            <p:ph type="body" sz="quarter" idx="10"/>
          </p:nvPr>
        </p:nvSpPr>
        <p:spPr/>
        <p:txBody>
          <a:bodyPr/>
          <a:lstStyle/>
          <a:p>
            <a:r>
              <a:rPr lang="en-US" b="1" dirty="0">
                <a:latin typeface="Huawei Sans" panose="020C0503030203020204" pitchFamily="34" charset="0"/>
                <a:cs typeface="+mn-ea"/>
                <a:sym typeface="+mn-lt"/>
              </a:rPr>
              <a:t>DCIM Planning Requirement Analysis</a:t>
            </a:r>
          </a:p>
          <a:p>
            <a:pPr lvl="1">
              <a:buSzPct val="50000"/>
              <a:buFont typeface="Wingdings" panose="05000000000000000000" pitchFamily="2" charset="2"/>
              <a:buChar char="p"/>
            </a:pPr>
            <a:r>
              <a:rPr lang="en-US" dirty="0">
                <a:solidFill>
                  <a:schemeClr val="bg1">
                    <a:lumMod val="50000"/>
                  </a:schemeClr>
                </a:solidFill>
                <a:latin typeface="Huawei Sans" panose="020C0503030203020204" pitchFamily="34" charset="0"/>
                <a:ea typeface="+mn-ea"/>
                <a:cs typeface="+mn-ea"/>
                <a:sym typeface="+mn-lt"/>
              </a:rPr>
              <a:t>Power Supply and Distribution System</a:t>
            </a:r>
          </a:p>
          <a:p>
            <a:pPr lvl="1">
              <a:buSzPct val="50000"/>
              <a:buFont typeface="Wingdings" panose="05000000000000000000" pitchFamily="2" charset="2"/>
              <a:buChar char="p"/>
            </a:pPr>
            <a:r>
              <a:rPr lang="en-US" dirty="0">
                <a:solidFill>
                  <a:schemeClr val="bg1">
                    <a:lumMod val="50000"/>
                  </a:schemeClr>
                </a:solidFill>
                <a:latin typeface="Huawei Sans" panose="020C0503030203020204" pitchFamily="34" charset="0"/>
                <a:ea typeface="+mn-ea"/>
                <a:cs typeface="+mn-ea"/>
                <a:sym typeface="+mn-lt"/>
              </a:rPr>
              <a:t>Cooling System</a:t>
            </a:r>
          </a:p>
          <a:p>
            <a:pPr lvl="1">
              <a:buSzPct val="60000"/>
              <a:buFont typeface="Wingdings" panose="05000000000000000000" pitchFamily="2" charset="2"/>
              <a:buChar char="n"/>
            </a:pPr>
            <a:r>
              <a:rPr lang="en-US" dirty="0">
                <a:latin typeface="Huawei Sans" panose="020C0503030203020204" pitchFamily="34" charset="0"/>
                <a:ea typeface="+mn-ea"/>
                <a:cs typeface="+mn-ea"/>
                <a:sym typeface="+mn-lt"/>
              </a:rPr>
              <a:t>Security Protection System</a:t>
            </a:r>
          </a:p>
          <a:p>
            <a:pPr lvl="1">
              <a:buSzPct val="50000"/>
              <a:buFont typeface="Wingdings" panose="05000000000000000000" pitchFamily="2" charset="2"/>
              <a:buChar char="p"/>
            </a:pPr>
            <a:r>
              <a:rPr lang="en-US" altLang="zh-CN" dirty="0">
                <a:solidFill>
                  <a:schemeClr val="bg1">
                    <a:lumMod val="50000"/>
                  </a:schemeClr>
                </a:solidFill>
                <a:cs typeface="+mn-ea"/>
                <a:sym typeface="+mn-lt"/>
              </a:rPr>
              <a:t>Firefighting System</a:t>
            </a:r>
          </a:p>
          <a:p>
            <a:pPr lvl="1">
              <a:buSzPct val="50000"/>
              <a:buFont typeface="Wingdings" panose="05000000000000000000" pitchFamily="2" charset="2"/>
              <a:buChar char="p"/>
            </a:pPr>
            <a:r>
              <a:rPr lang="en-US" dirty="0" smtClean="0">
                <a:solidFill>
                  <a:schemeClr val="bg1">
                    <a:lumMod val="50000"/>
                  </a:schemeClr>
                </a:solidFill>
                <a:latin typeface="Huawei Sans" panose="020C0503030203020204" pitchFamily="34" charset="0"/>
                <a:ea typeface="+mn-ea"/>
                <a:cs typeface="+mn-ea"/>
                <a:sym typeface="+mn-lt"/>
              </a:rPr>
              <a:t>Other </a:t>
            </a:r>
            <a:r>
              <a:rPr lang="en-US" dirty="0">
                <a:solidFill>
                  <a:schemeClr val="bg1">
                    <a:lumMod val="50000"/>
                  </a:schemeClr>
                </a:solidFill>
                <a:latin typeface="Huawei Sans" panose="020C0503030203020204" pitchFamily="34" charset="0"/>
                <a:ea typeface="+mn-ea"/>
                <a:cs typeface="+mn-ea"/>
                <a:sym typeface="+mn-lt"/>
              </a:rPr>
              <a:t>Requirements</a:t>
            </a:r>
          </a:p>
          <a:p>
            <a:r>
              <a:rPr lang="en-US" dirty="0">
                <a:solidFill>
                  <a:schemeClr val="bg1">
                    <a:lumMod val="50000"/>
                  </a:schemeClr>
                </a:solidFill>
                <a:latin typeface="Huawei Sans" panose="020C0503030203020204" pitchFamily="34" charset="0"/>
                <a:cs typeface="+mn-ea"/>
                <a:sym typeface="+mn-lt"/>
              </a:rPr>
              <a:t>DCIM System Planning</a:t>
            </a:r>
          </a:p>
          <a:p>
            <a:r>
              <a:rPr lang="en-US" dirty="0">
                <a:solidFill>
                  <a:schemeClr val="bg1">
                    <a:lumMod val="50000"/>
                  </a:schemeClr>
                </a:solidFill>
                <a:latin typeface="Huawei Sans" panose="020C0503030203020204" pitchFamily="34" charset="0"/>
                <a:cs typeface="+mn-ea"/>
                <a:sym typeface="+mn-lt"/>
              </a:rPr>
              <a:t>DCIM Device Selection</a:t>
            </a:r>
          </a:p>
          <a:p>
            <a:pPr lvl="1">
              <a:buSzPct val="50000"/>
              <a:buFont typeface="Wingdings" panose="05000000000000000000" pitchFamily="2" charset="2"/>
              <a:buChar char="p"/>
            </a:pPr>
            <a:endParaRPr lang="en-US" altLang="zh-CN" dirty="0" smtClean="0">
              <a:solidFill>
                <a:schemeClr val="bg1">
                  <a:lumMod val="50000"/>
                </a:schemeClr>
              </a:solidFill>
              <a:latin typeface="Huawei Sans" panose="020C0503030203020204" pitchFamily="34" charset="0"/>
              <a:ea typeface="+mn-ea"/>
              <a:cs typeface="+mn-ea"/>
              <a:sym typeface="+mn-lt"/>
            </a:endParaRPr>
          </a:p>
          <a:p>
            <a:endParaRPr lang="en-US" altLang="zh-CN" b="1" dirty="0" smtClean="0">
              <a:latin typeface="Huawei Sans" panose="020C0503030203020204" pitchFamily="34" charset="0"/>
              <a:cs typeface="+mn-ea"/>
              <a:sym typeface="+mn-lt"/>
            </a:endParaRPr>
          </a:p>
          <a:p>
            <a:endParaRPr lang="zh-CN" altLang="en-US" dirty="0">
              <a:latin typeface="Huawei Sans" panose="020C0503030203020204" pitchFamily="34" charset="0"/>
              <a:cs typeface="+mn-ea"/>
              <a:sym typeface="+mn-lt"/>
            </a:endParaRPr>
          </a:p>
        </p:txBody>
      </p:sp>
    </p:spTree>
    <p:extLst>
      <p:ext uri="{BB962C8B-B14F-4D97-AF65-F5344CB8AC3E}">
        <p14:creationId xmlns:p14="http://schemas.microsoft.com/office/powerpoint/2010/main" val="311241415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MH_Text_1"/>
          <p:cNvSpPr txBox="1">
            <a:spLocks noChangeArrowheads="1"/>
          </p:cNvSpPr>
          <p:nvPr/>
        </p:nvSpPr>
        <p:spPr bwMode="auto">
          <a:xfrm>
            <a:off x="455612" y="3031029"/>
            <a:ext cx="3194004" cy="147081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chor="ct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marL="302279" indent="-302279" defTabSz="914034" fontAlgn="ctr">
              <a:lnSpc>
                <a:spcPct val="140000"/>
              </a:lnSpc>
              <a:spcBef>
                <a:spcPts val="792"/>
              </a:spcBef>
              <a:buSzPct val="50000"/>
              <a:buFont typeface="Wingdings" panose="05000000000000000000" pitchFamily="2" charset="2"/>
              <a:buChar char="p"/>
              <a:defRPr/>
            </a:pPr>
            <a:r>
              <a:rPr lang="en-US" sz="1200" dirty="0">
                <a:latin typeface="Huawei Sans" panose="020C0503030203020204" pitchFamily="34" charset="0"/>
                <a:cs typeface="+mn-ea"/>
                <a:sym typeface="+mn-lt"/>
              </a:rPr>
              <a:t>The video surveillance system is an electronic system or a network that uses video technologies to detect, monitor, display, and record onsite images in real time.</a:t>
            </a:r>
          </a:p>
        </p:txBody>
      </p:sp>
      <p:sp>
        <p:nvSpPr>
          <p:cNvPr id="22" name="MH_SubTitle_1"/>
          <p:cNvSpPr txBox="1">
            <a:spLocks noChangeArrowheads="1"/>
          </p:cNvSpPr>
          <p:nvPr/>
        </p:nvSpPr>
        <p:spPr bwMode="auto">
          <a:xfrm>
            <a:off x="484796" y="2418146"/>
            <a:ext cx="2529387" cy="431006"/>
          </a:xfrm>
          <a:prstGeom prst="rect">
            <a:avLst/>
          </a:prstGeom>
          <a:solidFill>
            <a:srgbClr val="00B050"/>
          </a:solidFill>
          <a:ln w="9525">
            <a:noFill/>
            <a:miter lim="800000"/>
            <a:headEnd/>
            <a:tailEnd/>
          </a:ln>
          <a:extLst/>
        </p:spPr>
        <p:txBody>
          <a:bodyPr anchor="ct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ctr" eaLnBrk="1" hangingPunct="1">
              <a:defRPr/>
            </a:pPr>
            <a:r>
              <a:rPr lang="en-US" sz="1400" b="1" dirty="0">
                <a:solidFill>
                  <a:schemeClr val="bg1"/>
                </a:solidFill>
                <a:latin typeface="Huawei Sans" panose="020C0503030203020204" pitchFamily="34" charset="0"/>
                <a:cs typeface="+mn-ea"/>
                <a:sym typeface="+mn-lt"/>
              </a:rPr>
              <a:t>Video surveillance system</a:t>
            </a:r>
          </a:p>
        </p:txBody>
      </p:sp>
      <p:sp>
        <p:nvSpPr>
          <p:cNvPr id="7192" name="MH_PageTitle"/>
          <p:cNvSpPr>
            <a:spLocks noGrp="1"/>
          </p:cNvSpPr>
          <p:nvPr>
            <p:ph type="title"/>
          </p:nvPr>
        </p:nvSpPr>
        <p:spPr/>
        <p:txBody>
          <a:bodyPr/>
          <a:lstStyle/>
          <a:p>
            <a:r>
              <a:rPr lang="en-US" dirty="0">
                <a:latin typeface="Huawei Sans" panose="020C0503030203020204" pitchFamily="34" charset="0"/>
                <a:ea typeface="+mn-ea"/>
                <a:cs typeface="+mn-ea"/>
                <a:sym typeface="+mn-lt"/>
              </a:rPr>
              <a:t>Security Protection System</a:t>
            </a:r>
          </a:p>
        </p:txBody>
      </p:sp>
      <p:sp>
        <p:nvSpPr>
          <p:cNvPr id="34" name="文本占位符 33"/>
          <p:cNvSpPr>
            <a:spLocks noGrp="1"/>
          </p:cNvSpPr>
          <p:nvPr>
            <p:ph type="body" sz="quarter" idx="10"/>
          </p:nvPr>
        </p:nvSpPr>
        <p:spPr>
          <a:xfrm>
            <a:off x="455612" y="1052514"/>
            <a:ext cx="11293475" cy="781328"/>
          </a:xfrm>
        </p:spPr>
        <p:txBody>
          <a:bodyPr/>
          <a:lstStyle/>
          <a:p>
            <a:r>
              <a:rPr lang="en-US" sz="1800" dirty="0">
                <a:latin typeface="Huawei Sans" panose="020C0503030203020204" pitchFamily="34" charset="0"/>
                <a:ea typeface="+mn-ea"/>
                <a:cs typeface="+mn-ea"/>
                <a:sym typeface="+mn-lt"/>
              </a:rPr>
              <a:t>The security protection system consists of the video surveillance system, access control system, and intrusion alarm system.</a:t>
            </a:r>
          </a:p>
          <a:p>
            <a:endParaRPr lang="zh-CN" altLang="en-US" sz="1800" dirty="0">
              <a:ea typeface="+mn-ea"/>
              <a:cs typeface="+mn-ea"/>
              <a:sym typeface="+mn-lt"/>
            </a:endParaRPr>
          </a:p>
        </p:txBody>
      </p:sp>
      <p:sp>
        <p:nvSpPr>
          <p:cNvPr id="7" name="MH_Other_4"/>
          <p:cNvSpPr/>
          <p:nvPr/>
        </p:nvSpPr>
        <p:spPr>
          <a:xfrm>
            <a:off x="3043367" y="1905041"/>
            <a:ext cx="1024634" cy="1026210"/>
          </a:xfrm>
          <a:prstGeom prst="ellipse">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en-US">
              <a:latin typeface="Huawei Sans" panose="020C0503030203020204" pitchFamily="34" charset="0"/>
              <a:cs typeface="+mn-ea"/>
              <a:sym typeface="+mn-lt"/>
            </a:endParaRPr>
          </a:p>
        </p:txBody>
      </p:sp>
      <p:cxnSp>
        <p:nvCxnSpPr>
          <p:cNvPr id="9" name="MH_Other_6"/>
          <p:cNvCxnSpPr>
            <a:stCxn id="7" idx="6"/>
            <a:endCxn id="49" idx="1"/>
          </p:cNvCxnSpPr>
          <p:nvPr/>
        </p:nvCxnSpPr>
        <p:spPr>
          <a:xfrm>
            <a:off x="4068001" y="2418146"/>
            <a:ext cx="795996" cy="384778"/>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1" name="MH_Other_8"/>
          <p:cNvCxnSpPr>
            <a:stCxn id="47" idx="2"/>
            <a:endCxn id="49" idx="7"/>
          </p:cNvCxnSpPr>
          <p:nvPr/>
        </p:nvCxnSpPr>
        <p:spPr>
          <a:xfrm flipH="1">
            <a:off x="6545349" y="2472831"/>
            <a:ext cx="804838" cy="330093"/>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 name="MH_Other_9"/>
          <p:cNvCxnSpPr>
            <a:endCxn id="53" idx="7"/>
          </p:cNvCxnSpPr>
          <p:nvPr/>
        </p:nvCxnSpPr>
        <p:spPr>
          <a:xfrm flipH="1">
            <a:off x="4524196" y="4205885"/>
            <a:ext cx="150054" cy="407926"/>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pic>
        <p:nvPicPr>
          <p:cNvPr id="30" name="图片 29"/>
          <p:cNvPicPr>
            <a:picLocks noChangeAspect="1"/>
          </p:cNvPicPr>
          <p:nvPr/>
        </p:nvPicPr>
        <p:blipFill>
          <a:blip r:embed="rId4"/>
          <a:srcRect t="561" r="404" b="287"/>
          <a:stretch>
            <a:fillRect/>
          </a:stretch>
        </p:blipFill>
        <p:spPr>
          <a:xfrm>
            <a:off x="4708032" y="2756265"/>
            <a:ext cx="2014809" cy="1974348"/>
          </a:xfrm>
          <a:custGeom>
            <a:avLst/>
            <a:gdLst>
              <a:gd name="connsiteX0" fmla="*/ 3379184 w 6579584"/>
              <a:gd name="connsiteY0" fmla="*/ 0 h 6447453"/>
              <a:gd name="connsiteX1" fmla="*/ 4256262 w 6579584"/>
              <a:gd name="connsiteY1" fmla="*/ 102636 h 6447453"/>
              <a:gd name="connsiteX2" fmla="*/ 5161331 w 6579584"/>
              <a:gd name="connsiteY2" fmla="*/ 345232 h 6447453"/>
              <a:gd name="connsiteX3" fmla="*/ 6113053 w 6579584"/>
              <a:gd name="connsiteY3" fmla="*/ 783771 h 6447453"/>
              <a:gd name="connsiteX4" fmla="*/ 6579584 w 6579584"/>
              <a:gd name="connsiteY4" fmla="*/ 1082351 h 6447453"/>
              <a:gd name="connsiteX5" fmla="*/ 6234351 w 6579584"/>
              <a:gd name="connsiteY5" fmla="*/ 2621902 h 6447453"/>
              <a:gd name="connsiteX6" fmla="*/ 5889119 w 6579584"/>
              <a:gd name="connsiteY6" fmla="*/ 3470987 h 6447453"/>
              <a:gd name="connsiteX7" fmla="*/ 5478572 w 6579584"/>
              <a:gd name="connsiteY7" fmla="*/ 4189444 h 6447453"/>
              <a:gd name="connsiteX8" fmla="*/ 5012041 w 6579584"/>
              <a:gd name="connsiteY8" fmla="*/ 4851918 h 6447453"/>
              <a:gd name="connsiteX9" fmla="*/ 4508188 w 6579584"/>
              <a:gd name="connsiteY9" fmla="*/ 5393093 h 6447453"/>
              <a:gd name="connsiteX10" fmla="*/ 3995004 w 6579584"/>
              <a:gd name="connsiteY10" fmla="*/ 5896947 h 6447453"/>
              <a:gd name="connsiteX11" fmla="*/ 3612449 w 6579584"/>
              <a:gd name="connsiteY11" fmla="*/ 6186195 h 6447453"/>
              <a:gd name="connsiteX12" fmla="*/ 3229894 w 6579584"/>
              <a:gd name="connsiteY12" fmla="*/ 6447453 h 6447453"/>
              <a:gd name="connsiteX13" fmla="*/ 2670057 w 6579584"/>
              <a:gd name="connsiteY13" fmla="*/ 6074228 h 6447453"/>
              <a:gd name="connsiteX14" fmla="*/ 2110221 w 6579584"/>
              <a:gd name="connsiteY14" fmla="*/ 5579706 h 6447453"/>
              <a:gd name="connsiteX15" fmla="*/ 1578376 w 6579584"/>
              <a:gd name="connsiteY15" fmla="*/ 4973216 h 6447453"/>
              <a:gd name="connsiteX16" fmla="*/ 1139837 w 6579584"/>
              <a:gd name="connsiteY16" fmla="*/ 4376057 h 6447453"/>
              <a:gd name="connsiteX17" fmla="*/ 794604 w 6579584"/>
              <a:gd name="connsiteY17" fmla="*/ 3750906 h 6447453"/>
              <a:gd name="connsiteX18" fmla="*/ 542678 w 6579584"/>
              <a:gd name="connsiteY18" fmla="*/ 3172408 h 6447453"/>
              <a:gd name="connsiteX19" fmla="*/ 309413 w 6579584"/>
              <a:gd name="connsiteY19" fmla="*/ 2584579 h 6447453"/>
              <a:gd name="connsiteX20" fmla="*/ 160123 w 6579584"/>
              <a:gd name="connsiteY20" fmla="*/ 2062065 h 6447453"/>
              <a:gd name="connsiteX21" fmla="*/ 0 w 6579584"/>
              <a:gd name="connsiteY21" fmla="*/ 1110222 h 6447453"/>
              <a:gd name="connsiteX22" fmla="*/ 0 w 6579584"/>
              <a:gd name="connsiteY22" fmla="*/ 1059227 h 6447453"/>
              <a:gd name="connsiteX23" fmla="*/ 925233 w 6579584"/>
              <a:gd name="connsiteY23" fmla="*/ 531844 h 6447453"/>
              <a:gd name="connsiteX24" fmla="*/ 1820972 w 6579584"/>
              <a:gd name="connsiteY24" fmla="*/ 177281 h 6447453"/>
              <a:gd name="connsiteX25" fmla="*/ 2791355 w 6579584"/>
              <a:gd name="connsiteY25" fmla="*/ 9330 h 64474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579584" h="6447453">
                <a:moveTo>
                  <a:pt x="3379184" y="0"/>
                </a:moveTo>
                <a:lnTo>
                  <a:pt x="4256262" y="102636"/>
                </a:lnTo>
                <a:lnTo>
                  <a:pt x="5161331" y="345232"/>
                </a:lnTo>
                <a:lnTo>
                  <a:pt x="6113053" y="783771"/>
                </a:lnTo>
                <a:lnTo>
                  <a:pt x="6579584" y="1082351"/>
                </a:lnTo>
                <a:lnTo>
                  <a:pt x="6234351" y="2621902"/>
                </a:lnTo>
                <a:lnTo>
                  <a:pt x="5889119" y="3470987"/>
                </a:lnTo>
                <a:lnTo>
                  <a:pt x="5478572" y="4189444"/>
                </a:lnTo>
                <a:lnTo>
                  <a:pt x="5012041" y="4851918"/>
                </a:lnTo>
                <a:lnTo>
                  <a:pt x="4508188" y="5393093"/>
                </a:lnTo>
                <a:lnTo>
                  <a:pt x="3995004" y="5896947"/>
                </a:lnTo>
                <a:lnTo>
                  <a:pt x="3612449" y="6186195"/>
                </a:lnTo>
                <a:lnTo>
                  <a:pt x="3229894" y="6447453"/>
                </a:lnTo>
                <a:lnTo>
                  <a:pt x="2670057" y="6074228"/>
                </a:lnTo>
                <a:lnTo>
                  <a:pt x="2110221" y="5579706"/>
                </a:lnTo>
                <a:lnTo>
                  <a:pt x="1578376" y="4973216"/>
                </a:lnTo>
                <a:lnTo>
                  <a:pt x="1139837" y="4376057"/>
                </a:lnTo>
                <a:lnTo>
                  <a:pt x="794604" y="3750906"/>
                </a:lnTo>
                <a:lnTo>
                  <a:pt x="542678" y="3172408"/>
                </a:lnTo>
                <a:lnTo>
                  <a:pt x="309413" y="2584579"/>
                </a:lnTo>
                <a:lnTo>
                  <a:pt x="160123" y="2062065"/>
                </a:lnTo>
                <a:lnTo>
                  <a:pt x="0" y="1110222"/>
                </a:lnTo>
                <a:lnTo>
                  <a:pt x="0" y="1059227"/>
                </a:lnTo>
                <a:lnTo>
                  <a:pt x="925233" y="531844"/>
                </a:lnTo>
                <a:lnTo>
                  <a:pt x="1820972" y="177281"/>
                </a:lnTo>
                <a:lnTo>
                  <a:pt x="2791355" y="9330"/>
                </a:lnTo>
                <a:close/>
              </a:path>
            </a:pathLst>
          </a:custGeom>
        </p:spPr>
      </p:pic>
      <p:pic>
        <p:nvPicPr>
          <p:cNvPr id="45" name="图片 44"/>
          <p:cNvPicPr>
            <a:picLocks noChangeAspect="1"/>
          </p:cNvPicPr>
          <p:nvPr/>
        </p:nvPicPr>
        <p:blipFill>
          <a:blip r:embed="rId5"/>
          <a:stretch>
            <a:fillRect/>
          </a:stretch>
        </p:blipFill>
        <p:spPr>
          <a:xfrm>
            <a:off x="3226750" y="2059384"/>
            <a:ext cx="623960" cy="703148"/>
          </a:xfrm>
          <a:prstGeom prst="rect">
            <a:avLst/>
          </a:prstGeom>
        </p:spPr>
      </p:pic>
      <p:sp>
        <p:nvSpPr>
          <p:cNvPr id="47" name="MH_Other_4"/>
          <p:cNvSpPr/>
          <p:nvPr/>
        </p:nvSpPr>
        <p:spPr>
          <a:xfrm>
            <a:off x="7350187" y="1959726"/>
            <a:ext cx="1024634" cy="1026210"/>
          </a:xfrm>
          <a:prstGeom prst="ellipse">
            <a:avLst/>
          </a:prstGeom>
          <a:no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en-US">
              <a:latin typeface="Huawei Sans" panose="020C0503030203020204" pitchFamily="34" charset="0"/>
              <a:cs typeface="+mn-ea"/>
              <a:sym typeface="+mn-lt"/>
            </a:endParaRPr>
          </a:p>
        </p:txBody>
      </p:sp>
      <p:sp>
        <p:nvSpPr>
          <p:cNvPr id="49" name="MH_Other_4"/>
          <p:cNvSpPr/>
          <p:nvPr/>
        </p:nvSpPr>
        <p:spPr>
          <a:xfrm>
            <a:off x="4515777" y="2454169"/>
            <a:ext cx="2377792" cy="2381449"/>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en-US">
              <a:latin typeface="Huawei Sans" panose="020C0503030203020204" pitchFamily="34" charset="0"/>
              <a:cs typeface="+mn-ea"/>
              <a:sym typeface="+mn-lt"/>
            </a:endParaRPr>
          </a:p>
        </p:txBody>
      </p:sp>
      <p:sp>
        <p:nvSpPr>
          <p:cNvPr id="53" name="MH_Other_4"/>
          <p:cNvSpPr/>
          <p:nvPr/>
        </p:nvSpPr>
        <p:spPr>
          <a:xfrm>
            <a:off x="3649616" y="4463526"/>
            <a:ext cx="1024634" cy="1026210"/>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fontAlgn="auto">
              <a:spcBef>
                <a:spcPts val="0"/>
              </a:spcBef>
              <a:spcAft>
                <a:spcPts val="0"/>
              </a:spcAft>
              <a:defRPr/>
            </a:pPr>
            <a:endParaRPr lang="en-US">
              <a:latin typeface="Huawei Sans" panose="020C0503030203020204" pitchFamily="34" charset="0"/>
              <a:cs typeface="+mn-ea"/>
              <a:sym typeface="+mn-lt"/>
            </a:endParaRPr>
          </a:p>
        </p:txBody>
      </p:sp>
      <p:sp>
        <p:nvSpPr>
          <p:cNvPr id="55" name="MH_Text_1"/>
          <p:cNvSpPr txBox="1">
            <a:spLocks noChangeArrowheads="1"/>
          </p:cNvSpPr>
          <p:nvPr/>
        </p:nvSpPr>
        <p:spPr bwMode="auto">
          <a:xfrm>
            <a:off x="6985291" y="3183220"/>
            <a:ext cx="4747813" cy="1574401"/>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chor="ct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marL="302279" indent="-302279" defTabSz="914034" fontAlgn="ctr">
              <a:lnSpc>
                <a:spcPct val="140000"/>
              </a:lnSpc>
              <a:spcBef>
                <a:spcPts val="792"/>
              </a:spcBef>
              <a:buSzPct val="50000"/>
              <a:buFont typeface="Wingdings" panose="05000000000000000000" pitchFamily="2" charset="2"/>
              <a:buChar char="p"/>
              <a:defRPr/>
            </a:pPr>
            <a:r>
              <a:rPr lang="en-US" sz="1200" dirty="0">
                <a:latin typeface="Huawei Sans" panose="020C0503030203020204" pitchFamily="34" charset="0"/>
                <a:cs typeface="+mn-ea"/>
                <a:sym typeface="+mn-lt"/>
              </a:rPr>
              <a:t>The access control system uses modern electronic devices and software information technologies to control the access of people or objects at the entrances and exits of a data center. The control operations include allowing, rejection, recording, and alarming. The access control system is an effective measure to ensure area security and implement intelligent management.</a:t>
            </a:r>
          </a:p>
        </p:txBody>
      </p:sp>
      <p:sp>
        <p:nvSpPr>
          <p:cNvPr id="56" name="MH_SubTitle_1"/>
          <p:cNvSpPr txBox="1">
            <a:spLocks noChangeArrowheads="1"/>
          </p:cNvSpPr>
          <p:nvPr/>
        </p:nvSpPr>
        <p:spPr bwMode="auto">
          <a:xfrm>
            <a:off x="8369936" y="2600023"/>
            <a:ext cx="2392027" cy="431006"/>
          </a:xfrm>
          <a:prstGeom prst="rect">
            <a:avLst/>
          </a:prstGeom>
          <a:solidFill>
            <a:srgbClr val="B4B4B4"/>
          </a:solidFill>
          <a:ln w="9525">
            <a:noFill/>
            <a:miter lim="800000"/>
            <a:headEnd/>
            <a:tailEnd/>
          </a:ln>
          <a:extLst/>
        </p:spPr>
        <p:txBody>
          <a:bodyPr anchor="ct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ctr" eaLnBrk="1" hangingPunct="1">
              <a:defRPr/>
            </a:pPr>
            <a:r>
              <a:rPr lang="en-US" sz="1400" b="1" dirty="0">
                <a:solidFill>
                  <a:schemeClr val="bg1"/>
                </a:solidFill>
                <a:latin typeface="Huawei Sans" panose="020C0503030203020204" pitchFamily="34" charset="0"/>
                <a:cs typeface="+mn-ea"/>
                <a:sym typeface="+mn-lt"/>
              </a:rPr>
              <a:t>Access control system</a:t>
            </a:r>
          </a:p>
        </p:txBody>
      </p:sp>
      <p:sp>
        <p:nvSpPr>
          <p:cNvPr id="57" name="MH_Text_1"/>
          <p:cNvSpPr txBox="1">
            <a:spLocks noChangeArrowheads="1"/>
          </p:cNvSpPr>
          <p:nvPr/>
        </p:nvSpPr>
        <p:spPr bwMode="auto">
          <a:xfrm>
            <a:off x="1998825" y="5371029"/>
            <a:ext cx="9242916" cy="86755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chor="ct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marL="302279" indent="-302279" defTabSz="914034" fontAlgn="ctr">
              <a:lnSpc>
                <a:spcPct val="140000"/>
              </a:lnSpc>
              <a:spcBef>
                <a:spcPts val="792"/>
              </a:spcBef>
              <a:buSzPct val="50000"/>
              <a:buFont typeface="Wingdings" panose="05000000000000000000" pitchFamily="2" charset="2"/>
              <a:buChar char="p"/>
              <a:defRPr/>
            </a:pPr>
            <a:r>
              <a:rPr lang="en-US" sz="1200" dirty="0">
                <a:latin typeface="Huawei Sans" panose="020C0503030203020204" pitchFamily="34" charset="0"/>
                <a:cs typeface="+mn-ea"/>
                <a:sym typeface="+mn-lt"/>
              </a:rPr>
              <a:t>The intrusion alarm system is an electronic system or a network that uses sensor technologies and electronic information technologies to detect and indicate unauthorized access to a protected area, generate and process alarm information.</a:t>
            </a:r>
          </a:p>
        </p:txBody>
      </p:sp>
      <p:sp>
        <p:nvSpPr>
          <p:cNvPr id="58" name="MH_SubTitle_1"/>
          <p:cNvSpPr txBox="1">
            <a:spLocks noChangeArrowheads="1"/>
          </p:cNvSpPr>
          <p:nvPr/>
        </p:nvSpPr>
        <p:spPr bwMode="auto">
          <a:xfrm>
            <a:off x="4809409" y="5055523"/>
            <a:ext cx="2327023" cy="431006"/>
          </a:xfrm>
          <a:prstGeom prst="rect">
            <a:avLst/>
          </a:prstGeom>
          <a:solidFill>
            <a:srgbClr val="C00000"/>
          </a:solidFill>
          <a:ln w="9525">
            <a:noFill/>
            <a:miter lim="800000"/>
            <a:headEnd/>
            <a:tailEnd/>
          </a:ln>
          <a:extLst/>
        </p:spPr>
        <p:txBody>
          <a:bodyPr anchor="ct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ctr" eaLnBrk="1" hangingPunct="1">
              <a:defRPr/>
            </a:pPr>
            <a:r>
              <a:rPr lang="en-US" sz="1400" b="1" dirty="0">
                <a:solidFill>
                  <a:schemeClr val="bg1"/>
                </a:solidFill>
                <a:latin typeface="Huawei Sans" panose="020C0503030203020204" pitchFamily="34" charset="0"/>
                <a:cs typeface="+mn-ea"/>
                <a:sym typeface="+mn-lt"/>
              </a:rPr>
              <a:t>Intrusion alarm system</a:t>
            </a:r>
          </a:p>
        </p:txBody>
      </p:sp>
      <p:pic>
        <p:nvPicPr>
          <p:cNvPr id="59" name="图片 58"/>
          <p:cNvPicPr>
            <a:picLocks noChangeAspect="1"/>
          </p:cNvPicPr>
          <p:nvPr/>
        </p:nvPicPr>
        <p:blipFill>
          <a:blip r:embed="rId6"/>
          <a:stretch>
            <a:fillRect/>
          </a:stretch>
        </p:blipFill>
        <p:spPr>
          <a:xfrm>
            <a:off x="7654754" y="2054514"/>
            <a:ext cx="422494" cy="825212"/>
          </a:xfrm>
          <a:prstGeom prst="rect">
            <a:avLst/>
          </a:prstGeom>
        </p:spPr>
      </p:pic>
      <p:pic>
        <p:nvPicPr>
          <p:cNvPr id="60" name="图片 59"/>
          <p:cNvPicPr>
            <a:picLocks noChangeAspect="1"/>
          </p:cNvPicPr>
          <p:nvPr/>
        </p:nvPicPr>
        <p:blipFill>
          <a:blip r:embed="rId7"/>
          <a:stretch>
            <a:fillRect/>
          </a:stretch>
        </p:blipFill>
        <p:spPr>
          <a:xfrm>
            <a:off x="3784775" y="4689358"/>
            <a:ext cx="754316" cy="594535"/>
          </a:xfrm>
          <a:prstGeom prst="rect">
            <a:avLst/>
          </a:prstGeom>
        </p:spPr>
      </p:pic>
    </p:spTree>
    <p:custDataLst>
      <p:tags r:id="rId1"/>
    </p:custDataLst>
    <p:extLst>
      <p:ext uri="{BB962C8B-B14F-4D97-AF65-F5344CB8AC3E}">
        <p14:creationId xmlns:p14="http://schemas.microsoft.com/office/powerpoint/2010/main" val="27785328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fade">
                                      <p:cBhvr>
                                        <p:cTn id="7" dur="1000"/>
                                        <p:tgtEl>
                                          <p:spTgt spid="34">
                                            <p:txEl>
                                              <p:pRg st="0" end="0"/>
                                            </p:txEl>
                                          </p:spTgt>
                                        </p:tgtEl>
                                      </p:cBhvr>
                                    </p:animEffect>
                                    <p:anim calcmode="lin" valueType="num">
                                      <p:cBhvr>
                                        <p:cTn id="8" dur="1000" fill="hold"/>
                                        <p:tgtEl>
                                          <p:spTgt spid="3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49"/>
                                        </p:tgtEl>
                                        <p:attrNameLst>
                                          <p:attrName>style.visibility</p:attrName>
                                        </p:attrNameLst>
                                      </p:cBhvr>
                                      <p:to>
                                        <p:strVal val="visible"/>
                                      </p:to>
                                    </p:set>
                                    <p:animEffect transition="in" filter="wipe(down)">
                                      <p:cBhvr>
                                        <p:cTn id="14" dur="500"/>
                                        <p:tgtEl>
                                          <p:spTgt spid="49"/>
                                        </p:tgtEl>
                                      </p:cBhvr>
                                    </p:animEffect>
                                  </p:childTnLst>
                                </p:cTn>
                              </p:par>
                              <p:par>
                                <p:cTn id="15" presetID="22" presetClass="entr" presetSubtype="4"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wipe(down)">
                                      <p:cBhvr>
                                        <p:cTn id="17" dur="500"/>
                                        <p:tgtEl>
                                          <p:spTgt spid="30"/>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randombar(horizontal)">
                                      <p:cBhvr>
                                        <p:cTn id="22" dur="500"/>
                                        <p:tgtEl>
                                          <p:spTgt spid="21"/>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randombar(horizontal)">
                                      <p:cBhvr>
                                        <p:cTn id="25" dur="500"/>
                                        <p:tgtEl>
                                          <p:spTgt spid="22"/>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randombar(horizontal)">
                                      <p:cBhvr>
                                        <p:cTn id="28" dur="500"/>
                                        <p:tgtEl>
                                          <p:spTgt spid="7"/>
                                        </p:tgtEl>
                                      </p:cBhvr>
                                    </p:animEffect>
                                  </p:childTnLst>
                                </p:cTn>
                              </p:par>
                              <p:par>
                                <p:cTn id="29" presetID="14" presetClass="entr" presetSubtype="10"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randombar(horizontal)">
                                      <p:cBhvr>
                                        <p:cTn id="31" dur="500"/>
                                        <p:tgtEl>
                                          <p:spTgt spid="9"/>
                                        </p:tgtEl>
                                      </p:cBhvr>
                                    </p:animEffect>
                                  </p:childTnLst>
                                </p:cTn>
                              </p:par>
                              <p:par>
                                <p:cTn id="32" presetID="14" presetClass="entr" presetSubtype="10" fill="hold" nodeType="with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randombar(horizontal)">
                                      <p:cBhvr>
                                        <p:cTn id="34" dur="500"/>
                                        <p:tgtEl>
                                          <p:spTgt spid="45"/>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randombar(horizontal)">
                                      <p:cBhvr>
                                        <p:cTn id="39" dur="500"/>
                                        <p:tgtEl>
                                          <p:spTgt spid="11"/>
                                        </p:tgtEl>
                                      </p:cBhvr>
                                    </p:animEffect>
                                  </p:childTnLst>
                                </p:cTn>
                              </p:par>
                              <p:par>
                                <p:cTn id="40" presetID="14" presetClass="entr" presetSubtype="10" fill="hold" grpId="0" nodeType="with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randombar(horizontal)">
                                      <p:cBhvr>
                                        <p:cTn id="42" dur="500"/>
                                        <p:tgtEl>
                                          <p:spTgt spid="47"/>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55"/>
                                        </p:tgtEl>
                                        <p:attrNameLst>
                                          <p:attrName>style.visibility</p:attrName>
                                        </p:attrNameLst>
                                      </p:cBhvr>
                                      <p:to>
                                        <p:strVal val="visible"/>
                                      </p:to>
                                    </p:set>
                                    <p:animEffect transition="in" filter="randombar(horizontal)">
                                      <p:cBhvr>
                                        <p:cTn id="45" dur="500"/>
                                        <p:tgtEl>
                                          <p:spTgt spid="55"/>
                                        </p:tgtEl>
                                      </p:cBhvr>
                                    </p:animEffect>
                                  </p:childTnLst>
                                </p:cTn>
                              </p:par>
                              <p:par>
                                <p:cTn id="46" presetID="14" presetClass="entr" presetSubtype="10" fill="hold" grpId="0" nodeType="withEffect">
                                  <p:stCondLst>
                                    <p:cond delay="0"/>
                                  </p:stCondLst>
                                  <p:childTnLst>
                                    <p:set>
                                      <p:cBhvr>
                                        <p:cTn id="47" dur="1" fill="hold">
                                          <p:stCondLst>
                                            <p:cond delay="0"/>
                                          </p:stCondLst>
                                        </p:cTn>
                                        <p:tgtEl>
                                          <p:spTgt spid="56"/>
                                        </p:tgtEl>
                                        <p:attrNameLst>
                                          <p:attrName>style.visibility</p:attrName>
                                        </p:attrNameLst>
                                      </p:cBhvr>
                                      <p:to>
                                        <p:strVal val="visible"/>
                                      </p:to>
                                    </p:set>
                                    <p:animEffect transition="in" filter="randombar(horizontal)">
                                      <p:cBhvr>
                                        <p:cTn id="48" dur="500"/>
                                        <p:tgtEl>
                                          <p:spTgt spid="56"/>
                                        </p:tgtEl>
                                      </p:cBhvr>
                                    </p:animEffect>
                                  </p:childTnLst>
                                </p:cTn>
                              </p:par>
                              <p:par>
                                <p:cTn id="49" presetID="14" presetClass="entr" presetSubtype="10" fill="hold" nodeType="withEffect">
                                  <p:stCondLst>
                                    <p:cond delay="0"/>
                                  </p:stCondLst>
                                  <p:childTnLst>
                                    <p:set>
                                      <p:cBhvr>
                                        <p:cTn id="50" dur="1" fill="hold">
                                          <p:stCondLst>
                                            <p:cond delay="0"/>
                                          </p:stCondLst>
                                        </p:cTn>
                                        <p:tgtEl>
                                          <p:spTgt spid="59"/>
                                        </p:tgtEl>
                                        <p:attrNameLst>
                                          <p:attrName>style.visibility</p:attrName>
                                        </p:attrNameLst>
                                      </p:cBhvr>
                                      <p:to>
                                        <p:strVal val="visible"/>
                                      </p:to>
                                    </p:set>
                                    <p:animEffect transition="in" filter="randombar(horizontal)">
                                      <p:cBhvr>
                                        <p:cTn id="51" dur="500"/>
                                        <p:tgtEl>
                                          <p:spTgt spid="59"/>
                                        </p:tgtEl>
                                      </p:cBhvr>
                                    </p:animEffect>
                                  </p:childTnLst>
                                </p:cTn>
                              </p:par>
                            </p:childTnLst>
                          </p:cTn>
                        </p:par>
                      </p:childTnLst>
                    </p:cTn>
                  </p:par>
                  <p:par>
                    <p:cTn id="52" fill="hold">
                      <p:stCondLst>
                        <p:cond delay="indefinite"/>
                      </p:stCondLst>
                      <p:childTnLst>
                        <p:par>
                          <p:cTn id="53" fill="hold">
                            <p:stCondLst>
                              <p:cond delay="0"/>
                            </p:stCondLst>
                            <p:childTnLst>
                              <p:par>
                                <p:cTn id="54" presetID="14" presetClass="entr" presetSubtype="10" fill="hold" nodeType="click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randombar(horizontal)">
                                      <p:cBhvr>
                                        <p:cTn id="56" dur="500"/>
                                        <p:tgtEl>
                                          <p:spTgt spid="12"/>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53"/>
                                        </p:tgtEl>
                                        <p:attrNameLst>
                                          <p:attrName>style.visibility</p:attrName>
                                        </p:attrNameLst>
                                      </p:cBhvr>
                                      <p:to>
                                        <p:strVal val="visible"/>
                                      </p:to>
                                    </p:set>
                                    <p:animEffect transition="in" filter="randombar(horizontal)">
                                      <p:cBhvr>
                                        <p:cTn id="59" dur="500"/>
                                        <p:tgtEl>
                                          <p:spTgt spid="53"/>
                                        </p:tgtEl>
                                      </p:cBhvr>
                                    </p:animEffect>
                                  </p:childTnLst>
                                </p:cTn>
                              </p:par>
                              <p:par>
                                <p:cTn id="60" presetID="14" presetClass="entr" presetSubtype="10" fill="hold" grpId="0" nodeType="withEffect">
                                  <p:stCondLst>
                                    <p:cond delay="0"/>
                                  </p:stCondLst>
                                  <p:childTnLst>
                                    <p:set>
                                      <p:cBhvr>
                                        <p:cTn id="61" dur="1" fill="hold">
                                          <p:stCondLst>
                                            <p:cond delay="0"/>
                                          </p:stCondLst>
                                        </p:cTn>
                                        <p:tgtEl>
                                          <p:spTgt spid="57"/>
                                        </p:tgtEl>
                                        <p:attrNameLst>
                                          <p:attrName>style.visibility</p:attrName>
                                        </p:attrNameLst>
                                      </p:cBhvr>
                                      <p:to>
                                        <p:strVal val="visible"/>
                                      </p:to>
                                    </p:set>
                                    <p:animEffect transition="in" filter="randombar(horizontal)">
                                      <p:cBhvr>
                                        <p:cTn id="62" dur="500"/>
                                        <p:tgtEl>
                                          <p:spTgt spid="57"/>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58"/>
                                        </p:tgtEl>
                                        <p:attrNameLst>
                                          <p:attrName>style.visibility</p:attrName>
                                        </p:attrNameLst>
                                      </p:cBhvr>
                                      <p:to>
                                        <p:strVal val="visible"/>
                                      </p:to>
                                    </p:set>
                                    <p:animEffect transition="in" filter="randombar(horizontal)">
                                      <p:cBhvr>
                                        <p:cTn id="65" dur="500"/>
                                        <p:tgtEl>
                                          <p:spTgt spid="58"/>
                                        </p:tgtEl>
                                      </p:cBhvr>
                                    </p:animEffect>
                                  </p:childTnLst>
                                </p:cTn>
                              </p:par>
                              <p:par>
                                <p:cTn id="66" presetID="14" presetClass="entr" presetSubtype="10" fill="hold" nodeType="withEffect">
                                  <p:stCondLst>
                                    <p:cond delay="0"/>
                                  </p:stCondLst>
                                  <p:childTnLst>
                                    <p:set>
                                      <p:cBhvr>
                                        <p:cTn id="67" dur="1" fill="hold">
                                          <p:stCondLst>
                                            <p:cond delay="0"/>
                                          </p:stCondLst>
                                        </p:cTn>
                                        <p:tgtEl>
                                          <p:spTgt spid="60"/>
                                        </p:tgtEl>
                                        <p:attrNameLst>
                                          <p:attrName>style.visibility</p:attrName>
                                        </p:attrNameLst>
                                      </p:cBhvr>
                                      <p:to>
                                        <p:strVal val="visible"/>
                                      </p:to>
                                    </p:set>
                                    <p:animEffect transition="in" filter="randombar(horizontal)">
                                      <p:cBhvr>
                                        <p:cTn id="68"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animBg="1"/>
      <p:bldP spid="34" grpId="0" build="p"/>
      <p:bldP spid="7" grpId="0" animBg="1"/>
      <p:bldP spid="47" grpId="0" animBg="1"/>
      <p:bldP spid="49" grpId="0" animBg="1"/>
      <p:bldP spid="53" grpId="0" animBg="1"/>
      <p:bldP spid="55" grpId="0"/>
      <p:bldP spid="56" grpId="0" animBg="1"/>
      <p:bldP spid="57" grpId="0"/>
      <p:bldP spid="5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normAutofit/>
          </a:bodyPr>
          <a:lstStyle/>
          <a:p>
            <a:r>
              <a:rPr lang="en-US" dirty="0">
                <a:latin typeface="Huawei Sans" panose="020C0503030203020204" pitchFamily="34" charset="0"/>
                <a:ea typeface="+mn-ea"/>
                <a:cs typeface="+mn-ea"/>
                <a:sym typeface="+mn-lt"/>
              </a:rPr>
              <a:t>Video Surveillance System Network Architecture</a:t>
            </a:r>
          </a:p>
        </p:txBody>
      </p:sp>
      <p:sp>
        <p:nvSpPr>
          <p:cNvPr id="3" name="文本占位符 2"/>
          <p:cNvSpPr>
            <a:spLocks noGrp="1"/>
          </p:cNvSpPr>
          <p:nvPr>
            <p:ph type="body" sz="quarter" idx="10"/>
          </p:nvPr>
        </p:nvSpPr>
        <p:spPr/>
        <p:txBody>
          <a:bodyPr/>
          <a:lstStyle/>
          <a:p>
            <a:r>
              <a:rPr lang="en-US" sz="1800" dirty="0">
                <a:latin typeface="Huawei Sans" panose="020C0503030203020204" pitchFamily="34" charset="0"/>
                <a:ea typeface="+mn-ea"/>
                <a:cs typeface="+mn-ea"/>
                <a:sym typeface="+mn-lt"/>
              </a:rPr>
              <a:t>The video surveillance system consists of front-end equipment, transmission equipment, control equipment, and display and record equipment.</a:t>
            </a:r>
          </a:p>
        </p:txBody>
      </p:sp>
      <p:pic>
        <p:nvPicPr>
          <p:cNvPr id="19" name="Picture 71" descr="解码器"/>
          <p:cNvPicPr>
            <a:picLocks noChangeAspect="1" noChangeArrowheads="1"/>
          </p:cNvPicPr>
          <p:nvPr/>
        </p:nvPicPr>
        <p:blipFill>
          <a:blip r:embed="rId3" cstate="print"/>
          <a:srcRect/>
          <a:stretch>
            <a:fillRect/>
          </a:stretch>
        </p:blipFill>
        <p:spPr bwMode="auto">
          <a:xfrm>
            <a:off x="7562176" y="2678732"/>
            <a:ext cx="679450" cy="495300"/>
          </a:xfrm>
          <a:prstGeom prst="rect">
            <a:avLst/>
          </a:prstGeom>
          <a:noFill/>
        </p:spPr>
      </p:pic>
      <p:pic>
        <p:nvPicPr>
          <p:cNvPr id="20" name="Picture 71" descr="解码器"/>
          <p:cNvPicPr>
            <a:picLocks noChangeAspect="1" noChangeArrowheads="1"/>
          </p:cNvPicPr>
          <p:nvPr/>
        </p:nvPicPr>
        <p:blipFill>
          <a:blip r:embed="rId3" cstate="print"/>
          <a:srcRect/>
          <a:stretch>
            <a:fillRect/>
          </a:stretch>
        </p:blipFill>
        <p:spPr bwMode="auto">
          <a:xfrm>
            <a:off x="7559361" y="2554907"/>
            <a:ext cx="679450" cy="495300"/>
          </a:xfrm>
          <a:prstGeom prst="rect">
            <a:avLst/>
          </a:prstGeom>
          <a:noFill/>
        </p:spPr>
      </p:pic>
      <p:sp>
        <p:nvSpPr>
          <p:cNvPr id="21" name="Text Box 11"/>
          <p:cNvSpPr txBox="1">
            <a:spLocks noChangeArrowheads="1"/>
          </p:cNvSpPr>
          <p:nvPr/>
        </p:nvSpPr>
        <p:spPr bwMode="auto">
          <a:xfrm>
            <a:off x="6026469" y="1981973"/>
            <a:ext cx="1326108" cy="461665"/>
          </a:xfrm>
          <a:prstGeom prst="rect">
            <a:avLst/>
          </a:prstGeom>
          <a:noFill/>
          <a:ln w="9525" algn="ctr">
            <a:noFill/>
            <a:miter lim="800000"/>
            <a:headEnd/>
            <a:tailEnd/>
          </a:ln>
          <a:effectLst/>
        </p:spPr>
        <p:txBody>
          <a:bodyPr wrap="square">
            <a:spAutoFit/>
          </a:bodyPr>
          <a:lstStyle/>
          <a:p>
            <a:pPr algn="ctr" fontAlgn="t">
              <a:spcBef>
                <a:spcPct val="50000"/>
              </a:spcBef>
            </a:pPr>
            <a:r>
              <a:rPr lang="en-US" sz="1200" dirty="0">
                <a:solidFill>
                  <a:srgbClr val="000000"/>
                </a:solidFill>
                <a:latin typeface="Huawei Sans" panose="020C0503030203020204" pitchFamily="34" charset="0"/>
                <a:cs typeface="+mn-ea"/>
                <a:sym typeface="+mn-lt"/>
              </a:rPr>
              <a:t>Network video recorder (NVR)</a:t>
            </a:r>
          </a:p>
        </p:txBody>
      </p:sp>
      <p:sp>
        <p:nvSpPr>
          <p:cNvPr id="22" name="Text Box 19"/>
          <p:cNvSpPr txBox="1">
            <a:spLocks noChangeArrowheads="1"/>
          </p:cNvSpPr>
          <p:nvPr/>
        </p:nvSpPr>
        <p:spPr bwMode="auto">
          <a:xfrm>
            <a:off x="5175865" y="4864260"/>
            <a:ext cx="1222546" cy="443198"/>
          </a:xfrm>
          <a:prstGeom prst="rect">
            <a:avLst/>
          </a:prstGeom>
          <a:noFill/>
          <a:ln w="9525">
            <a:noFill/>
            <a:miter lim="800000"/>
            <a:headEnd/>
            <a:tailEnd/>
          </a:ln>
          <a:effectLst/>
        </p:spPr>
        <p:txBody>
          <a:bodyPr wrap="square">
            <a:spAutoFit/>
          </a:bodyPr>
          <a:lstStyle/>
          <a:p>
            <a:pPr algn="ctr" fontAlgn="t">
              <a:lnSpc>
                <a:spcPct val="95000"/>
              </a:lnSpc>
            </a:pPr>
            <a:r>
              <a:rPr lang="en-US" sz="1200" dirty="0">
                <a:solidFill>
                  <a:srgbClr val="000000"/>
                </a:solidFill>
                <a:latin typeface="Huawei Sans" panose="020C0503030203020204" pitchFamily="34" charset="0"/>
                <a:cs typeface="+mn-ea"/>
                <a:sym typeface="+mn-lt"/>
              </a:rPr>
              <a:t>Management server</a:t>
            </a:r>
          </a:p>
        </p:txBody>
      </p:sp>
      <p:sp>
        <p:nvSpPr>
          <p:cNvPr id="23" name="Text Box 23"/>
          <p:cNvSpPr txBox="1">
            <a:spLocks noChangeArrowheads="1"/>
          </p:cNvSpPr>
          <p:nvPr/>
        </p:nvSpPr>
        <p:spPr bwMode="auto">
          <a:xfrm>
            <a:off x="3105014" y="3923691"/>
            <a:ext cx="779463" cy="221599"/>
          </a:xfrm>
          <a:prstGeom prst="rect">
            <a:avLst/>
          </a:prstGeom>
          <a:noFill/>
          <a:ln w="9525" algn="ctr">
            <a:noFill/>
            <a:miter lim="800000"/>
            <a:headEnd/>
            <a:tailEnd/>
          </a:ln>
          <a:effectLst/>
        </p:spPr>
        <p:txBody>
          <a:bodyPr anchor="ctr">
            <a:spAutoFit/>
          </a:bodyPr>
          <a:lstStyle/>
          <a:p>
            <a:pPr algn="ctr" fontAlgn="t">
              <a:lnSpc>
                <a:spcPct val="70000"/>
              </a:lnSpc>
              <a:spcBef>
                <a:spcPct val="50000"/>
              </a:spcBef>
            </a:pPr>
            <a:r>
              <a:rPr lang="en-US" sz="1200">
                <a:solidFill>
                  <a:srgbClr val="000000"/>
                </a:solidFill>
                <a:latin typeface="Huawei Sans" panose="020C0503030203020204" pitchFamily="34" charset="0"/>
                <a:cs typeface="+mn-ea"/>
                <a:sym typeface="+mn-lt"/>
              </a:rPr>
              <a:t>Switch</a:t>
            </a:r>
          </a:p>
        </p:txBody>
      </p:sp>
      <p:sp>
        <p:nvSpPr>
          <p:cNvPr id="24" name="Text Box 24"/>
          <p:cNvSpPr txBox="1">
            <a:spLocks noChangeArrowheads="1"/>
          </p:cNvSpPr>
          <p:nvPr/>
        </p:nvSpPr>
        <p:spPr bwMode="auto">
          <a:xfrm>
            <a:off x="1071317" y="2813284"/>
            <a:ext cx="1869667" cy="461665"/>
          </a:xfrm>
          <a:prstGeom prst="rect">
            <a:avLst/>
          </a:prstGeom>
          <a:noFill/>
          <a:ln w="9525">
            <a:noFill/>
            <a:miter lim="800000"/>
            <a:headEnd/>
            <a:tailEnd/>
          </a:ln>
          <a:effectLst/>
        </p:spPr>
        <p:txBody>
          <a:bodyPr wrap="square">
            <a:spAutoFit/>
          </a:bodyPr>
          <a:lstStyle/>
          <a:p>
            <a:pPr algn="ctr" fontAlgn="t">
              <a:spcBef>
                <a:spcPct val="50000"/>
              </a:spcBef>
            </a:pPr>
            <a:r>
              <a:rPr kumimoji="1" lang="en-US" sz="1200" dirty="0">
                <a:solidFill>
                  <a:srgbClr val="000000"/>
                </a:solidFill>
                <a:latin typeface="Huawei Sans" panose="020C0503030203020204" pitchFamily="34" charset="0"/>
                <a:cs typeface="+mn-ea"/>
                <a:sym typeface="+mn-lt"/>
              </a:rPr>
              <a:t>Bullet camera with pan-tilt-zoom (PTZ)</a:t>
            </a:r>
          </a:p>
        </p:txBody>
      </p:sp>
      <p:sp>
        <p:nvSpPr>
          <p:cNvPr id="25" name="Text Box 27"/>
          <p:cNvSpPr txBox="1">
            <a:spLocks noChangeArrowheads="1"/>
          </p:cNvSpPr>
          <p:nvPr/>
        </p:nvSpPr>
        <p:spPr bwMode="auto">
          <a:xfrm>
            <a:off x="8746884" y="1983888"/>
            <a:ext cx="1431018" cy="276999"/>
          </a:xfrm>
          <a:prstGeom prst="rect">
            <a:avLst/>
          </a:prstGeom>
          <a:noFill/>
          <a:ln w="9525" algn="ctr">
            <a:noFill/>
            <a:miter lim="800000"/>
            <a:headEnd/>
            <a:tailEnd/>
          </a:ln>
          <a:effectLst/>
        </p:spPr>
        <p:txBody>
          <a:bodyPr wrap="square">
            <a:spAutoFit/>
          </a:bodyPr>
          <a:lstStyle/>
          <a:p>
            <a:pPr algn="ctr" fontAlgn="t">
              <a:spcBef>
                <a:spcPct val="50000"/>
              </a:spcBef>
            </a:pPr>
            <a:r>
              <a:rPr lang="en-US" sz="1200" dirty="0">
                <a:solidFill>
                  <a:srgbClr val="000000"/>
                </a:solidFill>
                <a:latin typeface="Huawei Sans" panose="020C0503030203020204" pitchFamily="34" charset="0"/>
                <a:cs typeface="+mn-ea"/>
                <a:sym typeface="+mn-lt"/>
              </a:rPr>
              <a:t>Surveillance wall</a:t>
            </a:r>
          </a:p>
        </p:txBody>
      </p:sp>
      <p:sp>
        <p:nvSpPr>
          <p:cNvPr id="26" name="Text Box 28"/>
          <p:cNvSpPr txBox="1">
            <a:spLocks noChangeArrowheads="1"/>
          </p:cNvSpPr>
          <p:nvPr/>
        </p:nvSpPr>
        <p:spPr bwMode="auto">
          <a:xfrm>
            <a:off x="7477115" y="2157913"/>
            <a:ext cx="864890" cy="276999"/>
          </a:xfrm>
          <a:prstGeom prst="rect">
            <a:avLst/>
          </a:prstGeom>
          <a:noFill/>
          <a:ln w="9525">
            <a:noFill/>
            <a:miter lim="800000"/>
            <a:headEnd/>
            <a:tailEnd/>
          </a:ln>
          <a:effectLst/>
        </p:spPr>
        <p:txBody>
          <a:bodyPr wrap="square">
            <a:spAutoFit/>
          </a:bodyPr>
          <a:lstStyle/>
          <a:p>
            <a:pPr algn="ctr" fontAlgn="t">
              <a:spcBef>
                <a:spcPct val="50000"/>
              </a:spcBef>
            </a:pPr>
            <a:r>
              <a:rPr lang="en-US" sz="1200" dirty="0">
                <a:solidFill>
                  <a:srgbClr val="000000"/>
                </a:solidFill>
                <a:latin typeface="Huawei Sans" panose="020C0503030203020204" pitchFamily="34" charset="0"/>
                <a:cs typeface="+mn-ea"/>
                <a:sym typeface="+mn-lt"/>
              </a:rPr>
              <a:t>Decoder</a:t>
            </a:r>
          </a:p>
        </p:txBody>
      </p:sp>
      <p:sp>
        <p:nvSpPr>
          <p:cNvPr id="27" name="Rectangle 29"/>
          <p:cNvSpPr>
            <a:spLocks noChangeArrowheads="1"/>
          </p:cNvSpPr>
          <p:nvPr/>
        </p:nvSpPr>
        <p:spPr bwMode="auto">
          <a:xfrm>
            <a:off x="964097" y="5361459"/>
            <a:ext cx="1838738" cy="284162"/>
          </a:xfrm>
          <a:prstGeom prst="rect">
            <a:avLst/>
          </a:prstGeom>
          <a:solidFill>
            <a:srgbClr val="0099CC"/>
          </a:solidFill>
          <a:ln w="9525" algn="ctr">
            <a:noFill/>
            <a:miter lim="800000"/>
            <a:headEnd/>
            <a:tailEnd/>
          </a:ln>
          <a:effectLst/>
        </p:spPr>
        <p:txBody>
          <a:bodyPr wrap="none" anchor="ctr"/>
          <a:lstStyle/>
          <a:p>
            <a:pPr algn="ctr" fontAlgn="t"/>
            <a:r>
              <a:rPr kumimoji="1" lang="en-US" sz="1300" b="1" dirty="0">
                <a:solidFill>
                  <a:srgbClr val="FFFFFF"/>
                </a:solidFill>
                <a:latin typeface="Huawei Sans" panose="020C0503030203020204" pitchFamily="34" charset="0"/>
                <a:cs typeface="+mn-ea"/>
                <a:sym typeface="+mn-lt"/>
              </a:rPr>
              <a:t>Front-end equipment</a:t>
            </a:r>
          </a:p>
        </p:txBody>
      </p:sp>
      <p:sp>
        <p:nvSpPr>
          <p:cNvPr id="28" name="Rectangle 30"/>
          <p:cNvSpPr>
            <a:spLocks noChangeArrowheads="1"/>
          </p:cNvSpPr>
          <p:nvPr/>
        </p:nvSpPr>
        <p:spPr bwMode="auto">
          <a:xfrm>
            <a:off x="3025273" y="5361467"/>
            <a:ext cx="2150592" cy="287337"/>
          </a:xfrm>
          <a:prstGeom prst="rect">
            <a:avLst/>
          </a:prstGeom>
          <a:solidFill>
            <a:srgbClr val="0099CC"/>
          </a:solidFill>
          <a:ln w="9525" algn="ctr">
            <a:noFill/>
            <a:miter lim="800000"/>
            <a:headEnd/>
            <a:tailEnd/>
          </a:ln>
          <a:effectLst/>
        </p:spPr>
        <p:txBody>
          <a:bodyPr wrap="none" anchor="ctr"/>
          <a:lstStyle/>
          <a:p>
            <a:pPr algn="ctr" fontAlgn="t"/>
            <a:r>
              <a:rPr kumimoji="1" lang="en-US" sz="1300" b="1" dirty="0">
                <a:solidFill>
                  <a:srgbClr val="FFFFFF"/>
                </a:solidFill>
                <a:latin typeface="Huawei Sans" panose="020C0503030203020204" pitchFamily="34" charset="0"/>
                <a:cs typeface="+mn-ea"/>
                <a:sym typeface="+mn-lt"/>
              </a:rPr>
              <a:t>Transmission equipment</a:t>
            </a:r>
          </a:p>
        </p:txBody>
      </p:sp>
      <p:sp>
        <p:nvSpPr>
          <p:cNvPr id="29" name="Rectangle 31"/>
          <p:cNvSpPr>
            <a:spLocks noChangeArrowheads="1"/>
          </p:cNvSpPr>
          <p:nvPr/>
        </p:nvSpPr>
        <p:spPr bwMode="auto">
          <a:xfrm>
            <a:off x="5669934" y="5356641"/>
            <a:ext cx="1807181" cy="288031"/>
          </a:xfrm>
          <a:prstGeom prst="rect">
            <a:avLst/>
          </a:prstGeom>
          <a:solidFill>
            <a:srgbClr val="0099CC"/>
          </a:solidFill>
          <a:ln w="9525" algn="ctr">
            <a:noFill/>
            <a:miter lim="800000"/>
            <a:headEnd/>
            <a:tailEnd/>
          </a:ln>
          <a:effectLst/>
        </p:spPr>
        <p:txBody>
          <a:bodyPr wrap="none" anchor="ctr"/>
          <a:lstStyle/>
          <a:p>
            <a:pPr algn="ctr" fontAlgn="t"/>
            <a:r>
              <a:rPr kumimoji="1" lang="en-US" sz="1300" b="1" dirty="0">
                <a:solidFill>
                  <a:srgbClr val="FFFFFF"/>
                </a:solidFill>
                <a:latin typeface="Huawei Sans" panose="020C0503030203020204" pitchFamily="34" charset="0"/>
                <a:cs typeface="+mn-ea"/>
                <a:sym typeface="+mn-lt"/>
              </a:rPr>
              <a:t>Control equipment</a:t>
            </a:r>
          </a:p>
        </p:txBody>
      </p:sp>
      <p:sp>
        <p:nvSpPr>
          <p:cNvPr id="30" name="Rectangle 32"/>
          <p:cNvSpPr>
            <a:spLocks noChangeArrowheads="1"/>
          </p:cNvSpPr>
          <p:nvPr/>
        </p:nvSpPr>
        <p:spPr bwMode="auto">
          <a:xfrm>
            <a:off x="7971184" y="5351063"/>
            <a:ext cx="2548766" cy="287338"/>
          </a:xfrm>
          <a:prstGeom prst="rect">
            <a:avLst/>
          </a:prstGeom>
          <a:solidFill>
            <a:srgbClr val="0099CC"/>
          </a:solidFill>
          <a:ln w="9525" algn="ctr">
            <a:noFill/>
            <a:miter lim="800000"/>
            <a:headEnd/>
            <a:tailEnd/>
          </a:ln>
          <a:effectLst/>
        </p:spPr>
        <p:txBody>
          <a:bodyPr wrap="none" anchor="ctr"/>
          <a:lstStyle/>
          <a:p>
            <a:pPr algn="ctr" fontAlgn="t"/>
            <a:r>
              <a:rPr kumimoji="1" lang="en-US" sz="1300" b="1" dirty="0">
                <a:solidFill>
                  <a:srgbClr val="FFFFFF"/>
                </a:solidFill>
                <a:latin typeface="Huawei Sans" panose="020C0503030203020204" pitchFamily="34" charset="0"/>
                <a:cs typeface="+mn-ea"/>
                <a:sym typeface="+mn-lt"/>
              </a:rPr>
              <a:t>Display and record equipment</a:t>
            </a:r>
          </a:p>
        </p:txBody>
      </p:sp>
      <p:sp>
        <p:nvSpPr>
          <p:cNvPr id="31" name="Text Box 33"/>
          <p:cNvSpPr txBox="1">
            <a:spLocks noChangeArrowheads="1"/>
          </p:cNvSpPr>
          <p:nvPr/>
        </p:nvSpPr>
        <p:spPr bwMode="auto">
          <a:xfrm>
            <a:off x="7883682" y="4924313"/>
            <a:ext cx="828613" cy="221599"/>
          </a:xfrm>
          <a:prstGeom prst="rect">
            <a:avLst/>
          </a:prstGeom>
          <a:noFill/>
          <a:ln w="9525">
            <a:noFill/>
            <a:miter lim="800000"/>
            <a:headEnd/>
            <a:tailEnd/>
          </a:ln>
          <a:effectLst/>
        </p:spPr>
        <p:txBody>
          <a:bodyPr wrap="square">
            <a:spAutoFit/>
          </a:bodyPr>
          <a:lstStyle/>
          <a:p>
            <a:pPr algn="ctr" fontAlgn="t">
              <a:lnSpc>
                <a:spcPct val="70000"/>
              </a:lnSpc>
              <a:spcBef>
                <a:spcPct val="50000"/>
              </a:spcBef>
            </a:pPr>
            <a:r>
              <a:rPr lang="en-US" sz="1200">
                <a:solidFill>
                  <a:srgbClr val="000000"/>
                </a:solidFill>
                <a:latin typeface="Huawei Sans" panose="020C0503030203020204" pitchFamily="34" charset="0"/>
                <a:cs typeface="+mn-ea"/>
                <a:sym typeface="+mn-lt"/>
              </a:rPr>
              <a:t>Client</a:t>
            </a:r>
          </a:p>
        </p:txBody>
      </p:sp>
      <p:sp>
        <p:nvSpPr>
          <p:cNvPr id="32" name="Line 37"/>
          <p:cNvSpPr>
            <a:spLocks noChangeShapeType="1"/>
          </p:cNvSpPr>
          <p:nvPr/>
        </p:nvSpPr>
        <p:spPr bwMode="auto">
          <a:xfrm>
            <a:off x="8278500" y="2624014"/>
            <a:ext cx="657225" cy="163512"/>
          </a:xfrm>
          <a:prstGeom prst="line">
            <a:avLst/>
          </a:prstGeom>
          <a:noFill/>
          <a:ln w="28575">
            <a:solidFill>
              <a:schemeClr val="tx1"/>
            </a:solidFill>
            <a:round/>
            <a:headEnd/>
            <a:tailEnd type="triangle" w="med" len="med"/>
          </a:ln>
          <a:effectLst/>
        </p:spPr>
        <p:txBody>
          <a:bodyPr/>
          <a:lstStyle/>
          <a:p>
            <a:pPr fontAlgn="t"/>
            <a:endParaRPr lang="zh-CN" altLang="en-US" sz="1000">
              <a:solidFill>
                <a:srgbClr val="000000"/>
              </a:solidFill>
              <a:latin typeface="Huawei Sans" panose="020C0503030203020204" pitchFamily="34" charset="0"/>
              <a:cs typeface="+mn-ea"/>
              <a:sym typeface="+mn-lt"/>
            </a:endParaRPr>
          </a:p>
        </p:txBody>
      </p:sp>
      <p:sp>
        <p:nvSpPr>
          <p:cNvPr id="33" name="Line 38"/>
          <p:cNvSpPr>
            <a:spLocks noChangeShapeType="1"/>
          </p:cNvSpPr>
          <p:nvPr/>
        </p:nvSpPr>
        <p:spPr bwMode="auto">
          <a:xfrm flipV="1">
            <a:off x="8243573" y="2859535"/>
            <a:ext cx="692150" cy="174625"/>
          </a:xfrm>
          <a:prstGeom prst="line">
            <a:avLst/>
          </a:prstGeom>
          <a:noFill/>
          <a:ln w="28575">
            <a:solidFill>
              <a:schemeClr val="tx1"/>
            </a:solidFill>
            <a:round/>
            <a:headEnd/>
            <a:tailEnd type="triangle" w="med" len="med"/>
          </a:ln>
          <a:effectLst/>
        </p:spPr>
        <p:txBody>
          <a:bodyPr/>
          <a:lstStyle/>
          <a:p>
            <a:pPr fontAlgn="t"/>
            <a:endParaRPr lang="zh-CN" altLang="en-US" sz="1000">
              <a:solidFill>
                <a:srgbClr val="000000"/>
              </a:solidFill>
              <a:latin typeface="Huawei Sans" panose="020C0503030203020204" pitchFamily="34" charset="0"/>
              <a:cs typeface="+mn-ea"/>
              <a:sym typeface="+mn-lt"/>
            </a:endParaRPr>
          </a:p>
        </p:txBody>
      </p:sp>
      <p:pic>
        <p:nvPicPr>
          <p:cNvPr id="34" name="Picture 39"/>
          <p:cNvPicPr>
            <a:picLocks noChangeAspect="1" noChangeArrowheads="1"/>
          </p:cNvPicPr>
          <p:nvPr/>
        </p:nvPicPr>
        <p:blipFill>
          <a:blip r:embed="rId4" cstate="print">
            <a:clrChange>
              <a:clrFrom>
                <a:srgbClr val="FEFEFE"/>
              </a:clrFrom>
              <a:clrTo>
                <a:srgbClr val="FEFEFE">
                  <a:alpha val="0"/>
                </a:srgbClr>
              </a:clrTo>
            </a:clrChange>
          </a:blip>
          <a:srcRect/>
          <a:stretch>
            <a:fillRect/>
          </a:stretch>
        </p:blipFill>
        <p:spPr bwMode="auto">
          <a:xfrm>
            <a:off x="6226981" y="2717354"/>
            <a:ext cx="936625" cy="430212"/>
          </a:xfrm>
          <a:prstGeom prst="rect">
            <a:avLst/>
          </a:prstGeom>
          <a:noFill/>
          <a:ln w="9525">
            <a:noFill/>
            <a:miter lim="800000"/>
            <a:headEnd/>
            <a:tailEnd/>
          </a:ln>
          <a:effectLst/>
        </p:spPr>
      </p:pic>
      <p:pic>
        <p:nvPicPr>
          <p:cNvPr id="35" name="Picture 40"/>
          <p:cNvPicPr>
            <a:picLocks noChangeAspect="1" noChangeArrowheads="1"/>
          </p:cNvPicPr>
          <p:nvPr/>
        </p:nvPicPr>
        <p:blipFill>
          <a:blip r:embed="rId4" cstate="print">
            <a:clrChange>
              <a:clrFrom>
                <a:srgbClr val="FEFEFE"/>
              </a:clrFrom>
              <a:clrTo>
                <a:srgbClr val="FEFEFE">
                  <a:alpha val="0"/>
                </a:srgbClr>
              </a:clrTo>
            </a:clrChange>
          </a:blip>
          <a:srcRect/>
          <a:stretch>
            <a:fillRect/>
          </a:stretch>
        </p:blipFill>
        <p:spPr bwMode="auto">
          <a:xfrm>
            <a:off x="6226981" y="2430020"/>
            <a:ext cx="936625" cy="430213"/>
          </a:xfrm>
          <a:prstGeom prst="rect">
            <a:avLst/>
          </a:prstGeom>
          <a:noFill/>
          <a:ln w="9525">
            <a:noFill/>
            <a:miter lim="800000"/>
            <a:headEnd/>
            <a:tailEnd/>
          </a:ln>
          <a:effectLst/>
        </p:spPr>
      </p:pic>
      <p:pic>
        <p:nvPicPr>
          <p:cNvPr id="36" name="Picture 67" descr="解码器"/>
          <p:cNvPicPr>
            <a:picLocks noChangeAspect="1" noChangeArrowheads="1"/>
          </p:cNvPicPr>
          <p:nvPr/>
        </p:nvPicPr>
        <p:blipFill>
          <a:blip r:embed="rId3" cstate="print"/>
          <a:srcRect/>
          <a:stretch>
            <a:fillRect/>
          </a:stretch>
        </p:blipFill>
        <p:spPr bwMode="auto">
          <a:xfrm>
            <a:off x="7559361" y="2427486"/>
            <a:ext cx="679450" cy="495300"/>
          </a:xfrm>
          <a:prstGeom prst="rect">
            <a:avLst/>
          </a:prstGeom>
          <a:noFill/>
        </p:spPr>
      </p:pic>
      <p:pic>
        <p:nvPicPr>
          <p:cNvPr id="37" name="Picture 69" descr="云台摄像机"/>
          <p:cNvPicPr>
            <a:picLocks noChangeAspect="1" noChangeArrowheads="1"/>
          </p:cNvPicPr>
          <p:nvPr/>
        </p:nvPicPr>
        <p:blipFill>
          <a:blip r:embed="rId5" cstate="print"/>
          <a:srcRect/>
          <a:stretch>
            <a:fillRect/>
          </a:stretch>
        </p:blipFill>
        <p:spPr bwMode="auto">
          <a:xfrm>
            <a:off x="1690994" y="2199039"/>
            <a:ext cx="673100" cy="664592"/>
          </a:xfrm>
          <a:prstGeom prst="rect">
            <a:avLst/>
          </a:prstGeom>
          <a:noFill/>
          <a:ln w="9525">
            <a:noFill/>
            <a:miter lim="800000"/>
            <a:headEnd/>
            <a:tailEnd/>
          </a:ln>
        </p:spPr>
      </p:pic>
      <p:pic>
        <p:nvPicPr>
          <p:cNvPr id="38" name="Picture 73" descr="台式电脑"/>
          <p:cNvPicPr>
            <a:picLocks noChangeAspect="1" noChangeArrowheads="1"/>
          </p:cNvPicPr>
          <p:nvPr/>
        </p:nvPicPr>
        <p:blipFill>
          <a:blip r:embed="rId6" cstate="print"/>
          <a:srcRect/>
          <a:stretch>
            <a:fillRect/>
          </a:stretch>
        </p:blipFill>
        <p:spPr bwMode="auto">
          <a:xfrm>
            <a:off x="8052867" y="4245215"/>
            <a:ext cx="539750" cy="512763"/>
          </a:xfrm>
          <a:prstGeom prst="rect">
            <a:avLst/>
          </a:prstGeom>
          <a:noFill/>
        </p:spPr>
      </p:pic>
      <p:pic>
        <p:nvPicPr>
          <p:cNvPr id="39" name="Picture 107" descr="服务器类"/>
          <p:cNvPicPr>
            <a:picLocks noChangeAspect="1" noChangeArrowheads="1"/>
          </p:cNvPicPr>
          <p:nvPr/>
        </p:nvPicPr>
        <p:blipFill>
          <a:blip r:embed="rId7" cstate="print"/>
          <a:srcRect/>
          <a:stretch>
            <a:fillRect/>
          </a:stretch>
        </p:blipFill>
        <p:spPr bwMode="auto">
          <a:xfrm>
            <a:off x="5862261" y="4187615"/>
            <a:ext cx="401637" cy="576263"/>
          </a:xfrm>
          <a:prstGeom prst="rect">
            <a:avLst/>
          </a:prstGeom>
          <a:noFill/>
        </p:spPr>
      </p:pic>
      <p:pic>
        <p:nvPicPr>
          <p:cNvPr id="40" name="Picture 108" descr="服务器类"/>
          <p:cNvPicPr>
            <a:picLocks noChangeAspect="1" noChangeArrowheads="1"/>
          </p:cNvPicPr>
          <p:nvPr/>
        </p:nvPicPr>
        <p:blipFill>
          <a:blip r:embed="rId7" cstate="print"/>
          <a:srcRect/>
          <a:stretch>
            <a:fillRect/>
          </a:stretch>
        </p:blipFill>
        <p:spPr bwMode="auto">
          <a:xfrm>
            <a:off x="6488705" y="4200652"/>
            <a:ext cx="401637" cy="576263"/>
          </a:xfrm>
          <a:prstGeom prst="rect">
            <a:avLst/>
          </a:prstGeom>
          <a:noFill/>
        </p:spPr>
      </p:pic>
      <p:sp>
        <p:nvSpPr>
          <p:cNvPr id="41" name="Text Box 113"/>
          <p:cNvSpPr txBox="1">
            <a:spLocks noChangeArrowheads="1"/>
          </p:cNvSpPr>
          <p:nvPr/>
        </p:nvSpPr>
        <p:spPr bwMode="auto">
          <a:xfrm>
            <a:off x="1329775" y="4772038"/>
            <a:ext cx="1208824" cy="276999"/>
          </a:xfrm>
          <a:prstGeom prst="rect">
            <a:avLst/>
          </a:prstGeom>
          <a:noFill/>
          <a:ln w="9525">
            <a:noFill/>
            <a:miter lim="800000"/>
            <a:headEnd/>
            <a:tailEnd/>
          </a:ln>
          <a:effectLst/>
        </p:spPr>
        <p:txBody>
          <a:bodyPr wrap="square">
            <a:spAutoFit/>
          </a:bodyPr>
          <a:lstStyle/>
          <a:p>
            <a:pPr algn="ctr" fontAlgn="t">
              <a:spcBef>
                <a:spcPct val="50000"/>
              </a:spcBef>
            </a:pPr>
            <a:r>
              <a:rPr kumimoji="1" lang="en-US" sz="1200" dirty="0">
                <a:solidFill>
                  <a:srgbClr val="000000"/>
                </a:solidFill>
                <a:latin typeface="Huawei Sans" panose="020C0503030203020204" pitchFamily="34" charset="0"/>
                <a:cs typeface="+mn-ea"/>
                <a:sym typeface="+mn-lt"/>
              </a:rPr>
              <a:t>Bullet camera</a:t>
            </a:r>
          </a:p>
        </p:txBody>
      </p:sp>
      <p:pic>
        <p:nvPicPr>
          <p:cNvPr id="42" name="Picture 114" descr="固定摄像机"/>
          <p:cNvPicPr>
            <a:picLocks noChangeAspect="1" noChangeArrowheads="1"/>
          </p:cNvPicPr>
          <p:nvPr/>
        </p:nvPicPr>
        <p:blipFill>
          <a:blip r:embed="rId8" cstate="print"/>
          <a:srcRect/>
          <a:stretch>
            <a:fillRect/>
          </a:stretch>
        </p:blipFill>
        <p:spPr bwMode="auto">
          <a:xfrm>
            <a:off x="1690994" y="4171503"/>
            <a:ext cx="671513" cy="528638"/>
          </a:xfrm>
          <a:prstGeom prst="rect">
            <a:avLst/>
          </a:prstGeom>
          <a:noFill/>
          <a:ln w="9525">
            <a:noFill/>
            <a:miter lim="800000"/>
            <a:headEnd/>
            <a:tailEnd/>
          </a:ln>
        </p:spPr>
      </p:pic>
      <p:pic>
        <p:nvPicPr>
          <p:cNvPr id="43" name="Picture 124" descr="控制键盘"/>
          <p:cNvPicPr>
            <a:picLocks noChangeAspect="1" noChangeArrowheads="1"/>
          </p:cNvPicPr>
          <p:nvPr/>
        </p:nvPicPr>
        <p:blipFill>
          <a:blip r:embed="rId9" cstate="print"/>
          <a:srcRect/>
          <a:stretch>
            <a:fillRect/>
          </a:stretch>
        </p:blipFill>
        <p:spPr bwMode="auto">
          <a:xfrm rot="19803679">
            <a:off x="8665953" y="4298962"/>
            <a:ext cx="617538" cy="414338"/>
          </a:xfrm>
          <a:prstGeom prst="rect">
            <a:avLst/>
          </a:prstGeom>
          <a:noFill/>
        </p:spPr>
      </p:pic>
      <p:grpSp>
        <p:nvGrpSpPr>
          <p:cNvPr id="44" name="Group 151"/>
          <p:cNvGrpSpPr>
            <a:grpSpLocks noChangeAspect="1"/>
          </p:cNvGrpSpPr>
          <p:nvPr/>
        </p:nvGrpSpPr>
        <p:grpSpPr bwMode="auto">
          <a:xfrm>
            <a:off x="3280239" y="3420740"/>
            <a:ext cx="595558" cy="432048"/>
            <a:chOff x="470" y="447"/>
            <a:chExt cx="576" cy="417"/>
          </a:xfrm>
        </p:grpSpPr>
        <p:sp>
          <p:nvSpPr>
            <p:cNvPr id="45" name="AutoShape 152"/>
            <p:cNvSpPr>
              <a:spLocks noChangeAspect="1" noChangeArrowheads="1" noTextEdit="1"/>
            </p:cNvSpPr>
            <p:nvPr/>
          </p:nvSpPr>
          <p:spPr bwMode="auto">
            <a:xfrm>
              <a:off x="470" y="447"/>
              <a:ext cx="576" cy="417"/>
            </a:xfrm>
            <a:prstGeom prst="rect">
              <a:avLst/>
            </a:prstGeom>
            <a:noFill/>
            <a:ln w="9525">
              <a:noFill/>
              <a:miter lim="800000"/>
              <a:headEnd/>
              <a:tailEnd/>
            </a:ln>
          </p:spPr>
          <p:txBody>
            <a:bodyPr/>
            <a:lstStyle/>
            <a:p>
              <a:pPr fontAlgn="t"/>
              <a:endParaRPr lang="zh-CN" altLang="en-US" sz="1000">
                <a:solidFill>
                  <a:srgbClr val="000000"/>
                </a:solidFill>
                <a:latin typeface="Huawei Sans" panose="020C0503030203020204" pitchFamily="34" charset="0"/>
                <a:cs typeface="+mn-ea"/>
                <a:sym typeface="+mn-lt"/>
              </a:endParaRPr>
            </a:p>
          </p:txBody>
        </p:sp>
        <p:sp>
          <p:nvSpPr>
            <p:cNvPr id="46" name="Freeform 153"/>
            <p:cNvSpPr>
              <a:spLocks/>
            </p:cNvSpPr>
            <p:nvPr/>
          </p:nvSpPr>
          <p:spPr bwMode="auto">
            <a:xfrm>
              <a:off x="759" y="613"/>
              <a:ext cx="286" cy="252"/>
            </a:xfrm>
            <a:custGeom>
              <a:avLst/>
              <a:gdLst/>
              <a:ahLst/>
              <a:cxnLst>
                <a:cxn ang="0">
                  <a:pos x="286" y="0"/>
                </a:cxn>
                <a:cxn ang="0">
                  <a:pos x="286" y="85"/>
                </a:cxn>
                <a:cxn ang="0">
                  <a:pos x="0" y="252"/>
                </a:cxn>
                <a:cxn ang="0">
                  <a:pos x="0" y="166"/>
                </a:cxn>
                <a:cxn ang="0">
                  <a:pos x="286" y="0"/>
                </a:cxn>
                <a:cxn ang="0">
                  <a:pos x="286" y="0"/>
                </a:cxn>
                <a:cxn ang="0">
                  <a:pos x="286" y="0"/>
                </a:cxn>
                <a:cxn ang="0">
                  <a:pos x="286" y="0"/>
                </a:cxn>
                <a:cxn ang="0">
                  <a:pos x="286" y="0"/>
                </a:cxn>
              </a:cxnLst>
              <a:rect l="0" t="0" r="r" b="b"/>
              <a:pathLst>
                <a:path w="286" h="252">
                  <a:moveTo>
                    <a:pt x="286" y="0"/>
                  </a:moveTo>
                  <a:lnTo>
                    <a:pt x="286" y="85"/>
                  </a:lnTo>
                  <a:lnTo>
                    <a:pt x="0" y="252"/>
                  </a:lnTo>
                  <a:lnTo>
                    <a:pt x="0" y="166"/>
                  </a:lnTo>
                  <a:lnTo>
                    <a:pt x="286" y="0"/>
                  </a:lnTo>
                  <a:lnTo>
                    <a:pt x="286" y="0"/>
                  </a:lnTo>
                  <a:lnTo>
                    <a:pt x="286" y="0"/>
                  </a:lnTo>
                  <a:lnTo>
                    <a:pt x="286" y="0"/>
                  </a:lnTo>
                  <a:lnTo>
                    <a:pt x="286" y="0"/>
                  </a:lnTo>
                  <a:close/>
                </a:path>
              </a:pathLst>
            </a:custGeom>
            <a:solidFill>
              <a:srgbClr val="1D2977"/>
            </a:solidFill>
            <a:ln w="9525">
              <a:noFill/>
              <a:round/>
              <a:headEnd/>
              <a:tailEnd/>
            </a:ln>
          </p:spPr>
          <p:txBody>
            <a:bodyPr/>
            <a:lstStyle/>
            <a:p>
              <a:pPr fontAlgn="t"/>
              <a:endParaRPr lang="zh-CN" altLang="en-US" sz="1000">
                <a:solidFill>
                  <a:srgbClr val="000000"/>
                </a:solidFill>
                <a:latin typeface="Huawei Sans" panose="020C0503030203020204" pitchFamily="34" charset="0"/>
                <a:cs typeface="+mn-ea"/>
                <a:sym typeface="+mn-lt"/>
              </a:endParaRPr>
            </a:p>
          </p:txBody>
        </p:sp>
        <p:sp>
          <p:nvSpPr>
            <p:cNvPr id="47" name="Freeform 154"/>
            <p:cNvSpPr>
              <a:spLocks/>
            </p:cNvSpPr>
            <p:nvPr/>
          </p:nvSpPr>
          <p:spPr bwMode="auto">
            <a:xfrm>
              <a:off x="471" y="613"/>
              <a:ext cx="288" cy="252"/>
            </a:xfrm>
            <a:custGeom>
              <a:avLst/>
              <a:gdLst/>
              <a:ahLst/>
              <a:cxnLst>
                <a:cxn ang="0">
                  <a:pos x="288" y="166"/>
                </a:cxn>
                <a:cxn ang="0">
                  <a:pos x="288" y="252"/>
                </a:cxn>
                <a:cxn ang="0">
                  <a:pos x="0" y="85"/>
                </a:cxn>
                <a:cxn ang="0">
                  <a:pos x="0" y="0"/>
                </a:cxn>
                <a:cxn ang="0">
                  <a:pos x="288" y="166"/>
                </a:cxn>
                <a:cxn ang="0">
                  <a:pos x="288" y="166"/>
                </a:cxn>
                <a:cxn ang="0">
                  <a:pos x="288" y="166"/>
                </a:cxn>
                <a:cxn ang="0">
                  <a:pos x="288" y="166"/>
                </a:cxn>
                <a:cxn ang="0">
                  <a:pos x="288" y="166"/>
                </a:cxn>
              </a:cxnLst>
              <a:rect l="0" t="0" r="r" b="b"/>
              <a:pathLst>
                <a:path w="288" h="252">
                  <a:moveTo>
                    <a:pt x="288" y="166"/>
                  </a:moveTo>
                  <a:lnTo>
                    <a:pt x="288" y="252"/>
                  </a:lnTo>
                  <a:lnTo>
                    <a:pt x="0" y="85"/>
                  </a:lnTo>
                  <a:lnTo>
                    <a:pt x="0" y="0"/>
                  </a:lnTo>
                  <a:lnTo>
                    <a:pt x="288" y="166"/>
                  </a:lnTo>
                  <a:lnTo>
                    <a:pt x="288" y="166"/>
                  </a:lnTo>
                  <a:lnTo>
                    <a:pt x="288" y="166"/>
                  </a:lnTo>
                  <a:lnTo>
                    <a:pt x="288" y="166"/>
                  </a:lnTo>
                  <a:lnTo>
                    <a:pt x="288" y="166"/>
                  </a:lnTo>
                  <a:close/>
                </a:path>
              </a:pathLst>
            </a:custGeom>
            <a:solidFill>
              <a:srgbClr val="36458A"/>
            </a:solidFill>
            <a:ln w="9525">
              <a:noFill/>
              <a:round/>
              <a:headEnd/>
              <a:tailEnd/>
            </a:ln>
          </p:spPr>
          <p:txBody>
            <a:bodyPr/>
            <a:lstStyle/>
            <a:p>
              <a:pPr fontAlgn="t"/>
              <a:endParaRPr lang="zh-CN" altLang="en-US" sz="1000">
                <a:solidFill>
                  <a:srgbClr val="000000"/>
                </a:solidFill>
                <a:latin typeface="Huawei Sans" panose="020C0503030203020204" pitchFamily="34" charset="0"/>
                <a:cs typeface="+mn-ea"/>
                <a:sym typeface="+mn-lt"/>
              </a:endParaRPr>
            </a:p>
          </p:txBody>
        </p:sp>
        <p:sp>
          <p:nvSpPr>
            <p:cNvPr id="48" name="Freeform 155"/>
            <p:cNvSpPr>
              <a:spLocks/>
            </p:cNvSpPr>
            <p:nvPr/>
          </p:nvSpPr>
          <p:spPr bwMode="auto">
            <a:xfrm>
              <a:off x="471" y="447"/>
              <a:ext cx="574" cy="332"/>
            </a:xfrm>
            <a:custGeom>
              <a:avLst/>
              <a:gdLst/>
              <a:ahLst/>
              <a:cxnLst>
                <a:cxn ang="0">
                  <a:pos x="574" y="166"/>
                </a:cxn>
                <a:cxn ang="0">
                  <a:pos x="288" y="332"/>
                </a:cxn>
                <a:cxn ang="0">
                  <a:pos x="0" y="166"/>
                </a:cxn>
                <a:cxn ang="0">
                  <a:pos x="286" y="0"/>
                </a:cxn>
                <a:cxn ang="0">
                  <a:pos x="574" y="166"/>
                </a:cxn>
                <a:cxn ang="0">
                  <a:pos x="574" y="166"/>
                </a:cxn>
                <a:cxn ang="0">
                  <a:pos x="574" y="166"/>
                </a:cxn>
                <a:cxn ang="0">
                  <a:pos x="574" y="166"/>
                </a:cxn>
                <a:cxn ang="0">
                  <a:pos x="574" y="166"/>
                </a:cxn>
              </a:cxnLst>
              <a:rect l="0" t="0" r="r" b="b"/>
              <a:pathLst>
                <a:path w="574" h="332">
                  <a:moveTo>
                    <a:pt x="574" y="166"/>
                  </a:moveTo>
                  <a:lnTo>
                    <a:pt x="288" y="332"/>
                  </a:lnTo>
                  <a:lnTo>
                    <a:pt x="0" y="166"/>
                  </a:lnTo>
                  <a:lnTo>
                    <a:pt x="286" y="0"/>
                  </a:lnTo>
                  <a:lnTo>
                    <a:pt x="574" y="166"/>
                  </a:lnTo>
                  <a:lnTo>
                    <a:pt x="574" y="166"/>
                  </a:lnTo>
                  <a:lnTo>
                    <a:pt x="574" y="166"/>
                  </a:lnTo>
                  <a:lnTo>
                    <a:pt x="574" y="166"/>
                  </a:lnTo>
                  <a:lnTo>
                    <a:pt x="574" y="166"/>
                  </a:lnTo>
                  <a:close/>
                </a:path>
              </a:pathLst>
            </a:custGeom>
            <a:solidFill>
              <a:srgbClr val="4D61A4"/>
            </a:solidFill>
            <a:ln w="9525">
              <a:noFill/>
              <a:round/>
              <a:headEnd/>
              <a:tailEnd/>
            </a:ln>
          </p:spPr>
          <p:txBody>
            <a:bodyPr/>
            <a:lstStyle/>
            <a:p>
              <a:pPr fontAlgn="t"/>
              <a:endParaRPr lang="zh-CN" altLang="en-US" sz="1000">
                <a:solidFill>
                  <a:srgbClr val="000000"/>
                </a:solidFill>
                <a:latin typeface="Huawei Sans" panose="020C0503030203020204" pitchFamily="34" charset="0"/>
                <a:cs typeface="+mn-ea"/>
                <a:sym typeface="+mn-lt"/>
              </a:endParaRPr>
            </a:p>
          </p:txBody>
        </p:sp>
        <p:sp>
          <p:nvSpPr>
            <p:cNvPr id="49" name="Freeform 156"/>
            <p:cNvSpPr>
              <a:spLocks noEditPoints="1"/>
            </p:cNvSpPr>
            <p:nvPr/>
          </p:nvSpPr>
          <p:spPr bwMode="auto">
            <a:xfrm>
              <a:off x="550" y="495"/>
              <a:ext cx="416" cy="241"/>
            </a:xfrm>
            <a:custGeom>
              <a:avLst/>
              <a:gdLst/>
              <a:ahLst/>
              <a:cxnLst>
                <a:cxn ang="0">
                  <a:pos x="483" y="356"/>
                </a:cxn>
                <a:cxn ang="0">
                  <a:pos x="523" y="379"/>
                </a:cxn>
                <a:cxn ang="0">
                  <a:pos x="389" y="457"/>
                </a:cxn>
                <a:cxn ang="0">
                  <a:pos x="255" y="379"/>
                </a:cxn>
                <a:cxn ang="0">
                  <a:pos x="295" y="356"/>
                </a:cxn>
                <a:cxn ang="0">
                  <a:pos x="356" y="391"/>
                </a:cxn>
                <a:cxn ang="0">
                  <a:pos x="356" y="313"/>
                </a:cxn>
                <a:cxn ang="0">
                  <a:pos x="286" y="290"/>
                </a:cxn>
                <a:cxn ang="0">
                  <a:pos x="246" y="249"/>
                </a:cxn>
                <a:cxn ang="0">
                  <a:pos x="113" y="249"/>
                </a:cxn>
                <a:cxn ang="0">
                  <a:pos x="174" y="285"/>
                </a:cxn>
                <a:cxn ang="0">
                  <a:pos x="134" y="308"/>
                </a:cxn>
                <a:cxn ang="0">
                  <a:pos x="0" y="230"/>
                </a:cxn>
                <a:cxn ang="0">
                  <a:pos x="134" y="153"/>
                </a:cxn>
                <a:cxn ang="0">
                  <a:pos x="174" y="176"/>
                </a:cxn>
                <a:cxn ang="0">
                  <a:pos x="113" y="211"/>
                </a:cxn>
                <a:cxn ang="0">
                  <a:pos x="244" y="211"/>
                </a:cxn>
                <a:cxn ang="0">
                  <a:pos x="286" y="165"/>
                </a:cxn>
                <a:cxn ang="0">
                  <a:pos x="369" y="140"/>
                </a:cxn>
                <a:cxn ang="0">
                  <a:pos x="369" y="66"/>
                </a:cxn>
                <a:cxn ang="0">
                  <a:pos x="308" y="101"/>
                </a:cxn>
                <a:cxn ang="0">
                  <a:pos x="268" y="78"/>
                </a:cxn>
                <a:cxn ang="0">
                  <a:pos x="402" y="0"/>
                </a:cxn>
                <a:cxn ang="0">
                  <a:pos x="536" y="78"/>
                </a:cxn>
                <a:cxn ang="0">
                  <a:pos x="496" y="101"/>
                </a:cxn>
                <a:cxn ang="0">
                  <a:pos x="435" y="66"/>
                </a:cxn>
                <a:cxn ang="0">
                  <a:pos x="435" y="142"/>
                </a:cxn>
                <a:cxn ang="0">
                  <a:pos x="502" y="165"/>
                </a:cxn>
                <a:cxn ang="0">
                  <a:pos x="541" y="204"/>
                </a:cxn>
                <a:cxn ang="0">
                  <a:pos x="672" y="204"/>
                </a:cxn>
                <a:cxn ang="0">
                  <a:pos x="611" y="169"/>
                </a:cxn>
                <a:cxn ang="0">
                  <a:pos x="650" y="145"/>
                </a:cxn>
                <a:cxn ang="0">
                  <a:pos x="785" y="223"/>
                </a:cxn>
                <a:cxn ang="0">
                  <a:pos x="651" y="301"/>
                </a:cxn>
                <a:cxn ang="0">
                  <a:pos x="611" y="278"/>
                </a:cxn>
                <a:cxn ang="0">
                  <a:pos x="672" y="242"/>
                </a:cxn>
                <a:cxn ang="0">
                  <a:pos x="545" y="242"/>
                </a:cxn>
                <a:cxn ang="0">
                  <a:pos x="502" y="290"/>
                </a:cxn>
                <a:cxn ang="0">
                  <a:pos x="422" y="315"/>
                </a:cxn>
                <a:cxn ang="0">
                  <a:pos x="422" y="391"/>
                </a:cxn>
                <a:cxn ang="0">
                  <a:pos x="483" y="356"/>
                </a:cxn>
                <a:cxn ang="0">
                  <a:pos x="483" y="356"/>
                </a:cxn>
                <a:cxn ang="0">
                  <a:pos x="483" y="356"/>
                </a:cxn>
                <a:cxn ang="0">
                  <a:pos x="338" y="260"/>
                </a:cxn>
                <a:cxn ang="0">
                  <a:pos x="450" y="260"/>
                </a:cxn>
                <a:cxn ang="0">
                  <a:pos x="450" y="195"/>
                </a:cxn>
                <a:cxn ang="0">
                  <a:pos x="338" y="195"/>
                </a:cxn>
                <a:cxn ang="0">
                  <a:pos x="338" y="260"/>
                </a:cxn>
              </a:cxnLst>
              <a:rect l="0" t="0" r="r" b="b"/>
              <a:pathLst>
                <a:path w="785" h="457">
                  <a:moveTo>
                    <a:pt x="483" y="356"/>
                  </a:moveTo>
                  <a:cubicBezTo>
                    <a:pt x="523" y="379"/>
                    <a:pt x="523" y="379"/>
                    <a:pt x="523" y="379"/>
                  </a:cubicBezTo>
                  <a:cubicBezTo>
                    <a:pt x="389" y="457"/>
                    <a:pt x="389" y="457"/>
                    <a:pt x="389" y="457"/>
                  </a:cubicBezTo>
                  <a:cubicBezTo>
                    <a:pt x="255" y="379"/>
                    <a:pt x="255" y="379"/>
                    <a:pt x="255" y="379"/>
                  </a:cubicBezTo>
                  <a:cubicBezTo>
                    <a:pt x="295" y="356"/>
                    <a:pt x="295" y="356"/>
                    <a:pt x="295" y="356"/>
                  </a:cubicBezTo>
                  <a:cubicBezTo>
                    <a:pt x="356" y="391"/>
                    <a:pt x="356" y="391"/>
                    <a:pt x="356" y="391"/>
                  </a:cubicBezTo>
                  <a:cubicBezTo>
                    <a:pt x="356" y="313"/>
                    <a:pt x="356" y="313"/>
                    <a:pt x="356" y="313"/>
                  </a:cubicBezTo>
                  <a:cubicBezTo>
                    <a:pt x="330" y="309"/>
                    <a:pt x="306" y="302"/>
                    <a:pt x="286" y="290"/>
                  </a:cubicBezTo>
                  <a:cubicBezTo>
                    <a:pt x="266" y="279"/>
                    <a:pt x="253" y="264"/>
                    <a:pt x="246" y="249"/>
                  </a:cubicBezTo>
                  <a:cubicBezTo>
                    <a:pt x="113" y="249"/>
                    <a:pt x="113" y="249"/>
                    <a:pt x="113" y="249"/>
                  </a:cubicBezTo>
                  <a:cubicBezTo>
                    <a:pt x="174" y="285"/>
                    <a:pt x="174" y="285"/>
                    <a:pt x="174" y="285"/>
                  </a:cubicBezTo>
                  <a:cubicBezTo>
                    <a:pt x="134" y="308"/>
                    <a:pt x="134" y="308"/>
                    <a:pt x="134" y="308"/>
                  </a:cubicBezTo>
                  <a:cubicBezTo>
                    <a:pt x="0" y="230"/>
                    <a:pt x="0" y="230"/>
                    <a:pt x="0" y="230"/>
                  </a:cubicBezTo>
                  <a:cubicBezTo>
                    <a:pt x="134" y="153"/>
                    <a:pt x="134" y="153"/>
                    <a:pt x="134" y="153"/>
                  </a:cubicBezTo>
                  <a:cubicBezTo>
                    <a:pt x="174" y="176"/>
                    <a:pt x="174" y="176"/>
                    <a:pt x="174" y="176"/>
                  </a:cubicBezTo>
                  <a:cubicBezTo>
                    <a:pt x="113" y="211"/>
                    <a:pt x="113" y="211"/>
                    <a:pt x="113" y="211"/>
                  </a:cubicBezTo>
                  <a:cubicBezTo>
                    <a:pt x="244" y="211"/>
                    <a:pt x="244" y="211"/>
                    <a:pt x="244" y="211"/>
                  </a:cubicBezTo>
                  <a:cubicBezTo>
                    <a:pt x="249" y="194"/>
                    <a:pt x="263" y="178"/>
                    <a:pt x="286" y="165"/>
                  </a:cubicBezTo>
                  <a:cubicBezTo>
                    <a:pt x="309" y="151"/>
                    <a:pt x="339" y="143"/>
                    <a:pt x="369" y="140"/>
                  </a:cubicBezTo>
                  <a:cubicBezTo>
                    <a:pt x="369" y="66"/>
                    <a:pt x="369" y="66"/>
                    <a:pt x="369" y="66"/>
                  </a:cubicBezTo>
                  <a:cubicBezTo>
                    <a:pt x="308" y="101"/>
                    <a:pt x="308" y="101"/>
                    <a:pt x="308" y="101"/>
                  </a:cubicBezTo>
                  <a:cubicBezTo>
                    <a:pt x="268" y="78"/>
                    <a:pt x="268" y="78"/>
                    <a:pt x="268" y="78"/>
                  </a:cubicBezTo>
                  <a:cubicBezTo>
                    <a:pt x="402" y="0"/>
                    <a:pt x="402" y="0"/>
                    <a:pt x="402" y="0"/>
                  </a:cubicBezTo>
                  <a:cubicBezTo>
                    <a:pt x="536" y="78"/>
                    <a:pt x="536" y="78"/>
                    <a:pt x="536" y="78"/>
                  </a:cubicBezTo>
                  <a:cubicBezTo>
                    <a:pt x="496" y="101"/>
                    <a:pt x="496" y="101"/>
                    <a:pt x="496" y="101"/>
                  </a:cubicBezTo>
                  <a:cubicBezTo>
                    <a:pt x="435" y="66"/>
                    <a:pt x="435" y="66"/>
                    <a:pt x="435" y="66"/>
                  </a:cubicBezTo>
                  <a:cubicBezTo>
                    <a:pt x="435" y="87"/>
                    <a:pt x="435" y="117"/>
                    <a:pt x="435" y="142"/>
                  </a:cubicBezTo>
                  <a:cubicBezTo>
                    <a:pt x="460" y="146"/>
                    <a:pt x="483" y="154"/>
                    <a:pt x="502" y="165"/>
                  </a:cubicBezTo>
                  <a:cubicBezTo>
                    <a:pt x="521" y="176"/>
                    <a:pt x="534" y="190"/>
                    <a:pt x="541" y="204"/>
                  </a:cubicBezTo>
                  <a:cubicBezTo>
                    <a:pt x="672" y="204"/>
                    <a:pt x="672" y="204"/>
                    <a:pt x="672" y="204"/>
                  </a:cubicBezTo>
                  <a:cubicBezTo>
                    <a:pt x="611" y="169"/>
                    <a:pt x="611" y="169"/>
                    <a:pt x="611" y="169"/>
                  </a:cubicBezTo>
                  <a:cubicBezTo>
                    <a:pt x="650" y="145"/>
                    <a:pt x="650" y="145"/>
                    <a:pt x="650" y="145"/>
                  </a:cubicBezTo>
                  <a:cubicBezTo>
                    <a:pt x="785" y="223"/>
                    <a:pt x="785" y="223"/>
                    <a:pt x="785" y="223"/>
                  </a:cubicBezTo>
                  <a:cubicBezTo>
                    <a:pt x="651" y="301"/>
                    <a:pt x="651" y="301"/>
                    <a:pt x="651" y="301"/>
                  </a:cubicBezTo>
                  <a:cubicBezTo>
                    <a:pt x="611" y="278"/>
                    <a:pt x="611" y="278"/>
                    <a:pt x="611" y="278"/>
                  </a:cubicBezTo>
                  <a:cubicBezTo>
                    <a:pt x="672" y="242"/>
                    <a:pt x="672" y="242"/>
                    <a:pt x="672" y="242"/>
                  </a:cubicBezTo>
                  <a:cubicBezTo>
                    <a:pt x="637" y="242"/>
                    <a:pt x="587" y="242"/>
                    <a:pt x="545" y="242"/>
                  </a:cubicBezTo>
                  <a:cubicBezTo>
                    <a:pt x="540" y="260"/>
                    <a:pt x="526" y="277"/>
                    <a:pt x="502" y="290"/>
                  </a:cubicBezTo>
                  <a:cubicBezTo>
                    <a:pt x="480" y="303"/>
                    <a:pt x="451" y="312"/>
                    <a:pt x="422" y="315"/>
                  </a:cubicBezTo>
                  <a:cubicBezTo>
                    <a:pt x="422" y="391"/>
                    <a:pt x="422" y="391"/>
                    <a:pt x="422" y="391"/>
                  </a:cubicBezTo>
                  <a:cubicBezTo>
                    <a:pt x="483" y="356"/>
                    <a:pt x="483" y="356"/>
                    <a:pt x="483" y="356"/>
                  </a:cubicBezTo>
                  <a:cubicBezTo>
                    <a:pt x="483" y="356"/>
                    <a:pt x="483" y="356"/>
                    <a:pt x="483" y="356"/>
                  </a:cubicBezTo>
                  <a:cubicBezTo>
                    <a:pt x="483" y="356"/>
                    <a:pt x="483" y="356"/>
                    <a:pt x="483" y="356"/>
                  </a:cubicBezTo>
                  <a:close/>
                  <a:moveTo>
                    <a:pt x="338" y="260"/>
                  </a:moveTo>
                  <a:cubicBezTo>
                    <a:pt x="369" y="278"/>
                    <a:pt x="419" y="278"/>
                    <a:pt x="450" y="260"/>
                  </a:cubicBezTo>
                  <a:cubicBezTo>
                    <a:pt x="481" y="242"/>
                    <a:pt x="481" y="213"/>
                    <a:pt x="450" y="195"/>
                  </a:cubicBezTo>
                  <a:cubicBezTo>
                    <a:pt x="419" y="177"/>
                    <a:pt x="368" y="177"/>
                    <a:pt x="338" y="195"/>
                  </a:cubicBezTo>
                  <a:cubicBezTo>
                    <a:pt x="307" y="213"/>
                    <a:pt x="307" y="242"/>
                    <a:pt x="338" y="260"/>
                  </a:cubicBezTo>
                </a:path>
              </a:pathLst>
            </a:custGeom>
            <a:solidFill>
              <a:srgbClr val="1D2977"/>
            </a:solidFill>
            <a:ln w="9525">
              <a:noFill/>
              <a:round/>
              <a:headEnd/>
              <a:tailEnd/>
            </a:ln>
          </p:spPr>
          <p:txBody>
            <a:bodyPr/>
            <a:lstStyle/>
            <a:p>
              <a:pPr fontAlgn="t"/>
              <a:endParaRPr lang="zh-CN" altLang="en-US" sz="1000">
                <a:solidFill>
                  <a:srgbClr val="000000"/>
                </a:solidFill>
                <a:latin typeface="Huawei Sans" panose="020C0503030203020204" pitchFamily="34" charset="0"/>
                <a:cs typeface="+mn-ea"/>
                <a:sym typeface="+mn-lt"/>
              </a:endParaRPr>
            </a:p>
          </p:txBody>
        </p:sp>
        <p:sp>
          <p:nvSpPr>
            <p:cNvPr id="50" name="Freeform 157"/>
            <p:cNvSpPr>
              <a:spLocks noEditPoints="1"/>
            </p:cNvSpPr>
            <p:nvPr/>
          </p:nvSpPr>
          <p:spPr bwMode="auto">
            <a:xfrm>
              <a:off x="550" y="489"/>
              <a:ext cx="416" cy="241"/>
            </a:xfrm>
            <a:custGeom>
              <a:avLst/>
              <a:gdLst/>
              <a:ahLst/>
              <a:cxnLst>
                <a:cxn ang="0">
                  <a:pos x="483" y="355"/>
                </a:cxn>
                <a:cxn ang="0">
                  <a:pos x="523" y="379"/>
                </a:cxn>
                <a:cxn ang="0">
                  <a:pos x="389" y="456"/>
                </a:cxn>
                <a:cxn ang="0">
                  <a:pos x="255" y="379"/>
                </a:cxn>
                <a:cxn ang="0">
                  <a:pos x="295" y="355"/>
                </a:cxn>
                <a:cxn ang="0">
                  <a:pos x="356" y="391"/>
                </a:cxn>
                <a:cxn ang="0">
                  <a:pos x="356" y="313"/>
                </a:cxn>
                <a:cxn ang="0">
                  <a:pos x="286" y="290"/>
                </a:cxn>
                <a:cxn ang="0">
                  <a:pos x="246" y="249"/>
                </a:cxn>
                <a:cxn ang="0">
                  <a:pos x="113" y="249"/>
                </a:cxn>
                <a:cxn ang="0">
                  <a:pos x="174" y="284"/>
                </a:cxn>
                <a:cxn ang="0">
                  <a:pos x="134" y="308"/>
                </a:cxn>
                <a:cxn ang="0">
                  <a:pos x="0" y="230"/>
                </a:cxn>
                <a:cxn ang="0">
                  <a:pos x="134" y="152"/>
                </a:cxn>
                <a:cxn ang="0">
                  <a:pos x="174" y="175"/>
                </a:cxn>
                <a:cxn ang="0">
                  <a:pos x="113" y="211"/>
                </a:cxn>
                <a:cxn ang="0">
                  <a:pos x="244" y="211"/>
                </a:cxn>
                <a:cxn ang="0">
                  <a:pos x="286" y="165"/>
                </a:cxn>
                <a:cxn ang="0">
                  <a:pos x="369" y="140"/>
                </a:cxn>
                <a:cxn ang="0">
                  <a:pos x="369" y="65"/>
                </a:cxn>
                <a:cxn ang="0">
                  <a:pos x="308" y="101"/>
                </a:cxn>
                <a:cxn ang="0">
                  <a:pos x="268" y="78"/>
                </a:cxn>
                <a:cxn ang="0">
                  <a:pos x="402" y="0"/>
                </a:cxn>
                <a:cxn ang="0">
                  <a:pos x="536" y="78"/>
                </a:cxn>
                <a:cxn ang="0">
                  <a:pos x="496" y="101"/>
                </a:cxn>
                <a:cxn ang="0">
                  <a:pos x="435" y="65"/>
                </a:cxn>
                <a:cxn ang="0">
                  <a:pos x="435" y="142"/>
                </a:cxn>
                <a:cxn ang="0">
                  <a:pos x="502" y="165"/>
                </a:cxn>
                <a:cxn ang="0">
                  <a:pos x="541" y="204"/>
                </a:cxn>
                <a:cxn ang="0">
                  <a:pos x="672" y="204"/>
                </a:cxn>
                <a:cxn ang="0">
                  <a:pos x="611" y="168"/>
                </a:cxn>
                <a:cxn ang="0">
                  <a:pos x="650" y="145"/>
                </a:cxn>
                <a:cxn ang="0">
                  <a:pos x="785" y="223"/>
                </a:cxn>
                <a:cxn ang="0">
                  <a:pos x="651" y="300"/>
                </a:cxn>
                <a:cxn ang="0">
                  <a:pos x="611" y="277"/>
                </a:cxn>
                <a:cxn ang="0">
                  <a:pos x="672" y="242"/>
                </a:cxn>
                <a:cxn ang="0">
                  <a:pos x="545" y="242"/>
                </a:cxn>
                <a:cxn ang="0">
                  <a:pos x="502" y="290"/>
                </a:cxn>
                <a:cxn ang="0">
                  <a:pos x="422" y="314"/>
                </a:cxn>
                <a:cxn ang="0">
                  <a:pos x="422" y="391"/>
                </a:cxn>
                <a:cxn ang="0">
                  <a:pos x="483" y="355"/>
                </a:cxn>
                <a:cxn ang="0">
                  <a:pos x="483" y="355"/>
                </a:cxn>
                <a:cxn ang="0">
                  <a:pos x="483" y="355"/>
                </a:cxn>
                <a:cxn ang="0">
                  <a:pos x="338" y="260"/>
                </a:cxn>
                <a:cxn ang="0">
                  <a:pos x="450" y="260"/>
                </a:cxn>
                <a:cxn ang="0">
                  <a:pos x="450" y="195"/>
                </a:cxn>
                <a:cxn ang="0">
                  <a:pos x="338" y="195"/>
                </a:cxn>
                <a:cxn ang="0">
                  <a:pos x="338" y="260"/>
                </a:cxn>
              </a:cxnLst>
              <a:rect l="0" t="0" r="r" b="b"/>
              <a:pathLst>
                <a:path w="785" h="456">
                  <a:moveTo>
                    <a:pt x="483" y="355"/>
                  </a:moveTo>
                  <a:cubicBezTo>
                    <a:pt x="523" y="379"/>
                    <a:pt x="523" y="379"/>
                    <a:pt x="523" y="379"/>
                  </a:cubicBezTo>
                  <a:cubicBezTo>
                    <a:pt x="389" y="456"/>
                    <a:pt x="389" y="456"/>
                    <a:pt x="389" y="456"/>
                  </a:cubicBezTo>
                  <a:cubicBezTo>
                    <a:pt x="255" y="379"/>
                    <a:pt x="255" y="379"/>
                    <a:pt x="255" y="379"/>
                  </a:cubicBezTo>
                  <a:cubicBezTo>
                    <a:pt x="295" y="355"/>
                    <a:pt x="295" y="355"/>
                    <a:pt x="295" y="355"/>
                  </a:cubicBezTo>
                  <a:cubicBezTo>
                    <a:pt x="356" y="391"/>
                    <a:pt x="356" y="391"/>
                    <a:pt x="356" y="391"/>
                  </a:cubicBezTo>
                  <a:cubicBezTo>
                    <a:pt x="356" y="313"/>
                    <a:pt x="356" y="313"/>
                    <a:pt x="356" y="313"/>
                  </a:cubicBezTo>
                  <a:cubicBezTo>
                    <a:pt x="330" y="309"/>
                    <a:pt x="306" y="301"/>
                    <a:pt x="286" y="290"/>
                  </a:cubicBezTo>
                  <a:cubicBezTo>
                    <a:pt x="266" y="278"/>
                    <a:pt x="253" y="264"/>
                    <a:pt x="246" y="249"/>
                  </a:cubicBezTo>
                  <a:cubicBezTo>
                    <a:pt x="113" y="249"/>
                    <a:pt x="113" y="249"/>
                    <a:pt x="113" y="249"/>
                  </a:cubicBezTo>
                  <a:cubicBezTo>
                    <a:pt x="174" y="284"/>
                    <a:pt x="174" y="284"/>
                    <a:pt x="174" y="284"/>
                  </a:cubicBezTo>
                  <a:cubicBezTo>
                    <a:pt x="134" y="308"/>
                    <a:pt x="134" y="308"/>
                    <a:pt x="134" y="308"/>
                  </a:cubicBezTo>
                  <a:cubicBezTo>
                    <a:pt x="0" y="230"/>
                    <a:pt x="0" y="230"/>
                    <a:pt x="0" y="230"/>
                  </a:cubicBezTo>
                  <a:cubicBezTo>
                    <a:pt x="134" y="152"/>
                    <a:pt x="134" y="152"/>
                    <a:pt x="134" y="152"/>
                  </a:cubicBezTo>
                  <a:cubicBezTo>
                    <a:pt x="174" y="175"/>
                    <a:pt x="174" y="175"/>
                    <a:pt x="174" y="175"/>
                  </a:cubicBezTo>
                  <a:cubicBezTo>
                    <a:pt x="113" y="211"/>
                    <a:pt x="113" y="211"/>
                    <a:pt x="113" y="211"/>
                  </a:cubicBezTo>
                  <a:cubicBezTo>
                    <a:pt x="244" y="211"/>
                    <a:pt x="244" y="211"/>
                    <a:pt x="244" y="211"/>
                  </a:cubicBezTo>
                  <a:cubicBezTo>
                    <a:pt x="249" y="194"/>
                    <a:pt x="263" y="178"/>
                    <a:pt x="286" y="165"/>
                  </a:cubicBezTo>
                  <a:cubicBezTo>
                    <a:pt x="309" y="151"/>
                    <a:pt x="339" y="143"/>
                    <a:pt x="369" y="140"/>
                  </a:cubicBezTo>
                  <a:cubicBezTo>
                    <a:pt x="369" y="65"/>
                    <a:pt x="369" y="65"/>
                    <a:pt x="369" y="65"/>
                  </a:cubicBezTo>
                  <a:cubicBezTo>
                    <a:pt x="308" y="101"/>
                    <a:pt x="308" y="101"/>
                    <a:pt x="308" y="101"/>
                  </a:cubicBezTo>
                  <a:cubicBezTo>
                    <a:pt x="268" y="78"/>
                    <a:pt x="268" y="78"/>
                    <a:pt x="268" y="78"/>
                  </a:cubicBezTo>
                  <a:cubicBezTo>
                    <a:pt x="402" y="0"/>
                    <a:pt x="402" y="0"/>
                    <a:pt x="402" y="0"/>
                  </a:cubicBezTo>
                  <a:cubicBezTo>
                    <a:pt x="536" y="78"/>
                    <a:pt x="536" y="78"/>
                    <a:pt x="536" y="78"/>
                  </a:cubicBezTo>
                  <a:cubicBezTo>
                    <a:pt x="496" y="101"/>
                    <a:pt x="496" y="101"/>
                    <a:pt x="496" y="101"/>
                  </a:cubicBezTo>
                  <a:cubicBezTo>
                    <a:pt x="435" y="65"/>
                    <a:pt x="435" y="65"/>
                    <a:pt x="435" y="65"/>
                  </a:cubicBezTo>
                  <a:cubicBezTo>
                    <a:pt x="435" y="87"/>
                    <a:pt x="435" y="117"/>
                    <a:pt x="435" y="142"/>
                  </a:cubicBezTo>
                  <a:cubicBezTo>
                    <a:pt x="460" y="146"/>
                    <a:pt x="483" y="154"/>
                    <a:pt x="502" y="165"/>
                  </a:cubicBezTo>
                  <a:cubicBezTo>
                    <a:pt x="521" y="176"/>
                    <a:pt x="534" y="189"/>
                    <a:pt x="541" y="204"/>
                  </a:cubicBezTo>
                  <a:cubicBezTo>
                    <a:pt x="672" y="204"/>
                    <a:pt x="672" y="204"/>
                    <a:pt x="672" y="204"/>
                  </a:cubicBezTo>
                  <a:cubicBezTo>
                    <a:pt x="611" y="168"/>
                    <a:pt x="611" y="168"/>
                    <a:pt x="611" y="168"/>
                  </a:cubicBezTo>
                  <a:cubicBezTo>
                    <a:pt x="650" y="145"/>
                    <a:pt x="650" y="145"/>
                    <a:pt x="650" y="145"/>
                  </a:cubicBezTo>
                  <a:cubicBezTo>
                    <a:pt x="785" y="223"/>
                    <a:pt x="785" y="223"/>
                    <a:pt x="785" y="223"/>
                  </a:cubicBezTo>
                  <a:cubicBezTo>
                    <a:pt x="651" y="300"/>
                    <a:pt x="651" y="300"/>
                    <a:pt x="651" y="300"/>
                  </a:cubicBezTo>
                  <a:cubicBezTo>
                    <a:pt x="611" y="277"/>
                    <a:pt x="611" y="277"/>
                    <a:pt x="611" y="277"/>
                  </a:cubicBezTo>
                  <a:cubicBezTo>
                    <a:pt x="672" y="242"/>
                    <a:pt x="672" y="242"/>
                    <a:pt x="672" y="242"/>
                  </a:cubicBezTo>
                  <a:cubicBezTo>
                    <a:pt x="637" y="242"/>
                    <a:pt x="587" y="242"/>
                    <a:pt x="545" y="242"/>
                  </a:cubicBezTo>
                  <a:cubicBezTo>
                    <a:pt x="540" y="259"/>
                    <a:pt x="526" y="276"/>
                    <a:pt x="502" y="290"/>
                  </a:cubicBezTo>
                  <a:cubicBezTo>
                    <a:pt x="480" y="303"/>
                    <a:pt x="451" y="311"/>
                    <a:pt x="422" y="314"/>
                  </a:cubicBezTo>
                  <a:cubicBezTo>
                    <a:pt x="422" y="391"/>
                    <a:pt x="422" y="391"/>
                    <a:pt x="422" y="391"/>
                  </a:cubicBezTo>
                  <a:cubicBezTo>
                    <a:pt x="483" y="355"/>
                    <a:pt x="483" y="355"/>
                    <a:pt x="483" y="355"/>
                  </a:cubicBezTo>
                  <a:cubicBezTo>
                    <a:pt x="483" y="355"/>
                    <a:pt x="483" y="355"/>
                    <a:pt x="483" y="355"/>
                  </a:cubicBezTo>
                  <a:cubicBezTo>
                    <a:pt x="483" y="355"/>
                    <a:pt x="483" y="355"/>
                    <a:pt x="483" y="355"/>
                  </a:cubicBezTo>
                  <a:close/>
                  <a:moveTo>
                    <a:pt x="338" y="260"/>
                  </a:moveTo>
                  <a:cubicBezTo>
                    <a:pt x="369" y="278"/>
                    <a:pt x="419" y="278"/>
                    <a:pt x="450" y="260"/>
                  </a:cubicBezTo>
                  <a:cubicBezTo>
                    <a:pt x="481" y="242"/>
                    <a:pt x="481" y="213"/>
                    <a:pt x="450" y="195"/>
                  </a:cubicBezTo>
                  <a:cubicBezTo>
                    <a:pt x="419" y="177"/>
                    <a:pt x="368" y="177"/>
                    <a:pt x="338" y="195"/>
                  </a:cubicBezTo>
                  <a:cubicBezTo>
                    <a:pt x="307" y="213"/>
                    <a:pt x="307" y="242"/>
                    <a:pt x="338" y="260"/>
                  </a:cubicBezTo>
                </a:path>
              </a:pathLst>
            </a:custGeom>
            <a:solidFill>
              <a:srgbClr val="FFFFFF"/>
            </a:solidFill>
            <a:ln w="9525">
              <a:noFill/>
              <a:round/>
              <a:headEnd/>
              <a:tailEnd/>
            </a:ln>
          </p:spPr>
          <p:txBody>
            <a:bodyPr/>
            <a:lstStyle/>
            <a:p>
              <a:pPr fontAlgn="t"/>
              <a:endParaRPr lang="zh-CN" altLang="en-US" sz="1000">
                <a:solidFill>
                  <a:srgbClr val="000000"/>
                </a:solidFill>
                <a:latin typeface="Huawei Sans" panose="020C0503030203020204" pitchFamily="34" charset="0"/>
                <a:cs typeface="+mn-ea"/>
                <a:sym typeface="+mn-lt"/>
              </a:endParaRPr>
            </a:p>
          </p:txBody>
        </p:sp>
        <p:sp>
          <p:nvSpPr>
            <p:cNvPr id="51" name="Freeform 158"/>
            <p:cNvSpPr>
              <a:spLocks/>
            </p:cNvSpPr>
            <p:nvPr/>
          </p:nvSpPr>
          <p:spPr bwMode="auto">
            <a:xfrm>
              <a:off x="519" y="673"/>
              <a:ext cx="30" cy="48"/>
            </a:xfrm>
            <a:custGeom>
              <a:avLst/>
              <a:gdLst/>
              <a:ahLst/>
              <a:cxnLst>
                <a:cxn ang="0">
                  <a:pos x="27" y="5"/>
                </a:cxn>
                <a:cxn ang="0">
                  <a:pos x="46" y="21"/>
                </a:cxn>
                <a:cxn ang="0">
                  <a:pos x="54" y="45"/>
                </a:cxn>
                <a:cxn ang="0">
                  <a:pos x="40" y="36"/>
                </a:cxn>
                <a:cxn ang="0">
                  <a:pos x="27" y="17"/>
                </a:cxn>
                <a:cxn ang="0">
                  <a:pos x="20" y="15"/>
                </a:cxn>
                <a:cxn ang="0">
                  <a:pos x="17" y="20"/>
                </a:cxn>
                <a:cxn ang="0">
                  <a:pos x="20" y="28"/>
                </a:cxn>
                <a:cxn ang="0">
                  <a:pos x="36" y="43"/>
                </a:cxn>
                <a:cxn ang="0">
                  <a:pos x="48" y="55"/>
                </a:cxn>
                <a:cxn ang="0">
                  <a:pos x="56" y="77"/>
                </a:cxn>
                <a:cxn ang="0">
                  <a:pos x="49" y="90"/>
                </a:cxn>
                <a:cxn ang="0">
                  <a:pos x="28" y="85"/>
                </a:cxn>
                <a:cxn ang="0">
                  <a:pos x="9" y="67"/>
                </a:cxn>
                <a:cxn ang="0">
                  <a:pos x="0" y="42"/>
                </a:cxn>
                <a:cxn ang="0">
                  <a:pos x="14" y="50"/>
                </a:cxn>
                <a:cxn ang="0">
                  <a:pos x="19" y="63"/>
                </a:cxn>
                <a:cxn ang="0">
                  <a:pos x="29" y="72"/>
                </a:cxn>
                <a:cxn ang="0">
                  <a:pos x="37" y="75"/>
                </a:cxn>
                <a:cxn ang="0">
                  <a:pos x="42" y="70"/>
                </a:cxn>
                <a:cxn ang="0">
                  <a:pos x="32" y="55"/>
                </a:cxn>
                <a:cxn ang="0">
                  <a:pos x="13" y="37"/>
                </a:cxn>
                <a:cxn ang="0">
                  <a:pos x="2" y="13"/>
                </a:cxn>
                <a:cxn ang="0">
                  <a:pos x="10" y="1"/>
                </a:cxn>
                <a:cxn ang="0">
                  <a:pos x="27" y="5"/>
                </a:cxn>
                <a:cxn ang="0">
                  <a:pos x="27" y="5"/>
                </a:cxn>
                <a:cxn ang="0">
                  <a:pos x="27" y="5"/>
                </a:cxn>
                <a:cxn ang="0">
                  <a:pos x="27" y="5"/>
                </a:cxn>
                <a:cxn ang="0">
                  <a:pos x="27" y="5"/>
                </a:cxn>
              </a:cxnLst>
              <a:rect l="0" t="0" r="r" b="b"/>
              <a:pathLst>
                <a:path w="56" h="92">
                  <a:moveTo>
                    <a:pt x="27" y="5"/>
                  </a:moveTo>
                  <a:cubicBezTo>
                    <a:pt x="35" y="9"/>
                    <a:pt x="41" y="15"/>
                    <a:pt x="46" y="21"/>
                  </a:cubicBezTo>
                  <a:cubicBezTo>
                    <a:pt x="51" y="28"/>
                    <a:pt x="54" y="36"/>
                    <a:pt x="54" y="45"/>
                  </a:cubicBezTo>
                  <a:cubicBezTo>
                    <a:pt x="40" y="36"/>
                    <a:pt x="40" y="36"/>
                    <a:pt x="40" y="36"/>
                  </a:cubicBezTo>
                  <a:cubicBezTo>
                    <a:pt x="39" y="29"/>
                    <a:pt x="35" y="22"/>
                    <a:pt x="27" y="17"/>
                  </a:cubicBezTo>
                  <a:cubicBezTo>
                    <a:pt x="24" y="16"/>
                    <a:pt x="22" y="15"/>
                    <a:pt x="20" y="15"/>
                  </a:cubicBezTo>
                  <a:cubicBezTo>
                    <a:pt x="18" y="16"/>
                    <a:pt x="17" y="17"/>
                    <a:pt x="17" y="20"/>
                  </a:cubicBezTo>
                  <a:cubicBezTo>
                    <a:pt x="17" y="23"/>
                    <a:pt x="18" y="26"/>
                    <a:pt x="20" y="28"/>
                  </a:cubicBezTo>
                  <a:cubicBezTo>
                    <a:pt x="22" y="30"/>
                    <a:pt x="27" y="35"/>
                    <a:pt x="36" y="43"/>
                  </a:cubicBezTo>
                  <a:cubicBezTo>
                    <a:pt x="42" y="48"/>
                    <a:pt x="45" y="52"/>
                    <a:pt x="48" y="55"/>
                  </a:cubicBezTo>
                  <a:cubicBezTo>
                    <a:pt x="53" y="62"/>
                    <a:pt x="56" y="69"/>
                    <a:pt x="56" y="77"/>
                  </a:cubicBezTo>
                  <a:cubicBezTo>
                    <a:pt x="56" y="84"/>
                    <a:pt x="54" y="88"/>
                    <a:pt x="49" y="90"/>
                  </a:cubicBezTo>
                  <a:cubicBezTo>
                    <a:pt x="44" y="92"/>
                    <a:pt x="37" y="90"/>
                    <a:pt x="28" y="85"/>
                  </a:cubicBezTo>
                  <a:cubicBezTo>
                    <a:pt x="20" y="81"/>
                    <a:pt x="14" y="75"/>
                    <a:pt x="9" y="67"/>
                  </a:cubicBezTo>
                  <a:cubicBezTo>
                    <a:pt x="3" y="59"/>
                    <a:pt x="0" y="51"/>
                    <a:pt x="0" y="42"/>
                  </a:cubicBezTo>
                  <a:cubicBezTo>
                    <a:pt x="14" y="50"/>
                    <a:pt x="14" y="50"/>
                    <a:pt x="14" y="50"/>
                  </a:cubicBezTo>
                  <a:cubicBezTo>
                    <a:pt x="14" y="55"/>
                    <a:pt x="16" y="59"/>
                    <a:pt x="19" y="63"/>
                  </a:cubicBezTo>
                  <a:cubicBezTo>
                    <a:pt x="21" y="67"/>
                    <a:pt x="25" y="70"/>
                    <a:pt x="29" y="72"/>
                  </a:cubicBezTo>
                  <a:cubicBezTo>
                    <a:pt x="32" y="74"/>
                    <a:pt x="35" y="75"/>
                    <a:pt x="37" y="75"/>
                  </a:cubicBezTo>
                  <a:cubicBezTo>
                    <a:pt x="40" y="76"/>
                    <a:pt x="42" y="74"/>
                    <a:pt x="42" y="70"/>
                  </a:cubicBezTo>
                  <a:cubicBezTo>
                    <a:pt x="42" y="66"/>
                    <a:pt x="38" y="61"/>
                    <a:pt x="32" y="55"/>
                  </a:cubicBezTo>
                  <a:cubicBezTo>
                    <a:pt x="20" y="44"/>
                    <a:pt x="14" y="38"/>
                    <a:pt x="13" y="37"/>
                  </a:cubicBezTo>
                  <a:cubicBezTo>
                    <a:pt x="6" y="29"/>
                    <a:pt x="2" y="22"/>
                    <a:pt x="2" y="13"/>
                  </a:cubicBezTo>
                  <a:cubicBezTo>
                    <a:pt x="2" y="6"/>
                    <a:pt x="5" y="2"/>
                    <a:pt x="10" y="1"/>
                  </a:cubicBezTo>
                  <a:cubicBezTo>
                    <a:pt x="15" y="0"/>
                    <a:pt x="21" y="1"/>
                    <a:pt x="27" y="5"/>
                  </a:cubicBezTo>
                  <a:cubicBezTo>
                    <a:pt x="27" y="5"/>
                    <a:pt x="27" y="5"/>
                    <a:pt x="27" y="5"/>
                  </a:cubicBezTo>
                  <a:cubicBezTo>
                    <a:pt x="27" y="5"/>
                    <a:pt x="27" y="5"/>
                    <a:pt x="27" y="5"/>
                  </a:cubicBezTo>
                  <a:cubicBezTo>
                    <a:pt x="27" y="5"/>
                    <a:pt x="27" y="5"/>
                    <a:pt x="27" y="5"/>
                  </a:cubicBezTo>
                  <a:cubicBezTo>
                    <a:pt x="27" y="5"/>
                    <a:pt x="27" y="5"/>
                    <a:pt x="27" y="5"/>
                  </a:cubicBezTo>
                  <a:close/>
                </a:path>
              </a:pathLst>
            </a:custGeom>
            <a:solidFill>
              <a:srgbClr val="FFFFFF"/>
            </a:solidFill>
            <a:ln w="9525">
              <a:noFill/>
              <a:round/>
              <a:headEnd/>
              <a:tailEnd/>
            </a:ln>
          </p:spPr>
          <p:txBody>
            <a:bodyPr/>
            <a:lstStyle/>
            <a:p>
              <a:pPr fontAlgn="t"/>
              <a:endParaRPr lang="zh-CN" altLang="en-US" sz="1000">
                <a:solidFill>
                  <a:srgbClr val="000000"/>
                </a:solidFill>
                <a:latin typeface="Huawei Sans" panose="020C0503030203020204" pitchFamily="34" charset="0"/>
                <a:cs typeface="+mn-ea"/>
                <a:sym typeface="+mn-lt"/>
              </a:endParaRPr>
            </a:p>
          </p:txBody>
        </p:sp>
        <p:sp>
          <p:nvSpPr>
            <p:cNvPr id="52" name="Freeform 159"/>
            <p:cNvSpPr>
              <a:spLocks/>
            </p:cNvSpPr>
            <p:nvPr/>
          </p:nvSpPr>
          <p:spPr bwMode="auto">
            <a:xfrm>
              <a:off x="550" y="685"/>
              <a:ext cx="46" cy="62"/>
            </a:xfrm>
            <a:custGeom>
              <a:avLst/>
              <a:gdLst/>
              <a:ahLst/>
              <a:cxnLst>
                <a:cxn ang="0">
                  <a:pos x="46" y="27"/>
                </a:cxn>
                <a:cxn ang="0">
                  <a:pos x="36" y="62"/>
                </a:cxn>
                <a:cxn ang="0">
                  <a:pos x="29" y="57"/>
                </a:cxn>
                <a:cxn ang="0">
                  <a:pos x="23" y="27"/>
                </a:cxn>
                <a:cxn ang="0">
                  <a:pos x="17" y="51"/>
                </a:cxn>
                <a:cxn ang="0">
                  <a:pos x="9" y="46"/>
                </a:cxn>
                <a:cxn ang="0">
                  <a:pos x="0" y="0"/>
                </a:cxn>
                <a:cxn ang="0">
                  <a:pos x="8" y="5"/>
                </a:cxn>
                <a:cxn ang="0">
                  <a:pos x="13" y="36"/>
                </a:cxn>
                <a:cxn ang="0">
                  <a:pos x="19" y="12"/>
                </a:cxn>
                <a:cxn ang="0">
                  <a:pos x="27" y="16"/>
                </a:cxn>
                <a:cxn ang="0">
                  <a:pos x="33" y="47"/>
                </a:cxn>
                <a:cxn ang="0">
                  <a:pos x="38" y="23"/>
                </a:cxn>
                <a:cxn ang="0">
                  <a:pos x="46" y="27"/>
                </a:cxn>
                <a:cxn ang="0">
                  <a:pos x="46" y="27"/>
                </a:cxn>
                <a:cxn ang="0">
                  <a:pos x="46" y="27"/>
                </a:cxn>
                <a:cxn ang="0">
                  <a:pos x="46" y="27"/>
                </a:cxn>
                <a:cxn ang="0">
                  <a:pos x="46" y="27"/>
                </a:cxn>
                <a:cxn ang="0">
                  <a:pos x="46" y="27"/>
                </a:cxn>
              </a:cxnLst>
              <a:rect l="0" t="0" r="r" b="b"/>
              <a:pathLst>
                <a:path w="46" h="62">
                  <a:moveTo>
                    <a:pt x="46" y="27"/>
                  </a:moveTo>
                  <a:lnTo>
                    <a:pt x="36" y="62"/>
                  </a:lnTo>
                  <a:lnTo>
                    <a:pt x="29" y="57"/>
                  </a:lnTo>
                  <a:lnTo>
                    <a:pt x="23" y="27"/>
                  </a:lnTo>
                  <a:lnTo>
                    <a:pt x="17" y="51"/>
                  </a:lnTo>
                  <a:lnTo>
                    <a:pt x="9" y="46"/>
                  </a:lnTo>
                  <a:lnTo>
                    <a:pt x="0" y="0"/>
                  </a:lnTo>
                  <a:lnTo>
                    <a:pt x="8" y="5"/>
                  </a:lnTo>
                  <a:lnTo>
                    <a:pt x="13" y="36"/>
                  </a:lnTo>
                  <a:lnTo>
                    <a:pt x="19" y="12"/>
                  </a:lnTo>
                  <a:lnTo>
                    <a:pt x="27" y="16"/>
                  </a:lnTo>
                  <a:lnTo>
                    <a:pt x="33" y="47"/>
                  </a:lnTo>
                  <a:lnTo>
                    <a:pt x="38" y="23"/>
                  </a:lnTo>
                  <a:lnTo>
                    <a:pt x="46" y="27"/>
                  </a:lnTo>
                  <a:lnTo>
                    <a:pt x="46" y="27"/>
                  </a:lnTo>
                  <a:lnTo>
                    <a:pt x="46" y="27"/>
                  </a:lnTo>
                  <a:lnTo>
                    <a:pt x="46" y="27"/>
                  </a:lnTo>
                  <a:lnTo>
                    <a:pt x="46" y="27"/>
                  </a:lnTo>
                  <a:lnTo>
                    <a:pt x="46" y="27"/>
                  </a:lnTo>
                  <a:close/>
                </a:path>
              </a:pathLst>
            </a:custGeom>
            <a:solidFill>
              <a:srgbClr val="FFFFFF"/>
            </a:solidFill>
            <a:ln w="9525">
              <a:noFill/>
              <a:round/>
              <a:headEnd/>
              <a:tailEnd/>
            </a:ln>
          </p:spPr>
          <p:txBody>
            <a:bodyPr/>
            <a:lstStyle/>
            <a:p>
              <a:pPr fontAlgn="t"/>
              <a:endParaRPr lang="zh-CN" altLang="en-US" sz="1000">
                <a:solidFill>
                  <a:srgbClr val="000000"/>
                </a:solidFill>
                <a:latin typeface="Huawei Sans" panose="020C0503030203020204" pitchFamily="34" charset="0"/>
                <a:cs typeface="+mn-ea"/>
                <a:sym typeface="+mn-lt"/>
              </a:endParaRPr>
            </a:p>
          </p:txBody>
        </p:sp>
        <p:sp>
          <p:nvSpPr>
            <p:cNvPr id="53" name="Freeform 160"/>
            <p:cNvSpPr>
              <a:spLocks/>
            </p:cNvSpPr>
            <p:nvPr/>
          </p:nvSpPr>
          <p:spPr bwMode="auto">
            <a:xfrm>
              <a:off x="600" y="714"/>
              <a:ext cx="7" cy="45"/>
            </a:xfrm>
            <a:custGeom>
              <a:avLst/>
              <a:gdLst/>
              <a:ahLst/>
              <a:cxnLst>
                <a:cxn ang="0">
                  <a:pos x="7" y="5"/>
                </a:cxn>
                <a:cxn ang="0">
                  <a:pos x="7" y="45"/>
                </a:cxn>
                <a:cxn ang="0">
                  <a:pos x="0" y="41"/>
                </a:cxn>
                <a:cxn ang="0">
                  <a:pos x="0" y="0"/>
                </a:cxn>
                <a:cxn ang="0">
                  <a:pos x="7" y="5"/>
                </a:cxn>
                <a:cxn ang="0">
                  <a:pos x="7" y="5"/>
                </a:cxn>
                <a:cxn ang="0">
                  <a:pos x="7" y="5"/>
                </a:cxn>
                <a:cxn ang="0">
                  <a:pos x="7" y="5"/>
                </a:cxn>
                <a:cxn ang="0">
                  <a:pos x="7" y="5"/>
                </a:cxn>
                <a:cxn ang="0">
                  <a:pos x="7" y="5"/>
                </a:cxn>
              </a:cxnLst>
              <a:rect l="0" t="0" r="r" b="b"/>
              <a:pathLst>
                <a:path w="7" h="45">
                  <a:moveTo>
                    <a:pt x="7" y="5"/>
                  </a:moveTo>
                  <a:lnTo>
                    <a:pt x="7" y="45"/>
                  </a:lnTo>
                  <a:lnTo>
                    <a:pt x="0" y="41"/>
                  </a:lnTo>
                  <a:lnTo>
                    <a:pt x="0" y="0"/>
                  </a:lnTo>
                  <a:lnTo>
                    <a:pt x="7" y="5"/>
                  </a:lnTo>
                  <a:lnTo>
                    <a:pt x="7" y="5"/>
                  </a:lnTo>
                  <a:lnTo>
                    <a:pt x="7" y="5"/>
                  </a:lnTo>
                  <a:lnTo>
                    <a:pt x="7" y="5"/>
                  </a:lnTo>
                  <a:lnTo>
                    <a:pt x="7" y="5"/>
                  </a:lnTo>
                  <a:lnTo>
                    <a:pt x="7" y="5"/>
                  </a:lnTo>
                  <a:close/>
                </a:path>
              </a:pathLst>
            </a:custGeom>
            <a:solidFill>
              <a:srgbClr val="FFFFFF"/>
            </a:solidFill>
            <a:ln w="9525">
              <a:noFill/>
              <a:round/>
              <a:headEnd/>
              <a:tailEnd/>
            </a:ln>
          </p:spPr>
          <p:txBody>
            <a:bodyPr/>
            <a:lstStyle/>
            <a:p>
              <a:pPr fontAlgn="t"/>
              <a:endParaRPr lang="zh-CN" altLang="en-US" sz="1000">
                <a:solidFill>
                  <a:srgbClr val="000000"/>
                </a:solidFill>
                <a:latin typeface="Huawei Sans" panose="020C0503030203020204" pitchFamily="34" charset="0"/>
                <a:cs typeface="+mn-ea"/>
                <a:sym typeface="+mn-lt"/>
              </a:endParaRPr>
            </a:p>
          </p:txBody>
        </p:sp>
        <p:sp>
          <p:nvSpPr>
            <p:cNvPr id="54" name="Freeform 161"/>
            <p:cNvSpPr>
              <a:spLocks/>
            </p:cNvSpPr>
            <p:nvPr/>
          </p:nvSpPr>
          <p:spPr bwMode="auto">
            <a:xfrm>
              <a:off x="611" y="721"/>
              <a:ext cx="29" cy="51"/>
            </a:xfrm>
            <a:custGeom>
              <a:avLst/>
              <a:gdLst/>
              <a:ahLst/>
              <a:cxnLst>
                <a:cxn ang="0">
                  <a:pos x="29" y="17"/>
                </a:cxn>
                <a:cxn ang="0">
                  <a:pos x="29" y="24"/>
                </a:cxn>
                <a:cxn ang="0">
                  <a:pos x="19" y="18"/>
                </a:cxn>
                <a:cxn ang="0">
                  <a:pos x="19" y="51"/>
                </a:cxn>
                <a:cxn ang="0">
                  <a:pos x="11" y="46"/>
                </a:cxn>
                <a:cxn ang="0">
                  <a:pos x="11" y="14"/>
                </a:cxn>
                <a:cxn ang="0">
                  <a:pos x="0" y="7"/>
                </a:cxn>
                <a:cxn ang="0">
                  <a:pos x="0" y="0"/>
                </a:cxn>
                <a:cxn ang="0">
                  <a:pos x="29" y="17"/>
                </a:cxn>
                <a:cxn ang="0">
                  <a:pos x="29" y="17"/>
                </a:cxn>
                <a:cxn ang="0">
                  <a:pos x="29" y="17"/>
                </a:cxn>
                <a:cxn ang="0">
                  <a:pos x="29" y="17"/>
                </a:cxn>
                <a:cxn ang="0">
                  <a:pos x="29" y="17"/>
                </a:cxn>
                <a:cxn ang="0">
                  <a:pos x="29" y="17"/>
                </a:cxn>
              </a:cxnLst>
              <a:rect l="0" t="0" r="r" b="b"/>
              <a:pathLst>
                <a:path w="29" h="51">
                  <a:moveTo>
                    <a:pt x="29" y="17"/>
                  </a:moveTo>
                  <a:lnTo>
                    <a:pt x="29" y="24"/>
                  </a:lnTo>
                  <a:lnTo>
                    <a:pt x="19" y="18"/>
                  </a:lnTo>
                  <a:lnTo>
                    <a:pt x="19" y="51"/>
                  </a:lnTo>
                  <a:lnTo>
                    <a:pt x="11" y="46"/>
                  </a:lnTo>
                  <a:lnTo>
                    <a:pt x="11" y="14"/>
                  </a:lnTo>
                  <a:lnTo>
                    <a:pt x="0" y="7"/>
                  </a:lnTo>
                  <a:lnTo>
                    <a:pt x="0" y="0"/>
                  </a:lnTo>
                  <a:lnTo>
                    <a:pt x="29" y="17"/>
                  </a:lnTo>
                  <a:lnTo>
                    <a:pt x="29" y="17"/>
                  </a:lnTo>
                  <a:lnTo>
                    <a:pt x="29" y="17"/>
                  </a:lnTo>
                  <a:lnTo>
                    <a:pt x="29" y="17"/>
                  </a:lnTo>
                  <a:lnTo>
                    <a:pt x="29" y="17"/>
                  </a:lnTo>
                  <a:lnTo>
                    <a:pt x="29" y="17"/>
                  </a:lnTo>
                  <a:close/>
                </a:path>
              </a:pathLst>
            </a:custGeom>
            <a:solidFill>
              <a:srgbClr val="FFFFFF"/>
            </a:solidFill>
            <a:ln w="9525">
              <a:noFill/>
              <a:round/>
              <a:headEnd/>
              <a:tailEnd/>
            </a:ln>
          </p:spPr>
          <p:txBody>
            <a:bodyPr/>
            <a:lstStyle/>
            <a:p>
              <a:pPr fontAlgn="t"/>
              <a:endParaRPr lang="zh-CN" altLang="en-US" sz="1000">
                <a:solidFill>
                  <a:srgbClr val="000000"/>
                </a:solidFill>
                <a:latin typeface="Huawei Sans" panose="020C0503030203020204" pitchFamily="34" charset="0"/>
                <a:cs typeface="+mn-ea"/>
                <a:sym typeface="+mn-lt"/>
              </a:endParaRPr>
            </a:p>
          </p:txBody>
        </p:sp>
        <p:sp>
          <p:nvSpPr>
            <p:cNvPr id="55" name="Freeform 162"/>
            <p:cNvSpPr>
              <a:spLocks/>
            </p:cNvSpPr>
            <p:nvPr/>
          </p:nvSpPr>
          <p:spPr bwMode="auto">
            <a:xfrm>
              <a:off x="642" y="745"/>
              <a:ext cx="33" cy="48"/>
            </a:xfrm>
            <a:custGeom>
              <a:avLst/>
              <a:gdLst/>
              <a:ahLst/>
              <a:cxnLst>
                <a:cxn ang="0">
                  <a:pos x="33" y="7"/>
                </a:cxn>
                <a:cxn ang="0">
                  <a:pos x="52" y="25"/>
                </a:cxn>
                <a:cxn ang="0">
                  <a:pos x="62" y="50"/>
                </a:cxn>
                <a:cxn ang="0">
                  <a:pos x="48" y="42"/>
                </a:cxn>
                <a:cxn ang="0">
                  <a:pos x="43" y="30"/>
                </a:cxn>
                <a:cxn ang="0">
                  <a:pos x="33" y="21"/>
                </a:cxn>
                <a:cxn ang="0">
                  <a:pos x="19" y="21"/>
                </a:cxn>
                <a:cxn ang="0">
                  <a:pos x="15" y="36"/>
                </a:cxn>
                <a:cxn ang="0">
                  <a:pos x="19" y="56"/>
                </a:cxn>
                <a:cxn ang="0">
                  <a:pos x="33" y="72"/>
                </a:cxn>
                <a:cxn ang="0">
                  <a:pos x="43" y="74"/>
                </a:cxn>
                <a:cxn ang="0">
                  <a:pos x="48" y="64"/>
                </a:cxn>
                <a:cxn ang="0">
                  <a:pos x="62" y="72"/>
                </a:cxn>
                <a:cxn ang="0">
                  <a:pos x="53" y="90"/>
                </a:cxn>
                <a:cxn ang="0">
                  <a:pos x="33" y="86"/>
                </a:cxn>
                <a:cxn ang="0">
                  <a:pos x="9" y="61"/>
                </a:cxn>
                <a:cxn ang="0">
                  <a:pos x="0" y="28"/>
                </a:cxn>
                <a:cxn ang="0">
                  <a:pos x="9" y="4"/>
                </a:cxn>
                <a:cxn ang="0">
                  <a:pos x="33" y="7"/>
                </a:cxn>
                <a:cxn ang="0">
                  <a:pos x="33" y="7"/>
                </a:cxn>
                <a:cxn ang="0">
                  <a:pos x="33" y="7"/>
                </a:cxn>
                <a:cxn ang="0">
                  <a:pos x="33" y="7"/>
                </a:cxn>
                <a:cxn ang="0">
                  <a:pos x="33" y="7"/>
                </a:cxn>
              </a:cxnLst>
              <a:rect l="0" t="0" r="r" b="b"/>
              <a:pathLst>
                <a:path w="62" h="92">
                  <a:moveTo>
                    <a:pt x="33" y="7"/>
                  </a:moveTo>
                  <a:cubicBezTo>
                    <a:pt x="41" y="11"/>
                    <a:pt x="47" y="17"/>
                    <a:pt x="52" y="25"/>
                  </a:cubicBezTo>
                  <a:cubicBezTo>
                    <a:pt x="58" y="33"/>
                    <a:pt x="61" y="41"/>
                    <a:pt x="62" y="50"/>
                  </a:cubicBezTo>
                  <a:cubicBezTo>
                    <a:pt x="48" y="42"/>
                    <a:pt x="48" y="42"/>
                    <a:pt x="48" y="42"/>
                  </a:cubicBezTo>
                  <a:cubicBezTo>
                    <a:pt x="47" y="38"/>
                    <a:pt x="46" y="34"/>
                    <a:pt x="43" y="30"/>
                  </a:cubicBezTo>
                  <a:cubicBezTo>
                    <a:pt x="40" y="26"/>
                    <a:pt x="37" y="23"/>
                    <a:pt x="33" y="21"/>
                  </a:cubicBezTo>
                  <a:cubicBezTo>
                    <a:pt x="27" y="17"/>
                    <a:pt x="22" y="17"/>
                    <a:pt x="19" y="21"/>
                  </a:cubicBezTo>
                  <a:cubicBezTo>
                    <a:pt x="16" y="24"/>
                    <a:pt x="15" y="29"/>
                    <a:pt x="15" y="36"/>
                  </a:cubicBezTo>
                  <a:cubicBezTo>
                    <a:pt x="15" y="44"/>
                    <a:pt x="16" y="50"/>
                    <a:pt x="19" y="56"/>
                  </a:cubicBezTo>
                  <a:cubicBezTo>
                    <a:pt x="22" y="63"/>
                    <a:pt x="27" y="69"/>
                    <a:pt x="33" y="72"/>
                  </a:cubicBezTo>
                  <a:cubicBezTo>
                    <a:pt x="37" y="75"/>
                    <a:pt x="41" y="75"/>
                    <a:pt x="43" y="74"/>
                  </a:cubicBezTo>
                  <a:cubicBezTo>
                    <a:pt x="46" y="72"/>
                    <a:pt x="47" y="69"/>
                    <a:pt x="48" y="64"/>
                  </a:cubicBezTo>
                  <a:cubicBezTo>
                    <a:pt x="62" y="72"/>
                    <a:pt x="62" y="72"/>
                    <a:pt x="62" y="72"/>
                  </a:cubicBezTo>
                  <a:cubicBezTo>
                    <a:pt x="61" y="81"/>
                    <a:pt x="58" y="87"/>
                    <a:pt x="53" y="90"/>
                  </a:cubicBezTo>
                  <a:cubicBezTo>
                    <a:pt x="48" y="92"/>
                    <a:pt x="41" y="91"/>
                    <a:pt x="33" y="86"/>
                  </a:cubicBezTo>
                  <a:cubicBezTo>
                    <a:pt x="23" y="81"/>
                    <a:pt x="15" y="72"/>
                    <a:pt x="9" y="61"/>
                  </a:cubicBezTo>
                  <a:cubicBezTo>
                    <a:pt x="3" y="50"/>
                    <a:pt x="0" y="39"/>
                    <a:pt x="0" y="28"/>
                  </a:cubicBezTo>
                  <a:cubicBezTo>
                    <a:pt x="0" y="16"/>
                    <a:pt x="3" y="8"/>
                    <a:pt x="9" y="4"/>
                  </a:cubicBezTo>
                  <a:cubicBezTo>
                    <a:pt x="15" y="0"/>
                    <a:pt x="23" y="1"/>
                    <a:pt x="33" y="7"/>
                  </a:cubicBezTo>
                  <a:cubicBezTo>
                    <a:pt x="33" y="7"/>
                    <a:pt x="33" y="7"/>
                    <a:pt x="33" y="7"/>
                  </a:cubicBezTo>
                  <a:cubicBezTo>
                    <a:pt x="33" y="7"/>
                    <a:pt x="33" y="7"/>
                    <a:pt x="33" y="7"/>
                  </a:cubicBezTo>
                  <a:cubicBezTo>
                    <a:pt x="33" y="7"/>
                    <a:pt x="33" y="7"/>
                    <a:pt x="33" y="7"/>
                  </a:cubicBezTo>
                  <a:cubicBezTo>
                    <a:pt x="33" y="7"/>
                    <a:pt x="33" y="7"/>
                    <a:pt x="33" y="7"/>
                  </a:cubicBezTo>
                  <a:close/>
                </a:path>
              </a:pathLst>
            </a:custGeom>
            <a:solidFill>
              <a:srgbClr val="FFFFFF"/>
            </a:solidFill>
            <a:ln w="9525">
              <a:noFill/>
              <a:round/>
              <a:headEnd/>
              <a:tailEnd/>
            </a:ln>
          </p:spPr>
          <p:txBody>
            <a:bodyPr/>
            <a:lstStyle/>
            <a:p>
              <a:pPr fontAlgn="t"/>
              <a:endParaRPr lang="zh-CN" altLang="en-US" sz="1000">
                <a:solidFill>
                  <a:srgbClr val="000000"/>
                </a:solidFill>
                <a:latin typeface="Huawei Sans" panose="020C0503030203020204" pitchFamily="34" charset="0"/>
                <a:cs typeface="+mn-ea"/>
                <a:sym typeface="+mn-lt"/>
              </a:endParaRPr>
            </a:p>
          </p:txBody>
        </p:sp>
        <p:sp>
          <p:nvSpPr>
            <p:cNvPr id="56" name="Freeform 163"/>
            <p:cNvSpPr>
              <a:spLocks/>
            </p:cNvSpPr>
            <p:nvPr/>
          </p:nvSpPr>
          <p:spPr bwMode="auto">
            <a:xfrm>
              <a:off x="680" y="761"/>
              <a:ext cx="30" cy="57"/>
            </a:xfrm>
            <a:custGeom>
              <a:avLst/>
              <a:gdLst/>
              <a:ahLst/>
              <a:cxnLst>
                <a:cxn ang="0">
                  <a:pos x="30" y="17"/>
                </a:cxn>
                <a:cxn ang="0">
                  <a:pos x="30" y="57"/>
                </a:cxn>
                <a:cxn ang="0">
                  <a:pos x="22" y="53"/>
                </a:cxn>
                <a:cxn ang="0">
                  <a:pos x="22" y="35"/>
                </a:cxn>
                <a:cxn ang="0">
                  <a:pos x="8" y="27"/>
                </a:cxn>
                <a:cxn ang="0">
                  <a:pos x="8" y="45"/>
                </a:cxn>
                <a:cxn ang="0">
                  <a:pos x="0" y="40"/>
                </a:cxn>
                <a:cxn ang="0">
                  <a:pos x="0" y="0"/>
                </a:cxn>
                <a:cxn ang="0">
                  <a:pos x="8" y="4"/>
                </a:cxn>
                <a:cxn ang="0">
                  <a:pos x="8" y="20"/>
                </a:cxn>
                <a:cxn ang="0">
                  <a:pos x="22" y="28"/>
                </a:cxn>
                <a:cxn ang="0">
                  <a:pos x="23" y="13"/>
                </a:cxn>
                <a:cxn ang="0">
                  <a:pos x="30" y="17"/>
                </a:cxn>
                <a:cxn ang="0">
                  <a:pos x="30" y="17"/>
                </a:cxn>
                <a:cxn ang="0">
                  <a:pos x="30" y="17"/>
                </a:cxn>
                <a:cxn ang="0">
                  <a:pos x="30" y="17"/>
                </a:cxn>
                <a:cxn ang="0">
                  <a:pos x="30" y="17"/>
                </a:cxn>
                <a:cxn ang="0">
                  <a:pos x="30" y="17"/>
                </a:cxn>
              </a:cxnLst>
              <a:rect l="0" t="0" r="r" b="b"/>
              <a:pathLst>
                <a:path w="30" h="57">
                  <a:moveTo>
                    <a:pt x="30" y="17"/>
                  </a:moveTo>
                  <a:lnTo>
                    <a:pt x="30" y="57"/>
                  </a:lnTo>
                  <a:lnTo>
                    <a:pt x="22" y="53"/>
                  </a:lnTo>
                  <a:lnTo>
                    <a:pt x="22" y="35"/>
                  </a:lnTo>
                  <a:lnTo>
                    <a:pt x="8" y="27"/>
                  </a:lnTo>
                  <a:lnTo>
                    <a:pt x="8" y="45"/>
                  </a:lnTo>
                  <a:lnTo>
                    <a:pt x="0" y="40"/>
                  </a:lnTo>
                  <a:lnTo>
                    <a:pt x="0" y="0"/>
                  </a:lnTo>
                  <a:lnTo>
                    <a:pt x="8" y="4"/>
                  </a:lnTo>
                  <a:lnTo>
                    <a:pt x="8" y="20"/>
                  </a:lnTo>
                  <a:lnTo>
                    <a:pt x="22" y="28"/>
                  </a:lnTo>
                  <a:lnTo>
                    <a:pt x="23" y="13"/>
                  </a:lnTo>
                  <a:lnTo>
                    <a:pt x="30" y="17"/>
                  </a:lnTo>
                  <a:lnTo>
                    <a:pt x="30" y="17"/>
                  </a:lnTo>
                  <a:lnTo>
                    <a:pt x="30" y="17"/>
                  </a:lnTo>
                  <a:lnTo>
                    <a:pt x="30" y="17"/>
                  </a:lnTo>
                  <a:lnTo>
                    <a:pt x="30" y="17"/>
                  </a:lnTo>
                  <a:lnTo>
                    <a:pt x="30" y="17"/>
                  </a:lnTo>
                  <a:close/>
                </a:path>
              </a:pathLst>
            </a:custGeom>
            <a:solidFill>
              <a:srgbClr val="FFFFFF"/>
            </a:solidFill>
            <a:ln w="9525">
              <a:noFill/>
              <a:round/>
              <a:headEnd/>
              <a:tailEnd/>
            </a:ln>
          </p:spPr>
          <p:txBody>
            <a:bodyPr/>
            <a:lstStyle/>
            <a:p>
              <a:pPr fontAlgn="t"/>
              <a:endParaRPr lang="zh-CN" altLang="en-US" sz="1000">
                <a:solidFill>
                  <a:srgbClr val="000000"/>
                </a:solidFill>
                <a:latin typeface="Huawei Sans" panose="020C0503030203020204" pitchFamily="34" charset="0"/>
                <a:cs typeface="+mn-ea"/>
                <a:sym typeface="+mn-lt"/>
              </a:endParaRPr>
            </a:p>
          </p:txBody>
        </p:sp>
      </p:grpSp>
      <p:pic>
        <p:nvPicPr>
          <p:cNvPr id="57" name="Picture 125"/>
          <p:cNvPicPr>
            <a:picLocks noChangeAspect="1" noChangeArrowheads="1"/>
          </p:cNvPicPr>
          <p:nvPr/>
        </p:nvPicPr>
        <p:blipFill>
          <a:blip r:embed="rId10" cstate="print"/>
          <a:srcRect/>
          <a:stretch>
            <a:fillRect/>
          </a:stretch>
        </p:blipFill>
        <p:spPr bwMode="auto">
          <a:xfrm>
            <a:off x="1736391" y="3224602"/>
            <a:ext cx="674687" cy="642367"/>
          </a:xfrm>
          <a:prstGeom prst="rect">
            <a:avLst/>
          </a:prstGeom>
          <a:noFill/>
          <a:ln w="9525">
            <a:noFill/>
            <a:miter lim="800000"/>
            <a:headEnd/>
            <a:tailEnd/>
          </a:ln>
        </p:spPr>
      </p:pic>
      <p:sp>
        <p:nvSpPr>
          <p:cNvPr id="58" name="Text Box 24"/>
          <p:cNvSpPr txBox="1">
            <a:spLocks noChangeArrowheads="1"/>
          </p:cNvSpPr>
          <p:nvPr/>
        </p:nvSpPr>
        <p:spPr bwMode="auto">
          <a:xfrm>
            <a:off x="1353900" y="3850200"/>
            <a:ext cx="1227696" cy="276999"/>
          </a:xfrm>
          <a:prstGeom prst="rect">
            <a:avLst/>
          </a:prstGeom>
          <a:noFill/>
          <a:ln w="9525">
            <a:noFill/>
            <a:miter lim="800000"/>
            <a:headEnd/>
            <a:tailEnd/>
          </a:ln>
          <a:effectLst/>
        </p:spPr>
        <p:txBody>
          <a:bodyPr wrap="square">
            <a:spAutoFit/>
          </a:bodyPr>
          <a:lstStyle/>
          <a:p>
            <a:pPr algn="ctr" fontAlgn="t">
              <a:spcBef>
                <a:spcPct val="50000"/>
              </a:spcBef>
            </a:pPr>
            <a:r>
              <a:rPr kumimoji="1" lang="en-US" sz="1200" dirty="0">
                <a:solidFill>
                  <a:srgbClr val="000000"/>
                </a:solidFill>
                <a:latin typeface="Huawei Sans" panose="020C0503030203020204" pitchFamily="34" charset="0"/>
                <a:cs typeface="+mn-ea"/>
                <a:sym typeface="+mn-lt"/>
              </a:rPr>
              <a:t>Dome camera</a:t>
            </a:r>
          </a:p>
        </p:txBody>
      </p:sp>
      <p:pic>
        <p:nvPicPr>
          <p:cNvPr id="59" name="Picture 27" descr="电视墙(4x4)"/>
          <p:cNvPicPr>
            <a:picLocks noChangeAspect="1" noChangeArrowheads="1"/>
          </p:cNvPicPr>
          <p:nvPr/>
        </p:nvPicPr>
        <p:blipFill>
          <a:blip r:embed="rId11" cstate="print"/>
          <a:srcRect/>
          <a:stretch>
            <a:fillRect/>
          </a:stretch>
        </p:blipFill>
        <p:spPr bwMode="auto">
          <a:xfrm>
            <a:off x="8963802" y="2348746"/>
            <a:ext cx="864096" cy="978841"/>
          </a:xfrm>
          <a:prstGeom prst="rect">
            <a:avLst/>
          </a:prstGeom>
          <a:noFill/>
          <a:ln w="9525">
            <a:noFill/>
            <a:miter lim="800000"/>
            <a:headEnd/>
            <a:tailEnd/>
          </a:ln>
        </p:spPr>
      </p:pic>
      <p:pic>
        <p:nvPicPr>
          <p:cNvPr id="60" name="Picture 3" descr="cloud"/>
          <p:cNvPicPr>
            <a:picLocks noGrp="1" noChangeAspect="1" noChangeArrowheads="1"/>
          </p:cNvPicPr>
          <p:nvPr/>
        </p:nvPicPr>
        <p:blipFill>
          <a:blip r:embed="rId12" cstate="screen"/>
          <a:srcRect/>
          <a:stretch>
            <a:fillRect/>
          </a:stretch>
        </p:blipFill>
        <p:spPr bwMode="auto">
          <a:xfrm>
            <a:off x="4067259" y="3274917"/>
            <a:ext cx="1296144" cy="721895"/>
          </a:xfrm>
          <a:prstGeom prst="rect">
            <a:avLst/>
          </a:prstGeom>
          <a:noFill/>
          <a:ln w="9525">
            <a:noFill/>
            <a:miter lim="800000"/>
            <a:headEnd/>
            <a:tailEnd/>
          </a:ln>
        </p:spPr>
      </p:pic>
      <p:pic>
        <p:nvPicPr>
          <p:cNvPr id="61" name="Picture 4"/>
          <p:cNvPicPr>
            <a:picLocks noChangeAspect="1" noChangeArrowheads="1"/>
          </p:cNvPicPr>
          <p:nvPr/>
        </p:nvPicPr>
        <p:blipFill>
          <a:blip r:embed="rId13" cstate="print"/>
          <a:srcRect/>
          <a:stretch>
            <a:fillRect/>
          </a:stretch>
        </p:blipFill>
        <p:spPr bwMode="auto">
          <a:xfrm>
            <a:off x="5866892" y="3543610"/>
            <a:ext cx="3060907" cy="209576"/>
          </a:xfrm>
          <a:prstGeom prst="rect">
            <a:avLst/>
          </a:prstGeom>
          <a:noFill/>
          <a:ln w="9525">
            <a:noFill/>
            <a:miter lim="800000"/>
            <a:headEnd/>
            <a:tailEnd/>
          </a:ln>
        </p:spPr>
      </p:pic>
      <p:sp>
        <p:nvSpPr>
          <p:cNvPr id="62" name="Text Box 19"/>
          <p:cNvSpPr txBox="1">
            <a:spLocks noChangeArrowheads="1"/>
          </p:cNvSpPr>
          <p:nvPr/>
        </p:nvSpPr>
        <p:spPr bwMode="auto">
          <a:xfrm>
            <a:off x="6254667" y="4865033"/>
            <a:ext cx="977613" cy="443198"/>
          </a:xfrm>
          <a:prstGeom prst="rect">
            <a:avLst/>
          </a:prstGeom>
          <a:noFill/>
          <a:ln w="9525">
            <a:noFill/>
            <a:miter lim="800000"/>
            <a:headEnd/>
            <a:tailEnd/>
          </a:ln>
          <a:effectLst/>
        </p:spPr>
        <p:txBody>
          <a:bodyPr wrap="square">
            <a:spAutoFit/>
          </a:bodyPr>
          <a:lstStyle/>
          <a:p>
            <a:pPr algn="ctr" fontAlgn="t">
              <a:lnSpc>
                <a:spcPct val="95000"/>
              </a:lnSpc>
            </a:pPr>
            <a:r>
              <a:rPr lang="en-US" sz="1200" dirty="0">
                <a:solidFill>
                  <a:srgbClr val="000000"/>
                </a:solidFill>
                <a:latin typeface="Huawei Sans" panose="020C0503030203020204" pitchFamily="34" charset="0"/>
                <a:cs typeface="+mn-ea"/>
                <a:sym typeface="+mn-lt"/>
              </a:rPr>
              <a:t>Forwarding server</a:t>
            </a:r>
          </a:p>
        </p:txBody>
      </p:sp>
      <p:sp>
        <p:nvSpPr>
          <p:cNvPr id="63" name="Text Box 33"/>
          <p:cNvSpPr txBox="1">
            <a:spLocks noChangeArrowheads="1"/>
          </p:cNvSpPr>
          <p:nvPr/>
        </p:nvSpPr>
        <p:spPr bwMode="auto">
          <a:xfrm>
            <a:off x="8624209" y="4918878"/>
            <a:ext cx="898525" cy="350865"/>
          </a:xfrm>
          <a:prstGeom prst="rect">
            <a:avLst/>
          </a:prstGeom>
          <a:noFill/>
          <a:ln w="9525">
            <a:noFill/>
            <a:miter lim="800000"/>
            <a:headEnd/>
            <a:tailEnd/>
          </a:ln>
          <a:effectLst/>
        </p:spPr>
        <p:txBody>
          <a:bodyPr wrap="square">
            <a:spAutoFit/>
          </a:bodyPr>
          <a:lstStyle/>
          <a:p>
            <a:pPr fontAlgn="t">
              <a:lnSpc>
                <a:spcPct val="70000"/>
              </a:lnSpc>
              <a:spcBef>
                <a:spcPct val="50000"/>
              </a:spcBef>
            </a:pPr>
            <a:r>
              <a:rPr lang="en-US" sz="1200" dirty="0">
                <a:solidFill>
                  <a:srgbClr val="000000"/>
                </a:solidFill>
                <a:latin typeface="Huawei Sans" panose="020C0503030203020204" pitchFamily="34" charset="0"/>
                <a:cs typeface="+mn-ea"/>
                <a:sym typeface="+mn-lt"/>
              </a:rPr>
              <a:t>Network keyboard</a:t>
            </a:r>
          </a:p>
        </p:txBody>
      </p:sp>
      <p:cxnSp>
        <p:nvCxnSpPr>
          <p:cNvPr id="64" name="形状 139"/>
          <p:cNvCxnSpPr>
            <a:endCxn id="61" idx="3"/>
          </p:cNvCxnSpPr>
          <p:nvPr/>
        </p:nvCxnSpPr>
        <p:spPr bwMode="auto">
          <a:xfrm rot="16200000" flipV="1">
            <a:off x="8620151" y="3956046"/>
            <a:ext cx="759312" cy="144016"/>
          </a:xfrm>
          <a:prstGeom prst="bentConnector2">
            <a:avLst/>
          </a:prstGeom>
          <a:solidFill>
            <a:schemeClr val="accent1"/>
          </a:solidFill>
          <a:ln w="12700" cap="flat" cmpd="sng" algn="ctr">
            <a:solidFill>
              <a:srgbClr val="0070C0"/>
            </a:solidFill>
            <a:prstDash val="solid"/>
            <a:round/>
            <a:headEnd type="none" w="med" len="med"/>
            <a:tailEnd type="none" w="med" len="med"/>
          </a:ln>
          <a:effectLst/>
        </p:spPr>
      </p:cxnSp>
      <p:cxnSp>
        <p:nvCxnSpPr>
          <p:cNvPr id="65" name="直接连接符 64"/>
          <p:cNvCxnSpPr/>
          <p:nvPr/>
        </p:nvCxnSpPr>
        <p:spPr bwMode="auto">
          <a:xfrm>
            <a:off x="6695290" y="3111562"/>
            <a:ext cx="260" cy="432048"/>
          </a:xfrm>
          <a:prstGeom prst="line">
            <a:avLst/>
          </a:prstGeom>
          <a:solidFill>
            <a:schemeClr val="accent1"/>
          </a:solidFill>
          <a:ln w="12700" cap="flat" cmpd="sng" algn="ctr">
            <a:solidFill>
              <a:srgbClr val="0070C0"/>
            </a:solidFill>
            <a:prstDash val="solid"/>
            <a:round/>
            <a:headEnd type="none" w="med" len="med"/>
            <a:tailEnd type="none" w="med" len="med"/>
          </a:ln>
          <a:effectLst/>
        </p:spPr>
      </p:cxnSp>
      <p:cxnSp>
        <p:nvCxnSpPr>
          <p:cNvPr id="66" name="直接连接符 65"/>
          <p:cNvCxnSpPr/>
          <p:nvPr/>
        </p:nvCxnSpPr>
        <p:spPr bwMode="auto">
          <a:xfrm>
            <a:off x="7883682" y="3111562"/>
            <a:ext cx="0" cy="432048"/>
          </a:xfrm>
          <a:prstGeom prst="line">
            <a:avLst/>
          </a:prstGeom>
          <a:solidFill>
            <a:schemeClr val="accent1"/>
          </a:solidFill>
          <a:ln w="12700" cap="flat" cmpd="sng" algn="ctr">
            <a:solidFill>
              <a:srgbClr val="0070C0"/>
            </a:solidFill>
            <a:prstDash val="solid"/>
            <a:round/>
            <a:headEnd type="none" w="med" len="med"/>
            <a:tailEnd type="none" w="med" len="med"/>
          </a:ln>
          <a:effectLst/>
        </p:spPr>
      </p:cxnSp>
      <p:cxnSp>
        <p:nvCxnSpPr>
          <p:cNvPr id="67" name="直接连接符 66"/>
          <p:cNvCxnSpPr/>
          <p:nvPr/>
        </p:nvCxnSpPr>
        <p:spPr bwMode="auto">
          <a:xfrm>
            <a:off x="6704729" y="3753186"/>
            <a:ext cx="681" cy="434775"/>
          </a:xfrm>
          <a:prstGeom prst="line">
            <a:avLst/>
          </a:prstGeom>
          <a:solidFill>
            <a:schemeClr val="accent1"/>
          </a:solidFill>
          <a:ln w="12700" cap="flat" cmpd="sng" algn="ctr">
            <a:solidFill>
              <a:srgbClr val="0070C0"/>
            </a:solidFill>
            <a:prstDash val="solid"/>
            <a:round/>
            <a:headEnd type="none" w="med" len="med"/>
            <a:tailEnd type="none" w="med" len="med"/>
          </a:ln>
          <a:effectLst/>
        </p:spPr>
      </p:cxnSp>
      <p:cxnSp>
        <p:nvCxnSpPr>
          <p:cNvPr id="68" name="直接连接符 67"/>
          <p:cNvCxnSpPr/>
          <p:nvPr/>
        </p:nvCxnSpPr>
        <p:spPr bwMode="auto">
          <a:xfrm>
            <a:off x="8264312" y="3744784"/>
            <a:ext cx="0" cy="504056"/>
          </a:xfrm>
          <a:prstGeom prst="line">
            <a:avLst/>
          </a:prstGeom>
          <a:solidFill>
            <a:schemeClr val="accent1"/>
          </a:solidFill>
          <a:ln w="12700" cap="flat" cmpd="sng" algn="ctr">
            <a:solidFill>
              <a:srgbClr val="0070C0"/>
            </a:solidFill>
            <a:prstDash val="solid"/>
            <a:round/>
            <a:headEnd type="none" w="med" len="med"/>
            <a:tailEnd type="none" w="med" len="med"/>
          </a:ln>
          <a:effectLst/>
        </p:spPr>
      </p:cxnSp>
      <p:cxnSp>
        <p:nvCxnSpPr>
          <p:cNvPr id="69" name="直接连接符 68"/>
          <p:cNvCxnSpPr>
            <a:stCxn id="37" idx="3"/>
            <a:endCxn id="45" idx="0"/>
          </p:cNvCxnSpPr>
          <p:nvPr/>
        </p:nvCxnSpPr>
        <p:spPr bwMode="auto">
          <a:xfrm>
            <a:off x="2364094" y="2531335"/>
            <a:ext cx="1213924" cy="889405"/>
          </a:xfrm>
          <a:prstGeom prst="line">
            <a:avLst/>
          </a:prstGeom>
          <a:solidFill>
            <a:schemeClr val="accent1"/>
          </a:solidFill>
          <a:ln w="28575" cap="flat" cmpd="sng" algn="ctr">
            <a:solidFill>
              <a:srgbClr val="1F9DF1"/>
            </a:solidFill>
            <a:prstDash val="solid"/>
            <a:round/>
            <a:headEnd type="none" w="med" len="med"/>
            <a:tailEnd type="none" w="med" len="med"/>
          </a:ln>
          <a:effectLst/>
        </p:spPr>
      </p:cxnSp>
      <p:cxnSp>
        <p:nvCxnSpPr>
          <p:cNvPr id="70" name="直接连接符 69"/>
          <p:cNvCxnSpPr>
            <a:endCxn id="45" idx="1"/>
          </p:cNvCxnSpPr>
          <p:nvPr/>
        </p:nvCxnSpPr>
        <p:spPr bwMode="auto">
          <a:xfrm>
            <a:off x="2159046" y="3636764"/>
            <a:ext cx="1121193" cy="0"/>
          </a:xfrm>
          <a:prstGeom prst="line">
            <a:avLst/>
          </a:prstGeom>
          <a:solidFill>
            <a:schemeClr val="accent1"/>
          </a:solidFill>
          <a:ln w="28575" cap="flat" cmpd="sng" algn="ctr">
            <a:solidFill>
              <a:srgbClr val="1F9DF1"/>
            </a:solidFill>
            <a:prstDash val="solid"/>
            <a:round/>
            <a:headEnd type="none" w="med" len="med"/>
            <a:tailEnd type="none" w="med" len="med"/>
          </a:ln>
          <a:effectLst/>
        </p:spPr>
      </p:cxnSp>
      <p:cxnSp>
        <p:nvCxnSpPr>
          <p:cNvPr id="71" name="直接连接符 70"/>
          <p:cNvCxnSpPr/>
          <p:nvPr/>
        </p:nvCxnSpPr>
        <p:spPr bwMode="auto">
          <a:xfrm flipV="1">
            <a:off x="2352986" y="3806165"/>
            <a:ext cx="1047145" cy="620132"/>
          </a:xfrm>
          <a:prstGeom prst="line">
            <a:avLst/>
          </a:prstGeom>
          <a:solidFill>
            <a:schemeClr val="accent1"/>
          </a:solidFill>
          <a:ln w="28575" cap="flat" cmpd="sng" algn="ctr">
            <a:solidFill>
              <a:srgbClr val="1F9DF1"/>
            </a:solidFill>
            <a:prstDash val="solid"/>
            <a:round/>
            <a:headEnd type="none" w="med" len="med"/>
            <a:tailEnd type="none" w="med" len="med"/>
          </a:ln>
          <a:effectLst/>
        </p:spPr>
      </p:cxnSp>
      <p:cxnSp>
        <p:nvCxnSpPr>
          <p:cNvPr id="72" name="直接连接符 71"/>
          <p:cNvCxnSpPr>
            <a:stCxn id="45" idx="3"/>
            <a:endCxn id="60" idx="1"/>
          </p:cNvCxnSpPr>
          <p:nvPr/>
        </p:nvCxnSpPr>
        <p:spPr bwMode="auto">
          <a:xfrm flipV="1">
            <a:off x="3875797" y="3635865"/>
            <a:ext cx="191462" cy="899"/>
          </a:xfrm>
          <a:prstGeom prst="line">
            <a:avLst/>
          </a:prstGeom>
          <a:solidFill>
            <a:schemeClr val="accent1"/>
          </a:solidFill>
          <a:ln w="28575" cap="flat" cmpd="sng" algn="ctr">
            <a:solidFill>
              <a:srgbClr val="1F9DF1"/>
            </a:solidFill>
            <a:prstDash val="solid"/>
            <a:round/>
            <a:headEnd type="none" w="med" len="med"/>
            <a:tailEnd type="none" w="med" len="med"/>
          </a:ln>
          <a:effectLst/>
        </p:spPr>
      </p:cxnSp>
      <p:sp>
        <p:nvSpPr>
          <p:cNvPr id="73" name="Text Box 23"/>
          <p:cNvSpPr txBox="1">
            <a:spLocks noChangeArrowheads="1"/>
          </p:cNvSpPr>
          <p:nvPr/>
        </p:nvSpPr>
        <p:spPr bwMode="auto">
          <a:xfrm>
            <a:off x="4303009" y="3498311"/>
            <a:ext cx="779463" cy="350865"/>
          </a:xfrm>
          <a:prstGeom prst="rect">
            <a:avLst/>
          </a:prstGeom>
          <a:noFill/>
          <a:ln w="9525" algn="ctr">
            <a:noFill/>
            <a:miter lim="800000"/>
            <a:headEnd/>
            <a:tailEnd/>
          </a:ln>
          <a:effectLst/>
        </p:spPr>
        <p:txBody>
          <a:bodyPr>
            <a:spAutoFit/>
          </a:bodyPr>
          <a:lstStyle/>
          <a:p>
            <a:pPr algn="ctr" fontAlgn="t">
              <a:lnSpc>
                <a:spcPct val="70000"/>
              </a:lnSpc>
              <a:spcBef>
                <a:spcPct val="50000"/>
              </a:spcBef>
            </a:pPr>
            <a:r>
              <a:rPr lang="en-US" sz="1200">
                <a:solidFill>
                  <a:srgbClr val="000000"/>
                </a:solidFill>
                <a:latin typeface="Huawei Sans" panose="020C0503030203020204" pitchFamily="34" charset="0"/>
                <a:cs typeface="+mn-ea"/>
                <a:sym typeface="+mn-lt"/>
              </a:rPr>
              <a:t>IP network</a:t>
            </a:r>
          </a:p>
        </p:txBody>
      </p:sp>
      <p:cxnSp>
        <p:nvCxnSpPr>
          <p:cNvPr id="74" name="直接连接符 73"/>
          <p:cNvCxnSpPr>
            <a:stCxn id="60" idx="3"/>
            <a:endCxn id="61" idx="1"/>
          </p:cNvCxnSpPr>
          <p:nvPr/>
        </p:nvCxnSpPr>
        <p:spPr bwMode="auto">
          <a:xfrm>
            <a:off x="5363403" y="3635865"/>
            <a:ext cx="503489" cy="12533"/>
          </a:xfrm>
          <a:prstGeom prst="line">
            <a:avLst/>
          </a:prstGeom>
          <a:solidFill>
            <a:schemeClr val="accent1"/>
          </a:solidFill>
          <a:ln w="28575" cap="flat" cmpd="sng" algn="ctr">
            <a:solidFill>
              <a:srgbClr val="1F9DF1"/>
            </a:solidFill>
            <a:prstDash val="solid"/>
            <a:round/>
            <a:headEnd type="none" w="med" len="med"/>
            <a:tailEnd type="none" w="med" len="med"/>
          </a:ln>
          <a:effectLst/>
        </p:spPr>
      </p:cxnSp>
      <p:sp>
        <p:nvSpPr>
          <p:cNvPr id="75" name="TextBox 59"/>
          <p:cNvSpPr txBox="1"/>
          <p:nvPr/>
        </p:nvSpPr>
        <p:spPr>
          <a:xfrm>
            <a:off x="6972545" y="3502971"/>
            <a:ext cx="828092" cy="276999"/>
          </a:xfrm>
          <a:prstGeom prst="rect">
            <a:avLst/>
          </a:prstGeom>
          <a:noFill/>
        </p:spPr>
        <p:txBody>
          <a:bodyPr wrap="square" rtlCol="0">
            <a:spAutoFit/>
          </a:bodyPr>
          <a:lstStyle/>
          <a:p>
            <a:pPr fontAlgn="t"/>
            <a:r>
              <a:rPr lang="en-US" sz="1200" dirty="0">
                <a:solidFill>
                  <a:srgbClr val="000000"/>
                </a:solidFill>
                <a:latin typeface="Huawei Sans" panose="020C0503030203020204" pitchFamily="34" charset="0"/>
                <a:cs typeface="+mn-ea"/>
                <a:sym typeface="+mn-lt"/>
              </a:rPr>
              <a:t>Switch</a:t>
            </a:r>
          </a:p>
        </p:txBody>
      </p:sp>
      <p:cxnSp>
        <p:nvCxnSpPr>
          <p:cNvPr id="76" name="直接连接符 75"/>
          <p:cNvCxnSpPr/>
          <p:nvPr/>
        </p:nvCxnSpPr>
        <p:spPr bwMode="auto">
          <a:xfrm>
            <a:off x="7579967" y="3743999"/>
            <a:ext cx="0" cy="468052"/>
          </a:xfrm>
          <a:prstGeom prst="line">
            <a:avLst/>
          </a:prstGeom>
          <a:solidFill>
            <a:schemeClr val="accent1"/>
          </a:solidFill>
          <a:ln w="12700" cap="flat" cmpd="sng" algn="ctr">
            <a:solidFill>
              <a:srgbClr val="0070C0"/>
            </a:solidFill>
            <a:prstDash val="solid"/>
            <a:round/>
            <a:headEnd type="none" w="med" len="med"/>
            <a:tailEnd type="none" w="med" len="med"/>
          </a:ln>
          <a:effectLst/>
        </p:spPr>
      </p:cxnSp>
      <p:sp>
        <p:nvSpPr>
          <p:cNvPr id="77" name="TextBox 73"/>
          <p:cNvSpPr txBox="1"/>
          <p:nvPr/>
        </p:nvSpPr>
        <p:spPr>
          <a:xfrm>
            <a:off x="7095417" y="4868913"/>
            <a:ext cx="1044116" cy="461665"/>
          </a:xfrm>
          <a:prstGeom prst="rect">
            <a:avLst/>
          </a:prstGeom>
          <a:noFill/>
        </p:spPr>
        <p:txBody>
          <a:bodyPr wrap="square" rtlCol="0">
            <a:spAutoFit/>
          </a:bodyPr>
          <a:lstStyle/>
          <a:p>
            <a:pPr algn="ctr"/>
            <a:r>
              <a:rPr lang="en-US" sz="1200" dirty="0">
                <a:latin typeface="Huawei Sans" panose="020C0503030203020204" pitchFamily="34" charset="0"/>
                <a:cs typeface="+mn-ea"/>
                <a:sym typeface="+mn-lt"/>
              </a:rPr>
              <a:t>Storage server</a:t>
            </a:r>
          </a:p>
        </p:txBody>
      </p:sp>
      <p:pic>
        <p:nvPicPr>
          <p:cNvPr id="78" name="Picture 108" descr="服务器类"/>
          <p:cNvPicPr>
            <a:picLocks noChangeAspect="1" noChangeArrowheads="1"/>
          </p:cNvPicPr>
          <p:nvPr/>
        </p:nvPicPr>
        <p:blipFill>
          <a:blip r:embed="rId7" cstate="print"/>
          <a:srcRect/>
          <a:stretch>
            <a:fillRect/>
          </a:stretch>
        </p:blipFill>
        <p:spPr bwMode="auto">
          <a:xfrm>
            <a:off x="7367842" y="4193822"/>
            <a:ext cx="401637" cy="576263"/>
          </a:xfrm>
          <a:prstGeom prst="rect">
            <a:avLst/>
          </a:prstGeom>
          <a:noFill/>
        </p:spPr>
      </p:pic>
      <p:cxnSp>
        <p:nvCxnSpPr>
          <p:cNvPr id="79" name="直接连接符 78"/>
          <p:cNvCxnSpPr/>
          <p:nvPr/>
        </p:nvCxnSpPr>
        <p:spPr bwMode="auto">
          <a:xfrm>
            <a:off x="6006273" y="3755565"/>
            <a:ext cx="0" cy="468052"/>
          </a:xfrm>
          <a:prstGeom prst="line">
            <a:avLst/>
          </a:prstGeom>
          <a:solidFill>
            <a:schemeClr val="accent1"/>
          </a:solidFill>
          <a:ln w="12700" cap="flat" cmpd="sng" algn="ctr">
            <a:solidFill>
              <a:srgbClr val="0070C0"/>
            </a:solidFill>
            <a:prstDash val="solid"/>
            <a:round/>
            <a:headEnd type="none" w="med" len="med"/>
            <a:tailEnd type="none" w="med" len="med"/>
          </a:ln>
          <a:effectLst/>
        </p:spPr>
      </p:cxnSp>
    </p:spTree>
    <p:extLst>
      <p:ext uri="{BB962C8B-B14F-4D97-AF65-F5344CB8AC3E}">
        <p14:creationId xmlns:p14="http://schemas.microsoft.com/office/powerpoint/2010/main" val="2637443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down)">
                                      <p:cBhvr>
                                        <p:cTn id="12" dur="500"/>
                                        <p:tgtEl>
                                          <p:spTgt spid="19"/>
                                        </p:tgtEl>
                                      </p:cBhvr>
                                    </p:animEffect>
                                  </p:childTnLst>
                                </p:cTn>
                              </p:par>
                              <p:par>
                                <p:cTn id="13" presetID="22" presetClass="entr" presetSubtype="4"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down)">
                                      <p:cBhvr>
                                        <p:cTn id="15" dur="500"/>
                                        <p:tgtEl>
                                          <p:spTgt spid="20"/>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wipe(down)">
                                      <p:cBhvr>
                                        <p:cTn id="18" dur="500"/>
                                        <p:tgtEl>
                                          <p:spTgt spid="21"/>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down)">
                                      <p:cBhvr>
                                        <p:cTn id="21" dur="500"/>
                                        <p:tgtEl>
                                          <p:spTgt spid="22"/>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down)">
                                      <p:cBhvr>
                                        <p:cTn id="24" dur="500"/>
                                        <p:tgtEl>
                                          <p:spTgt spid="23"/>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down)">
                                      <p:cBhvr>
                                        <p:cTn id="27" dur="500"/>
                                        <p:tgtEl>
                                          <p:spTgt spid="24"/>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down)">
                                      <p:cBhvr>
                                        <p:cTn id="30" dur="500"/>
                                        <p:tgtEl>
                                          <p:spTgt spid="25"/>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ipe(down)">
                                      <p:cBhvr>
                                        <p:cTn id="33" dur="500"/>
                                        <p:tgtEl>
                                          <p:spTgt spid="26"/>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wipe(down)">
                                      <p:cBhvr>
                                        <p:cTn id="36" dur="500"/>
                                        <p:tgtEl>
                                          <p:spTgt spid="31"/>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wipe(down)">
                                      <p:cBhvr>
                                        <p:cTn id="39" dur="500"/>
                                        <p:tgtEl>
                                          <p:spTgt spid="32"/>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down)">
                                      <p:cBhvr>
                                        <p:cTn id="42" dur="500"/>
                                        <p:tgtEl>
                                          <p:spTgt spid="33"/>
                                        </p:tgtEl>
                                      </p:cBhvr>
                                    </p:animEffect>
                                  </p:childTnLst>
                                </p:cTn>
                              </p:par>
                              <p:par>
                                <p:cTn id="43" presetID="22" presetClass="entr" presetSubtype="4" fill="hold" nodeType="with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down)">
                                      <p:cBhvr>
                                        <p:cTn id="45" dur="500"/>
                                        <p:tgtEl>
                                          <p:spTgt spid="34"/>
                                        </p:tgtEl>
                                      </p:cBhvr>
                                    </p:animEffect>
                                  </p:childTnLst>
                                </p:cTn>
                              </p:par>
                              <p:par>
                                <p:cTn id="46" presetID="22" presetClass="entr" presetSubtype="4" fill="hold" nodeType="with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wipe(down)">
                                      <p:cBhvr>
                                        <p:cTn id="48" dur="500"/>
                                        <p:tgtEl>
                                          <p:spTgt spid="35"/>
                                        </p:tgtEl>
                                      </p:cBhvr>
                                    </p:animEffect>
                                  </p:childTnLst>
                                </p:cTn>
                              </p:par>
                              <p:par>
                                <p:cTn id="49" presetID="22" presetClass="entr" presetSubtype="4" fill="hold" nodeType="with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wipe(down)">
                                      <p:cBhvr>
                                        <p:cTn id="51" dur="500"/>
                                        <p:tgtEl>
                                          <p:spTgt spid="36"/>
                                        </p:tgtEl>
                                      </p:cBhvr>
                                    </p:animEffect>
                                  </p:childTnLst>
                                </p:cTn>
                              </p:par>
                              <p:par>
                                <p:cTn id="52" presetID="22" presetClass="entr" presetSubtype="4" fill="hold" nodeType="with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wipe(down)">
                                      <p:cBhvr>
                                        <p:cTn id="54" dur="500"/>
                                        <p:tgtEl>
                                          <p:spTgt spid="37"/>
                                        </p:tgtEl>
                                      </p:cBhvr>
                                    </p:animEffect>
                                  </p:childTnLst>
                                </p:cTn>
                              </p:par>
                              <p:par>
                                <p:cTn id="55" presetID="22" presetClass="entr" presetSubtype="4" fill="hold" nodeType="with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wipe(down)">
                                      <p:cBhvr>
                                        <p:cTn id="57" dur="500"/>
                                        <p:tgtEl>
                                          <p:spTgt spid="38"/>
                                        </p:tgtEl>
                                      </p:cBhvr>
                                    </p:animEffect>
                                  </p:childTnLst>
                                </p:cTn>
                              </p:par>
                              <p:par>
                                <p:cTn id="58" presetID="22" presetClass="entr" presetSubtype="4" fill="hold" nodeType="with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wipe(down)">
                                      <p:cBhvr>
                                        <p:cTn id="60" dur="500"/>
                                        <p:tgtEl>
                                          <p:spTgt spid="39"/>
                                        </p:tgtEl>
                                      </p:cBhvr>
                                    </p:animEffect>
                                  </p:childTnLst>
                                </p:cTn>
                              </p:par>
                              <p:par>
                                <p:cTn id="61" presetID="22" presetClass="entr" presetSubtype="4" fill="hold" nodeType="with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wipe(down)">
                                      <p:cBhvr>
                                        <p:cTn id="63" dur="500"/>
                                        <p:tgtEl>
                                          <p:spTgt spid="40"/>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41"/>
                                        </p:tgtEl>
                                        <p:attrNameLst>
                                          <p:attrName>style.visibility</p:attrName>
                                        </p:attrNameLst>
                                      </p:cBhvr>
                                      <p:to>
                                        <p:strVal val="visible"/>
                                      </p:to>
                                    </p:set>
                                    <p:animEffect transition="in" filter="wipe(down)">
                                      <p:cBhvr>
                                        <p:cTn id="66" dur="500"/>
                                        <p:tgtEl>
                                          <p:spTgt spid="41"/>
                                        </p:tgtEl>
                                      </p:cBhvr>
                                    </p:animEffect>
                                  </p:childTnLst>
                                </p:cTn>
                              </p:par>
                              <p:par>
                                <p:cTn id="67" presetID="22" presetClass="entr" presetSubtype="4" fill="hold" nodeType="withEffect">
                                  <p:stCondLst>
                                    <p:cond delay="0"/>
                                  </p:stCondLst>
                                  <p:childTnLst>
                                    <p:set>
                                      <p:cBhvr>
                                        <p:cTn id="68" dur="1" fill="hold">
                                          <p:stCondLst>
                                            <p:cond delay="0"/>
                                          </p:stCondLst>
                                        </p:cTn>
                                        <p:tgtEl>
                                          <p:spTgt spid="42"/>
                                        </p:tgtEl>
                                        <p:attrNameLst>
                                          <p:attrName>style.visibility</p:attrName>
                                        </p:attrNameLst>
                                      </p:cBhvr>
                                      <p:to>
                                        <p:strVal val="visible"/>
                                      </p:to>
                                    </p:set>
                                    <p:animEffect transition="in" filter="wipe(down)">
                                      <p:cBhvr>
                                        <p:cTn id="69" dur="500"/>
                                        <p:tgtEl>
                                          <p:spTgt spid="42"/>
                                        </p:tgtEl>
                                      </p:cBhvr>
                                    </p:animEffect>
                                  </p:childTnLst>
                                </p:cTn>
                              </p:par>
                              <p:par>
                                <p:cTn id="70" presetID="22" presetClass="entr" presetSubtype="4" fill="hold" nodeType="withEffect">
                                  <p:stCondLst>
                                    <p:cond delay="0"/>
                                  </p:stCondLst>
                                  <p:childTnLst>
                                    <p:set>
                                      <p:cBhvr>
                                        <p:cTn id="71" dur="1" fill="hold">
                                          <p:stCondLst>
                                            <p:cond delay="0"/>
                                          </p:stCondLst>
                                        </p:cTn>
                                        <p:tgtEl>
                                          <p:spTgt spid="43"/>
                                        </p:tgtEl>
                                        <p:attrNameLst>
                                          <p:attrName>style.visibility</p:attrName>
                                        </p:attrNameLst>
                                      </p:cBhvr>
                                      <p:to>
                                        <p:strVal val="visible"/>
                                      </p:to>
                                    </p:set>
                                    <p:animEffect transition="in" filter="wipe(down)">
                                      <p:cBhvr>
                                        <p:cTn id="72" dur="500"/>
                                        <p:tgtEl>
                                          <p:spTgt spid="43"/>
                                        </p:tgtEl>
                                      </p:cBhvr>
                                    </p:animEffect>
                                  </p:childTnLst>
                                </p:cTn>
                              </p:par>
                              <p:par>
                                <p:cTn id="73" presetID="22" presetClass="entr" presetSubtype="4" fill="hold" nodeType="withEffect">
                                  <p:stCondLst>
                                    <p:cond delay="0"/>
                                  </p:stCondLst>
                                  <p:childTnLst>
                                    <p:set>
                                      <p:cBhvr>
                                        <p:cTn id="74" dur="1" fill="hold">
                                          <p:stCondLst>
                                            <p:cond delay="0"/>
                                          </p:stCondLst>
                                        </p:cTn>
                                        <p:tgtEl>
                                          <p:spTgt spid="44"/>
                                        </p:tgtEl>
                                        <p:attrNameLst>
                                          <p:attrName>style.visibility</p:attrName>
                                        </p:attrNameLst>
                                      </p:cBhvr>
                                      <p:to>
                                        <p:strVal val="visible"/>
                                      </p:to>
                                    </p:set>
                                    <p:animEffect transition="in" filter="wipe(down)">
                                      <p:cBhvr>
                                        <p:cTn id="75" dur="500"/>
                                        <p:tgtEl>
                                          <p:spTgt spid="44"/>
                                        </p:tgtEl>
                                      </p:cBhvr>
                                    </p:animEffect>
                                  </p:childTnLst>
                                </p:cTn>
                              </p:par>
                              <p:par>
                                <p:cTn id="76" presetID="22" presetClass="entr" presetSubtype="4" fill="hold" nodeType="withEffect">
                                  <p:stCondLst>
                                    <p:cond delay="0"/>
                                  </p:stCondLst>
                                  <p:childTnLst>
                                    <p:set>
                                      <p:cBhvr>
                                        <p:cTn id="77" dur="1" fill="hold">
                                          <p:stCondLst>
                                            <p:cond delay="0"/>
                                          </p:stCondLst>
                                        </p:cTn>
                                        <p:tgtEl>
                                          <p:spTgt spid="57"/>
                                        </p:tgtEl>
                                        <p:attrNameLst>
                                          <p:attrName>style.visibility</p:attrName>
                                        </p:attrNameLst>
                                      </p:cBhvr>
                                      <p:to>
                                        <p:strVal val="visible"/>
                                      </p:to>
                                    </p:set>
                                    <p:animEffect transition="in" filter="wipe(down)">
                                      <p:cBhvr>
                                        <p:cTn id="78" dur="500"/>
                                        <p:tgtEl>
                                          <p:spTgt spid="57"/>
                                        </p:tgtEl>
                                      </p:cBhvr>
                                    </p:animEffect>
                                  </p:childTnLst>
                                </p:cTn>
                              </p:par>
                              <p:par>
                                <p:cTn id="79" presetID="22" presetClass="entr" presetSubtype="4" fill="hold" grpId="0" nodeType="withEffect">
                                  <p:stCondLst>
                                    <p:cond delay="0"/>
                                  </p:stCondLst>
                                  <p:childTnLst>
                                    <p:set>
                                      <p:cBhvr>
                                        <p:cTn id="80" dur="1" fill="hold">
                                          <p:stCondLst>
                                            <p:cond delay="0"/>
                                          </p:stCondLst>
                                        </p:cTn>
                                        <p:tgtEl>
                                          <p:spTgt spid="58"/>
                                        </p:tgtEl>
                                        <p:attrNameLst>
                                          <p:attrName>style.visibility</p:attrName>
                                        </p:attrNameLst>
                                      </p:cBhvr>
                                      <p:to>
                                        <p:strVal val="visible"/>
                                      </p:to>
                                    </p:set>
                                    <p:animEffect transition="in" filter="wipe(down)">
                                      <p:cBhvr>
                                        <p:cTn id="81" dur="500"/>
                                        <p:tgtEl>
                                          <p:spTgt spid="58"/>
                                        </p:tgtEl>
                                      </p:cBhvr>
                                    </p:animEffect>
                                  </p:childTnLst>
                                </p:cTn>
                              </p:par>
                              <p:par>
                                <p:cTn id="82" presetID="22" presetClass="entr" presetSubtype="4" fill="hold" nodeType="withEffect">
                                  <p:stCondLst>
                                    <p:cond delay="0"/>
                                  </p:stCondLst>
                                  <p:childTnLst>
                                    <p:set>
                                      <p:cBhvr>
                                        <p:cTn id="83" dur="1" fill="hold">
                                          <p:stCondLst>
                                            <p:cond delay="0"/>
                                          </p:stCondLst>
                                        </p:cTn>
                                        <p:tgtEl>
                                          <p:spTgt spid="59"/>
                                        </p:tgtEl>
                                        <p:attrNameLst>
                                          <p:attrName>style.visibility</p:attrName>
                                        </p:attrNameLst>
                                      </p:cBhvr>
                                      <p:to>
                                        <p:strVal val="visible"/>
                                      </p:to>
                                    </p:set>
                                    <p:animEffect transition="in" filter="wipe(down)">
                                      <p:cBhvr>
                                        <p:cTn id="84" dur="500"/>
                                        <p:tgtEl>
                                          <p:spTgt spid="59"/>
                                        </p:tgtEl>
                                      </p:cBhvr>
                                    </p:animEffect>
                                  </p:childTnLst>
                                </p:cTn>
                              </p:par>
                              <p:par>
                                <p:cTn id="85" presetID="22" presetClass="entr" presetSubtype="4" fill="hold" nodeType="withEffect">
                                  <p:stCondLst>
                                    <p:cond delay="0"/>
                                  </p:stCondLst>
                                  <p:childTnLst>
                                    <p:set>
                                      <p:cBhvr>
                                        <p:cTn id="86" dur="1" fill="hold">
                                          <p:stCondLst>
                                            <p:cond delay="0"/>
                                          </p:stCondLst>
                                        </p:cTn>
                                        <p:tgtEl>
                                          <p:spTgt spid="60"/>
                                        </p:tgtEl>
                                        <p:attrNameLst>
                                          <p:attrName>style.visibility</p:attrName>
                                        </p:attrNameLst>
                                      </p:cBhvr>
                                      <p:to>
                                        <p:strVal val="visible"/>
                                      </p:to>
                                    </p:set>
                                    <p:animEffect transition="in" filter="wipe(down)">
                                      <p:cBhvr>
                                        <p:cTn id="87" dur="500"/>
                                        <p:tgtEl>
                                          <p:spTgt spid="60"/>
                                        </p:tgtEl>
                                      </p:cBhvr>
                                    </p:animEffect>
                                  </p:childTnLst>
                                </p:cTn>
                              </p:par>
                              <p:par>
                                <p:cTn id="88" presetID="22" presetClass="entr" presetSubtype="4" fill="hold" nodeType="withEffect">
                                  <p:stCondLst>
                                    <p:cond delay="0"/>
                                  </p:stCondLst>
                                  <p:childTnLst>
                                    <p:set>
                                      <p:cBhvr>
                                        <p:cTn id="89" dur="1" fill="hold">
                                          <p:stCondLst>
                                            <p:cond delay="0"/>
                                          </p:stCondLst>
                                        </p:cTn>
                                        <p:tgtEl>
                                          <p:spTgt spid="61"/>
                                        </p:tgtEl>
                                        <p:attrNameLst>
                                          <p:attrName>style.visibility</p:attrName>
                                        </p:attrNameLst>
                                      </p:cBhvr>
                                      <p:to>
                                        <p:strVal val="visible"/>
                                      </p:to>
                                    </p:set>
                                    <p:animEffect transition="in" filter="wipe(down)">
                                      <p:cBhvr>
                                        <p:cTn id="90" dur="500"/>
                                        <p:tgtEl>
                                          <p:spTgt spid="61"/>
                                        </p:tgtEl>
                                      </p:cBhvr>
                                    </p:animEffect>
                                  </p:childTnLst>
                                </p:cTn>
                              </p:par>
                              <p:par>
                                <p:cTn id="91" presetID="22" presetClass="entr" presetSubtype="4" fill="hold" grpId="0" nodeType="withEffect">
                                  <p:stCondLst>
                                    <p:cond delay="0"/>
                                  </p:stCondLst>
                                  <p:childTnLst>
                                    <p:set>
                                      <p:cBhvr>
                                        <p:cTn id="92" dur="1" fill="hold">
                                          <p:stCondLst>
                                            <p:cond delay="0"/>
                                          </p:stCondLst>
                                        </p:cTn>
                                        <p:tgtEl>
                                          <p:spTgt spid="62"/>
                                        </p:tgtEl>
                                        <p:attrNameLst>
                                          <p:attrName>style.visibility</p:attrName>
                                        </p:attrNameLst>
                                      </p:cBhvr>
                                      <p:to>
                                        <p:strVal val="visible"/>
                                      </p:to>
                                    </p:set>
                                    <p:animEffect transition="in" filter="wipe(down)">
                                      <p:cBhvr>
                                        <p:cTn id="93" dur="500"/>
                                        <p:tgtEl>
                                          <p:spTgt spid="62"/>
                                        </p:tgtEl>
                                      </p:cBhvr>
                                    </p:animEffect>
                                  </p:childTnLst>
                                </p:cTn>
                              </p:par>
                              <p:par>
                                <p:cTn id="94" presetID="22" presetClass="entr" presetSubtype="4" fill="hold" grpId="0" nodeType="withEffect">
                                  <p:stCondLst>
                                    <p:cond delay="0"/>
                                  </p:stCondLst>
                                  <p:childTnLst>
                                    <p:set>
                                      <p:cBhvr>
                                        <p:cTn id="95" dur="1" fill="hold">
                                          <p:stCondLst>
                                            <p:cond delay="0"/>
                                          </p:stCondLst>
                                        </p:cTn>
                                        <p:tgtEl>
                                          <p:spTgt spid="63"/>
                                        </p:tgtEl>
                                        <p:attrNameLst>
                                          <p:attrName>style.visibility</p:attrName>
                                        </p:attrNameLst>
                                      </p:cBhvr>
                                      <p:to>
                                        <p:strVal val="visible"/>
                                      </p:to>
                                    </p:set>
                                    <p:animEffect transition="in" filter="wipe(down)">
                                      <p:cBhvr>
                                        <p:cTn id="96" dur="500"/>
                                        <p:tgtEl>
                                          <p:spTgt spid="63"/>
                                        </p:tgtEl>
                                      </p:cBhvr>
                                    </p:animEffect>
                                  </p:childTnLst>
                                </p:cTn>
                              </p:par>
                              <p:par>
                                <p:cTn id="97" presetID="22" presetClass="entr" presetSubtype="4" fill="hold" nodeType="withEffect">
                                  <p:stCondLst>
                                    <p:cond delay="0"/>
                                  </p:stCondLst>
                                  <p:childTnLst>
                                    <p:set>
                                      <p:cBhvr>
                                        <p:cTn id="98" dur="1" fill="hold">
                                          <p:stCondLst>
                                            <p:cond delay="0"/>
                                          </p:stCondLst>
                                        </p:cTn>
                                        <p:tgtEl>
                                          <p:spTgt spid="64"/>
                                        </p:tgtEl>
                                        <p:attrNameLst>
                                          <p:attrName>style.visibility</p:attrName>
                                        </p:attrNameLst>
                                      </p:cBhvr>
                                      <p:to>
                                        <p:strVal val="visible"/>
                                      </p:to>
                                    </p:set>
                                    <p:animEffect transition="in" filter="wipe(down)">
                                      <p:cBhvr>
                                        <p:cTn id="99" dur="500"/>
                                        <p:tgtEl>
                                          <p:spTgt spid="64"/>
                                        </p:tgtEl>
                                      </p:cBhvr>
                                    </p:animEffect>
                                  </p:childTnLst>
                                </p:cTn>
                              </p:par>
                              <p:par>
                                <p:cTn id="100" presetID="22" presetClass="entr" presetSubtype="4" fill="hold" nodeType="withEffect">
                                  <p:stCondLst>
                                    <p:cond delay="0"/>
                                  </p:stCondLst>
                                  <p:childTnLst>
                                    <p:set>
                                      <p:cBhvr>
                                        <p:cTn id="101" dur="1" fill="hold">
                                          <p:stCondLst>
                                            <p:cond delay="0"/>
                                          </p:stCondLst>
                                        </p:cTn>
                                        <p:tgtEl>
                                          <p:spTgt spid="65"/>
                                        </p:tgtEl>
                                        <p:attrNameLst>
                                          <p:attrName>style.visibility</p:attrName>
                                        </p:attrNameLst>
                                      </p:cBhvr>
                                      <p:to>
                                        <p:strVal val="visible"/>
                                      </p:to>
                                    </p:set>
                                    <p:animEffect transition="in" filter="wipe(down)">
                                      <p:cBhvr>
                                        <p:cTn id="102" dur="500"/>
                                        <p:tgtEl>
                                          <p:spTgt spid="65"/>
                                        </p:tgtEl>
                                      </p:cBhvr>
                                    </p:animEffect>
                                  </p:childTnLst>
                                </p:cTn>
                              </p:par>
                              <p:par>
                                <p:cTn id="103" presetID="22" presetClass="entr" presetSubtype="4" fill="hold" nodeType="withEffect">
                                  <p:stCondLst>
                                    <p:cond delay="0"/>
                                  </p:stCondLst>
                                  <p:childTnLst>
                                    <p:set>
                                      <p:cBhvr>
                                        <p:cTn id="104" dur="1" fill="hold">
                                          <p:stCondLst>
                                            <p:cond delay="0"/>
                                          </p:stCondLst>
                                        </p:cTn>
                                        <p:tgtEl>
                                          <p:spTgt spid="66"/>
                                        </p:tgtEl>
                                        <p:attrNameLst>
                                          <p:attrName>style.visibility</p:attrName>
                                        </p:attrNameLst>
                                      </p:cBhvr>
                                      <p:to>
                                        <p:strVal val="visible"/>
                                      </p:to>
                                    </p:set>
                                    <p:animEffect transition="in" filter="wipe(down)">
                                      <p:cBhvr>
                                        <p:cTn id="105" dur="500"/>
                                        <p:tgtEl>
                                          <p:spTgt spid="66"/>
                                        </p:tgtEl>
                                      </p:cBhvr>
                                    </p:animEffect>
                                  </p:childTnLst>
                                </p:cTn>
                              </p:par>
                              <p:par>
                                <p:cTn id="106" presetID="22" presetClass="entr" presetSubtype="4" fill="hold" nodeType="withEffect">
                                  <p:stCondLst>
                                    <p:cond delay="0"/>
                                  </p:stCondLst>
                                  <p:childTnLst>
                                    <p:set>
                                      <p:cBhvr>
                                        <p:cTn id="107" dur="1" fill="hold">
                                          <p:stCondLst>
                                            <p:cond delay="0"/>
                                          </p:stCondLst>
                                        </p:cTn>
                                        <p:tgtEl>
                                          <p:spTgt spid="67"/>
                                        </p:tgtEl>
                                        <p:attrNameLst>
                                          <p:attrName>style.visibility</p:attrName>
                                        </p:attrNameLst>
                                      </p:cBhvr>
                                      <p:to>
                                        <p:strVal val="visible"/>
                                      </p:to>
                                    </p:set>
                                    <p:animEffect transition="in" filter="wipe(down)">
                                      <p:cBhvr>
                                        <p:cTn id="108" dur="500"/>
                                        <p:tgtEl>
                                          <p:spTgt spid="67"/>
                                        </p:tgtEl>
                                      </p:cBhvr>
                                    </p:animEffect>
                                  </p:childTnLst>
                                </p:cTn>
                              </p:par>
                              <p:par>
                                <p:cTn id="109" presetID="22" presetClass="entr" presetSubtype="4" fill="hold" nodeType="withEffect">
                                  <p:stCondLst>
                                    <p:cond delay="0"/>
                                  </p:stCondLst>
                                  <p:childTnLst>
                                    <p:set>
                                      <p:cBhvr>
                                        <p:cTn id="110" dur="1" fill="hold">
                                          <p:stCondLst>
                                            <p:cond delay="0"/>
                                          </p:stCondLst>
                                        </p:cTn>
                                        <p:tgtEl>
                                          <p:spTgt spid="68"/>
                                        </p:tgtEl>
                                        <p:attrNameLst>
                                          <p:attrName>style.visibility</p:attrName>
                                        </p:attrNameLst>
                                      </p:cBhvr>
                                      <p:to>
                                        <p:strVal val="visible"/>
                                      </p:to>
                                    </p:set>
                                    <p:animEffect transition="in" filter="wipe(down)">
                                      <p:cBhvr>
                                        <p:cTn id="111" dur="500"/>
                                        <p:tgtEl>
                                          <p:spTgt spid="68"/>
                                        </p:tgtEl>
                                      </p:cBhvr>
                                    </p:animEffect>
                                  </p:childTnLst>
                                </p:cTn>
                              </p:par>
                              <p:par>
                                <p:cTn id="112" presetID="22" presetClass="entr" presetSubtype="4" fill="hold" nodeType="withEffect">
                                  <p:stCondLst>
                                    <p:cond delay="0"/>
                                  </p:stCondLst>
                                  <p:childTnLst>
                                    <p:set>
                                      <p:cBhvr>
                                        <p:cTn id="113" dur="1" fill="hold">
                                          <p:stCondLst>
                                            <p:cond delay="0"/>
                                          </p:stCondLst>
                                        </p:cTn>
                                        <p:tgtEl>
                                          <p:spTgt spid="69"/>
                                        </p:tgtEl>
                                        <p:attrNameLst>
                                          <p:attrName>style.visibility</p:attrName>
                                        </p:attrNameLst>
                                      </p:cBhvr>
                                      <p:to>
                                        <p:strVal val="visible"/>
                                      </p:to>
                                    </p:set>
                                    <p:animEffect transition="in" filter="wipe(down)">
                                      <p:cBhvr>
                                        <p:cTn id="114" dur="500"/>
                                        <p:tgtEl>
                                          <p:spTgt spid="69"/>
                                        </p:tgtEl>
                                      </p:cBhvr>
                                    </p:animEffect>
                                  </p:childTnLst>
                                </p:cTn>
                              </p:par>
                              <p:par>
                                <p:cTn id="115" presetID="22" presetClass="entr" presetSubtype="4" fill="hold" nodeType="withEffect">
                                  <p:stCondLst>
                                    <p:cond delay="0"/>
                                  </p:stCondLst>
                                  <p:childTnLst>
                                    <p:set>
                                      <p:cBhvr>
                                        <p:cTn id="116" dur="1" fill="hold">
                                          <p:stCondLst>
                                            <p:cond delay="0"/>
                                          </p:stCondLst>
                                        </p:cTn>
                                        <p:tgtEl>
                                          <p:spTgt spid="70"/>
                                        </p:tgtEl>
                                        <p:attrNameLst>
                                          <p:attrName>style.visibility</p:attrName>
                                        </p:attrNameLst>
                                      </p:cBhvr>
                                      <p:to>
                                        <p:strVal val="visible"/>
                                      </p:to>
                                    </p:set>
                                    <p:animEffect transition="in" filter="wipe(down)">
                                      <p:cBhvr>
                                        <p:cTn id="117" dur="500"/>
                                        <p:tgtEl>
                                          <p:spTgt spid="70"/>
                                        </p:tgtEl>
                                      </p:cBhvr>
                                    </p:animEffect>
                                  </p:childTnLst>
                                </p:cTn>
                              </p:par>
                              <p:par>
                                <p:cTn id="118" presetID="22" presetClass="entr" presetSubtype="4" fill="hold" nodeType="withEffect">
                                  <p:stCondLst>
                                    <p:cond delay="0"/>
                                  </p:stCondLst>
                                  <p:childTnLst>
                                    <p:set>
                                      <p:cBhvr>
                                        <p:cTn id="119" dur="1" fill="hold">
                                          <p:stCondLst>
                                            <p:cond delay="0"/>
                                          </p:stCondLst>
                                        </p:cTn>
                                        <p:tgtEl>
                                          <p:spTgt spid="71"/>
                                        </p:tgtEl>
                                        <p:attrNameLst>
                                          <p:attrName>style.visibility</p:attrName>
                                        </p:attrNameLst>
                                      </p:cBhvr>
                                      <p:to>
                                        <p:strVal val="visible"/>
                                      </p:to>
                                    </p:set>
                                    <p:animEffect transition="in" filter="wipe(down)">
                                      <p:cBhvr>
                                        <p:cTn id="120" dur="500"/>
                                        <p:tgtEl>
                                          <p:spTgt spid="71"/>
                                        </p:tgtEl>
                                      </p:cBhvr>
                                    </p:animEffect>
                                  </p:childTnLst>
                                </p:cTn>
                              </p:par>
                              <p:par>
                                <p:cTn id="121" presetID="22" presetClass="entr" presetSubtype="4" fill="hold" nodeType="withEffect">
                                  <p:stCondLst>
                                    <p:cond delay="0"/>
                                  </p:stCondLst>
                                  <p:childTnLst>
                                    <p:set>
                                      <p:cBhvr>
                                        <p:cTn id="122" dur="1" fill="hold">
                                          <p:stCondLst>
                                            <p:cond delay="0"/>
                                          </p:stCondLst>
                                        </p:cTn>
                                        <p:tgtEl>
                                          <p:spTgt spid="72"/>
                                        </p:tgtEl>
                                        <p:attrNameLst>
                                          <p:attrName>style.visibility</p:attrName>
                                        </p:attrNameLst>
                                      </p:cBhvr>
                                      <p:to>
                                        <p:strVal val="visible"/>
                                      </p:to>
                                    </p:set>
                                    <p:animEffect transition="in" filter="wipe(down)">
                                      <p:cBhvr>
                                        <p:cTn id="123" dur="500"/>
                                        <p:tgtEl>
                                          <p:spTgt spid="72"/>
                                        </p:tgtEl>
                                      </p:cBhvr>
                                    </p:animEffect>
                                  </p:childTnLst>
                                </p:cTn>
                              </p:par>
                              <p:par>
                                <p:cTn id="124" presetID="22" presetClass="entr" presetSubtype="4" fill="hold" grpId="0" nodeType="withEffect">
                                  <p:stCondLst>
                                    <p:cond delay="0"/>
                                  </p:stCondLst>
                                  <p:childTnLst>
                                    <p:set>
                                      <p:cBhvr>
                                        <p:cTn id="125" dur="1" fill="hold">
                                          <p:stCondLst>
                                            <p:cond delay="0"/>
                                          </p:stCondLst>
                                        </p:cTn>
                                        <p:tgtEl>
                                          <p:spTgt spid="73"/>
                                        </p:tgtEl>
                                        <p:attrNameLst>
                                          <p:attrName>style.visibility</p:attrName>
                                        </p:attrNameLst>
                                      </p:cBhvr>
                                      <p:to>
                                        <p:strVal val="visible"/>
                                      </p:to>
                                    </p:set>
                                    <p:animEffect transition="in" filter="wipe(down)">
                                      <p:cBhvr>
                                        <p:cTn id="126" dur="500"/>
                                        <p:tgtEl>
                                          <p:spTgt spid="73"/>
                                        </p:tgtEl>
                                      </p:cBhvr>
                                    </p:animEffect>
                                  </p:childTnLst>
                                </p:cTn>
                              </p:par>
                              <p:par>
                                <p:cTn id="127" presetID="22" presetClass="entr" presetSubtype="4" fill="hold" nodeType="withEffect">
                                  <p:stCondLst>
                                    <p:cond delay="0"/>
                                  </p:stCondLst>
                                  <p:childTnLst>
                                    <p:set>
                                      <p:cBhvr>
                                        <p:cTn id="128" dur="1" fill="hold">
                                          <p:stCondLst>
                                            <p:cond delay="0"/>
                                          </p:stCondLst>
                                        </p:cTn>
                                        <p:tgtEl>
                                          <p:spTgt spid="74"/>
                                        </p:tgtEl>
                                        <p:attrNameLst>
                                          <p:attrName>style.visibility</p:attrName>
                                        </p:attrNameLst>
                                      </p:cBhvr>
                                      <p:to>
                                        <p:strVal val="visible"/>
                                      </p:to>
                                    </p:set>
                                    <p:animEffect transition="in" filter="wipe(down)">
                                      <p:cBhvr>
                                        <p:cTn id="129" dur="500"/>
                                        <p:tgtEl>
                                          <p:spTgt spid="74"/>
                                        </p:tgtEl>
                                      </p:cBhvr>
                                    </p:animEffect>
                                  </p:childTnLst>
                                </p:cTn>
                              </p:par>
                              <p:par>
                                <p:cTn id="130" presetID="22" presetClass="entr" presetSubtype="4" fill="hold" grpId="0" nodeType="withEffect">
                                  <p:stCondLst>
                                    <p:cond delay="0"/>
                                  </p:stCondLst>
                                  <p:childTnLst>
                                    <p:set>
                                      <p:cBhvr>
                                        <p:cTn id="131" dur="1" fill="hold">
                                          <p:stCondLst>
                                            <p:cond delay="0"/>
                                          </p:stCondLst>
                                        </p:cTn>
                                        <p:tgtEl>
                                          <p:spTgt spid="75"/>
                                        </p:tgtEl>
                                        <p:attrNameLst>
                                          <p:attrName>style.visibility</p:attrName>
                                        </p:attrNameLst>
                                      </p:cBhvr>
                                      <p:to>
                                        <p:strVal val="visible"/>
                                      </p:to>
                                    </p:set>
                                    <p:animEffect transition="in" filter="wipe(down)">
                                      <p:cBhvr>
                                        <p:cTn id="132" dur="500"/>
                                        <p:tgtEl>
                                          <p:spTgt spid="75"/>
                                        </p:tgtEl>
                                      </p:cBhvr>
                                    </p:animEffect>
                                  </p:childTnLst>
                                </p:cTn>
                              </p:par>
                              <p:par>
                                <p:cTn id="133" presetID="22" presetClass="entr" presetSubtype="4" fill="hold" nodeType="withEffect">
                                  <p:stCondLst>
                                    <p:cond delay="0"/>
                                  </p:stCondLst>
                                  <p:childTnLst>
                                    <p:set>
                                      <p:cBhvr>
                                        <p:cTn id="134" dur="1" fill="hold">
                                          <p:stCondLst>
                                            <p:cond delay="0"/>
                                          </p:stCondLst>
                                        </p:cTn>
                                        <p:tgtEl>
                                          <p:spTgt spid="76"/>
                                        </p:tgtEl>
                                        <p:attrNameLst>
                                          <p:attrName>style.visibility</p:attrName>
                                        </p:attrNameLst>
                                      </p:cBhvr>
                                      <p:to>
                                        <p:strVal val="visible"/>
                                      </p:to>
                                    </p:set>
                                    <p:animEffect transition="in" filter="wipe(down)">
                                      <p:cBhvr>
                                        <p:cTn id="135" dur="500"/>
                                        <p:tgtEl>
                                          <p:spTgt spid="76"/>
                                        </p:tgtEl>
                                      </p:cBhvr>
                                    </p:animEffect>
                                  </p:childTnLst>
                                </p:cTn>
                              </p:par>
                              <p:par>
                                <p:cTn id="136" presetID="22" presetClass="entr" presetSubtype="4" fill="hold" grpId="0" nodeType="withEffect">
                                  <p:stCondLst>
                                    <p:cond delay="0"/>
                                  </p:stCondLst>
                                  <p:childTnLst>
                                    <p:set>
                                      <p:cBhvr>
                                        <p:cTn id="137" dur="1" fill="hold">
                                          <p:stCondLst>
                                            <p:cond delay="0"/>
                                          </p:stCondLst>
                                        </p:cTn>
                                        <p:tgtEl>
                                          <p:spTgt spid="77"/>
                                        </p:tgtEl>
                                        <p:attrNameLst>
                                          <p:attrName>style.visibility</p:attrName>
                                        </p:attrNameLst>
                                      </p:cBhvr>
                                      <p:to>
                                        <p:strVal val="visible"/>
                                      </p:to>
                                    </p:set>
                                    <p:animEffect transition="in" filter="wipe(down)">
                                      <p:cBhvr>
                                        <p:cTn id="138" dur="500"/>
                                        <p:tgtEl>
                                          <p:spTgt spid="77"/>
                                        </p:tgtEl>
                                      </p:cBhvr>
                                    </p:animEffect>
                                  </p:childTnLst>
                                </p:cTn>
                              </p:par>
                              <p:par>
                                <p:cTn id="139" presetID="22" presetClass="entr" presetSubtype="4" fill="hold" nodeType="withEffect">
                                  <p:stCondLst>
                                    <p:cond delay="0"/>
                                  </p:stCondLst>
                                  <p:childTnLst>
                                    <p:set>
                                      <p:cBhvr>
                                        <p:cTn id="140" dur="1" fill="hold">
                                          <p:stCondLst>
                                            <p:cond delay="0"/>
                                          </p:stCondLst>
                                        </p:cTn>
                                        <p:tgtEl>
                                          <p:spTgt spid="78"/>
                                        </p:tgtEl>
                                        <p:attrNameLst>
                                          <p:attrName>style.visibility</p:attrName>
                                        </p:attrNameLst>
                                      </p:cBhvr>
                                      <p:to>
                                        <p:strVal val="visible"/>
                                      </p:to>
                                    </p:set>
                                    <p:animEffect transition="in" filter="wipe(down)">
                                      <p:cBhvr>
                                        <p:cTn id="141" dur="500"/>
                                        <p:tgtEl>
                                          <p:spTgt spid="78"/>
                                        </p:tgtEl>
                                      </p:cBhvr>
                                    </p:animEffect>
                                  </p:childTnLst>
                                </p:cTn>
                              </p:par>
                              <p:par>
                                <p:cTn id="142" presetID="22" presetClass="entr" presetSubtype="4" fill="hold" nodeType="withEffect">
                                  <p:stCondLst>
                                    <p:cond delay="0"/>
                                  </p:stCondLst>
                                  <p:childTnLst>
                                    <p:set>
                                      <p:cBhvr>
                                        <p:cTn id="143" dur="1" fill="hold">
                                          <p:stCondLst>
                                            <p:cond delay="0"/>
                                          </p:stCondLst>
                                        </p:cTn>
                                        <p:tgtEl>
                                          <p:spTgt spid="79"/>
                                        </p:tgtEl>
                                        <p:attrNameLst>
                                          <p:attrName>style.visibility</p:attrName>
                                        </p:attrNameLst>
                                      </p:cBhvr>
                                      <p:to>
                                        <p:strVal val="visible"/>
                                      </p:to>
                                    </p:set>
                                    <p:animEffect transition="in" filter="wipe(down)">
                                      <p:cBhvr>
                                        <p:cTn id="144" dur="500"/>
                                        <p:tgtEl>
                                          <p:spTgt spid="79"/>
                                        </p:tgtEl>
                                      </p:cBhvr>
                                    </p:animEffect>
                                  </p:childTnLst>
                                </p:cTn>
                              </p:par>
                            </p:childTnLst>
                          </p:cTn>
                        </p:par>
                      </p:childTnLst>
                    </p:cTn>
                  </p:par>
                  <p:par>
                    <p:cTn id="145" fill="hold">
                      <p:stCondLst>
                        <p:cond delay="indefinite"/>
                      </p:stCondLst>
                      <p:childTnLst>
                        <p:par>
                          <p:cTn id="146" fill="hold">
                            <p:stCondLst>
                              <p:cond delay="0"/>
                            </p:stCondLst>
                            <p:childTnLst>
                              <p:par>
                                <p:cTn id="147" presetID="22" presetClass="entr" presetSubtype="4" fill="hold" grpId="0" nodeType="clickEffect">
                                  <p:stCondLst>
                                    <p:cond delay="0"/>
                                  </p:stCondLst>
                                  <p:childTnLst>
                                    <p:set>
                                      <p:cBhvr>
                                        <p:cTn id="148" dur="1" fill="hold">
                                          <p:stCondLst>
                                            <p:cond delay="0"/>
                                          </p:stCondLst>
                                        </p:cTn>
                                        <p:tgtEl>
                                          <p:spTgt spid="27"/>
                                        </p:tgtEl>
                                        <p:attrNameLst>
                                          <p:attrName>style.visibility</p:attrName>
                                        </p:attrNameLst>
                                      </p:cBhvr>
                                      <p:to>
                                        <p:strVal val="visible"/>
                                      </p:to>
                                    </p:set>
                                    <p:animEffect transition="in" filter="wipe(down)">
                                      <p:cBhvr>
                                        <p:cTn id="149" dur="500"/>
                                        <p:tgtEl>
                                          <p:spTgt spid="27"/>
                                        </p:tgtEl>
                                      </p:cBhvr>
                                    </p:animEffect>
                                  </p:childTnLst>
                                </p:cTn>
                              </p:par>
                            </p:childTnLst>
                          </p:cTn>
                        </p:par>
                      </p:childTnLst>
                    </p:cTn>
                  </p:par>
                  <p:par>
                    <p:cTn id="150" fill="hold">
                      <p:stCondLst>
                        <p:cond delay="indefinite"/>
                      </p:stCondLst>
                      <p:childTnLst>
                        <p:par>
                          <p:cTn id="151" fill="hold">
                            <p:stCondLst>
                              <p:cond delay="0"/>
                            </p:stCondLst>
                            <p:childTnLst>
                              <p:par>
                                <p:cTn id="152" presetID="22" presetClass="entr" presetSubtype="4" fill="hold" grpId="0" nodeType="clickEffect">
                                  <p:stCondLst>
                                    <p:cond delay="0"/>
                                  </p:stCondLst>
                                  <p:childTnLst>
                                    <p:set>
                                      <p:cBhvr>
                                        <p:cTn id="153" dur="1" fill="hold">
                                          <p:stCondLst>
                                            <p:cond delay="0"/>
                                          </p:stCondLst>
                                        </p:cTn>
                                        <p:tgtEl>
                                          <p:spTgt spid="28"/>
                                        </p:tgtEl>
                                        <p:attrNameLst>
                                          <p:attrName>style.visibility</p:attrName>
                                        </p:attrNameLst>
                                      </p:cBhvr>
                                      <p:to>
                                        <p:strVal val="visible"/>
                                      </p:to>
                                    </p:set>
                                    <p:animEffect transition="in" filter="wipe(down)">
                                      <p:cBhvr>
                                        <p:cTn id="154" dur="500"/>
                                        <p:tgtEl>
                                          <p:spTgt spid="28"/>
                                        </p:tgtEl>
                                      </p:cBhvr>
                                    </p:animEffect>
                                  </p:childTnLst>
                                </p:cTn>
                              </p:par>
                            </p:childTnLst>
                          </p:cTn>
                        </p:par>
                      </p:childTnLst>
                    </p:cTn>
                  </p:par>
                  <p:par>
                    <p:cTn id="155" fill="hold">
                      <p:stCondLst>
                        <p:cond delay="indefinite"/>
                      </p:stCondLst>
                      <p:childTnLst>
                        <p:par>
                          <p:cTn id="156" fill="hold">
                            <p:stCondLst>
                              <p:cond delay="0"/>
                            </p:stCondLst>
                            <p:childTnLst>
                              <p:par>
                                <p:cTn id="157" presetID="22" presetClass="entr" presetSubtype="4" fill="hold" grpId="0" nodeType="clickEffect">
                                  <p:stCondLst>
                                    <p:cond delay="0"/>
                                  </p:stCondLst>
                                  <p:childTnLst>
                                    <p:set>
                                      <p:cBhvr>
                                        <p:cTn id="158" dur="1" fill="hold">
                                          <p:stCondLst>
                                            <p:cond delay="0"/>
                                          </p:stCondLst>
                                        </p:cTn>
                                        <p:tgtEl>
                                          <p:spTgt spid="29"/>
                                        </p:tgtEl>
                                        <p:attrNameLst>
                                          <p:attrName>style.visibility</p:attrName>
                                        </p:attrNameLst>
                                      </p:cBhvr>
                                      <p:to>
                                        <p:strVal val="visible"/>
                                      </p:to>
                                    </p:set>
                                    <p:animEffect transition="in" filter="wipe(down)">
                                      <p:cBhvr>
                                        <p:cTn id="159" dur="500"/>
                                        <p:tgtEl>
                                          <p:spTgt spid="29"/>
                                        </p:tgtEl>
                                      </p:cBhvr>
                                    </p:animEffect>
                                  </p:childTnLst>
                                </p:cTn>
                              </p:par>
                            </p:childTnLst>
                          </p:cTn>
                        </p:par>
                      </p:childTnLst>
                    </p:cTn>
                  </p:par>
                  <p:par>
                    <p:cTn id="160" fill="hold">
                      <p:stCondLst>
                        <p:cond delay="indefinite"/>
                      </p:stCondLst>
                      <p:childTnLst>
                        <p:par>
                          <p:cTn id="161" fill="hold">
                            <p:stCondLst>
                              <p:cond delay="0"/>
                            </p:stCondLst>
                            <p:childTnLst>
                              <p:par>
                                <p:cTn id="162" presetID="22" presetClass="entr" presetSubtype="4" fill="hold" grpId="0" nodeType="clickEffect">
                                  <p:stCondLst>
                                    <p:cond delay="0"/>
                                  </p:stCondLst>
                                  <p:childTnLst>
                                    <p:set>
                                      <p:cBhvr>
                                        <p:cTn id="163" dur="1" fill="hold">
                                          <p:stCondLst>
                                            <p:cond delay="0"/>
                                          </p:stCondLst>
                                        </p:cTn>
                                        <p:tgtEl>
                                          <p:spTgt spid="30"/>
                                        </p:tgtEl>
                                        <p:attrNameLst>
                                          <p:attrName>style.visibility</p:attrName>
                                        </p:attrNameLst>
                                      </p:cBhvr>
                                      <p:to>
                                        <p:strVal val="visible"/>
                                      </p:to>
                                    </p:set>
                                    <p:animEffect transition="in" filter="wipe(down)">
                                      <p:cBhvr>
                                        <p:cTn id="16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1" grpId="0"/>
      <p:bldP spid="22" grpId="0"/>
      <p:bldP spid="23" grpId="0"/>
      <p:bldP spid="24" grpId="0"/>
      <p:bldP spid="25" grpId="0"/>
      <p:bldP spid="26" grpId="0"/>
      <p:bldP spid="27" grpId="0" animBg="1"/>
      <p:bldP spid="28" grpId="0" animBg="1"/>
      <p:bldP spid="29" grpId="0" animBg="1"/>
      <p:bldP spid="30" grpId="0" animBg="1"/>
      <p:bldP spid="31" grpId="0"/>
      <p:bldP spid="32" grpId="0" animBg="1"/>
      <p:bldP spid="33" grpId="0" animBg="1"/>
      <p:bldP spid="41" grpId="0"/>
      <p:bldP spid="58" grpId="0"/>
      <p:bldP spid="62" grpId="0"/>
      <p:bldP spid="63" grpId="0"/>
      <p:bldP spid="73" grpId="0"/>
      <p:bldP spid="75" grpId="0"/>
      <p:bldP spid="7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p:txBody>
          <a:bodyPr anchor="ctr" anchorCtr="0">
            <a:normAutofit/>
          </a:bodyPr>
          <a:lstStyle/>
          <a:p>
            <a:r>
              <a:rPr lang="en-US" dirty="0">
                <a:latin typeface="Huawei Sans" panose="020C0503030203020204" pitchFamily="34" charset="0"/>
                <a:ea typeface="+mn-ea"/>
                <a:cs typeface="+mn-ea"/>
                <a:sym typeface="+mn-lt"/>
              </a:rPr>
              <a:t>Video Surveillance System Monitoring Requirements</a:t>
            </a:r>
          </a:p>
        </p:txBody>
      </p:sp>
      <p:sp>
        <p:nvSpPr>
          <p:cNvPr id="2" name="文本占位符 1"/>
          <p:cNvSpPr>
            <a:spLocks noGrp="1"/>
          </p:cNvSpPr>
          <p:nvPr>
            <p:ph type="body" sz="quarter" idx="10"/>
          </p:nvPr>
        </p:nvSpPr>
        <p:spPr/>
        <p:txBody>
          <a:bodyPr/>
          <a:lstStyle/>
          <a:p>
            <a:r>
              <a:rPr lang="en-US" sz="1800" dirty="0">
                <a:latin typeface="Huawei Sans" panose="020C0503030203020204" pitchFamily="34" charset="0"/>
                <a:ea typeface="+mn-ea"/>
                <a:cs typeface="+mn-ea"/>
                <a:sym typeface="+mn-lt"/>
              </a:rPr>
              <a:t>The DCIM system must monitor the video surveillance system in real time to ensure data center security.</a:t>
            </a:r>
          </a:p>
          <a:p>
            <a:r>
              <a:rPr lang="en-US" sz="1800" dirty="0">
                <a:latin typeface="Huawei Sans" panose="020C0503030203020204" pitchFamily="34" charset="0"/>
                <a:ea typeface="+mn-ea"/>
                <a:cs typeface="+mn-ea"/>
                <a:sym typeface="+mn-lt"/>
              </a:rPr>
              <a:t>Generally, the video surveillance system is an independent management system and is connected to the DCIM management platform in integration mode.</a:t>
            </a:r>
          </a:p>
        </p:txBody>
      </p:sp>
      <p:sp>
        <p:nvSpPr>
          <p:cNvPr id="4" name="文本框 5"/>
          <p:cNvSpPr txBox="1"/>
          <p:nvPr/>
        </p:nvSpPr>
        <p:spPr>
          <a:xfrm>
            <a:off x="960810" y="5327872"/>
            <a:ext cx="2812444" cy="338554"/>
          </a:xfrm>
          <a:prstGeom prst="rect">
            <a:avLst/>
          </a:prstGeom>
          <a:noFill/>
        </p:spPr>
        <p:txBody>
          <a:bodyPr vert="horz"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sz="1600" b="1" dirty="0">
                <a:latin typeface="Huawei Sans" panose="020C0503030203020204" pitchFamily="34" charset="0"/>
                <a:cs typeface="+mn-ea"/>
                <a:sym typeface="+mn-lt"/>
              </a:rPr>
              <a:t>Video surveillance system</a:t>
            </a:r>
          </a:p>
        </p:txBody>
      </p:sp>
      <p:grpSp>
        <p:nvGrpSpPr>
          <p:cNvPr id="13" name="组合 12"/>
          <p:cNvGrpSpPr/>
          <p:nvPr/>
        </p:nvGrpSpPr>
        <p:grpSpPr>
          <a:xfrm>
            <a:off x="5304983" y="3177562"/>
            <a:ext cx="452768" cy="468991"/>
            <a:chOff x="781051" y="3121934"/>
            <a:chExt cx="974725" cy="1009650"/>
          </a:xfrm>
        </p:grpSpPr>
        <p:sp>
          <p:nvSpPr>
            <p:cNvPr id="14" name="MH_Other_1"/>
            <p:cNvSpPr/>
            <p:nvPr/>
          </p:nvSpPr>
          <p:spPr>
            <a:xfrm>
              <a:off x="915988" y="3261634"/>
              <a:ext cx="704850" cy="730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Huawei Sans" panose="020C0503030203020204" pitchFamily="34" charset="0"/>
                <a:cs typeface="+mn-ea"/>
                <a:sym typeface="+mn-lt"/>
              </a:endParaRPr>
            </a:p>
          </p:txBody>
        </p:sp>
        <p:sp>
          <p:nvSpPr>
            <p:cNvPr id="15" name="MH_Other_2"/>
            <p:cNvSpPr/>
            <p:nvPr/>
          </p:nvSpPr>
          <p:spPr>
            <a:xfrm>
              <a:off x="781051" y="3121934"/>
              <a:ext cx="974725" cy="1009650"/>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Huawei Sans" panose="020C0503030203020204" pitchFamily="34" charset="0"/>
                <a:cs typeface="+mn-ea"/>
                <a:sym typeface="+mn-lt"/>
              </a:endParaRPr>
            </a:p>
          </p:txBody>
        </p:sp>
        <p:sp>
          <p:nvSpPr>
            <p:cNvPr id="16" name="MH_Other_7"/>
            <p:cNvSpPr>
              <a:spLocks/>
            </p:cNvSpPr>
            <p:nvPr/>
          </p:nvSpPr>
          <p:spPr bwMode="auto">
            <a:xfrm>
              <a:off x="1063626" y="3431497"/>
              <a:ext cx="398463" cy="39687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latin typeface="Huawei Sans" panose="020C0503030203020204" pitchFamily="34" charset="0"/>
                <a:cs typeface="+mn-ea"/>
                <a:sym typeface="+mn-lt"/>
              </a:endParaRPr>
            </a:p>
          </p:txBody>
        </p:sp>
      </p:grpSp>
      <p:sp>
        <p:nvSpPr>
          <p:cNvPr id="17" name="MH_SubTitle_1"/>
          <p:cNvSpPr txBox="1">
            <a:spLocks noChangeArrowheads="1"/>
          </p:cNvSpPr>
          <p:nvPr/>
        </p:nvSpPr>
        <p:spPr bwMode="auto">
          <a:xfrm>
            <a:off x="5920932" y="3161814"/>
            <a:ext cx="2426143"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b="1" dirty="0">
                <a:solidFill>
                  <a:schemeClr val="accent1"/>
                </a:solidFill>
                <a:latin typeface="Huawei Sans" panose="020C0503030203020204" pitchFamily="34" charset="0"/>
                <a:ea typeface="+mn-ea"/>
                <a:cs typeface="+mn-ea"/>
                <a:sym typeface="+mn-lt"/>
              </a:rPr>
              <a:t>Running parameters</a:t>
            </a:r>
          </a:p>
        </p:txBody>
      </p:sp>
      <p:sp>
        <p:nvSpPr>
          <p:cNvPr id="22" name="圆角矩形 21"/>
          <p:cNvSpPr/>
          <p:nvPr/>
        </p:nvSpPr>
        <p:spPr>
          <a:xfrm>
            <a:off x="7857577" y="5104035"/>
            <a:ext cx="1522659"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a:t>
            </a:r>
          </a:p>
        </p:txBody>
      </p:sp>
      <p:cxnSp>
        <p:nvCxnSpPr>
          <p:cNvPr id="23" name="直接连接符 22"/>
          <p:cNvCxnSpPr/>
          <p:nvPr/>
        </p:nvCxnSpPr>
        <p:spPr>
          <a:xfrm>
            <a:off x="3909475" y="3328787"/>
            <a:ext cx="0" cy="2468626"/>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pic>
        <p:nvPicPr>
          <p:cNvPr id="26" name="图片 25"/>
          <p:cNvPicPr>
            <a:picLocks noChangeAspect="1"/>
          </p:cNvPicPr>
          <p:nvPr/>
        </p:nvPicPr>
        <p:blipFill>
          <a:blip r:embed="rId3"/>
          <a:stretch>
            <a:fillRect/>
          </a:stretch>
        </p:blipFill>
        <p:spPr>
          <a:xfrm>
            <a:off x="1757016" y="3716338"/>
            <a:ext cx="997130" cy="1123678"/>
          </a:xfrm>
          <a:prstGeom prst="rect">
            <a:avLst/>
          </a:prstGeom>
        </p:spPr>
      </p:pic>
      <p:sp>
        <p:nvSpPr>
          <p:cNvPr id="27" name="圆角矩形 26"/>
          <p:cNvSpPr/>
          <p:nvPr/>
        </p:nvSpPr>
        <p:spPr>
          <a:xfrm>
            <a:off x="4265492" y="3749368"/>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Real-time browsing</a:t>
            </a:r>
          </a:p>
        </p:txBody>
      </p:sp>
      <p:sp>
        <p:nvSpPr>
          <p:cNvPr id="29" name="圆角矩形 28"/>
          <p:cNvSpPr/>
          <p:nvPr/>
        </p:nvSpPr>
        <p:spPr>
          <a:xfrm>
            <a:off x="4265492" y="5104035"/>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Equipment linkage</a:t>
            </a:r>
          </a:p>
        </p:txBody>
      </p:sp>
      <p:sp>
        <p:nvSpPr>
          <p:cNvPr id="30" name="圆角矩形 29"/>
          <p:cNvSpPr/>
          <p:nvPr/>
        </p:nvSpPr>
        <p:spPr>
          <a:xfrm>
            <a:off x="4265492" y="4430739"/>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Remote video transmission</a:t>
            </a:r>
          </a:p>
        </p:txBody>
      </p:sp>
      <p:sp>
        <p:nvSpPr>
          <p:cNvPr id="31" name="圆角矩形 30"/>
          <p:cNvSpPr/>
          <p:nvPr/>
        </p:nvSpPr>
        <p:spPr>
          <a:xfrm>
            <a:off x="6061935" y="4430739"/>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Alarm triggering</a:t>
            </a:r>
          </a:p>
        </p:txBody>
      </p:sp>
      <p:sp>
        <p:nvSpPr>
          <p:cNvPr id="32" name="圆角矩形 31"/>
          <p:cNvSpPr/>
          <p:nvPr/>
        </p:nvSpPr>
        <p:spPr>
          <a:xfrm>
            <a:off x="7857577" y="3749368"/>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Recording playback</a:t>
            </a:r>
          </a:p>
        </p:txBody>
      </p:sp>
      <p:sp>
        <p:nvSpPr>
          <p:cNvPr id="33" name="圆角矩形 32"/>
          <p:cNvSpPr/>
          <p:nvPr/>
        </p:nvSpPr>
        <p:spPr>
          <a:xfrm>
            <a:off x="6061935" y="3749368"/>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cs typeface="+mn-ea"/>
                <a:sym typeface="+mn-lt"/>
              </a:rPr>
              <a:t>Multi-picture browsing</a:t>
            </a:r>
          </a:p>
        </p:txBody>
      </p:sp>
      <p:sp>
        <p:nvSpPr>
          <p:cNvPr id="34" name="圆角矩形 33"/>
          <p:cNvSpPr/>
          <p:nvPr/>
        </p:nvSpPr>
        <p:spPr>
          <a:xfrm>
            <a:off x="7857577" y="4430739"/>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PTZ control</a:t>
            </a:r>
          </a:p>
        </p:txBody>
      </p:sp>
      <p:sp>
        <p:nvSpPr>
          <p:cNvPr id="35" name="圆角矩形 34"/>
          <p:cNvSpPr/>
          <p:nvPr/>
        </p:nvSpPr>
        <p:spPr>
          <a:xfrm>
            <a:off x="6061935" y="5104035"/>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Access control</a:t>
            </a:r>
          </a:p>
        </p:txBody>
      </p:sp>
    </p:spTree>
    <p:extLst>
      <p:ext uri="{BB962C8B-B14F-4D97-AF65-F5344CB8AC3E}">
        <p14:creationId xmlns:p14="http://schemas.microsoft.com/office/powerpoint/2010/main" val="3141409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down)">
                                      <p:cBhvr>
                                        <p:cTn id="21" dur="500"/>
                                        <p:tgtEl>
                                          <p:spTgt spid="4"/>
                                        </p:tgtEl>
                                      </p:cBhvr>
                                    </p:animEffect>
                                  </p:childTnLst>
                                </p:cTn>
                              </p:par>
                              <p:par>
                                <p:cTn id="22" presetID="22" presetClass="entr" presetSubtype="4"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down)">
                                      <p:cBhvr>
                                        <p:cTn id="24" dur="500"/>
                                        <p:tgtEl>
                                          <p:spTgt spid="13"/>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500"/>
                                        <p:tgtEl>
                                          <p:spTgt spid="17"/>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ipe(down)">
                                      <p:cBhvr>
                                        <p:cTn id="30" dur="500"/>
                                        <p:tgtEl>
                                          <p:spTgt spid="22"/>
                                        </p:tgtEl>
                                      </p:cBhvr>
                                    </p:animEffect>
                                  </p:childTnLst>
                                </p:cTn>
                              </p:par>
                              <p:par>
                                <p:cTn id="31" presetID="22" presetClass="entr" presetSubtype="4"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wipe(down)">
                                      <p:cBhvr>
                                        <p:cTn id="33" dur="500"/>
                                        <p:tgtEl>
                                          <p:spTgt spid="23"/>
                                        </p:tgtEl>
                                      </p:cBhvr>
                                    </p:animEffect>
                                  </p:childTnLst>
                                </p:cTn>
                              </p:par>
                              <p:par>
                                <p:cTn id="34" presetID="22" presetClass="entr" presetSubtype="4" fill="hold" nodeType="with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wipe(down)">
                                      <p:cBhvr>
                                        <p:cTn id="36" dur="500"/>
                                        <p:tgtEl>
                                          <p:spTgt spid="26"/>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wipe(down)">
                                      <p:cBhvr>
                                        <p:cTn id="39" dur="500"/>
                                        <p:tgtEl>
                                          <p:spTgt spid="27"/>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wipe(down)">
                                      <p:cBhvr>
                                        <p:cTn id="42" dur="500"/>
                                        <p:tgtEl>
                                          <p:spTgt spid="29"/>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wipe(down)">
                                      <p:cBhvr>
                                        <p:cTn id="45" dur="500"/>
                                        <p:tgtEl>
                                          <p:spTgt spid="30"/>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31"/>
                                        </p:tgtEl>
                                        <p:attrNameLst>
                                          <p:attrName>style.visibility</p:attrName>
                                        </p:attrNameLst>
                                      </p:cBhvr>
                                      <p:to>
                                        <p:strVal val="visible"/>
                                      </p:to>
                                    </p:set>
                                    <p:animEffect transition="in" filter="wipe(down)">
                                      <p:cBhvr>
                                        <p:cTn id="48" dur="500"/>
                                        <p:tgtEl>
                                          <p:spTgt spid="31"/>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wipe(down)">
                                      <p:cBhvr>
                                        <p:cTn id="51" dur="500"/>
                                        <p:tgtEl>
                                          <p:spTgt spid="32"/>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wipe(down)">
                                      <p:cBhvr>
                                        <p:cTn id="54" dur="500"/>
                                        <p:tgtEl>
                                          <p:spTgt spid="33"/>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wipe(down)">
                                      <p:cBhvr>
                                        <p:cTn id="57" dur="500"/>
                                        <p:tgtEl>
                                          <p:spTgt spid="34"/>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35"/>
                                        </p:tgtEl>
                                        <p:attrNameLst>
                                          <p:attrName>style.visibility</p:attrName>
                                        </p:attrNameLst>
                                      </p:cBhvr>
                                      <p:to>
                                        <p:strVal val="visible"/>
                                      </p:to>
                                    </p:set>
                                    <p:animEffect transition="in" filter="wipe(down)">
                                      <p:cBhvr>
                                        <p:cTn id="6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4" grpId="0"/>
      <p:bldP spid="17" grpId="0"/>
      <p:bldP spid="22" grpId="0" animBg="1"/>
      <p:bldP spid="27" grpId="0" animBg="1"/>
      <p:bldP spid="29" grpId="0" animBg="1"/>
      <p:bldP spid="30" grpId="0" animBg="1"/>
      <p:bldP spid="31" grpId="0" animBg="1"/>
      <p:bldP spid="32" grpId="0" animBg="1"/>
      <p:bldP spid="33" grpId="0" animBg="1"/>
      <p:bldP spid="34" grpId="0" animBg="1"/>
      <p:bldP spid="3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latin typeface="Huawei Sans" panose="020C0503030203020204" pitchFamily="34" charset="0"/>
                <a:ea typeface="+mn-ea"/>
                <a:cs typeface="+mn-ea"/>
                <a:sym typeface="+mn-lt"/>
              </a:rPr>
              <a:t>Access Control System Network Architecture</a:t>
            </a:r>
          </a:p>
        </p:txBody>
      </p:sp>
      <p:sp>
        <p:nvSpPr>
          <p:cNvPr id="3" name="文本占位符 2"/>
          <p:cNvSpPr>
            <a:spLocks noGrp="1"/>
          </p:cNvSpPr>
          <p:nvPr>
            <p:ph type="body" sz="quarter" idx="10"/>
          </p:nvPr>
        </p:nvSpPr>
        <p:spPr/>
        <p:txBody>
          <a:bodyPr/>
          <a:lstStyle/>
          <a:p>
            <a:r>
              <a:rPr lang="en-US" sz="2000" dirty="0">
                <a:latin typeface="Huawei Sans" panose="020C0503030203020204" pitchFamily="34" charset="0"/>
                <a:ea typeface="+mn-ea"/>
                <a:cs typeface="+mn-ea"/>
                <a:sym typeface="+mn-lt"/>
              </a:rPr>
              <a:t>The access control system generally consists of feature carriers, reading devices, locking devices, and a controller.</a:t>
            </a:r>
          </a:p>
          <a:p>
            <a:endParaRPr lang="zh-CN" altLang="en-US" sz="2000" dirty="0">
              <a:latin typeface="Huawei Sans" panose="020C0503030203020204" pitchFamily="34" charset="0"/>
              <a:ea typeface="+mn-ea"/>
              <a:cs typeface="+mn-ea"/>
              <a:sym typeface="+mn-lt"/>
            </a:endParaRPr>
          </a:p>
        </p:txBody>
      </p:sp>
      <p:sp>
        <p:nvSpPr>
          <p:cNvPr id="10" name="Text Box 23"/>
          <p:cNvSpPr txBox="1">
            <a:spLocks noChangeArrowheads="1"/>
          </p:cNvSpPr>
          <p:nvPr/>
        </p:nvSpPr>
        <p:spPr bwMode="auto">
          <a:xfrm>
            <a:off x="1717668" y="4628779"/>
            <a:ext cx="779463" cy="276999"/>
          </a:xfrm>
          <a:prstGeom prst="rect">
            <a:avLst/>
          </a:prstGeom>
          <a:noFill/>
          <a:ln w="9525" algn="ctr">
            <a:noFill/>
            <a:miter lim="800000"/>
            <a:headEnd/>
            <a:tailEnd/>
          </a:ln>
          <a:effectLst/>
        </p:spPr>
        <p:txBody>
          <a:bodyPr anchor="ctr">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t">
              <a:spcBef>
                <a:spcPct val="50000"/>
              </a:spcBef>
            </a:pPr>
            <a:r>
              <a:rPr lang="en-US" sz="1200">
                <a:solidFill>
                  <a:srgbClr val="000000"/>
                </a:solidFill>
                <a:latin typeface="Huawei Sans" panose="020C0503030203020204" pitchFamily="34" charset="0"/>
                <a:cs typeface="+mn-ea"/>
                <a:sym typeface="+mn-lt"/>
              </a:rPr>
              <a:t>Card</a:t>
            </a:r>
          </a:p>
        </p:txBody>
      </p:sp>
      <p:sp>
        <p:nvSpPr>
          <p:cNvPr id="11" name="Text Box 23"/>
          <p:cNvSpPr txBox="1">
            <a:spLocks noChangeArrowheads="1"/>
          </p:cNvSpPr>
          <p:nvPr/>
        </p:nvSpPr>
        <p:spPr bwMode="auto">
          <a:xfrm>
            <a:off x="1733491" y="4091886"/>
            <a:ext cx="1031727" cy="276999"/>
          </a:xfrm>
          <a:prstGeom prst="rect">
            <a:avLst/>
          </a:prstGeom>
          <a:noFill/>
          <a:ln w="9525" algn="ctr">
            <a:noFill/>
            <a:miter lim="800000"/>
            <a:headEnd/>
            <a:tailEnd/>
          </a:ln>
          <a:effectLst/>
        </p:spPr>
        <p:txBody>
          <a:bodyPr wrap="square" anchor="ctr">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t">
              <a:spcBef>
                <a:spcPct val="50000"/>
              </a:spcBef>
            </a:pPr>
            <a:r>
              <a:rPr lang="en-US" sz="1200">
                <a:solidFill>
                  <a:srgbClr val="000000"/>
                </a:solidFill>
                <a:latin typeface="Huawei Sans" panose="020C0503030203020204" pitchFamily="34" charset="0"/>
                <a:cs typeface="+mn-ea"/>
                <a:sym typeface="+mn-lt"/>
              </a:rPr>
              <a:t>Fingerprint</a:t>
            </a:r>
          </a:p>
        </p:txBody>
      </p:sp>
      <p:sp>
        <p:nvSpPr>
          <p:cNvPr id="12" name="Text Box 23"/>
          <p:cNvSpPr txBox="1">
            <a:spLocks noChangeArrowheads="1"/>
          </p:cNvSpPr>
          <p:nvPr/>
        </p:nvSpPr>
        <p:spPr bwMode="auto">
          <a:xfrm>
            <a:off x="1693932" y="5195639"/>
            <a:ext cx="959656" cy="276999"/>
          </a:xfrm>
          <a:prstGeom prst="rect">
            <a:avLst/>
          </a:prstGeom>
          <a:noFill/>
          <a:ln w="9525" algn="ctr">
            <a:noFill/>
            <a:miter lim="800000"/>
            <a:headEnd/>
            <a:tailEnd/>
          </a:ln>
          <a:effectLst/>
        </p:spPr>
        <p:txBody>
          <a:bodyPr wrap="square" anchor="ctr">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t">
              <a:spcBef>
                <a:spcPct val="50000"/>
              </a:spcBef>
            </a:pPr>
            <a:r>
              <a:rPr lang="en-US" sz="1200" dirty="0">
                <a:solidFill>
                  <a:srgbClr val="000000"/>
                </a:solidFill>
                <a:latin typeface="Huawei Sans" panose="020C0503030203020204" pitchFamily="34" charset="0"/>
                <a:cs typeface="+mn-ea"/>
                <a:sym typeface="+mn-lt"/>
              </a:rPr>
              <a:t>Password</a:t>
            </a:r>
          </a:p>
        </p:txBody>
      </p:sp>
      <p:pic>
        <p:nvPicPr>
          <p:cNvPr id="39" name="图片 38"/>
          <p:cNvPicPr>
            <a:picLocks noChangeAspect="1"/>
          </p:cNvPicPr>
          <p:nvPr/>
        </p:nvPicPr>
        <p:blipFill>
          <a:blip r:embed="rId3"/>
          <a:stretch>
            <a:fillRect/>
          </a:stretch>
        </p:blipFill>
        <p:spPr>
          <a:xfrm>
            <a:off x="1097824" y="5173591"/>
            <a:ext cx="662887" cy="282542"/>
          </a:xfrm>
          <a:prstGeom prst="rect">
            <a:avLst/>
          </a:prstGeom>
        </p:spPr>
      </p:pic>
      <p:pic>
        <p:nvPicPr>
          <p:cNvPr id="47" name="图片 46"/>
          <p:cNvPicPr>
            <a:picLocks noChangeAspect="1"/>
          </p:cNvPicPr>
          <p:nvPr/>
        </p:nvPicPr>
        <p:blipFill>
          <a:blip r:embed="rId4"/>
          <a:stretch>
            <a:fillRect/>
          </a:stretch>
        </p:blipFill>
        <p:spPr>
          <a:xfrm>
            <a:off x="1061343" y="4547711"/>
            <a:ext cx="771016" cy="458442"/>
          </a:xfrm>
          <a:prstGeom prst="rect">
            <a:avLst/>
          </a:prstGeom>
        </p:spPr>
      </p:pic>
      <p:pic>
        <p:nvPicPr>
          <p:cNvPr id="48" name="图片 47"/>
          <p:cNvPicPr>
            <a:picLocks noChangeAspect="1"/>
          </p:cNvPicPr>
          <p:nvPr/>
        </p:nvPicPr>
        <p:blipFill>
          <a:blip r:embed="rId5"/>
          <a:stretch>
            <a:fillRect/>
          </a:stretch>
        </p:blipFill>
        <p:spPr>
          <a:xfrm>
            <a:off x="1108281" y="3793119"/>
            <a:ext cx="677141" cy="647700"/>
          </a:xfrm>
          <a:prstGeom prst="rect">
            <a:avLst/>
          </a:prstGeom>
        </p:spPr>
      </p:pic>
      <p:grpSp>
        <p:nvGrpSpPr>
          <p:cNvPr id="109" name="组合 108"/>
          <p:cNvGrpSpPr/>
          <p:nvPr/>
        </p:nvGrpSpPr>
        <p:grpSpPr>
          <a:xfrm>
            <a:off x="2615985" y="1676864"/>
            <a:ext cx="7900203" cy="4482523"/>
            <a:chOff x="2267496" y="1894502"/>
            <a:chExt cx="7900203" cy="4482523"/>
          </a:xfrm>
        </p:grpSpPr>
        <p:sp>
          <p:nvSpPr>
            <p:cNvPr id="5" name="Text Box 23"/>
            <p:cNvSpPr txBox="1">
              <a:spLocks noChangeArrowheads="1"/>
            </p:cNvSpPr>
            <p:nvPr/>
          </p:nvSpPr>
          <p:spPr bwMode="auto">
            <a:xfrm>
              <a:off x="8624338" y="2140772"/>
              <a:ext cx="1072256" cy="461665"/>
            </a:xfrm>
            <a:prstGeom prst="rect">
              <a:avLst/>
            </a:prstGeom>
            <a:noFill/>
            <a:ln w="9525" algn="ctr">
              <a:noFill/>
              <a:miter lim="800000"/>
              <a:headEnd/>
              <a:tailEnd/>
            </a:ln>
            <a:effectLst/>
          </p:spPr>
          <p:txBody>
            <a:bodyPr wrap="square" anchor="ctr">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t">
                <a:spcBef>
                  <a:spcPct val="50000"/>
                </a:spcBef>
              </a:pPr>
              <a:r>
                <a:rPr lang="en-US" sz="1200">
                  <a:solidFill>
                    <a:srgbClr val="000000"/>
                  </a:solidFill>
                  <a:latin typeface="Huawei Sans" panose="020C0503030203020204" pitchFamily="34" charset="0"/>
                  <a:cs typeface="+mn-ea"/>
                  <a:sym typeface="+mn-lt"/>
                </a:rPr>
                <a:t>Access controller</a:t>
              </a:r>
            </a:p>
          </p:txBody>
        </p:sp>
        <p:sp>
          <p:nvSpPr>
            <p:cNvPr id="7" name="Text Box 23"/>
            <p:cNvSpPr txBox="1">
              <a:spLocks noChangeArrowheads="1"/>
            </p:cNvSpPr>
            <p:nvPr/>
          </p:nvSpPr>
          <p:spPr bwMode="auto">
            <a:xfrm>
              <a:off x="9004852" y="5081416"/>
              <a:ext cx="1124403" cy="461665"/>
            </a:xfrm>
            <a:prstGeom prst="rect">
              <a:avLst/>
            </a:prstGeom>
            <a:noFill/>
            <a:ln w="9525" algn="ctr">
              <a:noFill/>
              <a:miter lim="800000"/>
              <a:headEnd/>
              <a:tailEnd/>
            </a:ln>
            <a:effectLst/>
          </p:spPr>
          <p:txBody>
            <a:bodyPr wrap="square" anchor="ctr">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t">
                <a:spcBef>
                  <a:spcPct val="50000"/>
                </a:spcBef>
              </a:pPr>
              <a:r>
                <a:rPr lang="en-US" sz="1200" dirty="0">
                  <a:solidFill>
                    <a:srgbClr val="000000"/>
                  </a:solidFill>
                  <a:latin typeface="Huawei Sans" panose="020C0503030203020204" pitchFamily="34" charset="0"/>
                  <a:cs typeface="+mn-ea"/>
                  <a:sym typeface="+mn-lt"/>
                </a:rPr>
                <a:t>Management system</a:t>
              </a:r>
            </a:p>
          </p:txBody>
        </p:sp>
        <p:sp>
          <p:nvSpPr>
            <p:cNvPr id="8" name="Text Box 23"/>
            <p:cNvSpPr txBox="1">
              <a:spLocks noChangeArrowheads="1"/>
            </p:cNvSpPr>
            <p:nvPr/>
          </p:nvSpPr>
          <p:spPr bwMode="auto">
            <a:xfrm>
              <a:off x="6610225" y="4010136"/>
              <a:ext cx="1042515" cy="461665"/>
            </a:xfrm>
            <a:prstGeom prst="rect">
              <a:avLst/>
            </a:prstGeom>
            <a:noFill/>
            <a:ln w="9525" algn="ctr">
              <a:noFill/>
              <a:miter lim="800000"/>
              <a:headEnd/>
              <a:tailEnd/>
            </a:ln>
            <a:effectLst/>
          </p:spPr>
          <p:txBody>
            <a:bodyPr wrap="square" anchor="ctr">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t">
                <a:spcBef>
                  <a:spcPct val="50000"/>
                </a:spcBef>
              </a:pPr>
              <a:r>
                <a:rPr lang="en-US" sz="1200" dirty="0">
                  <a:solidFill>
                    <a:srgbClr val="000000"/>
                  </a:solidFill>
                  <a:latin typeface="Huawei Sans" panose="020C0503030203020204" pitchFamily="34" charset="0"/>
                  <a:cs typeface="+mn-ea"/>
                  <a:sym typeface="+mn-lt"/>
                </a:rPr>
                <a:t>Emergency button</a:t>
              </a:r>
            </a:p>
          </p:txBody>
        </p:sp>
        <p:sp>
          <p:nvSpPr>
            <p:cNvPr id="13" name="Text Box 23"/>
            <p:cNvSpPr txBox="1">
              <a:spLocks noChangeArrowheads="1"/>
            </p:cNvSpPr>
            <p:nvPr/>
          </p:nvSpPr>
          <p:spPr bwMode="auto">
            <a:xfrm>
              <a:off x="3424695" y="3006186"/>
              <a:ext cx="1203181" cy="461665"/>
            </a:xfrm>
            <a:prstGeom prst="rect">
              <a:avLst/>
            </a:prstGeom>
            <a:noFill/>
            <a:ln w="9525" algn="ctr">
              <a:noFill/>
              <a:miter lim="800000"/>
              <a:headEnd/>
              <a:tailEnd/>
            </a:ln>
            <a:effectLst/>
          </p:spPr>
          <p:txBody>
            <a:bodyPr wrap="square" anchor="ctr">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t">
                <a:spcBef>
                  <a:spcPct val="50000"/>
                </a:spcBef>
              </a:pPr>
              <a:r>
                <a:rPr lang="en-US" sz="1200" dirty="0">
                  <a:solidFill>
                    <a:srgbClr val="000000"/>
                  </a:solidFill>
                  <a:latin typeface="Huawei Sans" panose="020C0503030203020204" pitchFamily="34" charset="0"/>
                  <a:cs typeface="+mn-ea"/>
                  <a:sym typeface="+mn-lt"/>
                </a:rPr>
                <a:t>Door status sensor</a:t>
              </a:r>
            </a:p>
          </p:txBody>
        </p:sp>
        <p:pic>
          <p:nvPicPr>
            <p:cNvPr id="14" name="图片 13"/>
            <p:cNvPicPr>
              <a:picLocks noChangeAspect="1" noChangeArrowheads="1"/>
            </p:cNvPicPr>
            <p:nvPr/>
          </p:nvPicPr>
          <p:blipFill>
            <a:blip r:embed="rId6" cstate="screen"/>
            <a:srcRect l="2800" t="3483" r="4061" b="2677"/>
            <a:stretch>
              <a:fillRect/>
            </a:stretch>
          </p:blipFill>
          <p:spPr bwMode="auto">
            <a:xfrm>
              <a:off x="7520978" y="1894502"/>
              <a:ext cx="1163123" cy="887279"/>
            </a:xfrm>
            <a:custGeom>
              <a:avLst/>
              <a:gdLst>
                <a:gd name="connsiteX0" fmla="*/ 2491273 w 5533053"/>
                <a:gd name="connsiteY0" fmla="*/ 0 h 3984172"/>
                <a:gd name="connsiteX1" fmla="*/ 5533053 w 5533053"/>
                <a:gd name="connsiteY1" fmla="*/ 998376 h 3984172"/>
                <a:gd name="connsiteX2" fmla="*/ 5477069 w 5533053"/>
                <a:gd name="connsiteY2" fmla="*/ 2239347 h 3984172"/>
                <a:gd name="connsiteX3" fmla="*/ 4861249 w 5533053"/>
                <a:gd name="connsiteY3" fmla="*/ 2752531 h 3984172"/>
                <a:gd name="connsiteX4" fmla="*/ 4758612 w 5533053"/>
                <a:gd name="connsiteY4" fmla="*/ 2743200 h 3984172"/>
                <a:gd name="connsiteX5" fmla="*/ 4198775 w 5533053"/>
                <a:gd name="connsiteY5" fmla="*/ 3209731 h 3984172"/>
                <a:gd name="connsiteX6" fmla="*/ 4236098 w 5533053"/>
                <a:gd name="connsiteY6" fmla="*/ 3265714 h 3984172"/>
                <a:gd name="connsiteX7" fmla="*/ 3442996 w 5533053"/>
                <a:gd name="connsiteY7" fmla="*/ 3946849 h 3984172"/>
                <a:gd name="connsiteX8" fmla="*/ 3237722 w 5533053"/>
                <a:gd name="connsiteY8" fmla="*/ 3984172 h 3984172"/>
                <a:gd name="connsiteX9" fmla="*/ 2416628 w 5533053"/>
                <a:gd name="connsiteY9" fmla="*/ 3657600 h 3984172"/>
                <a:gd name="connsiteX10" fmla="*/ 2286000 w 5533053"/>
                <a:gd name="connsiteY10" fmla="*/ 3722914 h 3984172"/>
                <a:gd name="connsiteX11" fmla="*/ 1819469 w 5533053"/>
                <a:gd name="connsiteY11" fmla="*/ 3498980 h 3984172"/>
                <a:gd name="connsiteX12" fmla="*/ 1875453 w 5533053"/>
                <a:gd name="connsiteY12" fmla="*/ 3321698 h 3984172"/>
                <a:gd name="connsiteX13" fmla="*/ 1380930 w 5533053"/>
                <a:gd name="connsiteY13" fmla="*/ 3125755 h 3984172"/>
                <a:gd name="connsiteX14" fmla="*/ 1231641 w 5533053"/>
                <a:gd name="connsiteY14" fmla="*/ 3172408 h 3984172"/>
                <a:gd name="connsiteX15" fmla="*/ 1073020 w 5533053"/>
                <a:gd name="connsiteY15" fmla="*/ 3219061 h 3984172"/>
                <a:gd name="connsiteX16" fmla="*/ 653143 w 5533053"/>
                <a:gd name="connsiteY16" fmla="*/ 3041780 h 3984172"/>
                <a:gd name="connsiteX17" fmla="*/ 643812 w 5533053"/>
                <a:gd name="connsiteY17" fmla="*/ 2929812 h 3984172"/>
                <a:gd name="connsiteX18" fmla="*/ 111967 w 5533053"/>
                <a:gd name="connsiteY18" fmla="*/ 2715208 h 3984172"/>
                <a:gd name="connsiteX19" fmla="*/ 37322 w 5533053"/>
                <a:gd name="connsiteY19" fmla="*/ 2696547 h 3984172"/>
                <a:gd name="connsiteX20" fmla="*/ 0 w 5533053"/>
                <a:gd name="connsiteY20" fmla="*/ 1362270 h 3984172"/>
                <a:gd name="connsiteX21" fmla="*/ 2323322 w 5533053"/>
                <a:gd name="connsiteY21" fmla="*/ 18661 h 3984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533053" h="3984172">
                  <a:moveTo>
                    <a:pt x="2491273" y="0"/>
                  </a:moveTo>
                  <a:lnTo>
                    <a:pt x="5533053" y="998376"/>
                  </a:lnTo>
                  <a:lnTo>
                    <a:pt x="5477069" y="2239347"/>
                  </a:lnTo>
                  <a:lnTo>
                    <a:pt x="4861249" y="2752531"/>
                  </a:lnTo>
                  <a:lnTo>
                    <a:pt x="4758612" y="2743200"/>
                  </a:lnTo>
                  <a:lnTo>
                    <a:pt x="4198775" y="3209731"/>
                  </a:lnTo>
                  <a:lnTo>
                    <a:pt x="4236098" y="3265714"/>
                  </a:lnTo>
                  <a:lnTo>
                    <a:pt x="3442996" y="3946849"/>
                  </a:lnTo>
                  <a:lnTo>
                    <a:pt x="3237722" y="3984172"/>
                  </a:lnTo>
                  <a:lnTo>
                    <a:pt x="2416628" y="3657600"/>
                  </a:lnTo>
                  <a:lnTo>
                    <a:pt x="2286000" y="3722914"/>
                  </a:lnTo>
                  <a:lnTo>
                    <a:pt x="1819469" y="3498980"/>
                  </a:lnTo>
                  <a:lnTo>
                    <a:pt x="1875453" y="3321698"/>
                  </a:lnTo>
                  <a:lnTo>
                    <a:pt x="1380930" y="3125755"/>
                  </a:lnTo>
                  <a:lnTo>
                    <a:pt x="1231641" y="3172408"/>
                  </a:lnTo>
                  <a:lnTo>
                    <a:pt x="1073020" y="3219061"/>
                  </a:lnTo>
                  <a:lnTo>
                    <a:pt x="653143" y="3041780"/>
                  </a:lnTo>
                  <a:lnTo>
                    <a:pt x="643812" y="2929812"/>
                  </a:lnTo>
                  <a:lnTo>
                    <a:pt x="111967" y="2715208"/>
                  </a:lnTo>
                  <a:lnTo>
                    <a:pt x="37322" y="2696547"/>
                  </a:lnTo>
                  <a:lnTo>
                    <a:pt x="0" y="1362270"/>
                  </a:lnTo>
                  <a:lnTo>
                    <a:pt x="2323322" y="18661"/>
                  </a:lnTo>
                  <a:close/>
                </a:path>
              </a:pathLst>
            </a:custGeom>
            <a:noFill/>
            <a:ln w="9525">
              <a:noFill/>
              <a:miter lim="800000"/>
              <a:headEnd/>
              <a:tailEnd/>
            </a:ln>
          </p:spPr>
        </p:pic>
        <p:pic>
          <p:nvPicPr>
            <p:cNvPr id="18" name="图片 17"/>
            <p:cNvPicPr>
              <a:picLocks noChangeAspect="1"/>
            </p:cNvPicPr>
            <p:nvPr/>
          </p:nvPicPr>
          <p:blipFill>
            <a:blip r:embed="rId7"/>
            <a:srcRect l="1486" t="883" r="1300" b="158"/>
            <a:stretch>
              <a:fillRect/>
            </a:stretch>
          </p:blipFill>
          <p:spPr>
            <a:xfrm>
              <a:off x="4775192" y="2603374"/>
              <a:ext cx="1790895" cy="3755489"/>
            </a:xfrm>
            <a:custGeom>
              <a:avLst/>
              <a:gdLst>
                <a:gd name="connsiteX0" fmla="*/ 190500 w 2847975"/>
                <a:gd name="connsiteY0" fmla="*/ 0 h 5972175"/>
                <a:gd name="connsiteX1" fmla="*/ 2847975 w 2847975"/>
                <a:gd name="connsiteY1" fmla="*/ 333375 h 5972175"/>
                <a:gd name="connsiteX2" fmla="*/ 2838450 w 2847975"/>
                <a:gd name="connsiteY2" fmla="*/ 5638800 h 5972175"/>
                <a:gd name="connsiteX3" fmla="*/ 2695575 w 2847975"/>
                <a:gd name="connsiteY3" fmla="*/ 5667375 h 5972175"/>
                <a:gd name="connsiteX4" fmla="*/ 361950 w 2847975"/>
                <a:gd name="connsiteY4" fmla="*/ 5943600 h 5972175"/>
                <a:gd name="connsiteX5" fmla="*/ 190500 w 2847975"/>
                <a:gd name="connsiteY5" fmla="*/ 5972175 h 5972175"/>
                <a:gd name="connsiteX6" fmla="*/ 0 w 2847975"/>
                <a:gd name="connsiteY6" fmla="*/ 5905500 h 5972175"/>
                <a:gd name="connsiteX7" fmla="*/ 0 w 2847975"/>
                <a:gd name="connsiteY7" fmla="*/ 2028825 h 5972175"/>
                <a:gd name="connsiteX8" fmla="*/ 0 w 2847975"/>
                <a:gd name="connsiteY8" fmla="*/ 57150 h 597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7975" h="5972175">
                  <a:moveTo>
                    <a:pt x="190500" y="0"/>
                  </a:moveTo>
                  <a:lnTo>
                    <a:pt x="2847975" y="333375"/>
                  </a:lnTo>
                  <a:lnTo>
                    <a:pt x="2838450" y="5638800"/>
                  </a:lnTo>
                  <a:lnTo>
                    <a:pt x="2695575" y="5667375"/>
                  </a:lnTo>
                  <a:lnTo>
                    <a:pt x="361950" y="5943600"/>
                  </a:lnTo>
                  <a:lnTo>
                    <a:pt x="190500" y="5972175"/>
                  </a:lnTo>
                  <a:lnTo>
                    <a:pt x="0" y="5905500"/>
                  </a:lnTo>
                  <a:lnTo>
                    <a:pt x="0" y="2028825"/>
                  </a:lnTo>
                  <a:lnTo>
                    <a:pt x="0" y="57150"/>
                  </a:lnTo>
                  <a:close/>
                </a:path>
              </a:pathLst>
            </a:custGeom>
          </p:spPr>
        </p:pic>
        <p:grpSp>
          <p:nvGrpSpPr>
            <p:cNvPr id="24" name="组合 23"/>
            <p:cNvGrpSpPr/>
            <p:nvPr/>
          </p:nvGrpSpPr>
          <p:grpSpPr>
            <a:xfrm>
              <a:off x="2267496" y="4155092"/>
              <a:ext cx="2132516" cy="2221933"/>
              <a:chOff x="1167555" y="4025973"/>
              <a:chExt cx="2132516" cy="2221933"/>
            </a:xfrm>
          </p:grpSpPr>
          <p:grpSp>
            <p:nvGrpSpPr>
              <p:cNvPr id="19" name="组合 18"/>
              <p:cNvGrpSpPr/>
              <p:nvPr/>
            </p:nvGrpSpPr>
            <p:grpSpPr>
              <a:xfrm>
                <a:off x="1167555" y="4025973"/>
                <a:ext cx="1911588" cy="2221933"/>
                <a:chOff x="5996324" y="1320184"/>
                <a:chExt cx="1911588" cy="2221933"/>
              </a:xfrm>
            </p:grpSpPr>
            <p:pic>
              <p:nvPicPr>
                <p:cNvPr id="20" name="图片 19"/>
                <p:cNvPicPr>
                  <a:picLocks noChangeAspect="1"/>
                </p:cNvPicPr>
                <p:nvPr/>
              </p:nvPicPr>
              <p:blipFill>
                <a:blip r:embed="rId8"/>
                <a:stretch>
                  <a:fillRect/>
                </a:stretch>
              </p:blipFill>
              <p:spPr>
                <a:xfrm>
                  <a:off x="6504785" y="1320184"/>
                  <a:ext cx="790450" cy="1671526"/>
                </a:xfrm>
                <a:prstGeom prst="rect">
                  <a:avLst/>
                </a:prstGeom>
              </p:spPr>
            </p:pic>
            <p:sp>
              <p:nvSpPr>
                <p:cNvPr id="21" name="矩形 20"/>
                <p:cNvSpPr/>
                <p:nvPr/>
              </p:nvSpPr>
              <p:spPr>
                <a:xfrm>
                  <a:off x="5996324" y="3080452"/>
                  <a:ext cx="1911588" cy="461665"/>
                </a:xfrm>
                <a:prstGeom prst="rect">
                  <a:avLst/>
                </a:prstGeom>
                <a:noFill/>
              </p:spPr>
              <p:txBody>
                <a:bodyPr wrap="square" rtlCol="0">
                  <a:spAutoFit/>
                </a:bodyPr>
                <a:lstStyle/>
                <a:p>
                  <a:pPr algn="ctr"/>
                  <a:r>
                    <a:rPr lang="en-US" sz="1200" dirty="0">
                      <a:latin typeface="Huawei Sans" panose="020C0503030203020204" pitchFamily="34" charset="0"/>
                      <a:cs typeface="+mn-ea"/>
                      <a:sym typeface="+mn-lt"/>
                    </a:rPr>
                    <a:t>Fingerprint and card reader with a keypad</a:t>
                  </a:r>
                </a:p>
              </p:txBody>
            </p:sp>
          </p:grpSp>
          <p:sp>
            <p:nvSpPr>
              <p:cNvPr id="22" name="矩形 21"/>
              <p:cNvSpPr/>
              <p:nvPr/>
            </p:nvSpPr>
            <p:spPr>
              <a:xfrm>
                <a:off x="2404259" y="4241960"/>
                <a:ext cx="895812" cy="430887"/>
              </a:xfrm>
              <a:prstGeom prst="rect">
                <a:avLst/>
              </a:prstGeom>
              <a:solidFill>
                <a:schemeClr val="bg1"/>
              </a:solidFill>
            </p:spPr>
            <p:txBody>
              <a:bodyPr wrap="square" rtlCol="0">
                <a:spAutoFit/>
              </a:bodyPr>
              <a:lstStyle/>
              <a:p>
                <a:pPr algn="ctr"/>
                <a:r>
                  <a:rPr lang="en-US" sz="1100" dirty="0">
                    <a:latin typeface="Huawei Sans" panose="020C0503030203020204" pitchFamily="34" charset="0"/>
                    <a:cs typeface="+mn-ea"/>
                    <a:sym typeface="+mn-lt"/>
                  </a:rPr>
                  <a:t>Fingerprint reader </a:t>
                </a:r>
              </a:p>
            </p:txBody>
          </p:sp>
          <p:sp>
            <p:nvSpPr>
              <p:cNvPr id="23" name="矩形 22"/>
              <p:cNvSpPr/>
              <p:nvPr/>
            </p:nvSpPr>
            <p:spPr>
              <a:xfrm>
                <a:off x="2318192" y="5486717"/>
                <a:ext cx="760951" cy="261610"/>
              </a:xfrm>
              <a:prstGeom prst="rect">
                <a:avLst/>
              </a:prstGeom>
              <a:solidFill>
                <a:schemeClr val="bg1"/>
              </a:solidFill>
            </p:spPr>
            <p:txBody>
              <a:bodyPr wrap="square" rtlCol="0">
                <a:spAutoFit/>
              </a:bodyPr>
              <a:lstStyle/>
              <a:p>
                <a:pPr algn="ctr"/>
                <a:r>
                  <a:rPr lang="en-US" sz="1100" dirty="0">
                    <a:latin typeface="Huawei Sans" panose="020C0503030203020204" pitchFamily="34" charset="0"/>
                    <a:cs typeface="+mn-ea"/>
                    <a:sym typeface="+mn-lt"/>
                  </a:rPr>
                  <a:t>LED</a:t>
                </a:r>
              </a:p>
            </p:txBody>
          </p:sp>
        </p:grpSp>
        <p:grpSp>
          <p:nvGrpSpPr>
            <p:cNvPr id="30" name="组合 29"/>
            <p:cNvGrpSpPr/>
            <p:nvPr/>
          </p:nvGrpSpPr>
          <p:grpSpPr>
            <a:xfrm>
              <a:off x="3418133" y="4570267"/>
              <a:ext cx="1490983" cy="314086"/>
              <a:chOff x="3418133" y="4570267"/>
              <a:chExt cx="1490983" cy="314086"/>
            </a:xfrm>
          </p:grpSpPr>
          <p:cxnSp>
            <p:nvCxnSpPr>
              <p:cNvPr id="26" name="直接连接符 25"/>
              <p:cNvCxnSpPr/>
              <p:nvPr/>
            </p:nvCxnSpPr>
            <p:spPr>
              <a:xfrm flipH="1">
                <a:off x="3418133" y="4646345"/>
                <a:ext cx="1357059" cy="23800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27" name="椭圆 26"/>
              <p:cNvSpPr/>
              <p:nvPr/>
            </p:nvSpPr>
            <p:spPr>
              <a:xfrm>
                <a:off x="4775191" y="4570267"/>
                <a:ext cx="133925" cy="13392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cs typeface="+mn-ea"/>
                  <a:sym typeface="+mn-lt"/>
                </a:endParaRPr>
              </a:p>
            </p:txBody>
          </p:sp>
        </p:grpSp>
        <p:grpSp>
          <p:nvGrpSpPr>
            <p:cNvPr id="31" name="组合 30"/>
            <p:cNvGrpSpPr/>
            <p:nvPr/>
          </p:nvGrpSpPr>
          <p:grpSpPr>
            <a:xfrm>
              <a:off x="4513701" y="3072802"/>
              <a:ext cx="1132164" cy="199397"/>
              <a:chOff x="3160517" y="5451959"/>
              <a:chExt cx="1132164" cy="199397"/>
            </a:xfrm>
          </p:grpSpPr>
          <p:cxnSp>
            <p:nvCxnSpPr>
              <p:cNvPr id="32" name="直接连接符 31"/>
              <p:cNvCxnSpPr>
                <a:stCxn id="33" idx="2"/>
              </p:cNvCxnSpPr>
              <p:nvPr/>
            </p:nvCxnSpPr>
            <p:spPr>
              <a:xfrm flipH="1" flipV="1">
                <a:off x="3160517" y="5451959"/>
                <a:ext cx="998239" cy="13243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4158756" y="5517431"/>
                <a:ext cx="133925" cy="13392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cs typeface="+mn-ea"/>
                  <a:sym typeface="+mn-lt"/>
                </a:endParaRPr>
              </a:p>
            </p:txBody>
          </p:sp>
        </p:grpSp>
        <p:pic>
          <p:nvPicPr>
            <p:cNvPr id="37" name="图片 36"/>
            <p:cNvPicPr>
              <a:picLocks noChangeAspect="1"/>
            </p:cNvPicPr>
            <p:nvPr/>
          </p:nvPicPr>
          <p:blipFill>
            <a:blip r:embed="rId9"/>
            <a:stretch>
              <a:fillRect/>
            </a:stretch>
          </p:blipFill>
          <p:spPr>
            <a:xfrm rot="5400000" flipH="1">
              <a:off x="3710403" y="2177154"/>
              <a:ext cx="510726" cy="1233289"/>
            </a:xfrm>
            <a:prstGeom prst="rect">
              <a:avLst/>
            </a:prstGeom>
          </p:spPr>
        </p:pic>
        <p:pic>
          <p:nvPicPr>
            <p:cNvPr id="51" name="Picture 73" descr="台式电脑"/>
            <p:cNvPicPr>
              <a:picLocks noChangeAspect="1" noChangeArrowheads="1"/>
            </p:cNvPicPr>
            <p:nvPr/>
          </p:nvPicPr>
          <p:blipFill>
            <a:blip r:embed="rId10" cstate="print"/>
            <a:srcRect/>
            <a:stretch>
              <a:fillRect/>
            </a:stretch>
          </p:blipFill>
          <p:spPr bwMode="auto">
            <a:xfrm>
              <a:off x="9109802" y="4150808"/>
              <a:ext cx="1057897" cy="1005003"/>
            </a:xfrm>
            <a:prstGeom prst="rect">
              <a:avLst/>
            </a:prstGeom>
            <a:noFill/>
          </p:spPr>
        </p:pic>
        <p:grpSp>
          <p:nvGrpSpPr>
            <p:cNvPr id="52" name="Group 151"/>
            <p:cNvGrpSpPr>
              <a:grpSpLocks noChangeAspect="1"/>
            </p:cNvGrpSpPr>
            <p:nvPr/>
          </p:nvGrpSpPr>
          <p:grpSpPr bwMode="auto">
            <a:xfrm>
              <a:off x="9109802" y="3098332"/>
              <a:ext cx="595558" cy="432048"/>
              <a:chOff x="470" y="447"/>
              <a:chExt cx="576" cy="417"/>
            </a:xfrm>
          </p:grpSpPr>
          <p:sp>
            <p:nvSpPr>
              <p:cNvPr id="53" name="AutoShape 152"/>
              <p:cNvSpPr>
                <a:spLocks noChangeAspect="1" noChangeArrowheads="1" noTextEdit="1"/>
              </p:cNvSpPr>
              <p:nvPr/>
            </p:nvSpPr>
            <p:spPr bwMode="auto">
              <a:xfrm>
                <a:off x="470" y="447"/>
                <a:ext cx="576" cy="417"/>
              </a:xfrm>
              <a:prstGeom prst="rect">
                <a:avLst/>
              </a:prstGeom>
              <a:noFill/>
              <a:ln w="9525">
                <a:noFill/>
                <a:miter lim="800000"/>
                <a:headEnd/>
                <a:tailEnd/>
              </a:ln>
            </p:spPr>
            <p:txBody>
              <a:bodyPr/>
              <a:lstStyle/>
              <a:p>
                <a:pPr fontAlgn="t"/>
                <a:endParaRPr lang="zh-CN" altLang="en-US" sz="1000">
                  <a:solidFill>
                    <a:srgbClr val="000000"/>
                  </a:solidFill>
                  <a:latin typeface="Huawei Sans" panose="020C0503030203020204" pitchFamily="34" charset="0"/>
                  <a:cs typeface="+mn-ea"/>
                  <a:sym typeface="+mn-lt"/>
                </a:endParaRPr>
              </a:p>
            </p:txBody>
          </p:sp>
          <p:sp>
            <p:nvSpPr>
              <p:cNvPr id="54" name="Freeform 153"/>
              <p:cNvSpPr>
                <a:spLocks/>
              </p:cNvSpPr>
              <p:nvPr/>
            </p:nvSpPr>
            <p:spPr bwMode="auto">
              <a:xfrm>
                <a:off x="759" y="613"/>
                <a:ext cx="286" cy="252"/>
              </a:xfrm>
              <a:custGeom>
                <a:avLst/>
                <a:gdLst/>
                <a:ahLst/>
                <a:cxnLst>
                  <a:cxn ang="0">
                    <a:pos x="286" y="0"/>
                  </a:cxn>
                  <a:cxn ang="0">
                    <a:pos x="286" y="85"/>
                  </a:cxn>
                  <a:cxn ang="0">
                    <a:pos x="0" y="252"/>
                  </a:cxn>
                  <a:cxn ang="0">
                    <a:pos x="0" y="166"/>
                  </a:cxn>
                  <a:cxn ang="0">
                    <a:pos x="286" y="0"/>
                  </a:cxn>
                  <a:cxn ang="0">
                    <a:pos x="286" y="0"/>
                  </a:cxn>
                  <a:cxn ang="0">
                    <a:pos x="286" y="0"/>
                  </a:cxn>
                  <a:cxn ang="0">
                    <a:pos x="286" y="0"/>
                  </a:cxn>
                  <a:cxn ang="0">
                    <a:pos x="286" y="0"/>
                  </a:cxn>
                </a:cxnLst>
                <a:rect l="0" t="0" r="r" b="b"/>
                <a:pathLst>
                  <a:path w="286" h="252">
                    <a:moveTo>
                      <a:pt x="286" y="0"/>
                    </a:moveTo>
                    <a:lnTo>
                      <a:pt x="286" y="85"/>
                    </a:lnTo>
                    <a:lnTo>
                      <a:pt x="0" y="252"/>
                    </a:lnTo>
                    <a:lnTo>
                      <a:pt x="0" y="166"/>
                    </a:lnTo>
                    <a:lnTo>
                      <a:pt x="286" y="0"/>
                    </a:lnTo>
                    <a:lnTo>
                      <a:pt x="286" y="0"/>
                    </a:lnTo>
                    <a:lnTo>
                      <a:pt x="286" y="0"/>
                    </a:lnTo>
                    <a:lnTo>
                      <a:pt x="286" y="0"/>
                    </a:lnTo>
                    <a:lnTo>
                      <a:pt x="286" y="0"/>
                    </a:lnTo>
                    <a:close/>
                  </a:path>
                </a:pathLst>
              </a:custGeom>
              <a:solidFill>
                <a:srgbClr val="1D2977"/>
              </a:solidFill>
              <a:ln w="9525">
                <a:noFill/>
                <a:round/>
                <a:headEnd/>
                <a:tailEnd/>
              </a:ln>
            </p:spPr>
            <p:txBody>
              <a:bodyPr/>
              <a:lstStyle/>
              <a:p>
                <a:pPr fontAlgn="t"/>
                <a:endParaRPr lang="zh-CN" altLang="en-US" sz="1000">
                  <a:solidFill>
                    <a:srgbClr val="000000"/>
                  </a:solidFill>
                  <a:latin typeface="Huawei Sans" panose="020C0503030203020204" pitchFamily="34" charset="0"/>
                  <a:cs typeface="+mn-ea"/>
                  <a:sym typeface="+mn-lt"/>
                </a:endParaRPr>
              </a:p>
            </p:txBody>
          </p:sp>
          <p:sp>
            <p:nvSpPr>
              <p:cNvPr id="55" name="Freeform 154"/>
              <p:cNvSpPr>
                <a:spLocks/>
              </p:cNvSpPr>
              <p:nvPr/>
            </p:nvSpPr>
            <p:spPr bwMode="auto">
              <a:xfrm>
                <a:off x="471" y="613"/>
                <a:ext cx="288" cy="252"/>
              </a:xfrm>
              <a:custGeom>
                <a:avLst/>
                <a:gdLst/>
                <a:ahLst/>
                <a:cxnLst>
                  <a:cxn ang="0">
                    <a:pos x="288" y="166"/>
                  </a:cxn>
                  <a:cxn ang="0">
                    <a:pos x="288" y="252"/>
                  </a:cxn>
                  <a:cxn ang="0">
                    <a:pos x="0" y="85"/>
                  </a:cxn>
                  <a:cxn ang="0">
                    <a:pos x="0" y="0"/>
                  </a:cxn>
                  <a:cxn ang="0">
                    <a:pos x="288" y="166"/>
                  </a:cxn>
                  <a:cxn ang="0">
                    <a:pos x="288" y="166"/>
                  </a:cxn>
                  <a:cxn ang="0">
                    <a:pos x="288" y="166"/>
                  </a:cxn>
                  <a:cxn ang="0">
                    <a:pos x="288" y="166"/>
                  </a:cxn>
                  <a:cxn ang="0">
                    <a:pos x="288" y="166"/>
                  </a:cxn>
                </a:cxnLst>
                <a:rect l="0" t="0" r="r" b="b"/>
                <a:pathLst>
                  <a:path w="288" h="252">
                    <a:moveTo>
                      <a:pt x="288" y="166"/>
                    </a:moveTo>
                    <a:lnTo>
                      <a:pt x="288" y="252"/>
                    </a:lnTo>
                    <a:lnTo>
                      <a:pt x="0" y="85"/>
                    </a:lnTo>
                    <a:lnTo>
                      <a:pt x="0" y="0"/>
                    </a:lnTo>
                    <a:lnTo>
                      <a:pt x="288" y="166"/>
                    </a:lnTo>
                    <a:lnTo>
                      <a:pt x="288" y="166"/>
                    </a:lnTo>
                    <a:lnTo>
                      <a:pt x="288" y="166"/>
                    </a:lnTo>
                    <a:lnTo>
                      <a:pt x="288" y="166"/>
                    </a:lnTo>
                    <a:lnTo>
                      <a:pt x="288" y="166"/>
                    </a:lnTo>
                    <a:close/>
                  </a:path>
                </a:pathLst>
              </a:custGeom>
              <a:solidFill>
                <a:srgbClr val="36458A"/>
              </a:solidFill>
              <a:ln w="9525">
                <a:noFill/>
                <a:round/>
                <a:headEnd/>
                <a:tailEnd/>
              </a:ln>
            </p:spPr>
            <p:txBody>
              <a:bodyPr/>
              <a:lstStyle/>
              <a:p>
                <a:pPr fontAlgn="t"/>
                <a:endParaRPr lang="zh-CN" altLang="en-US" sz="1000">
                  <a:solidFill>
                    <a:srgbClr val="000000"/>
                  </a:solidFill>
                  <a:latin typeface="Huawei Sans" panose="020C0503030203020204" pitchFamily="34" charset="0"/>
                  <a:cs typeface="+mn-ea"/>
                  <a:sym typeface="+mn-lt"/>
                </a:endParaRPr>
              </a:p>
            </p:txBody>
          </p:sp>
          <p:sp>
            <p:nvSpPr>
              <p:cNvPr id="56" name="Freeform 155"/>
              <p:cNvSpPr>
                <a:spLocks/>
              </p:cNvSpPr>
              <p:nvPr/>
            </p:nvSpPr>
            <p:spPr bwMode="auto">
              <a:xfrm>
                <a:off x="471" y="447"/>
                <a:ext cx="574" cy="332"/>
              </a:xfrm>
              <a:custGeom>
                <a:avLst/>
                <a:gdLst/>
                <a:ahLst/>
                <a:cxnLst>
                  <a:cxn ang="0">
                    <a:pos x="574" y="166"/>
                  </a:cxn>
                  <a:cxn ang="0">
                    <a:pos x="288" y="332"/>
                  </a:cxn>
                  <a:cxn ang="0">
                    <a:pos x="0" y="166"/>
                  </a:cxn>
                  <a:cxn ang="0">
                    <a:pos x="286" y="0"/>
                  </a:cxn>
                  <a:cxn ang="0">
                    <a:pos x="574" y="166"/>
                  </a:cxn>
                  <a:cxn ang="0">
                    <a:pos x="574" y="166"/>
                  </a:cxn>
                  <a:cxn ang="0">
                    <a:pos x="574" y="166"/>
                  </a:cxn>
                  <a:cxn ang="0">
                    <a:pos x="574" y="166"/>
                  </a:cxn>
                  <a:cxn ang="0">
                    <a:pos x="574" y="166"/>
                  </a:cxn>
                </a:cxnLst>
                <a:rect l="0" t="0" r="r" b="b"/>
                <a:pathLst>
                  <a:path w="574" h="332">
                    <a:moveTo>
                      <a:pt x="574" y="166"/>
                    </a:moveTo>
                    <a:lnTo>
                      <a:pt x="288" y="332"/>
                    </a:lnTo>
                    <a:lnTo>
                      <a:pt x="0" y="166"/>
                    </a:lnTo>
                    <a:lnTo>
                      <a:pt x="286" y="0"/>
                    </a:lnTo>
                    <a:lnTo>
                      <a:pt x="574" y="166"/>
                    </a:lnTo>
                    <a:lnTo>
                      <a:pt x="574" y="166"/>
                    </a:lnTo>
                    <a:lnTo>
                      <a:pt x="574" y="166"/>
                    </a:lnTo>
                    <a:lnTo>
                      <a:pt x="574" y="166"/>
                    </a:lnTo>
                    <a:lnTo>
                      <a:pt x="574" y="166"/>
                    </a:lnTo>
                    <a:close/>
                  </a:path>
                </a:pathLst>
              </a:custGeom>
              <a:solidFill>
                <a:srgbClr val="4D61A4"/>
              </a:solidFill>
              <a:ln w="9525">
                <a:noFill/>
                <a:round/>
                <a:headEnd/>
                <a:tailEnd/>
              </a:ln>
            </p:spPr>
            <p:txBody>
              <a:bodyPr/>
              <a:lstStyle/>
              <a:p>
                <a:pPr fontAlgn="t"/>
                <a:endParaRPr lang="zh-CN" altLang="en-US" sz="1000">
                  <a:solidFill>
                    <a:srgbClr val="000000"/>
                  </a:solidFill>
                  <a:latin typeface="Huawei Sans" panose="020C0503030203020204" pitchFamily="34" charset="0"/>
                  <a:cs typeface="+mn-ea"/>
                  <a:sym typeface="+mn-lt"/>
                </a:endParaRPr>
              </a:p>
            </p:txBody>
          </p:sp>
          <p:sp>
            <p:nvSpPr>
              <p:cNvPr id="57" name="Freeform 156"/>
              <p:cNvSpPr>
                <a:spLocks noEditPoints="1"/>
              </p:cNvSpPr>
              <p:nvPr/>
            </p:nvSpPr>
            <p:spPr bwMode="auto">
              <a:xfrm>
                <a:off x="550" y="495"/>
                <a:ext cx="416" cy="241"/>
              </a:xfrm>
              <a:custGeom>
                <a:avLst/>
                <a:gdLst/>
                <a:ahLst/>
                <a:cxnLst>
                  <a:cxn ang="0">
                    <a:pos x="483" y="356"/>
                  </a:cxn>
                  <a:cxn ang="0">
                    <a:pos x="523" y="379"/>
                  </a:cxn>
                  <a:cxn ang="0">
                    <a:pos x="389" y="457"/>
                  </a:cxn>
                  <a:cxn ang="0">
                    <a:pos x="255" y="379"/>
                  </a:cxn>
                  <a:cxn ang="0">
                    <a:pos x="295" y="356"/>
                  </a:cxn>
                  <a:cxn ang="0">
                    <a:pos x="356" y="391"/>
                  </a:cxn>
                  <a:cxn ang="0">
                    <a:pos x="356" y="313"/>
                  </a:cxn>
                  <a:cxn ang="0">
                    <a:pos x="286" y="290"/>
                  </a:cxn>
                  <a:cxn ang="0">
                    <a:pos x="246" y="249"/>
                  </a:cxn>
                  <a:cxn ang="0">
                    <a:pos x="113" y="249"/>
                  </a:cxn>
                  <a:cxn ang="0">
                    <a:pos x="174" y="285"/>
                  </a:cxn>
                  <a:cxn ang="0">
                    <a:pos x="134" y="308"/>
                  </a:cxn>
                  <a:cxn ang="0">
                    <a:pos x="0" y="230"/>
                  </a:cxn>
                  <a:cxn ang="0">
                    <a:pos x="134" y="153"/>
                  </a:cxn>
                  <a:cxn ang="0">
                    <a:pos x="174" y="176"/>
                  </a:cxn>
                  <a:cxn ang="0">
                    <a:pos x="113" y="211"/>
                  </a:cxn>
                  <a:cxn ang="0">
                    <a:pos x="244" y="211"/>
                  </a:cxn>
                  <a:cxn ang="0">
                    <a:pos x="286" y="165"/>
                  </a:cxn>
                  <a:cxn ang="0">
                    <a:pos x="369" y="140"/>
                  </a:cxn>
                  <a:cxn ang="0">
                    <a:pos x="369" y="66"/>
                  </a:cxn>
                  <a:cxn ang="0">
                    <a:pos x="308" y="101"/>
                  </a:cxn>
                  <a:cxn ang="0">
                    <a:pos x="268" y="78"/>
                  </a:cxn>
                  <a:cxn ang="0">
                    <a:pos x="402" y="0"/>
                  </a:cxn>
                  <a:cxn ang="0">
                    <a:pos x="536" y="78"/>
                  </a:cxn>
                  <a:cxn ang="0">
                    <a:pos x="496" y="101"/>
                  </a:cxn>
                  <a:cxn ang="0">
                    <a:pos x="435" y="66"/>
                  </a:cxn>
                  <a:cxn ang="0">
                    <a:pos x="435" y="142"/>
                  </a:cxn>
                  <a:cxn ang="0">
                    <a:pos x="502" y="165"/>
                  </a:cxn>
                  <a:cxn ang="0">
                    <a:pos x="541" y="204"/>
                  </a:cxn>
                  <a:cxn ang="0">
                    <a:pos x="672" y="204"/>
                  </a:cxn>
                  <a:cxn ang="0">
                    <a:pos x="611" y="169"/>
                  </a:cxn>
                  <a:cxn ang="0">
                    <a:pos x="650" y="145"/>
                  </a:cxn>
                  <a:cxn ang="0">
                    <a:pos x="785" y="223"/>
                  </a:cxn>
                  <a:cxn ang="0">
                    <a:pos x="651" y="301"/>
                  </a:cxn>
                  <a:cxn ang="0">
                    <a:pos x="611" y="278"/>
                  </a:cxn>
                  <a:cxn ang="0">
                    <a:pos x="672" y="242"/>
                  </a:cxn>
                  <a:cxn ang="0">
                    <a:pos x="545" y="242"/>
                  </a:cxn>
                  <a:cxn ang="0">
                    <a:pos x="502" y="290"/>
                  </a:cxn>
                  <a:cxn ang="0">
                    <a:pos x="422" y="315"/>
                  </a:cxn>
                  <a:cxn ang="0">
                    <a:pos x="422" y="391"/>
                  </a:cxn>
                  <a:cxn ang="0">
                    <a:pos x="483" y="356"/>
                  </a:cxn>
                  <a:cxn ang="0">
                    <a:pos x="483" y="356"/>
                  </a:cxn>
                  <a:cxn ang="0">
                    <a:pos x="483" y="356"/>
                  </a:cxn>
                  <a:cxn ang="0">
                    <a:pos x="338" y="260"/>
                  </a:cxn>
                  <a:cxn ang="0">
                    <a:pos x="450" y="260"/>
                  </a:cxn>
                  <a:cxn ang="0">
                    <a:pos x="450" y="195"/>
                  </a:cxn>
                  <a:cxn ang="0">
                    <a:pos x="338" y="195"/>
                  </a:cxn>
                  <a:cxn ang="0">
                    <a:pos x="338" y="260"/>
                  </a:cxn>
                </a:cxnLst>
                <a:rect l="0" t="0" r="r" b="b"/>
                <a:pathLst>
                  <a:path w="785" h="457">
                    <a:moveTo>
                      <a:pt x="483" y="356"/>
                    </a:moveTo>
                    <a:cubicBezTo>
                      <a:pt x="523" y="379"/>
                      <a:pt x="523" y="379"/>
                      <a:pt x="523" y="379"/>
                    </a:cubicBezTo>
                    <a:cubicBezTo>
                      <a:pt x="389" y="457"/>
                      <a:pt x="389" y="457"/>
                      <a:pt x="389" y="457"/>
                    </a:cubicBezTo>
                    <a:cubicBezTo>
                      <a:pt x="255" y="379"/>
                      <a:pt x="255" y="379"/>
                      <a:pt x="255" y="379"/>
                    </a:cubicBezTo>
                    <a:cubicBezTo>
                      <a:pt x="295" y="356"/>
                      <a:pt x="295" y="356"/>
                      <a:pt x="295" y="356"/>
                    </a:cubicBezTo>
                    <a:cubicBezTo>
                      <a:pt x="356" y="391"/>
                      <a:pt x="356" y="391"/>
                      <a:pt x="356" y="391"/>
                    </a:cubicBezTo>
                    <a:cubicBezTo>
                      <a:pt x="356" y="313"/>
                      <a:pt x="356" y="313"/>
                      <a:pt x="356" y="313"/>
                    </a:cubicBezTo>
                    <a:cubicBezTo>
                      <a:pt x="330" y="309"/>
                      <a:pt x="306" y="302"/>
                      <a:pt x="286" y="290"/>
                    </a:cubicBezTo>
                    <a:cubicBezTo>
                      <a:pt x="266" y="279"/>
                      <a:pt x="253" y="264"/>
                      <a:pt x="246" y="249"/>
                    </a:cubicBezTo>
                    <a:cubicBezTo>
                      <a:pt x="113" y="249"/>
                      <a:pt x="113" y="249"/>
                      <a:pt x="113" y="249"/>
                    </a:cubicBezTo>
                    <a:cubicBezTo>
                      <a:pt x="174" y="285"/>
                      <a:pt x="174" y="285"/>
                      <a:pt x="174" y="285"/>
                    </a:cubicBezTo>
                    <a:cubicBezTo>
                      <a:pt x="134" y="308"/>
                      <a:pt x="134" y="308"/>
                      <a:pt x="134" y="308"/>
                    </a:cubicBezTo>
                    <a:cubicBezTo>
                      <a:pt x="0" y="230"/>
                      <a:pt x="0" y="230"/>
                      <a:pt x="0" y="230"/>
                    </a:cubicBezTo>
                    <a:cubicBezTo>
                      <a:pt x="134" y="153"/>
                      <a:pt x="134" y="153"/>
                      <a:pt x="134" y="153"/>
                    </a:cubicBezTo>
                    <a:cubicBezTo>
                      <a:pt x="174" y="176"/>
                      <a:pt x="174" y="176"/>
                      <a:pt x="174" y="176"/>
                    </a:cubicBezTo>
                    <a:cubicBezTo>
                      <a:pt x="113" y="211"/>
                      <a:pt x="113" y="211"/>
                      <a:pt x="113" y="211"/>
                    </a:cubicBezTo>
                    <a:cubicBezTo>
                      <a:pt x="244" y="211"/>
                      <a:pt x="244" y="211"/>
                      <a:pt x="244" y="211"/>
                    </a:cubicBezTo>
                    <a:cubicBezTo>
                      <a:pt x="249" y="194"/>
                      <a:pt x="263" y="178"/>
                      <a:pt x="286" y="165"/>
                    </a:cubicBezTo>
                    <a:cubicBezTo>
                      <a:pt x="309" y="151"/>
                      <a:pt x="339" y="143"/>
                      <a:pt x="369" y="140"/>
                    </a:cubicBezTo>
                    <a:cubicBezTo>
                      <a:pt x="369" y="66"/>
                      <a:pt x="369" y="66"/>
                      <a:pt x="369" y="66"/>
                    </a:cubicBezTo>
                    <a:cubicBezTo>
                      <a:pt x="308" y="101"/>
                      <a:pt x="308" y="101"/>
                      <a:pt x="308" y="101"/>
                    </a:cubicBezTo>
                    <a:cubicBezTo>
                      <a:pt x="268" y="78"/>
                      <a:pt x="268" y="78"/>
                      <a:pt x="268" y="78"/>
                    </a:cubicBezTo>
                    <a:cubicBezTo>
                      <a:pt x="402" y="0"/>
                      <a:pt x="402" y="0"/>
                      <a:pt x="402" y="0"/>
                    </a:cubicBezTo>
                    <a:cubicBezTo>
                      <a:pt x="536" y="78"/>
                      <a:pt x="536" y="78"/>
                      <a:pt x="536" y="78"/>
                    </a:cubicBezTo>
                    <a:cubicBezTo>
                      <a:pt x="496" y="101"/>
                      <a:pt x="496" y="101"/>
                      <a:pt x="496" y="101"/>
                    </a:cubicBezTo>
                    <a:cubicBezTo>
                      <a:pt x="435" y="66"/>
                      <a:pt x="435" y="66"/>
                      <a:pt x="435" y="66"/>
                    </a:cubicBezTo>
                    <a:cubicBezTo>
                      <a:pt x="435" y="87"/>
                      <a:pt x="435" y="117"/>
                      <a:pt x="435" y="142"/>
                    </a:cubicBezTo>
                    <a:cubicBezTo>
                      <a:pt x="460" y="146"/>
                      <a:pt x="483" y="154"/>
                      <a:pt x="502" y="165"/>
                    </a:cubicBezTo>
                    <a:cubicBezTo>
                      <a:pt x="521" y="176"/>
                      <a:pt x="534" y="190"/>
                      <a:pt x="541" y="204"/>
                    </a:cubicBezTo>
                    <a:cubicBezTo>
                      <a:pt x="672" y="204"/>
                      <a:pt x="672" y="204"/>
                      <a:pt x="672" y="204"/>
                    </a:cubicBezTo>
                    <a:cubicBezTo>
                      <a:pt x="611" y="169"/>
                      <a:pt x="611" y="169"/>
                      <a:pt x="611" y="169"/>
                    </a:cubicBezTo>
                    <a:cubicBezTo>
                      <a:pt x="650" y="145"/>
                      <a:pt x="650" y="145"/>
                      <a:pt x="650" y="145"/>
                    </a:cubicBezTo>
                    <a:cubicBezTo>
                      <a:pt x="785" y="223"/>
                      <a:pt x="785" y="223"/>
                      <a:pt x="785" y="223"/>
                    </a:cubicBezTo>
                    <a:cubicBezTo>
                      <a:pt x="651" y="301"/>
                      <a:pt x="651" y="301"/>
                      <a:pt x="651" y="301"/>
                    </a:cubicBezTo>
                    <a:cubicBezTo>
                      <a:pt x="611" y="278"/>
                      <a:pt x="611" y="278"/>
                      <a:pt x="611" y="278"/>
                    </a:cubicBezTo>
                    <a:cubicBezTo>
                      <a:pt x="672" y="242"/>
                      <a:pt x="672" y="242"/>
                      <a:pt x="672" y="242"/>
                    </a:cubicBezTo>
                    <a:cubicBezTo>
                      <a:pt x="637" y="242"/>
                      <a:pt x="587" y="242"/>
                      <a:pt x="545" y="242"/>
                    </a:cubicBezTo>
                    <a:cubicBezTo>
                      <a:pt x="540" y="260"/>
                      <a:pt x="526" y="277"/>
                      <a:pt x="502" y="290"/>
                    </a:cubicBezTo>
                    <a:cubicBezTo>
                      <a:pt x="480" y="303"/>
                      <a:pt x="451" y="312"/>
                      <a:pt x="422" y="315"/>
                    </a:cubicBezTo>
                    <a:cubicBezTo>
                      <a:pt x="422" y="391"/>
                      <a:pt x="422" y="391"/>
                      <a:pt x="422" y="391"/>
                    </a:cubicBezTo>
                    <a:cubicBezTo>
                      <a:pt x="483" y="356"/>
                      <a:pt x="483" y="356"/>
                      <a:pt x="483" y="356"/>
                    </a:cubicBezTo>
                    <a:cubicBezTo>
                      <a:pt x="483" y="356"/>
                      <a:pt x="483" y="356"/>
                      <a:pt x="483" y="356"/>
                    </a:cubicBezTo>
                    <a:cubicBezTo>
                      <a:pt x="483" y="356"/>
                      <a:pt x="483" y="356"/>
                      <a:pt x="483" y="356"/>
                    </a:cubicBezTo>
                    <a:close/>
                    <a:moveTo>
                      <a:pt x="338" y="260"/>
                    </a:moveTo>
                    <a:cubicBezTo>
                      <a:pt x="369" y="278"/>
                      <a:pt x="419" y="278"/>
                      <a:pt x="450" y="260"/>
                    </a:cubicBezTo>
                    <a:cubicBezTo>
                      <a:pt x="481" y="242"/>
                      <a:pt x="481" y="213"/>
                      <a:pt x="450" y="195"/>
                    </a:cubicBezTo>
                    <a:cubicBezTo>
                      <a:pt x="419" y="177"/>
                      <a:pt x="368" y="177"/>
                      <a:pt x="338" y="195"/>
                    </a:cubicBezTo>
                    <a:cubicBezTo>
                      <a:pt x="307" y="213"/>
                      <a:pt x="307" y="242"/>
                      <a:pt x="338" y="260"/>
                    </a:cubicBezTo>
                  </a:path>
                </a:pathLst>
              </a:custGeom>
              <a:solidFill>
                <a:srgbClr val="1D2977"/>
              </a:solidFill>
              <a:ln w="9525">
                <a:noFill/>
                <a:round/>
                <a:headEnd/>
                <a:tailEnd/>
              </a:ln>
            </p:spPr>
            <p:txBody>
              <a:bodyPr/>
              <a:lstStyle/>
              <a:p>
                <a:pPr fontAlgn="t"/>
                <a:endParaRPr lang="zh-CN" altLang="en-US" sz="1000">
                  <a:solidFill>
                    <a:srgbClr val="000000"/>
                  </a:solidFill>
                  <a:latin typeface="Huawei Sans" panose="020C0503030203020204" pitchFamily="34" charset="0"/>
                  <a:cs typeface="+mn-ea"/>
                  <a:sym typeface="+mn-lt"/>
                </a:endParaRPr>
              </a:p>
            </p:txBody>
          </p:sp>
          <p:sp>
            <p:nvSpPr>
              <p:cNvPr id="58" name="Freeform 157"/>
              <p:cNvSpPr>
                <a:spLocks noEditPoints="1"/>
              </p:cNvSpPr>
              <p:nvPr/>
            </p:nvSpPr>
            <p:spPr bwMode="auto">
              <a:xfrm>
                <a:off x="550" y="489"/>
                <a:ext cx="416" cy="241"/>
              </a:xfrm>
              <a:custGeom>
                <a:avLst/>
                <a:gdLst/>
                <a:ahLst/>
                <a:cxnLst>
                  <a:cxn ang="0">
                    <a:pos x="483" y="355"/>
                  </a:cxn>
                  <a:cxn ang="0">
                    <a:pos x="523" y="379"/>
                  </a:cxn>
                  <a:cxn ang="0">
                    <a:pos x="389" y="456"/>
                  </a:cxn>
                  <a:cxn ang="0">
                    <a:pos x="255" y="379"/>
                  </a:cxn>
                  <a:cxn ang="0">
                    <a:pos x="295" y="355"/>
                  </a:cxn>
                  <a:cxn ang="0">
                    <a:pos x="356" y="391"/>
                  </a:cxn>
                  <a:cxn ang="0">
                    <a:pos x="356" y="313"/>
                  </a:cxn>
                  <a:cxn ang="0">
                    <a:pos x="286" y="290"/>
                  </a:cxn>
                  <a:cxn ang="0">
                    <a:pos x="246" y="249"/>
                  </a:cxn>
                  <a:cxn ang="0">
                    <a:pos x="113" y="249"/>
                  </a:cxn>
                  <a:cxn ang="0">
                    <a:pos x="174" y="284"/>
                  </a:cxn>
                  <a:cxn ang="0">
                    <a:pos x="134" y="308"/>
                  </a:cxn>
                  <a:cxn ang="0">
                    <a:pos x="0" y="230"/>
                  </a:cxn>
                  <a:cxn ang="0">
                    <a:pos x="134" y="152"/>
                  </a:cxn>
                  <a:cxn ang="0">
                    <a:pos x="174" y="175"/>
                  </a:cxn>
                  <a:cxn ang="0">
                    <a:pos x="113" y="211"/>
                  </a:cxn>
                  <a:cxn ang="0">
                    <a:pos x="244" y="211"/>
                  </a:cxn>
                  <a:cxn ang="0">
                    <a:pos x="286" y="165"/>
                  </a:cxn>
                  <a:cxn ang="0">
                    <a:pos x="369" y="140"/>
                  </a:cxn>
                  <a:cxn ang="0">
                    <a:pos x="369" y="65"/>
                  </a:cxn>
                  <a:cxn ang="0">
                    <a:pos x="308" y="101"/>
                  </a:cxn>
                  <a:cxn ang="0">
                    <a:pos x="268" y="78"/>
                  </a:cxn>
                  <a:cxn ang="0">
                    <a:pos x="402" y="0"/>
                  </a:cxn>
                  <a:cxn ang="0">
                    <a:pos x="536" y="78"/>
                  </a:cxn>
                  <a:cxn ang="0">
                    <a:pos x="496" y="101"/>
                  </a:cxn>
                  <a:cxn ang="0">
                    <a:pos x="435" y="65"/>
                  </a:cxn>
                  <a:cxn ang="0">
                    <a:pos x="435" y="142"/>
                  </a:cxn>
                  <a:cxn ang="0">
                    <a:pos x="502" y="165"/>
                  </a:cxn>
                  <a:cxn ang="0">
                    <a:pos x="541" y="204"/>
                  </a:cxn>
                  <a:cxn ang="0">
                    <a:pos x="672" y="204"/>
                  </a:cxn>
                  <a:cxn ang="0">
                    <a:pos x="611" y="168"/>
                  </a:cxn>
                  <a:cxn ang="0">
                    <a:pos x="650" y="145"/>
                  </a:cxn>
                  <a:cxn ang="0">
                    <a:pos x="785" y="223"/>
                  </a:cxn>
                  <a:cxn ang="0">
                    <a:pos x="651" y="300"/>
                  </a:cxn>
                  <a:cxn ang="0">
                    <a:pos x="611" y="277"/>
                  </a:cxn>
                  <a:cxn ang="0">
                    <a:pos x="672" y="242"/>
                  </a:cxn>
                  <a:cxn ang="0">
                    <a:pos x="545" y="242"/>
                  </a:cxn>
                  <a:cxn ang="0">
                    <a:pos x="502" y="290"/>
                  </a:cxn>
                  <a:cxn ang="0">
                    <a:pos x="422" y="314"/>
                  </a:cxn>
                  <a:cxn ang="0">
                    <a:pos x="422" y="391"/>
                  </a:cxn>
                  <a:cxn ang="0">
                    <a:pos x="483" y="355"/>
                  </a:cxn>
                  <a:cxn ang="0">
                    <a:pos x="483" y="355"/>
                  </a:cxn>
                  <a:cxn ang="0">
                    <a:pos x="483" y="355"/>
                  </a:cxn>
                  <a:cxn ang="0">
                    <a:pos x="338" y="260"/>
                  </a:cxn>
                  <a:cxn ang="0">
                    <a:pos x="450" y="260"/>
                  </a:cxn>
                  <a:cxn ang="0">
                    <a:pos x="450" y="195"/>
                  </a:cxn>
                  <a:cxn ang="0">
                    <a:pos x="338" y="195"/>
                  </a:cxn>
                  <a:cxn ang="0">
                    <a:pos x="338" y="260"/>
                  </a:cxn>
                </a:cxnLst>
                <a:rect l="0" t="0" r="r" b="b"/>
                <a:pathLst>
                  <a:path w="785" h="456">
                    <a:moveTo>
                      <a:pt x="483" y="355"/>
                    </a:moveTo>
                    <a:cubicBezTo>
                      <a:pt x="523" y="379"/>
                      <a:pt x="523" y="379"/>
                      <a:pt x="523" y="379"/>
                    </a:cubicBezTo>
                    <a:cubicBezTo>
                      <a:pt x="389" y="456"/>
                      <a:pt x="389" y="456"/>
                      <a:pt x="389" y="456"/>
                    </a:cubicBezTo>
                    <a:cubicBezTo>
                      <a:pt x="255" y="379"/>
                      <a:pt x="255" y="379"/>
                      <a:pt x="255" y="379"/>
                    </a:cubicBezTo>
                    <a:cubicBezTo>
                      <a:pt x="295" y="355"/>
                      <a:pt x="295" y="355"/>
                      <a:pt x="295" y="355"/>
                    </a:cubicBezTo>
                    <a:cubicBezTo>
                      <a:pt x="356" y="391"/>
                      <a:pt x="356" y="391"/>
                      <a:pt x="356" y="391"/>
                    </a:cubicBezTo>
                    <a:cubicBezTo>
                      <a:pt x="356" y="313"/>
                      <a:pt x="356" y="313"/>
                      <a:pt x="356" y="313"/>
                    </a:cubicBezTo>
                    <a:cubicBezTo>
                      <a:pt x="330" y="309"/>
                      <a:pt x="306" y="301"/>
                      <a:pt x="286" y="290"/>
                    </a:cubicBezTo>
                    <a:cubicBezTo>
                      <a:pt x="266" y="278"/>
                      <a:pt x="253" y="264"/>
                      <a:pt x="246" y="249"/>
                    </a:cubicBezTo>
                    <a:cubicBezTo>
                      <a:pt x="113" y="249"/>
                      <a:pt x="113" y="249"/>
                      <a:pt x="113" y="249"/>
                    </a:cubicBezTo>
                    <a:cubicBezTo>
                      <a:pt x="174" y="284"/>
                      <a:pt x="174" y="284"/>
                      <a:pt x="174" y="284"/>
                    </a:cubicBezTo>
                    <a:cubicBezTo>
                      <a:pt x="134" y="308"/>
                      <a:pt x="134" y="308"/>
                      <a:pt x="134" y="308"/>
                    </a:cubicBezTo>
                    <a:cubicBezTo>
                      <a:pt x="0" y="230"/>
                      <a:pt x="0" y="230"/>
                      <a:pt x="0" y="230"/>
                    </a:cubicBezTo>
                    <a:cubicBezTo>
                      <a:pt x="134" y="152"/>
                      <a:pt x="134" y="152"/>
                      <a:pt x="134" y="152"/>
                    </a:cubicBezTo>
                    <a:cubicBezTo>
                      <a:pt x="174" y="175"/>
                      <a:pt x="174" y="175"/>
                      <a:pt x="174" y="175"/>
                    </a:cubicBezTo>
                    <a:cubicBezTo>
                      <a:pt x="113" y="211"/>
                      <a:pt x="113" y="211"/>
                      <a:pt x="113" y="211"/>
                    </a:cubicBezTo>
                    <a:cubicBezTo>
                      <a:pt x="244" y="211"/>
                      <a:pt x="244" y="211"/>
                      <a:pt x="244" y="211"/>
                    </a:cubicBezTo>
                    <a:cubicBezTo>
                      <a:pt x="249" y="194"/>
                      <a:pt x="263" y="178"/>
                      <a:pt x="286" y="165"/>
                    </a:cubicBezTo>
                    <a:cubicBezTo>
                      <a:pt x="309" y="151"/>
                      <a:pt x="339" y="143"/>
                      <a:pt x="369" y="140"/>
                    </a:cubicBezTo>
                    <a:cubicBezTo>
                      <a:pt x="369" y="65"/>
                      <a:pt x="369" y="65"/>
                      <a:pt x="369" y="65"/>
                    </a:cubicBezTo>
                    <a:cubicBezTo>
                      <a:pt x="308" y="101"/>
                      <a:pt x="308" y="101"/>
                      <a:pt x="308" y="101"/>
                    </a:cubicBezTo>
                    <a:cubicBezTo>
                      <a:pt x="268" y="78"/>
                      <a:pt x="268" y="78"/>
                      <a:pt x="268" y="78"/>
                    </a:cubicBezTo>
                    <a:cubicBezTo>
                      <a:pt x="402" y="0"/>
                      <a:pt x="402" y="0"/>
                      <a:pt x="402" y="0"/>
                    </a:cubicBezTo>
                    <a:cubicBezTo>
                      <a:pt x="536" y="78"/>
                      <a:pt x="536" y="78"/>
                      <a:pt x="536" y="78"/>
                    </a:cubicBezTo>
                    <a:cubicBezTo>
                      <a:pt x="496" y="101"/>
                      <a:pt x="496" y="101"/>
                      <a:pt x="496" y="101"/>
                    </a:cubicBezTo>
                    <a:cubicBezTo>
                      <a:pt x="435" y="65"/>
                      <a:pt x="435" y="65"/>
                      <a:pt x="435" y="65"/>
                    </a:cubicBezTo>
                    <a:cubicBezTo>
                      <a:pt x="435" y="87"/>
                      <a:pt x="435" y="117"/>
                      <a:pt x="435" y="142"/>
                    </a:cubicBezTo>
                    <a:cubicBezTo>
                      <a:pt x="460" y="146"/>
                      <a:pt x="483" y="154"/>
                      <a:pt x="502" y="165"/>
                    </a:cubicBezTo>
                    <a:cubicBezTo>
                      <a:pt x="521" y="176"/>
                      <a:pt x="534" y="189"/>
                      <a:pt x="541" y="204"/>
                    </a:cubicBezTo>
                    <a:cubicBezTo>
                      <a:pt x="672" y="204"/>
                      <a:pt x="672" y="204"/>
                      <a:pt x="672" y="204"/>
                    </a:cubicBezTo>
                    <a:cubicBezTo>
                      <a:pt x="611" y="168"/>
                      <a:pt x="611" y="168"/>
                      <a:pt x="611" y="168"/>
                    </a:cubicBezTo>
                    <a:cubicBezTo>
                      <a:pt x="650" y="145"/>
                      <a:pt x="650" y="145"/>
                      <a:pt x="650" y="145"/>
                    </a:cubicBezTo>
                    <a:cubicBezTo>
                      <a:pt x="785" y="223"/>
                      <a:pt x="785" y="223"/>
                      <a:pt x="785" y="223"/>
                    </a:cubicBezTo>
                    <a:cubicBezTo>
                      <a:pt x="651" y="300"/>
                      <a:pt x="651" y="300"/>
                      <a:pt x="651" y="300"/>
                    </a:cubicBezTo>
                    <a:cubicBezTo>
                      <a:pt x="611" y="277"/>
                      <a:pt x="611" y="277"/>
                      <a:pt x="611" y="277"/>
                    </a:cubicBezTo>
                    <a:cubicBezTo>
                      <a:pt x="672" y="242"/>
                      <a:pt x="672" y="242"/>
                      <a:pt x="672" y="242"/>
                    </a:cubicBezTo>
                    <a:cubicBezTo>
                      <a:pt x="637" y="242"/>
                      <a:pt x="587" y="242"/>
                      <a:pt x="545" y="242"/>
                    </a:cubicBezTo>
                    <a:cubicBezTo>
                      <a:pt x="540" y="259"/>
                      <a:pt x="526" y="276"/>
                      <a:pt x="502" y="290"/>
                    </a:cubicBezTo>
                    <a:cubicBezTo>
                      <a:pt x="480" y="303"/>
                      <a:pt x="451" y="311"/>
                      <a:pt x="422" y="314"/>
                    </a:cubicBezTo>
                    <a:cubicBezTo>
                      <a:pt x="422" y="391"/>
                      <a:pt x="422" y="391"/>
                      <a:pt x="422" y="391"/>
                    </a:cubicBezTo>
                    <a:cubicBezTo>
                      <a:pt x="483" y="355"/>
                      <a:pt x="483" y="355"/>
                      <a:pt x="483" y="355"/>
                    </a:cubicBezTo>
                    <a:cubicBezTo>
                      <a:pt x="483" y="355"/>
                      <a:pt x="483" y="355"/>
                      <a:pt x="483" y="355"/>
                    </a:cubicBezTo>
                    <a:cubicBezTo>
                      <a:pt x="483" y="355"/>
                      <a:pt x="483" y="355"/>
                      <a:pt x="483" y="355"/>
                    </a:cubicBezTo>
                    <a:close/>
                    <a:moveTo>
                      <a:pt x="338" y="260"/>
                    </a:moveTo>
                    <a:cubicBezTo>
                      <a:pt x="369" y="278"/>
                      <a:pt x="419" y="278"/>
                      <a:pt x="450" y="260"/>
                    </a:cubicBezTo>
                    <a:cubicBezTo>
                      <a:pt x="481" y="242"/>
                      <a:pt x="481" y="213"/>
                      <a:pt x="450" y="195"/>
                    </a:cubicBezTo>
                    <a:cubicBezTo>
                      <a:pt x="419" y="177"/>
                      <a:pt x="368" y="177"/>
                      <a:pt x="338" y="195"/>
                    </a:cubicBezTo>
                    <a:cubicBezTo>
                      <a:pt x="307" y="213"/>
                      <a:pt x="307" y="242"/>
                      <a:pt x="338" y="260"/>
                    </a:cubicBezTo>
                  </a:path>
                </a:pathLst>
              </a:custGeom>
              <a:solidFill>
                <a:srgbClr val="FFFFFF"/>
              </a:solidFill>
              <a:ln w="9525">
                <a:noFill/>
                <a:round/>
                <a:headEnd/>
                <a:tailEnd/>
              </a:ln>
            </p:spPr>
            <p:txBody>
              <a:bodyPr/>
              <a:lstStyle/>
              <a:p>
                <a:pPr fontAlgn="t"/>
                <a:endParaRPr lang="zh-CN" altLang="en-US" sz="1000">
                  <a:solidFill>
                    <a:srgbClr val="000000"/>
                  </a:solidFill>
                  <a:latin typeface="Huawei Sans" panose="020C0503030203020204" pitchFamily="34" charset="0"/>
                  <a:cs typeface="+mn-ea"/>
                  <a:sym typeface="+mn-lt"/>
                </a:endParaRPr>
              </a:p>
            </p:txBody>
          </p:sp>
          <p:sp>
            <p:nvSpPr>
              <p:cNvPr id="59" name="Freeform 158"/>
              <p:cNvSpPr>
                <a:spLocks/>
              </p:cNvSpPr>
              <p:nvPr/>
            </p:nvSpPr>
            <p:spPr bwMode="auto">
              <a:xfrm>
                <a:off x="519" y="673"/>
                <a:ext cx="30" cy="48"/>
              </a:xfrm>
              <a:custGeom>
                <a:avLst/>
                <a:gdLst/>
                <a:ahLst/>
                <a:cxnLst>
                  <a:cxn ang="0">
                    <a:pos x="27" y="5"/>
                  </a:cxn>
                  <a:cxn ang="0">
                    <a:pos x="46" y="21"/>
                  </a:cxn>
                  <a:cxn ang="0">
                    <a:pos x="54" y="45"/>
                  </a:cxn>
                  <a:cxn ang="0">
                    <a:pos x="40" y="36"/>
                  </a:cxn>
                  <a:cxn ang="0">
                    <a:pos x="27" y="17"/>
                  </a:cxn>
                  <a:cxn ang="0">
                    <a:pos x="20" y="15"/>
                  </a:cxn>
                  <a:cxn ang="0">
                    <a:pos x="17" y="20"/>
                  </a:cxn>
                  <a:cxn ang="0">
                    <a:pos x="20" y="28"/>
                  </a:cxn>
                  <a:cxn ang="0">
                    <a:pos x="36" y="43"/>
                  </a:cxn>
                  <a:cxn ang="0">
                    <a:pos x="48" y="55"/>
                  </a:cxn>
                  <a:cxn ang="0">
                    <a:pos x="56" y="77"/>
                  </a:cxn>
                  <a:cxn ang="0">
                    <a:pos x="49" y="90"/>
                  </a:cxn>
                  <a:cxn ang="0">
                    <a:pos x="28" y="85"/>
                  </a:cxn>
                  <a:cxn ang="0">
                    <a:pos x="9" y="67"/>
                  </a:cxn>
                  <a:cxn ang="0">
                    <a:pos x="0" y="42"/>
                  </a:cxn>
                  <a:cxn ang="0">
                    <a:pos x="14" y="50"/>
                  </a:cxn>
                  <a:cxn ang="0">
                    <a:pos x="19" y="63"/>
                  </a:cxn>
                  <a:cxn ang="0">
                    <a:pos x="29" y="72"/>
                  </a:cxn>
                  <a:cxn ang="0">
                    <a:pos x="37" y="75"/>
                  </a:cxn>
                  <a:cxn ang="0">
                    <a:pos x="42" y="70"/>
                  </a:cxn>
                  <a:cxn ang="0">
                    <a:pos x="32" y="55"/>
                  </a:cxn>
                  <a:cxn ang="0">
                    <a:pos x="13" y="37"/>
                  </a:cxn>
                  <a:cxn ang="0">
                    <a:pos x="2" y="13"/>
                  </a:cxn>
                  <a:cxn ang="0">
                    <a:pos x="10" y="1"/>
                  </a:cxn>
                  <a:cxn ang="0">
                    <a:pos x="27" y="5"/>
                  </a:cxn>
                  <a:cxn ang="0">
                    <a:pos x="27" y="5"/>
                  </a:cxn>
                  <a:cxn ang="0">
                    <a:pos x="27" y="5"/>
                  </a:cxn>
                  <a:cxn ang="0">
                    <a:pos x="27" y="5"/>
                  </a:cxn>
                  <a:cxn ang="0">
                    <a:pos x="27" y="5"/>
                  </a:cxn>
                </a:cxnLst>
                <a:rect l="0" t="0" r="r" b="b"/>
                <a:pathLst>
                  <a:path w="56" h="92">
                    <a:moveTo>
                      <a:pt x="27" y="5"/>
                    </a:moveTo>
                    <a:cubicBezTo>
                      <a:pt x="35" y="9"/>
                      <a:pt x="41" y="15"/>
                      <a:pt x="46" y="21"/>
                    </a:cubicBezTo>
                    <a:cubicBezTo>
                      <a:pt x="51" y="28"/>
                      <a:pt x="54" y="36"/>
                      <a:pt x="54" y="45"/>
                    </a:cubicBezTo>
                    <a:cubicBezTo>
                      <a:pt x="40" y="36"/>
                      <a:pt x="40" y="36"/>
                      <a:pt x="40" y="36"/>
                    </a:cubicBezTo>
                    <a:cubicBezTo>
                      <a:pt x="39" y="29"/>
                      <a:pt x="35" y="22"/>
                      <a:pt x="27" y="17"/>
                    </a:cubicBezTo>
                    <a:cubicBezTo>
                      <a:pt x="24" y="16"/>
                      <a:pt x="22" y="15"/>
                      <a:pt x="20" y="15"/>
                    </a:cubicBezTo>
                    <a:cubicBezTo>
                      <a:pt x="18" y="16"/>
                      <a:pt x="17" y="17"/>
                      <a:pt x="17" y="20"/>
                    </a:cubicBezTo>
                    <a:cubicBezTo>
                      <a:pt x="17" y="23"/>
                      <a:pt x="18" y="26"/>
                      <a:pt x="20" y="28"/>
                    </a:cubicBezTo>
                    <a:cubicBezTo>
                      <a:pt x="22" y="30"/>
                      <a:pt x="27" y="35"/>
                      <a:pt x="36" y="43"/>
                    </a:cubicBezTo>
                    <a:cubicBezTo>
                      <a:pt x="42" y="48"/>
                      <a:pt x="45" y="52"/>
                      <a:pt x="48" y="55"/>
                    </a:cubicBezTo>
                    <a:cubicBezTo>
                      <a:pt x="53" y="62"/>
                      <a:pt x="56" y="69"/>
                      <a:pt x="56" y="77"/>
                    </a:cubicBezTo>
                    <a:cubicBezTo>
                      <a:pt x="56" y="84"/>
                      <a:pt x="54" y="88"/>
                      <a:pt x="49" y="90"/>
                    </a:cubicBezTo>
                    <a:cubicBezTo>
                      <a:pt x="44" y="92"/>
                      <a:pt x="37" y="90"/>
                      <a:pt x="28" y="85"/>
                    </a:cubicBezTo>
                    <a:cubicBezTo>
                      <a:pt x="20" y="81"/>
                      <a:pt x="14" y="75"/>
                      <a:pt x="9" y="67"/>
                    </a:cubicBezTo>
                    <a:cubicBezTo>
                      <a:pt x="3" y="59"/>
                      <a:pt x="0" y="51"/>
                      <a:pt x="0" y="42"/>
                    </a:cubicBezTo>
                    <a:cubicBezTo>
                      <a:pt x="14" y="50"/>
                      <a:pt x="14" y="50"/>
                      <a:pt x="14" y="50"/>
                    </a:cubicBezTo>
                    <a:cubicBezTo>
                      <a:pt x="14" y="55"/>
                      <a:pt x="16" y="59"/>
                      <a:pt x="19" y="63"/>
                    </a:cubicBezTo>
                    <a:cubicBezTo>
                      <a:pt x="21" y="67"/>
                      <a:pt x="25" y="70"/>
                      <a:pt x="29" y="72"/>
                    </a:cubicBezTo>
                    <a:cubicBezTo>
                      <a:pt x="32" y="74"/>
                      <a:pt x="35" y="75"/>
                      <a:pt x="37" y="75"/>
                    </a:cubicBezTo>
                    <a:cubicBezTo>
                      <a:pt x="40" y="76"/>
                      <a:pt x="42" y="74"/>
                      <a:pt x="42" y="70"/>
                    </a:cubicBezTo>
                    <a:cubicBezTo>
                      <a:pt x="42" y="66"/>
                      <a:pt x="38" y="61"/>
                      <a:pt x="32" y="55"/>
                    </a:cubicBezTo>
                    <a:cubicBezTo>
                      <a:pt x="20" y="44"/>
                      <a:pt x="14" y="38"/>
                      <a:pt x="13" y="37"/>
                    </a:cubicBezTo>
                    <a:cubicBezTo>
                      <a:pt x="6" y="29"/>
                      <a:pt x="2" y="22"/>
                      <a:pt x="2" y="13"/>
                    </a:cubicBezTo>
                    <a:cubicBezTo>
                      <a:pt x="2" y="6"/>
                      <a:pt x="5" y="2"/>
                      <a:pt x="10" y="1"/>
                    </a:cubicBezTo>
                    <a:cubicBezTo>
                      <a:pt x="15" y="0"/>
                      <a:pt x="21" y="1"/>
                      <a:pt x="27" y="5"/>
                    </a:cubicBezTo>
                    <a:cubicBezTo>
                      <a:pt x="27" y="5"/>
                      <a:pt x="27" y="5"/>
                      <a:pt x="27" y="5"/>
                    </a:cubicBezTo>
                    <a:cubicBezTo>
                      <a:pt x="27" y="5"/>
                      <a:pt x="27" y="5"/>
                      <a:pt x="27" y="5"/>
                    </a:cubicBezTo>
                    <a:cubicBezTo>
                      <a:pt x="27" y="5"/>
                      <a:pt x="27" y="5"/>
                      <a:pt x="27" y="5"/>
                    </a:cubicBezTo>
                    <a:cubicBezTo>
                      <a:pt x="27" y="5"/>
                      <a:pt x="27" y="5"/>
                      <a:pt x="27" y="5"/>
                    </a:cubicBezTo>
                    <a:close/>
                  </a:path>
                </a:pathLst>
              </a:custGeom>
              <a:solidFill>
                <a:srgbClr val="FFFFFF"/>
              </a:solidFill>
              <a:ln w="9525">
                <a:noFill/>
                <a:round/>
                <a:headEnd/>
                <a:tailEnd/>
              </a:ln>
            </p:spPr>
            <p:txBody>
              <a:bodyPr/>
              <a:lstStyle/>
              <a:p>
                <a:pPr fontAlgn="t"/>
                <a:endParaRPr lang="zh-CN" altLang="en-US" sz="1000">
                  <a:solidFill>
                    <a:srgbClr val="000000"/>
                  </a:solidFill>
                  <a:latin typeface="Huawei Sans" panose="020C0503030203020204" pitchFamily="34" charset="0"/>
                  <a:cs typeface="+mn-ea"/>
                  <a:sym typeface="+mn-lt"/>
                </a:endParaRPr>
              </a:p>
            </p:txBody>
          </p:sp>
          <p:sp>
            <p:nvSpPr>
              <p:cNvPr id="60" name="Freeform 159"/>
              <p:cNvSpPr>
                <a:spLocks/>
              </p:cNvSpPr>
              <p:nvPr/>
            </p:nvSpPr>
            <p:spPr bwMode="auto">
              <a:xfrm>
                <a:off x="550" y="685"/>
                <a:ext cx="46" cy="62"/>
              </a:xfrm>
              <a:custGeom>
                <a:avLst/>
                <a:gdLst/>
                <a:ahLst/>
                <a:cxnLst>
                  <a:cxn ang="0">
                    <a:pos x="46" y="27"/>
                  </a:cxn>
                  <a:cxn ang="0">
                    <a:pos x="36" y="62"/>
                  </a:cxn>
                  <a:cxn ang="0">
                    <a:pos x="29" y="57"/>
                  </a:cxn>
                  <a:cxn ang="0">
                    <a:pos x="23" y="27"/>
                  </a:cxn>
                  <a:cxn ang="0">
                    <a:pos x="17" y="51"/>
                  </a:cxn>
                  <a:cxn ang="0">
                    <a:pos x="9" y="46"/>
                  </a:cxn>
                  <a:cxn ang="0">
                    <a:pos x="0" y="0"/>
                  </a:cxn>
                  <a:cxn ang="0">
                    <a:pos x="8" y="5"/>
                  </a:cxn>
                  <a:cxn ang="0">
                    <a:pos x="13" y="36"/>
                  </a:cxn>
                  <a:cxn ang="0">
                    <a:pos x="19" y="12"/>
                  </a:cxn>
                  <a:cxn ang="0">
                    <a:pos x="27" y="16"/>
                  </a:cxn>
                  <a:cxn ang="0">
                    <a:pos x="33" y="47"/>
                  </a:cxn>
                  <a:cxn ang="0">
                    <a:pos x="38" y="23"/>
                  </a:cxn>
                  <a:cxn ang="0">
                    <a:pos x="46" y="27"/>
                  </a:cxn>
                  <a:cxn ang="0">
                    <a:pos x="46" y="27"/>
                  </a:cxn>
                  <a:cxn ang="0">
                    <a:pos x="46" y="27"/>
                  </a:cxn>
                  <a:cxn ang="0">
                    <a:pos x="46" y="27"/>
                  </a:cxn>
                  <a:cxn ang="0">
                    <a:pos x="46" y="27"/>
                  </a:cxn>
                  <a:cxn ang="0">
                    <a:pos x="46" y="27"/>
                  </a:cxn>
                </a:cxnLst>
                <a:rect l="0" t="0" r="r" b="b"/>
                <a:pathLst>
                  <a:path w="46" h="62">
                    <a:moveTo>
                      <a:pt x="46" y="27"/>
                    </a:moveTo>
                    <a:lnTo>
                      <a:pt x="36" y="62"/>
                    </a:lnTo>
                    <a:lnTo>
                      <a:pt x="29" y="57"/>
                    </a:lnTo>
                    <a:lnTo>
                      <a:pt x="23" y="27"/>
                    </a:lnTo>
                    <a:lnTo>
                      <a:pt x="17" y="51"/>
                    </a:lnTo>
                    <a:lnTo>
                      <a:pt x="9" y="46"/>
                    </a:lnTo>
                    <a:lnTo>
                      <a:pt x="0" y="0"/>
                    </a:lnTo>
                    <a:lnTo>
                      <a:pt x="8" y="5"/>
                    </a:lnTo>
                    <a:lnTo>
                      <a:pt x="13" y="36"/>
                    </a:lnTo>
                    <a:lnTo>
                      <a:pt x="19" y="12"/>
                    </a:lnTo>
                    <a:lnTo>
                      <a:pt x="27" y="16"/>
                    </a:lnTo>
                    <a:lnTo>
                      <a:pt x="33" y="47"/>
                    </a:lnTo>
                    <a:lnTo>
                      <a:pt x="38" y="23"/>
                    </a:lnTo>
                    <a:lnTo>
                      <a:pt x="46" y="27"/>
                    </a:lnTo>
                    <a:lnTo>
                      <a:pt x="46" y="27"/>
                    </a:lnTo>
                    <a:lnTo>
                      <a:pt x="46" y="27"/>
                    </a:lnTo>
                    <a:lnTo>
                      <a:pt x="46" y="27"/>
                    </a:lnTo>
                    <a:lnTo>
                      <a:pt x="46" y="27"/>
                    </a:lnTo>
                    <a:lnTo>
                      <a:pt x="46" y="27"/>
                    </a:lnTo>
                    <a:close/>
                  </a:path>
                </a:pathLst>
              </a:custGeom>
              <a:solidFill>
                <a:srgbClr val="FFFFFF"/>
              </a:solidFill>
              <a:ln w="9525">
                <a:noFill/>
                <a:round/>
                <a:headEnd/>
                <a:tailEnd/>
              </a:ln>
            </p:spPr>
            <p:txBody>
              <a:bodyPr/>
              <a:lstStyle/>
              <a:p>
                <a:pPr fontAlgn="t"/>
                <a:endParaRPr lang="zh-CN" altLang="en-US" sz="1000">
                  <a:solidFill>
                    <a:srgbClr val="000000"/>
                  </a:solidFill>
                  <a:latin typeface="Huawei Sans" panose="020C0503030203020204" pitchFamily="34" charset="0"/>
                  <a:cs typeface="+mn-ea"/>
                  <a:sym typeface="+mn-lt"/>
                </a:endParaRPr>
              </a:p>
            </p:txBody>
          </p:sp>
          <p:sp>
            <p:nvSpPr>
              <p:cNvPr id="61" name="Freeform 160"/>
              <p:cNvSpPr>
                <a:spLocks/>
              </p:cNvSpPr>
              <p:nvPr/>
            </p:nvSpPr>
            <p:spPr bwMode="auto">
              <a:xfrm>
                <a:off x="600" y="714"/>
                <a:ext cx="7" cy="45"/>
              </a:xfrm>
              <a:custGeom>
                <a:avLst/>
                <a:gdLst/>
                <a:ahLst/>
                <a:cxnLst>
                  <a:cxn ang="0">
                    <a:pos x="7" y="5"/>
                  </a:cxn>
                  <a:cxn ang="0">
                    <a:pos x="7" y="45"/>
                  </a:cxn>
                  <a:cxn ang="0">
                    <a:pos x="0" y="41"/>
                  </a:cxn>
                  <a:cxn ang="0">
                    <a:pos x="0" y="0"/>
                  </a:cxn>
                  <a:cxn ang="0">
                    <a:pos x="7" y="5"/>
                  </a:cxn>
                  <a:cxn ang="0">
                    <a:pos x="7" y="5"/>
                  </a:cxn>
                  <a:cxn ang="0">
                    <a:pos x="7" y="5"/>
                  </a:cxn>
                  <a:cxn ang="0">
                    <a:pos x="7" y="5"/>
                  </a:cxn>
                  <a:cxn ang="0">
                    <a:pos x="7" y="5"/>
                  </a:cxn>
                  <a:cxn ang="0">
                    <a:pos x="7" y="5"/>
                  </a:cxn>
                </a:cxnLst>
                <a:rect l="0" t="0" r="r" b="b"/>
                <a:pathLst>
                  <a:path w="7" h="45">
                    <a:moveTo>
                      <a:pt x="7" y="5"/>
                    </a:moveTo>
                    <a:lnTo>
                      <a:pt x="7" y="45"/>
                    </a:lnTo>
                    <a:lnTo>
                      <a:pt x="0" y="41"/>
                    </a:lnTo>
                    <a:lnTo>
                      <a:pt x="0" y="0"/>
                    </a:lnTo>
                    <a:lnTo>
                      <a:pt x="7" y="5"/>
                    </a:lnTo>
                    <a:lnTo>
                      <a:pt x="7" y="5"/>
                    </a:lnTo>
                    <a:lnTo>
                      <a:pt x="7" y="5"/>
                    </a:lnTo>
                    <a:lnTo>
                      <a:pt x="7" y="5"/>
                    </a:lnTo>
                    <a:lnTo>
                      <a:pt x="7" y="5"/>
                    </a:lnTo>
                    <a:lnTo>
                      <a:pt x="7" y="5"/>
                    </a:lnTo>
                    <a:close/>
                  </a:path>
                </a:pathLst>
              </a:custGeom>
              <a:solidFill>
                <a:srgbClr val="FFFFFF"/>
              </a:solidFill>
              <a:ln w="9525">
                <a:noFill/>
                <a:round/>
                <a:headEnd/>
                <a:tailEnd/>
              </a:ln>
            </p:spPr>
            <p:txBody>
              <a:bodyPr/>
              <a:lstStyle/>
              <a:p>
                <a:pPr fontAlgn="t"/>
                <a:endParaRPr lang="zh-CN" altLang="en-US" sz="1000">
                  <a:solidFill>
                    <a:srgbClr val="000000"/>
                  </a:solidFill>
                  <a:latin typeface="Huawei Sans" panose="020C0503030203020204" pitchFamily="34" charset="0"/>
                  <a:cs typeface="+mn-ea"/>
                  <a:sym typeface="+mn-lt"/>
                </a:endParaRPr>
              </a:p>
            </p:txBody>
          </p:sp>
          <p:sp>
            <p:nvSpPr>
              <p:cNvPr id="62" name="Freeform 161"/>
              <p:cNvSpPr>
                <a:spLocks/>
              </p:cNvSpPr>
              <p:nvPr/>
            </p:nvSpPr>
            <p:spPr bwMode="auto">
              <a:xfrm>
                <a:off x="611" y="721"/>
                <a:ext cx="29" cy="51"/>
              </a:xfrm>
              <a:custGeom>
                <a:avLst/>
                <a:gdLst/>
                <a:ahLst/>
                <a:cxnLst>
                  <a:cxn ang="0">
                    <a:pos x="29" y="17"/>
                  </a:cxn>
                  <a:cxn ang="0">
                    <a:pos x="29" y="24"/>
                  </a:cxn>
                  <a:cxn ang="0">
                    <a:pos x="19" y="18"/>
                  </a:cxn>
                  <a:cxn ang="0">
                    <a:pos x="19" y="51"/>
                  </a:cxn>
                  <a:cxn ang="0">
                    <a:pos x="11" y="46"/>
                  </a:cxn>
                  <a:cxn ang="0">
                    <a:pos x="11" y="14"/>
                  </a:cxn>
                  <a:cxn ang="0">
                    <a:pos x="0" y="7"/>
                  </a:cxn>
                  <a:cxn ang="0">
                    <a:pos x="0" y="0"/>
                  </a:cxn>
                  <a:cxn ang="0">
                    <a:pos x="29" y="17"/>
                  </a:cxn>
                  <a:cxn ang="0">
                    <a:pos x="29" y="17"/>
                  </a:cxn>
                  <a:cxn ang="0">
                    <a:pos x="29" y="17"/>
                  </a:cxn>
                  <a:cxn ang="0">
                    <a:pos x="29" y="17"/>
                  </a:cxn>
                  <a:cxn ang="0">
                    <a:pos x="29" y="17"/>
                  </a:cxn>
                  <a:cxn ang="0">
                    <a:pos x="29" y="17"/>
                  </a:cxn>
                </a:cxnLst>
                <a:rect l="0" t="0" r="r" b="b"/>
                <a:pathLst>
                  <a:path w="29" h="51">
                    <a:moveTo>
                      <a:pt x="29" y="17"/>
                    </a:moveTo>
                    <a:lnTo>
                      <a:pt x="29" y="24"/>
                    </a:lnTo>
                    <a:lnTo>
                      <a:pt x="19" y="18"/>
                    </a:lnTo>
                    <a:lnTo>
                      <a:pt x="19" y="51"/>
                    </a:lnTo>
                    <a:lnTo>
                      <a:pt x="11" y="46"/>
                    </a:lnTo>
                    <a:lnTo>
                      <a:pt x="11" y="14"/>
                    </a:lnTo>
                    <a:lnTo>
                      <a:pt x="0" y="7"/>
                    </a:lnTo>
                    <a:lnTo>
                      <a:pt x="0" y="0"/>
                    </a:lnTo>
                    <a:lnTo>
                      <a:pt x="29" y="17"/>
                    </a:lnTo>
                    <a:lnTo>
                      <a:pt x="29" y="17"/>
                    </a:lnTo>
                    <a:lnTo>
                      <a:pt x="29" y="17"/>
                    </a:lnTo>
                    <a:lnTo>
                      <a:pt x="29" y="17"/>
                    </a:lnTo>
                    <a:lnTo>
                      <a:pt x="29" y="17"/>
                    </a:lnTo>
                    <a:lnTo>
                      <a:pt x="29" y="17"/>
                    </a:lnTo>
                    <a:close/>
                  </a:path>
                </a:pathLst>
              </a:custGeom>
              <a:solidFill>
                <a:srgbClr val="FFFFFF"/>
              </a:solidFill>
              <a:ln w="9525">
                <a:noFill/>
                <a:round/>
                <a:headEnd/>
                <a:tailEnd/>
              </a:ln>
            </p:spPr>
            <p:txBody>
              <a:bodyPr/>
              <a:lstStyle/>
              <a:p>
                <a:pPr fontAlgn="t"/>
                <a:endParaRPr lang="zh-CN" altLang="en-US" sz="1000">
                  <a:solidFill>
                    <a:srgbClr val="000000"/>
                  </a:solidFill>
                  <a:latin typeface="Huawei Sans" panose="020C0503030203020204" pitchFamily="34" charset="0"/>
                  <a:cs typeface="+mn-ea"/>
                  <a:sym typeface="+mn-lt"/>
                </a:endParaRPr>
              </a:p>
            </p:txBody>
          </p:sp>
          <p:sp>
            <p:nvSpPr>
              <p:cNvPr id="63" name="Freeform 162"/>
              <p:cNvSpPr>
                <a:spLocks/>
              </p:cNvSpPr>
              <p:nvPr/>
            </p:nvSpPr>
            <p:spPr bwMode="auto">
              <a:xfrm>
                <a:off x="642" y="745"/>
                <a:ext cx="33" cy="48"/>
              </a:xfrm>
              <a:custGeom>
                <a:avLst/>
                <a:gdLst/>
                <a:ahLst/>
                <a:cxnLst>
                  <a:cxn ang="0">
                    <a:pos x="33" y="7"/>
                  </a:cxn>
                  <a:cxn ang="0">
                    <a:pos x="52" y="25"/>
                  </a:cxn>
                  <a:cxn ang="0">
                    <a:pos x="62" y="50"/>
                  </a:cxn>
                  <a:cxn ang="0">
                    <a:pos x="48" y="42"/>
                  </a:cxn>
                  <a:cxn ang="0">
                    <a:pos x="43" y="30"/>
                  </a:cxn>
                  <a:cxn ang="0">
                    <a:pos x="33" y="21"/>
                  </a:cxn>
                  <a:cxn ang="0">
                    <a:pos x="19" y="21"/>
                  </a:cxn>
                  <a:cxn ang="0">
                    <a:pos x="15" y="36"/>
                  </a:cxn>
                  <a:cxn ang="0">
                    <a:pos x="19" y="56"/>
                  </a:cxn>
                  <a:cxn ang="0">
                    <a:pos x="33" y="72"/>
                  </a:cxn>
                  <a:cxn ang="0">
                    <a:pos x="43" y="74"/>
                  </a:cxn>
                  <a:cxn ang="0">
                    <a:pos x="48" y="64"/>
                  </a:cxn>
                  <a:cxn ang="0">
                    <a:pos x="62" y="72"/>
                  </a:cxn>
                  <a:cxn ang="0">
                    <a:pos x="53" y="90"/>
                  </a:cxn>
                  <a:cxn ang="0">
                    <a:pos x="33" y="86"/>
                  </a:cxn>
                  <a:cxn ang="0">
                    <a:pos x="9" y="61"/>
                  </a:cxn>
                  <a:cxn ang="0">
                    <a:pos x="0" y="28"/>
                  </a:cxn>
                  <a:cxn ang="0">
                    <a:pos x="9" y="4"/>
                  </a:cxn>
                  <a:cxn ang="0">
                    <a:pos x="33" y="7"/>
                  </a:cxn>
                  <a:cxn ang="0">
                    <a:pos x="33" y="7"/>
                  </a:cxn>
                  <a:cxn ang="0">
                    <a:pos x="33" y="7"/>
                  </a:cxn>
                  <a:cxn ang="0">
                    <a:pos x="33" y="7"/>
                  </a:cxn>
                  <a:cxn ang="0">
                    <a:pos x="33" y="7"/>
                  </a:cxn>
                </a:cxnLst>
                <a:rect l="0" t="0" r="r" b="b"/>
                <a:pathLst>
                  <a:path w="62" h="92">
                    <a:moveTo>
                      <a:pt x="33" y="7"/>
                    </a:moveTo>
                    <a:cubicBezTo>
                      <a:pt x="41" y="11"/>
                      <a:pt x="47" y="17"/>
                      <a:pt x="52" y="25"/>
                    </a:cubicBezTo>
                    <a:cubicBezTo>
                      <a:pt x="58" y="33"/>
                      <a:pt x="61" y="41"/>
                      <a:pt x="62" y="50"/>
                    </a:cubicBezTo>
                    <a:cubicBezTo>
                      <a:pt x="48" y="42"/>
                      <a:pt x="48" y="42"/>
                      <a:pt x="48" y="42"/>
                    </a:cubicBezTo>
                    <a:cubicBezTo>
                      <a:pt x="47" y="38"/>
                      <a:pt x="46" y="34"/>
                      <a:pt x="43" y="30"/>
                    </a:cubicBezTo>
                    <a:cubicBezTo>
                      <a:pt x="40" y="26"/>
                      <a:pt x="37" y="23"/>
                      <a:pt x="33" y="21"/>
                    </a:cubicBezTo>
                    <a:cubicBezTo>
                      <a:pt x="27" y="17"/>
                      <a:pt x="22" y="17"/>
                      <a:pt x="19" y="21"/>
                    </a:cubicBezTo>
                    <a:cubicBezTo>
                      <a:pt x="16" y="24"/>
                      <a:pt x="15" y="29"/>
                      <a:pt x="15" y="36"/>
                    </a:cubicBezTo>
                    <a:cubicBezTo>
                      <a:pt x="15" y="44"/>
                      <a:pt x="16" y="50"/>
                      <a:pt x="19" y="56"/>
                    </a:cubicBezTo>
                    <a:cubicBezTo>
                      <a:pt x="22" y="63"/>
                      <a:pt x="27" y="69"/>
                      <a:pt x="33" y="72"/>
                    </a:cubicBezTo>
                    <a:cubicBezTo>
                      <a:pt x="37" y="75"/>
                      <a:pt x="41" y="75"/>
                      <a:pt x="43" y="74"/>
                    </a:cubicBezTo>
                    <a:cubicBezTo>
                      <a:pt x="46" y="72"/>
                      <a:pt x="47" y="69"/>
                      <a:pt x="48" y="64"/>
                    </a:cubicBezTo>
                    <a:cubicBezTo>
                      <a:pt x="62" y="72"/>
                      <a:pt x="62" y="72"/>
                      <a:pt x="62" y="72"/>
                    </a:cubicBezTo>
                    <a:cubicBezTo>
                      <a:pt x="61" y="81"/>
                      <a:pt x="58" y="87"/>
                      <a:pt x="53" y="90"/>
                    </a:cubicBezTo>
                    <a:cubicBezTo>
                      <a:pt x="48" y="92"/>
                      <a:pt x="41" y="91"/>
                      <a:pt x="33" y="86"/>
                    </a:cubicBezTo>
                    <a:cubicBezTo>
                      <a:pt x="23" y="81"/>
                      <a:pt x="15" y="72"/>
                      <a:pt x="9" y="61"/>
                    </a:cubicBezTo>
                    <a:cubicBezTo>
                      <a:pt x="3" y="50"/>
                      <a:pt x="0" y="39"/>
                      <a:pt x="0" y="28"/>
                    </a:cubicBezTo>
                    <a:cubicBezTo>
                      <a:pt x="0" y="16"/>
                      <a:pt x="3" y="8"/>
                      <a:pt x="9" y="4"/>
                    </a:cubicBezTo>
                    <a:cubicBezTo>
                      <a:pt x="15" y="0"/>
                      <a:pt x="23" y="1"/>
                      <a:pt x="33" y="7"/>
                    </a:cubicBezTo>
                    <a:cubicBezTo>
                      <a:pt x="33" y="7"/>
                      <a:pt x="33" y="7"/>
                      <a:pt x="33" y="7"/>
                    </a:cubicBezTo>
                    <a:cubicBezTo>
                      <a:pt x="33" y="7"/>
                      <a:pt x="33" y="7"/>
                      <a:pt x="33" y="7"/>
                    </a:cubicBezTo>
                    <a:cubicBezTo>
                      <a:pt x="33" y="7"/>
                      <a:pt x="33" y="7"/>
                      <a:pt x="33" y="7"/>
                    </a:cubicBezTo>
                    <a:cubicBezTo>
                      <a:pt x="33" y="7"/>
                      <a:pt x="33" y="7"/>
                      <a:pt x="33" y="7"/>
                    </a:cubicBezTo>
                    <a:close/>
                  </a:path>
                </a:pathLst>
              </a:custGeom>
              <a:solidFill>
                <a:srgbClr val="FFFFFF"/>
              </a:solidFill>
              <a:ln w="9525">
                <a:noFill/>
                <a:round/>
                <a:headEnd/>
                <a:tailEnd/>
              </a:ln>
            </p:spPr>
            <p:txBody>
              <a:bodyPr/>
              <a:lstStyle/>
              <a:p>
                <a:pPr fontAlgn="t"/>
                <a:endParaRPr lang="zh-CN" altLang="en-US" sz="1000">
                  <a:solidFill>
                    <a:srgbClr val="000000"/>
                  </a:solidFill>
                  <a:latin typeface="Huawei Sans" panose="020C0503030203020204" pitchFamily="34" charset="0"/>
                  <a:cs typeface="+mn-ea"/>
                  <a:sym typeface="+mn-lt"/>
                </a:endParaRPr>
              </a:p>
            </p:txBody>
          </p:sp>
          <p:sp>
            <p:nvSpPr>
              <p:cNvPr id="64" name="Freeform 163"/>
              <p:cNvSpPr>
                <a:spLocks/>
              </p:cNvSpPr>
              <p:nvPr/>
            </p:nvSpPr>
            <p:spPr bwMode="auto">
              <a:xfrm>
                <a:off x="680" y="761"/>
                <a:ext cx="30" cy="57"/>
              </a:xfrm>
              <a:custGeom>
                <a:avLst/>
                <a:gdLst/>
                <a:ahLst/>
                <a:cxnLst>
                  <a:cxn ang="0">
                    <a:pos x="30" y="17"/>
                  </a:cxn>
                  <a:cxn ang="0">
                    <a:pos x="30" y="57"/>
                  </a:cxn>
                  <a:cxn ang="0">
                    <a:pos x="22" y="53"/>
                  </a:cxn>
                  <a:cxn ang="0">
                    <a:pos x="22" y="35"/>
                  </a:cxn>
                  <a:cxn ang="0">
                    <a:pos x="8" y="27"/>
                  </a:cxn>
                  <a:cxn ang="0">
                    <a:pos x="8" y="45"/>
                  </a:cxn>
                  <a:cxn ang="0">
                    <a:pos x="0" y="40"/>
                  </a:cxn>
                  <a:cxn ang="0">
                    <a:pos x="0" y="0"/>
                  </a:cxn>
                  <a:cxn ang="0">
                    <a:pos x="8" y="4"/>
                  </a:cxn>
                  <a:cxn ang="0">
                    <a:pos x="8" y="20"/>
                  </a:cxn>
                  <a:cxn ang="0">
                    <a:pos x="22" y="28"/>
                  </a:cxn>
                  <a:cxn ang="0">
                    <a:pos x="23" y="13"/>
                  </a:cxn>
                  <a:cxn ang="0">
                    <a:pos x="30" y="17"/>
                  </a:cxn>
                  <a:cxn ang="0">
                    <a:pos x="30" y="17"/>
                  </a:cxn>
                  <a:cxn ang="0">
                    <a:pos x="30" y="17"/>
                  </a:cxn>
                  <a:cxn ang="0">
                    <a:pos x="30" y="17"/>
                  </a:cxn>
                  <a:cxn ang="0">
                    <a:pos x="30" y="17"/>
                  </a:cxn>
                  <a:cxn ang="0">
                    <a:pos x="30" y="17"/>
                  </a:cxn>
                </a:cxnLst>
                <a:rect l="0" t="0" r="r" b="b"/>
                <a:pathLst>
                  <a:path w="30" h="57">
                    <a:moveTo>
                      <a:pt x="30" y="17"/>
                    </a:moveTo>
                    <a:lnTo>
                      <a:pt x="30" y="57"/>
                    </a:lnTo>
                    <a:lnTo>
                      <a:pt x="22" y="53"/>
                    </a:lnTo>
                    <a:lnTo>
                      <a:pt x="22" y="35"/>
                    </a:lnTo>
                    <a:lnTo>
                      <a:pt x="8" y="27"/>
                    </a:lnTo>
                    <a:lnTo>
                      <a:pt x="8" y="45"/>
                    </a:lnTo>
                    <a:lnTo>
                      <a:pt x="0" y="40"/>
                    </a:lnTo>
                    <a:lnTo>
                      <a:pt x="0" y="0"/>
                    </a:lnTo>
                    <a:lnTo>
                      <a:pt x="8" y="4"/>
                    </a:lnTo>
                    <a:lnTo>
                      <a:pt x="8" y="20"/>
                    </a:lnTo>
                    <a:lnTo>
                      <a:pt x="22" y="28"/>
                    </a:lnTo>
                    <a:lnTo>
                      <a:pt x="23" y="13"/>
                    </a:lnTo>
                    <a:lnTo>
                      <a:pt x="30" y="17"/>
                    </a:lnTo>
                    <a:lnTo>
                      <a:pt x="30" y="17"/>
                    </a:lnTo>
                    <a:lnTo>
                      <a:pt x="30" y="17"/>
                    </a:lnTo>
                    <a:lnTo>
                      <a:pt x="30" y="17"/>
                    </a:lnTo>
                    <a:lnTo>
                      <a:pt x="30" y="17"/>
                    </a:lnTo>
                    <a:lnTo>
                      <a:pt x="30" y="17"/>
                    </a:lnTo>
                    <a:close/>
                  </a:path>
                </a:pathLst>
              </a:custGeom>
              <a:solidFill>
                <a:srgbClr val="FFFFFF"/>
              </a:solidFill>
              <a:ln w="9525">
                <a:noFill/>
                <a:round/>
                <a:headEnd/>
                <a:tailEnd/>
              </a:ln>
            </p:spPr>
            <p:txBody>
              <a:bodyPr/>
              <a:lstStyle/>
              <a:p>
                <a:pPr fontAlgn="t"/>
                <a:endParaRPr lang="zh-CN" altLang="en-US" sz="1000">
                  <a:solidFill>
                    <a:srgbClr val="000000"/>
                  </a:solidFill>
                  <a:latin typeface="Huawei Sans" panose="020C0503030203020204" pitchFamily="34" charset="0"/>
                  <a:cs typeface="+mn-ea"/>
                  <a:sym typeface="+mn-lt"/>
                </a:endParaRPr>
              </a:p>
            </p:txBody>
          </p:sp>
        </p:grpSp>
        <p:pic>
          <p:nvPicPr>
            <p:cNvPr id="66" name="图片 65"/>
            <p:cNvPicPr>
              <a:picLocks noChangeAspect="1"/>
            </p:cNvPicPr>
            <p:nvPr/>
          </p:nvPicPr>
          <p:blipFill>
            <a:blip r:embed="rId11"/>
            <a:stretch>
              <a:fillRect/>
            </a:stretch>
          </p:blipFill>
          <p:spPr>
            <a:xfrm>
              <a:off x="6673725" y="3314356"/>
              <a:ext cx="762043" cy="764166"/>
            </a:xfrm>
            <a:prstGeom prst="rect">
              <a:avLst/>
            </a:prstGeom>
          </p:spPr>
        </p:pic>
        <p:grpSp>
          <p:nvGrpSpPr>
            <p:cNvPr id="67" name="组合 66"/>
            <p:cNvGrpSpPr/>
            <p:nvPr/>
          </p:nvGrpSpPr>
          <p:grpSpPr>
            <a:xfrm>
              <a:off x="6461650" y="3918126"/>
              <a:ext cx="336818" cy="425121"/>
              <a:chOff x="2290847" y="4426834"/>
              <a:chExt cx="336818" cy="425121"/>
            </a:xfrm>
          </p:grpSpPr>
          <p:cxnSp>
            <p:nvCxnSpPr>
              <p:cNvPr id="68" name="直接连接符 67"/>
              <p:cNvCxnSpPr>
                <a:stCxn id="69" idx="7"/>
              </p:cNvCxnSpPr>
              <p:nvPr/>
            </p:nvCxnSpPr>
            <p:spPr>
              <a:xfrm flipV="1">
                <a:off x="2405159" y="4426834"/>
                <a:ext cx="222506" cy="310809"/>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69" name="椭圆 68"/>
              <p:cNvSpPr/>
              <p:nvPr/>
            </p:nvSpPr>
            <p:spPr>
              <a:xfrm>
                <a:off x="2290847" y="4718030"/>
                <a:ext cx="133925" cy="13392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cs typeface="+mn-ea"/>
                  <a:sym typeface="+mn-lt"/>
                </a:endParaRPr>
              </a:p>
            </p:txBody>
          </p:sp>
        </p:grpSp>
        <p:pic>
          <p:nvPicPr>
            <p:cNvPr id="79" name="图片 78"/>
            <p:cNvPicPr>
              <a:picLocks noChangeAspect="1"/>
            </p:cNvPicPr>
            <p:nvPr/>
          </p:nvPicPr>
          <p:blipFill>
            <a:blip r:embed="rId11"/>
            <a:stretch>
              <a:fillRect/>
            </a:stretch>
          </p:blipFill>
          <p:spPr>
            <a:xfrm>
              <a:off x="6697179" y="4467660"/>
              <a:ext cx="762043" cy="764166"/>
            </a:xfrm>
            <a:prstGeom prst="rect">
              <a:avLst/>
            </a:prstGeom>
          </p:spPr>
        </p:pic>
        <p:grpSp>
          <p:nvGrpSpPr>
            <p:cNvPr id="75" name="组合 74"/>
            <p:cNvGrpSpPr/>
            <p:nvPr/>
          </p:nvGrpSpPr>
          <p:grpSpPr>
            <a:xfrm>
              <a:off x="6481572" y="4524532"/>
              <a:ext cx="417323" cy="459519"/>
              <a:chOff x="2290847" y="4718030"/>
              <a:chExt cx="417323" cy="459519"/>
            </a:xfrm>
          </p:grpSpPr>
          <p:cxnSp>
            <p:nvCxnSpPr>
              <p:cNvPr id="76" name="直接连接符 75"/>
              <p:cNvCxnSpPr/>
              <p:nvPr/>
            </p:nvCxnSpPr>
            <p:spPr>
              <a:xfrm>
                <a:off x="2400192" y="4839843"/>
                <a:ext cx="307978" cy="337706"/>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77" name="椭圆 76"/>
              <p:cNvSpPr/>
              <p:nvPr/>
            </p:nvSpPr>
            <p:spPr>
              <a:xfrm>
                <a:off x="2290847" y="4718030"/>
                <a:ext cx="133925" cy="13392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cs typeface="+mn-ea"/>
                  <a:sym typeface="+mn-lt"/>
                </a:endParaRPr>
              </a:p>
            </p:txBody>
          </p:sp>
        </p:grpSp>
        <p:sp>
          <p:nvSpPr>
            <p:cNvPr id="82" name="Text Box 23"/>
            <p:cNvSpPr txBox="1">
              <a:spLocks noChangeArrowheads="1"/>
            </p:cNvSpPr>
            <p:nvPr/>
          </p:nvSpPr>
          <p:spPr bwMode="auto">
            <a:xfrm>
              <a:off x="6456076" y="5270179"/>
              <a:ext cx="1264683" cy="276999"/>
            </a:xfrm>
            <a:prstGeom prst="rect">
              <a:avLst/>
            </a:prstGeom>
            <a:noFill/>
            <a:ln w="9525" algn="ctr">
              <a:noFill/>
              <a:miter lim="800000"/>
              <a:headEnd/>
              <a:tailEnd/>
            </a:ln>
            <a:effectLst/>
          </p:spPr>
          <p:txBody>
            <a:bodyPr wrap="square" anchor="ctr">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t">
                <a:spcBef>
                  <a:spcPct val="50000"/>
                </a:spcBef>
              </a:pPr>
              <a:r>
                <a:rPr lang="en-US" sz="1200" dirty="0">
                  <a:solidFill>
                    <a:srgbClr val="000000"/>
                  </a:solidFill>
                  <a:latin typeface="Huawei Sans" panose="020C0503030203020204" pitchFamily="34" charset="0"/>
                  <a:cs typeface="+mn-ea"/>
                  <a:sym typeface="+mn-lt"/>
                </a:rPr>
                <a:t>Exit button</a:t>
              </a:r>
            </a:p>
          </p:txBody>
        </p:sp>
        <p:cxnSp>
          <p:nvCxnSpPr>
            <p:cNvPr id="85" name="直接连接符 84"/>
            <p:cNvCxnSpPr/>
            <p:nvPr/>
          </p:nvCxnSpPr>
          <p:spPr>
            <a:xfrm flipV="1">
              <a:off x="2967759" y="2295525"/>
              <a:ext cx="0" cy="1782997"/>
            </a:xfrm>
            <a:prstGeom prst="line">
              <a:avLst/>
            </a:prstGeom>
            <a:ln w="28575">
              <a:solidFill>
                <a:srgbClr val="209FF4"/>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2967759" y="2295525"/>
              <a:ext cx="4548613" cy="0"/>
            </a:xfrm>
            <a:prstGeom prst="line">
              <a:avLst/>
            </a:prstGeom>
            <a:ln w="28575">
              <a:solidFill>
                <a:srgbClr val="209FF4"/>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4562223" y="2589109"/>
              <a:ext cx="3086352" cy="0"/>
            </a:xfrm>
            <a:prstGeom prst="line">
              <a:avLst/>
            </a:prstGeom>
            <a:ln w="28575">
              <a:solidFill>
                <a:srgbClr val="209FF4"/>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7764318" y="2639918"/>
              <a:ext cx="0" cy="1076420"/>
            </a:xfrm>
            <a:prstGeom prst="line">
              <a:avLst/>
            </a:prstGeom>
            <a:ln w="28575">
              <a:solidFill>
                <a:srgbClr val="209FF4"/>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7435768" y="3716338"/>
              <a:ext cx="328550" cy="0"/>
            </a:xfrm>
            <a:prstGeom prst="line">
              <a:avLst/>
            </a:prstGeom>
            <a:ln w="28575">
              <a:solidFill>
                <a:srgbClr val="209FF4"/>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8011968" y="2728486"/>
              <a:ext cx="0" cy="2100668"/>
            </a:xfrm>
            <a:prstGeom prst="line">
              <a:avLst/>
            </a:prstGeom>
            <a:ln w="28575">
              <a:solidFill>
                <a:srgbClr val="209FF4"/>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7425336" y="4829154"/>
              <a:ext cx="586632" cy="0"/>
            </a:xfrm>
            <a:prstGeom prst="line">
              <a:avLst/>
            </a:prstGeom>
            <a:ln w="28575">
              <a:solidFill>
                <a:srgbClr val="209FF4"/>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H="1" flipV="1">
              <a:off x="8459643" y="2639918"/>
              <a:ext cx="716332" cy="501930"/>
            </a:xfrm>
            <a:prstGeom prst="line">
              <a:avLst/>
            </a:prstGeom>
            <a:ln w="28575">
              <a:solidFill>
                <a:srgbClr val="209FF4"/>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flipV="1">
              <a:off x="9421567" y="3547881"/>
              <a:ext cx="0" cy="575363"/>
            </a:xfrm>
            <a:prstGeom prst="line">
              <a:avLst/>
            </a:prstGeom>
            <a:ln w="28575">
              <a:solidFill>
                <a:srgbClr val="209FF4"/>
              </a:solidFill>
            </a:ln>
          </p:spPr>
          <p:style>
            <a:lnRef idx="1">
              <a:schemeClr val="accent1"/>
            </a:lnRef>
            <a:fillRef idx="0">
              <a:schemeClr val="accent1"/>
            </a:fillRef>
            <a:effectRef idx="0">
              <a:schemeClr val="accent1"/>
            </a:effectRef>
            <a:fontRef idx="minor">
              <a:schemeClr val="tx1"/>
            </a:fontRef>
          </p:style>
        </p:cxnSp>
      </p:grpSp>
      <p:sp>
        <p:nvSpPr>
          <p:cNvPr id="108" name="右箭头 107"/>
          <p:cNvSpPr/>
          <p:nvPr/>
        </p:nvSpPr>
        <p:spPr>
          <a:xfrm>
            <a:off x="2521978" y="4659353"/>
            <a:ext cx="314482" cy="171760"/>
          </a:xfrm>
          <a:prstGeom prst="right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cs typeface="+mn-ea"/>
              <a:sym typeface="+mn-lt"/>
            </a:endParaRPr>
          </a:p>
        </p:txBody>
      </p:sp>
    </p:spTree>
    <p:extLst>
      <p:ext uri="{BB962C8B-B14F-4D97-AF65-F5344CB8AC3E}">
        <p14:creationId xmlns:p14="http://schemas.microsoft.com/office/powerpoint/2010/main" val="279147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09"/>
                                        </p:tgtEl>
                                        <p:attrNameLst>
                                          <p:attrName>style.visibility</p:attrName>
                                        </p:attrNameLst>
                                      </p:cBhvr>
                                      <p:to>
                                        <p:strVal val="visible"/>
                                      </p:to>
                                    </p:set>
                                    <p:animEffect transition="in" filter="barn(inVertical)">
                                      <p:cBhvr>
                                        <p:cTn id="14" dur="500"/>
                                        <p:tgtEl>
                                          <p:spTgt spid="109"/>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500"/>
                                        <p:tgtEl>
                                          <p:spTgt spid="12"/>
                                        </p:tgtEl>
                                      </p:cBhvr>
                                    </p:animEffect>
                                  </p:childTnLst>
                                </p:cTn>
                              </p:par>
                              <p:par>
                                <p:cTn id="26" presetID="22" presetClass="entr" presetSubtype="4" fill="hold" nodeType="with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wipe(down)">
                                      <p:cBhvr>
                                        <p:cTn id="28" dur="500"/>
                                        <p:tgtEl>
                                          <p:spTgt spid="39"/>
                                        </p:tgtEl>
                                      </p:cBhvr>
                                    </p:animEffect>
                                  </p:childTnLst>
                                </p:cTn>
                              </p:par>
                              <p:par>
                                <p:cTn id="29" presetID="22" presetClass="entr" presetSubtype="4" fill="hold" nodeType="with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wipe(down)">
                                      <p:cBhvr>
                                        <p:cTn id="31" dur="500"/>
                                        <p:tgtEl>
                                          <p:spTgt spid="47"/>
                                        </p:tgtEl>
                                      </p:cBhvr>
                                    </p:animEffect>
                                  </p:childTnLst>
                                </p:cTn>
                              </p:par>
                              <p:par>
                                <p:cTn id="32" presetID="22" presetClass="entr" presetSubtype="4" fill="hold" nodeType="with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wipe(down)">
                                      <p:cBhvr>
                                        <p:cTn id="34" dur="500"/>
                                        <p:tgtEl>
                                          <p:spTgt spid="48"/>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08"/>
                                        </p:tgtEl>
                                        <p:attrNameLst>
                                          <p:attrName>style.visibility</p:attrName>
                                        </p:attrNameLst>
                                      </p:cBhvr>
                                      <p:to>
                                        <p:strVal val="visible"/>
                                      </p:to>
                                    </p:set>
                                    <p:animEffect transition="in" filter="wipe(down)">
                                      <p:cBhvr>
                                        <p:cTn id="37"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0" grpId="0"/>
      <p:bldP spid="11" grpId="0"/>
      <p:bldP spid="12" grpId="0"/>
      <p:bldP spid="10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title"/>
          </p:nvPr>
        </p:nvSpPr>
        <p:spPr/>
        <p:txBody>
          <a:bodyPr/>
          <a:lstStyle/>
          <a:p>
            <a:r>
              <a:rPr lang="en-US" smtClean="0">
                <a:sym typeface="+mn-lt"/>
              </a:rPr>
              <a:t>Access Control System Monitoring Requirements</a:t>
            </a:r>
            <a:endParaRPr lang="en-US" dirty="0">
              <a:sym typeface="+mn-lt"/>
            </a:endParaRPr>
          </a:p>
        </p:txBody>
      </p:sp>
      <p:sp>
        <p:nvSpPr>
          <p:cNvPr id="9" name="文本占位符 8"/>
          <p:cNvSpPr>
            <a:spLocks noGrp="1"/>
          </p:cNvSpPr>
          <p:nvPr>
            <p:ph type="body" sz="quarter" idx="10"/>
          </p:nvPr>
        </p:nvSpPr>
        <p:spPr/>
        <p:txBody>
          <a:bodyPr/>
          <a:lstStyle/>
          <a:p>
            <a:r>
              <a:rPr lang="en-US" dirty="0" smtClean="0">
                <a:sym typeface="+mn-lt"/>
              </a:rPr>
              <a:t>The access control system ensures the physical security of a data center and implements effective management and recording of personnel entrance and exit. Common authentication modes are password, card, fingerprint, facial recognition, and hybrid authentication.</a:t>
            </a:r>
            <a:endParaRPr lang="en-US" dirty="0">
              <a:sym typeface="+mn-lt"/>
            </a:endParaRPr>
          </a:p>
        </p:txBody>
      </p:sp>
      <p:sp>
        <p:nvSpPr>
          <p:cNvPr id="10" name="文本框 5"/>
          <p:cNvSpPr txBox="1"/>
          <p:nvPr/>
        </p:nvSpPr>
        <p:spPr>
          <a:xfrm>
            <a:off x="4780782" y="5066321"/>
            <a:ext cx="1753367" cy="584775"/>
          </a:xfrm>
          <a:prstGeom prst="rect">
            <a:avLst/>
          </a:prstGeom>
          <a:noFill/>
        </p:spPr>
        <p:txBody>
          <a:bodyPr vert="horz"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sz="1600" b="1" dirty="0">
                <a:latin typeface="Huawei Sans" panose="020C0503030203020204" pitchFamily="34" charset="0"/>
                <a:cs typeface="+mn-ea"/>
                <a:sym typeface="+mn-lt"/>
              </a:rPr>
              <a:t>Access control system</a:t>
            </a:r>
          </a:p>
        </p:txBody>
      </p:sp>
      <p:grpSp>
        <p:nvGrpSpPr>
          <p:cNvPr id="11" name="组合 10"/>
          <p:cNvGrpSpPr/>
          <p:nvPr/>
        </p:nvGrpSpPr>
        <p:grpSpPr>
          <a:xfrm>
            <a:off x="1257409" y="3172543"/>
            <a:ext cx="452768" cy="468991"/>
            <a:chOff x="781051" y="3121934"/>
            <a:chExt cx="974725" cy="1009650"/>
          </a:xfrm>
        </p:grpSpPr>
        <p:sp>
          <p:nvSpPr>
            <p:cNvPr id="12" name="MH_Other_1"/>
            <p:cNvSpPr/>
            <p:nvPr/>
          </p:nvSpPr>
          <p:spPr>
            <a:xfrm>
              <a:off x="915988" y="3261634"/>
              <a:ext cx="704850" cy="730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Huawei Sans" panose="020C0503030203020204" pitchFamily="34" charset="0"/>
                <a:cs typeface="+mn-ea"/>
                <a:sym typeface="+mn-lt"/>
              </a:endParaRPr>
            </a:p>
          </p:txBody>
        </p:sp>
        <p:sp>
          <p:nvSpPr>
            <p:cNvPr id="13" name="MH_Other_2"/>
            <p:cNvSpPr/>
            <p:nvPr/>
          </p:nvSpPr>
          <p:spPr>
            <a:xfrm>
              <a:off x="781051" y="3121934"/>
              <a:ext cx="974725" cy="1009650"/>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Huawei Sans" panose="020C0503030203020204" pitchFamily="34" charset="0"/>
                <a:cs typeface="+mn-ea"/>
                <a:sym typeface="+mn-lt"/>
              </a:endParaRPr>
            </a:p>
          </p:txBody>
        </p:sp>
        <p:sp>
          <p:nvSpPr>
            <p:cNvPr id="14" name="MH_Other_7"/>
            <p:cNvSpPr>
              <a:spLocks/>
            </p:cNvSpPr>
            <p:nvPr/>
          </p:nvSpPr>
          <p:spPr bwMode="auto">
            <a:xfrm>
              <a:off x="1063626" y="3431497"/>
              <a:ext cx="398463" cy="39687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latin typeface="Huawei Sans" panose="020C0503030203020204" pitchFamily="34" charset="0"/>
                <a:cs typeface="+mn-ea"/>
                <a:sym typeface="+mn-lt"/>
              </a:endParaRPr>
            </a:p>
          </p:txBody>
        </p:sp>
      </p:grpSp>
      <p:sp>
        <p:nvSpPr>
          <p:cNvPr id="15" name="MH_SubTitle_1"/>
          <p:cNvSpPr txBox="1">
            <a:spLocks noChangeArrowheads="1"/>
          </p:cNvSpPr>
          <p:nvPr/>
        </p:nvSpPr>
        <p:spPr bwMode="auto">
          <a:xfrm>
            <a:off x="1873358" y="3156795"/>
            <a:ext cx="2422733"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b="1" dirty="0">
                <a:solidFill>
                  <a:schemeClr val="accent1"/>
                </a:solidFill>
                <a:latin typeface="Huawei Sans" panose="020C0503030203020204" pitchFamily="34" charset="0"/>
                <a:ea typeface="+mn-ea"/>
                <a:cs typeface="+mn-ea"/>
                <a:sym typeface="+mn-lt"/>
              </a:rPr>
              <a:t>Running parameters</a:t>
            </a:r>
          </a:p>
        </p:txBody>
      </p:sp>
      <p:sp>
        <p:nvSpPr>
          <p:cNvPr id="16" name="圆角矩形 15"/>
          <p:cNvSpPr/>
          <p:nvPr/>
        </p:nvSpPr>
        <p:spPr>
          <a:xfrm>
            <a:off x="2911646" y="4835666"/>
            <a:ext cx="1522659"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latin typeface="Huawei Sans" panose="020C0503030203020204" pitchFamily="34" charset="0"/>
                <a:cs typeface="+mn-ea"/>
                <a:sym typeface="+mn-lt"/>
              </a:rPr>
              <a:t>…</a:t>
            </a:r>
          </a:p>
        </p:txBody>
      </p:sp>
      <p:cxnSp>
        <p:nvCxnSpPr>
          <p:cNvPr id="17" name="直接连接符 16"/>
          <p:cNvCxnSpPr/>
          <p:nvPr/>
        </p:nvCxnSpPr>
        <p:spPr>
          <a:xfrm>
            <a:off x="4797346" y="3331726"/>
            <a:ext cx="0" cy="2468626"/>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sp>
        <p:nvSpPr>
          <p:cNvPr id="19" name="圆角矩形 18"/>
          <p:cNvSpPr/>
          <p:nvPr/>
        </p:nvSpPr>
        <p:spPr>
          <a:xfrm>
            <a:off x="843562" y="4073754"/>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Door status</a:t>
            </a:r>
          </a:p>
        </p:txBody>
      </p:sp>
      <p:sp>
        <p:nvSpPr>
          <p:cNvPr id="23" name="圆角矩形 22"/>
          <p:cNvSpPr/>
          <p:nvPr/>
        </p:nvSpPr>
        <p:spPr>
          <a:xfrm>
            <a:off x="2911646" y="4073754"/>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Historical data</a:t>
            </a:r>
          </a:p>
        </p:txBody>
      </p:sp>
      <p:sp>
        <p:nvSpPr>
          <p:cNvPr id="24" name="圆角矩形 23"/>
          <p:cNvSpPr/>
          <p:nvPr/>
        </p:nvSpPr>
        <p:spPr>
          <a:xfrm>
            <a:off x="828950" y="4835666"/>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Event records</a:t>
            </a:r>
          </a:p>
        </p:txBody>
      </p:sp>
      <p:sp>
        <p:nvSpPr>
          <p:cNvPr id="27" name="MH_SubTitle_2"/>
          <p:cNvSpPr txBox="1">
            <a:spLocks noChangeArrowheads="1"/>
          </p:cNvSpPr>
          <p:nvPr/>
        </p:nvSpPr>
        <p:spPr bwMode="auto">
          <a:xfrm>
            <a:off x="8648572" y="3156795"/>
            <a:ext cx="98650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b="1" dirty="0">
                <a:solidFill>
                  <a:schemeClr val="accent2"/>
                </a:solidFill>
                <a:latin typeface="Huawei Sans" panose="020C0503030203020204" pitchFamily="34" charset="0"/>
                <a:ea typeface="+mn-ea"/>
                <a:cs typeface="+mn-ea"/>
                <a:sym typeface="+mn-lt"/>
              </a:rPr>
              <a:t>Control</a:t>
            </a:r>
          </a:p>
        </p:txBody>
      </p:sp>
      <p:grpSp>
        <p:nvGrpSpPr>
          <p:cNvPr id="28" name="组合 27"/>
          <p:cNvGrpSpPr/>
          <p:nvPr/>
        </p:nvGrpSpPr>
        <p:grpSpPr>
          <a:xfrm>
            <a:off x="8081557" y="3175846"/>
            <a:ext cx="458243" cy="474662"/>
            <a:chOff x="7822873" y="2876550"/>
            <a:chExt cx="974725" cy="1009650"/>
          </a:xfrm>
        </p:grpSpPr>
        <p:sp>
          <p:nvSpPr>
            <p:cNvPr id="29" name="MH_Other_3"/>
            <p:cNvSpPr/>
            <p:nvPr/>
          </p:nvSpPr>
          <p:spPr>
            <a:xfrm>
              <a:off x="7957810" y="3016250"/>
              <a:ext cx="704850" cy="7302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Huawei Sans" panose="020C0503030203020204" pitchFamily="34" charset="0"/>
                <a:cs typeface="+mn-ea"/>
                <a:sym typeface="+mn-lt"/>
              </a:endParaRPr>
            </a:p>
          </p:txBody>
        </p:sp>
        <p:sp>
          <p:nvSpPr>
            <p:cNvPr id="30" name="MH_Other_4"/>
            <p:cNvSpPr/>
            <p:nvPr/>
          </p:nvSpPr>
          <p:spPr>
            <a:xfrm>
              <a:off x="7822873" y="2876550"/>
              <a:ext cx="974725" cy="1009650"/>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Huawei Sans" panose="020C0503030203020204" pitchFamily="34" charset="0"/>
                <a:cs typeface="+mn-ea"/>
                <a:sym typeface="+mn-lt"/>
              </a:endParaRPr>
            </a:p>
          </p:txBody>
        </p:sp>
        <p:sp>
          <p:nvSpPr>
            <p:cNvPr id="31" name="MH_Other_8"/>
            <p:cNvSpPr>
              <a:spLocks noChangeAspect="1"/>
            </p:cNvSpPr>
            <p:nvPr/>
          </p:nvSpPr>
          <p:spPr bwMode="auto">
            <a:xfrm>
              <a:off x="8122911" y="3184525"/>
              <a:ext cx="396875" cy="39370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latin typeface="Huawei Sans" panose="020C0503030203020204" pitchFamily="34" charset="0"/>
                <a:cs typeface="+mn-ea"/>
                <a:sym typeface="+mn-lt"/>
              </a:endParaRPr>
            </a:p>
          </p:txBody>
        </p:sp>
      </p:grpSp>
      <p:sp>
        <p:nvSpPr>
          <p:cNvPr id="32" name="圆角矩形 31"/>
          <p:cNvSpPr/>
          <p:nvPr/>
        </p:nvSpPr>
        <p:spPr>
          <a:xfrm>
            <a:off x="6808467" y="4093842"/>
            <a:ext cx="1687462" cy="447675"/>
          </a:xfrm>
          <a:prstGeom prst="roundRect">
            <a:avLst/>
          </a:prstGeom>
          <a:solidFill>
            <a:srgbClr val="ED7D3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Remote unlocking</a:t>
            </a:r>
          </a:p>
        </p:txBody>
      </p:sp>
      <p:cxnSp>
        <p:nvCxnSpPr>
          <p:cNvPr id="33" name="直接连接符 32"/>
          <p:cNvCxnSpPr/>
          <p:nvPr/>
        </p:nvCxnSpPr>
        <p:spPr>
          <a:xfrm>
            <a:off x="6442765" y="3331726"/>
            <a:ext cx="0" cy="2468626"/>
          </a:xfrm>
          <a:prstGeom prst="line">
            <a:avLst/>
          </a:prstGeom>
          <a:ln w="28575">
            <a:solidFill>
              <a:srgbClr val="ED7D31"/>
            </a:solidFill>
            <a:prstDash val="sysDot"/>
          </a:ln>
        </p:spPr>
        <p:style>
          <a:lnRef idx="1">
            <a:schemeClr val="accent1"/>
          </a:lnRef>
          <a:fillRef idx="0">
            <a:schemeClr val="accent1"/>
          </a:fillRef>
          <a:effectRef idx="0">
            <a:schemeClr val="accent1"/>
          </a:effectRef>
          <a:fontRef idx="minor">
            <a:schemeClr val="tx1"/>
          </a:fontRef>
        </p:style>
      </p:cxnSp>
      <p:sp>
        <p:nvSpPr>
          <p:cNvPr id="36" name="圆角矩形 35"/>
          <p:cNvSpPr/>
          <p:nvPr/>
        </p:nvSpPr>
        <p:spPr>
          <a:xfrm>
            <a:off x="6804175" y="4855755"/>
            <a:ext cx="1687462" cy="447675"/>
          </a:xfrm>
          <a:prstGeom prst="roundRect">
            <a:avLst/>
          </a:prstGeom>
          <a:solidFill>
            <a:srgbClr val="ED7D3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Remote locking</a:t>
            </a:r>
          </a:p>
        </p:txBody>
      </p:sp>
      <p:pic>
        <p:nvPicPr>
          <p:cNvPr id="39" name="图片 38"/>
          <p:cNvPicPr>
            <a:picLocks noChangeAspect="1"/>
          </p:cNvPicPr>
          <p:nvPr/>
        </p:nvPicPr>
        <p:blipFill>
          <a:blip r:embed="rId3"/>
          <a:stretch>
            <a:fillRect/>
          </a:stretch>
        </p:blipFill>
        <p:spPr>
          <a:xfrm>
            <a:off x="5165383" y="3331726"/>
            <a:ext cx="832813" cy="1626644"/>
          </a:xfrm>
          <a:prstGeom prst="rect">
            <a:avLst/>
          </a:prstGeom>
        </p:spPr>
      </p:pic>
      <p:sp>
        <p:nvSpPr>
          <p:cNvPr id="42" name="圆角矩形 41"/>
          <p:cNvSpPr/>
          <p:nvPr/>
        </p:nvSpPr>
        <p:spPr>
          <a:xfrm>
            <a:off x="8861630" y="4093842"/>
            <a:ext cx="1905298" cy="447675"/>
          </a:xfrm>
          <a:prstGeom prst="roundRect">
            <a:avLst/>
          </a:prstGeom>
          <a:solidFill>
            <a:srgbClr val="ED7D3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latin typeface="Huawei Sans" panose="020C0503030203020204" pitchFamily="34" charset="0"/>
                <a:cs typeface="+mn-ea"/>
                <a:sym typeface="+mn-lt"/>
              </a:rPr>
              <a:t>Time-limited management and control</a:t>
            </a:r>
          </a:p>
        </p:txBody>
      </p:sp>
      <p:sp>
        <p:nvSpPr>
          <p:cNvPr id="43" name="圆角矩形 42"/>
          <p:cNvSpPr/>
          <p:nvPr/>
        </p:nvSpPr>
        <p:spPr>
          <a:xfrm>
            <a:off x="8866408" y="4855755"/>
            <a:ext cx="1900520" cy="447675"/>
          </a:xfrm>
          <a:prstGeom prst="roundRect">
            <a:avLst/>
          </a:prstGeom>
          <a:solidFill>
            <a:srgbClr val="ED7D3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latin typeface="Huawei Sans" panose="020C0503030203020204" pitchFamily="34" charset="0"/>
                <a:cs typeface="+mn-ea"/>
                <a:sym typeface="+mn-lt"/>
              </a:rPr>
              <a:t>…</a:t>
            </a:r>
          </a:p>
        </p:txBody>
      </p:sp>
    </p:spTree>
    <p:extLst>
      <p:ext uri="{BB962C8B-B14F-4D97-AF65-F5344CB8AC3E}">
        <p14:creationId xmlns:p14="http://schemas.microsoft.com/office/powerpoint/2010/main" val="1960538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000"/>
                                        <p:tgtEl>
                                          <p:spTgt spid="9">
                                            <p:txEl>
                                              <p:pRg st="0" end="0"/>
                                            </p:txEl>
                                          </p:spTgt>
                                        </p:tgtEl>
                                      </p:cBhvr>
                                    </p:animEffect>
                                    <p:anim calcmode="lin" valueType="num">
                                      <p:cBhvr>
                                        <p:cTn id="8"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down)">
                                      <p:cBhvr>
                                        <p:cTn id="14" dur="500"/>
                                        <p:tgtEl>
                                          <p:spTgt spid="10"/>
                                        </p:tgtEl>
                                      </p:cBhvr>
                                    </p:animEffect>
                                  </p:childTnLst>
                                </p:cTn>
                              </p:par>
                              <p:par>
                                <p:cTn id="15" presetID="22" presetClass="entr" presetSubtype="4" fill="hold" nodeType="with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down)">
                                      <p:cBhvr>
                                        <p:cTn id="17" dur="500"/>
                                        <p:tgtEl>
                                          <p:spTgt spid="3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down)">
                                      <p:cBhvr>
                                        <p:cTn id="25" dur="500"/>
                                        <p:tgtEl>
                                          <p:spTgt spid="15"/>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down)">
                                      <p:cBhvr>
                                        <p:cTn id="28" dur="500"/>
                                        <p:tgtEl>
                                          <p:spTgt spid="16"/>
                                        </p:tgtEl>
                                      </p:cBhvr>
                                    </p:animEffect>
                                  </p:childTnLst>
                                </p:cTn>
                              </p:par>
                              <p:par>
                                <p:cTn id="29" presetID="22" presetClass="entr" presetSubtype="4"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down)">
                                      <p:cBhvr>
                                        <p:cTn id="31" dur="500"/>
                                        <p:tgtEl>
                                          <p:spTgt spid="17"/>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down)">
                                      <p:cBhvr>
                                        <p:cTn id="34" dur="500"/>
                                        <p:tgtEl>
                                          <p:spTgt spid="19"/>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down)">
                                      <p:cBhvr>
                                        <p:cTn id="37" dur="500"/>
                                        <p:tgtEl>
                                          <p:spTgt spid="23"/>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wipe(down)">
                                      <p:cBhvr>
                                        <p:cTn id="40" dur="500"/>
                                        <p:tgtEl>
                                          <p:spTgt spid="24"/>
                                        </p:tgtEl>
                                      </p:cBhvr>
                                    </p:animEffect>
                                  </p:childTnLst>
                                </p:cTn>
                              </p:par>
                              <p:par>
                                <p:cTn id="41" presetID="22" presetClass="entr" presetSubtype="4" fill="hold" nodeType="with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wipe(down)">
                                      <p:cBhvr>
                                        <p:cTn id="43" dur="500"/>
                                        <p:tgtEl>
                                          <p:spTgt spid="33"/>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wipe(down)">
                                      <p:cBhvr>
                                        <p:cTn id="48" dur="500"/>
                                        <p:tgtEl>
                                          <p:spTgt spid="27"/>
                                        </p:tgtEl>
                                      </p:cBhvr>
                                    </p:animEffect>
                                  </p:childTnLst>
                                </p:cTn>
                              </p:par>
                              <p:par>
                                <p:cTn id="49" presetID="22" presetClass="entr" presetSubtype="4" fill="hold" nodeType="with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wipe(down)">
                                      <p:cBhvr>
                                        <p:cTn id="51" dur="500"/>
                                        <p:tgtEl>
                                          <p:spTgt spid="28"/>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wipe(down)">
                                      <p:cBhvr>
                                        <p:cTn id="54" dur="500"/>
                                        <p:tgtEl>
                                          <p:spTgt spid="32"/>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36"/>
                                        </p:tgtEl>
                                        <p:attrNameLst>
                                          <p:attrName>style.visibility</p:attrName>
                                        </p:attrNameLst>
                                      </p:cBhvr>
                                      <p:to>
                                        <p:strVal val="visible"/>
                                      </p:to>
                                    </p:set>
                                    <p:animEffect transition="in" filter="wipe(down)">
                                      <p:cBhvr>
                                        <p:cTn id="57" dur="500"/>
                                        <p:tgtEl>
                                          <p:spTgt spid="36"/>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42"/>
                                        </p:tgtEl>
                                        <p:attrNameLst>
                                          <p:attrName>style.visibility</p:attrName>
                                        </p:attrNameLst>
                                      </p:cBhvr>
                                      <p:to>
                                        <p:strVal val="visible"/>
                                      </p:to>
                                    </p:set>
                                    <p:animEffect transition="in" filter="wipe(down)">
                                      <p:cBhvr>
                                        <p:cTn id="60" dur="500"/>
                                        <p:tgtEl>
                                          <p:spTgt spid="42"/>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43"/>
                                        </p:tgtEl>
                                        <p:attrNameLst>
                                          <p:attrName>style.visibility</p:attrName>
                                        </p:attrNameLst>
                                      </p:cBhvr>
                                      <p:to>
                                        <p:strVal val="visible"/>
                                      </p:to>
                                    </p:set>
                                    <p:animEffect transition="in" filter="wipe(down)">
                                      <p:cBhvr>
                                        <p:cTn id="6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P spid="10" grpId="0"/>
      <p:bldP spid="15" grpId="0"/>
      <p:bldP spid="16" grpId="0" animBg="1"/>
      <p:bldP spid="19" grpId="0" animBg="1"/>
      <p:bldP spid="23" grpId="0" animBg="1"/>
      <p:bldP spid="24" grpId="0" animBg="1"/>
      <p:bldP spid="27" grpId="0"/>
      <p:bldP spid="32" grpId="0" animBg="1"/>
      <p:bldP spid="36" grpId="0" animBg="1"/>
      <p:bldP spid="42" grpId="0" animBg="1"/>
      <p:bldP spid="4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normAutofit/>
          </a:bodyPr>
          <a:lstStyle/>
          <a:p>
            <a:r>
              <a:rPr lang="en-US" dirty="0">
                <a:latin typeface="Huawei Sans" panose="020C0503030203020204" pitchFamily="34" charset="0"/>
                <a:ea typeface="+mn-ea"/>
                <a:cs typeface="+mn-ea"/>
                <a:sym typeface="+mn-lt"/>
              </a:rPr>
              <a:t>Intrusion Alarm System Network Architecture</a:t>
            </a:r>
          </a:p>
        </p:txBody>
      </p:sp>
      <p:sp>
        <p:nvSpPr>
          <p:cNvPr id="3" name="文本占位符 2"/>
          <p:cNvSpPr>
            <a:spLocks noGrp="1"/>
          </p:cNvSpPr>
          <p:nvPr>
            <p:ph type="body" sz="quarter" idx="10"/>
          </p:nvPr>
        </p:nvSpPr>
        <p:spPr/>
        <p:txBody>
          <a:bodyPr/>
          <a:lstStyle/>
          <a:p>
            <a:r>
              <a:rPr lang="en-US" sz="2000" dirty="0">
                <a:latin typeface="Huawei Sans" panose="020C0503030203020204" pitchFamily="34" charset="0"/>
                <a:ea typeface="+mn-ea"/>
                <a:cs typeface="+mn-ea"/>
                <a:sym typeface="+mn-lt"/>
              </a:rPr>
              <a:t>The intrusion alarm system generally consists of front-end equipment, transmission equipment, operation control equipment, and display and record equipment.</a:t>
            </a:r>
          </a:p>
          <a:p>
            <a:endParaRPr lang="zh-CN" altLang="en-US" sz="2000" dirty="0">
              <a:latin typeface="Huawei Sans" panose="020C0503030203020204" pitchFamily="34" charset="0"/>
              <a:ea typeface="+mn-ea"/>
              <a:cs typeface="+mn-ea"/>
              <a:sym typeface="+mn-lt"/>
            </a:endParaRPr>
          </a:p>
        </p:txBody>
      </p:sp>
      <p:pic>
        <p:nvPicPr>
          <p:cNvPr id="4" name="图片 3"/>
          <p:cNvPicPr>
            <a:picLocks noChangeAspect="1"/>
          </p:cNvPicPr>
          <p:nvPr/>
        </p:nvPicPr>
        <p:blipFill>
          <a:blip r:embed="rId3"/>
          <a:stretch>
            <a:fillRect/>
          </a:stretch>
        </p:blipFill>
        <p:spPr>
          <a:xfrm>
            <a:off x="1426995" y="2101129"/>
            <a:ext cx="1439511" cy="1134591"/>
          </a:xfrm>
          <a:prstGeom prst="rect">
            <a:avLst/>
          </a:prstGeom>
        </p:spPr>
      </p:pic>
      <p:pic>
        <p:nvPicPr>
          <p:cNvPr id="5" name="图片 4"/>
          <p:cNvPicPr>
            <a:picLocks noChangeAspect="1"/>
          </p:cNvPicPr>
          <p:nvPr/>
        </p:nvPicPr>
        <p:blipFill>
          <a:blip r:embed="rId4"/>
          <a:stretch>
            <a:fillRect/>
          </a:stretch>
        </p:blipFill>
        <p:spPr>
          <a:xfrm>
            <a:off x="1560435" y="4325933"/>
            <a:ext cx="1171366" cy="1160367"/>
          </a:xfrm>
          <a:prstGeom prst="rect">
            <a:avLst/>
          </a:prstGeom>
        </p:spPr>
      </p:pic>
      <p:sp>
        <p:nvSpPr>
          <p:cNvPr id="6" name="Text Box 23"/>
          <p:cNvSpPr txBox="1">
            <a:spLocks noChangeArrowheads="1"/>
          </p:cNvSpPr>
          <p:nvPr/>
        </p:nvSpPr>
        <p:spPr bwMode="auto">
          <a:xfrm>
            <a:off x="1320484" y="3404772"/>
            <a:ext cx="1492294" cy="276999"/>
          </a:xfrm>
          <a:prstGeom prst="rect">
            <a:avLst/>
          </a:prstGeom>
          <a:noFill/>
          <a:ln w="9525" algn="ctr">
            <a:noFill/>
            <a:miter lim="800000"/>
            <a:headEnd/>
            <a:tailEnd/>
          </a:ln>
          <a:effectLst/>
        </p:spPr>
        <p:txBody>
          <a:bodyPr wrap="square" anchor="ctr">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t">
              <a:spcBef>
                <a:spcPct val="50000"/>
              </a:spcBef>
            </a:pPr>
            <a:r>
              <a:rPr lang="en-US" sz="1200" dirty="0">
                <a:solidFill>
                  <a:srgbClr val="000000"/>
                </a:solidFill>
                <a:latin typeface="Huawei Sans" panose="020C0503030203020204" pitchFamily="34" charset="0"/>
                <a:cs typeface="+mn-ea"/>
                <a:sym typeface="+mn-lt"/>
              </a:rPr>
              <a:t>Infrared sensors</a:t>
            </a:r>
          </a:p>
        </p:txBody>
      </p:sp>
      <p:sp>
        <p:nvSpPr>
          <p:cNvPr id="7" name="Text Box 23"/>
          <p:cNvSpPr txBox="1">
            <a:spLocks noChangeArrowheads="1"/>
          </p:cNvSpPr>
          <p:nvPr/>
        </p:nvSpPr>
        <p:spPr bwMode="auto">
          <a:xfrm>
            <a:off x="1417085" y="5539993"/>
            <a:ext cx="1364089" cy="276999"/>
          </a:xfrm>
          <a:prstGeom prst="rect">
            <a:avLst/>
          </a:prstGeom>
          <a:noFill/>
          <a:ln w="9525" algn="ctr">
            <a:noFill/>
            <a:miter lim="800000"/>
            <a:headEnd/>
            <a:tailEnd/>
          </a:ln>
          <a:effectLst/>
        </p:spPr>
        <p:txBody>
          <a:bodyPr wrap="square" anchor="ctr">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t">
              <a:spcBef>
                <a:spcPct val="50000"/>
              </a:spcBef>
            </a:pPr>
            <a:r>
              <a:rPr lang="en-US" sz="1200" dirty="0">
                <a:solidFill>
                  <a:srgbClr val="000000"/>
                </a:solidFill>
                <a:latin typeface="Huawei Sans" panose="020C0503030203020204" pitchFamily="34" charset="0"/>
                <a:cs typeface="+mn-ea"/>
                <a:sym typeface="+mn-lt"/>
              </a:rPr>
              <a:t>Alarm button</a:t>
            </a:r>
          </a:p>
        </p:txBody>
      </p:sp>
      <p:pic>
        <p:nvPicPr>
          <p:cNvPr id="8" name="图片 7"/>
          <p:cNvPicPr>
            <a:picLocks noChangeAspect="1"/>
          </p:cNvPicPr>
          <p:nvPr/>
        </p:nvPicPr>
        <p:blipFill>
          <a:blip r:embed="rId5"/>
          <a:stretch>
            <a:fillRect/>
          </a:stretch>
        </p:blipFill>
        <p:spPr>
          <a:xfrm>
            <a:off x="6002033" y="2944068"/>
            <a:ext cx="2202944" cy="1781748"/>
          </a:xfrm>
          <a:prstGeom prst="rect">
            <a:avLst/>
          </a:prstGeom>
        </p:spPr>
      </p:pic>
      <p:sp>
        <p:nvSpPr>
          <p:cNvPr id="9" name="Text Box 23"/>
          <p:cNvSpPr txBox="1">
            <a:spLocks noChangeArrowheads="1"/>
          </p:cNvSpPr>
          <p:nvPr/>
        </p:nvSpPr>
        <p:spPr bwMode="auto">
          <a:xfrm>
            <a:off x="6576041" y="4780755"/>
            <a:ext cx="1528445" cy="276999"/>
          </a:xfrm>
          <a:prstGeom prst="rect">
            <a:avLst/>
          </a:prstGeom>
          <a:noFill/>
          <a:ln w="9525" algn="ctr">
            <a:noFill/>
            <a:miter lim="800000"/>
            <a:headEnd/>
            <a:tailEnd/>
          </a:ln>
          <a:effectLst/>
        </p:spPr>
        <p:txBody>
          <a:bodyPr wrap="square" anchor="ctr">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t">
              <a:spcBef>
                <a:spcPct val="50000"/>
              </a:spcBef>
            </a:pPr>
            <a:r>
              <a:rPr lang="en-US" sz="1200" dirty="0">
                <a:solidFill>
                  <a:srgbClr val="000000"/>
                </a:solidFill>
                <a:latin typeface="Huawei Sans" panose="020C0503030203020204" pitchFamily="34" charset="0"/>
                <a:cs typeface="+mn-ea"/>
                <a:sym typeface="+mn-lt"/>
              </a:rPr>
              <a:t>Alarm controller</a:t>
            </a:r>
          </a:p>
        </p:txBody>
      </p:sp>
      <p:pic>
        <p:nvPicPr>
          <p:cNvPr id="10" name="Picture 3" descr="cloud"/>
          <p:cNvPicPr>
            <a:picLocks noGrp="1" noChangeAspect="1" noChangeArrowheads="1"/>
          </p:cNvPicPr>
          <p:nvPr/>
        </p:nvPicPr>
        <p:blipFill>
          <a:blip r:embed="rId6" cstate="screen"/>
          <a:srcRect/>
          <a:stretch>
            <a:fillRect/>
          </a:stretch>
        </p:blipFill>
        <p:spPr bwMode="auto">
          <a:xfrm>
            <a:off x="3786197" y="3118750"/>
            <a:ext cx="1296144" cy="721895"/>
          </a:xfrm>
          <a:prstGeom prst="rect">
            <a:avLst/>
          </a:prstGeom>
          <a:noFill/>
          <a:ln w="9525">
            <a:noFill/>
            <a:miter lim="800000"/>
            <a:headEnd/>
            <a:tailEnd/>
          </a:ln>
        </p:spPr>
      </p:pic>
      <p:sp>
        <p:nvSpPr>
          <p:cNvPr id="11" name="Text Box 23"/>
          <p:cNvSpPr txBox="1">
            <a:spLocks noChangeArrowheads="1"/>
          </p:cNvSpPr>
          <p:nvPr/>
        </p:nvSpPr>
        <p:spPr bwMode="auto">
          <a:xfrm>
            <a:off x="3787538" y="3828310"/>
            <a:ext cx="1450386" cy="461665"/>
          </a:xfrm>
          <a:prstGeom prst="rect">
            <a:avLst/>
          </a:prstGeom>
          <a:noFill/>
          <a:ln w="9525" algn="ctr">
            <a:noFill/>
            <a:miter lim="800000"/>
            <a:headEnd/>
            <a:tailEnd/>
          </a:ln>
          <a:effectLst/>
        </p:spPr>
        <p:txBody>
          <a:bodyPr wrap="square" anchor="ctr">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t">
              <a:spcBef>
                <a:spcPct val="50000"/>
              </a:spcBef>
            </a:pPr>
            <a:r>
              <a:rPr lang="en-US" sz="1200" dirty="0">
                <a:solidFill>
                  <a:srgbClr val="000000"/>
                </a:solidFill>
                <a:latin typeface="Huawei Sans" panose="020C0503030203020204" pitchFamily="34" charset="0"/>
                <a:cs typeface="+mn-ea"/>
                <a:sym typeface="+mn-lt"/>
              </a:rPr>
              <a:t>Communication transmission</a:t>
            </a:r>
          </a:p>
        </p:txBody>
      </p:sp>
      <p:cxnSp>
        <p:nvCxnSpPr>
          <p:cNvPr id="12" name="直接连接符 11"/>
          <p:cNvCxnSpPr/>
          <p:nvPr/>
        </p:nvCxnSpPr>
        <p:spPr bwMode="auto">
          <a:xfrm>
            <a:off x="3019713" y="2815919"/>
            <a:ext cx="880753" cy="419801"/>
          </a:xfrm>
          <a:prstGeom prst="line">
            <a:avLst/>
          </a:prstGeom>
          <a:solidFill>
            <a:schemeClr val="accent1"/>
          </a:solidFill>
          <a:ln w="28575" cap="flat" cmpd="sng" algn="ctr">
            <a:solidFill>
              <a:srgbClr val="1F9DF1"/>
            </a:solidFill>
            <a:prstDash val="solid"/>
            <a:round/>
            <a:headEnd type="none" w="med" len="med"/>
            <a:tailEnd type="none" w="med" len="med"/>
          </a:ln>
          <a:effectLst/>
        </p:spPr>
      </p:cxnSp>
      <p:cxnSp>
        <p:nvCxnSpPr>
          <p:cNvPr id="15" name="直接连接符 14"/>
          <p:cNvCxnSpPr/>
          <p:nvPr/>
        </p:nvCxnSpPr>
        <p:spPr bwMode="auto">
          <a:xfrm flipV="1">
            <a:off x="2866506" y="3840645"/>
            <a:ext cx="1033960" cy="894257"/>
          </a:xfrm>
          <a:prstGeom prst="line">
            <a:avLst/>
          </a:prstGeom>
          <a:solidFill>
            <a:schemeClr val="accent1"/>
          </a:solidFill>
          <a:ln w="28575" cap="flat" cmpd="sng" algn="ctr">
            <a:solidFill>
              <a:srgbClr val="1F9DF1"/>
            </a:solidFill>
            <a:prstDash val="solid"/>
            <a:round/>
            <a:headEnd type="none" w="med" len="med"/>
            <a:tailEnd type="none" w="med" len="med"/>
          </a:ln>
          <a:effectLst/>
        </p:spPr>
      </p:cxnSp>
      <p:cxnSp>
        <p:nvCxnSpPr>
          <p:cNvPr id="17" name="直接连接符 16"/>
          <p:cNvCxnSpPr/>
          <p:nvPr/>
        </p:nvCxnSpPr>
        <p:spPr bwMode="auto">
          <a:xfrm>
            <a:off x="5107973" y="3625041"/>
            <a:ext cx="894060" cy="0"/>
          </a:xfrm>
          <a:prstGeom prst="line">
            <a:avLst/>
          </a:prstGeom>
          <a:solidFill>
            <a:schemeClr val="accent1"/>
          </a:solidFill>
          <a:ln w="28575" cap="flat" cmpd="sng" algn="ctr">
            <a:solidFill>
              <a:srgbClr val="1F9DF1"/>
            </a:solidFill>
            <a:prstDash val="solid"/>
            <a:round/>
            <a:headEnd type="none" w="med" len="med"/>
            <a:tailEnd type="none" w="med" len="med"/>
          </a:ln>
          <a:effectLst/>
        </p:spPr>
      </p:cxnSp>
      <p:cxnSp>
        <p:nvCxnSpPr>
          <p:cNvPr id="20" name="直接连接符 19"/>
          <p:cNvCxnSpPr/>
          <p:nvPr/>
        </p:nvCxnSpPr>
        <p:spPr bwMode="auto">
          <a:xfrm flipV="1">
            <a:off x="8204977" y="2815919"/>
            <a:ext cx="1043670" cy="782383"/>
          </a:xfrm>
          <a:prstGeom prst="line">
            <a:avLst/>
          </a:prstGeom>
          <a:solidFill>
            <a:schemeClr val="accent1"/>
          </a:solidFill>
          <a:ln w="28575" cap="flat" cmpd="sng" algn="ctr">
            <a:solidFill>
              <a:srgbClr val="1F9DF1"/>
            </a:solidFill>
            <a:prstDash val="solid"/>
            <a:round/>
            <a:headEnd type="none" w="med" len="med"/>
            <a:tailEnd type="none" w="med" len="med"/>
          </a:ln>
          <a:effectLst/>
        </p:spPr>
      </p:cxnSp>
      <p:pic>
        <p:nvPicPr>
          <p:cNvPr id="22" name="Picture 73" descr="台式电脑"/>
          <p:cNvPicPr>
            <a:picLocks noChangeAspect="1" noChangeArrowheads="1"/>
          </p:cNvPicPr>
          <p:nvPr/>
        </p:nvPicPr>
        <p:blipFill>
          <a:blip r:embed="rId7" cstate="print"/>
          <a:srcRect/>
          <a:stretch>
            <a:fillRect/>
          </a:stretch>
        </p:blipFill>
        <p:spPr bwMode="auto">
          <a:xfrm>
            <a:off x="9248647" y="1965883"/>
            <a:ext cx="1057897" cy="1005003"/>
          </a:xfrm>
          <a:prstGeom prst="rect">
            <a:avLst/>
          </a:prstGeom>
          <a:noFill/>
        </p:spPr>
      </p:pic>
      <p:sp>
        <p:nvSpPr>
          <p:cNvPr id="23" name="Text Box 23"/>
          <p:cNvSpPr txBox="1">
            <a:spLocks noChangeArrowheads="1"/>
          </p:cNvSpPr>
          <p:nvPr/>
        </p:nvSpPr>
        <p:spPr bwMode="auto">
          <a:xfrm>
            <a:off x="9198011" y="3004887"/>
            <a:ext cx="1267896" cy="461665"/>
          </a:xfrm>
          <a:prstGeom prst="rect">
            <a:avLst/>
          </a:prstGeom>
          <a:noFill/>
          <a:ln w="9525" algn="ctr">
            <a:noFill/>
            <a:miter lim="800000"/>
            <a:headEnd/>
            <a:tailEnd/>
          </a:ln>
          <a:effectLst/>
        </p:spPr>
        <p:txBody>
          <a:bodyPr wrap="square" anchor="ctr">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t">
              <a:spcBef>
                <a:spcPct val="50000"/>
              </a:spcBef>
            </a:pPr>
            <a:r>
              <a:rPr lang="en-US" sz="1200" dirty="0">
                <a:solidFill>
                  <a:srgbClr val="000000"/>
                </a:solidFill>
                <a:latin typeface="Huawei Sans" panose="020C0503030203020204" pitchFamily="34" charset="0"/>
                <a:cs typeface="+mn-ea"/>
                <a:sym typeface="+mn-lt"/>
              </a:rPr>
              <a:t>Management system</a:t>
            </a:r>
          </a:p>
        </p:txBody>
      </p:sp>
      <p:cxnSp>
        <p:nvCxnSpPr>
          <p:cNvPr id="25" name="直接连接符 24"/>
          <p:cNvCxnSpPr/>
          <p:nvPr/>
        </p:nvCxnSpPr>
        <p:spPr bwMode="auto">
          <a:xfrm>
            <a:off x="8194210" y="4100441"/>
            <a:ext cx="1192642" cy="0"/>
          </a:xfrm>
          <a:prstGeom prst="line">
            <a:avLst/>
          </a:prstGeom>
          <a:solidFill>
            <a:schemeClr val="accent1"/>
          </a:solidFill>
          <a:ln w="28575" cap="flat" cmpd="sng" algn="ctr">
            <a:solidFill>
              <a:srgbClr val="FF0000"/>
            </a:solidFill>
            <a:prstDash val="solid"/>
            <a:round/>
            <a:headEnd type="none" w="med" len="med"/>
            <a:tailEnd type="none" w="med" len="med"/>
          </a:ln>
          <a:effectLst/>
        </p:spPr>
      </p:cxnSp>
      <p:pic>
        <p:nvPicPr>
          <p:cNvPr id="28" name="图片 27"/>
          <p:cNvPicPr>
            <a:picLocks noChangeAspect="1"/>
          </p:cNvPicPr>
          <p:nvPr/>
        </p:nvPicPr>
        <p:blipFill>
          <a:blip r:embed="rId8"/>
          <a:stretch>
            <a:fillRect/>
          </a:stretch>
        </p:blipFill>
        <p:spPr>
          <a:xfrm>
            <a:off x="9521586" y="3479697"/>
            <a:ext cx="705945" cy="1303013"/>
          </a:xfrm>
          <a:prstGeom prst="rect">
            <a:avLst/>
          </a:prstGeom>
        </p:spPr>
      </p:pic>
      <p:sp>
        <p:nvSpPr>
          <p:cNvPr id="29" name="Text Box 23"/>
          <p:cNvSpPr txBox="1">
            <a:spLocks noChangeArrowheads="1"/>
          </p:cNvSpPr>
          <p:nvPr/>
        </p:nvSpPr>
        <p:spPr bwMode="auto">
          <a:xfrm>
            <a:off x="9245753" y="4771533"/>
            <a:ext cx="1299666" cy="276999"/>
          </a:xfrm>
          <a:prstGeom prst="rect">
            <a:avLst/>
          </a:prstGeom>
          <a:noFill/>
          <a:ln w="9525" algn="ctr">
            <a:noFill/>
            <a:miter lim="800000"/>
            <a:headEnd/>
            <a:tailEnd/>
          </a:ln>
          <a:effectLst/>
        </p:spPr>
        <p:txBody>
          <a:bodyPr wrap="square" anchor="ctr">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t">
              <a:spcBef>
                <a:spcPct val="50000"/>
              </a:spcBef>
            </a:pPr>
            <a:r>
              <a:rPr lang="en-US" sz="1200" dirty="0">
                <a:solidFill>
                  <a:srgbClr val="000000"/>
                </a:solidFill>
                <a:latin typeface="Huawei Sans" panose="020C0503030203020204" pitchFamily="34" charset="0"/>
                <a:cs typeface="+mn-ea"/>
                <a:sym typeface="+mn-lt"/>
              </a:rPr>
              <a:t>Alarm beacon</a:t>
            </a:r>
          </a:p>
        </p:txBody>
      </p:sp>
      <p:cxnSp>
        <p:nvCxnSpPr>
          <p:cNvPr id="30" name="直接连接符 29"/>
          <p:cNvCxnSpPr/>
          <p:nvPr/>
        </p:nvCxnSpPr>
        <p:spPr bwMode="auto">
          <a:xfrm>
            <a:off x="8194210" y="4734902"/>
            <a:ext cx="959838" cy="751398"/>
          </a:xfrm>
          <a:prstGeom prst="line">
            <a:avLst/>
          </a:prstGeom>
          <a:solidFill>
            <a:schemeClr val="accent1"/>
          </a:solidFill>
          <a:ln w="28575" cap="flat" cmpd="sng" algn="ctr">
            <a:solidFill>
              <a:srgbClr val="FF0000"/>
            </a:solidFill>
            <a:prstDash val="solid"/>
            <a:round/>
            <a:headEnd type="none" w="med" len="med"/>
            <a:tailEnd type="none" w="med" len="med"/>
          </a:ln>
          <a:effectLst/>
        </p:spPr>
      </p:cxnSp>
      <p:pic>
        <p:nvPicPr>
          <p:cNvPr id="32" name="图片 31"/>
          <p:cNvPicPr>
            <a:picLocks noChangeAspect="1"/>
          </p:cNvPicPr>
          <p:nvPr/>
        </p:nvPicPr>
        <p:blipFill>
          <a:blip r:embed="rId9"/>
          <a:stretch>
            <a:fillRect/>
          </a:stretch>
        </p:blipFill>
        <p:spPr>
          <a:xfrm>
            <a:off x="9204016" y="5182724"/>
            <a:ext cx="829649" cy="756359"/>
          </a:xfrm>
          <a:prstGeom prst="rect">
            <a:avLst/>
          </a:prstGeom>
        </p:spPr>
      </p:pic>
      <p:sp>
        <p:nvSpPr>
          <p:cNvPr id="35" name="Text Box 23"/>
          <p:cNvSpPr txBox="1">
            <a:spLocks noChangeArrowheads="1"/>
          </p:cNvSpPr>
          <p:nvPr/>
        </p:nvSpPr>
        <p:spPr bwMode="auto">
          <a:xfrm>
            <a:off x="8634174" y="5938462"/>
            <a:ext cx="2000694" cy="276999"/>
          </a:xfrm>
          <a:prstGeom prst="rect">
            <a:avLst/>
          </a:prstGeom>
          <a:noFill/>
          <a:ln w="9525" algn="ctr">
            <a:noFill/>
            <a:miter lim="800000"/>
            <a:headEnd/>
            <a:tailEnd/>
          </a:ln>
          <a:effectLst/>
        </p:spPr>
        <p:txBody>
          <a:bodyPr wrap="square" anchor="ctr">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t">
              <a:spcBef>
                <a:spcPct val="50000"/>
              </a:spcBef>
            </a:pPr>
            <a:r>
              <a:rPr lang="en-US" sz="1200" dirty="0">
                <a:solidFill>
                  <a:srgbClr val="000000"/>
                </a:solidFill>
                <a:latin typeface="Huawei Sans" panose="020C0503030203020204" pitchFamily="34" charset="0"/>
                <a:cs typeface="+mn-ea"/>
                <a:sym typeface="+mn-lt"/>
              </a:rPr>
              <a:t>Public security linkage</a:t>
            </a:r>
          </a:p>
        </p:txBody>
      </p:sp>
    </p:spTree>
    <p:extLst>
      <p:ext uri="{BB962C8B-B14F-4D97-AF65-F5344CB8AC3E}">
        <p14:creationId xmlns:p14="http://schemas.microsoft.com/office/powerpoint/2010/main" val="3152451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par>
                                <p:cTn id="15" presetID="22" presetClass="entr" presetSubtype="4"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down)">
                                      <p:cBhvr>
                                        <p:cTn id="20" dur="500"/>
                                        <p:tgtEl>
                                          <p:spTgt spid="6"/>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par>
                                <p:cTn id="24" presetID="22" presetClass="entr" presetSubtype="4"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down)">
                                      <p:cBhvr>
                                        <p:cTn id="26" dur="500"/>
                                        <p:tgtEl>
                                          <p:spTgt spid="8"/>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down)">
                                      <p:cBhvr>
                                        <p:cTn id="29" dur="500"/>
                                        <p:tgtEl>
                                          <p:spTgt spid="9"/>
                                        </p:tgtEl>
                                      </p:cBhvr>
                                    </p:animEffect>
                                  </p:childTnLst>
                                </p:cTn>
                              </p:par>
                              <p:par>
                                <p:cTn id="30" presetID="22" presetClass="entr" presetSubtype="4"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00"/>
                                        <p:tgtEl>
                                          <p:spTgt spid="10"/>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down)">
                                      <p:cBhvr>
                                        <p:cTn id="35" dur="500"/>
                                        <p:tgtEl>
                                          <p:spTgt spid="11"/>
                                        </p:tgtEl>
                                      </p:cBhvr>
                                    </p:animEffect>
                                  </p:childTnLst>
                                </p:cTn>
                              </p:par>
                              <p:par>
                                <p:cTn id="36" presetID="22" presetClass="entr" presetSubtype="4" fill="hold"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down)">
                                      <p:cBhvr>
                                        <p:cTn id="38" dur="500"/>
                                        <p:tgtEl>
                                          <p:spTgt spid="12"/>
                                        </p:tgtEl>
                                      </p:cBhvr>
                                    </p:animEffect>
                                  </p:childTnLst>
                                </p:cTn>
                              </p:par>
                              <p:par>
                                <p:cTn id="39" presetID="22" presetClass="entr" presetSubtype="4" fill="hold"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down)">
                                      <p:cBhvr>
                                        <p:cTn id="41" dur="500"/>
                                        <p:tgtEl>
                                          <p:spTgt spid="15"/>
                                        </p:tgtEl>
                                      </p:cBhvr>
                                    </p:animEffect>
                                  </p:childTnLst>
                                </p:cTn>
                              </p:par>
                              <p:par>
                                <p:cTn id="42" presetID="22" presetClass="entr" presetSubtype="4" fill="hold" nodeType="with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down)">
                                      <p:cBhvr>
                                        <p:cTn id="44" dur="500"/>
                                        <p:tgtEl>
                                          <p:spTgt spid="17"/>
                                        </p:tgtEl>
                                      </p:cBhvr>
                                    </p:animEffect>
                                  </p:childTnLst>
                                </p:cTn>
                              </p:par>
                              <p:par>
                                <p:cTn id="45" presetID="22" presetClass="entr" presetSubtype="4" fill="hold"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down)">
                                      <p:cBhvr>
                                        <p:cTn id="47" dur="500"/>
                                        <p:tgtEl>
                                          <p:spTgt spid="20"/>
                                        </p:tgtEl>
                                      </p:cBhvr>
                                    </p:animEffect>
                                  </p:childTnLst>
                                </p:cTn>
                              </p:par>
                              <p:par>
                                <p:cTn id="48" presetID="22" presetClass="entr" presetSubtype="4" fill="hold"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wipe(down)">
                                      <p:cBhvr>
                                        <p:cTn id="50" dur="500"/>
                                        <p:tgtEl>
                                          <p:spTgt spid="22"/>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wipe(down)">
                                      <p:cBhvr>
                                        <p:cTn id="53" dur="500"/>
                                        <p:tgtEl>
                                          <p:spTgt spid="23"/>
                                        </p:tgtEl>
                                      </p:cBhvr>
                                    </p:animEffect>
                                  </p:childTnLst>
                                </p:cTn>
                              </p:par>
                              <p:par>
                                <p:cTn id="54" presetID="22" presetClass="entr" presetSubtype="4" fill="hold" nodeType="with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wipe(down)">
                                      <p:cBhvr>
                                        <p:cTn id="56" dur="500"/>
                                        <p:tgtEl>
                                          <p:spTgt spid="25"/>
                                        </p:tgtEl>
                                      </p:cBhvr>
                                    </p:animEffect>
                                  </p:childTnLst>
                                </p:cTn>
                              </p:par>
                              <p:par>
                                <p:cTn id="57" presetID="22" presetClass="entr" presetSubtype="4" fill="hold" nodeType="with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down)">
                                      <p:cBhvr>
                                        <p:cTn id="59" dur="500"/>
                                        <p:tgtEl>
                                          <p:spTgt spid="28"/>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wipe(down)">
                                      <p:cBhvr>
                                        <p:cTn id="62" dur="500"/>
                                        <p:tgtEl>
                                          <p:spTgt spid="29"/>
                                        </p:tgtEl>
                                      </p:cBhvr>
                                    </p:animEffect>
                                  </p:childTnLst>
                                </p:cTn>
                              </p:par>
                              <p:par>
                                <p:cTn id="63" presetID="22" presetClass="entr" presetSubtype="4" fill="hold" nodeType="withEffect">
                                  <p:stCondLst>
                                    <p:cond delay="0"/>
                                  </p:stCondLst>
                                  <p:childTnLst>
                                    <p:set>
                                      <p:cBhvr>
                                        <p:cTn id="64" dur="1" fill="hold">
                                          <p:stCondLst>
                                            <p:cond delay="0"/>
                                          </p:stCondLst>
                                        </p:cTn>
                                        <p:tgtEl>
                                          <p:spTgt spid="30"/>
                                        </p:tgtEl>
                                        <p:attrNameLst>
                                          <p:attrName>style.visibility</p:attrName>
                                        </p:attrNameLst>
                                      </p:cBhvr>
                                      <p:to>
                                        <p:strVal val="visible"/>
                                      </p:to>
                                    </p:set>
                                    <p:animEffect transition="in" filter="wipe(down)">
                                      <p:cBhvr>
                                        <p:cTn id="65" dur="500"/>
                                        <p:tgtEl>
                                          <p:spTgt spid="30"/>
                                        </p:tgtEl>
                                      </p:cBhvr>
                                    </p:animEffect>
                                  </p:childTnLst>
                                </p:cTn>
                              </p:par>
                              <p:par>
                                <p:cTn id="66" presetID="22" presetClass="entr" presetSubtype="4" fill="hold" nodeType="withEffect">
                                  <p:stCondLst>
                                    <p:cond delay="0"/>
                                  </p:stCondLst>
                                  <p:childTnLst>
                                    <p:set>
                                      <p:cBhvr>
                                        <p:cTn id="67" dur="1" fill="hold">
                                          <p:stCondLst>
                                            <p:cond delay="0"/>
                                          </p:stCondLst>
                                        </p:cTn>
                                        <p:tgtEl>
                                          <p:spTgt spid="32"/>
                                        </p:tgtEl>
                                        <p:attrNameLst>
                                          <p:attrName>style.visibility</p:attrName>
                                        </p:attrNameLst>
                                      </p:cBhvr>
                                      <p:to>
                                        <p:strVal val="visible"/>
                                      </p:to>
                                    </p:set>
                                    <p:animEffect transition="in" filter="wipe(down)">
                                      <p:cBhvr>
                                        <p:cTn id="68" dur="500"/>
                                        <p:tgtEl>
                                          <p:spTgt spid="32"/>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35"/>
                                        </p:tgtEl>
                                        <p:attrNameLst>
                                          <p:attrName>style.visibility</p:attrName>
                                        </p:attrNameLst>
                                      </p:cBhvr>
                                      <p:to>
                                        <p:strVal val="visible"/>
                                      </p:to>
                                    </p:set>
                                    <p:animEffect transition="in" filter="wipe(down)">
                                      <p:cBhvr>
                                        <p:cTn id="7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P spid="7" grpId="0"/>
      <p:bldP spid="9" grpId="0"/>
      <p:bldP spid="11" grpId="0"/>
      <p:bldP spid="23" grpId="0"/>
      <p:bldP spid="29" grpId="0"/>
      <p:bldP spid="3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10"/>
          </p:nvPr>
        </p:nvSpPr>
        <p:spPr/>
        <p:txBody>
          <a:bodyPr/>
          <a:lstStyle/>
          <a:p>
            <a:r>
              <a:rPr lang="en-US">
                <a:latin typeface="Huawei Sans" panose="020C0503030203020204" pitchFamily="34" charset="0"/>
                <a:ea typeface="+mn-ea"/>
                <a:cs typeface="+mn-ea"/>
                <a:sym typeface="+mn-lt"/>
              </a:rPr>
              <a:t>On completion of this course, you will be able to:</a:t>
            </a:r>
          </a:p>
          <a:p>
            <a:pPr lvl="1"/>
            <a:r>
              <a:rPr lang="en-US">
                <a:latin typeface="Huawei Sans" panose="020C0503030203020204" pitchFamily="34" charset="0"/>
                <a:ea typeface="+mn-ea"/>
                <a:cs typeface="+mn-ea"/>
                <a:sym typeface="+mn-lt"/>
              </a:rPr>
              <a:t>Understand main management objects of the DCIM system.</a:t>
            </a:r>
          </a:p>
          <a:p>
            <a:pPr lvl="1"/>
            <a:r>
              <a:rPr lang="en-US">
                <a:latin typeface="Huawei Sans" panose="020C0503030203020204" pitchFamily="34" charset="0"/>
                <a:ea typeface="+mn-ea"/>
                <a:cs typeface="+mn-ea"/>
                <a:sym typeface="+mn-lt"/>
              </a:rPr>
              <a:t>Have a good command of main monitoring parameters and control contents of the DCIM system management objects.</a:t>
            </a:r>
          </a:p>
          <a:p>
            <a:pPr lvl="1"/>
            <a:r>
              <a:rPr lang="en-US">
                <a:latin typeface="Huawei Sans" panose="020C0503030203020204" pitchFamily="34" charset="0"/>
                <a:ea typeface="+mn-ea"/>
                <a:cs typeface="+mn-ea"/>
                <a:sym typeface="+mn-lt"/>
              </a:rPr>
              <a:t>Have a good command of DCIM architecture and function requirements for data centers at different levels.</a:t>
            </a:r>
          </a:p>
          <a:p>
            <a:pPr lvl="1"/>
            <a:r>
              <a:rPr lang="en-US">
                <a:latin typeface="Huawei Sans" panose="020C0503030203020204" pitchFamily="34" charset="0"/>
                <a:ea typeface="+mn-ea"/>
                <a:cs typeface="+mn-ea"/>
                <a:sym typeface="+mn-lt"/>
              </a:rPr>
              <a:t>Have a good command of principles and precautions for DCIM hardware selection.</a:t>
            </a:r>
          </a:p>
        </p:txBody>
      </p:sp>
    </p:spTree>
    <p:extLst>
      <p:ext uri="{BB962C8B-B14F-4D97-AF65-F5344CB8AC3E}">
        <p14:creationId xmlns:p14="http://schemas.microsoft.com/office/powerpoint/2010/main" val="250641254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en-US" dirty="0">
                <a:latin typeface="Huawei Sans" panose="020C0503030203020204" pitchFamily="34" charset="0"/>
                <a:ea typeface="+mn-ea"/>
                <a:cs typeface="+mn-ea"/>
                <a:sym typeface="+mn-lt"/>
              </a:rPr>
              <a:t>Intrusion Alarm System Monitoring Requirements</a:t>
            </a:r>
          </a:p>
        </p:txBody>
      </p:sp>
      <p:sp>
        <p:nvSpPr>
          <p:cNvPr id="3" name="文本占位符 2"/>
          <p:cNvSpPr>
            <a:spLocks noGrp="1"/>
          </p:cNvSpPr>
          <p:nvPr>
            <p:ph type="body" sz="quarter" idx="10"/>
          </p:nvPr>
        </p:nvSpPr>
        <p:spPr/>
        <p:txBody>
          <a:bodyPr/>
          <a:lstStyle/>
          <a:p>
            <a:r>
              <a:rPr lang="en-US">
                <a:latin typeface="Huawei Sans" panose="020C0503030203020204" pitchFamily="34" charset="0"/>
                <a:ea typeface="+mn-ea"/>
                <a:cs typeface="+mn-ea"/>
                <a:sym typeface="+mn-lt"/>
              </a:rPr>
              <a:t>The intrusion alarm system is the tactile system of a data center or an equipment room. It can detect abnormal intrusions as early as possible and report alarms in real time.</a:t>
            </a:r>
          </a:p>
        </p:txBody>
      </p:sp>
      <p:sp>
        <p:nvSpPr>
          <p:cNvPr id="4" name="文本框 5"/>
          <p:cNvSpPr txBox="1"/>
          <p:nvPr/>
        </p:nvSpPr>
        <p:spPr>
          <a:xfrm>
            <a:off x="5240809" y="5080867"/>
            <a:ext cx="1589169" cy="584775"/>
          </a:xfrm>
          <a:prstGeom prst="rect">
            <a:avLst/>
          </a:prstGeom>
          <a:noFill/>
        </p:spPr>
        <p:txBody>
          <a:bodyPr vert="horz"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sz="1600" b="1" dirty="0">
                <a:latin typeface="Huawei Sans" panose="020C0503030203020204" pitchFamily="34" charset="0"/>
                <a:cs typeface="+mn-ea"/>
                <a:sym typeface="+mn-lt"/>
              </a:rPr>
              <a:t>Intrusion alarm system</a:t>
            </a:r>
          </a:p>
        </p:txBody>
      </p:sp>
      <p:grpSp>
        <p:nvGrpSpPr>
          <p:cNvPr id="5" name="组合 4"/>
          <p:cNvGrpSpPr/>
          <p:nvPr/>
        </p:nvGrpSpPr>
        <p:grpSpPr>
          <a:xfrm>
            <a:off x="1645362" y="3037833"/>
            <a:ext cx="452768" cy="468991"/>
            <a:chOff x="781051" y="3121934"/>
            <a:chExt cx="974725" cy="1009650"/>
          </a:xfrm>
        </p:grpSpPr>
        <p:sp>
          <p:nvSpPr>
            <p:cNvPr id="6" name="MH_Other_1"/>
            <p:cNvSpPr/>
            <p:nvPr/>
          </p:nvSpPr>
          <p:spPr>
            <a:xfrm>
              <a:off x="915988" y="3261634"/>
              <a:ext cx="704850" cy="730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Huawei Sans" panose="020C0503030203020204" pitchFamily="34" charset="0"/>
                <a:cs typeface="+mn-ea"/>
                <a:sym typeface="+mn-lt"/>
              </a:endParaRPr>
            </a:p>
          </p:txBody>
        </p:sp>
        <p:sp>
          <p:nvSpPr>
            <p:cNvPr id="7" name="MH_Other_2"/>
            <p:cNvSpPr/>
            <p:nvPr/>
          </p:nvSpPr>
          <p:spPr>
            <a:xfrm>
              <a:off x="781051" y="3121934"/>
              <a:ext cx="974725" cy="1009650"/>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Huawei Sans" panose="020C0503030203020204" pitchFamily="34" charset="0"/>
                <a:cs typeface="+mn-ea"/>
                <a:sym typeface="+mn-lt"/>
              </a:endParaRPr>
            </a:p>
          </p:txBody>
        </p:sp>
        <p:sp>
          <p:nvSpPr>
            <p:cNvPr id="8" name="MH_Other_7"/>
            <p:cNvSpPr>
              <a:spLocks/>
            </p:cNvSpPr>
            <p:nvPr/>
          </p:nvSpPr>
          <p:spPr bwMode="auto">
            <a:xfrm>
              <a:off x="1063626" y="3431497"/>
              <a:ext cx="398463" cy="39687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latin typeface="Huawei Sans" panose="020C0503030203020204" pitchFamily="34" charset="0"/>
                <a:cs typeface="+mn-ea"/>
                <a:sym typeface="+mn-lt"/>
              </a:endParaRPr>
            </a:p>
          </p:txBody>
        </p:sp>
      </p:grpSp>
      <p:sp>
        <p:nvSpPr>
          <p:cNvPr id="9" name="MH_SubTitle_1"/>
          <p:cNvSpPr txBox="1">
            <a:spLocks noChangeArrowheads="1"/>
          </p:cNvSpPr>
          <p:nvPr/>
        </p:nvSpPr>
        <p:spPr bwMode="auto">
          <a:xfrm>
            <a:off x="2261312" y="3022085"/>
            <a:ext cx="2428376"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b="1" dirty="0">
                <a:solidFill>
                  <a:schemeClr val="accent1"/>
                </a:solidFill>
                <a:latin typeface="Huawei Sans" panose="020C0503030203020204" pitchFamily="34" charset="0"/>
                <a:ea typeface="+mn-ea"/>
                <a:cs typeface="+mn-ea"/>
                <a:sym typeface="+mn-lt"/>
              </a:rPr>
              <a:t>Running parameters</a:t>
            </a:r>
          </a:p>
        </p:txBody>
      </p:sp>
      <p:sp>
        <p:nvSpPr>
          <p:cNvPr id="10" name="圆角矩形 9"/>
          <p:cNvSpPr/>
          <p:nvPr/>
        </p:nvSpPr>
        <p:spPr>
          <a:xfrm>
            <a:off x="3293483" y="4700956"/>
            <a:ext cx="1522659"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latin typeface="Huawei Sans" panose="020C0503030203020204" pitchFamily="34" charset="0"/>
                <a:cs typeface="+mn-ea"/>
                <a:sym typeface="+mn-lt"/>
              </a:rPr>
              <a:t>…</a:t>
            </a:r>
          </a:p>
        </p:txBody>
      </p:sp>
      <p:cxnSp>
        <p:nvCxnSpPr>
          <p:cNvPr id="11" name="直接连接符 10"/>
          <p:cNvCxnSpPr/>
          <p:nvPr/>
        </p:nvCxnSpPr>
        <p:spPr>
          <a:xfrm>
            <a:off x="5179183" y="3206541"/>
            <a:ext cx="0" cy="2468626"/>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sp>
        <p:nvSpPr>
          <p:cNvPr id="12" name="圆角矩形 11"/>
          <p:cNvSpPr/>
          <p:nvPr/>
        </p:nvSpPr>
        <p:spPr>
          <a:xfrm>
            <a:off x="1225399" y="3939044"/>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Front-end equipment status</a:t>
            </a:r>
          </a:p>
        </p:txBody>
      </p:sp>
      <p:sp>
        <p:nvSpPr>
          <p:cNvPr id="13" name="圆角矩形 12"/>
          <p:cNvSpPr/>
          <p:nvPr/>
        </p:nvSpPr>
        <p:spPr>
          <a:xfrm>
            <a:off x="3293483" y="3939044"/>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Historical data</a:t>
            </a:r>
          </a:p>
        </p:txBody>
      </p:sp>
      <p:sp>
        <p:nvSpPr>
          <p:cNvPr id="14" name="圆角矩形 13"/>
          <p:cNvSpPr/>
          <p:nvPr/>
        </p:nvSpPr>
        <p:spPr>
          <a:xfrm>
            <a:off x="1210787" y="4700956"/>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Event records</a:t>
            </a:r>
          </a:p>
        </p:txBody>
      </p:sp>
      <p:sp>
        <p:nvSpPr>
          <p:cNvPr id="15" name="MH_SubTitle_2"/>
          <p:cNvSpPr txBox="1">
            <a:spLocks noChangeArrowheads="1"/>
          </p:cNvSpPr>
          <p:nvPr/>
        </p:nvSpPr>
        <p:spPr bwMode="auto">
          <a:xfrm>
            <a:off x="9030410" y="3022085"/>
            <a:ext cx="876080"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b="1" dirty="0">
                <a:solidFill>
                  <a:schemeClr val="accent2"/>
                </a:solidFill>
                <a:latin typeface="Huawei Sans" panose="020C0503030203020204" pitchFamily="34" charset="0"/>
                <a:ea typeface="+mn-ea"/>
                <a:cs typeface="+mn-ea"/>
                <a:sym typeface="+mn-lt"/>
              </a:rPr>
              <a:t>Control</a:t>
            </a:r>
          </a:p>
        </p:txBody>
      </p:sp>
      <p:grpSp>
        <p:nvGrpSpPr>
          <p:cNvPr id="16" name="组合 15"/>
          <p:cNvGrpSpPr/>
          <p:nvPr/>
        </p:nvGrpSpPr>
        <p:grpSpPr>
          <a:xfrm>
            <a:off x="8463394" y="3041136"/>
            <a:ext cx="458243" cy="474662"/>
            <a:chOff x="7822873" y="2876550"/>
            <a:chExt cx="974725" cy="1009650"/>
          </a:xfrm>
        </p:grpSpPr>
        <p:sp>
          <p:nvSpPr>
            <p:cNvPr id="17" name="MH_Other_3"/>
            <p:cNvSpPr/>
            <p:nvPr/>
          </p:nvSpPr>
          <p:spPr>
            <a:xfrm>
              <a:off x="7957810" y="3016250"/>
              <a:ext cx="704850" cy="7302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Huawei Sans" panose="020C0503030203020204" pitchFamily="34" charset="0"/>
                <a:cs typeface="+mn-ea"/>
                <a:sym typeface="+mn-lt"/>
              </a:endParaRPr>
            </a:p>
          </p:txBody>
        </p:sp>
        <p:sp>
          <p:nvSpPr>
            <p:cNvPr id="18" name="MH_Other_4"/>
            <p:cNvSpPr/>
            <p:nvPr/>
          </p:nvSpPr>
          <p:spPr>
            <a:xfrm>
              <a:off x="7822873" y="2876550"/>
              <a:ext cx="974725" cy="1009650"/>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Huawei Sans" panose="020C0503030203020204" pitchFamily="34" charset="0"/>
                <a:cs typeface="+mn-ea"/>
                <a:sym typeface="+mn-lt"/>
              </a:endParaRPr>
            </a:p>
          </p:txBody>
        </p:sp>
        <p:sp>
          <p:nvSpPr>
            <p:cNvPr id="19" name="MH_Other_8"/>
            <p:cNvSpPr>
              <a:spLocks noChangeAspect="1"/>
            </p:cNvSpPr>
            <p:nvPr/>
          </p:nvSpPr>
          <p:spPr bwMode="auto">
            <a:xfrm>
              <a:off x="8122911" y="3184525"/>
              <a:ext cx="396875" cy="39370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latin typeface="Huawei Sans" panose="020C0503030203020204" pitchFamily="34" charset="0"/>
                <a:cs typeface="+mn-ea"/>
                <a:sym typeface="+mn-lt"/>
              </a:endParaRPr>
            </a:p>
          </p:txBody>
        </p:sp>
      </p:grpSp>
      <p:sp>
        <p:nvSpPr>
          <p:cNvPr id="20" name="圆角矩形 19"/>
          <p:cNvSpPr/>
          <p:nvPr/>
        </p:nvSpPr>
        <p:spPr>
          <a:xfrm>
            <a:off x="7190304" y="3959132"/>
            <a:ext cx="1687462" cy="447675"/>
          </a:xfrm>
          <a:prstGeom prst="roundRect">
            <a:avLst/>
          </a:prstGeom>
          <a:solidFill>
            <a:srgbClr val="ED7D3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cs typeface="+mn-ea"/>
                <a:sym typeface="+mn-lt"/>
              </a:rPr>
              <a:t>System alert deployment</a:t>
            </a:r>
          </a:p>
        </p:txBody>
      </p:sp>
      <p:cxnSp>
        <p:nvCxnSpPr>
          <p:cNvPr id="21" name="直接连接符 20"/>
          <p:cNvCxnSpPr/>
          <p:nvPr/>
        </p:nvCxnSpPr>
        <p:spPr>
          <a:xfrm>
            <a:off x="6824602" y="3197016"/>
            <a:ext cx="0" cy="2468626"/>
          </a:xfrm>
          <a:prstGeom prst="line">
            <a:avLst/>
          </a:prstGeom>
          <a:ln w="28575">
            <a:solidFill>
              <a:srgbClr val="ED7D31"/>
            </a:solidFill>
            <a:prstDash val="sysDot"/>
          </a:ln>
        </p:spPr>
        <p:style>
          <a:lnRef idx="1">
            <a:schemeClr val="accent1"/>
          </a:lnRef>
          <a:fillRef idx="0">
            <a:schemeClr val="accent1"/>
          </a:fillRef>
          <a:effectRef idx="0">
            <a:schemeClr val="accent1"/>
          </a:effectRef>
          <a:fontRef idx="minor">
            <a:schemeClr val="tx1"/>
          </a:fontRef>
        </p:style>
      </p:cxnSp>
      <p:sp>
        <p:nvSpPr>
          <p:cNvPr id="22" name="圆角矩形 21"/>
          <p:cNvSpPr/>
          <p:nvPr/>
        </p:nvSpPr>
        <p:spPr>
          <a:xfrm>
            <a:off x="7186012" y="4721045"/>
            <a:ext cx="1687462" cy="447675"/>
          </a:xfrm>
          <a:prstGeom prst="roundRect">
            <a:avLst/>
          </a:prstGeom>
          <a:solidFill>
            <a:srgbClr val="ED7D3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Alarm response</a:t>
            </a:r>
          </a:p>
        </p:txBody>
      </p:sp>
      <p:sp>
        <p:nvSpPr>
          <p:cNvPr id="24" name="圆角矩形 23"/>
          <p:cNvSpPr/>
          <p:nvPr/>
        </p:nvSpPr>
        <p:spPr>
          <a:xfrm>
            <a:off x="9248245" y="3940860"/>
            <a:ext cx="1687462" cy="447675"/>
          </a:xfrm>
          <a:prstGeom prst="roundRect">
            <a:avLst/>
          </a:prstGeom>
          <a:solidFill>
            <a:srgbClr val="ED7D3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Linkage control</a:t>
            </a:r>
          </a:p>
        </p:txBody>
      </p:sp>
      <p:sp>
        <p:nvSpPr>
          <p:cNvPr id="25" name="圆角矩形 24"/>
          <p:cNvSpPr/>
          <p:nvPr/>
        </p:nvSpPr>
        <p:spPr>
          <a:xfrm>
            <a:off x="9248245" y="4721045"/>
            <a:ext cx="1687462" cy="447675"/>
          </a:xfrm>
          <a:prstGeom prst="roundRect">
            <a:avLst/>
          </a:prstGeom>
          <a:solidFill>
            <a:srgbClr val="ED7D3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latin typeface="Huawei Sans" panose="020C0503030203020204" pitchFamily="34" charset="0"/>
                <a:cs typeface="+mn-ea"/>
                <a:sym typeface="+mn-lt"/>
              </a:rPr>
              <a:t>…</a:t>
            </a:r>
          </a:p>
        </p:txBody>
      </p:sp>
      <p:pic>
        <p:nvPicPr>
          <p:cNvPr id="26" name="图片 25"/>
          <p:cNvPicPr>
            <a:picLocks noChangeAspect="1"/>
          </p:cNvPicPr>
          <p:nvPr/>
        </p:nvPicPr>
        <p:blipFill>
          <a:blip r:embed="rId3"/>
          <a:stretch>
            <a:fillRect/>
          </a:stretch>
        </p:blipFill>
        <p:spPr>
          <a:xfrm>
            <a:off x="5218796" y="3365980"/>
            <a:ext cx="1439511" cy="1134591"/>
          </a:xfrm>
          <a:prstGeom prst="rect">
            <a:avLst/>
          </a:prstGeom>
        </p:spPr>
      </p:pic>
    </p:spTree>
    <p:extLst>
      <p:ext uri="{BB962C8B-B14F-4D97-AF65-F5344CB8AC3E}">
        <p14:creationId xmlns:p14="http://schemas.microsoft.com/office/powerpoint/2010/main" val="347562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down)">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500"/>
                                        <p:tgtEl>
                                          <p:spTgt spid="9"/>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par>
                                <p:cTn id="24" presetID="22" presetClass="entr" presetSubtype="4"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down)">
                                      <p:cBhvr>
                                        <p:cTn id="26" dur="500"/>
                                        <p:tgtEl>
                                          <p:spTgt spid="11"/>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down)">
                                      <p:cBhvr>
                                        <p:cTn id="29" dur="500"/>
                                        <p:tgtEl>
                                          <p:spTgt spid="12"/>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down)">
                                      <p:cBhvr>
                                        <p:cTn id="32" dur="500"/>
                                        <p:tgtEl>
                                          <p:spTgt spid="13"/>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down)">
                                      <p:cBhvr>
                                        <p:cTn id="35" dur="500"/>
                                        <p:tgtEl>
                                          <p:spTgt spid="14"/>
                                        </p:tgtEl>
                                      </p:cBhvr>
                                    </p:animEffect>
                                  </p:childTnLst>
                                </p:cTn>
                              </p:par>
                              <p:par>
                                <p:cTn id="36" presetID="22" presetClass="entr" presetSubtype="4" fill="hold" nodeType="with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wipe(down)">
                                      <p:cBhvr>
                                        <p:cTn id="38" dur="500"/>
                                        <p:tgtEl>
                                          <p:spTgt spid="21"/>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down)">
                                      <p:cBhvr>
                                        <p:cTn id="43" dur="500"/>
                                        <p:tgtEl>
                                          <p:spTgt spid="15"/>
                                        </p:tgtEl>
                                      </p:cBhvr>
                                    </p:animEffect>
                                  </p:childTnLst>
                                </p:cTn>
                              </p:par>
                              <p:par>
                                <p:cTn id="44" presetID="22" presetClass="entr" presetSubtype="4" fill="hold"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down)">
                                      <p:cBhvr>
                                        <p:cTn id="46" dur="500"/>
                                        <p:tgtEl>
                                          <p:spTgt spid="16"/>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wipe(down)">
                                      <p:cBhvr>
                                        <p:cTn id="49" dur="500"/>
                                        <p:tgtEl>
                                          <p:spTgt spid="20"/>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22"/>
                                        </p:tgtEl>
                                        <p:attrNameLst>
                                          <p:attrName>style.visibility</p:attrName>
                                        </p:attrNameLst>
                                      </p:cBhvr>
                                      <p:to>
                                        <p:strVal val="visible"/>
                                      </p:to>
                                    </p:set>
                                    <p:animEffect transition="in" filter="wipe(down)">
                                      <p:cBhvr>
                                        <p:cTn id="52" dur="500"/>
                                        <p:tgtEl>
                                          <p:spTgt spid="22"/>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down)">
                                      <p:cBhvr>
                                        <p:cTn id="55" dur="500"/>
                                        <p:tgtEl>
                                          <p:spTgt spid="24"/>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wipe(down)">
                                      <p:cBhvr>
                                        <p:cTn id="5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0" grpId="0" animBg="1"/>
      <p:bldP spid="12" grpId="0" animBg="1"/>
      <p:bldP spid="13" grpId="0" animBg="1"/>
      <p:bldP spid="14" grpId="0" animBg="1"/>
      <p:bldP spid="15" grpId="0"/>
      <p:bldP spid="20" grpId="0" animBg="1"/>
      <p:bldP spid="22" grpId="0" animBg="1"/>
      <p:bldP spid="24" grpId="0" animBg="1"/>
      <p:bldP spid="2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9"/>
          <p:cNvSpPr>
            <a:spLocks noGrp="1"/>
          </p:cNvSpPr>
          <p:nvPr>
            <p:ph type="body" sz="quarter" idx="10"/>
          </p:nvPr>
        </p:nvSpPr>
        <p:spPr/>
        <p:txBody>
          <a:bodyPr/>
          <a:lstStyle/>
          <a:p>
            <a:r>
              <a:rPr lang="en-US" b="1" dirty="0">
                <a:latin typeface="Huawei Sans" panose="020C0503030203020204" pitchFamily="34" charset="0"/>
                <a:cs typeface="+mn-ea"/>
                <a:sym typeface="+mn-lt"/>
              </a:rPr>
              <a:t>DCIM Planning Requirement Analysis</a:t>
            </a:r>
          </a:p>
          <a:p>
            <a:pPr lvl="1">
              <a:buSzPct val="50000"/>
              <a:buFont typeface="Wingdings" panose="05000000000000000000" pitchFamily="2" charset="2"/>
              <a:buChar char="p"/>
            </a:pPr>
            <a:r>
              <a:rPr lang="en-US" dirty="0">
                <a:solidFill>
                  <a:schemeClr val="bg1">
                    <a:lumMod val="50000"/>
                  </a:schemeClr>
                </a:solidFill>
                <a:latin typeface="Huawei Sans" panose="020C0503030203020204" pitchFamily="34" charset="0"/>
                <a:ea typeface="+mn-ea"/>
                <a:cs typeface="+mn-ea"/>
                <a:sym typeface="+mn-lt"/>
              </a:rPr>
              <a:t>Power Supply and Distribution System</a:t>
            </a:r>
          </a:p>
          <a:p>
            <a:pPr lvl="1">
              <a:buSzPct val="50000"/>
              <a:buFont typeface="Wingdings" panose="05000000000000000000" pitchFamily="2" charset="2"/>
              <a:buChar char="p"/>
            </a:pPr>
            <a:r>
              <a:rPr lang="en-US" dirty="0">
                <a:solidFill>
                  <a:schemeClr val="bg1">
                    <a:lumMod val="50000"/>
                  </a:schemeClr>
                </a:solidFill>
                <a:latin typeface="Huawei Sans" panose="020C0503030203020204" pitchFamily="34" charset="0"/>
                <a:ea typeface="+mn-ea"/>
                <a:cs typeface="+mn-ea"/>
                <a:sym typeface="+mn-lt"/>
              </a:rPr>
              <a:t>Cooling System</a:t>
            </a:r>
          </a:p>
          <a:p>
            <a:pPr lvl="1">
              <a:buSzPct val="50000"/>
              <a:buFont typeface="Wingdings" panose="05000000000000000000" pitchFamily="2" charset="2"/>
              <a:buChar char="p"/>
            </a:pPr>
            <a:r>
              <a:rPr lang="en-US" dirty="0">
                <a:solidFill>
                  <a:schemeClr val="bg1">
                    <a:lumMod val="50000"/>
                  </a:schemeClr>
                </a:solidFill>
                <a:latin typeface="Huawei Sans" panose="020C0503030203020204" pitchFamily="34" charset="0"/>
                <a:ea typeface="+mn-ea"/>
                <a:cs typeface="+mn-ea"/>
                <a:sym typeface="+mn-lt"/>
              </a:rPr>
              <a:t>Security Protection System</a:t>
            </a:r>
          </a:p>
          <a:p>
            <a:pPr lvl="1">
              <a:buSzPct val="60000"/>
              <a:buFont typeface="Wingdings" panose="05000000000000000000" pitchFamily="2" charset="2"/>
              <a:buChar char="n"/>
            </a:pPr>
            <a:r>
              <a:rPr lang="en-US" dirty="0">
                <a:ea typeface="+mn-ea"/>
                <a:cs typeface="+mn-ea"/>
                <a:sym typeface="+mn-lt"/>
              </a:rPr>
              <a:t>Firefighting System</a:t>
            </a:r>
          </a:p>
          <a:p>
            <a:pPr lvl="1">
              <a:buSzPct val="50000"/>
              <a:buFont typeface="Wingdings" panose="05000000000000000000" pitchFamily="2" charset="2"/>
              <a:buChar char="p"/>
            </a:pPr>
            <a:r>
              <a:rPr lang="en-US" dirty="0" smtClean="0">
                <a:solidFill>
                  <a:schemeClr val="bg1">
                    <a:lumMod val="50000"/>
                  </a:schemeClr>
                </a:solidFill>
                <a:latin typeface="Huawei Sans" panose="020C0503030203020204" pitchFamily="34" charset="0"/>
                <a:ea typeface="+mn-ea"/>
                <a:cs typeface="+mn-ea"/>
                <a:sym typeface="+mn-lt"/>
              </a:rPr>
              <a:t>Other </a:t>
            </a:r>
            <a:r>
              <a:rPr lang="en-US" dirty="0">
                <a:solidFill>
                  <a:schemeClr val="bg1">
                    <a:lumMod val="50000"/>
                  </a:schemeClr>
                </a:solidFill>
                <a:latin typeface="Huawei Sans" panose="020C0503030203020204" pitchFamily="34" charset="0"/>
                <a:ea typeface="+mn-ea"/>
                <a:cs typeface="+mn-ea"/>
                <a:sym typeface="+mn-lt"/>
              </a:rPr>
              <a:t>Requirements</a:t>
            </a:r>
          </a:p>
          <a:p>
            <a:r>
              <a:rPr lang="en-US" dirty="0">
                <a:solidFill>
                  <a:schemeClr val="bg1">
                    <a:lumMod val="50000"/>
                  </a:schemeClr>
                </a:solidFill>
                <a:latin typeface="Huawei Sans" panose="020C0503030203020204" pitchFamily="34" charset="0"/>
                <a:cs typeface="+mn-ea"/>
                <a:sym typeface="+mn-lt"/>
              </a:rPr>
              <a:t>DCIM System Planning</a:t>
            </a:r>
          </a:p>
          <a:p>
            <a:r>
              <a:rPr lang="en-US" dirty="0">
                <a:solidFill>
                  <a:schemeClr val="bg1">
                    <a:lumMod val="50000"/>
                  </a:schemeClr>
                </a:solidFill>
                <a:latin typeface="Huawei Sans" panose="020C0503030203020204" pitchFamily="34" charset="0"/>
                <a:cs typeface="+mn-ea"/>
                <a:sym typeface="+mn-lt"/>
              </a:rPr>
              <a:t>DCIM Device Selection</a:t>
            </a:r>
          </a:p>
          <a:p>
            <a:pPr lvl="1">
              <a:buSzPct val="50000"/>
              <a:buFont typeface="Wingdings" panose="05000000000000000000" pitchFamily="2" charset="2"/>
              <a:buChar char="p"/>
            </a:pPr>
            <a:endParaRPr lang="en-US" altLang="zh-CN" dirty="0" smtClean="0">
              <a:solidFill>
                <a:schemeClr val="bg1">
                  <a:lumMod val="50000"/>
                </a:schemeClr>
              </a:solidFill>
              <a:latin typeface="Huawei Sans" panose="020C0503030203020204" pitchFamily="34" charset="0"/>
              <a:ea typeface="+mn-ea"/>
              <a:cs typeface="+mn-ea"/>
              <a:sym typeface="+mn-lt"/>
            </a:endParaRPr>
          </a:p>
          <a:p>
            <a:endParaRPr lang="en-US" altLang="zh-CN" b="1" dirty="0" smtClean="0">
              <a:latin typeface="Huawei Sans" panose="020C0503030203020204" pitchFamily="34" charset="0"/>
              <a:cs typeface="+mn-ea"/>
              <a:sym typeface="+mn-lt"/>
            </a:endParaRPr>
          </a:p>
          <a:p>
            <a:endParaRPr lang="zh-CN" altLang="en-US" dirty="0">
              <a:latin typeface="Huawei Sans" panose="020C0503030203020204" pitchFamily="34" charset="0"/>
              <a:cs typeface="+mn-ea"/>
              <a:sym typeface="+mn-lt"/>
            </a:endParaRPr>
          </a:p>
        </p:txBody>
      </p:sp>
    </p:spTree>
    <p:extLst>
      <p:ext uri="{BB962C8B-B14F-4D97-AF65-F5344CB8AC3E}">
        <p14:creationId xmlns:p14="http://schemas.microsoft.com/office/powerpoint/2010/main" val="143859873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latin typeface="Huawei Sans" panose="020C0503030203020204" pitchFamily="34" charset="0"/>
                <a:ea typeface="+mn-ea"/>
                <a:cs typeface="+mn-ea"/>
                <a:sym typeface="+mn-lt"/>
              </a:rPr>
              <a:t>Firefighting </a:t>
            </a:r>
            <a:r>
              <a:rPr lang="en-US" dirty="0" smtClean="0">
                <a:latin typeface="Huawei Sans" panose="020C0503030203020204" pitchFamily="34" charset="0"/>
                <a:ea typeface="+mn-ea"/>
                <a:cs typeface="+mn-ea"/>
                <a:sym typeface="+mn-lt"/>
              </a:rPr>
              <a:t>System</a:t>
            </a:r>
            <a:endParaRPr lang="en-US" dirty="0">
              <a:latin typeface="Huawei Sans" panose="020C0503030203020204" pitchFamily="34" charset="0"/>
              <a:ea typeface="+mn-ea"/>
              <a:cs typeface="+mn-ea"/>
              <a:sym typeface="+mn-lt"/>
            </a:endParaRPr>
          </a:p>
        </p:txBody>
      </p:sp>
      <p:sp>
        <p:nvSpPr>
          <p:cNvPr id="3" name="文本占位符 2"/>
          <p:cNvSpPr>
            <a:spLocks noGrp="1"/>
          </p:cNvSpPr>
          <p:nvPr>
            <p:ph type="body" sz="quarter" idx="10"/>
          </p:nvPr>
        </p:nvSpPr>
        <p:spPr/>
        <p:txBody>
          <a:bodyPr/>
          <a:lstStyle/>
          <a:p>
            <a:r>
              <a:rPr lang="en-US" sz="1600" dirty="0">
                <a:latin typeface="Huawei Sans" panose="020C0503030203020204" pitchFamily="34" charset="0"/>
                <a:ea typeface="+mn-ea"/>
                <a:cs typeface="+mn-ea"/>
                <a:sym typeface="+mn-lt"/>
              </a:rPr>
              <a:t>The </a:t>
            </a:r>
            <a:r>
              <a:rPr lang="en-US" sz="1600" dirty="0">
                <a:ea typeface="+mn-ea"/>
                <a:cs typeface="+mn-ea"/>
                <a:sym typeface="+mn-lt"/>
              </a:rPr>
              <a:t>Firefighting </a:t>
            </a:r>
            <a:r>
              <a:rPr lang="en-US" sz="1600" dirty="0" smtClean="0">
                <a:latin typeface="Huawei Sans" panose="020C0503030203020204" pitchFamily="34" charset="0"/>
                <a:ea typeface="+mn-ea"/>
                <a:cs typeface="+mn-ea"/>
                <a:sym typeface="+mn-lt"/>
              </a:rPr>
              <a:t>system </a:t>
            </a:r>
            <a:r>
              <a:rPr lang="en-US" sz="1600" dirty="0">
                <a:latin typeface="Huawei Sans" panose="020C0503030203020204" pitchFamily="34" charset="0"/>
                <a:ea typeface="+mn-ea"/>
                <a:cs typeface="+mn-ea"/>
                <a:sym typeface="+mn-lt"/>
              </a:rPr>
              <a:t>of a data center is the core for monitoring and responding to fires, ensuring the safety of data center O&amp;M personnel, and protecting equipment and property.</a:t>
            </a:r>
          </a:p>
          <a:p>
            <a:r>
              <a:rPr lang="en-US" sz="1600" dirty="0">
                <a:latin typeface="Huawei Sans" panose="020C0503030203020204" pitchFamily="34" charset="0"/>
                <a:ea typeface="+mn-ea"/>
                <a:cs typeface="+mn-ea"/>
                <a:sym typeface="+mn-lt"/>
              </a:rPr>
              <a:t>The system is also called the fire linkage control system. Generally, a </a:t>
            </a:r>
            <a:r>
              <a:rPr lang="en-US" sz="1600" dirty="0" smtClean="0">
                <a:latin typeface="Huawei Sans" panose="020C0503030203020204" pitchFamily="34" charset="0"/>
                <a:ea typeface="+mn-ea"/>
                <a:cs typeface="+mn-ea"/>
                <a:sym typeface="+mn-lt"/>
              </a:rPr>
              <a:t>complete </a:t>
            </a:r>
            <a:r>
              <a:rPr lang="en-US" altLang="zh-CN" sz="1600" dirty="0">
                <a:ea typeface="+mn-ea"/>
                <a:cs typeface="+mn-ea"/>
                <a:sym typeface="+mn-lt"/>
              </a:rPr>
              <a:t>f</a:t>
            </a:r>
            <a:r>
              <a:rPr lang="en-US" sz="1600" dirty="0" smtClean="0">
                <a:ea typeface="+mn-ea"/>
                <a:cs typeface="+mn-ea"/>
                <a:sym typeface="+mn-lt"/>
              </a:rPr>
              <a:t>irefighting</a:t>
            </a:r>
            <a:r>
              <a:rPr lang="en-US" sz="1600" dirty="0" smtClean="0">
                <a:latin typeface="Huawei Sans" panose="020C0503030203020204" pitchFamily="34" charset="0"/>
                <a:ea typeface="+mn-ea"/>
                <a:cs typeface="+mn-ea"/>
                <a:sym typeface="+mn-lt"/>
              </a:rPr>
              <a:t> </a:t>
            </a:r>
            <a:r>
              <a:rPr lang="en-US" sz="1600" dirty="0">
                <a:latin typeface="Huawei Sans" panose="020C0503030203020204" pitchFamily="34" charset="0"/>
                <a:ea typeface="+mn-ea"/>
                <a:cs typeface="+mn-ea"/>
                <a:sym typeface="+mn-lt"/>
              </a:rPr>
              <a:t>system includes the fire alarm system, fire extinguishing system, smoke control system, and safety evacuation system.</a:t>
            </a:r>
          </a:p>
          <a:p>
            <a:pPr lvl="1"/>
            <a:r>
              <a:rPr lang="en-US" sz="1400" dirty="0">
                <a:latin typeface="Huawei Sans" panose="020C0503030203020204" pitchFamily="34" charset="0"/>
                <a:ea typeface="+mn-ea"/>
                <a:cs typeface="+mn-ea"/>
                <a:sym typeface="+mn-lt"/>
              </a:rPr>
              <a:t>The automatic fire alarm system can implement linkage control of the fire extinguishing system, smoke control system, and safety evacuation system.</a:t>
            </a:r>
          </a:p>
          <a:p>
            <a:pPr lvl="1"/>
            <a:r>
              <a:rPr lang="en-US" sz="1400" dirty="0">
                <a:latin typeface="Huawei Sans" panose="020C0503030203020204" pitchFamily="34" charset="0"/>
                <a:ea typeface="+mn-ea"/>
                <a:cs typeface="+mn-ea"/>
                <a:sym typeface="+mn-lt"/>
              </a:rPr>
              <a:t>Fire extinguishing systems are classified into gas fire extinguishing system and liquid (water) fire extinguishing system.</a:t>
            </a:r>
          </a:p>
          <a:p>
            <a:pPr lvl="1"/>
            <a:r>
              <a:rPr lang="en-US" sz="1400" dirty="0">
                <a:latin typeface="Huawei Sans" panose="020C0503030203020204" pitchFamily="34" charset="0"/>
                <a:ea typeface="+mn-ea"/>
                <a:cs typeface="+mn-ea"/>
                <a:sym typeface="+mn-lt"/>
              </a:rPr>
              <a:t>The smoke control system exhausts a large amount of smoke produced by fire and prevents the smoke diffusing out of the protected zone. In this way, it ensures the smooth evacuation and safety of people in the building and create favorable conditions for firefighters to put out the fire.</a:t>
            </a:r>
          </a:p>
          <a:p>
            <a:pPr lvl="1"/>
            <a:r>
              <a:rPr lang="en-US" sz="1400" dirty="0">
                <a:latin typeface="Huawei Sans" panose="020C0503030203020204" pitchFamily="34" charset="0"/>
                <a:ea typeface="+mn-ea"/>
                <a:cs typeface="+mn-ea"/>
                <a:sym typeface="+mn-lt"/>
              </a:rPr>
              <a:t>The safety evacuation system consists of fire emergency lighting and evacuation guidance lighting. When a fire occurs and the normal power supply is cut off, the safety evacuation system maintains a certain degree of lighting in important rooms or main passages of buildings. In this way, it ensures personnel can evacuate quickly so that firefighters can handle the accident timely.</a:t>
            </a:r>
          </a:p>
          <a:p>
            <a:pPr lvl="1"/>
            <a:endParaRPr lang="zh-CN" altLang="en-US" sz="1400" dirty="0">
              <a:latin typeface="Huawei Sans" panose="020C0503030203020204" pitchFamily="34" charset="0"/>
              <a:ea typeface="+mn-ea"/>
              <a:cs typeface="+mn-ea"/>
              <a:sym typeface="+mn-lt"/>
            </a:endParaRPr>
          </a:p>
        </p:txBody>
      </p:sp>
    </p:spTree>
    <p:extLst>
      <p:ext uri="{BB962C8B-B14F-4D97-AF65-F5344CB8AC3E}">
        <p14:creationId xmlns:p14="http://schemas.microsoft.com/office/powerpoint/2010/main" val="40686463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latin typeface="Huawei Sans" panose="020C0503030203020204" pitchFamily="34" charset="0"/>
                <a:ea typeface="+mn-ea"/>
                <a:cs typeface="+mn-ea"/>
                <a:sym typeface="+mn-lt"/>
              </a:rPr>
              <a:t>Firefighting </a:t>
            </a:r>
            <a:r>
              <a:rPr lang="en-US" dirty="0" smtClean="0">
                <a:latin typeface="Huawei Sans" panose="020C0503030203020204" pitchFamily="34" charset="0"/>
                <a:ea typeface="+mn-ea"/>
                <a:cs typeface="+mn-ea"/>
                <a:sym typeface="+mn-lt"/>
              </a:rPr>
              <a:t>System Network </a:t>
            </a:r>
            <a:r>
              <a:rPr lang="en-US" dirty="0">
                <a:latin typeface="Huawei Sans" panose="020C0503030203020204" pitchFamily="34" charset="0"/>
                <a:ea typeface="+mn-ea"/>
                <a:cs typeface="+mn-ea"/>
                <a:sym typeface="+mn-lt"/>
              </a:rPr>
              <a:t>Architecture</a:t>
            </a:r>
          </a:p>
        </p:txBody>
      </p:sp>
      <p:sp>
        <p:nvSpPr>
          <p:cNvPr id="3" name="文本占位符 2"/>
          <p:cNvSpPr>
            <a:spLocks noGrp="1"/>
          </p:cNvSpPr>
          <p:nvPr>
            <p:ph type="body" sz="quarter" idx="10"/>
          </p:nvPr>
        </p:nvSpPr>
        <p:spPr/>
        <p:txBody>
          <a:bodyPr/>
          <a:lstStyle/>
          <a:p>
            <a:r>
              <a:rPr lang="en-US" sz="2000" dirty="0">
                <a:latin typeface="Huawei Sans" panose="020C0503030203020204" pitchFamily="34" charset="0"/>
                <a:ea typeface="+mn-ea"/>
                <a:cs typeface="+mn-ea"/>
                <a:sym typeface="+mn-lt"/>
              </a:rPr>
              <a:t>Common networking architecture of the </a:t>
            </a:r>
            <a:r>
              <a:rPr lang="en-US" sz="2000" dirty="0" smtClean="0">
                <a:latin typeface="Huawei Sans" panose="020C0503030203020204" pitchFamily="34" charset="0"/>
                <a:ea typeface="+mn-ea"/>
                <a:cs typeface="+mn-ea"/>
                <a:sym typeface="+mn-lt"/>
              </a:rPr>
              <a:t>firefighting system</a:t>
            </a:r>
            <a:r>
              <a:rPr lang="en-US" sz="2000" dirty="0">
                <a:latin typeface="Huawei Sans" panose="020C0503030203020204" pitchFamily="34" charset="0"/>
                <a:ea typeface="+mn-ea"/>
                <a:cs typeface="+mn-ea"/>
                <a:sym typeface="+mn-lt"/>
              </a:rPr>
              <a:t>:</a:t>
            </a:r>
          </a:p>
        </p:txBody>
      </p:sp>
      <p:grpSp>
        <p:nvGrpSpPr>
          <p:cNvPr id="15" name="组合 14"/>
          <p:cNvGrpSpPr/>
          <p:nvPr/>
        </p:nvGrpSpPr>
        <p:grpSpPr>
          <a:xfrm>
            <a:off x="819726" y="2095794"/>
            <a:ext cx="3437033" cy="1242865"/>
            <a:chOff x="698179" y="2476759"/>
            <a:chExt cx="3437033" cy="1242865"/>
          </a:xfrm>
        </p:grpSpPr>
        <p:pic>
          <p:nvPicPr>
            <p:cNvPr id="6" name="图片 5" descr="智能光电感烟探测器加灯"/>
            <p:cNvPicPr/>
            <p:nvPr/>
          </p:nvPicPr>
          <p:blipFill>
            <a:blip r:embed="rId3" cstate="print"/>
            <a:srcRect/>
            <a:stretch>
              <a:fillRect/>
            </a:stretch>
          </p:blipFill>
          <p:spPr bwMode="auto">
            <a:xfrm rot="10800000">
              <a:off x="751258" y="2487069"/>
              <a:ext cx="908484" cy="754145"/>
            </a:xfrm>
            <a:prstGeom prst="rect">
              <a:avLst/>
            </a:prstGeom>
            <a:noFill/>
            <a:ln w="9525">
              <a:noFill/>
              <a:miter lim="800000"/>
              <a:headEnd/>
              <a:tailEnd/>
            </a:ln>
          </p:spPr>
        </p:pic>
        <p:sp>
          <p:nvSpPr>
            <p:cNvPr id="7" name="Text Box 23"/>
            <p:cNvSpPr txBox="1">
              <a:spLocks noChangeArrowheads="1"/>
            </p:cNvSpPr>
            <p:nvPr/>
          </p:nvSpPr>
          <p:spPr bwMode="auto">
            <a:xfrm>
              <a:off x="698179" y="3252141"/>
              <a:ext cx="975415" cy="461665"/>
            </a:xfrm>
            <a:prstGeom prst="rect">
              <a:avLst/>
            </a:prstGeom>
            <a:noFill/>
            <a:ln w="9525" algn="ctr">
              <a:noFill/>
              <a:miter lim="800000"/>
              <a:headEnd/>
              <a:tailEnd/>
            </a:ln>
            <a:effectLst/>
          </p:spPr>
          <p:txBody>
            <a:bodyPr wrap="square" anchor="ctr">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t">
                <a:spcBef>
                  <a:spcPct val="50000"/>
                </a:spcBef>
              </a:pPr>
              <a:r>
                <a:rPr lang="en-US" sz="1200" dirty="0">
                  <a:solidFill>
                    <a:srgbClr val="000000"/>
                  </a:solidFill>
                  <a:latin typeface="Huawei Sans" panose="020C0503030203020204" pitchFamily="34" charset="0"/>
                  <a:cs typeface="+mn-ea"/>
                  <a:sym typeface="+mn-lt"/>
                </a:rPr>
                <a:t>Smoke detector</a:t>
              </a:r>
            </a:p>
          </p:txBody>
        </p:sp>
        <p:pic>
          <p:nvPicPr>
            <p:cNvPr id="8" name="Picture 9" descr="200712913253813">
              <a:hlinkClick r:id="rId4"/>
            </p:cNvPr>
            <p:cNvPicPr>
              <a:picLocks noChangeAspect="1" noChangeArrowheads="1"/>
            </p:cNvPicPr>
            <p:nvPr/>
          </p:nvPicPr>
          <p:blipFill>
            <a:blip r:embed="rId5" cstate="print"/>
            <a:srcRect t="21796" b="20512"/>
            <a:stretch>
              <a:fillRect/>
            </a:stretch>
          </p:blipFill>
          <p:spPr bwMode="auto">
            <a:xfrm>
              <a:off x="1739399" y="2485962"/>
              <a:ext cx="1197242" cy="828485"/>
            </a:xfrm>
            <a:prstGeom prst="rect">
              <a:avLst/>
            </a:prstGeom>
            <a:noFill/>
            <a:ln w="9525">
              <a:noFill/>
              <a:miter lim="800000"/>
              <a:headEnd/>
              <a:tailEnd/>
            </a:ln>
          </p:spPr>
        </p:pic>
        <p:sp>
          <p:nvSpPr>
            <p:cNvPr id="9" name="Text Box 23"/>
            <p:cNvSpPr txBox="1">
              <a:spLocks noChangeArrowheads="1"/>
            </p:cNvSpPr>
            <p:nvPr/>
          </p:nvSpPr>
          <p:spPr bwMode="auto">
            <a:xfrm>
              <a:off x="1850311" y="3257959"/>
              <a:ext cx="975415" cy="461665"/>
            </a:xfrm>
            <a:prstGeom prst="rect">
              <a:avLst/>
            </a:prstGeom>
            <a:noFill/>
            <a:ln w="9525" algn="ctr">
              <a:noFill/>
              <a:miter lim="800000"/>
              <a:headEnd/>
              <a:tailEnd/>
            </a:ln>
            <a:effectLst/>
          </p:spPr>
          <p:txBody>
            <a:bodyPr wrap="square" anchor="ctr">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t">
                <a:spcBef>
                  <a:spcPct val="50000"/>
                </a:spcBef>
              </a:pPr>
              <a:r>
                <a:rPr lang="en-US" sz="1200">
                  <a:solidFill>
                    <a:srgbClr val="000000"/>
                  </a:solidFill>
                  <a:latin typeface="Huawei Sans" panose="020C0503030203020204" pitchFamily="34" charset="0"/>
                  <a:cs typeface="+mn-ea"/>
                  <a:sym typeface="+mn-lt"/>
                </a:rPr>
                <a:t>Heat detector</a:t>
              </a:r>
            </a:p>
          </p:txBody>
        </p:sp>
        <p:sp>
          <p:nvSpPr>
            <p:cNvPr id="11" name="Text Box 23"/>
            <p:cNvSpPr txBox="1">
              <a:spLocks noChangeArrowheads="1"/>
            </p:cNvSpPr>
            <p:nvPr/>
          </p:nvSpPr>
          <p:spPr bwMode="auto">
            <a:xfrm>
              <a:off x="2828419" y="3257959"/>
              <a:ext cx="1306793" cy="461665"/>
            </a:xfrm>
            <a:prstGeom prst="rect">
              <a:avLst/>
            </a:prstGeom>
            <a:noFill/>
            <a:ln w="9525" algn="ctr">
              <a:noFill/>
              <a:miter lim="800000"/>
              <a:headEnd/>
              <a:tailEnd/>
            </a:ln>
            <a:effectLst/>
          </p:spPr>
          <p:txBody>
            <a:bodyPr wrap="square" anchor="ctr">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t">
                <a:spcBef>
                  <a:spcPct val="50000"/>
                </a:spcBef>
              </a:pPr>
              <a:r>
                <a:rPr lang="en-US" sz="1200" dirty="0">
                  <a:solidFill>
                    <a:srgbClr val="000000"/>
                  </a:solidFill>
                  <a:latin typeface="Huawei Sans" panose="020C0503030203020204" pitchFamily="34" charset="0"/>
                  <a:cs typeface="+mn-ea"/>
                  <a:sym typeface="+mn-lt"/>
                </a:rPr>
                <a:t>Manual pull station</a:t>
              </a:r>
            </a:p>
          </p:txBody>
        </p:sp>
        <p:pic>
          <p:nvPicPr>
            <p:cNvPr id="12" name="图片 11"/>
            <p:cNvPicPr>
              <a:picLocks noChangeAspect="1"/>
            </p:cNvPicPr>
            <p:nvPr/>
          </p:nvPicPr>
          <p:blipFill>
            <a:blip r:embed="rId6"/>
            <a:stretch>
              <a:fillRect/>
            </a:stretch>
          </p:blipFill>
          <p:spPr>
            <a:xfrm>
              <a:off x="3093142" y="2476759"/>
              <a:ext cx="777348" cy="790867"/>
            </a:xfrm>
            <a:prstGeom prst="rect">
              <a:avLst/>
            </a:prstGeom>
          </p:spPr>
        </p:pic>
      </p:grpSp>
      <p:pic>
        <p:nvPicPr>
          <p:cNvPr id="14" name="图片 13"/>
          <p:cNvPicPr>
            <a:picLocks noChangeAspect="1"/>
          </p:cNvPicPr>
          <p:nvPr/>
        </p:nvPicPr>
        <p:blipFill>
          <a:blip r:embed="rId7"/>
          <a:stretch>
            <a:fillRect/>
          </a:stretch>
        </p:blipFill>
        <p:spPr>
          <a:xfrm>
            <a:off x="5425437" y="2095794"/>
            <a:ext cx="1403689" cy="3597307"/>
          </a:xfrm>
          <a:prstGeom prst="rect">
            <a:avLst/>
          </a:prstGeom>
        </p:spPr>
      </p:pic>
      <p:cxnSp>
        <p:nvCxnSpPr>
          <p:cNvPr id="17" name="直接箭头连接符 16"/>
          <p:cNvCxnSpPr/>
          <p:nvPr/>
        </p:nvCxnSpPr>
        <p:spPr>
          <a:xfrm>
            <a:off x="4256759" y="2651028"/>
            <a:ext cx="1057763"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a:off x="6866113" y="5319267"/>
            <a:ext cx="1215165"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a:off x="6866113" y="2651028"/>
            <a:ext cx="1215165"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6" name="Text Box 23"/>
          <p:cNvSpPr txBox="1">
            <a:spLocks noChangeArrowheads="1"/>
          </p:cNvSpPr>
          <p:nvPr/>
        </p:nvSpPr>
        <p:spPr bwMode="auto">
          <a:xfrm>
            <a:off x="5369593" y="5619774"/>
            <a:ext cx="1515376" cy="461665"/>
          </a:xfrm>
          <a:prstGeom prst="rect">
            <a:avLst/>
          </a:prstGeom>
          <a:noFill/>
          <a:ln w="9525" algn="ctr">
            <a:noFill/>
            <a:miter lim="800000"/>
            <a:headEnd/>
            <a:tailEnd/>
          </a:ln>
          <a:effectLst/>
        </p:spPr>
        <p:txBody>
          <a:bodyPr wrap="square" anchor="ctr">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t">
              <a:spcBef>
                <a:spcPct val="50000"/>
              </a:spcBef>
            </a:pPr>
            <a:r>
              <a:rPr lang="en-US" sz="1200">
                <a:solidFill>
                  <a:srgbClr val="000000"/>
                </a:solidFill>
                <a:latin typeface="Huawei Sans" panose="020C0503030203020204" pitchFamily="34" charset="0"/>
                <a:cs typeface="+mn-ea"/>
                <a:sym typeface="+mn-lt"/>
              </a:rPr>
              <a:t>Fire controller (host)</a:t>
            </a:r>
          </a:p>
        </p:txBody>
      </p:sp>
      <p:cxnSp>
        <p:nvCxnSpPr>
          <p:cNvPr id="27" name="直接箭头连接符 26"/>
          <p:cNvCxnSpPr/>
          <p:nvPr/>
        </p:nvCxnSpPr>
        <p:spPr>
          <a:xfrm flipH="1">
            <a:off x="4287469" y="4027754"/>
            <a:ext cx="1057762"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4038598" y="2172291"/>
            <a:ext cx="1453792" cy="461665"/>
          </a:xfrm>
          <a:prstGeom prst="rect">
            <a:avLst/>
          </a:prstGeom>
          <a:noFill/>
        </p:spPr>
        <p:txBody>
          <a:bodyPr wrap="square" rtlCol="0">
            <a:spAutoFit/>
          </a:bodyPr>
          <a:lstStyle/>
          <a:p>
            <a:pPr algn="ctr"/>
            <a:r>
              <a:rPr lang="en-US" sz="1200" dirty="0">
                <a:latin typeface="Huawei Sans" panose="020C0503030203020204" pitchFamily="34" charset="0"/>
                <a:cs typeface="+mn-ea"/>
                <a:sym typeface="+mn-lt"/>
              </a:rPr>
              <a:t>Fire alarm input signal</a:t>
            </a:r>
          </a:p>
        </p:txBody>
      </p:sp>
      <p:sp>
        <p:nvSpPr>
          <p:cNvPr id="39" name="文本框 38"/>
          <p:cNvSpPr txBox="1"/>
          <p:nvPr/>
        </p:nvSpPr>
        <p:spPr>
          <a:xfrm>
            <a:off x="6747921" y="2194330"/>
            <a:ext cx="1554013" cy="461665"/>
          </a:xfrm>
          <a:prstGeom prst="rect">
            <a:avLst/>
          </a:prstGeom>
          <a:noFill/>
        </p:spPr>
        <p:txBody>
          <a:bodyPr wrap="square" rtlCol="0">
            <a:spAutoFit/>
          </a:bodyPr>
          <a:lstStyle/>
          <a:p>
            <a:pPr algn="ctr"/>
            <a:r>
              <a:rPr lang="en-US" sz="1200" dirty="0">
                <a:latin typeface="Huawei Sans" panose="020C0503030203020204" pitchFamily="34" charset="0"/>
                <a:cs typeface="+mn-ea"/>
                <a:sym typeface="+mn-lt"/>
              </a:rPr>
              <a:t>Fire extinguishing control</a:t>
            </a:r>
          </a:p>
        </p:txBody>
      </p:sp>
      <p:sp>
        <p:nvSpPr>
          <p:cNvPr id="41" name="文本框 40"/>
          <p:cNvSpPr txBox="1"/>
          <p:nvPr/>
        </p:nvSpPr>
        <p:spPr>
          <a:xfrm>
            <a:off x="6747922" y="4588058"/>
            <a:ext cx="1298291" cy="646331"/>
          </a:xfrm>
          <a:prstGeom prst="rect">
            <a:avLst/>
          </a:prstGeom>
          <a:noFill/>
        </p:spPr>
        <p:txBody>
          <a:bodyPr wrap="square" rtlCol="0">
            <a:spAutoFit/>
          </a:bodyPr>
          <a:lstStyle/>
          <a:p>
            <a:pPr algn="ctr"/>
            <a:r>
              <a:rPr lang="en-US" sz="1200" dirty="0">
                <a:latin typeface="Huawei Sans" panose="020C0503030203020204" pitchFamily="34" charset="0"/>
                <a:cs typeface="+mn-ea"/>
                <a:sym typeface="+mn-lt"/>
              </a:rPr>
              <a:t>Upper-level monitoring platform</a:t>
            </a:r>
          </a:p>
        </p:txBody>
      </p:sp>
      <p:cxnSp>
        <p:nvCxnSpPr>
          <p:cNvPr id="44" name="直接箭头连接符 43"/>
          <p:cNvCxnSpPr/>
          <p:nvPr/>
        </p:nvCxnSpPr>
        <p:spPr>
          <a:xfrm flipH="1">
            <a:off x="4256760" y="5309306"/>
            <a:ext cx="1057762"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5" name="文本框 44"/>
          <p:cNvSpPr txBox="1"/>
          <p:nvPr/>
        </p:nvSpPr>
        <p:spPr>
          <a:xfrm>
            <a:off x="4173285" y="5032308"/>
            <a:ext cx="1269719" cy="276999"/>
          </a:xfrm>
          <a:prstGeom prst="rect">
            <a:avLst/>
          </a:prstGeom>
          <a:noFill/>
        </p:spPr>
        <p:txBody>
          <a:bodyPr wrap="square" rtlCol="0">
            <a:spAutoFit/>
          </a:bodyPr>
          <a:lstStyle/>
          <a:p>
            <a:pPr algn="ctr"/>
            <a:r>
              <a:rPr lang="en-US" sz="1200">
                <a:latin typeface="Huawei Sans" panose="020C0503030203020204" pitchFamily="34" charset="0"/>
                <a:cs typeface="+mn-ea"/>
                <a:sym typeface="+mn-lt"/>
              </a:rPr>
              <a:t>Smoke control</a:t>
            </a:r>
          </a:p>
        </p:txBody>
      </p:sp>
      <p:grpSp>
        <p:nvGrpSpPr>
          <p:cNvPr id="57" name="组合 56"/>
          <p:cNvGrpSpPr/>
          <p:nvPr/>
        </p:nvGrpSpPr>
        <p:grpSpPr>
          <a:xfrm>
            <a:off x="856164" y="3333716"/>
            <a:ext cx="3249386" cy="1278546"/>
            <a:chOff x="582782" y="3728312"/>
            <a:chExt cx="3249386" cy="1278546"/>
          </a:xfrm>
        </p:grpSpPr>
        <p:sp>
          <p:nvSpPr>
            <p:cNvPr id="48" name="Text Box 23"/>
            <p:cNvSpPr txBox="1">
              <a:spLocks noChangeArrowheads="1"/>
            </p:cNvSpPr>
            <p:nvPr/>
          </p:nvSpPr>
          <p:spPr bwMode="auto">
            <a:xfrm>
              <a:off x="582782" y="4545193"/>
              <a:ext cx="975415" cy="461665"/>
            </a:xfrm>
            <a:prstGeom prst="rect">
              <a:avLst/>
            </a:prstGeom>
            <a:noFill/>
            <a:ln w="9525" algn="ctr">
              <a:noFill/>
              <a:miter lim="800000"/>
              <a:headEnd/>
              <a:tailEnd/>
            </a:ln>
            <a:effectLst/>
          </p:spPr>
          <p:txBody>
            <a:bodyPr wrap="square" anchor="ctr">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t">
                <a:spcBef>
                  <a:spcPct val="50000"/>
                </a:spcBef>
              </a:pPr>
              <a:r>
                <a:rPr lang="en-US" sz="1200" dirty="0">
                  <a:solidFill>
                    <a:srgbClr val="000000"/>
                  </a:solidFill>
                  <a:latin typeface="Huawei Sans" panose="020C0503030203020204" pitchFamily="34" charset="0"/>
                  <a:cs typeface="+mn-ea"/>
                  <a:sym typeface="+mn-lt"/>
                </a:rPr>
                <a:t>Alarm beacon</a:t>
              </a:r>
            </a:p>
          </p:txBody>
        </p:sp>
        <p:sp>
          <p:nvSpPr>
            <p:cNvPr id="50" name="Text Box 23"/>
            <p:cNvSpPr txBox="1">
              <a:spLocks noChangeArrowheads="1"/>
            </p:cNvSpPr>
            <p:nvPr/>
          </p:nvSpPr>
          <p:spPr bwMode="auto">
            <a:xfrm>
              <a:off x="1683122" y="4545193"/>
              <a:ext cx="975415" cy="461665"/>
            </a:xfrm>
            <a:prstGeom prst="rect">
              <a:avLst/>
            </a:prstGeom>
            <a:noFill/>
            <a:ln w="9525" algn="ctr">
              <a:noFill/>
              <a:miter lim="800000"/>
              <a:headEnd/>
              <a:tailEnd/>
            </a:ln>
            <a:effectLst/>
          </p:spPr>
          <p:txBody>
            <a:bodyPr wrap="square" anchor="ctr">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t">
                <a:spcBef>
                  <a:spcPct val="50000"/>
                </a:spcBef>
              </a:pPr>
              <a:r>
                <a:rPr lang="en-US" sz="1200">
                  <a:solidFill>
                    <a:srgbClr val="000000"/>
                  </a:solidFill>
                  <a:latin typeface="Huawei Sans" panose="020C0503030203020204" pitchFamily="34" charset="0"/>
                  <a:cs typeface="+mn-ea"/>
                  <a:sym typeface="+mn-lt"/>
                </a:rPr>
                <a:t>Fire alarm bell</a:t>
              </a:r>
            </a:p>
          </p:txBody>
        </p:sp>
        <p:sp>
          <p:nvSpPr>
            <p:cNvPr id="51" name="Text Box 23"/>
            <p:cNvSpPr txBox="1">
              <a:spLocks noChangeArrowheads="1"/>
            </p:cNvSpPr>
            <p:nvPr/>
          </p:nvSpPr>
          <p:spPr bwMode="auto">
            <a:xfrm>
              <a:off x="2841646" y="4545193"/>
              <a:ext cx="990522" cy="461665"/>
            </a:xfrm>
            <a:prstGeom prst="rect">
              <a:avLst/>
            </a:prstGeom>
            <a:noFill/>
            <a:ln w="9525" algn="ctr">
              <a:noFill/>
              <a:miter lim="800000"/>
              <a:headEnd/>
              <a:tailEnd/>
            </a:ln>
            <a:effectLst/>
          </p:spPr>
          <p:txBody>
            <a:bodyPr wrap="square" anchor="ctr">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t">
                <a:spcBef>
                  <a:spcPct val="50000"/>
                </a:spcBef>
              </a:pPr>
              <a:r>
                <a:rPr lang="en-US" sz="1200" dirty="0">
                  <a:solidFill>
                    <a:srgbClr val="000000"/>
                  </a:solidFill>
                  <a:latin typeface="Huawei Sans" panose="020C0503030203020204" pitchFamily="34" charset="0"/>
                  <a:cs typeface="+mn-ea"/>
                  <a:sym typeface="+mn-lt"/>
                </a:rPr>
                <a:t>Firefighting broadcast</a:t>
              </a:r>
            </a:p>
          </p:txBody>
        </p:sp>
        <p:pic>
          <p:nvPicPr>
            <p:cNvPr id="53" name="Picture 7" descr="200712915928558">
              <a:hlinkClick r:id="rId8"/>
            </p:cNvPr>
            <p:cNvPicPr>
              <a:picLocks noChangeAspect="1" noChangeArrowheads="1"/>
            </p:cNvPicPr>
            <p:nvPr/>
          </p:nvPicPr>
          <p:blipFill>
            <a:blip r:embed="rId9" cstate="print"/>
            <a:srcRect b="15857"/>
            <a:stretch>
              <a:fillRect/>
            </a:stretch>
          </p:blipFill>
          <p:spPr bwMode="auto">
            <a:xfrm>
              <a:off x="660912" y="3728312"/>
              <a:ext cx="816287" cy="823880"/>
            </a:xfrm>
            <a:prstGeom prst="rect">
              <a:avLst/>
            </a:prstGeom>
            <a:noFill/>
            <a:ln w="9525">
              <a:noFill/>
              <a:miter lim="800000"/>
              <a:headEnd/>
              <a:tailEnd/>
            </a:ln>
          </p:spPr>
        </p:pic>
        <p:pic>
          <p:nvPicPr>
            <p:cNvPr id="54" name="图片 53"/>
            <p:cNvPicPr/>
            <p:nvPr/>
          </p:nvPicPr>
          <p:blipFill>
            <a:blip r:embed="rId10" cstate="print"/>
            <a:srcRect/>
            <a:stretch>
              <a:fillRect/>
            </a:stretch>
          </p:blipFill>
          <p:spPr bwMode="auto">
            <a:xfrm>
              <a:off x="1801862" y="3791119"/>
              <a:ext cx="768642" cy="788583"/>
            </a:xfrm>
            <a:prstGeom prst="rect">
              <a:avLst/>
            </a:prstGeom>
            <a:noFill/>
          </p:spPr>
        </p:pic>
        <p:pic>
          <p:nvPicPr>
            <p:cNvPr id="55" name="图片 54"/>
            <p:cNvPicPr>
              <a:picLocks noChangeAspect="1"/>
            </p:cNvPicPr>
            <p:nvPr/>
          </p:nvPicPr>
          <p:blipFill>
            <a:blip r:embed="rId11"/>
            <a:stretch>
              <a:fillRect/>
            </a:stretch>
          </p:blipFill>
          <p:spPr>
            <a:xfrm>
              <a:off x="2951861" y="3815425"/>
              <a:ext cx="777812" cy="750424"/>
            </a:xfrm>
            <a:prstGeom prst="rect">
              <a:avLst/>
            </a:prstGeom>
          </p:spPr>
        </p:pic>
      </p:grpSp>
      <p:sp>
        <p:nvSpPr>
          <p:cNvPr id="58" name="Text Box 23"/>
          <p:cNvSpPr txBox="1">
            <a:spLocks noChangeArrowheads="1"/>
          </p:cNvSpPr>
          <p:nvPr/>
        </p:nvSpPr>
        <p:spPr bwMode="auto">
          <a:xfrm>
            <a:off x="834599" y="5567782"/>
            <a:ext cx="1161133" cy="461665"/>
          </a:xfrm>
          <a:prstGeom prst="rect">
            <a:avLst/>
          </a:prstGeom>
          <a:noFill/>
          <a:ln w="9525" algn="ctr">
            <a:noFill/>
            <a:miter lim="800000"/>
            <a:headEnd/>
            <a:tailEnd/>
          </a:ln>
          <a:effectLst/>
        </p:spPr>
        <p:txBody>
          <a:bodyPr wrap="square" anchor="ctr">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t">
              <a:spcBef>
                <a:spcPct val="50000"/>
              </a:spcBef>
            </a:pPr>
            <a:r>
              <a:rPr lang="en-US" sz="1200" dirty="0">
                <a:solidFill>
                  <a:srgbClr val="000000"/>
                </a:solidFill>
                <a:latin typeface="Huawei Sans" panose="020C0503030203020204" pitchFamily="34" charset="0"/>
                <a:cs typeface="+mn-ea"/>
                <a:sym typeface="+mn-lt"/>
              </a:rPr>
              <a:t>Pressurized fan</a:t>
            </a:r>
          </a:p>
        </p:txBody>
      </p:sp>
      <p:grpSp>
        <p:nvGrpSpPr>
          <p:cNvPr id="64" name="组合 63"/>
          <p:cNvGrpSpPr/>
          <p:nvPr/>
        </p:nvGrpSpPr>
        <p:grpSpPr>
          <a:xfrm>
            <a:off x="977658" y="4616995"/>
            <a:ext cx="2974970" cy="1416292"/>
            <a:chOff x="704276" y="4969420"/>
            <a:chExt cx="2974970" cy="1416292"/>
          </a:xfrm>
        </p:grpSpPr>
        <p:pic>
          <p:nvPicPr>
            <p:cNvPr id="56" name="图片 55"/>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04276" y="5028459"/>
              <a:ext cx="905466" cy="905466"/>
            </a:xfrm>
            <a:prstGeom prst="rect">
              <a:avLst/>
            </a:prstGeom>
          </p:spPr>
        </p:pic>
        <p:pic>
          <p:nvPicPr>
            <p:cNvPr id="59" name="图片 58"/>
            <p:cNvPicPr>
              <a:picLocks noChangeAspect="1"/>
            </p:cNvPicPr>
            <p:nvPr/>
          </p:nvPicPr>
          <p:blipFill>
            <a:blip r:embed="rId13"/>
            <a:stretch>
              <a:fillRect/>
            </a:stretch>
          </p:blipFill>
          <p:spPr>
            <a:xfrm>
              <a:off x="1801862" y="5028690"/>
              <a:ext cx="745279" cy="811591"/>
            </a:xfrm>
            <a:prstGeom prst="rect">
              <a:avLst/>
            </a:prstGeom>
          </p:spPr>
        </p:pic>
        <p:sp>
          <p:nvSpPr>
            <p:cNvPr id="60" name="Text Box 23"/>
            <p:cNvSpPr txBox="1">
              <a:spLocks noChangeArrowheads="1"/>
            </p:cNvSpPr>
            <p:nvPr/>
          </p:nvSpPr>
          <p:spPr bwMode="auto">
            <a:xfrm>
              <a:off x="1520667" y="5924047"/>
              <a:ext cx="1261616" cy="461665"/>
            </a:xfrm>
            <a:prstGeom prst="rect">
              <a:avLst/>
            </a:prstGeom>
            <a:noFill/>
            <a:ln w="9525" algn="ctr">
              <a:noFill/>
              <a:miter lim="800000"/>
              <a:headEnd/>
              <a:tailEnd/>
            </a:ln>
            <a:effectLst/>
          </p:spPr>
          <p:txBody>
            <a:bodyPr wrap="square" anchor="ctr">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t">
                <a:spcBef>
                  <a:spcPct val="50000"/>
                </a:spcBef>
              </a:pPr>
              <a:r>
                <a:rPr lang="en-US" sz="1200" dirty="0">
                  <a:solidFill>
                    <a:srgbClr val="000000"/>
                  </a:solidFill>
                  <a:latin typeface="Huawei Sans" panose="020C0503030203020204" pitchFamily="34" charset="0"/>
                  <a:cs typeface="+mn-ea"/>
                  <a:sym typeface="+mn-lt"/>
                </a:rPr>
                <a:t>Pressurized air supply vent</a:t>
              </a:r>
            </a:p>
          </p:txBody>
        </p:sp>
        <p:pic>
          <p:nvPicPr>
            <p:cNvPr id="61" name="图片 60"/>
            <p:cNvPicPr>
              <a:picLocks noChangeAspect="1"/>
            </p:cNvPicPr>
            <p:nvPr/>
          </p:nvPicPr>
          <p:blipFill>
            <a:blip r:embed="rId14"/>
            <a:stretch>
              <a:fillRect/>
            </a:stretch>
          </p:blipFill>
          <p:spPr>
            <a:xfrm>
              <a:off x="2815643" y="4969420"/>
              <a:ext cx="863603" cy="964505"/>
            </a:xfrm>
            <a:prstGeom prst="rect">
              <a:avLst/>
            </a:prstGeom>
          </p:spPr>
        </p:pic>
        <p:sp>
          <p:nvSpPr>
            <p:cNvPr id="62" name="Text Box 23"/>
            <p:cNvSpPr txBox="1">
              <a:spLocks noChangeArrowheads="1"/>
            </p:cNvSpPr>
            <p:nvPr/>
          </p:nvSpPr>
          <p:spPr bwMode="auto">
            <a:xfrm>
              <a:off x="2868296" y="5921033"/>
              <a:ext cx="755107" cy="461665"/>
            </a:xfrm>
            <a:prstGeom prst="rect">
              <a:avLst/>
            </a:prstGeom>
            <a:noFill/>
            <a:ln w="9525" algn="ctr">
              <a:noFill/>
              <a:miter lim="800000"/>
              <a:headEnd/>
              <a:tailEnd/>
            </a:ln>
            <a:effectLst/>
          </p:spPr>
          <p:txBody>
            <a:bodyPr wrap="square" anchor="ctr">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t">
                <a:spcBef>
                  <a:spcPct val="50000"/>
                </a:spcBef>
              </a:pPr>
              <a:r>
                <a:rPr lang="en-US" sz="1200" dirty="0">
                  <a:solidFill>
                    <a:srgbClr val="000000"/>
                  </a:solidFill>
                  <a:latin typeface="Huawei Sans" panose="020C0503030203020204" pitchFamily="34" charset="0"/>
                  <a:cs typeface="+mn-ea"/>
                  <a:sym typeface="+mn-lt"/>
                </a:rPr>
                <a:t>Smoke vent</a:t>
              </a:r>
            </a:p>
          </p:txBody>
        </p:sp>
      </p:grpSp>
      <p:sp>
        <p:nvSpPr>
          <p:cNvPr id="63" name="文本框 62"/>
          <p:cNvSpPr txBox="1"/>
          <p:nvPr/>
        </p:nvSpPr>
        <p:spPr>
          <a:xfrm>
            <a:off x="4059973" y="3556815"/>
            <a:ext cx="1451334" cy="461665"/>
          </a:xfrm>
          <a:prstGeom prst="rect">
            <a:avLst/>
          </a:prstGeom>
          <a:noFill/>
        </p:spPr>
        <p:txBody>
          <a:bodyPr wrap="square" rtlCol="0">
            <a:spAutoFit/>
          </a:bodyPr>
          <a:lstStyle/>
          <a:p>
            <a:pPr algn="ctr"/>
            <a:r>
              <a:rPr lang="en-US" sz="1200" dirty="0">
                <a:latin typeface="Huawei Sans" panose="020C0503030203020204" pitchFamily="34" charset="0"/>
                <a:cs typeface="+mn-ea"/>
                <a:sym typeface="+mn-lt"/>
              </a:rPr>
              <a:t>Fire alarm output signal</a:t>
            </a:r>
          </a:p>
        </p:txBody>
      </p:sp>
      <p:cxnSp>
        <p:nvCxnSpPr>
          <p:cNvPr id="65" name="直接箭头连接符 64"/>
          <p:cNvCxnSpPr/>
          <p:nvPr/>
        </p:nvCxnSpPr>
        <p:spPr>
          <a:xfrm>
            <a:off x="6831048" y="4061552"/>
            <a:ext cx="1215165"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6" name="文本框 65"/>
          <p:cNvSpPr txBox="1"/>
          <p:nvPr/>
        </p:nvSpPr>
        <p:spPr>
          <a:xfrm>
            <a:off x="6712857" y="3565098"/>
            <a:ext cx="1333356" cy="461665"/>
          </a:xfrm>
          <a:prstGeom prst="rect">
            <a:avLst/>
          </a:prstGeom>
          <a:noFill/>
        </p:spPr>
        <p:txBody>
          <a:bodyPr wrap="square" rtlCol="0">
            <a:spAutoFit/>
          </a:bodyPr>
          <a:lstStyle/>
          <a:p>
            <a:pPr algn="ctr"/>
            <a:r>
              <a:rPr lang="en-US" sz="1200" dirty="0">
                <a:latin typeface="Huawei Sans" panose="020C0503030203020204" pitchFamily="34" charset="0"/>
                <a:cs typeface="+mn-ea"/>
                <a:sym typeface="+mn-lt"/>
              </a:rPr>
              <a:t>Safety evacuation</a:t>
            </a:r>
          </a:p>
        </p:txBody>
      </p:sp>
      <p:grpSp>
        <p:nvGrpSpPr>
          <p:cNvPr id="75" name="组合 74"/>
          <p:cNvGrpSpPr/>
          <p:nvPr/>
        </p:nvGrpSpPr>
        <p:grpSpPr>
          <a:xfrm>
            <a:off x="8326322" y="1866314"/>
            <a:ext cx="2777385" cy="1463041"/>
            <a:chOff x="8052940" y="2218739"/>
            <a:chExt cx="2777385" cy="1463041"/>
          </a:xfrm>
        </p:grpSpPr>
        <p:sp>
          <p:nvSpPr>
            <p:cNvPr id="68" name="Text Box 23"/>
            <p:cNvSpPr txBox="1">
              <a:spLocks noChangeArrowheads="1"/>
            </p:cNvSpPr>
            <p:nvPr/>
          </p:nvSpPr>
          <p:spPr bwMode="auto">
            <a:xfrm>
              <a:off x="8052940" y="3217354"/>
              <a:ext cx="1587914" cy="461665"/>
            </a:xfrm>
            <a:prstGeom prst="rect">
              <a:avLst/>
            </a:prstGeom>
            <a:noFill/>
            <a:ln w="9525" algn="ctr">
              <a:noFill/>
              <a:miter lim="800000"/>
              <a:headEnd/>
              <a:tailEnd/>
            </a:ln>
            <a:effectLst/>
          </p:spPr>
          <p:txBody>
            <a:bodyPr wrap="square" anchor="ctr">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t">
                <a:spcBef>
                  <a:spcPct val="50000"/>
                </a:spcBef>
              </a:pPr>
              <a:r>
                <a:rPr lang="en-US" sz="1200" dirty="0">
                  <a:solidFill>
                    <a:srgbClr val="000000"/>
                  </a:solidFill>
                  <a:latin typeface="Huawei Sans" panose="020C0503030203020204" pitchFamily="34" charset="0"/>
                  <a:cs typeface="+mn-ea"/>
                  <a:sym typeface="+mn-lt"/>
                </a:rPr>
                <a:t>Fire cylinders and pipe network</a:t>
              </a:r>
            </a:p>
          </p:txBody>
        </p:sp>
        <p:pic>
          <p:nvPicPr>
            <p:cNvPr id="69" name="图片 68" descr="100_3202"/>
            <p:cNvPicPr/>
            <p:nvPr/>
          </p:nvPicPr>
          <p:blipFill>
            <a:blip r:embed="rId15" cstate="print"/>
            <a:srcRect l="56917" t="37991" r="20135" b="31447"/>
            <a:stretch>
              <a:fillRect/>
            </a:stretch>
          </p:blipFill>
          <p:spPr bwMode="auto">
            <a:xfrm>
              <a:off x="9713335" y="2218739"/>
              <a:ext cx="1046019" cy="1020776"/>
            </a:xfrm>
            <a:prstGeom prst="rect">
              <a:avLst/>
            </a:prstGeom>
            <a:noFill/>
          </p:spPr>
        </p:pic>
        <p:sp>
          <p:nvSpPr>
            <p:cNvPr id="70" name="Text Box 23"/>
            <p:cNvSpPr txBox="1">
              <a:spLocks noChangeArrowheads="1"/>
            </p:cNvSpPr>
            <p:nvPr/>
          </p:nvSpPr>
          <p:spPr bwMode="auto">
            <a:xfrm>
              <a:off x="9642363" y="3220115"/>
              <a:ext cx="1187962" cy="461665"/>
            </a:xfrm>
            <a:prstGeom prst="rect">
              <a:avLst/>
            </a:prstGeom>
            <a:noFill/>
            <a:ln w="9525" algn="ctr">
              <a:noFill/>
              <a:miter lim="800000"/>
              <a:headEnd/>
              <a:tailEnd/>
            </a:ln>
            <a:effectLst/>
          </p:spPr>
          <p:txBody>
            <a:bodyPr wrap="square" anchor="ctr">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t">
                <a:spcBef>
                  <a:spcPct val="50000"/>
                </a:spcBef>
              </a:pPr>
              <a:r>
                <a:rPr lang="en-US" sz="1200">
                  <a:solidFill>
                    <a:srgbClr val="000000"/>
                  </a:solidFill>
                  <a:latin typeface="Huawei Sans" panose="020C0503030203020204" pitchFamily="34" charset="0"/>
                  <a:cs typeface="+mn-ea"/>
                  <a:sym typeface="+mn-lt"/>
                </a:rPr>
                <a:t>Startup apparatus</a:t>
              </a:r>
            </a:p>
          </p:txBody>
        </p:sp>
        <p:pic>
          <p:nvPicPr>
            <p:cNvPr id="73" name="图片 72"/>
            <p:cNvPicPr>
              <a:picLocks noChangeAspect="1"/>
            </p:cNvPicPr>
            <p:nvPr/>
          </p:nvPicPr>
          <p:blipFill>
            <a:blip r:embed="rId16"/>
            <a:stretch>
              <a:fillRect/>
            </a:stretch>
          </p:blipFill>
          <p:spPr>
            <a:xfrm>
              <a:off x="8127754" y="2221902"/>
              <a:ext cx="1438286" cy="1026930"/>
            </a:xfrm>
            <a:prstGeom prst="rect">
              <a:avLst/>
            </a:prstGeom>
          </p:spPr>
        </p:pic>
      </p:grpSp>
      <p:grpSp>
        <p:nvGrpSpPr>
          <p:cNvPr id="83" name="组合 82"/>
          <p:cNvGrpSpPr/>
          <p:nvPr/>
        </p:nvGrpSpPr>
        <p:grpSpPr>
          <a:xfrm>
            <a:off x="8171880" y="3441095"/>
            <a:ext cx="3312121" cy="1239939"/>
            <a:chOff x="7898498" y="3793520"/>
            <a:chExt cx="3312121" cy="1239939"/>
          </a:xfrm>
        </p:grpSpPr>
        <p:pic>
          <p:nvPicPr>
            <p:cNvPr id="74" name="图片 73"/>
            <p:cNvPicPr/>
            <p:nvPr/>
          </p:nvPicPr>
          <p:blipFill>
            <a:blip r:embed="rId17" cstate="print">
              <a:extLst>
                <a:ext uri="{28A0092B-C50C-407E-A947-70E740481C1C}">
                  <a14:useLocalDpi xmlns:a14="http://schemas.microsoft.com/office/drawing/2010/main" val="0"/>
                </a:ext>
              </a:extLst>
            </a:blip>
            <a:stretch>
              <a:fillRect/>
            </a:stretch>
          </p:blipFill>
          <p:spPr>
            <a:xfrm>
              <a:off x="8208586" y="3793520"/>
              <a:ext cx="987117" cy="834356"/>
            </a:xfrm>
            <a:prstGeom prst="rect">
              <a:avLst/>
            </a:prstGeom>
            <a:ln w="25400">
              <a:noFill/>
            </a:ln>
          </p:spPr>
        </p:pic>
        <p:sp>
          <p:nvSpPr>
            <p:cNvPr id="76" name="Text Box 23"/>
            <p:cNvSpPr txBox="1">
              <a:spLocks noChangeArrowheads="1"/>
            </p:cNvSpPr>
            <p:nvPr/>
          </p:nvSpPr>
          <p:spPr bwMode="auto">
            <a:xfrm>
              <a:off x="7898498" y="4571794"/>
              <a:ext cx="1587914" cy="461665"/>
            </a:xfrm>
            <a:prstGeom prst="rect">
              <a:avLst/>
            </a:prstGeom>
            <a:noFill/>
            <a:ln w="9525" algn="ctr">
              <a:noFill/>
              <a:miter lim="800000"/>
              <a:headEnd/>
              <a:tailEnd/>
            </a:ln>
            <a:effectLst/>
          </p:spPr>
          <p:txBody>
            <a:bodyPr wrap="square" anchor="ctr">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t">
                <a:spcBef>
                  <a:spcPct val="50000"/>
                </a:spcBef>
              </a:pPr>
              <a:r>
                <a:rPr lang="en-US" sz="1200" dirty="0">
                  <a:solidFill>
                    <a:srgbClr val="000000"/>
                  </a:solidFill>
                  <a:latin typeface="Huawei Sans" panose="020C0503030203020204" pitchFamily="34" charset="0"/>
                  <a:cs typeface="+mn-ea"/>
                  <a:sym typeface="+mn-lt"/>
                </a:rPr>
                <a:t>Fire emergency lighting</a:t>
              </a:r>
            </a:p>
          </p:txBody>
        </p:sp>
        <p:pic>
          <p:nvPicPr>
            <p:cNvPr id="77" name="图片 76"/>
            <p:cNvPicPr/>
            <p:nvPr/>
          </p:nvPicPr>
          <p:blipFill>
            <a:blip r:embed="rId18" cstate="print">
              <a:extLst>
                <a:ext uri="{28A0092B-C50C-407E-A947-70E740481C1C}">
                  <a14:useLocalDpi xmlns:a14="http://schemas.microsoft.com/office/drawing/2010/main" val="0"/>
                </a:ext>
              </a:extLst>
            </a:blip>
            <a:stretch>
              <a:fillRect/>
            </a:stretch>
          </p:blipFill>
          <p:spPr>
            <a:xfrm>
              <a:off x="9479866" y="3819746"/>
              <a:ext cx="1730753" cy="810423"/>
            </a:xfrm>
            <a:prstGeom prst="rect">
              <a:avLst/>
            </a:prstGeom>
            <a:ln w="25400">
              <a:noFill/>
            </a:ln>
          </p:spPr>
        </p:pic>
        <p:sp>
          <p:nvSpPr>
            <p:cNvPr id="78" name="Text Box 23"/>
            <p:cNvSpPr txBox="1">
              <a:spLocks noChangeArrowheads="1"/>
            </p:cNvSpPr>
            <p:nvPr/>
          </p:nvSpPr>
          <p:spPr bwMode="auto">
            <a:xfrm>
              <a:off x="9521998" y="4664126"/>
              <a:ext cx="1587914" cy="276999"/>
            </a:xfrm>
            <a:prstGeom prst="rect">
              <a:avLst/>
            </a:prstGeom>
            <a:noFill/>
            <a:ln w="9525" algn="ctr">
              <a:noFill/>
              <a:miter lim="800000"/>
              <a:headEnd/>
              <a:tailEnd/>
            </a:ln>
            <a:effectLst/>
          </p:spPr>
          <p:txBody>
            <a:bodyPr wrap="square" anchor="ctr">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t">
                <a:spcBef>
                  <a:spcPct val="50000"/>
                </a:spcBef>
              </a:pPr>
              <a:r>
                <a:rPr lang="en-US" sz="1200" dirty="0">
                  <a:solidFill>
                    <a:srgbClr val="000000"/>
                  </a:solidFill>
                  <a:latin typeface="Huawei Sans" panose="020C0503030203020204" pitchFamily="34" charset="0"/>
                  <a:cs typeface="+mn-ea"/>
                  <a:sym typeface="+mn-lt"/>
                </a:rPr>
                <a:t>Evacuation signs</a:t>
              </a:r>
            </a:p>
          </p:txBody>
        </p:sp>
      </p:grpSp>
      <p:grpSp>
        <p:nvGrpSpPr>
          <p:cNvPr id="84" name="组合 83"/>
          <p:cNvGrpSpPr/>
          <p:nvPr/>
        </p:nvGrpSpPr>
        <p:grpSpPr>
          <a:xfrm>
            <a:off x="8197081" y="4709544"/>
            <a:ext cx="3056297" cy="1388017"/>
            <a:chOff x="7923699" y="4962579"/>
            <a:chExt cx="3056297" cy="1388017"/>
          </a:xfrm>
        </p:grpSpPr>
        <p:pic>
          <p:nvPicPr>
            <p:cNvPr id="79" name="Picture 73" descr="台式电脑"/>
            <p:cNvPicPr>
              <a:picLocks noChangeAspect="1" noChangeArrowheads="1"/>
            </p:cNvPicPr>
            <p:nvPr/>
          </p:nvPicPr>
          <p:blipFill>
            <a:blip r:embed="rId19" cstate="print"/>
            <a:srcRect/>
            <a:stretch>
              <a:fillRect/>
            </a:stretch>
          </p:blipFill>
          <p:spPr bwMode="auto">
            <a:xfrm>
              <a:off x="8208586" y="4962579"/>
              <a:ext cx="1057897" cy="1005003"/>
            </a:xfrm>
            <a:prstGeom prst="rect">
              <a:avLst/>
            </a:prstGeom>
            <a:noFill/>
          </p:spPr>
        </p:pic>
        <p:sp>
          <p:nvSpPr>
            <p:cNvPr id="80" name="Text Box 23"/>
            <p:cNvSpPr txBox="1">
              <a:spLocks noChangeArrowheads="1"/>
            </p:cNvSpPr>
            <p:nvPr/>
          </p:nvSpPr>
          <p:spPr bwMode="auto">
            <a:xfrm>
              <a:off x="7923699" y="5888931"/>
              <a:ext cx="1769758" cy="461665"/>
            </a:xfrm>
            <a:prstGeom prst="rect">
              <a:avLst/>
            </a:prstGeom>
            <a:noFill/>
            <a:ln w="9525" algn="ctr">
              <a:noFill/>
              <a:miter lim="800000"/>
              <a:headEnd/>
              <a:tailEnd/>
            </a:ln>
            <a:effectLst/>
          </p:spPr>
          <p:txBody>
            <a:bodyPr wrap="square" anchor="ctr">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t">
                <a:spcBef>
                  <a:spcPct val="50000"/>
                </a:spcBef>
              </a:pPr>
              <a:r>
                <a:rPr lang="en-US" sz="1200" dirty="0">
                  <a:solidFill>
                    <a:srgbClr val="000000"/>
                  </a:solidFill>
                  <a:latin typeface="Huawei Sans" panose="020C0503030203020204" pitchFamily="34" charset="0"/>
                  <a:cs typeface="+mn-ea"/>
                  <a:sym typeface="+mn-lt"/>
                </a:rPr>
                <a:t>Firefighting surveillance platform</a:t>
              </a:r>
            </a:p>
          </p:txBody>
        </p:sp>
        <p:pic>
          <p:nvPicPr>
            <p:cNvPr id="81" name="Picture 73" descr="台式电脑"/>
            <p:cNvPicPr>
              <a:picLocks noChangeAspect="1" noChangeArrowheads="1"/>
            </p:cNvPicPr>
            <p:nvPr/>
          </p:nvPicPr>
          <p:blipFill>
            <a:blip r:embed="rId19" cstate="print"/>
            <a:srcRect/>
            <a:stretch>
              <a:fillRect/>
            </a:stretch>
          </p:blipFill>
          <p:spPr bwMode="auto">
            <a:xfrm>
              <a:off x="9657091" y="4976429"/>
              <a:ext cx="1057897" cy="1005003"/>
            </a:xfrm>
            <a:prstGeom prst="rect">
              <a:avLst/>
            </a:prstGeom>
            <a:noFill/>
          </p:spPr>
        </p:pic>
        <p:sp>
          <p:nvSpPr>
            <p:cNvPr id="82" name="Text Box 23"/>
            <p:cNvSpPr txBox="1">
              <a:spLocks noChangeArrowheads="1"/>
            </p:cNvSpPr>
            <p:nvPr/>
          </p:nvSpPr>
          <p:spPr bwMode="auto">
            <a:xfrm>
              <a:off x="9392082" y="5966833"/>
              <a:ext cx="1587914" cy="276999"/>
            </a:xfrm>
            <a:prstGeom prst="rect">
              <a:avLst/>
            </a:prstGeom>
            <a:noFill/>
            <a:ln w="9525" algn="ctr">
              <a:noFill/>
              <a:miter lim="800000"/>
              <a:headEnd/>
              <a:tailEnd/>
            </a:ln>
            <a:effectLst/>
          </p:spPr>
          <p:txBody>
            <a:bodyPr wrap="square" anchor="ctr">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t">
                <a:spcBef>
                  <a:spcPct val="50000"/>
                </a:spcBef>
              </a:pPr>
              <a:r>
                <a:rPr lang="en-US" sz="1200">
                  <a:solidFill>
                    <a:srgbClr val="000000"/>
                  </a:solidFill>
                  <a:latin typeface="Huawei Sans" panose="020C0503030203020204" pitchFamily="34" charset="0"/>
                  <a:cs typeface="+mn-ea"/>
                  <a:sym typeface="+mn-lt"/>
                </a:rPr>
                <a:t>DCIM</a:t>
              </a:r>
            </a:p>
          </p:txBody>
        </p:sp>
      </p:grpSp>
    </p:spTree>
    <p:extLst>
      <p:ext uri="{BB962C8B-B14F-4D97-AF65-F5344CB8AC3E}">
        <p14:creationId xmlns:p14="http://schemas.microsoft.com/office/powerpoint/2010/main" val="1931787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barn(inVertical)">
                                      <p:cBhvr>
                                        <p:cTn id="14" dur="500"/>
                                        <p:tgtEl>
                                          <p:spTgt spid="14"/>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barn(inVertical)">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randombar(horizontal)">
                                      <p:cBhvr>
                                        <p:cTn id="22" dur="500"/>
                                        <p:tgtEl>
                                          <p:spTgt spid="15"/>
                                        </p:tgtEl>
                                      </p:cBhvr>
                                    </p:animEffect>
                                  </p:childTnLst>
                                </p:cTn>
                              </p:par>
                              <p:par>
                                <p:cTn id="23" presetID="14" presetClass="entr" presetSubtype="10"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randombar(horizontal)">
                                      <p:cBhvr>
                                        <p:cTn id="25" dur="500"/>
                                        <p:tgtEl>
                                          <p:spTgt spid="17"/>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randombar(horizontal)">
                                      <p:cBhvr>
                                        <p:cTn id="28" dur="500"/>
                                        <p:tgtEl>
                                          <p:spTgt spid="31"/>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randombar(horizontal)">
                                      <p:cBhvr>
                                        <p:cTn id="33" dur="500"/>
                                        <p:tgtEl>
                                          <p:spTgt spid="27"/>
                                        </p:tgtEl>
                                      </p:cBhvr>
                                    </p:animEffect>
                                  </p:childTnLst>
                                </p:cTn>
                              </p:par>
                              <p:par>
                                <p:cTn id="34" presetID="14" presetClass="entr" presetSubtype="10" fill="hold" nodeType="withEffect">
                                  <p:stCondLst>
                                    <p:cond delay="0"/>
                                  </p:stCondLst>
                                  <p:childTnLst>
                                    <p:set>
                                      <p:cBhvr>
                                        <p:cTn id="35" dur="1" fill="hold">
                                          <p:stCondLst>
                                            <p:cond delay="0"/>
                                          </p:stCondLst>
                                        </p:cTn>
                                        <p:tgtEl>
                                          <p:spTgt spid="57"/>
                                        </p:tgtEl>
                                        <p:attrNameLst>
                                          <p:attrName>style.visibility</p:attrName>
                                        </p:attrNameLst>
                                      </p:cBhvr>
                                      <p:to>
                                        <p:strVal val="visible"/>
                                      </p:to>
                                    </p:set>
                                    <p:animEffect transition="in" filter="randombar(horizontal)">
                                      <p:cBhvr>
                                        <p:cTn id="36" dur="500"/>
                                        <p:tgtEl>
                                          <p:spTgt spid="57"/>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63"/>
                                        </p:tgtEl>
                                        <p:attrNameLst>
                                          <p:attrName>style.visibility</p:attrName>
                                        </p:attrNameLst>
                                      </p:cBhvr>
                                      <p:to>
                                        <p:strVal val="visible"/>
                                      </p:to>
                                    </p:set>
                                    <p:animEffect transition="in" filter="randombar(horizontal)">
                                      <p:cBhvr>
                                        <p:cTn id="39" dur="500"/>
                                        <p:tgtEl>
                                          <p:spTgt spid="63"/>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nodeType="click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down)">
                                      <p:cBhvr>
                                        <p:cTn id="44" dur="500"/>
                                        <p:tgtEl>
                                          <p:spTgt spid="21"/>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wipe(down)">
                                      <p:cBhvr>
                                        <p:cTn id="47" dur="500"/>
                                        <p:tgtEl>
                                          <p:spTgt spid="39"/>
                                        </p:tgtEl>
                                      </p:cBhvr>
                                    </p:animEffect>
                                  </p:childTnLst>
                                </p:cTn>
                              </p:par>
                              <p:par>
                                <p:cTn id="48" presetID="22" presetClass="entr" presetSubtype="4" fill="hold" nodeType="withEffect">
                                  <p:stCondLst>
                                    <p:cond delay="0"/>
                                  </p:stCondLst>
                                  <p:childTnLst>
                                    <p:set>
                                      <p:cBhvr>
                                        <p:cTn id="49" dur="1" fill="hold">
                                          <p:stCondLst>
                                            <p:cond delay="0"/>
                                          </p:stCondLst>
                                        </p:cTn>
                                        <p:tgtEl>
                                          <p:spTgt spid="75"/>
                                        </p:tgtEl>
                                        <p:attrNameLst>
                                          <p:attrName>style.visibility</p:attrName>
                                        </p:attrNameLst>
                                      </p:cBhvr>
                                      <p:to>
                                        <p:strVal val="visible"/>
                                      </p:to>
                                    </p:set>
                                    <p:animEffect transition="in" filter="wipe(down)">
                                      <p:cBhvr>
                                        <p:cTn id="50" dur="500"/>
                                        <p:tgtEl>
                                          <p:spTgt spid="75"/>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nodeType="click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wipe(down)">
                                      <p:cBhvr>
                                        <p:cTn id="55" dur="500"/>
                                        <p:tgtEl>
                                          <p:spTgt spid="44"/>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45"/>
                                        </p:tgtEl>
                                        <p:attrNameLst>
                                          <p:attrName>style.visibility</p:attrName>
                                        </p:attrNameLst>
                                      </p:cBhvr>
                                      <p:to>
                                        <p:strVal val="visible"/>
                                      </p:to>
                                    </p:set>
                                    <p:animEffect transition="in" filter="wipe(down)">
                                      <p:cBhvr>
                                        <p:cTn id="58" dur="500"/>
                                        <p:tgtEl>
                                          <p:spTgt spid="45"/>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58"/>
                                        </p:tgtEl>
                                        <p:attrNameLst>
                                          <p:attrName>style.visibility</p:attrName>
                                        </p:attrNameLst>
                                      </p:cBhvr>
                                      <p:to>
                                        <p:strVal val="visible"/>
                                      </p:to>
                                    </p:set>
                                    <p:animEffect transition="in" filter="wipe(down)">
                                      <p:cBhvr>
                                        <p:cTn id="61" dur="500"/>
                                        <p:tgtEl>
                                          <p:spTgt spid="58"/>
                                        </p:tgtEl>
                                      </p:cBhvr>
                                    </p:animEffect>
                                  </p:childTnLst>
                                </p:cTn>
                              </p:par>
                              <p:par>
                                <p:cTn id="62" presetID="22" presetClass="entr" presetSubtype="4" fill="hold" nodeType="withEffect">
                                  <p:stCondLst>
                                    <p:cond delay="0"/>
                                  </p:stCondLst>
                                  <p:childTnLst>
                                    <p:set>
                                      <p:cBhvr>
                                        <p:cTn id="63" dur="1" fill="hold">
                                          <p:stCondLst>
                                            <p:cond delay="0"/>
                                          </p:stCondLst>
                                        </p:cTn>
                                        <p:tgtEl>
                                          <p:spTgt spid="64"/>
                                        </p:tgtEl>
                                        <p:attrNameLst>
                                          <p:attrName>style.visibility</p:attrName>
                                        </p:attrNameLst>
                                      </p:cBhvr>
                                      <p:to>
                                        <p:strVal val="visible"/>
                                      </p:to>
                                    </p:set>
                                    <p:animEffect transition="in" filter="wipe(down)">
                                      <p:cBhvr>
                                        <p:cTn id="64" dur="500"/>
                                        <p:tgtEl>
                                          <p:spTgt spid="64"/>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nodeType="clickEffect">
                                  <p:stCondLst>
                                    <p:cond delay="0"/>
                                  </p:stCondLst>
                                  <p:childTnLst>
                                    <p:set>
                                      <p:cBhvr>
                                        <p:cTn id="68" dur="1" fill="hold">
                                          <p:stCondLst>
                                            <p:cond delay="0"/>
                                          </p:stCondLst>
                                        </p:cTn>
                                        <p:tgtEl>
                                          <p:spTgt spid="65"/>
                                        </p:tgtEl>
                                        <p:attrNameLst>
                                          <p:attrName>style.visibility</p:attrName>
                                        </p:attrNameLst>
                                      </p:cBhvr>
                                      <p:to>
                                        <p:strVal val="visible"/>
                                      </p:to>
                                    </p:set>
                                    <p:animEffect transition="in" filter="wipe(down)">
                                      <p:cBhvr>
                                        <p:cTn id="69" dur="500"/>
                                        <p:tgtEl>
                                          <p:spTgt spid="65"/>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66"/>
                                        </p:tgtEl>
                                        <p:attrNameLst>
                                          <p:attrName>style.visibility</p:attrName>
                                        </p:attrNameLst>
                                      </p:cBhvr>
                                      <p:to>
                                        <p:strVal val="visible"/>
                                      </p:to>
                                    </p:set>
                                    <p:animEffect transition="in" filter="wipe(down)">
                                      <p:cBhvr>
                                        <p:cTn id="72" dur="500"/>
                                        <p:tgtEl>
                                          <p:spTgt spid="66"/>
                                        </p:tgtEl>
                                      </p:cBhvr>
                                    </p:animEffect>
                                  </p:childTnLst>
                                </p:cTn>
                              </p:par>
                              <p:par>
                                <p:cTn id="73" presetID="22" presetClass="entr" presetSubtype="4" fill="hold" nodeType="withEffect">
                                  <p:stCondLst>
                                    <p:cond delay="0"/>
                                  </p:stCondLst>
                                  <p:childTnLst>
                                    <p:set>
                                      <p:cBhvr>
                                        <p:cTn id="74" dur="1" fill="hold">
                                          <p:stCondLst>
                                            <p:cond delay="0"/>
                                          </p:stCondLst>
                                        </p:cTn>
                                        <p:tgtEl>
                                          <p:spTgt spid="83"/>
                                        </p:tgtEl>
                                        <p:attrNameLst>
                                          <p:attrName>style.visibility</p:attrName>
                                        </p:attrNameLst>
                                      </p:cBhvr>
                                      <p:to>
                                        <p:strVal val="visible"/>
                                      </p:to>
                                    </p:set>
                                    <p:animEffect transition="in" filter="wipe(down)">
                                      <p:cBhvr>
                                        <p:cTn id="75" dur="500"/>
                                        <p:tgtEl>
                                          <p:spTgt spid="83"/>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4" fill="hold" nodeType="clickEffect">
                                  <p:stCondLst>
                                    <p:cond delay="0"/>
                                  </p:stCondLst>
                                  <p:childTnLst>
                                    <p:set>
                                      <p:cBhvr>
                                        <p:cTn id="79" dur="1" fill="hold">
                                          <p:stCondLst>
                                            <p:cond delay="0"/>
                                          </p:stCondLst>
                                        </p:cTn>
                                        <p:tgtEl>
                                          <p:spTgt spid="20"/>
                                        </p:tgtEl>
                                        <p:attrNameLst>
                                          <p:attrName>style.visibility</p:attrName>
                                        </p:attrNameLst>
                                      </p:cBhvr>
                                      <p:to>
                                        <p:strVal val="visible"/>
                                      </p:to>
                                    </p:set>
                                    <p:animEffect transition="in" filter="wipe(down)">
                                      <p:cBhvr>
                                        <p:cTn id="80" dur="500"/>
                                        <p:tgtEl>
                                          <p:spTgt spid="20"/>
                                        </p:tgtEl>
                                      </p:cBhvr>
                                    </p:animEffect>
                                  </p:childTnLst>
                                </p:cTn>
                              </p:par>
                              <p:par>
                                <p:cTn id="81" presetID="22" presetClass="entr" presetSubtype="4" fill="hold" grpId="0" nodeType="withEffect">
                                  <p:stCondLst>
                                    <p:cond delay="0"/>
                                  </p:stCondLst>
                                  <p:childTnLst>
                                    <p:set>
                                      <p:cBhvr>
                                        <p:cTn id="82" dur="1" fill="hold">
                                          <p:stCondLst>
                                            <p:cond delay="0"/>
                                          </p:stCondLst>
                                        </p:cTn>
                                        <p:tgtEl>
                                          <p:spTgt spid="41"/>
                                        </p:tgtEl>
                                        <p:attrNameLst>
                                          <p:attrName>style.visibility</p:attrName>
                                        </p:attrNameLst>
                                      </p:cBhvr>
                                      <p:to>
                                        <p:strVal val="visible"/>
                                      </p:to>
                                    </p:set>
                                    <p:animEffect transition="in" filter="wipe(down)">
                                      <p:cBhvr>
                                        <p:cTn id="83" dur="500"/>
                                        <p:tgtEl>
                                          <p:spTgt spid="41"/>
                                        </p:tgtEl>
                                      </p:cBhvr>
                                    </p:animEffect>
                                  </p:childTnLst>
                                </p:cTn>
                              </p:par>
                              <p:par>
                                <p:cTn id="84" presetID="22" presetClass="entr" presetSubtype="4" fill="hold" nodeType="withEffect">
                                  <p:stCondLst>
                                    <p:cond delay="0"/>
                                  </p:stCondLst>
                                  <p:childTnLst>
                                    <p:set>
                                      <p:cBhvr>
                                        <p:cTn id="85" dur="1" fill="hold">
                                          <p:stCondLst>
                                            <p:cond delay="0"/>
                                          </p:stCondLst>
                                        </p:cTn>
                                        <p:tgtEl>
                                          <p:spTgt spid="84"/>
                                        </p:tgtEl>
                                        <p:attrNameLst>
                                          <p:attrName>style.visibility</p:attrName>
                                        </p:attrNameLst>
                                      </p:cBhvr>
                                      <p:to>
                                        <p:strVal val="visible"/>
                                      </p:to>
                                    </p:set>
                                    <p:animEffect transition="in" filter="wipe(down)">
                                      <p:cBhvr>
                                        <p:cTn id="86"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6" grpId="0"/>
      <p:bldP spid="31" grpId="0"/>
      <p:bldP spid="39" grpId="0"/>
      <p:bldP spid="41" grpId="0"/>
      <p:bldP spid="45" grpId="0"/>
      <p:bldP spid="58" grpId="0"/>
      <p:bldP spid="63" grpId="0"/>
      <p:bldP spid="6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sym typeface="+mn-lt"/>
              </a:rPr>
              <a:t>Firefighting System </a:t>
            </a:r>
            <a:r>
              <a:rPr lang="en-US" dirty="0" smtClean="0">
                <a:sym typeface="+mn-lt"/>
              </a:rPr>
              <a:t>Monitoring Requirements</a:t>
            </a:r>
            <a:endParaRPr lang="en-US" dirty="0">
              <a:sym typeface="+mn-lt"/>
            </a:endParaRPr>
          </a:p>
        </p:txBody>
      </p:sp>
      <p:sp>
        <p:nvSpPr>
          <p:cNvPr id="6" name="文本占位符 5"/>
          <p:cNvSpPr>
            <a:spLocks noGrp="1"/>
          </p:cNvSpPr>
          <p:nvPr>
            <p:ph type="body" sz="quarter" idx="10"/>
          </p:nvPr>
        </p:nvSpPr>
        <p:spPr/>
        <p:txBody>
          <a:bodyPr/>
          <a:lstStyle/>
          <a:p>
            <a:r>
              <a:rPr lang="en-US" dirty="0" smtClean="0">
                <a:sym typeface="+mn-lt"/>
              </a:rPr>
              <a:t>Generally, the DCIM monitors the firefighting system to obtain the running status and alarm information of the main system. The DCIM does not directly control the firefighting system and therefore does not affect the normal running of the system.</a:t>
            </a:r>
          </a:p>
          <a:p>
            <a:endParaRPr lang="zh-CN" altLang="en-US" dirty="0">
              <a:sym typeface="+mn-lt"/>
            </a:endParaRPr>
          </a:p>
        </p:txBody>
      </p:sp>
      <p:sp>
        <p:nvSpPr>
          <p:cNvPr id="7" name="文本框 5"/>
          <p:cNvSpPr txBox="1"/>
          <p:nvPr/>
        </p:nvSpPr>
        <p:spPr>
          <a:xfrm>
            <a:off x="1723885" y="5484797"/>
            <a:ext cx="2185590" cy="338554"/>
          </a:xfrm>
          <a:prstGeom prst="rect">
            <a:avLst/>
          </a:prstGeom>
          <a:noFill/>
        </p:spPr>
        <p:txBody>
          <a:bodyPr vert="horz" wrap="square" rtlCol="0">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a:r>
              <a:rPr lang="en-US" sz="1600" b="1" dirty="0">
                <a:latin typeface="Huawei Sans" panose="020C0503030203020204" pitchFamily="34" charset="0"/>
                <a:cs typeface="+mn-ea"/>
                <a:sym typeface="+mn-lt"/>
              </a:rPr>
              <a:t>Firefighting </a:t>
            </a:r>
            <a:r>
              <a:rPr lang="en-US" sz="1600" b="1" dirty="0" smtClean="0">
                <a:latin typeface="Huawei Sans" panose="020C0503030203020204" pitchFamily="34" charset="0"/>
                <a:cs typeface="+mn-ea"/>
                <a:sym typeface="+mn-lt"/>
              </a:rPr>
              <a:t>System</a:t>
            </a:r>
            <a:endParaRPr lang="en-US" sz="1600" b="1" dirty="0">
              <a:latin typeface="Huawei Sans" panose="020C0503030203020204" pitchFamily="34" charset="0"/>
              <a:cs typeface="+mn-ea"/>
              <a:sym typeface="+mn-lt"/>
            </a:endParaRPr>
          </a:p>
        </p:txBody>
      </p:sp>
      <p:grpSp>
        <p:nvGrpSpPr>
          <p:cNvPr id="8" name="组合 7"/>
          <p:cNvGrpSpPr/>
          <p:nvPr/>
        </p:nvGrpSpPr>
        <p:grpSpPr>
          <a:xfrm>
            <a:off x="5377601" y="3260373"/>
            <a:ext cx="452768" cy="468991"/>
            <a:chOff x="781051" y="3121934"/>
            <a:chExt cx="974725" cy="1009650"/>
          </a:xfrm>
        </p:grpSpPr>
        <p:sp>
          <p:nvSpPr>
            <p:cNvPr id="9" name="MH_Other_1"/>
            <p:cNvSpPr/>
            <p:nvPr/>
          </p:nvSpPr>
          <p:spPr>
            <a:xfrm>
              <a:off x="915988" y="3261634"/>
              <a:ext cx="704850" cy="730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latin typeface="Huawei Sans" panose="020C0503030203020204" pitchFamily="34" charset="0"/>
                <a:cs typeface="+mn-ea"/>
                <a:sym typeface="+mn-lt"/>
              </a:endParaRPr>
            </a:p>
          </p:txBody>
        </p:sp>
        <p:sp>
          <p:nvSpPr>
            <p:cNvPr id="10" name="MH_Other_2"/>
            <p:cNvSpPr/>
            <p:nvPr/>
          </p:nvSpPr>
          <p:spPr>
            <a:xfrm>
              <a:off x="781051" y="3121934"/>
              <a:ext cx="974725" cy="1009650"/>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Huawei Sans" panose="020C0503030203020204" pitchFamily="34" charset="0"/>
                <a:cs typeface="+mn-ea"/>
                <a:sym typeface="+mn-lt"/>
              </a:endParaRPr>
            </a:p>
          </p:txBody>
        </p:sp>
        <p:sp>
          <p:nvSpPr>
            <p:cNvPr id="11" name="MH_Other_7"/>
            <p:cNvSpPr>
              <a:spLocks/>
            </p:cNvSpPr>
            <p:nvPr/>
          </p:nvSpPr>
          <p:spPr bwMode="auto">
            <a:xfrm>
              <a:off x="1063626" y="3431497"/>
              <a:ext cx="398463" cy="39687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latin typeface="Huawei Sans" panose="020C0503030203020204" pitchFamily="34" charset="0"/>
                <a:cs typeface="+mn-ea"/>
                <a:sym typeface="+mn-lt"/>
              </a:endParaRPr>
            </a:p>
          </p:txBody>
        </p:sp>
      </p:grpSp>
      <p:sp>
        <p:nvSpPr>
          <p:cNvPr id="12" name="MH_SubTitle_1"/>
          <p:cNvSpPr txBox="1">
            <a:spLocks noChangeArrowheads="1"/>
          </p:cNvSpPr>
          <p:nvPr/>
        </p:nvSpPr>
        <p:spPr bwMode="auto">
          <a:xfrm>
            <a:off x="5983611" y="3244625"/>
            <a:ext cx="2607533"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b="1" dirty="0">
                <a:solidFill>
                  <a:schemeClr val="accent1"/>
                </a:solidFill>
                <a:latin typeface="Huawei Sans" panose="020C0503030203020204" pitchFamily="34" charset="0"/>
                <a:ea typeface="+mn-ea"/>
                <a:cs typeface="+mn-ea"/>
                <a:sym typeface="+mn-lt"/>
              </a:rPr>
              <a:t>Running parameters</a:t>
            </a:r>
          </a:p>
        </p:txBody>
      </p:sp>
      <p:cxnSp>
        <p:nvCxnSpPr>
          <p:cNvPr id="14" name="直接连接符 13"/>
          <p:cNvCxnSpPr/>
          <p:nvPr/>
        </p:nvCxnSpPr>
        <p:spPr>
          <a:xfrm>
            <a:off x="3909475" y="3328787"/>
            <a:ext cx="0" cy="2468626"/>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sp>
        <p:nvSpPr>
          <p:cNvPr id="16" name="圆角矩形 15"/>
          <p:cNvSpPr/>
          <p:nvPr/>
        </p:nvSpPr>
        <p:spPr>
          <a:xfrm>
            <a:off x="4265492" y="3973205"/>
            <a:ext cx="1655440"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Controller running status</a:t>
            </a:r>
          </a:p>
        </p:txBody>
      </p:sp>
      <p:sp>
        <p:nvSpPr>
          <p:cNvPr id="18" name="圆角矩形 17"/>
          <p:cNvSpPr/>
          <p:nvPr/>
        </p:nvSpPr>
        <p:spPr>
          <a:xfrm>
            <a:off x="4265492" y="4957497"/>
            <a:ext cx="1655440"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Region information</a:t>
            </a:r>
          </a:p>
        </p:txBody>
      </p:sp>
      <p:sp>
        <p:nvSpPr>
          <p:cNvPr id="19" name="圆角矩形 18"/>
          <p:cNvSpPr/>
          <p:nvPr/>
        </p:nvSpPr>
        <p:spPr>
          <a:xfrm>
            <a:off x="6184825" y="4964962"/>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Fault information</a:t>
            </a:r>
          </a:p>
        </p:txBody>
      </p:sp>
      <p:sp>
        <p:nvSpPr>
          <p:cNvPr id="20" name="圆角矩形 19"/>
          <p:cNvSpPr/>
          <p:nvPr/>
        </p:nvSpPr>
        <p:spPr>
          <a:xfrm>
            <a:off x="7980467" y="3980670"/>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latin typeface="Huawei Sans" panose="020C0503030203020204" pitchFamily="34" charset="0"/>
                <a:cs typeface="+mn-ea"/>
                <a:sym typeface="+mn-lt"/>
              </a:rPr>
              <a:t>Alarm reporting time</a:t>
            </a:r>
          </a:p>
        </p:txBody>
      </p:sp>
      <p:sp>
        <p:nvSpPr>
          <p:cNvPr id="21" name="圆角矩形 20"/>
          <p:cNvSpPr/>
          <p:nvPr/>
        </p:nvSpPr>
        <p:spPr>
          <a:xfrm>
            <a:off x="6184825" y="3980670"/>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Huawei Sans" panose="020C0503030203020204" pitchFamily="34" charset="0"/>
                <a:cs typeface="+mn-ea"/>
                <a:sym typeface="+mn-lt"/>
              </a:rPr>
              <a:t>Alarm status</a:t>
            </a:r>
          </a:p>
        </p:txBody>
      </p:sp>
      <p:sp>
        <p:nvSpPr>
          <p:cNvPr id="22" name="圆角矩形 21"/>
          <p:cNvSpPr/>
          <p:nvPr/>
        </p:nvSpPr>
        <p:spPr>
          <a:xfrm>
            <a:off x="7980467" y="4964962"/>
            <a:ext cx="1524001" cy="447675"/>
          </a:xfrm>
          <a:prstGeom prst="roundRect">
            <a:avLst/>
          </a:prstGeom>
          <a:solidFill>
            <a:srgbClr val="5B9BD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latin typeface="Huawei Sans" panose="020C0503030203020204" pitchFamily="34" charset="0"/>
                <a:cs typeface="+mn-ea"/>
                <a:sym typeface="+mn-lt"/>
              </a:rPr>
              <a:t>…</a:t>
            </a:r>
          </a:p>
        </p:txBody>
      </p:sp>
      <p:pic>
        <p:nvPicPr>
          <p:cNvPr id="24" name="图片 23"/>
          <p:cNvPicPr>
            <a:picLocks noChangeAspect="1"/>
          </p:cNvPicPr>
          <p:nvPr/>
        </p:nvPicPr>
        <p:blipFill>
          <a:blip r:embed="rId3"/>
          <a:stretch>
            <a:fillRect/>
          </a:stretch>
        </p:blipFill>
        <p:spPr>
          <a:xfrm>
            <a:off x="1757584" y="3404168"/>
            <a:ext cx="1923970" cy="1824208"/>
          </a:xfrm>
          <a:prstGeom prst="rect">
            <a:avLst/>
          </a:prstGeom>
        </p:spPr>
      </p:pic>
    </p:spTree>
    <p:extLst>
      <p:ext uri="{BB962C8B-B14F-4D97-AF65-F5344CB8AC3E}">
        <p14:creationId xmlns:p14="http://schemas.microsoft.com/office/powerpoint/2010/main" val="4057564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down)">
                                      <p:cBhvr>
                                        <p:cTn id="12" dur="500"/>
                                        <p:tgtEl>
                                          <p:spTgt spid="24"/>
                                        </p:tgtEl>
                                      </p:cBhvr>
                                    </p:animEffect>
                                  </p:childTnLst>
                                </p:cTn>
                              </p:par>
                              <p:par>
                                <p:cTn id="13" presetID="22" presetClass="entr" presetSubtype="4"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down)">
                                      <p:cBhvr>
                                        <p:cTn id="18" dur="500"/>
                                        <p:tgtEl>
                                          <p:spTgt spid="12"/>
                                        </p:tgtEl>
                                      </p:cBhvr>
                                    </p:animEffect>
                                  </p:childTnLst>
                                </p:cTn>
                              </p:par>
                              <p:par>
                                <p:cTn id="19" presetID="22" presetClass="entr" presetSubtype="4"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down)">
                                      <p:cBhvr>
                                        <p:cTn id="21" dur="500"/>
                                        <p:tgtEl>
                                          <p:spTgt spid="14"/>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down)">
                                      <p:cBhvr>
                                        <p:cTn id="24" dur="500"/>
                                        <p:tgtEl>
                                          <p:spTgt spid="16"/>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down)">
                                      <p:cBhvr>
                                        <p:cTn id="27" dur="500"/>
                                        <p:tgtEl>
                                          <p:spTgt spid="18"/>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down)">
                                      <p:cBhvr>
                                        <p:cTn id="30" dur="500"/>
                                        <p:tgtEl>
                                          <p:spTgt spid="19"/>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down)">
                                      <p:cBhvr>
                                        <p:cTn id="33" dur="500"/>
                                        <p:tgtEl>
                                          <p:spTgt spid="20"/>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down)">
                                      <p:cBhvr>
                                        <p:cTn id="36" dur="500"/>
                                        <p:tgtEl>
                                          <p:spTgt spid="21"/>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animEffect transition="in" filter="wipe(down)">
                                      <p:cBhvr>
                                        <p:cTn id="3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6" grpId="0" animBg="1"/>
      <p:bldP spid="18" grpId="0" animBg="1"/>
      <p:bldP spid="19" grpId="0" animBg="1"/>
      <p:bldP spid="20" grpId="0" animBg="1"/>
      <p:bldP spid="21" grpId="0" animBg="1"/>
      <p:bldP spid="2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9"/>
          <p:cNvSpPr>
            <a:spLocks noGrp="1"/>
          </p:cNvSpPr>
          <p:nvPr>
            <p:ph type="body" sz="quarter" idx="10"/>
          </p:nvPr>
        </p:nvSpPr>
        <p:spPr/>
        <p:txBody>
          <a:bodyPr/>
          <a:lstStyle/>
          <a:p>
            <a:r>
              <a:rPr lang="en-US" b="1" dirty="0">
                <a:latin typeface="Huawei Sans" panose="020C0503030203020204" pitchFamily="34" charset="0"/>
                <a:cs typeface="+mn-ea"/>
                <a:sym typeface="+mn-lt"/>
              </a:rPr>
              <a:t>DCIM Planning Requirement Analysis</a:t>
            </a:r>
          </a:p>
          <a:p>
            <a:pPr lvl="1">
              <a:buSzPct val="50000"/>
              <a:buFont typeface="Wingdings" panose="05000000000000000000" pitchFamily="2" charset="2"/>
              <a:buChar char="p"/>
            </a:pPr>
            <a:r>
              <a:rPr lang="en-US" dirty="0">
                <a:solidFill>
                  <a:schemeClr val="bg1">
                    <a:lumMod val="50000"/>
                  </a:schemeClr>
                </a:solidFill>
                <a:latin typeface="Huawei Sans" panose="020C0503030203020204" pitchFamily="34" charset="0"/>
                <a:ea typeface="+mn-ea"/>
                <a:cs typeface="+mn-ea"/>
                <a:sym typeface="+mn-lt"/>
              </a:rPr>
              <a:t>Power Supply and Distribution System</a:t>
            </a:r>
          </a:p>
          <a:p>
            <a:pPr lvl="1">
              <a:buSzPct val="50000"/>
              <a:buFont typeface="Wingdings" panose="05000000000000000000" pitchFamily="2" charset="2"/>
              <a:buChar char="p"/>
            </a:pPr>
            <a:r>
              <a:rPr lang="en-US" dirty="0">
                <a:solidFill>
                  <a:schemeClr val="bg1">
                    <a:lumMod val="50000"/>
                  </a:schemeClr>
                </a:solidFill>
                <a:latin typeface="Huawei Sans" panose="020C0503030203020204" pitchFamily="34" charset="0"/>
                <a:ea typeface="+mn-ea"/>
                <a:cs typeface="+mn-ea"/>
                <a:sym typeface="+mn-lt"/>
              </a:rPr>
              <a:t>Cooling System</a:t>
            </a:r>
          </a:p>
          <a:p>
            <a:pPr lvl="1">
              <a:buSzPct val="50000"/>
              <a:buFont typeface="Wingdings" panose="05000000000000000000" pitchFamily="2" charset="2"/>
              <a:buChar char="p"/>
            </a:pPr>
            <a:r>
              <a:rPr lang="en-US" dirty="0">
                <a:solidFill>
                  <a:schemeClr val="bg1">
                    <a:lumMod val="50000"/>
                  </a:schemeClr>
                </a:solidFill>
                <a:latin typeface="Huawei Sans" panose="020C0503030203020204" pitchFamily="34" charset="0"/>
                <a:ea typeface="+mn-ea"/>
                <a:cs typeface="+mn-ea"/>
                <a:sym typeface="+mn-lt"/>
              </a:rPr>
              <a:t>Security Protection System</a:t>
            </a:r>
          </a:p>
          <a:p>
            <a:pPr lvl="1">
              <a:buSzPct val="50000"/>
              <a:buFont typeface="Wingdings" panose="05000000000000000000" pitchFamily="2" charset="2"/>
              <a:buChar char="p"/>
            </a:pPr>
            <a:r>
              <a:rPr lang="en-US" dirty="0">
                <a:solidFill>
                  <a:schemeClr val="bg1">
                    <a:lumMod val="50000"/>
                  </a:schemeClr>
                </a:solidFill>
                <a:ea typeface="+mn-ea"/>
                <a:cs typeface="+mn-ea"/>
                <a:sym typeface="+mn-lt"/>
              </a:rPr>
              <a:t>Firefighting System</a:t>
            </a:r>
          </a:p>
          <a:p>
            <a:pPr lvl="1">
              <a:buSzPct val="60000"/>
              <a:buFont typeface="Wingdings" panose="05000000000000000000" pitchFamily="2" charset="2"/>
              <a:buChar char="n"/>
            </a:pPr>
            <a:r>
              <a:rPr lang="en-US" dirty="0" smtClean="0">
                <a:latin typeface="Huawei Sans" panose="020C0503030203020204" pitchFamily="34" charset="0"/>
                <a:ea typeface="+mn-ea"/>
                <a:cs typeface="+mn-ea"/>
                <a:sym typeface="+mn-lt"/>
              </a:rPr>
              <a:t>Other </a:t>
            </a:r>
            <a:r>
              <a:rPr lang="en-US" dirty="0">
                <a:latin typeface="Huawei Sans" panose="020C0503030203020204" pitchFamily="34" charset="0"/>
                <a:ea typeface="+mn-ea"/>
                <a:cs typeface="+mn-ea"/>
                <a:sym typeface="+mn-lt"/>
              </a:rPr>
              <a:t>Requirements</a:t>
            </a:r>
          </a:p>
          <a:p>
            <a:r>
              <a:rPr lang="en-US" dirty="0">
                <a:solidFill>
                  <a:schemeClr val="bg1">
                    <a:lumMod val="50000"/>
                  </a:schemeClr>
                </a:solidFill>
                <a:latin typeface="Huawei Sans" panose="020C0503030203020204" pitchFamily="34" charset="0"/>
                <a:cs typeface="+mn-ea"/>
                <a:sym typeface="+mn-lt"/>
              </a:rPr>
              <a:t>DCIM System Planning</a:t>
            </a:r>
          </a:p>
          <a:p>
            <a:r>
              <a:rPr lang="en-US" dirty="0">
                <a:solidFill>
                  <a:schemeClr val="bg1">
                    <a:lumMod val="50000"/>
                  </a:schemeClr>
                </a:solidFill>
                <a:latin typeface="Huawei Sans" panose="020C0503030203020204" pitchFamily="34" charset="0"/>
                <a:cs typeface="+mn-ea"/>
                <a:sym typeface="+mn-lt"/>
              </a:rPr>
              <a:t>DCIM Device Selection</a:t>
            </a:r>
          </a:p>
          <a:p>
            <a:pPr lvl="1">
              <a:buSzPct val="60000"/>
              <a:buFont typeface="Wingdings" panose="05000000000000000000" pitchFamily="2" charset="2"/>
              <a:buChar char="n"/>
            </a:pPr>
            <a:endParaRPr lang="en-US" altLang="zh-CN" dirty="0">
              <a:latin typeface="Huawei Sans" panose="020C0503030203020204" pitchFamily="34" charset="0"/>
              <a:ea typeface="+mn-ea"/>
              <a:cs typeface="+mn-ea"/>
              <a:sym typeface="+mn-lt"/>
            </a:endParaRPr>
          </a:p>
          <a:p>
            <a:endParaRPr lang="en-US" altLang="zh-CN" b="1" dirty="0" smtClean="0">
              <a:latin typeface="Huawei Sans" panose="020C0503030203020204" pitchFamily="34" charset="0"/>
              <a:cs typeface="+mn-ea"/>
              <a:sym typeface="+mn-lt"/>
            </a:endParaRPr>
          </a:p>
          <a:p>
            <a:endParaRPr lang="zh-CN" altLang="en-US" dirty="0">
              <a:latin typeface="Huawei Sans" panose="020C0503030203020204" pitchFamily="34" charset="0"/>
              <a:cs typeface="+mn-ea"/>
              <a:sym typeface="+mn-lt"/>
            </a:endParaRPr>
          </a:p>
        </p:txBody>
      </p:sp>
    </p:spTree>
    <p:extLst>
      <p:ext uri="{BB962C8B-B14F-4D97-AF65-F5344CB8AC3E}">
        <p14:creationId xmlns:p14="http://schemas.microsoft.com/office/powerpoint/2010/main" val="423782808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sym typeface="+mn-lt"/>
              </a:rPr>
              <a:t>Other Monitoring Requirements</a:t>
            </a:r>
            <a:endParaRPr lang="en-US">
              <a:sym typeface="+mn-lt"/>
            </a:endParaRPr>
          </a:p>
        </p:txBody>
      </p:sp>
      <p:sp>
        <p:nvSpPr>
          <p:cNvPr id="4" name="文本占位符 3"/>
          <p:cNvSpPr>
            <a:spLocks noGrp="1"/>
          </p:cNvSpPr>
          <p:nvPr>
            <p:ph type="body" sz="quarter" idx="10"/>
          </p:nvPr>
        </p:nvSpPr>
        <p:spPr/>
        <p:txBody>
          <a:bodyPr/>
          <a:lstStyle/>
          <a:p>
            <a:r>
              <a:rPr lang="en-US" sz="2000" dirty="0" smtClean="0">
                <a:sym typeface="+mn-lt"/>
              </a:rPr>
              <a:t>With the popularization of the modular concept, more data centers choose the modular deployment mode. In addition to the basic power supply and distribution, cooling, security, and firefighting systems, the data center deployed in modular mode also provides the following functions to implement intelligent management:</a:t>
            </a:r>
          </a:p>
          <a:p>
            <a:pPr lvl="1"/>
            <a:r>
              <a:rPr lang="en-US" sz="1800" dirty="0" smtClean="0">
                <a:sym typeface="+mn-lt"/>
              </a:rPr>
              <a:t>IT asset information: The data center uses network data such as electronic labels to implement real-time online management of IT assets and simplify stocktaking.</a:t>
            </a:r>
          </a:p>
          <a:p>
            <a:pPr lvl="1"/>
            <a:r>
              <a:rPr lang="en-US" sz="1800" dirty="0" smtClean="0">
                <a:sym typeface="+mn-lt"/>
              </a:rPr>
              <a:t>Capacity information: The data center uses the U space detection device to comprehensively manage the U space of cabinets in the data center and implement capacity management based on asset information.</a:t>
            </a:r>
          </a:p>
          <a:p>
            <a:pPr lvl="1"/>
            <a:r>
              <a:rPr lang="en-US" sz="1800" dirty="0" smtClean="0">
                <a:sym typeface="+mn-lt"/>
              </a:rPr>
              <a:t>Linkage control: In addition to the default linkage control logic in the data center, a user can customize linkage rules and manage them in a unified manner based on the actual project situation or special requirements.</a:t>
            </a:r>
            <a:endParaRPr lang="en-US" sz="1800" dirty="0">
              <a:sym typeface="+mn-lt"/>
            </a:endParaRPr>
          </a:p>
        </p:txBody>
      </p:sp>
    </p:spTree>
    <p:extLst>
      <p:ext uri="{BB962C8B-B14F-4D97-AF65-F5344CB8AC3E}">
        <p14:creationId xmlns:p14="http://schemas.microsoft.com/office/powerpoint/2010/main" val="297490607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solidFill>
                  <a:schemeClr val="bg1">
                    <a:lumMod val="50000"/>
                  </a:schemeClr>
                </a:solidFill>
                <a:latin typeface="Huawei Sans" panose="020C0503030203020204" pitchFamily="34" charset="0"/>
                <a:cs typeface="+mn-ea"/>
                <a:sym typeface="+mn-lt"/>
              </a:rPr>
              <a:t>DCIM Planning Requirement Analysis</a:t>
            </a:r>
          </a:p>
          <a:p>
            <a:r>
              <a:rPr lang="en-US" b="1">
                <a:latin typeface="Huawei Sans" panose="020C0503030203020204" pitchFamily="34" charset="0"/>
                <a:cs typeface="+mn-ea"/>
                <a:sym typeface="+mn-lt"/>
              </a:rPr>
              <a:t>DCIM System Planning</a:t>
            </a:r>
          </a:p>
          <a:p>
            <a:pPr lvl="1">
              <a:buSzPct val="60000"/>
              <a:buFont typeface="Wingdings" panose="05000000000000000000" pitchFamily="2" charset="2"/>
              <a:buChar char="n"/>
            </a:pPr>
            <a:r>
              <a:rPr lang="en-US">
                <a:latin typeface="Huawei Sans" panose="020C0503030203020204" pitchFamily="34" charset="0"/>
                <a:ea typeface="+mn-ea"/>
                <a:cs typeface="+mn-ea"/>
                <a:sym typeface="+mn-lt"/>
              </a:rPr>
              <a:t>DCIM Architecture Planning</a:t>
            </a:r>
          </a:p>
          <a:p>
            <a:pPr lvl="1">
              <a:buSzPct val="50000"/>
              <a:buFont typeface="Wingdings" panose="05000000000000000000" pitchFamily="2" charset="2"/>
              <a:buChar char="p"/>
            </a:pPr>
            <a:r>
              <a:rPr lang="en-US">
                <a:solidFill>
                  <a:schemeClr val="bg1">
                    <a:lumMod val="50000"/>
                  </a:schemeClr>
                </a:solidFill>
                <a:latin typeface="Huawei Sans" panose="020C0503030203020204" pitchFamily="34" charset="0"/>
                <a:ea typeface="+mn-ea"/>
                <a:cs typeface="+mn-ea"/>
                <a:sym typeface="+mn-lt"/>
              </a:rPr>
              <a:t>DCIM Function Selection</a:t>
            </a:r>
          </a:p>
          <a:p>
            <a:r>
              <a:rPr lang="en-US">
                <a:solidFill>
                  <a:schemeClr val="bg1">
                    <a:lumMod val="50000"/>
                  </a:schemeClr>
                </a:solidFill>
                <a:latin typeface="Huawei Sans" panose="020C0503030203020204" pitchFamily="34" charset="0"/>
                <a:cs typeface="+mn-ea"/>
                <a:sym typeface="+mn-lt"/>
              </a:rPr>
              <a:t>DCIM Device Selection</a:t>
            </a:r>
          </a:p>
          <a:p>
            <a:pPr marL="457017" lvl="1" indent="-457017" algn="just" defTabSz="801367">
              <a:spcBef>
                <a:spcPct val="30000"/>
              </a:spcBef>
              <a:spcAft>
                <a:spcPct val="0"/>
              </a:spcAft>
              <a:buFont typeface="+mj-lt"/>
              <a:buAutoNum type="arabicPeriod"/>
            </a:pPr>
            <a:endParaRPr lang="en-US" altLang="zh-CN" sz="2199" dirty="0">
              <a:solidFill>
                <a:schemeClr val="bg1">
                  <a:lumMod val="50000"/>
                </a:schemeClr>
              </a:solidFill>
              <a:latin typeface="Huawei Sans" panose="020C0503030203020204" pitchFamily="34" charset="0"/>
              <a:ea typeface="+mn-ea"/>
              <a:cs typeface="+mn-ea"/>
              <a:sym typeface="+mn-lt"/>
            </a:endParaRPr>
          </a:p>
          <a:p>
            <a:pPr lvl="1">
              <a:buSzPct val="50000"/>
              <a:buFont typeface="Wingdings" panose="05000000000000000000" pitchFamily="2" charset="2"/>
              <a:buChar char="p"/>
            </a:pPr>
            <a:endParaRPr lang="en-US" altLang="zh-CN" dirty="0" smtClean="0">
              <a:solidFill>
                <a:schemeClr val="bg1">
                  <a:lumMod val="50000"/>
                </a:schemeClr>
              </a:solidFill>
              <a:latin typeface="Huawei Sans" panose="020C0503030203020204" pitchFamily="34" charset="0"/>
              <a:ea typeface="+mn-ea"/>
              <a:cs typeface="+mn-ea"/>
              <a:sym typeface="+mn-lt"/>
            </a:endParaRPr>
          </a:p>
          <a:p>
            <a:pPr lvl="1">
              <a:buSzPct val="50000"/>
              <a:buFont typeface="Wingdings" panose="05000000000000000000" pitchFamily="2" charset="2"/>
              <a:buChar char="p"/>
            </a:pPr>
            <a:endParaRPr lang="en-US" altLang="zh-CN" dirty="0" smtClean="0">
              <a:solidFill>
                <a:schemeClr val="bg1">
                  <a:lumMod val="50000"/>
                </a:schemeClr>
              </a:solidFill>
              <a:latin typeface="Huawei Sans" panose="020C0503030203020204" pitchFamily="34" charset="0"/>
              <a:ea typeface="+mn-ea"/>
              <a:cs typeface="+mn-ea"/>
              <a:sym typeface="+mn-lt"/>
            </a:endParaRPr>
          </a:p>
        </p:txBody>
      </p:sp>
    </p:spTree>
    <p:extLst>
      <p:ext uri="{BB962C8B-B14F-4D97-AF65-F5344CB8AC3E}">
        <p14:creationId xmlns:p14="http://schemas.microsoft.com/office/powerpoint/2010/main" val="320865518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chor="ctr" anchorCtr="0"/>
          <a:lstStyle/>
          <a:p>
            <a:r>
              <a:rPr lang="en-US" dirty="0">
                <a:latin typeface="Huawei Sans" panose="020C0503030203020204" pitchFamily="34" charset="0"/>
                <a:ea typeface="+mn-ea"/>
                <a:cs typeface="+mn-ea"/>
                <a:sym typeface="+mn-lt"/>
              </a:rPr>
              <a:t>DCIM Architecture Planning </a:t>
            </a:r>
            <a:r>
              <a:rPr lang="en-US" dirty="0" smtClean="0">
                <a:latin typeface="Huawei Sans" panose="020C0503030203020204" pitchFamily="34" charset="0"/>
                <a:ea typeface="+mn-ea"/>
                <a:cs typeface="+mn-ea"/>
                <a:sym typeface="+mn-lt"/>
              </a:rPr>
              <a:t>- </a:t>
            </a:r>
            <a:r>
              <a:rPr lang="en-US" dirty="0">
                <a:latin typeface="Huawei Sans" panose="020C0503030203020204" pitchFamily="34" charset="0"/>
                <a:ea typeface="+mn-ea"/>
                <a:cs typeface="+mn-ea"/>
                <a:sym typeface="+mn-lt"/>
              </a:rPr>
              <a:t>Fault Tolerance</a:t>
            </a:r>
          </a:p>
        </p:txBody>
      </p:sp>
      <p:sp>
        <p:nvSpPr>
          <p:cNvPr id="4" name="文本占位符 3"/>
          <p:cNvSpPr>
            <a:spLocks noGrp="1"/>
          </p:cNvSpPr>
          <p:nvPr>
            <p:ph type="body" sz="quarter" idx="10"/>
          </p:nvPr>
        </p:nvSpPr>
        <p:spPr/>
        <p:txBody>
          <a:bodyPr/>
          <a:lstStyle/>
          <a:p>
            <a:pPr algn="l"/>
            <a:r>
              <a:rPr lang="en-US" sz="1400" dirty="0">
                <a:ea typeface="+mn-ea"/>
                <a:cs typeface="+mn-ea"/>
                <a:sym typeface="+mn-lt"/>
              </a:rPr>
              <a:t>In </a:t>
            </a:r>
            <a:r>
              <a:rPr lang="en-US" sz="1400" dirty="0" smtClean="0">
                <a:ea typeface="+mn-ea"/>
                <a:cs typeface="+mn-ea"/>
                <a:sym typeface="+mn-lt"/>
              </a:rPr>
              <a:t>Uptime Institute </a:t>
            </a:r>
            <a:r>
              <a:rPr lang="en-US" sz="1400" i="1" dirty="0" smtClean="0">
                <a:ea typeface="+mn-ea"/>
                <a:cs typeface="+mn-ea"/>
                <a:sym typeface="+mn-lt"/>
              </a:rPr>
              <a:t>Data </a:t>
            </a:r>
            <a:r>
              <a:rPr lang="en-US" sz="1400" i="1" dirty="0">
                <a:ea typeface="+mn-ea"/>
                <a:cs typeface="+mn-ea"/>
                <a:sym typeface="+mn-lt"/>
              </a:rPr>
              <a:t>Center Site Infrastructure </a:t>
            </a:r>
            <a:r>
              <a:rPr lang="en-US" sz="1400" i="1" dirty="0" smtClean="0">
                <a:ea typeface="+mn-ea"/>
                <a:cs typeface="+mn-ea"/>
                <a:sym typeface="+mn-lt"/>
              </a:rPr>
              <a:t>Tier Standard</a:t>
            </a:r>
            <a:r>
              <a:rPr lang="en-US" sz="1400" dirty="0">
                <a:ea typeface="+mn-ea"/>
                <a:cs typeface="+mn-ea"/>
                <a:sym typeface="+mn-lt"/>
              </a:rPr>
              <a:t>, the core definition of a Tier </a:t>
            </a:r>
            <a:r>
              <a:rPr lang="en-US" sz="1400" dirty="0" smtClean="0">
                <a:ea typeface="+mn-ea"/>
                <a:cs typeface="+mn-ea"/>
                <a:sym typeface="+mn-lt"/>
              </a:rPr>
              <a:t>Ⅳ data </a:t>
            </a:r>
            <a:r>
              <a:rPr lang="en-US" sz="1400" dirty="0">
                <a:ea typeface="+mn-ea"/>
                <a:cs typeface="+mn-ea"/>
                <a:sym typeface="+mn-lt"/>
              </a:rPr>
              <a:t>center is fault tolerance. According to this requirement, the DCIM system must have the fault tolerance capability in the architecture.</a:t>
            </a:r>
          </a:p>
          <a:p>
            <a:pPr algn="l"/>
            <a:r>
              <a:rPr lang="en-US" sz="1400" dirty="0">
                <a:ea typeface="+mn-ea"/>
                <a:cs typeface="+mn-ea"/>
                <a:sym typeface="+mn-lt"/>
              </a:rPr>
              <a:t>Management-layer server hot backup: Multiple processing and storage servers work in hot backup mode. If the active server breaks down, the standby server takes over services timely to ensure the stable running of the DCIM system. In addition, data is backed up on multiple storage devices to ensure system operation security.</a:t>
            </a:r>
          </a:p>
          <a:p>
            <a:pPr algn="l"/>
            <a:endParaRPr lang="en-US" altLang="zh-CN" sz="1400" dirty="0" smtClean="0">
              <a:ea typeface="+mn-ea"/>
              <a:cs typeface="+mn-ea"/>
              <a:sym typeface="+mn-lt"/>
            </a:endParaRPr>
          </a:p>
        </p:txBody>
      </p:sp>
      <p:grpSp>
        <p:nvGrpSpPr>
          <p:cNvPr id="196" name="组合 195"/>
          <p:cNvGrpSpPr/>
          <p:nvPr/>
        </p:nvGrpSpPr>
        <p:grpSpPr>
          <a:xfrm>
            <a:off x="751942" y="3001662"/>
            <a:ext cx="10721840" cy="3159732"/>
            <a:chOff x="866923" y="3244089"/>
            <a:chExt cx="10721840" cy="3159732"/>
          </a:xfrm>
        </p:grpSpPr>
        <p:sp>
          <p:nvSpPr>
            <p:cNvPr id="2" name="圆角矩形 1"/>
            <p:cNvSpPr/>
            <p:nvPr/>
          </p:nvSpPr>
          <p:spPr>
            <a:xfrm>
              <a:off x="9043526" y="5290441"/>
              <a:ext cx="2545237" cy="499424"/>
            </a:xfrm>
            <a:prstGeom prst="round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Huawei Sans" panose="020C0503030203020204" pitchFamily="34" charset="0"/>
                  <a:cs typeface="+mn-ea"/>
                  <a:sym typeface="+mn-lt"/>
                </a:rPr>
                <a:t>Infrastructure</a:t>
              </a:r>
            </a:p>
          </p:txBody>
        </p:sp>
        <p:sp>
          <p:nvSpPr>
            <p:cNvPr id="138" name="圆角矩形 137"/>
            <p:cNvSpPr/>
            <p:nvPr/>
          </p:nvSpPr>
          <p:spPr>
            <a:xfrm>
              <a:off x="9043525" y="4632135"/>
              <a:ext cx="2545237" cy="499424"/>
            </a:xfrm>
            <a:prstGeom prst="round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Huawei Sans" panose="020C0503030203020204" pitchFamily="34" charset="0"/>
                  <a:cs typeface="+mn-ea"/>
                  <a:sym typeface="+mn-lt"/>
                </a:rPr>
                <a:t>Collection layer</a:t>
              </a:r>
            </a:p>
          </p:txBody>
        </p:sp>
        <p:pic>
          <p:nvPicPr>
            <p:cNvPr id="139" name="图片 138" descr="接入交换机.png"/>
            <p:cNvPicPr>
              <a:picLocks noChangeAspect="1"/>
            </p:cNvPicPr>
            <p:nvPr/>
          </p:nvPicPr>
          <p:blipFill>
            <a:blip r:embed="rId3" cstate="print"/>
            <a:stretch>
              <a:fillRect/>
            </a:stretch>
          </p:blipFill>
          <p:spPr>
            <a:xfrm>
              <a:off x="7307666" y="4774515"/>
              <a:ext cx="519062" cy="455301"/>
            </a:xfrm>
            <a:prstGeom prst="rect">
              <a:avLst/>
            </a:prstGeom>
          </p:spPr>
        </p:pic>
        <p:pic>
          <p:nvPicPr>
            <p:cNvPr id="140" name="图片 139" descr="接入交换机.png"/>
            <p:cNvPicPr>
              <a:picLocks noChangeAspect="1"/>
            </p:cNvPicPr>
            <p:nvPr/>
          </p:nvPicPr>
          <p:blipFill>
            <a:blip r:embed="rId3" cstate="print"/>
            <a:stretch>
              <a:fillRect/>
            </a:stretch>
          </p:blipFill>
          <p:spPr>
            <a:xfrm>
              <a:off x="6652209" y="4774514"/>
              <a:ext cx="519062" cy="455301"/>
            </a:xfrm>
            <a:prstGeom prst="rect">
              <a:avLst/>
            </a:prstGeom>
          </p:spPr>
        </p:pic>
        <p:pic>
          <p:nvPicPr>
            <p:cNvPr id="141" name="图片 140" descr="接入交换机.png"/>
            <p:cNvPicPr>
              <a:picLocks noChangeAspect="1"/>
            </p:cNvPicPr>
            <p:nvPr/>
          </p:nvPicPr>
          <p:blipFill>
            <a:blip r:embed="rId3" cstate="print"/>
            <a:stretch>
              <a:fillRect/>
            </a:stretch>
          </p:blipFill>
          <p:spPr>
            <a:xfrm>
              <a:off x="7019113" y="4234376"/>
              <a:ext cx="519062" cy="455301"/>
            </a:xfrm>
            <a:prstGeom prst="rect">
              <a:avLst/>
            </a:prstGeom>
          </p:spPr>
        </p:pic>
        <p:sp>
          <p:nvSpPr>
            <p:cNvPr id="142" name="云形 141"/>
            <p:cNvSpPr/>
            <p:nvPr/>
          </p:nvSpPr>
          <p:spPr>
            <a:xfrm>
              <a:off x="6112863" y="4035644"/>
              <a:ext cx="2309568" cy="1583703"/>
            </a:xfrm>
            <a:prstGeom prst="cloud">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cs typeface="+mn-ea"/>
                <a:sym typeface="+mn-lt"/>
              </a:endParaRPr>
            </a:p>
          </p:txBody>
        </p:sp>
        <p:cxnSp>
          <p:nvCxnSpPr>
            <p:cNvPr id="144" name="直接连接符 143"/>
            <p:cNvCxnSpPr/>
            <p:nvPr/>
          </p:nvCxnSpPr>
          <p:spPr bwMode="auto">
            <a:xfrm>
              <a:off x="5578497" y="4811788"/>
              <a:ext cx="527781" cy="0"/>
            </a:xfrm>
            <a:prstGeom prst="line">
              <a:avLst/>
            </a:prstGeom>
            <a:solidFill>
              <a:schemeClr val="accent1"/>
            </a:solidFill>
            <a:ln w="28575" cap="flat" cmpd="sng" algn="ctr">
              <a:solidFill>
                <a:srgbClr val="1F9DF1"/>
              </a:solidFill>
              <a:prstDash val="solid"/>
              <a:round/>
              <a:headEnd type="none" w="med" len="med"/>
              <a:tailEnd type="none" w="med" len="med"/>
            </a:ln>
            <a:effectLst/>
          </p:spPr>
        </p:cxnSp>
        <p:grpSp>
          <p:nvGrpSpPr>
            <p:cNvPr id="163" name="组合 162"/>
            <p:cNvGrpSpPr/>
            <p:nvPr/>
          </p:nvGrpSpPr>
          <p:grpSpPr>
            <a:xfrm>
              <a:off x="1053707" y="3679587"/>
              <a:ext cx="2042741" cy="975059"/>
              <a:chOff x="808953" y="2795033"/>
              <a:chExt cx="2042741" cy="975059"/>
            </a:xfrm>
          </p:grpSpPr>
          <p:pic>
            <p:nvPicPr>
              <p:cNvPr id="145" name="图片 144"/>
              <p:cNvPicPr>
                <a:picLocks noChangeAspect="1"/>
              </p:cNvPicPr>
              <p:nvPr/>
            </p:nvPicPr>
            <p:blipFill>
              <a:blip r:embed="rId4"/>
              <a:srcRect l="2718" t="21292" r="1783" b="19077"/>
              <a:stretch>
                <a:fillRect/>
              </a:stretch>
            </p:blipFill>
            <p:spPr>
              <a:xfrm>
                <a:off x="830210" y="2829661"/>
                <a:ext cx="2021484" cy="931004"/>
              </a:xfrm>
              <a:custGeom>
                <a:avLst/>
                <a:gdLst>
                  <a:gd name="connsiteX0" fmla="*/ 2120202 w 4712676"/>
                  <a:gd name="connsiteY0" fmla="*/ 0 h 2170444"/>
                  <a:gd name="connsiteX1" fmla="*/ 4712676 w 4712676"/>
                  <a:gd name="connsiteY1" fmla="*/ 582804 h 2170444"/>
                  <a:gd name="connsiteX2" fmla="*/ 4672483 w 4712676"/>
                  <a:gd name="connsiteY2" fmla="*/ 1517301 h 2170444"/>
                  <a:gd name="connsiteX3" fmla="*/ 813916 w 4712676"/>
                  <a:gd name="connsiteY3" fmla="*/ 2170444 h 2170444"/>
                  <a:gd name="connsiteX4" fmla="*/ 10048 w 4712676"/>
                  <a:gd name="connsiteY4" fmla="*/ 723481 h 2170444"/>
                  <a:gd name="connsiteX5" fmla="*/ 0 w 4712676"/>
                  <a:gd name="connsiteY5" fmla="*/ 120580 h 2170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12676" h="2170444">
                    <a:moveTo>
                      <a:pt x="2120202" y="0"/>
                    </a:moveTo>
                    <a:lnTo>
                      <a:pt x="4712676" y="582804"/>
                    </a:lnTo>
                    <a:lnTo>
                      <a:pt x="4672483" y="1517301"/>
                    </a:lnTo>
                    <a:lnTo>
                      <a:pt x="813916" y="2170444"/>
                    </a:lnTo>
                    <a:lnTo>
                      <a:pt x="10048" y="723481"/>
                    </a:lnTo>
                    <a:lnTo>
                      <a:pt x="0" y="120580"/>
                    </a:lnTo>
                    <a:close/>
                  </a:path>
                </a:pathLst>
              </a:custGeom>
            </p:spPr>
          </p:pic>
          <p:sp>
            <p:nvSpPr>
              <p:cNvPr id="150" name="圆角矩形 149"/>
              <p:cNvSpPr/>
              <p:nvPr/>
            </p:nvSpPr>
            <p:spPr>
              <a:xfrm>
                <a:off x="808953" y="2795033"/>
                <a:ext cx="2021484" cy="975059"/>
              </a:xfrm>
              <a:prstGeom prst="roundRect">
                <a:avLst/>
              </a:prstGeom>
              <a:noFill/>
              <a:ln w="12700">
                <a:solidFill>
                  <a:srgbClr val="A5A5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cs typeface="+mn-ea"/>
                  <a:sym typeface="+mn-lt"/>
                </a:endParaRPr>
              </a:p>
            </p:txBody>
          </p:sp>
        </p:grpSp>
        <p:grpSp>
          <p:nvGrpSpPr>
            <p:cNvPr id="164" name="组合 163"/>
            <p:cNvGrpSpPr/>
            <p:nvPr/>
          </p:nvGrpSpPr>
          <p:grpSpPr>
            <a:xfrm>
              <a:off x="3335709" y="3679587"/>
              <a:ext cx="2033314" cy="975059"/>
              <a:chOff x="808953" y="2795033"/>
              <a:chExt cx="2033314" cy="975059"/>
            </a:xfrm>
          </p:grpSpPr>
          <p:pic>
            <p:nvPicPr>
              <p:cNvPr id="165" name="图片 164"/>
              <p:cNvPicPr>
                <a:picLocks noChangeAspect="1"/>
              </p:cNvPicPr>
              <p:nvPr/>
            </p:nvPicPr>
            <p:blipFill>
              <a:blip r:embed="rId4"/>
              <a:srcRect l="2718" t="21292" r="1783" b="19077"/>
              <a:stretch>
                <a:fillRect/>
              </a:stretch>
            </p:blipFill>
            <p:spPr>
              <a:xfrm>
                <a:off x="820783" y="2829661"/>
                <a:ext cx="2021484" cy="931004"/>
              </a:xfrm>
              <a:custGeom>
                <a:avLst/>
                <a:gdLst>
                  <a:gd name="connsiteX0" fmla="*/ 2120202 w 4712676"/>
                  <a:gd name="connsiteY0" fmla="*/ 0 h 2170444"/>
                  <a:gd name="connsiteX1" fmla="*/ 4712676 w 4712676"/>
                  <a:gd name="connsiteY1" fmla="*/ 582804 h 2170444"/>
                  <a:gd name="connsiteX2" fmla="*/ 4672483 w 4712676"/>
                  <a:gd name="connsiteY2" fmla="*/ 1517301 h 2170444"/>
                  <a:gd name="connsiteX3" fmla="*/ 813916 w 4712676"/>
                  <a:gd name="connsiteY3" fmla="*/ 2170444 h 2170444"/>
                  <a:gd name="connsiteX4" fmla="*/ 10048 w 4712676"/>
                  <a:gd name="connsiteY4" fmla="*/ 723481 h 2170444"/>
                  <a:gd name="connsiteX5" fmla="*/ 0 w 4712676"/>
                  <a:gd name="connsiteY5" fmla="*/ 120580 h 2170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12676" h="2170444">
                    <a:moveTo>
                      <a:pt x="2120202" y="0"/>
                    </a:moveTo>
                    <a:lnTo>
                      <a:pt x="4712676" y="582804"/>
                    </a:lnTo>
                    <a:lnTo>
                      <a:pt x="4672483" y="1517301"/>
                    </a:lnTo>
                    <a:lnTo>
                      <a:pt x="813916" y="2170444"/>
                    </a:lnTo>
                    <a:lnTo>
                      <a:pt x="10048" y="723481"/>
                    </a:lnTo>
                    <a:lnTo>
                      <a:pt x="0" y="120580"/>
                    </a:lnTo>
                    <a:close/>
                  </a:path>
                </a:pathLst>
              </a:custGeom>
            </p:spPr>
          </p:pic>
          <p:sp>
            <p:nvSpPr>
              <p:cNvPr id="166" name="圆角矩形 165"/>
              <p:cNvSpPr/>
              <p:nvPr/>
            </p:nvSpPr>
            <p:spPr>
              <a:xfrm>
                <a:off x="808953" y="2795033"/>
                <a:ext cx="2021484" cy="975059"/>
              </a:xfrm>
              <a:prstGeom prst="roundRect">
                <a:avLst/>
              </a:prstGeom>
              <a:noFill/>
              <a:ln w="12700">
                <a:solidFill>
                  <a:srgbClr val="A5A5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cs typeface="+mn-ea"/>
                  <a:sym typeface="+mn-lt"/>
                </a:endParaRPr>
              </a:p>
            </p:txBody>
          </p:sp>
        </p:grpSp>
        <p:grpSp>
          <p:nvGrpSpPr>
            <p:cNvPr id="167" name="组合 166"/>
            <p:cNvGrpSpPr/>
            <p:nvPr/>
          </p:nvGrpSpPr>
          <p:grpSpPr>
            <a:xfrm>
              <a:off x="1053707" y="5211932"/>
              <a:ext cx="2033314" cy="975059"/>
              <a:chOff x="808953" y="2795033"/>
              <a:chExt cx="2033314" cy="975059"/>
            </a:xfrm>
          </p:grpSpPr>
          <p:pic>
            <p:nvPicPr>
              <p:cNvPr id="168" name="图片 167"/>
              <p:cNvPicPr>
                <a:picLocks noChangeAspect="1"/>
              </p:cNvPicPr>
              <p:nvPr/>
            </p:nvPicPr>
            <p:blipFill>
              <a:blip r:embed="rId4"/>
              <a:srcRect l="2718" t="21292" r="1783" b="19077"/>
              <a:stretch>
                <a:fillRect/>
              </a:stretch>
            </p:blipFill>
            <p:spPr>
              <a:xfrm>
                <a:off x="820783" y="2829661"/>
                <a:ext cx="2021484" cy="931004"/>
              </a:xfrm>
              <a:custGeom>
                <a:avLst/>
                <a:gdLst>
                  <a:gd name="connsiteX0" fmla="*/ 2120202 w 4712676"/>
                  <a:gd name="connsiteY0" fmla="*/ 0 h 2170444"/>
                  <a:gd name="connsiteX1" fmla="*/ 4712676 w 4712676"/>
                  <a:gd name="connsiteY1" fmla="*/ 582804 h 2170444"/>
                  <a:gd name="connsiteX2" fmla="*/ 4672483 w 4712676"/>
                  <a:gd name="connsiteY2" fmla="*/ 1517301 h 2170444"/>
                  <a:gd name="connsiteX3" fmla="*/ 813916 w 4712676"/>
                  <a:gd name="connsiteY3" fmla="*/ 2170444 h 2170444"/>
                  <a:gd name="connsiteX4" fmla="*/ 10048 w 4712676"/>
                  <a:gd name="connsiteY4" fmla="*/ 723481 h 2170444"/>
                  <a:gd name="connsiteX5" fmla="*/ 0 w 4712676"/>
                  <a:gd name="connsiteY5" fmla="*/ 120580 h 2170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12676" h="2170444">
                    <a:moveTo>
                      <a:pt x="2120202" y="0"/>
                    </a:moveTo>
                    <a:lnTo>
                      <a:pt x="4712676" y="582804"/>
                    </a:lnTo>
                    <a:lnTo>
                      <a:pt x="4672483" y="1517301"/>
                    </a:lnTo>
                    <a:lnTo>
                      <a:pt x="813916" y="2170444"/>
                    </a:lnTo>
                    <a:lnTo>
                      <a:pt x="10048" y="723481"/>
                    </a:lnTo>
                    <a:lnTo>
                      <a:pt x="0" y="120580"/>
                    </a:lnTo>
                    <a:close/>
                  </a:path>
                </a:pathLst>
              </a:custGeom>
            </p:spPr>
          </p:pic>
          <p:sp>
            <p:nvSpPr>
              <p:cNvPr id="169" name="圆角矩形 168"/>
              <p:cNvSpPr/>
              <p:nvPr/>
            </p:nvSpPr>
            <p:spPr>
              <a:xfrm>
                <a:off x="808953" y="2795033"/>
                <a:ext cx="2021484" cy="975059"/>
              </a:xfrm>
              <a:prstGeom prst="roundRect">
                <a:avLst/>
              </a:prstGeom>
              <a:noFill/>
              <a:ln w="12700">
                <a:solidFill>
                  <a:srgbClr val="A5A5A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zh-CN" altLang="en-US">
                  <a:latin typeface="Huawei Sans" panose="020C0503030203020204" pitchFamily="34" charset="0"/>
                  <a:cs typeface="+mn-ea"/>
                  <a:sym typeface="+mn-lt"/>
                </a:endParaRPr>
              </a:p>
            </p:txBody>
          </p:sp>
        </p:grpSp>
        <p:grpSp>
          <p:nvGrpSpPr>
            <p:cNvPr id="170" name="组合 169"/>
            <p:cNvGrpSpPr/>
            <p:nvPr/>
          </p:nvGrpSpPr>
          <p:grpSpPr>
            <a:xfrm>
              <a:off x="3335709" y="5211931"/>
              <a:ext cx="2033314" cy="975059"/>
              <a:chOff x="808953" y="2795033"/>
              <a:chExt cx="2033314" cy="975059"/>
            </a:xfrm>
          </p:grpSpPr>
          <p:pic>
            <p:nvPicPr>
              <p:cNvPr id="171" name="图片 170"/>
              <p:cNvPicPr>
                <a:picLocks noChangeAspect="1"/>
              </p:cNvPicPr>
              <p:nvPr/>
            </p:nvPicPr>
            <p:blipFill>
              <a:blip r:embed="rId4"/>
              <a:srcRect l="2718" t="21292" r="1783" b="19077"/>
              <a:stretch>
                <a:fillRect/>
              </a:stretch>
            </p:blipFill>
            <p:spPr>
              <a:xfrm>
                <a:off x="820783" y="2829661"/>
                <a:ext cx="2021484" cy="931004"/>
              </a:xfrm>
              <a:custGeom>
                <a:avLst/>
                <a:gdLst>
                  <a:gd name="connsiteX0" fmla="*/ 2120202 w 4712676"/>
                  <a:gd name="connsiteY0" fmla="*/ 0 h 2170444"/>
                  <a:gd name="connsiteX1" fmla="*/ 4712676 w 4712676"/>
                  <a:gd name="connsiteY1" fmla="*/ 582804 h 2170444"/>
                  <a:gd name="connsiteX2" fmla="*/ 4672483 w 4712676"/>
                  <a:gd name="connsiteY2" fmla="*/ 1517301 h 2170444"/>
                  <a:gd name="connsiteX3" fmla="*/ 813916 w 4712676"/>
                  <a:gd name="connsiteY3" fmla="*/ 2170444 h 2170444"/>
                  <a:gd name="connsiteX4" fmla="*/ 10048 w 4712676"/>
                  <a:gd name="connsiteY4" fmla="*/ 723481 h 2170444"/>
                  <a:gd name="connsiteX5" fmla="*/ 0 w 4712676"/>
                  <a:gd name="connsiteY5" fmla="*/ 120580 h 2170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12676" h="2170444">
                    <a:moveTo>
                      <a:pt x="2120202" y="0"/>
                    </a:moveTo>
                    <a:lnTo>
                      <a:pt x="4712676" y="582804"/>
                    </a:lnTo>
                    <a:lnTo>
                      <a:pt x="4672483" y="1517301"/>
                    </a:lnTo>
                    <a:lnTo>
                      <a:pt x="813916" y="2170444"/>
                    </a:lnTo>
                    <a:lnTo>
                      <a:pt x="10048" y="723481"/>
                    </a:lnTo>
                    <a:lnTo>
                      <a:pt x="0" y="120580"/>
                    </a:lnTo>
                    <a:close/>
                  </a:path>
                </a:pathLst>
              </a:custGeom>
            </p:spPr>
          </p:pic>
          <p:sp>
            <p:nvSpPr>
              <p:cNvPr id="172" name="圆角矩形 171"/>
              <p:cNvSpPr/>
              <p:nvPr/>
            </p:nvSpPr>
            <p:spPr>
              <a:xfrm>
                <a:off x="808953" y="2795033"/>
                <a:ext cx="2021484" cy="975059"/>
              </a:xfrm>
              <a:prstGeom prst="roundRect">
                <a:avLst/>
              </a:prstGeom>
              <a:noFill/>
              <a:ln w="12700">
                <a:solidFill>
                  <a:srgbClr val="A5A5A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zh-CN" altLang="en-US">
                  <a:latin typeface="Huawei Sans" panose="020C0503030203020204" pitchFamily="34" charset="0"/>
                  <a:cs typeface="+mn-ea"/>
                  <a:sym typeface="+mn-lt"/>
                </a:endParaRPr>
              </a:p>
            </p:txBody>
          </p:sp>
        </p:grpSp>
        <p:sp>
          <p:nvSpPr>
            <p:cNvPr id="173" name="圆角矩形 172"/>
            <p:cNvSpPr/>
            <p:nvPr/>
          </p:nvSpPr>
          <p:spPr>
            <a:xfrm>
              <a:off x="866923" y="3599474"/>
              <a:ext cx="4656841" cy="2702183"/>
            </a:xfrm>
            <a:prstGeom prst="round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Huawei Sans" panose="020C0503030203020204" pitchFamily="34" charset="0"/>
                <a:cs typeface="+mn-ea"/>
                <a:sym typeface="+mn-lt"/>
              </a:endParaRPr>
            </a:p>
          </p:txBody>
        </p:sp>
        <p:cxnSp>
          <p:nvCxnSpPr>
            <p:cNvPr id="175" name="直接连接符 174"/>
            <p:cNvCxnSpPr/>
            <p:nvPr/>
          </p:nvCxnSpPr>
          <p:spPr bwMode="auto">
            <a:xfrm>
              <a:off x="3023833" y="4633874"/>
              <a:ext cx="397754" cy="603258"/>
            </a:xfrm>
            <a:prstGeom prst="line">
              <a:avLst/>
            </a:prstGeom>
            <a:solidFill>
              <a:schemeClr val="accent1"/>
            </a:solidFill>
            <a:ln w="28575" cap="flat" cmpd="sng" algn="ctr">
              <a:solidFill>
                <a:srgbClr val="1F9DF1"/>
              </a:solidFill>
              <a:prstDash val="solid"/>
              <a:round/>
              <a:headEnd type="none" w="med" len="med"/>
              <a:tailEnd type="none" w="med" len="med"/>
            </a:ln>
            <a:effectLst/>
          </p:spPr>
        </p:cxnSp>
        <p:cxnSp>
          <p:nvCxnSpPr>
            <p:cNvPr id="177" name="直接连接符 176"/>
            <p:cNvCxnSpPr/>
            <p:nvPr/>
          </p:nvCxnSpPr>
          <p:spPr bwMode="auto">
            <a:xfrm flipH="1">
              <a:off x="3023833" y="4635788"/>
              <a:ext cx="352234" cy="601344"/>
            </a:xfrm>
            <a:prstGeom prst="line">
              <a:avLst/>
            </a:prstGeom>
            <a:solidFill>
              <a:schemeClr val="accent1"/>
            </a:solidFill>
            <a:ln w="28575" cap="flat" cmpd="sng" algn="ctr">
              <a:solidFill>
                <a:srgbClr val="1F9DF1"/>
              </a:solidFill>
              <a:prstDash val="solid"/>
              <a:round/>
              <a:headEnd type="none" w="med" len="med"/>
              <a:tailEnd type="none" w="med" len="med"/>
            </a:ln>
            <a:effectLst/>
          </p:spPr>
        </p:cxnSp>
        <p:cxnSp>
          <p:nvCxnSpPr>
            <p:cNvPr id="179" name="直接连接符 178"/>
            <p:cNvCxnSpPr/>
            <p:nvPr/>
          </p:nvCxnSpPr>
          <p:spPr bwMode="auto">
            <a:xfrm>
              <a:off x="3090192" y="4217475"/>
              <a:ext cx="224260" cy="0"/>
            </a:xfrm>
            <a:prstGeom prst="line">
              <a:avLst/>
            </a:prstGeom>
            <a:solidFill>
              <a:schemeClr val="accent1"/>
            </a:solidFill>
            <a:ln w="28575" cap="flat" cmpd="sng" algn="ctr">
              <a:solidFill>
                <a:srgbClr val="1F9DF1"/>
              </a:solidFill>
              <a:prstDash val="solid"/>
              <a:round/>
              <a:headEnd type="none" w="med" len="med"/>
              <a:tailEnd type="none" w="med" len="med"/>
            </a:ln>
            <a:effectLst/>
          </p:spPr>
        </p:cxnSp>
        <p:cxnSp>
          <p:nvCxnSpPr>
            <p:cNvPr id="181" name="直接连接符 180"/>
            <p:cNvCxnSpPr/>
            <p:nvPr/>
          </p:nvCxnSpPr>
          <p:spPr bwMode="auto">
            <a:xfrm>
              <a:off x="3091763" y="5740342"/>
              <a:ext cx="224260" cy="0"/>
            </a:xfrm>
            <a:prstGeom prst="line">
              <a:avLst/>
            </a:prstGeom>
            <a:solidFill>
              <a:schemeClr val="accent1"/>
            </a:solidFill>
            <a:ln w="28575" cap="flat" cmpd="sng" algn="ctr">
              <a:solidFill>
                <a:srgbClr val="1F9DF1"/>
              </a:solidFill>
              <a:prstDash val="solid"/>
              <a:round/>
              <a:headEnd type="none" w="med" len="med"/>
              <a:tailEnd type="none" w="med" len="med"/>
            </a:ln>
            <a:effectLst/>
          </p:spPr>
        </p:cxnSp>
        <p:cxnSp>
          <p:nvCxnSpPr>
            <p:cNvPr id="183" name="直接连接符 182"/>
            <p:cNvCxnSpPr/>
            <p:nvPr/>
          </p:nvCxnSpPr>
          <p:spPr bwMode="auto">
            <a:xfrm flipV="1">
              <a:off x="8444425" y="4817052"/>
              <a:ext cx="577106" cy="9111"/>
            </a:xfrm>
            <a:prstGeom prst="line">
              <a:avLst/>
            </a:prstGeom>
            <a:solidFill>
              <a:schemeClr val="accent1"/>
            </a:solidFill>
            <a:ln w="28575" cap="flat" cmpd="sng" algn="ctr">
              <a:solidFill>
                <a:srgbClr val="1F9DF1"/>
              </a:solidFill>
              <a:prstDash val="solid"/>
              <a:round/>
              <a:headEnd type="none" w="med" len="med"/>
              <a:tailEnd type="none" w="med" len="med"/>
            </a:ln>
            <a:effectLst/>
          </p:spPr>
        </p:cxnSp>
        <p:cxnSp>
          <p:nvCxnSpPr>
            <p:cNvPr id="185" name="直接连接符 184"/>
            <p:cNvCxnSpPr/>
            <p:nvPr/>
          </p:nvCxnSpPr>
          <p:spPr bwMode="auto">
            <a:xfrm>
              <a:off x="10297775" y="5131559"/>
              <a:ext cx="0" cy="158882"/>
            </a:xfrm>
            <a:prstGeom prst="line">
              <a:avLst/>
            </a:prstGeom>
            <a:solidFill>
              <a:schemeClr val="accent1"/>
            </a:solidFill>
            <a:ln w="28575" cap="flat" cmpd="sng" algn="ctr">
              <a:solidFill>
                <a:srgbClr val="1F9DF1"/>
              </a:solidFill>
              <a:prstDash val="solid"/>
              <a:round/>
              <a:headEnd type="none" w="med" len="med"/>
              <a:tailEnd type="none" w="med" len="med"/>
            </a:ln>
            <a:effectLst/>
          </p:spPr>
        </p:cxnSp>
        <p:sp>
          <p:nvSpPr>
            <p:cNvPr id="188" name="矩形 187"/>
            <p:cNvSpPr/>
            <p:nvPr/>
          </p:nvSpPr>
          <p:spPr>
            <a:xfrm>
              <a:off x="3300579" y="4771609"/>
              <a:ext cx="2178803" cy="369332"/>
            </a:xfrm>
            <a:prstGeom prst="rect">
              <a:avLst/>
            </a:prstGeom>
          </p:spPr>
          <p:txBody>
            <a:bodyPr wrap="none">
              <a:spAutoFit/>
            </a:bodyPr>
            <a:lstStyle/>
            <a:p>
              <a:pPr algn="ctr"/>
              <a:r>
                <a:rPr lang="en-US" dirty="0">
                  <a:latin typeface="Huawei Sans" panose="020C0503030203020204" pitchFamily="34" charset="0"/>
                </a:rPr>
                <a:t>Management layer</a:t>
              </a:r>
            </a:p>
          </p:txBody>
        </p:sp>
        <p:sp>
          <p:nvSpPr>
            <p:cNvPr id="191" name="矩形 190"/>
            <p:cNvSpPr/>
            <p:nvPr/>
          </p:nvSpPr>
          <p:spPr>
            <a:xfrm>
              <a:off x="5785509" y="6034489"/>
              <a:ext cx="2964274" cy="369332"/>
            </a:xfrm>
            <a:prstGeom prst="rect">
              <a:avLst/>
            </a:prstGeom>
          </p:spPr>
          <p:txBody>
            <a:bodyPr wrap="none">
              <a:spAutoFit/>
            </a:bodyPr>
            <a:lstStyle/>
            <a:p>
              <a:pPr algn="ctr"/>
              <a:r>
                <a:rPr lang="en-US">
                  <a:latin typeface="Huawei Sans" panose="020C0503030203020204" pitchFamily="34" charset="0"/>
                </a:rPr>
                <a:t>Fault-tolerant architecture</a:t>
              </a:r>
            </a:p>
          </p:txBody>
        </p:sp>
        <p:sp>
          <p:nvSpPr>
            <p:cNvPr id="193" name="圆角矩形 192"/>
            <p:cNvSpPr/>
            <p:nvPr/>
          </p:nvSpPr>
          <p:spPr>
            <a:xfrm>
              <a:off x="5995027" y="3244089"/>
              <a:ext cx="2545237" cy="499424"/>
            </a:xfrm>
            <a:prstGeom prst="round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latin typeface="Huawei Sans" panose="020C0503030203020204" pitchFamily="34" charset="0"/>
                  <a:cs typeface="+mn-ea"/>
                  <a:sym typeface="+mn-lt"/>
                </a:rPr>
                <a:t>Display equipment</a:t>
              </a:r>
            </a:p>
          </p:txBody>
        </p:sp>
        <p:cxnSp>
          <p:nvCxnSpPr>
            <p:cNvPr id="194" name="直接连接符 193"/>
            <p:cNvCxnSpPr>
              <a:endCxn id="142" idx="3"/>
            </p:cNvCxnSpPr>
            <p:nvPr/>
          </p:nvCxnSpPr>
          <p:spPr bwMode="auto">
            <a:xfrm flipH="1">
              <a:off x="7267647" y="3743513"/>
              <a:ext cx="7588" cy="382681"/>
            </a:xfrm>
            <a:prstGeom prst="line">
              <a:avLst/>
            </a:prstGeom>
            <a:solidFill>
              <a:schemeClr val="accent1"/>
            </a:solidFill>
            <a:ln w="28575" cap="flat" cmpd="sng" algn="ctr">
              <a:solidFill>
                <a:srgbClr val="1F9DF1"/>
              </a:solidFill>
              <a:prstDash val="solid"/>
              <a:round/>
              <a:headEnd type="none" w="med" len="med"/>
              <a:tailEnd type="none" w="med" len="med"/>
            </a:ln>
            <a:effectLst/>
          </p:spPr>
        </p:cxnSp>
      </p:grpSp>
    </p:spTree>
    <p:extLst>
      <p:ext uri="{BB962C8B-B14F-4D97-AF65-F5344CB8AC3E}">
        <p14:creationId xmlns:p14="http://schemas.microsoft.com/office/powerpoint/2010/main" val="2817096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196"/>
                                        </p:tgtEl>
                                        <p:attrNameLst>
                                          <p:attrName>style.visibility</p:attrName>
                                        </p:attrNameLst>
                                      </p:cBhvr>
                                      <p:to>
                                        <p:strVal val="visible"/>
                                      </p:to>
                                    </p:set>
                                    <p:animEffect transition="in" filter="randombar(horizontal)">
                                      <p:cBhvr>
                                        <p:cTn id="14" dur="500"/>
                                        <p:tgtEl>
                                          <p:spTgt spid="196"/>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wipe(down)">
                                      <p:cBhvr>
                                        <p:cTn id="19"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sym typeface="+mn-lt"/>
              </a:rPr>
              <a:t>DCIM Architecture Planning </a:t>
            </a:r>
            <a:r>
              <a:rPr lang="en-US" altLang="zh-CN" smtClean="0">
                <a:sym typeface="+mn-lt"/>
              </a:rPr>
              <a:t>-</a:t>
            </a:r>
            <a:r>
              <a:rPr lang="en-US" smtClean="0">
                <a:sym typeface="+mn-lt"/>
              </a:rPr>
              <a:t> Redundancy</a:t>
            </a:r>
            <a:endParaRPr lang="en-US" dirty="0">
              <a:sym typeface="+mn-lt"/>
            </a:endParaRPr>
          </a:p>
        </p:txBody>
      </p:sp>
      <p:sp>
        <p:nvSpPr>
          <p:cNvPr id="4" name="文本占位符 3"/>
          <p:cNvSpPr>
            <a:spLocks noGrp="1"/>
          </p:cNvSpPr>
          <p:nvPr>
            <p:ph type="body" sz="quarter" idx="10"/>
          </p:nvPr>
        </p:nvSpPr>
        <p:spPr/>
        <p:txBody>
          <a:bodyPr/>
          <a:lstStyle/>
          <a:p>
            <a:r>
              <a:rPr lang="en-US" altLang="zh-CN" sz="1600" dirty="0" smtClean="0">
                <a:sym typeface="+mn-lt"/>
              </a:rPr>
              <a:t>In </a:t>
            </a:r>
            <a:r>
              <a:rPr lang="en-US" altLang="zh-CN" sz="1600" i="1" dirty="0" smtClean="0">
                <a:sym typeface="+mn-lt"/>
              </a:rPr>
              <a:t>Uptime Institute Data Center Site Infrastructure Tier Standard</a:t>
            </a:r>
            <a:r>
              <a:rPr lang="en-US" sz="1600" dirty="0" smtClean="0">
                <a:sym typeface="+mn-lt"/>
              </a:rPr>
              <a:t>, the core definition of a T</a:t>
            </a:r>
            <a:r>
              <a:rPr lang="en-US" altLang="zh-CN" sz="1600" dirty="0" smtClean="0">
                <a:sym typeface="+mn-lt"/>
              </a:rPr>
              <a:t>ier</a:t>
            </a:r>
            <a:r>
              <a:rPr lang="en-US" sz="1600" dirty="0" smtClean="0">
                <a:sym typeface="+mn-lt"/>
              </a:rPr>
              <a:t> Ⅱ data center is redundancy. According to the requirement, the DCIM system must have the redundancy capability in the architecture.</a:t>
            </a:r>
          </a:p>
          <a:p>
            <a:r>
              <a:rPr lang="en-US" sz="1600" dirty="0" smtClean="0">
                <a:sym typeface="+mn-lt"/>
              </a:rPr>
              <a:t>Management-layer server redundancy: Processing and storage servers work in two-node cluster hot backup mode, and core data is backed up in redundancy mode, ensuring system architecture stability and data redundancy.</a:t>
            </a:r>
          </a:p>
          <a:p>
            <a:endParaRPr lang="en-US" altLang="zh-CN" sz="1600" dirty="0" smtClean="0">
              <a:sym typeface="+mn-lt"/>
            </a:endParaRPr>
          </a:p>
        </p:txBody>
      </p:sp>
      <p:grpSp>
        <p:nvGrpSpPr>
          <p:cNvPr id="6" name="组合 5"/>
          <p:cNvGrpSpPr/>
          <p:nvPr/>
        </p:nvGrpSpPr>
        <p:grpSpPr>
          <a:xfrm>
            <a:off x="584119" y="3003537"/>
            <a:ext cx="10721840" cy="3143652"/>
            <a:chOff x="584119" y="3003537"/>
            <a:chExt cx="10721840" cy="3143652"/>
          </a:xfrm>
        </p:grpSpPr>
        <p:sp>
          <p:nvSpPr>
            <p:cNvPr id="2" name="圆角矩形 1"/>
            <p:cNvSpPr/>
            <p:nvPr/>
          </p:nvSpPr>
          <p:spPr>
            <a:xfrm>
              <a:off x="8760722" y="5015850"/>
              <a:ext cx="2545237" cy="499424"/>
            </a:xfrm>
            <a:prstGeom prst="round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latin typeface="Huawei Sans" panose="020C0503030203020204" pitchFamily="34" charset="0"/>
                  <a:cs typeface="+mn-ea"/>
                  <a:sym typeface="+mn-lt"/>
                </a:rPr>
                <a:t>Infrastructure</a:t>
              </a:r>
            </a:p>
          </p:txBody>
        </p:sp>
        <p:sp>
          <p:nvSpPr>
            <p:cNvPr id="138" name="圆角矩形 137"/>
            <p:cNvSpPr/>
            <p:nvPr/>
          </p:nvSpPr>
          <p:spPr>
            <a:xfrm>
              <a:off x="8760721" y="4357544"/>
              <a:ext cx="2545237" cy="499424"/>
            </a:xfrm>
            <a:prstGeom prst="round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latin typeface="Huawei Sans" panose="020C0503030203020204" pitchFamily="34" charset="0"/>
                  <a:cs typeface="+mn-ea"/>
                  <a:sym typeface="+mn-lt"/>
                </a:rPr>
                <a:t>Collection layer</a:t>
              </a:r>
            </a:p>
          </p:txBody>
        </p:sp>
        <p:pic>
          <p:nvPicPr>
            <p:cNvPr id="139" name="图片 138" descr="接入交换机.png"/>
            <p:cNvPicPr>
              <a:picLocks noChangeAspect="1"/>
            </p:cNvPicPr>
            <p:nvPr/>
          </p:nvPicPr>
          <p:blipFill>
            <a:blip r:embed="rId3" cstate="print"/>
            <a:stretch>
              <a:fillRect/>
            </a:stretch>
          </p:blipFill>
          <p:spPr>
            <a:xfrm>
              <a:off x="7024862" y="4499924"/>
              <a:ext cx="519062" cy="455301"/>
            </a:xfrm>
            <a:prstGeom prst="rect">
              <a:avLst/>
            </a:prstGeom>
          </p:spPr>
        </p:pic>
        <p:pic>
          <p:nvPicPr>
            <p:cNvPr id="140" name="图片 139" descr="接入交换机.png"/>
            <p:cNvPicPr>
              <a:picLocks noChangeAspect="1"/>
            </p:cNvPicPr>
            <p:nvPr/>
          </p:nvPicPr>
          <p:blipFill>
            <a:blip r:embed="rId3" cstate="print"/>
            <a:stretch>
              <a:fillRect/>
            </a:stretch>
          </p:blipFill>
          <p:spPr>
            <a:xfrm>
              <a:off x="6369405" y="4499923"/>
              <a:ext cx="519062" cy="455301"/>
            </a:xfrm>
            <a:prstGeom prst="rect">
              <a:avLst/>
            </a:prstGeom>
          </p:spPr>
        </p:pic>
        <p:pic>
          <p:nvPicPr>
            <p:cNvPr id="141" name="图片 140" descr="接入交换机.png"/>
            <p:cNvPicPr>
              <a:picLocks noChangeAspect="1"/>
            </p:cNvPicPr>
            <p:nvPr/>
          </p:nvPicPr>
          <p:blipFill>
            <a:blip r:embed="rId3" cstate="print"/>
            <a:stretch>
              <a:fillRect/>
            </a:stretch>
          </p:blipFill>
          <p:spPr>
            <a:xfrm>
              <a:off x="6736309" y="3959785"/>
              <a:ext cx="519062" cy="455301"/>
            </a:xfrm>
            <a:prstGeom prst="rect">
              <a:avLst/>
            </a:prstGeom>
          </p:spPr>
        </p:pic>
        <p:sp>
          <p:nvSpPr>
            <p:cNvPr id="142" name="云形 141"/>
            <p:cNvSpPr/>
            <p:nvPr/>
          </p:nvSpPr>
          <p:spPr>
            <a:xfrm>
              <a:off x="5830059" y="3761053"/>
              <a:ext cx="2309568" cy="1583703"/>
            </a:xfrm>
            <a:prstGeom prst="cloud">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cs typeface="+mn-ea"/>
                <a:sym typeface="+mn-lt"/>
              </a:endParaRPr>
            </a:p>
          </p:txBody>
        </p:sp>
        <p:cxnSp>
          <p:nvCxnSpPr>
            <p:cNvPr id="144" name="直接连接符 143"/>
            <p:cNvCxnSpPr/>
            <p:nvPr/>
          </p:nvCxnSpPr>
          <p:spPr bwMode="auto">
            <a:xfrm>
              <a:off x="5295693" y="4537197"/>
              <a:ext cx="527781" cy="0"/>
            </a:xfrm>
            <a:prstGeom prst="line">
              <a:avLst/>
            </a:prstGeom>
            <a:solidFill>
              <a:schemeClr val="accent1"/>
            </a:solidFill>
            <a:ln w="28575" cap="flat" cmpd="sng" algn="ctr">
              <a:solidFill>
                <a:srgbClr val="1F9DF1"/>
              </a:solidFill>
              <a:prstDash val="solid"/>
              <a:round/>
              <a:headEnd type="none" w="med" len="med"/>
              <a:tailEnd type="none" w="med" len="med"/>
            </a:ln>
            <a:effectLst/>
          </p:spPr>
        </p:cxnSp>
        <p:grpSp>
          <p:nvGrpSpPr>
            <p:cNvPr id="163" name="组合 162"/>
            <p:cNvGrpSpPr/>
            <p:nvPr/>
          </p:nvGrpSpPr>
          <p:grpSpPr>
            <a:xfrm>
              <a:off x="770903" y="3998885"/>
              <a:ext cx="2042741" cy="975059"/>
              <a:chOff x="808953" y="2795033"/>
              <a:chExt cx="2042741" cy="975059"/>
            </a:xfrm>
          </p:grpSpPr>
          <p:pic>
            <p:nvPicPr>
              <p:cNvPr id="145" name="图片 144"/>
              <p:cNvPicPr>
                <a:picLocks noChangeAspect="1"/>
              </p:cNvPicPr>
              <p:nvPr/>
            </p:nvPicPr>
            <p:blipFill>
              <a:blip r:embed="rId4"/>
              <a:srcRect l="2718" t="21292" r="1783" b="19077"/>
              <a:stretch>
                <a:fillRect/>
              </a:stretch>
            </p:blipFill>
            <p:spPr>
              <a:xfrm>
                <a:off x="830210" y="2829661"/>
                <a:ext cx="2021484" cy="931004"/>
              </a:xfrm>
              <a:custGeom>
                <a:avLst/>
                <a:gdLst>
                  <a:gd name="connsiteX0" fmla="*/ 2120202 w 4712676"/>
                  <a:gd name="connsiteY0" fmla="*/ 0 h 2170444"/>
                  <a:gd name="connsiteX1" fmla="*/ 4712676 w 4712676"/>
                  <a:gd name="connsiteY1" fmla="*/ 582804 h 2170444"/>
                  <a:gd name="connsiteX2" fmla="*/ 4672483 w 4712676"/>
                  <a:gd name="connsiteY2" fmla="*/ 1517301 h 2170444"/>
                  <a:gd name="connsiteX3" fmla="*/ 813916 w 4712676"/>
                  <a:gd name="connsiteY3" fmla="*/ 2170444 h 2170444"/>
                  <a:gd name="connsiteX4" fmla="*/ 10048 w 4712676"/>
                  <a:gd name="connsiteY4" fmla="*/ 723481 h 2170444"/>
                  <a:gd name="connsiteX5" fmla="*/ 0 w 4712676"/>
                  <a:gd name="connsiteY5" fmla="*/ 120580 h 2170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12676" h="2170444">
                    <a:moveTo>
                      <a:pt x="2120202" y="0"/>
                    </a:moveTo>
                    <a:lnTo>
                      <a:pt x="4712676" y="582804"/>
                    </a:lnTo>
                    <a:lnTo>
                      <a:pt x="4672483" y="1517301"/>
                    </a:lnTo>
                    <a:lnTo>
                      <a:pt x="813916" y="2170444"/>
                    </a:lnTo>
                    <a:lnTo>
                      <a:pt x="10048" y="723481"/>
                    </a:lnTo>
                    <a:lnTo>
                      <a:pt x="0" y="120580"/>
                    </a:lnTo>
                    <a:close/>
                  </a:path>
                </a:pathLst>
              </a:custGeom>
            </p:spPr>
          </p:pic>
          <p:sp>
            <p:nvSpPr>
              <p:cNvPr id="150" name="圆角矩形 149"/>
              <p:cNvSpPr/>
              <p:nvPr/>
            </p:nvSpPr>
            <p:spPr>
              <a:xfrm>
                <a:off x="808953" y="2795033"/>
                <a:ext cx="2021484" cy="975059"/>
              </a:xfrm>
              <a:prstGeom prst="roundRect">
                <a:avLst/>
              </a:prstGeom>
              <a:noFill/>
              <a:ln w="12700">
                <a:solidFill>
                  <a:srgbClr val="A5A5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cs typeface="+mn-ea"/>
                  <a:sym typeface="+mn-lt"/>
                </a:endParaRPr>
              </a:p>
            </p:txBody>
          </p:sp>
        </p:grpSp>
        <p:grpSp>
          <p:nvGrpSpPr>
            <p:cNvPr id="164" name="组合 163"/>
            <p:cNvGrpSpPr/>
            <p:nvPr/>
          </p:nvGrpSpPr>
          <p:grpSpPr>
            <a:xfrm>
              <a:off x="3052905" y="3998885"/>
              <a:ext cx="2033314" cy="975059"/>
              <a:chOff x="808953" y="2795033"/>
              <a:chExt cx="2033314" cy="975059"/>
            </a:xfrm>
          </p:grpSpPr>
          <p:pic>
            <p:nvPicPr>
              <p:cNvPr id="165" name="图片 164"/>
              <p:cNvPicPr>
                <a:picLocks noChangeAspect="1"/>
              </p:cNvPicPr>
              <p:nvPr/>
            </p:nvPicPr>
            <p:blipFill>
              <a:blip r:embed="rId4"/>
              <a:srcRect l="2718" t="21292" r="1783" b="19077"/>
              <a:stretch>
                <a:fillRect/>
              </a:stretch>
            </p:blipFill>
            <p:spPr>
              <a:xfrm>
                <a:off x="820783" y="2829661"/>
                <a:ext cx="2021484" cy="931004"/>
              </a:xfrm>
              <a:custGeom>
                <a:avLst/>
                <a:gdLst>
                  <a:gd name="connsiteX0" fmla="*/ 2120202 w 4712676"/>
                  <a:gd name="connsiteY0" fmla="*/ 0 h 2170444"/>
                  <a:gd name="connsiteX1" fmla="*/ 4712676 w 4712676"/>
                  <a:gd name="connsiteY1" fmla="*/ 582804 h 2170444"/>
                  <a:gd name="connsiteX2" fmla="*/ 4672483 w 4712676"/>
                  <a:gd name="connsiteY2" fmla="*/ 1517301 h 2170444"/>
                  <a:gd name="connsiteX3" fmla="*/ 813916 w 4712676"/>
                  <a:gd name="connsiteY3" fmla="*/ 2170444 h 2170444"/>
                  <a:gd name="connsiteX4" fmla="*/ 10048 w 4712676"/>
                  <a:gd name="connsiteY4" fmla="*/ 723481 h 2170444"/>
                  <a:gd name="connsiteX5" fmla="*/ 0 w 4712676"/>
                  <a:gd name="connsiteY5" fmla="*/ 120580 h 2170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12676" h="2170444">
                    <a:moveTo>
                      <a:pt x="2120202" y="0"/>
                    </a:moveTo>
                    <a:lnTo>
                      <a:pt x="4712676" y="582804"/>
                    </a:lnTo>
                    <a:lnTo>
                      <a:pt x="4672483" y="1517301"/>
                    </a:lnTo>
                    <a:lnTo>
                      <a:pt x="813916" y="2170444"/>
                    </a:lnTo>
                    <a:lnTo>
                      <a:pt x="10048" y="723481"/>
                    </a:lnTo>
                    <a:lnTo>
                      <a:pt x="0" y="120580"/>
                    </a:lnTo>
                    <a:close/>
                  </a:path>
                </a:pathLst>
              </a:custGeom>
            </p:spPr>
          </p:pic>
          <p:sp>
            <p:nvSpPr>
              <p:cNvPr id="166" name="圆角矩形 165"/>
              <p:cNvSpPr/>
              <p:nvPr/>
            </p:nvSpPr>
            <p:spPr>
              <a:xfrm>
                <a:off x="808953" y="2795033"/>
                <a:ext cx="2021484" cy="975059"/>
              </a:xfrm>
              <a:prstGeom prst="roundRect">
                <a:avLst/>
              </a:prstGeom>
              <a:noFill/>
              <a:ln w="12700">
                <a:solidFill>
                  <a:srgbClr val="A5A5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cs typeface="+mn-ea"/>
                  <a:sym typeface="+mn-lt"/>
                </a:endParaRPr>
              </a:p>
            </p:txBody>
          </p:sp>
        </p:grpSp>
        <p:sp>
          <p:nvSpPr>
            <p:cNvPr id="173" name="圆角矩形 172"/>
            <p:cNvSpPr/>
            <p:nvPr/>
          </p:nvSpPr>
          <p:spPr>
            <a:xfrm>
              <a:off x="584119" y="3918772"/>
              <a:ext cx="4656841" cy="1630341"/>
            </a:xfrm>
            <a:prstGeom prst="round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Huawei Sans" panose="020C0503030203020204" pitchFamily="34" charset="0"/>
                <a:cs typeface="+mn-ea"/>
                <a:sym typeface="+mn-lt"/>
              </a:endParaRPr>
            </a:p>
          </p:txBody>
        </p:sp>
        <p:cxnSp>
          <p:nvCxnSpPr>
            <p:cNvPr id="179" name="直接连接符 178"/>
            <p:cNvCxnSpPr/>
            <p:nvPr/>
          </p:nvCxnSpPr>
          <p:spPr bwMode="auto">
            <a:xfrm>
              <a:off x="2807388" y="4536773"/>
              <a:ext cx="224260" cy="0"/>
            </a:xfrm>
            <a:prstGeom prst="line">
              <a:avLst/>
            </a:prstGeom>
            <a:solidFill>
              <a:schemeClr val="accent1"/>
            </a:solidFill>
            <a:ln w="28575" cap="flat" cmpd="sng" algn="ctr">
              <a:solidFill>
                <a:srgbClr val="1F9DF1"/>
              </a:solidFill>
              <a:prstDash val="solid"/>
              <a:round/>
              <a:headEnd type="none" w="med" len="med"/>
              <a:tailEnd type="none" w="med" len="med"/>
            </a:ln>
            <a:effectLst/>
          </p:spPr>
        </p:cxnSp>
        <p:cxnSp>
          <p:nvCxnSpPr>
            <p:cNvPr id="183" name="直接连接符 182"/>
            <p:cNvCxnSpPr/>
            <p:nvPr/>
          </p:nvCxnSpPr>
          <p:spPr bwMode="auto">
            <a:xfrm flipV="1">
              <a:off x="8161621" y="4542461"/>
              <a:ext cx="577106" cy="9111"/>
            </a:xfrm>
            <a:prstGeom prst="line">
              <a:avLst/>
            </a:prstGeom>
            <a:solidFill>
              <a:schemeClr val="accent1"/>
            </a:solidFill>
            <a:ln w="28575" cap="flat" cmpd="sng" algn="ctr">
              <a:solidFill>
                <a:srgbClr val="1F9DF1"/>
              </a:solidFill>
              <a:prstDash val="solid"/>
              <a:round/>
              <a:headEnd type="none" w="med" len="med"/>
              <a:tailEnd type="none" w="med" len="med"/>
            </a:ln>
            <a:effectLst/>
          </p:spPr>
        </p:cxnSp>
        <p:cxnSp>
          <p:nvCxnSpPr>
            <p:cNvPr id="185" name="直接连接符 184"/>
            <p:cNvCxnSpPr/>
            <p:nvPr/>
          </p:nvCxnSpPr>
          <p:spPr bwMode="auto">
            <a:xfrm>
              <a:off x="10014971" y="4856968"/>
              <a:ext cx="0" cy="158882"/>
            </a:xfrm>
            <a:prstGeom prst="line">
              <a:avLst/>
            </a:prstGeom>
            <a:solidFill>
              <a:schemeClr val="accent1"/>
            </a:solidFill>
            <a:ln w="28575" cap="flat" cmpd="sng" algn="ctr">
              <a:solidFill>
                <a:srgbClr val="1F9DF1"/>
              </a:solidFill>
              <a:prstDash val="solid"/>
              <a:round/>
              <a:headEnd type="none" w="med" len="med"/>
              <a:tailEnd type="none" w="med" len="med"/>
            </a:ln>
            <a:effectLst/>
          </p:spPr>
        </p:cxnSp>
        <p:sp>
          <p:nvSpPr>
            <p:cNvPr id="188" name="矩形 187"/>
            <p:cNvSpPr/>
            <p:nvPr/>
          </p:nvSpPr>
          <p:spPr>
            <a:xfrm>
              <a:off x="1823137" y="5040034"/>
              <a:ext cx="2178803" cy="369332"/>
            </a:xfrm>
            <a:prstGeom prst="rect">
              <a:avLst/>
            </a:prstGeom>
          </p:spPr>
          <p:txBody>
            <a:bodyPr wrap="none">
              <a:spAutoFit/>
            </a:bodyPr>
            <a:lstStyle/>
            <a:p>
              <a:pPr algn="ctr"/>
              <a:r>
                <a:rPr lang="en-US">
                  <a:latin typeface="Huawei Sans" panose="020C0503030203020204" pitchFamily="34" charset="0"/>
                </a:rPr>
                <a:t>Management layer</a:t>
              </a:r>
            </a:p>
          </p:txBody>
        </p:sp>
        <p:sp>
          <p:nvSpPr>
            <p:cNvPr id="191" name="矩形 190"/>
            <p:cNvSpPr/>
            <p:nvPr/>
          </p:nvSpPr>
          <p:spPr>
            <a:xfrm>
              <a:off x="4769355" y="5777857"/>
              <a:ext cx="2653290" cy="369332"/>
            </a:xfrm>
            <a:prstGeom prst="rect">
              <a:avLst/>
            </a:prstGeom>
          </p:spPr>
          <p:txBody>
            <a:bodyPr wrap="none">
              <a:spAutoFit/>
            </a:bodyPr>
            <a:lstStyle/>
            <a:p>
              <a:pPr algn="ctr"/>
              <a:r>
                <a:rPr lang="en-US" dirty="0">
                  <a:latin typeface="Huawei Sans" panose="020C0503030203020204" pitchFamily="34" charset="0"/>
                </a:rPr>
                <a:t>Redundant architecture</a:t>
              </a:r>
            </a:p>
          </p:txBody>
        </p:sp>
        <p:sp>
          <p:nvSpPr>
            <p:cNvPr id="34" name="圆角矩形 33"/>
            <p:cNvSpPr/>
            <p:nvPr/>
          </p:nvSpPr>
          <p:spPr>
            <a:xfrm>
              <a:off x="5752243" y="3003537"/>
              <a:ext cx="2545237" cy="499424"/>
            </a:xfrm>
            <a:prstGeom prst="round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latin typeface="Huawei Sans" panose="020C0503030203020204" pitchFamily="34" charset="0"/>
                  <a:cs typeface="+mn-ea"/>
                  <a:sym typeface="+mn-lt"/>
                </a:rPr>
                <a:t>Display equipment</a:t>
              </a:r>
            </a:p>
          </p:txBody>
        </p:sp>
        <p:cxnSp>
          <p:nvCxnSpPr>
            <p:cNvPr id="35" name="直接连接符 34"/>
            <p:cNvCxnSpPr/>
            <p:nvPr/>
          </p:nvCxnSpPr>
          <p:spPr bwMode="auto">
            <a:xfrm flipH="1">
              <a:off x="7024863" y="3502961"/>
              <a:ext cx="7588" cy="382681"/>
            </a:xfrm>
            <a:prstGeom prst="line">
              <a:avLst/>
            </a:prstGeom>
            <a:solidFill>
              <a:schemeClr val="accent1"/>
            </a:solidFill>
            <a:ln w="28575" cap="flat" cmpd="sng" algn="ctr">
              <a:solidFill>
                <a:srgbClr val="1F9DF1"/>
              </a:solidFill>
              <a:prstDash val="solid"/>
              <a:round/>
              <a:headEnd type="none" w="med" len="med"/>
              <a:tailEnd type="none" w="med" len="med"/>
            </a:ln>
            <a:effectLst/>
          </p:spPr>
        </p:cxnSp>
      </p:grpSp>
    </p:spTree>
    <p:extLst>
      <p:ext uri="{BB962C8B-B14F-4D97-AF65-F5344CB8AC3E}">
        <p14:creationId xmlns:p14="http://schemas.microsoft.com/office/powerpoint/2010/main" val="3809629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randombar(horizontal)">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Effect transition="in" filter="wipe(down)">
                                      <p:cBhvr>
                                        <p:cTn id="19"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9"/>
          <p:cNvSpPr>
            <a:spLocks noGrp="1"/>
          </p:cNvSpPr>
          <p:nvPr>
            <p:ph type="body" sz="quarter" idx="10"/>
          </p:nvPr>
        </p:nvSpPr>
        <p:spPr/>
        <p:txBody>
          <a:bodyPr/>
          <a:lstStyle/>
          <a:p>
            <a:r>
              <a:rPr lang="en-US" b="1">
                <a:latin typeface="Huawei Sans" panose="020C0503030203020204" pitchFamily="34" charset="0"/>
                <a:cs typeface="+mn-ea"/>
                <a:sym typeface="+mn-lt"/>
              </a:rPr>
              <a:t>DCIM Planning Requirement Analysis</a:t>
            </a:r>
          </a:p>
          <a:p>
            <a:r>
              <a:rPr lang="en-US">
                <a:solidFill>
                  <a:schemeClr val="bg1">
                    <a:lumMod val="50000"/>
                  </a:schemeClr>
                </a:solidFill>
                <a:latin typeface="Huawei Sans" panose="020C0503030203020204" pitchFamily="34" charset="0"/>
                <a:cs typeface="+mn-ea"/>
                <a:sym typeface="+mn-lt"/>
              </a:rPr>
              <a:t>DCIM System Planning</a:t>
            </a:r>
          </a:p>
          <a:p>
            <a:r>
              <a:rPr lang="en-US">
                <a:solidFill>
                  <a:schemeClr val="bg1">
                    <a:lumMod val="50000"/>
                  </a:schemeClr>
                </a:solidFill>
                <a:latin typeface="Huawei Sans" panose="020C0503030203020204" pitchFamily="34" charset="0"/>
                <a:cs typeface="+mn-ea"/>
                <a:sym typeface="+mn-lt"/>
              </a:rPr>
              <a:t>DCIM Device Selection</a:t>
            </a:r>
          </a:p>
          <a:p>
            <a:endParaRPr lang="en-US" altLang="zh-CN" b="1" dirty="0" smtClean="0">
              <a:latin typeface="Huawei Sans" panose="020C0503030203020204" pitchFamily="34" charset="0"/>
              <a:cs typeface="+mn-ea"/>
              <a:sym typeface="+mn-lt"/>
            </a:endParaRPr>
          </a:p>
          <a:p>
            <a:endParaRPr lang="en-US" altLang="zh-CN" b="1" dirty="0" smtClean="0">
              <a:latin typeface="Huawei Sans" panose="020C0503030203020204" pitchFamily="34" charset="0"/>
              <a:cs typeface="+mn-ea"/>
              <a:sym typeface="+mn-lt"/>
            </a:endParaRPr>
          </a:p>
          <a:p>
            <a:endParaRPr lang="zh-CN" altLang="en-US" dirty="0">
              <a:latin typeface="Huawei Sans" panose="020C0503030203020204" pitchFamily="34" charset="0"/>
              <a:cs typeface="+mn-ea"/>
              <a:sym typeface="+mn-lt"/>
            </a:endParaRPr>
          </a:p>
        </p:txBody>
      </p:sp>
    </p:spTree>
    <p:extLst>
      <p:ext uri="{BB962C8B-B14F-4D97-AF65-F5344CB8AC3E}">
        <p14:creationId xmlns:p14="http://schemas.microsoft.com/office/powerpoint/2010/main" val="110491347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latin typeface="Huawei Sans" panose="020C0503030203020204" pitchFamily="34" charset="0"/>
                <a:ea typeface="+mn-ea"/>
                <a:cs typeface="+mn-ea"/>
                <a:sym typeface="+mn-lt"/>
              </a:rPr>
              <a:t>DCIM Architecture Planning </a:t>
            </a:r>
            <a:r>
              <a:rPr lang="en-US" dirty="0" smtClean="0">
                <a:latin typeface="Huawei Sans" panose="020C0503030203020204" pitchFamily="34" charset="0"/>
                <a:ea typeface="+mn-ea"/>
                <a:cs typeface="+mn-ea"/>
                <a:sym typeface="+mn-lt"/>
              </a:rPr>
              <a:t>- </a:t>
            </a:r>
            <a:r>
              <a:rPr lang="en-US" dirty="0">
                <a:latin typeface="Huawei Sans" panose="020C0503030203020204" pitchFamily="34" charset="0"/>
                <a:ea typeface="+mn-ea"/>
                <a:cs typeface="+mn-ea"/>
                <a:sym typeface="+mn-lt"/>
              </a:rPr>
              <a:t>Basic</a:t>
            </a:r>
          </a:p>
        </p:txBody>
      </p:sp>
      <p:sp>
        <p:nvSpPr>
          <p:cNvPr id="4" name="文本占位符 3"/>
          <p:cNvSpPr>
            <a:spLocks noGrp="1"/>
          </p:cNvSpPr>
          <p:nvPr>
            <p:ph type="body" sz="quarter" idx="10"/>
          </p:nvPr>
        </p:nvSpPr>
        <p:spPr/>
        <p:txBody>
          <a:bodyPr/>
          <a:lstStyle/>
          <a:p>
            <a:pPr algn="l"/>
            <a:r>
              <a:rPr lang="en-US" altLang="zh-CN" sz="1800" dirty="0">
                <a:cs typeface="+mn-ea"/>
                <a:sym typeface="+mn-lt"/>
              </a:rPr>
              <a:t>In Uptime Institute </a:t>
            </a:r>
            <a:r>
              <a:rPr lang="en-US" altLang="zh-CN" sz="1800" i="1" dirty="0">
                <a:cs typeface="+mn-ea"/>
                <a:sym typeface="+mn-lt"/>
              </a:rPr>
              <a:t>Data Center Site Infrastructure Tier </a:t>
            </a:r>
            <a:r>
              <a:rPr lang="en-US" altLang="zh-CN" sz="1800" i="1" dirty="0" smtClean="0">
                <a:cs typeface="+mn-ea"/>
                <a:sym typeface="+mn-lt"/>
              </a:rPr>
              <a:t>Standard</a:t>
            </a:r>
            <a:r>
              <a:rPr lang="en-US" sz="1800" dirty="0" smtClean="0">
                <a:latin typeface="Huawei Sans" panose="020C0503030203020204" pitchFamily="34" charset="0"/>
                <a:ea typeface="+mn-ea"/>
                <a:cs typeface="+mn-ea"/>
                <a:sym typeface="+mn-lt"/>
              </a:rPr>
              <a:t>, </a:t>
            </a:r>
            <a:r>
              <a:rPr lang="en-US" sz="1800" dirty="0">
                <a:latin typeface="Huawei Sans" panose="020C0503030203020204" pitchFamily="34" charset="0"/>
                <a:ea typeface="+mn-ea"/>
                <a:cs typeface="+mn-ea"/>
                <a:sym typeface="+mn-lt"/>
              </a:rPr>
              <a:t>the core definition of a </a:t>
            </a:r>
            <a:r>
              <a:rPr lang="en-US" sz="1800" dirty="0" smtClean="0">
                <a:latin typeface="Huawei Sans" panose="020C0503030203020204" pitchFamily="34" charset="0"/>
                <a:ea typeface="+mn-ea"/>
                <a:cs typeface="+mn-ea"/>
                <a:sym typeface="+mn-lt"/>
              </a:rPr>
              <a:t>Tier </a:t>
            </a:r>
            <a:r>
              <a:rPr lang="en-US" altLang="zh-CN" sz="1800" dirty="0"/>
              <a:t>Ⅰ</a:t>
            </a:r>
            <a:r>
              <a:rPr lang="en-US" sz="1800" dirty="0" smtClean="0">
                <a:latin typeface="Huawei Sans" panose="020C0503030203020204" pitchFamily="34" charset="0"/>
                <a:ea typeface="+mn-ea"/>
                <a:cs typeface="+mn-ea"/>
                <a:sym typeface="+mn-lt"/>
              </a:rPr>
              <a:t> </a:t>
            </a:r>
            <a:r>
              <a:rPr lang="en-US" sz="1800" dirty="0">
                <a:latin typeface="Huawei Sans" panose="020C0503030203020204" pitchFamily="34" charset="0"/>
                <a:ea typeface="+mn-ea"/>
                <a:cs typeface="+mn-ea"/>
                <a:sym typeface="+mn-lt"/>
              </a:rPr>
              <a:t>data center is to meet basic requirements. Therefore, the system only needs to meet the basic management requirements.</a:t>
            </a:r>
          </a:p>
        </p:txBody>
      </p:sp>
      <p:grpSp>
        <p:nvGrpSpPr>
          <p:cNvPr id="6" name="组合 5"/>
          <p:cNvGrpSpPr/>
          <p:nvPr/>
        </p:nvGrpSpPr>
        <p:grpSpPr>
          <a:xfrm>
            <a:off x="1654003" y="3039840"/>
            <a:ext cx="8358065" cy="3170299"/>
            <a:chOff x="1477312" y="2642642"/>
            <a:chExt cx="8358065" cy="3170299"/>
          </a:xfrm>
        </p:grpSpPr>
        <p:sp>
          <p:nvSpPr>
            <p:cNvPr id="2" name="圆角矩形 1"/>
            <p:cNvSpPr/>
            <p:nvPr/>
          </p:nvSpPr>
          <p:spPr>
            <a:xfrm>
              <a:off x="7290140" y="4681602"/>
              <a:ext cx="2545237" cy="499424"/>
            </a:xfrm>
            <a:prstGeom prst="round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latin typeface="Huawei Sans" panose="020C0503030203020204" pitchFamily="34" charset="0"/>
                  <a:cs typeface="+mn-ea"/>
                  <a:sym typeface="+mn-lt"/>
                </a:rPr>
                <a:t>Infrastructure</a:t>
              </a:r>
            </a:p>
          </p:txBody>
        </p:sp>
        <p:sp>
          <p:nvSpPr>
            <p:cNvPr id="138" name="圆角矩形 137"/>
            <p:cNvSpPr/>
            <p:nvPr/>
          </p:nvSpPr>
          <p:spPr>
            <a:xfrm>
              <a:off x="7290139" y="4023296"/>
              <a:ext cx="2545237" cy="499424"/>
            </a:xfrm>
            <a:prstGeom prst="round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latin typeface="Huawei Sans" panose="020C0503030203020204" pitchFamily="34" charset="0"/>
                  <a:cs typeface="+mn-ea"/>
                  <a:sym typeface="+mn-lt"/>
                </a:rPr>
                <a:t>Collection layer</a:t>
              </a:r>
            </a:p>
          </p:txBody>
        </p:sp>
        <p:pic>
          <p:nvPicPr>
            <p:cNvPr id="139" name="图片 138" descr="接入交换机.png"/>
            <p:cNvPicPr>
              <a:picLocks noChangeAspect="1"/>
            </p:cNvPicPr>
            <p:nvPr/>
          </p:nvPicPr>
          <p:blipFill>
            <a:blip r:embed="rId3" cstate="print"/>
            <a:stretch>
              <a:fillRect/>
            </a:stretch>
          </p:blipFill>
          <p:spPr>
            <a:xfrm>
              <a:off x="5554280" y="4165676"/>
              <a:ext cx="519062" cy="455301"/>
            </a:xfrm>
            <a:prstGeom prst="rect">
              <a:avLst/>
            </a:prstGeom>
          </p:spPr>
        </p:pic>
        <p:pic>
          <p:nvPicPr>
            <p:cNvPr id="140" name="图片 139" descr="接入交换机.png"/>
            <p:cNvPicPr>
              <a:picLocks noChangeAspect="1"/>
            </p:cNvPicPr>
            <p:nvPr/>
          </p:nvPicPr>
          <p:blipFill>
            <a:blip r:embed="rId3" cstate="print"/>
            <a:stretch>
              <a:fillRect/>
            </a:stretch>
          </p:blipFill>
          <p:spPr>
            <a:xfrm>
              <a:off x="4898823" y="4165675"/>
              <a:ext cx="519062" cy="455301"/>
            </a:xfrm>
            <a:prstGeom prst="rect">
              <a:avLst/>
            </a:prstGeom>
          </p:spPr>
        </p:pic>
        <p:pic>
          <p:nvPicPr>
            <p:cNvPr id="141" name="图片 140" descr="接入交换机.png"/>
            <p:cNvPicPr>
              <a:picLocks noChangeAspect="1"/>
            </p:cNvPicPr>
            <p:nvPr/>
          </p:nvPicPr>
          <p:blipFill>
            <a:blip r:embed="rId3" cstate="print"/>
            <a:stretch>
              <a:fillRect/>
            </a:stretch>
          </p:blipFill>
          <p:spPr>
            <a:xfrm>
              <a:off x="5265727" y="3625537"/>
              <a:ext cx="519062" cy="455301"/>
            </a:xfrm>
            <a:prstGeom prst="rect">
              <a:avLst/>
            </a:prstGeom>
          </p:spPr>
        </p:pic>
        <p:sp>
          <p:nvSpPr>
            <p:cNvPr id="142" name="云形 141"/>
            <p:cNvSpPr/>
            <p:nvPr/>
          </p:nvSpPr>
          <p:spPr>
            <a:xfrm>
              <a:off x="4359477" y="3426805"/>
              <a:ext cx="2309568" cy="1583703"/>
            </a:xfrm>
            <a:prstGeom prst="cloud">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cs typeface="+mn-ea"/>
                <a:sym typeface="+mn-lt"/>
              </a:endParaRPr>
            </a:p>
          </p:txBody>
        </p:sp>
        <p:cxnSp>
          <p:nvCxnSpPr>
            <p:cNvPr id="144" name="直接连接符 143"/>
            <p:cNvCxnSpPr/>
            <p:nvPr/>
          </p:nvCxnSpPr>
          <p:spPr bwMode="auto">
            <a:xfrm>
              <a:off x="3825111" y="4202949"/>
              <a:ext cx="527781" cy="0"/>
            </a:xfrm>
            <a:prstGeom prst="line">
              <a:avLst/>
            </a:prstGeom>
            <a:solidFill>
              <a:schemeClr val="accent1"/>
            </a:solidFill>
            <a:ln w="28575" cap="flat" cmpd="sng" algn="ctr">
              <a:solidFill>
                <a:srgbClr val="1F9DF1"/>
              </a:solidFill>
              <a:prstDash val="solid"/>
              <a:round/>
              <a:headEnd type="none" w="med" len="med"/>
              <a:tailEnd type="none" w="med" len="med"/>
            </a:ln>
            <a:effectLst/>
          </p:spPr>
        </p:cxnSp>
        <p:pic>
          <p:nvPicPr>
            <p:cNvPr id="145" name="图片 144"/>
            <p:cNvPicPr>
              <a:picLocks noChangeAspect="1"/>
            </p:cNvPicPr>
            <p:nvPr/>
          </p:nvPicPr>
          <p:blipFill>
            <a:blip r:embed="rId4"/>
            <a:srcRect l="2718" t="21292" r="1783" b="19077"/>
            <a:stretch>
              <a:fillRect/>
            </a:stretch>
          </p:blipFill>
          <p:spPr>
            <a:xfrm>
              <a:off x="1654003" y="3693986"/>
              <a:ext cx="2021484" cy="931004"/>
            </a:xfrm>
            <a:custGeom>
              <a:avLst/>
              <a:gdLst>
                <a:gd name="connsiteX0" fmla="*/ 2120202 w 4712676"/>
                <a:gd name="connsiteY0" fmla="*/ 0 h 2170444"/>
                <a:gd name="connsiteX1" fmla="*/ 4712676 w 4712676"/>
                <a:gd name="connsiteY1" fmla="*/ 582804 h 2170444"/>
                <a:gd name="connsiteX2" fmla="*/ 4672483 w 4712676"/>
                <a:gd name="connsiteY2" fmla="*/ 1517301 h 2170444"/>
                <a:gd name="connsiteX3" fmla="*/ 813916 w 4712676"/>
                <a:gd name="connsiteY3" fmla="*/ 2170444 h 2170444"/>
                <a:gd name="connsiteX4" fmla="*/ 10048 w 4712676"/>
                <a:gd name="connsiteY4" fmla="*/ 723481 h 2170444"/>
                <a:gd name="connsiteX5" fmla="*/ 0 w 4712676"/>
                <a:gd name="connsiteY5" fmla="*/ 120580 h 2170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12676" h="2170444">
                  <a:moveTo>
                    <a:pt x="2120202" y="0"/>
                  </a:moveTo>
                  <a:lnTo>
                    <a:pt x="4712676" y="582804"/>
                  </a:lnTo>
                  <a:lnTo>
                    <a:pt x="4672483" y="1517301"/>
                  </a:lnTo>
                  <a:lnTo>
                    <a:pt x="813916" y="2170444"/>
                  </a:lnTo>
                  <a:lnTo>
                    <a:pt x="10048" y="723481"/>
                  </a:lnTo>
                  <a:lnTo>
                    <a:pt x="0" y="120580"/>
                  </a:lnTo>
                  <a:close/>
                </a:path>
              </a:pathLst>
            </a:custGeom>
          </p:spPr>
        </p:pic>
        <p:sp>
          <p:nvSpPr>
            <p:cNvPr id="173" name="圆角矩形 172"/>
            <p:cNvSpPr/>
            <p:nvPr/>
          </p:nvSpPr>
          <p:spPr>
            <a:xfrm>
              <a:off x="1477312" y="3550685"/>
              <a:ext cx="2279601" cy="1630341"/>
            </a:xfrm>
            <a:prstGeom prst="round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Huawei Sans" panose="020C0503030203020204" pitchFamily="34" charset="0"/>
                <a:cs typeface="+mn-ea"/>
                <a:sym typeface="+mn-lt"/>
              </a:endParaRPr>
            </a:p>
          </p:txBody>
        </p:sp>
        <p:cxnSp>
          <p:nvCxnSpPr>
            <p:cNvPr id="183" name="直接连接符 182"/>
            <p:cNvCxnSpPr/>
            <p:nvPr/>
          </p:nvCxnSpPr>
          <p:spPr bwMode="auto">
            <a:xfrm flipV="1">
              <a:off x="6691039" y="4208213"/>
              <a:ext cx="577106" cy="9111"/>
            </a:xfrm>
            <a:prstGeom prst="line">
              <a:avLst/>
            </a:prstGeom>
            <a:solidFill>
              <a:schemeClr val="accent1"/>
            </a:solidFill>
            <a:ln w="28575" cap="flat" cmpd="sng" algn="ctr">
              <a:solidFill>
                <a:srgbClr val="1F9DF1"/>
              </a:solidFill>
              <a:prstDash val="solid"/>
              <a:round/>
              <a:headEnd type="none" w="med" len="med"/>
              <a:tailEnd type="none" w="med" len="med"/>
            </a:ln>
            <a:effectLst/>
          </p:spPr>
        </p:cxnSp>
        <p:cxnSp>
          <p:nvCxnSpPr>
            <p:cNvPr id="185" name="直接连接符 184"/>
            <p:cNvCxnSpPr/>
            <p:nvPr/>
          </p:nvCxnSpPr>
          <p:spPr bwMode="auto">
            <a:xfrm>
              <a:off x="8544389" y="4522720"/>
              <a:ext cx="0" cy="158882"/>
            </a:xfrm>
            <a:prstGeom prst="line">
              <a:avLst/>
            </a:prstGeom>
            <a:solidFill>
              <a:schemeClr val="accent1"/>
            </a:solidFill>
            <a:ln w="28575" cap="flat" cmpd="sng" algn="ctr">
              <a:solidFill>
                <a:srgbClr val="1F9DF1"/>
              </a:solidFill>
              <a:prstDash val="solid"/>
              <a:round/>
              <a:headEnd type="none" w="med" len="med"/>
              <a:tailEnd type="none" w="med" len="med"/>
            </a:ln>
            <a:effectLst/>
          </p:spPr>
        </p:cxnSp>
        <p:sp>
          <p:nvSpPr>
            <p:cNvPr id="188" name="矩形 187"/>
            <p:cNvSpPr/>
            <p:nvPr/>
          </p:nvSpPr>
          <p:spPr>
            <a:xfrm>
              <a:off x="1575344" y="4678317"/>
              <a:ext cx="2178803" cy="369332"/>
            </a:xfrm>
            <a:prstGeom prst="rect">
              <a:avLst/>
            </a:prstGeom>
          </p:spPr>
          <p:txBody>
            <a:bodyPr wrap="none">
              <a:spAutoFit/>
            </a:bodyPr>
            <a:lstStyle/>
            <a:p>
              <a:pPr algn="ctr"/>
              <a:r>
                <a:rPr lang="en-US">
                  <a:latin typeface="Huawei Sans" panose="020C0503030203020204" pitchFamily="34" charset="0"/>
                </a:rPr>
                <a:t>Management layer</a:t>
              </a:r>
            </a:p>
          </p:txBody>
        </p:sp>
        <p:sp>
          <p:nvSpPr>
            <p:cNvPr id="191" name="矩形 190"/>
            <p:cNvSpPr/>
            <p:nvPr/>
          </p:nvSpPr>
          <p:spPr>
            <a:xfrm>
              <a:off x="4548567" y="5443609"/>
              <a:ext cx="2039341" cy="369332"/>
            </a:xfrm>
            <a:prstGeom prst="rect">
              <a:avLst/>
            </a:prstGeom>
          </p:spPr>
          <p:txBody>
            <a:bodyPr wrap="none">
              <a:spAutoFit/>
            </a:bodyPr>
            <a:lstStyle/>
            <a:p>
              <a:pPr algn="ctr"/>
              <a:r>
                <a:rPr lang="en-US" dirty="0">
                  <a:latin typeface="Huawei Sans" panose="020C0503030203020204" pitchFamily="34" charset="0"/>
                </a:rPr>
                <a:t>Basic architecture</a:t>
              </a:r>
            </a:p>
          </p:txBody>
        </p:sp>
        <p:sp>
          <p:nvSpPr>
            <p:cNvPr id="24" name="圆角矩形 23"/>
            <p:cNvSpPr/>
            <p:nvPr/>
          </p:nvSpPr>
          <p:spPr>
            <a:xfrm>
              <a:off x="4281661" y="2642642"/>
              <a:ext cx="2545237" cy="499424"/>
            </a:xfrm>
            <a:prstGeom prst="round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r>
                <a:rPr lang="en-US">
                  <a:solidFill>
                    <a:schemeClr val="tx1"/>
                  </a:solidFill>
                  <a:latin typeface="Huawei Sans" panose="020C0503030203020204" pitchFamily="34" charset="0"/>
                  <a:cs typeface="+mn-ea"/>
                  <a:sym typeface="+mn-lt"/>
                </a:rPr>
                <a:t>Display equipment</a:t>
              </a:r>
            </a:p>
          </p:txBody>
        </p:sp>
        <p:cxnSp>
          <p:nvCxnSpPr>
            <p:cNvPr id="25" name="直接连接符 24"/>
            <p:cNvCxnSpPr/>
            <p:nvPr/>
          </p:nvCxnSpPr>
          <p:spPr bwMode="auto">
            <a:xfrm flipH="1">
              <a:off x="5554281" y="3142066"/>
              <a:ext cx="7588" cy="382681"/>
            </a:xfrm>
            <a:prstGeom prst="line">
              <a:avLst/>
            </a:prstGeom>
            <a:solidFill>
              <a:schemeClr val="accent1"/>
            </a:solidFill>
            <a:ln w="28575" cap="flat" cmpd="sng" algn="ctr">
              <a:solidFill>
                <a:srgbClr val="1F9DF1"/>
              </a:solidFill>
              <a:prstDash val="solid"/>
              <a:round/>
              <a:headEnd type="none" w="med" len="med"/>
              <a:tailEnd type="none" w="med" len="med"/>
            </a:ln>
            <a:effectLst/>
          </p:spPr>
        </p:cxnSp>
      </p:grpSp>
    </p:spTree>
    <p:extLst>
      <p:ext uri="{BB962C8B-B14F-4D97-AF65-F5344CB8AC3E}">
        <p14:creationId xmlns:p14="http://schemas.microsoft.com/office/powerpoint/2010/main" val="3035723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randombar(horizontal)">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solidFill>
                  <a:schemeClr val="bg1">
                    <a:lumMod val="50000"/>
                  </a:schemeClr>
                </a:solidFill>
                <a:latin typeface="Huawei Sans" panose="020C0503030203020204" pitchFamily="34" charset="0"/>
                <a:cs typeface="+mn-ea"/>
                <a:sym typeface="+mn-lt"/>
              </a:rPr>
              <a:t>DCIM Planning Requirement Analysis</a:t>
            </a:r>
          </a:p>
          <a:p>
            <a:r>
              <a:rPr lang="en-US" b="1">
                <a:latin typeface="Huawei Sans" panose="020C0503030203020204" pitchFamily="34" charset="0"/>
                <a:cs typeface="+mn-ea"/>
                <a:sym typeface="+mn-lt"/>
              </a:rPr>
              <a:t>DCIM System Planning</a:t>
            </a:r>
          </a:p>
          <a:p>
            <a:pPr lvl="1">
              <a:buSzPct val="50000"/>
              <a:buFont typeface="Wingdings" panose="05000000000000000000" pitchFamily="2" charset="2"/>
              <a:buChar char="p"/>
            </a:pPr>
            <a:r>
              <a:rPr lang="en-US">
                <a:solidFill>
                  <a:schemeClr val="bg1">
                    <a:lumMod val="50000"/>
                  </a:schemeClr>
                </a:solidFill>
                <a:latin typeface="Huawei Sans" panose="020C0503030203020204" pitchFamily="34" charset="0"/>
                <a:ea typeface="+mn-ea"/>
                <a:cs typeface="+mn-ea"/>
                <a:sym typeface="+mn-lt"/>
              </a:rPr>
              <a:t>DCIM Architecture Planning</a:t>
            </a:r>
          </a:p>
          <a:p>
            <a:pPr lvl="1">
              <a:buSzPct val="60000"/>
              <a:buFont typeface="Wingdings" panose="05000000000000000000" pitchFamily="2" charset="2"/>
              <a:buChar char="n"/>
            </a:pPr>
            <a:r>
              <a:rPr lang="en-US">
                <a:latin typeface="Huawei Sans" panose="020C0503030203020204" pitchFamily="34" charset="0"/>
                <a:ea typeface="+mn-ea"/>
                <a:cs typeface="+mn-ea"/>
                <a:sym typeface="+mn-lt"/>
              </a:rPr>
              <a:t>DCIM Function Selection</a:t>
            </a:r>
          </a:p>
          <a:p>
            <a:r>
              <a:rPr lang="en-US">
                <a:solidFill>
                  <a:schemeClr val="bg1">
                    <a:lumMod val="50000"/>
                  </a:schemeClr>
                </a:solidFill>
                <a:latin typeface="Huawei Sans" panose="020C0503030203020204" pitchFamily="34" charset="0"/>
                <a:cs typeface="+mn-ea"/>
                <a:sym typeface="+mn-lt"/>
              </a:rPr>
              <a:t>DCIM Device Selection</a:t>
            </a:r>
          </a:p>
          <a:p>
            <a:pPr lvl="1">
              <a:buSzPct val="60000"/>
              <a:buFont typeface="Wingdings" panose="05000000000000000000" pitchFamily="2" charset="2"/>
              <a:buChar char="n"/>
            </a:pPr>
            <a:endParaRPr lang="en-US" altLang="zh-CN" dirty="0">
              <a:latin typeface="Huawei Sans" panose="020C0503030203020204" pitchFamily="34" charset="0"/>
              <a:ea typeface="+mn-ea"/>
              <a:cs typeface="+mn-ea"/>
              <a:sym typeface="+mn-lt"/>
            </a:endParaRPr>
          </a:p>
        </p:txBody>
      </p:sp>
    </p:spTree>
    <p:extLst>
      <p:ext uri="{BB962C8B-B14F-4D97-AF65-F5344CB8AC3E}">
        <p14:creationId xmlns:p14="http://schemas.microsoft.com/office/powerpoint/2010/main" val="144338158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sym typeface="+mn-lt"/>
              </a:rPr>
              <a:t>DCIM Function Selection - Basic Functions</a:t>
            </a:r>
            <a:endParaRPr lang="en-US" dirty="0">
              <a:sym typeface="+mn-lt"/>
            </a:endParaRPr>
          </a:p>
        </p:txBody>
      </p:sp>
      <p:sp>
        <p:nvSpPr>
          <p:cNvPr id="4" name="文本占位符 3"/>
          <p:cNvSpPr>
            <a:spLocks noGrp="1"/>
          </p:cNvSpPr>
          <p:nvPr>
            <p:ph type="body" sz="quarter" idx="10"/>
          </p:nvPr>
        </p:nvSpPr>
        <p:spPr/>
        <p:txBody>
          <a:bodyPr/>
          <a:lstStyle/>
          <a:p>
            <a:r>
              <a:rPr lang="en-US" sz="1800" dirty="0" smtClean="0">
                <a:sym typeface="+mn-lt"/>
              </a:rPr>
              <a:t>The DCIM system functions are the basis of data center O&amp;M. Specific system functions can be selected based on the data center level and type.</a:t>
            </a:r>
          </a:p>
          <a:p>
            <a:r>
              <a:rPr lang="en-US" sz="1800" dirty="0" smtClean="0">
                <a:sym typeface="+mn-lt"/>
              </a:rPr>
              <a:t>The DCIM is recommended to provide the following basic functions regardless of the level and type of the data center.</a:t>
            </a:r>
            <a:endParaRPr lang="en-US" sz="1800" dirty="0">
              <a:sym typeface="+mn-lt"/>
            </a:endParaRPr>
          </a:p>
        </p:txBody>
      </p:sp>
      <p:graphicFrame>
        <p:nvGraphicFramePr>
          <p:cNvPr id="36" name="表格 35"/>
          <p:cNvGraphicFramePr>
            <a:graphicFrameLocks noGrp="1"/>
          </p:cNvGraphicFramePr>
          <p:nvPr>
            <p:extLst>
              <p:ext uri="{D42A27DB-BD31-4B8C-83A1-F6EECF244321}">
                <p14:modId xmlns:p14="http://schemas.microsoft.com/office/powerpoint/2010/main" val="1484070805"/>
              </p:ext>
            </p:extLst>
          </p:nvPr>
        </p:nvGraphicFramePr>
        <p:xfrm>
          <a:off x="737728" y="2812774"/>
          <a:ext cx="10939923" cy="3222733"/>
        </p:xfrm>
        <a:graphic>
          <a:graphicData uri="http://schemas.openxmlformats.org/drawingml/2006/table">
            <a:tbl>
              <a:tblPr>
                <a:tableStyleId>{616DA210-FB5B-4158-B5E0-FEB733F419BA}</a:tableStyleId>
              </a:tblPr>
              <a:tblGrid>
                <a:gridCol w="1269634"/>
                <a:gridCol w="4263003"/>
                <a:gridCol w="159796"/>
                <a:gridCol w="1439775"/>
                <a:gridCol w="3807715"/>
              </a:tblGrid>
              <a:tr h="35889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latin typeface="Huawei Sans" panose="020C0503030203020204" pitchFamily="34" charset="0"/>
                          <a:ea typeface="+mn-ea"/>
                          <a:cs typeface="+mn-ea"/>
                          <a:sym typeface="+mn-lt"/>
                        </a:rPr>
                        <a:t>Function</a:t>
                      </a:r>
                    </a:p>
                  </a:txBody>
                  <a:tcPr marL="65330" marR="65330" marT="6804" marB="0" anchor="ctr" horzOverflow="overflow">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7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a:ln>
                            <a:noFill/>
                          </a:ln>
                          <a:solidFill>
                            <a:schemeClr val="tx1"/>
                          </a:solidFill>
                          <a:latin typeface="Huawei Sans" panose="020C0503030203020204" pitchFamily="34" charset="0"/>
                          <a:ea typeface="+mn-ea"/>
                          <a:cs typeface="+mn-ea"/>
                          <a:sym typeface="+mn-lt"/>
                        </a:rPr>
                        <a:t>Remarks</a:t>
                      </a:r>
                    </a:p>
                  </a:txBody>
                  <a:tcPr marL="65330" marR="65330" marT="6804" marB="0" anchor="ctr" horzOverflow="overflow">
                    <a:lnT w="28575" cap="flat" cmpd="sng" algn="ctr">
                      <a:solidFill>
                        <a:schemeClr val="tx1"/>
                      </a:solidFill>
                      <a:prstDash val="solid"/>
                      <a:round/>
                      <a:headEnd type="none" w="med" len="med"/>
                      <a:tailEnd type="none" w="med" len="med"/>
                    </a:lnT>
                    <a:solidFill>
                      <a:schemeClr val="bg1">
                        <a:lumMod val="75000"/>
                      </a:schemeClr>
                    </a:solidFill>
                  </a:tcPr>
                </a:tc>
                <a:tc rowSpan="6">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sz="1400" b="1" i="0" u="none" strike="noStrike" cap="none" normalizeH="0" baseline="0" dirty="0" smtClean="0">
                        <a:ln>
                          <a:noFill/>
                        </a:ln>
                        <a:solidFill>
                          <a:schemeClr val="tx1"/>
                        </a:solidFill>
                        <a:effectLst/>
                        <a:latin typeface="Huawei Sans" panose="020C0503030203020204" pitchFamily="34" charset="0"/>
                        <a:ea typeface="+mn-ea"/>
                        <a:cs typeface="+mn-ea"/>
                        <a:sym typeface="+mn-lt"/>
                      </a:endParaRPr>
                    </a:p>
                  </a:txBody>
                  <a:tcPr marL="65330" marR="65330" marT="6804" marB="0" anchor="ctr" horzOverflow="overflow">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a:ln>
                            <a:noFill/>
                          </a:ln>
                          <a:solidFill>
                            <a:schemeClr val="tx1"/>
                          </a:solidFill>
                          <a:latin typeface="Huawei Sans" panose="020C0503030203020204" pitchFamily="34" charset="0"/>
                          <a:ea typeface="+mn-ea"/>
                          <a:cs typeface="+mn-ea"/>
                          <a:sym typeface="+mn-lt"/>
                        </a:rPr>
                        <a:t>Function</a:t>
                      </a:r>
                    </a:p>
                  </a:txBody>
                  <a:tcPr marL="65330" marR="65330" marT="6804" marB="0" anchor="ctr" horzOverflow="overflow">
                    <a:lnT w="28575" cap="flat" cmpd="sng" algn="ctr">
                      <a:solidFill>
                        <a:schemeClr val="tx1"/>
                      </a:solidFill>
                      <a:prstDash val="solid"/>
                      <a:round/>
                      <a:headEnd type="none" w="med" len="med"/>
                      <a:tailEnd type="none" w="med" len="med"/>
                    </a:lnT>
                    <a:solidFill>
                      <a:schemeClr val="bg1">
                        <a:lumMod val="7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a:ln>
                            <a:noFill/>
                          </a:ln>
                          <a:solidFill>
                            <a:schemeClr val="tx1"/>
                          </a:solidFill>
                          <a:latin typeface="Huawei Sans" panose="020C0503030203020204" pitchFamily="34" charset="0"/>
                          <a:ea typeface="+mn-ea"/>
                          <a:cs typeface="+mn-ea"/>
                          <a:sym typeface="+mn-lt"/>
                        </a:rPr>
                        <a:t>Remarks</a:t>
                      </a:r>
                    </a:p>
                  </a:txBody>
                  <a:tcPr marL="65330" marR="65330" marT="6804" marB="0" anchor="ctr" horzOverflow="overflow">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75000"/>
                      </a:schemeClr>
                    </a:solidFill>
                  </a:tcPr>
                </a:tc>
              </a:tr>
              <a:tr h="81502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Data collection</a:t>
                      </a: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The system collects data of various monitored objects and adapts to various mainstream communication protocols and communication interfaces.</a:t>
                      </a:r>
                    </a:p>
                  </a:txBody>
                  <a:tcPr marL="65330" marR="65330" marT="6804" marB="0" anchor="ctr" horzOverflow="overflow"/>
                </a:tc>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200" b="0" i="0" u="none" strike="noStrike" cap="none" normalizeH="0" baseline="0" dirty="0" smtClean="0">
                        <a:ln>
                          <a:noFill/>
                        </a:ln>
                        <a:solidFill>
                          <a:schemeClr val="tx1"/>
                        </a:solidFill>
                        <a:effectLst/>
                        <a:latin typeface="+mn-lt"/>
                        <a:ea typeface="+mn-ea"/>
                        <a:cs typeface="+mn-ea"/>
                        <a:sym typeface="+mn-lt"/>
                      </a:endParaRPr>
                    </a:p>
                  </a:txBody>
                  <a:tcPr marL="65330" marR="65330" marT="6804"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Configuration</a:t>
                      </a:r>
                    </a:p>
                  </a:txBody>
                  <a:tcPr marL="65330" marR="65330" marT="6804" marB="0" anchor="ctr" horzOverflow="overflow"/>
                </a:tc>
                <a:tc>
                  <a:txBody>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The system provides multiple built-in device configuration (device template), page configuration (page template), and policy configuration to facilitate system deployment.</a:t>
                      </a:r>
                    </a:p>
                  </a:txBody>
                  <a:tcPr marL="65330" marR="65330" marT="6804" marB="0" anchor="ctr" horzOverflow="overflow">
                    <a:lnR w="28575" cap="flat" cmpd="sng" algn="ctr">
                      <a:solidFill>
                        <a:schemeClr val="tx1"/>
                      </a:solidFill>
                      <a:prstDash val="solid"/>
                      <a:round/>
                      <a:headEnd type="none" w="med" len="med"/>
                      <a:tailEnd type="none" w="med" len="med"/>
                    </a:lnR>
                  </a:tcPr>
                </a:tc>
              </a:tr>
              <a:tr h="61314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Data transmission</a:t>
                      </a: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As for data transmission mode, the system supports query and automatic reporting. It also supports standard southbound and northbound interfaces.</a:t>
                      </a:r>
                    </a:p>
                  </a:txBody>
                  <a:tcPr marL="65330" marR="65330" marT="6804" marB="0" anchor="ctr" horzOverflow="overflow"/>
                </a:tc>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200" b="0" i="0" u="none" strike="noStrike" cap="none" normalizeH="0" baseline="0" dirty="0" smtClean="0">
                        <a:ln>
                          <a:noFill/>
                        </a:ln>
                        <a:solidFill>
                          <a:schemeClr val="tx1"/>
                        </a:solidFill>
                        <a:effectLst/>
                        <a:latin typeface="+mn-lt"/>
                        <a:ea typeface="+mn-ea"/>
                        <a:cs typeface="+mn-ea"/>
                        <a:sym typeface="+mn-lt"/>
                      </a:endParaRPr>
                    </a:p>
                  </a:txBody>
                  <a:tcPr marL="65330" marR="65330" marT="6804"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Alarm</a:t>
                      </a:r>
                    </a:p>
                  </a:txBody>
                  <a:tcPr marL="65330" marR="65330" marT="6804" marB="0" anchor="ctr" horzOverflow="overflow"/>
                </a:tc>
                <a:tc>
                  <a:txBody>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The system supports real-time alarm reporting, alarm analysis, and alarm notification for devices in the system.</a:t>
                      </a:r>
                    </a:p>
                  </a:txBody>
                  <a:tcPr marL="65330" marR="65330" marT="6804" marB="0" anchor="ctr" horzOverflow="overflow">
                    <a:lnR w="28575" cap="flat" cmpd="sng" algn="ctr">
                      <a:solidFill>
                        <a:schemeClr val="tx1"/>
                      </a:solidFill>
                      <a:prstDash val="solid"/>
                      <a:round/>
                      <a:headEnd type="none" w="med" len="med"/>
                      <a:tailEnd type="none" w="med" len="med"/>
                    </a:lnR>
                  </a:tcPr>
                </a:tc>
              </a:tr>
              <a:tr h="61314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Data processing</a:t>
                      </a: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The system is able to process, analyze, and process various device data uploaded by the data collection layer.</a:t>
                      </a:r>
                    </a:p>
                  </a:txBody>
                  <a:tcPr marL="65330" marR="65330" marT="6804" marB="0" anchor="ctr" horzOverflow="overflow"/>
                </a:tc>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sz="1200" b="0" i="0" u="none" strike="noStrike" cap="none" normalizeH="0" baseline="0" dirty="0" smtClean="0">
                        <a:ln>
                          <a:noFill/>
                        </a:ln>
                        <a:solidFill>
                          <a:schemeClr val="tx1"/>
                        </a:solidFill>
                        <a:effectLst/>
                        <a:latin typeface="+mn-lt"/>
                        <a:ea typeface="+mn-ea"/>
                        <a:cs typeface="+mn-ea"/>
                        <a:sym typeface="+mn-lt"/>
                      </a:endParaRPr>
                    </a:p>
                  </a:txBody>
                  <a:tcPr marL="65330" marR="65330" marT="6804"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Log</a:t>
                      </a:r>
                    </a:p>
                  </a:txBody>
                  <a:tcPr marL="65330" marR="65330" marT="6804" marB="0" anchor="ctr" horzOverflow="overflow"/>
                </a:tc>
                <a:tc>
                  <a:txBody>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The system allows users to view and export its operation and operational logs.</a:t>
                      </a:r>
                    </a:p>
                  </a:txBody>
                  <a:tcPr marL="65330" marR="65330" marT="6804" marB="0" anchor="ctr" horzOverflow="overflow">
                    <a:lnR w="28575" cap="flat" cmpd="sng" algn="ctr">
                      <a:solidFill>
                        <a:schemeClr val="tx1"/>
                      </a:solidFill>
                      <a:prstDash val="solid"/>
                      <a:round/>
                      <a:headEnd type="none" w="med" len="med"/>
                      <a:tailEnd type="none" w="med" len="med"/>
                    </a:lnR>
                  </a:tcPr>
                </a:tc>
              </a:tr>
              <a:tr h="41126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Data storage</a:t>
                      </a: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The system supports long-term data storage, export, and compression.</a:t>
                      </a:r>
                    </a:p>
                  </a:txBody>
                  <a:tcPr marL="65330" marR="65330" marT="6804" marB="0" anchor="ctr" horzOverflow="overflow"/>
                </a:tc>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sz="1200" b="0" i="0" u="none" strike="noStrike" cap="none" normalizeH="0" baseline="0" dirty="0" smtClean="0">
                        <a:ln>
                          <a:noFill/>
                        </a:ln>
                        <a:solidFill>
                          <a:schemeClr val="tx1"/>
                        </a:solidFill>
                        <a:effectLst/>
                        <a:latin typeface="+mn-lt"/>
                        <a:ea typeface="+mn-ea"/>
                        <a:cs typeface="+mn-ea"/>
                        <a:sym typeface="+mn-lt"/>
                      </a:endParaRPr>
                    </a:p>
                  </a:txBody>
                  <a:tcPr marL="65330" marR="65330" marT="6804"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Rights management</a:t>
                      </a:r>
                    </a:p>
                  </a:txBody>
                  <a:tcPr marL="65330" marR="65330" marT="6804" marB="0"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The system supports setting multi-level rights, roles, and groups for user management.</a:t>
                      </a:r>
                    </a:p>
                  </a:txBody>
                  <a:tcPr marL="65330" marR="65330" marT="6804" marB="0" anchor="ctr" horzOverflow="overflow">
                    <a:lnR w="28575" cap="flat" cmpd="sng" algn="ctr">
                      <a:solidFill>
                        <a:schemeClr val="tx1"/>
                      </a:solidFill>
                      <a:prstDash val="solid"/>
                      <a:round/>
                      <a:headEnd type="none" w="med" len="med"/>
                      <a:tailEnd type="none" w="med" len="med"/>
                    </a:lnR>
                  </a:tcPr>
                </a:tc>
              </a:tr>
              <a:tr h="41126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Report</a:t>
                      </a:r>
                    </a:p>
                  </a:txBody>
                  <a:tcPr marL="65330" marR="65330" marT="6804" marB="0" anchor="ctr" horzOverflow="overflow">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The system is able to export multiple reports in various modes.</a:t>
                      </a:r>
                    </a:p>
                  </a:txBody>
                  <a:tcPr marL="65330" marR="65330" marT="6804" marB="0" anchor="ctr" horzOverflow="overflow">
                    <a:lnB w="28575" cap="flat" cmpd="sng" algn="ctr">
                      <a:solidFill>
                        <a:schemeClr val="tx1"/>
                      </a:solidFill>
                      <a:prstDash val="solid"/>
                      <a:round/>
                      <a:headEnd type="none" w="med" len="med"/>
                      <a:tailEnd type="none" w="med" len="med"/>
                    </a:lnB>
                  </a:tcPr>
                </a:tc>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sz="1200" b="0" i="0" u="none" strike="noStrike" cap="none" normalizeH="0" baseline="0" dirty="0" smtClean="0">
                        <a:ln>
                          <a:noFill/>
                        </a:ln>
                        <a:solidFill>
                          <a:schemeClr val="tx1"/>
                        </a:solidFill>
                        <a:effectLst/>
                        <a:latin typeface="+mn-lt"/>
                        <a:ea typeface="+mn-ea"/>
                        <a:cs typeface="+mn-ea"/>
                        <a:sym typeface="+mn-lt"/>
                      </a:endParaRPr>
                    </a:p>
                  </a:txBody>
                  <a:tcPr marL="65330" marR="65330" marT="6804" marB="0" anchor="ctr" horzOverflow="overflow">
                    <a:lnB w="28575"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System maintenance</a:t>
                      </a:r>
                    </a:p>
                  </a:txBody>
                  <a:tcPr marL="65330" marR="65330" marT="6804" marB="0" anchor="ctr" horzOverflow="overflow">
                    <a:lnB w="28575" cap="flat" cmpd="sng" algn="ctr">
                      <a:solidFill>
                        <a:schemeClr val="tx1"/>
                      </a:solidFill>
                      <a:prstDash val="solid"/>
                      <a:round/>
                      <a:headEnd type="none" w="med" len="med"/>
                      <a:tailEnd type="none" w="med" len="med"/>
                    </a:lnB>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The system supports system software functions, such as license check and software version.</a:t>
                      </a:r>
                    </a:p>
                  </a:txBody>
                  <a:tcPr marL="65330" marR="65330" marT="6804" marB="0" anchor="ctr" horzOverflow="overflow">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5823971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ipe(down)">
                                      <p:cBhvr>
                                        <p:cTn id="2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mn-lt"/>
              </a:rPr>
              <a:t>DCIM Function Selection - Specific Functions</a:t>
            </a:r>
            <a:endParaRPr lang="en-US" dirty="0">
              <a:sym typeface="+mn-lt"/>
            </a:endParaRPr>
          </a:p>
        </p:txBody>
      </p:sp>
      <p:sp>
        <p:nvSpPr>
          <p:cNvPr id="3" name="文本占位符 2"/>
          <p:cNvSpPr>
            <a:spLocks noGrp="1"/>
          </p:cNvSpPr>
          <p:nvPr>
            <p:ph type="body" sz="quarter" idx="10"/>
          </p:nvPr>
        </p:nvSpPr>
        <p:spPr/>
        <p:txBody>
          <a:bodyPr/>
          <a:lstStyle/>
          <a:p>
            <a:r>
              <a:rPr lang="en-US" sz="1400" dirty="0" smtClean="0">
                <a:sym typeface="+mn-lt"/>
              </a:rPr>
              <a:t>In addition to basic functions, different levels, types, and service requirements of data centers affect function selection. Take the data center level as an example. Generally, the higher the level is, the higher the requirements for the DCIM system function configuration are.</a:t>
            </a:r>
          </a:p>
          <a:p>
            <a:r>
              <a:rPr lang="en-US" sz="1400" dirty="0" smtClean="0">
                <a:sym typeface="+mn-lt"/>
              </a:rPr>
              <a:t>The following table provides suggestions on selecting DCIM functions for data centers of different levels.</a:t>
            </a:r>
            <a:endParaRPr lang="en-US" sz="1400" dirty="0">
              <a:sym typeface="+mn-lt"/>
            </a:endParaRPr>
          </a:p>
        </p:txBody>
      </p:sp>
      <p:graphicFrame>
        <p:nvGraphicFramePr>
          <p:cNvPr id="4" name="表格 3"/>
          <p:cNvGraphicFramePr>
            <a:graphicFrameLocks noGrp="1"/>
          </p:cNvGraphicFramePr>
          <p:nvPr>
            <p:extLst>
              <p:ext uri="{D42A27DB-BD31-4B8C-83A1-F6EECF244321}">
                <p14:modId xmlns:p14="http://schemas.microsoft.com/office/powerpoint/2010/main" val="1756079389"/>
              </p:ext>
            </p:extLst>
          </p:nvPr>
        </p:nvGraphicFramePr>
        <p:xfrm>
          <a:off x="666750" y="2447923"/>
          <a:ext cx="10944225" cy="3671743"/>
        </p:xfrm>
        <a:graphic>
          <a:graphicData uri="http://schemas.openxmlformats.org/drawingml/2006/table">
            <a:tbl>
              <a:tblPr>
                <a:tableStyleId>{616DA210-FB5B-4158-B5E0-FEB733F419BA}</a:tableStyleId>
              </a:tblPr>
              <a:tblGrid>
                <a:gridCol w="3459435"/>
                <a:gridCol w="2465108"/>
                <a:gridCol w="2910483"/>
                <a:gridCol w="2109199"/>
              </a:tblGrid>
              <a:tr h="22715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latin typeface="Huawei Sans" panose="020C0503030203020204" pitchFamily="34" charset="0"/>
                          <a:ea typeface="+mn-ea"/>
                          <a:cs typeface="+mn-ea"/>
                          <a:sym typeface="+mn-lt"/>
                        </a:rPr>
                        <a:t>Function</a:t>
                      </a:r>
                    </a:p>
                  </a:txBody>
                  <a:tcPr marL="65330" marR="65330" marT="6804" marB="0" anchor="ctr" horzOverflow="overflow">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7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latin typeface="Huawei Sans" panose="020C0503030203020204" pitchFamily="34" charset="0"/>
                          <a:ea typeface="+mn-ea"/>
                          <a:cs typeface="+mn-ea"/>
                          <a:sym typeface="+mn-lt"/>
                        </a:rPr>
                        <a:t>Tier </a:t>
                      </a:r>
                      <a:r>
                        <a:rPr lang="en-US" altLang="zh-CN" sz="1400" dirty="0" smtClean="0">
                          <a:latin typeface="+mn-lt"/>
                          <a:ea typeface="+mn-ea"/>
                          <a:cs typeface="+mn-ea"/>
                          <a:sym typeface="+mn-lt"/>
                        </a:rPr>
                        <a:t>Ⅳ</a:t>
                      </a:r>
                      <a:r>
                        <a:rPr kumimoji="0" lang="en-US" sz="1400" b="1" i="0" u="none" strike="noStrike" cap="none" normalizeH="0" baseline="0" dirty="0" smtClean="0">
                          <a:ln>
                            <a:noFill/>
                          </a:ln>
                          <a:solidFill>
                            <a:schemeClr val="tx1"/>
                          </a:solidFill>
                          <a:latin typeface="Huawei Sans" panose="020C0503030203020204" pitchFamily="34" charset="0"/>
                          <a:ea typeface="+mn-ea"/>
                          <a:cs typeface="+mn-ea"/>
                          <a:sym typeface="+mn-lt"/>
                        </a:rPr>
                        <a:t> </a:t>
                      </a:r>
                      <a:r>
                        <a:rPr kumimoji="0" lang="en-US" sz="1400" b="1" i="0" u="none" strike="noStrike" cap="none" normalizeH="0" baseline="0" dirty="0">
                          <a:ln>
                            <a:noFill/>
                          </a:ln>
                          <a:solidFill>
                            <a:schemeClr val="tx1"/>
                          </a:solidFill>
                          <a:latin typeface="Huawei Sans" panose="020C0503030203020204" pitchFamily="34" charset="0"/>
                          <a:ea typeface="+mn-ea"/>
                          <a:cs typeface="+mn-ea"/>
                          <a:sym typeface="+mn-lt"/>
                        </a:rPr>
                        <a:t>Data Center</a:t>
                      </a:r>
                    </a:p>
                  </a:txBody>
                  <a:tcPr marL="65330" marR="65330" marT="6804" marB="0" anchor="ctr" horzOverflow="overflow">
                    <a:lnT w="28575" cap="flat" cmpd="sng" algn="ctr">
                      <a:solidFill>
                        <a:schemeClr val="tx1"/>
                      </a:solidFill>
                      <a:prstDash val="solid"/>
                      <a:round/>
                      <a:headEnd type="none" w="med" len="med"/>
                      <a:tailEnd type="none" w="med" len="med"/>
                    </a:lnT>
                    <a:solidFill>
                      <a:schemeClr val="bg1">
                        <a:lumMod val="7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dirty="0" smtClean="0">
                          <a:ln>
                            <a:noFill/>
                          </a:ln>
                          <a:solidFill>
                            <a:schemeClr val="tx1"/>
                          </a:solidFill>
                          <a:latin typeface="Huawei Sans" panose="020C0503030203020204" pitchFamily="34" charset="0"/>
                          <a:ea typeface="+mn-ea"/>
                          <a:cs typeface="+mn-ea"/>
                          <a:sym typeface="+mn-lt"/>
                        </a:rPr>
                        <a:t>Tier </a:t>
                      </a:r>
                      <a:r>
                        <a:rPr lang="en-US" altLang="zh-CN" sz="1400" dirty="0" err="1" smtClean="0">
                          <a:latin typeface="+mn-lt"/>
                          <a:ea typeface="+mn-ea"/>
                          <a:cs typeface="+mn-ea"/>
                          <a:sym typeface="+mn-lt"/>
                        </a:rPr>
                        <a:t>Ⅲ&amp;Ⅱ</a:t>
                      </a:r>
                      <a:r>
                        <a:rPr kumimoji="0" lang="en-US" sz="1400" b="1" i="0" u="none" strike="noStrike" cap="none" normalizeH="0" baseline="0" dirty="0" smtClean="0">
                          <a:ln>
                            <a:noFill/>
                          </a:ln>
                          <a:solidFill>
                            <a:schemeClr val="tx1"/>
                          </a:solidFill>
                          <a:latin typeface="Huawei Sans" panose="020C0503030203020204" pitchFamily="34" charset="0"/>
                          <a:ea typeface="+mn-ea"/>
                          <a:cs typeface="+mn-ea"/>
                          <a:sym typeface="+mn-lt"/>
                        </a:rPr>
                        <a:t> </a:t>
                      </a:r>
                      <a:r>
                        <a:rPr kumimoji="0" lang="en-US" sz="1400" b="1" i="0" u="none" strike="noStrike" cap="none" normalizeH="0" baseline="0" dirty="0">
                          <a:ln>
                            <a:noFill/>
                          </a:ln>
                          <a:solidFill>
                            <a:schemeClr val="tx1"/>
                          </a:solidFill>
                          <a:latin typeface="Huawei Sans" panose="020C0503030203020204" pitchFamily="34" charset="0"/>
                          <a:ea typeface="+mn-ea"/>
                          <a:cs typeface="+mn-ea"/>
                          <a:sym typeface="+mn-lt"/>
                        </a:rPr>
                        <a:t>Data Center</a:t>
                      </a:r>
                    </a:p>
                  </a:txBody>
                  <a:tcPr marL="65330" marR="65330" marT="6804" marB="0" anchor="ctr" horzOverflow="overflow">
                    <a:lnT w="28575" cap="flat" cmpd="sng" algn="ctr">
                      <a:solidFill>
                        <a:schemeClr val="tx1"/>
                      </a:solidFill>
                      <a:prstDash val="solid"/>
                      <a:round/>
                      <a:headEnd type="none" w="med" len="med"/>
                      <a:tailEnd type="none" w="med" len="med"/>
                    </a:lnT>
                    <a:solidFill>
                      <a:schemeClr val="bg1">
                        <a:lumMod val="7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1" i="0" u="none" strike="noStrike" cap="none" normalizeH="0" baseline="0" dirty="0" smtClean="0">
                          <a:ln>
                            <a:noFill/>
                          </a:ln>
                          <a:solidFill>
                            <a:schemeClr val="tx1"/>
                          </a:solidFill>
                          <a:latin typeface="Huawei Sans" panose="020C0503030203020204" pitchFamily="34" charset="0"/>
                          <a:ea typeface="+mn-ea"/>
                          <a:cs typeface="+mn-ea"/>
                          <a:sym typeface="+mn-lt"/>
                        </a:rPr>
                        <a:t>Tier </a:t>
                      </a:r>
                      <a:r>
                        <a:rPr lang="en-US" altLang="zh-CN" sz="1400" dirty="0" smtClean="0">
                          <a:latin typeface="+mn-lt"/>
                          <a:ea typeface="+mn-ea"/>
                          <a:cs typeface="+mn-ea"/>
                          <a:sym typeface="+mn-lt"/>
                        </a:rPr>
                        <a:t>Ⅰ </a:t>
                      </a:r>
                      <a:r>
                        <a:rPr kumimoji="0" lang="en-US" sz="1400" b="1" i="0" u="none" strike="noStrike" cap="none" normalizeH="0" baseline="0" dirty="0" smtClean="0">
                          <a:ln>
                            <a:noFill/>
                          </a:ln>
                          <a:solidFill>
                            <a:schemeClr val="tx1"/>
                          </a:solidFill>
                          <a:latin typeface="Huawei Sans" panose="020C0503030203020204" pitchFamily="34" charset="0"/>
                          <a:ea typeface="+mn-ea"/>
                          <a:cs typeface="+mn-ea"/>
                          <a:sym typeface="+mn-lt"/>
                        </a:rPr>
                        <a:t>Data </a:t>
                      </a:r>
                      <a:r>
                        <a:rPr kumimoji="0" lang="en-US" sz="1400" b="1" i="0" u="none" strike="noStrike" cap="none" normalizeH="0" baseline="0" dirty="0">
                          <a:ln>
                            <a:noFill/>
                          </a:ln>
                          <a:solidFill>
                            <a:schemeClr val="tx1"/>
                          </a:solidFill>
                          <a:latin typeface="Huawei Sans" panose="020C0503030203020204" pitchFamily="34" charset="0"/>
                          <a:ea typeface="+mn-ea"/>
                          <a:cs typeface="+mn-ea"/>
                          <a:sym typeface="+mn-lt"/>
                        </a:rPr>
                        <a:t>Center</a:t>
                      </a:r>
                    </a:p>
                  </a:txBody>
                  <a:tcPr marL="65330" marR="65330" marT="6804" marB="0" anchor="ctr" horzOverflow="overflow">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75000"/>
                      </a:schemeClr>
                    </a:solidFill>
                  </a:tcPr>
                </a:tc>
              </a:tr>
              <a:tr h="21528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Data collection</a:t>
                      </a: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Mandatory</a:t>
                      </a:r>
                    </a:p>
                  </a:txBody>
                  <a:tcPr marL="65330" marR="65330" marT="6804"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Mandatory</a:t>
                      </a:r>
                    </a:p>
                  </a:txBody>
                  <a:tcPr marL="65330" marR="65330" marT="6804"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Mandatory</a:t>
                      </a:r>
                    </a:p>
                  </a:txBody>
                  <a:tcPr marL="65330" marR="65330" marT="6804" marB="0" anchor="ctr" horzOverflow="overflow">
                    <a:lnR w="28575" cap="flat" cmpd="sng" algn="ctr">
                      <a:solidFill>
                        <a:schemeClr val="tx1"/>
                      </a:solidFill>
                      <a:prstDash val="solid"/>
                      <a:round/>
                      <a:headEnd type="none" w="med" len="med"/>
                      <a:tailEnd type="none" w="med" len="med"/>
                    </a:lnR>
                  </a:tcPr>
                </a:tc>
              </a:tr>
              <a:tr h="21528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Data transmission</a:t>
                      </a: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Mandatory</a:t>
                      </a:r>
                    </a:p>
                  </a:txBody>
                  <a:tcPr marL="65330" marR="65330" marT="6804"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Mandatory</a:t>
                      </a:r>
                    </a:p>
                  </a:txBody>
                  <a:tcPr marL="65330" marR="65330" marT="6804"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Mandatory</a:t>
                      </a:r>
                    </a:p>
                  </a:txBody>
                  <a:tcPr marL="65330" marR="65330" marT="6804" marB="0" anchor="ctr" horzOverflow="overflow">
                    <a:lnR w="28575" cap="flat" cmpd="sng" algn="ctr">
                      <a:solidFill>
                        <a:schemeClr val="tx1"/>
                      </a:solidFill>
                      <a:prstDash val="solid"/>
                      <a:round/>
                      <a:headEnd type="none" w="med" len="med"/>
                      <a:tailEnd type="none" w="med" len="med"/>
                    </a:lnR>
                  </a:tcPr>
                </a:tc>
              </a:tr>
              <a:tr h="21528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Data processing</a:t>
                      </a: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Mandatory</a:t>
                      </a:r>
                    </a:p>
                  </a:txBody>
                  <a:tcPr marL="65330" marR="65330" marT="6804"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Mandatory</a:t>
                      </a:r>
                    </a:p>
                  </a:txBody>
                  <a:tcPr marL="65330" marR="65330" marT="6804"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Mandatory</a:t>
                      </a:r>
                    </a:p>
                  </a:txBody>
                  <a:tcPr marL="65330" marR="65330" marT="6804" marB="0" anchor="ctr" horzOverflow="overflow">
                    <a:lnR w="28575" cap="flat" cmpd="sng" algn="ctr">
                      <a:solidFill>
                        <a:schemeClr val="tx1"/>
                      </a:solidFill>
                      <a:prstDash val="solid"/>
                      <a:round/>
                      <a:headEnd type="none" w="med" len="med"/>
                      <a:tailEnd type="none" w="med" len="med"/>
                    </a:lnR>
                  </a:tcPr>
                </a:tc>
              </a:tr>
              <a:tr h="21528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Data storage</a:t>
                      </a: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Mandatory</a:t>
                      </a:r>
                    </a:p>
                  </a:txBody>
                  <a:tcPr marL="65330" marR="65330" marT="6804"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Mandatory</a:t>
                      </a:r>
                    </a:p>
                  </a:txBody>
                  <a:tcPr marL="65330" marR="65330" marT="6804"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Mandatory</a:t>
                      </a:r>
                    </a:p>
                  </a:txBody>
                  <a:tcPr marL="65330" marR="65330" marT="6804" marB="0" anchor="ctr" horzOverflow="overflow">
                    <a:lnR w="28575" cap="flat" cmpd="sng" algn="ctr">
                      <a:solidFill>
                        <a:schemeClr val="tx1"/>
                      </a:solidFill>
                      <a:prstDash val="solid"/>
                      <a:round/>
                      <a:headEnd type="none" w="med" len="med"/>
                      <a:tailEnd type="none" w="med" len="med"/>
                    </a:lnR>
                  </a:tcPr>
                </a:tc>
              </a:tr>
              <a:tr h="21528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Report</a:t>
                      </a: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Mandatory</a:t>
                      </a:r>
                    </a:p>
                  </a:txBody>
                  <a:tcPr marL="65330" marR="65330" marT="6804"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Mandatory</a:t>
                      </a:r>
                    </a:p>
                  </a:txBody>
                  <a:tcPr marL="65330" marR="65330" marT="6804"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Mandatory</a:t>
                      </a:r>
                    </a:p>
                  </a:txBody>
                  <a:tcPr marL="65330" marR="65330" marT="6804" marB="0" anchor="ctr" horzOverflow="overflow">
                    <a:lnR w="28575" cap="flat" cmpd="sng" algn="ctr">
                      <a:solidFill>
                        <a:schemeClr val="tx1"/>
                      </a:solidFill>
                      <a:prstDash val="solid"/>
                      <a:round/>
                      <a:headEnd type="none" w="med" len="med"/>
                      <a:tailEnd type="none" w="med" len="med"/>
                    </a:lnR>
                  </a:tcPr>
                </a:tc>
              </a:tr>
              <a:tr h="21528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Configuration</a:t>
                      </a: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Mandatory</a:t>
                      </a:r>
                    </a:p>
                  </a:txBody>
                  <a:tcPr marL="65330" marR="65330" marT="6804"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Mandatory</a:t>
                      </a:r>
                    </a:p>
                  </a:txBody>
                  <a:tcPr marL="65330" marR="65330" marT="6804"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Mandatory</a:t>
                      </a:r>
                    </a:p>
                  </a:txBody>
                  <a:tcPr marL="65330" marR="65330" marT="6804" marB="0" anchor="ctr" horzOverflow="overflow">
                    <a:lnR w="28575" cap="flat" cmpd="sng" algn="ctr">
                      <a:solidFill>
                        <a:schemeClr val="tx1"/>
                      </a:solidFill>
                      <a:prstDash val="solid"/>
                      <a:round/>
                      <a:headEnd type="none" w="med" len="med"/>
                      <a:tailEnd type="none" w="med" len="med"/>
                    </a:lnR>
                  </a:tcPr>
                </a:tc>
              </a:tr>
              <a:tr h="21528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Alarm</a:t>
                      </a: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Mandatory</a:t>
                      </a:r>
                    </a:p>
                  </a:txBody>
                  <a:tcPr marL="65330" marR="65330" marT="6804"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Mandatory</a:t>
                      </a:r>
                    </a:p>
                  </a:txBody>
                  <a:tcPr marL="65330" marR="65330" marT="6804"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Mandatory</a:t>
                      </a:r>
                    </a:p>
                  </a:txBody>
                  <a:tcPr marL="65330" marR="65330" marT="6804" marB="0" anchor="ctr" horzOverflow="overflow">
                    <a:lnR w="28575" cap="flat" cmpd="sng" algn="ctr">
                      <a:solidFill>
                        <a:schemeClr val="tx1"/>
                      </a:solidFill>
                      <a:prstDash val="solid"/>
                      <a:round/>
                      <a:headEnd type="none" w="med" len="med"/>
                      <a:tailEnd type="none" w="med" len="med"/>
                    </a:lnR>
                  </a:tcPr>
                </a:tc>
              </a:tr>
              <a:tr h="21528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Log</a:t>
                      </a: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Mandatory</a:t>
                      </a:r>
                    </a:p>
                  </a:txBody>
                  <a:tcPr marL="65330" marR="65330" marT="6804"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Mandatory</a:t>
                      </a:r>
                    </a:p>
                  </a:txBody>
                  <a:tcPr marL="65330" marR="65330" marT="6804"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Mandatory</a:t>
                      </a:r>
                    </a:p>
                  </a:txBody>
                  <a:tcPr marL="65330" marR="65330" marT="6804" marB="0" anchor="ctr" horzOverflow="overflow">
                    <a:lnR w="28575" cap="flat" cmpd="sng" algn="ctr">
                      <a:solidFill>
                        <a:schemeClr val="tx1"/>
                      </a:solidFill>
                      <a:prstDash val="solid"/>
                      <a:round/>
                      <a:headEnd type="none" w="med" len="med"/>
                      <a:tailEnd type="none" w="med" len="med"/>
                    </a:lnR>
                  </a:tcPr>
                </a:tc>
              </a:tr>
              <a:tr h="21528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Rights management</a:t>
                      </a: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Mandatory</a:t>
                      </a:r>
                    </a:p>
                  </a:txBody>
                  <a:tcPr marL="65330" marR="65330" marT="6804"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Mandatory</a:t>
                      </a:r>
                    </a:p>
                  </a:txBody>
                  <a:tcPr marL="65330" marR="65330" marT="6804"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Mandatory</a:t>
                      </a:r>
                    </a:p>
                  </a:txBody>
                  <a:tcPr marL="65330" marR="65330" marT="6804" marB="0" anchor="ctr" horzOverflow="overflow">
                    <a:lnR w="28575" cap="flat" cmpd="sng" algn="ctr">
                      <a:solidFill>
                        <a:schemeClr val="tx1"/>
                      </a:solidFill>
                      <a:prstDash val="solid"/>
                      <a:round/>
                      <a:headEnd type="none" w="med" len="med"/>
                      <a:tailEnd type="none" w="med" len="med"/>
                    </a:lnR>
                  </a:tcPr>
                </a:tc>
              </a:tr>
              <a:tr h="21528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System maintenance</a:t>
                      </a: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Mandatory</a:t>
                      </a:r>
                    </a:p>
                  </a:txBody>
                  <a:tcPr marL="65330" marR="65330" marT="6804"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Mandatory</a:t>
                      </a:r>
                    </a:p>
                  </a:txBody>
                  <a:tcPr marL="65330" marR="65330" marT="6804"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Mandatory</a:t>
                      </a:r>
                    </a:p>
                  </a:txBody>
                  <a:tcPr marL="65330" marR="65330" marT="6804" marB="0" anchor="ctr" horzOverflow="overflow">
                    <a:lnR w="28575" cap="flat" cmpd="sng" algn="ctr">
                      <a:solidFill>
                        <a:schemeClr val="tx1"/>
                      </a:solidFill>
                      <a:prstDash val="solid"/>
                      <a:round/>
                      <a:headEnd type="none" w="med" len="med"/>
                      <a:tailEnd type="none" w="med" len="med"/>
                    </a:lnR>
                  </a:tcPr>
                </a:tc>
              </a:tr>
              <a:tr h="21528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Energy consumption analysis</a:t>
                      </a: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Mandatory</a:t>
                      </a:r>
                    </a:p>
                  </a:txBody>
                  <a:tcPr marL="65330" marR="65330" marT="6804"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Recommended</a:t>
                      </a:r>
                    </a:p>
                  </a:txBody>
                  <a:tcPr marL="65330" marR="65330" marT="6804"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Recommended</a:t>
                      </a:r>
                    </a:p>
                  </a:txBody>
                  <a:tcPr marL="65330" marR="65330" marT="6804" marB="0" anchor="ctr" horzOverflow="overflow">
                    <a:lnR w="28575" cap="flat" cmpd="sng" algn="ctr">
                      <a:solidFill>
                        <a:schemeClr val="tx1"/>
                      </a:solidFill>
                      <a:prstDash val="solid"/>
                      <a:round/>
                      <a:headEnd type="none" w="med" len="med"/>
                      <a:tailEnd type="none" w="med" len="med"/>
                    </a:lnR>
                  </a:tcPr>
                </a:tc>
              </a:tr>
              <a:tr h="21528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Trend analysis</a:t>
                      </a: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Recommended</a:t>
                      </a:r>
                    </a:p>
                  </a:txBody>
                  <a:tcPr marL="65330" marR="65330" marT="6804"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Recommended</a:t>
                      </a:r>
                    </a:p>
                  </a:txBody>
                  <a:tcPr marL="65330" marR="65330" marT="6804"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Optional</a:t>
                      </a:r>
                    </a:p>
                  </a:txBody>
                  <a:tcPr marL="65330" marR="65330" marT="6804" marB="0" anchor="ctr" horzOverflow="overflow">
                    <a:lnR w="28575" cap="flat" cmpd="sng" algn="ctr">
                      <a:solidFill>
                        <a:schemeClr val="tx1"/>
                      </a:solidFill>
                      <a:prstDash val="solid"/>
                      <a:round/>
                      <a:headEnd type="none" w="med" len="med"/>
                      <a:tailEnd type="none" w="med" len="med"/>
                    </a:lnR>
                  </a:tcPr>
                </a:tc>
              </a:tr>
              <a:tr h="21528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Asset management</a:t>
                      </a: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Recommended</a:t>
                      </a:r>
                    </a:p>
                  </a:txBody>
                  <a:tcPr marL="65330" marR="65330" marT="6804"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Optional</a:t>
                      </a:r>
                    </a:p>
                  </a:txBody>
                  <a:tcPr marL="65330" marR="65330" marT="6804"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Optional</a:t>
                      </a:r>
                    </a:p>
                  </a:txBody>
                  <a:tcPr marL="65330" marR="65330" marT="6804" marB="0" anchor="ctr" horzOverflow="overflow">
                    <a:lnR w="28575" cap="flat" cmpd="sng" algn="ctr">
                      <a:solidFill>
                        <a:schemeClr val="tx1"/>
                      </a:solidFill>
                      <a:prstDash val="solid"/>
                      <a:round/>
                      <a:headEnd type="none" w="med" len="med"/>
                      <a:tailEnd type="none" w="med" len="med"/>
                    </a:lnR>
                  </a:tcPr>
                </a:tc>
              </a:tr>
              <a:tr h="21528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Capacity management</a:t>
                      </a: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Recommended</a:t>
                      </a:r>
                    </a:p>
                  </a:txBody>
                  <a:tcPr marL="65330" marR="65330" marT="6804"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Optional</a:t>
                      </a:r>
                    </a:p>
                  </a:txBody>
                  <a:tcPr marL="65330" marR="65330" marT="6804"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Optional</a:t>
                      </a:r>
                    </a:p>
                  </a:txBody>
                  <a:tcPr marL="65330" marR="65330" marT="6804" marB="0" anchor="ctr" horzOverflow="overflow">
                    <a:lnR w="28575" cap="flat" cmpd="sng" algn="ctr">
                      <a:solidFill>
                        <a:schemeClr val="tx1"/>
                      </a:solidFill>
                      <a:prstDash val="solid"/>
                      <a:round/>
                      <a:headEnd type="none" w="med" len="med"/>
                      <a:tailEnd type="none" w="med" len="med"/>
                    </a:lnR>
                  </a:tcPr>
                </a:tc>
              </a:tr>
              <a:tr h="21528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O&amp;M management</a:t>
                      </a: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Recommended</a:t>
                      </a:r>
                    </a:p>
                  </a:txBody>
                  <a:tcPr marL="65330" marR="65330" marT="6804"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Optional</a:t>
                      </a:r>
                    </a:p>
                  </a:txBody>
                  <a:tcPr marL="65330" marR="65330" marT="6804"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Optional</a:t>
                      </a:r>
                    </a:p>
                  </a:txBody>
                  <a:tcPr marL="65330" marR="65330" marT="6804" marB="0" anchor="ctr" horzOverflow="overflow">
                    <a:lnR w="28575" cap="flat" cmpd="sng" algn="ctr">
                      <a:solidFill>
                        <a:schemeClr val="tx1"/>
                      </a:solidFill>
                      <a:prstDash val="solid"/>
                      <a:round/>
                      <a:headEnd type="none" w="med" len="med"/>
                      <a:tailEnd type="none" w="med" len="med"/>
                    </a:lnR>
                  </a:tcPr>
                </a:tc>
              </a:tr>
              <a:tr h="21528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Two (multi) -node cluster hot </a:t>
                      </a:r>
                      <a:r>
                        <a:rPr kumimoji="0" lang="en-US" sz="1200" b="0" i="0" u="none" strike="noStrike" cap="none" normalizeH="0" baseline="0" dirty="0" smtClean="0">
                          <a:ln>
                            <a:noFill/>
                          </a:ln>
                          <a:solidFill>
                            <a:schemeClr val="tx1"/>
                          </a:solidFill>
                          <a:latin typeface="Huawei Sans" panose="020C0503030203020204" pitchFamily="34" charset="0"/>
                          <a:ea typeface="+mn-ea"/>
                          <a:cs typeface="+mn-ea"/>
                          <a:sym typeface="+mn-lt"/>
                        </a:rPr>
                        <a:t>backup</a:t>
                      </a:r>
                      <a:endPar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endParaRPr>
                    </a:p>
                  </a:txBody>
                  <a:tcPr marL="65330" marR="65330" marT="6804" marB="0" anchor="ctr" horzOverflow="overflow">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Mandatory</a:t>
                      </a:r>
                    </a:p>
                  </a:txBody>
                  <a:tcPr marL="65330" marR="65330" marT="6804" marB="0" anchor="ctr" horzOverflow="overflow">
                    <a:lnB w="28575"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Mandatory</a:t>
                      </a:r>
                    </a:p>
                  </a:txBody>
                  <a:tcPr marL="65330" marR="65330" marT="6804" marB="0" anchor="ctr" horzOverflow="overflow">
                    <a:lnB w="28575"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Optional</a:t>
                      </a:r>
                    </a:p>
                  </a:txBody>
                  <a:tcPr marL="65330" marR="65330" marT="6804" marB="0" anchor="ctr" horzOverflow="overflow">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792600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sym typeface="+mn-lt"/>
              </a:rPr>
              <a:t>DCIM Performance Planning</a:t>
            </a:r>
            <a:endParaRPr lang="en-US">
              <a:sym typeface="+mn-lt"/>
            </a:endParaRPr>
          </a:p>
        </p:txBody>
      </p:sp>
      <p:sp>
        <p:nvSpPr>
          <p:cNvPr id="4" name="文本占位符 3"/>
          <p:cNvSpPr>
            <a:spLocks noGrp="1"/>
          </p:cNvSpPr>
          <p:nvPr>
            <p:ph type="body" sz="quarter" idx="10"/>
          </p:nvPr>
        </p:nvSpPr>
        <p:spPr/>
        <p:txBody>
          <a:bodyPr/>
          <a:lstStyle/>
          <a:p>
            <a:r>
              <a:rPr lang="en-US" sz="1600" dirty="0" smtClean="0">
                <a:sym typeface="+mn-lt"/>
              </a:rPr>
              <a:t>Based on the performance required for system running, system performance is planned and determined from the following aspects: data collection interval, storage speed, refresh time, capacity, system control response time, and number of accessed clients.</a:t>
            </a:r>
          </a:p>
          <a:p>
            <a:r>
              <a:rPr lang="en-US" sz="1600" dirty="0" smtClean="0">
                <a:sym typeface="+mn-lt"/>
              </a:rPr>
              <a:t>This slide takes different levels of data centers as an example to describe the detailed performance planning requirements. A user can plan the performance of data centers of different scales or types based on the requirements of different levels.</a:t>
            </a:r>
            <a:endParaRPr lang="en-US" sz="1600" dirty="0">
              <a:sym typeface="+mn-lt"/>
            </a:endParaRPr>
          </a:p>
        </p:txBody>
      </p:sp>
      <p:graphicFrame>
        <p:nvGraphicFramePr>
          <p:cNvPr id="5" name="表格 4"/>
          <p:cNvGraphicFramePr>
            <a:graphicFrameLocks noGrp="1"/>
          </p:cNvGraphicFramePr>
          <p:nvPr>
            <p:extLst>
              <p:ext uri="{D42A27DB-BD31-4B8C-83A1-F6EECF244321}">
                <p14:modId xmlns:p14="http://schemas.microsoft.com/office/powerpoint/2010/main" val="3339987376"/>
              </p:ext>
            </p:extLst>
          </p:nvPr>
        </p:nvGraphicFramePr>
        <p:xfrm>
          <a:off x="971551" y="3390899"/>
          <a:ext cx="10149030" cy="2326410"/>
        </p:xfrm>
        <a:graphic>
          <a:graphicData uri="http://schemas.openxmlformats.org/drawingml/2006/table">
            <a:tbl>
              <a:tblPr>
                <a:tableStyleId>{616DA210-FB5B-4158-B5E0-FEB733F419BA}</a:tableStyleId>
              </a:tblPr>
              <a:tblGrid>
                <a:gridCol w="2523091"/>
                <a:gridCol w="2579757"/>
                <a:gridCol w="2523091"/>
                <a:gridCol w="2523091"/>
              </a:tblGrid>
              <a:tr h="41601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latin typeface="Huawei Sans" panose="020C0503030203020204" pitchFamily="34" charset="0"/>
                          <a:ea typeface="+mn-ea"/>
                          <a:cs typeface="+mn-ea"/>
                          <a:sym typeface="+mn-lt"/>
                        </a:rPr>
                        <a:t>Performance</a:t>
                      </a:r>
                    </a:p>
                  </a:txBody>
                  <a:tcPr marL="65330" marR="65330" marT="6804" marB="0" anchor="ctr" horzOverflow="overflow">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7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a:ln>
                            <a:noFill/>
                          </a:ln>
                          <a:solidFill>
                            <a:schemeClr val="tx1"/>
                          </a:solidFill>
                          <a:latin typeface="Huawei Sans" panose="020C0503030203020204" pitchFamily="34" charset="0"/>
                          <a:ea typeface="+mn-ea"/>
                          <a:cs typeface="+mn-ea"/>
                          <a:sym typeface="+mn-lt"/>
                        </a:rPr>
                        <a:t>Class-A Data Center</a:t>
                      </a:r>
                    </a:p>
                  </a:txBody>
                  <a:tcPr marL="65330" marR="65330" marT="6804" marB="0" anchor="ctr" horzOverflow="overflow">
                    <a:lnT w="28575" cap="flat" cmpd="sng" algn="ctr">
                      <a:solidFill>
                        <a:schemeClr val="tx1"/>
                      </a:solidFill>
                      <a:prstDash val="solid"/>
                      <a:round/>
                      <a:headEnd type="none" w="med" len="med"/>
                      <a:tailEnd type="none" w="med" len="med"/>
                    </a:lnT>
                    <a:solidFill>
                      <a:schemeClr val="bg1">
                        <a:lumMod val="7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a:ln>
                            <a:noFill/>
                          </a:ln>
                          <a:solidFill>
                            <a:schemeClr val="tx1"/>
                          </a:solidFill>
                          <a:latin typeface="Huawei Sans" panose="020C0503030203020204" pitchFamily="34" charset="0"/>
                          <a:ea typeface="+mn-ea"/>
                          <a:cs typeface="+mn-ea"/>
                          <a:sym typeface="+mn-lt"/>
                        </a:rPr>
                        <a:t>Class-B Data Center</a:t>
                      </a:r>
                    </a:p>
                  </a:txBody>
                  <a:tcPr marL="65330" marR="65330" marT="6804" marB="0" anchor="ctr" horzOverflow="overflow">
                    <a:lnT w="28575" cap="flat" cmpd="sng" algn="ctr">
                      <a:solidFill>
                        <a:schemeClr val="tx1"/>
                      </a:solidFill>
                      <a:prstDash val="solid"/>
                      <a:round/>
                      <a:headEnd type="none" w="med" len="med"/>
                      <a:tailEnd type="none" w="med" len="med"/>
                    </a:lnT>
                    <a:solidFill>
                      <a:schemeClr val="bg1">
                        <a:lumMod val="7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a:ln>
                            <a:noFill/>
                          </a:ln>
                          <a:solidFill>
                            <a:schemeClr val="tx1"/>
                          </a:solidFill>
                          <a:latin typeface="Huawei Sans" panose="020C0503030203020204" pitchFamily="34" charset="0"/>
                          <a:ea typeface="+mn-ea"/>
                          <a:cs typeface="+mn-ea"/>
                          <a:sym typeface="+mn-lt"/>
                        </a:rPr>
                        <a:t>Class-C Data Center</a:t>
                      </a:r>
                    </a:p>
                  </a:txBody>
                  <a:tcPr marL="65330" marR="65330" marT="6804" marB="0" anchor="ctr" horzOverflow="overflow">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75000"/>
                      </a:schemeClr>
                    </a:solidFill>
                  </a:tcPr>
                </a:tc>
              </a:tr>
              <a:tr h="47759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Single bus collection interval (s)</a:t>
                      </a: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&lt; 2</a:t>
                      </a:r>
                    </a:p>
                  </a:txBody>
                  <a:tcPr marL="65330" marR="65330" marT="6804"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&lt; 2</a:t>
                      </a:r>
                    </a:p>
                  </a:txBody>
                  <a:tcPr marL="65330" marR="65330" marT="6804"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&lt; 2</a:t>
                      </a:r>
                    </a:p>
                  </a:txBody>
                  <a:tcPr marL="65330" marR="65330" marT="6804" marB="0" anchor="ctr" horzOverflow="overflow">
                    <a:lnR w="28575" cap="flat" cmpd="sng" algn="ctr">
                      <a:solidFill>
                        <a:schemeClr val="tx1"/>
                      </a:solidFill>
                      <a:prstDash val="solid"/>
                      <a:round/>
                      <a:headEnd type="none" w="med" len="med"/>
                      <a:tailEnd type="none" w="med" len="med"/>
                    </a:lnR>
                  </a:tcPr>
                </a:tc>
              </a:tr>
              <a:tr h="47759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Number of refreshed test points per second</a:t>
                      </a: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 1,0000</a:t>
                      </a:r>
                    </a:p>
                  </a:txBody>
                  <a:tcPr marL="65330" marR="65330" marT="6804"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 5000</a:t>
                      </a:r>
                    </a:p>
                  </a:txBody>
                  <a:tcPr marL="65330" marR="65330" marT="6804"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 1000</a:t>
                      </a:r>
                    </a:p>
                  </a:txBody>
                  <a:tcPr marL="65330" marR="65330" marT="6804" marB="0" anchor="ctr" horzOverflow="overflow">
                    <a:lnR w="28575" cap="flat" cmpd="sng" algn="ctr">
                      <a:solidFill>
                        <a:schemeClr val="tx1"/>
                      </a:solidFill>
                      <a:prstDash val="solid"/>
                      <a:round/>
                      <a:headEnd type="none" w="med" len="med"/>
                      <a:tailEnd type="none" w="med" len="med"/>
                    </a:lnR>
                  </a:tcPr>
                </a:tc>
              </a:tr>
              <a:tr h="47759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Number of concurrent events stored per minute</a:t>
                      </a: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 2000</a:t>
                      </a:r>
                    </a:p>
                  </a:txBody>
                  <a:tcPr marL="65330" marR="65330" marT="6804"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 1200</a:t>
                      </a:r>
                    </a:p>
                  </a:txBody>
                  <a:tcPr marL="65330" marR="65330" marT="6804"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 600</a:t>
                      </a:r>
                    </a:p>
                  </a:txBody>
                  <a:tcPr marL="65330" marR="65330" marT="6804" marB="0" anchor="ctr" horzOverflow="overflow">
                    <a:lnR w="28575" cap="flat" cmpd="sng" algn="ctr">
                      <a:solidFill>
                        <a:schemeClr val="tx1"/>
                      </a:solidFill>
                      <a:prstDash val="solid"/>
                      <a:round/>
                      <a:headEnd type="none" w="med" len="med"/>
                      <a:tailEnd type="none" w="med" len="med"/>
                    </a:lnR>
                  </a:tcPr>
                </a:tc>
              </a:tr>
              <a:tr h="47759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Maximum number of concurrent access requests</a:t>
                      </a:r>
                    </a:p>
                  </a:txBody>
                  <a:tcPr marL="65330" marR="65330" marT="6804" marB="0" anchor="ctr" horzOverflow="overflow">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 100</a:t>
                      </a:r>
                    </a:p>
                  </a:txBody>
                  <a:tcPr marL="65330" marR="65330" marT="6804" marB="0" anchor="ctr" horzOverflow="overflow">
                    <a:lnB w="28575"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 100</a:t>
                      </a:r>
                    </a:p>
                  </a:txBody>
                  <a:tcPr marL="65330" marR="65330" marT="6804" marB="0" anchor="ctr" horzOverflow="overflow">
                    <a:lnB w="28575"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 50</a:t>
                      </a:r>
                    </a:p>
                  </a:txBody>
                  <a:tcPr marL="65330" marR="65330" marT="6804" marB="0" anchor="ctr" horzOverflow="overflow">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71169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solidFill>
                  <a:schemeClr val="bg1">
                    <a:lumMod val="50000"/>
                  </a:schemeClr>
                </a:solidFill>
                <a:latin typeface="Huawei Sans" panose="020C0503030203020204" pitchFamily="34" charset="0"/>
                <a:cs typeface="+mn-ea"/>
                <a:sym typeface="+mn-lt"/>
              </a:rPr>
              <a:t>DCIM Planning Requirement Analysis</a:t>
            </a:r>
          </a:p>
          <a:p>
            <a:r>
              <a:rPr lang="en-US">
                <a:solidFill>
                  <a:schemeClr val="bg1">
                    <a:lumMod val="50000"/>
                  </a:schemeClr>
                </a:solidFill>
                <a:latin typeface="Huawei Sans" panose="020C0503030203020204" pitchFamily="34" charset="0"/>
                <a:cs typeface="+mn-ea"/>
                <a:sym typeface="+mn-lt"/>
              </a:rPr>
              <a:t>DCIM System Planning</a:t>
            </a:r>
          </a:p>
          <a:p>
            <a:r>
              <a:rPr lang="en-US" b="1">
                <a:latin typeface="Huawei Sans" panose="020C0503030203020204" pitchFamily="34" charset="0"/>
                <a:cs typeface="+mn-ea"/>
                <a:sym typeface="+mn-lt"/>
              </a:rPr>
              <a:t>DCIM Device Selection</a:t>
            </a:r>
          </a:p>
        </p:txBody>
      </p:sp>
    </p:spTree>
    <p:extLst>
      <p:ext uri="{BB962C8B-B14F-4D97-AF65-F5344CB8AC3E}">
        <p14:creationId xmlns:p14="http://schemas.microsoft.com/office/powerpoint/2010/main" val="5062228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sym typeface="+mn-lt"/>
              </a:rPr>
              <a:t>DCIM Hardware Device Selection Principles</a:t>
            </a:r>
            <a:endParaRPr lang="en-US">
              <a:sym typeface="+mn-lt"/>
            </a:endParaRPr>
          </a:p>
        </p:txBody>
      </p:sp>
      <p:sp>
        <p:nvSpPr>
          <p:cNvPr id="4" name="文本占位符 3"/>
          <p:cNvSpPr>
            <a:spLocks noGrp="1"/>
          </p:cNvSpPr>
          <p:nvPr>
            <p:ph type="body" sz="quarter" idx="10"/>
          </p:nvPr>
        </p:nvSpPr>
        <p:spPr/>
        <p:txBody>
          <a:bodyPr/>
          <a:lstStyle/>
          <a:p>
            <a:r>
              <a:rPr lang="en-US" sz="1800" dirty="0" smtClean="0">
                <a:sym typeface="+mn-lt"/>
              </a:rPr>
              <a:t>To achieve system unification and function integrity, DCIM system hardware is provided by software vendors or recommended partners in most cases. However, hardware must comply with certain principles no matter where the hardware comes from.</a:t>
            </a:r>
            <a:endParaRPr lang="en-US" sz="1800" dirty="0">
              <a:sym typeface="+mn-lt"/>
            </a:endParaRPr>
          </a:p>
        </p:txBody>
      </p:sp>
      <p:cxnSp>
        <p:nvCxnSpPr>
          <p:cNvPr id="5" name="MH_Other_1"/>
          <p:cNvCxnSpPr/>
          <p:nvPr/>
        </p:nvCxnSpPr>
        <p:spPr>
          <a:xfrm>
            <a:off x="742662" y="2316956"/>
            <a:ext cx="1008063" cy="960438"/>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MH_Other_2"/>
          <p:cNvSpPr/>
          <p:nvPr/>
        </p:nvSpPr>
        <p:spPr>
          <a:xfrm>
            <a:off x="860137" y="2305844"/>
            <a:ext cx="1241425" cy="563562"/>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a:defRPr/>
            </a:pPr>
            <a:r>
              <a:rPr lang="en-US" sz="2800" b="1">
                <a:solidFill>
                  <a:srgbClr val="FFFFFF"/>
                </a:solidFill>
                <a:latin typeface="Huawei Sans" panose="020C0503030203020204" pitchFamily="34" charset="0"/>
                <a:cs typeface="+mn-ea"/>
                <a:sym typeface="+mn-lt"/>
              </a:rPr>
              <a:t>01</a:t>
            </a:r>
          </a:p>
        </p:txBody>
      </p:sp>
      <p:cxnSp>
        <p:nvCxnSpPr>
          <p:cNvPr id="7" name="MH_Other_3"/>
          <p:cNvCxnSpPr/>
          <p:nvPr/>
        </p:nvCxnSpPr>
        <p:spPr>
          <a:xfrm>
            <a:off x="4528417" y="2316956"/>
            <a:ext cx="1008063" cy="95885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MH_Other_4"/>
          <p:cNvSpPr/>
          <p:nvPr/>
        </p:nvSpPr>
        <p:spPr>
          <a:xfrm>
            <a:off x="4645892" y="2305844"/>
            <a:ext cx="1241425" cy="561975"/>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a:defRPr/>
            </a:pPr>
            <a:r>
              <a:rPr lang="en-US" sz="2800" b="1">
                <a:solidFill>
                  <a:srgbClr val="FFFFFF"/>
                </a:solidFill>
                <a:latin typeface="Huawei Sans" panose="020C0503030203020204" pitchFamily="34" charset="0"/>
                <a:cs typeface="+mn-ea"/>
                <a:sym typeface="+mn-lt"/>
              </a:rPr>
              <a:t>02</a:t>
            </a:r>
          </a:p>
        </p:txBody>
      </p:sp>
      <p:cxnSp>
        <p:nvCxnSpPr>
          <p:cNvPr id="9" name="MH_Other_5"/>
          <p:cNvCxnSpPr/>
          <p:nvPr/>
        </p:nvCxnSpPr>
        <p:spPr>
          <a:xfrm>
            <a:off x="8337697" y="2316955"/>
            <a:ext cx="1008063" cy="95885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0" name="MH_Other_6"/>
          <p:cNvSpPr/>
          <p:nvPr/>
        </p:nvSpPr>
        <p:spPr>
          <a:xfrm>
            <a:off x="8455172" y="2305844"/>
            <a:ext cx="1241425" cy="561975"/>
          </a:xfrm>
          <a:custGeom>
            <a:avLst/>
            <a:gdLst>
              <a:gd name="connsiteX0" fmla="*/ 0 w 928918"/>
              <a:gd name="connsiteY0" fmla="*/ 0 h 459023"/>
              <a:gd name="connsiteX1" fmla="*/ 928918 w 928918"/>
              <a:gd name="connsiteY1" fmla="*/ 0 h 459023"/>
              <a:gd name="connsiteX2" fmla="*/ 464459 w 928918"/>
              <a:gd name="connsiteY2" fmla="*/ 459023 h 459023"/>
            </a:gdLst>
            <a:ahLst/>
            <a:cxnLst>
              <a:cxn ang="0">
                <a:pos x="connsiteX0" y="connsiteY0"/>
              </a:cxn>
              <a:cxn ang="0">
                <a:pos x="connsiteX1" y="connsiteY1"/>
              </a:cxn>
              <a:cxn ang="0">
                <a:pos x="connsiteX2" y="connsiteY2"/>
              </a:cxn>
            </a:cxnLst>
            <a:rect l="l" t="t" r="r" b="b"/>
            <a:pathLst>
              <a:path w="928918" h="459023">
                <a:moveTo>
                  <a:pt x="0" y="0"/>
                </a:moveTo>
                <a:lnTo>
                  <a:pt x="928918" y="0"/>
                </a:lnTo>
                <a:lnTo>
                  <a:pt x="464459" y="459023"/>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a:defRPr/>
            </a:pPr>
            <a:r>
              <a:rPr lang="en-US" sz="2800" b="1">
                <a:solidFill>
                  <a:srgbClr val="FFFFFF"/>
                </a:solidFill>
                <a:latin typeface="Huawei Sans" panose="020C0503030203020204" pitchFamily="34" charset="0"/>
                <a:cs typeface="+mn-ea"/>
                <a:sym typeface="+mn-lt"/>
              </a:rPr>
              <a:t>03</a:t>
            </a:r>
          </a:p>
        </p:txBody>
      </p:sp>
      <p:sp>
        <p:nvSpPr>
          <p:cNvPr id="11" name="文本占位符 3"/>
          <p:cNvSpPr txBox="1">
            <a:spLocks/>
          </p:cNvSpPr>
          <p:nvPr/>
        </p:nvSpPr>
        <p:spPr bwMode="auto">
          <a:xfrm>
            <a:off x="444604" y="3178391"/>
            <a:ext cx="4201288" cy="2934855"/>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gn="l"/>
            <a:r>
              <a:rPr lang="en-US" sz="1400" dirty="0">
                <a:latin typeface="Huawei Sans" panose="020C0503030203020204" pitchFamily="34" charset="0"/>
                <a:ea typeface="+mn-ea"/>
                <a:cs typeface="+mn-ea"/>
                <a:sym typeface="+mn-lt"/>
              </a:rPr>
              <a:t>Basics</a:t>
            </a:r>
          </a:p>
          <a:p>
            <a:pPr lvl="1"/>
            <a:r>
              <a:rPr lang="en-US" sz="1200" dirty="0">
                <a:latin typeface="Huawei Sans" panose="020C0503030203020204" pitchFamily="34" charset="0"/>
                <a:ea typeface="+mn-ea"/>
                <a:cs typeface="+mn-ea"/>
                <a:sym typeface="+mn-lt"/>
              </a:rPr>
              <a:t>The hardware must have high mechanical strength. The installation and fixing mode should have shockproof capabilities.</a:t>
            </a:r>
          </a:p>
          <a:p>
            <a:pPr lvl="1"/>
            <a:r>
              <a:rPr lang="en-US" sz="1200" dirty="0">
                <a:latin typeface="Huawei Sans" panose="020C0503030203020204" pitchFamily="34" charset="0"/>
                <a:ea typeface="+mn-ea"/>
                <a:cs typeface="+mn-ea"/>
                <a:sym typeface="+mn-lt"/>
              </a:rPr>
              <a:t>Hardware selection must not affect the running of the system or other subsystems and equipment.</a:t>
            </a:r>
          </a:p>
          <a:p>
            <a:pPr lvl="1"/>
            <a:r>
              <a:rPr lang="en-US" sz="1200" dirty="0">
                <a:latin typeface="Huawei Sans" panose="020C0503030203020204" pitchFamily="34" charset="0"/>
                <a:ea typeface="+mn-ea"/>
                <a:cs typeface="+mn-ea"/>
                <a:sym typeface="+mn-lt"/>
              </a:rPr>
              <a:t>Normal operating temperature: –</a:t>
            </a:r>
            <a:r>
              <a:rPr lang="en-US" sz="1200" dirty="0" smtClean="0">
                <a:latin typeface="Huawei Sans" panose="020C0503030203020204" pitchFamily="34" charset="0"/>
                <a:ea typeface="+mn-ea"/>
                <a:cs typeface="+mn-ea"/>
                <a:sym typeface="+mn-lt"/>
              </a:rPr>
              <a:t>10</a:t>
            </a:r>
            <a:r>
              <a:rPr lang="en-US" sz="1200" dirty="0" smtClean="0">
                <a:latin typeface="黑体" panose="02010609060101010101" pitchFamily="49" charset="-122"/>
                <a:ea typeface="黑体" panose="02010609060101010101" pitchFamily="49" charset="-122"/>
                <a:cs typeface="+mn-ea"/>
                <a:sym typeface="+mn-lt"/>
              </a:rPr>
              <a:t>℃</a:t>
            </a:r>
            <a:r>
              <a:rPr lang="en-US" sz="1200" dirty="0" smtClean="0">
                <a:latin typeface="Huawei Sans" panose="020C0503030203020204" pitchFamily="34" charset="0"/>
                <a:ea typeface="+mn-ea"/>
                <a:cs typeface="+mn-ea"/>
                <a:sym typeface="+mn-lt"/>
              </a:rPr>
              <a:t> </a:t>
            </a:r>
            <a:r>
              <a:rPr lang="en-US" sz="1200" dirty="0">
                <a:latin typeface="Huawei Sans" panose="020C0503030203020204" pitchFamily="34" charset="0"/>
                <a:ea typeface="+mn-ea"/>
                <a:cs typeface="+mn-ea"/>
                <a:sym typeface="+mn-lt"/>
              </a:rPr>
              <a:t>to +</a:t>
            </a:r>
            <a:r>
              <a:rPr lang="en-US" sz="1200" dirty="0" smtClean="0">
                <a:latin typeface="Huawei Sans" panose="020C0503030203020204" pitchFamily="34" charset="0"/>
                <a:ea typeface="+mn-ea"/>
                <a:cs typeface="+mn-ea"/>
                <a:sym typeface="+mn-lt"/>
              </a:rPr>
              <a:t>50</a:t>
            </a:r>
            <a:r>
              <a:rPr lang="en-US" sz="1200" dirty="0" smtClean="0">
                <a:latin typeface="黑体" panose="02010609060101010101" pitchFamily="49" charset="-122"/>
                <a:ea typeface="黑体" panose="02010609060101010101" pitchFamily="49" charset="-122"/>
                <a:cs typeface="+mn-ea"/>
                <a:sym typeface="+mn-lt"/>
              </a:rPr>
              <a:t>℃; h</a:t>
            </a:r>
            <a:r>
              <a:rPr lang="en-US" sz="1200" dirty="0" smtClean="0">
                <a:latin typeface="Huawei Sans" panose="020C0503030203020204" pitchFamily="34" charset="0"/>
                <a:ea typeface="+mn-ea"/>
                <a:cs typeface="+mn-ea"/>
                <a:sym typeface="+mn-lt"/>
              </a:rPr>
              <a:t>umidity</a:t>
            </a:r>
            <a:r>
              <a:rPr lang="en-US" sz="1200" dirty="0">
                <a:latin typeface="Huawei Sans" panose="020C0503030203020204" pitchFamily="34" charset="0"/>
                <a:ea typeface="+mn-ea"/>
                <a:cs typeface="+mn-ea"/>
                <a:sym typeface="+mn-lt"/>
              </a:rPr>
              <a:t>: 0–95% (non-condensing</a:t>
            </a:r>
            <a:r>
              <a:rPr lang="en-US" sz="1200" dirty="0" smtClean="0">
                <a:latin typeface="Huawei Sans" panose="020C0503030203020204" pitchFamily="34" charset="0"/>
                <a:ea typeface="+mn-ea"/>
                <a:cs typeface="+mn-ea"/>
                <a:sym typeface="+mn-lt"/>
              </a:rPr>
              <a:t>); altitude</a:t>
            </a:r>
            <a:r>
              <a:rPr lang="en-US" sz="1200" dirty="0">
                <a:latin typeface="Huawei Sans" panose="020C0503030203020204" pitchFamily="34" charset="0"/>
                <a:ea typeface="+mn-ea"/>
                <a:cs typeface="+mn-ea"/>
                <a:sym typeface="+mn-lt"/>
              </a:rPr>
              <a:t>: ≤ 3000 </a:t>
            </a:r>
            <a:r>
              <a:rPr lang="en-US" sz="1200" dirty="0" smtClean="0">
                <a:latin typeface="Huawei Sans" panose="020C0503030203020204" pitchFamily="34" charset="0"/>
                <a:ea typeface="+mn-ea"/>
                <a:cs typeface="+mn-ea"/>
                <a:sym typeface="+mn-lt"/>
              </a:rPr>
              <a:t>m.</a:t>
            </a:r>
            <a:endParaRPr lang="en-US" sz="1200" dirty="0">
              <a:latin typeface="Huawei Sans" panose="020C0503030203020204" pitchFamily="34" charset="0"/>
              <a:ea typeface="+mn-ea"/>
              <a:cs typeface="+mn-ea"/>
              <a:sym typeface="+mn-lt"/>
            </a:endParaRPr>
          </a:p>
        </p:txBody>
      </p:sp>
      <p:sp>
        <p:nvSpPr>
          <p:cNvPr id="12" name="文本占位符 3"/>
          <p:cNvSpPr txBox="1">
            <a:spLocks/>
          </p:cNvSpPr>
          <p:nvPr/>
        </p:nvSpPr>
        <p:spPr bwMode="auto">
          <a:xfrm>
            <a:off x="4476277" y="3187916"/>
            <a:ext cx="3550123" cy="2934855"/>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gn="l"/>
            <a:r>
              <a:rPr lang="en-US" sz="1400" dirty="0">
                <a:latin typeface="Huawei Sans" panose="020C0503030203020204" pitchFamily="34" charset="0"/>
                <a:ea typeface="+mn-ea"/>
                <a:cs typeface="+mn-ea"/>
                <a:sym typeface="+mn-lt"/>
              </a:rPr>
              <a:t>Reliability</a:t>
            </a:r>
          </a:p>
          <a:p>
            <a:pPr lvl="1"/>
            <a:r>
              <a:rPr lang="en-US" sz="1200" dirty="0">
                <a:latin typeface="Huawei Sans" panose="020C0503030203020204" pitchFamily="34" charset="0"/>
                <a:ea typeface="+mn-ea"/>
                <a:cs typeface="+mn-ea"/>
                <a:sym typeface="+mn-lt"/>
              </a:rPr>
              <a:t>The hardware must be highly reliable (with a service life of at least five years).</a:t>
            </a:r>
          </a:p>
          <a:p>
            <a:pPr lvl="1"/>
            <a:r>
              <a:rPr lang="en-US" sz="1200" dirty="0">
                <a:latin typeface="Huawei Sans" panose="020C0503030203020204" pitchFamily="34" charset="0"/>
                <a:ea typeface="+mn-ea"/>
                <a:cs typeface="+mn-ea"/>
                <a:sym typeface="+mn-lt"/>
              </a:rPr>
              <a:t>The hardware must have good electromagnetic compatibility (EMC) and the devices do not generate electromagnetic interference that affects the normal operation of the monitoring equipment.</a:t>
            </a:r>
          </a:p>
        </p:txBody>
      </p:sp>
      <p:sp>
        <p:nvSpPr>
          <p:cNvPr id="13" name="文本占位符 3"/>
          <p:cNvSpPr txBox="1">
            <a:spLocks/>
          </p:cNvSpPr>
          <p:nvPr/>
        </p:nvSpPr>
        <p:spPr bwMode="auto">
          <a:xfrm>
            <a:off x="7896660" y="3197441"/>
            <a:ext cx="3943743" cy="2934855"/>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gn="l"/>
            <a:r>
              <a:rPr lang="en-US" sz="1400" dirty="0">
                <a:latin typeface="Huawei Sans" panose="020C0503030203020204" pitchFamily="34" charset="0"/>
                <a:ea typeface="+mn-ea"/>
                <a:cs typeface="+mn-ea"/>
                <a:sym typeface="+mn-lt"/>
              </a:rPr>
              <a:t>Flexibility</a:t>
            </a:r>
          </a:p>
          <a:p>
            <a:pPr lvl="1"/>
            <a:r>
              <a:rPr lang="en-US" sz="1200" dirty="0">
                <a:latin typeface="Huawei Sans" panose="020C0503030203020204" pitchFamily="34" charset="0"/>
                <a:ea typeface="+mn-ea"/>
                <a:cs typeface="+mn-ea"/>
                <a:sym typeface="+mn-lt"/>
              </a:rPr>
              <a:t>Hardware devices must be modularized to adapt to the development of modular data centers.</a:t>
            </a:r>
          </a:p>
          <a:p>
            <a:pPr lvl="1"/>
            <a:r>
              <a:rPr lang="en-US" sz="1200" dirty="0">
                <a:latin typeface="Huawei Sans" panose="020C0503030203020204" pitchFamily="34" charset="0"/>
                <a:ea typeface="+mn-ea"/>
                <a:cs typeface="+mn-ea"/>
                <a:sym typeface="+mn-lt"/>
              </a:rPr>
              <a:t>The system capacity can be expanded by adding a few components (such as processors and storage disks) to the system processing and storage devices.</a:t>
            </a:r>
          </a:p>
          <a:p>
            <a:pPr lvl="1"/>
            <a:r>
              <a:rPr lang="en-US" sz="1200" dirty="0">
                <a:latin typeface="Huawei Sans" panose="020C0503030203020204" pitchFamily="34" charset="0"/>
                <a:ea typeface="+mn-ea"/>
                <a:cs typeface="+mn-ea"/>
                <a:sym typeface="+mn-lt"/>
              </a:rPr>
              <a:t>The number of system communication interfaces can increase with service changes.</a:t>
            </a:r>
          </a:p>
        </p:txBody>
      </p:sp>
    </p:spTree>
    <p:extLst>
      <p:ext uri="{BB962C8B-B14F-4D97-AF65-F5344CB8AC3E}">
        <p14:creationId xmlns:p14="http://schemas.microsoft.com/office/powerpoint/2010/main" val="2075940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down)">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down)">
                                      <p:cBhvr>
                                        <p:cTn id="25" dur="500"/>
                                        <p:tgtEl>
                                          <p:spTgt spid="7"/>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down)">
                                      <p:cBhvr>
                                        <p:cTn id="28" dur="500"/>
                                        <p:tgtEl>
                                          <p:spTgt spid="8"/>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down)">
                                      <p:cBhvr>
                                        <p:cTn id="31" dur="5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down)">
                                      <p:cBhvr>
                                        <p:cTn id="36" dur="500"/>
                                        <p:tgtEl>
                                          <p:spTgt spid="9"/>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down)">
                                      <p:cBhvr>
                                        <p:cTn id="39" dur="500"/>
                                        <p:tgtEl>
                                          <p:spTgt spid="10"/>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down)">
                                      <p:cBhvr>
                                        <p:cTn id="4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6" grpId="0" animBg="1"/>
      <p:bldP spid="8" grpId="0" animBg="1"/>
      <p:bldP spid="10" grpId="0" animBg="1"/>
      <p:bldP spid="11" grpId="0"/>
      <p:bldP spid="12" grpId="0"/>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sym typeface="+mn-lt"/>
              </a:rPr>
              <a:t>Selection Suggestion - Power Supply and Distribution Monitoring Devices</a:t>
            </a:r>
            <a:endParaRPr lang="en-US" dirty="0">
              <a:sym typeface="+mn-lt"/>
            </a:endParaRPr>
          </a:p>
        </p:txBody>
      </p:sp>
      <p:graphicFrame>
        <p:nvGraphicFramePr>
          <p:cNvPr id="5" name="表格 4"/>
          <p:cNvGraphicFramePr>
            <a:graphicFrameLocks noGrp="1"/>
          </p:cNvGraphicFramePr>
          <p:nvPr>
            <p:extLst>
              <p:ext uri="{D42A27DB-BD31-4B8C-83A1-F6EECF244321}">
                <p14:modId xmlns:p14="http://schemas.microsoft.com/office/powerpoint/2010/main" val="3060359458"/>
              </p:ext>
            </p:extLst>
          </p:nvPr>
        </p:nvGraphicFramePr>
        <p:xfrm>
          <a:off x="666751" y="1449390"/>
          <a:ext cx="10953749" cy="4637084"/>
        </p:xfrm>
        <a:graphic>
          <a:graphicData uri="http://schemas.openxmlformats.org/drawingml/2006/table">
            <a:tbl>
              <a:tblPr>
                <a:tableStyleId>{616DA210-FB5B-4158-B5E0-FEB733F419BA}</a:tableStyleId>
              </a:tblPr>
              <a:tblGrid>
                <a:gridCol w="1918698"/>
                <a:gridCol w="5318101"/>
                <a:gridCol w="3716950"/>
              </a:tblGrid>
              <a:tr h="26970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latin typeface="Huawei Sans" panose="020C0503030203020204" pitchFamily="34" charset="0"/>
                          <a:ea typeface="+mn-ea"/>
                          <a:cs typeface="+mn-ea"/>
                          <a:sym typeface="+mn-lt"/>
                        </a:rPr>
                        <a:t>Device Type</a:t>
                      </a:r>
                    </a:p>
                  </a:txBody>
                  <a:tcPr marL="65330" marR="65330" marT="6804" marB="0" anchor="ctr" horzOverflow="overflow">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7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a:ln>
                            <a:noFill/>
                          </a:ln>
                          <a:solidFill>
                            <a:schemeClr val="tx1"/>
                          </a:solidFill>
                          <a:latin typeface="Huawei Sans" panose="020C0503030203020204" pitchFamily="34" charset="0"/>
                          <a:ea typeface="+mn-ea"/>
                          <a:cs typeface="+mn-ea"/>
                          <a:sym typeface="+mn-lt"/>
                        </a:rPr>
                        <a:t>Suggestion</a:t>
                      </a:r>
                    </a:p>
                  </a:txBody>
                  <a:tcPr marL="65330" marR="65330" marT="6804" marB="0" anchor="ctr" horzOverflow="overflow">
                    <a:lnT w="28575" cap="flat" cmpd="sng" algn="ctr">
                      <a:solidFill>
                        <a:schemeClr val="tx1"/>
                      </a:solidFill>
                      <a:prstDash val="solid"/>
                      <a:round/>
                      <a:headEnd type="none" w="med" len="med"/>
                      <a:tailEnd type="none" w="med" len="med"/>
                    </a:lnT>
                    <a:solidFill>
                      <a:schemeClr val="bg1">
                        <a:lumMod val="7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a:ln>
                            <a:noFill/>
                          </a:ln>
                          <a:solidFill>
                            <a:schemeClr val="tx1"/>
                          </a:solidFill>
                          <a:latin typeface="Huawei Sans" panose="020C0503030203020204" pitchFamily="34" charset="0"/>
                          <a:ea typeface="+mn-ea"/>
                          <a:cs typeface="+mn-ea"/>
                          <a:sym typeface="+mn-lt"/>
                        </a:rPr>
                        <a:t>Remarks</a:t>
                      </a:r>
                    </a:p>
                  </a:txBody>
                  <a:tcPr marL="65330" marR="65330" marT="6804" marB="0" anchor="ctr" horzOverflow="overflow">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75000"/>
                      </a:schemeClr>
                    </a:solidFill>
                  </a:tcPr>
                </a:tc>
              </a:tr>
              <a:tr h="456393">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Power detection device</a:t>
                      </a: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Collection devices with intelligent communication interfaces are recommended.</a:t>
                      </a:r>
                    </a:p>
                  </a:txBody>
                  <a:tcPr marL="65330" marR="65330" marT="6804" marB="0"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Do not select non-intelligent devices that use analog output.</a:t>
                      </a:r>
                    </a:p>
                  </a:txBody>
                  <a:tcPr marL="65330" marR="65330" marT="6804" marB="0" anchor="ctr" horzOverflow="overflow">
                    <a:lnR w="28575" cap="flat" cmpd="sng" algn="ctr">
                      <a:solidFill>
                        <a:schemeClr val="tx1"/>
                      </a:solidFill>
                      <a:prstDash val="solid"/>
                      <a:round/>
                      <a:headEnd type="none" w="med" len="med"/>
                      <a:tailEnd type="none" w="med" len="med"/>
                    </a:lnR>
                  </a:tcPr>
                </a:tc>
              </a:tr>
              <a:tr h="667206">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sz="1200" b="0" i="0" u="none" strike="noStrike" cap="none" normalizeH="0" baseline="0" dirty="0" smtClean="0">
                        <a:ln>
                          <a:noFill/>
                        </a:ln>
                        <a:solidFill>
                          <a:schemeClr val="tx1"/>
                        </a:solidFill>
                        <a:effectLst/>
                        <a:latin typeface="+mn-lt"/>
                        <a:ea typeface="+mn-ea"/>
                        <a:cs typeface="+mn-ea"/>
                        <a:sym typeface="+mn-lt"/>
                      </a:endParaRP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Devices with high data collection precision are recommended.</a:t>
                      </a:r>
                    </a:p>
                  </a:txBody>
                  <a:tcPr marL="65330" marR="65330" marT="6804" marB="0"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Electrical data is the basis of data center energy consumption analysis. The precision of this type of devices must meet certain requirements.</a:t>
                      </a:r>
                    </a:p>
                  </a:txBody>
                  <a:tcPr marL="65330" marR="65330" marT="6804" marB="0" anchor="ctr" horzOverflow="overflow">
                    <a:lnR w="28575" cap="flat" cmpd="sng" algn="ctr">
                      <a:solidFill>
                        <a:schemeClr val="tx1"/>
                      </a:solidFill>
                      <a:prstDash val="solid"/>
                      <a:round/>
                      <a:headEnd type="none" w="med" len="med"/>
                      <a:tailEnd type="none" w="med" len="med"/>
                    </a:lnR>
                  </a:tcPr>
                </a:tc>
              </a:tr>
              <a:tr h="316045">
                <a:tc row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Switch monitoring device</a:t>
                      </a: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Digital input collection and monitoring devices are recommended.</a:t>
                      </a:r>
                    </a:p>
                  </a:txBody>
                  <a:tcPr marL="65330" marR="65330" marT="6804" marB="0"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The switch has auxiliary contacts.</a:t>
                      </a:r>
                    </a:p>
                  </a:txBody>
                  <a:tcPr marL="65330" marR="65330" marT="6804" marB="0" anchor="ctr" horzOverflow="overflow">
                    <a:lnR w="28575" cap="flat" cmpd="sng" algn="ctr">
                      <a:solidFill>
                        <a:schemeClr val="tx1"/>
                      </a:solidFill>
                      <a:prstDash val="solid"/>
                      <a:round/>
                      <a:headEnd type="none" w="med" len="med"/>
                      <a:tailEnd type="none" w="med" len="med"/>
                    </a:lnR>
                  </a:tcPr>
                </a:tc>
              </a:tr>
              <a:tr h="456510">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sz="1200" b="0" i="0" u="none" strike="noStrike" cap="none" normalizeH="0" baseline="0" dirty="0" smtClean="0">
                        <a:ln>
                          <a:noFill/>
                        </a:ln>
                        <a:solidFill>
                          <a:schemeClr val="tx1"/>
                        </a:solidFill>
                        <a:effectLst/>
                        <a:latin typeface="+mn-lt"/>
                        <a:ea typeface="+mn-ea"/>
                        <a:cs typeface="+mn-ea"/>
                        <a:sym typeface="+mn-lt"/>
                      </a:endParaRP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Digital input collection devices with high-voltage isolation or digital output devices with high-voltage input are recommended.</a:t>
                      </a:r>
                    </a:p>
                  </a:txBody>
                  <a:tcPr marL="65330" marR="65330" marT="6804" marB="0"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The switch does not have auxiliary contacts.</a:t>
                      </a:r>
                    </a:p>
                  </a:txBody>
                  <a:tcPr marL="65330" marR="65330" marT="6804" marB="0" anchor="ctr" horzOverflow="overflow">
                    <a:lnR w="28575" cap="flat" cmpd="sng" algn="ctr">
                      <a:solidFill>
                        <a:schemeClr val="tx1"/>
                      </a:solidFill>
                      <a:prstDash val="solid"/>
                      <a:round/>
                      <a:headEnd type="none" w="med" len="med"/>
                      <a:tailEnd type="none" w="med" len="med"/>
                    </a:lnR>
                  </a:tcPr>
                </a:tc>
              </a:tr>
              <a:tr h="491626">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sz="1200" b="0" i="0" u="none" strike="noStrike" cap="none" normalizeH="0" baseline="0" dirty="0" smtClean="0">
                        <a:ln>
                          <a:noFill/>
                        </a:ln>
                        <a:solidFill>
                          <a:schemeClr val="tx1"/>
                        </a:solidFill>
                        <a:effectLst/>
                        <a:latin typeface="+mn-lt"/>
                        <a:ea typeface="+mn-ea"/>
                        <a:cs typeface="+mn-ea"/>
                        <a:sym typeface="+mn-lt"/>
                      </a:endParaRP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Monitoring devices with a mainstream communications port are recommended to connect to the upper-level management device.</a:t>
                      </a:r>
                    </a:p>
                  </a:txBody>
                  <a:tcPr marL="65330" marR="65330" marT="6804" marB="0"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a:t>
                      </a:r>
                    </a:p>
                  </a:txBody>
                  <a:tcPr marL="65330" marR="65330" marT="6804" marB="0" anchor="ctr" horzOverflow="overflow">
                    <a:lnR w="28575" cap="flat" cmpd="sng" algn="ctr">
                      <a:solidFill>
                        <a:schemeClr val="tx1"/>
                      </a:solidFill>
                      <a:prstDash val="solid"/>
                      <a:round/>
                      <a:headEnd type="none" w="med" len="med"/>
                      <a:tailEnd type="none" w="med" len="med"/>
                    </a:lnR>
                  </a:tcPr>
                </a:tc>
              </a:tr>
              <a:tr h="680422">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sz="1200" b="0" i="0" u="none" strike="noStrike" cap="none" normalizeH="0" baseline="0" dirty="0" smtClean="0">
                        <a:ln>
                          <a:noFill/>
                        </a:ln>
                        <a:solidFill>
                          <a:schemeClr val="tx1"/>
                        </a:solidFill>
                        <a:effectLst/>
                        <a:latin typeface="+mn-lt"/>
                        <a:ea typeface="+mn-ea"/>
                        <a:cs typeface="+mn-ea"/>
                        <a:sym typeface="+mn-lt"/>
                      </a:endParaRP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A single device should be able to monitor the connection and disconnection status of </a:t>
                      </a:r>
                      <a:r>
                        <a:rPr kumimoji="0" lang="en-US" sz="1200" b="0" i="0" u="none" strike="noStrike" cap="none" normalizeH="0" baseline="0" dirty="0" err="1">
                          <a:ln>
                            <a:noFill/>
                          </a:ln>
                          <a:solidFill>
                            <a:schemeClr val="tx1"/>
                          </a:solidFill>
                          <a:latin typeface="Huawei Sans" panose="020C0503030203020204" pitchFamily="34" charset="0"/>
                          <a:ea typeface="+mn-ea"/>
                          <a:cs typeface="+mn-ea"/>
                          <a:sym typeface="+mn-lt"/>
                        </a:rPr>
                        <a:t>multiway</a:t>
                      </a: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 switches at the same time to reduce the number of devices in the entire system.</a:t>
                      </a:r>
                    </a:p>
                  </a:txBody>
                  <a:tcPr marL="65330" marR="65330" marT="6804" marB="0"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a:t>
                      </a:r>
                    </a:p>
                  </a:txBody>
                  <a:tcPr marL="65330" marR="65330" marT="6804" marB="0" anchor="ctr" horzOverflow="overflow">
                    <a:lnR w="28575" cap="flat" cmpd="sng" algn="ctr">
                      <a:solidFill>
                        <a:schemeClr val="tx1"/>
                      </a:solidFill>
                      <a:prstDash val="solid"/>
                      <a:round/>
                      <a:headEnd type="none" w="med" len="med"/>
                      <a:tailEnd type="none" w="med" len="med"/>
                    </a:lnR>
                  </a:tcPr>
                </a:tc>
              </a:tr>
              <a:tr h="456393">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Energy storage system (ESS) collection device</a:t>
                      </a:r>
                    </a:p>
                  </a:txBody>
                  <a:tcPr marL="65330" marR="65330" marT="6804" marB="0" anchor="ctr" horzOverflow="overflow">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Devices with mainstream communications ports are recommended to collect lead-acid battery or lithium battery parameters.</a:t>
                      </a:r>
                    </a:p>
                  </a:txBody>
                  <a:tcPr marL="65330" marR="65330" marT="6804" marB="0"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Do not use non-intelligent DC voltage and current sensors with analog output.</a:t>
                      </a:r>
                    </a:p>
                  </a:txBody>
                  <a:tcPr marL="65330" marR="65330" marT="6804" marB="0" anchor="ctr" horzOverflow="overflow">
                    <a:lnR w="28575" cap="flat" cmpd="sng" algn="ctr">
                      <a:solidFill>
                        <a:schemeClr val="tx1"/>
                      </a:solidFill>
                      <a:prstDash val="solid"/>
                      <a:round/>
                      <a:headEnd type="none" w="med" len="med"/>
                      <a:tailEnd type="none" w="med" len="med"/>
                    </a:lnR>
                  </a:tcPr>
                </a:tc>
              </a:tr>
              <a:tr h="842787">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sz="1200" b="0" i="0" u="none" strike="noStrike" cap="none" normalizeH="0" baseline="0" dirty="0" smtClean="0">
                        <a:ln>
                          <a:noFill/>
                        </a:ln>
                        <a:solidFill>
                          <a:schemeClr val="tx1"/>
                        </a:solidFill>
                        <a:effectLst/>
                        <a:latin typeface="+mn-lt"/>
                        <a:ea typeface="+mn-ea"/>
                        <a:cs typeface="+mn-ea"/>
                        <a:sym typeface="+mn-lt"/>
                      </a:endParaRPr>
                    </a:p>
                  </a:txBody>
                  <a:tcPr marL="65330" marR="65330" marT="6804" marB="0" anchor="ctr" horzOverflow="overflow">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High-precision collection devices are recommended.</a:t>
                      </a:r>
                    </a:p>
                  </a:txBody>
                  <a:tcPr marL="65330" marR="65330" marT="6804" marB="0" anchor="ctr" horzOverflow="overflow">
                    <a:lnB w="28575" cap="flat" cmpd="sng" algn="ctr">
                      <a:solidFill>
                        <a:schemeClr val="tx1"/>
                      </a:solidFill>
                      <a:prstDash val="solid"/>
                      <a:round/>
                      <a:headEnd type="none" w="med" len="med"/>
                      <a:tailEnd type="none" w="med" len="med"/>
                    </a:lnB>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The voltage, current, internal resistance, and ambient temperature of batteries greatly affect the battery lifespan. If the collected data is inaccurate, the battery lifespan will be affected.</a:t>
                      </a:r>
                    </a:p>
                  </a:txBody>
                  <a:tcPr marL="65330" marR="65330" marT="6804" marB="0" anchor="ctr" horzOverflow="overflow">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5103295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Selection Suggestion - Cooling and Environment Monitoring Devices</a:t>
            </a:r>
            <a:endParaRPr lang="en-US" dirty="0"/>
          </a:p>
        </p:txBody>
      </p:sp>
      <p:graphicFrame>
        <p:nvGraphicFramePr>
          <p:cNvPr id="4" name="表格 3"/>
          <p:cNvGraphicFramePr>
            <a:graphicFrameLocks noGrp="1"/>
          </p:cNvGraphicFramePr>
          <p:nvPr>
            <p:extLst>
              <p:ext uri="{D42A27DB-BD31-4B8C-83A1-F6EECF244321}">
                <p14:modId xmlns:p14="http://schemas.microsoft.com/office/powerpoint/2010/main" val="2523353535"/>
              </p:ext>
            </p:extLst>
          </p:nvPr>
        </p:nvGraphicFramePr>
        <p:xfrm>
          <a:off x="523875" y="1449391"/>
          <a:ext cx="11153775" cy="4656137"/>
        </p:xfrm>
        <a:graphic>
          <a:graphicData uri="http://schemas.openxmlformats.org/drawingml/2006/table">
            <a:tbl>
              <a:tblPr>
                <a:tableStyleId>{616DA210-FB5B-4158-B5E0-FEB733F419BA}</a:tableStyleId>
              </a:tblPr>
              <a:tblGrid>
                <a:gridCol w="2139526"/>
                <a:gridCol w="5462025"/>
                <a:gridCol w="3552224"/>
              </a:tblGrid>
              <a:tr h="27233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latin typeface="Huawei Sans" panose="020C0503030203020204" pitchFamily="34" charset="0"/>
                          <a:ea typeface="+mn-ea"/>
                          <a:cs typeface="+mn-ea"/>
                          <a:sym typeface="+mn-lt"/>
                        </a:rPr>
                        <a:t>Device Category</a:t>
                      </a:r>
                    </a:p>
                  </a:txBody>
                  <a:tcPr marL="65330" marR="65330" marT="6804" marB="0" anchor="ctr" horzOverflow="overflow">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7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a:ln>
                            <a:noFill/>
                          </a:ln>
                          <a:solidFill>
                            <a:schemeClr val="tx1"/>
                          </a:solidFill>
                          <a:latin typeface="Huawei Sans" panose="020C0503030203020204" pitchFamily="34" charset="0"/>
                          <a:ea typeface="+mn-ea"/>
                          <a:cs typeface="+mn-ea"/>
                          <a:sym typeface="+mn-lt"/>
                        </a:rPr>
                        <a:t>Suggestion</a:t>
                      </a:r>
                    </a:p>
                  </a:txBody>
                  <a:tcPr marL="65330" marR="65330" marT="6804" marB="0" anchor="ctr" horzOverflow="overflow">
                    <a:lnT w="28575" cap="flat" cmpd="sng" algn="ctr">
                      <a:solidFill>
                        <a:schemeClr val="tx1"/>
                      </a:solidFill>
                      <a:prstDash val="solid"/>
                      <a:round/>
                      <a:headEnd type="none" w="med" len="med"/>
                      <a:tailEnd type="none" w="med" len="med"/>
                    </a:lnT>
                    <a:solidFill>
                      <a:schemeClr val="bg1">
                        <a:lumMod val="7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a:ln>
                            <a:noFill/>
                          </a:ln>
                          <a:solidFill>
                            <a:schemeClr val="tx1"/>
                          </a:solidFill>
                          <a:latin typeface="Huawei Sans" panose="020C0503030203020204" pitchFamily="34" charset="0"/>
                          <a:ea typeface="+mn-ea"/>
                          <a:cs typeface="+mn-ea"/>
                          <a:sym typeface="+mn-lt"/>
                        </a:rPr>
                        <a:t>Remarks</a:t>
                      </a:r>
                    </a:p>
                  </a:txBody>
                  <a:tcPr marL="65330" marR="65330" marT="6804" marB="0" anchor="ctr" horzOverflow="overflow">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75000"/>
                      </a:schemeClr>
                    </a:solidFill>
                  </a:tcPr>
                </a:tc>
              </a:tr>
              <a:tr h="234631">
                <a:tc row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Temperature and humidity detection device</a:t>
                      </a: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Temperature and humidity sensors are recommended.</a:t>
                      </a:r>
                    </a:p>
                  </a:txBody>
                  <a:tcPr marL="65330" marR="65330" marT="6804" marB="0"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a:t>
                      </a:r>
                    </a:p>
                  </a:txBody>
                  <a:tcPr marL="65330" marR="65330" marT="6804" marB="0" anchor="ctr" horzOverflow="overflow">
                    <a:lnR w="28575" cap="flat" cmpd="sng" algn="ctr">
                      <a:solidFill>
                        <a:schemeClr val="tx1"/>
                      </a:solidFill>
                      <a:prstDash val="solid"/>
                      <a:round/>
                      <a:headEnd type="none" w="med" len="med"/>
                      <a:tailEnd type="none" w="med" len="med"/>
                    </a:lnR>
                  </a:tcPr>
                </a:tc>
              </a:tr>
              <a:tr h="236190">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sz="1200" b="0" i="0" u="none" strike="noStrike" cap="none" normalizeH="0" baseline="0" dirty="0" smtClean="0">
                        <a:ln>
                          <a:noFill/>
                        </a:ln>
                        <a:solidFill>
                          <a:schemeClr val="tx1"/>
                        </a:solidFill>
                        <a:effectLst/>
                        <a:latin typeface="+mn-lt"/>
                        <a:ea typeface="+mn-ea"/>
                        <a:cs typeface="+mn-ea"/>
                        <a:sym typeface="+mn-lt"/>
                      </a:endParaRP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Sensors with liquid crystal displays (LCDs) are recommended.</a:t>
                      </a:r>
                    </a:p>
                  </a:txBody>
                  <a:tcPr marL="65330" marR="65330" marT="6804" marB="0"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a:t>
                      </a:r>
                    </a:p>
                  </a:txBody>
                  <a:tcPr marL="65330" marR="65330" marT="6804" marB="0" anchor="ctr" horzOverflow="overflow">
                    <a:lnR w="28575" cap="flat" cmpd="sng" algn="ctr">
                      <a:solidFill>
                        <a:schemeClr val="tx1"/>
                      </a:solidFill>
                      <a:prstDash val="solid"/>
                      <a:round/>
                      <a:headEnd type="none" w="med" len="med"/>
                      <a:tailEnd type="none" w="med" len="med"/>
                    </a:lnR>
                  </a:tcPr>
                </a:tc>
              </a:tr>
              <a:tr h="460846">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sz="1200" b="0" i="0" u="none" strike="noStrike" cap="none" normalizeH="0" baseline="0" dirty="0" smtClean="0">
                        <a:ln>
                          <a:noFill/>
                        </a:ln>
                        <a:solidFill>
                          <a:schemeClr val="tx1"/>
                        </a:solidFill>
                        <a:effectLst/>
                        <a:latin typeface="+mn-lt"/>
                        <a:ea typeface="+mn-ea"/>
                        <a:cs typeface="+mn-ea"/>
                        <a:sym typeface="+mn-lt"/>
                      </a:endParaRP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Sensors with intelligent communications ports are recommended.</a:t>
                      </a:r>
                    </a:p>
                  </a:txBody>
                  <a:tcPr marL="65330" marR="65330" marT="6804" marB="0"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Do not use non-intelligent sensors with analog output.</a:t>
                      </a:r>
                    </a:p>
                  </a:txBody>
                  <a:tcPr marL="65330" marR="65330" marT="6804" marB="0" anchor="ctr" horzOverflow="overflow">
                    <a:lnR w="28575" cap="flat" cmpd="sng" algn="ctr">
                      <a:solidFill>
                        <a:schemeClr val="tx1"/>
                      </a:solidFill>
                      <a:prstDash val="solid"/>
                      <a:round/>
                      <a:headEnd type="none" w="med" len="med"/>
                      <a:tailEnd type="none" w="med" len="med"/>
                    </a:lnR>
                  </a:tcPr>
                </a:tc>
              </a:tr>
              <a:tr h="460846">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sz="1200" b="0" i="0" u="none" strike="noStrike" cap="none" normalizeH="0" baseline="0" dirty="0" smtClean="0">
                        <a:ln>
                          <a:noFill/>
                        </a:ln>
                        <a:solidFill>
                          <a:schemeClr val="tx1"/>
                        </a:solidFill>
                        <a:effectLst/>
                        <a:latin typeface="+mn-lt"/>
                        <a:ea typeface="+mn-ea"/>
                        <a:cs typeface="+mn-ea"/>
                        <a:sym typeface="+mn-lt"/>
                      </a:endParaRP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High-precision sensors are recommended. Generally, the temperature error is within ±</a:t>
                      </a:r>
                      <a:r>
                        <a:rPr kumimoji="0" lang="en-US" sz="1200" b="0" i="0" u="none" strike="noStrike" cap="none" normalizeH="0" baseline="0" dirty="0" smtClean="0">
                          <a:ln>
                            <a:noFill/>
                          </a:ln>
                          <a:solidFill>
                            <a:schemeClr val="tx1"/>
                          </a:solidFill>
                          <a:latin typeface="Huawei Sans" panose="020C0503030203020204" pitchFamily="34" charset="0"/>
                          <a:ea typeface="+mn-ea"/>
                          <a:cs typeface="+mn-ea"/>
                          <a:sym typeface="+mn-lt"/>
                        </a:rPr>
                        <a:t>0.5</a:t>
                      </a:r>
                      <a:r>
                        <a:rPr kumimoji="0" lang="en-US" sz="1200" b="0" i="0" u="none" strike="noStrike" cap="none" normalizeH="0" baseline="0" dirty="0" smtClean="0">
                          <a:ln>
                            <a:noFill/>
                          </a:ln>
                          <a:solidFill>
                            <a:schemeClr val="tx1"/>
                          </a:solidFill>
                          <a:latin typeface="黑体" panose="02010609060101010101" pitchFamily="49" charset="-122"/>
                          <a:ea typeface="黑体" panose="02010609060101010101" pitchFamily="49" charset="-122"/>
                          <a:cs typeface="+mn-ea"/>
                          <a:sym typeface="+mn-lt"/>
                        </a:rPr>
                        <a:t>℃</a:t>
                      </a:r>
                      <a:r>
                        <a:rPr kumimoji="0" lang="en-US" sz="1200" b="0" i="0" u="none" strike="noStrike" cap="none" normalizeH="0" baseline="0" dirty="0" smtClean="0">
                          <a:ln>
                            <a:noFill/>
                          </a:ln>
                          <a:solidFill>
                            <a:schemeClr val="tx1"/>
                          </a:solidFill>
                          <a:latin typeface="Huawei Sans" panose="020C0503030203020204" pitchFamily="34" charset="0"/>
                          <a:ea typeface="+mn-ea"/>
                          <a:cs typeface="+mn-ea"/>
                          <a:sym typeface="+mn-lt"/>
                        </a:rPr>
                        <a:t>, </a:t>
                      </a: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and the humidity error is within ±3%.</a:t>
                      </a:r>
                    </a:p>
                  </a:txBody>
                  <a:tcPr marL="65330" marR="65330" marT="6804" marB="0"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a:t>
                      </a:r>
                    </a:p>
                  </a:txBody>
                  <a:tcPr marL="65330" marR="65330" marT="6804" marB="0" anchor="ctr" horzOverflow="overflow">
                    <a:lnR w="28575" cap="flat" cmpd="sng" algn="ctr">
                      <a:solidFill>
                        <a:schemeClr val="tx1"/>
                      </a:solidFill>
                      <a:prstDash val="solid"/>
                      <a:round/>
                      <a:headEnd type="none" w="med" len="med"/>
                      <a:tailEnd type="none" w="med" len="med"/>
                    </a:lnR>
                  </a:tcPr>
                </a:tc>
              </a:tr>
              <a:tr h="460846">
                <a:tc row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Water leakage detection device</a:t>
                      </a: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If the pipe of the water system is long, the device with a water detection cable is recommended.</a:t>
                      </a:r>
                    </a:p>
                  </a:txBody>
                  <a:tcPr marL="65330" marR="65330" marT="6804" marB="0"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a:t>
                      </a:r>
                    </a:p>
                  </a:txBody>
                  <a:tcPr marL="65330" marR="65330" marT="6804" marB="0" anchor="ctr" horzOverflow="overflow">
                    <a:lnR w="28575" cap="flat" cmpd="sng" algn="ctr">
                      <a:solidFill>
                        <a:schemeClr val="tx1"/>
                      </a:solidFill>
                      <a:prstDash val="solid"/>
                      <a:round/>
                      <a:headEnd type="none" w="med" len="med"/>
                      <a:tailEnd type="none" w="med" len="med"/>
                    </a:lnR>
                  </a:tcPr>
                </a:tc>
              </a:tr>
              <a:tr h="460846">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sz="1200" b="0" i="0" u="none" strike="noStrike" cap="none" normalizeH="0" baseline="0" dirty="0" smtClean="0">
                        <a:ln>
                          <a:noFill/>
                        </a:ln>
                        <a:solidFill>
                          <a:schemeClr val="tx1"/>
                        </a:solidFill>
                        <a:effectLst/>
                        <a:latin typeface="+mn-lt"/>
                        <a:ea typeface="+mn-ea"/>
                        <a:cs typeface="+mn-ea"/>
                        <a:sym typeface="+mn-lt"/>
                      </a:endParaRP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If the detection area is small, the regional water leakage detector (water sensor) is recommended.</a:t>
                      </a:r>
                    </a:p>
                  </a:txBody>
                  <a:tcPr marL="65330" marR="65330" marT="6804" marB="0"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a:t>
                      </a:r>
                    </a:p>
                  </a:txBody>
                  <a:tcPr marL="65330" marR="65330" marT="6804" marB="0" anchor="ctr" horzOverflow="overflow">
                    <a:lnR w="28575" cap="flat" cmpd="sng" algn="ctr">
                      <a:solidFill>
                        <a:schemeClr val="tx1"/>
                      </a:solidFill>
                      <a:prstDash val="solid"/>
                      <a:round/>
                      <a:headEnd type="none" w="med" len="med"/>
                      <a:tailEnd type="none" w="med" len="med"/>
                    </a:lnR>
                  </a:tcPr>
                </a:tc>
              </a:tr>
              <a:tr h="460846">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sz="1200" b="0" i="0" u="none" strike="noStrike" cap="none" normalizeH="0" baseline="0" dirty="0" smtClean="0">
                        <a:ln>
                          <a:noFill/>
                        </a:ln>
                        <a:solidFill>
                          <a:schemeClr val="tx1"/>
                        </a:solidFill>
                        <a:effectLst/>
                        <a:latin typeface="+mn-lt"/>
                        <a:ea typeface="+mn-ea"/>
                        <a:cs typeface="+mn-ea"/>
                        <a:sym typeface="+mn-lt"/>
                      </a:endParaRP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Water leakage detection devices with high precision and adjustable sensitivity are recommended to reduce water intrusion risks.</a:t>
                      </a:r>
                    </a:p>
                  </a:txBody>
                  <a:tcPr marL="65330" marR="65330" marT="6804" marB="0"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a:t>
                      </a:r>
                    </a:p>
                  </a:txBody>
                  <a:tcPr marL="65330" marR="65330" marT="6804" marB="0" anchor="ctr" horzOverflow="overflow">
                    <a:lnR w="28575" cap="flat" cmpd="sng" algn="ctr">
                      <a:solidFill>
                        <a:schemeClr val="tx1"/>
                      </a:solidFill>
                      <a:prstDash val="solid"/>
                      <a:round/>
                      <a:headEnd type="none" w="med" len="med"/>
                      <a:tailEnd type="none" w="med" len="med"/>
                    </a:lnR>
                  </a:tcPr>
                </a:tc>
              </a:tr>
              <a:tr h="460846">
                <a:tc row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Precision air conditioner</a:t>
                      </a:r>
                    </a:p>
                  </a:txBody>
                  <a:tcPr marL="65330" marR="65330" marT="6804" marB="0" anchor="ctr" horzOverflow="overflow">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Devices with mainstream intelligent communication interfaces are recommended.</a:t>
                      </a:r>
                    </a:p>
                  </a:txBody>
                  <a:tcPr marL="65330" marR="65330" marT="6804" marB="0"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a:t>
                      </a:r>
                    </a:p>
                  </a:txBody>
                  <a:tcPr marL="65330" marR="65330" marT="6804" marB="0" anchor="ctr" horzOverflow="overflow">
                    <a:lnR w="28575" cap="flat" cmpd="sng" algn="ctr">
                      <a:solidFill>
                        <a:schemeClr val="tx1"/>
                      </a:solidFill>
                      <a:prstDash val="solid"/>
                      <a:round/>
                      <a:headEnd type="none" w="med" len="med"/>
                      <a:tailEnd type="none" w="med" len="med"/>
                    </a:lnR>
                  </a:tcPr>
                </a:tc>
              </a:tr>
              <a:tr h="687061">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sz="1200" b="0" i="0" u="none" strike="noStrike" cap="none" normalizeH="0" baseline="0" dirty="0" smtClean="0">
                        <a:ln>
                          <a:noFill/>
                        </a:ln>
                        <a:solidFill>
                          <a:schemeClr val="tx1"/>
                        </a:solidFill>
                        <a:effectLst/>
                        <a:latin typeface="+mn-lt"/>
                        <a:ea typeface="+mn-ea"/>
                        <a:cs typeface="+mn-ea"/>
                        <a:sym typeface="+mn-lt"/>
                      </a:endParaRP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In the scenario with multiple devices (with redundancy configuration), devices with the teamwork control function are recommended.</a:t>
                      </a:r>
                    </a:p>
                  </a:txBody>
                  <a:tcPr marL="65330" marR="65330" marT="6804" marB="0"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The teamwork control function enables precision air conditioners to be networked and controlled, which is efficient and energy-saving.</a:t>
                      </a:r>
                    </a:p>
                  </a:txBody>
                  <a:tcPr marL="65330" marR="65330" marT="6804" marB="0" anchor="ctr" horzOverflow="overflow">
                    <a:lnR w="28575" cap="flat" cmpd="sng" algn="ctr">
                      <a:solidFill>
                        <a:schemeClr val="tx1"/>
                      </a:solidFill>
                      <a:prstDash val="solid"/>
                      <a:round/>
                      <a:headEnd type="none" w="med" len="med"/>
                      <a:tailEnd type="none" w="med" len="med"/>
                    </a:lnR>
                  </a:tcPr>
                </a:tc>
              </a:tr>
              <a:tr h="460846">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sz="1200" b="0" i="0" u="none" strike="noStrike" cap="none" normalizeH="0" baseline="0" dirty="0" smtClean="0">
                        <a:ln>
                          <a:noFill/>
                        </a:ln>
                        <a:solidFill>
                          <a:schemeClr val="tx1"/>
                        </a:solidFill>
                        <a:effectLst/>
                        <a:latin typeface="+mn-lt"/>
                        <a:ea typeface="+mn-ea"/>
                        <a:cs typeface="+mn-ea"/>
                        <a:sym typeface="+mn-lt"/>
                      </a:endParaRPr>
                    </a:p>
                  </a:txBody>
                  <a:tcPr marL="65330" marR="65330" marT="6804" marB="0" anchor="ctr" horzOverflow="overflow">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Devices that can work </a:t>
                      </a:r>
                      <a:r>
                        <a:rPr kumimoji="0" lang="en-US" sz="1200" b="0" i="0" u="none" strike="noStrike" cap="none" normalizeH="0" baseline="0" dirty="0" smtClean="0">
                          <a:ln>
                            <a:noFill/>
                          </a:ln>
                          <a:solidFill>
                            <a:schemeClr val="tx1"/>
                          </a:solidFill>
                          <a:latin typeface="Huawei Sans" panose="020C0503030203020204" pitchFamily="34" charset="0"/>
                          <a:ea typeface="+mn-ea"/>
                          <a:cs typeface="+mn-ea"/>
                          <a:sym typeface="+mn-lt"/>
                        </a:rPr>
                        <a:t>with advanced technologies </a:t>
                      </a: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to implement intelligent management and proactive energy saving are recommended.</a:t>
                      </a:r>
                    </a:p>
                  </a:txBody>
                  <a:tcPr marL="65330" marR="65330" marT="6804" marB="0" anchor="ctr" horzOverflow="overflow">
                    <a:lnB w="28575"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Keep data center devices advanced.</a:t>
                      </a:r>
                    </a:p>
                  </a:txBody>
                  <a:tcPr marL="65330" marR="65330" marT="6804" marB="0" anchor="ctr" horzOverflow="overflow">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317426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Selection Suggestions - Security Monitoring Devices</a:t>
            </a:r>
            <a:endParaRPr lang="en-US" dirty="0"/>
          </a:p>
        </p:txBody>
      </p:sp>
      <p:graphicFrame>
        <p:nvGraphicFramePr>
          <p:cNvPr id="4" name="表格 3"/>
          <p:cNvGraphicFramePr>
            <a:graphicFrameLocks noGrp="1"/>
          </p:cNvGraphicFramePr>
          <p:nvPr>
            <p:extLst>
              <p:ext uri="{D42A27DB-BD31-4B8C-83A1-F6EECF244321}">
                <p14:modId xmlns:p14="http://schemas.microsoft.com/office/powerpoint/2010/main" val="3202035725"/>
              </p:ext>
            </p:extLst>
          </p:nvPr>
        </p:nvGraphicFramePr>
        <p:xfrm>
          <a:off x="633332" y="1449384"/>
          <a:ext cx="11044317" cy="4656144"/>
        </p:xfrm>
        <a:graphic>
          <a:graphicData uri="http://schemas.openxmlformats.org/drawingml/2006/table">
            <a:tbl>
              <a:tblPr>
                <a:tableStyleId>{616DA210-FB5B-4158-B5E0-FEB733F419BA}</a:tableStyleId>
              </a:tblPr>
              <a:tblGrid>
                <a:gridCol w="1884428"/>
                <a:gridCol w="7856836"/>
                <a:gridCol w="1303053"/>
              </a:tblGrid>
              <a:tr h="26361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latin typeface="Huawei Sans" panose="020C0503030203020204" pitchFamily="34" charset="0"/>
                          <a:ea typeface="+mn-ea"/>
                          <a:cs typeface="+mn-ea"/>
                          <a:sym typeface="+mn-lt"/>
                        </a:rPr>
                        <a:t>Device Type</a:t>
                      </a:r>
                    </a:p>
                  </a:txBody>
                  <a:tcPr marL="65330" marR="65330" marT="6804" marB="0" anchor="ctr" horzOverflow="overflow">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7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a:ln>
                            <a:noFill/>
                          </a:ln>
                          <a:solidFill>
                            <a:schemeClr val="tx1"/>
                          </a:solidFill>
                          <a:latin typeface="Huawei Sans" panose="020C0503030203020204" pitchFamily="34" charset="0"/>
                          <a:ea typeface="+mn-ea"/>
                          <a:cs typeface="+mn-ea"/>
                          <a:sym typeface="+mn-lt"/>
                        </a:rPr>
                        <a:t>Suggestion</a:t>
                      </a:r>
                    </a:p>
                  </a:txBody>
                  <a:tcPr marL="65330" marR="65330" marT="6804" marB="0" anchor="ctr" horzOverflow="overflow">
                    <a:lnT w="28575" cap="flat" cmpd="sng" algn="ctr">
                      <a:solidFill>
                        <a:schemeClr val="tx1"/>
                      </a:solidFill>
                      <a:prstDash val="solid"/>
                      <a:round/>
                      <a:headEnd type="none" w="med" len="med"/>
                      <a:tailEnd type="none" w="med" len="med"/>
                    </a:lnT>
                    <a:solidFill>
                      <a:schemeClr val="bg1">
                        <a:lumMod val="7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a:ln>
                            <a:noFill/>
                          </a:ln>
                          <a:solidFill>
                            <a:schemeClr val="tx1"/>
                          </a:solidFill>
                          <a:latin typeface="Huawei Sans" panose="020C0503030203020204" pitchFamily="34" charset="0"/>
                          <a:ea typeface="+mn-ea"/>
                          <a:cs typeface="+mn-ea"/>
                          <a:sym typeface="+mn-lt"/>
                        </a:rPr>
                        <a:t>Remarks</a:t>
                      </a:r>
                    </a:p>
                  </a:txBody>
                  <a:tcPr marL="65330" marR="65330" marT="6804" marB="0" anchor="ctr" horzOverflow="overflow">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75000"/>
                      </a:schemeClr>
                    </a:solidFill>
                  </a:tcPr>
                </a:tc>
              </a:tr>
              <a:tr h="286005">
                <a:tc row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Camera</a:t>
                      </a: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For areas with ceilings inside the data center, semi-dome cameras are recommended.</a:t>
                      </a:r>
                    </a:p>
                  </a:txBody>
                  <a:tcPr marL="65330" marR="65330" marT="6804" marB="0"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a:t>
                      </a:r>
                    </a:p>
                  </a:txBody>
                  <a:tcPr marL="65330" marR="65330" marT="6804" marB="0" anchor="ctr" horzOverflow="overflow">
                    <a:lnR w="28575" cap="flat" cmpd="sng" algn="ctr">
                      <a:solidFill>
                        <a:schemeClr val="tx1"/>
                      </a:solidFill>
                      <a:prstDash val="solid"/>
                      <a:round/>
                      <a:headEnd type="none" w="med" len="med"/>
                      <a:tailEnd type="none" w="med" len="med"/>
                    </a:lnR>
                  </a:tcPr>
                </a:tc>
              </a:tr>
              <a:tr h="446084">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sz="1200" b="0" i="0" u="none" strike="noStrike" cap="none" normalizeH="0" baseline="0" dirty="0" smtClean="0">
                        <a:ln>
                          <a:noFill/>
                        </a:ln>
                        <a:solidFill>
                          <a:schemeClr val="tx1"/>
                        </a:solidFill>
                        <a:effectLst/>
                        <a:latin typeface="+mn-lt"/>
                        <a:ea typeface="+mn-ea"/>
                        <a:cs typeface="+mn-ea"/>
                        <a:sym typeface="+mn-lt"/>
                      </a:endParaRP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For areas outside the data center or areas without ceilings inside the data center, bullet cameras are recommended.</a:t>
                      </a:r>
                    </a:p>
                  </a:txBody>
                  <a:tcPr marL="65330" marR="65330" marT="6804" marB="0"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a:t>
                      </a:r>
                    </a:p>
                  </a:txBody>
                  <a:tcPr marL="65330" marR="65330" marT="6804" marB="0" anchor="ctr" horzOverflow="overflow">
                    <a:lnR w="28575" cap="flat" cmpd="sng" algn="ctr">
                      <a:solidFill>
                        <a:schemeClr val="tx1"/>
                      </a:solidFill>
                      <a:prstDash val="solid"/>
                      <a:round/>
                      <a:headEnd type="none" w="med" len="med"/>
                      <a:tailEnd type="none" w="med" len="med"/>
                    </a:lnR>
                  </a:tcPr>
                </a:tc>
              </a:tr>
              <a:tr h="286005">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sz="1200" b="0" i="0" u="none" strike="noStrike" cap="none" normalizeH="0" baseline="0" dirty="0" smtClean="0">
                        <a:ln>
                          <a:noFill/>
                        </a:ln>
                        <a:solidFill>
                          <a:schemeClr val="tx1"/>
                        </a:solidFill>
                        <a:effectLst/>
                        <a:latin typeface="+mn-lt"/>
                        <a:ea typeface="+mn-ea"/>
                        <a:cs typeface="+mn-ea"/>
                        <a:sym typeface="+mn-lt"/>
                      </a:endParaRP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For important areas or areas that require all-round surveillance, dome cameras are recommended.</a:t>
                      </a:r>
                    </a:p>
                  </a:txBody>
                  <a:tcPr marL="65330" marR="65330" marT="6804" marB="0"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a:t>
                      </a:r>
                    </a:p>
                  </a:txBody>
                  <a:tcPr marL="65330" marR="65330" marT="6804" marB="0" anchor="ctr" horzOverflow="overflow">
                    <a:lnR w="28575" cap="flat" cmpd="sng" algn="ctr">
                      <a:solidFill>
                        <a:schemeClr val="tx1"/>
                      </a:solidFill>
                      <a:prstDash val="solid"/>
                      <a:round/>
                      <a:headEnd type="none" w="med" len="med"/>
                      <a:tailEnd type="none" w="med" len="med"/>
                    </a:lnR>
                  </a:tcPr>
                </a:tc>
              </a:tr>
              <a:tr h="446084">
                <a:tc row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Video server (VCN/NVR)</a:t>
                      </a: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Video servers that comply with the international video compression standard and has multiple mainstream output interfaces are recommended.</a:t>
                      </a:r>
                    </a:p>
                  </a:txBody>
                  <a:tcPr marL="65330" marR="65330" marT="6804" marB="0"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a:t>
                      </a:r>
                    </a:p>
                  </a:txBody>
                  <a:tcPr marL="65330" marR="65330" marT="6804" marB="0" anchor="ctr" horzOverflow="overflow">
                    <a:lnR w="28575" cap="flat" cmpd="sng" algn="ctr">
                      <a:solidFill>
                        <a:schemeClr val="tx1"/>
                      </a:solidFill>
                      <a:prstDash val="solid"/>
                      <a:round/>
                      <a:headEnd type="none" w="med" len="med"/>
                      <a:tailEnd type="none" w="med" len="med"/>
                    </a:lnR>
                  </a:tcPr>
                </a:tc>
              </a:tr>
              <a:tr h="446084">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sz="1200" b="0" i="0" u="none" strike="noStrike" cap="none" normalizeH="0" baseline="0" dirty="0" smtClean="0">
                        <a:ln>
                          <a:noFill/>
                        </a:ln>
                        <a:solidFill>
                          <a:schemeClr val="tx1"/>
                        </a:solidFill>
                        <a:effectLst/>
                        <a:latin typeface="+mn-lt"/>
                        <a:ea typeface="+mn-ea"/>
                        <a:cs typeface="+mn-ea"/>
                        <a:sym typeface="+mn-lt"/>
                      </a:endParaRP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Video servers that support functions such as real-time video viewing, historical video playback, and multi-view are recommended.</a:t>
                      </a:r>
                    </a:p>
                  </a:txBody>
                  <a:tcPr marL="65330" marR="65330" marT="6804" marB="0"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a:t>
                      </a:r>
                    </a:p>
                  </a:txBody>
                  <a:tcPr marL="65330" marR="65330" marT="6804" marB="0" anchor="ctr" horzOverflow="overflow">
                    <a:lnR w="28575" cap="flat" cmpd="sng" algn="ctr">
                      <a:solidFill>
                        <a:schemeClr val="tx1"/>
                      </a:solidFill>
                      <a:prstDash val="solid"/>
                      <a:round/>
                      <a:headEnd type="none" w="med" len="med"/>
                      <a:tailEnd type="none" w="med" len="med"/>
                    </a:lnR>
                  </a:tcPr>
                </a:tc>
              </a:tr>
              <a:tr h="286005">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sz="1200" b="0" i="0" u="none" strike="noStrike" cap="none" normalizeH="0" baseline="0" dirty="0" smtClean="0">
                        <a:ln>
                          <a:noFill/>
                        </a:ln>
                        <a:solidFill>
                          <a:schemeClr val="tx1"/>
                        </a:solidFill>
                        <a:effectLst/>
                        <a:latin typeface="+mn-lt"/>
                        <a:ea typeface="+mn-ea"/>
                        <a:cs typeface="+mn-ea"/>
                        <a:sym typeface="+mn-lt"/>
                      </a:endParaRP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Video servers whose storage duration is longer than 30 days are recommended.</a:t>
                      </a:r>
                    </a:p>
                  </a:txBody>
                  <a:tcPr marL="65330" marR="65330" marT="6804" marB="0"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a:t>
                      </a:r>
                    </a:p>
                  </a:txBody>
                  <a:tcPr marL="65330" marR="65330" marT="6804" marB="0" anchor="ctr" horzOverflow="overflow">
                    <a:lnR w="28575" cap="flat" cmpd="sng" algn="ctr">
                      <a:solidFill>
                        <a:schemeClr val="tx1"/>
                      </a:solidFill>
                      <a:prstDash val="solid"/>
                      <a:round/>
                      <a:headEnd type="none" w="med" len="med"/>
                      <a:tailEnd type="none" w="med" len="med"/>
                    </a:lnR>
                  </a:tcPr>
                </a:tc>
              </a:tr>
              <a:tr h="286005">
                <a:tc row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Access management device</a:t>
                      </a: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Select an appropriate access controller based on the number of doors to be managed.</a:t>
                      </a:r>
                    </a:p>
                  </a:txBody>
                  <a:tcPr marL="65330" marR="65330" marT="6804" marB="0"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a:t>
                      </a:r>
                    </a:p>
                  </a:txBody>
                  <a:tcPr marL="65330" marR="65330" marT="6804" marB="0" anchor="ctr" horzOverflow="overflow">
                    <a:lnR w="28575" cap="flat" cmpd="sng" algn="ctr">
                      <a:solidFill>
                        <a:schemeClr val="tx1"/>
                      </a:solidFill>
                      <a:prstDash val="solid"/>
                      <a:round/>
                      <a:headEnd type="none" w="med" len="med"/>
                      <a:tailEnd type="none" w="med" len="med"/>
                    </a:lnR>
                  </a:tcPr>
                </a:tc>
              </a:tr>
              <a:tr h="286005">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sz="1200" b="0" i="0" u="none" strike="noStrike" cap="none" normalizeH="0" baseline="0" dirty="0" smtClean="0">
                        <a:ln>
                          <a:noFill/>
                        </a:ln>
                        <a:solidFill>
                          <a:schemeClr val="tx1"/>
                        </a:solidFill>
                        <a:effectLst/>
                        <a:latin typeface="+mn-lt"/>
                        <a:ea typeface="+mn-ea"/>
                        <a:cs typeface="+mn-ea"/>
                        <a:sym typeface="+mn-lt"/>
                      </a:endParaRP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Access controllers with mainstream communications ports are recommended.</a:t>
                      </a:r>
                    </a:p>
                  </a:txBody>
                  <a:tcPr marL="65330" marR="65330" marT="6804" marB="0"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a:t>
                      </a:r>
                    </a:p>
                  </a:txBody>
                  <a:tcPr marL="65330" marR="65330" marT="6804" marB="0" anchor="ctr" horzOverflow="overflow">
                    <a:lnR w="28575" cap="flat" cmpd="sng" algn="ctr">
                      <a:solidFill>
                        <a:schemeClr val="tx1"/>
                      </a:solidFill>
                      <a:prstDash val="solid"/>
                      <a:round/>
                      <a:headEnd type="none" w="med" len="med"/>
                      <a:tailEnd type="none" w="med" len="med"/>
                    </a:lnR>
                  </a:tcPr>
                </a:tc>
              </a:tr>
              <a:tr h="446084">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sz="1200" b="0" i="0" u="none" strike="noStrike" cap="none" normalizeH="0" baseline="0" dirty="0" smtClean="0">
                        <a:ln>
                          <a:noFill/>
                        </a:ln>
                        <a:solidFill>
                          <a:schemeClr val="tx1"/>
                        </a:solidFill>
                        <a:effectLst/>
                        <a:latin typeface="+mn-lt"/>
                        <a:ea typeface="+mn-ea"/>
                        <a:cs typeface="+mn-ea"/>
                        <a:sym typeface="+mn-lt"/>
                      </a:endParaRPr>
                    </a:p>
                  </a:txBody>
                  <a:tcPr marL="65330" marR="65330" marT="6804" marB="0" anchor="ctr" horzOverflow="overflow">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Access controllers and access control devices that support multiple access authentication modes are recommended.</a:t>
                      </a:r>
                    </a:p>
                  </a:txBody>
                  <a:tcPr marL="65330" marR="65330" marT="6804" marB="0"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a:t>
                      </a:r>
                    </a:p>
                  </a:txBody>
                  <a:tcPr marL="65330" marR="65330" marT="6804" marB="0" anchor="ctr" horzOverflow="overflow">
                    <a:lnR w="28575" cap="flat" cmpd="sng" algn="ctr">
                      <a:solidFill>
                        <a:schemeClr val="tx1"/>
                      </a:solidFill>
                      <a:prstDash val="solid"/>
                      <a:round/>
                      <a:headEnd type="none" w="med" len="med"/>
                      <a:tailEnd type="none" w="med" len="med"/>
                    </a:lnR>
                  </a:tcPr>
                </a:tc>
              </a:tr>
              <a:tr h="446084">
                <a:tc row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Intrusion alarm device</a:t>
                      </a:r>
                    </a:p>
                  </a:txBody>
                  <a:tcPr marL="65330" marR="65330" marT="6804" marB="0" anchor="ctr" horzOverflow="overflow">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Detectors that support all-round detection and whose detection radius is greater than or equal to three meters are recommended.</a:t>
                      </a:r>
                    </a:p>
                  </a:txBody>
                  <a:tcPr marL="65330" marR="65330" marT="6804" marB="0"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a:t>
                      </a:r>
                    </a:p>
                  </a:txBody>
                  <a:tcPr marL="65330" marR="65330" marT="6804" marB="0" anchor="ctr" horzOverflow="overflow">
                    <a:lnR w="28575" cap="flat" cmpd="sng" algn="ctr">
                      <a:solidFill>
                        <a:schemeClr val="tx1"/>
                      </a:solidFill>
                      <a:prstDash val="solid"/>
                      <a:round/>
                      <a:headEnd type="none" w="med" len="med"/>
                      <a:tailEnd type="none" w="med" len="med"/>
                    </a:lnR>
                  </a:tcPr>
                </a:tc>
              </a:tr>
              <a:tr h="446084">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sz="1200" b="0" i="0" u="none" strike="noStrike" cap="none" normalizeH="0" baseline="0" dirty="0" smtClean="0">
                        <a:ln>
                          <a:noFill/>
                        </a:ln>
                        <a:solidFill>
                          <a:schemeClr val="tx1"/>
                        </a:solidFill>
                        <a:effectLst/>
                        <a:latin typeface="+mn-lt"/>
                        <a:ea typeface="+mn-ea"/>
                        <a:cs typeface="+mn-ea"/>
                        <a:sym typeface="+mn-lt"/>
                      </a:endParaRP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Intrusion alarm controllers that provide mainstream communication interfaces and support intrusion events, alarms, and area-based control are recommended.</a:t>
                      </a:r>
                    </a:p>
                  </a:txBody>
                  <a:tcPr marL="65330" marR="65330" marT="6804" marB="0"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a:t>
                      </a:r>
                    </a:p>
                  </a:txBody>
                  <a:tcPr marL="65330" marR="65330" marT="6804" marB="0" anchor="ctr" horzOverflow="overflow">
                    <a:lnR w="28575" cap="flat" cmpd="sng" algn="ctr">
                      <a:solidFill>
                        <a:schemeClr val="tx1"/>
                      </a:solidFill>
                      <a:prstDash val="solid"/>
                      <a:round/>
                      <a:headEnd type="none" w="med" len="med"/>
                      <a:tailEnd type="none" w="med" len="med"/>
                    </a:lnR>
                  </a:tcPr>
                </a:tc>
              </a:tr>
              <a:tr h="286005">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sz="1200" b="0" i="0" u="none" strike="noStrike" cap="none" normalizeH="0" baseline="0" dirty="0" smtClean="0">
                        <a:ln>
                          <a:noFill/>
                        </a:ln>
                        <a:solidFill>
                          <a:schemeClr val="tx1"/>
                        </a:solidFill>
                        <a:effectLst/>
                        <a:latin typeface="+mn-lt"/>
                        <a:ea typeface="+mn-ea"/>
                        <a:cs typeface="+mn-ea"/>
                        <a:sym typeface="+mn-lt"/>
                      </a:endParaRPr>
                    </a:p>
                  </a:txBody>
                  <a:tcPr marL="65330" marR="65330" marT="6804" marB="0" anchor="ctr" horzOverflow="overflow">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Intrusion alarm controllers with the anti-sabotage function are recommended.</a:t>
                      </a:r>
                    </a:p>
                  </a:txBody>
                  <a:tcPr marL="65330" marR="65330" marT="6804" marB="0" anchor="ctr" horzOverflow="overflow">
                    <a:lnB w="28575"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a:t>
                      </a:r>
                    </a:p>
                  </a:txBody>
                  <a:tcPr marL="65330" marR="65330" marT="6804" marB="0" anchor="ctr" horzOverflow="overflow">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723901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MH_Text_5"/>
          <p:cNvSpPr/>
          <p:nvPr/>
        </p:nvSpPr>
        <p:spPr>
          <a:xfrm>
            <a:off x="1025234" y="4806994"/>
            <a:ext cx="3525845" cy="1101246"/>
          </a:xfrm>
          <a:prstGeom prst="rect">
            <a:avLst/>
          </a:prstGeom>
          <a:ln w="28575">
            <a:solidFill>
              <a:srgbClr val="FFC000"/>
            </a:solidFill>
          </a:ln>
        </p:spPr>
        <p:txBody>
          <a:bodyPr anchor="ctr">
            <a:noAutofit/>
          </a:bodyPr>
          <a:lstStyle/>
          <a:p>
            <a:pPr>
              <a:lnSpc>
                <a:spcPct val="120000"/>
              </a:lnSpc>
              <a:defRPr/>
            </a:pPr>
            <a:r>
              <a:rPr lang="en-US" sz="1200" dirty="0">
                <a:latin typeface="Huawei Sans" panose="020C0503030203020204" pitchFamily="34" charset="0"/>
              </a:rPr>
              <a:t>Different types of data centers have different requirements on the DCIM architecture and functions. The actual planning should be based on application scenarios and types.</a:t>
            </a:r>
          </a:p>
        </p:txBody>
      </p:sp>
      <p:sp>
        <p:nvSpPr>
          <p:cNvPr id="23" name="MH_Text_5"/>
          <p:cNvSpPr/>
          <p:nvPr/>
        </p:nvSpPr>
        <p:spPr>
          <a:xfrm>
            <a:off x="7514930" y="4878608"/>
            <a:ext cx="3698014" cy="1101246"/>
          </a:xfrm>
          <a:prstGeom prst="rect">
            <a:avLst/>
          </a:prstGeom>
          <a:ln w="28575">
            <a:solidFill>
              <a:srgbClr val="A5A5A5"/>
            </a:solidFill>
          </a:ln>
        </p:spPr>
        <p:txBody>
          <a:bodyPr anchor="ctr">
            <a:noAutofit/>
          </a:bodyPr>
          <a:lstStyle/>
          <a:p>
            <a:pPr algn="just">
              <a:lnSpc>
                <a:spcPct val="120000"/>
              </a:lnSpc>
              <a:defRPr/>
            </a:pPr>
            <a:r>
              <a:rPr lang="en-US" sz="1200" dirty="0">
                <a:latin typeface="Huawei Sans" panose="020C0503030203020204" pitchFamily="34" charset="0"/>
              </a:rPr>
              <a:t>A larger data center has more objects to manage and poses higher requirements for the DCIM system functions and performance.</a:t>
            </a:r>
          </a:p>
        </p:txBody>
      </p:sp>
      <p:sp>
        <p:nvSpPr>
          <p:cNvPr id="22" name="MH_Text_5"/>
          <p:cNvSpPr/>
          <p:nvPr/>
        </p:nvSpPr>
        <p:spPr>
          <a:xfrm>
            <a:off x="7908410" y="2901580"/>
            <a:ext cx="3553852" cy="1101246"/>
          </a:xfrm>
          <a:prstGeom prst="rect">
            <a:avLst/>
          </a:prstGeom>
          <a:ln w="28575">
            <a:solidFill>
              <a:srgbClr val="ED7D31"/>
            </a:solidFill>
          </a:ln>
        </p:spPr>
        <p:txBody>
          <a:bodyPr anchor="ctr">
            <a:noAutofit/>
          </a:bodyPr>
          <a:lstStyle/>
          <a:p>
            <a:pPr algn="just">
              <a:lnSpc>
                <a:spcPct val="120000"/>
              </a:lnSpc>
              <a:defRPr/>
            </a:pPr>
            <a:r>
              <a:rPr lang="en-US" sz="1200" dirty="0">
                <a:latin typeface="Huawei Sans" panose="020C0503030203020204" pitchFamily="34" charset="0"/>
              </a:rPr>
              <a:t>DCIM should be planned based on managed objects and their management indicators.</a:t>
            </a:r>
          </a:p>
        </p:txBody>
      </p:sp>
      <p:sp>
        <p:nvSpPr>
          <p:cNvPr id="21" name="MH_Text_5"/>
          <p:cNvSpPr/>
          <p:nvPr/>
        </p:nvSpPr>
        <p:spPr>
          <a:xfrm>
            <a:off x="6421419" y="1650853"/>
            <a:ext cx="3553852" cy="1101246"/>
          </a:xfrm>
          <a:prstGeom prst="rect">
            <a:avLst/>
          </a:prstGeom>
          <a:ln w="28575">
            <a:solidFill>
              <a:srgbClr val="5B9BD5"/>
            </a:solidFill>
          </a:ln>
        </p:spPr>
        <p:txBody>
          <a:bodyPr anchor="ctr">
            <a:noAutofit/>
          </a:bodyPr>
          <a:lstStyle/>
          <a:p>
            <a:pPr>
              <a:lnSpc>
                <a:spcPct val="120000"/>
              </a:lnSpc>
              <a:defRPr/>
            </a:pPr>
            <a:r>
              <a:rPr lang="en-US" sz="1200" dirty="0">
                <a:latin typeface="Huawei Sans" panose="020C0503030203020204" pitchFamily="34" charset="0"/>
              </a:rPr>
              <a:t>DCIM is a data center O&amp;M tool platform. It should be planned based on the operation and maintenance (O&amp;M) objectives.</a:t>
            </a:r>
          </a:p>
        </p:txBody>
      </p:sp>
      <p:sp>
        <p:nvSpPr>
          <p:cNvPr id="2050" name="MH_PageTitle"/>
          <p:cNvSpPr>
            <a:spLocks noGrp="1"/>
          </p:cNvSpPr>
          <p:nvPr>
            <p:ph type="title"/>
          </p:nvPr>
        </p:nvSpPr>
        <p:spPr/>
        <p:txBody>
          <a:bodyPr/>
          <a:lstStyle/>
          <a:p>
            <a:r>
              <a:rPr lang="en-US" dirty="0">
                <a:latin typeface="Huawei Sans" panose="020C0503030203020204" pitchFamily="34" charset="0"/>
              </a:rPr>
              <a:t>DCIM Planning Requirement Analysis</a:t>
            </a:r>
          </a:p>
        </p:txBody>
      </p:sp>
      <p:sp>
        <p:nvSpPr>
          <p:cNvPr id="5" name="MH_Title_1"/>
          <p:cNvSpPr/>
          <p:nvPr/>
        </p:nvSpPr>
        <p:spPr>
          <a:xfrm>
            <a:off x="5251246" y="3334945"/>
            <a:ext cx="1228849" cy="1227044"/>
          </a:xfrm>
          <a:prstGeom prst="ellipse">
            <a:avLst/>
          </a:prstGeom>
          <a:solidFill>
            <a:schemeClr val="accent5"/>
          </a:solidFill>
        </p:spPr>
        <p:txBody>
          <a:bodyPr wrap="none" lIns="0" tIns="0" rIns="0" bIns="0" anchor="ctr">
            <a:normAutofit/>
          </a:bodyPr>
          <a:lstStyle/>
          <a:p>
            <a:pPr algn="ctr">
              <a:defRPr/>
            </a:pPr>
            <a:r>
              <a:rPr lang="en-US" sz="1400" dirty="0" smtClean="0">
                <a:solidFill>
                  <a:srgbClr val="FFFFFF"/>
                </a:solidFill>
                <a:latin typeface="Huawei Sans" panose="020C0503030203020204" pitchFamily="34" charset="0"/>
              </a:rPr>
              <a:t>DCIM </a:t>
            </a:r>
          </a:p>
          <a:p>
            <a:pPr algn="ctr">
              <a:defRPr/>
            </a:pPr>
            <a:r>
              <a:rPr lang="en-US" sz="1400" dirty="0" smtClean="0">
                <a:solidFill>
                  <a:srgbClr val="FFFFFF"/>
                </a:solidFill>
                <a:latin typeface="Huawei Sans" panose="020C0503030203020204" pitchFamily="34" charset="0"/>
              </a:rPr>
              <a:t>requirement </a:t>
            </a:r>
          </a:p>
          <a:p>
            <a:pPr algn="ctr">
              <a:defRPr/>
            </a:pPr>
            <a:r>
              <a:rPr lang="en-US" sz="1400" dirty="0" smtClean="0">
                <a:solidFill>
                  <a:srgbClr val="FFFFFF"/>
                </a:solidFill>
                <a:latin typeface="Huawei Sans" panose="020C0503030203020204" pitchFamily="34" charset="0"/>
              </a:rPr>
              <a:t>analysis</a:t>
            </a:r>
            <a:endParaRPr lang="en-US" sz="1400" dirty="0">
              <a:solidFill>
                <a:srgbClr val="FFFFFF"/>
              </a:solidFill>
              <a:latin typeface="Huawei Sans" panose="020C0503030203020204" pitchFamily="34" charset="0"/>
            </a:endParaRPr>
          </a:p>
        </p:txBody>
      </p:sp>
      <p:sp>
        <p:nvSpPr>
          <p:cNvPr id="8" name="MH_Text_5"/>
          <p:cNvSpPr/>
          <p:nvPr/>
        </p:nvSpPr>
        <p:spPr>
          <a:xfrm>
            <a:off x="785089" y="2678498"/>
            <a:ext cx="3028722" cy="1101246"/>
          </a:xfrm>
          <a:prstGeom prst="rect">
            <a:avLst/>
          </a:prstGeom>
          <a:ln w="28575">
            <a:solidFill>
              <a:srgbClr val="70AD47"/>
            </a:solidFill>
          </a:ln>
        </p:spPr>
        <p:txBody>
          <a:bodyPr anchor="ctr">
            <a:noAutofit/>
          </a:bodyPr>
          <a:lstStyle/>
          <a:p>
            <a:pPr>
              <a:lnSpc>
                <a:spcPct val="120000"/>
              </a:lnSpc>
              <a:defRPr/>
            </a:pPr>
            <a:r>
              <a:rPr lang="en-US" sz="1200" dirty="0">
                <a:latin typeface="Huawei Sans" panose="020C0503030203020204" pitchFamily="34" charset="0"/>
              </a:rPr>
              <a:t>Based on the availability requirements of data centers, the DCIM system planning must comply with different standards.</a:t>
            </a:r>
          </a:p>
        </p:txBody>
      </p:sp>
      <p:sp>
        <p:nvSpPr>
          <p:cNvPr id="11" name="MH_Other_1"/>
          <p:cNvSpPr>
            <a:spLocks/>
          </p:cNvSpPr>
          <p:nvPr/>
        </p:nvSpPr>
        <p:spPr bwMode="auto">
          <a:xfrm rot="13871108" flipH="1">
            <a:off x="4394182" y="2745582"/>
            <a:ext cx="869950" cy="1462087"/>
          </a:xfrm>
          <a:custGeom>
            <a:avLst/>
            <a:gdLst>
              <a:gd name="T0" fmla="*/ 2147483647 w 849"/>
              <a:gd name="T1" fmla="*/ 0 h 1133"/>
              <a:gd name="T2" fmla="*/ 2147483647 w 849"/>
              <a:gd name="T3" fmla="*/ 2147483647 h 1133"/>
              <a:gd name="T4" fmla="*/ 2147483647 w 849"/>
              <a:gd name="T5" fmla="*/ 2147483647 h 1133"/>
              <a:gd name="T6" fmla="*/ 2147483647 w 849"/>
              <a:gd name="T7" fmla="*/ 2147483647 h 1133"/>
              <a:gd name="T8" fmla="*/ 2147483647 w 849"/>
              <a:gd name="T9" fmla="*/ 2147483647 h 1133"/>
              <a:gd name="T10" fmla="*/ 2147483647 w 849"/>
              <a:gd name="T11" fmla="*/ 2147483647 h 1133"/>
              <a:gd name="T12" fmla="*/ 0 w 849"/>
              <a:gd name="T13" fmla="*/ 2147483647 h 1133"/>
              <a:gd name="T14" fmla="*/ 2147483647 w 849"/>
              <a:gd name="T15" fmla="*/ 0 h 1133"/>
              <a:gd name="T16" fmla="*/ 0 60000 65536"/>
              <a:gd name="T17" fmla="*/ 0 60000 65536"/>
              <a:gd name="T18" fmla="*/ 0 60000 65536"/>
              <a:gd name="T19" fmla="*/ 0 60000 65536"/>
              <a:gd name="T20" fmla="*/ 0 60000 65536"/>
              <a:gd name="T21" fmla="*/ 0 60000 65536"/>
              <a:gd name="T22" fmla="*/ 0 60000 65536"/>
              <a:gd name="T23" fmla="*/ 0 60000 65536"/>
              <a:gd name="T24" fmla="*/ 0 w 849"/>
              <a:gd name="T25" fmla="*/ 0 h 1133"/>
              <a:gd name="T26" fmla="*/ 849 w 849"/>
              <a:gd name="T27" fmla="*/ 1133 h 1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9" h="1133">
                <a:moveTo>
                  <a:pt x="283" y="0"/>
                </a:moveTo>
                <a:cubicBezTo>
                  <a:pt x="595" y="0"/>
                  <a:pt x="849" y="253"/>
                  <a:pt x="849" y="567"/>
                </a:cubicBezTo>
                <a:cubicBezTo>
                  <a:pt x="849" y="880"/>
                  <a:pt x="595" y="1133"/>
                  <a:pt x="283" y="1133"/>
                </a:cubicBezTo>
                <a:cubicBezTo>
                  <a:pt x="283" y="1133"/>
                  <a:pt x="283" y="1133"/>
                  <a:pt x="283" y="1133"/>
                </a:cubicBezTo>
                <a:cubicBezTo>
                  <a:pt x="439" y="1133"/>
                  <a:pt x="566" y="1007"/>
                  <a:pt x="566" y="851"/>
                </a:cubicBezTo>
                <a:cubicBezTo>
                  <a:pt x="566" y="694"/>
                  <a:pt x="439" y="567"/>
                  <a:pt x="283" y="567"/>
                </a:cubicBezTo>
                <a:cubicBezTo>
                  <a:pt x="127" y="567"/>
                  <a:pt x="0" y="440"/>
                  <a:pt x="0" y="283"/>
                </a:cubicBezTo>
                <a:cubicBezTo>
                  <a:pt x="0" y="127"/>
                  <a:pt x="127" y="0"/>
                  <a:pt x="283" y="0"/>
                </a:cubicBezTo>
                <a:close/>
              </a:path>
            </a:pathLst>
          </a:custGeom>
          <a:gradFill flip="none" rotWithShape="1">
            <a:gsLst>
              <a:gs pos="100000">
                <a:srgbClr val="FFFFFF"/>
              </a:gs>
              <a:gs pos="0">
                <a:srgbClr val="B2B2B2"/>
              </a:gs>
            </a:gsLst>
            <a:lin ang="8100000" scaled="1"/>
            <a:tileRect/>
          </a:gradFill>
          <a:ln w="3175" cap="flat" cmpd="sng" algn="ctr">
            <a:noFill/>
            <a:prstDash val="solid"/>
          </a:ln>
          <a:effectLst/>
        </p:spPr>
        <p:txBody>
          <a:bodyPr anchor="ctr"/>
          <a:lstStyle/>
          <a:p>
            <a:pPr algn="ctr">
              <a:lnSpc>
                <a:spcPct val="120000"/>
              </a:lnSpc>
              <a:defRPr/>
            </a:pPr>
            <a:endParaRPr lang="en-US" sz="1050" b="1" kern="0" dirty="0">
              <a:solidFill>
                <a:srgbClr val="F9F9F9"/>
              </a:solidFill>
              <a:latin typeface="Huawei Sans" panose="020C0503030203020204" pitchFamily="34" charset="0"/>
            </a:endParaRPr>
          </a:p>
        </p:txBody>
      </p:sp>
      <p:sp>
        <p:nvSpPr>
          <p:cNvPr id="12" name="MH_SubTitle_5"/>
          <p:cNvSpPr/>
          <p:nvPr/>
        </p:nvSpPr>
        <p:spPr>
          <a:xfrm>
            <a:off x="3691517" y="2741787"/>
            <a:ext cx="1000745" cy="1000745"/>
          </a:xfrm>
          <a:prstGeom prst="ellipse">
            <a:avLst/>
          </a:prstGeom>
          <a:solidFill>
            <a:schemeClr val="accent6"/>
          </a:solidFill>
          <a:ln w="571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defRPr/>
            </a:pPr>
            <a:r>
              <a:rPr lang="en-US" sz="1200" dirty="0">
                <a:solidFill>
                  <a:srgbClr val="FFFFFF"/>
                </a:solidFill>
                <a:latin typeface="Huawei Sans" panose="020C0503030203020204" pitchFamily="34" charset="0"/>
              </a:rPr>
              <a:t>Industry </a:t>
            </a:r>
            <a:endParaRPr lang="en-US" sz="1200" dirty="0" smtClean="0">
              <a:solidFill>
                <a:srgbClr val="FFFFFF"/>
              </a:solidFill>
              <a:latin typeface="Huawei Sans" panose="020C0503030203020204" pitchFamily="34" charset="0"/>
            </a:endParaRPr>
          </a:p>
          <a:p>
            <a:pPr algn="ctr">
              <a:defRPr/>
            </a:pPr>
            <a:r>
              <a:rPr lang="en-US" sz="1200" dirty="0" smtClean="0">
                <a:solidFill>
                  <a:srgbClr val="FFFFFF"/>
                </a:solidFill>
                <a:latin typeface="Huawei Sans" panose="020C0503030203020204" pitchFamily="34" charset="0"/>
              </a:rPr>
              <a:t>standards</a:t>
            </a:r>
            <a:endParaRPr lang="en-US" sz="1200" dirty="0">
              <a:solidFill>
                <a:srgbClr val="FFFFFF"/>
              </a:solidFill>
              <a:latin typeface="Huawei Sans" panose="020C0503030203020204" pitchFamily="34" charset="0"/>
            </a:endParaRPr>
          </a:p>
        </p:txBody>
      </p:sp>
      <p:sp>
        <p:nvSpPr>
          <p:cNvPr id="13" name="MH_Other_2"/>
          <p:cNvSpPr>
            <a:spLocks/>
          </p:cNvSpPr>
          <p:nvPr/>
        </p:nvSpPr>
        <p:spPr bwMode="auto">
          <a:xfrm rot="18191108" flipH="1">
            <a:off x="5571313" y="2093913"/>
            <a:ext cx="869950" cy="1460500"/>
          </a:xfrm>
          <a:custGeom>
            <a:avLst/>
            <a:gdLst>
              <a:gd name="T0" fmla="*/ 2147483647 w 849"/>
              <a:gd name="T1" fmla="*/ 0 h 1133"/>
              <a:gd name="T2" fmla="*/ 2147483647 w 849"/>
              <a:gd name="T3" fmla="*/ 2147483647 h 1133"/>
              <a:gd name="T4" fmla="*/ 2147483647 w 849"/>
              <a:gd name="T5" fmla="*/ 2147483647 h 1133"/>
              <a:gd name="T6" fmla="*/ 2147483647 w 849"/>
              <a:gd name="T7" fmla="*/ 2147483647 h 1133"/>
              <a:gd name="T8" fmla="*/ 2147483647 w 849"/>
              <a:gd name="T9" fmla="*/ 2147483647 h 1133"/>
              <a:gd name="T10" fmla="*/ 2147483647 w 849"/>
              <a:gd name="T11" fmla="*/ 2147483647 h 1133"/>
              <a:gd name="T12" fmla="*/ 0 w 849"/>
              <a:gd name="T13" fmla="*/ 2147483647 h 1133"/>
              <a:gd name="T14" fmla="*/ 2147483647 w 849"/>
              <a:gd name="T15" fmla="*/ 0 h 1133"/>
              <a:gd name="T16" fmla="*/ 0 60000 65536"/>
              <a:gd name="T17" fmla="*/ 0 60000 65536"/>
              <a:gd name="T18" fmla="*/ 0 60000 65536"/>
              <a:gd name="T19" fmla="*/ 0 60000 65536"/>
              <a:gd name="T20" fmla="*/ 0 60000 65536"/>
              <a:gd name="T21" fmla="*/ 0 60000 65536"/>
              <a:gd name="T22" fmla="*/ 0 60000 65536"/>
              <a:gd name="T23" fmla="*/ 0 60000 65536"/>
              <a:gd name="T24" fmla="*/ 0 w 849"/>
              <a:gd name="T25" fmla="*/ 0 h 1133"/>
              <a:gd name="T26" fmla="*/ 849 w 849"/>
              <a:gd name="T27" fmla="*/ 1133 h 1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9" h="1133">
                <a:moveTo>
                  <a:pt x="283" y="0"/>
                </a:moveTo>
                <a:cubicBezTo>
                  <a:pt x="595" y="0"/>
                  <a:pt x="849" y="253"/>
                  <a:pt x="849" y="567"/>
                </a:cubicBezTo>
                <a:cubicBezTo>
                  <a:pt x="849" y="880"/>
                  <a:pt x="595" y="1133"/>
                  <a:pt x="283" y="1133"/>
                </a:cubicBezTo>
                <a:cubicBezTo>
                  <a:pt x="283" y="1133"/>
                  <a:pt x="283" y="1133"/>
                  <a:pt x="283" y="1133"/>
                </a:cubicBezTo>
                <a:cubicBezTo>
                  <a:pt x="439" y="1133"/>
                  <a:pt x="566" y="1007"/>
                  <a:pt x="566" y="851"/>
                </a:cubicBezTo>
                <a:cubicBezTo>
                  <a:pt x="566" y="694"/>
                  <a:pt x="439" y="567"/>
                  <a:pt x="283" y="567"/>
                </a:cubicBezTo>
                <a:cubicBezTo>
                  <a:pt x="127" y="567"/>
                  <a:pt x="0" y="440"/>
                  <a:pt x="0" y="283"/>
                </a:cubicBezTo>
                <a:cubicBezTo>
                  <a:pt x="0" y="127"/>
                  <a:pt x="127" y="0"/>
                  <a:pt x="283" y="0"/>
                </a:cubicBezTo>
                <a:close/>
              </a:path>
            </a:pathLst>
          </a:custGeom>
          <a:gradFill flip="none" rotWithShape="1">
            <a:gsLst>
              <a:gs pos="100000">
                <a:srgbClr val="FFFFFF"/>
              </a:gs>
              <a:gs pos="0">
                <a:srgbClr val="B2B2B2"/>
              </a:gs>
            </a:gsLst>
            <a:lin ang="8100000" scaled="1"/>
            <a:tileRect/>
          </a:gradFill>
          <a:ln w="3175" cap="flat" cmpd="sng" algn="ctr">
            <a:noFill/>
            <a:prstDash val="solid"/>
          </a:ln>
          <a:effectLst/>
        </p:spPr>
        <p:txBody>
          <a:bodyPr anchor="ctr"/>
          <a:lstStyle/>
          <a:p>
            <a:pPr algn="ctr">
              <a:lnSpc>
                <a:spcPct val="120000"/>
              </a:lnSpc>
              <a:defRPr/>
            </a:pPr>
            <a:endParaRPr lang="en-US" sz="1050" b="1" kern="0" dirty="0">
              <a:solidFill>
                <a:srgbClr val="F9F9F9"/>
              </a:solidFill>
              <a:latin typeface="Huawei Sans" panose="020C0503030203020204" pitchFamily="34" charset="0"/>
            </a:endParaRPr>
          </a:p>
        </p:txBody>
      </p:sp>
      <p:sp>
        <p:nvSpPr>
          <p:cNvPr id="14" name="MH_SubTitle_1"/>
          <p:cNvSpPr/>
          <p:nvPr/>
        </p:nvSpPr>
        <p:spPr>
          <a:xfrm>
            <a:off x="5505915" y="1721864"/>
            <a:ext cx="1000745" cy="1000745"/>
          </a:xfrm>
          <a:prstGeom prst="ellipse">
            <a:avLst/>
          </a:prstGeom>
          <a:solidFill>
            <a:schemeClr val="accent1"/>
          </a:solidFill>
          <a:ln w="571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a:defRPr/>
            </a:pPr>
            <a:r>
              <a:rPr lang="en-US" sz="1200" dirty="0">
                <a:solidFill>
                  <a:srgbClr val="FFFFFF"/>
                </a:solidFill>
                <a:latin typeface="Huawei Sans" panose="020C0503030203020204" pitchFamily="34" charset="0"/>
              </a:rPr>
              <a:t>O&amp;M </a:t>
            </a:r>
            <a:endParaRPr lang="en-US" sz="1200" dirty="0" smtClean="0">
              <a:solidFill>
                <a:srgbClr val="FFFFFF"/>
              </a:solidFill>
              <a:latin typeface="Huawei Sans" panose="020C0503030203020204" pitchFamily="34" charset="0"/>
            </a:endParaRPr>
          </a:p>
          <a:p>
            <a:pPr algn="ctr">
              <a:defRPr/>
            </a:pPr>
            <a:r>
              <a:rPr lang="en-US" sz="1200" dirty="0" smtClean="0">
                <a:solidFill>
                  <a:srgbClr val="FFFFFF"/>
                </a:solidFill>
                <a:latin typeface="Huawei Sans" panose="020C0503030203020204" pitchFamily="34" charset="0"/>
              </a:rPr>
              <a:t>objectives</a:t>
            </a:r>
            <a:endParaRPr lang="en-US" sz="1200" dirty="0">
              <a:solidFill>
                <a:srgbClr val="FFFFFF"/>
              </a:solidFill>
              <a:latin typeface="Huawei Sans" panose="020C0503030203020204" pitchFamily="34" charset="0"/>
            </a:endParaRPr>
          </a:p>
        </p:txBody>
      </p:sp>
      <p:sp>
        <p:nvSpPr>
          <p:cNvPr id="15" name="MH_Other_3"/>
          <p:cNvSpPr>
            <a:spLocks/>
          </p:cNvSpPr>
          <p:nvPr/>
        </p:nvSpPr>
        <p:spPr bwMode="auto">
          <a:xfrm rot="911108" flipH="1">
            <a:off x="6555563" y="3011489"/>
            <a:ext cx="869950" cy="1462087"/>
          </a:xfrm>
          <a:custGeom>
            <a:avLst/>
            <a:gdLst>
              <a:gd name="T0" fmla="*/ 2147483647 w 849"/>
              <a:gd name="T1" fmla="*/ 0 h 1133"/>
              <a:gd name="T2" fmla="*/ 2147483647 w 849"/>
              <a:gd name="T3" fmla="*/ 2147483647 h 1133"/>
              <a:gd name="T4" fmla="*/ 2147483647 w 849"/>
              <a:gd name="T5" fmla="*/ 2147483647 h 1133"/>
              <a:gd name="T6" fmla="*/ 2147483647 w 849"/>
              <a:gd name="T7" fmla="*/ 2147483647 h 1133"/>
              <a:gd name="T8" fmla="*/ 2147483647 w 849"/>
              <a:gd name="T9" fmla="*/ 2147483647 h 1133"/>
              <a:gd name="T10" fmla="*/ 2147483647 w 849"/>
              <a:gd name="T11" fmla="*/ 2147483647 h 1133"/>
              <a:gd name="T12" fmla="*/ 0 w 849"/>
              <a:gd name="T13" fmla="*/ 2147483647 h 1133"/>
              <a:gd name="T14" fmla="*/ 2147483647 w 849"/>
              <a:gd name="T15" fmla="*/ 0 h 1133"/>
              <a:gd name="T16" fmla="*/ 0 60000 65536"/>
              <a:gd name="T17" fmla="*/ 0 60000 65536"/>
              <a:gd name="T18" fmla="*/ 0 60000 65536"/>
              <a:gd name="T19" fmla="*/ 0 60000 65536"/>
              <a:gd name="T20" fmla="*/ 0 60000 65536"/>
              <a:gd name="T21" fmla="*/ 0 60000 65536"/>
              <a:gd name="T22" fmla="*/ 0 60000 65536"/>
              <a:gd name="T23" fmla="*/ 0 60000 65536"/>
              <a:gd name="T24" fmla="*/ 0 w 849"/>
              <a:gd name="T25" fmla="*/ 0 h 1133"/>
              <a:gd name="T26" fmla="*/ 849 w 849"/>
              <a:gd name="T27" fmla="*/ 1133 h 1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9" h="1133">
                <a:moveTo>
                  <a:pt x="283" y="0"/>
                </a:moveTo>
                <a:cubicBezTo>
                  <a:pt x="595" y="0"/>
                  <a:pt x="849" y="253"/>
                  <a:pt x="849" y="567"/>
                </a:cubicBezTo>
                <a:cubicBezTo>
                  <a:pt x="849" y="880"/>
                  <a:pt x="595" y="1133"/>
                  <a:pt x="283" y="1133"/>
                </a:cubicBezTo>
                <a:cubicBezTo>
                  <a:pt x="283" y="1133"/>
                  <a:pt x="283" y="1133"/>
                  <a:pt x="283" y="1133"/>
                </a:cubicBezTo>
                <a:cubicBezTo>
                  <a:pt x="439" y="1133"/>
                  <a:pt x="566" y="1007"/>
                  <a:pt x="566" y="851"/>
                </a:cubicBezTo>
                <a:cubicBezTo>
                  <a:pt x="566" y="694"/>
                  <a:pt x="439" y="567"/>
                  <a:pt x="283" y="567"/>
                </a:cubicBezTo>
                <a:cubicBezTo>
                  <a:pt x="127" y="567"/>
                  <a:pt x="0" y="440"/>
                  <a:pt x="0" y="283"/>
                </a:cubicBezTo>
                <a:cubicBezTo>
                  <a:pt x="0" y="127"/>
                  <a:pt x="127" y="0"/>
                  <a:pt x="283" y="0"/>
                </a:cubicBezTo>
                <a:close/>
              </a:path>
            </a:pathLst>
          </a:custGeom>
          <a:gradFill flip="none" rotWithShape="1">
            <a:gsLst>
              <a:gs pos="100000">
                <a:srgbClr val="FFFFFF"/>
              </a:gs>
              <a:gs pos="0">
                <a:srgbClr val="B2B2B2"/>
              </a:gs>
            </a:gsLst>
            <a:lin ang="8100000" scaled="1"/>
            <a:tileRect/>
          </a:gradFill>
          <a:ln w="3175" cap="flat" cmpd="sng" algn="ctr">
            <a:noFill/>
            <a:prstDash val="solid"/>
          </a:ln>
          <a:effectLst/>
        </p:spPr>
        <p:txBody>
          <a:bodyPr anchor="ctr"/>
          <a:lstStyle/>
          <a:p>
            <a:pPr algn="ctr">
              <a:lnSpc>
                <a:spcPct val="120000"/>
              </a:lnSpc>
              <a:defRPr/>
            </a:pPr>
            <a:endParaRPr lang="en-US" sz="1050" b="1" kern="0" dirty="0">
              <a:solidFill>
                <a:srgbClr val="F9F9F9"/>
              </a:solidFill>
              <a:latin typeface="Huawei Sans" panose="020C0503030203020204" pitchFamily="34" charset="0"/>
            </a:endParaRPr>
          </a:p>
        </p:txBody>
      </p:sp>
      <p:sp>
        <p:nvSpPr>
          <p:cNvPr id="16" name="MH_SubTitle_2"/>
          <p:cNvSpPr/>
          <p:nvPr/>
        </p:nvSpPr>
        <p:spPr>
          <a:xfrm>
            <a:off x="6949712" y="2923076"/>
            <a:ext cx="1042399" cy="1042399"/>
          </a:xfrm>
          <a:prstGeom prst="ellipse">
            <a:avLst/>
          </a:prstGeom>
          <a:solidFill>
            <a:schemeClr val="accent2"/>
          </a:solidFill>
          <a:ln w="571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Autofit/>
          </a:bodyPr>
          <a:lstStyle/>
          <a:p>
            <a:pPr algn="ctr">
              <a:defRPr/>
            </a:pPr>
            <a:r>
              <a:rPr lang="en-US" sz="1200" dirty="0">
                <a:solidFill>
                  <a:srgbClr val="FFFFFF"/>
                </a:solidFill>
                <a:latin typeface="Huawei Sans" panose="020C0503030203020204" pitchFamily="34" charset="0"/>
              </a:rPr>
              <a:t>Key </a:t>
            </a:r>
            <a:endParaRPr lang="en-US" sz="1200" dirty="0" smtClean="0">
              <a:solidFill>
                <a:srgbClr val="FFFFFF"/>
              </a:solidFill>
              <a:latin typeface="Huawei Sans" panose="020C0503030203020204" pitchFamily="34" charset="0"/>
            </a:endParaRPr>
          </a:p>
          <a:p>
            <a:pPr algn="ctr">
              <a:defRPr/>
            </a:pPr>
            <a:r>
              <a:rPr lang="en-US" sz="1200" dirty="0" smtClean="0">
                <a:solidFill>
                  <a:srgbClr val="FFFFFF"/>
                </a:solidFill>
                <a:latin typeface="Huawei Sans" panose="020C0503030203020204" pitchFamily="34" charset="0"/>
              </a:rPr>
              <a:t>infrastructure</a:t>
            </a:r>
            <a:endParaRPr lang="en-US" sz="1200" dirty="0">
              <a:solidFill>
                <a:srgbClr val="FFFFFF"/>
              </a:solidFill>
              <a:latin typeface="Huawei Sans" panose="020C0503030203020204" pitchFamily="34" charset="0"/>
            </a:endParaRPr>
          </a:p>
          <a:p>
            <a:pPr algn="ctr">
              <a:defRPr/>
            </a:pPr>
            <a:endParaRPr lang="en-US" sz="1200" dirty="0">
              <a:solidFill>
                <a:srgbClr val="FFFFFF"/>
              </a:solidFill>
              <a:latin typeface="Huawei Sans" panose="020C0503030203020204" pitchFamily="34" charset="0"/>
            </a:endParaRPr>
          </a:p>
        </p:txBody>
      </p:sp>
      <p:sp>
        <p:nvSpPr>
          <p:cNvPr id="17" name="MH_Other_4"/>
          <p:cNvSpPr>
            <a:spLocks/>
          </p:cNvSpPr>
          <p:nvPr/>
        </p:nvSpPr>
        <p:spPr bwMode="auto">
          <a:xfrm rot="5231108" flipH="1">
            <a:off x="5985651" y="4230688"/>
            <a:ext cx="871537" cy="1462088"/>
          </a:xfrm>
          <a:custGeom>
            <a:avLst/>
            <a:gdLst>
              <a:gd name="T0" fmla="*/ 2147483647 w 849"/>
              <a:gd name="T1" fmla="*/ 0 h 1133"/>
              <a:gd name="T2" fmla="*/ 2147483647 w 849"/>
              <a:gd name="T3" fmla="*/ 2147483647 h 1133"/>
              <a:gd name="T4" fmla="*/ 2147483647 w 849"/>
              <a:gd name="T5" fmla="*/ 2147483647 h 1133"/>
              <a:gd name="T6" fmla="*/ 2147483647 w 849"/>
              <a:gd name="T7" fmla="*/ 2147483647 h 1133"/>
              <a:gd name="T8" fmla="*/ 2147483647 w 849"/>
              <a:gd name="T9" fmla="*/ 2147483647 h 1133"/>
              <a:gd name="T10" fmla="*/ 2147483647 w 849"/>
              <a:gd name="T11" fmla="*/ 2147483647 h 1133"/>
              <a:gd name="T12" fmla="*/ 0 w 849"/>
              <a:gd name="T13" fmla="*/ 2147483647 h 1133"/>
              <a:gd name="T14" fmla="*/ 2147483647 w 849"/>
              <a:gd name="T15" fmla="*/ 0 h 1133"/>
              <a:gd name="T16" fmla="*/ 0 60000 65536"/>
              <a:gd name="T17" fmla="*/ 0 60000 65536"/>
              <a:gd name="T18" fmla="*/ 0 60000 65536"/>
              <a:gd name="T19" fmla="*/ 0 60000 65536"/>
              <a:gd name="T20" fmla="*/ 0 60000 65536"/>
              <a:gd name="T21" fmla="*/ 0 60000 65536"/>
              <a:gd name="T22" fmla="*/ 0 60000 65536"/>
              <a:gd name="T23" fmla="*/ 0 60000 65536"/>
              <a:gd name="T24" fmla="*/ 0 w 849"/>
              <a:gd name="T25" fmla="*/ 0 h 1133"/>
              <a:gd name="T26" fmla="*/ 849 w 849"/>
              <a:gd name="T27" fmla="*/ 1133 h 1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9" h="1133">
                <a:moveTo>
                  <a:pt x="283" y="0"/>
                </a:moveTo>
                <a:cubicBezTo>
                  <a:pt x="595" y="0"/>
                  <a:pt x="849" y="253"/>
                  <a:pt x="849" y="567"/>
                </a:cubicBezTo>
                <a:cubicBezTo>
                  <a:pt x="849" y="880"/>
                  <a:pt x="595" y="1133"/>
                  <a:pt x="283" y="1133"/>
                </a:cubicBezTo>
                <a:cubicBezTo>
                  <a:pt x="283" y="1133"/>
                  <a:pt x="283" y="1133"/>
                  <a:pt x="283" y="1133"/>
                </a:cubicBezTo>
                <a:cubicBezTo>
                  <a:pt x="439" y="1133"/>
                  <a:pt x="566" y="1007"/>
                  <a:pt x="566" y="851"/>
                </a:cubicBezTo>
                <a:cubicBezTo>
                  <a:pt x="566" y="694"/>
                  <a:pt x="439" y="567"/>
                  <a:pt x="283" y="567"/>
                </a:cubicBezTo>
                <a:cubicBezTo>
                  <a:pt x="127" y="567"/>
                  <a:pt x="0" y="440"/>
                  <a:pt x="0" y="283"/>
                </a:cubicBezTo>
                <a:cubicBezTo>
                  <a:pt x="0" y="127"/>
                  <a:pt x="127" y="0"/>
                  <a:pt x="283" y="0"/>
                </a:cubicBezTo>
                <a:close/>
              </a:path>
            </a:pathLst>
          </a:custGeom>
          <a:gradFill flip="none" rotWithShape="1">
            <a:gsLst>
              <a:gs pos="100000">
                <a:srgbClr val="FFFFFF"/>
              </a:gs>
              <a:gs pos="0">
                <a:srgbClr val="B2B2B2"/>
              </a:gs>
            </a:gsLst>
            <a:lin ang="8100000" scaled="1"/>
            <a:tileRect/>
          </a:gradFill>
          <a:ln w="3175" cap="flat" cmpd="sng" algn="ctr">
            <a:noFill/>
            <a:prstDash val="solid"/>
          </a:ln>
          <a:effectLst/>
        </p:spPr>
        <p:txBody>
          <a:bodyPr anchor="ctr"/>
          <a:lstStyle/>
          <a:p>
            <a:pPr algn="ctr">
              <a:lnSpc>
                <a:spcPct val="120000"/>
              </a:lnSpc>
              <a:defRPr/>
            </a:pPr>
            <a:endParaRPr lang="en-US" sz="1050" b="1" kern="0" dirty="0">
              <a:solidFill>
                <a:srgbClr val="F9F9F9"/>
              </a:solidFill>
              <a:latin typeface="Huawei Sans" panose="020C0503030203020204" pitchFamily="34" charset="0"/>
            </a:endParaRPr>
          </a:p>
        </p:txBody>
      </p:sp>
      <p:sp>
        <p:nvSpPr>
          <p:cNvPr id="18" name="MH_SubTitle_3"/>
          <p:cNvSpPr/>
          <p:nvPr/>
        </p:nvSpPr>
        <p:spPr>
          <a:xfrm>
            <a:off x="6580026" y="4896673"/>
            <a:ext cx="1011567" cy="1011567"/>
          </a:xfrm>
          <a:prstGeom prst="ellipse">
            <a:avLst/>
          </a:prstGeom>
          <a:solidFill>
            <a:schemeClr val="accent3"/>
          </a:solidFill>
          <a:ln w="571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Autofit/>
          </a:bodyPr>
          <a:lstStyle/>
          <a:p>
            <a:pPr algn="ctr">
              <a:defRPr/>
            </a:pPr>
            <a:r>
              <a:rPr lang="en-US" sz="1200" dirty="0">
                <a:solidFill>
                  <a:srgbClr val="FFFFFF"/>
                </a:solidFill>
                <a:latin typeface="Huawei Sans" panose="020C0503030203020204" pitchFamily="34" charset="0"/>
              </a:rPr>
              <a:t>Data </a:t>
            </a:r>
            <a:endParaRPr lang="en-US" sz="1200" dirty="0" smtClean="0">
              <a:solidFill>
                <a:srgbClr val="FFFFFF"/>
              </a:solidFill>
              <a:latin typeface="Huawei Sans" panose="020C0503030203020204" pitchFamily="34" charset="0"/>
            </a:endParaRPr>
          </a:p>
          <a:p>
            <a:pPr algn="ctr">
              <a:defRPr/>
            </a:pPr>
            <a:r>
              <a:rPr lang="en-US" sz="1200" dirty="0" smtClean="0">
                <a:solidFill>
                  <a:srgbClr val="FFFFFF"/>
                </a:solidFill>
                <a:latin typeface="Huawei Sans" panose="020C0503030203020204" pitchFamily="34" charset="0"/>
              </a:rPr>
              <a:t>center </a:t>
            </a:r>
          </a:p>
          <a:p>
            <a:pPr algn="ctr">
              <a:defRPr/>
            </a:pPr>
            <a:r>
              <a:rPr lang="en-US" sz="1200" dirty="0" smtClean="0">
                <a:solidFill>
                  <a:srgbClr val="FFFFFF"/>
                </a:solidFill>
                <a:latin typeface="Huawei Sans" panose="020C0503030203020204" pitchFamily="34" charset="0"/>
              </a:rPr>
              <a:t>scales</a:t>
            </a:r>
            <a:endParaRPr lang="en-US" sz="1200" dirty="0">
              <a:solidFill>
                <a:srgbClr val="FFFFFF"/>
              </a:solidFill>
              <a:latin typeface="Huawei Sans" panose="020C0503030203020204" pitchFamily="34" charset="0"/>
            </a:endParaRPr>
          </a:p>
        </p:txBody>
      </p:sp>
      <p:sp>
        <p:nvSpPr>
          <p:cNvPr id="19" name="MH_Other_5"/>
          <p:cNvSpPr>
            <a:spLocks/>
          </p:cNvSpPr>
          <p:nvPr/>
        </p:nvSpPr>
        <p:spPr bwMode="auto">
          <a:xfrm rot="9551108" flipH="1">
            <a:off x="4650563" y="4067175"/>
            <a:ext cx="869950" cy="1460500"/>
          </a:xfrm>
          <a:custGeom>
            <a:avLst/>
            <a:gdLst>
              <a:gd name="T0" fmla="*/ 2147483647 w 849"/>
              <a:gd name="T1" fmla="*/ 0 h 1133"/>
              <a:gd name="T2" fmla="*/ 2147483647 w 849"/>
              <a:gd name="T3" fmla="*/ 2147483647 h 1133"/>
              <a:gd name="T4" fmla="*/ 2147483647 w 849"/>
              <a:gd name="T5" fmla="*/ 2147483647 h 1133"/>
              <a:gd name="T6" fmla="*/ 2147483647 w 849"/>
              <a:gd name="T7" fmla="*/ 2147483647 h 1133"/>
              <a:gd name="T8" fmla="*/ 2147483647 w 849"/>
              <a:gd name="T9" fmla="*/ 2147483647 h 1133"/>
              <a:gd name="T10" fmla="*/ 2147483647 w 849"/>
              <a:gd name="T11" fmla="*/ 2147483647 h 1133"/>
              <a:gd name="T12" fmla="*/ 0 w 849"/>
              <a:gd name="T13" fmla="*/ 2147483647 h 1133"/>
              <a:gd name="T14" fmla="*/ 2147483647 w 849"/>
              <a:gd name="T15" fmla="*/ 0 h 1133"/>
              <a:gd name="T16" fmla="*/ 0 60000 65536"/>
              <a:gd name="T17" fmla="*/ 0 60000 65536"/>
              <a:gd name="T18" fmla="*/ 0 60000 65536"/>
              <a:gd name="T19" fmla="*/ 0 60000 65536"/>
              <a:gd name="T20" fmla="*/ 0 60000 65536"/>
              <a:gd name="T21" fmla="*/ 0 60000 65536"/>
              <a:gd name="T22" fmla="*/ 0 60000 65536"/>
              <a:gd name="T23" fmla="*/ 0 60000 65536"/>
              <a:gd name="T24" fmla="*/ 0 w 849"/>
              <a:gd name="T25" fmla="*/ 0 h 1133"/>
              <a:gd name="T26" fmla="*/ 849 w 849"/>
              <a:gd name="T27" fmla="*/ 1133 h 1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9" h="1133">
                <a:moveTo>
                  <a:pt x="283" y="0"/>
                </a:moveTo>
                <a:cubicBezTo>
                  <a:pt x="595" y="0"/>
                  <a:pt x="849" y="253"/>
                  <a:pt x="849" y="567"/>
                </a:cubicBezTo>
                <a:cubicBezTo>
                  <a:pt x="849" y="880"/>
                  <a:pt x="595" y="1133"/>
                  <a:pt x="283" y="1133"/>
                </a:cubicBezTo>
                <a:cubicBezTo>
                  <a:pt x="283" y="1133"/>
                  <a:pt x="283" y="1133"/>
                  <a:pt x="283" y="1133"/>
                </a:cubicBezTo>
                <a:cubicBezTo>
                  <a:pt x="439" y="1133"/>
                  <a:pt x="566" y="1007"/>
                  <a:pt x="566" y="851"/>
                </a:cubicBezTo>
                <a:cubicBezTo>
                  <a:pt x="566" y="694"/>
                  <a:pt x="439" y="567"/>
                  <a:pt x="283" y="567"/>
                </a:cubicBezTo>
                <a:cubicBezTo>
                  <a:pt x="127" y="567"/>
                  <a:pt x="0" y="440"/>
                  <a:pt x="0" y="283"/>
                </a:cubicBezTo>
                <a:cubicBezTo>
                  <a:pt x="0" y="127"/>
                  <a:pt x="127" y="0"/>
                  <a:pt x="283" y="0"/>
                </a:cubicBezTo>
                <a:close/>
              </a:path>
            </a:pathLst>
          </a:custGeom>
          <a:gradFill flip="none" rotWithShape="1">
            <a:gsLst>
              <a:gs pos="100000">
                <a:srgbClr val="FFFFFF"/>
              </a:gs>
              <a:gs pos="0">
                <a:srgbClr val="B2B2B2"/>
              </a:gs>
            </a:gsLst>
            <a:lin ang="8100000" scaled="1"/>
            <a:tileRect/>
          </a:gradFill>
          <a:ln w="3175" cap="flat" cmpd="sng" algn="ctr">
            <a:noFill/>
            <a:prstDash val="solid"/>
          </a:ln>
          <a:effectLst/>
        </p:spPr>
        <p:txBody>
          <a:bodyPr anchor="ctr"/>
          <a:lstStyle/>
          <a:p>
            <a:pPr algn="ctr">
              <a:lnSpc>
                <a:spcPct val="120000"/>
              </a:lnSpc>
              <a:defRPr/>
            </a:pPr>
            <a:endParaRPr lang="en-US" sz="1050" b="1" kern="0" dirty="0">
              <a:solidFill>
                <a:srgbClr val="F9F9F9"/>
              </a:solidFill>
              <a:latin typeface="Huawei Sans" panose="020C0503030203020204" pitchFamily="34" charset="0"/>
            </a:endParaRPr>
          </a:p>
        </p:txBody>
      </p:sp>
      <p:sp>
        <p:nvSpPr>
          <p:cNvPr id="20" name="MH_SubTitle_4"/>
          <p:cNvSpPr/>
          <p:nvPr/>
        </p:nvSpPr>
        <p:spPr>
          <a:xfrm>
            <a:off x="4419458" y="4869800"/>
            <a:ext cx="963867" cy="961802"/>
          </a:xfrm>
          <a:prstGeom prst="ellipse">
            <a:avLst/>
          </a:prstGeom>
          <a:solidFill>
            <a:schemeClr val="accent4"/>
          </a:solidFill>
          <a:ln w="5715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Autofit/>
          </a:bodyPr>
          <a:lstStyle/>
          <a:p>
            <a:pPr algn="ctr">
              <a:defRPr/>
            </a:pPr>
            <a:r>
              <a:rPr lang="en-US" sz="1200" dirty="0">
                <a:solidFill>
                  <a:srgbClr val="FFFFFF"/>
                </a:solidFill>
                <a:latin typeface="Huawei Sans" panose="020C0503030203020204" pitchFamily="34" charset="0"/>
              </a:rPr>
              <a:t>Data </a:t>
            </a:r>
            <a:endParaRPr lang="en-US" sz="1200" dirty="0" smtClean="0">
              <a:solidFill>
                <a:srgbClr val="FFFFFF"/>
              </a:solidFill>
              <a:latin typeface="Huawei Sans" panose="020C0503030203020204" pitchFamily="34" charset="0"/>
            </a:endParaRPr>
          </a:p>
          <a:p>
            <a:pPr algn="ctr">
              <a:defRPr/>
            </a:pPr>
            <a:r>
              <a:rPr lang="en-US" sz="1200" dirty="0" smtClean="0">
                <a:solidFill>
                  <a:srgbClr val="FFFFFF"/>
                </a:solidFill>
                <a:latin typeface="Huawei Sans" panose="020C0503030203020204" pitchFamily="34" charset="0"/>
              </a:rPr>
              <a:t>center </a:t>
            </a:r>
          </a:p>
          <a:p>
            <a:pPr algn="ctr">
              <a:defRPr/>
            </a:pPr>
            <a:r>
              <a:rPr lang="en-US" sz="1200" dirty="0" smtClean="0">
                <a:solidFill>
                  <a:srgbClr val="FFFFFF"/>
                </a:solidFill>
                <a:latin typeface="Huawei Sans" panose="020C0503030203020204" pitchFamily="34" charset="0"/>
              </a:rPr>
              <a:t>types</a:t>
            </a:r>
            <a:endParaRPr lang="en-US" sz="1200" dirty="0">
              <a:solidFill>
                <a:srgbClr val="FFFFFF"/>
              </a:solidFill>
              <a:latin typeface="Huawei Sans" panose="020C0503030203020204" pitchFamily="34" charset="0"/>
            </a:endParaRPr>
          </a:p>
        </p:txBody>
      </p:sp>
    </p:spTree>
    <p:custDataLst>
      <p:tags r:id="rId1"/>
    </p:custDataLst>
    <p:extLst>
      <p:ext uri="{BB962C8B-B14F-4D97-AF65-F5344CB8AC3E}">
        <p14:creationId xmlns:p14="http://schemas.microsoft.com/office/powerpoint/2010/main" val="1326273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fltVal val="0"/>
                                          </p:val>
                                        </p:tav>
                                        <p:tav tm="100000">
                                          <p:val>
                                            <p:strVal val="#ppt_h"/>
                                          </p:val>
                                        </p:tav>
                                      </p:tavLst>
                                    </p:anim>
                                    <p:animEffect transition="in" filter="fade">
                                      <p:cBhvr>
                                        <p:cTn id="29" dur="500"/>
                                        <p:tgtEl>
                                          <p:spTgt spid="15"/>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animEffect transition="in" filter="fade">
                                      <p:cBhvr>
                                        <p:cTn id="34" dur="500"/>
                                        <p:tgtEl>
                                          <p:spTgt spid="17"/>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down)">
                                      <p:cBhvr>
                                        <p:cTn id="39" dur="500"/>
                                        <p:tgtEl>
                                          <p:spTgt spid="8"/>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down)">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down)">
                                      <p:cBhvr>
                                        <p:cTn id="47" dur="500"/>
                                        <p:tgtEl>
                                          <p:spTgt spid="21"/>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down)">
                                      <p:cBhvr>
                                        <p:cTn id="50" dur="500"/>
                                        <p:tgtEl>
                                          <p:spTgt spid="14"/>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wipe(down)">
                                      <p:cBhvr>
                                        <p:cTn id="55" dur="500"/>
                                        <p:tgtEl>
                                          <p:spTgt spid="22"/>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wipe(down)">
                                      <p:cBhvr>
                                        <p:cTn id="58" dur="500"/>
                                        <p:tgtEl>
                                          <p:spTgt spid="16"/>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grpId="0" nodeType="click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wipe(down)">
                                      <p:cBhvr>
                                        <p:cTn id="63" dur="500"/>
                                        <p:tgtEl>
                                          <p:spTgt spid="23"/>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wipe(down)">
                                      <p:cBhvr>
                                        <p:cTn id="66" dur="500"/>
                                        <p:tgtEl>
                                          <p:spTgt spid="18"/>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4" fill="hold" grpId="0" nodeType="click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wipe(down)">
                                      <p:cBhvr>
                                        <p:cTn id="71" dur="500"/>
                                        <p:tgtEl>
                                          <p:spTgt spid="25"/>
                                        </p:tgtEl>
                                      </p:cBhvr>
                                    </p:animEffect>
                                  </p:childTnLst>
                                </p:cTn>
                              </p:par>
                              <p:par>
                                <p:cTn id="72" presetID="22" presetClass="entr" presetSubtype="4" fill="hold" grpId="0" nodeType="withEffect">
                                  <p:stCondLst>
                                    <p:cond delay="0"/>
                                  </p:stCondLst>
                                  <p:childTnLst>
                                    <p:set>
                                      <p:cBhvr>
                                        <p:cTn id="73" dur="1" fill="hold">
                                          <p:stCondLst>
                                            <p:cond delay="0"/>
                                          </p:stCondLst>
                                        </p:cTn>
                                        <p:tgtEl>
                                          <p:spTgt spid="20"/>
                                        </p:tgtEl>
                                        <p:attrNameLst>
                                          <p:attrName>style.visibility</p:attrName>
                                        </p:attrNameLst>
                                      </p:cBhvr>
                                      <p:to>
                                        <p:strVal val="visible"/>
                                      </p:to>
                                    </p:set>
                                    <p:animEffect transition="in" filter="wipe(down)">
                                      <p:cBhvr>
                                        <p:cTn id="7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3" grpId="0" animBg="1"/>
      <p:bldP spid="22" grpId="0" animBg="1"/>
      <p:bldP spid="21" grpId="0" animBg="1"/>
      <p:bldP spid="5" grpId="0" animBg="1"/>
      <p:bldP spid="8"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Selection Suggestion - Collector and Server</a:t>
            </a:r>
            <a:endParaRPr lang="en-US" dirty="0"/>
          </a:p>
        </p:txBody>
      </p:sp>
      <p:graphicFrame>
        <p:nvGraphicFramePr>
          <p:cNvPr id="4" name="表格 3"/>
          <p:cNvGraphicFramePr>
            <a:graphicFrameLocks noGrp="1"/>
          </p:cNvGraphicFramePr>
          <p:nvPr>
            <p:extLst>
              <p:ext uri="{D42A27DB-BD31-4B8C-83A1-F6EECF244321}">
                <p14:modId xmlns:p14="http://schemas.microsoft.com/office/powerpoint/2010/main" val="2628866722"/>
              </p:ext>
            </p:extLst>
          </p:nvPr>
        </p:nvGraphicFramePr>
        <p:xfrm>
          <a:off x="612229" y="1171576"/>
          <a:ext cx="11036845" cy="4810123"/>
        </p:xfrm>
        <a:graphic>
          <a:graphicData uri="http://schemas.openxmlformats.org/drawingml/2006/table">
            <a:tbl>
              <a:tblPr>
                <a:tableStyleId>{616DA210-FB5B-4158-B5E0-FEB733F419BA}</a:tableStyleId>
              </a:tblPr>
              <a:tblGrid>
                <a:gridCol w="1704350"/>
                <a:gridCol w="5772613"/>
                <a:gridCol w="3559882"/>
              </a:tblGrid>
              <a:tr h="42041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latin typeface="Huawei Sans" panose="020C0503030203020204" pitchFamily="34" charset="0"/>
                          <a:ea typeface="+mn-ea"/>
                          <a:cs typeface="+mn-ea"/>
                          <a:sym typeface="+mn-lt"/>
                        </a:rPr>
                        <a:t>Device Category</a:t>
                      </a:r>
                    </a:p>
                  </a:txBody>
                  <a:tcPr marL="65330" marR="65330" marT="6804" marB="0" anchor="ctr" horzOverflow="overflow">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7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a:ln>
                            <a:noFill/>
                          </a:ln>
                          <a:solidFill>
                            <a:schemeClr val="tx1"/>
                          </a:solidFill>
                          <a:latin typeface="Huawei Sans" panose="020C0503030203020204" pitchFamily="34" charset="0"/>
                          <a:ea typeface="+mn-ea"/>
                          <a:cs typeface="+mn-ea"/>
                          <a:sym typeface="+mn-lt"/>
                        </a:rPr>
                        <a:t>Suggestion</a:t>
                      </a:r>
                    </a:p>
                  </a:txBody>
                  <a:tcPr marL="65330" marR="65330" marT="6804" marB="0" anchor="ctr" horzOverflow="overflow">
                    <a:lnT w="28575" cap="flat" cmpd="sng" algn="ctr">
                      <a:solidFill>
                        <a:schemeClr val="tx1"/>
                      </a:solidFill>
                      <a:prstDash val="solid"/>
                      <a:round/>
                      <a:headEnd type="none" w="med" len="med"/>
                      <a:tailEnd type="none" w="med" len="med"/>
                    </a:lnT>
                    <a:solidFill>
                      <a:schemeClr val="bg1">
                        <a:lumMod val="7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a:ln>
                            <a:noFill/>
                          </a:ln>
                          <a:solidFill>
                            <a:schemeClr val="tx1"/>
                          </a:solidFill>
                          <a:latin typeface="Huawei Sans" panose="020C0503030203020204" pitchFamily="34" charset="0"/>
                          <a:ea typeface="+mn-ea"/>
                          <a:cs typeface="+mn-ea"/>
                          <a:sym typeface="+mn-lt"/>
                        </a:rPr>
                        <a:t>Remarks</a:t>
                      </a:r>
                    </a:p>
                  </a:txBody>
                  <a:tcPr marL="65330" marR="65330" marT="6804" marB="0" anchor="ctr" horzOverflow="overflow">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75000"/>
                      </a:schemeClr>
                    </a:solidFill>
                  </a:tcPr>
                </a:tc>
              </a:tr>
              <a:tr h="482646">
                <a:tc row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Collector</a:t>
                      </a: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chemeClr val="tx1"/>
                          </a:solidFill>
                          <a:latin typeface="Huawei Sans" panose="020C0503030203020204" pitchFamily="34" charset="0"/>
                          <a:ea typeface="+mn-ea"/>
                          <a:cs typeface="+mn-ea"/>
                          <a:sym typeface="+mn-lt"/>
                        </a:rPr>
                        <a:t>An intelligent collector is </a:t>
                      </a: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recommended.</a:t>
                      </a:r>
                    </a:p>
                  </a:txBody>
                  <a:tcPr marL="65330" marR="65330" marT="6804" marB="0"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a:t>
                      </a:r>
                    </a:p>
                  </a:txBody>
                  <a:tcPr marL="65330" marR="65330" marT="6804" marB="0" anchor="ctr" horzOverflow="overflow">
                    <a:lnR w="28575" cap="flat" cmpd="sng" algn="ctr">
                      <a:solidFill>
                        <a:schemeClr val="tx1"/>
                      </a:solidFill>
                      <a:prstDash val="solid"/>
                      <a:round/>
                      <a:headEnd type="none" w="med" len="med"/>
                      <a:tailEnd type="none" w="med" len="med"/>
                    </a:lnR>
                  </a:tcPr>
                </a:tc>
              </a:tr>
              <a:tr h="543709">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sz="1200" b="0" i="0" u="none" strike="noStrike" cap="none" normalizeH="0" baseline="0" dirty="0" smtClean="0">
                        <a:ln>
                          <a:noFill/>
                        </a:ln>
                        <a:solidFill>
                          <a:schemeClr val="tx1"/>
                        </a:solidFill>
                        <a:effectLst/>
                        <a:latin typeface="+mn-lt"/>
                        <a:ea typeface="+mn-ea"/>
                        <a:cs typeface="+mn-ea"/>
                        <a:sym typeface="+mn-lt"/>
                      </a:endParaRP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The collector should have or be able to provide sufficient AI/DI/DO communications ports.</a:t>
                      </a:r>
                    </a:p>
                  </a:txBody>
                  <a:tcPr marL="65330" marR="65330" marT="6804" marB="0"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Used to connect to non-intelligent devices for monitoring.</a:t>
                      </a:r>
                    </a:p>
                  </a:txBody>
                  <a:tcPr marL="65330" marR="65330" marT="6804" marB="0" anchor="ctr" horzOverflow="overflow">
                    <a:lnR w="28575" cap="flat" cmpd="sng" algn="ctr">
                      <a:solidFill>
                        <a:schemeClr val="tx1"/>
                      </a:solidFill>
                      <a:prstDash val="solid"/>
                      <a:round/>
                      <a:headEnd type="none" w="med" len="med"/>
                      <a:tailEnd type="none" w="med" len="med"/>
                    </a:lnR>
                  </a:tcPr>
                </a:tc>
              </a:tr>
              <a:tr h="482646">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sz="1200" b="0" i="0" u="none" strike="noStrike" cap="none" normalizeH="0" baseline="0" dirty="0" smtClean="0">
                        <a:ln>
                          <a:noFill/>
                        </a:ln>
                        <a:solidFill>
                          <a:schemeClr val="tx1"/>
                        </a:solidFill>
                        <a:effectLst/>
                        <a:latin typeface="+mn-lt"/>
                        <a:ea typeface="+mn-ea"/>
                        <a:cs typeface="+mn-ea"/>
                        <a:sym typeface="+mn-lt"/>
                      </a:endParaRP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dirty="0" smtClean="0">
                          <a:ln>
                            <a:noFill/>
                          </a:ln>
                          <a:solidFill>
                            <a:schemeClr val="tx1"/>
                          </a:solidFill>
                          <a:latin typeface="Huawei Sans" panose="020C0503030203020204" pitchFamily="34" charset="0"/>
                          <a:ea typeface="+mn-ea"/>
                          <a:cs typeface="+mn-ea"/>
                          <a:sym typeface="+mn-lt"/>
                        </a:rPr>
                        <a:t>The collector </a:t>
                      </a: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should have or can be expanded to provide sufficient intelligent communication interfaces.</a:t>
                      </a:r>
                    </a:p>
                  </a:txBody>
                  <a:tcPr marL="65330" marR="65330" marT="6804" marB="0"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Used to connect to intelligent devices for monitoring.</a:t>
                      </a:r>
                    </a:p>
                  </a:txBody>
                  <a:tcPr marL="65330" marR="65330" marT="6804" marB="0" anchor="ctr" horzOverflow="overflow">
                    <a:lnR w="28575" cap="flat" cmpd="sng" algn="ctr">
                      <a:solidFill>
                        <a:schemeClr val="tx1"/>
                      </a:solidFill>
                      <a:prstDash val="solid"/>
                      <a:round/>
                      <a:headEnd type="none" w="med" len="med"/>
                      <a:tailEnd type="none" w="med" len="med"/>
                    </a:lnR>
                  </a:tcPr>
                </a:tc>
              </a:tr>
              <a:tr h="950123">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sz="1200" b="0" i="0" u="none" strike="noStrike" cap="none" normalizeH="0" baseline="0" dirty="0" smtClean="0">
                        <a:ln>
                          <a:noFill/>
                        </a:ln>
                        <a:solidFill>
                          <a:schemeClr val="tx1"/>
                        </a:solidFill>
                        <a:effectLst/>
                        <a:latin typeface="+mn-lt"/>
                        <a:ea typeface="+mn-ea"/>
                        <a:cs typeface="+mn-ea"/>
                        <a:sym typeface="+mn-lt"/>
                      </a:endParaRP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The collector must have storage capacity.</a:t>
                      </a:r>
                    </a:p>
                  </a:txBody>
                  <a:tcPr marL="65330" marR="65330" marT="6804" marB="0"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When the collector is disconnected from the server, data can be stored locally. When the system is restored, the data can be used by the DCIM for supplementary collection or invoking.</a:t>
                      </a:r>
                    </a:p>
                  </a:txBody>
                  <a:tcPr marL="65330" marR="65330" marT="6804" marB="0" anchor="ctr" horzOverflow="overflow">
                    <a:lnR w="28575" cap="flat" cmpd="sng" algn="ctr">
                      <a:solidFill>
                        <a:schemeClr val="tx1"/>
                      </a:solidFill>
                      <a:prstDash val="solid"/>
                      <a:round/>
                      <a:headEnd type="none" w="med" len="med"/>
                      <a:tailEnd type="none" w="med" len="med"/>
                    </a:lnR>
                  </a:tcPr>
                </a:tc>
              </a:tr>
              <a:tr h="482646">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sz="1200" b="0" i="0" u="none" strike="noStrike" cap="none" normalizeH="0" baseline="0" dirty="0" smtClean="0">
                        <a:ln>
                          <a:noFill/>
                        </a:ln>
                        <a:solidFill>
                          <a:schemeClr val="tx1"/>
                        </a:solidFill>
                        <a:effectLst/>
                        <a:latin typeface="+mn-lt"/>
                        <a:ea typeface="+mn-ea"/>
                        <a:cs typeface="+mn-ea"/>
                        <a:sym typeface="+mn-lt"/>
                      </a:endParaRP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The physical parameters of the collector must be properly set to minimize the occupation of U space in the cabinet.</a:t>
                      </a:r>
                    </a:p>
                  </a:txBody>
                  <a:tcPr marL="65330" marR="65330" marT="6804" marB="0"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a:t>
                      </a:r>
                    </a:p>
                  </a:txBody>
                  <a:tcPr marL="65330" marR="65330" marT="6804" marB="0" anchor="ctr" horzOverflow="overflow">
                    <a:lnR w="28575" cap="flat" cmpd="sng" algn="ctr">
                      <a:solidFill>
                        <a:schemeClr val="tx1"/>
                      </a:solidFill>
                      <a:prstDash val="solid"/>
                      <a:round/>
                      <a:headEnd type="none" w="med" len="med"/>
                      <a:tailEnd type="none" w="med" len="med"/>
                    </a:lnR>
                  </a:tcPr>
                </a:tc>
              </a:tr>
              <a:tr h="482646">
                <a:tc row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Server</a:t>
                      </a:r>
                    </a:p>
                  </a:txBody>
                  <a:tcPr marL="65330" marR="65330" marT="6804" marB="0" anchor="ctr" horzOverflow="overflow">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Devices from mainstream vendors or mature application vendors are recommended.</a:t>
                      </a:r>
                    </a:p>
                  </a:txBody>
                  <a:tcPr marL="65330" marR="65330" marT="6804" marB="0"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a:t>
                      </a:r>
                    </a:p>
                  </a:txBody>
                  <a:tcPr marL="65330" marR="65330" marT="6804" marB="0" anchor="ctr" horzOverflow="overflow">
                    <a:lnR w="28575" cap="flat" cmpd="sng" algn="ctr">
                      <a:solidFill>
                        <a:schemeClr val="tx1"/>
                      </a:solidFill>
                      <a:prstDash val="solid"/>
                      <a:round/>
                      <a:headEnd type="none" w="med" len="med"/>
                      <a:tailEnd type="none" w="med" len="med"/>
                    </a:lnR>
                  </a:tcPr>
                </a:tc>
              </a:tr>
              <a:tr h="482646">
                <a:tc vMerge="1">
                  <a:txBody>
                    <a:bodyPr/>
                    <a:lstStyle/>
                    <a:p>
                      <a:endParaRPr lang="zh-CN" alt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Servers that support capacity expansion (processing and storage) are recommended.</a:t>
                      </a:r>
                    </a:p>
                  </a:txBody>
                  <a:tcPr marL="65330" marR="65330" marT="6804" marB="0"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Huawei Sans" panose="020C0503030203020204" pitchFamily="34" charset="0"/>
                          <a:ea typeface="+mn-ea"/>
                          <a:cs typeface="+mn-ea"/>
                          <a:sym typeface="+mn-lt"/>
                        </a:rPr>
                        <a:t>/</a:t>
                      </a:r>
                    </a:p>
                  </a:txBody>
                  <a:tcPr marL="65330" marR="65330" marT="6804" marB="0" anchor="ctr" horzOverflow="overflow">
                    <a:lnR w="28575" cap="flat" cmpd="sng" algn="ctr">
                      <a:solidFill>
                        <a:schemeClr val="tx1"/>
                      </a:solidFill>
                      <a:prstDash val="solid"/>
                      <a:round/>
                      <a:headEnd type="none" w="med" len="med"/>
                      <a:tailEnd type="none" w="med" len="med"/>
                    </a:lnR>
                  </a:tcPr>
                </a:tc>
              </a:tr>
              <a:tr h="482646">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sz="1200" b="0" i="0" u="none" strike="noStrike" cap="none" normalizeH="0" baseline="0" dirty="0" smtClean="0">
                        <a:ln>
                          <a:noFill/>
                        </a:ln>
                        <a:solidFill>
                          <a:schemeClr val="tx1"/>
                        </a:solidFill>
                        <a:effectLst/>
                        <a:latin typeface="+mn-lt"/>
                        <a:ea typeface="+mn-ea"/>
                        <a:cs typeface="+mn-ea"/>
                        <a:sym typeface="+mn-lt"/>
                      </a:endParaRP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Devices with high processing capabilities and low management complexity are recommended.</a:t>
                      </a:r>
                    </a:p>
                  </a:txBody>
                  <a:tcPr marL="65330" marR="65330" marT="6804" marB="0" anchor="ctr" horzOverflow="overflow">
                    <a:lnB w="28575"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Huawei Sans" panose="020C0503030203020204" pitchFamily="34" charset="0"/>
                          <a:ea typeface="+mn-ea"/>
                          <a:cs typeface="+mn-ea"/>
                          <a:sym typeface="+mn-lt"/>
                        </a:rPr>
                        <a:t>/</a:t>
                      </a:r>
                    </a:p>
                  </a:txBody>
                  <a:tcPr marL="65330" marR="65330" marT="6804" marB="0" anchor="ctr" horzOverflow="overflow">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601469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10"/>
          </p:nvPr>
        </p:nvSpPr>
        <p:spPr/>
        <p:txBody>
          <a:bodyPr/>
          <a:lstStyle/>
          <a:p>
            <a:r>
              <a:rPr lang="en-US" sz="1600" dirty="0" smtClean="0">
                <a:ea typeface="+mn-ea"/>
                <a:cs typeface="+mn-ea"/>
                <a:sym typeface="+mn-lt"/>
              </a:rPr>
              <a:t>(Multiple) Which </a:t>
            </a:r>
            <a:r>
              <a:rPr lang="en-US" sz="1600" dirty="0">
                <a:ea typeface="+mn-ea"/>
                <a:cs typeface="+mn-ea"/>
                <a:sym typeface="+mn-lt"/>
              </a:rPr>
              <a:t>of the following are included in the security protection system of a data center? </a:t>
            </a:r>
          </a:p>
          <a:p>
            <a:pPr marL="744537" lvl="1" indent="-342900" algn="l" defTabSz="801688" fontAlgn="base">
              <a:spcBef>
                <a:spcPct val="30000"/>
              </a:spcBef>
              <a:spcAft>
                <a:spcPct val="0"/>
              </a:spcAft>
              <a:buClr>
                <a:schemeClr val="tx1"/>
              </a:buClr>
              <a:buFont typeface="+mj-lt"/>
              <a:buAutoNum type="alphaUcPeriod"/>
            </a:pPr>
            <a:r>
              <a:rPr lang="en-US" sz="1400" dirty="0" smtClean="0">
                <a:latin typeface="Huawei Sans" panose="020C0503030203020204" pitchFamily="34" charset="0"/>
              </a:rPr>
              <a:t>Firefighting </a:t>
            </a:r>
            <a:r>
              <a:rPr lang="en-US" sz="1400" dirty="0">
                <a:latin typeface="Huawei Sans" panose="020C0503030203020204" pitchFamily="34" charset="0"/>
              </a:rPr>
              <a:t>system</a:t>
            </a:r>
          </a:p>
          <a:p>
            <a:pPr marL="744537" lvl="1" indent="-342900" algn="l" defTabSz="801688" fontAlgn="base">
              <a:spcBef>
                <a:spcPct val="30000"/>
              </a:spcBef>
              <a:spcAft>
                <a:spcPct val="0"/>
              </a:spcAft>
              <a:buClr>
                <a:schemeClr val="tx1"/>
              </a:buClr>
              <a:buFont typeface="+mj-lt"/>
              <a:buAutoNum type="alphaUcPeriod"/>
            </a:pPr>
            <a:r>
              <a:rPr lang="en-US" sz="1400" dirty="0">
                <a:latin typeface="Huawei Sans" panose="020C0503030203020204" pitchFamily="34" charset="0"/>
              </a:rPr>
              <a:t>Video surveillance system</a:t>
            </a:r>
          </a:p>
          <a:p>
            <a:pPr marL="744537" lvl="1" indent="-342900" algn="l" defTabSz="801688" fontAlgn="base">
              <a:spcBef>
                <a:spcPct val="30000"/>
              </a:spcBef>
              <a:spcAft>
                <a:spcPct val="0"/>
              </a:spcAft>
              <a:buClr>
                <a:schemeClr val="tx1"/>
              </a:buClr>
              <a:buFont typeface="+mj-lt"/>
              <a:buAutoNum type="alphaUcPeriod"/>
            </a:pPr>
            <a:r>
              <a:rPr lang="en-US" sz="1400" dirty="0">
                <a:latin typeface="Huawei Sans" panose="020C0503030203020204" pitchFamily="34" charset="0"/>
              </a:rPr>
              <a:t>Access management system</a:t>
            </a:r>
          </a:p>
          <a:p>
            <a:pPr marL="744537" lvl="1" indent="-342900" algn="l" defTabSz="801688" fontAlgn="base">
              <a:spcBef>
                <a:spcPct val="30000"/>
              </a:spcBef>
              <a:spcAft>
                <a:spcPct val="0"/>
              </a:spcAft>
              <a:buClr>
                <a:schemeClr val="tx1"/>
              </a:buClr>
              <a:buFont typeface="+mj-lt"/>
              <a:buAutoNum type="alphaUcPeriod"/>
            </a:pPr>
            <a:r>
              <a:rPr lang="en-US" sz="1400" dirty="0">
                <a:latin typeface="Huawei Sans" panose="020C0503030203020204" pitchFamily="34" charset="0"/>
              </a:rPr>
              <a:t>Intrusion alarm system</a:t>
            </a:r>
          </a:p>
          <a:p>
            <a:r>
              <a:rPr lang="en-US" sz="1600" dirty="0" smtClean="0">
                <a:latin typeface="Huawei Sans" panose="020C0503030203020204" pitchFamily="34" charset="0"/>
              </a:rPr>
              <a:t>(Single) Which </a:t>
            </a:r>
            <a:r>
              <a:rPr lang="en-US" sz="1600" dirty="0">
                <a:latin typeface="Huawei Sans" panose="020C0503030203020204" pitchFamily="34" charset="0"/>
              </a:rPr>
              <a:t>of the following suggestions on collector selection for the DCIM system is incorrect? </a:t>
            </a:r>
          </a:p>
          <a:p>
            <a:pPr marL="744537" lvl="1" indent="-342900" algn="l" defTabSz="801688" fontAlgn="base">
              <a:spcBef>
                <a:spcPct val="30000"/>
              </a:spcBef>
              <a:spcAft>
                <a:spcPct val="0"/>
              </a:spcAft>
              <a:buClr>
                <a:schemeClr val="tx1"/>
              </a:buClr>
              <a:buFont typeface="+mj-lt"/>
              <a:buAutoNum type="alphaUcPeriod"/>
            </a:pPr>
            <a:r>
              <a:rPr lang="en-US" sz="1400" dirty="0">
                <a:latin typeface="Huawei Sans" panose="020C0503030203020204" pitchFamily="34" charset="0"/>
              </a:rPr>
              <a:t>The intelligent collector is recommended.</a:t>
            </a:r>
          </a:p>
          <a:p>
            <a:pPr marL="744537" lvl="1" indent="-342900" algn="l" defTabSz="801688" fontAlgn="base">
              <a:spcBef>
                <a:spcPct val="30000"/>
              </a:spcBef>
              <a:spcAft>
                <a:spcPct val="0"/>
              </a:spcAft>
              <a:buClr>
                <a:schemeClr val="tx1"/>
              </a:buClr>
              <a:buFont typeface="+mj-lt"/>
              <a:buAutoNum type="alphaUcPeriod"/>
            </a:pPr>
            <a:r>
              <a:rPr lang="en-US" sz="1400" dirty="0">
                <a:latin typeface="Huawei Sans" panose="020C0503030203020204" pitchFamily="34" charset="0"/>
              </a:rPr>
              <a:t>The collector should have or be able to provide sufficient AI/DI/DO communications ports.</a:t>
            </a:r>
          </a:p>
          <a:p>
            <a:pPr marL="744537" lvl="1" indent="-342900" algn="l" defTabSz="801688" fontAlgn="base">
              <a:spcBef>
                <a:spcPct val="30000"/>
              </a:spcBef>
              <a:spcAft>
                <a:spcPct val="0"/>
              </a:spcAft>
              <a:buClr>
                <a:schemeClr val="tx1"/>
              </a:buClr>
              <a:buFont typeface="+mj-lt"/>
              <a:buAutoNum type="alphaUcPeriod"/>
            </a:pPr>
            <a:r>
              <a:rPr lang="en-US" sz="1400" dirty="0" smtClean="0">
                <a:latin typeface="Huawei Sans" panose="020C0503030203020204" pitchFamily="34" charset="0"/>
              </a:rPr>
              <a:t>The collector </a:t>
            </a:r>
            <a:r>
              <a:rPr lang="en-US" sz="1400" dirty="0">
                <a:latin typeface="Huawei Sans" panose="020C0503030203020204" pitchFamily="34" charset="0"/>
              </a:rPr>
              <a:t>should have or can be expanded to provide sufficient intelligent communication interfaces.</a:t>
            </a:r>
          </a:p>
          <a:p>
            <a:pPr marL="744537" lvl="1" indent="-342900" algn="l" defTabSz="801688" fontAlgn="base">
              <a:spcBef>
                <a:spcPct val="30000"/>
              </a:spcBef>
              <a:spcAft>
                <a:spcPct val="0"/>
              </a:spcAft>
              <a:buClr>
                <a:schemeClr val="tx1"/>
              </a:buClr>
              <a:buFont typeface="+mj-lt"/>
              <a:buAutoNum type="alphaUcPeriod"/>
            </a:pPr>
            <a:r>
              <a:rPr lang="en-US" sz="1400" dirty="0">
                <a:latin typeface="Huawei Sans" panose="020C0503030203020204" pitchFamily="34" charset="0"/>
              </a:rPr>
              <a:t>The size of the collector should be the same as that of the standard server.</a:t>
            </a:r>
          </a:p>
          <a:p>
            <a:pPr marL="744537" lvl="1" indent="-342900" algn="l" defTabSz="801688" fontAlgn="base">
              <a:spcBef>
                <a:spcPct val="30000"/>
              </a:spcBef>
              <a:spcAft>
                <a:spcPct val="0"/>
              </a:spcAft>
              <a:buClr>
                <a:schemeClr val="tx1"/>
              </a:buClr>
              <a:buFont typeface="+mj-lt"/>
              <a:buAutoNum type="alphaUcPeriod"/>
            </a:pPr>
            <a:endParaRPr lang="zh-CN" altLang="en-US" sz="1400" dirty="0">
              <a:latin typeface="Huawei Sans" panose="020C0503030203020204" pitchFamily="34" charset="0"/>
              <a:cs typeface="+mn-ea"/>
              <a:sym typeface="+mn-lt"/>
            </a:endParaRPr>
          </a:p>
          <a:p>
            <a:endParaRPr lang="zh-CN" altLang="en-US" sz="1600" dirty="0">
              <a:latin typeface="Huawei Sans" panose="020C0503030203020204" pitchFamily="34" charset="0"/>
              <a:ea typeface="+mn-ea"/>
              <a:cs typeface="+mn-ea"/>
              <a:sym typeface="+mn-lt"/>
            </a:endParaRPr>
          </a:p>
        </p:txBody>
      </p:sp>
    </p:spTree>
    <p:extLst>
      <p:ext uri="{BB962C8B-B14F-4D97-AF65-F5344CB8AC3E}">
        <p14:creationId xmlns:p14="http://schemas.microsoft.com/office/powerpoint/2010/main" val="289648773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内容占位符 8"/>
          <p:cNvSpPr>
            <a:spLocks noGrp="1"/>
          </p:cNvSpPr>
          <p:nvPr>
            <p:ph sz="quarter" idx="10"/>
          </p:nvPr>
        </p:nvSpPr>
        <p:spPr/>
        <p:txBody>
          <a:bodyPr/>
          <a:lstStyle/>
          <a:p>
            <a:r>
              <a:rPr lang="en-US" dirty="0" smtClean="0">
                <a:latin typeface="Huawei Sans" panose="020C0503030203020204" pitchFamily="34" charset="0"/>
                <a:ea typeface="+mn-ea"/>
                <a:cs typeface="+mn-ea"/>
                <a:sym typeface="+mn-lt"/>
              </a:rPr>
              <a:t>Main </a:t>
            </a:r>
            <a:r>
              <a:rPr lang="en-US" dirty="0">
                <a:latin typeface="Huawei Sans" panose="020C0503030203020204" pitchFamily="34" charset="0"/>
                <a:ea typeface="+mn-ea"/>
                <a:cs typeface="+mn-ea"/>
                <a:sym typeface="+mn-lt"/>
              </a:rPr>
              <a:t>management objects of the DCIM system</a:t>
            </a:r>
          </a:p>
          <a:p>
            <a:r>
              <a:rPr lang="en-US" dirty="0">
                <a:latin typeface="Huawei Sans" panose="020C0503030203020204" pitchFamily="34" charset="0"/>
                <a:ea typeface="+mn-ea"/>
                <a:cs typeface="+mn-ea"/>
                <a:sym typeface="+mn-lt"/>
              </a:rPr>
              <a:t>Main monitoring parameters and control contents of the DCIM system management objects</a:t>
            </a:r>
          </a:p>
          <a:p>
            <a:r>
              <a:rPr lang="en-US" dirty="0">
                <a:latin typeface="Huawei Sans" panose="020C0503030203020204" pitchFamily="34" charset="0"/>
                <a:ea typeface="+mn-ea"/>
                <a:cs typeface="+mn-ea"/>
                <a:sym typeface="+mn-lt"/>
              </a:rPr>
              <a:t>DCIM architecture and function requirements </a:t>
            </a:r>
            <a:r>
              <a:rPr lang="en-US" dirty="0" smtClean="0">
                <a:latin typeface="Huawei Sans" panose="020C0503030203020204" pitchFamily="34" charset="0"/>
                <a:ea typeface="+mn-ea"/>
                <a:cs typeface="+mn-ea"/>
                <a:sym typeface="+mn-lt"/>
              </a:rPr>
              <a:t>for data </a:t>
            </a:r>
            <a:r>
              <a:rPr lang="en-US" dirty="0">
                <a:latin typeface="Huawei Sans" panose="020C0503030203020204" pitchFamily="34" charset="0"/>
                <a:ea typeface="+mn-ea"/>
                <a:cs typeface="+mn-ea"/>
                <a:sym typeface="+mn-lt"/>
              </a:rPr>
              <a:t>centers at different levels</a:t>
            </a:r>
          </a:p>
          <a:p>
            <a:r>
              <a:rPr lang="en-US" dirty="0" smtClean="0">
                <a:latin typeface="Huawei Sans" panose="020C0503030203020204" pitchFamily="34" charset="0"/>
                <a:ea typeface="+mn-ea"/>
                <a:cs typeface="+mn-ea"/>
                <a:sym typeface="+mn-lt"/>
              </a:rPr>
              <a:t>Principles </a:t>
            </a:r>
            <a:r>
              <a:rPr lang="en-US" dirty="0">
                <a:latin typeface="Huawei Sans" panose="020C0503030203020204" pitchFamily="34" charset="0"/>
                <a:ea typeface="+mn-ea"/>
                <a:cs typeface="+mn-ea"/>
                <a:sym typeface="+mn-lt"/>
              </a:rPr>
              <a:t>and precautions for DCIM hardware </a:t>
            </a:r>
            <a:r>
              <a:rPr lang="en-US" dirty="0" smtClean="0">
                <a:latin typeface="Huawei Sans" panose="020C0503030203020204" pitchFamily="34" charset="0"/>
                <a:ea typeface="+mn-ea"/>
                <a:cs typeface="+mn-ea"/>
                <a:sym typeface="+mn-lt"/>
              </a:rPr>
              <a:t>selection</a:t>
            </a:r>
            <a:endParaRPr lang="en-US" dirty="0">
              <a:latin typeface="Huawei Sans" panose="020C0503030203020204" pitchFamily="34" charset="0"/>
              <a:ea typeface="+mn-ea"/>
              <a:cs typeface="+mn-ea"/>
              <a:sym typeface="+mn-lt"/>
            </a:endParaRPr>
          </a:p>
          <a:p>
            <a:endParaRPr lang="zh-CN" altLang="en-US" dirty="0">
              <a:latin typeface="Huawei Sans" panose="020C0503030203020204" pitchFamily="34" charset="0"/>
              <a:ea typeface="+mn-ea"/>
              <a:cs typeface="+mn-ea"/>
              <a:sym typeface="+mn-lt"/>
            </a:endParaRPr>
          </a:p>
        </p:txBody>
      </p:sp>
    </p:spTree>
    <p:extLst>
      <p:ext uri="{BB962C8B-B14F-4D97-AF65-F5344CB8AC3E}">
        <p14:creationId xmlns:p14="http://schemas.microsoft.com/office/powerpoint/2010/main" val="333545392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7212647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4" name="文本占位符 33"/>
          <p:cNvSpPr>
            <a:spLocks noGrp="1"/>
          </p:cNvSpPr>
          <p:nvPr>
            <p:ph type="body" sz="quarter" idx="17"/>
          </p:nvPr>
        </p:nvSpPr>
        <p:spPr/>
        <p:txBody>
          <a:bodyPr/>
          <a:lstStyle/>
          <a:p>
            <a:endParaRPr lang="zh-CN" altLang="en-US"/>
          </a:p>
        </p:txBody>
      </p:sp>
      <p:sp>
        <p:nvSpPr>
          <p:cNvPr id="35" name="文本占位符 34"/>
          <p:cNvSpPr>
            <a:spLocks noGrp="1"/>
          </p:cNvSpPr>
          <p:nvPr>
            <p:ph type="body" sz="quarter" idx="18"/>
          </p:nvPr>
        </p:nvSpPr>
        <p:spPr/>
        <p:txBody>
          <a:bodyPr/>
          <a:lstStyle/>
          <a:p>
            <a:endParaRPr lang="zh-CN" altLang="en-US"/>
          </a:p>
        </p:txBody>
      </p:sp>
      <p:sp>
        <p:nvSpPr>
          <p:cNvPr id="36" name="文本占位符 35"/>
          <p:cNvSpPr>
            <a:spLocks noGrp="1"/>
          </p:cNvSpPr>
          <p:nvPr>
            <p:ph type="body" sz="quarter" idx="19"/>
          </p:nvPr>
        </p:nvSpPr>
        <p:spPr/>
        <p:txBody>
          <a:bodyPr/>
          <a:lstStyle/>
          <a:p>
            <a:endParaRPr lang="zh-CN" altLang="en-US"/>
          </a:p>
        </p:txBody>
      </p:sp>
      <p:sp>
        <p:nvSpPr>
          <p:cNvPr id="37" name="文本占位符 36"/>
          <p:cNvSpPr>
            <a:spLocks noGrp="1"/>
          </p:cNvSpPr>
          <p:nvPr>
            <p:ph type="body" sz="quarter" idx="20"/>
          </p:nvPr>
        </p:nvSpPr>
        <p:spPr/>
        <p:txBody>
          <a:bodyPr/>
          <a:lstStyle/>
          <a:p>
            <a:endParaRPr lang="zh-CN" altLang="en-US"/>
          </a:p>
        </p:txBody>
      </p:sp>
      <p:sp>
        <p:nvSpPr>
          <p:cNvPr id="30" name="文本占位符 29"/>
          <p:cNvSpPr>
            <a:spLocks noGrp="1"/>
          </p:cNvSpPr>
          <p:nvPr>
            <p:ph type="body" sz="quarter" idx="13"/>
          </p:nvPr>
        </p:nvSpPr>
        <p:spPr/>
        <p:txBody>
          <a:bodyPr/>
          <a:lstStyle/>
          <a:p>
            <a:endParaRPr lang="zh-CN" altLang="en-US"/>
          </a:p>
        </p:txBody>
      </p:sp>
      <p:sp>
        <p:nvSpPr>
          <p:cNvPr id="31" name="文本占位符 30"/>
          <p:cNvSpPr>
            <a:spLocks noGrp="1"/>
          </p:cNvSpPr>
          <p:nvPr>
            <p:ph type="body" sz="quarter" idx="14"/>
          </p:nvPr>
        </p:nvSpPr>
        <p:spPr/>
        <p:txBody>
          <a:bodyPr/>
          <a:lstStyle/>
          <a:p>
            <a:endParaRPr lang="zh-CN" altLang="en-US"/>
          </a:p>
        </p:txBody>
      </p:sp>
      <p:sp>
        <p:nvSpPr>
          <p:cNvPr id="32" name="文本占位符 31"/>
          <p:cNvSpPr>
            <a:spLocks noGrp="1"/>
          </p:cNvSpPr>
          <p:nvPr>
            <p:ph type="body" sz="quarter" idx="15"/>
          </p:nvPr>
        </p:nvSpPr>
        <p:spPr/>
        <p:txBody>
          <a:bodyPr/>
          <a:lstStyle/>
          <a:p>
            <a:endParaRPr lang="zh-CN" altLang="en-US"/>
          </a:p>
        </p:txBody>
      </p:sp>
      <p:sp>
        <p:nvSpPr>
          <p:cNvPr id="33" name="文本占位符 32"/>
          <p:cNvSpPr>
            <a:spLocks noGrp="1"/>
          </p:cNvSpPr>
          <p:nvPr>
            <p:ph type="body" sz="quarter" idx="16"/>
          </p:nvPr>
        </p:nvSpPr>
        <p:spPr/>
        <p:txBody>
          <a:bodyPr/>
          <a:lstStyle/>
          <a:p>
            <a:endParaRPr lang="zh-CN" altLang="en-US"/>
          </a:p>
        </p:txBody>
      </p:sp>
      <p:sp>
        <p:nvSpPr>
          <p:cNvPr id="38" name="文本占位符 37"/>
          <p:cNvSpPr>
            <a:spLocks noGrp="1"/>
          </p:cNvSpPr>
          <p:nvPr>
            <p:ph type="body" sz="quarter" idx="21"/>
          </p:nvPr>
        </p:nvSpPr>
        <p:spPr/>
        <p:txBody>
          <a:bodyPr/>
          <a:lstStyle/>
          <a:p>
            <a:endParaRPr lang="zh-CN" altLang="en-US"/>
          </a:p>
        </p:txBody>
      </p:sp>
      <p:sp>
        <p:nvSpPr>
          <p:cNvPr id="39" name="文本占位符 38"/>
          <p:cNvSpPr>
            <a:spLocks noGrp="1"/>
          </p:cNvSpPr>
          <p:nvPr>
            <p:ph type="body" sz="quarter" idx="22"/>
          </p:nvPr>
        </p:nvSpPr>
        <p:spPr/>
        <p:txBody>
          <a:bodyPr/>
          <a:lstStyle/>
          <a:p>
            <a:endParaRPr lang="zh-CN" altLang="en-US"/>
          </a:p>
        </p:txBody>
      </p:sp>
      <p:sp>
        <p:nvSpPr>
          <p:cNvPr id="40" name="文本占位符 39"/>
          <p:cNvSpPr>
            <a:spLocks noGrp="1"/>
          </p:cNvSpPr>
          <p:nvPr>
            <p:ph type="body" sz="quarter" idx="23"/>
          </p:nvPr>
        </p:nvSpPr>
        <p:spPr/>
        <p:txBody>
          <a:bodyPr/>
          <a:lstStyle/>
          <a:p>
            <a:endParaRPr lang="zh-CN" altLang="en-US"/>
          </a:p>
        </p:txBody>
      </p:sp>
      <p:sp>
        <p:nvSpPr>
          <p:cNvPr id="41" name="文本占位符 40"/>
          <p:cNvSpPr>
            <a:spLocks noGrp="1"/>
          </p:cNvSpPr>
          <p:nvPr>
            <p:ph type="body" sz="quarter" idx="24"/>
          </p:nvPr>
        </p:nvSpPr>
        <p:spPr/>
        <p:txBody>
          <a:bodyPr/>
          <a:lstStyle/>
          <a:p>
            <a:endParaRPr lang="zh-CN" altLang="en-US"/>
          </a:p>
        </p:txBody>
      </p:sp>
      <p:sp>
        <p:nvSpPr>
          <p:cNvPr id="42" name="文本占位符 41"/>
          <p:cNvSpPr>
            <a:spLocks noGrp="1"/>
          </p:cNvSpPr>
          <p:nvPr>
            <p:ph type="body" sz="quarter" idx="25"/>
          </p:nvPr>
        </p:nvSpPr>
        <p:spPr/>
        <p:txBody>
          <a:bodyPr/>
          <a:lstStyle/>
          <a:p>
            <a:endParaRPr lang="zh-CN" altLang="en-US"/>
          </a:p>
        </p:txBody>
      </p:sp>
      <p:sp>
        <p:nvSpPr>
          <p:cNvPr id="43" name="文本占位符 42"/>
          <p:cNvSpPr>
            <a:spLocks noGrp="1"/>
          </p:cNvSpPr>
          <p:nvPr>
            <p:ph type="body" sz="quarter" idx="26"/>
          </p:nvPr>
        </p:nvSpPr>
        <p:spPr/>
        <p:txBody>
          <a:bodyPr/>
          <a:lstStyle/>
          <a:p>
            <a:endParaRPr lang="zh-CN" altLang="en-US"/>
          </a:p>
        </p:txBody>
      </p:sp>
      <p:sp>
        <p:nvSpPr>
          <p:cNvPr id="44" name="文本占位符 43"/>
          <p:cNvSpPr>
            <a:spLocks noGrp="1"/>
          </p:cNvSpPr>
          <p:nvPr>
            <p:ph type="body" sz="quarter" idx="27"/>
          </p:nvPr>
        </p:nvSpPr>
        <p:spPr/>
        <p:txBody>
          <a:bodyPr/>
          <a:lstStyle/>
          <a:p>
            <a:endParaRPr lang="zh-CN" altLang="en-US"/>
          </a:p>
        </p:txBody>
      </p:sp>
      <p:sp>
        <p:nvSpPr>
          <p:cNvPr id="45" name="文本占位符 44"/>
          <p:cNvSpPr>
            <a:spLocks noGrp="1"/>
          </p:cNvSpPr>
          <p:nvPr>
            <p:ph type="body" sz="quarter" idx="28"/>
          </p:nvPr>
        </p:nvSpPr>
        <p:spPr/>
        <p:txBody>
          <a:bodyPr/>
          <a:lstStyle/>
          <a:p>
            <a:endParaRPr lang="zh-CN" altLang="en-US"/>
          </a:p>
        </p:txBody>
      </p:sp>
      <p:sp>
        <p:nvSpPr>
          <p:cNvPr id="46" name="文本占位符 45"/>
          <p:cNvSpPr>
            <a:spLocks noGrp="1"/>
          </p:cNvSpPr>
          <p:nvPr>
            <p:ph type="body" sz="quarter" idx="29"/>
          </p:nvPr>
        </p:nvSpPr>
        <p:spPr/>
        <p:txBody>
          <a:bodyPr/>
          <a:lstStyle/>
          <a:p>
            <a:endParaRPr lang="zh-CN" altLang="en-US"/>
          </a:p>
        </p:txBody>
      </p:sp>
      <p:sp>
        <p:nvSpPr>
          <p:cNvPr id="47" name="文本占位符 46"/>
          <p:cNvSpPr>
            <a:spLocks noGrp="1"/>
          </p:cNvSpPr>
          <p:nvPr>
            <p:ph type="body" sz="quarter" idx="30"/>
          </p:nvPr>
        </p:nvSpPr>
        <p:spPr/>
        <p:txBody>
          <a:bodyPr/>
          <a:lstStyle/>
          <a:p>
            <a:endParaRPr lang="zh-CN" altLang="en-US"/>
          </a:p>
        </p:txBody>
      </p:sp>
      <p:sp>
        <p:nvSpPr>
          <p:cNvPr id="48" name="文本占位符 47"/>
          <p:cNvSpPr>
            <a:spLocks noGrp="1"/>
          </p:cNvSpPr>
          <p:nvPr>
            <p:ph type="body" sz="quarter" idx="31"/>
          </p:nvPr>
        </p:nvSpPr>
        <p:spPr/>
        <p:txBody>
          <a:bodyPr/>
          <a:lstStyle/>
          <a:p>
            <a:endParaRPr lang="zh-CN" altLang="en-US"/>
          </a:p>
        </p:txBody>
      </p:sp>
      <p:sp>
        <p:nvSpPr>
          <p:cNvPr id="49" name="文本占位符 48"/>
          <p:cNvSpPr>
            <a:spLocks noGrp="1"/>
          </p:cNvSpPr>
          <p:nvPr>
            <p:ph type="body" sz="quarter" idx="32"/>
          </p:nvPr>
        </p:nvSpPr>
        <p:spPr/>
        <p:txBody>
          <a:bodyPr/>
          <a:lstStyle/>
          <a:p>
            <a:endParaRPr lang="zh-CN" altLang="en-US"/>
          </a:p>
        </p:txBody>
      </p:sp>
      <p:sp>
        <p:nvSpPr>
          <p:cNvPr id="50" name="文本占位符 49"/>
          <p:cNvSpPr>
            <a:spLocks noGrp="1"/>
          </p:cNvSpPr>
          <p:nvPr>
            <p:ph type="body" sz="quarter" idx="33"/>
          </p:nvPr>
        </p:nvSpPr>
        <p:spPr/>
        <p:txBody>
          <a:bodyPr/>
          <a:lstStyle/>
          <a:p>
            <a:endParaRPr lang="zh-CN" altLang="en-US"/>
          </a:p>
        </p:txBody>
      </p:sp>
      <p:sp>
        <p:nvSpPr>
          <p:cNvPr id="51" name="文本占位符 50"/>
          <p:cNvSpPr>
            <a:spLocks noGrp="1"/>
          </p:cNvSpPr>
          <p:nvPr>
            <p:ph type="body" sz="quarter" idx="34"/>
          </p:nvPr>
        </p:nvSpPr>
        <p:spPr/>
        <p:txBody>
          <a:bodyPr/>
          <a:lstStyle/>
          <a:p>
            <a:endParaRPr lang="zh-CN" altLang="en-US"/>
          </a:p>
        </p:txBody>
      </p:sp>
      <p:sp>
        <p:nvSpPr>
          <p:cNvPr id="52" name="文本占位符 51"/>
          <p:cNvSpPr>
            <a:spLocks noGrp="1"/>
          </p:cNvSpPr>
          <p:nvPr>
            <p:ph type="body" sz="quarter" idx="35"/>
          </p:nvPr>
        </p:nvSpPr>
        <p:spPr/>
        <p:txBody>
          <a:bodyPr/>
          <a:lstStyle/>
          <a:p>
            <a:endParaRPr lang="zh-CN" altLang="en-US"/>
          </a:p>
        </p:txBody>
      </p:sp>
      <p:sp>
        <p:nvSpPr>
          <p:cNvPr id="53" name="文本占位符 52"/>
          <p:cNvSpPr>
            <a:spLocks noGrp="1"/>
          </p:cNvSpPr>
          <p:nvPr>
            <p:ph type="body" sz="quarter" idx="36"/>
          </p:nvPr>
        </p:nvSpPr>
        <p:spPr/>
        <p:txBody>
          <a:bodyPr/>
          <a:lstStyle/>
          <a:p>
            <a:endParaRPr lang="zh-CN" altLang="en-US"/>
          </a:p>
        </p:txBody>
      </p:sp>
      <p:sp>
        <p:nvSpPr>
          <p:cNvPr id="54" name="文本占位符 53"/>
          <p:cNvSpPr>
            <a:spLocks noGrp="1"/>
          </p:cNvSpPr>
          <p:nvPr>
            <p:ph type="body" sz="quarter" idx="37"/>
          </p:nvPr>
        </p:nvSpPr>
        <p:spPr/>
        <p:txBody>
          <a:bodyPr/>
          <a:lstStyle/>
          <a:p>
            <a:endParaRPr lang="zh-CN" altLang="en-US"/>
          </a:p>
        </p:txBody>
      </p:sp>
      <p:sp>
        <p:nvSpPr>
          <p:cNvPr id="55" name="文本占位符 54"/>
          <p:cNvSpPr>
            <a:spLocks noGrp="1"/>
          </p:cNvSpPr>
          <p:nvPr>
            <p:ph type="body" sz="quarter" idx="38"/>
          </p:nvPr>
        </p:nvSpPr>
        <p:spPr/>
        <p:txBody>
          <a:bodyPr/>
          <a:lstStyle/>
          <a:p>
            <a:endParaRPr lang="zh-CN" altLang="en-US"/>
          </a:p>
        </p:txBody>
      </p:sp>
      <p:sp>
        <p:nvSpPr>
          <p:cNvPr id="56" name="文本占位符 55"/>
          <p:cNvSpPr>
            <a:spLocks noGrp="1"/>
          </p:cNvSpPr>
          <p:nvPr>
            <p:ph type="body" sz="quarter" idx="39"/>
          </p:nvPr>
        </p:nvSpPr>
        <p:spPr/>
        <p:txBody>
          <a:bodyPr/>
          <a:lstStyle/>
          <a:p>
            <a:endParaRPr lang="zh-CN" altLang="en-US"/>
          </a:p>
        </p:txBody>
      </p:sp>
      <p:sp>
        <p:nvSpPr>
          <p:cNvPr id="57" name="文本占位符 56"/>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302548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en-US" dirty="0">
                <a:latin typeface="Huawei Sans" panose="020C0503030203020204" pitchFamily="34" charset="0"/>
                <a:ea typeface="+mn-ea"/>
                <a:cs typeface="+mn-ea"/>
                <a:sym typeface="+mn-lt"/>
              </a:rPr>
              <a:t>DCIM Management Objects</a:t>
            </a:r>
          </a:p>
        </p:txBody>
      </p:sp>
      <p:sp>
        <p:nvSpPr>
          <p:cNvPr id="17" name="文本占位符 16"/>
          <p:cNvSpPr>
            <a:spLocks noGrp="1"/>
          </p:cNvSpPr>
          <p:nvPr>
            <p:ph type="body" sz="quarter" idx="10"/>
          </p:nvPr>
        </p:nvSpPr>
        <p:spPr/>
        <p:txBody>
          <a:bodyPr/>
          <a:lstStyle/>
          <a:p>
            <a:pPr algn="l"/>
            <a:r>
              <a:rPr lang="en-US" sz="1800" dirty="0">
                <a:latin typeface="Huawei Sans" panose="020C0503030203020204" pitchFamily="34" charset="0"/>
                <a:ea typeface="+mn-ea"/>
                <a:cs typeface="+mn-ea"/>
                <a:sym typeface="+mn-lt"/>
              </a:rPr>
              <a:t>In the DCIM planning phase, the devices and contents to be managed by the system must be specified. Generally, common systems that need to be managed in a data center include the power supply and distribution system, cooling system, security protection system, and </a:t>
            </a:r>
            <a:r>
              <a:rPr lang="en-US" sz="1800" dirty="0" smtClean="0">
                <a:latin typeface="Huawei Sans" panose="020C0503030203020204" pitchFamily="34" charset="0"/>
                <a:ea typeface="+mn-ea"/>
                <a:cs typeface="+mn-ea"/>
                <a:sym typeface="+mn-lt"/>
              </a:rPr>
              <a:t>firefighting </a:t>
            </a:r>
            <a:r>
              <a:rPr lang="en-US" sz="1800" dirty="0">
                <a:latin typeface="Huawei Sans" panose="020C0503030203020204" pitchFamily="34" charset="0"/>
                <a:ea typeface="+mn-ea"/>
                <a:cs typeface="+mn-ea"/>
                <a:sym typeface="+mn-lt"/>
              </a:rPr>
              <a:t>system.</a:t>
            </a:r>
          </a:p>
        </p:txBody>
      </p:sp>
      <p:sp>
        <p:nvSpPr>
          <p:cNvPr id="4" name="MH_SubTitle_1"/>
          <p:cNvSpPr txBox="1"/>
          <p:nvPr/>
        </p:nvSpPr>
        <p:spPr>
          <a:xfrm>
            <a:off x="4624301" y="2568341"/>
            <a:ext cx="5881359" cy="881251"/>
          </a:xfrm>
          <a:prstGeom prst="rect">
            <a:avLst/>
          </a:prstGeom>
          <a:solidFill>
            <a:srgbClr val="5B9BD5"/>
          </a:solidFill>
        </p:spPr>
        <p:txBody>
          <a:bodyPr wrap="square" rtlCol="0" anchor="ctr" anchorCtr="0">
            <a:noAutofit/>
          </a:bodyPr>
          <a:lstStyle/>
          <a:p>
            <a:pPr>
              <a:lnSpc>
                <a:spcPct val="110000"/>
              </a:lnSpc>
            </a:pPr>
            <a:r>
              <a:rPr lang="en-US" sz="1200" dirty="0">
                <a:solidFill>
                  <a:schemeClr val="bg1"/>
                </a:solidFill>
                <a:latin typeface="Huawei Sans" panose="020C0503030203020204" pitchFamily="34" charset="0"/>
                <a:cs typeface="+mn-ea"/>
                <a:sym typeface="+mn-lt"/>
              </a:rPr>
              <a:t>Power supply and distribution system: generator sets, low-voltage power distribution system, automatic transfer switch (ATS), uninterruptible power system (UPS), energy storage system (ESS), UPS input and output cabinets, power distribution frames (PDFs), and power distribution units (PDUs</a:t>
            </a:r>
            <a:r>
              <a:rPr lang="en-US" sz="1200" dirty="0" smtClean="0">
                <a:solidFill>
                  <a:schemeClr val="bg1"/>
                </a:solidFill>
                <a:latin typeface="Huawei Sans" panose="020C0503030203020204" pitchFamily="34" charset="0"/>
                <a:cs typeface="+mn-ea"/>
                <a:sym typeface="+mn-lt"/>
              </a:rPr>
              <a:t>)</a:t>
            </a:r>
            <a:endParaRPr lang="en-US" sz="1200" dirty="0">
              <a:solidFill>
                <a:schemeClr val="bg1"/>
              </a:solidFill>
              <a:latin typeface="Huawei Sans" panose="020C0503030203020204" pitchFamily="34" charset="0"/>
              <a:cs typeface="+mn-ea"/>
              <a:sym typeface="+mn-lt"/>
            </a:endParaRPr>
          </a:p>
        </p:txBody>
      </p:sp>
      <p:sp>
        <p:nvSpPr>
          <p:cNvPr id="5" name="MH_Other_1"/>
          <p:cNvSpPr/>
          <p:nvPr/>
        </p:nvSpPr>
        <p:spPr>
          <a:xfrm>
            <a:off x="3950589" y="2568342"/>
            <a:ext cx="520118" cy="520118"/>
          </a:xfrm>
          <a:custGeom>
            <a:avLst/>
            <a:gdLst>
              <a:gd name="connsiteX0" fmla="*/ 260058 w 520118"/>
              <a:gd name="connsiteY0" fmla="*/ 54528 h 520118"/>
              <a:gd name="connsiteX1" fmla="*/ 465588 w 520118"/>
              <a:gd name="connsiteY1" fmla="*/ 260058 h 520118"/>
              <a:gd name="connsiteX2" fmla="*/ 260058 w 520118"/>
              <a:gd name="connsiteY2" fmla="*/ 465588 h 520118"/>
              <a:gd name="connsiteX3" fmla="*/ 54528 w 520118"/>
              <a:gd name="connsiteY3" fmla="*/ 260058 h 520118"/>
              <a:gd name="connsiteX4" fmla="*/ 260058 w 520118"/>
              <a:gd name="connsiteY4" fmla="*/ 54528 h 520118"/>
              <a:gd name="connsiteX5" fmla="*/ 260058 w 520118"/>
              <a:gd name="connsiteY5" fmla="*/ 16504 h 520118"/>
              <a:gd name="connsiteX6" fmla="*/ 16503 w 520118"/>
              <a:gd name="connsiteY6" fmla="*/ 260059 h 520118"/>
              <a:gd name="connsiteX7" fmla="*/ 260058 w 520118"/>
              <a:gd name="connsiteY7" fmla="*/ 503614 h 520118"/>
              <a:gd name="connsiteX8" fmla="*/ 503613 w 520118"/>
              <a:gd name="connsiteY8" fmla="*/ 260059 h 520118"/>
              <a:gd name="connsiteX9" fmla="*/ 260058 w 520118"/>
              <a:gd name="connsiteY9" fmla="*/ 16504 h 520118"/>
              <a:gd name="connsiteX10" fmla="*/ 260059 w 520118"/>
              <a:gd name="connsiteY10" fmla="*/ 0 h 520118"/>
              <a:gd name="connsiteX11" fmla="*/ 520118 w 520118"/>
              <a:gd name="connsiteY11" fmla="*/ 260059 h 520118"/>
              <a:gd name="connsiteX12" fmla="*/ 260059 w 520118"/>
              <a:gd name="connsiteY12" fmla="*/ 520118 h 520118"/>
              <a:gd name="connsiteX13" fmla="*/ 0 w 520118"/>
              <a:gd name="connsiteY13" fmla="*/ 260059 h 520118"/>
              <a:gd name="connsiteX14" fmla="*/ 260059 w 520118"/>
              <a:gd name="connsiteY14" fmla="*/ 0 h 520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0118" h="520118">
                <a:moveTo>
                  <a:pt x="260058" y="54528"/>
                </a:moveTo>
                <a:cubicBezTo>
                  <a:pt x="373569" y="54528"/>
                  <a:pt x="465588" y="146547"/>
                  <a:pt x="465588" y="260058"/>
                </a:cubicBezTo>
                <a:cubicBezTo>
                  <a:pt x="465588" y="373569"/>
                  <a:pt x="373569" y="465588"/>
                  <a:pt x="260058" y="465588"/>
                </a:cubicBezTo>
                <a:cubicBezTo>
                  <a:pt x="146547" y="465588"/>
                  <a:pt x="54528" y="373569"/>
                  <a:pt x="54528" y="260058"/>
                </a:cubicBezTo>
                <a:cubicBezTo>
                  <a:pt x="54528" y="146547"/>
                  <a:pt x="146547" y="54528"/>
                  <a:pt x="260058" y="54528"/>
                </a:cubicBezTo>
                <a:close/>
                <a:moveTo>
                  <a:pt x="260058" y="16504"/>
                </a:moveTo>
                <a:cubicBezTo>
                  <a:pt x="125546" y="16504"/>
                  <a:pt x="16503" y="125547"/>
                  <a:pt x="16503" y="260059"/>
                </a:cubicBezTo>
                <a:cubicBezTo>
                  <a:pt x="16503" y="394571"/>
                  <a:pt x="125546" y="503614"/>
                  <a:pt x="260058" y="503614"/>
                </a:cubicBezTo>
                <a:cubicBezTo>
                  <a:pt x="394570" y="503614"/>
                  <a:pt x="503613" y="394571"/>
                  <a:pt x="503613" y="260059"/>
                </a:cubicBezTo>
                <a:cubicBezTo>
                  <a:pt x="503613" y="125547"/>
                  <a:pt x="394570" y="16504"/>
                  <a:pt x="260058" y="16504"/>
                </a:cubicBezTo>
                <a:close/>
                <a:moveTo>
                  <a:pt x="260059" y="0"/>
                </a:moveTo>
                <a:cubicBezTo>
                  <a:pt x="403686" y="0"/>
                  <a:pt x="520118" y="116432"/>
                  <a:pt x="520118" y="260059"/>
                </a:cubicBezTo>
                <a:cubicBezTo>
                  <a:pt x="520118" y="403686"/>
                  <a:pt x="403686" y="520118"/>
                  <a:pt x="260059" y="520118"/>
                </a:cubicBezTo>
                <a:cubicBezTo>
                  <a:pt x="116432" y="520118"/>
                  <a:pt x="0" y="403686"/>
                  <a:pt x="0" y="260059"/>
                </a:cubicBezTo>
                <a:cubicBezTo>
                  <a:pt x="0" y="116432"/>
                  <a:pt x="116432" y="0"/>
                  <a:pt x="26005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Huawei Sans" panose="020C0503030203020204" pitchFamily="34" charset="0"/>
              <a:cs typeface="+mn-ea"/>
              <a:sym typeface="+mn-lt"/>
            </a:endParaRPr>
          </a:p>
        </p:txBody>
      </p:sp>
      <p:sp>
        <p:nvSpPr>
          <p:cNvPr id="6" name="MH_Other_2"/>
          <p:cNvSpPr/>
          <p:nvPr/>
        </p:nvSpPr>
        <p:spPr>
          <a:xfrm>
            <a:off x="4959611" y="3823156"/>
            <a:ext cx="520118" cy="520118"/>
          </a:xfrm>
          <a:custGeom>
            <a:avLst/>
            <a:gdLst>
              <a:gd name="connsiteX0" fmla="*/ 260058 w 520118"/>
              <a:gd name="connsiteY0" fmla="*/ 54528 h 520118"/>
              <a:gd name="connsiteX1" fmla="*/ 465588 w 520118"/>
              <a:gd name="connsiteY1" fmla="*/ 260058 h 520118"/>
              <a:gd name="connsiteX2" fmla="*/ 260058 w 520118"/>
              <a:gd name="connsiteY2" fmla="*/ 465588 h 520118"/>
              <a:gd name="connsiteX3" fmla="*/ 54528 w 520118"/>
              <a:gd name="connsiteY3" fmla="*/ 260058 h 520118"/>
              <a:gd name="connsiteX4" fmla="*/ 260058 w 520118"/>
              <a:gd name="connsiteY4" fmla="*/ 54528 h 520118"/>
              <a:gd name="connsiteX5" fmla="*/ 260058 w 520118"/>
              <a:gd name="connsiteY5" fmla="*/ 16504 h 520118"/>
              <a:gd name="connsiteX6" fmla="*/ 16503 w 520118"/>
              <a:gd name="connsiteY6" fmla="*/ 260059 h 520118"/>
              <a:gd name="connsiteX7" fmla="*/ 260058 w 520118"/>
              <a:gd name="connsiteY7" fmla="*/ 503614 h 520118"/>
              <a:gd name="connsiteX8" fmla="*/ 503613 w 520118"/>
              <a:gd name="connsiteY8" fmla="*/ 260059 h 520118"/>
              <a:gd name="connsiteX9" fmla="*/ 260058 w 520118"/>
              <a:gd name="connsiteY9" fmla="*/ 16504 h 520118"/>
              <a:gd name="connsiteX10" fmla="*/ 260059 w 520118"/>
              <a:gd name="connsiteY10" fmla="*/ 0 h 520118"/>
              <a:gd name="connsiteX11" fmla="*/ 520118 w 520118"/>
              <a:gd name="connsiteY11" fmla="*/ 260059 h 520118"/>
              <a:gd name="connsiteX12" fmla="*/ 260059 w 520118"/>
              <a:gd name="connsiteY12" fmla="*/ 520118 h 520118"/>
              <a:gd name="connsiteX13" fmla="*/ 0 w 520118"/>
              <a:gd name="connsiteY13" fmla="*/ 260059 h 520118"/>
              <a:gd name="connsiteX14" fmla="*/ 260059 w 520118"/>
              <a:gd name="connsiteY14" fmla="*/ 0 h 520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0118" h="520118">
                <a:moveTo>
                  <a:pt x="260058" y="54528"/>
                </a:moveTo>
                <a:cubicBezTo>
                  <a:pt x="373569" y="54528"/>
                  <a:pt x="465588" y="146547"/>
                  <a:pt x="465588" y="260058"/>
                </a:cubicBezTo>
                <a:cubicBezTo>
                  <a:pt x="465588" y="373569"/>
                  <a:pt x="373569" y="465588"/>
                  <a:pt x="260058" y="465588"/>
                </a:cubicBezTo>
                <a:cubicBezTo>
                  <a:pt x="146547" y="465588"/>
                  <a:pt x="54528" y="373569"/>
                  <a:pt x="54528" y="260058"/>
                </a:cubicBezTo>
                <a:cubicBezTo>
                  <a:pt x="54528" y="146547"/>
                  <a:pt x="146547" y="54528"/>
                  <a:pt x="260058" y="54528"/>
                </a:cubicBezTo>
                <a:close/>
                <a:moveTo>
                  <a:pt x="260058" y="16504"/>
                </a:moveTo>
                <a:cubicBezTo>
                  <a:pt x="125546" y="16504"/>
                  <a:pt x="16503" y="125547"/>
                  <a:pt x="16503" y="260059"/>
                </a:cubicBezTo>
                <a:cubicBezTo>
                  <a:pt x="16503" y="394571"/>
                  <a:pt x="125546" y="503614"/>
                  <a:pt x="260058" y="503614"/>
                </a:cubicBezTo>
                <a:cubicBezTo>
                  <a:pt x="394570" y="503614"/>
                  <a:pt x="503613" y="394571"/>
                  <a:pt x="503613" y="260059"/>
                </a:cubicBezTo>
                <a:cubicBezTo>
                  <a:pt x="503613" y="125547"/>
                  <a:pt x="394570" y="16504"/>
                  <a:pt x="260058" y="16504"/>
                </a:cubicBezTo>
                <a:close/>
                <a:moveTo>
                  <a:pt x="260059" y="0"/>
                </a:moveTo>
                <a:cubicBezTo>
                  <a:pt x="403686" y="0"/>
                  <a:pt x="520118" y="116432"/>
                  <a:pt x="520118" y="260059"/>
                </a:cubicBezTo>
                <a:cubicBezTo>
                  <a:pt x="520118" y="403686"/>
                  <a:pt x="403686" y="520118"/>
                  <a:pt x="260059" y="520118"/>
                </a:cubicBezTo>
                <a:cubicBezTo>
                  <a:pt x="116432" y="520118"/>
                  <a:pt x="0" y="403686"/>
                  <a:pt x="0" y="260059"/>
                </a:cubicBezTo>
                <a:cubicBezTo>
                  <a:pt x="0" y="116432"/>
                  <a:pt x="116432" y="0"/>
                  <a:pt x="26005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Huawei Sans" panose="020C0503030203020204" pitchFamily="34" charset="0"/>
              <a:cs typeface="+mn-ea"/>
              <a:sym typeface="+mn-lt"/>
            </a:endParaRPr>
          </a:p>
        </p:txBody>
      </p:sp>
      <p:sp>
        <p:nvSpPr>
          <p:cNvPr id="7" name="MH_SubTitle_2"/>
          <p:cNvSpPr txBox="1"/>
          <p:nvPr/>
        </p:nvSpPr>
        <p:spPr>
          <a:xfrm>
            <a:off x="5616672" y="3795693"/>
            <a:ext cx="6004436" cy="500447"/>
          </a:xfrm>
          <a:prstGeom prst="rect">
            <a:avLst/>
          </a:prstGeom>
          <a:solidFill>
            <a:srgbClr val="ED7D31"/>
          </a:solidFill>
        </p:spPr>
        <p:txBody>
          <a:bodyPr wrap="square" rtlCol="0" anchor="ctr" anchorCtr="0">
            <a:noAutofit/>
          </a:bodyPr>
          <a:lstStyle/>
          <a:p>
            <a:pPr>
              <a:lnSpc>
                <a:spcPct val="110000"/>
              </a:lnSpc>
            </a:pPr>
            <a:r>
              <a:rPr lang="en-US" sz="1200" dirty="0">
                <a:solidFill>
                  <a:schemeClr val="bg1"/>
                </a:solidFill>
                <a:latin typeface="Huawei Sans" panose="020C0503030203020204" pitchFamily="34" charset="0"/>
                <a:cs typeface="+mn-ea"/>
                <a:sym typeface="+mn-lt"/>
              </a:rPr>
              <a:t>Cooling system: chilled water system, precision air conditioners, humidifiers, water sensors, fresh air system, and data center temperature and humidity </a:t>
            </a:r>
            <a:r>
              <a:rPr lang="en-US" sz="1200" dirty="0" smtClean="0">
                <a:solidFill>
                  <a:schemeClr val="bg1"/>
                </a:solidFill>
                <a:latin typeface="Huawei Sans" panose="020C0503030203020204" pitchFamily="34" charset="0"/>
                <a:cs typeface="+mn-ea"/>
                <a:sym typeface="+mn-lt"/>
              </a:rPr>
              <a:t>sensors</a:t>
            </a:r>
            <a:endParaRPr lang="en-US" sz="1200" dirty="0">
              <a:solidFill>
                <a:schemeClr val="bg1"/>
              </a:solidFill>
              <a:latin typeface="Huawei Sans" panose="020C0503030203020204" pitchFamily="34" charset="0"/>
              <a:cs typeface="+mn-ea"/>
              <a:sym typeface="+mn-lt"/>
            </a:endParaRPr>
          </a:p>
        </p:txBody>
      </p:sp>
      <p:sp>
        <p:nvSpPr>
          <p:cNvPr id="8" name="MH_Other_3"/>
          <p:cNvSpPr/>
          <p:nvPr/>
        </p:nvSpPr>
        <p:spPr>
          <a:xfrm>
            <a:off x="4959611" y="4725195"/>
            <a:ext cx="520118" cy="520118"/>
          </a:xfrm>
          <a:custGeom>
            <a:avLst/>
            <a:gdLst>
              <a:gd name="connsiteX0" fmla="*/ 260058 w 520118"/>
              <a:gd name="connsiteY0" fmla="*/ 54528 h 520118"/>
              <a:gd name="connsiteX1" fmla="*/ 465588 w 520118"/>
              <a:gd name="connsiteY1" fmla="*/ 260058 h 520118"/>
              <a:gd name="connsiteX2" fmla="*/ 260058 w 520118"/>
              <a:gd name="connsiteY2" fmla="*/ 465588 h 520118"/>
              <a:gd name="connsiteX3" fmla="*/ 54528 w 520118"/>
              <a:gd name="connsiteY3" fmla="*/ 260058 h 520118"/>
              <a:gd name="connsiteX4" fmla="*/ 260058 w 520118"/>
              <a:gd name="connsiteY4" fmla="*/ 54528 h 520118"/>
              <a:gd name="connsiteX5" fmla="*/ 260058 w 520118"/>
              <a:gd name="connsiteY5" fmla="*/ 16504 h 520118"/>
              <a:gd name="connsiteX6" fmla="*/ 16503 w 520118"/>
              <a:gd name="connsiteY6" fmla="*/ 260059 h 520118"/>
              <a:gd name="connsiteX7" fmla="*/ 260058 w 520118"/>
              <a:gd name="connsiteY7" fmla="*/ 503614 h 520118"/>
              <a:gd name="connsiteX8" fmla="*/ 503613 w 520118"/>
              <a:gd name="connsiteY8" fmla="*/ 260059 h 520118"/>
              <a:gd name="connsiteX9" fmla="*/ 260058 w 520118"/>
              <a:gd name="connsiteY9" fmla="*/ 16504 h 520118"/>
              <a:gd name="connsiteX10" fmla="*/ 260059 w 520118"/>
              <a:gd name="connsiteY10" fmla="*/ 0 h 520118"/>
              <a:gd name="connsiteX11" fmla="*/ 520118 w 520118"/>
              <a:gd name="connsiteY11" fmla="*/ 260059 h 520118"/>
              <a:gd name="connsiteX12" fmla="*/ 260059 w 520118"/>
              <a:gd name="connsiteY12" fmla="*/ 520118 h 520118"/>
              <a:gd name="connsiteX13" fmla="*/ 0 w 520118"/>
              <a:gd name="connsiteY13" fmla="*/ 260059 h 520118"/>
              <a:gd name="connsiteX14" fmla="*/ 260059 w 520118"/>
              <a:gd name="connsiteY14" fmla="*/ 0 h 520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0118" h="520118">
                <a:moveTo>
                  <a:pt x="260058" y="54528"/>
                </a:moveTo>
                <a:cubicBezTo>
                  <a:pt x="373569" y="54528"/>
                  <a:pt x="465588" y="146547"/>
                  <a:pt x="465588" y="260058"/>
                </a:cubicBezTo>
                <a:cubicBezTo>
                  <a:pt x="465588" y="373569"/>
                  <a:pt x="373569" y="465588"/>
                  <a:pt x="260058" y="465588"/>
                </a:cubicBezTo>
                <a:cubicBezTo>
                  <a:pt x="146547" y="465588"/>
                  <a:pt x="54528" y="373569"/>
                  <a:pt x="54528" y="260058"/>
                </a:cubicBezTo>
                <a:cubicBezTo>
                  <a:pt x="54528" y="146547"/>
                  <a:pt x="146547" y="54528"/>
                  <a:pt x="260058" y="54528"/>
                </a:cubicBezTo>
                <a:close/>
                <a:moveTo>
                  <a:pt x="260058" y="16504"/>
                </a:moveTo>
                <a:cubicBezTo>
                  <a:pt x="125546" y="16504"/>
                  <a:pt x="16503" y="125547"/>
                  <a:pt x="16503" y="260059"/>
                </a:cubicBezTo>
                <a:cubicBezTo>
                  <a:pt x="16503" y="394571"/>
                  <a:pt x="125546" y="503614"/>
                  <a:pt x="260058" y="503614"/>
                </a:cubicBezTo>
                <a:cubicBezTo>
                  <a:pt x="394570" y="503614"/>
                  <a:pt x="503613" y="394571"/>
                  <a:pt x="503613" y="260059"/>
                </a:cubicBezTo>
                <a:cubicBezTo>
                  <a:pt x="503613" y="125547"/>
                  <a:pt x="394570" y="16504"/>
                  <a:pt x="260058" y="16504"/>
                </a:cubicBezTo>
                <a:close/>
                <a:moveTo>
                  <a:pt x="260059" y="0"/>
                </a:moveTo>
                <a:cubicBezTo>
                  <a:pt x="403686" y="0"/>
                  <a:pt x="520118" y="116432"/>
                  <a:pt x="520118" y="260059"/>
                </a:cubicBezTo>
                <a:cubicBezTo>
                  <a:pt x="520118" y="403686"/>
                  <a:pt x="403686" y="520118"/>
                  <a:pt x="260059" y="520118"/>
                </a:cubicBezTo>
                <a:cubicBezTo>
                  <a:pt x="116432" y="520118"/>
                  <a:pt x="0" y="403686"/>
                  <a:pt x="0" y="260059"/>
                </a:cubicBezTo>
                <a:cubicBezTo>
                  <a:pt x="0" y="116432"/>
                  <a:pt x="116432" y="0"/>
                  <a:pt x="260059"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Huawei Sans" panose="020C0503030203020204" pitchFamily="34" charset="0"/>
              <a:cs typeface="+mn-ea"/>
              <a:sym typeface="+mn-lt"/>
            </a:endParaRPr>
          </a:p>
        </p:txBody>
      </p:sp>
      <p:sp>
        <p:nvSpPr>
          <p:cNvPr id="9" name="MH_SubTitle_3"/>
          <p:cNvSpPr txBox="1"/>
          <p:nvPr/>
        </p:nvSpPr>
        <p:spPr>
          <a:xfrm>
            <a:off x="5554773" y="4725195"/>
            <a:ext cx="4871764" cy="520118"/>
          </a:xfrm>
          <a:prstGeom prst="rect">
            <a:avLst/>
          </a:prstGeom>
          <a:solidFill>
            <a:srgbClr val="A5A5A5"/>
          </a:solidFill>
        </p:spPr>
        <p:txBody>
          <a:bodyPr wrap="square" rtlCol="0" anchor="ctr" anchorCtr="0">
            <a:normAutofit/>
          </a:bodyPr>
          <a:lstStyle/>
          <a:p>
            <a:pPr>
              <a:lnSpc>
                <a:spcPct val="110000"/>
              </a:lnSpc>
            </a:pPr>
            <a:r>
              <a:rPr lang="en-US" sz="1200" dirty="0">
                <a:solidFill>
                  <a:schemeClr val="bg1"/>
                </a:solidFill>
                <a:latin typeface="Huawei Sans" panose="020C0503030203020204" pitchFamily="34" charset="0"/>
                <a:cs typeface="+mn-ea"/>
                <a:sym typeface="+mn-lt"/>
              </a:rPr>
              <a:t>Security protection system: video surveillance system, access control system, and intrusion alarm </a:t>
            </a:r>
            <a:r>
              <a:rPr lang="en-US" sz="1200" dirty="0" smtClean="0">
                <a:solidFill>
                  <a:schemeClr val="bg1"/>
                </a:solidFill>
                <a:latin typeface="Huawei Sans" panose="020C0503030203020204" pitchFamily="34" charset="0"/>
                <a:cs typeface="+mn-ea"/>
                <a:sym typeface="+mn-lt"/>
              </a:rPr>
              <a:t>system</a:t>
            </a:r>
            <a:endParaRPr lang="en-US" sz="1200" dirty="0">
              <a:solidFill>
                <a:schemeClr val="bg1"/>
              </a:solidFill>
              <a:latin typeface="Huawei Sans" panose="020C0503030203020204" pitchFamily="34" charset="0"/>
              <a:cs typeface="+mn-ea"/>
              <a:sym typeface="+mn-lt"/>
            </a:endParaRPr>
          </a:p>
        </p:txBody>
      </p:sp>
      <p:sp>
        <p:nvSpPr>
          <p:cNvPr id="10" name="MH_Title_1"/>
          <p:cNvSpPr/>
          <p:nvPr/>
        </p:nvSpPr>
        <p:spPr>
          <a:xfrm>
            <a:off x="765115" y="3454363"/>
            <a:ext cx="4119452" cy="1728132"/>
          </a:xfrm>
          <a:custGeom>
            <a:avLst/>
            <a:gdLst>
              <a:gd name="connsiteX0" fmla="*/ 3330430 w 4194496"/>
              <a:gd name="connsiteY0" fmla="*/ 0 h 1728132"/>
              <a:gd name="connsiteX1" fmla="*/ 4194496 w 4194496"/>
              <a:gd name="connsiteY1" fmla="*/ 864066 h 1728132"/>
              <a:gd name="connsiteX2" fmla="*/ 3330430 w 4194496"/>
              <a:gd name="connsiteY2" fmla="*/ 1728132 h 1728132"/>
              <a:gd name="connsiteX3" fmla="*/ 2847323 w 4194496"/>
              <a:gd name="connsiteY3" fmla="*/ 1580563 h 1728132"/>
              <a:gd name="connsiteX4" fmla="*/ 2822827 w 4194496"/>
              <a:gd name="connsiteY4" fmla="*/ 1560352 h 1728132"/>
              <a:gd name="connsiteX5" fmla="*/ 0 w 4194496"/>
              <a:gd name="connsiteY5" fmla="*/ 1560352 h 1728132"/>
              <a:gd name="connsiteX6" fmla="*/ 0 w 4194496"/>
              <a:gd name="connsiteY6" fmla="*/ 167780 h 1728132"/>
              <a:gd name="connsiteX7" fmla="*/ 2822827 w 4194496"/>
              <a:gd name="connsiteY7" fmla="*/ 167780 h 1728132"/>
              <a:gd name="connsiteX8" fmla="*/ 2847323 w 4194496"/>
              <a:gd name="connsiteY8" fmla="*/ 147569 h 1728132"/>
              <a:gd name="connsiteX9" fmla="*/ 3330430 w 4194496"/>
              <a:gd name="connsiteY9" fmla="*/ 0 h 1728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94496" h="1728132">
                <a:moveTo>
                  <a:pt x="3330430" y="0"/>
                </a:moveTo>
                <a:cubicBezTo>
                  <a:pt x="3807640" y="0"/>
                  <a:pt x="4194496" y="386856"/>
                  <a:pt x="4194496" y="864066"/>
                </a:cubicBezTo>
                <a:cubicBezTo>
                  <a:pt x="4194496" y="1341276"/>
                  <a:pt x="3807640" y="1728132"/>
                  <a:pt x="3330430" y="1728132"/>
                </a:cubicBezTo>
                <a:cubicBezTo>
                  <a:pt x="3151476" y="1728132"/>
                  <a:pt x="2985229" y="1673731"/>
                  <a:pt x="2847323" y="1580563"/>
                </a:cubicBezTo>
                <a:lnTo>
                  <a:pt x="2822827" y="1560352"/>
                </a:lnTo>
                <a:lnTo>
                  <a:pt x="0" y="1560352"/>
                </a:lnTo>
                <a:lnTo>
                  <a:pt x="0" y="167780"/>
                </a:lnTo>
                <a:lnTo>
                  <a:pt x="2822827" y="167780"/>
                </a:lnTo>
                <a:lnTo>
                  <a:pt x="2847323" y="147569"/>
                </a:lnTo>
                <a:cubicBezTo>
                  <a:pt x="2985229" y="54402"/>
                  <a:pt x="3151476" y="0"/>
                  <a:pt x="333043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Ins="1620000" rtlCol="0" anchor="ctr">
            <a:normAutofit/>
          </a:bodyPr>
          <a:lstStyle/>
          <a:p>
            <a:pPr>
              <a:lnSpc>
                <a:spcPct val="120000"/>
              </a:lnSpc>
            </a:pPr>
            <a:r>
              <a:rPr lang="en-US" sz="2000" b="1">
                <a:solidFill>
                  <a:srgbClr val="FFFFFF"/>
                </a:solidFill>
                <a:latin typeface="Huawei Sans" panose="020C0503030203020204" pitchFamily="34" charset="0"/>
                <a:cs typeface="+mn-ea"/>
                <a:sym typeface="+mn-lt"/>
              </a:rPr>
              <a:t>DCIM management objects</a:t>
            </a:r>
          </a:p>
        </p:txBody>
      </p:sp>
      <p:sp>
        <p:nvSpPr>
          <p:cNvPr id="12" name="MH_Other_6"/>
          <p:cNvSpPr/>
          <p:nvPr/>
        </p:nvSpPr>
        <p:spPr>
          <a:xfrm>
            <a:off x="3950589" y="5577500"/>
            <a:ext cx="520118" cy="520118"/>
          </a:xfrm>
          <a:custGeom>
            <a:avLst/>
            <a:gdLst>
              <a:gd name="connsiteX0" fmla="*/ 260058 w 520118"/>
              <a:gd name="connsiteY0" fmla="*/ 54528 h 520118"/>
              <a:gd name="connsiteX1" fmla="*/ 465588 w 520118"/>
              <a:gd name="connsiteY1" fmla="*/ 260058 h 520118"/>
              <a:gd name="connsiteX2" fmla="*/ 260058 w 520118"/>
              <a:gd name="connsiteY2" fmla="*/ 465588 h 520118"/>
              <a:gd name="connsiteX3" fmla="*/ 54528 w 520118"/>
              <a:gd name="connsiteY3" fmla="*/ 260058 h 520118"/>
              <a:gd name="connsiteX4" fmla="*/ 260058 w 520118"/>
              <a:gd name="connsiteY4" fmla="*/ 54528 h 520118"/>
              <a:gd name="connsiteX5" fmla="*/ 260058 w 520118"/>
              <a:gd name="connsiteY5" fmla="*/ 16504 h 520118"/>
              <a:gd name="connsiteX6" fmla="*/ 16503 w 520118"/>
              <a:gd name="connsiteY6" fmla="*/ 260059 h 520118"/>
              <a:gd name="connsiteX7" fmla="*/ 260058 w 520118"/>
              <a:gd name="connsiteY7" fmla="*/ 503614 h 520118"/>
              <a:gd name="connsiteX8" fmla="*/ 503613 w 520118"/>
              <a:gd name="connsiteY8" fmla="*/ 260059 h 520118"/>
              <a:gd name="connsiteX9" fmla="*/ 260058 w 520118"/>
              <a:gd name="connsiteY9" fmla="*/ 16504 h 520118"/>
              <a:gd name="connsiteX10" fmla="*/ 260059 w 520118"/>
              <a:gd name="connsiteY10" fmla="*/ 0 h 520118"/>
              <a:gd name="connsiteX11" fmla="*/ 520118 w 520118"/>
              <a:gd name="connsiteY11" fmla="*/ 260059 h 520118"/>
              <a:gd name="connsiteX12" fmla="*/ 260059 w 520118"/>
              <a:gd name="connsiteY12" fmla="*/ 520118 h 520118"/>
              <a:gd name="connsiteX13" fmla="*/ 0 w 520118"/>
              <a:gd name="connsiteY13" fmla="*/ 260059 h 520118"/>
              <a:gd name="connsiteX14" fmla="*/ 260059 w 520118"/>
              <a:gd name="connsiteY14" fmla="*/ 0 h 520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0118" h="520118">
                <a:moveTo>
                  <a:pt x="260058" y="54528"/>
                </a:moveTo>
                <a:cubicBezTo>
                  <a:pt x="373569" y="54528"/>
                  <a:pt x="465588" y="146547"/>
                  <a:pt x="465588" y="260058"/>
                </a:cubicBezTo>
                <a:cubicBezTo>
                  <a:pt x="465588" y="373569"/>
                  <a:pt x="373569" y="465588"/>
                  <a:pt x="260058" y="465588"/>
                </a:cubicBezTo>
                <a:cubicBezTo>
                  <a:pt x="146547" y="465588"/>
                  <a:pt x="54528" y="373569"/>
                  <a:pt x="54528" y="260058"/>
                </a:cubicBezTo>
                <a:cubicBezTo>
                  <a:pt x="54528" y="146547"/>
                  <a:pt x="146547" y="54528"/>
                  <a:pt x="260058" y="54528"/>
                </a:cubicBezTo>
                <a:close/>
                <a:moveTo>
                  <a:pt x="260058" y="16504"/>
                </a:moveTo>
                <a:cubicBezTo>
                  <a:pt x="125546" y="16504"/>
                  <a:pt x="16503" y="125547"/>
                  <a:pt x="16503" y="260059"/>
                </a:cubicBezTo>
                <a:cubicBezTo>
                  <a:pt x="16503" y="394571"/>
                  <a:pt x="125546" y="503614"/>
                  <a:pt x="260058" y="503614"/>
                </a:cubicBezTo>
                <a:cubicBezTo>
                  <a:pt x="394570" y="503614"/>
                  <a:pt x="503613" y="394571"/>
                  <a:pt x="503613" y="260059"/>
                </a:cubicBezTo>
                <a:cubicBezTo>
                  <a:pt x="503613" y="125547"/>
                  <a:pt x="394570" y="16504"/>
                  <a:pt x="260058" y="16504"/>
                </a:cubicBezTo>
                <a:close/>
                <a:moveTo>
                  <a:pt x="260059" y="0"/>
                </a:moveTo>
                <a:cubicBezTo>
                  <a:pt x="403686" y="0"/>
                  <a:pt x="520118" y="116432"/>
                  <a:pt x="520118" y="260059"/>
                </a:cubicBezTo>
                <a:cubicBezTo>
                  <a:pt x="520118" y="403686"/>
                  <a:pt x="403686" y="520118"/>
                  <a:pt x="260059" y="520118"/>
                </a:cubicBezTo>
                <a:cubicBezTo>
                  <a:pt x="116432" y="520118"/>
                  <a:pt x="0" y="403686"/>
                  <a:pt x="0" y="260059"/>
                </a:cubicBezTo>
                <a:cubicBezTo>
                  <a:pt x="0" y="116432"/>
                  <a:pt x="116432" y="0"/>
                  <a:pt x="260059"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Huawei Sans" panose="020C0503030203020204" pitchFamily="34" charset="0"/>
              <a:cs typeface="+mn-ea"/>
              <a:sym typeface="+mn-lt"/>
            </a:endParaRPr>
          </a:p>
        </p:txBody>
      </p:sp>
      <p:sp>
        <p:nvSpPr>
          <p:cNvPr id="13" name="MH_SubTitle_4"/>
          <p:cNvSpPr txBox="1"/>
          <p:nvPr/>
        </p:nvSpPr>
        <p:spPr>
          <a:xfrm>
            <a:off x="4565194" y="5577500"/>
            <a:ext cx="5604168" cy="520118"/>
          </a:xfrm>
          <a:prstGeom prst="rect">
            <a:avLst/>
          </a:prstGeom>
          <a:solidFill>
            <a:srgbClr val="FF0000"/>
          </a:solidFill>
        </p:spPr>
        <p:txBody>
          <a:bodyPr wrap="square" rtlCol="0" anchor="ctr" anchorCtr="0">
            <a:normAutofit/>
          </a:bodyPr>
          <a:lstStyle/>
          <a:p>
            <a:pPr>
              <a:lnSpc>
                <a:spcPct val="110000"/>
              </a:lnSpc>
            </a:pPr>
            <a:r>
              <a:rPr lang="en-US" sz="1200" dirty="0" smtClean="0">
                <a:solidFill>
                  <a:schemeClr val="bg1"/>
                </a:solidFill>
                <a:latin typeface="Huawei Sans" panose="020C0503030203020204" pitchFamily="34" charset="0"/>
                <a:cs typeface="+mn-ea"/>
                <a:sym typeface="+mn-lt"/>
              </a:rPr>
              <a:t>Firefighting </a:t>
            </a:r>
            <a:r>
              <a:rPr lang="en-US" sz="1200" dirty="0">
                <a:solidFill>
                  <a:schemeClr val="bg1"/>
                </a:solidFill>
                <a:latin typeface="Huawei Sans" panose="020C0503030203020204" pitchFamily="34" charset="0"/>
                <a:cs typeface="+mn-ea"/>
                <a:sym typeface="+mn-lt"/>
              </a:rPr>
              <a:t>system: fire extinguishing controller, alarm system, and fire extinguishing </a:t>
            </a:r>
            <a:r>
              <a:rPr lang="en-US" sz="1200" dirty="0" smtClean="0">
                <a:solidFill>
                  <a:schemeClr val="bg1"/>
                </a:solidFill>
                <a:latin typeface="Huawei Sans" panose="020C0503030203020204" pitchFamily="34" charset="0"/>
                <a:cs typeface="+mn-ea"/>
                <a:sym typeface="+mn-lt"/>
              </a:rPr>
              <a:t>system</a:t>
            </a:r>
            <a:endParaRPr lang="en-US" sz="1200" dirty="0">
              <a:solidFill>
                <a:schemeClr val="bg1"/>
              </a:solidFill>
              <a:latin typeface="Huawei Sans" panose="020C0503030203020204" pitchFamily="34" charset="0"/>
              <a:cs typeface="+mn-ea"/>
              <a:sym typeface="+mn-lt"/>
            </a:endParaRPr>
          </a:p>
        </p:txBody>
      </p:sp>
      <p:grpSp>
        <p:nvGrpSpPr>
          <p:cNvPr id="2" name="组合 1"/>
          <p:cNvGrpSpPr/>
          <p:nvPr/>
        </p:nvGrpSpPr>
        <p:grpSpPr>
          <a:xfrm>
            <a:off x="3593041" y="3907217"/>
            <a:ext cx="876846" cy="740000"/>
            <a:chOff x="3367836" y="3716338"/>
            <a:chExt cx="354642" cy="300669"/>
          </a:xfrm>
        </p:grpSpPr>
        <p:sp>
          <p:nvSpPr>
            <p:cNvPr id="18" name="Rectangle 111"/>
            <p:cNvSpPr>
              <a:spLocks noChangeArrowheads="1"/>
            </p:cNvSpPr>
            <p:nvPr/>
          </p:nvSpPr>
          <p:spPr bwMode="auto">
            <a:xfrm>
              <a:off x="3437223" y="3855108"/>
              <a:ext cx="25699" cy="53966"/>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cs typeface="+mn-ea"/>
                <a:sym typeface="+mn-lt"/>
              </a:endParaRPr>
            </a:p>
          </p:txBody>
        </p:sp>
        <p:sp>
          <p:nvSpPr>
            <p:cNvPr id="19" name="Freeform 112"/>
            <p:cNvSpPr>
              <a:spLocks noEditPoints="1"/>
            </p:cNvSpPr>
            <p:nvPr/>
          </p:nvSpPr>
          <p:spPr bwMode="auto">
            <a:xfrm>
              <a:off x="3367836" y="3716338"/>
              <a:ext cx="354642" cy="151618"/>
            </a:xfrm>
            <a:custGeom>
              <a:avLst/>
              <a:gdLst>
                <a:gd name="T0" fmla="*/ 114 w 156"/>
                <a:gd name="T1" fmla="*/ 24 h 66"/>
                <a:gd name="T2" fmla="*/ 114 w 156"/>
                <a:gd name="T3" fmla="*/ 23 h 66"/>
                <a:gd name="T4" fmla="*/ 114 w 156"/>
                <a:gd name="T5" fmla="*/ 18 h 66"/>
                <a:gd name="T6" fmla="*/ 96 w 156"/>
                <a:gd name="T7" fmla="*/ 0 h 66"/>
                <a:gd name="T8" fmla="*/ 60 w 156"/>
                <a:gd name="T9" fmla="*/ 0 h 66"/>
                <a:gd name="T10" fmla="*/ 42 w 156"/>
                <a:gd name="T11" fmla="*/ 18 h 66"/>
                <a:gd name="T12" fmla="*/ 42 w 156"/>
                <a:gd name="T13" fmla="*/ 24 h 66"/>
                <a:gd name="T14" fmla="*/ 0 w 156"/>
                <a:gd name="T15" fmla="*/ 24 h 66"/>
                <a:gd name="T16" fmla="*/ 0 w 156"/>
                <a:gd name="T17" fmla="*/ 66 h 66"/>
                <a:gd name="T18" fmla="*/ 24 w 156"/>
                <a:gd name="T19" fmla="*/ 66 h 66"/>
                <a:gd name="T20" fmla="*/ 24 w 156"/>
                <a:gd name="T21" fmla="*/ 54 h 66"/>
                <a:gd name="T22" fmla="*/ 48 w 156"/>
                <a:gd name="T23" fmla="*/ 54 h 66"/>
                <a:gd name="T24" fmla="*/ 48 w 156"/>
                <a:gd name="T25" fmla="*/ 66 h 66"/>
                <a:gd name="T26" fmla="*/ 108 w 156"/>
                <a:gd name="T27" fmla="*/ 66 h 66"/>
                <a:gd name="T28" fmla="*/ 108 w 156"/>
                <a:gd name="T29" fmla="*/ 54 h 66"/>
                <a:gd name="T30" fmla="*/ 132 w 156"/>
                <a:gd name="T31" fmla="*/ 54 h 66"/>
                <a:gd name="T32" fmla="*/ 132 w 156"/>
                <a:gd name="T33" fmla="*/ 66 h 66"/>
                <a:gd name="T34" fmla="*/ 156 w 156"/>
                <a:gd name="T35" fmla="*/ 66 h 66"/>
                <a:gd name="T36" fmla="*/ 156 w 156"/>
                <a:gd name="T37" fmla="*/ 24 h 66"/>
                <a:gd name="T38" fmla="*/ 114 w 156"/>
                <a:gd name="T39" fmla="*/ 24 h 66"/>
                <a:gd name="T40" fmla="*/ 54 w 156"/>
                <a:gd name="T41" fmla="*/ 18 h 66"/>
                <a:gd name="T42" fmla="*/ 60 w 156"/>
                <a:gd name="T43" fmla="*/ 12 h 66"/>
                <a:gd name="T44" fmla="*/ 96 w 156"/>
                <a:gd name="T45" fmla="*/ 12 h 66"/>
                <a:gd name="T46" fmla="*/ 102 w 156"/>
                <a:gd name="T47" fmla="*/ 18 h 66"/>
                <a:gd name="T48" fmla="*/ 102 w 156"/>
                <a:gd name="T49" fmla="*/ 24 h 66"/>
                <a:gd name="T50" fmla="*/ 54 w 156"/>
                <a:gd name="T51" fmla="*/ 24 h 66"/>
                <a:gd name="T52" fmla="*/ 54 w 156"/>
                <a:gd name="T53" fmla="*/ 1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6" h="66">
                  <a:moveTo>
                    <a:pt x="114" y="24"/>
                  </a:moveTo>
                  <a:cubicBezTo>
                    <a:pt x="114" y="23"/>
                    <a:pt x="114" y="23"/>
                    <a:pt x="114" y="23"/>
                  </a:cubicBezTo>
                  <a:cubicBezTo>
                    <a:pt x="114" y="18"/>
                    <a:pt x="114" y="18"/>
                    <a:pt x="114" y="18"/>
                  </a:cubicBezTo>
                  <a:cubicBezTo>
                    <a:pt x="114" y="6"/>
                    <a:pt x="105" y="0"/>
                    <a:pt x="96" y="0"/>
                  </a:cubicBezTo>
                  <a:cubicBezTo>
                    <a:pt x="60" y="0"/>
                    <a:pt x="60" y="0"/>
                    <a:pt x="60" y="0"/>
                  </a:cubicBezTo>
                  <a:cubicBezTo>
                    <a:pt x="48" y="0"/>
                    <a:pt x="42" y="9"/>
                    <a:pt x="42" y="18"/>
                  </a:cubicBezTo>
                  <a:cubicBezTo>
                    <a:pt x="42" y="24"/>
                    <a:pt x="42" y="24"/>
                    <a:pt x="42" y="24"/>
                  </a:cubicBezTo>
                  <a:cubicBezTo>
                    <a:pt x="0" y="24"/>
                    <a:pt x="0" y="24"/>
                    <a:pt x="0" y="24"/>
                  </a:cubicBezTo>
                  <a:cubicBezTo>
                    <a:pt x="0" y="66"/>
                    <a:pt x="0" y="66"/>
                    <a:pt x="0" y="66"/>
                  </a:cubicBezTo>
                  <a:cubicBezTo>
                    <a:pt x="24" y="66"/>
                    <a:pt x="24" y="66"/>
                    <a:pt x="24" y="66"/>
                  </a:cubicBezTo>
                  <a:cubicBezTo>
                    <a:pt x="24" y="54"/>
                    <a:pt x="24" y="54"/>
                    <a:pt x="24" y="54"/>
                  </a:cubicBezTo>
                  <a:cubicBezTo>
                    <a:pt x="48" y="54"/>
                    <a:pt x="48" y="54"/>
                    <a:pt x="48" y="54"/>
                  </a:cubicBezTo>
                  <a:cubicBezTo>
                    <a:pt x="48" y="66"/>
                    <a:pt x="48" y="66"/>
                    <a:pt x="48" y="66"/>
                  </a:cubicBezTo>
                  <a:cubicBezTo>
                    <a:pt x="108" y="66"/>
                    <a:pt x="108" y="66"/>
                    <a:pt x="108" y="66"/>
                  </a:cubicBezTo>
                  <a:cubicBezTo>
                    <a:pt x="108" y="54"/>
                    <a:pt x="108" y="54"/>
                    <a:pt x="108" y="54"/>
                  </a:cubicBezTo>
                  <a:cubicBezTo>
                    <a:pt x="132" y="54"/>
                    <a:pt x="132" y="54"/>
                    <a:pt x="132" y="54"/>
                  </a:cubicBezTo>
                  <a:cubicBezTo>
                    <a:pt x="132" y="66"/>
                    <a:pt x="132" y="66"/>
                    <a:pt x="132" y="66"/>
                  </a:cubicBezTo>
                  <a:cubicBezTo>
                    <a:pt x="156" y="66"/>
                    <a:pt x="156" y="66"/>
                    <a:pt x="156" y="66"/>
                  </a:cubicBezTo>
                  <a:cubicBezTo>
                    <a:pt x="156" y="24"/>
                    <a:pt x="156" y="24"/>
                    <a:pt x="156" y="24"/>
                  </a:cubicBezTo>
                  <a:lnTo>
                    <a:pt x="114" y="24"/>
                  </a:lnTo>
                  <a:close/>
                  <a:moveTo>
                    <a:pt x="54" y="18"/>
                  </a:moveTo>
                  <a:cubicBezTo>
                    <a:pt x="54" y="18"/>
                    <a:pt x="54" y="12"/>
                    <a:pt x="60" y="12"/>
                  </a:cubicBezTo>
                  <a:cubicBezTo>
                    <a:pt x="96" y="12"/>
                    <a:pt x="96" y="12"/>
                    <a:pt x="96" y="12"/>
                  </a:cubicBezTo>
                  <a:cubicBezTo>
                    <a:pt x="96" y="12"/>
                    <a:pt x="102" y="12"/>
                    <a:pt x="102" y="18"/>
                  </a:cubicBezTo>
                  <a:cubicBezTo>
                    <a:pt x="102" y="24"/>
                    <a:pt x="102" y="24"/>
                    <a:pt x="102" y="24"/>
                  </a:cubicBezTo>
                  <a:cubicBezTo>
                    <a:pt x="54" y="24"/>
                    <a:pt x="54" y="24"/>
                    <a:pt x="54" y="24"/>
                  </a:cubicBezTo>
                  <a:lnTo>
                    <a:pt x="54" y="1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cs typeface="+mn-ea"/>
                <a:sym typeface="+mn-lt"/>
              </a:endParaRPr>
            </a:p>
          </p:txBody>
        </p:sp>
        <p:sp>
          <p:nvSpPr>
            <p:cNvPr id="20" name="Freeform 113"/>
            <p:cNvSpPr>
              <a:spLocks/>
            </p:cNvSpPr>
            <p:nvPr/>
          </p:nvSpPr>
          <p:spPr bwMode="auto">
            <a:xfrm>
              <a:off x="3380686" y="3880807"/>
              <a:ext cx="328943" cy="136200"/>
            </a:xfrm>
            <a:custGeom>
              <a:avLst/>
              <a:gdLst>
                <a:gd name="T0" fmla="*/ 112 w 128"/>
                <a:gd name="T1" fmla="*/ 16 h 53"/>
                <a:gd name="T2" fmla="*/ 91 w 128"/>
                <a:gd name="T3" fmla="*/ 16 h 53"/>
                <a:gd name="T4" fmla="*/ 91 w 128"/>
                <a:gd name="T5" fmla="*/ 0 h 53"/>
                <a:gd name="T6" fmla="*/ 38 w 128"/>
                <a:gd name="T7" fmla="*/ 0 h 53"/>
                <a:gd name="T8" fmla="*/ 38 w 128"/>
                <a:gd name="T9" fmla="*/ 16 h 53"/>
                <a:gd name="T10" fmla="*/ 16 w 128"/>
                <a:gd name="T11" fmla="*/ 16 h 53"/>
                <a:gd name="T12" fmla="*/ 16 w 128"/>
                <a:gd name="T13" fmla="*/ 0 h 53"/>
                <a:gd name="T14" fmla="*/ 0 w 128"/>
                <a:gd name="T15" fmla="*/ 0 h 53"/>
                <a:gd name="T16" fmla="*/ 0 w 128"/>
                <a:gd name="T17" fmla="*/ 53 h 53"/>
                <a:gd name="T18" fmla="*/ 128 w 128"/>
                <a:gd name="T19" fmla="*/ 53 h 53"/>
                <a:gd name="T20" fmla="*/ 128 w 128"/>
                <a:gd name="T21" fmla="*/ 0 h 53"/>
                <a:gd name="T22" fmla="*/ 112 w 128"/>
                <a:gd name="T23" fmla="*/ 0 h 53"/>
                <a:gd name="T24" fmla="*/ 112 w 128"/>
                <a:gd name="T25" fmla="*/ 1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53">
                  <a:moveTo>
                    <a:pt x="112" y="16"/>
                  </a:moveTo>
                  <a:lnTo>
                    <a:pt x="91" y="16"/>
                  </a:lnTo>
                  <a:lnTo>
                    <a:pt x="91" y="0"/>
                  </a:lnTo>
                  <a:lnTo>
                    <a:pt x="38" y="0"/>
                  </a:lnTo>
                  <a:lnTo>
                    <a:pt x="38" y="16"/>
                  </a:lnTo>
                  <a:lnTo>
                    <a:pt x="16" y="16"/>
                  </a:lnTo>
                  <a:lnTo>
                    <a:pt x="16" y="0"/>
                  </a:lnTo>
                  <a:lnTo>
                    <a:pt x="0" y="0"/>
                  </a:lnTo>
                  <a:lnTo>
                    <a:pt x="0" y="53"/>
                  </a:lnTo>
                  <a:lnTo>
                    <a:pt x="128" y="53"/>
                  </a:lnTo>
                  <a:lnTo>
                    <a:pt x="128" y="0"/>
                  </a:lnTo>
                  <a:lnTo>
                    <a:pt x="112" y="0"/>
                  </a:lnTo>
                  <a:lnTo>
                    <a:pt x="112" y="1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cs typeface="+mn-ea"/>
                <a:sym typeface="+mn-lt"/>
              </a:endParaRPr>
            </a:p>
          </p:txBody>
        </p:sp>
        <p:sp>
          <p:nvSpPr>
            <p:cNvPr id="21" name="Rectangle 114"/>
            <p:cNvSpPr>
              <a:spLocks noChangeArrowheads="1"/>
            </p:cNvSpPr>
            <p:nvPr/>
          </p:nvSpPr>
          <p:spPr bwMode="auto">
            <a:xfrm>
              <a:off x="3627393" y="3855108"/>
              <a:ext cx="28270" cy="53966"/>
            </a:xfrm>
            <a:prstGeom prst="rect">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cs typeface="+mn-ea"/>
                <a:sym typeface="+mn-lt"/>
              </a:endParaRPr>
            </a:p>
          </p:txBody>
        </p:sp>
      </p:grpSp>
    </p:spTree>
    <p:extLst>
      <p:ext uri="{BB962C8B-B14F-4D97-AF65-F5344CB8AC3E}">
        <p14:creationId xmlns:p14="http://schemas.microsoft.com/office/powerpoint/2010/main" val="1312302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barn(inVertical)">
                                      <p:cBhvr>
                                        <p:cTn id="7" dur="500"/>
                                        <p:tgtEl>
                                          <p:spTgt spid="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par>
                                <p:cTn id="13" presetID="22" presetClass="entr" presetSubtype="4"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down)">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down)">
                                      <p:cBhvr>
                                        <p:cTn id="28" dur="500"/>
                                        <p:tgtEl>
                                          <p:spTgt spid="6"/>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down)">
                                      <p:cBhvr>
                                        <p:cTn id="31" dur="5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down)">
                                      <p:cBhvr>
                                        <p:cTn id="36" dur="500"/>
                                        <p:tgtEl>
                                          <p:spTgt spid="8"/>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down)">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down)">
                                      <p:cBhvr>
                                        <p:cTn id="44" dur="500"/>
                                        <p:tgtEl>
                                          <p:spTgt spid="12"/>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down)">
                                      <p:cBhvr>
                                        <p:cTn id="4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P spid="4" grpId="0" animBg="1"/>
      <p:bldP spid="5" grpId="0" animBg="1"/>
      <p:bldP spid="6" grpId="0" animBg="1"/>
      <p:bldP spid="7" grpId="0" animBg="1"/>
      <p:bldP spid="8" grpId="0" animBg="1"/>
      <p:bldP spid="9" grpId="0" animBg="1"/>
      <p:bldP spid="10" grpId="0" animBg="1"/>
      <p:bldP spid="12" grpId="0" animBg="1"/>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MH_PageTitle"/>
          <p:cNvSpPr>
            <a:spLocks noGrp="1"/>
          </p:cNvSpPr>
          <p:nvPr>
            <p:ph type="title"/>
          </p:nvPr>
        </p:nvSpPr>
        <p:spPr/>
        <p:txBody>
          <a:bodyPr anchor="ctr" anchorCtr="0"/>
          <a:lstStyle/>
          <a:p>
            <a:r>
              <a:rPr lang="en-US" dirty="0">
                <a:latin typeface="Huawei Sans" panose="020C0503030203020204" pitchFamily="34" charset="0"/>
                <a:ea typeface="+mn-ea"/>
                <a:cs typeface="+mn-ea"/>
                <a:sym typeface="+mn-lt"/>
              </a:rPr>
              <a:t>Confirm the Basic Information </a:t>
            </a:r>
            <a:r>
              <a:rPr lang="en-US" dirty="0">
                <a:ea typeface="+mn-ea"/>
                <a:cs typeface="+mn-ea"/>
                <a:sym typeface="+mn-lt"/>
              </a:rPr>
              <a:t>A</a:t>
            </a:r>
            <a:r>
              <a:rPr lang="en-US" dirty="0" smtClean="0">
                <a:latin typeface="Huawei Sans" panose="020C0503030203020204" pitchFamily="34" charset="0"/>
                <a:ea typeface="+mn-ea"/>
                <a:cs typeface="+mn-ea"/>
                <a:sym typeface="+mn-lt"/>
              </a:rPr>
              <a:t>bout </a:t>
            </a:r>
            <a:r>
              <a:rPr lang="en-US" dirty="0">
                <a:latin typeface="Huawei Sans" panose="020C0503030203020204" pitchFamily="34" charset="0"/>
                <a:ea typeface="+mn-ea"/>
                <a:cs typeface="+mn-ea"/>
                <a:sym typeface="+mn-lt"/>
              </a:rPr>
              <a:t>Management Objects</a:t>
            </a:r>
          </a:p>
        </p:txBody>
      </p:sp>
      <p:sp>
        <p:nvSpPr>
          <p:cNvPr id="3" name="MH_Other_1"/>
          <p:cNvSpPr/>
          <p:nvPr/>
        </p:nvSpPr>
        <p:spPr>
          <a:xfrm>
            <a:off x="516782" y="3514545"/>
            <a:ext cx="1003300" cy="1003300"/>
          </a:xfrm>
          <a:prstGeom prst="ellipse">
            <a:avLst/>
          </a:prstGeom>
          <a:solidFill>
            <a:srgbClr val="FFFFFF"/>
          </a:solidFill>
          <a:ln w="3175">
            <a:solidFill>
              <a:srgbClr val="DDDDDD"/>
            </a:solidFill>
          </a:ln>
          <a:effectLst>
            <a:outerShdw dist="63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Huawei Sans" panose="020C0503030203020204" pitchFamily="34" charset="0"/>
              <a:cs typeface="+mn-ea"/>
              <a:sym typeface="+mn-lt"/>
            </a:endParaRPr>
          </a:p>
        </p:txBody>
      </p:sp>
      <p:sp>
        <p:nvSpPr>
          <p:cNvPr id="4" name="MH_Other_2"/>
          <p:cNvSpPr/>
          <p:nvPr/>
        </p:nvSpPr>
        <p:spPr>
          <a:xfrm>
            <a:off x="606259" y="3604054"/>
            <a:ext cx="825557" cy="825557"/>
          </a:xfrm>
          <a:prstGeom prst="ellipse">
            <a:avLst/>
          </a:prstGeom>
          <a:solidFill>
            <a:schemeClr val="accent2"/>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Huawei Sans" panose="020C0503030203020204" pitchFamily="34" charset="0"/>
              <a:cs typeface="+mn-ea"/>
              <a:sym typeface="+mn-lt"/>
            </a:endParaRPr>
          </a:p>
        </p:txBody>
      </p:sp>
      <p:sp>
        <p:nvSpPr>
          <p:cNvPr id="5" name="MH_Other_3"/>
          <p:cNvSpPr/>
          <p:nvPr/>
        </p:nvSpPr>
        <p:spPr>
          <a:xfrm>
            <a:off x="1575645" y="3589158"/>
            <a:ext cx="190500" cy="855663"/>
          </a:xfrm>
          <a:custGeom>
            <a:avLst/>
            <a:gdLst>
              <a:gd name="connsiteX0" fmla="*/ 0 w 200069"/>
              <a:gd name="connsiteY0" fmla="*/ 0 h 904875"/>
              <a:gd name="connsiteX1" fmla="*/ 200025 w 200069"/>
              <a:gd name="connsiteY1" fmla="*/ 490538 h 904875"/>
              <a:gd name="connsiteX2" fmla="*/ 14288 w 200069"/>
              <a:gd name="connsiteY2" fmla="*/ 904875 h 904875"/>
              <a:gd name="connsiteX0" fmla="*/ 0 w 202450"/>
              <a:gd name="connsiteY0" fmla="*/ 0 h 904875"/>
              <a:gd name="connsiteX1" fmla="*/ 202407 w 202450"/>
              <a:gd name="connsiteY1" fmla="*/ 471488 h 904875"/>
              <a:gd name="connsiteX2" fmla="*/ 14288 w 202450"/>
              <a:gd name="connsiteY2" fmla="*/ 904875 h 904875"/>
              <a:gd name="connsiteX0" fmla="*/ 0 w 202558"/>
              <a:gd name="connsiteY0" fmla="*/ 0 h 904875"/>
              <a:gd name="connsiteX1" fmla="*/ 202407 w 202558"/>
              <a:gd name="connsiteY1" fmla="*/ 471488 h 904875"/>
              <a:gd name="connsiteX2" fmla="*/ 14288 w 202558"/>
              <a:gd name="connsiteY2" fmla="*/ 904875 h 904875"/>
              <a:gd name="connsiteX0" fmla="*/ 0 w 204846"/>
              <a:gd name="connsiteY0" fmla="*/ 0 h 897731"/>
              <a:gd name="connsiteX1" fmla="*/ 204788 w 204846"/>
              <a:gd name="connsiteY1" fmla="*/ 464344 h 897731"/>
              <a:gd name="connsiteX2" fmla="*/ 16669 w 204846"/>
              <a:gd name="connsiteY2" fmla="*/ 897731 h 897731"/>
              <a:gd name="connsiteX0" fmla="*/ 0 w 204846"/>
              <a:gd name="connsiteY0" fmla="*/ 0 h 897731"/>
              <a:gd name="connsiteX1" fmla="*/ 204788 w 204846"/>
              <a:gd name="connsiteY1" fmla="*/ 464344 h 897731"/>
              <a:gd name="connsiteX2" fmla="*/ 16669 w 204846"/>
              <a:gd name="connsiteY2" fmla="*/ 897731 h 897731"/>
              <a:gd name="connsiteX0" fmla="*/ 0 w 204798"/>
              <a:gd name="connsiteY0" fmla="*/ 0 h 916781"/>
              <a:gd name="connsiteX1" fmla="*/ 204788 w 204798"/>
              <a:gd name="connsiteY1" fmla="*/ 464344 h 916781"/>
              <a:gd name="connsiteX2" fmla="*/ 7144 w 204798"/>
              <a:gd name="connsiteY2" fmla="*/ 916781 h 916781"/>
              <a:gd name="connsiteX0" fmla="*/ 0 w 204800"/>
              <a:gd name="connsiteY0" fmla="*/ 0 h 916781"/>
              <a:gd name="connsiteX1" fmla="*/ 204788 w 204800"/>
              <a:gd name="connsiteY1" fmla="*/ 464344 h 916781"/>
              <a:gd name="connsiteX2" fmla="*/ 7144 w 204800"/>
              <a:gd name="connsiteY2" fmla="*/ 916781 h 916781"/>
            </a:gdLst>
            <a:ahLst/>
            <a:cxnLst>
              <a:cxn ang="0">
                <a:pos x="connsiteX0" y="connsiteY0"/>
              </a:cxn>
              <a:cxn ang="0">
                <a:pos x="connsiteX1" y="connsiteY1"/>
              </a:cxn>
              <a:cxn ang="0">
                <a:pos x="connsiteX2" y="connsiteY2"/>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chemeClr val="accent2"/>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Huawei Sans" panose="020C0503030203020204" pitchFamily="34" charset="0"/>
              <a:cs typeface="+mn-ea"/>
              <a:sym typeface="+mn-lt"/>
            </a:endParaRPr>
          </a:p>
        </p:txBody>
      </p:sp>
      <p:cxnSp>
        <p:nvCxnSpPr>
          <p:cNvPr id="6" name="MH_Other_4"/>
          <p:cNvCxnSpPr/>
          <p:nvPr/>
        </p:nvCxnSpPr>
        <p:spPr>
          <a:xfrm>
            <a:off x="1764557" y="4014607"/>
            <a:ext cx="215900" cy="0"/>
          </a:xfrm>
          <a:prstGeom prst="line">
            <a:avLst/>
          </a:prstGeom>
          <a:ln w="25400">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sp>
        <p:nvSpPr>
          <p:cNvPr id="7" name="MH_Other_5"/>
          <p:cNvSpPr/>
          <p:nvPr/>
        </p:nvSpPr>
        <p:spPr>
          <a:xfrm>
            <a:off x="1705821" y="3955871"/>
            <a:ext cx="117475" cy="117475"/>
          </a:xfrm>
          <a:prstGeom prst="ellipse">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Huawei Sans" panose="020C0503030203020204" pitchFamily="34" charset="0"/>
              <a:cs typeface="+mn-ea"/>
              <a:sym typeface="+mn-lt"/>
            </a:endParaRPr>
          </a:p>
        </p:txBody>
      </p:sp>
      <p:sp>
        <p:nvSpPr>
          <p:cNvPr id="9" name="MH_Other_7"/>
          <p:cNvSpPr/>
          <p:nvPr/>
        </p:nvSpPr>
        <p:spPr>
          <a:xfrm flipH="1">
            <a:off x="521353" y="1527796"/>
            <a:ext cx="1001712" cy="1001713"/>
          </a:xfrm>
          <a:prstGeom prst="ellipse">
            <a:avLst/>
          </a:prstGeom>
          <a:solidFill>
            <a:srgbClr val="FFFFFF"/>
          </a:solidFill>
          <a:ln w="3175">
            <a:solidFill>
              <a:srgbClr val="DDDDDD"/>
            </a:solidFill>
          </a:ln>
          <a:effectLst>
            <a:outerShdw dist="63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Huawei Sans" panose="020C0503030203020204" pitchFamily="34" charset="0"/>
              <a:cs typeface="+mn-ea"/>
              <a:sym typeface="+mn-lt"/>
            </a:endParaRPr>
          </a:p>
        </p:txBody>
      </p:sp>
      <p:sp>
        <p:nvSpPr>
          <p:cNvPr id="10" name="MH_Other_8"/>
          <p:cNvSpPr/>
          <p:nvPr/>
        </p:nvSpPr>
        <p:spPr>
          <a:xfrm flipH="1">
            <a:off x="609371" y="1615803"/>
            <a:ext cx="825557" cy="825557"/>
          </a:xfrm>
          <a:prstGeom prst="ellipse">
            <a:avLst/>
          </a:prstGeom>
          <a:solidFill>
            <a:schemeClr val="accent1"/>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Huawei Sans" panose="020C0503030203020204" pitchFamily="34" charset="0"/>
              <a:cs typeface="+mn-ea"/>
              <a:sym typeface="+mn-lt"/>
            </a:endParaRPr>
          </a:p>
        </p:txBody>
      </p:sp>
      <p:sp>
        <p:nvSpPr>
          <p:cNvPr id="13" name="MH_Other_11"/>
          <p:cNvSpPr/>
          <p:nvPr/>
        </p:nvSpPr>
        <p:spPr>
          <a:xfrm flipH="1">
            <a:off x="1673359" y="1978264"/>
            <a:ext cx="117475" cy="117475"/>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Huawei Sans" panose="020C0503030203020204" pitchFamily="34" charset="0"/>
              <a:cs typeface="+mn-ea"/>
              <a:sym typeface="+mn-lt"/>
            </a:endParaRPr>
          </a:p>
        </p:txBody>
      </p:sp>
      <p:sp>
        <p:nvSpPr>
          <p:cNvPr id="14" name="MH_Other_12"/>
          <p:cNvSpPr>
            <a:spLocks/>
          </p:cNvSpPr>
          <p:nvPr/>
        </p:nvSpPr>
        <p:spPr bwMode="auto">
          <a:xfrm>
            <a:off x="835678" y="1867521"/>
            <a:ext cx="373062" cy="373063"/>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latin typeface="Huawei Sans" panose="020C0503030203020204" pitchFamily="34" charset="0"/>
              <a:cs typeface="+mn-ea"/>
              <a:sym typeface="+mn-lt"/>
            </a:endParaRPr>
          </a:p>
        </p:txBody>
      </p:sp>
      <p:sp>
        <p:nvSpPr>
          <p:cNvPr id="18" name="MH_Other_13"/>
          <p:cNvSpPr/>
          <p:nvPr/>
        </p:nvSpPr>
        <p:spPr>
          <a:xfrm flipH="1">
            <a:off x="518370" y="4959336"/>
            <a:ext cx="1001712" cy="1003300"/>
          </a:xfrm>
          <a:prstGeom prst="ellipse">
            <a:avLst/>
          </a:prstGeom>
          <a:solidFill>
            <a:srgbClr val="FFFFFF"/>
          </a:solidFill>
          <a:ln w="3175">
            <a:solidFill>
              <a:srgbClr val="DDDDDD"/>
            </a:solidFill>
          </a:ln>
          <a:effectLst>
            <a:outerShdw dist="635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Huawei Sans" panose="020C0503030203020204" pitchFamily="34" charset="0"/>
              <a:cs typeface="+mn-ea"/>
              <a:sym typeface="+mn-lt"/>
            </a:endParaRPr>
          </a:p>
        </p:txBody>
      </p:sp>
      <p:sp>
        <p:nvSpPr>
          <p:cNvPr id="19" name="MH_Other_14"/>
          <p:cNvSpPr/>
          <p:nvPr/>
        </p:nvSpPr>
        <p:spPr>
          <a:xfrm flipH="1">
            <a:off x="606388" y="5047835"/>
            <a:ext cx="825557" cy="825557"/>
          </a:xfrm>
          <a:prstGeom prst="ellipse">
            <a:avLst/>
          </a:prstGeom>
          <a:solidFill>
            <a:schemeClr val="accent3"/>
          </a:solidFill>
          <a:ln>
            <a:noFill/>
          </a:ln>
          <a:effectLst>
            <a:innerShdw dist="76200" dir="135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Huawei Sans" panose="020C0503030203020204" pitchFamily="34" charset="0"/>
              <a:cs typeface="+mn-ea"/>
              <a:sym typeface="+mn-lt"/>
            </a:endParaRPr>
          </a:p>
        </p:txBody>
      </p:sp>
      <p:sp>
        <p:nvSpPr>
          <p:cNvPr id="23" name="MH_Other_18"/>
          <p:cNvSpPr>
            <a:spLocks/>
          </p:cNvSpPr>
          <p:nvPr/>
        </p:nvSpPr>
        <p:spPr bwMode="auto">
          <a:xfrm>
            <a:off x="832695" y="5299061"/>
            <a:ext cx="373062" cy="374650"/>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latin typeface="Huawei Sans" panose="020C0503030203020204" pitchFamily="34" charset="0"/>
              <a:cs typeface="+mn-ea"/>
              <a:sym typeface="+mn-lt"/>
            </a:endParaRPr>
          </a:p>
        </p:txBody>
      </p:sp>
      <p:sp>
        <p:nvSpPr>
          <p:cNvPr id="30" name="MH_Other_3"/>
          <p:cNvSpPr/>
          <p:nvPr/>
        </p:nvSpPr>
        <p:spPr>
          <a:xfrm>
            <a:off x="1543185" y="1606790"/>
            <a:ext cx="190500" cy="855663"/>
          </a:xfrm>
          <a:custGeom>
            <a:avLst/>
            <a:gdLst>
              <a:gd name="connsiteX0" fmla="*/ 0 w 200069"/>
              <a:gd name="connsiteY0" fmla="*/ 0 h 904875"/>
              <a:gd name="connsiteX1" fmla="*/ 200025 w 200069"/>
              <a:gd name="connsiteY1" fmla="*/ 490538 h 904875"/>
              <a:gd name="connsiteX2" fmla="*/ 14288 w 200069"/>
              <a:gd name="connsiteY2" fmla="*/ 904875 h 904875"/>
              <a:gd name="connsiteX0" fmla="*/ 0 w 202450"/>
              <a:gd name="connsiteY0" fmla="*/ 0 h 904875"/>
              <a:gd name="connsiteX1" fmla="*/ 202407 w 202450"/>
              <a:gd name="connsiteY1" fmla="*/ 471488 h 904875"/>
              <a:gd name="connsiteX2" fmla="*/ 14288 w 202450"/>
              <a:gd name="connsiteY2" fmla="*/ 904875 h 904875"/>
              <a:gd name="connsiteX0" fmla="*/ 0 w 202558"/>
              <a:gd name="connsiteY0" fmla="*/ 0 h 904875"/>
              <a:gd name="connsiteX1" fmla="*/ 202407 w 202558"/>
              <a:gd name="connsiteY1" fmla="*/ 471488 h 904875"/>
              <a:gd name="connsiteX2" fmla="*/ 14288 w 202558"/>
              <a:gd name="connsiteY2" fmla="*/ 904875 h 904875"/>
              <a:gd name="connsiteX0" fmla="*/ 0 w 204846"/>
              <a:gd name="connsiteY0" fmla="*/ 0 h 897731"/>
              <a:gd name="connsiteX1" fmla="*/ 204788 w 204846"/>
              <a:gd name="connsiteY1" fmla="*/ 464344 h 897731"/>
              <a:gd name="connsiteX2" fmla="*/ 16669 w 204846"/>
              <a:gd name="connsiteY2" fmla="*/ 897731 h 897731"/>
              <a:gd name="connsiteX0" fmla="*/ 0 w 204846"/>
              <a:gd name="connsiteY0" fmla="*/ 0 h 897731"/>
              <a:gd name="connsiteX1" fmla="*/ 204788 w 204846"/>
              <a:gd name="connsiteY1" fmla="*/ 464344 h 897731"/>
              <a:gd name="connsiteX2" fmla="*/ 16669 w 204846"/>
              <a:gd name="connsiteY2" fmla="*/ 897731 h 897731"/>
              <a:gd name="connsiteX0" fmla="*/ 0 w 204798"/>
              <a:gd name="connsiteY0" fmla="*/ 0 h 916781"/>
              <a:gd name="connsiteX1" fmla="*/ 204788 w 204798"/>
              <a:gd name="connsiteY1" fmla="*/ 464344 h 916781"/>
              <a:gd name="connsiteX2" fmla="*/ 7144 w 204798"/>
              <a:gd name="connsiteY2" fmla="*/ 916781 h 916781"/>
              <a:gd name="connsiteX0" fmla="*/ 0 w 204800"/>
              <a:gd name="connsiteY0" fmla="*/ 0 h 916781"/>
              <a:gd name="connsiteX1" fmla="*/ 204788 w 204800"/>
              <a:gd name="connsiteY1" fmla="*/ 464344 h 916781"/>
              <a:gd name="connsiteX2" fmla="*/ 7144 w 204800"/>
              <a:gd name="connsiteY2" fmla="*/ 916781 h 916781"/>
            </a:gdLst>
            <a:ahLst/>
            <a:cxnLst>
              <a:cxn ang="0">
                <a:pos x="connsiteX0" y="connsiteY0"/>
              </a:cxn>
              <a:cxn ang="0">
                <a:pos x="connsiteX1" y="connsiteY1"/>
              </a:cxn>
              <a:cxn ang="0">
                <a:pos x="connsiteX2" y="connsiteY2"/>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chemeClr val="accent1"/>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Huawei Sans" panose="020C0503030203020204" pitchFamily="34" charset="0"/>
              <a:cs typeface="+mn-ea"/>
              <a:sym typeface="+mn-lt"/>
            </a:endParaRPr>
          </a:p>
        </p:txBody>
      </p:sp>
      <p:cxnSp>
        <p:nvCxnSpPr>
          <p:cNvPr id="31" name="MH_Other_4"/>
          <p:cNvCxnSpPr/>
          <p:nvPr/>
        </p:nvCxnSpPr>
        <p:spPr>
          <a:xfrm>
            <a:off x="1732097" y="2032239"/>
            <a:ext cx="215900" cy="0"/>
          </a:xfrm>
          <a:prstGeom prst="line">
            <a:avLst/>
          </a:prstGeom>
          <a:noFill/>
          <a:ln w="25400">
            <a:solidFill>
              <a:schemeClr val="accent1"/>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cxnSp>
      <p:sp>
        <p:nvSpPr>
          <p:cNvPr id="33" name="MH_Other_11"/>
          <p:cNvSpPr/>
          <p:nvPr/>
        </p:nvSpPr>
        <p:spPr>
          <a:xfrm flipH="1">
            <a:off x="1634382" y="5419309"/>
            <a:ext cx="117475" cy="117475"/>
          </a:xfrm>
          <a:prstGeom prst="ellipse">
            <a:avLst/>
          </a:prstGeom>
          <a:solidFill>
            <a:srgbClr val="A5A5A5"/>
          </a:solidFill>
          <a:ln>
            <a:solidFill>
              <a:srgbClr val="A5A5A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Huawei Sans" panose="020C0503030203020204" pitchFamily="34" charset="0"/>
              <a:cs typeface="+mn-ea"/>
              <a:sym typeface="+mn-lt"/>
            </a:endParaRPr>
          </a:p>
        </p:txBody>
      </p:sp>
      <p:sp>
        <p:nvSpPr>
          <p:cNvPr id="34" name="MH_Other_3"/>
          <p:cNvSpPr/>
          <p:nvPr/>
        </p:nvSpPr>
        <p:spPr>
          <a:xfrm>
            <a:off x="1504208" y="5047835"/>
            <a:ext cx="190500" cy="855663"/>
          </a:xfrm>
          <a:custGeom>
            <a:avLst/>
            <a:gdLst>
              <a:gd name="connsiteX0" fmla="*/ 0 w 200069"/>
              <a:gd name="connsiteY0" fmla="*/ 0 h 904875"/>
              <a:gd name="connsiteX1" fmla="*/ 200025 w 200069"/>
              <a:gd name="connsiteY1" fmla="*/ 490538 h 904875"/>
              <a:gd name="connsiteX2" fmla="*/ 14288 w 200069"/>
              <a:gd name="connsiteY2" fmla="*/ 904875 h 904875"/>
              <a:gd name="connsiteX0" fmla="*/ 0 w 202450"/>
              <a:gd name="connsiteY0" fmla="*/ 0 h 904875"/>
              <a:gd name="connsiteX1" fmla="*/ 202407 w 202450"/>
              <a:gd name="connsiteY1" fmla="*/ 471488 h 904875"/>
              <a:gd name="connsiteX2" fmla="*/ 14288 w 202450"/>
              <a:gd name="connsiteY2" fmla="*/ 904875 h 904875"/>
              <a:gd name="connsiteX0" fmla="*/ 0 w 202558"/>
              <a:gd name="connsiteY0" fmla="*/ 0 h 904875"/>
              <a:gd name="connsiteX1" fmla="*/ 202407 w 202558"/>
              <a:gd name="connsiteY1" fmla="*/ 471488 h 904875"/>
              <a:gd name="connsiteX2" fmla="*/ 14288 w 202558"/>
              <a:gd name="connsiteY2" fmla="*/ 904875 h 904875"/>
              <a:gd name="connsiteX0" fmla="*/ 0 w 204846"/>
              <a:gd name="connsiteY0" fmla="*/ 0 h 897731"/>
              <a:gd name="connsiteX1" fmla="*/ 204788 w 204846"/>
              <a:gd name="connsiteY1" fmla="*/ 464344 h 897731"/>
              <a:gd name="connsiteX2" fmla="*/ 16669 w 204846"/>
              <a:gd name="connsiteY2" fmla="*/ 897731 h 897731"/>
              <a:gd name="connsiteX0" fmla="*/ 0 w 204846"/>
              <a:gd name="connsiteY0" fmla="*/ 0 h 897731"/>
              <a:gd name="connsiteX1" fmla="*/ 204788 w 204846"/>
              <a:gd name="connsiteY1" fmla="*/ 464344 h 897731"/>
              <a:gd name="connsiteX2" fmla="*/ 16669 w 204846"/>
              <a:gd name="connsiteY2" fmla="*/ 897731 h 897731"/>
              <a:gd name="connsiteX0" fmla="*/ 0 w 204798"/>
              <a:gd name="connsiteY0" fmla="*/ 0 h 916781"/>
              <a:gd name="connsiteX1" fmla="*/ 204788 w 204798"/>
              <a:gd name="connsiteY1" fmla="*/ 464344 h 916781"/>
              <a:gd name="connsiteX2" fmla="*/ 7144 w 204798"/>
              <a:gd name="connsiteY2" fmla="*/ 916781 h 916781"/>
              <a:gd name="connsiteX0" fmla="*/ 0 w 204800"/>
              <a:gd name="connsiteY0" fmla="*/ 0 h 916781"/>
              <a:gd name="connsiteX1" fmla="*/ 204788 w 204800"/>
              <a:gd name="connsiteY1" fmla="*/ 464344 h 916781"/>
              <a:gd name="connsiteX2" fmla="*/ 7144 w 204800"/>
              <a:gd name="connsiteY2" fmla="*/ 916781 h 916781"/>
            </a:gdLst>
            <a:ahLst/>
            <a:cxnLst>
              <a:cxn ang="0">
                <a:pos x="connsiteX0" y="connsiteY0"/>
              </a:cxn>
              <a:cxn ang="0">
                <a:pos x="connsiteX1" y="connsiteY1"/>
              </a:cxn>
              <a:cxn ang="0">
                <a:pos x="connsiteX2" y="connsiteY2"/>
              </a:cxn>
            </a:cxnLst>
            <a:rect l="l" t="t" r="r" b="b"/>
            <a:pathLst>
              <a:path w="204800" h="916781">
                <a:moveTo>
                  <a:pt x="0" y="0"/>
                </a:moveTo>
                <a:cubicBezTo>
                  <a:pt x="158353" y="148432"/>
                  <a:pt x="203597" y="311547"/>
                  <a:pt x="204788" y="464344"/>
                </a:cubicBezTo>
                <a:cubicBezTo>
                  <a:pt x="205979" y="617141"/>
                  <a:pt x="120253" y="789782"/>
                  <a:pt x="7144" y="916781"/>
                </a:cubicBezTo>
              </a:path>
            </a:pathLst>
          </a:custGeom>
          <a:noFill/>
          <a:ln w="25400">
            <a:solidFill>
              <a:srgbClr val="A5A5A5"/>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latin typeface="Huawei Sans" panose="020C0503030203020204" pitchFamily="34" charset="0"/>
              <a:cs typeface="+mn-ea"/>
              <a:sym typeface="+mn-lt"/>
            </a:endParaRPr>
          </a:p>
        </p:txBody>
      </p:sp>
      <p:cxnSp>
        <p:nvCxnSpPr>
          <p:cNvPr id="35" name="MH_Other_4"/>
          <p:cNvCxnSpPr/>
          <p:nvPr/>
        </p:nvCxnSpPr>
        <p:spPr>
          <a:xfrm>
            <a:off x="1693120" y="5473284"/>
            <a:ext cx="215900" cy="0"/>
          </a:xfrm>
          <a:prstGeom prst="line">
            <a:avLst/>
          </a:prstGeom>
          <a:noFill/>
          <a:ln w="25400">
            <a:solidFill>
              <a:srgbClr val="A5A5A5"/>
            </a:solidFill>
            <a:headEnd type="oval" w="sm" len="sm"/>
            <a:tailEnd type="oval" w="sm" len="sm"/>
          </a:ln>
        </p:spPr>
        <p:style>
          <a:lnRef idx="2">
            <a:schemeClr val="accent1">
              <a:shade val="50000"/>
            </a:schemeClr>
          </a:lnRef>
          <a:fillRef idx="1">
            <a:schemeClr val="accent1"/>
          </a:fillRef>
          <a:effectRef idx="0">
            <a:schemeClr val="accent1"/>
          </a:effectRef>
          <a:fontRef idx="minor">
            <a:schemeClr val="lt1"/>
          </a:fontRef>
        </p:style>
      </p:cxnSp>
      <p:sp>
        <p:nvSpPr>
          <p:cNvPr id="36" name="文本占位符 3"/>
          <p:cNvSpPr>
            <a:spLocks noGrp="1"/>
          </p:cNvSpPr>
          <p:nvPr/>
        </p:nvSpPr>
        <p:spPr bwMode="auto">
          <a:xfrm>
            <a:off x="2099844" y="986018"/>
            <a:ext cx="9355765" cy="2034362"/>
          </a:xfrm>
          <a:prstGeom prst="rect">
            <a:avLst/>
          </a:prstGeom>
          <a:noFill/>
          <a:ln w="28575">
            <a:solidFill>
              <a:srgbClr val="5B9BD5"/>
            </a:solidFill>
            <a:prstDash val="dash"/>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200" b="1" dirty="0">
                <a:latin typeface="Huawei Sans" panose="020C0503030203020204" pitchFamily="34" charset="0"/>
                <a:ea typeface="+mn-ea"/>
                <a:cs typeface="+mn-ea"/>
                <a:sym typeface="+mn-lt"/>
              </a:rPr>
              <a:t>Confirm the communication interface type of management objects</a:t>
            </a:r>
            <a:r>
              <a:rPr lang="en-US" sz="1200" dirty="0">
                <a:latin typeface="Huawei Sans" panose="020C0503030203020204" pitchFamily="34" charset="0"/>
                <a:ea typeface="+mn-ea"/>
                <a:cs typeface="+mn-ea"/>
                <a:sym typeface="+mn-lt"/>
              </a:rPr>
              <a:t>: Although there are various types of management objects, there are only two types of communication interfaces: intelligent interfaces and non-intelligent interfaces.</a:t>
            </a:r>
          </a:p>
          <a:p>
            <a:pPr lvl="1"/>
            <a:r>
              <a:rPr lang="en-US" sz="1200" dirty="0">
                <a:latin typeface="Huawei Sans" panose="020C0503030203020204" pitchFamily="34" charset="0"/>
                <a:ea typeface="+mn-ea"/>
                <a:cs typeface="+mn-ea"/>
                <a:sym typeface="+mn-lt"/>
              </a:rPr>
              <a:t>Intelligent interfaces: </a:t>
            </a:r>
            <a:r>
              <a:rPr lang="en-US" sz="1200" dirty="0" smtClean="0">
                <a:latin typeface="Huawei Sans" panose="020C0503030203020204" pitchFamily="34" charset="0"/>
                <a:ea typeface="+mn-ea"/>
                <a:cs typeface="+mn-ea"/>
                <a:sym typeface="+mn-lt"/>
              </a:rPr>
              <a:t>refer </a:t>
            </a:r>
            <a:r>
              <a:rPr lang="en-US" sz="1200" dirty="0">
                <a:latin typeface="Huawei Sans" panose="020C0503030203020204" pitchFamily="34" charset="0"/>
                <a:ea typeface="+mn-ea"/>
                <a:cs typeface="+mn-ea"/>
                <a:sym typeface="+mn-lt"/>
              </a:rPr>
              <a:t>to </a:t>
            </a:r>
            <a:r>
              <a:rPr lang="en-US" sz="1200" dirty="0" smtClean="0">
                <a:latin typeface="Huawei Sans" panose="020C0503030203020204" pitchFamily="34" charset="0"/>
                <a:ea typeface="+mn-ea"/>
                <a:cs typeface="+mn-ea"/>
                <a:sym typeface="+mn-lt"/>
              </a:rPr>
              <a:t>interfaces </a:t>
            </a:r>
            <a:r>
              <a:rPr lang="en-US" sz="1200" dirty="0">
                <a:latin typeface="Huawei Sans" panose="020C0503030203020204" pitchFamily="34" charset="0"/>
                <a:ea typeface="+mn-ea"/>
                <a:cs typeface="+mn-ea"/>
                <a:sym typeface="+mn-lt"/>
              </a:rPr>
              <a:t>built in the monitored device for external communication. The management system only needs to communicate with the intelligent interface. Common intelligent </a:t>
            </a:r>
            <a:r>
              <a:rPr lang="en-US" sz="1200" dirty="0" smtClean="0">
                <a:latin typeface="Huawei Sans" panose="020C0503030203020204" pitchFamily="34" charset="0"/>
                <a:ea typeface="+mn-ea"/>
                <a:cs typeface="+mn-ea"/>
                <a:sym typeface="+mn-lt"/>
              </a:rPr>
              <a:t>interfaces </a:t>
            </a:r>
            <a:r>
              <a:rPr lang="en-US" sz="1200" dirty="0">
                <a:latin typeface="Huawei Sans" panose="020C0503030203020204" pitchFamily="34" charset="0"/>
                <a:ea typeface="+mn-ea"/>
                <a:cs typeface="+mn-ea"/>
                <a:sym typeface="+mn-lt"/>
              </a:rPr>
              <a:t>include COM ports, FE ports, and </a:t>
            </a:r>
            <a:r>
              <a:rPr lang="en-US" sz="1200" dirty="0" err="1">
                <a:latin typeface="Huawei Sans" panose="020C0503030203020204" pitchFamily="34" charset="0"/>
                <a:ea typeface="+mn-ea"/>
                <a:cs typeface="+mn-ea"/>
                <a:sym typeface="+mn-lt"/>
              </a:rPr>
              <a:t>PoE</a:t>
            </a:r>
            <a:r>
              <a:rPr lang="en-US" sz="1200" dirty="0">
                <a:latin typeface="Huawei Sans" panose="020C0503030203020204" pitchFamily="34" charset="0"/>
                <a:ea typeface="+mn-ea"/>
                <a:cs typeface="+mn-ea"/>
                <a:sym typeface="+mn-lt"/>
              </a:rPr>
              <a:t> ports.</a:t>
            </a:r>
          </a:p>
          <a:p>
            <a:pPr lvl="1"/>
            <a:r>
              <a:rPr lang="en-US" sz="1200" dirty="0">
                <a:latin typeface="Huawei Sans" panose="020C0503030203020204" pitchFamily="34" charset="0"/>
                <a:ea typeface="+mn-ea"/>
                <a:cs typeface="+mn-ea"/>
                <a:sym typeface="+mn-lt"/>
              </a:rPr>
              <a:t>Non-intelligent interfaces: generally include digital signal interfaces and analog signal interfaces. Currently, data centers use I/O collection modules to collect signals from these devices.</a:t>
            </a:r>
          </a:p>
        </p:txBody>
      </p:sp>
      <p:sp>
        <p:nvSpPr>
          <p:cNvPr id="37" name="文本占位符 3"/>
          <p:cNvSpPr>
            <a:spLocks noGrp="1"/>
          </p:cNvSpPr>
          <p:nvPr/>
        </p:nvSpPr>
        <p:spPr bwMode="auto">
          <a:xfrm>
            <a:off x="2099844" y="3124663"/>
            <a:ext cx="9355765" cy="1770066"/>
          </a:xfrm>
          <a:prstGeom prst="rect">
            <a:avLst/>
          </a:prstGeom>
          <a:noFill/>
          <a:ln w="28575">
            <a:solidFill>
              <a:srgbClr val="ED7D31"/>
            </a:solidFill>
            <a:prstDash val="dash"/>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200" b="1" dirty="0">
                <a:latin typeface="Huawei Sans" panose="020C0503030203020204" pitchFamily="34" charset="0"/>
                <a:ea typeface="+mn-ea"/>
                <a:cs typeface="+mn-ea"/>
                <a:sym typeface="+mn-lt"/>
              </a:rPr>
              <a:t>Confirm the information collection mode of management objects.</a:t>
            </a:r>
          </a:p>
          <a:p>
            <a:pPr lvl="1"/>
            <a:r>
              <a:rPr lang="en-US" sz="1200" dirty="0">
                <a:latin typeface="Huawei Sans" panose="020C0503030203020204" pitchFamily="34" charset="0"/>
                <a:ea typeface="+mn-ea"/>
                <a:cs typeface="+mn-ea"/>
                <a:sym typeface="+mn-lt"/>
              </a:rPr>
              <a:t>Intelligent interfaces: Generally, a monitored management object with intelligent interfaces is directly connected through RJ45 ports to collect data. Communication protocols generally include mainstream standard protocols such as Modbus and Simple Network Management Protocol (SNMP).</a:t>
            </a:r>
          </a:p>
          <a:p>
            <a:pPr lvl="1"/>
            <a:r>
              <a:rPr lang="en-US" sz="1200" dirty="0">
                <a:latin typeface="Huawei Sans" panose="020C0503030203020204" pitchFamily="34" charset="0"/>
                <a:ea typeface="+mn-ea"/>
                <a:cs typeface="+mn-ea"/>
                <a:sym typeface="+mn-lt"/>
              </a:rPr>
              <a:t>Non-intelligent interfaces: Data is collected by various sensors and collection modules, converted into standard interface information, and then sent to the management system for processing.</a:t>
            </a:r>
          </a:p>
        </p:txBody>
      </p:sp>
      <p:sp>
        <p:nvSpPr>
          <p:cNvPr id="38" name="文本占位符 3"/>
          <p:cNvSpPr>
            <a:spLocks noGrp="1"/>
          </p:cNvSpPr>
          <p:nvPr/>
        </p:nvSpPr>
        <p:spPr bwMode="auto">
          <a:xfrm>
            <a:off x="2099844" y="4983536"/>
            <a:ext cx="9355765" cy="1110832"/>
          </a:xfrm>
          <a:prstGeom prst="rect">
            <a:avLst/>
          </a:prstGeom>
          <a:noFill/>
          <a:ln w="28575">
            <a:solidFill>
              <a:srgbClr val="A5A5A5"/>
            </a:solidFill>
            <a:prstDash val="dash"/>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200" b="1" dirty="0">
                <a:latin typeface="Huawei Sans" panose="020C0503030203020204" pitchFamily="34" charset="0"/>
                <a:ea typeface="+mn-ea"/>
                <a:cs typeface="+mn-ea"/>
                <a:sym typeface="+mn-lt"/>
              </a:rPr>
              <a:t>Determine the information to be collected from management objects.</a:t>
            </a:r>
          </a:p>
          <a:p>
            <a:pPr lvl="1"/>
            <a:r>
              <a:rPr lang="en-US" sz="1200" dirty="0">
                <a:latin typeface="Huawei Sans" panose="020C0503030203020204" pitchFamily="34" charset="0"/>
                <a:ea typeface="+mn-ea"/>
                <a:cs typeface="+mn-ea"/>
                <a:sym typeface="+mn-lt"/>
              </a:rPr>
              <a:t>Before requirement analysis, confirm the communication protocol provided by device vendors, understand the meaning of each parameter, understand parameters provided in the protocol, and plan the information to be collected.</a:t>
            </a:r>
          </a:p>
        </p:txBody>
      </p:sp>
      <p:sp>
        <p:nvSpPr>
          <p:cNvPr id="40" name="MH_Other_18"/>
          <p:cNvSpPr>
            <a:spLocks/>
          </p:cNvSpPr>
          <p:nvPr/>
        </p:nvSpPr>
        <p:spPr bwMode="auto">
          <a:xfrm>
            <a:off x="851222" y="3827282"/>
            <a:ext cx="373062" cy="374650"/>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latin typeface="Huawei Sans" panose="020C0503030203020204" pitchFamily="34" charset="0"/>
              <a:cs typeface="+mn-ea"/>
              <a:sym typeface="+mn-lt"/>
            </a:endParaRPr>
          </a:p>
        </p:txBody>
      </p:sp>
    </p:spTree>
    <p:custDataLst>
      <p:tags r:id="rId1"/>
    </p:custDataLst>
    <p:extLst>
      <p:ext uri="{BB962C8B-B14F-4D97-AF65-F5344CB8AC3E}">
        <p14:creationId xmlns:p14="http://schemas.microsoft.com/office/powerpoint/2010/main" val="3582404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randombar(horizontal)">
                                      <p:cBhvr>
                                        <p:cTn id="7" dur="500"/>
                                        <p:tgtEl>
                                          <p:spTgt spid="9"/>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randombar(horizontal)">
                                      <p:cBhvr>
                                        <p:cTn id="10" dur="500"/>
                                        <p:tgtEl>
                                          <p:spTgt spid="10"/>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randombar(horizontal)">
                                      <p:cBhvr>
                                        <p:cTn id="13" dur="500"/>
                                        <p:tgtEl>
                                          <p:spTgt spid="13"/>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randombar(horizontal)">
                                      <p:cBhvr>
                                        <p:cTn id="16" dur="500"/>
                                        <p:tgtEl>
                                          <p:spTgt spid="14"/>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randombar(horizontal)">
                                      <p:cBhvr>
                                        <p:cTn id="19" dur="500"/>
                                        <p:tgtEl>
                                          <p:spTgt spid="30"/>
                                        </p:tgtEl>
                                      </p:cBhvr>
                                    </p:animEffect>
                                  </p:childTnLst>
                                </p:cTn>
                              </p:par>
                              <p:par>
                                <p:cTn id="20" presetID="14" presetClass="entr" presetSubtype="10" fill="hold"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randombar(horizontal)">
                                      <p:cBhvr>
                                        <p:cTn id="22" dur="500"/>
                                        <p:tgtEl>
                                          <p:spTgt spid="31"/>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randombar(horizontal)">
                                      <p:cBhvr>
                                        <p:cTn id="25" dur="500"/>
                                        <p:tgtEl>
                                          <p:spTgt spid="36"/>
                                        </p:tgtEl>
                                      </p:cBhvr>
                                    </p:animEffect>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randombar(horizontal)">
                                      <p:cBhvr>
                                        <p:cTn id="30" dur="500"/>
                                        <p:tgtEl>
                                          <p:spTgt spid="3"/>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randombar(horizontal)">
                                      <p:cBhvr>
                                        <p:cTn id="33" dur="500"/>
                                        <p:tgtEl>
                                          <p:spTgt spid="4"/>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randombar(horizontal)">
                                      <p:cBhvr>
                                        <p:cTn id="36" dur="500"/>
                                        <p:tgtEl>
                                          <p:spTgt spid="5"/>
                                        </p:tgtEl>
                                      </p:cBhvr>
                                    </p:animEffect>
                                  </p:childTnLst>
                                </p:cTn>
                              </p:par>
                              <p:par>
                                <p:cTn id="37" presetID="14" presetClass="entr" presetSubtype="10" fill="hold" nodeType="with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randombar(horizontal)">
                                      <p:cBhvr>
                                        <p:cTn id="39" dur="500"/>
                                        <p:tgtEl>
                                          <p:spTgt spid="6"/>
                                        </p:tgtEl>
                                      </p:cBhvr>
                                    </p:animEffect>
                                  </p:childTnLst>
                                </p:cTn>
                              </p:par>
                              <p:par>
                                <p:cTn id="40" presetID="14" presetClass="entr" presetSubtype="10"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randombar(horizontal)">
                                      <p:cBhvr>
                                        <p:cTn id="42" dur="500"/>
                                        <p:tgtEl>
                                          <p:spTgt spid="7"/>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randombar(horizontal)">
                                      <p:cBhvr>
                                        <p:cTn id="45" dur="500"/>
                                        <p:tgtEl>
                                          <p:spTgt spid="37"/>
                                        </p:tgtEl>
                                      </p:cBhvr>
                                    </p:animEffect>
                                  </p:childTnLst>
                                </p:cTn>
                              </p:par>
                              <p:par>
                                <p:cTn id="46" presetID="14" presetClass="entr" presetSubtype="10" fill="hold" grpId="0" nodeType="withEffect">
                                  <p:stCondLst>
                                    <p:cond delay="0"/>
                                  </p:stCondLst>
                                  <p:childTnLst>
                                    <p:set>
                                      <p:cBhvr>
                                        <p:cTn id="47" dur="1" fill="hold">
                                          <p:stCondLst>
                                            <p:cond delay="0"/>
                                          </p:stCondLst>
                                        </p:cTn>
                                        <p:tgtEl>
                                          <p:spTgt spid="40"/>
                                        </p:tgtEl>
                                        <p:attrNameLst>
                                          <p:attrName>style.visibility</p:attrName>
                                        </p:attrNameLst>
                                      </p:cBhvr>
                                      <p:to>
                                        <p:strVal val="visible"/>
                                      </p:to>
                                    </p:set>
                                    <p:animEffect transition="in" filter="randombar(horizontal)">
                                      <p:cBhvr>
                                        <p:cTn id="48" dur="500"/>
                                        <p:tgtEl>
                                          <p:spTgt spid="40"/>
                                        </p:tgtEl>
                                      </p:cBhvr>
                                    </p:animEffect>
                                  </p:childTnLst>
                                </p:cTn>
                              </p:par>
                            </p:childTnLst>
                          </p:cTn>
                        </p:par>
                      </p:childTnLst>
                    </p:cTn>
                  </p:par>
                  <p:par>
                    <p:cTn id="49" fill="hold">
                      <p:stCondLst>
                        <p:cond delay="indefinite"/>
                      </p:stCondLst>
                      <p:childTnLst>
                        <p:par>
                          <p:cTn id="50" fill="hold">
                            <p:stCondLst>
                              <p:cond delay="0"/>
                            </p:stCondLst>
                            <p:childTnLst>
                              <p:par>
                                <p:cTn id="51" presetID="14" presetClass="entr" presetSubtype="10" fill="hold" grpId="0" nodeType="click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randombar(horizontal)">
                                      <p:cBhvr>
                                        <p:cTn id="53" dur="500"/>
                                        <p:tgtEl>
                                          <p:spTgt spid="19"/>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randombar(horizontal)">
                                      <p:cBhvr>
                                        <p:cTn id="56" dur="500"/>
                                        <p:tgtEl>
                                          <p:spTgt spid="23"/>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randombar(horizontal)">
                                      <p:cBhvr>
                                        <p:cTn id="59" dur="500"/>
                                        <p:tgtEl>
                                          <p:spTgt spid="33"/>
                                        </p:tgtEl>
                                      </p:cBhvr>
                                    </p:animEffect>
                                  </p:childTnLst>
                                </p:cTn>
                              </p:par>
                              <p:par>
                                <p:cTn id="60" presetID="14" presetClass="entr" presetSubtype="10" fill="hold" grpId="0" nodeType="with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randombar(horizontal)">
                                      <p:cBhvr>
                                        <p:cTn id="62" dur="500"/>
                                        <p:tgtEl>
                                          <p:spTgt spid="34"/>
                                        </p:tgtEl>
                                      </p:cBhvr>
                                    </p:animEffect>
                                  </p:childTnLst>
                                </p:cTn>
                              </p:par>
                              <p:par>
                                <p:cTn id="63" presetID="14" presetClass="entr" presetSubtype="10" fill="hold" nodeType="with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randombar(horizontal)">
                                      <p:cBhvr>
                                        <p:cTn id="65" dur="500"/>
                                        <p:tgtEl>
                                          <p:spTgt spid="35"/>
                                        </p:tgtEl>
                                      </p:cBhvr>
                                    </p:animEffect>
                                  </p:childTnLst>
                                </p:cTn>
                              </p:par>
                              <p:par>
                                <p:cTn id="66" presetID="14" presetClass="entr" presetSubtype="10" fill="hold" grpId="0" nodeType="withEffect">
                                  <p:stCondLst>
                                    <p:cond delay="0"/>
                                  </p:stCondLst>
                                  <p:childTnLst>
                                    <p:set>
                                      <p:cBhvr>
                                        <p:cTn id="67" dur="1" fill="hold">
                                          <p:stCondLst>
                                            <p:cond delay="0"/>
                                          </p:stCondLst>
                                        </p:cTn>
                                        <p:tgtEl>
                                          <p:spTgt spid="38"/>
                                        </p:tgtEl>
                                        <p:attrNameLst>
                                          <p:attrName>style.visibility</p:attrName>
                                        </p:attrNameLst>
                                      </p:cBhvr>
                                      <p:to>
                                        <p:strVal val="visible"/>
                                      </p:to>
                                    </p:set>
                                    <p:animEffect transition="in" filter="randombar(horizontal)">
                                      <p:cBhvr>
                                        <p:cTn id="68" dur="500"/>
                                        <p:tgtEl>
                                          <p:spTgt spid="38"/>
                                        </p:tgtEl>
                                      </p:cBhvr>
                                    </p:animEffect>
                                  </p:childTnLst>
                                </p:cTn>
                              </p:par>
                              <p:par>
                                <p:cTn id="69" presetID="14" presetClass="entr" presetSubtype="10" fill="hold" grpId="0" nodeType="with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randombar(horizontal)">
                                      <p:cBhvr>
                                        <p:cTn id="7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7" grpId="0" animBg="1"/>
      <p:bldP spid="9" grpId="0" animBg="1"/>
      <p:bldP spid="10" grpId="0" animBg="1"/>
      <p:bldP spid="13" grpId="0" animBg="1"/>
      <p:bldP spid="14" grpId="0" animBg="1"/>
      <p:bldP spid="18" grpId="0" animBg="1"/>
      <p:bldP spid="19" grpId="0" animBg="1"/>
      <p:bldP spid="23" grpId="0" animBg="1"/>
      <p:bldP spid="30" grpId="0" animBg="1"/>
      <p:bldP spid="33" grpId="0" animBg="1"/>
      <p:bldP spid="34" grpId="0" animBg="1"/>
      <p:bldP spid="36" grpId="0" animBg="1"/>
      <p:bldP spid="37" grpId="0" animBg="1"/>
      <p:bldP spid="38" grpId="0" animBg="1"/>
      <p:bldP spid="4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9"/>
          <p:cNvSpPr>
            <a:spLocks noGrp="1"/>
          </p:cNvSpPr>
          <p:nvPr>
            <p:ph type="body" sz="quarter" idx="10"/>
          </p:nvPr>
        </p:nvSpPr>
        <p:spPr/>
        <p:txBody>
          <a:bodyPr/>
          <a:lstStyle/>
          <a:p>
            <a:r>
              <a:rPr lang="en-US" b="1" dirty="0">
                <a:latin typeface="Huawei Sans" panose="020C0503030203020204" pitchFamily="34" charset="0"/>
                <a:cs typeface="+mn-ea"/>
                <a:sym typeface="+mn-lt"/>
              </a:rPr>
              <a:t>DCIM Planning Requirement Analysis</a:t>
            </a:r>
          </a:p>
          <a:p>
            <a:pPr lvl="1">
              <a:buSzPct val="60000"/>
              <a:buFont typeface="Wingdings" panose="05000000000000000000" pitchFamily="2" charset="2"/>
              <a:buChar char="n"/>
            </a:pPr>
            <a:r>
              <a:rPr lang="en-US" dirty="0">
                <a:latin typeface="Huawei Sans" panose="020C0503030203020204" pitchFamily="34" charset="0"/>
                <a:ea typeface="+mn-ea"/>
                <a:cs typeface="+mn-ea"/>
                <a:sym typeface="+mn-lt"/>
              </a:rPr>
              <a:t>Power Supply and Distribution System</a:t>
            </a:r>
          </a:p>
          <a:p>
            <a:pPr lvl="1">
              <a:buSzPct val="50000"/>
              <a:buFont typeface="Wingdings" panose="05000000000000000000" pitchFamily="2" charset="2"/>
              <a:buChar char="p"/>
            </a:pPr>
            <a:r>
              <a:rPr lang="en-US" dirty="0">
                <a:solidFill>
                  <a:schemeClr val="bg1">
                    <a:lumMod val="50000"/>
                  </a:schemeClr>
                </a:solidFill>
                <a:latin typeface="Huawei Sans" panose="020C0503030203020204" pitchFamily="34" charset="0"/>
                <a:ea typeface="+mn-ea"/>
                <a:cs typeface="+mn-ea"/>
                <a:sym typeface="+mn-lt"/>
              </a:rPr>
              <a:t>Cooling System</a:t>
            </a:r>
          </a:p>
          <a:p>
            <a:pPr lvl="1">
              <a:buSzPct val="50000"/>
              <a:buFont typeface="Wingdings" panose="05000000000000000000" pitchFamily="2" charset="2"/>
              <a:buChar char="p"/>
            </a:pPr>
            <a:r>
              <a:rPr lang="en-US" dirty="0">
                <a:solidFill>
                  <a:schemeClr val="bg1">
                    <a:lumMod val="50000"/>
                  </a:schemeClr>
                </a:solidFill>
                <a:latin typeface="Huawei Sans" panose="020C0503030203020204" pitchFamily="34" charset="0"/>
                <a:ea typeface="+mn-ea"/>
                <a:cs typeface="+mn-ea"/>
                <a:sym typeface="+mn-lt"/>
              </a:rPr>
              <a:t>Security Protection System</a:t>
            </a:r>
          </a:p>
          <a:p>
            <a:pPr lvl="1">
              <a:buSzPct val="50000"/>
              <a:buFont typeface="Wingdings" panose="05000000000000000000" pitchFamily="2" charset="2"/>
              <a:buChar char="p"/>
            </a:pPr>
            <a:r>
              <a:rPr lang="en-US" dirty="0" smtClean="0">
                <a:solidFill>
                  <a:schemeClr val="bg1">
                    <a:lumMod val="50000"/>
                  </a:schemeClr>
                </a:solidFill>
                <a:ea typeface="+mn-ea"/>
                <a:cs typeface="+mn-ea"/>
                <a:sym typeface="+mn-lt"/>
              </a:rPr>
              <a:t>Firefighting System</a:t>
            </a:r>
            <a:endParaRPr lang="en-US" dirty="0">
              <a:solidFill>
                <a:schemeClr val="bg1">
                  <a:lumMod val="50000"/>
                </a:schemeClr>
              </a:solidFill>
              <a:latin typeface="Huawei Sans" panose="020C0503030203020204" pitchFamily="34" charset="0"/>
              <a:ea typeface="+mn-ea"/>
              <a:cs typeface="+mn-ea"/>
              <a:sym typeface="+mn-lt"/>
            </a:endParaRPr>
          </a:p>
          <a:p>
            <a:pPr lvl="1">
              <a:buSzPct val="50000"/>
              <a:buFont typeface="Wingdings" panose="05000000000000000000" pitchFamily="2" charset="2"/>
              <a:buChar char="p"/>
            </a:pPr>
            <a:r>
              <a:rPr lang="en-US" dirty="0">
                <a:solidFill>
                  <a:schemeClr val="bg1">
                    <a:lumMod val="50000"/>
                  </a:schemeClr>
                </a:solidFill>
                <a:latin typeface="Huawei Sans" panose="020C0503030203020204" pitchFamily="34" charset="0"/>
                <a:ea typeface="+mn-ea"/>
                <a:cs typeface="+mn-ea"/>
                <a:sym typeface="+mn-lt"/>
              </a:rPr>
              <a:t>Other Requirements</a:t>
            </a:r>
          </a:p>
          <a:p>
            <a:r>
              <a:rPr lang="en-US" dirty="0">
                <a:solidFill>
                  <a:schemeClr val="bg1">
                    <a:lumMod val="50000"/>
                  </a:schemeClr>
                </a:solidFill>
                <a:latin typeface="Huawei Sans" panose="020C0503030203020204" pitchFamily="34" charset="0"/>
                <a:cs typeface="+mn-ea"/>
                <a:sym typeface="+mn-lt"/>
              </a:rPr>
              <a:t>DCIM System Planning</a:t>
            </a:r>
          </a:p>
          <a:p>
            <a:r>
              <a:rPr lang="en-US" dirty="0">
                <a:solidFill>
                  <a:schemeClr val="bg1">
                    <a:lumMod val="50000"/>
                  </a:schemeClr>
                </a:solidFill>
                <a:latin typeface="Huawei Sans" panose="020C0503030203020204" pitchFamily="34" charset="0"/>
                <a:cs typeface="+mn-ea"/>
                <a:sym typeface="+mn-lt"/>
              </a:rPr>
              <a:t>DCIM Device Selection</a:t>
            </a:r>
          </a:p>
          <a:p>
            <a:pPr lvl="1">
              <a:buSzPct val="50000"/>
              <a:buFont typeface="Wingdings" panose="05000000000000000000" pitchFamily="2" charset="2"/>
              <a:buChar char="p"/>
            </a:pPr>
            <a:endParaRPr lang="en-US" altLang="zh-CN" dirty="0" smtClean="0">
              <a:solidFill>
                <a:schemeClr val="bg1">
                  <a:lumMod val="50000"/>
                </a:schemeClr>
              </a:solidFill>
              <a:latin typeface="Huawei Sans" panose="020C0503030203020204" pitchFamily="34" charset="0"/>
              <a:ea typeface="+mn-ea"/>
              <a:cs typeface="+mn-ea"/>
              <a:sym typeface="+mn-lt"/>
            </a:endParaRPr>
          </a:p>
          <a:p>
            <a:endParaRPr lang="en-US" altLang="zh-CN" b="1" dirty="0" smtClean="0">
              <a:latin typeface="Huawei Sans" panose="020C0503030203020204" pitchFamily="34" charset="0"/>
              <a:cs typeface="+mn-ea"/>
              <a:sym typeface="+mn-lt"/>
            </a:endParaRPr>
          </a:p>
          <a:p>
            <a:endParaRPr lang="zh-CN" altLang="en-US" dirty="0">
              <a:latin typeface="Huawei Sans" panose="020C0503030203020204" pitchFamily="34" charset="0"/>
              <a:cs typeface="+mn-ea"/>
              <a:sym typeface="+mn-lt"/>
            </a:endParaRPr>
          </a:p>
        </p:txBody>
      </p:sp>
    </p:spTree>
    <p:extLst>
      <p:ext uri="{BB962C8B-B14F-4D97-AF65-F5344CB8AC3E}">
        <p14:creationId xmlns:p14="http://schemas.microsoft.com/office/powerpoint/2010/main" val="30555916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99" name="直接箭头连接符 298"/>
          <p:cNvCxnSpPr/>
          <p:nvPr/>
        </p:nvCxnSpPr>
        <p:spPr>
          <a:xfrm>
            <a:off x="2448460" y="3221639"/>
            <a:ext cx="556833" cy="0"/>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p:txBody>
          <a:bodyPr/>
          <a:lstStyle/>
          <a:p>
            <a:r>
              <a:rPr lang="en-US" dirty="0">
                <a:latin typeface="Huawei Sans" panose="020C0503030203020204" pitchFamily="34" charset="0"/>
                <a:ea typeface="+mn-ea"/>
                <a:cs typeface="+mn-ea"/>
                <a:sym typeface="+mn-lt"/>
              </a:rPr>
              <a:t>Power Supply and Distribution System</a:t>
            </a:r>
          </a:p>
        </p:txBody>
      </p:sp>
      <p:sp>
        <p:nvSpPr>
          <p:cNvPr id="3" name="文本占位符 2"/>
          <p:cNvSpPr>
            <a:spLocks noGrp="1"/>
          </p:cNvSpPr>
          <p:nvPr>
            <p:ph type="body" sz="quarter" idx="10"/>
          </p:nvPr>
        </p:nvSpPr>
        <p:spPr/>
        <p:txBody>
          <a:bodyPr/>
          <a:lstStyle/>
          <a:p>
            <a:r>
              <a:rPr lang="en-US" sz="2000" dirty="0">
                <a:latin typeface="Huawei Sans" panose="020C0503030203020204" pitchFamily="34" charset="0"/>
                <a:ea typeface="+mn-ea"/>
                <a:cs typeface="+mn-ea"/>
                <a:sym typeface="+mn-lt"/>
              </a:rPr>
              <a:t>The power supply and distribution system is the power basis of a data center. To ensure continuous and stable service running, the DCIM system must monitor the running status and parameters of each node in the power supply and distribution system in real time.</a:t>
            </a:r>
          </a:p>
        </p:txBody>
      </p:sp>
      <p:pic>
        <p:nvPicPr>
          <p:cNvPr id="273" name="图片 272" descr="C:\Users\z00185480\Desktop\%B6%B4~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3912" y="2679235"/>
            <a:ext cx="1459681" cy="1096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4" name="Picture 3"/>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08684" y="2679235"/>
            <a:ext cx="1444919" cy="1096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5" name="Picture 22"/>
          <p:cNvPicPr>
            <a:picLocks noChangeAspect="1"/>
          </p:cNvPicPr>
          <p:nvPr/>
        </p:nvPicPr>
        <p:blipFill>
          <a:blip r:embed="rId5" cstate="print">
            <a:extLst>
              <a:ext uri="{28A0092B-C50C-407E-A947-70E740481C1C}">
                <a14:useLocalDpi xmlns:a14="http://schemas.microsoft.com/office/drawing/2010/main" val="0"/>
              </a:ext>
            </a:extLst>
          </a:blip>
          <a:srcRect l="2467" r="3290"/>
          <a:stretch>
            <a:fillRect/>
          </a:stretch>
        </p:blipFill>
        <p:spPr bwMode="auto">
          <a:xfrm>
            <a:off x="4888694" y="2679235"/>
            <a:ext cx="959236" cy="1096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 name="Picture 4" descr="D:\图片\136279_0.jpg"/>
          <p:cNvPicPr>
            <a:picLocks noChangeAspect="1" noChangeArrowheads="1"/>
          </p:cNvPicPr>
          <p:nvPr/>
        </p:nvPicPr>
        <p:blipFill>
          <a:blip r:embed="rId6" cstate="print">
            <a:extLst>
              <a:ext uri="{28A0092B-C50C-407E-A947-70E740481C1C}">
                <a14:useLocalDpi xmlns:a14="http://schemas.microsoft.com/office/drawing/2010/main" val="0"/>
              </a:ext>
            </a:extLst>
          </a:blip>
          <a:srcRect t="3156"/>
          <a:stretch>
            <a:fillRect/>
          </a:stretch>
        </p:blipFill>
        <p:spPr bwMode="auto">
          <a:xfrm>
            <a:off x="4683679" y="4196193"/>
            <a:ext cx="1369265" cy="1096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7" name="图片 276"/>
          <p:cNvPicPr>
            <a:picLocks noChangeAspect="1"/>
          </p:cNvPicPr>
          <p:nvPr/>
        </p:nvPicPr>
        <p:blipFill>
          <a:blip r:embed="rId7"/>
          <a:stretch>
            <a:fillRect/>
          </a:stretch>
        </p:blipFill>
        <p:spPr>
          <a:xfrm>
            <a:off x="1175185" y="4274614"/>
            <a:ext cx="1327034" cy="939777"/>
          </a:xfrm>
          <a:prstGeom prst="rect">
            <a:avLst/>
          </a:prstGeom>
        </p:spPr>
      </p:pic>
      <p:pic>
        <p:nvPicPr>
          <p:cNvPr id="278" name="图片 29" descr="gcs"/>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488301" y="4220627"/>
            <a:ext cx="481603" cy="1057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2" name="图片 281"/>
          <p:cNvPicPr>
            <a:picLocks noChangeAspect="1"/>
          </p:cNvPicPr>
          <p:nvPr/>
        </p:nvPicPr>
        <p:blipFill>
          <a:blip r:embed="rId9"/>
          <a:stretch>
            <a:fillRect/>
          </a:stretch>
        </p:blipFill>
        <p:spPr>
          <a:xfrm>
            <a:off x="8013939" y="2738869"/>
            <a:ext cx="639357" cy="1096619"/>
          </a:xfrm>
          <a:prstGeom prst="rect">
            <a:avLst/>
          </a:prstGeom>
        </p:spPr>
      </p:pic>
      <p:pic>
        <p:nvPicPr>
          <p:cNvPr id="283" name="d0e1671"/>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366982" y="3416569"/>
            <a:ext cx="671331" cy="1096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84" name="组合 283"/>
          <p:cNvGrpSpPr/>
          <p:nvPr/>
        </p:nvGrpSpPr>
        <p:grpSpPr>
          <a:xfrm>
            <a:off x="8013939" y="4175224"/>
            <a:ext cx="639357" cy="1018198"/>
            <a:chOff x="1103208" y="1294063"/>
            <a:chExt cx="2394275" cy="4249780"/>
          </a:xfrm>
        </p:grpSpPr>
        <p:pic>
          <p:nvPicPr>
            <p:cNvPr id="285" name="d0e2452"/>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103208" y="1294063"/>
              <a:ext cx="2268252" cy="4198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 name="矩形 285"/>
            <p:cNvSpPr/>
            <p:nvPr/>
          </p:nvSpPr>
          <p:spPr bwMode="auto">
            <a:xfrm>
              <a:off x="2635274" y="5351489"/>
              <a:ext cx="862209" cy="192354"/>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vl1pPr algn="l" rtl="0" fontAlgn="t">
                <a:spcBef>
                  <a:spcPct val="0"/>
                </a:spcBef>
                <a:spcAft>
                  <a:spcPct val="0"/>
                </a:spcAft>
                <a:defRPr sz="1000" kern="1200">
                  <a:solidFill>
                    <a:schemeClr val="tx1"/>
                  </a:solidFill>
                  <a:latin typeface="FrutigerNext LT Regular" pitchFamily="34" charset="0"/>
                  <a:ea typeface="宋体" charset="-122"/>
                  <a:cs typeface="+mn-cs"/>
                </a:defRPr>
              </a:lvl1pPr>
              <a:lvl2pPr marL="457200" algn="l" rtl="0" fontAlgn="t">
                <a:spcBef>
                  <a:spcPct val="0"/>
                </a:spcBef>
                <a:spcAft>
                  <a:spcPct val="0"/>
                </a:spcAft>
                <a:defRPr sz="1000" kern="1200">
                  <a:solidFill>
                    <a:schemeClr val="tx1"/>
                  </a:solidFill>
                  <a:latin typeface="FrutigerNext LT Regular" pitchFamily="34" charset="0"/>
                  <a:ea typeface="宋体" charset="-122"/>
                  <a:cs typeface="+mn-cs"/>
                </a:defRPr>
              </a:lvl2pPr>
              <a:lvl3pPr marL="914400" algn="l" rtl="0" fontAlgn="t">
                <a:spcBef>
                  <a:spcPct val="0"/>
                </a:spcBef>
                <a:spcAft>
                  <a:spcPct val="0"/>
                </a:spcAft>
                <a:defRPr sz="1000" kern="1200">
                  <a:solidFill>
                    <a:schemeClr val="tx1"/>
                  </a:solidFill>
                  <a:latin typeface="FrutigerNext LT Regular" pitchFamily="34" charset="0"/>
                  <a:ea typeface="宋体" charset="-122"/>
                  <a:cs typeface="+mn-cs"/>
                </a:defRPr>
              </a:lvl3pPr>
              <a:lvl4pPr marL="1371600" algn="l" rtl="0" fontAlgn="t">
                <a:spcBef>
                  <a:spcPct val="0"/>
                </a:spcBef>
                <a:spcAft>
                  <a:spcPct val="0"/>
                </a:spcAft>
                <a:defRPr sz="1000" kern="1200">
                  <a:solidFill>
                    <a:schemeClr val="tx1"/>
                  </a:solidFill>
                  <a:latin typeface="FrutigerNext LT Regular" pitchFamily="34" charset="0"/>
                  <a:ea typeface="宋体" charset="-122"/>
                  <a:cs typeface="+mn-cs"/>
                </a:defRPr>
              </a:lvl4pPr>
              <a:lvl5pPr marL="1828800" algn="l" rtl="0" fontAlgn="t">
                <a:spcBef>
                  <a:spcPct val="0"/>
                </a:spcBef>
                <a:spcAft>
                  <a:spcPct val="0"/>
                </a:spcAft>
                <a:defRPr sz="1000" kern="1200">
                  <a:solidFill>
                    <a:schemeClr val="tx1"/>
                  </a:solidFill>
                  <a:latin typeface="FrutigerNext LT Regular" pitchFamily="34" charset="0"/>
                  <a:ea typeface="宋体" charset="-122"/>
                  <a:cs typeface="+mn-cs"/>
                </a:defRPr>
              </a:lvl5pPr>
              <a:lvl6pPr marL="2286000" algn="l" defTabSz="914400" rtl="0" eaLnBrk="1" latinLnBrk="0" hangingPunct="1">
                <a:defRPr sz="1000" kern="1200">
                  <a:solidFill>
                    <a:schemeClr val="tx1"/>
                  </a:solidFill>
                  <a:latin typeface="FrutigerNext LT Regular" pitchFamily="34" charset="0"/>
                  <a:ea typeface="宋体" charset="-122"/>
                  <a:cs typeface="+mn-cs"/>
                </a:defRPr>
              </a:lvl6pPr>
              <a:lvl7pPr marL="2743200" algn="l" defTabSz="914400" rtl="0" eaLnBrk="1" latinLnBrk="0" hangingPunct="1">
                <a:defRPr sz="1000" kern="1200">
                  <a:solidFill>
                    <a:schemeClr val="tx1"/>
                  </a:solidFill>
                  <a:latin typeface="FrutigerNext LT Regular" pitchFamily="34" charset="0"/>
                  <a:ea typeface="宋体" charset="-122"/>
                  <a:cs typeface="+mn-cs"/>
                </a:defRPr>
              </a:lvl7pPr>
              <a:lvl8pPr marL="3200400" algn="l" defTabSz="914400" rtl="0" eaLnBrk="1" latinLnBrk="0" hangingPunct="1">
                <a:defRPr sz="1000" kern="1200">
                  <a:solidFill>
                    <a:schemeClr val="tx1"/>
                  </a:solidFill>
                  <a:latin typeface="FrutigerNext LT Regular" pitchFamily="34" charset="0"/>
                  <a:ea typeface="宋体" charset="-122"/>
                  <a:cs typeface="+mn-cs"/>
                </a:defRPr>
              </a:lvl8pPr>
              <a:lvl9pPr marL="3657600" algn="l" defTabSz="914400" rtl="0" eaLnBrk="1" latinLnBrk="0" hangingPunct="1">
                <a:defRPr sz="1000" kern="1200">
                  <a:solidFill>
                    <a:schemeClr val="tx1"/>
                  </a:solidFill>
                  <a:latin typeface="FrutigerNext LT Regular" pitchFamily="34" charset="0"/>
                  <a:ea typeface="宋体" charset="-122"/>
                  <a:cs typeface="+mn-cs"/>
                </a:defRPr>
              </a:lvl9pPr>
            </a:lstStyle>
            <a:p>
              <a:pPr marL="0" marR="0" indent="0" algn="l" defTabSz="914400" rtl="0" eaLnBrk="1" fontAlgn="t" latinLnBrk="0" hangingPunct="1">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Huawei Sans" panose="020C0503030203020204" pitchFamily="34" charset="0"/>
                <a:ea typeface="+mn-ea"/>
                <a:cs typeface="+mn-ea"/>
                <a:sym typeface="+mn-lt"/>
              </a:endParaRPr>
            </a:p>
          </p:txBody>
        </p:sp>
      </p:grpSp>
      <p:pic>
        <p:nvPicPr>
          <p:cNvPr id="291" name="图片 290"/>
          <p:cNvPicPr>
            <a:picLocks noChangeAspect="1"/>
          </p:cNvPicPr>
          <p:nvPr/>
        </p:nvPicPr>
        <p:blipFill>
          <a:blip r:embed="rId12"/>
          <a:stretch>
            <a:fillRect/>
          </a:stretch>
        </p:blipFill>
        <p:spPr>
          <a:xfrm>
            <a:off x="10785652" y="3416569"/>
            <a:ext cx="331283" cy="1096620"/>
          </a:xfrm>
          <a:prstGeom prst="rect">
            <a:avLst/>
          </a:prstGeom>
        </p:spPr>
      </p:pic>
      <p:cxnSp>
        <p:nvCxnSpPr>
          <p:cNvPr id="297" name="直接箭头连接符 296"/>
          <p:cNvCxnSpPr/>
          <p:nvPr/>
        </p:nvCxnSpPr>
        <p:spPr>
          <a:xfrm flipV="1">
            <a:off x="6097074" y="4089579"/>
            <a:ext cx="439009" cy="370356"/>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298" name="直接箭头连接符 297"/>
          <p:cNvCxnSpPr/>
          <p:nvPr/>
        </p:nvCxnSpPr>
        <p:spPr>
          <a:xfrm>
            <a:off x="8693824" y="3292682"/>
            <a:ext cx="581857" cy="548310"/>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02" name="直接箭头连接符 301"/>
          <p:cNvCxnSpPr/>
          <p:nvPr/>
        </p:nvCxnSpPr>
        <p:spPr>
          <a:xfrm>
            <a:off x="10038313" y="3974401"/>
            <a:ext cx="758498" cy="0"/>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04" name="直接箭头连接符 303"/>
          <p:cNvCxnSpPr/>
          <p:nvPr/>
        </p:nvCxnSpPr>
        <p:spPr>
          <a:xfrm>
            <a:off x="4453603" y="3221639"/>
            <a:ext cx="421361" cy="0"/>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06" name="直接箭头连接符 305"/>
          <p:cNvCxnSpPr/>
          <p:nvPr/>
        </p:nvCxnSpPr>
        <p:spPr>
          <a:xfrm>
            <a:off x="5271445" y="3707866"/>
            <a:ext cx="0" cy="466725"/>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08" name="直接箭头连接符 307"/>
          <p:cNvCxnSpPr/>
          <p:nvPr/>
        </p:nvCxnSpPr>
        <p:spPr>
          <a:xfrm>
            <a:off x="3969904" y="4891518"/>
            <a:ext cx="758498" cy="0"/>
          </a:xfrm>
          <a:prstGeom prst="straightConnector1">
            <a:avLst/>
          </a:prstGeom>
          <a:ln w="57150">
            <a:solidFill>
              <a:srgbClr val="00B050"/>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310" name="直接箭头连接符 309"/>
          <p:cNvCxnSpPr/>
          <p:nvPr/>
        </p:nvCxnSpPr>
        <p:spPr>
          <a:xfrm flipV="1">
            <a:off x="7352325" y="3290862"/>
            <a:ext cx="577903" cy="500847"/>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13" name="直接箭头连接符 312"/>
          <p:cNvCxnSpPr/>
          <p:nvPr/>
        </p:nvCxnSpPr>
        <p:spPr>
          <a:xfrm flipV="1">
            <a:off x="8316791" y="3783903"/>
            <a:ext cx="0" cy="361949"/>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19" name="直接箭头连接符 318"/>
          <p:cNvCxnSpPr/>
          <p:nvPr/>
        </p:nvCxnSpPr>
        <p:spPr>
          <a:xfrm>
            <a:off x="2535493" y="4891518"/>
            <a:ext cx="914708" cy="0"/>
          </a:xfrm>
          <a:prstGeom prst="straightConnector1">
            <a:avLst/>
          </a:prstGeom>
          <a:ln w="57150">
            <a:solidFill>
              <a:srgbClr val="00B05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321" name="文本框 320"/>
          <p:cNvSpPr txBox="1"/>
          <p:nvPr/>
        </p:nvSpPr>
        <p:spPr>
          <a:xfrm>
            <a:off x="1527483" y="3859492"/>
            <a:ext cx="669047" cy="276999"/>
          </a:xfrm>
          <a:prstGeom prst="rect">
            <a:avLst/>
          </a:prstGeom>
          <a:noFill/>
        </p:spPr>
        <p:txBody>
          <a:bodyPr wrap="square" rtlCol="0">
            <a:spAutoFit/>
          </a:bodyPr>
          <a:lstStyle/>
          <a:p>
            <a:pPr algn="ctr"/>
            <a:r>
              <a:rPr lang="en-US" sz="1200" dirty="0">
                <a:latin typeface="Huawei Sans" panose="020C0503030203020204" pitchFamily="34" charset="0"/>
                <a:cs typeface="+mn-ea"/>
                <a:sym typeface="+mn-lt"/>
              </a:rPr>
              <a:t>Mains</a:t>
            </a:r>
          </a:p>
        </p:txBody>
      </p:sp>
      <p:sp>
        <p:nvSpPr>
          <p:cNvPr id="322" name="文本框 321"/>
          <p:cNvSpPr txBox="1"/>
          <p:nvPr/>
        </p:nvSpPr>
        <p:spPr>
          <a:xfrm>
            <a:off x="1309712" y="5264831"/>
            <a:ext cx="978295" cy="276999"/>
          </a:xfrm>
          <a:prstGeom prst="rect">
            <a:avLst/>
          </a:prstGeom>
          <a:noFill/>
        </p:spPr>
        <p:txBody>
          <a:bodyPr wrap="square" rtlCol="0">
            <a:spAutoFit/>
          </a:bodyPr>
          <a:lstStyle/>
          <a:p>
            <a:pPr algn="ctr"/>
            <a:r>
              <a:rPr lang="en-US" sz="1200" dirty="0">
                <a:latin typeface="Huawei Sans" panose="020C0503030203020204" pitchFamily="34" charset="0"/>
                <a:cs typeface="+mn-ea"/>
                <a:sym typeface="+mn-lt"/>
              </a:rPr>
              <a:t>Generator</a:t>
            </a:r>
          </a:p>
        </p:txBody>
      </p:sp>
      <p:sp>
        <p:nvSpPr>
          <p:cNvPr id="323" name="文本框 322"/>
          <p:cNvSpPr txBox="1"/>
          <p:nvPr/>
        </p:nvSpPr>
        <p:spPr>
          <a:xfrm>
            <a:off x="2910305" y="3781358"/>
            <a:ext cx="1960401" cy="461665"/>
          </a:xfrm>
          <a:prstGeom prst="rect">
            <a:avLst/>
          </a:prstGeom>
          <a:noFill/>
        </p:spPr>
        <p:txBody>
          <a:bodyPr wrap="square" rtlCol="0">
            <a:spAutoFit/>
          </a:bodyPr>
          <a:lstStyle/>
          <a:p>
            <a:pPr algn="ctr"/>
            <a:r>
              <a:rPr lang="en-US" sz="1200" dirty="0">
                <a:latin typeface="Huawei Sans" panose="020C0503030203020204" pitchFamily="34" charset="0"/>
                <a:cs typeface="+mn-ea"/>
                <a:sym typeface="+mn-lt"/>
              </a:rPr>
              <a:t>High voltage distribution equipment</a:t>
            </a:r>
          </a:p>
        </p:txBody>
      </p:sp>
      <p:sp>
        <p:nvSpPr>
          <p:cNvPr id="324" name="文本框 323"/>
          <p:cNvSpPr txBox="1"/>
          <p:nvPr/>
        </p:nvSpPr>
        <p:spPr>
          <a:xfrm rot="10800000">
            <a:off x="5839581" y="2621973"/>
            <a:ext cx="369332" cy="1097605"/>
          </a:xfrm>
          <a:prstGeom prst="rect">
            <a:avLst/>
          </a:prstGeom>
          <a:noFill/>
        </p:spPr>
        <p:txBody>
          <a:bodyPr vert="eaVert" wrap="square" rtlCol="0">
            <a:spAutoFit/>
          </a:bodyPr>
          <a:lstStyle/>
          <a:p>
            <a:pPr algn="ctr"/>
            <a:r>
              <a:rPr lang="en-US" sz="1200" dirty="0">
                <a:latin typeface="Huawei Sans" panose="020C0503030203020204" pitchFamily="34" charset="0"/>
                <a:cs typeface="+mn-ea"/>
                <a:sym typeface="+mn-lt"/>
              </a:rPr>
              <a:t>Transformer</a:t>
            </a:r>
          </a:p>
        </p:txBody>
      </p:sp>
      <p:sp>
        <p:nvSpPr>
          <p:cNvPr id="325" name="文本框 324"/>
          <p:cNvSpPr txBox="1"/>
          <p:nvPr/>
        </p:nvSpPr>
        <p:spPr>
          <a:xfrm>
            <a:off x="2654658" y="5266074"/>
            <a:ext cx="2036812" cy="461665"/>
          </a:xfrm>
          <a:prstGeom prst="rect">
            <a:avLst/>
          </a:prstGeom>
          <a:noFill/>
        </p:spPr>
        <p:txBody>
          <a:bodyPr wrap="square" rtlCol="0">
            <a:spAutoFit/>
          </a:bodyPr>
          <a:lstStyle/>
          <a:p>
            <a:pPr algn="ctr"/>
            <a:r>
              <a:rPr lang="en-US" sz="1200" dirty="0">
                <a:latin typeface="Huawei Sans" panose="020C0503030203020204" pitchFamily="34" charset="0"/>
                <a:cs typeface="+mn-ea"/>
                <a:sym typeface="+mn-lt"/>
              </a:rPr>
              <a:t>Generator power distribution equipment</a:t>
            </a:r>
          </a:p>
        </p:txBody>
      </p:sp>
      <p:sp>
        <p:nvSpPr>
          <p:cNvPr id="326" name="文本框 325"/>
          <p:cNvSpPr txBox="1"/>
          <p:nvPr/>
        </p:nvSpPr>
        <p:spPr>
          <a:xfrm>
            <a:off x="4603101" y="5289967"/>
            <a:ext cx="1923043" cy="461665"/>
          </a:xfrm>
          <a:prstGeom prst="rect">
            <a:avLst/>
          </a:prstGeom>
          <a:noFill/>
        </p:spPr>
        <p:txBody>
          <a:bodyPr wrap="square" rtlCol="0">
            <a:spAutoFit/>
          </a:bodyPr>
          <a:lstStyle/>
          <a:p>
            <a:pPr algn="ctr"/>
            <a:r>
              <a:rPr lang="en-US" sz="1200" dirty="0">
                <a:latin typeface="Huawei Sans" panose="020C0503030203020204" pitchFamily="34" charset="0"/>
                <a:cs typeface="+mn-ea"/>
                <a:sym typeface="+mn-lt"/>
              </a:rPr>
              <a:t>Low voltage distribution equipment</a:t>
            </a:r>
          </a:p>
        </p:txBody>
      </p:sp>
      <p:sp>
        <p:nvSpPr>
          <p:cNvPr id="328" name="文本框 327"/>
          <p:cNvSpPr txBox="1"/>
          <p:nvPr/>
        </p:nvSpPr>
        <p:spPr>
          <a:xfrm>
            <a:off x="6272782" y="4506612"/>
            <a:ext cx="1316809" cy="276999"/>
          </a:xfrm>
          <a:prstGeom prst="rect">
            <a:avLst/>
          </a:prstGeom>
          <a:noFill/>
        </p:spPr>
        <p:txBody>
          <a:bodyPr wrap="square" rtlCol="0">
            <a:spAutoFit/>
          </a:bodyPr>
          <a:lstStyle/>
          <a:p>
            <a:pPr algn="ctr"/>
            <a:r>
              <a:rPr lang="en-US" sz="1200">
                <a:latin typeface="Huawei Sans" panose="020C0503030203020204" pitchFamily="34" charset="0"/>
                <a:cs typeface="+mn-ea"/>
                <a:sym typeface="+mn-lt"/>
              </a:rPr>
              <a:t>Input PDF</a:t>
            </a:r>
          </a:p>
        </p:txBody>
      </p:sp>
      <p:sp>
        <p:nvSpPr>
          <p:cNvPr id="329" name="文本框 328"/>
          <p:cNvSpPr txBox="1"/>
          <p:nvPr/>
        </p:nvSpPr>
        <p:spPr>
          <a:xfrm>
            <a:off x="9044242" y="4515362"/>
            <a:ext cx="1316809" cy="276999"/>
          </a:xfrm>
          <a:prstGeom prst="rect">
            <a:avLst/>
          </a:prstGeom>
          <a:noFill/>
        </p:spPr>
        <p:txBody>
          <a:bodyPr wrap="square" rtlCol="0">
            <a:spAutoFit/>
          </a:bodyPr>
          <a:lstStyle/>
          <a:p>
            <a:pPr algn="ctr"/>
            <a:r>
              <a:rPr lang="en-US" sz="1200">
                <a:latin typeface="Huawei Sans" panose="020C0503030203020204" pitchFamily="34" charset="0"/>
                <a:cs typeface="+mn-ea"/>
                <a:sym typeface="+mn-lt"/>
              </a:rPr>
              <a:t>Output PDF</a:t>
            </a:r>
          </a:p>
        </p:txBody>
      </p:sp>
      <p:sp>
        <p:nvSpPr>
          <p:cNvPr id="330" name="文本框 329"/>
          <p:cNvSpPr txBox="1"/>
          <p:nvPr/>
        </p:nvSpPr>
        <p:spPr>
          <a:xfrm>
            <a:off x="8619643" y="3029533"/>
            <a:ext cx="494669" cy="276999"/>
          </a:xfrm>
          <a:prstGeom prst="rect">
            <a:avLst/>
          </a:prstGeom>
          <a:noFill/>
        </p:spPr>
        <p:txBody>
          <a:bodyPr vert="horz" wrap="square" rtlCol="0">
            <a:spAutoFit/>
          </a:bodyPr>
          <a:lstStyle/>
          <a:p>
            <a:pPr algn="ctr"/>
            <a:r>
              <a:rPr lang="en-US" sz="1200">
                <a:latin typeface="Huawei Sans" panose="020C0503030203020204" pitchFamily="34" charset="0"/>
                <a:cs typeface="+mn-ea"/>
                <a:sym typeface="+mn-lt"/>
              </a:rPr>
              <a:t>UPS</a:t>
            </a:r>
          </a:p>
        </p:txBody>
      </p:sp>
      <p:sp>
        <p:nvSpPr>
          <p:cNvPr id="331" name="文本框 330"/>
          <p:cNvSpPr txBox="1"/>
          <p:nvPr/>
        </p:nvSpPr>
        <p:spPr>
          <a:xfrm>
            <a:off x="7631160" y="5270752"/>
            <a:ext cx="1592356" cy="276999"/>
          </a:xfrm>
          <a:prstGeom prst="rect">
            <a:avLst/>
          </a:prstGeom>
          <a:noFill/>
        </p:spPr>
        <p:txBody>
          <a:bodyPr vert="horz" wrap="square" rtlCol="0">
            <a:spAutoFit/>
          </a:bodyPr>
          <a:lstStyle/>
          <a:p>
            <a:pPr algn="ctr"/>
            <a:r>
              <a:rPr lang="en-US" sz="1200" dirty="0" smtClean="0">
                <a:latin typeface="Huawei Sans" panose="020C0503030203020204" pitchFamily="34" charset="0"/>
                <a:cs typeface="+mn-ea"/>
                <a:sym typeface="+mn-lt"/>
              </a:rPr>
              <a:t>B</a:t>
            </a:r>
            <a:r>
              <a:rPr lang="en-US" altLang="zh-CN" sz="1200" dirty="0" smtClean="0">
                <a:latin typeface="Huawei Sans" panose="020C0503030203020204" pitchFamily="34" charset="0"/>
                <a:cs typeface="+mn-ea"/>
                <a:sym typeface="+mn-lt"/>
              </a:rPr>
              <a:t>attery</a:t>
            </a:r>
            <a:endParaRPr lang="en-US" sz="1200" dirty="0">
              <a:latin typeface="Huawei Sans" panose="020C0503030203020204" pitchFamily="34" charset="0"/>
              <a:cs typeface="+mn-ea"/>
              <a:sym typeface="+mn-lt"/>
            </a:endParaRPr>
          </a:p>
        </p:txBody>
      </p:sp>
      <p:sp>
        <p:nvSpPr>
          <p:cNvPr id="332" name="文本框 331"/>
          <p:cNvSpPr txBox="1"/>
          <p:nvPr/>
        </p:nvSpPr>
        <p:spPr>
          <a:xfrm>
            <a:off x="10539269" y="4539651"/>
            <a:ext cx="824047" cy="276999"/>
          </a:xfrm>
          <a:prstGeom prst="rect">
            <a:avLst/>
          </a:prstGeom>
          <a:noFill/>
        </p:spPr>
        <p:txBody>
          <a:bodyPr wrap="square" rtlCol="0">
            <a:spAutoFit/>
          </a:bodyPr>
          <a:lstStyle/>
          <a:p>
            <a:pPr algn="ctr"/>
            <a:r>
              <a:rPr lang="en-US" sz="1200">
                <a:latin typeface="Huawei Sans" panose="020C0503030203020204" pitchFamily="34" charset="0"/>
                <a:cs typeface="+mn-ea"/>
                <a:sym typeface="+mn-lt"/>
              </a:rPr>
              <a:t>IT load</a:t>
            </a:r>
          </a:p>
        </p:txBody>
      </p:sp>
      <p:grpSp>
        <p:nvGrpSpPr>
          <p:cNvPr id="343" name="组合 342"/>
          <p:cNvGrpSpPr/>
          <p:nvPr/>
        </p:nvGrpSpPr>
        <p:grpSpPr>
          <a:xfrm>
            <a:off x="2573593" y="3051080"/>
            <a:ext cx="274213" cy="338838"/>
            <a:chOff x="3209070" y="5595316"/>
            <a:chExt cx="658405" cy="706145"/>
          </a:xfrm>
        </p:grpSpPr>
        <p:cxnSp>
          <p:nvCxnSpPr>
            <p:cNvPr id="334" name="直接连接符 333"/>
            <p:cNvCxnSpPr/>
            <p:nvPr/>
          </p:nvCxnSpPr>
          <p:spPr>
            <a:xfrm>
              <a:off x="3209070" y="5595316"/>
              <a:ext cx="658405" cy="70614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36" name="直接连接符 335"/>
            <p:cNvCxnSpPr/>
            <p:nvPr/>
          </p:nvCxnSpPr>
          <p:spPr>
            <a:xfrm flipV="1">
              <a:off x="3209070" y="5648405"/>
              <a:ext cx="658405" cy="65305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pic>
        <p:nvPicPr>
          <p:cNvPr id="347" name="图片 346"/>
          <p:cNvPicPr>
            <a:picLocks noChangeAspect="1"/>
          </p:cNvPicPr>
          <p:nvPr/>
        </p:nvPicPr>
        <p:blipFill>
          <a:blip r:embed="rId13"/>
          <a:srcRect l="2268" t="1499" r="22308" b="2585"/>
          <a:stretch>
            <a:fillRect/>
          </a:stretch>
        </p:blipFill>
        <p:spPr>
          <a:xfrm>
            <a:off x="6613509" y="3507914"/>
            <a:ext cx="731288" cy="1050120"/>
          </a:xfrm>
          <a:custGeom>
            <a:avLst/>
            <a:gdLst>
              <a:gd name="connsiteX0" fmla="*/ 2753591 w 3002972"/>
              <a:gd name="connsiteY0" fmla="*/ 0 h 4312228"/>
              <a:gd name="connsiteX1" fmla="*/ 2743200 w 3002972"/>
              <a:gd name="connsiteY1" fmla="*/ 332510 h 4312228"/>
              <a:gd name="connsiteX2" fmla="*/ 3002972 w 3002972"/>
              <a:gd name="connsiteY2" fmla="*/ 363682 h 4312228"/>
              <a:gd name="connsiteX3" fmla="*/ 2878281 w 3002972"/>
              <a:gd name="connsiteY3" fmla="*/ 3429000 h 4312228"/>
              <a:gd name="connsiteX4" fmla="*/ 2628900 w 3002972"/>
              <a:gd name="connsiteY4" fmla="*/ 3512128 h 4312228"/>
              <a:gd name="connsiteX5" fmla="*/ 2587336 w 3002972"/>
              <a:gd name="connsiteY5" fmla="*/ 4239491 h 4312228"/>
              <a:gd name="connsiteX6" fmla="*/ 2462645 w 3002972"/>
              <a:gd name="connsiteY6" fmla="*/ 4312228 h 4312228"/>
              <a:gd name="connsiteX7" fmla="*/ 1787236 w 3002972"/>
              <a:gd name="connsiteY7" fmla="*/ 3699164 h 4312228"/>
              <a:gd name="connsiteX8" fmla="*/ 477981 w 3002972"/>
              <a:gd name="connsiteY8" fmla="*/ 4094019 h 4312228"/>
              <a:gd name="connsiteX9" fmla="*/ 51954 w 3002972"/>
              <a:gd name="connsiteY9" fmla="*/ 3626428 h 4312228"/>
              <a:gd name="connsiteX10" fmla="*/ 0 w 3002972"/>
              <a:gd name="connsiteY10" fmla="*/ 187037 h 4312228"/>
              <a:gd name="connsiteX11" fmla="*/ 488372 w 3002972"/>
              <a:gd name="connsiteY11" fmla="*/ 10391 h 4312228"/>
              <a:gd name="connsiteX12" fmla="*/ 1911927 w 3002972"/>
              <a:gd name="connsiteY12" fmla="*/ 187037 h 4312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02972" h="4312228">
                <a:moveTo>
                  <a:pt x="2753591" y="0"/>
                </a:moveTo>
                <a:lnTo>
                  <a:pt x="2743200" y="332510"/>
                </a:lnTo>
                <a:lnTo>
                  <a:pt x="3002972" y="363682"/>
                </a:lnTo>
                <a:lnTo>
                  <a:pt x="2878281" y="3429000"/>
                </a:lnTo>
                <a:lnTo>
                  <a:pt x="2628900" y="3512128"/>
                </a:lnTo>
                <a:lnTo>
                  <a:pt x="2587336" y="4239491"/>
                </a:lnTo>
                <a:lnTo>
                  <a:pt x="2462645" y="4312228"/>
                </a:lnTo>
                <a:lnTo>
                  <a:pt x="1787236" y="3699164"/>
                </a:lnTo>
                <a:lnTo>
                  <a:pt x="477981" y="4094019"/>
                </a:lnTo>
                <a:lnTo>
                  <a:pt x="51954" y="3626428"/>
                </a:lnTo>
                <a:lnTo>
                  <a:pt x="0" y="187037"/>
                </a:lnTo>
                <a:lnTo>
                  <a:pt x="488372" y="10391"/>
                </a:lnTo>
                <a:lnTo>
                  <a:pt x="1911927" y="187037"/>
                </a:lnTo>
                <a:close/>
              </a:path>
            </a:pathLst>
          </a:custGeom>
        </p:spPr>
      </p:pic>
      <p:sp>
        <p:nvSpPr>
          <p:cNvPr id="348" name="文本框 347"/>
          <p:cNvSpPr txBox="1"/>
          <p:nvPr/>
        </p:nvSpPr>
        <p:spPr>
          <a:xfrm>
            <a:off x="3969904" y="5867800"/>
            <a:ext cx="4296289" cy="338554"/>
          </a:xfrm>
          <a:prstGeom prst="rect">
            <a:avLst/>
          </a:prstGeom>
          <a:noFill/>
        </p:spPr>
        <p:txBody>
          <a:bodyPr wrap="square" rtlCol="0">
            <a:spAutoFit/>
          </a:bodyPr>
          <a:lstStyle/>
          <a:p>
            <a:pPr algn="ctr"/>
            <a:r>
              <a:rPr lang="en-US" sz="1600" b="1" dirty="0">
                <a:latin typeface="Huawei Sans" panose="020C0503030203020204" pitchFamily="34" charset="0"/>
                <a:cs typeface="+mn-ea"/>
                <a:sym typeface="+mn-lt"/>
              </a:rPr>
              <a:t>Power distribution architecture</a:t>
            </a:r>
          </a:p>
        </p:txBody>
      </p:sp>
      <p:sp>
        <p:nvSpPr>
          <p:cNvPr id="349" name="圆角矩形 348"/>
          <p:cNvSpPr/>
          <p:nvPr/>
        </p:nvSpPr>
        <p:spPr>
          <a:xfrm>
            <a:off x="768928" y="2545007"/>
            <a:ext cx="10594387" cy="3330417"/>
          </a:xfrm>
          <a:prstGeom prst="roundRect">
            <a:avLst/>
          </a:prstGeom>
          <a:noFill/>
          <a:ln w="38100">
            <a:solidFill>
              <a:srgbClr val="A6D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Huawei Sans" panose="020C0503030203020204" pitchFamily="34" charset="0"/>
              <a:cs typeface="+mn-ea"/>
              <a:sym typeface="+mn-lt"/>
            </a:endParaRPr>
          </a:p>
        </p:txBody>
      </p:sp>
    </p:spTree>
    <p:extLst>
      <p:ext uri="{BB962C8B-B14F-4D97-AF65-F5344CB8AC3E}">
        <p14:creationId xmlns:p14="http://schemas.microsoft.com/office/powerpoint/2010/main" val="3581325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49"/>
                                        </p:tgtEl>
                                        <p:attrNameLst>
                                          <p:attrName>style.visibility</p:attrName>
                                        </p:attrNameLst>
                                      </p:cBhvr>
                                      <p:to>
                                        <p:strVal val="visible"/>
                                      </p:to>
                                    </p:set>
                                    <p:animEffect transition="in" filter="wipe(down)">
                                      <p:cBhvr>
                                        <p:cTn id="7" dur="500"/>
                                        <p:tgtEl>
                                          <p:spTgt spid="34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73"/>
                                        </p:tgtEl>
                                        <p:attrNameLst>
                                          <p:attrName>style.visibility</p:attrName>
                                        </p:attrNameLst>
                                      </p:cBhvr>
                                      <p:to>
                                        <p:strVal val="visible"/>
                                      </p:to>
                                    </p:set>
                                    <p:animEffect transition="in" filter="wipe(down)">
                                      <p:cBhvr>
                                        <p:cTn id="12" dur="500"/>
                                        <p:tgtEl>
                                          <p:spTgt spid="273"/>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321"/>
                                        </p:tgtEl>
                                        <p:attrNameLst>
                                          <p:attrName>style.visibility</p:attrName>
                                        </p:attrNameLst>
                                      </p:cBhvr>
                                      <p:to>
                                        <p:strVal val="visible"/>
                                      </p:to>
                                    </p:set>
                                    <p:animEffect transition="in" filter="wipe(down)">
                                      <p:cBhvr>
                                        <p:cTn id="15" dur="500"/>
                                        <p:tgtEl>
                                          <p:spTgt spid="32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299"/>
                                        </p:tgtEl>
                                        <p:attrNameLst>
                                          <p:attrName>style.visibility</p:attrName>
                                        </p:attrNameLst>
                                      </p:cBhvr>
                                      <p:to>
                                        <p:strVal val="visible"/>
                                      </p:to>
                                    </p:set>
                                    <p:animEffect transition="in" filter="wipe(down)">
                                      <p:cBhvr>
                                        <p:cTn id="20" dur="500"/>
                                        <p:tgtEl>
                                          <p:spTgt spid="299"/>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323"/>
                                        </p:tgtEl>
                                        <p:attrNameLst>
                                          <p:attrName>style.visibility</p:attrName>
                                        </p:attrNameLst>
                                      </p:cBhvr>
                                      <p:to>
                                        <p:strVal val="visible"/>
                                      </p:to>
                                    </p:set>
                                    <p:animEffect transition="in" filter="wipe(down)">
                                      <p:cBhvr>
                                        <p:cTn id="23" dur="500"/>
                                        <p:tgtEl>
                                          <p:spTgt spid="323"/>
                                        </p:tgtEl>
                                      </p:cBhvr>
                                    </p:animEffect>
                                  </p:childTnLst>
                                </p:cTn>
                              </p:par>
                              <p:par>
                                <p:cTn id="24" presetID="22" presetClass="entr" presetSubtype="4" fill="hold" nodeType="withEffect">
                                  <p:stCondLst>
                                    <p:cond delay="0"/>
                                  </p:stCondLst>
                                  <p:childTnLst>
                                    <p:set>
                                      <p:cBhvr>
                                        <p:cTn id="25" dur="1" fill="hold">
                                          <p:stCondLst>
                                            <p:cond delay="0"/>
                                          </p:stCondLst>
                                        </p:cTn>
                                        <p:tgtEl>
                                          <p:spTgt spid="274"/>
                                        </p:tgtEl>
                                        <p:attrNameLst>
                                          <p:attrName>style.visibility</p:attrName>
                                        </p:attrNameLst>
                                      </p:cBhvr>
                                      <p:to>
                                        <p:strVal val="visible"/>
                                      </p:to>
                                    </p:set>
                                    <p:animEffect transition="in" filter="wipe(down)">
                                      <p:cBhvr>
                                        <p:cTn id="26" dur="500"/>
                                        <p:tgtEl>
                                          <p:spTgt spid="274"/>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304"/>
                                        </p:tgtEl>
                                        <p:attrNameLst>
                                          <p:attrName>style.visibility</p:attrName>
                                        </p:attrNameLst>
                                      </p:cBhvr>
                                      <p:to>
                                        <p:strVal val="visible"/>
                                      </p:to>
                                    </p:set>
                                    <p:animEffect transition="in" filter="wipe(down)">
                                      <p:cBhvr>
                                        <p:cTn id="31" dur="500"/>
                                        <p:tgtEl>
                                          <p:spTgt spid="304"/>
                                        </p:tgtEl>
                                      </p:cBhvr>
                                    </p:animEffect>
                                  </p:childTnLst>
                                </p:cTn>
                              </p:par>
                              <p:par>
                                <p:cTn id="32" presetID="22" presetClass="entr" presetSubtype="4" fill="hold" nodeType="withEffect">
                                  <p:stCondLst>
                                    <p:cond delay="0"/>
                                  </p:stCondLst>
                                  <p:childTnLst>
                                    <p:set>
                                      <p:cBhvr>
                                        <p:cTn id="33" dur="1" fill="hold">
                                          <p:stCondLst>
                                            <p:cond delay="0"/>
                                          </p:stCondLst>
                                        </p:cTn>
                                        <p:tgtEl>
                                          <p:spTgt spid="275"/>
                                        </p:tgtEl>
                                        <p:attrNameLst>
                                          <p:attrName>style.visibility</p:attrName>
                                        </p:attrNameLst>
                                      </p:cBhvr>
                                      <p:to>
                                        <p:strVal val="visible"/>
                                      </p:to>
                                    </p:set>
                                    <p:animEffect transition="in" filter="wipe(down)">
                                      <p:cBhvr>
                                        <p:cTn id="34" dur="500"/>
                                        <p:tgtEl>
                                          <p:spTgt spid="275"/>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324"/>
                                        </p:tgtEl>
                                        <p:attrNameLst>
                                          <p:attrName>style.visibility</p:attrName>
                                        </p:attrNameLst>
                                      </p:cBhvr>
                                      <p:to>
                                        <p:strVal val="visible"/>
                                      </p:to>
                                    </p:set>
                                    <p:animEffect transition="in" filter="wipe(down)">
                                      <p:cBhvr>
                                        <p:cTn id="37" dur="500"/>
                                        <p:tgtEl>
                                          <p:spTgt spid="324"/>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306"/>
                                        </p:tgtEl>
                                        <p:attrNameLst>
                                          <p:attrName>style.visibility</p:attrName>
                                        </p:attrNameLst>
                                      </p:cBhvr>
                                      <p:to>
                                        <p:strVal val="visible"/>
                                      </p:to>
                                    </p:set>
                                    <p:animEffect transition="in" filter="wipe(down)">
                                      <p:cBhvr>
                                        <p:cTn id="42" dur="500"/>
                                        <p:tgtEl>
                                          <p:spTgt spid="306"/>
                                        </p:tgtEl>
                                      </p:cBhvr>
                                    </p:animEffect>
                                  </p:childTnLst>
                                </p:cTn>
                              </p:par>
                              <p:par>
                                <p:cTn id="43" presetID="22" presetClass="entr" presetSubtype="4" fill="hold" nodeType="withEffect">
                                  <p:stCondLst>
                                    <p:cond delay="0"/>
                                  </p:stCondLst>
                                  <p:childTnLst>
                                    <p:set>
                                      <p:cBhvr>
                                        <p:cTn id="44" dur="1" fill="hold">
                                          <p:stCondLst>
                                            <p:cond delay="0"/>
                                          </p:stCondLst>
                                        </p:cTn>
                                        <p:tgtEl>
                                          <p:spTgt spid="276"/>
                                        </p:tgtEl>
                                        <p:attrNameLst>
                                          <p:attrName>style.visibility</p:attrName>
                                        </p:attrNameLst>
                                      </p:cBhvr>
                                      <p:to>
                                        <p:strVal val="visible"/>
                                      </p:to>
                                    </p:set>
                                    <p:animEffect transition="in" filter="wipe(down)">
                                      <p:cBhvr>
                                        <p:cTn id="45" dur="500"/>
                                        <p:tgtEl>
                                          <p:spTgt spid="276"/>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326"/>
                                        </p:tgtEl>
                                        <p:attrNameLst>
                                          <p:attrName>style.visibility</p:attrName>
                                        </p:attrNameLst>
                                      </p:cBhvr>
                                      <p:to>
                                        <p:strVal val="visible"/>
                                      </p:to>
                                    </p:set>
                                    <p:animEffect transition="in" filter="wipe(down)">
                                      <p:cBhvr>
                                        <p:cTn id="48" dur="500"/>
                                        <p:tgtEl>
                                          <p:spTgt spid="326"/>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nodeType="clickEffect">
                                  <p:stCondLst>
                                    <p:cond delay="0"/>
                                  </p:stCondLst>
                                  <p:childTnLst>
                                    <p:set>
                                      <p:cBhvr>
                                        <p:cTn id="52" dur="1" fill="hold">
                                          <p:stCondLst>
                                            <p:cond delay="0"/>
                                          </p:stCondLst>
                                        </p:cTn>
                                        <p:tgtEl>
                                          <p:spTgt spid="297"/>
                                        </p:tgtEl>
                                        <p:attrNameLst>
                                          <p:attrName>style.visibility</p:attrName>
                                        </p:attrNameLst>
                                      </p:cBhvr>
                                      <p:to>
                                        <p:strVal val="visible"/>
                                      </p:to>
                                    </p:set>
                                    <p:animEffect transition="in" filter="wipe(down)">
                                      <p:cBhvr>
                                        <p:cTn id="53" dur="500"/>
                                        <p:tgtEl>
                                          <p:spTgt spid="297"/>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328"/>
                                        </p:tgtEl>
                                        <p:attrNameLst>
                                          <p:attrName>style.visibility</p:attrName>
                                        </p:attrNameLst>
                                      </p:cBhvr>
                                      <p:to>
                                        <p:strVal val="visible"/>
                                      </p:to>
                                    </p:set>
                                    <p:animEffect transition="in" filter="wipe(down)">
                                      <p:cBhvr>
                                        <p:cTn id="56" dur="500"/>
                                        <p:tgtEl>
                                          <p:spTgt spid="328"/>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nodeType="clickEffect">
                                  <p:stCondLst>
                                    <p:cond delay="0"/>
                                  </p:stCondLst>
                                  <p:childTnLst>
                                    <p:set>
                                      <p:cBhvr>
                                        <p:cTn id="60" dur="1" fill="hold">
                                          <p:stCondLst>
                                            <p:cond delay="0"/>
                                          </p:stCondLst>
                                        </p:cTn>
                                        <p:tgtEl>
                                          <p:spTgt spid="347"/>
                                        </p:tgtEl>
                                        <p:attrNameLst>
                                          <p:attrName>style.visibility</p:attrName>
                                        </p:attrNameLst>
                                      </p:cBhvr>
                                      <p:to>
                                        <p:strVal val="visible"/>
                                      </p:to>
                                    </p:set>
                                    <p:animEffect transition="in" filter="wipe(down)">
                                      <p:cBhvr>
                                        <p:cTn id="61" dur="500"/>
                                        <p:tgtEl>
                                          <p:spTgt spid="347"/>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nodeType="clickEffect">
                                  <p:stCondLst>
                                    <p:cond delay="0"/>
                                  </p:stCondLst>
                                  <p:childTnLst>
                                    <p:set>
                                      <p:cBhvr>
                                        <p:cTn id="65" dur="1" fill="hold">
                                          <p:stCondLst>
                                            <p:cond delay="0"/>
                                          </p:stCondLst>
                                        </p:cTn>
                                        <p:tgtEl>
                                          <p:spTgt spid="310"/>
                                        </p:tgtEl>
                                        <p:attrNameLst>
                                          <p:attrName>style.visibility</p:attrName>
                                        </p:attrNameLst>
                                      </p:cBhvr>
                                      <p:to>
                                        <p:strVal val="visible"/>
                                      </p:to>
                                    </p:set>
                                    <p:animEffect transition="in" filter="wipe(down)">
                                      <p:cBhvr>
                                        <p:cTn id="66" dur="500"/>
                                        <p:tgtEl>
                                          <p:spTgt spid="310"/>
                                        </p:tgtEl>
                                      </p:cBhvr>
                                    </p:animEffect>
                                  </p:childTnLst>
                                </p:cTn>
                              </p:par>
                              <p:par>
                                <p:cTn id="67" presetID="22" presetClass="entr" presetSubtype="4" fill="hold" nodeType="withEffect">
                                  <p:stCondLst>
                                    <p:cond delay="0"/>
                                  </p:stCondLst>
                                  <p:childTnLst>
                                    <p:set>
                                      <p:cBhvr>
                                        <p:cTn id="68" dur="1" fill="hold">
                                          <p:stCondLst>
                                            <p:cond delay="0"/>
                                          </p:stCondLst>
                                        </p:cTn>
                                        <p:tgtEl>
                                          <p:spTgt spid="282"/>
                                        </p:tgtEl>
                                        <p:attrNameLst>
                                          <p:attrName>style.visibility</p:attrName>
                                        </p:attrNameLst>
                                      </p:cBhvr>
                                      <p:to>
                                        <p:strVal val="visible"/>
                                      </p:to>
                                    </p:set>
                                    <p:animEffect transition="in" filter="wipe(down)">
                                      <p:cBhvr>
                                        <p:cTn id="69" dur="500"/>
                                        <p:tgtEl>
                                          <p:spTgt spid="282"/>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330"/>
                                        </p:tgtEl>
                                        <p:attrNameLst>
                                          <p:attrName>style.visibility</p:attrName>
                                        </p:attrNameLst>
                                      </p:cBhvr>
                                      <p:to>
                                        <p:strVal val="visible"/>
                                      </p:to>
                                    </p:set>
                                    <p:animEffect transition="in" filter="wipe(down)">
                                      <p:cBhvr>
                                        <p:cTn id="72" dur="500"/>
                                        <p:tgtEl>
                                          <p:spTgt spid="330"/>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nodeType="clickEffect">
                                  <p:stCondLst>
                                    <p:cond delay="0"/>
                                  </p:stCondLst>
                                  <p:childTnLst>
                                    <p:set>
                                      <p:cBhvr>
                                        <p:cTn id="76" dur="1" fill="hold">
                                          <p:stCondLst>
                                            <p:cond delay="0"/>
                                          </p:stCondLst>
                                        </p:cTn>
                                        <p:tgtEl>
                                          <p:spTgt spid="313"/>
                                        </p:tgtEl>
                                        <p:attrNameLst>
                                          <p:attrName>style.visibility</p:attrName>
                                        </p:attrNameLst>
                                      </p:cBhvr>
                                      <p:to>
                                        <p:strVal val="visible"/>
                                      </p:to>
                                    </p:set>
                                    <p:animEffect transition="in" filter="wipe(down)">
                                      <p:cBhvr>
                                        <p:cTn id="77" dur="500"/>
                                        <p:tgtEl>
                                          <p:spTgt spid="313"/>
                                        </p:tgtEl>
                                      </p:cBhvr>
                                    </p:animEffect>
                                  </p:childTnLst>
                                </p:cTn>
                              </p:par>
                              <p:par>
                                <p:cTn id="78" presetID="22" presetClass="entr" presetSubtype="4" fill="hold" nodeType="withEffect">
                                  <p:stCondLst>
                                    <p:cond delay="0"/>
                                  </p:stCondLst>
                                  <p:childTnLst>
                                    <p:set>
                                      <p:cBhvr>
                                        <p:cTn id="79" dur="1" fill="hold">
                                          <p:stCondLst>
                                            <p:cond delay="0"/>
                                          </p:stCondLst>
                                        </p:cTn>
                                        <p:tgtEl>
                                          <p:spTgt spid="284"/>
                                        </p:tgtEl>
                                        <p:attrNameLst>
                                          <p:attrName>style.visibility</p:attrName>
                                        </p:attrNameLst>
                                      </p:cBhvr>
                                      <p:to>
                                        <p:strVal val="visible"/>
                                      </p:to>
                                    </p:set>
                                    <p:animEffect transition="in" filter="wipe(down)">
                                      <p:cBhvr>
                                        <p:cTn id="80" dur="500"/>
                                        <p:tgtEl>
                                          <p:spTgt spid="284"/>
                                        </p:tgtEl>
                                      </p:cBhvr>
                                    </p:animEffect>
                                  </p:childTnLst>
                                </p:cTn>
                              </p:par>
                              <p:par>
                                <p:cTn id="81" presetID="22" presetClass="entr" presetSubtype="4" fill="hold" grpId="0" nodeType="withEffect">
                                  <p:stCondLst>
                                    <p:cond delay="0"/>
                                  </p:stCondLst>
                                  <p:childTnLst>
                                    <p:set>
                                      <p:cBhvr>
                                        <p:cTn id="82" dur="1" fill="hold">
                                          <p:stCondLst>
                                            <p:cond delay="0"/>
                                          </p:stCondLst>
                                        </p:cTn>
                                        <p:tgtEl>
                                          <p:spTgt spid="331"/>
                                        </p:tgtEl>
                                        <p:attrNameLst>
                                          <p:attrName>style.visibility</p:attrName>
                                        </p:attrNameLst>
                                      </p:cBhvr>
                                      <p:to>
                                        <p:strVal val="visible"/>
                                      </p:to>
                                    </p:set>
                                    <p:animEffect transition="in" filter="wipe(down)">
                                      <p:cBhvr>
                                        <p:cTn id="83" dur="500"/>
                                        <p:tgtEl>
                                          <p:spTgt spid="331"/>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4" fill="hold" nodeType="clickEffect">
                                  <p:stCondLst>
                                    <p:cond delay="0"/>
                                  </p:stCondLst>
                                  <p:childTnLst>
                                    <p:set>
                                      <p:cBhvr>
                                        <p:cTn id="87" dur="1" fill="hold">
                                          <p:stCondLst>
                                            <p:cond delay="0"/>
                                          </p:stCondLst>
                                        </p:cTn>
                                        <p:tgtEl>
                                          <p:spTgt spid="298"/>
                                        </p:tgtEl>
                                        <p:attrNameLst>
                                          <p:attrName>style.visibility</p:attrName>
                                        </p:attrNameLst>
                                      </p:cBhvr>
                                      <p:to>
                                        <p:strVal val="visible"/>
                                      </p:to>
                                    </p:set>
                                    <p:animEffect transition="in" filter="wipe(down)">
                                      <p:cBhvr>
                                        <p:cTn id="88" dur="500"/>
                                        <p:tgtEl>
                                          <p:spTgt spid="298"/>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329"/>
                                        </p:tgtEl>
                                        <p:attrNameLst>
                                          <p:attrName>style.visibility</p:attrName>
                                        </p:attrNameLst>
                                      </p:cBhvr>
                                      <p:to>
                                        <p:strVal val="visible"/>
                                      </p:to>
                                    </p:set>
                                    <p:animEffect transition="in" filter="wipe(down)">
                                      <p:cBhvr>
                                        <p:cTn id="91" dur="500"/>
                                        <p:tgtEl>
                                          <p:spTgt spid="329"/>
                                        </p:tgtEl>
                                      </p:cBhvr>
                                    </p:animEffect>
                                  </p:childTnLst>
                                </p:cTn>
                              </p:par>
                              <p:par>
                                <p:cTn id="92" presetID="22" presetClass="entr" presetSubtype="4" fill="hold" nodeType="withEffect">
                                  <p:stCondLst>
                                    <p:cond delay="0"/>
                                  </p:stCondLst>
                                  <p:childTnLst>
                                    <p:set>
                                      <p:cBhvr>
                                        <p:cTn id="93" dur="1" fill="hold">
                                          <p:stCondLst>
                                            <p:cond delay="0"/>
                                          </p:stCondLst>
                                        </p:cTn>
                                        <p:tgtEl>
                                          <p:spTgt spid="283"/>
                                        </p:tgtEl>
                                        <p:attrNameLst>
                                          <p:attrName>style.visibility</p:attrName>
                                        </p:attrNameLst>
                                      </p:cBhvr>
                                      <p:to>
                                        <p:strVal val="visible"/>
                                      </p:to>
                                    </p:set>
                                    <p:animEffect transition="in" filter="wipe(down)">
                                      <p:cBhvr>
                                        <p:cTn id="94" dur="500"/>
                                        <p:tgtEl>
                                          <p:spTgt spid="283"/>
                                        </p:tgtEl>
                                      </p:cBhvr>
                                    </p:animEffect>
                                  </p:childTnLst>
                                </p:cTn>
                              </p:par>
                              <p:par>
                                <p:cTn id="95" presetID="22" presetClass="entr" presetSubtype="4" fill="hold" nodeType="withEffect">
                                  <p:stCondLst>
                                    <p:cond delay="0"/>
                                  </p:stCondLst>
                                  <p:childTnLst>
                                    <p:set>
                                      <p:cBhvr>
                                        <p:cTn id="96" dur="1" fill="hold">
                                          <p:stCondLst>
                                            <p:cond delay="0"/>
                                          </p:stCondLst>
                                        </p:cTn>
                                        <p:tgtEl>
                                          <p:spTgt spid="302"/>
                                        </p:tgtEl>
                                        <p:attrNameLst>
                                          <p:attrName>style.visibility</p:attrName>
                                        </p:attrNameLst>
                                      </p:cBhvr>
                                      <p:to>
                                        <p:strVal val="visible"/>
                                      </p:to>
                                    </p:set>
                                    <p:animEffect transition="in" filter="wipe(down)">
                                      <p:cBhvr>
                                        <p:cTn id="97" dur="500"/>
                                        <p:tgtEl>
                                          <p:spTgt spid="302"/>
                                        </p:tgtEl>
                                      </p:cBhvr>
                                    </p:animEffect>
                                  </p:childTnLst>
                                </p:cTn>
                              </p:par>
                              <p:par>
                                <p:cTn id="98" presetID="22" presetClass="entr" presetSubtype="4" fill="hold" nodeType="withEffect">
                                  <p:stCondLst>
                                    <p:cond delay="0"/>
                                  </p:stCondLst>
                                  <p:childTnLst>
                                    <p:set>
                                      <p:cBhvr>
                                        <p:cTn id="99" dur="1" fill="hold">
                                          <p:stCondLst>
                                            <p:cond delay="0"/>
                                          </p:stCondLst>
                                        </p:cTn>
                                        <p:tgtEl>
                                          <p:spTgt spid="291"/>
                                        </p:tgtEl>
                                        <p:attrNameLst>
                                          <p:attrName>style.visibility</p:attrName>
                                        </p:attrNameLst>
                                      </p:cBhvr>
                                      <p:to>
                                        <p:strVal val="visible"/>
                                      </p:to>
                                    </p:set>
                                    <p:animEffect transition="in" filter="wipe(down)">
                                      <p:cBhvr>
                                        <p:cTn id="100" dur="500"/>
                                        <p:tgtEl>
                                          <p:spTgt spid="291"/>
                                        </p:tgtEl>
                                      </p:cBhvr>
                                    </p:animEffect>
                                  </p:childTnLst>
                                </p:cTn>
                              </p:par>
                              <p:par>
                                <p:cTn id="101" presetID="22" presetClass="entr" presetSubtype="4" fill="hold" grpId="0" nodeType="withEffect">
                                  <p:stCondLst>
                                    <p:cond delay="0"/>
                                  </p:stCondLst>
                                  <p:childTnLst>
                                    <p:set>
                                      <p:cBhvr>
                                        <p:cTn id="102" dur="1" fill="hold">
                                          <p:stCondLst>
                                            <p:cond delay="0"/>
                                          </p:stCondLst>
                                        </p:cTn>
                                        <p:tgtEl>
                                          <p:spTgt spid="332"/>
                                        </p:tgtEl>
                                        <p:attrNameLst>
                                          <p:attrName>style.visibility</p:attrName>
                                        </p:attrNameLst>
                                      </p:cBhvr>
                                      <p:to>
                                        <p:strVal val="visible"/>
                                      </p:to>
                                    </p:set>
                                    <p:animEffect transition="in" filter="wipe(down)">
                                      <p:cBhvr>
                                        <p:cTn id="103" dur="500"/>
                                        <p:tgtEl>
                                          <p:spTgt spid="332"/>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4" fill="hold" nodeType="clickEffect">
                                  <p:stCondLst>
                                    <p:cond delay="0"/>
                                  </p:stCondLst>
                                  <p:childTnLst>
                                    <p:set>
                                      <p:cBhvr>
                                        <p:cTn id="107" dur="1" fill="hold">
                                          <p:stCondLst>
                                            <p:cond delay="0"/>
                                          </p:stCondLst>
                                        </p:cTn>
                                        <p:tgtEl>
                                          <p:spTgt spid="343"/>
                                        </p:tgtEl>
                                        <p:attrNameLst>
                                          <p:attrName>style.visibility</p:attrName>
                                        </p:attrNameLst>
                                      </p:cBhvr>
                                      <p:to>
                                        <p:strVal val="visible"/>
                                      </p:to>
                                    </p:set>
                                    <p:animEffect transition="in" filter="wipe(down)">
                                      <p:cBhvr>
                                        <p:cTn id="108" dur="500"/>
                                        <p:tgtEl>
                                          <p:spTgt spid="343"/>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4" fill="hold" nodeType="clickEffect">
                                  <p:stCondLst>
                                    <p:cond delay="0"/>
                                  </p:stCondLst>
                                  <p:childTnLst>
                                    <p:set>
                                      <p:cBhvr>
                                        <p:cTn id="112" dur="1" fill="hold">
                                          <p:stCondLst>
                                            <p:cond delay="0"/>
                                          </p:stCondLst>
                                        </p:cTn>
                                        <p:tgtEl>
                                          <p:spTgt spid="277"/>
                                        </p:tgtEl>
                                        <p:attrNameLst>
                                          <p:attrName>style.visibility</p:attrName>
                                        </p:attrNameLst>
                                      </p:cBhvr>
                                      <p:to>
                                        <p:strVal val="visible"/>
                                      </p:to>
                                    </p:set>
                                    <p:animEffect transition="in" filter="wipe(down)">
                                      <p:cBhvr>
                                        <p:cTn id="113" dur="500"/>
                                        <p:tgtEl>
                                          <p:spTgt spid="277"/>
                                        </p:tgtEl>
                                      </p:cBhvr>
                                    </p:animEffect>
                                  </p:childTnLst>
                                </p:cTn>
                              </p:par>
                              <p:par>
                                <p:cTn id="114" presetID="22" presetClass="entr" presetSubtype="4" fill="hold" grpId="0" nodeType="withEffect">
                                  <p:stCondLst>
                                    <p:cond delay="0"/>
                                  </p:stCondLst>
                                  <p:childTnLst>
                                    <p:set>
                                      <p:cBhvr>
                                        <p:cTn id="115" dur="1" fill="hold">
                                          <p:stCondLst>
                                            <p:cond delay="0"/>
                                          </p:stCondLst>
                                        </p:cTn>
                                        <p:tgtEl>
                                          <p:spTgt spid="322"/>
                                        </p:tgtEl>
                                        <p:attrNameLst>
                                          <p:attrName>style.visibility</p:attrName>
                                        </p:attrNameLst>
                                      </p:cBhvr>
                                      <p:to>
                                        <p:strVal val="visible"/>
                                      </p:to>
                                    </p:set>
                                    <p:animEffect transition="in" filter="wipe(down)">
                                      <p:cBhvr>
                                        <p:cTn id="116" dur="500"/>
                                        <p:tgtEl>
                                          <p:spTgt spid="322"/>
                                        </p:tgtEl>
                                      </p:cBhvr>
                                    </p:animEffect>
                                  </p:childTnLst>
                                </p:cTn>
                              </p:par>
                              <p:par>
                                <p:cTn id="117" presetID="22" presetClass="entr" presetSubtype="4" fill="hold" nodeType="withEffect">
                                  <p:stCondLst>
                                    <p:cond delay="0"/>
                                  </p:stCondLst>
                                  <p:childTnLst>
                                    <p:set>
                                      <p:cBhvr>
                                        <p:cTn id="118" dur="1" fill="hold">
                                          <p:stCondLst>
                                            <p:cond delay="0"/>
                                          </p:stCondLst>
                                        </p:cTn>
                                        <p:tgtEl>
                                          <p:spTgt spid="319"/>
                                        </p:tgtEl>
                                        <p:attrNameLst>
                                          <p:attrName>style.visibility</p:attrName>
                                        </p:attrNameLst>
                                      </p:cBhvr>
                                      <p:to>
                                        <p:strVal val="visible"/>
                                      </p:to>
                                    </p:set>
                                    <p:animEffect transition="in" filter="wipe(down)">
                                      <p:cBhvr>
                                        <p:cTn id="119" dur="500"/>
                                        <p:tgtEl>
                                          <p:spTgt spid="319"/>
                                        </p:tgtEl>
                                      </p:cBhvr>
                                    </p:animEffect>
                                  </p:childTnLst>
                                </p:cTn>
                              </p:par>
                              <p:par>
                                <p:cTn id="120" presetID="22" presetClass="entr" presetSubtype="4" fill="hold" grpId="0" nodeType="withEffect">
                                  <p:stCondLst>
                                    <p:cond delay="0"/>
                                  </p:stCondLst>
                                  <p:childTnLst>
                                    <p:set>
                                      <p:cBhvr>
                                        <p:cTn id="121" dur="1" fill="hold">
                                          <p:stCondLst>
                                            <p:cond delay="0"/>
                                          </p:stCondLst>
                                        </p:cTn>
                                        <p:tgtEl>
                                          <p:spTgt spid="325"/>
                                        </p:tgtEl>
                                        <p:attrNameLst>
                                          <p:attrName>style.visibility</p:attrName>
                                        </p:attrNameLst>
                                      </p:cBhvr>
                                      <p:to>
                                        <p:strVal val="visible"/>
                                      </p:to>
                                    </p:set>
                                    <p:animEffect transition="in" filter="wipe(down)">
                                      <p:cBhvr>
                                        <p:cTn id="122" dur="500"/>
                                        <p:tgtEl>
                                          <p:spTgt spid="325"/>
                                        </p:tgtEl>
                                      </p:cBhvr>
                                    </p:animEffect>
                                  </p:childTnLst>
                                </p:cTn>
                              </p:par>
                              <p:par>
                                <p:cTn id="123" presetID="22" presetClass="entr" presetSubtype="4" fill="hold" nodeType="withEffect">
                                  <p:stCondLst>
                                    <p:cond delay="0"/>
                                  </p:stCondLst>
                                  <p:childTnLst>
                                    <p:set>
                                      <p:cBhvr>
                                        <p:cTn id="124" dur="1" fill="hold">
                                          <p:stCondLst>
                                            <p:cond delay="0"/>
                                          </p:stCondLst>
                                        </p:cTn>
                                        <p:tgtEl>
                                          <p:spTgt spid="278"/>
                                        </p:tgtEl>
                                        <p:attrNameLst>
                                          <p:attrName>style.visibility</p:attrName>
                                        </p:attrNameLst>
                                      </p:cBhvr>
                                      <p:to>
                                        <p:strVal val="visible"/>
                                      </p:to>
                                    </p:set>
                                    <p:animEffect transition="in" filter="wipe(down)">
                                      <p:cBhvr>
                                        <p:cTn id="125" dur="500"/>
                                        <p:tgtEl>
                                          <p:spTgt spid="278"/>
                                        </p:tgtEl>
                                      </p:cBhvr>
                                    </p:animEffect>
                                  </p:childTnLst>
                                </p:cTn>
                              </p:par>
                              <p:par>
                                <p:cTn id="126" presetID="22" presetClass="entr" presetSubtype="4" fill="hold" nodeType="withEffect">
                                  <p:stCondLst>
                                    <p:cond delay="0"/>
                                  </p:stCondLst>
                                  <p:childTnLst>
                                    <p:set>
                                      <p:cBhvr>
                                        <p:cTn id="127" dur="1" fill="hold">
                                          <p:stCondLst>
                                            <p:cond delay="0"/>
                                          </p:stCondLst>
                                        </p:cTn>
                                        <p:tgtEl>
                                          <p:spTgt spid="308"/>
                                        </p:tgtEl>
                                        <p:attrNameLst>
                                          <p:attrName>style.visibility</p:attrName>
                                        </p:attrNameLst>
                                      </p:cBhvr>
                                      <p:to>
                                        <p:strVal val="visible"/>
                                      </p:to>
                                    </p:set>
                                    <p:animEffect transition="in" filter="wipe(down)">
                                      <p:cBhvr>
                                        <p:cTn id="128" dur="500"/>
                                        <p:tgtEl>
                                          <p:spTgt spid="308"/>
                                        </p:tgtEl>
                                      </p:cBhvr>
                                    </p:animEffect>
                                  </p:childTnLst>
                                </p:cTn>
                              </p:par>
                              <p:par>
                                <p:cTn id="129" presetID="22" presetClass="entr" presetSubtype="4" fill="hold" grpId="0" nodeType="withEffect">
                                  <p:stCondLst>
                                    <p:cond delay="0"/>
                                  </p:stCondLst>
                                  <p:childTnLst>
                                    <p:set>
                                      <p:cBhvr>
                                        <p:cTn id="130" dur="1" fill="hold">
                                          <p:stCondLst>
                                            <p:cond delay="0"/>
                                          </p:stCondLst>
                                        </p:cTn>
                                        <p:tgtEl>
                                          <p:spTgt spid="348"/>
                                        </p:tgtEl>
                                        <p:attrNameLst>
                                          <p:attrName>style.visibility</p:attrName>
                                        </p:attrNameLst>
                                      </p:cBhvr>
                                      <p:to>
                                        <p:strVal val="visible"/>
                                      </p:to>
                                    </p:set>
                                    <p:animEffect transition="in" filter="wipe(down)">
                                      <p:cBhvr>
                                        <p:cTn id="131" dur="500"/>
                                        <p:tgtEl>
                                          <p:spTgt spid="3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1" grpId="0"/>
      <p:bldP spid="322" grpId="0"/>
      <p:bldP spid="323" grpId="0"/>
      <p:bldP spid="324" grpId="0"/>
      <p:bldP spid="325" grpId="0"/>
      <p:bldP spid="326" grpId="0"/>
      <p:bldP spid="328" grpId="0"/>
      <p:bldP spid="329" grpId="0"/>
      <p:bldP spid="330" grpId="0"/>
      <p:bldP spid="331" grpId="0"/>
      <p:bldP spid="332" grpId="0"/>
      <p:bldP spid="348" grpId="0"/>
      <p:bldP spid="349"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YinZJG#"/>
  <p:tag name="MH_LAYOUT" val="TitleSubTitleText"/>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LiuChBZh#"/>
  <p:tag name="MH_LAYOUT" val="SubTitleText"/>
</p:tagLst>
</file>

<file path=ppt/tags/tag3.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SubTitleText"/>
</p:tagLst>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文档" ma:contentTypeID="0x010100AD93DE70F6445D429FB5DD775D88EADA" ma:contentTypeVersion="1" ma:contentTypeDescription="新建文档。" ma:contentTypeScope="" ma:versionID="21de49d3a6c68e6ce7f2cd61c44d2f7c">
  <xsd:schema xmlns:xsd="http://www.w3.org/2001/XMLSchema" xmlns:xs="http://www.w3.org/2001/XMLSchema" xmlns:p="http://schemas.microsoft.com/office/2006/metadata/properties" xmlns:ns2="b21b0ac3-395e-4210-a063-8791720efb8c" targetNamespace="http://schemas.microsoft.com/office/2006/metadata/properties" ma:root="true" ma:fieldsID="bda7d3c07ae47fa9df922d6877d2077b" ns2:_="">
    <xsd:import namespace="b21b0ac3-395e-4210-a063-8791720efb8c"/>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21b0ac3-395e-4210-a063-8791720efb8c"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712C2A2-E7B1-4B38-999F-33FB40A291B6}">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C9CFCC86-8E14-421A-95FC-7C34783B843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21b0ac3-395e-4210-a063-8791720efb8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C1602DA-6448-46EB-80E1-5696F69173E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671</TotalTime>
  <Words>6655</Words>
  <Application>Microsoft Office PowerPoint</Application>
  <PresentationFormat>宽屏</PresentationFormat>
  <Paragraphs>796</Paragraphs>
  <Slides>54</Slides>
  <Notes>54</Notes>
  <HiddenSlides>2</HiddenSlides>
  <MMClips>0</MMClips>
  <ScaleCrop>false</ScaleCrop>
  <HeadingPairs>
    <vt:vector size="6" baseType="variant">
      <vt:variant>
        <vt:lpstr>已用的字体</vt:lpstr>
      </vt:variant>
      <vt:variant>
        <vt:i4>7</vt:i4>
      </vt:variant>
      <vt:variant>
        <vt:lpstr>主题</vt:lpstr>
      </vt:variant>
      <vt:variant>
        <vt:i4>4</vt:i4>
      </vt:variant>
      <vt:variant>
        <vt:lpstr>幻灯片标题</vt:lpstr>
      </vt:variant>
      <vt:variant>
        <vt:i4>54</vt:i4>
      </vt:variant>
    </vt:vector>
  </HeadingPairs>
  <TitlesOfParts>
    <vt:vector size="65" baseType="lpstr">
      <vt:lpstr>方正兰亭黑简体</vt:lpstr>
      <vt:lpstr>黑体</vt:lpstr>
      <vt:lpstr>Microsoft YaHei</vt:lpstr>
      <vt:lpstr>Microsoft YaHei</vt:lpstr>
      <vt:lpstr>Arial</vt:lpstr>
      <vt:lpstr>Huawei Sans</vt:lpstr>
      <vt:lpstr>Wingdings</vt:lpstr>
      <vt:lpstr>1_标题页模板</vt:lpstr>
      <vt:lpstr>2_自功能页模板</vt:lpstr>
      <vt:lpstr>3_内容页模板</vt:lpstr>
      <vt:lpstr>4_感谢页模板</vt:lpstr>
      <vt:lpstr>DCIM System Planning</vt:lpstr>
      <vt:lpstr>PowerPoint 演示文稿</vt:lpstr>
      <vt:lpstr>PowerPoint 演示文稿</vt:lpstr>
      <vt:lpstr>PowerPoint 演示文稿</vt:lpstr>
      <vt:lpstr>DCIM Planning Requirement Analysis</vt:lpstr>
      <vt:lpstr>DCIM Management Objects</vt:lpstr>
      <vt:lpstr>Confirm the Basic Information About Management Objects</vt:lpstr>
      <vt:lpstr>PowerPoint 演示文稿</vt:lpstr>
      <vt:lpstr>Power Supply and Distribution System</vt:lpstr>
      <vt:lpstr>Diesel Generator</vt:lpstr>
      <vt:lpstr>PowerPoint 演示文稿</vt:lpstr>
      <vt:lpstr>ATS</vt:lpstr>
      <vt:lpstr>UPS</vt:lpstr>
      <vt:lpstr>Energy Storage Devices</vt:lpstr>
      <vt:lpstr>UPS Input and Output PDFs</vt:lpstr>
      <vt:lpstr>Cabinet PDU</vt:lpstr>
      <vt:lpstr>PowerPoint 演示文稿</vt:lpstr>
      <vt:lpstr>Cooling System</vt:lpstr>
      <vt:lpstr>Chilled Water System (1)</vt:lpstr>
      <vt:lpstr>Chilled Water System (2)</vt:lpstr>
      <vt:lpstr>Chilled Water System (3)</vt:lpstr>
      <vt:lpstr>Precision Air Conditioner</vt:lpstr>
      <vt:lpstr>PowerPoint 演示文稿</vt:lpstr>
      <vt:lpstr>Security Protection System</vt:lpstr>
      <vt:lpstr>Video Surveillance System Network Architecture</vt:lpstr>
      <vt:lpstr>Video Surveillance System Monitoring Requirements</vt:lpstr>
      <vt:lpstr>Access Control System Network Architecture</vt:lpstr>
      <vt:lpstr>Access Control System Monitoring Requirements</vt:lpstr>
      <vt:lpstr>Intrusion Alarm System Network Architecture</vt:lpstr>
      <vt:lpstr>Intrusion Alarm System Monitoring Requirements</vt:lpstr>
      <vt:lpstr>PowerPoint 演示文稿</vt:lpstr>
      <vt:lpstr>Firefighting System</vt:lpstr>
      <vt:lpstr>Firefighting System Network Architecture</vt:lpstr>
      <vt:lpstr>Firefighting System Monitoring Requirements</vt:lpstr>
      <vt:lpstr>PowerPoint 演示文稿</vt:lpstr>
      <vt:lpstr>Other Monitoring Requirements</vt:lpstr>
      <vt:lpstr>PowerPoint 演示文稿</vt:lpstr>
      <vt:lpstr>DCIM Architecture Planning - Fault Tolerance</vt:lpstr>
      <vt:lpstr>DCIM Architecture Planning - Redundancy</vt:lpstr>
      <vt:lpstr>DCIM Architecture Planning - Basic</vt:lpstr>
      <vt:lpstr>PowerPoint 演示文稿</vt:lpstr>
      <vt:lpstr>DCIM Function Selection - Basic Functions</vt:lpstr>
      <vt:lpstr>DCIM Function Selection - Specific Functions</vt:lpstr>
      <vt:lpstr>DCIM Performance Planning</vt:lpstr>
      <vt:lpstr>PowerPoint 演示文稿</vt:lpstr>
      <vt:lpstr>DCIM Hardware Device Selection Principles</vt:lpstr>
      <vt:lpstr>Selection Suggestion - Power Supply and Distribution Monitoring Devices</vt:lpstr>
      <vt:lpstr>Selection Suggestion - Cooling and Environment Monitoring Devices</vt:lpstr>
      <vt:lpstr>Selection Suggestions - Security Monitoring Devices</vt:lpstr>
      <vt:lpstr>Selection Suggestion - Collector and Server</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chencheng (R)</cp:lastModifiedBy>
  <cp:revision>137</cp:revision>
  <dcterms:created xsi:type="dcterms:W3CDTF">2018-11-29T10:16:29Z</dcterms:created>
  <dcterms:modified xsi:type="dcterms:W3CDTF">2020-12-21T02:47:56Z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(3)H1HC7HXz/2c8cZkCbajXtRewzDwps8FZyV8a11iopfu6BhMoC92UYfZRgofkPj8/WHQgG0eR
SVWGHhMfLo38NJSlWFDJMS46GDuUoXwPSYmyOXlaZG0EyysDyF6OhUOKazczxgBD+kxe894r
jAEBBkUWmAUtsMZhTNwrHlAqlJCoBTXqKM/eAHAjDROqwrU/jFQMkkZTVt51udGpoZyFCV34
A9HYEsvJ+6lwufd/gD</vt:lpwstr>
  </property>
  <property fmtid="{D5CDD505-2E9C-101B-9397-08002B2CF9AE}" pid="3" name="_2015_ms_pID_7253431">
    <vt:lpwstr>oM2RFVNRqOSKNCzu6H2SbuUZJKv9ztxrnLjQydM9o9dtzf6cL24hDB
seZ1GMIxji5gjt+H2/xLn86Wo3f3zZ2g27pyspxwI8fQK600lTA/xPpRWrkNoTRotjSIFnXE
yIpvu90HnVMCSsXkNtlp4Fa8vYL7d7TnI5ji7g9CVCAr16SdbZY0m3tKXezMETfTxoyYiCFZ
T0y7L2lBBN2RGxFJnDGowcWqYISg79vy0Wk+</vt:lpwstr>
  </property>
  <property fmtid="{D5CDD505-2E9C-101B-9397-08002B2CF9AE}" pid="4" name="_2015_ms_pID_7253432">
    <vt:lpwstr>Sigh40k4IBaMHUl4uHX9sE8=</vt:lpwstr>
  </property>
  <property fmtid="{D5CDD505-2E9C-101B-9397-08002B2CF9AE}" pid="5" name="ContentTypeId">
    <vt:lpwstr>0x010100AD93DE70F6445D429FB5DD775D88EADA</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1608105313</vt:lpwstr>
  </property>
</Properties>
</file>