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 id="2147483879" r:id="rId8"/>
  </p:sldMasterIdLst>
  <p:notesMasterIdLst>
    <p:notesMasterId r:id="rId38"/>
  </p:notesMasterIdLst>
  <p:handoutMasterIdLst>
    <p:handoutMasterId r:id="rId39"/>
  </p:handoutMasterIdLst>
  <p:sldIdLst>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5" r:id="rId36"/>
    <p:sldId id="286" r:id="rId37"/>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7000B"/>
    <a:srgbClr val="C70001"/>
    <a:srgbClr val="404040"/>
    <a:srgbClr val="151515"/>
    <a:srgbClr val="575756"/>
    <a:srgbClr val="FFFFFF"/>
    <a:srgbClr val="DD4654"/>
    <a:srgbClr val="F3D2D5"/>
    <a:srgbClr val="E6A8AD"/>
    <a:srgbClr val="E57B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0190" autoAdjust="0"/>
  </p:normalViewPr>
  <p:slideViewPr>
    <p:cSldViewPr snapToGrid="0" snapToObjects="1">
      <p:cViewPr varScale="1">
        <p:scale>
          <a:sx n="73" d="100"/>
          <a:sy n="73" d="100"/>
        </p:scale>
        <p:origin x="496" y="3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64" d="100"/>
          <a:sy n="64" d="100"/>
        </p:scale>
        <p:origin x="2832" y="44"/>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handoutMaster" Target="handoutMasters/handoutMaster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theme" Target="theme/theme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tableStyles" Target="tableStyles.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12/21/2020</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776327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031233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948758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Note:</a:t>
            </a:r>
          </a:p>
          <a:p>
            <a:r>
              <a:rPr lang="en-US" smtClean="0"/>
              <a:t>This solution does not cover the mains input. The scope is from the transformer to the load. The upstream of the transformer is not displayed here.</a:t>
            </a:r>
          </a:p>
          <a:p>
            <a:endParaRPr lang="en-US" altLang="zh-CN" smtClean="0"/>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9000981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183428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original power distribution solution can only meet the Uptime Tier I requirements.</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9942004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Note: There is no standard answer for this solution. The answer is right as long as the configuration is reasonable and meets the Tier III requirements. The cost is not considered.</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4815302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342805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3703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Note: There is no standard answer for this task. The answer is right as long as the configuration is reasonable and meets the Tier III requirements. The cost is not considered.</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2605661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It is recommended that a maximum of four UPSs be connected in parallel.</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9167503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341097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This solution does not cover the mains input. The scope is from the transformer to the load. The upstream of the transformer is not displayed here.</a:t>
            </a:r>
          </a:p>
          <a:p>
            <a:pPr lvl="0"/>
            <a:r>
              <a:rPr lang="en-US" smtClean="0"/>
              <a:t>Mains 1 and 2 come from different transformer stations.</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5603252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602984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761926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167230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Note: </a:t>
            </a:r>
          </a:p>
          <a:p>
            <a:pPr lvl="0"/>
            <a:r>
              <a:rPr lang="en-US" dirty="0" smtClean="0"/>
              <a:t>There is no standard answer. The answer is right as long as it is reasonable.</a:t>
            </a:r>
          </a:p>
          <a:p>
            <a:r>
              <a:rPr lang="en-US" dirty="0" smtClean="0"/>
              <a:t>There are two mains inputs. The transformers and UPSs are configured in 2N mode. A bus tie switch is added between transformers to improve reliability.</a:t>
            </a:r>
          </a:p>
          <a:p>
            <a:r>
              <a:rPr lang="en-US" dirty="0" smtClean="0"/>
              <a:t>IT loads and power loads are configured separately to minimize mutual impact.</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955281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155627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397431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051559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0380660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468454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798153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145747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UPS system in the figure is not redundant.</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2425234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118219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483408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148443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02794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a16="http://schemas.microsoft.com/office/drawing/2014/main" xmlns=""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xmlns=""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4"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484312"/>
            <a:ext cx="11293475"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4"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5"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2438" y="447468"/>
            <a:ext cx="11296649"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defTabSz="1001624" eaLnBrk="0" fontAlgn="ctr" hangingPunct="0">
              <a:spcBef>
                <a:spcPct val="0"/>
              </a:spcBef>
              <a:spcAft>
                <a:spcPct val="0"/>
              </a:spcAft>
              <a:defRPr/>
            </a:pPr>
            <a:r>
              <a:rPr lang="en-US" altLang="zh-CN" sz="3500" dirty="0" smtClean="0">
                <a:solidFill>
                  <a:srgbClr val="404040"/>
                </a:solidFill>
              </a:rPr>
              <a:t>Revision Record</a:t>
            </a:r>
            <a:endParaRPr lang="zh-CN" altLang="en-US" sz="3500" dirty="0" smtClean="0">
              <a:solidFill>
                <a:srgbClr val="404040"/>
              </a:solidFill>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dirty="0" smtClean="0">
                <a:solidFill>
                  <a:srgbClr val="404040"/>
                </a:solidFill>
              </a:rPr>
              <a:t>Do Not Print this Page</a:t>
            </a:r>
            <a:endParaRPr lang="zh-CN" altLang="en-US" sz="2800" dirty="0">
              <a:solidFill>
                <a:srgbClr val="404040"/>
              </a:solidFill>
            </a:endParaRPr>
          </a:p>
        </p:txBody>
      </p:sp>
      <p:graphicFrame>
        <p:nvGraphicFramePr>
          <p:cNvPr id="33" name="Group 3"/>
          <p:cNvGraphicFramePr>
            <a:graphicFrameLocks noGrp="1"/>
          </p:cNvGraphicFramePr>
          <p:nvPr userDrawn="1">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nvPr>
        </p:nvGraphicFramePr>
        <p:xfrm>
          <a:off x="1007533" y="2680416"/>
          <a:ext cx="1017714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 xmlns:a16="http://schemas.microsoft.com/office/drawing/2014/main"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 xmlns:a16="http://schemas.microsoft.com/office/drawing/2014/main"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 xmlns:a16="http://schemas.microsoft.com/office/drawing/2014/main"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 xmlns:a16="http://schemas.microsoft.com/office/drawing/2014/main"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3380405591"/>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a:defRPr/>
            </a:pPr>
            <a:r>
              <a:rPr lang="en-US" altLang="zh-CN" sz="4000" dirty="0" smtClean="0">
                <a:solidFill>
                  <a:srgbClr val="404040"/>
                </a:solidFill>
                <a:cs typeface="Huawei Sans" panose="020C0503030203020204" pitchFamily="34" charset="0"/>
              </a:rPr>
              <a:t>Foreword</a:t>
            </a:r>
            <a:endParaRPr lang="zh-CN" altLang="en-US" sz="4000" dirty="0" smtClean="0">
              <a:solidFill>
                <a:srgbClr val="404040"/>
              </a:solidFill>
              <a:cs typeface="Huawei Sans" panose="020C0503030203020204" pitchFamily="34" charset="0"/>
            </a:endParaRPr>
          </a:p>
        </p:txBody>
      </p:sp>
    </p:spTree>
    <p:extLst>
      <p:ext uri="{BB962C8B-B14F-4D97-AF65-F5344CB8AC3E}">
        <p14:creationId xmlns:p14="http://schemas.microsoft.com/office/powerpoint/2010/main" val="63283674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4294967295" pos="642">
          <p15:clr>
            <a:srgbClr val="FBAE40"/>
          </p15:clr>
        </p15:guide>
        <p15:guide id="4294967295" pos="7038">
          <p15:clr>
            <a:srgbClr val="FBAE40"/>
          </p15:clr>
        </p15:guide>
        <p15:guide id="4294967295" orient="horz" pos="1162">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305233041"/>
              </p:ext>
            </p:extLst>
          </p:nvPr>
        </p:nvGraphicFramePr>
        <p:xfrm>
          <a:off x="1007533" y="2680416"/>
          <a:ext cx="1017714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 xmlns:a16="http://schemas.microsoft.com/office/drawing/2014/main"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 xmlns:a16="http://schemas.microsoft.com/office/drawing/2014/main"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 xmlns:a16="http://schemas.microsoft.com/office/drawing/2014/main"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 xmlns:a16="http://schemas.microsoft.com/office/drawing/2014/main"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fontAlgn="ctr"/>
            <a:r>
              <a:rPr lang="en-US" altLang="zh-CN" sz="4000" dirty="0" smtClean="0">
                <a:solidFill>
                  <a:srgbClr val="404040"/>
                </a:solidFill>
                <a:cs typeface="Huawei Sans" panose="020C0503030203020204" pitchFamily="34" charset="0"/>
              </a:rPr>
              <a:t>Objectives</a:t>
            </a:r>
            <a:endParaRPr lang="en-US" altLang="zh-CN" sz="4000" dirty="0">
              <a:solidFill>
                <a:srgbClr val="404040"/>
              </a:solidFill>
              <a:cs typeface="Huawei Sans" panose="020C0503030203020204" pitchFamily="34" charset="0"/>
            </a:endParaRPr>
          </a:p>
        </p:txBody>
      </p:sp>
    </p:spTree>
    <p:extLst>
      <p:ext uri="{BB962C8B-B14F-4D97-AF65-F5344CB8AC3E}">
        <p14:creationId xmlns:p14="http://schemas.microsoft.com/office/powerpoint/2010/main" val="237020201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4294967295" pos="642">
          <p15:clr>
            <a:srgbClr val="FBAE40"/>
          </p15:clr>
        </p15:guide>
        <p15:guide id="4294967295" pos="7038">
          <p15:clr>
            <a:srgbClr val="FBAE40"/>
          </p15:clr>
        </p15:guide>
        <p15:guide id="4294967295" orient="horz" pos="1162">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xmlns=""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defTabSz="1001624"/>
            <a:r>
              <a:rPr lang="en-US" altLang="zh-CN" sz="4000" dirty="0" smtClean="0">
                <a:solidFill>
                  <a:srgbClr val="404040"/>
                </a:solidFill>
              </a:rPr>
              <a:t>Contents</a:t>
            </a:r>
            <a:endParaRPr lang="en-US" altLang="zh-CN" sz="4000" dirty="0">
              <a:solidFill>
                <a:srgbClr val="404040"/>
              </a:solidFill>
            </a:endParaRPr>
          </a:p>
        </p:txBody>
      </p:sp>
    </p:spTree>
    <p:extLst>
      <p:ext uri="{BB962C8B-B14F-4D97-AF65-F5344CB8AC3E}">
        <p14:creationId xmlns:p14="http://schemas.microsoft.com/office/powerpoint/2010/main" val="2290106300"/>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4294967295" pos="642">
          <p15:clr>
            <a:srgbClr val="FBAE40"/>
          </p15:clr>
        </p15:guide>
        <p15:guide id="4294967295" pos="7038">
          <p15:clr>
            <a:srgbClr val="FBAE40"/>
          </p15:clr>
        </p15:guide>
        <p15:guide id="4294967295" orient="horz" pos="1162">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fontAlgn="ctr"/>
            <a:r>
              <a:rPr lang="en-US" altLang="zh-CN" sz="4000" dirty="0" smtClean="0">
                <a:solidFill>
                  <a:srgbClr val="404040"/>
                </a:solidFill>
                <a:cs typeface="Huawei Sans" panose="020C0503030203020204" pitchFamily="34" charset="0"/>
              </a:rPr>
              <a:t>Overview and Objectives</a:t>
            </a:r>
            <a:endParaRPr lang="en-US" altLang="zh-CN" sz="4000" dirty="0">
              <a:solidFill>
                <a:srgbClr val="404040"/>
              </a:solidFill>
              <a:cs typeface="Huawei Sans" panose="020C0503030203020204" pitchFamily="34" charset="0"/>
            </a:endParaRPr>
          </a:p>
        </p:txBody>
      </p:sp>
    </p:spTree>
    <p:extLst>
      <p:ext uri="{BB962C8B-B14F-4D97-AF65-F5344CB8AC3E}">
        <p14:creationId xmlns:p14="http://schemas.microsoft.com/office/powerpoint/2010/main" val="239744118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4294967295" pos="642">
          <p15:clr>
            <a:srgbClr val="FBAE40"/>
          </p15:clr>
        </p15:guide>
        <p15:guide id="4294967295" pos="7038">
          <p15:clr>
            <a:srgbClr val="FBAE40"/>
          </p15:clr>
        </p15:guide>
        <p15:guide id="4294967295" orient="horz" pos="1162">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xmlns=""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fontAlgn="ctr"/>
            <a:r>
              <a:rPr lang="en-US" altLang="zh-CN" sz="4000" dirty="0" smtClean="0">
                <a:solidFill>
                  <a:srgbClr val="404040"/>
                </a:solidFill>
                <a:cs typeface="Huawei Sans" panose="020C0503030203020204" pitchFamily="34" charset="0"/>
              </a:rPr>
              <a:t>Quiz</a:t>
            </a:r>
            <a:endParaRPr lang="en-US" altLang="zh-CN" sz="4000" dirty="0">
              <a:solidFill>
                <a:srgbClr val="404040"/>
              </a:solidFill>
              <a:cs typeface="Huawei Sans" panose="020C0503030203020204" pitchFamily="34" charset="0"/>
            </a:endParaRPr>
          </a:p>
        </p:txBody>
      </p:sp>
    </p:spTree>
    <p:extLst>
      <p:ext uri="{BB962C8B-B14F-4D97-AF65-F5344CB8AC3E}">
        <p14:creationId xmlns:p14="http://schemas.microsoft.com/office/powerpoint/2010/main" val="2217533687"/>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a16="http://schemas.microsoft.com/office/drawing/2014/main" xmlns=""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fontAlgn="ctr"/>
            <a:r>
              <a:rPr lang="en-US" altLang="zh-CN" sz="4000" dirty="0" smtClean="0">
                <a:solidFill>
                  <a:srgbClr val="404040"/>
                </a:solidFill>
                <a:cs typeface="Huawei Sans" panose="020C0503030203020204" pitchFamily="34" charset="0"/>
              </a:rPr>
              <a:t>Section Summary</a:t>
            </a:r>
            <a:endParaRPr lang="en-US" altLang="zh-CN" sz="4000" dirty="0">
              <a:solidFill>
                <a:srgbClr val="404040"/>
              </a:solidFill>
              <a:cs typeface="Huawei Sans" panose="020C0503030203020204" pitchFamily="34" charset="0"/>
            </a:endParaRPr>
          </a:p>
        </p:txBody>
      </p:sp>
    </p:spTree>
    <p:extLst>
      <p:ext uri="{BB962C8B-B14F-4D97-AF65-F5344CB8AC3E}">
        <p14:creationId xmlns:p14="http://schemas.microsoft.com/office/powerpoint/2010/main" val="2596216487"/>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xmlns=""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defTabSz="1001624" eaLnBrk="0" fontAlgn="ctr" hangingPunct="0">
              <a:spcBef>
                <a:spcPct val="0"/>
              </a:spcBef>
              <a:spcAft>
                <a:spcPct val="0"/>
              </a:spcAft>
            </a:pPr>
            <a:r>
              <a:rPr lang="en-US" altLang="zh-CN" sz="4000" dirty="0" smtClean="0">
                <a:solidFill>
                  <a:srgbClr val="404040"/>
                </a:solidFill>
                <a:cs typeface="Huawei Sans" panose="020C0503030203020204" pitchFamily="34" charset="0"/>
              </a:rPr>
              <a:t>Summary</a:t>
            </a:r>
            <a:endParaRPr lang="en-US" altLang="zh-CN" sz="4000" dirty="0">
              <a:solidFill>
                <a:srgbClr val="404040"/>
              </a:solidFill>
              <a:cs typeface="Huawei Sans" panose="020C0503030203020204" pitchFamily="34" charset="0"/>
            </a:endParaRPr>
          </a:p>
        </p:txBody>
      </p:sp>
    </p:spTree>
    <p:extLst>
      <p:ext uri="{BB962C8B-B14F-4D97-AF65-F5344CB8AC3E}">
        <p14:creationId xmlns:p14="http://schemas.microsoft.com/office/powerpoint/2010/main" val="1514876826"/>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a16="http://schemas.microsoft.com/office/drawing/2014/main" xmlns=""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defTabSz="1001624" eaLnBrk="0" fontAlgn="ctr" hangingPunct="0">
              <a:spcBef>
                <a:spcPct val="0"/>
              </a:spcBef>
              <a:spcAft>
                <a:spcPct val="0"/>
              </a:spcAft>
            </a:pPr>
            <a:r>
              <a:rPr lang="en-US" altLang="zh-CN" sz="4000" dirty="0" smtClean="0">
                <a:solidFill>
                  <a:srgbClr val="404040"/>
                </a:solidFill>
                <a:cs typeface="Huawei Sans" panose="020C0503030203020204" pitchFamily="34" charset="0"/>
              </a:rPr>
              <a:t>More Information</a:t>
            </a:r>
            <a:endParaRPr lang="en-US" altLang="zh-CN" sz="4000" dirty="0">
              <a:solidFill>
                <a:srgbClr val="404040"/>
              </a:solidFill>
              <a:cs typeface="Huawei Sans" panose="020C0503030203020204" pitchFamily="34" charset="0"/>
            </a:endParaRPr>
          </a:p>
        </p:txBody>
      </p:sp>
    </p:spTree>
    <p:extLst>
      <p:ext uri="{BB962C8B-B14F-4D97-AF65-F5344CB8AC3E}">
        <p14:creationId xmlns:p14="http://schemas.microsoft.com/office/powerpoint/2010/main" val="3888661387"/>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xmlns=""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defTabSz="1001624" eaLnBrk="0" fontAlgn="ctr" hangingPunct="0">
              <a:spcBef>
                <a:spcPct val="0"/>
              </a:spcBef>
              <a:spcAft>
                <a:spcPct val="0"/>
              </a:spcAft>
            </a:pPr>
            <a:r>
              <a:rPr lang="en-US" altLang="zh-CN" sz="4000" dirty="0" smtClean="0">
                <a:solidFill>
                  <a:srgbClr val="404040"/>
                </a:solidFill>
                <a:cs typeface="Huawei Sans" panose="020C0503030203020204" pitchFamily="34" charset="0"/>
              </a:rPr>
              <a:t>Recommendations</a:t>
            </a:r>
            <a:endParaRPr lang="en-US" altLang="zh-CN" sz="4000" dirty="0">
              <a:solidFill>
                <a:srgbClr val="404040"/>
              </a:solidFill>
              <a:cs typeface="Huawei Sans" panose="020C0503030203020204" pitchFamily="34" charset="0"/>
            </a:endParaRPr>
          </a:p>
        </p:txBody>
      </p:sp>
    </p:spTree>
    <p:extLst>
      <p:ext uri="{BB962C8B-B14F-4D97-AF65-F5344CB8AC3E}">
        <p14:creationId xmlns:p14="http://schemas.microsoft.com/office/powerpoint/2010/main" val="132086355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xmlns=""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xmlns=""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a16="http://schemas.microsoft.com/office/drawing/2014/main" xmlns=""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xmlns=""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image" Target="../media/image3.png"/><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theme" Target="../theme/theme5.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ext Placeholder 14">
            <a:extLst>
              <a:ext uri="{FF2B5EF4-FFF2-40B4-BE49-F238E27FC236}">
                <a16:creationId xmlns:a16="http://schemas.microsoft.com/office/drawing/2014/main" xmlns="" id="{AF72FAD7-C8C3-754A-A498-D3A7EC29AB73}"/>
              </a:ext>
            </a:extLst>
          </p:cNvPr>
          <p:cNvSpPr>
            <a:spLocks noGrp="1"/>
          </p:cNvSpPr>
          <p:nvPr>
            <p:ph type="body" idx="1"/>
          </p:nvPr>
        </p:nvSpPr>
        <p:spPr>
          <a:xfrm>
            <a:off x="908954" y="6270652"/>
            <a:ext cx="1981542" cy="153611"/>
          </a:xfrm>
          <a:prstGeom prst="rect">
            <a:avLst/>
          </a:prstGeom>
        </p:spPr>
        <p:txBody>
          <a:bodyPr vert="horz" lIns="0" tIns="0" rIns="0" bIns="0" rtlCol="0">
            <a:noAutofit/>
          </a:bodyPr>
          <a:lstStyle/>
          <a:p>
            <a:pPr>
              <a:lnSpc>
                <a:spcPct val="100000"/>
              </a:lnSpc>
            </a:pPr>
            <a:r>
              <a:rPr kumimoji="1" lang="en-US" altLang="zh-CN" sz="1000" dirty="0"/>
              <a:t>Security Level:</a:t>
            </a:r>
            <a:endParaRPr lang="en-US" altLang="zh-CN" sz="1000" dirty="0"/>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748">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5" y="457499"/>
            <a:ext cx="11291061"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475"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3" orient="horz" pos="2341">
          <p15:clr>
            <a:srgbClr val="F26B43"/>
          </p15:clr>
        </p15:guide>
        <p15:guide id="4" orient="horz" pos="3906">
          <p15:clr>
            <a:srgbClr val="F26B43"/>
          </p15:clr>
        </p15:guide>
        <p15:guide id="6" pos="3840">
          <p15:clr>
            <a:srgbClr val="F26B43"/>
          </p15:clr>
        </p15:guide>
        <p15:guide id="7" orient="horz" pos="27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Copyright©2020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370">
          <p15:clr>
            <a:srgbClr val="F26B43"/>
          </p15:clr>
        </p15:guide>
        <p15:guide id="4" pos="7197">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dirty="0">
                <a:solidFill>
                  <a:srgbClr val="1D1D1B"/>
                </a:solidFill>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defTabSz="890849">
              <a:defRPr/>
            </a:pPr>
            <a:fld id="{C3837181-38C6-AD4F-B8BA-B444770388BB}" type="slidenum">
              <a:rPr lang="en-US" sz="974" smtClean="0">
                <a:solidFill>
                  <a:srgbClr val="1D1D1B"/>
                </a:solidFill>
                <a:cs typeface="Huawei Sans" panose="020C0503030203020204" pitchFamily="34" charset="0"/>
              </a:rPr>
              <a:pPr defTabSz="890849">
                <a:defRPr/>
              </a:pPr>
              <a:t>‹#›</a:t>
            </a:fld>
            <a:endParaRPr lang="en-US" sz="974" dirty="0">
              <a:solidFill>
                <a:srgbClr val="1D1D1B"/>
              </a:solidFill>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44546A"/>
                  </a:solidFill>
                  <a:latin typeface="Arial" charset="0"/>
                  <a:ea typeface="Arial" charset="0"/>
                  <a:cs typeface="Arial" charset="0"/>
                </a:rPr>
                <a:t>RGB</a:t>
              </a:r>
              <a:br>
                <a:rPr kumimoji="1" lang="en-US" altLang="zh-CN" sz="500" b="1" dirty="0">
                  <a:solidFill>
                    <a:srgbClr val="44546A"/>
                  </a:solidFill>
                  <a:latin typeface="Arial" charset="0"/>
                  <a:ea typeface="Arial" charset="0"/>
                  <a:cs typeface="Arial" charset="0"/>
                </a:rPr>
              </a:br>
              <a:r>
                <a:rPr kumimoji="1" lang="en-US" altLang="zh-CN" sz="500" b="1" dirty="0">
                  <a:solidFill>
                    <a:srgbClr val="44546A"/>
                  </a:solidFill>
                  <a:latin typeface="Arial" charset="0"/>
                  <a:ea typeface="Arial" charset="0"/>
                  <a:cs typeface="Arial" charset="0"/>
                </a:rPr>
                <a:t>196/0/84</a:t>
              </a:r>
            </a:p>
          </p:txBody>
        </p:sp>
        <p:sp>
          <p:nvSpPr>
            <p:cNvPr id="29"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r>
                <a:rPr kumimoji="1" lang="zh-CN" altLang="en-US" sz="800" dirty="0">
                  <a:solidFill>
                    <a:prstClr val="black"/>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44546A"/>
                  </a:solidFill>
                  <a:latin typeface="Arial" charset="0"/>
                  <a:ea typeface="Arial" charset="0"/>
                  <a:cs typeface="Arial" charset="0"/>
                </a:rPr>
                <a:t>PANTONE 185C</a:t>
              </a:r>
            </a:p>
            <a:p>
              <a:pPr algn="ctr">
                <a:lnSpc>
                  <a:spcPts val="620"/>
                </a:lnSpc>
              </a:pPr>
              <a:r>
                <a:rPr kumimoji="1" lang="en-US" altLang="zh-CN" sz="500" b="1" dirty="0">
                  <a:solidFill>
                    <a:srgbClr val="44546A"/>
                  </a:solidFill>
                  <a:latin typeface="Arial" charset="0"/>
                  <a:ea typeface="Arial" charset="0"/>
                  <a:cs typeface="Arial" charset="0"/>
                </a:rPr>
                <a:t>RGB </a:t>
              </a:r>
              <a:br>
                <a:rPr kumimoji="1" lang="en-US" altLang="zh-CN" sz="500" b="1" dirty="0">
                  <a:solidFill>
                    <a:srgbClr val="44546A"/>
                  </a:solidFill>
                  <a:latin typeface="Arial" charset="0"/>
                  <a:ea typeface="Arial" charset="0"/>
                  <a:cs typeface="Arial" charset="0"/>
                </a:rPr>
              </a:br>
              <a:r>
                <a:rPr kumimoji="1" lang="en-US" altLang="zh-CN" sz="500" b="1" dirty="0">
                  <a:solidFill>
                    <a:srgbClr val="44546A"/>
                  </a:solidFill>
                  <a:latin typeface="Arial" charset="0"/>
                  <a:ea typeface="Arial" charset="0"/>
                  <a:cs typeface="Arial" charset="0"/>
                </a:rPr>
                <a:t>199/0/11  </a:t>
              </a:r>
            </a:p>
          </p:txBody>
        </p:sp>
        <p:sp>
          <p:nvSpPr>
            <p:cNvPr id="36"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r>
                <a:rPr kumimoji="1" lang="zh-CN" altLang="en-US" sz="800" dirty="0">
                  <a:solidFill>
                    <a:prstClr val="black"/>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44546A"/>
                  </a:solidFill>
                  <a:latin typeface="Arial" charset="0"/>
                  <a:ea typeface="Arial" charset="0"/>
                  <a:cs typeface="Arial" charset="0"/>
                </a:rPr>
                <a:t>PANTONE 186C</a:t>
              </a:r>
            </a:p>
            <a:p>
              <a:pPr algn="ctr">
                <a:lnSpc>
                  <a:spcPts val="620"/>
                </a:lnSpc>
              </a:pPr>
              <a:r>
                <a:rPr kumimoji="1" lang="en-US" altLang="zh-CN" sz="500" b="1" dirty="0">
                  <a:solidFill>
                    <a:srgbClr val="44546A"/>
                  </a:solidFill>
                  <a:latin typeface="Arial" charset="0"/>
                  <a:ea typeface="Arial" charset="0"/>
                  <a:cs typeface="Arial" charset="0"/>
                </a:rPr>
                <a:t>RGB</a:t>
              </a:r>
              <a:br>
                <a:rPr kumimoji="1" lang="en-US" altLang="zh-CN" sz="500" b="1" dirty="0">
                  <a:solidFill>
                    <a:srgbClr val="44546A"/>
                  </a:solidFill>
                  <a:latin typeface="Arial" charset="0"/>
                  <a:ea typeface="Arial" charset="0"/>
                  <a:cs typeface="Arial" charset="0"/>
                </a:rPr>
              </a:br>
              <a:r>
                <a:rPr kumimoji="1" lang="en-US" altLang="zh-CN" sz="500" b="1" dirty="0">
                  <a:solidFill>
                    <a:srgbClr val="44546A"/>
                  </a:solidFill>
                  <a:latin typeface="Arial" charset="0"/>
                  <a:ea typeface="Arial" charset="0"/>
                  <a:cs typeface="Arial" charset="0"/>
                </a:rPr>
                <a:t>200/16/46  </a:t>
              </a:r>
            </a:p>
          </p:txBody>
        </p:sp>
        <p:sp>
          <p:nvSpPr>
            <p:cNvPr id="38"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518865160"/>
      </p:ext>
    </p:extLst>
  </p:cSld>
  <p:clrMap bg1="lt1" tx1="dk1" bg2="lt2" tx2="dk2" accent1="accent1" accent2="accent2" accent3="accent3" accent4="accent4" accent5="accent5" accent6="accent6" hlink="hlink" folHlink="folHlink"/>
  <p:sldLayoutIdLst>
    <p:sldLayoutId id="2147483880" r:id="rId1"/>
    <p:sldLayoutId id="2147483881" r:id="rId2"/>
    <p:sldLayoutId id="2147483882" r:id="rId3"/>
    <p:sldLayoutId id="2147483883" r:id="rId4"/>
    <p:sldLayoutId id="2147483884" r:id="rId5"/>
    <p:sldLayoutId id="2147483885" r:id="rId6"/>
    <p:sldLayoutId id="2147483886" r:id="rId7"/>
    <p:sldLayoutId id="2147483887" r:id="rId8"/>
    <p:sldLayoutId id="2147483888" r:id="rId9"/>
    <p:sldLayoutId id="2147483889"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4294967295" pos="642">
          <p15:clr>
            <a:srgbClr val="F26B43"/>
          </p15:clr>
        </p15:guide>
        <p15:guide id="4294967295" pos="7038">
          <p15:clr>
            <a:srgbClr val="F26B43"/>
          </p15:clr>
        </p15:guide>
        <p15:guide id="4294967295" orient="horz" pos="2341">
          <p15:clr>
            <a:srgbClr val="F26B43"/>
          </p15:clr>
        </p15:guide>
        <p15:guide id="4294967295" orient="horz" pos="3906">
          <p15:clr>
            <a:srgbClr val="F26B43"/>
          </p15:clr>
        </p15:guide>
        <p15:guide id="4294967295" orient="horz" pos="1162">
          <p15:clr>
            <a:srgbClr val="F26B43"/>
          </p15:clr>
        </p15:guide>
        <p15:guide id="4294967295" pos="3840">
          <p15:clr>
            <a:srgbClr val="F26B43"/>
          </p15:clr>
        </p15:guide>
        <p15:guide id="4294967295" orient="horz" pos="731">
          <p15:clr>
            <a:srgbClr val="F26B43"/>
          </p15:clr>
        </p15:guide>
        <p15:guide id="4294967295" orient="horz" pos="86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DtsShapeName" descr="8CE5295821885C70CB254E5500C4G505083E@F83E@PB26513!!!!!!BIHO@]b26513!!!!@5E19B011306188854E31!籽吓纪撑泞变/qqu!!!!!!!!!!!!!!!!!!!!!!!!!!!!!!!!!!!!!!!!!!!!!!!!!!!!!!!!!!!!!!!!!!!!!!!!!!!!!!!!!!!!!!!!!!!!!!!!!!!!!!!!!!!!!!!!!!!!!!!!!!!!!!!!!!!!!!!!!!!!!!!!!!!!!!!!!!!!!!!!!!!!!!!!!!!!!!!!!!!!!!!!!!!!!!!!!!!!!!!!!!!!!!!!!!!!!!!!!!!!!!!!!!!!!!!!!!!!!!!!!!!!!!!!!!!!!!!!!!!!!!!!!!!!!!!!!!!!!!!!!!!!!!!!!!!!!!!!!!!!!!!!!!!!!!!!!!!!!!!!!!!!!!!!!!!!!!!!!!!!!!!!!!!!!!!!!!!!!!!!!!!!!!!!!!!!!!!!!!!!!!!!!!!!!!!!!!!!!!!!!!!!!!!!!!!!!!!!!!!!!!!!!!!!!!!!!!!!!!!!!!!!!!!!!!!!!!!!!!!!!!!!!!!!!!!!!!!!!!!!!!!!!!!!!!!!!!!!!!!!!!!!!!!!!!!!!!!!!!!!!!!!!!!!!!!!!!!!!!!!!!!!!!!!!!!!!!!!!!!!!!!!!!!!!!!!!!!!!!!!!!!!!!!!!!!!!!!!!!!!!!!!!!!!!!!!!!!!!!!!!!!!!!!!!!!!!!!!!!!!!!!!!!!!!!!!!!!!!!!!!!!!!!!!!!!!!!!!!!!!!!!!!!!!!!!!!!!!!!!!!!!!!!!!!!!!!!!!!!!!!!!!!!!!!!!!!!!!!!!!!!!!!!!!!!!!!!!!!!!!!!!!!!!!!!!!!!!!!!!!!!!!!!!!!!!!!!!!!!!!!!!!!!!!!!!!!!!!!!!!!!!!!!!!!!!!!!!!!!!!!!!!!!!!!!!!!!!!!!!!!!!!!!!!!!!!!!!!!!!!!!!!!!!!!!!!!!!!!!!!!!!!!!!!!!!!!!!!!!!!!!!!!!!!!!!!!!!!!!!!!!!!!!!!!!!!!!!!!!!!!!!!!!!!!!!!!!!!!!!!!!!!!!!!!!!!!!!!!!!!!!!!!!!!!!!!!!!!!!!!!!!!!!!!!!!!!!!!!!!!!!!!!!!!!!!!!!!!!!!!!!!!!!!!!!!!!!!!!!!!!!!!!!!!!!!!!!!!!!!!!!!!!!!!!!!!!!!!!!!!!!!!!!!!!!!!!!!!!!!!!!!!!!!!!!!!!!!!!!!!!!!!!!!!!!!!!!!!!!!!!!!!!!!!!!!!!!!!!!!!!!!!!!!!!!!!!!!!!!!!!!!!!!!!!!!!!!!!!!!!!!!!!!!!!!!!!!!!!!!!!!!!!!!!!!!!!!!!!!!!!!!!!!!!!!!!!!!!!!!!!!!!!!!!!!!!!!!!!!!!!!!!!!!!!!!!!!!!!!!!!!!!!!!!!!!!!!!!!!!!!!!!!!!!!!!!!!!!!!!!!!!!!!!!!!!!!!!!!!!!!!!!!!!!!!!!!!!!!!!!!!!!!!!!!!!!!!!!!!!!!!!!!!!!!!!!!!!!!!!!!!!!!!!!!!!!!!!!!!!!!!!!!!!!!!!!!!!!!!!!!!!!!!!!!!!!!!!!!!!!!!!!!!!!!!!!!!!!!!!!!!!!!!!!!!!!!!!!!!!!!!!!!!!!!!!!!!!!!!!!!!!!!!!!!!!!!!!!!!!!!!!!!!!!!!!!!!!!!!!!!!!!!!!!!!!!!!!!!!!!!!!!!!!!!!!!!!!!!!!!!!!!!!!!!!!!!!!!!!!!!!!!!!!!!!!!!!!!!!!!!!!!!!!!!!!!!!!!!!!!!!!!!!!!!!!!!!!!!!!!!!!!!!!!!!!!!!!!!!!!!!!!!!!!!!!!!!!!!!!!!!!!!!!!!!!!!!!!!!!!!!!!!!!!!!!!!!!!!!!!!!!!!!!!!!!!!!!!!!!!!!!!!!!!!!!!!!!!!!!!!!!!!!!!!!!!!!!!!!!!!!!!!!!!!!!!!!!!!!!!!!!!!!!!!!!!!!!!!!!!!!!!!!!!!!!!!!!!!!!!!!!!!!!!!!!!!!!!!!!!!!!!!!!!!!!!!!!!!!!!!!!!!!!!!!!!!!!!!!!!!!!!!!!!!!!!!!!!!!!!!!!!!!!!!!!!!!!!!!!!!!!!!!!!!!!!!!!!!!!!!!!!!!!!!!!!!!!!!!!!!!!!!!!!!!!!!!!!!!!!!!!!!!!!!!!!!!!!!!!!!!!!!!!!!!!!!!!!!!!!!!!!!!!!!!!!!!!!!!!!!!!!!!!!!!!!!!!!!!!!!!!!!!!!!!!!!!!!!!!!!!!!!!!!!!!!!!!!!!!!!!!!!!!!!!!!!!!!!!!!!!!!!!!!!!!!!!!!!!!!!!!!!!!!!!!!!!!!!!!!!!!!!!!!!!!!!!!!!!!!!!!!!!!!!!!!!!!!!!!!!!!!!!!!!!!!!!!!!!!!!!!!1!1" hidden="1"/>
          <p:cNvSpPr>
            <a:spLocks noChangeArrowheads="1"/>
          </p:cNvSpPr>
          <p:nvPr/>
        </p:nvSpPr>
        <p:spPr bwMode="auto">
          <a:xfrm>
            <a:off x="1524000" y="0"/>
            <a:ext cx="1588" cy="1588"/>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5033 w 21600"/>
              <a:gd name="T13" fmla="*/ 2272 h 21600"/>
              <a:gd name="T14" fmla="*/ 16554 w 21600"/>
              <a:gd name="T15" fmla="*/ 13684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accent1"/>
          </a:solidFill>
          <a:ln w="9525" algn="ctr">
            <a:solidFill>
              <a:schemeClr val="tx1"/>
            </a:solidFill>
            <a:miter lim="800000"/>
            <a:headEnd/>
            <a:tailEnd/>
          </a:ln>
        </p:spPr>
        <p:txBody>
          <a:bodyPr wrap="none" anchor="ctr"/>
          <a:lstStyle/>
          <a:p>
            <a:endParaRPr lang="zh-CN" altLang="en-US">
              <a:latin typeface="Huawei Sans" panose="020C0503030203020204" pitchFamily="34" charset="0"/>
            </a:endParaRPr>
          </a:p>
        </p:txBody>
      </p:sp>
      <p:sp>
        <p:nvSpPr>
          <p:cNvPr id="14" name="标题 13"/>
          <p:cNvSpPr>
            <a:spLocks noGrp="1"/>
          </p:cNvSpPr>
          <p:nvPr>
            <p:ph type="ctrTitle"/>
          </p:nvPr>
        </p:nvSpPr>
        <p:spPr/>
        <p:txBody>
          <a:bodyPr>
            <a:normAutofit fontScale="90000"/>
          </a:bodyPr>
          <a:lstStyle/>
          <a:p>
            <a:r>
              <a:rPr lang="en-US" smtClean="0"/>
              <a:t>Data Center Power Distribution Solution Optimization</a:t>
            </a:r>
            <a:endParaRPr lang="en-US" dirty="0"/>
          </a:p>
        </p:txBody>
      </p:sp>
      <p:sp>
        <p:nvSpPr>
          <p:cNvPr id="4" name="文本占位符 3"/>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89068816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Task 2</a:t>
            </a:r>
            <a:endParaRPr lang="en-US"/>
          </a:p>
        </p:txBody>
      </p:sp>
      <p:sp>
        <p:nvSpPr>
          <p:cNvPr id="3" name="文本占位符 2"/>
          <p:cNvSpPr>
            <a:spLocks noGrp="1"/>
          </p:cNvSpPr>
          <p:nvPr>
            <p:ph type="body" sz="quarter" idx="10"/>
          </p:nvPr>
        </p:nvSpPr>
        <p:spPr/>
        <p:txBody>
          <a:bodyPr/>
          <a:lstStyle/>
          <a:p>
            <a:r>
              <a:rPr lang="en-US" sz="1600" dirty="0" smtClean="0"/>
              <a:t>Task description</a:t>
            </a:r>
          </a:p>
          <a:p>
            <a:pPr lvl="1"/>
            <a:r>
              <a:rPr lang="en-US" sz="1400" dirty="0" smtClean="0"/>
              <a:t>After discussing with the customer, engineer C determines a new solution.</a:t>
            </a:r>
          </a:p>
          <a:p>
            <a:pPr lvl="2"/>
            <a:r>
              <a:rPr lang="en-US" sz="1200" dirty="0" smtClean="0"/>
              <a:t>Considering the increase of services, one DG is reused and two new DGs are added to form 2+1 configuration. The mains supply is still one route.</a:t>
            </a:r>
          </a:p>
          <a:p>
            <a:pPr lvl="2"/>
            <a:r>
              <a:rPr lang="en-US" sz="1200" dirty="0" smtClean="0"/>
              <a:t>The UPS system is configured in 2N mode. UPS 3 and UPS 4 are reused to supply power to loads in equipment room 3. UPS 1 and UPS 2 are replaced with new ones.</a:t>
            </a:r>
          </a:p>
          <a:p>
            <a:pPr lvl="2"/>
            <a:r>
              <a:rPr lang="en-US" sz="1200" dirty="0" smtClean="0"/>
              <a:t>All air conditioners are reused, but continuous cooling is required. Add a set of UPS 5 to supply power to the air conditioners.</a:t>
            </a:r>
          </a:p>
          <a:p>
            <a:pPr lvl="1"/>
            <a:r>
              <a:rPr lang="en-US" sz="1400" dirty="0" smtClean="0"/>
              <a:t>Based on the preceding information, change the original power distribution solution to a solution that meets the requirements of Uptime Tier </a:t>
            </a:r>
            <a:r>
              <a:rPr lang="en-US" altLang="zh-CN" sz="1400" dirty="0" smtClean="0"/>
              <a:t>Ⅲ</a:t>
            </a:r>
            <a:r>
              <a:rPr lang="en-US" sz="1400" dirty="0" smtClean="0"/>
              <a:t>.</a:t>
            </a:r>
          </a:p>
          <a:p>
            <a:r>
              <a:rPr lang="en-US" sz="1600" dirty="0" smtClean="0"/>
              <a:t>Task execution rules</a:t>
            </a:r>
          </a:p>
          <a:p>
            <a:pPr lvl="1"/>
            <a:r>
              <a:rPr lang="en-US" sz="1400" dirty="0" smtClean="0"/>
              <a:t>Each group discusses the question for 15 minutes.</a:t>
            </a:r>
          </a:p>
          <a:p>
            <a:pPr lvl="1"/>
            <a:r>
              <a:rPr lang="en-US" sz="1400" dirty="0" smtClean="0"/>
              <a:t>Write the discussion result on the electronic whiteboard.</a:t>
            </a:r>
          </a:p>
          <a:p>
            <a:pPr lvl="1"/>
            <a:r>
              <a:rPr lang="en-US" sz="1400" dirty="0" smtClean="0"/>
              <a:t>Each group displays and explains the results in sequence.</a:t>
            </a:r>
          </a:p>
          <a:p>
            <a:pPr lvl="1"/>
            <a:r>
              <a:rPr lang="en-US" sz="1400" dirty="0" smtClean="0"/>
              <a:t>The trainer makes a summary.</a:t>
            </a:r>
          </a:p>
          <a:p>
            <a:endParaRPr lang="zh-CN" altLang="en-US" sz="1600" dirty="0"/>
          </a:p>
        </p:txBody>
      </p:sp>
    </p:spTree>
    <p:extLst>
      <p:ext uri="{BB962C8B-B14F-4D97-AF65-F5344CB8AC3E}">
        <p14:creationId xmlns:p14="http://schemas.microsoft.com/office/powerpoint/2010/main" val="273909271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Answer to Task 2</a:t>
            </a:r>
            <a:endParaRPr lang="en-US"/>
          </a:p>
        </p:txBody>
      </p:sp>
      <p:grpSp>
        <p:nvGrpSpPr>
          <p:cNvPr id="12" name="组合 11"/>
          <p:cNvGrpSpPr/>
          <p:nvPr/>
        </p:nvGrpSpPr>
        <p:grpSpPr>
          <a:xfrm>
            <a:off x="1861263" y="994612"/>
            <a:ext cx="8667859" cy="5133701"/>
            <a:chOff x="1861263" y="1225620"/>
            <a:chExt cx="8667859" cy="5133701"/>
          </a:xfrm>
        </p:grpSpPr>
        <p:sp>
          <p:nvSpPr>
            <p:cNvPr id="14" name="矩形 13"/>
            <p:cNvSpPr/>
            <p:nvPr/>
          </p:nvSpPr>
          <p:spPr>
            <a:xfrm>
              <a:off x="3963907" y="2458843"/>
              <a:ext cx="667271" cy="29618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latin typeface="Huawei Sans" panose="020C0503030203020204" pitchFamily="34" charset="0"/>
                </a:rPr>
                <a:t>ATS</a:t>
              </a:r>
            </a:p>
          </p:txBody>
        </p:sp>
        <p:sp>
          <p:nvSpPr>
            <p:cNvPr id="16" name="矩形 15"/>
            <p:cNvSpPr/>
            <p:nvPr/>
          </p:nvSpPr>
          <p:spPr>
            <a:xfrm>
              <a:off x="3963906" y="1559152"/>
              <a:ext cx="667271" cy="29618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latin typeface="Huawei Sans" panose="020C0503030203020204" pitchFamily="34" charset="0"/>
                </a:rPr>
                <a:t>Mains</a:t>
              </a:r>
            </a:p>
          </p:txBody>
        </p:sp>
        <p:sp>
          <p:nvSpPr>
            <p:cNvPr id="17" name="矩形 16"/>
            <p:cNvSpPr/>
            <p:nvPr/>
          </p:nvSpPr>
          <p:spPr>
            <a:xfrm>
              <a:off x="3814616" y="3124764"/>
              <a:ext cx="965855" cy="30966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latin typeface="Huawei Sans" panose="020C0503030203020204" pitchFamily="34" charset="0"/>
                </a:rPr>
                <a:t>Main PDF</a:t>
              </a:r>
            </a:p>
          </p:txBody>
        </p:sp>
        <p:grpSp>
          <p:nvGrpSpPr>
            <p:cNvPr id="115" name="组合 114"/>
            <p:cNvGrpSpPr/>
            <p:nvPr/>
          </p:nvGrpSpPr>
          <p:grpSpPr>
            <a:xfrm>
              <a:off x="8376638" y="4180050"/>
              <a:ext cx="2152484" cy="1552749"/>
              <a:chOff x="5302894" y="3874699"/>
              <a:chExt cx="1798331" cy="1552749"/>
            </a:xfrm>
          </p:grpSpPr>
          <p:sp>
            <p:nvSpPr>
              <p:cNvPr id="23" name="矩形 22"/>
              <p:cNvSpPr/>
              <p:nvPr/>
            </p:nvSpPr>
            <p:spPr>
              <a:xfrm>
                <a:off x="5302894" y="3881410"/>
                <a:ext cx="774780" cy="23431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latin typeface="Huawei Sans" panose="020C0503030203020204" pitchFamily="34" charset="0"/>
                  </a:rPr>
                  <a:t>UPS3</a:t>
                </a:r>
              </a:p>
            </p:txBody>
          </p:sp>
          <p:sp>
            <p:nvSpPr>
              <p:cNvPr id="24" name="矩形 23"/>
              <p:cNvSpPr/>
              <p:nvPr/>
            </p:nvSpPr>
            <p:spPr>
              <a:xfrm>
                <a:off x="6326445" y="3874699"/>
                <a:ext cx="774780" cy="23431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latin typeface="Huawei Sans" panose="020C0503030203020204" pitchFamily="34" charset="0"/>
                  </a:rPr>
                  <a:t>UPS4</a:t>
                </a:r>
              </a:p>
            </p:txBody>
          </p:sp>
          <p:sp>
            <p:nvSpPr>
              <p:cNvPr id="27" name="矩形 26"/>
              <p:cNvSpPr/>
              <p:nvPr/>
            </p:nvSpPr>
            <p:spPr>
              <a:xfrm>
                <a:off x="5730747" y="5193132"/>
                <a:ext cx="983088" cy="23431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latin typeface="Huawei Sans" panose="020C0503030203020204" pitchFamily="34" charset="0"/>
                  </a:rPr>
                  <a:t>IT load 3</a:t>
                </a:r>
              </a:p>
            </p:txBody>
          </p:sp>
          <p:sp>
            <p:nvSpPr>
              <p:cNvPr id="29" name="矩形 28"/>
              <p:cNvSpPr/>
              <p:nvPr/>
            </p:nvSpPr>
            <p:spPr>
              <a:xfrm>
                <a:off x="5302894" y="4543952"/>
                <a:ext cx="774780" cy="23431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latin typeface="Huawei Sans" panose="020C0503030203020204" pitchFamily="34" charset="0"/>
                  </a:rPr>
                  <a:t>PDF</a:t>
                </a:r>
              </a:p>
            </p:txBody>
          </p:sp>
          <p:sp>
            <p:nvSpPr>
              <p:cNvPr id="31" name="矩形 30"/>
              <p:cNvSpPr/>
              <p:nvPr/>
            </p:nvSpPr>
            <p:spPr>
              <a:xfrm>
                <a:off x="6326445" y="4562014"/>
                <a:ext cx="774780" cy="23431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latin typeface="Huawei Sans" panose="020C0503030203020204" pitchFamily="34" charset="0"/>
                  </a:rPr>
                  <a:t>PDF</a:t>
                </a:r>
              </a:p>
            </p:txBody>
          </p:sp>
          <p:cxnSp>
            <p:nvCxnSpPr>
              <p:cNvPr id="40" name="直接箭头连接符 39"/>
              <p:cNvCxnSpPr>
                <a:stCxn id="23" idx="2"/>
                <a:endCxn id="29" idx="0"/>
              </p:cNvCxnSpPr>
              <p:nvPr/>
            </p:nvCxnSpPr>
            <p:spPr>
              <a:xfrm>
                <a:off x="5690284" y="4115726"/>
                <a:ext cx="0" cy="42822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a:stCxn id="24" idx="2"/>
                <a:endCxn id="31" idx="0"/>
              </p:cNvCxnSpPr>
              <p:nvPr/>
            </p:nvCxnSpPr>
            <p:spPr>
              <a:xfrm>
                <a:off x="6713835" y="4109015"/>
                <a:ext cx="0" cy="45299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肘形连接符 41"/>
              <p:cNvCxnSpPr>
                <a:stCxn id="29" idx="2"/>
              </p:cNvCxnSpPr>
              <p:nvPr/>
            </p:nvCxnSpPr>
            <p:spPr>
              <a:xfrm rot="16200000" flipH="1">
                <a:off x="5676548" y="4792005"/>
                <a:ext cx="414864" cy="387390"/>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肘形连接符 42"/>
              <p:cNvCxnSpPr>
                <a:stCxn id="31" idx="2"/>
              </p:cNvCxnSpPr>
              <p:nvPr/>
            </p:nvCxnSpPr>
            <p:spPr>
              <a:xfrm rot="5400000">
                <a:off x="6366510" y="4845807"/>
                <a:ext cx="396802" cy="297849"/>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cxnSp>
          <p:nvCxnSpPr>
            <p:cNvPr id="55" name="直接箭头连接符 54"/>
            <p:cNvCxnSpPr>
              <a:stCxn id="14" idx="2"/>
              <a:endCxn id="17" idx="0"/>
            </p:cNvCxnSpPr>
            <p:nvPr/>
          </p:nvCxnSpPr>
          <p:spPr>
            <a:xfrm>
              <a:off x="4297543" y="2755032"/>
              <a:ext cx="1" cy="36973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4638493" y="1225620"/>
              <a:ext cx="3206327" cy="338554"/>
            </a:xfrm>
            <a:prstGeom prst="rect">
              <a:avLst/>
            </a:prstGeom>
            <a:noFill/>
            <a:ln>
              <a:noFill/>
            </a:ln>
          </p:spPr>
          <p:txBody>
            <a:bodyPr wrap="none" rtlCol="0">
              <a:spAutoFit/>
            </a:bodyPr>
            <a:lstStyle/>
            <a:p>
              <a:r>
                <a:rPr lang="en-US" sz="1600" dirty="0">
                  <a:latin typeface="Huawei Sans" panose="020C0503030203020204" pitchFamily="34" charset="0"/>
                </a:rPr>
                <a:t>New power distribution solution</a:t>
              </a:r>
            </a:p>
          </p:txBody>
        </p:sp>
        <p:grpSp>
          <p:nvGrpSpPr>
            <p:cNvPr id="73" name="组合 72"/>
            <p:cNvGrpSpPr/>
            <p:nvPr/>
          </p:nvGrpSpPr>
          <p:grpSpPr>
            <a:xfrm>
              <a:off x="6483232" y="1575523"/>
              <a:ext cx="3664842" cy="943868"/>
              <a:chOff x="5258424" y="1714559"/>
              <a:chExt cx="3061857" cy="943868"/>
            </a:xfrm>
          </p:grpSpPr>
          <p:sp>
            <p:nvSpPr>
              <p:cNvPr id="15" name="矩形 14"/>
              <p:cNvSpPr/>
              <p:nvPr/>
            </p:nvSpPr>
            <p:spPr>
              <a:xfrm>
                <a:off x="5258424" y="1725416"/>
                <a:ext cx="679437" cy="26535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latin typeface="Huawei Sans" panose="020C0503030203020204" pitchFamily="34" charset="0"/>
                  </a:rPr>
                  <a:t>DG 1</a:t>
                </a:r>
              </a:p>
            </p:txBody>
          </p:sp>
          <p:sp>
            <p:nvSpPr>
              <p:cNvPr id="56" name="矩形 55"/>
              <p:cNvSpPr/>
              <p:nvPr/>
            </p:nvSpPr>
            <p:spPr>
              <a:xfrm>
                <a:off x="6379112" y="1714559"/>
                <a:ext cx="679437" cy="26535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C7000B"/>
                    </a:solidFill>
                    <a:latin typeface="Huawei Sans" panose="020C0503030203020204" pitchFamily="34" charset="0"/>
                  </a:rPr>
                  <a:t>DG 2</a:t>
                </a:r>
              </a:p>
            </p:txBody>
          </p:sp>
          <p:sp>
            <p:nvSpPr>
              <p:cNvPr id="57" name="矩形 56"/>
              <p:cNvSpPr/>
              <p:nvPr/>
            </p:nvSpPr>
            <p:spPr>
              <a:xfrm>
                <a:off x="7640844" y="1719363"/>
                <a:ext cx="679437" cy="26535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C7000B"/>
                    </a:solidFill>
                    <a:latin typeface="Huawei Sans" panose="020C0503030203020204" pitchFamily="34" charset="0"/>
                  </a:rPr>
                  <a:t>DG 3</a:t>
                </a:r>
              </a:p>
            </p:txBody>
          </p:sp>
          <p:sp>
            <p:nvSpPr>
              <p:cNvPr id="58" name="矩形 57"/>
              <p:cNvSpPr/>
              <p:nvPr/>
            </p:nvSpPr>
            <p:spPr>
              <a:xfrm>
                <a:off x="5804670" y="2243427"/>
                <a:ext cx="764954" cy="4150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Huawei Sans" panose="020C0503030203020204" pitchFamily="34" charset="0"/>
                  </a:rPr>
                  <a:t>Parallel cabinet 1</a:t>
                </a:r>
              </a:p>
            </p:txBody>
          </p:sp>
          <p:sp>
            <p:nvSpPr>
              <p:cNvPr id="59" name="矩形 58"/>
              <p:cNvSpPr/>
              <p:nvPr/>
            </p:nvSpPr>
            <p:spPr>
              <a:xfrm>
                <a:off x="7058549" y="2236901"/>
                <a:ext cx="834167" cy="42139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Huawei Sans" panose="020C0503030203020204" pitchFamily="34" charset="0"/>
                  </a:rPr>
                  <a:t>Parallel cabinet 2</a:t>
                </a:r>
              </a:p>
            </p:txBody>
          </p:sp>
          <p:cxnSp>
            <p:nvCxnSpPr>
              <p:cNvPr id="62" name="直接箭头连接符 61"/>
              <p:cNvCxnSpPr>
                <a:stCxn id="15" idx="2"/>
              </p:cNvCxnSpPr>
              <p:nvPr/>
            </p:nvCxnSpPr>
            <p:spPr>
              <a:xfrm>
                <a:off x="5598143" y="1990772"/>
                <a:ext cx="497858" cy="24612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4" name="直接箭头连接符 63"/>
              <p:cNvCxnSpPr>
                <a:stCxn id="15" idx="2"/>
              </p:cNvCxnSpPr>
              <p:nvPr/>
            </p:nvCxnSpPr>
            <p:spPr>
              <a:xfrm>
                <a:off x="5598143" y="1990772"/>
                <a:ext cx="1702983" cy="22513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6" name="直接箭头连接符 65"/>
              <p:cNvCxnSpPr/>
              <p:nvPr/>
            </p:nvCxnSpPr>
            <p:spPr>
              <a:xfrm flipH="1">
                <a:off x="6379112" y="1969310"/>
                <a:ext cx="205813" cy="26326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8" name="直接箭头连接符 67"/>
              <p:cNvCxnSpPr>
                <a:stCxn id="56" idx="2"/>
                <a:endCxn id="59" idx="0"/>
              </p:cNvCxnSpPr>
              <p:nvPr/>
            </p:nvCxnSpPr>
            <p:spPr>
              <a:xfrm>
                <a:off x="6718831" y="1979915"/>
                <a:ext cx="756803" cy="25698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0" name="直接箭头连接符 69"/>
              <p:cNvCxnSpPr>
                <a:stCxn id="57" idx="2"/>
              </p:cNvCxnSpPr>
              <p:nvPr/>
            </p:nvCxnSpPr>
            <p:spPr>
              <a:xfrm flipH="1">
                <a:off x="6368732" y="1984719"/>
                <a:ext cx="1611831" cy="25870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2" name="直接箭头连接符 71"/>
              <p:cNvCxnSpPr>
                <a:stCxn id="57" idx="2"/>
              </p:cNvCxnSpPr>
              <p:nvPr/>
            </p:nvCxnSpPr>
            <p:spPr>
              <a:xfrm flipH="1">
                <a:off x="7583947" y="1984719"/>
                <a:ext cx="396615" cy="25870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77" name="矩形 76"/>
            <p:cNvSpPr/>
            <p:nvPr/>
          </p:nvSpPr>
          <p:spPr>
            <a:xfrm>
              <a:off x="6715019" y="3154695"/>
              <a:ext cx="870860" cy="26826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latin typeface="Huawei Sans" panose="020C0503030203020204" pitchFamily="34" charset="0"/>
                </a:rPr>
                <a:t>Main PDF</a:t>
              </a:r>
            </a:p>
          </p:txBody>
        </p:sp>
        <p:cxnSp>
          <p:nvCxnSpPr>
            <p:cNvPr id="85" name="直接箭头连接符 84"/>
            <p:cNvCxnSpPr/>
            <p:nvPr/>
          </p:nvCxnSpPr>
          <p:spPr>
            <a:xfrm>
              <a:off x="4060606" y="1886551"/>
              <a:ext cx="1" cy="60350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8" name="肘形连接符 87"/>
            <p:cNvCxnSpPr>
              <a:stCxn id="58" idx="1"/>
              <a:endCxn id="14" idx="0"/>
            </p:cNvCxnSpPr>
            <p:nvPr/>
          </p:nvCxnSpPr>
          <p:spPr>
            <a:xfrm rot="10800000" flipV="1">
              <a:off x="4297543" y="2311891"/>
              <a:ext cx="2839510" cy="146952"/>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8" name="直接箭头连接符 97"/>
            <p:cNvCxnSpPr/>
            <p:nvPr/>
          </p:nvCxnSpPr>
          <p:spPr>
            <a:xfrm>
              <a:off x="6889851" y="2093534"/>
              <a:ext cx="1" cy="45405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4486506" y="1855341"/>
              <a:ext cx="0" cy="27996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a:off x="4486506" y="2104391"/>
              <a:ext cx="240334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肘形连接符 106"/>
            <p:cNvCxnSpPr>
              <a:stCxn id="59" idx="2"/>
              <a:endCxn id="108" idx="3"/>
            </p:cNvCxnSpPr>
            <p:nvPr/>
          </p:nvCxnSpPr>
          <p:spPr>
            <a:xfrm rot="5400000">
              <a:off x="8193708" y="1796235"/>
              <a:ext cx="220359" cy="1666398"/>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8" name="矩形 107"/>
            <p:cNvSpPr/>
            <p:nvPr/>
          </p:nvSpPr>
          <p:spPr>
            <a:xfrm>
              <a:off x="6803417" y="2591519"/>
              <a:ext cx="667271" cy="29618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latin typeface="Huawei Sans" panose="020C0503030203020204" pitchFamily="34" charset="0"/>
                </a:rPr>
                <a:t>ATS</a:t>
              </a:r>
            </a:p>
          </p:txBody>
        </p:sp>
        <p:cxnSp>
          <p:nvCxnSpPr>
            <p:cNvPr id="111" name="直接箭头连接符 110"/>
            <p:cNvCxnSpPr>
              <a:stCxn id="108" idx="2"/>
            </p:cNvCxnSpPr>
            <p:nvPr/>
          </p:nvCxnSpPr>
          <p:spPr>
            <a:xfrm>
              <a:off x="7137053" y="2887708"/>
              <a:ext cx="13396" cy="26685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1" name="直接箭头连接符 120"/>
            <p:cNvCxnSpPr>
              <a:endCxn id="23" idx="0"/>
            </p:cNvCxnSpPr>
            <p:nvPr/>
          </p:nvCxnSpPr>
          <p:spPr>
            <a:xfrm>
              <a:off x="4631176" y="3422960"/>
              <a:ext cx="4209142" cy="76380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3" name="直接箭头连接符 122"/>
            <p:cNvCxnSpPr>
              <a:stCxn id="77" idx="2"/>
              <a:endCxn id="24" idx="0"/>
            </p:cNvCxnSpPr>
            <p:nvPr/>
          </p:nvCxnSpPr>
          <p:spPr>
            <a:xfrm>
              <a:off x="7150449" y="3422960"/>
              <a:ext cx="2914992" cy="75709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6" name="矩形 45"/>
            <p:cNvSpPr/>
            <p:nvPr/>
          </p:nvSpPr>
          <p:spPr>
            <a:xfrm>
              <a:off x="5351950" y="5620668"/>
              <a:ext cx="1257900" cy="23431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latin typeface="Huawei Sans" panose="020C0503030203020204" pitchFamily="34" charset="0"/>
                </a:rPr>
                <a:t>A/C2</a:t>
              </a:r>
            </a:p>
          </p:txBody>
        </p:sp>
        <p:sp>
          <p:nvSpPr>
            <p:cNvPr id="125" name="矩形 124"/>
            <p:cNvSpPr/>
            <p:nvPr/>
          </p:nvSpPr>
          <p:spPr>
            <a:xfrm>
              <a:off x="4678798" y="4152601"/>
              <a:ext cx="927361" cy="23431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C7000B"/>
                  </a:solidFill>
                  <a:latin typeface="Huawei Sans" panose="020C0503030203020204" pitchFamily="34" charset="0"/>
                </a:rPr>
                <a:t>UPS5</a:t>
              </a:r>
            </a:p>
          </p:txBody>
        </p:sp>
        <p:sp>
          <p:nvSpPr>
            <p:cNvPr id="127" name="矩形 126"/>
            <p:cNvSpPr/>
            <p:nvPr/>
          </p:nvSpPr>
          <p:spPr>
            <a:xfrm>
              <a:off x="5400381" y="5057222"/>
              <a:ext cx="1176692" cy="23431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latin typeface="Huawei Sans" panose="020C0503030203020204" pitchFamily="34" charset="0"/>
                </a:rPr>
                <a:t>A/C1</a:t>
              </a:r>
            </a:p>
          </p:txBody>
        </p:sp>
        <p:cxnSp>
          <p:nvCxnSpPr>
            <p:cNvPr id="135" name="肘形连接符 134"/>
            <p:cNvCxnSpPr>
              <a:endCxn id="46" idx="1"/>
            </p:cNvCxnSpPr>
            <p:nvPr/>
          </p:nvCxnSpPr>
          <p:spPr>
            <a:xfrm rot="16200000" flipH="1">
              <a:off x="4508206" y="4894082"/>
              <a:ext cx="1350910" cy="336577"/>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7" name="肘形连接符 136"/>
            <p:cNvCxnSpPr>
              <a:endCxn id="46" idx="3"/>
            </p:cNvCxnSpPr>
            <p:nvPr/>
          </p:nvCxnSpPr>
          <p:spPr>
            <a:xfrm rot="5400000">
              <a:off x="6162874" y="4871176"/>
              <a:ext cx="1313626" cy="419674"/>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2" name="直接箭头连接符 141"/>
            <p:cNvCxnSpPr>
              <a:stCxn id="17" idx="2"/>
            </p:cNvCxnSpPr>
            <p:nvPr/>
          </p:nvCxnSpPr>
          <p:spPr>
            <a:xfrm flipH="1">
              <a:off x="2526487" y="3434428"/>
              <a:ext cx="1771057" cy="79526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4" name="直接箭头连接符 143"/>
            <p:cNvCxnSpPr>
              <a:stCxn id="77" idx="2"/>
            </p:cNvCxnSpPr>
            <p:nvPr/>
          </p:nvCxnSpPr>
          <p:spPr>
            <a:xfrm flipH="1">
              <a:off x="3752675" y="3422960"/>
              <a:ext cx="3397774" cy="77921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7" name="矩形 146"/>
            <p:cNvSpPr/>
            <p:nvPr/>
          </p:nvSpPr>
          <p:spPr>
            <a:xfrm>
              <a:off x="2324943" y="6125005"/>
              <a:ext cx="1257900" cy="23431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latin typeface="Huawei Sans" panose="020C0503030203020204" pitchFamily="34" charset="0"/>
                </a:rPr>
                <a:t>IT load 2</a:t>
              </a:r>
            </a:p>
          </p:txBody>
        </p:sp>
        <p:sp>
          <p:nvSpPr>
            <p:cNvPr id="151" name="矩形 150"/>
            <p:cNvSpPr/>
            <p:nvPr/>
          </p:nvSpPr>
          <p:spPr>
            <a:xfrm>
              <a:off x="1861263" y="4259460"/>
              <a:ext cx="927361" cy="23431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C7000B"/>
                  </a:solidFill>
                  <a:latin typeface="Huawei Sans" panose="020C0503030203020204" pitchFamily="34" charset="0"/>
                </a:rPr>
                <a:t>UPSA</a:t>
              </a:r>
            </a:p>
          </p:txBody>
        </p:sp>
        <p:sp>
          <p:nvSpPr>
            <p:cNvPr id="152" name="矩形 151"/>
            <p:cNvSpPr/>
            <p:nvPr/>
          </p:nvSpPr>
          <p:spPr>
            <a:xfrm>
              <a:off x="3086386" y="4252749"/>
              <a:ext cx="927361" cy="23431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C7000B"/>
                  </a:solidFill>
                  <a:latin typeface="Huawei Sans" panose="020C0503030203020204" pitchFamily="34" charset="0"/>
                </a:rPr>
                <a:t>UPSB</a:t>
              </a:r>
            </a:p>
          </p:txBody>
        </p:sp>
        <p:sp>
          <p:nvSpPr>
            <p:cNvPr id="153" name="矩形 152"/>
            <p:cNvSpPr/>
            <p:nvPr/>
          </p:nvSpPr>
          <p:spPr>
            <a:xfrm>
              <a:off x="2345247" y="5743765"/>
              <a:ext cx="1176692" cy="23431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latin typeface="Huawei Sans" panose="020C0503030203020204" pitchFamily="34" charset="0"/>
                </a:rPr>
                <a:t>IT load 1</a:t>
              </a:r>
            </a:p>
          </p:txBody>
        </p:sp>
        <p:sp>
          <p:nvSpPr>
            <p:cNvPr id="154" name="矩形 153"/>
            <p:cNvSpPr/>
            <p:nvPr/>
          </p:nvSpPr>
          <p:spPr>
            <a:xfrm>
              <a:off x="1861263" y="4729498"/>
              <a:ext cx="927361" cy="23431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latin typeface="Huawei Sans" panose="020C0503030203020204" pitchFamily="34" charset="0"/>
                </a:rPr>
                <a:t>PDF</a:t>
              </a:r>
            </a:p>
          </p:txBody>
        </p:sp>
        <p:sp>
          <p:nvSpPr>
            <p:cNvPr id="155" name="矩形 154"/>
            <p:cNvSpPr/>
            <p:nvPr/>
          </p:nvSpPr>
          <p:spPr>
            <a:xfrm>
              <a:off x="3086386" y="4747560"/>
              <a:ext cx="927361" cy="23431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latin typeface="Huawei Sans" panose="020C0503030203020204" pitchFamily="34" charset="0"/>
                </a:rPr>
                <a:t>PDF</a:t>
              </a:r>
            </a:p>
          </p:txBody>
        </p:sp>
        <p:cxnSp>
          <p:nvCxnSpPr>
            <p:cNvPr id="156" name="直接箭头连接符 155"/>
            <p:cNvCxnSpPr>
              <a:stCxn id="151" idx="2"/>
            </p:cNvCxnSpPr>
            <p:nvPr/>
          </p:nvCxnSpPr>
          <p:spPr>
            <a:xfrm>
              <a:off x="2324945" y="4493776"/>
              <a:ext cx="0" cy="21411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7" name="直接箭头连接符 156"/>
            <p:cNvCxnSpPr>
              <a:stCxn id="152" idx="2"/>
            </p:cNvCxnSpPr>
            <p:nvPr/>
          </p:nvCxnSpPr>
          <p:spPr>
            <a:xfrm flipH="1">
              <a:off x="3550065" y="4487065"/>
              <a:ext cx="1" cy="22082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8" name="肘形连接符 157"/>
            <p:cNvCxnSpPr>
              <a:stCxn id="154" idx="2"/>
              <a:endCxn id="74" idx="1"/>
            </p:cNvCxnSpPr>
            <p:nvPr/>
          </p:nvCxnSpPr>
          <p:spPr>
            <a:xfrm rot="16200000" flipH="1">
              <a:off x="2213435" y="5075323"/>
              <a:ext cx="420257" cy="197238"/>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9" name="肘形连接符 158"/>
            <p:cNvCxnSpPr>
              <a:stCxn id="155" idx="2"/>
              <a:endCxn id="74" idx="3"/>
            </p:cNvCxnSpPr>
            <p:nvPr/>
          </p:nvCxnSpPr>
          <p:spPr>
            <a:xfrm rot="5400000">
              <a:off x="3251535" y="5085538"/>
              <a:ext cx="402195" cy="194871"/>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9" name="肘形连接符 148"/>
            <p:cNvCxnSpPr>
              <a:endCxn id="147" idx="1"/>
            </p:cNvCxnSpPr>
            <p:nvPr/>
          </p:nvCxnSpPr>
          <p:spPr>
            <a:xfrm rot="16200000" flipH="1">
              <a:off x="1558666" y="5475885"/>
              <a:ext cx="1278347" cy="254207"/>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0" name="肘形连接符 149"/>
            <p:cNvCxnSpPr>
              <a:endCxn id="147" idx="3"/>
            </p:cNvCxnSpPr>
            <p:nvPr/>
          </p:nvCxnSpPr>
          <p:spPr>
            <a:xfrm rot="5400000">
              <a:off x="3078074" y="5468583"/>
              <a:ext cx="1278350" cy="268811"/>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0" name="矩形 159"/>
            <p:cNvSpPr/>
            <p:nvPr/>
          </p:nvSpPr>
          <p:spPr>
            <a:xfrm>
              <a:off x="5359777" y="6066957"/>
              <a:ext cx="1257900" cy="23431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latin typeface="Huawei Sans" panose="020C0503030203020204" pitchFamily="34" charset="0"/>
                </a:rPr>
                <a:t>A/C3</a:t>
              </a:r>
            </a:p>
          </p:txBody>
        </p:sp>
        <p:cxnSp>
          <p:nvCxnSpPr>
            <p:cNvPr id="167" name="肘形连接符 166"/>
            <p:cNvCxnSpPr>
              <a:stCxn id="17" idx="2"/>
              <a:endCxn id="125" idx="0"/>
            </p:cNvCxnSpPr>
            <p:nvPr/>
          </p:nvCxnSpPr>
          <p:spPr>
            <a:xfrm rot="16200000" flipH="1">
              <a:off x="4360924" y="3371047"/>
              <a:ext cx="718173" cy="844934"/>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0" name="肘形连接符 169"/>
            <p:cNvCxnSpPr>
              <a:endCxn id="127" idx="1"/>
            </p:cNvCxnSpPr>
            <p:nvPr/>
          </p:nvCxnSpPr>
          <p:spPr>
            <a:xfrm rot="16200000" flipH="1">
              <a:off x="4932556" y="4706555"/>
              <a:ext cx="762552" cy="173097"/>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4" name="肘形连接符 173"/>
            <p:cNvCxnSpPr>
              <a:endCxn id="160" idx="1"/>
            </p:cNvCxnSpPr>
            <p:nvPr/>
          </p:nvCxnSpPr>
          <p:spPr>
            <a:xfrm rot="16200000" flipH="1">
              <a:off x="4183979" y="5008318"/>
              <a:ext cx="1772288" cy="579305"/>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5" name="矩形 174"/>
            <p:cNvSpPr/>
            <p:nvPr/>
          </p:nvSpPr>
          <p:spPr>
            <a:xfrm>
              <a:off x="6403247" y="4161723"/>
              <a:ext cx="927361" cy="23431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latin typeface="Huawei Sans" panose="020C0503030203020204" pitchFamily="34" charset="0"/>
                </a:rPr>
                <a:t>PDB</a:t>
              </a:r>
            </a:p>
          </p:txBody>
        </p:sp>
        <p:cxnSp>
          <p:nvCxnSpPr>
            <p:cNvPr id="177" name="直接箭头连接符 176"/>
            <p:cNvCxnSpPr>
              <a:stCxn id="77" idx="2"/>
            </p:cNvCxnSpPr>
            <p:nvPr/>
          </p:nvCxnSpPr>
          <p:spPr>
            <a:xfrm>
              <a:off x="7150449" y="3422960"/>
              <a:ext cx="0" cy="74996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2" name="肘形连接符 181"/>
            <p:cNvCxnSpPr>
              <a:stCxn id="175" idx="2"/>
              <a:endCxn id="127" idx="3"/>
            </p:cNvCxnSpPr>
            <p:nvPr/>
          </p:nvCxnSpPr>
          <p:spPr>
            <a:xfrm rot="5400000">
              <a:off x="6332831" y="4640282"/>
              <a:ext cx="778341" cy="289854"/>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4" name="肘形连接符 183"/>
            <p:cNvCxnSpPr>
              <a:endCxn id="160" idx="3"/>
            </p:cNvCxnSpPr>
            <p:nvPr/>
          </p:nvCxnSpPr>
          <p:spPr>
            <a:xfrm rot="5400000">
              <a:off x="6029087" y="4984629"/>
              <a:ext cx="1788076" cy="610896"/>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4" name="矩形 73"/>
            <p:cNvSpPr/>
            <p:nvPr/>
          </p:nvSpPr>
          <p:spPr>
            <a:xfrm>
              <a:off x="2522182" y="5293186"/>
              <a:ext cx="833014" cy="18177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C7000B"/>
                  </a:solidFill>
                  <a:latin typeface="Huawei Sans" panose="020C0503030203020204" pitchFamily="34" charset="0"/>
                </a:rPr>
                <a:t>STS</a:t>
              </a:r>
            </a:p>
          </p:txBody>
        </p:sp>
        <p:cxnSp>
          <p:nvCxnSpPr>
            <p:cNvPr id="80" name="直接箭头连接符 79"/>
            <p:cNvCxnSpPr/>
            <p:nvPr/>
          </p:nvCxnSpPr>
          <p:spPr>
            <a:xfrm flipH="1">
              <a:off x="2958335" y="5474956"/>
              <a:ext cx="1" cy="22082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1270657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Background of Case 2</a:t>
            </a:r>
            <a:endParaRPr lang="en-US"/>
          </a:p>
        </p:txBody>
      </p:sp>
      <p:sp>
        <p:nvSpPr>
          <p:cNvPr id="4" name="文本占位符 3"/>
          <p:cNvSpPr>
            <a:spLocks noGrp="1"/>
          </p:cNvSpPr>
          <p:nvPr>
            <p:ph type="body" sz="quarter" idx="10"/>
          </p:nvPr>
        </p:nvSpPr>
        <p:spPr/>
        <p:txBody>
          <a:bodyPr/>
          <a:lstStyle/>
          <a:p>
            <a:r>
              <a:rPr lang="en-US" sz="1800" dirty="0" smtClean="0"/>
              <a:t>The XX data center needs to be reconstructed so that it can pass the Uptime Tier </a:t>
            </a:r>
            <a:r>
              <a:rPr lang="en-US" altLang="zh-CN" sz="1800" dirty="0" smtClean="0"/>
              <a:t>Ⅲ</a:t>
            </a:r>
            <a:r>
              <a:rPr lang="en-US" sz="1800" dirty="0" smtClean="0"/>
              <a:t> certification.</a:t>
            </a:r>
          </a:p>
          <a:p>
            <a:r>
              <a:rPr lang="en-US" sz="1800" dirty="0" smtClean="0"/>
              <a:t>Engineer Z from the general contractor is responsible for designing the power distribution system solution. Engineer Z provides the power supply topology as shown in the following figures.</a:t>
            </a:r>
          </a:p>
          <a:p>
            <a:pPr lvl="1"/>
            <a:r>
              <a:rPr lang="en-US" sz="1600" dirty="0" smtClean="0"/>
              <a:t>Note: IT load 1 has a single power supply, and IT loads 2 and 3 have dual power supplies.</a:t>
            </a:r>
          </a:p>
          <a:p>
            <a:endParaRPr lang="zh-CN" altLang="en-US" sz="1800" dirty="0"/>
          </a:p>
        </p:txBody>
      </p:sp>
      <p:grpSp>
        <p:nvGrpSpPr>
          <p:cNvPr id="5" name="组合 4"/>
          <p:cNvGrpSpPr/>
          <p:nvPr/>
        </p:nvGrpSpPr>
        <p:grpSpPr>
          <a:xfrm>
            <a:off x="1017355" y="3221467"/>
            <a:ext cx="4071666" cy="2725602"/>
            <a:chOff x="967137" y="2387288"/>
            <a:chExt cx="4055647" cy="2998912"/>
          </a:xfrm>
        </p:grpSpPr>
        <p:sp>
          <p:nvSpPr>
            <p:cNvPr id="6" name="矩形 5"/>
            <p:cNvSpPr/>
            <p:nvPr/>
          </p:nvSpPr>
          <p:spPr>
            <a:xfrm>
              <a:off x="1058779" y="2704679"/>
              <a:ext cx="616017" cy="394635"/>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00" dirty="0">
                  <a:latin typeface="Huawei Sans" panose="020C0503030203020204" pitchFamily="34" charset="0"/>
                </a:rPr>
                <a:t>Mains</a:t>
              </a:r>
            </a:p>
          </p:txBody>
        </p:sp>
        <p:sp>
          <p:nvSpPr>
            <p:cNvPr id="7" name="矩形 6"/>
            <p:cNvSpPr/>
            <p:nvPr/>
          </p:nvSpPr>
          <p:spPr>
            <a:xfrm>
              <a:off x="967137" y="3423726"/>
              <a:ext cx="758460" cy="653575"/>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altLang="zh-CN" sz="1200" dirty="0">
                  <a:latin typeface="Huawei Sans" panose="020C0503030203020204" pitchFamily="34" charset="0"/>
                </a:rPr>
                <a:t>High</a:t>
              </a:r>
              <a:r>
                <a:rPr lang="en-US" sz="1200" dirty="0" smtClean="0">
                  <a:latin typeface="Huawei Sans" panose="020C0503030203020204" pitchFamily="34" charset="0"/>
                </a:rPr>
                <a:t>-voltage </a:t>
              </a:r>
              <a:r>
                <a:rPr lang="en-US" sz="1200" dirty="0">
                  <a:latin typeface="Huawei Sans" panose="020C0503030203020204" pitchFamily="34" charset="0"/>
                </a:rPr>
                <a:t>PDF</a:t>
              </a:r>
            </a:p>
          </p:txBody>
        </p:sp>
        <p:cxnSp>
          <p:nvCxnSpPr>
            <p:cNvPr id="8" name="直接箭头连接符 7"/>
            <p:cNvCxnSpPr>
              <a:stCxn id="6" idx="2"/>
              <a:endCxn id="7" idx="0"/>
            </p:cNvCxnSpPr>
            <p:nvPr/>
          </p:nvCxnSpPr>
          <p:spPr>
            <a:xfrm flipH="1">
              <a:off x="1346367" y="3099314"/>
              <a:ext cx="20421" cy="32441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2156059" y="3205192"/>
              <a:ext cx="0" cy="981777"/>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7" idx="3"/>
            </p:cNvCxnSpPr>
            <p:nvPr/>
          </p:nvCxnSpPr>
          <p:spPr>
            <a:xfrm flipV="1">
              <a:off x="1725597" y="3727446"/>
              <a:ext cx="430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1982805" y="2671321"/>
              <a:ext cx="394636" cy="556661"/>
              <a:chOff x="2857098" y="1838425"/>
              <a:chExt cx="394636" cy="556661"/>
            </a:xfrm>
          </p:grpSpPr>
          <p:sp>
            <p:nvSpPr>
              <p:cNvPr id="32" name="椭圆 31"/>
              <p:cNvSpPr/>
              <p:nvPr/>
            </p:nvSpPr>
            <p:spPr>
              <a:xfrm>
                <a:off x="2857098" y="1838425"/>
                <a:ext cx="394635" cy="3946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ndParaRPr>
              </a:p>
            </p:txBody>
          </p:sp>
          <p:sp>
            <p:nvSpPr>
              <p:cNvPr id="33" name="椭圆 32"/>
              <p:cNvSpPr/>
              <p:nvPr/>
            </p:nvSpPr>
            <p:spPr>
              <a:xfrm>
                <a:off x="2857099" y="2000451"/>
                <a:ext cx="394635" cy="3946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ndParaRPr>
              </a:p>
            </p:txBody>
          </p:sp>
        </p:grpSp>
        <p:grpSp>
          <p:nvGrpSpPr>
            <p:cNvPr id="12" name="组合 11"/>
            <p:cNvGrpSpPr/>
            <p:nvPr/>
          </p:nvGrpSpPr>
          <p:grpSpPr>
            <a:xfrm>
              <a:off x="1958741" y="4153501"/>
              <a:ext cx="394636" cy="556661"/>
              <a:chOff x="2857098" y="1838425"/>
              <a:chExt cx="394636" cy="556661"/>
            </a:xfrm>
          </p:grpSpPr>
          <p:sp>
            <p:nvSpPr>
              <p:cNvPr id="30" name="椭圆 29"/>
              <p:cNvSpPr/>
              <p:nvPr/>
            </p:nvSpPr>
            <p:spPr>
              <a:xfrm>
                <a:off x="2857098" y="1838425"/>
                <a:ext cx="394635" cy="3946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ndParaRPr>
              </a:p>
            </p:txBody>
          </p:sp>
          <p:sp>
            <p:nvSpPr>
              <p:cNvPr id="31" name="椭圆 30"/>
              <p:cNvSpPr/>
              <p:nvPr/>
            </p:nvSpPr>
            <p:spPr>
              <a:xfrm>
                <a:off x="2857099" y="2000451"/>
                <a:ext cx="394635" cy="3946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ndParaRPr>
              </a:p>
            </p:txBody>
          </p:sp>
        </p:grpSp>
        <p:cxnSp>
          <p:nvCxnSpPr>
            <p:cNvPr id="13" name="直接箭头连接符 12"/>
            <p:cNvCxnSpPr/>
            <p:nvPr/>
          </p:nvCxnSpPr>
          <p:spPr>
            <a:xfrm>
              <a:off x="3906253" y="2553139"/>
              <a:ext cx="50051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3290236" y="2407792"/>
              <a:ext cx="616017" cy="394635"/>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ATS</a:t>
              </a:r>
            </a:p>
          </p:txBody>
        </p:sp>
        <p:cxnSp>
          <p:nvCxnSpPr>
            <p:cNvPr id="15" name="肘形连接符 14"/>
            <p:cNvCxnSpPr/>
            <p:nvPr/>
          </p:nvCxnSpPr>
          <p:spPr>
            <a:xfrm flipV="1">
              <a:off x="2353376" y="2553139"/>
              <a:ext cx="912796" cy="263529"/>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3290235" y="3046598"/>
              <a:ext cx="616017" cy="394635"/>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ATS</a:t>
              </a:r>
            </a:p>
          </p:txBody>
        </p:sp>
        <p:cxnSp>
          <p:nvCxnSpPr>
            <p:cNvPr id="17" name="肘形连接符 16"/>
            <p:cNvCxnSpPr>
              <a:stCxn id="33" idx="6"/>
              <a:endCxn id="16" idx="1"/>
            </p:cNvCxnSpPr>
            <p:nvPr/>
          </p:nvCxnSpPr>
          <p:spPr>
            <a:xfrm>
              <a:off x="2377441" y="3030665"/>
              <a:ext cx="912794" cy="213251"/>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2353377" y="3560221"/>
              <a:ext cx="1750774" cy="394635"/>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00" dirty="0">
                  <a:latin typeface="Huawei Sans" panose="020C0503030203020204" pitchFamily="34" charset="0"/>
                </a:rPr>
                <a:t>DG: 2 x 1500 kVA</a:t>
              </a:r>
            </a:p>
          </p:txBody>
        </p:sp>
        <p:cxnSp>
          <p:nvCxnSpPr>
            <p:cNvPr id="19" name="肘形连接符 18"/>
            <p:cNvCxnSpPr/>
            <p:nvPr/>
          </p:nvCxnSpPr>
          <p:spPr>
            <a:xfrm rot="5400000" flipH="1" flipV="1">
              <a:off x="2655026" y="2916268"/>
              <a:ext cx="888617" cy="381803"/>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肘形连接符 19"/>
            <p:cNvCxnSpPr/>
            <p:nvPr/>
          </p:nvCxnSpPr>
          <p:spPr>
            <a:xfrm rot="5400000" flipH="1" flipV="1">
              <a:off x="3038750" y="3260258"/>
              <a:ext cx="361675" cy="202635"/>
            </a:xfrm>
            <a:prstGeom prst="bentConnector3">
              <a:avLst>
                <a:gd name="adj1" fmla="val 9790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a:off x="3906253" y="3229918"/>
              <a:ext cx="50051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4406767" y="2387288"/>
              <a:ext cx="616017" cy="394635"/>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S1</a:t>
              </a:r>
            </a:p>
          </p:txBody>
        </p:sp>
        <p:sp>
          <p:nvSpPr>
            <p:cNvPr id="23" name="矩形 22"/>
            <p:cNvSpPr/>
            <p:nvPr/>
          </p:nvSpPr>
          <p:spPr>
            <a:xfrm>
              <a:off x="4405163" y="3051106"/>
              <a:ext cx="616017" cy="394635"/>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S2</a:t>
              </a:r>
            </a:p>
          </p:txBody>
        </p:sp>
        <p:cxnSp>
          <p:nvCxnSpPr>
            <p:cNvPr id="24" name="直接箭头连接符 23"/>
            <p:cNvCxnSpPr>
              <a:endCxn id="26" idx="1"/>
            </p:cNvCxnSpPr>
            <p:nvPr/>
          </p:nvCxnSpPr>
          <p:spPr>
            <a:xfrm>
              <a:off x="2353376" y="4548136"/>
              <a:ext cx="91841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1455820" y="4991565"/>
              <a:ext cx="1815967" cy="394635"/>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DG: 1 x 1500 kVA</a:t>
              </a:r>
            </a:p>
          </p:txBody>
        </p:sp>
        <p:sp>
          <p:nvSpPr>
            <p:cNvPr id="26" name="矩形 25"/>
            <p:cNvSpPr/>
            <p:nvPr/>
          </p:nvSpPr>
          <p:spPr>
            <a:xfrm>
              <a:off x="3271787" y="4350818"/>
              <a:ext cx="616017" cy="394635"/>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ATS</a:t>
              </a:r>
            </a:p>
          </p:txBody>
        </p:sp>
        <p:cxnSp>
          <p:nvCxnSpPr>
            <p:cNvPr id="27" name="肘形连接符 26"/>
            <p:cNvCxnSpPr/>
            <p:nvPr/>
          </p:nvCxnSpPr>
          <p:spPr>
            <a:xfrm flipV="1">
              <a:off x="2535453" y="4398284"/>
              <a:ext cx="718688" cy="604862"/>
            </a:xfrm>
            <a:prstGeom prst="bentConnector3">
              <a:avLst>
                <a:gd name="adj1" fmla="val -491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4406767" y="4349457"/>
              <a:ext cx="616017" cy="394635"/>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S3</a:t>
              </a:r>
            </a:p>
          </p:txBody>
        </p:sp>
        <p:cxnSp>
          <p:nvCxnSpPr>
            <p:cNvPr id="29" name="直接箭头连接符 28"/>
            <p:cNvCxnSpPr/>
            <p:nvPr/>
          </p:nvCxnSpPr>
          <p:spPr>
            <a:xfrm>
              <a:off x="3878982" y="4546774"/>
              <a:ext cx="50051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6426419" y="3143213"/>
            <a:ext cx="4331503" cy="2827905"/>
            <a:chOff x="6413921" y="2699241"/>
            <a:chExt cx="4179350" cy="3329390"/>
          </a:xfrm>
        </p:grpSpPr>
        <p:grpSp>
          <p:nvGrpSpPr>
            <p:cNvPr id="35" name="组合 34"/>
            <p:cNvGrpSpPr/>
            <p:nvPr/>
          </p:nvGrpSpPr>
          <p:grpSpPr>
            <a:xfrm>
              <a:off x="6427256" y="2699241"/>
              <a:ext cx="577515" cy="559741"/>
              <a:chOff x="6430498" y="2670177"/>
              <a:chExt cx="577515" cy="559741"/>
            </a:xfrm>
          </p:grpSpPr>
          <p:sp>
            <p:nvSpPr>
              <p:cNvPr id="70" name="椭圆 69"/>
              <p:cNvSpPr/>
              <p:nvPr/>
            </p:nvSpPr>
            <p:spPr>
              <a:xfrm>
                <a:off x="6430498" y="2670177"/>
                <a:ext cx="577515" cy="55974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ndParaRPr>
              </a:p>
            </p:txBody>
          </p:sp>
          <p:sp>
            <p:nvSpPr>
              <p:cNvPr id="71" name="文本框 70"/>
              <p:cNvSpPr txBox="1"/>
              <p:nvPr/>
            </p:nvSpPr>
            <p:spPr>
              <a:xfrm>
                <a:off x="6528338" y="2828006"/>
                <a:ext cx="319548" cy="276999"/>
              </a:xfrm>
              <a:prstGeom prst="rect">
                <a:avLst/>
              </a:prstGeom>
              <a:noFill/>
            </p:spPr>
            <p:txBody>
              <a:bodyPr wrap="none" rtlCol="0">
                <a:spAutoFit/>
              </a:bodyPr>
              <a:lstStyle/>
              <a:p>
                <a:r>
                  <a:rPr lang="en-US" sz="1200">
                    <a:latin typeface="Huawei Sans" panose="020C0503030203020204" pitchFamily="34" charset="0"/>
                  </a:rPr>
                  <a:t>S1</a:t>
                </a:r>
              </a:p>
            </p:txBody>
          </p:sp>
        </p:grpSp>
        <p:sp>
          <p:nvSpPr>
            <p:cNvPr id="36" name="矩形 35"/>
            <p:cNvSpPr/>
            <p:nvPr/>
          </p:nvSpPr>
          <p:spPr>
            <a:xfrm>
              <a:off x="9314871" y="2766678"/>
              <a:ext cx="1020279" cy="39463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Chiller</a:t>
              </a:r>
            </a:p>
          </p:txBody>
        </p:sp>
        <p:grpSp>
          <p:nvGrpSpPr>
            <p:cNvPr id="37" name="组合 36"/>
            <p:cNvGrpSpPr/>
            <p:nvPr/>
          </p:nvGrpSpPr>
          <p:grpSpPr>
            <a:xfrm>
              <a:off x="6430497" y="3442071"/>
              <a:ext cx="577515" cy="559741"/>
              <a:chOff x="6430498" y="2670177"/>
              <a:chExt cx="577515" cy="559741"/>
            </a:xfrm>
          </p:grpSpPr>
          <p:sp>
            <p:nvSpPr>
              <p:cNvPr id="68" name="椭圆 67"/>
              <p:cNvSpPr/>
              <p:nvPr/>
            </p:nvSpPr>
            <p:spPr>
              <a:xfrm>
                <a:off x="6430498" y="2670177"/>
                <a:ext cx="577515" cy="55974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ndParaRPr>
              </a:p>
            </p:txBody>
          </p:sp>
          <p:sp>
            <p:nvSpPr>
              <p:cNvPr id="69" name="文本框 68"/>
              <p:cNvSpPr txBox="1"/>
              <p:nvPr/>
            </p:nvSpPr>
            <p:spPr>
              <a:xfrm>
                <a:off x="6528338" y="2828006"/>
                <a:ext cx="319548" cy="276999"/>
              </a:xfrm>
              <a:prstGeom prst="rect">
                <a:avLst/>
              </a:prstGeom>
              <a:noFill/>
            </p:spPr>
            <p:txBody>
              <a:bodyPr wrap="none" rtlCol="0">
                <a:spAutoFit/>
              </a:bodyPr>
              <a:lstStyle/>
              <a:p>
                <a:r>
                  <a:rPr lang="en-US" sz="1200">
                    <a:latin typeface="Huawei Sans" panose="020C0503030203020204" pitchFamily="34" charset="0"/>
                  </a:rPr>
                  <a:t>S3</a:t>
                </a:r>
              </a:p>
            </p:txBody>
          </p:sp>
        </p:grpSp>
        <p:sp>
          <p:nvSpPr>
            <p:cNvPr id="38" name="矩形 37"/>
            <p:cNvSpPr/>
            <p:nvPr/>
          </p:nvSpPr>
          <p:spPr>
            <a:xfrm>
              <a:off x="7853433" y="2781795"/>
              <a:ext cx="616017" cy="39463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ATS</a:t>
              </a:r>
            </a:p>
          </p:txBody>
        </p:sp>
        <p:cxnSp>
          <p:nvCxnSpPr>
            <p:cNvPr id="39" name="肘形连接符 38"/>
            <p:cNvCxnSpPr>
              <a:stCxn id="68" idx="6"/>
              <a:endCxn id="38" idx="2"/>
            </p:cNvCxnSpPr>
            <p:nvPr/>
          </p:nvCxnSpPr>
          <p:spPr>
            <a:xfrm flipV="1">
              <a:off x="7008012" y="3176430"/>
              <a:ext cx="1153430" cy="545512"/>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a:endCxn id="38" idx="1"/>
            </p:cNvCxnSpPr>
            <p:nvPr/>
          </p:nvCxnSpPr>
          <p:spPr>
            <a:xfrm>
              <a:off x="7004771" y="2979111"/>
              <a:ext cx="848662" cy="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p:nvPr/>
          </p:nvCxnSpPr>
          <p:spPr>
            <a:xfrm>
              <a:off x="8469450" y="2978563"/>
              <a:ext cx="848662" cy="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42" name="组合 41"/>
            <p:cNvGrpSpPr/>
            <p:nvPr/>
          </p:nvGrpSpPr>
          <p:grpSpPr>
            <a:xfrm>
              <a:off x="6427256" y="4077087"/>
              <a:ext cx="577515" cy="559741"/>
              <a:chOff x="6430498" y="2670177"/>
              <a:chExt cx="577515" cy="559741"/>
            </a:xfrm>
          </p:grpSpPr>
          <p:sp>
            <p:nvSpPr>
              <p:cNvPr id="66" name="椭圆 65"/>
              <p:cNvSpPr/>
              <p:nvPr/>
            </p:nvSpPr>
            <p:spPr>
              <a:xfrm>
                <a:off x="6430498" y="2670177"/>
                <a:ext cx="577515" cy="55974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ndParaRPr>
              </a:p>
            </p:txBody>
          </p:sp>
          <p:sp>
            <p:nvSpPr>
              <p:cNvPr id="67" name="文本框 66"/>
              <p:cNvSpPr txBox="1"/>
              <p:nvPr/>
            </p:nvSpPr>
            <p:spPr>
              <a:xfrm>
                <a:off x="6528338" y="2828006"/>
                <a:ext cx="319548" cy="276999"/>
              </a:xfrm>
              <a:prstGeom prst="rect">
                <a:avLst/>
              </a:prstGeom>
              <a:noFill/>
            </p:spPr>
            <p:txBody>
              <a:bodyPr wrap="none" rtlCol="0">
                <a:spAutoFit/>
              </a:bodyPr>
              <a:lstStyle/>
              <a:p>
                <a:r>
                  <a:rPr lang="en-US" sz="1200">
                    <a:latin typeface="Huawei Sans" panose="020C0503030203020204" pitchFamily="34" charset="0"/>
                  </a:rPr>
                  <a:t>S2</a:t>
                </a:r>
              </a:p>
            </p:txBody>
          </p:sp>
        </p:grpSp>
        <p:grpSp>
          <p:nvGrpSpPr>
            <p:cNvPr id="43" name="组合 42"/>
            <p:cNvGrpSpPr/>
            <p:nvPr/>
          </p:nvGrpSpPr>
          <p:grpSpPr>
            <a:xfrm>
              <a:off x="6413921" y="5150896"/>
              <a:ext cx="577515" cy="559741"/>
              <a:chOff x="6430498" y="2670177"/>
              <a:chExt cx="577515" cy="559741"/>
            </a:xfrm>
          </p:grpSpPr>
          <p:sp>
            <p:nvSpPr>
              <p:cNvPr id="64" name="椭圆 63"/>
              <p:cNvSpPr/>
              <p:nvPr/>
            </p:nvSpPr>
            <p:spPr>
              <a:xfrm>
                <a:off x="6430498" y="2670177"/>
                <a:ext cx="577515" cy="55974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ndParaRPr>
              </a:p>
            </p:txBody>
          </p:sp>
          <p:sp>
            <p:nvSpPr>
              <p:cNvPr id="65" name="文本框 64"/>
              <p:cNvSpPr txBox="1"/>
              <p:nvPr/>
            </p:nvSpPr>
            <p:spPr>
              <a:xfrm>
                <a:off x="6528338" y="2828006"/>
                <a:ext cx="319548" cy="276999"/>
              </a:xfrm>
              <a:prstGeom prst="rect">
                <a:avLst/>
              </a:prstGeom>
              <a:noFill/>
            </p:spPr>
            <p:txBody>
              <a:bodyPr wrap="none" rtlCol="0">
                <a:spAutoFit/>
              </a:bodyPr>
              <a:lstStyle/>
              <a:p>
                <a:r>
                  <a:rPr lang="en-US" sz="1200">
                    <a:latin typeface="Huawei Sans" panose="020C0503030203020204" pitchFamily="34" charset="0"/>
                  </a:rPr>
                  <a:t>S3</a:t>
                </a:r>
              </a:p>
            </p:txBody>
          </p:sp>
        </p:grpSp>
        <p:cxnSp>
          <p:nvCxnSpPr>
            <p:cNvPr id="44" name="直接箭头连接符 43"/>
            <p:cNvCxnSpPr/>
            <p:nvPr/>
          </p:nvCxnSpPr>
          <p:spPr>
            <a:xfrm>
              <a:off x="7004771" y="4356957"/>
              <a:ext cx="500929"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p:nvPr/>
          </p:nvCxnSpPr>
          <p:spPr>
            <a:xfrm>
              <a:off x="6988195" y="5476170"/>
              <a:ext cx="500929"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6" name="矩形 45"/>
            <p:cNvSpPr/>
            <p:nvPr/>
          </p:nvSpPr>
          <p:spPr>
            <a:xfrm>
              <a:off x="7511052" y="4148058"/>
              <a:ext cx="616017" cy="39463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UPS1</a:t>
              </a:r>
            </a:p>
          </p:txBody>
        </p:sp>
        <p:sp>
          <p:nvSpPr>
            <p:cNvPr id="47" name="矩形 46"/>
            <p:cNvSpPr/>
            <p:nvPr/>
          </p:nvSpPr>
          <p:spPr>
            <a:xfrm>
              <a:off x="7494476" y="5234811"/>
              <a:ext cx="616017" cy="39463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UPS2</a:t>
              </a:r>
            </a:p>
          </p:txBody>
        </p:sp>
        <p:sp>
          <p:nvSpPr>
            <p:cNvPr id="48" name="矩形 47"/>
            <p:cNvSpPr/>
            <p:nvPr/>
          </p:nvSpPr>
          <p:spPr>
            <a:xfrm>
              <a:off x="8549059" y="3834020"/>
              <a:ext cx="616017" cy="39463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PDF1</a:t>
              </a:r>
            </a:p>
          </p:txBody>
        </p:sp>
        <p:sp>
          <p:nvSpPr>
            <p:cNvPr id="49" name="矩形 48"/>
            <p:cNvSpPr/>
            <p:nvPr/>
          </p:nvSpPr>
          <p:spPr>
            <a:xfrm>
              <a:off x="8549058" y="4439510"/>
              <a:ext cx="616017" cy="39463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PDF2</a:t>
              </a:r>
            </a:p>
          </p:txBody>
        </p:sp>
        <p:cxnSp>
          <p:nvCxnSpPr>
            <p:cNvPr id="50" name="肘形连接符 49"/>
            <p:cNvCxnSpPr/>
            <p:nvPr/>
          </p:nvCxnSpPr>
          <p:spPr>
            <a:xfrm flipV="1">
              <a:off x="8114881" y="3948072"/>
              <a:ext cx="421990" cy="323663"/>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1" name="肘形连接符 50"/>
            <p:cNvCxnSpPr>
              <a:stCxn id="46" idx="3"/>
              <a:endCxn id="49" idx="1"/>
            </p:cNvCxnSpPr>
            <p:nvPr/>
          </p:nvCxnSpPr>
          <p:spPr>
            <a:xfrm>
              <a:off x="8127069" y="4345376"/>
              <a:ext cx="421989" cy="291452"/>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2" name="矩形 51"/>
            <p:cNvSpPr/>
            <p:nvPr/>
          </p:nvSpPr>
          <p:spPr>
            <a:xfrm>
              <a:off x="9825010" y="3819762"/>
              <a:ext cx="760440" cy="39463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IT load 1</a:t>
              </a:r>
            </a:p>
          </p:txBody>
        </p:sp>
        <p:sp>
          <p:nvSpPr>
            <p:cNvPr id="53" name="矩形 52"/>
            <p:cNvSpPr/>
            <p:nvPr/>
          </p:nvSpPr>
          <p:spPr>
            <a:xfrm>
              <a:off x="9817189" y="4425616"/>
              <a:ext cx="768261" cy="39463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IT load 2</a:t>
              </a:r>
            </a:p>
          </p:txBody>
        </p:sp>
        <p:cxnSp>
          <p:nvCxnSpPr>
            <p:cNvPr id="54" name="肘形连接符 53"/>
            <p:cNvCxnSpPr>
              <a:stCxn id="48" idx="3"/>
            </p:cNvCxnSpPr>
            <p:nvPr/>
          </p:nvCxnSpPr>
          <p:spPr>
            <a:xfrm>
              <a:off x="9165076" y="4031338"/>
              <a:ext cx="652113" cy="491131"/>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5" name="直接箭头连接符 54"/>
            <p:cNvCxnSpPr>
              <a:endCxn id="53" idx="1"/>
            </p:cNvCxnSpPr>
            <p:nvPr/>
          </p:nvCxnSpPr>
          <p:spPr>
            <a:xfrm flipV="1">
              <a:off x="9165075" y="4622934"/>
              <a:ext cx="652114" cy="1475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6" name="直接箭头连接符 55"/>
            <p:cNvCxnSpPr/>
            <p:nvPr/>
          </p:nvCxnSpPr>
          <p:spPr>
            <a:xfrm>
              <a:off x="9165075" y="3907677"/>
              <a:ext cx="65993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8556859" y="5018881"/>
              <a:ext cx="616017" cy="39463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PDF3</a:t>
              </a:r>
            </a:p>
          </p:txBody>
        </p:sp>
        <p:sp>
          <p:nvSpPr>
            <p:cNvPr id="58" name="矩形 57"/>
            <p:cNvSpPr/>
            <p:nvPr/>
          </p:nvSpPr>
          <p:spPr>
            <a:xfrm>
              <a:off x="8556858" y="5633996"/>
              <a:ext cx="616017" cy="39463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PDF4</a:t>
              </a:r>
            </a:p>
          </p:txBody>
        </p:sp>
        <p:cxnSp>
          <p:nvCxnSpPr>
            <p:cNvPr id="59" name="肘形连接符 58"/>
            <p:cNvCxnSpPr/>
            <p:nvPr/>
          </p:nvCxnSpPr>
          <p:spPr>
            <a:xfrm flipV="1">
              <a:off x="8122681" y="5142558"/>
              <a:ext cx="421990" cy="323663"/>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0" name="肘形连接符 59"/>
            <p:cNvCxnSpPr>
              <a:endCxn id="58" idx="1"/>
            </p:cNvCxnSpPr>
            <p:nvPr/>
          </p:nvCxnSpPr>
          <p:spPr>
            <a:xfrm>
              <a:off x="8134869" y="5539862"/>
              <a:ext cx="421989" cy="291452"/>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1" name="矩形 60"/>
            <p:cNvSpPr/>
            <p:nvPr/>
          </p:nvSpPr>
          <p:spPr>
            <a:xfrm>
              <a:off x="9825010" y="5239361"/>
              <a:ext cx="768261" cy="39463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IT load 3</a:t>
              </a:r>
            </a:p>
          </p:txBody>
        </p:sp>
        <p:cxnSp>
          <p:nvCxnSpPr>
            <p:cNvPr id="62" name="肘形连接符 61"/>
            <p:cNvCxnSpPr>
              <a:stCxn id="57" idx="3"/>
              <a:endCxn id="61" idx="1"/>
            </p:cNvCxnSpPr>
            <p:nvPr/>
          </p:nvCxnSpPr>
          <p:spPr>
            <a:xfrm>
              <a:off x="9172876" y="5216199"/>
              <a:ext cx="652134" cy="220480"/>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3" name="肘形连接符 62"/>
            <p:cNvCxnSpPr>
              <a:stCxn id="58" idx="3"/>
            </p:cNvCxnSpPr>
            <p:nvPr/>
          </p:nvCxnSpPr>
          <p:spPr>
            <a:xfrm flipV="1">
              <a:off x="9172875" y="5539862"/>
              <a:ext cx="644314" cy="291452"/>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72" name="文本框 71"/>
          <p:cNvSpPr txBox="1"/>
          <p:nvPr/>
        </p:nvSpPr>
        <p:spPr>
          <a:xfrm>
            <a:off x="4443192" y="2785862"/>
            <a:ext cx="2318263" cy="338554"/>
          </a:xfrm>
          <a:prstGeom prst="rect">
            <a:avLst/>
          </a:prstGeom>
          <a:noFill/>
        </p:spPr>
        <p:txBody>
          <a:bodyPr wrap="none" rtlCol="0">
            <a:spAutoFit/>
          </a:bodyPr>
          <a:lstStyle/>
          <a:p>
            <a:r>
              <a:rPr lang="en-US" sz="1600" dirty="0">
                <a:latin typeface="Huawei Sans" panose="020C0503030203020204" pitchFamily="34" charset="0"/>
              </a:rPr>
              <a:t>Power supply topology</a:t>
            </a:r>
          </a:p>
        </p:txBody>
      </p:sp>
      <p:sp>
        <p:nvSpPr>
          <p:cNvPr id="2" name="文本框 1"/>
          <p:cNvSpPr txBox="1"/>
          <p:nvPr/>
        </p:nvSpPr>
        <p:spPr>
          <a:xfrm>
            <a:off x="6886029" y="5896059"/>
            <a:ext cx="3557384" cy="307777"/>
          </a:xfrm>
          <a:prstGeom prst="rect">
            <a:avLst/>
          </a:prstGeom>
          <a:noFill/>
        </p:spPr>
        <p:txBody>
          <a:bodyPr wrap="none" rtlCol="0">
            <a:spAutoFit/>
          </a:bodyPr>
          <a:lstStyle/>
          <a:p>
            <a:r>
              <a:rPr lang="en-US" sz="1400" dirty="0">
                <a:latin typeface="Huawei Sans" panose="020C0503030203020204" pitchFamily="34" charset="0"/>
              </a:rPr>
              <a:t>The UPS system is configured in N mode.</a:t>
            </a:r>
          </a:p>
        </p:txBody>
      </p:sp>
      <p:sp>
        <p:nvSpPr>
          <p:cNvPr id="76" name="文本框 75"/>
          <p:cNvSpPr txBox="1"/>
          <p:nvPr/>
        </p:nvSpPr>
        <p:spPr>
          <a:xfrm>
            <a:off x="1121101" y="5911711"/>
            <a:ext cx="3690434" cy="307777"/>
          </a:xfrm>
          <a:prstGeom prst="rect">
            <a:avLst/>
          </a:prstGeom>
          <a:noFill/>
        </p:spPr>
        <p:txBody>
          <a:bodyPr wrap="none" rtlCol="0">
            <a:spAutoFit/>
          </a:bodyPr>
          <a:lstStyle/>
          <a:p>
            <a:r>
              <a:rPr lang="en-US" sz="1400" dirty="0">
                <a:latin typeface="Huawei Sans" panose="020C0503030203020204" pitchFamily="34" charset="0"/>
              </a:rPr>
              <a:t>The DG system is configured in N+1 mode.</a:t>
            </a:r>
          </a:p>
        </p:txBody>
      </p:sp>
    </p:spTree>
    <p:extLst>
      <p:ext uri="{BB962C8B-B14F-4D97-AF65-F5344CB8AC3E}">
        <p14:creationId xmlns:p14="http://schemas.microsoft.com/office/powerpoint/2010/main" val="32834121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 name="标题 182"/>
          <p:cNvSpPr>
            <a:spLocks noGrp="1"/>
          </p:cNvSpPr>
          <p:nvPr>
            <p:ph type="title"/>
          </p:nvPr>
        </p:nvSpPr>
        <p:spPr/>
        <p:txBody>
          <a:bodyPr/>
          <a:lstStyle/>
          <a:p>
            <a:r>
              <a:rPr lang="en-US" smtClean="0"/>
              <a:t>Task 1</a:t>
            </a:r>
            <a:endParaRPr lang="en-US"/>
          </a:p>
        </p:txBody>
      </p:sp>
      <p:sp>
        <p:nvSpPr>
          <p:cNvPr id="184" name="文本占位符 183"/>
          <p:cNvSpPr>
            <a:spLocks noGrp="1"/>
          </p:cNvSpPr>
          <p:nvPr>
            <p:ph type="body" sz="quarter" idx="10"/>
          </p:nvPr>
        </p:nvSpPr>
        <p:spPr>
          <a:xfrm>
            <a:off x="455613" y="1052514"/>
            <a:ext cx="5600390" cy="4875042"/>
          </a:xfrm>
        </p:spPr>
        <p:txBody>
          <a:bodyPr/>
          <a:lstStyle/>
          <a:p>
            <a:r>
              <a:rPr lang="en-US" sz="2000" dirty="0" smtClean="0"/>
              <a:t>Task description</a:t>
            </a:r>
          </a:p>
          <a:p>
            <a:pPr lvl="1"/>
            <a:r>
              <a:rPr lang="en-US" sz="1800" dirty="0" smtClean="0"/>
              <a:t>Does the original solution meet the Uptime Tier </a:t>
            </a:r>
            <a:r>
              <a:rPr lang="en-US" altLang="zh-CN" sz="1800" dirty="0" smtClean="0"/>
              <a:t>Ⅲ</a:t>
            </a:r>
            <a:r>
              <a:rPr lang="en-US" sz="1800" dirty="0" smtClean="0"/>
              <a:t> requirements? Specify the reasons.</a:t>
            </a:r>
          </a:p>
          <a:p>
            <a:r>
              <a:rPr lang="en-US" sz="2000" dirty="0" smtClean="0"/>
              <a:t>Task execution rules</a:t>
            </a:r>
          </a:p>
          <a:p>
            <a:pPr lvl="1"/>
            <a:r>
              <a:rPr lang="en-US" sz="1800" dirty="0" smtClean="0"/>
              <a:t>Each group discusses the question for 15 minutes.</a:t>
            </a:r>
          </a:p>
          <a:p>
            <a:pPr lvl="1"/>
            <a:r>
              <a:rPr lang="en-US" sz="1800" dirty="0" smtClean="0"/>
              <a:t>Write the discussion result on the electronic whiteboard.</a:t>
            </a:r>
          </a:p>
          <a:p>
            <a:pPr lvl="1"/>
            <a:r>
              <a:rPr lang="en-US" sz="1800" dirty="0" smtClean="0"/>
              <a:t>Each group displays and explains the results in sequence.</a:t>
            </a:r>
          </a:p>
          <a:p>
            <a:pPr lvl="1"/>
            <a:r>
              <a:rPr lang="en-US" sz="1800" dirty="0" smtClean="0"/>
              <a:t>The trainer makes a summary.</a:t>
            </a:r>
          </a:p>
          <a:p>
            <a:endParaRPr lang="zh-CN" altLang="en-US" sz="2000" dirty="0"/>
          </a:p>
        </p:txBody>
      </p:sp>
      <p:grpSp>
        <p:nvGrpSpPr>
          <p:cNvPr id="4" name="组合 3"/>
          <p:cNvGrpSpPr/>
          <p:nvPr/>
        </p:nvGrpSpPr>
        <p:grpSpPr>
          <a:xfrm>
            <a:off x="5571194" y="1155032"/>
            <a:ext cx="6168268" cy="5027780"/>
            <a:chOff x="6023803" y="1052513"/>
            <a:chExt cx="5722110" cy="5136862"/>
          </a:xfrm>
        </p:grpSpPr>
        <p:grpSp>
          <p:nvGrpSpPr>
            <p:cNvPr id="185" name="组合 184"/>
            <p:cNvGrpSpPr/>
            <p:nvPr/>
          </p:nvGrpSpPr>
          <p:grpSpPr>
            <a:xfrm>
              <a:off x="6607889" y="1338819"/>
              <a:ext cx="4923176" cy="2387508"/>
              <a:chOff x="1058779" y="2387288"/>
              <a:chExt cx="3964005" cy="2998912"/>
            </a:xfrm>
          </p:grpSpPr>
          <p:sp>
            <p:nvSpPr>
              <p:cNvPr id="186" name="矩形 185"/>
              <p:cNvSpPr/>
              <p:nvPr/>
            </p:nvSpPr>
            <p:spPr>
              <a:xfrm>
                <a:off x="1058779" y="2704679"/>
                <a:ext cx="616017" cy="394635"/>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Mains</a:t>
                </a:r>
              </a:p>
            </p:txBody>
          </p:sp>
          <p:sp>
            <p:nvSpPr>
              <p:cNvPr id="187" name="矩形 186"/>
              <p:cNvSpPr/>
              <p:nvPr/>
            </p:nvSpPr>
            <p:spPr>
              <a:xfrm>
                <a:off x="1058779" y="3388259"/>
                <a:ext cx="616017" cy="731721"/>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altLang="zh-CN" sz="1200" dirty="0">
                    <a:latin typeface="Huawei Sans" panose="020C0503030203020204" pitchFamily="34" charset="0"/>
                  </a:rPr>
                  <a:t>High</a:t>
                </a:r>
                <a:r>
                  <a:rPr lang="en-US" sz="1200" dirty="0" smtClean="0">
                    <a:latin typeface="Huawei Sans" panose="020C0503030203020204" pitchFamily="34" charset="0"/>
                  </a:rPr>
                  <a:t>-voltage </a:t>
                </a:r>
                <a:r>
                  <a:rPr lang="en-US" sz="1200" dirty="0">
                    <a:latin typeface="Huawei Sans" panose="020C0503030203020204" pitchFamily="34" charset="0"/>
                  </a:rPr>
                  <a:t>PDF</a:t>
                </a:r>
              </a:p>
            </p:txBody>
          </p:sp>
          <p:cxnSp>
            <p:nvCxnSpPr>
              <p:cNvPr id="188" name="直接箭头连接符 187"/>
              <p:cNvCxnSpPr>
                <a:stCxn id="186" idx="2"/>
                <a:endCxn id="187" idx="0"/>
              </p:cNvCxnSpPr>
              <p:nvPr/>
            </p:nvCxnSpPr>
            <p:spPr>
              <a:xfrm>
                <a:off x="1366788" y="3099315"/>
                <a:ext cx="0" cy="28894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9" name="直接箭头连接符 188"/>
              <p:cNvCxnSpPr/>
              <p:nvPr/>
            </p:nvCxnSpPr>
            <p:spPr>
              <a:xfrm>
                <a:off x="2156059" y="3205192"/>
                <a:ext cx="0" cy="981777"/>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90" name="直接连接符 189"/>
              <p:cNvCxnSpPr>
                <a:stCxn id="187" idx="3"/>
              </p:cNvCxnSpPr>
              <p:nvPr/>
            </p:nvCxnSpPr>
            <p:spPr>
              <a:xfrm>
                <a:off x="1674796" y="3754120"/>
                <a:ext cx="48126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91" name="组合 190"/>
              <p:cNvGrpSpPr/>
              <p:nvPr/>
            </p:nvGrpSpPr>
            <p:grpSpPr>
              <a:xfrm>
                <a:off x="1982805" y="2671321"/>
                <a:ext cx="394636" cy="556661"/>
                <a:chOff x="2857098" y="1838425"/>
                <a:chExt cx="394636" cy="556661"/>
              </a:xfrm>
            </p:grpSpPr>
            <p:sp>
              <p:nvSpPr>
                <p:cNvPr id="212" name="椭圆 211"/>
                <p:cNvSpPr/>
                <p:nvPr/>
              </p:nvSpPr>
              <p:spPr>
                <a:xfrm>
                  <a:off x="2857098" y="1838425"/>
                  <a:ext cx="394635" cy="3946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ndParaRPr>
                </a:p>
              </p:txBody>
            </p:sp>
            <p:sp>
              <p:nvSpPr>
                <p:cNvPr id="213" name="椭圆 212"/>
                <p:cNvSpPr/>
                <p:nvPr/>
              </p:nvSpPr>
              <p:spPr>
                <a:xfrm>
                  <a:off x="2857099" y="2000451"/>
                  <a:ext cx="394635" cy="3946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ndParaRPr>
                </a:p>
              </p:txBody>
            </p:sp>
          </p:grpSp>
          <p:grpSp>
            <p:nvGrpSpPr>
              <p:cNvPr id="192" name="组合 191"/>
              <p:cNvGrpSpPr/>
              <p:nvPr/>
            </p:nvGrpSpPr>
            <p:grpSpPr>
              <a:xfrm>
                <a:off x="1958741" y="4153501"/>
                <a:ext cx="394636" cy="556661"/>
                <a:chOff x="2857098" y="1838425"/>
                <a:chExt cx="394636" cy="556661"/>
              </a:xfrm>
            </p:grpSpPr>
            <p:sp>
              <p:nvSpPr>
                <p:cNvPr id="210" name="椭圆 209"/>
                <p:cNvSpPr/>
                <p:nvPr/>
              </p:nvSpPr>
              <p:spPr>
                <a:xfrm>
                  <a:off x="2857098" y="1838425"/>
                  <a:ext cx="394635" cy="3946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ndParaRPr>
                </a:p>
              </p:txBody>
            </p:sp>
            <p:sp>
              <p:nvSpPr>
                <p:cNvPr id="211" name="椭圆 210"/>
                <p:cNvSpPr/>
                <p:nvPr/>
              </p:nvSpPr>
              <p:spPr>
                <a:xfrm>
                  <a:off x="2857099" y="2000451"/>
                  <a:ext cx="394635" cy="3946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ndParaRPr>
                </a:p>
              </p:txBody>
            </p:sp>
          </p:grpSp>
          <p:cxnSp>
            <p:nvCxnSpPr>
              <p:cNvPr id="193" name="直接箭头连接符 192"/>
              <p:cNvCxnSpPr/>
              <p:nvPr/>
            </p:nvCxnSpPr>
            <p:spPr>
              <a:xfrm>
                <a:off x="3906253" y="2553139"/>
                <a:ext cx="50051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4" name="矩形 193"/>
              <p:cNvSpPr/>
              <p:nvPr/>
            </p:nvSpPr>
            <p:spPr>
              <a:xfrm>
                <a:off x="3290236" y="2407792"/>
                <a:ext cx="616017" cy="394635"/>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ATS</a:t>
                </a:r>
              </a:p>
            </p:txBody>
          </p:sp>
          <p:cxnSp>
            <p:nvCxnSpPr>
              <p:cNvPr id="195" name="肘形连接符 194"/>
              <p:cNvCxnSpPr/>
              <p:nvPr/>
            </p:nvCxnSpPr>
            <p:spPr>
              <a:xfrm flipV="1">
                <a:off x="2353376" y="2553139"/>
                <a:ext cx="912796" cy="263529"/>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6" name="矩形 195"/>
              <p:cNvSpPr/>
              <p:nvPr/>
            </p:nvSpPr>
            <p:spPr>
              <a:xfrm>
                <a:off x="3290235" y="3046598"/>
                <a:ext cx="616017" cy="394635"/>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ATS</a:t>
                </a:r>
              </a:p>
            </p:txBody>
          </p:sp>
          <p:cxnSp>
            <p:nvCxnSpPr>
              <p:cNvPr id="197" name="肘形连接符 196"/>
              <p:cNvCxnSpPr>
                <a:stCxn id="213" idx="6"/>
                <a:endCxn id="196" idx="1"/>
              </p:cNvCxnSpPr>
              <p:nvPr/>
            </p:nvCxnSpPr>
            <p:spPr>
              <a:xfrm>
                <a:off x="2377441" y="3030665"/>
                <a:ext cx="912794" cy="213251"/>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8" name="矩形 197"/>
              <p:cNvSpPr/>
              <p:nvPr/>
            </p:nvSpPr>
            <p:spPr>
              <a:xfrm>
                <a:off x="2353377" y="3560221"/>
                <a:ext cx="1750774" cy="394635"/>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DG: 2 x 1500 kVA</a:t>
                </a:r>
              </a:p>
            </p:txBody>
          </p:sp>
          <p:cxnSp>
            <p:nvCxnSpPr>
              <p:cNvPr id="199" name="肘形连接符 198"/>
              <p:cNvCxnSpPr/>
              <p:nvPr/>
            </p:nvCxnSpPr>
            <p:spPr>
              <a:xfrm rot="5400000" flipH="1" flipV="1">
                <a:off x="2655026" y="2916268"/>
                <a:ext cx="888617" cy="381803"/>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0" name="肘形连接符 199"/>
              <p:cNvCxnSpPr>
                <a:stCxn id="198" idx="0"/>
              </p:cNvCxnSpPr>
              <p:nvPr/>
            </p:nvCxnSpPr>
            <p:spPr>
              <a:xfrm rot="5400000" flipH="1" flipV="1">
                <a:off x="3043601" y="3313588"/>
                <a:ext cx="431797" cy="61470"/>
              </a:xfrm>
              <a:prstGeom prst="bentConnector3">
                <a:avLst>
                  <a:gd name="adj1" fmla="val 103199"/>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1" name="直接箭头连接符 200"/>
              <p:cNvCxnSpPr/>
              <p:nvPr/>
            </p:nvCxnSpPr>
            <p:spPr>
              <a:xfrm>
                <a:off x="3906253" y="3229918"/>
                <a:ext cx="50051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2" name="矩形 201"/>
              <p:cNvSpPr/>
              <p:nvPr/>
            </p:nvSpPr>
            <p:spPr>
              <a:xfrm>
                <a:off x="4406767" y="2387288"/>
                <a:ext cx="616017" cy="394635"/>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S1</a:t>
                </a:r>
              </a:p>
            </p:txBody>
          </p:sp>
          <p:sp>
            <p:nvSpPr>
              <p:cNvPr id="203" name="矩形 202"/>
              <p:cNvSpPr/>
              <p:nvPr/>
            </p:nvSpPr>
            <p:spPr>
              <a:xfrm>
                <a:off x="4405163" y="3051106"/>
                <a:ext cx="616017" cy="394635"/>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S2</a:t>
                </a:r>
              </a:p>
            </p:txBody>
          </p:sp>
          <p:cxnSp>
            <p:nvCxnSpPr>
              <p:cNvPr id="204" name="直接箭头连接符 203"/>
              <p:cNvCxnSpPr>
                <a:endCxn id="206" idx="1"/>
              </p:cNvCxnSpPr>
              <p:nvPr/>
            </p:nvCxnSpPr>
            <p:spPr>
              <a:xfrm>
                <a:off x="2353376" y="4548136"/>
                <a:ext cx="91841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5" name="矩形 204"/>
              <p:cNvSpPr/>
              <p:nvPr/>
            </p:nvSpPr>
            <p:spPr>
              <a:xfrm>
                <a:off x="1455820" y="4991565"/>
                <a:ext cx="1815967" cy="394635"/>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DG: 1 x 1500 kVA</a:t>
                </a:r>
              </a:p>
            </p:txBody>
          </p:sp>
          <p:sp>
            <p:nvSpPr>
              <p:cNvPr id="206" name="矩形 205"/>
              <p:cNvSpPr/>
              <p:nvPr/>
            </p:nvSpPr>
            <p:spPr>
              <a:xfrm>
                <a:off x="3271787" y="4350818"/>
                <a:ext cx="616017" cy="394635"/>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ATS</a:t>
                </a:r>
              </a:p>
            </p:txBody>
          </p:sp>
          <p:cxnSp>
            <p:nvCxnSpPr>
              <p:cNvPr id="207" name="肘形连接符 206"/>
              <p:cNvCxnSpPr/>
              <p:nvPr/>
            </p:nvCxnSpPr>
            <p:spPr>
              <a:xfrm flipV="1">
                <a:off x="2535453" y="4398284"/>
                <a:ext cx="718688" cy="604862"/>
              </a:xfrm>
              <a:prstGeom prst="bentConnector3">
                <a:avLst>
                  <a:gd name="adj1" fmla="val -491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8" name="矩形 207"/>
              <p:cNvSpPr/>
              <p:nvPr/>
            </p:nvSpPr>
            <p:spPr>
              <a:xfrm>
                <a:off x="4406767" y="4349457"/>
                <a:ext cx="616017" cy="394635"/>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S3</a:t>
                </a:r>
              </a:p>
            </p:txBody>
          </p:sp>
          <p:cxnSp>
            <p:nvCxnSpPr>
              <p:cNvPr id="209" name="直接箭头连接符 208"/>
              <p:cNvCxnSpPr/>
              <p:nvPr/>
            </p:nvCxnSpPr>
            <p:spPr>
              <a:xfrm>
                <a:off x="3878982" y="4546774"/>
                <a:ext cx="50051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228" name="矩形 227"/>
            <p:cNvSpPr/>
            <p:nvPr/>
          </p:nvSpPr>
          <p:spPr>
            <a:xfrm>
              <a:off x="9179930" y="4588445"/>
              <a:ext cx="773251" cy="287879"/>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200" dirty="0">
                  <a:latin typeface="Huawei Sans" panose="020C0503030203020204" pitchFamily="34" charset="0"/>
                </a:rPr>
                <a:t>PDF1</a:t>
              </a:r>
            </a:p>
          </p:txBody>
        </p:sp>
        <p:sp>
          <p:nvSpPr>
            <p:cNvPr id="229" name="矩形 228"/>
            <p:cNvSpPr/>
            <p:nvPr/>
          </p:nvSpPr>
          <p:spPr>
            <a:xfrm>
              <a:off x="9179928" y="5030139"/>
              <a:ext cx="773251" cy="287879"/>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PDF2</a:t>
              </a:r>
            </a:p>
          </p:txBody>
        </p:sp>
        <p:cxnSp>
          <p:nvCxnSpPr>
            <p:cNvPr id="230" name="肘形连接符 229"/>
            <p:cNvCxnSpPr/>
            <p:nvPr/>
          </p:nvCxnSpPr>
          <p:spPr>
            <a:xfrm flipV="1">
              <a:off x="8634931" y="4671644"/>
              <a:ext cx="529700" cy="236106"/>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1" name="肘形连接符 230"/>
            <p:cNvCxnSpPr>
              <a:stCxn id="226" idx="3"/>
              <a:endCxn id="229" idx="1"/>
            </p:cNvCxnSpPr>
            <p:nvPr/>
          </p:nvCxnSpPr>
          <p:spPr>
            <a:xfrm>
              <a:off x="8650230" y="4961470"/>
              <a:ext cx="529699" cy="212609"/>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32" name="矩形 231"/>
            <p:cNvSpPr/>
            <p:nvPr/>
          </p:nvSpPr>
          <p:spPr>
            <a:xfrm>
              <a:off x="10781559" y="4578044"/>
              <a:ext cx="954537" cy="287879"/>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IT load 1</a:t>
              </a:r>
            </a:p>
          </p:txBody>
        </p:sp>
        <p:sp>
          <p:nvSpPr>
            <p:cNvPr id="233" name="矩形 232"/>
            <p:cNvSpPr/>
            <p:nvPr/>
          </p:nvSpPr>
          <p:spPr>
            <a:xfrm>
              <a:off x="10771741" y="5020004"/>
              <a:ext cx="964354" cy="287879"/>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IT load 2</a:t>
              </a:r>
            </a:p>
          </p:txBody>
        </p:sp>
        <p:cxnSp>
          <p:nvCxnSpPr>
            <p:cNvPr id="234" name="肘形连接符 233"/>
            <p:cNvCxnSpPr>
              <a:stCxn id="228" idx="3"/>
            </p:cNvCxnSpPr>
            <p:nvPr/>
          </p:nvCxnSpPr>
          <p:spPr>
            <a:xfrm>
              <a:off x="9953181" y="4732385"/>
              <a:ext cx="818560" cy="358271"/>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5" name="直接箭头连接符 234"/>
            <p:cNvCxnSpPr>
              <a:endCxn id="233" idx="1"/>
            </p:cNvCxnSpPr>
            <p:nvPr/>
          </p:nvCxnSpPr>
          <p:spPr>
            <a:xfrm flipV="1">
              <a:off x="9953180" y="5163944"/>
              <a:ext cx="818562" cy="1076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6516551" y="3760644"/>
              <a:ext cx="4905357" cy="950202"/>
              <a:chOff x="6516551" y="3913044"/>
              <a:chExt cx="4905357" cy="950202"/>
            </a:xfrm>
          </p:grpSpPr>
          <p:grpSp>
            <p:nvGrpSpPr>
              <p:cNvPr id="215" name="组合 214"/>
              <p:cNvGrpSpPr/>
              <p:nvPr/>
            </p:nvGrpSpPr>
            <p:grpSpPr>
              <a:xfrm>
                <a:off x="6516551" y="3913044"/>
                <a:ext cx="724922" cy="408321"/>
                <a:chOff x="6430498" y="2670177"/>
                <a:chExt cx="577515" cy="559741"/>
              </a:xfrm>
            </p:grpSpPr>
            <p:sp>
              <p:nvSpPr>
                <p:cNvPr id="250" name="椭圆 249"/>
                <p:cNvSpPr/>
                <p:nvPr/>
              </p:nvSpPr>
              <p:spPr>
                <a:xfrm>
                  <a:off x="6430498" y="2670177"/>
                  <a:ext cx="577515" cy="55974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ndParaRPr>
                </a:p>
              </p:txBody>
            </p:sp>
            <p:sp>
              <p:nvSpPr>
                <p:cNvPr id="251" name="文本框 250"/>
                <p:cNvSpPr txBox="1"/>
                <p:nvPr/>
              </p:nvSpPr>
              <p:spPr>
                <a:xfrm>
                  <a:off x="6528338" y="2828005"/>
                  <a:ext cx="281206" cy="379720"/>
                </a:xfrm>
                <a:prstGeom prst="rect">
                  <a:avLst/>
                </a:prstGeom>
                <a:noFill/>
              </p:spPr>
              <p:txBody>
                <a:bodyPr wrap="none" rtlCol="0">
                  <a:spAutoFit/>
                </a:bodyPr>
                <a:lstStyle/>
                <a:p>
                  <a:r>
                    <a:rPr lang="en-US" sz="1200">
                      <a:latin typeface="Huawei Sans" panose="020C0503030203020204" pitchFamily="34" charset="0"/>
                    </a:rPr>
                    <a:t>S1</a:t>
                  </a:r>
                </a:p>
              </p:txBody>
            </p:sp>
          </p:grpSp>
          <p:sp>
            <p:nvSpPr>
              <p:cNvPr id="216" name="矩形 215"/>
              <p:cNvSpPr/>
              <p:nvPr/>
            </p:nvSpPr>
            <p:spPr>
              <a:xfrm>
                <a:off x="10141210" y="3962238"/>
                <a:ext cx="1280698" cy="287879"/>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Chiller</a:t>
                </a:r>
              </a:p>
            </p:txBody>
          </p:sp>
          <p:grpSp>
            <p:nvGrpSpPr>
              <p:cNvPr id="217" name="组合 216"/>
              <p:cNvGrpSpPr/>
              <p:nvPr/>
            </p:nvGrpSpPr>
            <p:grpSpPr>
              <a:xfrm>
                <a:off x="6520619" y="4454925"/>
                <a:ext cx="724922" cy="408321"/>
                <a:chOff x="6430498" y="2670177"/>
                <a:chExt cx="577515" cy="559741"/>
              </a:xfrm>
            </p:grpSpPr>
            <p:sp>
              <p:nvSpPr>
                <p:cNvPr id="248" name="椭圆 247"/>
                <p:cNvSpPr/>
                <p:nvPr/>
              </p:nvSpPr>
              <p:spPr>
                <a:xfrm>
                  <a:off x="6430498" y="2670177"/>
                  <a:ext cx="577515" cy="55974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ndParaRPr>
                </a:p>
              </p:txBody>
            </p:sp>
            <p:sp>
              <p:nvSpPr>
                <p:cNvPr id="249" name="文本框 248"/>
                <p:cNvSpPr txBox="1"/>
                <p:nvPr/>
              </p:nvSpPr>
              <p:spPr>
                <a:xfrm>
                  <a:off x="6528338" y="2828005"/>
                  <a:ext cx="281206" cy="379720"/>
                </a:xfrm>
                <a:prstGeom prst="rect">
                  <a:avLst/>
                </a:prstGeom>
                <a:noFill/>
              </p:spPr>
              <p:txBody>
                <a:bodyPr wrap="none" rtlCol="0">
                  <a:spAutoFit/>
                </a:bodyPr>
                <a:lstStyle/>
                <a:p>
                  <a:r>
                    <a:rPr lang="en-US" sz="1200">
                      <a:latin typeface="Huawei Sans" panose="020C0503030203020204" pitchFamily="34" charset="0"/>
                    </a:rPr>
                    <a:t>S3</a:t>
                  </a:r>
                </a:p>
              </p:txBody>
            </p:sp>
          </p:grpSp>
          <p:sp>
            <p:nvSpPr>
              <p:cNvPr id="218" name="矩形 217"/>
              <p:cNvSpPr/>
              <p:nvPr/>
            </p:nvSpPr>
            <p:spPr>
              <a:xfrm>
                <a:off x="8306750" y="3973266"/>
                <a:ext cx="773251" cy="287879"/>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200" dirty="0">
                    <a:latin typeface="Huawei Sans" panose="020C0503030203020204" pitchFamily="34" charset="0"/>
                  </a:rPr>
                  <a:t>ATS</a:t>
                </a:r>
              </a:p>
            </p:txBody>
          </p:sp>
          <p:cxnSp>
            <p:nvCxnSpPr>
              <p:cNvPr id="219" name="肘形连接符 218"/>
              <p:cNvCxnSpPr>
                <a:stCxn id="248" idx="6"/>
                <a:endCxn id="218" idx="2"/>
              </p:cNvCxnSpPr>
              <p:nvPr/>
            </p:nvCxnSpPr>
            <p:spPr>
              <a:xfrm flipV="1">
                <a:off x="7245541" y="4261145"/>
                <a:ext cx="1447835" cy="397941"/>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0" name="直接箭头连接符 219"/>
              <p:cNvCxnSpPr>
                <a:endCxn id="218" idx="1"/>
              </p:cNvCxnSpPr>
              <p:nvPr/>
            </p:nvCxnSpPr>
            <p:spPr>
              <a:xfrm>
                <a:off x="7241472" y="4117204"/>
                <a:ext cx="1065277"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1" name="直接箭头连接符 220"/>
              <p:cNvCxnSpPr/>
              <p:nvPr/>
            </p:nvCxnSpPr>
            <p:spPr>
              <a:xfrm>
                <a:off x="9080001" y="4116804"/>
                <a:ext cx="1065277"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6" name="直接箭头连接符 235"/>
              <p:cNvCxnSpPr/>
              <p:nvPr/>
            </p:nvCxnSpPr>
            <p:spPr>
              <a:xfrm>
                <a:off x="9953180" y="4794577"/>
                <a:ext cx="828379"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237" name="矩形 236"/>
            <p:cNvSpPr/>
            <p:nvPr/>
          </p:nvSpPr>
          <p:spPr>
            <a:xfrm>
              <a:off x="9189721" y="5452780"/>
              <a:ext cx="773251" cy="287879"/>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PDF3</a:t>
              </a:r>
            </a:p>
          </p:txBody>
        </p:sp>
        <p:sp>
          <p:nvSpPr>
            <p:cNvPr id="238" name="矩形 237"/>
            <p:cNvSpPr/>
            <p:nvPr/>
          </p:nvSpPr>
          <p:spPr>
            <a:xfrm>
              <a:off x="9189719" y="5901496"/>
              <a:ext cx="773251" cy="287879"/>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PDF4</a:t>
              </a:r>
            </a:p>
          </p:txBody>
        </p:sp>
        <p:cxnSp>
          <p:nvCxnSpPr>
            <p:cNvPr id="239" name="肘形连接符 238"/>
            <p:cNvCxnSpPr/>
            <p:nvPr/>
          </p:nvCxnSpPr>
          <p:spPr>
            <a:xfrm flipV="1">
              <a:off x="8644722" y="5543000"/>
              <a:ext cx="529700" cy="236106"/>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0" name="肘形连接符 239"/>
            <p:cNvCxnSpPr>
              <a:endCxn id="238" idx="1"/>
            </p:cNvCxnSpPr>
            <p:nvPr/>
          </p:nvCxnSpPr>
          <p:spPr>
            <a:xfrm>
              <a:off x="8660020" y="5832827"/>
              <a:ext cx="529699" cy="212609"/>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41" name="矩形 240"/>
            <p:cNvSpPr/>
            <p:nvPr/>
          </p:nvSpPr>
          <p:spPr>
            <a:xfrm>
              <a:off x="10781559" y="5613617"/>
              <a:ext cx="964354" cy="287879"/>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IT load 3</a:t>
              </a:r>
            </a:p>
          </p:txBody>
        </p:sp>
        <p:cxnSp>
          <p:nvCxnSpPr>
            <p:cNvPr id="242" name="肘形连接符 241"/>
            <p:cNvCxnSpPr>
              <a:stCxn id="237" idx="3"/>
              <a:endCxn id="241" idx="1"/>
            </p:cNvCxnSpPr>
            <p:nvPr/>
          </p:nvCxnSpPr>
          <p:spPr>
            <a:xfrm>
              <a:off x="9962972" y="5596720"/>
              <a:ext cx="818587" cy="160836"/>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3" name="肘形连接符 242"/>
            <p:cNvCxnSpPr>
              <a:stCxn id="238" idx="3"/>
            </p:cNvCxnSpPr>
            <p:nvPr/>
          </p:nvCxnSpPr>
          <p:spPr>
            <a:xfrm flipV="1">
              <a:off x="9962970" y="5832827"/>
              <a:ext cx="808771" cy="212609"/>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52" name="文本框 251"/>
            <p:cNvSpPr txBox="1"/>
            <p:nvPr/>
          </p:nvSpPr>
          <p:spPr>
            <a:xfrm>
              <a:off x="7755503" y="1052513"/>
              <a:ext cx="2318263" cy="338554"/>
            </a:xfrm>
            <a:prstGeom prst="rect">
              <a:avLst/>
            </a:prstGeom>
            <a:noFill/>
          </p:spPr>
          <p:txBody>
            <a:bodyPr wrap="none" rtlCol="0">
              <a:spAutoFit/>
            </a:bodyPr>
            <a:lstStyle/>
            <a:p>
              <a:r>
                <a:rPr lang="en-US" sz="1600" dirty="0">
                  <a:latin typeface="Huawei Sans" panose="020C0503030203020204" pitchFamily="34" charset="0"/>
                </a:rPr>
                <a:t>Power supply topology</a:t>
              </a:r>
            </a:p>
          </p:txBody>
        </p:sp>
        <p:grpSp>
          <p:nvGrpSpPr>
            <p:cNvPr id="3" name="组合 2"/>
            <p:cNvGrpSpPr/>
            <p:nvPr/>
          </p:nvGrpSpPr>
          <p:grpSpPr>
            <a:xfrm>
              <a:off x="6023803" y="4765758"/>
              <a:ext cx="3074881" cy="1191646"/>
              <a:chOff x="6023803" y="4918158"/>
              <a:chExt cx="3074881" cy="1191646"/>
            </a:xfrm>
          </p:grpSpPr>
          <p:grpSp>
            <p:nvGrpSpPr>
              <p:cNvPr id="222" name="组合 221"/>
              <p:cNvGrpSpPr/>
              <p:nvPr/>
            </p:nvGrpSpPr>
            <p:grpSpPr>
              <a:xfrm>
                <a:off x="6516551" y="4918158"/>
                <a:ext cx="724922" cy="408321"/>
                <a:chOff x="6430498" y="2670177"/>
                <a:chExt cx="577515" cy="559741"/>
              </a:xfrm>
            </p:grpSpPr>
            <p:sp>
              <p:nvSpPr>
                <p:cNvPr id="246" name="椭圆 245"/>
                <p:cNvSpPr/>
                <p:nvPr/>
              </p:nvSpPr>
              <p:spPr>
                <a:xfrm>
                  <a:off x="6430498" y="2670177"/>
                  <a:ext cx="577515" cy="55974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ndParaRPr>
                </a:p>
              </p:txBody>
            </p:sp>
            <p:sp>
              <p:nvSpPr>
                <p:cNvPr id="247" name="文本框 246"/>
                <p:cNvSpPr txBox="1"/>
                <p:nvPr/>
              </p:nvSpPr>
              <p:spPr>
                <a:xfrm>
                  <a:off x="6528338" y="2828005"/>
                  <a:ext cx="281206" cy="379720"/>
                </a:xfrm>
                <a:prstGeom prst="rect">
                  <a:avLst/>
                </a:prstGeom>
                <a:noFill/>
              </p:spPr>
              <p:txBody>
                <a:bodyPr wrap="none" rtlCol="0">
                  <a:spAutoFit/>
                </a:bodyPr>
                <a:lstStyle/>
                <a:p>
                  <a:r>
                    <a:rPr lang="en-US" sz="1200">
                      <a:latin typeface="Huawei Sans" panose="020C0503030203020204" pitchFamily="34" charset="0"/>
                    </a:rPr>
                    <a:t>S2</a:t>
                  </a:r>
                </a:p>
              </p:txBody>
            </p:sp>
          </p:grpSp>
          <p:grpSp>
            <p:nvGrpSpPr>
              <p:cNvPr id="223" name="组合 222"/>
              <p:cNvGrpSpPr/>
              <p:nvPr/>
            </p:nvGrpSpPr>
            <p:grpSpPr>
              <a:xfrm>
                <a:off x="6499812" y="5701483"/>
                <a:ext cx="724922" cy="408321"/>
                <a:chOff x="6430498" y="2670177"/>
                <a:chExt cx="577515" cy="559741"/>
              </a:xfrm>
            </p:grpSpPr>
            <p:sp>
              <p:nvSpPr>
                <p:cNvPr id="244" name="椭圆 243"/>
                <p:cNvSpPr/>
                <p:nvPr/>
              </p:nvSpPr>
              <p:spPr>
                <a:xfrm>
                  <a:off x="6430498" y="2670177"/>
                  <a:ext cx="577515" cy="55974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ndParaRPr>
                </a:p>
              </p:txBody>
            </p:sp>
            <p:sp>
              <p:nvSpPr>
                <p:cNvPr id="245" name="文本框 244"/>
                <p:cNvSpPr txBox="1"/>
                <p:nvPr/>
              </p:nvSpPr>
              <p:spPr>
                <a:xfrm>
                  <a:off x="6528338" y="2828005"/>
                  <a:ext cx="281206" cy="379720"/>
                </a:xfrm>
                <a:prstGeom prst="rect">
                  <a:avLst/>
                </a:prstGeom>
                <a:noFill/>
              </p:spPr>
              <p:txBody>
                <a:bodyPr wrap="none" rtlCol="0">
                  <a:spAutoFit/>
                </a:bodyPr>
                <a:lstStyle/>
                <a:p>
                  <a:r>
                    <a:rPr lang="en-US" sz="1200">
                      <a:latin typeface="Huawei Sans" panose="020C0503030203020204" pitchFamily="34" charset="0"/>
                    </a:rPr>
                    <a:t>S3</a:t>
                  </a:r>
                </a:p>
              </p:txBody>
            </p:sp>
          </p:grpSp>
          <p:cxnSp>
            <p:nvCxnSpPr>
              <p:cNvPr id="224" name="直接箭头连接符 223"/>
              <p:cNvCxnSpPr/>
              <p:nvPr/>
            </p:nvCxnSpPr>
            <p:spPr>
              <a:xfrm>
                <a:off x="7241472" y="5122318"/>
                <a:ext cx="628788"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5" name="直接箭头连接符 224"/>
              <p:cNvCxnSpPr/>
              <p:nvPr/>
            </p:nvCxnSpPr>
            <p:spPr>
              <a:xfrm>
                <a:off x="7220666" y="5938764"/>
                <a:ext cx="628788"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26" name="矩形 225"/>
              <p:cNvSpPr/>
              <p:nvPr/>
            </p:nvSpPr>
            <p:spPr>
              <a:xfrm>
                <a:off x="7876978" y="4969930"/>
                <a:ext cx="773251" cy="287879"/>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UPS1</a:t>
                </a:r>
              </a:p>
            </p:txBody>
          </p:sp>
          <p:sp>
            <p:nvSpPr>
              <p:cNvPr id="227" name="矩形 226"/>
              <p:cNvSpPr/>
              <p:nvPr/>
            </p:nvSpPr>
            <p:spPr>
              <a:xfrm>
                <a:off x="7856171" y="5762697"/>
                <a:ext cx="773251" cy="287879"/>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UPS2</a:t>
                </a:r>
              </a:p>
            </p:txBody>
          </p:sp>
          <p:sp>
            <p:nvSpPr>
              <p:cNvPr id="260" name="文本框 259"/>
              <p:cNvSpPr txBox="1"/>
              <p:nvPr/>
            </p:nvSpPr>
            <p:spPr>
              <a:xfrm>
                <a:off x="6023803" y="5371719"/>
                <a:ext cx="3074881" cy="276999"/>
              </a:xfrm>
              <a:prstGeom prst="rect">
                <a:avLst/>
              </a:prstGeom>
              <a:noFill/>
            </p:spPr>
            <p:txBody>
              <a:bodyPr wrap="none" rtlCol="0">
                <a:spAutoFit/>
              </a:bodyPr>
              <a:lstStyle/>
              <a:p>
                <a:r>
                  <a:rPr lang="en-US" sz="1200" dirty="0">
                    <a:latin typeface="Huawei Sans" panose="020C0503030203020204" pitchFamily="34" charset="0"/>
                  </a:rPr>
                  <a:t>The UPS system is configured in N mode.</a:t>
                </a:r>
              </a:p>
            </p:txBody>
          </p:sp>
        </p:grpSp>
      </p:grpSp>
    </p:spTree>
    <p:extLst>
      <p:ext uri="{BB962C8B-B14F-4D97-AF65-F5344CB8AC3E}">
        <p14:creationId xmlns:p14="http://schemas.microsoft.com/office/powerpoint/2010/main" val="129269116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 name="标题 182"/>
          <p:cNvSpPr>
            <a:spLocks noGrp="1"/>
          </p:cNvSpPr>
          <p:nvPr>
            <p:ph type="title"/>
          </p:nvPr>
        </p:nvSpPr>
        <p:spPr/>
        <p:txBody>
          <a:bodyPr/>
          <a:lstStyle/>
          <a:p>
            <a:r>
              <a:rPr lang="en-US" smtClean="0"/>
              <a:t>Answer to Task 1</a:t>
            </a:r>
            <a:endParaRPr lang="en-US"/>
          </a:p>
        </p:txBody>
      </p:sp>
      <p:sp>
        <p:nvSpPr>
          <p:cNvPr id="184" name="文本占位符 183"/>
          <p:cNvSpPr>
            <a:spLocks noGrp="1"/>
          </p:cNvSpPr>
          <p:nvPr>
            <p:ph type="body" sz="quarter" idx="10"/>
          </p:nvPr>
        </p:nvSpPr>
        <p:spPr/>
        <p:txBody>
          <a:bodyPr/>
          <a:lstStyle/>
          <a:p>
            <a:r>
              <a:rPr lang="en-US" dirty="0" smtClean="0"/>
              <a:t>The original solution does not meet the Uptime Tier </a:t>
            </a:r>
            <a:r>
              <a:rPr lang="en-US" altLang="zh-CN" dirty="0" smtClean="0"/>
              <a:t>Ⅲ</a:t>
            </a:r>
            <a:r>
              <a:rPr lang="en-US" dirty="0" smtClean="0"/>
              <a:t> requirements.</a:t>
            </a:r>
          </a:p>
          <a:p>
            <a:r>
              <a:rPr lang="en-US" dirty="0" smtClean="0"/>
              <a:t>Reason</a:t>
            </a:r>
          </a:p>
          <a:p>
            <a:pPr lvl="1"/>
            <a:r>
              <a:rPr lang="en-US" dirty="0" smtClean="0"/>
              <a:t>The power supply route does not meet concurrent maintenance requirements.</a:t>
            </a:r>
          </a:p>
          <a:p>
            <a:pPr lvl="2"/>
            <a:r>
              <a:rPr lang="en-US" dirty="0" smtClean="0"/>
              <a:t>IT load 1 has a single power supply, and a single point of failure exists.</a:t>
            </a:r>
          </a:p>
          <a:p>
            <a:pPr lvl="2"/>
            <a:r>
              <a:rPr lang="en-US" dirty="0" smtClean="0"/>
              <a:t>Although IT load 2 and IT load 3 have two power supplies, there is only one route from the UPS to the low-voltage PDF, and a single point of failure also exists.</a:t>
            </a:r>
          </a:p>
          <a:p>
            <a:pPr lvl="1"/>
            <a:r>
              <a:rPr lang="en-US" dirty="0" smtClean="0"/>
              <a:t>Key capacity devices do not meet redundancy requirements.</a:t>
            </a:r>
          </a:p>
          <a:p>
            <a:pPr lvl="2"/>
            <a:r>
              <a:rPr lang="en-US" dirty="0" smtClean="0"/>
              <a:t>The DG system is configured in N+1 mode, and the UPS does not have sufficient redundancy.</a:t>
            </a:r>
            <a:endParaRPr lang="en-US" dirty="0"/>
          </a:p>
        </p:txBody>
      </p:sp>
    </p:spTree>
    <p:extLst>
      <p:ext uri="{BB962C8B-B14F-4D97-AF65-F5344CB8AC3E}">
        <p14:creationId xmlns:p14="http://schemas.microsoft.com/office/powerpoint/2010/main" val="112644603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 name="标题 184"/>
          <p:cNvSpPr>
            <a:spLocks noGrp="1"/>
          </p:cNvSpPr>
          <p:nvPr>
            <p:ph type="title"/>
          </p:nvPr>
        </p:nvSpPr>
        <p:spPr/>
        <p:txBody>
          <a:bodyPr/>
          <a:lstStyle/>
          <a:p>
            <a:r>
              <a:rPr lang="en-US" smtClean="0"/>
              <a:t>Task 2</a:t>
            </a:r>
            <a:endParaRPr lang="en-US"/>
          </a:p>
        </p:txBody>
      </p:sp>
      <p:sp>
        <p:nvSpPr>
          <p:cNvPr id="184" name="文本占位符 183"/>
          <p:cNvSpPr>
            <a:spLocks noGrp="1"/>
          </p:cNvSpPr>
          <p:nvPr>
            <p:ph type="body" sz="quarter" idx="10"/>
          </p:nvPr>
        </p:nvSpPr>
        <p:spPr/>
        <p:txBody>
          <a:bodyPr/>
          <a:lstStyle/>
          <a:p>
            <a:r>
              <a:rPr lang="en-US" sz="1800" dirty="0" smtClean="0"/>
              <a:t>Task description</a:t>
            </a:r>
          </a:p>
          <a:p>
            <a:pPr lvl="1"/>
            <a:r>
              <a:rPr lang="en-US" sz="1600" dirty="0" smtClean="0"/>
              <a:t>Reconstruct the power distribution solution and make it meet the Uptime Tier </a:t>
            </a:r>
            <a:r>
              <a:rPr lang="en-US" altLang="zh-CN" sz="1600" dirty="0" smtClean="0"/>
              <a:t>Ⅲ</a:t>
            </a:r>
            <a:r>
              <a:rPr lang="en-US" sz="1600" dirty="0" smtClean="0"/>
              <a:t> requirements.</a:t>
            </a:r>
          </a:p>
          <a:p>
            <a:pPr lvl="2"/>
            <a:r>
              <a:rPr lang="en-US" sz="1400" dirty="0" smtClean="0"/>
              <a:t>Step 1: Determine the power distribution reconstruction solution from the UPS to IT loads. The UPS system should be a dual-bus system. The PDFs are reused, and the number of circuit breakers is sufficient.</a:t>
            </a:r>
          </a:p>
          <a:p>
            <a:pPr lvl="2"/>
            <a:r>
              <a:rPr lang="en-US" sz="1400" dirty="0" smtClean="0"/>
              <a:t>Step 2: Determine the power distribution reconstruction solution from the mains to the UPS. The DG system is reused and configured in 2+1 mode, the one mains input remains unchanged, and the transformer is reused.</a:t>
            </a:r>
          </a:p>
          <a:p>
            <a:r>
              <a:rPr lang="en-US" sz="1800" dirty="0" smtClean="0"/>
              <a:t>Task execution rules</a:t>
            </a:r>
          </a:p>
          <a:p>
            <a:pPr lvl="1"/>
            <a:r>
              <a:rPr lang="en-US" sz="1600" dirty="0" smtClean="0"/>
              <a:t>Each group discusses the question for 20 minutes.</a:t>
            </a:r>
          </a:p>
          <a:p>
            <a:pPr lvl="1"/>
            <a:r>
              <a:rPr lang="en-US" sz="1600" dirty="0" smtClean="0"/>
              <a:t>Write the discussion result on the electronic whiteboard.</a:t>
            </a:r>
          </a:p>
          <a:p>
            <a:pPr lvl="1"/>
            <a:r>
              <a:rPr lang="en-US" sz="1600" dirty="0" smtClean="0"/>
              <a:t>Each group displays and explains the results in sequence.</a:t>
            </a:r>
          </a:p>
          <a:p>
            <a:pPr lvl="1"/>
            <a:r>
              <a:rPr lang="en-US" sz="1600" dirty="0" smtClean="0"/>
              <a:t>The trainer makes a summary.</a:t>
            </a:r>
          </a:p>
          <a:p>
            <a:pPr lvl="2"/>
            <a:endParaRPr lang="en-US" altLang="zh-CN" sz="1400" dirty="0"/>
          </a:p>
        </p:txBody>
      </p:sp>
    </p:spTree>
    <p:extLst>
      <p:ext uri="{BB962C8B-B14F-4D97-AF65-F5344CB8AC3E}">
        <p14:creationId xmlns:p14="http://schemas.microsoft.com/office/powerpoint/2010/main" val="412302810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 name="标题 117"/>
          <p:cNvSpPr>
            <a:spLocks noGrp="1"/>
          </p:cNvSpPr>
          <p:nvPr>
            <p:ph type="title"/>
          </p:nvPr>
        </p:nvSpPr>
        <p:spPr/>
        <p:txBody>
          <a:bodyPr/>
          <a:lstStyle/>
          <a:p>
            <a:r>
              <a:rPr lang="en-US" smtClean="0"/>
              <a:t>Answer to Task 2 (1)</a:t>
            </a:r>
            <a:endParaRPr lang="en-US"/>
          </a:p>
        </p:txBody>
      </p:sp>
      <p:sp>
        <p:nvSpPr>
          <p:cNvPr id="119" name="文本占位符 118"/>
          <p:cNvSpPr>
            <a:spLocks noGrp="1"/>
          </p:cNvSpPr>
          <p:nvPr>
            <p:ph type="body" sz="quarter" idx="10"/>
          </p:nvPr>
        </p:nvSpPr>
        <p:spPr/>
        <p:txBody>
          <a:bodyPr/>
          <a:lstStyle/>
          <a:p>
            <a:r>
              <a:rPr lang="en-US" smtClean="0"/>
              <a:t>Power distribution solution from the UPS to IT loads: 2N UPS configuration</a:t>
            </a:r>
          </a:p>
          <a:p>
            <a:endParaRPr lang="en-US" altLang="zh-CN" smtClean="0"/>
          </a:p>
          <a:p>
            <a:endParaRPr lang="en-US" altLang="zh-CN" smtClean="0"/>
          </a:p>
          <a:p>
            <a:endParaRPr lang="en-US" altLang="zh-CN" smtClean="0"/>
          </a:p>
          <a:p>
            <a:endParaRPr lang="en-US" altLang="zh-CN" smtClean="0"/>
          </a:p>
          <a:p>
            <a:endParaRPr lang="en-US" altLang="zh-CN" smtClean="0"/>
          </a:p>
          <a:p>
            <a:endParaRPr lang="zh-CN" altLang="en-US" dirty="0"/>
          </a:p>
        </p:txBody>
      </p:sp>
      <p:grpSp>
        <p:nvGrpSpPr>
          <p:cNvPr id="4" name="组合 3"/>
          <p:cNvGrpSpPr/>
          <p:nvPr/>
        </p:nvGrpSpPr>
        <p:grpSpPr>
          <a:xfrm>
            <a:off x="720326" y="2658801"/>
            <a:ext cx="3889742" cy="1611331"/>
            <a:chOff x="7494476" y="3819762"/>
            <a:chExt cx="3098795" cy="2208869"/>
          </a:xfrm>
        </p:grpSpPr>
        <p:sp>
          <p:nvSpPr>
            <p:cNvPr id="16" name="矩形 15"/>
            <p:cNvSpPr/>
            <p:nvPr/>
          </p:nvSpPr>
          <p:spPr>
            <a:xfrm>
              <a:off x="7511052" y="4148058"/>
              <a:ext cx="616017" cy="39463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a:latin typeface="Huawei Sans" panose="020C0503030203020204" pitchFamily="34" charset="0"/>
                </a:rPr>
                <a:t>UPS1</a:t>
              </a:r>
            </a:p>
          </p:txBody>
        </p:sp>
        <p:sp>
          <p:nvSpPr>
            <p:cNvPr id="17" name="矩形 16"/>
            <p:cNvSpPr/>
            <p:nvPr/>
          </p:nvSpPr>
          <p:spPr>
            <a:xfrm>
              <a:off x="7494476" y="5234811"/>
              <a:ext cx="616017" cy="39463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a:latin typeface="Huawei Sans" panose="020C0503030203020204" pitchFamily="34" charset="0"/>
                </a:rPr>
                <a:t>UPS2</a:t>
              </a:r>
            </a:p>
          </p:txBody>
        </p:sp>
        <p:sp>
          <p:nvSpPr>
            <p:cNvPr id="18" name="矩形 17"/>
            <p:cNvSpPr/>
            <p:nvPr/>
          </p:nvSpPr>
          <p:spPr>
            <a:xfrm>
              <a:off x="8549059" y="3834020"/>
              <a:ext cx="616017" cy="39463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dirty="0">
                  <a:latin typeface="Huawei Sans" panose="020C0503030203020204" pitchFamily="34" charset="0"/>
                </a:rPr>
                <a:t>PDF1</a:t>
              </a:r>
            </a:p>
          </p:txBody>
        </p:sp>
        <p:sp>
          <p:nvSpPr>
            <p:cNvPr id="19" name="矩形 18"/>
            <p:cNvSpPr/>
            <p:nvPr/>
          </p:nvSpPr>
          <p:spPr>
            <a:xfrm>
              <a:off x="8549058" y="4439510"/>
              <a:ext cx="616017" cy="39463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a:latin typeface="Huawei Sans" panose="020C0503030203020204" pitchFamily="34" charset="0"/>
                </a:rPr>
                <a:t>PDF2</a:t>
              </a:r>
            </a:p>
          </p:txBody>
        </p:sp>
        <p:cxnSp>
          <p:nvCxnSpPr>
            <p:cNvPr id="20" name="肘形连接符 19"/>
            <p:cNvCxnSpPr/>
            <p:nvPr/>
          </p:nvCxnSpPr>
          <p:spPr>
            <a:xfrm flipV="1">
              <a:off x="8114881" y="3948072"/>
              <a:ext cx="421990" cy="323663"/>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肘形连接符 20"/>
            <p:cNvCxnSpPr>
              <a:stCxn id="16" idx="3"/>
              <a:endCxn id="19" idx="1"/>
            </p:cNvCxnSpPr>
            <p:nvPr/>
          </p:nvCxnSpPr>
          <p:spPr>
            <a:xfrm>
              <a:off x="8127069" y="4345376"/>
              <a:ext cx="421989" cy="291452"/>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9825010" y="3819762"/>
              <a:ext cx="760440" cy="39463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a:latin typeface="Huawei Sans" panose="020C0503030203020204" pitchFamily="34" charset="0"/>
                </a:rPr>
                <a:t>IT load 1</a:t>
              </a:r>
            </a:p>
          </p:txBody>
        </p:sp>
        <p:sp>
          <p:nvSpPr>
            <p:cNvPr id="23" name="矩形 22"/>
            <p:cNvSpPr/>
            <p:nvPr/>
          </p:nvSpPr>
          <p:spPr>
            <a:xfrm>
              <a:off x="9817189" y="4425616"/>
              <a:ext cx="768261" cy="39463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a:latin typeface="Huawei Sans" panose="020C0503030203020204" pitchFamily="34" charset="0"/>
                </a:rPr>
                <a:t>IT load 2</a:t>
              </a:r>
            </a:p>
          </p:txBody>
        </p:sp>
        <p:cxnSp>
          <p:nvCxnSpPr>
            <p:cNvPr id="24" name="肘形连接符 23"/>
            <p:cNvCxnSpPr>
              <a:stCxn id="18" idx="3"/>
            </p:cNvCxnSpPr>
            <p:nvPr/>
          </p:nvCxnSpPr>
          <p:spPr>
            <a:xfrm>
              <a:off x="9165076" y="4031338"/>
              <a:ext cx="652113" cy="491131"/>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a:endCxn id="23" idx="1"/>
            </p:cNvCxnSpPr>
            <p:nvPr/>
          </p:nvCxnSpPr>
          <p:spPr>
            <a:xfrm flipV="1">
              <a:off x="9165075" y="4622934"/>
              <a:ext cx="652114" cy="1475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p:nvPr/>
          </p:nvCxnSpPr>
          <p:spPr>
            <a:xfrm>
              <a:off x="9165075" y="3907677"/>
              <a:ext cx="659935"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8556859" y="5018881"/>
              <a:ext cx="616017" cy="39463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a:latin typeface="Huawei Sans" panose="020C0503030203020204" pitchFamily="34" charset="0"/>
                </a:rPr>
                <a:t>PDF3</a:t>
              </a:r>
            </a:p>
          </p:txBody>
        </p:sp>
        <p:sp>
          <p:nvSpPr>
            <p:cNvPr id="28" name="矩形 27"/>
            <p:cNvSpPr/>
            <p:nvPr/>
          </p:nvSpPr>
          <p:spPr>
            <a:xfrm>
              <a:off x="8556858" y="5633996"/>
              <a:ext cx="616017" cy="39463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a:latin typeface="Huawei Sans" panose="020C0503030203020204" pitchFamily="34" charset="0"/>
                </a:rPr>
                <a:t>PDF4</a:t>
              </a:r>
            </a:p>
          </p:txBody>
        </p:sp>
        <p:cxnSp>
          <p:nvCxnSpPr>
            <p:cNvPr id="29" name="肘形连接符 28"/>
            <p:cNvCxnSpPr/>
            <p:nvPr/>
          </p:nvCxnSpPr>
          <p:spPr>
            <a:xfrm flipV="1">
              <a:off x="8122681" y="5142558"/>
              <a:ext cx="421990" cy="323663"/>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肘形连接符 29"/>
            <p:cNvCxnSpPr>
              <a:endCxn id="28" idx="1"/>
            </p:cNvCxnSpPr>
            <p:nvPr/>
          </p:nvCxnSpPr>
          <p:spPr>
            <a:xfrm>
              <a:off x="8134869" y="5539862"/>
              <a:ext cx="421989" cy="291452"/>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9825010" y="5239361"/>
              <a:ext cx="768261" cy="39463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400">
                  <a:latin typeface="Huawei Sans" panose="020C0503030203020204" pitchFamily="34" charset="0"/>
                </a:rPr>
                <a:t>IT load 3</a:t>
              </a:r>
            </a:p>
          </p:txBody>
        </p:sp>
        <p:cxnSp>
          <p:nvCxnSpPr>
            <p:cNvPr id="32" name="肘形连接符 31"/>
            <p:cNvCxnSpPr>
              <a:stCxn id="27" idx="3"/>
              <a:endCxn id="31" idx="1"/>
            </p:cNvCxnSpPr>
            <p:nvPr/>
          </p:nvCxnSpPr>
          <p:spPr>
            <a:xfrm>
              <a:off x="9172876" y="5216199"/>
              <a:ext cx="652134" cy="220480"/>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肘形连接符 32"/>
            <p:cNvCxnSpPr>
              <a:stCxn id="28" idx="3"/>
            </p:cNvCxnSpPr>
            <p:nvPr/>
          </p:nvCxnSpPr>
          <p:spPr>
            <a:xfrm flipV="1">
              <a:off x="9172875" y="5539862"/>
              <a:ext cx="644314" cy="291452"/>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42" name="文本框 41"/>
          <p:cNvSpPr txBox="1"/>
          <p:nvPr/>
        </p:nvSpPr>
        <p:spPr>
          <a:xfrm>
            <a:off x="1391398" y="4551835"/>
            <a:ext cx="3557384" cy="307777"/>
          </a:xfrm>
          <a:prstGeom prst="rect">
            <a:avLst/>
          </a:prstGeom>
          <a:noFill/>
        </p:spPr>
        <p:txBody>
          <a:bodyPr wrap="none" rtlCol="0">
            <a:spAutoFit/>
          </a:bodyPr>
          <a:lstStyle/>
          <a:p>
            <a:r>
              <a:rPr lang="en-US" sz="1400">
                <a:latin typeface="Huawei Sans" panose="020C0503030203020204" pitchFamily="34" charset="0"/>
              </a:rPr>
              <a:t>The UPS system is configured in N mode.</a:t>
            </a:r>
          </a:p>
        </p:txBody>
      </p:sp>
      <p:grpSp>
        <p:nvGrpSpPr>
          <p:cNvPr id="115" name="组合 114"/>
          <p:cNvGrpSpPr/>
          <p:nvPr/>
        </p:nvGrpSpPr>
        <p:grpSpPr>
          <a:xfrm>
            <a:off x="6802398" y="2424866"/>
            <a:ext cx="4660114" cy="3308654"/>
            <a:chOff x="6789568" y="2339854"/>
            <a:chExt cx="4660114" cy="3308654"/>
          </a:xfrm>
        </p:grpSpPr>
        <p:sp>
          <p:nvSpPr>
            <p:cNvPr id="43" name="矩形 42"/>
            <p:cNvSpPr/>
            <p:nvPr/>
          </p:nvSpPr>
          <p:spPr>
            <a:xfrm>
              <a:off x="8700045" y="4422136"/>
              <a:ext cx="954537" cy="287879"/>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400">
                  <a:latin typeface="Huawei Sans" panose="020C0503030203020204" pitchFamily="34" charset="0"/>
                </a:rPr>
                <a:t>IT load 1</a:t>
              </a:r>
            </a:p>
          </p:txBody>
        </p:sp>
        <p:sp>
          <p:nvSpPr>
            <p:cNvPr id="44" name="矩形 43"/>
            <p:cNvSpPr/>
            <p:nvPr/>
          </p:nvSpPr>
          <p:spPr>
            <a:xfrm>
              <a:off x="8719118" y="4816162"/>
              <a:ext cx="954537" cy="287879"/>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400">
                  <a:latin typeface="Huawei Sans" panose="020C0503030203020204" pitchFamily="34" charset="0"/>
                </a:rPr>
                <a:t>IT load 2</a:t>
              </a:r>
            </a:p>
          </p:txBody>
        </p:sp>
        <p:sp>
          <p:nvSpPr>
            <p:cNvPr id="45" name="矩形 44"/>
            <p:cNvSpPr/>
            <p:nvPr/>
          </p:nvSpPr>
          <p:spPr>
            <a:xfrm>
              <a:off x="8719118" y="5360629"/>
              <a:ext cx="954537" cy="287879"/>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400">
                  <a:latin typeface="Huawei Sans" panose="020C0503030203020204" pitchFamily="34" charset="0"/>
                </a:rPr>
                <a:t>IT load 3</a:t>
              </a:r>
            </a:p>
          </p:txBody>
        </p:sp>
        <p:sp>
          <p:nvSpPr>
            <p:cNvPr id="46" name="矩形 45"/>
            <p:cNvSpPr/>
            <p:nvPr/>
          </p:nvSpPr>
          <p:spPr>
            <a:xfrm>
              <a:off x="6789568" y="3451641"/>
              <a:ext cx="773251" cy="287879"/>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400">
                  <a:latin typeface="Huawei Sans" panose="020C0503030203020204" pitchFamily="34" charset="0"/>
                </a:rPr>
                <a:t>PDF3</a:t>
              </a:r>
            </a:p>
          </p:txBody>
        </p:sp>
        <p:sp>
          <p:nvSpPr>
            <p:cNvPr id="47" name="矩形 46"/>
            <p:cNvSpPr/>
            <p:nvPr/>
          </p:nvSpPr>
          <p:spPr>
            <a:xfrm>
              <a:off x="10676431" y="3469328"/>
              <a:ext cx="773251" cy="287879"/>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400">
                  <a:latin typeface="Huawei Sans" panose="020C0503030203020204" pitchFamily="34" charset="0"/>
                </a:rPr>
                <a:t>PDF4</a:t>
              </a:r>
            </a:p>
          </p:txBody>
        </p:sp>
        <p:sp>
          <p:nvSpPr>
            <p:cNvPr id="48" name="矩形 47"/>
            <p:cNvSpPr/>
            <p:nvPr/>
          </p:nvSpPr>
          <p:spPr>
            <a:xfrm>
              <a:off x="8040170" y="3433644"/>
              <a:ext cx="773251" cy="287879"/>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400">
                  <a:latin typeface="Huawei Sans" panose="020C0503030203020204" pitchFamily="34" charset="0"/>
                </a:rPr>
                <a:t>PDF1</a:t>
              </a:r>
            </a:p>
          </p:txBody>
        </p:sp>
        <p:sp>
          <p:nvSpPr>
            <p:cNvPr id="49" name="矩形 48"/>
            <p:cNvSpPr/>
            <p:nvPr/>
          </p:nvSpPr>
          <p:spPr>
            <a:xfrm>
              <a:off x="9572634" y="3429154"/>
              <a:ext cx="773251" cy="287879"/>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400">
                  <a:latin typeface="Huawei Sans" panose="020C0503030203020204" pitchFamily="34" charset="0"/>
                </a:rPr>
                <a:t>PDF2</a:t>
              </a:r>
            </a:p>
          </p:txBody>
        </p:sp>
        <p:cxnSp>
          <p:nvCxnSpPr>
            <p:cNvPr id="51" name="肘形连接符 50"/>
            <p:cNvCxnSpPr>
              <a:endCxn id="45" idx="1"/>
            </p:cNvCxnSpPr>
            <p:nvPr/>
          </p:nvCxnSpPr>
          <p:spPr>
            <a:xfrm rot="16200000" flipH="1">
              <a:off x="7037373" y="3822824"/>
              <a:ext cx="1738190" cy="1625299"/>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3" name="肘形连接符 52"/>
            <p:cNvCxnSpPr>
              <a:stCxn id="47" idx="2"/>
            </p:cNvCxnSpPr>
            <p:nvPr/>
          </p:nvCxnSpPr>
          <p:spPr>
            <a:xfrm rot="5400000">
              <a:off x="9494676" y="3936186"/>
              <a:ext cx="1747361" cy="1389402"/>
            </a:xfrm>
            <a:prstGeom prst="bentConnector3">
              <a:avLst>
                <a:gd name="adj1" fmla="val 100127"/>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6" name="肘形连接符 55"/>
            <p:cNvCxnSpPr/>
            <p:nvPr/>
          </p:nvCxnSpPr>
          <p:spPr>
            <a:xfrm rot="16200000" flipH="1">
              <a:off x="7766891" y="4113428"/>
              <a:ext cx="1261290" cy="508929"/>
            </a:xfrm>
            <a:prstGeom prst="bentConnector3">
              <a:avLst>
                <a:gd name="adj1" fmla="val 9884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0" name="肘形连接符 59"/>
            <p:cNvCxnSpPr/>
            <p:nvPr/>
          </p:nvCxnSpPr>
          <p:spPr>
            <a:xfrm rot="5400000">
              <a:off x="9253383" y="4144828"/>
              <a:ext cx="1235548" cy="395001"/>
            </a:xfrm>
            <a:prstGeom prst="bentConnector3">
              <a:avLst>
                <a:gd name="adj1" fmla="val 99858"/>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1" name="肘形连接符 70"/>
            <p:cNvCxnSpPr/>
            <p:nvPr/>
          </p:nvCxnSpPr>
          <p:spPr>
            <a:xfrm rot="10800000" flipV="1">
              <a:off x="9492370" y="3747185"/>
              <a:ext cx="332105" cy="267060"/>
            </a:xfrm>
            <a:prstGeom prst="bentConnector3">
              <a:avLst>
                <a:gd name="adj1" fmla="val -7965"/>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1" name="矩形 80"/>
            <p:cNvSpPr/>
            <p:nvPr/>
          </p:nvSpPr>
          <p:spPr>
            <a:xfrm>
              <a:off x="8719118" y="3849988"/>
              <a:ext cx="773251" cy="287879"/>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400">
                  <a:latin typeface="Huawei Sans" panose="020C0503030203020204" pitchFamily="34" charset="0"/>
                </a:rPr>
                <a:t>STS</a:t>
              </a:r>
            </a:p>
          </p:txBody>
        </p:sp>
        <p:cxnSp>
          <p:nvCxnSpPr>
            <p:cNvPr id="85" name="肘形连接符 84"/>
            <p:cNvCxnSpPr>
              <a:stCxn id="48" idx="2"/>
            </p:cNvCxnSpPr>
            <p:nvPr/>
          </p:nvCxnSpPr>
          <p:spPr>
            <a:xfrm rot="16200000" flipH="1">
              <a:off x="8407828" y="3740490"/>
              <a:ext cx="311185" cy="273249"/>
            </a:xfrm>
            <a:prstGeom prst="bentConnector3">
              <a:avLst>
                <a:gd name="adj1" fmla="val 96397"/>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3" name="直接箭头连接符 92"/>
            <p:cNvCxnSpPr/>
            <p:nvPr/>
          </p:nvCxnSpPr>
          <p:spPr>
            <a:xfrm>
              <a:off x="9105743" y="4137867"/>
              <a:ext cx="0" cy="26376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4" name="矩形 93"/>
            <p:cNvSpPr/>
            <p:nvPr/>
          </p:nvSpPr>
          <p:spPr>
            <a:xfrm>
              <a:off x="6998145" y="2475333"/>
              <a:ext cx="773251" cy="287879"/>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400">
                  <a:latin typeface="Huawei Sans" panose="020C0503030203020204" pitchFamily="34" charset="0"/>
                </a:rPr>
                <a:t>UPSA</a:t>
              </a:r>
            </a:p>
          </p:txBody>
        </p:sp>
        <p:sp>
          <p:nvSpPr>
            <p:cNvPr id="95" name="矩形 94"/>
            <p:cNvSpPr/>
            <p:nvPr/>
          </p:nvSpPr>
          <p:spPr>
            <a:xfrm>
              <a:off x="10068658" y="2339854"/>
              <a:ext cx="773251" cy="287879"/>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400">
                  <a:latin typeface="Huawei Sans" panose="020C0503030203020204" pitchFamily="34" charset="0"/>
                </a:rPr>
                <a:t>UPSB</a:t>
              </a:r>
            </a:p>
          </p:txBody>
        </p:sp>
        <p:cxnSp>
          <p:nvCxnSpPr>
            <p:cNvPr id="97" name="直接箭头连接符 96"/>
            <p:cNvCxnSpPr/>
            <p:nvPr/>
          </p:nvCxnSpPr>
          <p:spPr>
            <a:xfrm>
              <a:off x="7170821" y="2763212"/>
              <a:ext cx="0" cy="66594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a:off x="7478829" y="2763212"/>
              <a:ext cx="0" cy="5130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7478829" y="3276287"/>
              <a:ext cx="94796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9" name="直接箭头连接符 108"/>
            <p:cNvCxnSpPr>
              <a:endCxn id="48" idx="0"/>
            </p:cNvCxnSpPr>
            <p:nvPr/>
          </p:nvCxnSpPr>
          <p:spPr>
            <a:xfrm>
              <a:off x="8426796" y="3276287"/>
              <a:ext cx="0" cy="15735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1" name="肘形连接符 110"/>
            <p:cNvCxnSpPr/>
            <p:nvPr/>
          </p:nvCxnSpPr>
          <p:spPr>
            <a:xfrm rot="5400000">
              <a:off x="9751537" y="2770967"/>
              <a:ext cx="737582" cy="451114"/>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3" name="肘形连接符 112"/>
            <p:cNvCxnSpPr/>
            <p:nvPr/>
          </p:nvCxnSpPr>
          <p:spPr>
            <a:xfrm rot="16200000" flipH="1">
              <a:off x="10469034" y="2835129"/>
              <a:ext cx="801421" cy="386627"/>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114" name="右箭头 113"/>
          <p:cNvSpPr/>
          <p:nvPr/>
        </p:nvSpPr>
        <p:spPr bwMode="auto">
          <a:xfrm>
            <a:off x="5113332" y="3637820"/>
            <a:ext cx="1223672" cy="594360"/>
          </a:xfrm>
          <a:prstGeom prst="rightArrow">
            <a:avLst/>
          </a:prstGeom>
          <a:noFill/>
          <a:ln w="9525" cap="flat" cmpd="sng" algn="ctr">
            <a:solidFill>
              <a:schemeClr val="tx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1" i="0" u="none" strike="noStrike" cap="none" normalizeH="0" baseline="0" smtClean="0">
              <a:ln>
                <a:noFill/>
              </a:ln>
              <a:solidFill>
                <a:schemeClr val="tx1"/>
              </a:solidFill>
              <a:effectLst/>
              <a:latin typeface="Huawei Sans" panose="020C0503030203020204" pitchFamily="34" charset="0"/>
              <a:ea typeface="SimSun" pitchFamily="2" charset="-122"/>
            </a:endParaRPr>
          </a:p>
        </p:txBody>
      </p:sp>
      <p:sp>
        <p:nvSpPr>
          <p:cNvPr id="116" name="文本框 115"/>
          <p:cNvSpPr txBox="1"/>
          <p:nvPr/>
        </p:nvSpPr>
        <p:spPr>
          <a:xfrm>
            <a:off x="7289386" y="5822950"/>
            <a:ext cx="3658374" cy="307777"/>
          </a:xfrm>
          <a:prstGeom prst="rect">
            <a:avLst/>
          </a:prstGeom>
          <a:noFill/>
        </p:spPr>
        <p:txBody>
          <a:bodyPr wrap="none" rtlCol="0">
            <a:spAutoFit/>
          </a:bodyPr>
          <a:lstStyle/>
          <a:p>
            <a:r>
              <a:rPr lang="en-US" sz="1400" dirty="0">
                <a:latin typeface="Huawei Sans" panose="020C0503030203020204" pitchFamily="34" charset="0"/>
              </a:rPr>
              <a:t>The UPS system is configured in 2N mode.</a:t>
            </a:r>
          </a:p>
        </p:txBody>
      </p:sp>
      <p:sp>
        <p:nvSpPr>
          <p:cNvPr id="120" name="文本框 119"/>
          <p:cNvSpPr txBox="1"/>
          <p:nvPr/>
        </p:nvSpPr>
        <p:spPr>
          <a:xfrm>
            <a:off x="899329" y="2161969"/>
            <a:ext cx="3531736" cy="338554"/>
          </a:xfrm>
          <a:prstGeom prst="rect">
            <a:avLst/>
          </a:prstGeom>
          <a:noFill/>
        </p:spPr>
        <p:txBody>
          <a:bodyPr wrap="none" rtlCol="0">
            <a:spAutoFit/>
          </a:bodyPr>
          <a:lstStyle/>
          <a:p>
            <a:r>
              <a:rPr lang="en-US" sz="1600">
                <a:latin typeface="Huawei Sans" panose="020C0503030203020204" pitchFamily="34" charset="0"/>
              </a:rPr>
              <a:t>Original power distribution solution</a:t>
            </a:r>
          </a:p>
        </p:txBody>
      </p:sp>
      <p:sp>
        <p:nvSpPr>
          <p:cNvPr id="121" name="文本框 120"/>
          <p:cNvSpPr txBox="1"/>
          <p:nvPr/>
        </p:nvSpPr>
        <p:spPr>
          <a:xfrm>
            <a:off x="7919623" y="2008969"/>
            <a:ext cx="2425664" cy="338554"/>
          </a:xfrm>
          <a:prstGeom prst="rect">
            <a:avLst/>
          </a:prstGeom>
          <a:noFill/>
        </p:spPr>
        <p:txBody>
          <a:bodyPr wrap="none" rtlCol="0">
            <a:spAutoFit/>
          </a:bodyPr>
          <a:lstStyle/>
          <a:p>
            <a:r>
              <a:rPr lang="en-US" sz="1600">
                <a:latin typeface="Huawei Sans" panose="020C0503030203020204" pitchFamily="34" charset="0"/>
              </a:rPr>
              <a:t>After the reconstruction</a:t>
            </a:r>
          </a:p>
        </p:txBody>
      </p:sp>
    </p:spTree>
    <p:extLst>
      <p:ext uri="{BB962C8B-B14F-4D97-AF65-F5344CB8AC3E}">
        <p14:creationId xmlns:p14="http://schemas.microsoft.com/office/powerpoint/2010/main" val="261672863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Answer to Task 2 (2)</a:t>
            </a:r>
            <a:endParaRPr lang="en-US"/>
          </a:p>
        </p:txBody>
      </p:sp>
      <p:grpSp>
        <p:nvGrpSpPr>
          <p:cNvPr id="58" name="组合 57"/>
          <p:cNvGrpSpPr/>
          <p:nvPr/>
        </p:nvGrpSpPr>
        <p:grpSpPr>
          <a:xfrm>
            <a:off x="2028846" y="876163"/>
            <a:ext cx="9627348" cy="5249585"/>
            <a:chOff x="2888054" y="1224049"/>
            <a:chExt cx="8840849" cy="5249585"/>
          </a:xfrm>
        </p:grpSpPr>
        <p:grpSp>
          <p:nvGrpSpPr>
            <p:cNvPr id="5" name="组合 4"/>
            <p:cNvGrpSpPr/>
            <p:nvPr/>
          </p:nvGrpSpPr>
          <p:grpSpPr>
            <a:xfrm>
              <a:off x="2888054" y="3751665"/>
              <a:ext cx="8806645" cy="2644534"/>
              <a:chOff x="1113211" y="2242982"/>
              <a:chExt cx="9594492" cy="3858829"/>
            </a:xfrm>
          </p:grpSpPr>
          <p:cxnSp>
            <p:nvCxnSpPr>
              <p:cNvPr id="6" name="肘形连接符 5"/>
              <p:cNvCxnSpPr>
                <a:stCxn id="26" idx="1"/>
                <a:endCxn id="22" idx="0"/>
              </p:cNvCxnSpPr>
              <p:nvPr/>
            </p:nvCxnSpPr>
            <p:spPr>
              <a:xfrm rot="10800000" flipV="1">
                <a:off x="3773999" y="5230544"/>
                <a:ext cx="628975" cy="454172"/>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252981" y="2787292"/>
                <a:ext cx="616017" cy="394634"/>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wrap="none" rtlCol="0" anchor="ctr"/>
              <a:lstStyle/>
              <a:p>
                <a:pPr algn="ctr"/>
                <a:r>
                  <a:rPr lang="en-US" sz="1200" dirty="0">
                    <a:latin typeface="Huawei Sans" panose="020C0503030203020204" pitchFamily="34" charset="0"/>
                  </a:rPr>
                  <a:t>Mains</a:t>
                </a:r>
              </a:p>
            </p:txBody>
          </p:sp>
          <p:sp>
            <p:nvSpPr>
              <p:cNvPr id="8" name="矩形 7"/>
              <p:cNvSpPr/>
              <p:nvPr/>
            </p:nvSpPr>
            <p:spPr>
              <a:xfrm>
                <a:off x="1113211" y="3642476"/>
                <a:ext cx="912202" cy="771989"/>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altLang="zh-CN" sz="1200" dirty="0">
                    <a:latin typeface="Huawei Sans" panose="020C0503030203020204" pitchFamily="34" charset="0"/>
                  </a:rPr>
                  <a:t>High</a:t>
                </a:r>
                <a:r>
                  <a:rPr lang="en-US" sz="1200" dirty="0" smtClean="0">
                    <a:latin typeface="Huawei Sans" panose="020C0503030203020204" pitchFamily="34" charset="0"/>
                  </a:rPr>
                  <a:t>-voltage </a:t>
                </a:r>
                <a:r>
                  <a:rPr lang="en-US" sz="1200" dirty="0">
                    <a:latin typeface="Huawei Sans" panose="020C0503030203020204" pitchFamily="34" charset="0"/>
                  </a:rPr>
                  <a:t>PDF</a:t>
                </a:r>
              </a:p>
            </p:txBody>
          </p:sp>
          <p:cxnSp>
            <p:nvCxnSpPr>
              <p:cNvPr id="9" name="直接箭头连接符 8"/>
              <p:cNvCxnSpPr>
                <a:stCxn id="7" idx="2"/>
                <a:endCxn id="8" idx="0"/>
              </p:cNvCxnSpPr>
              <p:nvPr/>
            </p:nvCxnSpPr>
            <p:spPr>
              <a:xfrm>
                <a:off x="1560990" y="3181927"/>
                <a:ext cx="8322" cy="46055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a:off x="2374324" y="3297529"/>
                <a:ext cx="0" cy="2274843"/>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8" idx="3"/>
              </p:cNvCxnSpPr>
              <p:nvPr/>
            </p:nvCxnSpPr>
            <p:spPr>
              <a:xfrm>
                <a:off x="2025413" y="4028471"/>
                <a:ext cx="34891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2177007" y="2753934"/>
                <a:ext cx="394636" cy="556661"/>
                <a:chOff x="2857098" y="1838425"/>
                <a:chExt cx="394636" cy="556661"/>
              </a:xfrm>
            </p:grpSpPr>
            <p:sp>
              <p:nvSpPr>
                <p:cNvPr id="54" name="椭圆 53"/>
                <p:cNvSpPr/>
                <p:nvPr/>
              </p:nvSpPr>
              <p:spPr>
                <a:xfrm>
                  <a:off x="2857098" y="1838425"/>
                  <a:ext cx="394635" cy="3946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ndParaRPr>
                </a:p>
              </p:txBody>
            </p:sp>
            <p:sp>
              <p:nvSpPr>
                <p:cNvPr id="55" name="椭圆 54"/>
                <p:cNvSpPr/>
                <p:nvPr/>
              </p:nvSpPr>
              <p:spPr>
                <a:xfrm>
                  <a:off x="2857099" y="2000451"/>
                  <a:ext cx="394635" cy="3946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ndParaRPr>
                </a:p>
              </p:txBody>
            </p:sp>
          </p:grpSp>
          <p:grpSp>
            <p:nvGrpSpPr>
              <p:cNvPr id="13" name="组合 12"/>
              <p:cNvGrpSpPr/>
              <p:nvPr/>
            </p:nvGrpSpPr>
            <p:grpSpPr>
              <a:xfrm>
                <a:off x="2181818" y="5545150"/>
                <a:ext cx="394636" cy="556661"/>
                <a:chOff x="2857098" y="1838425"/>
                <a:chExt cx="394636" cy="556661"/>
              </a:xfrm>
            </p:grpSpPr>
            <p:sp>
              <p:nvSpPr>
                <p:cNvPr id="52" name="椭圆 51"/>
                <p:cNvSpPr/>
                <p:nvPr/>
              </p:nvSpPr>
              <p:spPr>
                <a:xfrm>
                  <a:off x="2857098" y="1838425"/>
                  <a:ext cx="394635" cy="3946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ndParaRPr>
                </a:p>
              </p:txBody>
            </p:sp>
            <p:sp>
              <p:nvSpPr>
                <p:cNvPr id="53" name="椭圆 52"/>
                <p:cNvSpPr/>
                <p:nvPr/>
              </p:nvSpPr>
              <p:spPr>
                <a:xfrm>
                  <a:off x="2857099" y="2000451"/>
                  <a:ext cx="394635" cy="3946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ndParaRPr>
                </a:p>
              </p:txBody>
            </p:sp>
          </p:grpSp>
          <p:cxnSp>
            <p:nvCxnSpPr>
              <p:cNvPr id="14" name="直接箭头连接符 13"/>
              <p:cNvCxnSpPr/>
              <p:nvPr/>
            </p:nvCxnSpPr>
            <p:spPr>
              <a:xfrm>
                <a:off x="4100455" y="2635752"/>
                <a:ext cx="50051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3484438" y="2490405"/>
                <a:ext cx="616017" cy="394635"/>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ATS</a:t>
                </a:r>
              </a:p>
            </p:txBody>
          </p:sp>
          <p:cxnSp>
            <p:nvCxnSpPr>
              <p:cNvPr id="16" name="肘形连接符 15"/>
              <p:cNvCxnSpPr/>
              <p:nvPr/>
            </p:nvCxnSpPr>
            <p:spPr>
              <a:xfrm flipV="1">
                <a:off x="2547578" y="2635752"/>
                <a:ext cx="912796" cy="263529"/>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4386035" y="3587556"/>
                <a:ext cx="1558285" cy="394634"/>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00" dirty="0">
                    <a:latin typeface="Huawei Sans" panose="020C0503030203020204" pitchFamily="34" charset="0"/>
                  </a:rPr>
                  <a:t>DG</a:t>
                </a:r>
                <a:r>
                  <a:rPr lang="en-US" sz="1200" dirty="0" smtClean="0">
                    <a:latin typeface="Huawei Sans" panose="020C0503030203020204" pitchFamily="34" charset="0"/>
                  </a:rPr>
                  <a:t>: 1 </a:t>
                </a:r>
                <a:r>
                  <a:rPr lang="en-US" sz="1200" dirty="0">
                    <a:latin typeface="Huawei Sans" panose="020C0503030203020204" pitchFamily="34" charset="0"/>
                  </a:rPr>
                  <a:t>x 1500 kVA</a:t>
                </a:r>
              </a:p>
            </p:txBody>
          </p:sp>
          <p:cxnSp>
            <p:nvCxnSpPr>
              <p:cNvPr id="18" name="肘形连接符 17"/>
              <p:cNvCxnSpPr/>
              <p:nvPr/>
            </p:nvCxnSpPr>
            <p:spPr>
              <a:xfrm rot="10800000">
                <a:off x="3484439" y="2775364"/>
                <a:ext cx="693933" cy="1097151"/>
              </a:xfrm>
              <a:prstGeom prst="bentConnector3">
                <a:avLst>
                  <a:gd name="adj1" fmla="val 13294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4600969" y="2469901"/>
                <a:ext cx="616017" cy="394635"/>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S1</a:t>
                </a:r>
              </a:p>
            </p:txBody>
          </p:sp>
          <p:cxnSp>
            <p:nvCxnSpPr>
              <p:cNvPr id="20" name="直接箭头连接符 19"/>
              <p:cNvCxnSpPr>
                <a:endCxn id="22" idx="1"/>
              </p:cNvCxnSpPr>
              <p:nvPr/>
            </p:nvCxnSpPr>
            <p:spPr>
              <a:xfrm>
                <a:off x="2547578" y="5882035"/>
                <a:ext cx="91841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4399558" y="4310392"/>
                <a:ext cx="1558285" cy="394634"/>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00" dirty="0">
                    <a:latin typeface="Huawei Sans" panose="020C0503030203020204" pitchFamily="34" charset="0"/>
                  </a:rPr>
                  <a:t>DG</a:t>
                </a:r>
                <a:r>
                  <a:rPr lang="en-US" sz="1200" dirty="0" smtClean="0">
                    <a:latin typeface="Huawei Sans" panose="020C0503030203020204" pitchFamily="34" charset="0"/>
                  </a:rPr>
                  <a:t>: 1 </a:t>
                </a:r>
                <a:r>
                  <a:rPr lang="en-US" sz="1200" dirty="0">
                    <a:latin typeface="Huawei Sans" panose="020C0503030203020204" pitchFamily="34" charset="0"/>
                  </a:rPr>
                  <a:t>x 1500 kVA</a:t>
                </a:r>
              </a:p>
            </p:txBody>
          </p:sp>
          <p:sp>
            <p:nvSpPr>
              <p:cNvPr id="22" name="矩形 21"/>
              <p:cNvSpPr/>
              <p:nvPr/>
            </p:nvSpPr>
            <p:spPr>
              <a:xfrm>
                <a:off x="3465989" y="5684717"/>
                <a:ext cx="616017" cy="394635"/>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00" dirty="0">
                    <a:latin typeface="Huawei Sans" panose="020C0503030203020204" pitchFamily="34" charset="0"/>
                  </a:rPr>
                  <a:t>ATS</a:t>
                </a:r>
              </a:p>
            </p:txBody>
          </p:sp>
          <p:sp>
            <p:nvSpPr>
              <p:cNvPr id="23" name="矩形 22"/>
              <p:cNvSpPr/>
              <p:nvPr/>
            </p:nvSpPr>
            <p:spPr>
              <a:xfrm>
                <a:off x="4600969" y="5683356"/>
                <a:ext cx="616017" cy="394635"/>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S2</a:t>
                </a:r>
              </a:p>
            </p:txBody>
          </p:sp>
          <p:cxnSp>
            <p:nvCxnSpPr>
              <p:cNvPr id="24" name="直接箭头连接符 23"/>
              <p:cNvCxnSpPr/>
              <p:nvPr/>
            </p:nvCxnSpPr>
            <p:spPr>
              <a:xfrm>
                <a:off x="4073184" y="5880673"/>
                <a:ext cx="50051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6376200" y="2242982"/>
                <a:ext cx="4331503" cy="3013672"/>
                <a:chOff x="6413921" y="2699241"/>
                <a:chExt cx="3921229" cy="3013672"/>
              </a:xfrm>
            </p:grpSpPr>
            <p:grpSp>
              <p:nvGrpSpPr>
                <p:cNvPr id="31" name="组合 30"/>
                <p:cNvGrpSpPr/>
                <p:nvPr/>
              </p:nvGrpSpPr>
              <p:grpSpPr>
                <a:xfrm>
                  <a:off x="6427256" y="2699241"/>
                  <a:ext cx="577515" cy="562017"/>
                  <a:chOff x="6430498" y="2670177"/>
                  <a:chExt cx="577515" cy="562017"/>
                </a:xfrm>
              </p:grpSpPr>
              <p:sp>
                <p:nvSpPr>
                  <p:cNvPr id="50" name="椭圆 49"/>
                  <p:cNvSpPr/>
                  <p:nvPr/>
                </p:nvSpPr>
                <p:spPr>
                  <a:xfrm>
                    <a:off x="6430498" y="2670177"/>
                    <a:ext cx="577515" cy="55974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ndParaRPr>
                  </a:p>
                </p:txBody>
              </p:sp>
              <p:sp>
                <p:nvSpPr>
                  <p:cNvPr id="51" name="文本框 50"/>
                  <p:cNvSpPr txBox="1"/>
                  <p:nvPr/>
                </p:nvSpPr>
                <p:spPr>
                  <a:xfrm>
                    <a:off x="6528338" y="2828005"/>
                    <a:ext cx="348135" cy="404189"/>
                  </a:xfrm>
                  <a:prstGeom prst="rect">
                    <a:avLst/>
                  </a:prstGeom>
                  <a:noFill/>
                </p:spPr>
                <p:txBody>
                  <a:bodyPr wrap="none" rtlCol="0">
                    <a:spAutoFit/>
                  </a:bodyPr>
                  <a:lstStyle/>
                  <a:p>
                    <a:r>
                      <a:rPr lang="en-US" sz="1200">
                        <a:latin typeface="Huawei Sans" panose="020C0503030203020204" pitchFamily="34" charset="0"/>
                      </a:rPr>
                      <a:t>S1</a:t>
                    </a:r>
                  </a:p>
                </p:txBody>
              </p:sp>
            </p:grpSp>
            <p:sp>
              <p:nvSpPr>
                <p:cNvPr id="32" name="矩形 31"/>
                <p:cNvSpPr/>
                <p:nvPr/>
              </p:nvSpPr>
              <p:spPr>
                <a:xfrm>
                  <a:off x="9314871" y="2766678"/>
                  <a:ext cx="1020279" cy="39463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Chiller</a:t>
                  </a:r>
                </a:p>
              </p:txBody>
            </p:sp>
            <p:grpSp>
              <p:nvGrpSpPr>
                <p:cNvPr id="33" name="组合 32"/>
                <p:cNvGrpSpPr/>
                <p:nvPr/>
              </p:nvGrpSpPr>
              <p:grpSpPr>
                <a:xfrm>
                  <a:off x="6430497" y="3442071"/>
                  <a:ext cx="577515" cy="562017"/>
                  <a:chOff x="6430498" y="2670177"/>
                  <a:chExt cx="577515" cy="562017"/>
                </a:xfrm>
              </p:grpSpPr>
              <p:sp>
                <p:nvSpPr>
                  <p:cNvPr id="48" name="椭圆 47"/>
                  <p:cNvSpPr/>
                  <p:nvPr/>
                </p:nvSpPr>
                <p:spPr>
                  <a:xfrm>
                    <a:off x="6430498" y="2670177"/>
                    <a:ext cx="577515" cy="55974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ndParaRPr>
                  </a:p>
                </p:txBody>
              </p:sp>
              <p:sp>
                <p:nvSpPr>
                  <p:cNvPr id="49" name="文本框 48"/>
                  <p:cNvSpPr txBox="1"/>
                  <p:nvPr/>
                </p:nvSpPr>
                <p:spPr>
                  <a:xfrm>
                    <a:off x="6528338" y="2828005"/>
                    <a:ext cx="348135" cy="404189"/>
                  </a:xfrm>
                  <a:prstGeom prst="rect">
                    <a:avLst/>
                  </a:prstGeom>
                  <a:noFill/>
                </p:spPr>
                <p:txBody>
                  <a:bodyPr wrap="none" rtlCol="0">
                    <a:spAutoFit/>
                  </a:bodyPr>
                  <a:lstStyle/>
                  <a:p>
                    <a:r>
                      <a:rPr lang="en-US" sz="1200">
                        <a:latin typeface="Huawei Sans" panose="020C0503030203020204" pitchFamily="34" charset="0"/>
                      </a:rPr>
                      <a:t>S2</a:t>
                    </a:r>
                  </a:p>
                </p:txBody>
              </p:sp>
            </p:grpSp>
            <p:sp>
              <p:nvSpPr>
                <p:cNvPr id="34" name="矩形 33"/>
                <p:cNvSpPr/>
                <p:nvPr/>
              </p:nvSpPr>
              <p:spPr>
                <a:xfrm>
                  <a:off x="7853433" y="2781795"/>
                  <a:ext cx="616017" cy="39463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ATS</a:t>
                  </a:r>
                </a:p>
              </p:txBody>
            </p:sp>
            <p:cxnSp>
              <p:nvCxnSpPr>
                <p:cNvPr id="35" name="肘形连接符 34"/>
                <p:cNvCxnSpPr>
                  <a:stCxn id="48" idx="6"/>
                  <a:endCxn id="34" idx="2"/>
                </p:cNvCxnSpPr>
                <p:nvPr/>
              </p:nvCxnSpPr>
              <p:spPr>
                <a:xfrm flipV="1">
                  <a:off x="7008012" y="3176430"/>
                  <a:ext cx="1153430" cy="545512"/>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a:endCxn id="34" idx="1"/>
                </p:cNvCxnSpPr>
                <p:nvPr/>
              </p:nvCxnSpPr>
              <p:spPr>
                <a:xfrm>
                  <a:off x="7004771" y="2979111"/>
                  <a:ext cx="848662" cy="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7" name="直接箭头连接符 36"/>
                <p:cNvCxnSpPr/>
                <p:nvPr/>
              </p:nvCxnSpPr>
              <p:spPr>
                <a:xfrm>
                  <a:off x="8469450" y="2978563"/>
                  <a:ext cx="848662" cy="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6427256" y="4077087"/>
                  <a:ext cx="577515" cy="562017"/>
                  <a:chOff x="6430498" y="2670177"/>
                  <a:chExt cx="577515" cy="562017"/>
                </a:xfrm>
              </p:grpSpPr>
              <p:sp>
                <p:nvSpPr>
                  <p:cNvPr id="46" name="椭圆 45"/>
                  <p:cNvSpPr/>
                  <p:nvPr/>
                </p:nvSpPr>
                <p:spPr>
                  <a:xfrm>
                    <a:off x="6430498" y="2670177"/>
                    <a:ext cx="577515" cy="55974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ndParaRPr>
                  </a:p>
                </p:txBody>
              </p:sp>
              <p:sp>
                <p:nvSpPr>
                  <p:cNvPr id="47" name="文本框 46"/>
                  <p:cNvSpPr txBox="1"/>
                  <p:nvPr/>
                </p:nvSpPr>
                <p:spPr>
                  <a:xfrm>
                    <a:off x="6528338" y="2828005"/>
                    <a:ext cx="348135" cy="404189"/>
                  </a:xfrm>
                  <a:prstGeom prst="rect">
                    <a:avLst/>
                  </a:prstGeom>
                  <a:noFill/>
                </p:spPr>
                <p:txBody>
                  <a:bodyPr wrap="none" rtlCol="0">
                    <a:spAutoFit/>
                  </a:bodyPr>
                  <a:lstStyle/>
                  <a:p>
                    <a:r>
                      <a:rPr lang="en-US" sz="1200">
                        <a:latin typeface="Huawei Sans" panose="020C0503030203020204" pitchFamily="34" charset="0"/>
                      </a:rPr>
                      <a:t>S1</a:t>
                    </a:r>
                  </a:p>
                </p:txBody>
              </p:sp>
            </p:grpSp>
            <p:grpSp>
              <p:nvGrpSpPr>
                <p:cNvPr id="39" name="组合 38"/>
                <p:cNvGrpSpPr/>
                <p:nvPr/>
              </p:nvGrpSpPr>
              <p:grpSpPr>
                <a:xfrm>
                  <a:off x="6413921" y="5150896"/>
                  <a:ext cx="577515" cy="562017"/>
                  <a:chOff x="6430498" y="2670177"/>
                  <a:chExt cx="577515" cy="562017"/>
                </a:xfrm>
              </p:grpSpPr>
              <p:sp>
                <p:nvSpPr>
                  <p:cNvPr id="44" name="椭圆 43"/>
                  <p:cNvSpPr/>
                  <p:nvPr/>
                </p:nvSpPr>
                <p:spPr>
                  <a:xfrm>
                    <a:off x="6430498" y="2670177"/>
                    <a:ext cx="577515" cy="55974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ndParaRPr>
                  </a:p>
                </p:txBody>
              </p:sp>
              <p:sp>
                <p:nvSpPr>
                  <p:cNvPr id="45" name="文本框 44"/>
                  <p:cNvSpPr txBox="1"/>
                  <p:nvPr/>
                </p:nvSpPr>
                <p:spPr>
                  <a:xfrm>
                    <a:off x="6528338" y="2828005"/>
                    <a:ext cx="348135" cy="404189"/>
                  </a:xfrm>
                  <a:prstGeom prst="rect">
                    <a:avLst/>
                  </a:prstGeom>
                  <a:noFill/>
                </p:spPr>
                <p:txBody>
                  <a:bodyPr wrap="none" rtlCol="0">
                    <a:spAutoFit/>
                  </a:bodyPr>
                  <a:lstStyle/>
                  <a:p>
                    <a:r>
                      <a:rPr lang="en-US" sz="1200">
                        <a:latin typeface="Huawei Sans" panose="020C0503030203020204" pitchFamily="34" charset="0"/>
                      </a:rPr>
                      <a:t>S2</a:t>
                    </a:r>
                  </a:p>
                </p:txBody>
              </p:sp>
            </p:grpSp>
            <p:cxnSp>
              <p:nvCxnSpPr>
                <p:cNvPr id="40" name="直接箭头连接符 39"/>
                <p:cNvCxnSpPr/>
                <p:nvPr/>
              </p:nvCxnSpPr>
              <p:spPr>
                <a:xfrm>
                  <a:off x="7004771" y="4356957"/>
                  <a:ext cx="500929"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p:nvPr/>
              </p:nvCxnSpPr>
              <p:spPr>
                <a:xfrm>
                  <a:off x="6988195" y="5476170"/>
                  <a:ext cx="500929"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7511052" y="4148058"/>
                  <a:ext cx="616017" cy="39463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UPSA</a:t>
                  </a:r>
                </a:p>
              </p:txBody>
            </p:sp>
            <p:sp>
              <p:nvSpPr>
                <p:cNvPr id="43" name="矩形 42"/>
                <p:cNvSpPr/>
                <p:nvPr/>
              </p:nvSpPr>
              <p:spPr>
                <a:xfrm>
                  <a:off x="7494476" y="5234811"/>
                  <a:ext cx="616017" cy="39463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UPSB</a:t>
                  </a:r>
                </a:p>
              </p:txBody>
            </p:sp>
          </p:grpSp>
          <p:sp>
            <p:nvSpPr>
              <p:cNvPr id="26" name="矩形 25"/>
              <p:cNvSpPr/>
              <p:nvPr/>
            </p:nvSpPr>
            <p:spPr>
              <a:xfrm>
                <a:off x="4402973" y="5033228"/>
                <a:ext cx="1558285" cy="394634"/>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00" dirty="0">
                    <a:latin typeface="Huawei Sans" panose="020C0503030203020204" pitchFamily="34" charset="0"/>
                  </a:rPr>
                  <a:t>DG</a:t>
                </a:r>
                <a:r>
                  <a:rPr lang="en-US" sz="1200" dirty="0" smtClean="0">
                    <a:latin typeface="Huawei Sans" panose="020C0503030203020204" pitchFamily="34" charset="0"/>
                  </a:rPr>
                  <a:t>: 1 </a:t>
                </a:r>
                <a:r>
                  <a:rPr lang="en-US" sz="1200" dirty="0">
                    <a:latin typeface="Huawei Sans" panose="020C0503030203020204" pitchFamily="34" charset="0"/>
                  </a:rPr>
                  <a:t>x 1500 kVA</a:t>
                </a:r>
              </a:p>
            </p:txBody>
          </p:sp>
          <p:cxnSp>
            <p:nvCxnSpPr>
              <p:cNvPr id="27" name="肘形连接符 26"/>
              <p:cNvCxnSpPr>
                <a:stCxn id="21" idx="1"/>
                <a:endCxn id="29" idx="2"/>
              </p:cNvCxnSpPr>
              <p:nvPr/>
            </p:nvCxnSpPr>
            <p:spPr>
              <a:xfrm rot="10800000">
                <a:off x="3736813" y="4037112"/>
                <a:ext cx="662746" cy="470597"/>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肘形连接符 27"/>
              <p:cNvCxnSpPr>
                <a:stCxn id="21" idx="1"/>
                <a:endCxn id="30" idx="0"/>
              </p:cNvCxnSpPr>
              <p:nvPr/>
            </p:nvCxnSpPr>
            <p:spPr>
              <a:xfrm rot="10800000" flipV="1">
                <a:off x="3725552" y="4507708"/>
                <a:ext cx="674006" cy="318451"/>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3295250" y="3424800"/>
                <a:ext cx="883122" cy="612312"/>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00" dirty="0">
                    <a:latin typeface="Huawei Sans" panose="020C0503030203020204" pitchFamily="34" charset="0"/>
                  </a:rPr>
                  <a:t>Parallel cabinet</a:t>
                </a:r>
              </a:p>
            </p:txBody>
          </p:sp>
          <p:sp>
            <p:nvSpPr>
              <p:cNvPr id="30" name="矩形 29"/>
              <p:cNvSpPr/>
              <p:nvPr/>
            </p:nvSpPr>
            <p:spPr>
              <a:xfrm>
                <a:off x="3272732" y="4826161"/>
                <a:ext cx="905640" cy="574829"/>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00" dirty="0">
                    <a:latin typeface="Huawei Sans" panose="020C0503030203020204" pitchFamily="34" charset="0"/>
                  </a:rPr>
                  <a:t>Parallel cabinet</a:t>
                </a:r>
              </a:p>
            </p:txBody>
          </p:sp>
          <p:cxnSp>
            <p:nvCxnSpPr>
              <p:cNvPr id="147" name="直接箭头连接符 146"/>
              <p:cNvCxnSpPr>
                <a:stCxn id="29" idx="3"/>
                <a:endCxn id="17" idx="1"/>
              </p:cNvCxnSpPr>
              <p:nvPr/>
            </p:nvCxnSpPr>
            <p:spPr>
              <a:xfrm>
                <a:off x="4178372" y="3730956"/>
                <a:ext cx="207663"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52" name="组合 151"/>
            <p:cNvGrpSpPr/>
            <p:nvPr/>
          </p:nvGrpSpPr>
          <p:grpSpPr>
            <a:xfrm>
              <a:off x="2973453" y="1224049"/>
              <a:ext cx="8755450" cy="2065731"/>
              <a:chOff x="2332853" y="1243001"/>
              <a:chExt cx="9113960" cy="2065731"/>
            </a:xfrm>
          </p:grpSpPr>
          <p:grpSp>
            <p:nvGrpSpPr>
              <p:cNvPr id="94" name="组合 93"/>
              <p:cNvGrpSpPr/>
              <p:nvPr/>
            </p:nvGrpSpPr>
            <p:grpSpPr>
              <a:xfrm>
                <a:off x="2332853" y="1243001"/>
                <a:ext cx="5377926" cy="1885306"/>
                <a:chOff x="1058779" y="2387288"/>
                <a:chExt cx="3964005" cy="2998912"/>
              </a:xfrm>
            </p:grpSpPr>
            <p:sp>
              <p:nvSpPr>
                <p:cNvPr id="95" name="矩形 94"/>
                <p:cNvSpPr/>
                <p:nvPr/>
              </p:nvSpPr>
              <p:spPr>
                <a:xfrm>
                  <a:off x="1058779" y="2704679"/>
                  <a:ext cx="616017" cy="394635"/>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Mains</a:t>
                  </a:r>
                </a:p>
              </p:txBody>
            </p:sp>
            <p:sp>
              <p:nvSpPr>
                <p:cNvPr id="96" name="矩形 95"/>
                <p:cNvSpPr/>
                <p:nvPr/>
              </p:nvSpPr>
              <p:spPr>
                <a:xfrm>
                  <a:off x="1058779" y="3358514"/>
                  <a:ext cx="616017" cy="1046848"/>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altLang="zh-CN" sz="1200" dirty="0">
                      <a:latin typeface="Huawei Sans" panose="020C0503030203020204" pitchFamily="34" charset="0"/>
                    </a:rPr>
                    <a:t>High</a:t>
                  </a:r>
                  <a:r>
                    <a:rPr lang="en-US" sz="1200" dirty="0" smtClean="0">
                      <a:latin typeface="Huawei Sans" panose="020C0503030203020204" pitchFamily="34" charset="0"/>
                    </a:rPr>
                    <a:t>-voltage </a:t>
                  </a:r>
                  <a:r>
                    <a:rPr lang="en-US" sz="1200" dirty="0">
                      <a:latin typeface="Huawei Sans" panose="020C0503030203020204" pitchFamily="34" charset="0"/>
                    </a:rPr>
                    <a:t>PDF</a:t>
                  </a:r>
                </a:p>
              </p:txBody>
            </p:sp>
            <p:cxnSp>
              <p:nvCxnSpPr>
                <p:cNvPr id="97" name="直接箭头连接符 96"/>
                <p:cNvCxnSpPr>
                  <a:stCxn id="95" idx="2"/>
                  <a:endCxn id="96" idx="0"/>
                </p:cNvCxnSpPr>
                <p:nvPr/>
              </p:nvCxnSpPr>
              <p:spPr>
                <a:xfrm>
                  <a:off x="1366788" y="3099315"/>
                  <a:ext cx="0" cy="25919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8" name="直接箭头连接符 97"/>
                <p:cNvCxnSpPr/>
                <p:nvPr/>
              </p:nvCxnSpPr>
              <p:spPr>
                <a:xfrm>
                  <a:off x="2156059" y="3205192"/>
                  <a:ext cx="0" cy="981777"/>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V="1">
                  <a:off x="1674796" y="3671408"/>
                  <a:ext cx="48126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0" name="组合 99"/>
                <p:cNvGrpSpPr/>
                <p:nvPr/>
              </p:nvGrpSpPr>
              <p:grpSpPr>
                <a:xfrm>
                  <a:off x="1982805" y="2671321"/>
                  <a:ext cx="394636" cy="556661"/>
                  <a:chOff x="2857098" y="1838425"/>
                  <a:chExt cx="394636" cy="556661"/>
                </a:xfrm>
              </p:grpSpPr>
              <p:sp>
                <p:nvSpPr>
                  <p:cNvPr id="121" name="椭圆 120"/>
                  <p:cNvSpPr/>
                  <p:nvPr/>
                </p:nvSpPr>
                <p:spPr>
                  <a:xfrm>
                    <a:off x="2857098" y="1838425"/>
                    <a:ext cx="394635" cy="3946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ndParaRPr>
                  </a:p>
                </p:txBody>
              </p:sp>
              <p:sp>
                <p:nvSpPr>
                  <p:cNvPr id="122" name="椭圆 121"/>
                  <p:cNvSpPr/>
                  <p:nvPr/>
                </p:nvSpPr>
                <p:spPr>
                  <a:xfrm>
                    <a:off x="2857099" y="2000451"/>
                    <a:ext cx="394635" cy="3946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ndParaRPr>
                  </a:p>
                </p:txBody>
              </p:sp>
            </p:grpSp>
            <p:grpSp>
              <p:nvGrpSpPr>
                <p:cNvPr id="101" name="组合 100"/>
                <p:cNvGrpSpPr/>
                <p:nvPr/>
              </p:nvGrpSpPr>
              <p:grpSpPr>
                <a:xfrm>
                  <a:off x="1958741" y="4153501"/>
                  <a:ext cx="394636" cy="556661"/>
                  <a:chOff x="2857098" y="1838425"/>
                  <a:chExt cx="394636" cy="556661"/>
                </a:xfrm>
              </p:grpSpPr>
              <p:sp>
                <p:nvSpPr>
                  <p:cNvPr id="119" name="椭圆 118"/>
                  <p:cNvSpPr/>
                  <p:nvPr/>
                </p:nvSpPr>
                <p:spPr>
                  <a:xfrm>
                    <a:off x="2857098" y="1838425"/>
                    <a:ext cx="394635" cy="3946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ndParaRPr>
                  </a:p>
                </p:txBody>
              </p:sp>
              <p:sp>
                <p:nvSpPr>
                  <p:cNvPr id="120" name="椭圆 119"/>
                  <p:cNvSpPr/>
                  <p:nvPr/>
                </p:nvSpPr>
                <p:spPr>
                  <a:xfrm>
                    <a:off x="2857099" y="2000451"/>
                    <a:ext cx="394635" cy="3946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ndParaRPr>
                  </a:p>
                </p:txBody>
              </p:sp>
            </p:grpSp>
            <p:cxnSp>
              <p:nvCxnSpPr>
                <p:cNvPr id="102" name="直接箭头连接符 101"/>
                <p:cNvCxnSpPr/>
                <p:nvPr/>
              </p:nvCxnSpPr>
              <p:spPr>
                <a:xfrm>
                  <a:off x="3906253" y="2553139"/>
                  <a:ext cx="50051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3" name="矩形 102"/>
                <p:cNvSpPr/>
                <p:nvPr/>
              </p:nvSpPr>
              <p:spPr>
                <a:xfrm>
                  <a:off x="3290236" y="2407792"/>
                  <a:ext cx="616017" cy="394635"/>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ATS</a:t>
                  </a:r>
                </a:p>
              </p:txBody>
            </p:sp>
            <p:cxnSp>
              <p:nvCxnSpPr>
                <p:cNvPr id="104" name="肘形连接符 103"/>
                <p:cNvCxnSpPr/>
                <p:nvPr/>
              </p:nvCxnSpPr>
              <p:spPr>
                <a:xfrm flipV="1">
                  <a:off x="2353376" y="2553139"/>
                  <a:ext cx="912796" cy="263529"/>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 name="矩形 104"/>
                <p:cNvSpPr/>
                <p:nvPr/>
              </p:nvSpPr>
              <p:spPr>
                <a:xfrm>
                  <a:off x="3290235" y="3046598"/>
                  <a:ext cx="616017" cy="394635"/>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ATS</a:t>
                  </a:r>
                </a:p>
              </p:txBody>
            </p:sp>
            <p:cxnSp>
              <p:nvCxnSpPr>
                <p:cNvPr id="106" name="肘形连接符 105"/>
                <p:cNvCxnSpPr>
                  <a:stCxn id="122" idx="6"/>
                  <a:endCxn id="105" idx="1"/>
                </p:cNvCxnSpPr>
                <p:nvPr/>
              </p:nvCxnSpPr>
              <p:spPr>
                <a:xfrm>
                  <a:off x="2377441" y="3030665"/>
                  <a:ext cx="912794" cy="213251"/>
                </a:xfrm>
                <a:prstGeom prst="bentConnector3">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7" name="矩形 106"/>
                <p:cNvSpPr/>
                <p:nvPr/>
              </p:nvSpPr>
              <p:spPr>
                <a:xfrm>
                  <a:off x="2353377" y="3560221"/>
                  <a:ext cx="1750774" cy="394635"/>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DG: 2 x 1500 kVA</a:t>
                  </a:r>
                </a:p>
              </p:txBody>
            </p:sp>
            <p:cxnSp>
              <p:nvCxnSpPr>
                <p:cNvPr id="108" name="肘形连接符 107"/>
                <p:cNvCxnSpPr/>
                <p:nvPr/>
              </p:nvCxnSpPr>
              <p:spPr>
                <a:xfrm rot="5400000" flipH="1" flipV="1">
                  <a:off x="2655026" y="2916268"/>
                  <a:ext cx="888617" cy="381803"/>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9" name="肘形连接符 108"/>
                <p:cNvCxnSpPr>
                  <a:stCxn id="107" idx="0"/>
                </p:cNvCxnSpPr>
                <p:nvPr/>
              </p:nvCxnSpPr>
              <p:spPr>
                <a:xfrm rot="5400000" flipH="1" flipV="1">
                  <a:off x="3043601" y="3313588"/>
                  <a:ext cx="431797" cy="61470"/>
                </a:xfrm>
                <a:prstGeom prst="bentConnector3">
                  <a:avLst>
                    <a:gd name="adj1" fmla="val 103199"/>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0" name="直接箭头连接符 109"/>
                <p:cNvCxnSpPr/>
                <p:nvPr/>
              </p:nvCxnSpPr>
              <p:spPr>
                <a:xfrm>
                  <a:off x="3906253" y="3229918"/>
                  <a:ext cx="50051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1" name="矩形 110"/>
                <p:cNvSpPr/>
                <p:nvPr/>
              </p:nvSpPr>
              <p:spPr>
                <a:xfrm>
                  <a:off x="4406767" y="2387288"/>
                  <a:ext cx="616017" cy="394635"/>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S1</a:t>
                  </a:r>
                </a:p>
              </p:txBody>
            </p:sp>
            <p:sp>
              <p:nvSpPr>
                <p:cNvPr id="112" name="矩形 111"/>
                <p:cNvSpPr/>
                <p:nvPr/>
              </p:nvSpPr>
              <p:spPr>
                <a:xfrm>
                  <a:off x="4405163" y="3051106"/>
                  <a:ext cx="616017" cy="394635"/>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S2</a:t>
                  </a:r>
                </a:p>
              </p:txBody>
            </p:sp>
            <p:cxnSp>
              <p:nvCxnSpPr>
                <p:cNvPr id="113" name="直接箭头连接符 112"/>
                <p:cNvCxnSpPr>
                  <a:endCxn id="115" idx="1"/>
                </p:cNvCxnSpPr>
                <p:nvPr/>
              </p:nvCxnSpPr>
              <p:spPr>
                <a:xfrm>
                  <a:off x="2353376" y="4548136"/>
                  <a:ext cx="918411"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4" name="矩形 113"/>
                <p:cNvSpPr/>
                <p:nvPr/>
              </p:nvSpPr>
              <p:spPr>
                <a:xfrm>
                  <a:off x="1455820" y="4991565"/>
                  <a:ext cx="1815967" cy="394635"/>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DG: 1 x 1500 kVA</a:t>
                  </a:r>
                </a:p>
              </p:txBody>
            </p:sp>
            <p:sp>
              <p:nvSpPr>
                <p:cNvPr id="115" name="矩形 114"/>
                <p:cNvSpPr/>
                <p:nvPr/>
              </p:nvSpPr>
              <p:spPr>
                <a:xfrm>
                  <a:off x="3271787" y="4350818"/>
                  <a:ext cx="616017" cy="394635"/>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ATS</a:t>
                  </a:r>
                </a:p>
              </p:txBody>
            </p:sp>
            <p:cxnSp>
              <p:nvCxnSpPr>
                <p:cNvPr id="116" name="肘形连接符 115"/>
                <p:cNvCxnSpPr/>
                <p:nvPr/>
              </p:nvCxnSpPr>
              <p:spPr>
                <a:xfrm flipV="1">
                  <a:off x="2535453" y="4398284"/>
                  <a:ext cx="718688" cy="604862"/>
                </a:xfrm>
                <a:prstGeom prst="bentConnector3">
                  <a:avLst>
                    <a:gd name="adj1" fmla="val -491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7" name="矩形 116"/>
                <p:cNvSpPr/>
                <p:nvPr/>
              </p:nvSpPr>
              <p:spPr>
                <a:xfrm>
                  <a:off x="4406767" y="4349457"/>
                  <a:ext cx="616017" cy="394635"/>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S3</a:t>
                  </a:r>
                </a:p>
              </p:txBody>
            </p:sp>
            <p:cxnSp>
              <p:nvCxnSpPr>
                <p:cNvPr id="118" name="直接箭头连接符 117"/>
                <p:cNvCxnSpPr/>
                <p:nvPr/>
              </p:nvCxnSpPr>
              <p:spPr>
                <a:xfrm>
                  <a:off x="3878982" y="4546774"/>
                  <a:ext cx="500514"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27" name="组合 126"/>
              <p:cNvGrpSpPr/>
              <p:nvPr/>
            </p:nvGrpSpPr>
            <p:grpSpPr>
              <a:xfrm>
                <a:off x="8010184" y="1255891"/>
                <a:ext cx="3436629" cy="950202"/>
                <a:chOff x="6516551" y="3913044"/>
                <a:chExt cx="4905357" cy="950202"/>
              </a:xfrm>
            </p:grpSpPr>
            <p:grpSp>
              <p:nvGrpSpPr>
                <p:cNvPr id="128" name="组合 127"/>
                <p:cNvGrpSpPr/>
                <p:nvPr/>
              </p:nvGrpSpPr>
              <p:grpSpPr>
                <a:xfrm>
                  <a:off x="6516551" y="3913044"/>
                  <a:ext cx="724922" cy="408321"/>
                  <a:chOff x="6430498" y="2670177"/>
                  <a:chExt cx="577515" cy="559741"/>
                </a:xfrm>
              </p:grpSpPr>
              <p:sp>
                <p:nvSpPr>
                  <p:cNvPr id="138" name="椭圆 137"/>
                  <p:cNvSpPr/>
                  <p:nvPr/>
                </p:nvSpPr>
                <p:spPr>
                  <a:xfrm>
                    <a:off x="6430498" y="2670177"/>
                    <a:ext cx="577515" cy="55974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ndParaRPr>
                  </a:p>
                </p:txBody>
              </p:sp>
              <p:sp>
                <p:nvSpPr>
                  <p:cNvPr id="139" name="文本框 138"/>
                  <p:cNvSpPr txBox="1"/>
                  <p:nvPr/>
                </p:nvSpPr>
                <p:spPr>
                  <a:xfrm>
                    <a:off x="6528338" y="2828005"/>
                    <a:ext cx="417822" cy="379720"/>
                  </a:xfrm>
                  <a:prstGeom prst="rect">
                    <a:avLst/>
                  </a:prstGeom>
                  <a:noFill/>
                </p:spPr>
                <p:txBody>
                  <a:bodyPr wrap="none" rtlCol="0">
                    <a:spAutoFit/>
                  </a:bodyPr>
                  <a:lstStyle/>
                  <a:p>
                    <a:r>
                      <a:rPr lang="en-US" sz="1200">
                        <a:latin typeface="Huawei Sans" panose="020C0503030203020204" pitchFamily="34" charset="0"/>
                      </a:rPr>
                      <a:t>S1</a:t>
                    </a:r>
                  </a:p>
                </p:txBody>
              </p:sp>
            </p:grpSp>
            <p:sp>
              <p:nvSpPr>
                <p:cNvPr id="129" name="矩形 128"/>
                <p:cNvSpPr/>
                <p:nvPr/>
              </p:nvSpPr>
              <p:spPr>
                <a:xfrm>
                  <a:off x="10141210" y="3962238"/>
                  <a:ext cx="1280698" cy="287879"/>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Chiller</a:t>
                  </a:r>
                </a:p>
              </p:txBody>
            </p:sp>
            <p:grpSp>
              <p:nvGrpSpPr>
                <p:cNvPr id="130" name="组合 129"/>
                <p:cNvGrpSpPr/>
                <p:nvPr/>
              </p:nvGrpSpPr>
              <p:grpSpPr>
                <a:xfrm>
                  <a:off x="6520619" y="4454925"/>
                  <a:ext cx="724922" cy="408321"/>
                  <a:chOff x="6430498" y="2670177"/>
                  <a:chExt cx="577515" cy="559741"/>
                </a:xfrm>
              </p:grpSpPr>
              <p:sp>
                <p:nvSpPr>
                  <p:cNvPr id="136" name="椭圆 135"/>
                  <p:cNvSpPr/>
                  <p:nvPr/>
                </p:nvSpPr>
                <p:spPr>
                  <a:xfrm>
                    <a:off x="6430498" y="2670177"/>
                    <a:ext cx="577515" cy="55974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ndParaRPr>
                  </a:p>
                </p:txBody>
              </p:sp>
              <p:sp>
                <p:nvSpPr>
                  <p:cNvPr id="137" name="文本框 136"/>
                  <p:cNvSpPr txBox="1"/>
                  <p:nvPr/>
                </p:nvSpPr>
                <p:spPr>
                  <a:xfrm>
                    <a:off x="6528338" y="2828005"/>
                    <a:ext cx="417822" cy="379720"/>
                  </a:xfrm>
                  <a:prstGeom prst="rect">
                    <a:avLst/>
                  </a:prstGeom>
                  <a:noFill/>
                </p:spPr>
                <p:txBody>
                  <a:bodyPr wrap="none" rtlCol="0">
                    <a:spAutoFit/>
                  </a:bodyPr>
                  <a:lstStyle/>
                  <a:p>
                    <a:r>
                      <a:rPr lang="en-US" sz="1200">
                        <a:latin typeface="Huawei Sans" panose="020C0503030203020204" pitchFamily="34" charset="0"/>
                      </a:rPr>
                      <a:t>S3</a:t>
                    </a:r>
                  </a:p>
                </p:txBody>
              </p:sp>
            </p:grpSp>
            <p:sp>
              <p:nvSpPr>
                <p:cNvPr id="131" name="矩形 130"/>
                <p:cNvSpPr/>
                <p:nvPr/>
              </p:nvSpPr>
              <p:spPr>
                <a:xfrm>
                  <a:off x="8306750" y="3973266"/>
                  <a:ext cx="773251" cy="287879"/>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ATS</a:t>
                  </a:r>
                </a:p>
              </p:txBody>
            </p:sp>
            <p:cxnSp>
              <p:nvCxnSpPr>
                <p:cNvPr id="132" name="肘形连接符 131"/>
                <p:cNvCxnSpPr>
                  <a:stCxn id="136" idx="6"/>
                  <a:endCxn id="131" idx="2"/>
                </p:cNvCxnSpPr>
                <p:nvPr/>
              </p:nvCxnSpPr>
              <p:spPr>
                <a:xfrm flipV="1">
                  <a:off x="7245541" y="4261145"/>
                  <a:ext cx="1447835" cy="397941"/>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3" name="直接箭头连接符 132"/>
                <p:cNvCxnSpPr>
                  <a:endCxn id="131" idx="1"/>
                </p:cNvCxnSpPr>
                <p:nvPr/>
              </p:nvCxnSpPr>
              <p:spPr>
                <a:xfrm>
                  <a:off x="7241472" y="4117204"/>
                  <a:ext cx="1065277"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4" name="直接箭头连接符 133"/>
                <p:cNvCxnSpPr/>
                <p:nvPr/>
              </p:nvCxnSpPr>
              <p:spPr>
                <a:xfrm>
                  <a:off x="9080001" y="4116804"/>
                  <a:ext cx="1065277" cy="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40" name="组合 139"/>
              <p:cNvGrpSpPr/>
              <p:nvPr/>
            </p:nvGrpSpPr>
            <p:grpSpPr>
              <a:xfrm>
                <a:off x="8891213" y="2117086"/>
                <a:ext cx="1846935" cy="1191646"/>
                <a:chOff x="6499812" y="4918158"/>
                <a:chExt cx="2150417" cy="1191646"/>
              </a:xfrm>
            </p:grpSpPr>
            <p:grpSp>
              <p:nvGrpSpPr>
                <p:cNvPr id="141" name="组合 140"/>
                <p:cNvGrpSpPr/>
                <p:nvPr/>
              </p:nvGrpSpPr>
              <p:grpSpPr>
                <a:xfrm>
                  <a:off x="6516551" y="4918158"/>
                  <a:ext cx="724922" cy="408321"/>
                  <a:chOff x="6430498" y="2670177"/>
                  <a:chExt cx="577515" cy="559741"/>
                </a:xfrm>
              </p:grpSpPr>
              <p:sp>
                <p:nvSpPr>
                  <p:cNvPr id="150" name="椭圆 149"/>
                  <p:cNvSpPr/>
                  <p:nvPr/>
                </p:nvSpPr>
                <p:spPr>
                  <a:xfrm>
                    <a:off x="6430498" y="2670177"/>
                    <a:ext cx="577515" cy="55974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ndParaRPr>
                  </a:p>
                </p:txBody>
              </p:sp>
              <p:sp>
                <p:nvSpPr>
                  <p:cNvPr id="151" name="文本框 150"/>
                  <p:cNvSpPr txBox="1"/>
                  <p:nvPr/>
                </p:nvSpPr>
                <p:spPr>
                  <a:xfrm>
                    <a:off x="6528338" y="2828005"/>
                    <a:ext cx="340820" cy="379720"/>
                  </a:xfrm>
                  <a:prstGeom prst="rect">
                    <a:avLst/>
                  </a:prstGeom>
                  <a:noFill/>
                </p:spPr>
                <p:txBody>
                  <a:bodyPr wrap="none" rtlCol="0">
                    <a:spAutoFit/>
                  </a:bodyPr>
                  <a:lstStyle/>
                  <a:p>
                    <a:r>
                      <a:rPr lang="en-US" sz="1200">
                        <a:latin typeface="Huawei Sans" panose="020C0503030203020204" pitchFamily="34" charset="0"/>
                      </a:rPr>
                      <a:t>S2</a:t>
                    </a:r>
                  </a:p>
                </p:txBody>
              </p:sp>
            </p:grpSp>
            <p:grpSp>
              <p:nvGrpSpPr>
                <p:cNvPr id="142" name="组合 141"/>
                <p:cNvGrpSpPr/>
                <p:nvPr/>
              </p:nvGrpSpPr>
              <p:grpSpPr>
                <a:xfrm>
                  <a:off x="6499812" y="5701483"/>
                  <a:ext cx="724922" cy="408321"/>
                  <a:chOff x="6430498" y="2670177"/>
                  <a:chExt cx="577515" cy="559741"/>
                </a:xfrm>
              </p:grpSpPr>
              <p:sp>
                <p:nvSpPr>
                  <p:cNvPr id="148" name="椭圆 147"/>
                  <p:cNvSpPr/>
                  <p:nvPr/>
                </p:nvSpPr>
                <p:spPr>
                  <a:xfrm>
                    <a:off x="6430498" y="2670177"/>
                    <a:ext cx="577515" cy="55974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latin typeface="Huawei Sans" panose="020C0503030203020204" pitchFamily="34" charset="0"/>
                    </a:endParaRPr>
                  </a:p>
                </p:txBody>
              </p:sp>
              <p:sp>
                <p:nvSpPr>
                  <p:cNvPr id="149" name="文本框 148"/>
                  <p:cNvSpPr txBox="1"/>
                  <p:nvPr/>
                </p:nvSpPr>
                <p:spPr>
                  <a:xfrm>
                    <a:off x="6528338" y="2828005"/>
                    <a:ext cx="340820" cy="379720"/>
                  </a:xfrm>
                  <a:prstGeom prst="rect">
                    <a:avLst/>
                  </a:prstGeom>
                  <a:noFill/>
                </p:spPr>
                <p:txBody>
                  <a:bodyPr wrap="none" rtlCol="0">
                    <a:spAutoFit/>
                  </a:bodyPr>
                  <a:lstStyle/>
                  <a:p>
                    <a:r>
                      <a:rPr lang="en-US" sz="1200">
                        <a:latin typeface="Huawei Sans" panose="020C0503030203020204" pitchFamily="34" charset="0"/>
                      </a:rPr>
                      <a:t>S3</a:t>
                    </a:r>
                  </a:p>
                </p:txBody>
              </p:sp>
            </p:grpSp>
            <p:cxnSp>
              <p:nvCxnSpPr>
                <p:cNvPr id="143" name="直接箭头连接符 142"/>
                <p:cNvCxnSpPr/>
                <p:nvPr/>
              </p:nvCxnSpPr>
              <p:spPr>
                <a:xfrm>
                  <a:off x="7241472" y="5122318"/>
                  <a:ext cx="628788"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4" name="直接箭头连接符 143"/>
                <p:cNvCxnSpPr/>
                <p:nvPr/>
              </p:nvCxnSpPr>
              <p:spPr>
                <a:xfrm>
                  <a:off x="7220666" y="5938764"/>
                  <a:ext cx="628788"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5" name="矩形 144"/>
                <p:cNvSpPr/>
                <p:nvPr/>
              </p:nvSpPr>
              <p:spPr>
                <a:xfrm>
                  <a:off x="7876978" y="4969930"/>
                  <a:ext cx="773251" cy="287879"/>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UPS1</a:t>
                  </a:r>
                </a:p>
              </p:txBody>
            </p:sp>
            <p:sp>
              <p:nvSpPr>
                <p:cNvPr id="146" name="矩形 145"/>
                <p:cNvSpPr/>
                <p:nvPr/>
              </p:nvSpPr>
              <p:spPr>
                <a:xfrm>
                  <a:off x="7856171" y="5762697"/>
                  <a:ext cx="773251" cy="287879"/>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UPS2</a:t>
                  </a:r>
                </a:p>
              </p:txBody>
            </p:sp>
          </p:grpSp>
        </p:grpSp>
        <p:sp>
          <p:nvSpPr>
            <p:cNvPr id="155" name="下箭头 154"/>
            <p:cNvSpPr/>
            <p:nvPr/>
          </p:nvSpPr>
          <p:spPr>
            <a:xfrm>
              <a:off x="6357722" y="2977279"/>
              <a:ext cx="943697" cy="8362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ndParaRPr>
            </a:p>
          </p:txBody>
        </p:sp>
        <p:sp>
          <p:nvSpPr>
            <p:cNvPr id="156" name="文本框 155"/>
            <p:cNvSpPr txBox="1"/>
            <p:nvPr/>
          </p:nvSpPr>
          <p:spPr>
            <a:xfrm>
              <a:off x="7718875" y="3126644"/>
              <a:ext cx="2579804" cy="307777"/>
            </a:xfrm>
            <a:prstGeom prst="rect">
              <a:avLst/>
            </a:prstGeom>
            <a:noFill/>
          </p:spPr>
          <p:txBody>
            <a:bodyPr wrap="square" rtlCol="0">
              <a:spAutoFit/>
            </a:bodyPr>
            <a:lstStyle/>
            <a:p>
              <a:r>
                <a:rPr lang="en-US" sz="1400" dirty="0">
                  <a:latin typeface="Huawei Sans" panose="020C0503030203020204" pitchFamily="34" charset="0"/>
                </a:rPr>
                <a:t>Original </a:t>
              </a:r>
              <a:r>
                <a:rPr lang="en-US" sz="1400" dirty="0" smtClean="0">
                  <a:latin typeface="Huawei Sans" panose="020C0503030203020204" pitchFamily="34" charset="0"/>
                </a:rPr>
                <a:t>solution</a:t>
              </a:r>
              <a:endParaRPr lang="en-US" sz="1400" dirty="0">
                <a:latin typeface="Huawei Sans" panose="020C0503030203020204" pitchFamily="34" charset="0"/>
              </a:endParaRPr>
            </a:p>
          </p:txBody>
        </p:sp>
        <p:sp>
          <p:nvSpPr>
            <p:cNvPr id="157" name="文本框 156"/>
            <p:cNvSpPr txBox="1"/>
            <p:nvPr/>
          </p:nvSpPr>
          <p:spPr>
            <a:xfrm>
              <a:off x="7703583" y="6165857"/>
              <a:ext cx="2319028" cy="307777"/>
            </a:xfrm>
            <a:prstGeom prst="rect">
              <a:avLst/>
            </a:prstGeom>
            <a:noFill/>
          </p:spPr>
          <p:txBody>
            <a:bodyPr wrap="square" rtlCol="0">
              <a:spAutoFit/>
            </a:bodyPr>
            <a:lstStyle/>
            <a:p>
              <a:r>
                <a:rPr lang="en-US" sz="1400" dirty="0">
                  <a:latin typeface="Huawei Sans" panose="020C0503030203020204" pitchFamily="34" charset="0"/>
                </a:rPr>
                <a:t>After the reconstruction</a:t>
              </a:r>
            </a:p>
          </p:txBody>
        </p:sp>
      </p:grpSp>
      <p:sp>
        <p:nvSpPr>
          <p:cNvPr id="57" name="文本框 56"/>
          <p:cNvSpPr txBox="1"/>
          <p:nvPr/>
        </p:nvSpPr>
        <p:spPr>
          <a:xfrm>
            <a:off x="455613" y="957460"/>
            <a:ext cx="1787588" cy="1754326"/>
          </a:xfrm>
          <a:prstGeom prst="rect">
            <a:avLst/>
          </a:prstGeom>
          <a:noFill/>
        </p:spPr>
        <p:txBody>
          <a:bodyPr wrap="square" rtlCol="0">
            <a:spAutoFit/>
          </a:bodyPr>
          <a:lstStyle/>
          <a:p>
            <a:r>
              <a:rPr lang="en-US" altLang="zh-CN" dirty="0">
                <a:latin typeface="Huawei Sans" panose="020C0503030203020204" pitchFamily="34" charset="0"/>
              </a:rPr>
              <a:t>Power distribution solution from the upstream mains to the </a:t>
            </a:r>
            <a:r>
              <a:rPr lang="en-US" altLang="zh-CN" dirty="0" smtClean="0">
                <a:latin typeface="Huawei Sans" panose="020C0503030203020204" pitchFamily="34" charset="0"/>
              </a:rPr>
              <a:t>UPS</a:t>
            </a:r>
            <a:endParaRPr lang="en-US" altLang="zh-CN" dirty="0">
              <a:latin typeface="Huawei Sans" panose="020C0503030203020204" pitchFamily="34" charset="0"/>
            </a:endParaRPr>
          </a:p>
        </p:txBody>
      </p:sp>
    </p:spTree>
    <p:extLst>
      <p:ext uri="{BB962C8B-B14F-4D97-AF65-F5344CB8AC3E}">
        <p14:creationId xmlns:p14="http://schemas.microsoft.com/office/powerpoint/2010/main" val="320582178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 name="标题 184"/>
          <p:cNvSpPr>
            <a:spLocks noGrp="1"/>
          </p:cNvSpPr>
          <p:nvPr>
            <p:ph type="title"/>
          </p:nvPr>
        </p:nvSpPr>
        <p:spPr/>
        <p:txBody>
          <a:bodyPr/>
          <a:lstStyle/>
          <a:p>
            <a:r>
              <a:rPr lang="en-US" smtClean="0"/>
              <a:t>Task 3</a:t>
            </a:r>
            <a:endParaRPr lang="en-US" dirty="0"/>
          </a:p>
        </p:txBody>
      </p:sp>
      <p:sp>
        <p:nvSpPr>
          <p:cNvPr id="184" name="文本占位符 183"/>
          <p:cNvSpPr>
            <a:spLocks noGrp="1"/>
          </p:cNvSpPr>
          <p:nvPr>
            <p:ph type="body" sz="quarter" idx="10"/>
          </p:nvPr>
        </p:nvSpPr>
        <p:spPr/>
        <p:txBody>
          <a:bodyPr/>
          <a:lstStyle/>
          <a:p>
            <a:r>
              <a:rPr lang="en-US" sz="1600" dirty="0" smtClean="0"/>
              <a:t>Task description</a:t>
            </a:r>
          </a:p>
          <a:p>
            <a:pPr lvl="1"/>
            <a:r>
              <a:rPr lang="en-US" sz="1400" dirty="0" smtClean="0"/>
              <a:t>Determine an appropriate UPS and battery configuration solution based on the power distribution solution and load capacity in the previous task.</a:t>
            </a:r>
          </a:p>
          <a:p>
            <a:pPr lvl="2"/>
            <a:r>
              <a:rPr lang="en-US" sz="1200" dirty="0" smtClean="0"/>
              <a:t>Note:</a:t>
            </a:r>
          </a:p>
          <a:p>
            <a:pPr lvl="3"/>
            <a:r>
              <a:rPr lang="en-US" sz="1200" dirty="0" smtClean="0"/>
              <a:t>The capacity of IT loads 1, 2, and 3 is 250 kW, 500 kW, and 450 kW.</a:t>
            </a:r>
          </a:p>
          <a:p>
            <a:pPr lvl="3"/>
            <a:r>
              <a:rPr lang="en-US" sz="1200" dirty="0" smtClean="0"/>
              <a:t>The capacity of a single UPS can be 100 kVA, 200 kVA, 300 kVA, 400 kVA, 500 kVA, or 600 kVA. The output power factor is 1, the IT load power factor is 0.9, and the battery backup time is 15 minutes.</a:t>
            </a:r>
          </a:p>
          <a:p>
            <a:pPr lvl="3"/>
            <a:r>
              <a:rPr lang="en-US" sz="1200" dirty="0" smtClean="0"/>
              <a:t>The battery capacity does not need to be calculated.</a:t>
            </a:r>
          </a:p>
          <a:p>
            <a:r>
              <a:rPr lang="en-US" sz="1600" dirty="0" smtClean="0"/>
              <a:t>Task execution rules</a:t>
            </a:r>
          </a:p>
          <a:p>
            <a:pPr lvl="1"/>
            <a:r>
              <a:rPr lang="en-US" sz="1400" dirty="0" smtClean="0"/>
              <a:t>Each group discusses the question for 15 minutes.</a:t>
            </a:r>
          </a:p>
          <a:p>
            <a:pPr lvl="1"/>
            <a:r>
              <a:rPr lang="en-US" sz="1400" dirty="0" smtClean="0"/>
              <a:t>Write the discussion result on the electronic whiteboard.</a:t>
            </a:r>
          </a:p>
          <a:p>
            <a:pPr lvl="1"/>
            <a:r>
              <a:rPr lang="en-US" sz="1400" dirty="0" smtClean="0"/>
              <a:t>Each group displays the results and </a:t>
            </a:r>
          </a:p>
          <a:p>
            <a:pPr lvl="1"/>
            <a:r>
              <a:rPr lang="en-US" sz="1400" dirty="0" smtClean="0"/>
              <a:t>explains the calculation process </a:t>
            </a:r>
            <a:r>
              <a:rPr lang="en-US" altLang="zh-CN" sz="1400" dirty="0" smtClean="0"/>
              <a:t>in sequence</a:t>
            </a:r>
            <a:r>
              <a:rPr lang="en-US" sz="1400" dirty="0" smtClean="0"/>
              <a:t>.</a:t>
            </a:r>
          </a:p>
          <a:p>
            <a:pPr lvl="1"/>
            <a:r>
              <a:rPr lang="en-US" sz="1400" dirty="0" smtClean="0"/>
              <a:t>The trainer makes a summary.</a:t>
            </a:r>
          </a:p>
          <a:p>
            <a:endParaRPr lang="en-US" altLang="zh-CN" sz="1600" dirty="0"/>
          </a:p>
        </p:txBody>
      </p:sp>
      <p:grpSp>
        <p:nvGrpSpPr>
          <p:cNvPr id="4" name="组合 3"/>
          <p:cNvGrpSpPr/>
          <p:nvPr/>
        </p:nvGrpSpPr>
        <p:grpSpPr>
          <a:xfrm>
            <a:off x="6830331" y="3270239"/>
            <a:ext cx="4660114" cy="2885296"/>
            <a:chOff x="6789568" y="2339854"/>
            <a:chExt cx="4660114" cy="3308654"/>
          </a:xfrm>
        </p:grpSpPr>
        <p:sp>
          <p:nvSpPr>
            <p:cNvPr id="5" name="矩形 4"/>
            <p:cNvSpPr/>
            <p:nvPr/>
          </p:nvSpPr>
          <p:spPr>
            <a:xfrm>
              <a:off x="8700045" y="4422136"/>
              <a:ext cx="954537" cy="287879"/>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400">
                  <a:latin typeface="Huawei Sans" panose="020C0503030203020204" pitchFamily="34" charset="0"/>
                </a:rPr>
                <a:t>IT load 1</a:t>
              </a:r>
            </a:p>
          </p:txBody>
        </p:sp>
        <p:sp>
          <p:nvSpPr>
            <p:cNvPr id="6" name="矩形 5"/>
            <p:cNvSpPr/>
            <p:nvPr/>
          </p:nvSpPr>
          <p:spPr>
            <a:xfrm>
              <a:off x="8719118" y="4816162"/>
              <a:ext cx="954537" cy="287879"/>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400">
                  <a:latin typeface="Huawei Sans" panose="020C0503030203020204" pitchFamily="34" charset="0"/>
                </a:rPr>
                <a:t>IT load 2</a:t>
              </a:r>
            </a:p>
          </p:txBody>
        </p:sp>
        <p:sp>
          <p:nvSpPr>
            <p:cNvPr id="7" name="矩形 6"/>
            <p:cNvSpPr/>
            <p:nvPr/>
          </p:nvSpPr>
          <p:spPr>
            <a:xfrm>
              <a:off x="8719118" y="5360629"/>
              <a:ext cx="954537" cy="287879"/>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400">
                  <a:latin typeface="Huawei Sans" panose="020C0503030203020204" pitchFamily="34" charset="0"/>
                </a:rPr>
                <a:t>IT load 3</a:t>
              </a:r>
            </a:p>
          </p:txBody>
        </p:sp>
        <p:sp>
          <p:nvSpPr>
            <p:cNvPr id="8" name="矩形 7"/>
            <p:cNvSpPr/>
            <p:nvPr/>
          </p:nvSpPr>
          <p:spPr>
            <a:xfrm>
              <a:off x="6789568" y="3451641"/>
              <a:ext cx="773251" cy="287879"/>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400">
                  <a:latin typeface="Huawei Sans" panose="020C0503030203020204" pitchFamily="34" charset="0"/>
                </a:rPr>
                <a:t>PDF3</a:t>
              </a:r>
            </a:p>
          </p:txBody>
        </p:sp>
        <p:sp>
          <p:nvSpPr>
            <p:cNvPr id="9" name="矩形 8"/>
            <p:cNvSpPr/>
            <p:nvPr/>
          </p:nvSpPr>
          <p:spPr>
            <a:xfrm>
              <a:off x="10676431" y="3469328"/>
              <a:ext cx="773251" cy="287879"/>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400">
                  <a:latin typeface="Huawei Sans" panose="020C0503030203020204" pitchFamily="34" charset="0"/>
                </a:rPr>
                <a:t>PDF4</a:t>
              </a:r>
            </a:p>
          </p:txBody>
        </p:sp>
        <p:sp>
          <p:nvSpPr>
            <p:cNvPr id="10" name="矩形 9"/>
            <p:cNvSpPr/>
            <p:nvPr/>
          </p:nvSpPr>
          <p:spPr>
            <a:xfrm>
              <a:off x="8040170" y="3433644"/>
              <a:ext cx="773251" cy="287879"/>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400">
                  <a:latin typeface="Huawei Sans" panose="020C0503030203020204" pitchFamily="34" charset="0"/>
                </a:rPr>
                <a:t>PDF1</a:t>
              </a:r>
            </a:p>
          </p:txBody>
        </p:sp>
        <p:sp>
          <p:nvSpPr>
            <p:cNvPr id="11" name="矩形 10"/>
            <p:cNvSpPr/>
            <p:nvPr/>
          </p:nvSpPr>
          <p:spPr>
            <a:xfrm>
              <a:off x="9572634" y="3429154"/>
              <a:ext cx="773251" cy="287879"/>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400">
                  <a:latin typeface="Huawei Sans" panose="020C0503030203020204" pitchFamily="34" charset="0"/>
                </a:rPr>
                <a:t>PDF2</a:t>
              </a:r>
            </a:p>
          </p:txBody>
        </p:sp>
        <p:cxnSp>
          <p:nvCxnSpPr>
            <p:cNvPr id="12" name="肘形连接符 11"/>
            <p:cNvCxnSpPr>
              <a:endCxn id="7" idx="1"/>
            </p:cNvCxnSpPr>
            <p:nvPr/>
          </p:nvCxnSpPr>
          <p:spPr>
            <a:xfrm rot="16200000" flipH="1">
              <a:off x="7037373" y="3822824"/>
              <a:ext cx="1738190" cy="1625299"/>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肘形连接符 12"/>
            <p:cNvCxnSpPr>
              <a:stCxn id="9" idx="2"/>
            </p:cNvCxnSpPr>
            <p:nvPr/>
          </p:nvCxnSpPr>
          <p:spPr>
            <a:xfrm rot="5400000">
              <a:off x="9494676" y="3936186"/>
              <a:ext cx="1747361" cy="1389402"/>
            </a:xfrm>
            <a:prstGeom prst="bentConnector3">
              <a:avLst>
                <a:gd name="adj1" fmla="val 100127"/>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肘形连接符 13"/>
            <p:cNvCxnSpPr/>
            <p:nvPr/>
          </p:nvCxnSpPr>
          <p:spPr>
            <a:xfrm rot="16200000" flipH="1">
              <a:off x="7766891" y="4113428"/>
              <a:ext cx="1261290" cy="508929"/>
            </a:xfrm>
            <a:prstGeom prst="bentConnector3">
              <a:avLst>
                <a:gd name="adj1" fmla="val 9884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肘形连接符 14"/>
            <p:cNvCxnSpPr/>
            <p:nvPr/>
          </p:nvCxnSpPr>
          <p:spPr>
            <a:xfrm rot="5400000">
              <a:off x="9253383" y="4144828"/>
              <a:ext cx="1235548" cy="395001"/>
            </a:xfrm>
            <a:prstGeom prst="bentConnector3">
              <a:avLst>
                <a:gd name="adj1" fmla="val 99858"/>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肘形连接符 15"/>
            <p:cNvCxnSpPr/>
            <p:nvPr/>
          </p:nvCxnSpPr>
          <p:spPr>
            <a:xfrm rot="10800000" flipV="1">
              <a:off x="9492370" y="3747185"/>
              <a:ext cx="332105" cy="267060"/>
            </a:xfrm>
            <a:prstGeom prst="bentConnector3">
              <a:avLst>
                <a:gd name="adj1" fmla="val -7965"/>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8719118" y="3849988"/>
              <a:ext cx="773251" cy="287879"/>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400">
                  <a:latin typeface="Huawei Sans" panose="020C0503030203020204" pitchFamily="34" charset="0"/>
                </a:rPr>
                <a:t>STS</a:t>
              </a:r>
            </a:p>
          </p:txBody>
        </p:sp>
        <p:cxnSp>
          <p:nvCxnSpPr>
            <p:cNvPr id="18" name="肘形连接符 17"/>
            <p:cNvCxnSpPr>
              <a:stCxn id="10" idx="2"/>
            </p:cNvCxnSpPr>
            <p:nvPr/>
          </p:nvCxnSpPr>
          <p:spPr>
            <a:xfrm rot="16200000" flipH="1">
              <a:off x="8407828" y="3740490"/>
              <a:ext cx="311185" cy="273249"/>
            </a:xfrm>
            <a:prstGeom prst="bentConnector3">
              <a:avLst>
                <a:gd name="adj1" fmla="val 96397"/>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a:off x="9105743" y="4137867"/>
              <a:ext cx="0" cy="26376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6998145" y="2475333"/>
              <a:ext cx="773251" cy="287879"/>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400">
                  <a:latin typeface="Huawei Sans" panose="020C0503030203020204" pitchFamily="34" charset="0"/>
                </a:rPr>
                <a:t>UPSA</a:t>
              </a:r>
            </a:p>
          </p:txBody>
        </p:sp>
        <p:sp>
          <p:nvSpPr>
            <p:cNvPr id="21" name="矩形 20"/>
            <p:cNvSpPr/>
            <p:nvPr/>
          </p:nvSpPr>
          <p:spPr>
            <a:xfrm>
              <a:off x="10068658" y="2339854"/>
              <a:ext cx="773251" cy="287879"/>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400">
                  <a:latin typeface="Huawei Sans" panose="020C0503030203020204" pitchFamily="34" charset="0"/>
                </a:rPr>
                <a:t>UPSB</a:t>
              </a:r>
            </a:p>
          </p:txBody>
        </p:sp>
        <p:cxnSp>
          <p:nvCxnSpPr>
            <p:cNvPr id="22" name="直接箭头连接符 21"/>
            <p:cNvCxnSpPr/>
            <p:nvPr/>
          </p:nvCxnSpPr>
          <p:spPr>
            <a:xfrm>
              <a:off x="7170821" y="2763212"/>
              <a:ext cx="0" cy="66594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7478829" y="2763212"/>
              <a:ext cx="0" cy="5130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7478829" y="3276287"/>
              <a:ext cx="94796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a:endCxn id="10" idx="0"/>
            </p:cNvCxnSpPr>
            <p:nvPr/>
          </p:nvCxnSpPr>
          <p:spPr>
            <a:xfrm>
              <a:off x="8426796" y="3276287"/>
              <a:ext cx="0" cy="15735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肘形连接符 25"/>
            <p:cNvCxnSpPr/>
            <p:nvPr/>
          </p:nvCxnSpPr>
          <p:spPr>
            <a:xfrm rot="5400000">
              <a:off x="9751537" y="2770967"/>
              <a:ext cx="737582" cy="451114"/>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肘形连接符 26"/>
            <p:cNvCxnSpPr/>
            <p:nvPr/>
          </p:nvCxnSpPr>
          <p:spPr>
            <a:xfrm rot="16200000" flipH="1">
              <a:off x="10469034" y="2835129"/>
              <a:ext cx="801421" cy="386627"/>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3435564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Answer to Task 3</a:t>
            </a:r>
            <a:endParaRPr lang="en-US"/>
          </a:p>
        </p:txBody>
      </p:sp>
      <p:sp>
        <p:nvSpPr>
          <p:cNvPr id="3" name="文本占位符 2"/>
          <p:cNvSpPr>
            <a:spLocks noGrp="1"/>
          </p:cNvSpPr>
          <p:nvPr>
            <p:ph type="body" sz="quarter" idx="10"/>
          </p:nvPr>
        </p:nvSpPr>
        <p:spPr/>
        <p:txBody>
          <a:bodyPr/>
          <a:lstStyle/>
          <a:p>
            <a:r>
              <a:rPr lang="en-US" dirty="0" smtClean="0"/>
              <a:t>UPS configuration</a:t>
            </a:r>
          </a:p>
          <a:p>
            <a:pPr lvl="1"/>
            <a:r>
              <a:rPr lang="en-US" dirty="0" smtClean="0"/>
              <a:t>UPS capacity = (250 + 500 + 450)/0.9 x 1.2 = 1600 kVA.</a:t>
            </a:r>
          </a:p>
          <a:p>
            <a:pPr lvl="1"/>
            <a:r>
              <a:rPr lang="en-US" dirty="0" smtClean="0"/>
              <a:t>Two sets of 3 x 600 kVA or two sets of 4 x 500 kVA UPSs can be selected.</a:t>
            </a:r>
          </a:p>
          <a:p>
            <a:pPr lvl="1"/>
            <a:r>
              <a:rPr lang="en-US" dirty="0" smtClean="0"/>
              <a:t>Two sets of 3 x 600 kVA UPSs can be selected to reduce costs.</a:t>
            </a:r>
          </a:p>
          <a:p>
            <a:r>
              <a:rPr lang="en-US" dirty="0" smtClean="0"/>
              <a:t>Battery configuration</a:t>
            </a:r>
          </a:p>
          <a:p>
            <a:pPr lvl="1"/>
            <a:r>
              <a:rPr lang="en-US" dirty="0" smtClean="0"/>
              <a:t>Each UPS is connected to separate batteries. The backup power of each UPS is calculated as follows: (250 + 500 + 450)/3 = 400 kW. The backup time is 15 minutes with constant power.</a:t>
            </a:r>
          </a:p>
          <a:p>
            <a:pPr lvl="1"/>
            <a:r>
              <a:rPr lang="en-US" dirty="0" smtClean="0"/>
              <a:t>If either route A or route B is faulty, the backup time can still meet the requirements.</a:t>
            </a:r>
          </a:p>
          <a:p>
            <a:endParaRPr lang="en-US" altLang="zh-CN" dirty="0" smtClean="0"/>
          </a:p>
        </p:txBody>
      </p:sp>
    </p:spTree>
    <p:extLst>
      <p:ext uri="{BB962C8B-B14F-4D97-AF65-F5344CB8AC3E}">
        <p14:creationId xmlns:p14="http://schemas.microsoft.com/office/powerpoint/2010/main" val="361276881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p:txBody>
          <a:bodyPr/>
          <a:lstStyle/>
          <a:p>
            <a:r>
              <a:rPr lang="en-US" smtClean="0"/>
              <a:t>The slides describe how to optimize a data center power distribution solution. We have learned that a data center power distribution solution should be reliable and simple. In this training, we will optimize the data center power distribution solution from these two perspectives.</a:t>
            </a:r>
            <a:endParaRPr lang="en-US"/>
          </a:p>
        </p:txBody>
      </p:sp>
    </p:spTree>
    <p:extLst>
      <p:ext uri="{BB962C8B-B14F-4D97-AF65-F5344CB8AC3E}">
        <p14:creationId xmlns:p14="http://schemas.microsoft.com/office/powerpoint/2010/main" val="152109632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en-US" smtClean="0"/>
              <a:t>Background of Case 3</a:t>
            </a:r>
            <a:endParaRPr lang="en-US"/>
          </a:p>
        </p:txBody>
      </p:sp>
      <p:sp>
        <p:nvSpPr>
          <p:cNvPr id="4" name="文本占位符 3"/>
          <p:cNvSpPr>
            <a:spLocks noGrp="1"/>
          </p:cNvSpPr>
          <p:nvPr>
            <p:ph type="body" sz="quarter" idx="10"/>
          </p:nvPr>
        </p:nvSpPr>
        <p:spPr/>
        <p:txBody>
          <a:bodyPr/>
          <a:lstStyle/>
          <a:p>
            <a:r>
              <a:rPr lang="en-US" sz="1600" dirty="0" smtClean="0"/>
              <a:t>Company XX needs to build a new data center. Engineer L is the data center architect of the general contractor and is studying the power distribution solution provided by the customer.</a:t>
            </a:r>
          </a:p>
          <a:p>
            <a:r>
              <a:rPr lang="en-US" sz="1600" dirty="0" smtClean="0"/>
              <a:t>The customer requires that the data center must pass the Uptime Tier </a:t>
            </a:r>
            <a:r>
              <a:rPr lang="en-US" altLang="zh-CN" sz="1600" dirty="0" smtClean="0"/>
              <a:t>Ⅲ</a:t>
            </a:r>
            <a:r>
              <a:rPr lang="en-US" sz="1600" dirty="0" smtClean="0"/>
              <a:t> certification.</a:t>
            </a:r>
            <a:endParaRPr lang="en-US" sz="1600" dirty="0"/>
          </a:p>
        </p:txBody>
      </p:sp>
      <p:grpSp>
        <p:nvGrpSpPr>
          <p:cNvPr id="61" name="组合 60"/>
          <p:cNvGrpSpPr/>
          <p:nvPr/>
        </p:nvGrpSpPr>
        <p:grpSpPr>
          <a:xfrm>
            <a:off x="556723" y="2214038"/>
            <a:ext cx="11224956" cy="3955001"/>
            <a:chOff x="556723" y="2214038"/>
            <a:chExt cx="11224956" cy="4139236"/>
          </a:xfrm>
        </p:grpSpPr>
        <p:grpSp>
          <p:nvGrpSpPr>
            <p:cNvPr id="129" name="组合 128"/>
            <p:cNvGrpSpPr/>
            <p:nvPr/>
          </p:nvGrpSpPr>
          <p:grpSpPr>
            <a:xfrm>
              <a:off x="556723" y="2214038"/>
              <a:ext cx="11224956" cy="4139236"/>
              <a:chOff x="556723" y="2214038"/>
              <a:chExt cx="11224956" cy="4139236"/>
            </a:xfrm>
          </p:grpSpPr>
          <p:grpSp>
            <p:nvGrpSpPr>
              <p:cNvPr id="7" name="组合 6"/>
              <p:cNvGrpSpPr/>
              <p:nvPr/>
            </p:nvGrpSpPr>
            <p:grpSpPr>
              <a:xfrm>
                <a:off x="1589709" y="2275156"/>
                <a:ext cx="9140918" cy="4078118"/>
                <a:chOff x="1630844" y="1298790"/>
                <a:chExt cx="9140918" cy="5082960"/>
              </a:xfrm>
            </p:grpSpPr>
            <p:grpSp>
              <p:nvGrpSpPr>
                <p:cNvPr id="8" name="组合 7"/>
                <p:cNvGrpSpPr/>
                <p:nvPr/>
              </p:nvGrpSpPr>
              <p:grpSpPr>
                <a:xfrm>
                  <a:off x="1630844" y="1570734"/>
                  <a:ext cx="9140918" cy="4811016"/>
                  <a:chOff x="1630844" y="1248788"/>
                  <a:chExt cx="9140918" cy="4811016"/>
                </a:xfrm>
              </p:grpSpPr>
              <p:cxnSp>
                <p:nvCxnSpPr>
                  <p:cNvPr id="13" name="肘形连接符 12"/>
                  <p:cNvCxnSpPr>
                    <a:endCxn id="67" idx="0"/>
                  </p:cNvCxnSpPr>
                  <p:nvPr/>
                </p:nvCxnSpPr>
                <p:spPr>
                  <a:xfrm rot="5400000">
                    <a:off x="1690077" y="3761789"/>
                    <a:ext cx="1290672" cy="793117"/>
                  </a:xfrm>
                  <a:prstGeom prst="bentConnector3">
                    <a:avLst>
                      <a:gd name="adj1" fmla="val 1666"/>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p:nvPr/>
                </p:nvCxnSpPr>
                <p:spPr>
                  <a:xfrm>
                    <a:off x="6129992" y="4744780"/>
                    <a:ext cx="0" cy="40061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2412733" y="1248788"/>
                    <a:ext cx="1132572" cy="556661"/>
                    <a:chOff x="1430957" y="1513662"/>
                    <a:chExt cx="1132572" cy="556661"/>
                  </a:xfrm>
                </p:grpSpPr>
                <p:grpSp>
                  <p:nvGrpSpPr>
                    <p:cNvPr id="83" name="组合 82"/>
                    <p:cNvGrpSpPr/>
                    <p:nvPr/>
                  </p:nvGrpSpPr>
                  <p:grpSpPr>
                    <a:xfrm>
                      <a:off x="1430957" y="1513662"/>
                      <a:ext cx="394636" cy="556661"/>
                      <a:chOff x="2857098" y="1838425"/>
                      <a:chExt cx="394636" cy="556661"/>
                    </a:xfrm>
                  </p:grpSpPr>
                  <p:sp>
                    <p:nvSpPr>
                      <p:cNvPr id="87" name="椭圆 86"/>
                      <p:cNvSpPr/>
                      <p:nvPr/>
                    </p:nvSpPr>
                    <p:spPr>
                      <a:xfrm>
                        <a:off x="2857098" y="1838425"/>
                        <a:ext cx="394635" cy="3946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ndParaRPr>
                      </a:p>
                    </p:txBody>
                  </p:sp>
                  <p:sp>
                    <p:nvSpPr>
                      <p:cNvPr id="88" name="椭圆 87"/>
                      <p:cNvSpPr/>
                      <p:nvPr/>
                    </p:nvSpPr>
                    <p:spPr>
                      <a:xfrm>
                        <a:off x="2857099" y="2000451"/>
                        <a:ext cx="394635" cy="3946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ndParaRPr>
                      </a:p>
                    </p:txBody>
                  </p:sp>
                </p:grpSp>
                <p:grpSp>
                  <p:nvGrpSpPr>
                    <p:cNvPr id="84" name="组合 83"/>
                    <p:cNvGrpSpPr/>
                    <p:nvPr/>
                  </p:nvGrpSpPr>
                  <p:grpSpPr>
                    <a:xfrm>
                      <a:off x="2168893" y="1513662"/>
                      <a:ext cx="394636" cy="556661"/>
                      <a:chOff x="2857098" y="1838425"/>
                      <a:chExt cx="394636" cy="556661"/>
                    </a:xfrm>
                  </p:grpSpPr>
                  <p:sp>
                    <p:nvSpPr>
                      <p:cNvPr id="85" name="椭圆 84"/>
                      <p:cNvSpPr/>
                      <p:nvPr/>
                    </p:nvSpPr>
                    <p:spPr>
                      <a:xfrm>
                        <a:off x="2857098" y="1838425"/>
                        <a:ext cx="394635" cy="3946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ndParaRPr>
                      </a:p>
                    </p:txBody>
                  </p:sp>
                  <p:sp>
                    <p:nvSpPr>
                      <p:cNvPr id="86" name="椭圆 85"/>
                      <p:cNvSpPr/>
                      <p:nvPr/>
                    </p:nvSpPr>
                    <p:spPr>
                      <a:xfrm>
                        <a:off x="2857099" y="2000451"/>
                        <a:ext cx="394635" cy="3946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ndParaRPr>
                      </a:p>
                    </p:txBody>
                  </p:sp>
                </p:grpSp>
              </p:grpSp>
              <p:sp>
                <p:nvSpPr>
                  <p:cNvPr id="16" name="矩形 15"/>
                  <p:cNvSpPr/>
                  <p:nvPr/>
                </p:nvSpPr>
                <p:spPr>
                  <a:xfrm>
                    <a:off x="2731969" y="2074691"/>
                    <a:ext cx="616017" cy="394635"/>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00" dirty="0">
                        <a:latin typeface="Huawei Sans" panose="020C0503030203020204" pitchFamily="34" charset="0"/>
                      </a:rPr>
                      <a:t>ATS1</a:t>
                    </a:r>
                  </a:p>
                </p:txBody>
              </p:sp>
              <p:sp>
                <p:nvSpPr>
                  <p:cNvPr id="17" name="矩形 16"/>
                  <p:cNvSpPr/>
                  <p:nvPr/>
                </p:nvSpPr>
                <p:spPr>
                  <a:xfrm>
                    <a:off x="5167561" y="2308369"/>
                    <a:ext cx="825993" cy="461520"/>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100" dirty="0">
                        <a:latin typeface="Huawei Sans" panose="020C0503030203020204" pitchFamily="34" charset="0"/>
                      </a:rPr>
                      <a:t>Parallel cabinet</a:t>
                    </a:r>
                  </a:p>
                </p:txBody>
              </p:sp>
              <p:sp>
                <p:nvSpPr>
                  <p:cNvPr id="18" name="矩形 17"/>
                  <p:cNvSpPr/>
                  <p:nvPr/>
                </p:nvSpPr>
                <p:spPr>
                  <a:xfrm>
                    <a:off x="5804437" y="5111333"/>
                    <a:ext cx="681424" cy="394635"/>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Chiller</a:t>
                    </a:r>
                  </a:p>
                </p:txBody>
              </p:sp>
              <p:cxnSp>
                <p:nvCxnSpPr>
                  <p:cNvPr id="19" name="肘形连接符 18"/>
                  <p:cNvCxnSpPr>
                    <a:stCxn id="88" idx="4"/>
                    <a:endCxn id="16" idx="0"/>
                  </p:cNvCxnSpPr>
                  <p:nvPr/>
                </p:nvCxnSpPr>
                <p:spPr>
                  <a:xfrm rot="16200000" flipH="1">
                    <a:off x="2690394" y="1725107"/>
                    <a:ext cx="269242" cy="429926"/>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肘形连接符 19"/>
                  <p:cNvCxnSpPr>
                    <a:stCxn id="86" idx="4"/>
                  </p:cNvCxnSpPr>
                  <p:nvPr/>
                </p:nvCxnSpPr>
                <p:spPr>
                  <a:xfrm rot="5400000">
                    <a:off x="3114708" y="1841411"/>
                    <a:ext cx="269242" cy="197318"/>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8775031" y="1366163"/>
                    <a:ext cx="1132572" cy="556661"/>
                    <a:chOff x="1430957" y="1513662"/>
                    <a:chExt cx="1132572" cy="556661"/>
                  </a:xfrm>
                </p:grpSpPr>
                <p:grpSp>
                  <p:nvGrpSpPr>
                    <p:cNvPr id="77" name="组合 76"/>
                    <p:cNvGrpSpPr/>
                    <p:nvPr/>
                  </p:nvGrpSpPr>
                  <p:grpSpPr>
                    <a:xfrm>
                      <a:off x="1430957" y="1513662"/>
                      <a:ext cx="394636" cy="556661"/>
                      <a:chOff x="2857098" y="1838425"/>
                      <a:chExt cx="394636" cy="556661"/>
                    </a:xfrm>
                  </p:grpSpPr>
                  <p:sp>
                    <p:nvSpPr>
                      <p:cNvPr id="81" name="椭圆 80"/>
                      <p:cNvSpPr/>
                      <p:nvPr/>
                    </p:nvSpPr>
                    <p:spPr>
                      <a:xfrm>
                        <a:off x="2857098" y="1838425"/>
                        <a:ext cx="394635" cy="3946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ndParaRPr>
                      </a:p>
                    </p:txBody>
                  </p:sp>
                  <p:sp>
                    <p:nvSpPr>
                      <p:cNvPr id="82" name="椭圆 81"/>
                      <p:cNvSpPr/>
                      <p:nvPr/>
                    </p:nvSpPr>
                    <p:spPr>
                      <a:xfrm>
                        <a:off x="2857099" y="2000451"/>
                        <a:ext cx="394635" cy="3946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ndParaRPr>
                      </a:p>
                    </p:txBody>
                  </p:sp>
                </p:grpSp>
                <p:grpSp>
                  <p:nvGrpSpPr>
                    <p:cNvPr id="78" name="组合 77"/>
                    <p:cNvGrpSpPr/>
                    <p:nvPr/>
                  </p:nvGrpSpPr>
                  <p:grpSpPr>
                    <a:xfrm>
                      <a:off x="2168893" y="1513662"/>
                      <a:ext cx="394636" cy="556661"/>
                      <a:chOff x="2857098" y="1838425"/>
                      <a:chExt cx="394636" cy="556661"/>
                    </a:xfrm>
                  </p:grpSpPr>
                  <p:sp>
                    <p:nvSpPr>
                      <p:cNvPr id="79" name="椭圆 78"/>
                      <p:cNvSpPr/>
                      <p:nvPr/>
                    </p:nvSpPr>
                    <p:spPr>
                      <a:xfrm>
                        <a:off x="2857098" y="1838425"/>
                        <a:ext cx="394635" cy="3946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ndParaRPr>
                      </a:p>
                    </p:txBody>
                  </p:sp>
                  <p:sp>
                    <p:nvSpPr>
                      <p:cNvPr id="80" name="椭圆 79"/>
                      <p:cNvSpPr/>
                      <p:nvPr/>
                    </p:nvSpPr>
                    <p:spPr>
                      <a:xfrm>
                        <a:off x="2857099" y="2000451"/>
                        <a:ext cx="394635" cy="3946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ndParaRPr>
                      </a:p>
                    </p:txBody>
                  </p:sp>
                </p:grpSp>
              </p:grpSp>
              <p:sp>
                <p:nvSpPr>
                  <p:cNvPr id="22" name="矩形 21"/>
                  <p:cNvSpPr/>
                  <p:nvPr/>
                </p:nvSpPr>
                <p:spPr>
                  <a:xfrm>
                    <a:off x="9094267" y="2192066"/>
                    <a:ext cx="616017" cy="394635"/>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ATS2</a:t>
                    </a:r>
                  </a:p>
                </p:txBody>
              </p:sp>
              <p:cxnSp>
                <p:nvCxnSpPr>
                  <p:cNvPr id="23" name="肘形连接符 22"/>
                  <p:cNvCxnSpPr>
                    <a:stCxn id="82" idx="4"/>
                    <a:endCxn id="22" idx="0"/>
                  </p:cNvCxnSpPr>
                  <p:nvPr/>
                </p:nvCxnSpPr>
                <p:spPr>
                  <a:xfrm rot="16200000" flipH="1">
                    <a:off x="9052692" y="1842482"/>
                    <a:ext cx="269242" cy="429926"/>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肘形连接符 23"/>
                  <p:cNvCxnSpPr>
                    <a:stCxn id="80" idx="4"/>
                  </p:cNvCxnSpPr>
                  <p:nvPr/>
                </p:nvCxnSpPr>
                <p:spPr>
                  <a:xfrm rot="5400000">
                    <a:off x="9477006" y="1958786"/>
                    <a:ext cx="269242" cy="197318"/>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5" name="椭圆 24"/>
                  <p:cNvSpPr/>
                  <p:nvPr/>
                </p:nvSpPr>
                <p:spPr>
                  <a:xfrm>
                    <a:off x="4834290" y="1482468"/>
                    <a:ext cx="401853" cy="3946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Huawei Sans" panose="020C0503030203020204" pitchFamily="34" charset="0"/>
                    </a:endParaRPr>
                  </a:p>
                </p:txBody>
              </p:sp>
              <p:sp>
                <p:nvSpPr>
                  <p:cNvPr id="26" name="椭圆 25"/>
                  <p:cNvSpPr/>
                  <p:nvPr/>
                </p:nvSpPr>
                <p:spPr>
                  <a:xfrm>
                    <a:off x="6804660" y="1447176"/>
                    <a:ext cx="401853" cy="3946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ndParaRPr>
                  </a:p>
                </p:txBody>
              </p:sp>
              <p:sp>
                <p:nvSpPr>
                  <p:cNvPr id="27" name="椭圆 26"/>
                  <p:cNvSpPr/>
                  <p:nvPr/>
                </p:nvSpPr>
                <p:spPr>
                  <a:xfrm>
                    <a:off x="5895073" y="1464999"/>
                    <a:ext cx="401853" cy="3946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ndParaRPr>
                  </a:p>
                </p:txBody>
              </p:sp>
              <p:sp>
                <p:nvSpPr>
                  <p:cNvPr id="28" name="矩形 27"/>
                  <p:cNvSpPr/>
                  <p:nvPr/>
                </p:nvSpPr>
                <p:spPr>
                  <a:xfrm>
                    <a:off x="6697577" y="2308368"/>
                    <a:ext cx="759148" cy="461520"/>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100">
                        <a:latin typeface="Huawei Sans" panose="020C0503030203020204" pitchFamily="34" charset="0"/>
                      </a:rPr>
                      <a:t>Parallel cabinet</a:t>
                    </a:r>
                  </a:p>
                </p:txBody>
              </p:sp>
              <p:cxnSp>
                <p:nvCxnSpPr>
                  <p:cNvPr id="29" name="直接箭头连接符 28"/>
                  <p:cNvCxnSpPr>
                    <a:stCxn id="25" idx="5"/>
                  </p:cNvCxnSpPr>
                  <p:nvPr/>
                </p:nvCxnSpPr>
                <p:spPr>
                  <a:xfrm>
                    <a:off x="5177293" y="1819310"/>
                    <a:ext cx="251355" cy="48905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a:endCxn id="17" idx="0"/>
                  </p:cNvCxnSpPr>
                  <p:nvPr/>
                </p:nvCxnSpPr>
                <p:spPr>
                  <a:xfrm flipH="1">
                    <a:off x="5580558" y="1846626"/>
                    <a:ext cx="352868" cy="46174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直接箭头连接符 30"/>
                  <p:cNvCxnSpPr>
                    <a:stCxn id="26" idx="3"/>
                  </p:cNvCxnSpPr>
                  <p:nvPr/>
                </p:nvCxnSpPr>
                <p:spPr>
                  <a:xfrm flipH="1">
                    <a:off x="5773078" y="1784018"/>
                    <a:ext cx="1090432" cy="51069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a:stCxn id="25" idx="5"/>
                  </p:cNvCxnSpPr>
                  <p:nvPr/>
                </p:nvCxnSpPr>
                <p:spPr>
                  <a:xfrm>
                    <a:off x="5177293" y="1819310"/>
                    <a:ext cx="1627367" cy="47540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直接箭头连接符 32"/>
                  <p:cNvCxnSpPr>
                    <a:stCxn id="27" idx="5"/>
                  </p:cNvCxnSpPr>
                  <p:nvPr/>
                </p:nvCxnSpPr>
                <p:spPr>
                  <a:xfrm>
                    <a:off x="6238076" y="1801841"/>
                    <a:ext cx="607894" cy="48906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直接箭头连接符 33"/>
                  <p:cNvCxnSpPr>
                    <a:stCxn id="26" idx="4"/>
                    <a:endCxn id="28" idx="0"/>
                  </p:cNvCxnSpPr>
                  <p:nvPr/>
                </p:nvCxnSpPr>
                <p:spPr>
                  <a:xfrm>
                    <a:off x="7005587" y="1841811"/>
                    <a:ext cx="71564" cy="46655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5" name="矩形 34"/>
                  <p:cNvSpPr/>
                  <p:nvPr/>
                </p:nvSpPr>
                <p:spPr>
                  <a:xfrm>
                    <a:off x="2730903" y="3331400"/>
                    <a:ext cx="1434832" cy="397682"/>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PDF1</a:t>
                    </a:r>
                  </a:p>
                </p:txBody>
              </p:sp>
              <p:cxnSp>
                <p:nvCxnSpPr>
                  <p:cNvPr id="36" name="肘形连接符 35"/>
                  <p:cNvCxnSpPr>
                    <a:stCxn id="16" idx="2"/>
                    <a:endCxn id="35" idx="0"/>
                  </p:cNvCxnSpPr>
                  <p:nvPr/>
                </p:nvCxnSpPr>
                <p:spPr>
                  <a:xfrm rot="16200000" flipH="1">
                    <a:off x="2813111" y="2696192"/>
                    <a:ext cx="862074" cy="408341"/>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8368365" y="3312883"/>
                    <a:ext cx="1144603" cy="394635"/>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PDF2</a:t>
                    </a:r>
                  </a:p>
                </p:txBody>
              </p:sp>
              <p:sp>
                <p:nvSpPr>
                  <p:cNvPr id="38" name="矩形 37"/>
                  <p:cNvSpPr/>
                  <p:nvPr/>
                </p:nvSpPr>
                <p:spPr>
                  <a:xfrm>
                    <a:off x="4310003" y="2703006"/>
                    <a:ext cx="616017" cy="394635"/>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ATS3</a:t>
                    </a:r>
                  </a:p>
                </p:txBody>
              </p:sp>
              <p:cxnSp>
                <p:nvCxnSpPr>
                  <p:cNvPr id="39" name="直接箭头连接符 38"/>
                  <p:cNvCxnSpPr/>
                  <p:nvPr/>
                </p:nvCxnSpPr>
                <p:spPr>
                  <a:xfrm flipH="1">
                    <a:off x="4607839" y="2516716"/>
                    <a:ext cx="618129" cy="19731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a:endCxn id="38" idx="3"/>
                  </p:cNvCxnSpPr>
                  <p:nvPr/>
                </p:nvCxnSpPr>
                <p:spPr>
                  <a:xfrm flipH="1">
                    <a:off x="4926020" y="2769888"/>
                    <a:ext cx="1771557" cy="13043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1" name="矩形 40"/>
                  <p:cNvSpPr/>
                  <p:nvPr/>
                </p:nvSpPr>
                <p:spPr>
                  <a:xfrm>
                    <a:off x="7550618" y="2770316"/>
                    <a:ext cx="616017" cy="394635"/>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ATS4</a:t>
                    </a:r>
                  </a:p>
                </p:txBody>
              </p:sp>
              <p:cxnSp>
                <p:nvCxnSpPr>
                  <p:cNvPr id="42" name="直接箭头连接符 41"/>
                  <p:cNvCxnSpPr>
                    <a:stCxn id="17" idx="3"/>
                    <a:endCxn id="41" idx="1"/>
                  </p:cNvCxnSpPr>
                  <p:nvPr/>
                </p:nvCxnSpPr>
                <p:spPr>
                  <a:xfrm>
                    <a:off x="5993554" y="2539130"/>
                    <a:ext cx="1557064" cy="428504"/>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直接箭头连接符 42"/>
                  <p:cNvCxnSpPr>
                    <a:stCxn id="28" idx="3"/>
                    <a:endCxn id="41" idx="0"/>
                  </p:cNvCxnSpPr>
                  <p:nvPr/>
                </p:nvCxnSpPr>
                <p:spPr>
                  <a:xfrm>
                    <a:off x="7456725" y="2539128"/>
                    <a:ext cx="401902" cy="23118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肘形连接符 43"/>
                  <p:cNvCxnSpPr/>
                  <p:nvPr/>
                </p:nvCxnSpPr>
                <p:spPr>
                  <a:xfrm rot="5400000">
                    <a:off x="4186364" y="3040395"/>
                    <a:ext cx="432600" cy="452277"/>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5" name="肘形连接符 44"/>
                  <p:cNvCxnSpPr>
                    <a:stCxn id="41" idx="2"/>
                    <a:endCxn id="37" idx="1"/>
                  </p:cNvCxnSpPr>
                  <p:nvPr/>
                </p:nvCxnSpPr>
                <p:spPr>
                  <a:xfrm rot="16200000" flipH="1">
                    <a:off x="7940871" y="3082707"/>
                    <a:ext cx="345250" cy="509738"/>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6" name="肘形连接符 45"/>
                  <p:cNvCxnSpPr>
                    <a:stCxn id="22" idx="2"/>
                    <a:endCxn id="37" idx="0"/>
                  </p:cNvCxnSpPr>
                  <p:nvPr/>
                </p:nvCxnSpPr>
                <p:spPr>
                  <a:xfrm rot="5400000">
                    <a:off x="8808381" y="2718988"/>
                    <a:ext cx="726182" cy="461609"/>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7" name="矩形 46"/>
                  <p:cNvSpPr/>
                  <p:nvPr/>
                </p:nvSpPr>
                <p:spPr>
                  <a:xfrm>
                    <a:off x="5500538" y="3699591"/>
                    <a:ext cx="1233713" cy="427244"/>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00" dirty="0">
                        <a:latin typeface="Huawei Sans" panose="020C0503030203020204" pitchFamily="34" charset="0"/>
                      </a:rPr>
                      <a:t>Precision air conditioner</a:t>
                    </a:r>
                  </a:p>
                </p:txBody>
              </p:sp>
              <p:cxnSp>
                <p:nvCxnSpPr>
                  <p:cNvPr id="48" name="肘形连接符 47"/>
                  <p:cNvCxnSpPr/>
                  <p:nvPr/>
                </p:nvCxnSpPr>
                <p:spPr>
                  <a:xfrm rot="10800000" flipV="1">
                    <a:off x="6717061" y="3679049"/>
                    <a:ext cx="2203883" cy="243835"/>
                  </a:xfrm>
                  <a:prstGeom prst="bentConnector3">
                    <a:avLst>
                      <a:gd name="adj1" fmla="val 2396"/>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9" name="肘形连接符 48"/>
                  <p:cNvCxnSpPr>
                    <a:endCxn id="47" idx="1"/>
                  </p:cNvCxnSpPr>
                  <p:nvPr/>
                </p:nvCxnSpPr>
                <p:spPr>
                  <a:xfrm>
                    <a:off x="3680463" y="3744947"/>
                    <a:ext cx="1820075" cy="168268"/>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a:off x="5843438" y="4422119"/>
                    <a:ext cx="616017" cy="394635"/>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ATS</a:t>
                    </a:r>
                  </a:p>
                </p:txBody>
              </p:sp>
              <p:cxnSp>
                <p:nvCxnSpPr>
                  <p:cNvPr id="51" name="肘形连接符 50"/>
                  <p:cNvCxnSpPr>
                    <a:endCxn id="50" idx="3"/>
                  </p:cNvCxnSpPr>
                  <p:nvPr/>
                </p:nvCxnSpPr>
                <p:spPr>
                  <a:xfrm rot="10800000" flipV="1">
                    <a:off x="6459455" y="3707517"/>
                    <a:ext cx="2315576" cy="911919"/>
                  </a:xfrm>
                  <a:prstGeom prst="bentConnector3">
                    <a:avLst>
                      <a:gd name="adj1" fmla="val 95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2" name="肘形连接符 51"/>
                  <p:cNvCxnSpPr>
                    <a:endCxn id="50" idx="1"/>
                  </p:cNvCxnSpPr>
                  <p:nvPr/>
                </p:nvCxnSpPr>
                <p:spPr>
                  <a:xfrm>
                    <a:off x="3737009" y="3729081"/>
                    <a:ext cx="2106429" cy="890356"/>
                  </a:xfrm>
                  <a:prstGeom prst="bentConnector3">
                    <a:avLst>
                      <a:gd name="adj1" fmla="val 1564"/>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3" name="矩形 52"/>
                  <p:cNvSpPr/>
                  <p:nvPr/>
                </p:nvSpPr>
                <p:spPr>
                  <a:xfrm>
                    <a:off x="2422893" y="4157302"/>
                    <a:ext cx="616017" cy="394635"/>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UPS1</a:t>
                    </a:r>
                  </a:p>
                </p:txBody>
              </p:sp>
              <p:sp>
                <p:nvSpPr>
                  <p:cNvPr id="54" name="矩形 53"/>
                  <p:cNvSpPr/>
                  <p:nvPr/>
                </p:nvSpPr>
                <p:spPr>
                  <a:xfrm>
                    <a:off x="8995610" y="4142056"/>
                    <a:ext cx="616017" cy="394635"/>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UPS2</a:t>
                    </a:r>
                  </a:p>
                </p:txBody>
              </p:sp>
              <p:cxnSp>
                <p:nvCxnSpPr>
                  <p:cNvPr id="55" name="直接箭头连接符 54"/>
                  <p:cNvCxnSpPr/>
                  <p:nvPr/>
                </p:nvCxnSpPr>
                <p:spPr>
                  <a:xfrm>
                    <a:off x="9326880" y="3703321"/>
                    <a:ext cx="0" cy="45602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6" name="矩形 55"/>
                  <p:cNvSpPr/>
                  <p:nvPr/>
                </p:nvSpPr>
                <p:spPr>
                  <a:xfrm>
                    <a:off x="10155745" y="4781948"/>
                    <a:ext cx="616017" cy="394635"/>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STS4</a:t>
                    </a:r>
                  </a:p>
                </p:txBody>
              </p:sp>
              <p:cxnSp>
                <p:nvCxnSpPr>
                  <p:cNvPr id="57" name="肘形连接符 56"/>
                  <p:cNvCxnSpPr>
                    <a:endCxn id="56" idx="1"/>
                  </p:cNvCxnSpPr>
                  <p:nvPr/>
                </p:nvCxnSpPr>
                <p:spPr>
                  <a:xfrm>
                    <a:off x="9512968" y="4536691"/>
                    <a:ext cx="642777" cy="442575"/>
                  </a:xfrm>
                  <a:prstGeom prst="bentConnector3">
                    <a:avLst>
                      <a:gd name="adj1" fmla="val -1289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8" name="肘形连接符 57"/>
                  <p:cNvCxnSpPr>
                    <a:endCxn id="56" idx="0"/>
                  </p:cNvCxnSpPr>
                  <p:nvPr/>
                </p:nvCxnSpPr>
                <p:spPr>
                  <a:xfrm rot="16200000" flipH="1">
                    <a:off x="9336080" y="3654273"/>
                    <a:ext cx="1299112" cy="956235"/>
                  </a:xfrm>
                  <a:prstGeom prst="bentConnector3">
                    <a:avLst>
                      <a:gd name="adj1" fmla="val -1714"/>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59" name="矩形 58"/>
                  <p:cNvSpPr/>
                  <p:nvPr/>
                </p:nvSpPr>
                <p:spPr>
                  <a:xfrm>
                    <a:off x="8260532" y="4773204"/>
                    <a:ext cx="616017" cy="394635"/>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STS3</a:t>
                    </a:r>
                  </a:p>
                </p:txBody>
              </p:sp>
              <p:cxnSp>
                <p:nvCxnSpPr>
                  <p:cNvPr id="60" name="肘形连接符 59"/>
                  <p:cNvCxnSpPr>
                    <a:stCxn id="54" idx="2"/>
                    <a:endCxn id="59" idx="3"/>
                  </p:cNvCxnSpPr>
                  <p:nvPr/>
                </p:nvCxnSpPr>
                <p:spPr>
                  <a:xfrm rot="5400000">
                    <a:off x="8873169" y="4540071"/>
                    <a:ext cx="433831" cy="427070"/>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2" name="矩形 61"/>
                  <p:cNvSpPr/>
                  <p:nvPr/>
                </p:nvSpPr>
                <p:spPr>
                  <a:xfrm>
                    <a:off x="9169666" y="5602376"/>
                    <a:ext cx="616017" cy="394635"/>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Load</a:t>
                    </a:r>
                  </a:p>
                </p:txBody>
              </p:sp>
              <p:cxnSp>
                <p:nvCxnSpPr>
                  <p:cNvPr id="63" name="肘形连接符 62"/>
                  <p:cNvCxnSpPr>
                    <a:stCxn id="59" idx="2"/>
                    <a:endCxn id="62" idx="1"/>
                  </p:cNvCxnSpPr>
                  <p:nvPr/>
                </p:nvCxnSpPr>
                <p:spPr>
                  <a:xfrm rot="16200000" flipH="1">
                    <a:off x="8553176" y="5183203"/>
                    <a:ext cx="631855" cy="601125"/>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4" name="肘形连接符 63"/>
                  <p:cNvCxnSpPr>
                    <a:stCxn id="56" idx="2"/>
                    <a:endCxn id="62" idx="3"/>
                  </p:cNvCxnSpPr>
                  <p:nvPr/>
                </p:nvCxnSpPr>
                <p:spPr>
                  <a:xfrm rot="5400000">
                    <a:off x="9813164" y="5149103"/>
                    <a:ext cx="623111" cy="678071"/>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5" name="矩形 64"/>
                  <p:cNvSpPr/>
                  <p:nvPr/>
                </p:nvSpPr>
                <p:spPr>
                  <a:xfrm>
                    <a:off x="3526057" y="4812428"/>
                    <a:ext cx="616017" cy="394635"/>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STS2</a:t>
                    </a:r>
                  </a:p>
                </p:txBody>
              </p:sp>
              <p:cxnSp>
                <p:nvCxnSpPr>
                  <p:cNvPr id="66" name="肘形连接符 65"/>
                  <p:cNvCxnSpPr>
                    <a:endCxn id="65" idx="1"/>
                  </p:cNvCxnSpPr>
                  <p:nvPr/>
                </p:nvCxnSpPr>
                <p:spPr>
                  <a:xfrm>
                    <a:off x="2854158" y="4551937"/>
                    <a:ext cx="671899" cy="457809"/>
                  </a:xfrm>
                  <a:prstGeom prst="bentConnector3">
                    <a:avLst>
                      <a:gd name="adj1" fmla="val 12197"/>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1630844" y="4803684"/>
                    <a:ext cx="616017" cy="394635"/>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STS1</a:t>
                    </a:r>
                  </a:p>
                </p:txBody>
              </p:sp>
              <p:cxnSp>
                <p:nvCxnSpPr>
                  <p:cNvPr id="68" name="肘形连接符 67"/>
                  <p:cNvCxnSpPr>
                    <a:stCxn id="53" idx="2"/>
                    <a:endCxn id="67" idx="3"/>
                  </p:cNvCxnSpPr>
                  <p:nvPr/>
                </p:nvCxnSpPr>
                <p:spPr>
                  <a:xfrm rot="5400000">
                    <a:off x="2264350" y="4534449"/>
                    <a:ext cx="449065" cy="484041"/>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9" name="矩形 68"/>
                  <p:cNvSpPr/>
                  <p:nvPr/>
                </p:nvSpPr>
                <p:spPr>
                  <a:xfrm>
                    <a:off x="2539978" y="5665169"/>
                    <a:ext cx="616017" cy="394635"/>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Load</a:t>
                    </a:r>
                  </a:p>
                </p:txBody>
              </p:sp>
              <p:cxnSp>
                <p:nvCxnSpPr>
                  <p:cNvPr id="70" name="肘形连接符 69"/>
                  <p:cNvCxnSpPr>
                    <a:stCxn id="67" idx="2"/>
                  </p:cNvCxnSpPr>
                  <p:nvPr/>
                </p:nvCxnSpPr>
                <p:spPr>
                  <a:xfrm rot="16200000" flipH="1">
                    <a:off x="1923488" y="5213683"/>
                    <a:ext cx="631855" cy="601125"/>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1" name="肘形连接符 70"/>
                  <p:cNvCxnSpPr>
                    <a:stCxn id="65" idx="2"/>
                  </p:cNvCxnSpPr>
                  <p:nvPr/>
                </p:nvCxnSpPr>
                <p:spPr>
                  <a:xfrm rot="5400000">
                    <a:off x="3183476" y="5179583"/>
                    <a:ext cx="623111" cy="678071"/>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2" name="直接箭头连接符 71"/>
                  <p:cNvCxnSpPr/>
                  <p:nvPr/>
                </p:nvCxnSpPr>
                <p:spPr>
                  <a:xfrm>
                    <a:off x="2945331" y="3729081"/>
                    <a:ext cx="0" cy="42822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6" name="矩形 75"/>
                  <p:cNvSpPr/>
                  <p:nvPr/>
                </p:nvSpPr>
                <p:spPr>
                  <a:xfrm>
                    <a:off x="4624484" y="3708084"/>
                    <a:ext cx="616017" cy="394635"/>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200">
                        <a:latin typeface="Huawei Sans" panose="020C0503030203020204" pitchFamily="34" charset="0"/>
                      </a:rPr>
                      <a:t>UPS3</a:t>
                    </a:r>
                  </a:p>
                </p:txBody>
              </p:sp>
            </p:grpSp>
            <p:sp>
              <p:nvSpPr>
                <p:cNvPr id="9" name="文本框 8"/>
                <p:cNvSpPr txBox="1"/>
                <p:nvPr/>
              </p:nvSpPr>
              <p:spPr>
                <a:xfrm>
                  <a:off x="4856718" y="1823741"/>
                  <a:ext cx="349776" cy="460335"/>
                </a:xfrm>
                <a:prstGeom prst="rect">
                  <a:avLst/>
                </a:prstGeom>
                <a:noFill/>
              </p:spPr>
              <p:txBody>
                <a:bodyPr wrap="none" rtlCol="0">
                  <a:spAutoFit/>
                </a:bodyPr>
                <a:lstStyle/>
                <a:p>
                  <a:r>
                    <a:rPr lang="en-US">
                      <a:latin typeface="Huawei Sans" panose="020C0503030203020204" pitchFamily="34" charset="0"/>
                    </a:rPr>
                    <a:t>G</a:t>
                  </a:r>
                </a:p>
              </p:txBody>
            </p:sp>
            <p:sp>
              <p:nvSpPr>
                <p:cNvPr id="10" name="文本框 9"/>
                <p:cNvSpPr txBox="1"/>
                <p:nvPr/>
              </p:nvSpPr>
              <p:spPr>
                <a:xfrm>
                  <a:off x="6826852" y="1773610"/>
                  <a:ext cx="349776" cy="460335"/>
                </a:xfrm>
                <a:prstGeom prst="rect">
                  <a:avLst/>
                </a:prstGeom>
                <a:noFill/>
              </p:spPr>
              <p:txBody>
                <a:bodyPr wrap="none" rtlCol="0">
                  <a:spAutoFit/>
                </a:bodyPr>
                <a:lstStyle/>
                <a:p>
                  <a:r>
                    <a:rPr lang="en-US">
                      <a:latin typeface="Huawei Sans" panose="020C0503030203020204" pitchFamily="34" charset="0"/>
                    </a:rPr>
                    <a:t>G</a:t>
                  </a:r>
                </a:p>
              </p:txBody>
            </p:sp>
            <p:sp>
              <p:nvSpPr>
                <p:cNvPr id="11" name="文本框 10"/>
                <p:cNvSpPr txBox="1"/>
                <p:nvPr/>
              </p:nvSpPr>
              <p:spPr>
                <a:xfrm>
                  <a:off x="5924958" y="1804414"/>
                  <a:ext cx="349776" cy="460335"/>
                </a:xfrm>
                <a:prstGeom prst="rect">
                  <a:avLst/>
                </a:prstGeom>
                <a:noFill/>
              </p:spPr>
              <p:txBody>
                <a:bodyPr wrap="none" rtlCol="0">
                  <a:spAutoFit/>
                </a:bodyPr>
                <a:lstStyle/>
                <a:p>
                  <a:r>
                    <a:rPr lang="en-US">
                      <a:latin typeface="Huawei Sans" panose="020C0503030203020204" pitchFamily="34" charset="0"/>
                    </a:rPr>
                    <a:t>G</a:t>
                  </a:r>
                </a:p>
              </p:txBody>
            </p:sp>
            <p:sp>
              <p:nvSpPr>
                <p:cNvPr id="12" name="文本框 11"/>
                <p:cNvSpPr txBox="1"/>
                <p:nvPr/>
              </p:nvSpPr>
              <p:spPr>
                <a:xfrm>
                  <a:off x="4756787" y="1298790"/>
                  <a:ext cx="2765501" cy="401483"/>
                </a:xfrm>
                <a:prstGeom prst="rect">
                  <a:avLst/>
                </a:prstGeom>
                <a:noFill/>
              </p:spPr>
              <p:txBody>
                <a:bodyPr wrap="none" rtlCol="0">
                  <a:spAutoFit/>
                </a:bodyPr>
                <a:lstStyle/>
                <a:p>
                  <a:r>
                    <a:rPr lang="en-US" sz="1400" dirty="0">
                      <a:latin typeface="Huawei Sans" panose="020C0503030203020204" pitchFamily="34" charset="0"/>
                    </a:rPr>
                    <a:t>Original power supply topology</a:t>
                  </a:r>
                </a:p>
              </p:txBody>
            </p:sp>
          </p:grpSp>
          <p:sp>
            <p:nvSpPr>
              <p:cNvPr id="2" name="文本框 1"/>
              <p:cNvSpPr txBox="1"/>
              <p:nvPr/>
            </p:nvSpPr>
            <p:spPr>
              <a:xfrm>
                <a:off x="10414459" y="4328180"/>
                <a:ext cx="1367220" cy="646331"/>
              </a:xfrm>
              <a:prstGeom prst="rect">
                <a:avLst/>
              </a:prstGeom>
              <a:noFill/>
            </p:spPr>
            <p:txBody>
              <a:bodyPr wrap="square" rtlCol="0">
                <a:spAutoFit/>
              </a:bodyPr>
              <a:lstStyle/>
              <a:p>
                <a:r>
                  <a:rPr lang="en-US" sz="1200">
                    <a:latin typeface="Huawei Sans" panose="020C0503030203020204" pitchFamily="34" charset="0"/>
                  </a:rPr>
                  <a:t>The UPS system is configured in N+1 mode.</a:t>
                </a:r>
              </a:p>
            </p:txBody>
          </p:sp>
          <p:sp>
            <p:nvSpPr>
              <p:cNvPr id="89" name="文本框 88"/>
              <p:cNvSpPr txBox="1"/>
              <p:nvPr/>
            </p:nvSpPr>
            <p:spPr>
              <a:xfrm>
                <a:off x="556723" y="4653285"/>
                <a:ext cx="1367220" cy="646331"/>
              </a:xfrm>
              <a:prstGeom prst="rect">
                <a:avLst/>
              </a:prstGeom>
              <a:noFill/>
            </p:spPr>
            <p:txBody>
              <a:bodyPr wrap="square" rtlCol="0">
                <a:spAutoFit/>
              </a:bodyPr>
              <a:lstStyle/>
              <a:p>
                <a:r>
                  <a:rPr lang="en-US" sz="1200" dirty="0">
                    <a:latin typeface="Huawei Sans" panose="020C0503030203020204" pitchFamily="34" charset="0"/>
                  </a:rPr>
                  <a:t>The UPS system is configured in N+1 mode.</a:t>
                </a:r>
              </a:p>
            </p:txBody>
          </p:sp>
          <p:sp>
            <p:nvSpPr>
              <p:cNvPr id="3" name="文本框 2"/>
              <p:cNvSpPr txBox="1"/>
              <p:nvPr/>
            </p:nvSpPr>
            <p:spPr>
              <a:xfrm>
                <a:off x="2610191" y="2214038"/>
                <a:ext cx="833883" cy="307777"/>
              </a:xfrm>
              <a:prstGeom prst="rect">
                <a:avLst/>
              </a:prstGeom>
              <a:noFill/>
            </p:spPr>
            <p:txBody>
              <a:bodyPr wrap="none" rtlCol="0">
                <a:spAutoFit/>
              </a:bodyPr>
              <a:lstStyle/>
              <a:p>
                <a:r>
                  <a:rPr lang="en-US" sz="1400">
                    <a:latin typeface="Huawei Sans" panose="020C0503030203020204" pitchFamily="34" charset="0"/>
                  </a:rPr>
                  <a:t>Mains 1</a:t>
                </a:r>
              </a:p>
            </p:txBody>
          </p:sp>
          <p:sp>
            <p:nvSpPr>
              <p:cNvPr id="90" name="文本框 89"/>
              <p:cNvSpPr txBox="1"/>
              <p:nvPr/>
            </p:nvSpPr>
            <p:spPr>
              <a:xfrm>
                <a:off x="8930232" y="2243211"/>
                <a:ext cx="833883" cy="307777"/>
              </a:xfrm>
              <a:prstGeom prst="rect">
                <a:avLst/>
              </a:prstGeom>
              <a:noFill/>
            </p:spPr>
            <p:txBody>
              <a:bodyPr wrap="none" rtlCol="0">
                <a:spAutoFit/>
              </a:bodyPr>
              <a:lstStyle/>
              <a:p>
                <a:r>
                  <a:rPr lang="en-US" sz="1400">
                    <a:latin typeface="Huawei Sans" panose="020C0503030203020204" pitchFamily="34" charset="0"/>
                  </a:rPr>
                  <a:t>Mains 2</a:t>
                </a:r>
              </a:p>
            </p:txBody>
          </p:sp>
          <p:sp>
            <p:nvSpPr>
              <p:cNvPr id="5" name="文本框 4"/>
              <p:cNvSpPr txBox="1"/>
              <p:nvPr/>
            </p:nvSpPr>
            <p:spPr>
              <a:xfrm>
                <a:off x="7338657" y="2822444"/>
                <a:ext cx="1465466" cy="646331"/>
              </a:xfrm>
              <a:prstGeom prst="rect">
                <a:avLst/>
              </a:prstGeom>
              <a:noFill/>
            </p:spPr>
            <p:txBody>
              <a:bodyPr wrap="none" rtlCol="0">
                <a:spAutoFit/>
              </a:bodyPr>
              <a:lstStyle/>
              <a:p>
                <a:pPr algn="ctr"/>
                <a:r>
                  <a:rPr lang="en-US" sz="1200" dirty="0">
                    <a:latin typeface="Huawei Sans" panose="020C0503030203020204" pitchFamily="34" charset="0"/>
                  </a:rPr>
                  <a:t>The DG system is </a:t>
                </a:r>
                <a:endParaRPr lang="en-US" sz="1200" dirty="0" smtClean="0">
                  <a:latin typeface="Huawei Sans" panose="020C0503030203020204" pitchFamily="34" charset="0"/>
                </a:endParaRPr>
              </a:p>
              <a:p>
                <a:pPr algn="ctr"/>
                <a:r>
                  <a:rPr lang="en-US" sz="1200" dirty="0" smtClean="0">
                    <a:latin typeface="Huawei Sans" panose="020C0503030203020204" pitchFamily="34" charset="0"/>
                  </a:rPr>
                  <a:t>configured </a:t>
                </a:r>
                <a:r>
                  <a:rPr lang="en-US" sz="1200" dirty="0">
                    <a:latin typeface="Huawei Sans" panose="020C0503030203020204" pitchFamily="34" charset="0"/>
                  </a:rPr>
                  <a:t>in 2+1 </a:t>
                </a:r>
                <a:endParaRPr lang="en-US" sz="1200" dirty="0" smtClean="0">
                  <a:latin typeface="Huawei Sans" panose="020C0503030203020204" pitchFamily="34" charset="0"/>
                </a:endParaRPr>
              </a:p>
              <a:p>
                <a:pPr algn="ctr"/>
                <a:r>
                  <a:rPr lang="en-US" sz="1200" dirty="0" smtClean="0">
                    <a:latin typeface="Huawei Sans" panose="020C0503030203020204" pitchFamily="34" charset="0"/>
                  </a:rPr>
                  <a:t>mode</a:t>
                </a:r>
                <a:r>
                  <a:rPr lang="en-US" sz="1200" dirty="0">
                    <a:latin typeface="Huawei Sans" panose="020C0503030203020204" pitchFamily="34" charset="0"/>
                  </a:rPr>
                  <a:t>.</a:t>
                </a:r>
              </a:p>
            </p:txBody>
          </p:sp>
          <p:cxnSp>
            <p:nvCxnSpPr>
              <p:cNvPr id="99" name="直接连接符 98"/>
              <p:cNvCxnSpPr/>
              <p:nvPr/>
            </p:nvCxnSpPr>
            <p:spPr>
              <a:xfrm>
                <a:off x="4716379" y="6094814"/>
                <a:ext cx="2887579"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H="1">
                <a:off x="7588636" y="4419230"/>
                <a:ext cx="10875" cy="168194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a:off x="4734306" y="5539275"/>
                <a:ext cx="0" cy="561899"/>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7" name="直接箭头连接符 106"/>
              <p:cNvCxnSpPr/>
              <p:nvPr/>
            </p:nvCxnSpPr>
            <p:spPr>
              <a:xfrm flipH="1">
                <a:off x="4105407" y="5539275"/>
                <a:ext cx="628899" cy="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a:off x="4461126" y="6238583"/>
                <a:ext cx="3493603"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a:off x="4461126" y="4419230"/>
                <a:ext cx="0" cy="1819353"/>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a:off x="4124600" y="4419230"/>
                <a:ext cx="355719"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a:off x="7942974" y="5503785"/>
                <a:ext cx="0" cy="728221"/>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7" name="直接箭头连接符 126"/>
              <p:cNvCxnSpPr/>
              <p:nvPr/>
            </p:nvCxnSpPr>
            <p:spPr>
              <a:xfrm flipV="1">
                <a:off x="7961118" y="5500276"/>
                <a:ext cx="264668" cy="7016"/>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grpSp>
        <p:cxnSp>
          <p:nvCxnSpPr>
            <p:cNvPr id="73" name="直接连接符 72"/>
            <p:cNvCxnSpPr/>
            <p:nvPr/>
          </p:nvCxnSpPr>
          <p:spPr>
            <a:xfrm>
              <a:off x="7588636" y="4403922"/>
              <a:ext cx="727719" cy="3367"/>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9338526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 name="标题 182"/>
          <p:cNvSpPr>
            <a:spLocks noGrp="1"/>
          </p:cNvSpPr>
          <p:nvPr>
            <p:ph type="title"/>
          </p:nvPr>
        </p:nvSpPr>
        <p:spPr/>
        <p:txBody>
          <a:bodyPr/>
          <a:lstStyle/>
          <a:p>
            <a:r>
              <a:rPr lang="en-US" smtClean="0"/>
              <a:t>Task 1</a:t>
            </a:r>
            <a:endParaRPr lang="en-US"/>
          </a:p>
        </p:txBody>
      </p:sp>
      <p:sp>
        <p:nvSpPr>
          <p:cNvPr id="184" name="文本占位符 183"/>
          <p:cNvSpPr>
            <a:spLocks noGrp="1"/>
          </p:cNvSpPr>
          <p:nvPr>
            <p:ph type="body" sz="quarter" idx="10"/>
          </p:nvPr>
        </p:nvSpPr>
        <p:spPr/>
        <p:txBody>
          <a:bodyPr/>
          <a:lstStyle/>
          <a:p>
            <a:r>
              <a:rPr lang="en-US" dirty="0" smtClean="0"/>
              <a:t>Task description</a:t>
            </a:r>
          </a:p>
          <a:p>
            <a:pPr lvl="1"/>
            <a:r>
              <a:rPr lang="en-US" dirty="0" smtClean="0"/>
              <a:t>Discuss whether the power supply topology meets the Uptime Tier </a:t>
            </a:r>
            <a:r>
              <a:rPr lang="en-US" altLang="zh-CN" dirty="0" smtClean="0"/>
              <a:t>Ⅲ</a:t>
            </a:r>
            <a:r>
              <a:rPr lang="en-US" dirty="0" smtClean="0"/>
              <a:t> requirements and describe the basis.</a:t>
            </a:r>
          </a:p>
          <a:p>
            <a:r>
              <a:rPr lang="en-US" dirty="0" smtClean="0"/>
              <a:t>Task execution rules</a:t>
            </a:r>
          </a:p>
          <a:p>
            <a:pPr lvl="1"/>
            <a:r>
              <a:rPr lang="en-US" dirty="0" smtClean="0"/>
              <a:t>Each group discusses the question for 15 minutes.</a:t>
            </a:r>
          </a:p>
          <a:p>
            <a:pPr lvl="1"/>
            <a:r>
              <a:rPr lang="en-US" dirty="0" smtClean="0"/>
              <a:t>Write the discussion result on the electronic whiteboard.</a:t>
            </a:r>
          </a:p>
          <a:p>
            <a:pPr lvl="1"/>
            <a:r>
              <a:rPr lang="en-US" dirty="0" smtClean="0"/>
              <a:t>Each group displays and explains the results in sequence.</a:t>
            </a:r>
          </a:p>
          <a:p>
            <a:pPr lvl="1"/>
            <a:r>
              <a:rPr lang="en-US" dirty="0" smtClean="0"/>
              <a:t>The trainer makes a summary.</a:t>
            </a:r>
          </a:p>
          <a:p>
            <a:pPr lvl="1"/>
            <a:endParaRPr lang="zh-CN" altLang="en-US" dirty="0"/>
          </a:p>
        </p:txBody>
      </p:sp>
    </p:spTree>
    <p:extLst>
      <p:ext uri="{BB962C8B-B14F-4D97-AF65-F5344CB8AC3E}">
        <p14:creationId xmlns:p14="http://schemas.microsoft.com/office/powerpoint/2010/main" val="70595128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Answer to Task 1</a:t>
            </a:r>
            <a:endParaRPr lang="en-US"/>
          </a:p>
        </p:txBody>
      </p:sp>
      <p:sp>
        <p:nvSpPr>
          <p:cNvPr id="3" name="文本占位符 2"/>
          <p:cNvSpPr>
            <a:spLocks noGrp="1"/>
          </p:cNvSpPr>
          <p:nvPr>
            <p:ph type="body" sz="quarter" idx="10"/>
          </p:nvPr>
        </p:nvSpPr>
        <p:spPr/>
        <p:txBody>
          <a:bodyPr/>
          <a:lstStyle/>
          <a:p>
            <a:r>
              <a:rPr lang="en-US" sz="1800" dirty="0" smtClean="0"/>
              <a:t>The power supply topology complies with the Uptime Tier </a:t>
            </a:r>
            <a:r>
              <a:rPr lang="en-US" altLang="zh-CN" sz="1800" dirty="0" smtClean="0"/>
              <a:t>Ⅲ</a:t>
            </a:r>
            <a:r>
              <a:rPr lang="en-US" sz="1800" dirty="0" smtClean="0"/>
              <a:t> requirements.</a:t>
            </a:r>
          </a:p>
          <a:p>
            <a:r>
              <a:rPr lang="en-US" sz="1800" dirty="0" smtClean="0"/>
              <a:t>Reason:</a:t>
            </a:r>
          </a:p>
          <a:p>
            <a:pPr lvl="1"/>
            <a:r>
              <a:rPr lang="en-US" sz="1800" dirty="0" smtClean="0"/>
              <a:t>The DG is configured in N+1 mode, and N is 2.</a:t>
            </a:r>
          </a:p>
          <a:p>
            <a:pPr lvl="1"/>
            <a:r>
              <a:rPr lang="en-US" sz="1800" dirty="0" smtClean="0"/>
              <a:t>Power load: The precision air conditioner supports continuous cooling. One route is from the UPS, and the other route is from the mains. Chillers use dual power supplies controlled by an ATS at the end.</a:t>
            </a:r>
          </a:p>
          <a:p>
            <a:pPr lvl="1"/>
            <a:r>
              <a:rPr lang="en-US" sz="1800" dirty="0" smtClean="0"/>
              <a:t>IT load: Two power supplies are provided. The UPS is configured in N+1 mode. The two inputs of the IT loads are from two STSs respectively. One of the two STS inputs is from the UPS, and the other is from the mains. The mains are from different transformers, improving reliability.</a:t>
            </a:r>
          </a:p>
          <a:p>
            <a:pPr lvl="1"/>
            <a:r>
              <a:rPr lang="en-US" sz="1800" dirty="0" smtClean="0">
                <a:solidFill>
                  <a:srgbClr val="C7000B"/>
                </a:solidFill>
              </a:rPr>
              <a:t>In conclusion, the key capacity facilities are configured in N+1 mode. In addition, the dual power supply routes are used, which supports concurrent maintenance and meets the requirements of Uptime Tier </a:t>
            </a:r>
            <a:r>
              <a:rPr lang="en-US" altLang="zh-CN" sz="1800" dirty="0" smtClean="0">
                <a:solidFill>
                  <a:srgbClr val="C7000B"/>
                </a:solidFill>
              </a:rPr>
              <a:t>Ⅲ</a:t>
            </a:r>
            <a:r>
              <a:rPr lang="en-US" sz="1800" dirty="0" smtClean="0">
                <a:solidFill>
                  <a:srgbClr val="C7000B"/>
                </a:solidFill>
              </a:rPr>
              <a:t> data centers.</a:t>
            </a:r>
            <a:endParaRPr lang="en-US" sz="1800" dirty="0">
              <a:solidFill>
                <a:srgbClr val="C7000B"/>
              </a:solidFill>
            </a:endParaRPr>
          </a:p>
        </p:txBody>
      </p:sp>
    </p:spTree>
    <p:extLst>
      <p:ext uri="{BB962C8B-B14F-4D97-AF65-F5344CB8AC3E}">
        <p14:creationId xmlns:p14="http://schemas.microsoft.com/office/powerpoint/2010/main" val="123662333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 name="标题 182"/>
          <p:cNvSpPr>
            <a:spLocks noGrp="1"/>
          </p:cNvSpPr>
          <p:nvPr>
            <p:ph type="title"/>
          </p:nvPr>
        </p:nvSpPr>
        <p:spPr/>
        <p:txBody>
          <a:bodyPr/>
          <a:lstStyle/>
          <a:p>
            <a:r>
              <a:rPr lang="en-US" smtClean="0"/>
              <a:t>Task 2</a:t>
            </a:r>
            <a:endParaRPr lang="en-US"/>
          </a:p>
        </p:txBody>
      </p:sp>
      <p:sp>
        <p:nvSpPr>
          <p:cNvPr id="184" name="文本占位符 183"/>
          <p:cNvSpPr>
            <a:spLocks noGrp="1"/>
          </p:cNvSpPr>
          <p:nvPr>
            <p:ph type="body" sz="quarter" idx="10"/>
          </p:nvPr>
        </p:nvSpPr>
        <p:spPr/>
        <p:txBody>
          <a:bodyPr/>
          <a:lstStyle/>
          <a:p>
            <a:r>
              <a:rPr lang="en-US" dirty="0" smtClean="0"/>
              <a:t>Task description</a:t>
            </a:r>
          </a:p>
          <a:p>
            <a:pPr lvl="1"/>
            <a:r>
              <a:rPr lang="en-US" dirty="0" smtClean="0"/>
              <a:t>Discuss whether the solution can be optimized without affecting the data center tier (Uptime Tier </a:t>
            </a:r>
            <a:r>
              <a:rPr lang="en-US" altLang="zh-CN" dirty="0" smtClean="0"/>
              <a:t>Ⅲ</a:t>
            </a:r>
            <a:r>
              <a:rPr lang="en-US" dirty="0" smtClean="0"/>
              <a:t>). If yes, draw the optimized power distribution diagram and explain the reasons.</a:t>
            </a:r>
          </a:p>
          <a:p>
            <a:pPr lvl="1"/>
            <a:r>
              <a:rPr lang="en-US" dirty="0" smtClean="0"/>
              <a:t>Requirements: The DG system is still configured in 2+1 mode, and the UPS is in 2N mode.</a:t>
            </a:r>
          </a:p>
          <a:p>
            <a:r>
              <a:rPr lang="en-US" dirty="0" smtClean="0"/>
              <a:t>Task execution rules</a:t>
            </a:r>
          </a:p>
          <a:p>
            <a:pPr lvl="1"/>
            <a:r>
              <a:rPr lang="en-US" dirty="0" smtClean="0"/>
              <a:t>Each group discusses the question for 30 minutes.</a:t>
            </a:r>
          </a:p>
          <a:p>
            <a:pPr lvl="1"/>
            <a:r>
              <a:rPr lang="en-US" dirty="0" smtClean="0"/>
              <a:t>Write the discussion result on the electronic whiteboard.</a:t>
            </a:r>
          </a:p>
          <a:p>
            <a:pPr lvl="1"/>
            <a:r>
              <a:rPr lang="en-US" dirty="0" smtClean="0"/>
              <a:t>Each group displays and explains the results in sequence.</a:t>
            </a:r>
          </a:p>
          <a:p>
            <a:pPr lvl="1"/>
            <a:r>
              <a:rPr lang="en-US" dirty="0" smtClean="0"/>
              <a:t>The trainer makes a summary.</a:t>
            </a:r>
          </a:p>
          <a:p>
            <a:pPr lvl="1"/>
            <a:endParaRPr lang="zh-CN" altLang="en-US" dirty="0"/>
          </a:p>
        </p:txBody>
      </p:sp>
    </p:spTree>
    <p:extLst>
      <p:ext uri="{BB962C8B-B14F-4D97-AF65-F5344CB8AC3E}">
        <p14:creationId xmlns:p14="http://schemas.microsoft.com/office/powerpoint/2010/main" val="8143503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标题 80"/>
          <p:cNvSpPr>
            <a:spLocks noGrp="1"/>
          </p:cNvSpPr>
          <p:nvPr>
            <p:ph type="title"/>
          </p:nvPr>
        </p:nvSpPr>
        <p:spPr/>
        <p:txBody>
          <a:bodyPr/>
          <a:lstStyle/>
          <a:p>
            <a:r>
              <a:rPr lang="en-US">
                <a:latin typeface="Huawei Sans" panose="020C0503030203020204" pitchFamily="34" charset="0"/>
              </a:rPr>
              <a:t>Answer to Task 2</a:t>
            </a:r>
          </a:p>
        </p:txBody>
      </p:sp>
      <p:sp>
        <p:nvSpPr>
          <p:cNvPr id="2" name="文本占位符 1"/>
          <p:cNvSpPr>
            <a:spLocks noGrp="1"/>
          </p:cNvSpPr>
          <p:nvPr>
            <p:ph type="body" sz="quarter" idx="10"/>
          </p:nvPr>
        </p:nvSpPr>
        <p:spPr/>
        <p:txBody>
          <a:bodyPr/>
          <a:lstStyle/>
          <a:p>
            <a:r>
              <a:rPr lang="en-US" sz="1800" dirty="0">
                <a:latin typeface="Huawei Sans" panose="020C0503030203020204" pitchFamily="34" charset="0"/>
              </a:rPr>
              <a:t>This solution can be optimized.</a:t>
            </a:r>
          </a:p>
        </p:txBody>
      </p:sp>
      <p:grpSp>
        <p:nvGrpSpPr>
          <p:cNvPr id="3" name="组合 2"/>
          <p:cNvGrpSpPr/>
          <p:nvPr/>
        </p:nvGrpSpPr>
        <p:grpSpPr>
          <a:xfrm>
            <a:off x="705806" y="1566656"/>
            <a:ext cx="10950387" cy="4627237"/>
            <a:chOff x="1054223" y="1763973"/>
            <a:chExt cx="10059206" cy="4627237"/>
          </a:xfrm>
        </p:grpSpPr>
        <p:cxnSp>
          <p:nvCxnSpPr>
            <p:cNvPr id="86" name="直接连接符 85"/>
            <p:cNvCxnSpPr/>
            <p:nvPr/>
          </p:nvCxnSpPr>
          <p:spPr>
            <a:xfrm>
              <a:off x="1694867" y="2500650"/>
              <a:ext cx="15742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a:xfrm>
              <a:off x="1278921" y="2222266"/>
              <a:ext cx="394636" cy="556661"/>
              <a:chOff x="2857098" y="1838425"/>
              <a:chExt cx="394636" cy="556661"/>
            </a:xfrm>
          </p:grpSpPr>
          <p:sp>
            <p:nvSpPr>
              <p:cNvPr id="79" name="椭圆 78"/>
              <p:cNvSpPr/>
              <p:nvPr/>
            </p:nvSpPr>
            <p:spPr>
              <a:xfrm>
                <a:off x="2857098" y="1838425"/>
                <a:ext cx="394635" cy="3946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Huawei Sans" panose="020C0503030203020204" pitchFamily="34" charset="0"/>
                </a:endParaRPr>
              </a:p>
            </p:txBody>
          </p:sp>
          <p:sp>
            <p:nvSpPr>
              <p:cNvPr id="80" name="椭圆 79"/>
              <p:cNvSpPr/>
              <p:nvPr/>
            </p:nvSpPr>
            <p:spPr>
              <a:xfrm>
                <a:off x="2857099" y="2000451"/>
                <a:ext cx="394635" cy="3946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Huawei Sans" panose="020C0503030203020204" pitchFamily="34" charset="0"/>
                </a:endParaRPr>
              </a:p>
            </p:txBody>
          </p:sp>
        </p:grpSp>
        <p:grpSp>
          <p:nvGrpSpPr>
            <p:cNvPr id="76" name="组合 75"/>
            <p:cNvGrpSpPr/>
            <p:nvPr/>
          </p:nvGrpSpPr>
          <p:grpSpPr>
            <a:xfrm>
              <a:off x="3249716" y="2193109"/>
              <a:ext cx="394636" cy="556661"/>
              <a:chOff x="2857098" y="1838425"/>
              <a:chExt cx="394636" cy="556661"/>
            </a:xfrm>
          </p:grpSpPr>
          <p:sp>
            <p:nvSpPr>
              <p:cNvPr id="77" name="椭圆 76"/>
              <p:cNvSpPr/>
              <p:nvPr/>
            </p:nvSpPr>
            <p:spPr>
              <a:xfrm>
                <a:off x="2857098" y="1838425"/>
                <a:ext cx="394635" cy="3946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Huawei Sans" panose="020C0503030203020204" pitchFamily="34" charset="0"/>
                </a:endParaRPr>
              </a:p>
            </p:txBody>
          </p:sp>
          <p:sp>
            <p:nvSpPr>
              <p:cNvPr id="78" name="椭圆 77"/>
              <p:cNvSpPr/>
              <p:nvPr/>
            </p:nvSpPr>
            <p:spPr>
              <a:xfrm>
                <a:off x="2857099" y="2000451"/>
                <a:ext cx="394635" cy="3946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Huawei Sans" panose="020C0503030203020204" pitchFamily="34" charset="0"/>
                </a:endParaRPr>
              </a:p>
            </p:txBody>
          </p:sp>
        </p:grpSp>
        <p:sp>
          <p:nvSpPr>
            <p:cNvPr id="8" name="矩形 7"/>
            <p:cNvSpPr/>
            <p:nvPr/>
          </p:nvSpPr>
          <p:spPr>
            <a:xfrm>
              <a:off x="2125638" y="2329370"/>
              <a:ext cx="664010" cy="416938"/>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400" dirty="0" smtClean="0">
                  <a:latin typeface="Huawei Sans" panose="020C0503030203020204" pitchFamily="34" charset="0"/>
                </a:rPr>
                <a:t>Bus-tie</a:t>
              </a:r>
              <a:endParaRPr lang="en-US" sz="1400" dirty="0">
                <a:latin typeface="Huawei Sans" panose="020C0503030203020204" pitchFamily="34" charset="0"/>
              </a:endParaRPr>
            </a:p>
          </p:txBody>
        </p:sp>
        <p:sp>
          <p:nvSpPr>
            <p:cNvPr id="10" name="矩形 9"/>
            <p:cNvSpPr/>
            <p:nvPr/>
          </p:nvSpPr>
          <p:spPr>
            <a:xfrm>
              <a:off x="9316509" y="5996575"/>
              <a:ext cx="665283" cy="394635"/>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400" dirty="0">
                  <a:latin typeface="Huawei Sans" panose="020C0503030203020204" pitchFamily="34" charset="0"/>
                </a:rPr>
                <a:t>Chiller</a:t>
              </a:r>
            </a:p>
          </p:txBody>
        </p:sp>
        <p:grpSp>
          <p:nvGrpSpPr>
            <p:cNvPr id="98" name="组合 97"/>
            <p:cNvGrpSpPr/>
            <p:nvPr/>
          </p:nvGrpSpPr>
          <p:grpSpPr>
            <a:xfrm>
              <a:off x="4532550" y="1941584"/>
              <a:ext cx="2635269" cy="1255829"/>
              <a:chOff x="4661035" y="1326360"/>
              <a:chExt cx="2635269" cy="1255829"/>
            </a:xfrm>
          </p:grpSpPr>
          <p:sp>
            <p:nvSpPr>
              <p:cNvPr id="9" name="矩形 8"/>
              <p:cNvSpPr/>
              <p:nvPr/>
            </p:nvSpPr>
            <p:spPr>
              <a:xfrm>
                <a:off x="4870410" y="2187554"/>
                <a:ext cx="835067" cy="394635"/>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400" dirty="0">
                    <a:latin typeface="Huawei Sans" panose="020C0503030203020204" pitchFamily="34" charset="0"/>
                  </a:rPr>
                  <a:t>Parallel cabinet</a:t>
                </a:r>
              </a:p>
            </p:txBody>
          </p:sp>
          <p:sp>
            <p:nvSpPr>
              <p:cNvPr id="17" name="椭圆 16"/>
              <p:cNvSpPr/>
              <p:nvPr/>
            </p:nvSpPr>
            <p:spPr>
              <a:xfrm>
                <a:off x="4661035" y="1361652"/>
                <a:ext cx="401853" cy="3946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latin typeface="Huawei Sans" panose="020C0503030203020204" pitchFamily="34" charset="0"/>
                </a:endParaRPr>
              </a:p>
            </p:txBody>
          </p:sp>
          <p:sp>
            <p:nvSpPr>
              <p:cNvPr id="18" name="椭圆 17"/>
              <p:cNvSpPr/>
              <p:nvPr/>
            </p:nvSpPr>
            <p:spPr>
              <a:xfrm>
                <a:off x="6631405" y="1326360"/>
                <a:ext cx="401853" cy="3946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Huawei Sans" panose="020C0503030203020204" pitchFamily="34" charset="0"/>
                </a:endParaRPr>
              </a:p>
            </p:txBody>
          </p:sp>
          <p:sp>
            <p:nvSpPr>
              <p:cNvPr id="19" name="椭圆 18"/>
              <p:cNvSpPr/>
              <p:nvPr/>
            </p:nvSpPr>
            <p:spPr>
              <a:xfrm>
                <a:off x="5721818" y="1344183"/>
                <a:ext cx="401853" cy="3946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Huawei Sans" panose="020C0503030203020204" pitchFamily="34" charset="0"/>
                </a:endParaRPr>
              </a:p>
            </p:txBody>
          </p:sp>
          <p:sp>
            <p:nvSpPr>
              <p:cNvPr id="20" name="矩形 19"/>
              <p:cNvSpPr/>
              <p:nvPr/>
            </p:nvSpPr>
            <p:spPr>
              <a:xfrm>
                <a:off x="6524322" y="2187553"/>
                <a:ext cx="771982" cy="394635"/>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400" dirty="0">
                    <a:latin typeface="Huawei Sans" panose="020C0503030203020204" pitchFamily="34" charset="0"/>
                  </a:rPr>
                  <a:t>Parallel cabinet</a:t>
                </a:r>
              </a:p>
            </p:txBody>
          </p:sp>
          <p:cxnSp>
            <p:nvCxnSpPr>
              <p:cNvPr id="21" name="直接箭头连接符 20"/>
              <p:cNvCxnSpPr>
                <a:stCxn id="17" idx="5"/>
              </p:cNvCxnSpPr>
              <p:nvPr/>
            </p:nvCxnSpPr>
            <p:spPr>
              <a:xfrm>
                <a:off x="5004038" y="1698494"/>
                <a:ext cx="251355" cy="48905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a:endCxn id="9" idx="0"/>
              </p:cNvCxnSpPr>
              <p:nvPr/>
            </p:nvCxnSpPr>
            <p:spPr>
              <a:xfrm flipH="1">
                <a:off x="5287944" y="1725809"/>
                <a:ext cx="567382" cy="46174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a:stCxn id="18" idx="3"/>
              </p:cNvCxnSpPr>
              <p:nvPr/>
            </p:nvCxnSpPr>
            <p:spPr>
              <a:xfrm flipH="1">
                <a:off x="5599823" y="1663202"/>
                <a:ext cx="1090432" cy="51069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a:stCxn id="17" idx="5"/>
              </p:cNvCxnSpPr>
              <p:nvPr/>
            </p:nvCxnSpPr>
            <p:spPr>
              <a:xfrm>
                <a:off x="5004038" y="1698494"/>
                <a:ext cx="1627367" cy="47540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a:stCxn id="19" idx="5"/>
              </p:cNvCxnSpPr>
              <p:nvPr/>
            </p:nvCxnSpPr>
            <p:spPr>
              <a:xfrm>
                <a:off x="6064821" y="1681025"/>
                <a:ext cx="607894" cy="48906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a:stCxn id="18" idx="4"/>
                <a:endCxn id="20" idx="0"/>
              </p:cNvCxnSpPr>
              <p:nvPr/>
            </p:nvCxnSpPr>
            <p:spPr>
              <a:xfrm>
                <a:off x="6832332" y="1720995"/>
                <a:ext cx="77981" cy="46655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1103546" y="4165084"/>
              <a:ext cx="754083" cy="397682"/>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400">
                  <a:latin typeface="Huawei Sans" panose="020C0503030203020204" pitchFamily="34" charset="0"/>
                </a:rPr>
                <a:t>PDFA#</a:t>
              </a:r>
            </a:p>
          </p:txBody>
        </p:sp>
        <p:sp>
          <p:nvSpPr>
            <p:cNvPr id="39" name="矩形 38"/>
            <p:cNvSpPr/>
            <p:nvPr/>
          </p:nvSpPr>
          <p:spPr>
            <a:xfrm>
              <a:off x="9316510" y="4707717"/>
              <a:ext cx="1042836" cy="709139"/>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400" dirty="0">
                  <a:latin typeface="Huawei Sans" panose="020C0503030203020204" pitchFamily="34" charset="0"/>
                </a:rPr>
                <a:t>Precision air conditioner</a:t>
              </a:r>
            </a:p>
          </p:txBody>
        </p:sp>
        <p:sp>
          <p:nvSpPr>
            <p:cNvPr id="45" name="矩形 44"/>
            <p:cNvSpPr/>
            <p:nvPr/>
          </p:nvSpPr>
          <p:spPr>
            <a:xfrm>
              <a:off x="1054223" y="4975042"/>
              <a:ext cx="803406" cy="405444"/>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400">
                  <a:latin typeface="Huawei Sans" panose="020C0503030203020204" pitchFamily="34" charset="0"/>
                </a:rPr>
                <a:t>UPSA#</a:t>
              </a:r>
            </a:p>
          </p:txBody>
        </p:sp>
        <p:sp>
          <p:nvSpPr>
            <p:cNvPr id="61" name="矩形 60"/>
            <p:cNvSpPr/>
            <p:nvPr/>
          </p:nvSpPr>
          <p:spPr>
            <a:xfrm>
              <a:off x="2045732" y="5861197"/>
              <a:ext cx="616017" cy="394635"/>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400">
                  <a:latin typeface="Huawei Sans" panose="020C0503030203020204" pitchFamily="34" charset="0"/>
                </a:rPr>
                <a:t>Load</a:t>
              </a:r>
            </a:p>
          </p:txBody>
        </p:sp>
        <p:cxnSp>
          <p:nvCxnSpPr>
            <p:cNvPr id="62" name="肘形连接符 61"/>
            <p:cNvCxnSpPr/>
            <p:nvPr/>
          </p:nvCxnSpPr>
          <p:spPr>
            <a:xfrm rot="16200000" flipH="1">
              <a:off x="1429242" y="5409711"/>
              <a:ext cx="631855" cy="601125"/>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3" name="肘形连接符 62"/>
            <p:cNvCxnSpPr/>
            <p:nvPr/>
          </p:nvCxnSpPr>
          <p:spPr>
            <a:xfrm rot="10800000" flipV="1">
              <a:off x="2671307" y="5388409"/>
              <a:ext cx="773203" cy="680915"/>
            </a:xfrm>
            <a:prstGeom prst="bentConnector3">
              <a:avLst>
                <a:gd name="adj1" fmla="val 206"/>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1" name="直接箭头连接符 90"/>
            <p:cNvCxnSpPr>
              <a:stCxn id="80" idx="4"/>
              <a:endCxn id="67" idx="0"/>
            </p:cNvCxnSpPr>
            <p:nvPr/>
          </p:nvCxnSpPr>
          <p:spPr>
            <a:xfrm flipH="1">
              <a:off x="1472234" y="2778927"/>
              <a:ext cx="4006" cy="62521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6" name="矩形 95"/>
            <p:cNvSpPr/>
            <p:nvPr/>
          </p:nvSpPr>
          <p:spPr>
            <a:xfrm>
              <a:off x="3057909" y="4145584"/>
              <a:ext cx="754083" cy="397682"/>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400">
                  <a:latin typeface="Huawei Sans" panose="020C0503030203020204" pitchFamily="34" charset="0"/>
                </a:rPr>
                <a:t>PDFB#</a:t>
              </a:r>
            </a:p>
          </p:txBody>
        </p:sp>
        <p:cxnSp>
          <p:nvCxnSpPr>
            <p:cNvPr id="97" name="直接箭头连接符 96"/>
            <p:cNvCxnSpPr>
              <a:endCxn id="96" idx="0"/>
            </p:cNvCxnSpPr>
            <p:nvPr/>
          </p:nvCxnSpPr>
          <p:spPr>
            <a:xfrm>
              <a:off x="3430603" y="3510199"/>
              <a:ext cx="4348" cy="63538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0" name="肘形连接符 99"/>
            <p:cNvCxnSpPr/>
            <p:nvPr/>
          </p:nvCxnSpPr>
          <p:spPr>
            <a:xfrm rot="10800000" flipV="1">
              <a:off x="1646857" y="2982376"/>
              <a:ext cx="3278136" cy="400370"/>
            </a:xfrm>
            <a:prstGeom prst="bentConnector3">
              <a:avLst>
                <a:gd name="adj1" fmla="val 99915"/>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7" name="肘形连接符 106"/>
            <p:cNvCxnSpPr>
              <a:stCxn id="20" idx="2"/>
            </p:cNvCxnSpPr>
            <p:nvPr/>
          </p:nvCxnSpPr>
          <p:spPr>
            <a:xfrm rot="5400000">
              <a:off x="5074125" y="1935283"/>
              <a:ext cx="445574" cy="2969833"/>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9" name="矩形 108"/>
            <p:cNvSpPr/>
            <p:nvPr/>
          </p:nvSpPr>
          <p:spPr>
            <a:xfrm>
              <a:off x="3077160" y="4969328"/>
              <a:ext cx="754083" cy="397682"/>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400">
                  <a:latin typeface="Huawei Sans" panose="020C0503030203020204" pitchFamily="34" charset="0"/>
                </a:rPr>
                <a:t>UPSB#</a:t>
              </a:r>
            </a:p>
          </p:txBody>
        </p:sp>
        <p:cxnSp>
          <p:nvCxnSpPr>
            <p:cNvPr id="112" name="直接箭头连接符 111"/>
            <p:cNvCxnSpPr/>
            <p:nvPr/>
          </p:nvCxnSpPr>
          <p:spPr>
            <a:xfrm>
              <a:off x="1465692" y="4544805"/>
              <a:ext cx="0" cy="45602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3" name="直接箭头连接符 112"/>
            <p:cNvCxnSpPr/>
            <p:nvPr/>
          </p:nvCxnSpPr>
          <p:spPr>
            <a:xfrm>
              <a:off x="3454201" y="4503283"/>
              <a:ext cx="0" cy="45602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8805935" y="2432135"/>
              <a:ext cx="169687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15" name="组合 114"/>
            <p:cNvGrpSpPr/>
            <p:nvPr/>
          </p:nvGrpSpPr>
          <p:grpSpPr>
            <a:xfrm>
              <a:off x="8389989" y="2117513"/>
              <a:ext cx="425382" cy="592900"/>
              <a:chOff x="2857098" y="1838425"/>
              <a:chExt cx="394636" cy="556661"/>
            </a:xfrm>
          </p:grpSpPr>
          <p:sp>
            <p:nvSpPr>
              <p:cNvPr id="116" name="椭圆 115"/>
              <p:cNvSpPr/>
              <p:nvPr/>
            </p:nvSpPr>
            <p:spPr>
              <a:xfrm>
                <a:off x="2857098" y="1838425"/>
                <a:ext cx="394635" cy="3946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Huawei Sans" panose="020C0503030203020204" pitchFamily="34" charset="0"/>
                </a:endParaRPr>
              </a:p>
            </p:txBody>
          </p:sp>
          <p:sp>
            <p:nvSpPr>
              <p:cNvPr id="117" name="椭圆 116"/>
              <p:cNvSpPr/>
              <p:nvPr/>
            </p:nvSpPr>
            <p:spPr>
              <a:xfrm>
                <a:off x="2857099" y="2000451"/>
                <a:ext cx="394635" cy="3946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Huawei Sans" panose="020C0503030203020204" pitchFamily="34" charset="0"/>
                </a:endParaRPr>
              </a:p>
            </p:txBody>
          </p:sp>
        </p:grpSp>
        <p:grpSp>
          <p:nvGrpSpPr>
            <p:cNvPr id="118" name="组合 117"/>
            <p:cNvGrpSpPr/>
            <p:nvPr/>
          </p:nvGrpSpPr>
          <p:grpSpPr>
            <a:xfrm>
              <a:off x="10360784" y="2088356"/>
              <a:ext cx="425382" cy="592900"/>
              <a:chOff x="2857098" y="1838425"/>
              <a:chExt cx="394636" cy="556661"/>
            </a:xfrm>
          </p:grpSpPr>
          <p:sp>
            <p:nvSpPr>
              <p:cNvPr id="119" name="椭圆 118"/>
              <p:cNvSpPr/>
              <p:nvPr/>
            </p:nvSpPr>
            <p:spPr>
              <a:xfrm>
                <a:off x="2857098" y="1838425"/>
                <a:ext cx="394635" cy="3946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Huawei Sans" panose="020C0503030203020204" pitchFamily="34" charset="0"/>
                </a:endParaRPr>
              </a:p>
            </p:txBody>
          </p:sp>
          <p:sp>
            <p:nvSpPr>
              <p:cNvPr id="120" name="椭圆 119"/>
              <p:cNvSpPr/>
              <p:nvPr/>
            </p:nvSpPr>
            <p:spPr>
              <a:xfrm>
                <a:off x="2857099" y="2000451"/>
                <a:ext cx="394635" cy="39463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Huawei Sans" panose="020C0503030203020204" pitchFamily="34" charset="0"/>
                </a:endParaRPr>
              </a:p>
            </p:txBody>
          </p:sp>
        </p:grpSp>
        <p:sp>
          <p:nvSpPr>
            <p:cNvPr id="121" name="矩形 120"/>
            <p:cNvSpPr/>
            <p:nvPr/>
          </p:nvSpPr>
          <p:spPr>
            <a:xfrm>
              <a:off x="9268516" y="2257721"/>
              <a:ext cx="664011" cy="420326"/>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400" dirty="0" smtClean="0">
                  <a:latin typeface="Huawei Sans" panose="020C0503030203020204" pitchFamily="34" charset="0"/>
                </a:rPr>
                <a:t>Bus-tie</a:t>
              </a:r>
              <a:endParaRPr lang="en-US" sz="1400" dirty="0">
                <a:latin typeface="Huawei Sans" panose="020C0503030203020204" pitchFamily="34" charset="0"/>
              </a:endParaRPr>
            </a:p>
          </p:txBody>
        </p:sp>
        <p:sp>
          <p:nvSpPr>
            <p:cNvPr id="122" name="矩形 121"/>
            <p:cNvSpPr/>
            <p:nvPr/>
          </p:nvSpPr>
          <p:spPr>
            <a:xfrm>
              <a:off x="8214614" y="4041805"/>
              <a:ext cx="812833" cy="423571"/>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400" dirty="0">
                  <a:latin typeface="Huawei Sans" panose="020C0503030203020204" pitchFamily="34" charset="0"/>
                </a:rPr>
                <a:t>PDFC#</a:t>
              </a:r>
            </a:p>
          </p:txBody>
        </p:sp>
        <p:cxnSp>
          <p:nvCxnSpPr>
            <p:cNvPr id="123" name="直接箭头连接符 122"/>
            <p:cNvCxnSpPr>
              <a:stCxn id="117" idx="4"/>
              <a:endCxn id="122" idx="0"/>
            </p:cNvCxnSpPr>
            <p:nvPr/>
          </p:nvCxnSpPr>
          <p:spPr>
            <a:xfrm>
              <a:off x="8602681" y="2710413"/>
              <a:ext cx="18350" cy="133139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24" name="矩形 123"/>
            <p:cNvSpPr/>
            <p:nvPr/>
          </p:nvSpPr>
          <p:spPr>
            <a:xfrm>
              <a:off x="10140618" y="4043684"/>
              <a:ext cx="812833" cy="423571"/>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400" dirty="0">
                  <a:latin typeface="Huawei Sans" panose="020C0503030203020204" pitchFamily="34" charset="0"/>
                </a:rPr>
                <a:t>PDFD#</a:t>
              </a:r>
            </a:p>
          </p:txBody>
        </p:sp>
        <p:cxnSp>
          <p:nvCxnSpPr>
            <p:cNvPr id="125" name="直接箭头连接符 124"/>
            <p:cNvCxnSpPr>
              <a:endCxn id="124" idx="0"/>
            </p:cNvCxnSpPr>
            <p:nvPr/>
          </p:nvCxnSpPr>
          <p:spPr>
            <a:xfrm>
              <a:off x="10547035" y="2681256"/>
              <a:ext cx="0" cy="136242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28" name="肘形连接符 127"/>
            <p:cNvCxnSpPr/>
            <p:nvPr/>
          </p:nvCxnSpPr>
          <p:spPr>
            <a:xfrm>
              <a:off x="7167819" y="2907569"/>
              <a:ext cx="3618347" cy="421158"/>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6" name="肘形连接符 135"/>
            <p:cNvCxnSpPr>
              <a:stCxn id="9" idx="2"/>
              <a:endCxn id="84" idx="1"/>
            </p:cNvCxnSpPr>
            <p:nvPr/>
          </p:nvCxnSpPr>
          <p:spPr>
            <a:xfrm rot="16200000" flipH="1">
              <a:off x="6491313" y="1865558"/>
              <a:ext cx="340766" cy="3004475"/>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1" name="肘形连接符 140"/>
            <p:cNvCxnSpPr>
              <a:stCxn id="124" idx="2"/>
              <a:endCxn id="39" idx="3"/>
            </p:cNvCxnSpPr>
            <p:nvPr/>
          </p:nvCxnSpPr>
          <p:spPr>
            <a:xfrm rot="5400000">
              <a:off x="10155675" y="4670927"/>
              <a:ext cx="595032" cy="187689"/>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5" name="肘形连接符 144"/>
            <p:cNvCxnSpPr>
              <a:stCxn id="122" idx="2"/>
              <a:endCxn id="39" idx="1"/>
            </p:cNvCxnSpPr>
            <p:nvPr/>
          </p:nvCxnSpPr>
          <p:spPr>
            <a:xfrm rot="16200000" flipH="1">
              <a:off x="8670315" y="4416091"/>
              <a:ext cx="596911" cy="695479"/>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6" name="矩形 145"/>
            <p:cNvSpPr/>
            <p:nvPr/>
          </p:nvSpPr>
          <p:spPr>
            <a:xfrm>
              <a:off x="8436184" y="4700544"/>
              <a:ext cx="677117" cy="397682"/>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400">
                  <a:latin typeface="Huawei Sans" panose="020C0503030203020204" pitchFamily="34" charset="0"/>
                </a:rPr>
                <a:t>UPS3</a:t>
              </a:r>
            </a:p>
          </p:txBody>
        </p:sp>
        <p:cxnSp>
          <p:nvCxnSpPr>
            <p:cNvPr id="148" name="肘形连接符 147"/>
            <p:cNvCxnSpPr>
              <a:endCxn id="10" idx="1"/>
            </p:cNvCxnSpPr>
            <p:nvPr/>
          </p:nvCxnSpPr>
          <p:spPr>
            <a:xfrm rot="16200000" flipH="1">
              <a:off x="7918451" y="4795835"/>
              <a:ext cx="1719486" cy="1076630"/>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0" name="肘形连接符 149"/>
            <p:cNvCxnSpPr>
              <a:endCxn id="10" idx="3"/>
            </p:cNvCxnSpPr>
            <p:nvPr/>
          </p:nvCxnSpPr>
          <p:spPr>
            <a:xfrm rot="5400000">
              <a:off x="9524239" y="4931962"/>
              <a:ext cx="1719485" cy="804377"/>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2" name="文本框 151"/>
            <p:cNvSpPr txBox="1"/>
            <p:nvPr/>
          </p:nvSpPr>
          <p:spPr>
            <a:xfrm>
              <a:off x="4583145" y="2016626"/>
              <a:ext cx="312906" cy="307777"/>
            </a:xfrm>
            <a:prstGeom prst="rect">
              <a:avLst/>
            </a:prstGeom>
            <a:noFill/>
          </p:spPr>
          <p:txBody>
            <a:bodyPr wrap="none" rtlCol="0">
              <a:spAutoFit/>
            </a:bodyPr>
            <a:lstStyle/>
            <a:p>
              <a:r>
                <a:rPr lang="en-US" sz="1400" dirty="0">
                  <a:latin typeface="Huawei Sans" panose="020C0503030203020204" pitchFamily="34" charset="0"/>
                </a:rPr>
                <a:t>G</a:t>
              </a:r>
            </a:p>
          </p:txBody>
        </p:sp>
        <p:sp>
          <p:nvSpPr>
            <p:cNvPr id="153" name="文本框 152"/>
            <p:cNvSpPr txBox="1"/>
            <p:nvPr/>
          </p:nvSpPr>
          <p:spPr>
            <a:xfrm>
              <a:off x="5653400" y="2016626"/>
              <a:ext cx="312906" cy="307777"/>
            </a:xfrm>
            <a:prstGeom prst="rect">
              <a:avLst/>
            </a:prstGeom>
            <a:noFill/>
          </p:spPr>
          <p:txBody>
            <a:bodyPr wrap="none" rtlCol="0">
              <a:spAutoFit/>
            </a:bodyPr>
            <a:lstStyle/>
            <a:p>
              <a:r>
                <a:rPr lang="en-US" sz="1400" dirty="0">
                  <a:latin typeface="Huawei Sans" panose="020C0503030203020204" pitchFamily="34" charset="0"/>
                </a:rPr>
                <a:t>G</a:t>
              </a:r>
            </a:p>
          </p:txBody>
        </p:sp>
        <p:sp>
          <p:nvSpPr>
            <p:cNvPr id="154" name="文本框 153"/>
            <p:cNvSpPr txBox="1"/>
            <p:nvPr/>
          </p:nvSpPr>
          <p:spPr>
            <a:xfrm>
              <a:off x="6557702" y="2016626"/>
              <a:ext cx="312906" cy="307777"/>
            </a:xfrm>
            <a:prstGeom prst="rect">
              <a:avLst/>
            </a:prstGeom>
            <a:noFill/>
          </p:spPr>
          <p:txBody>
            <a:bodyPr wrap="none" rtlCol="0">
              <a:spAutoFit/>
            </a:bodyPr>
            <a:lstStyle/>
            <a:p>
              <a:r>
                <a:rPr lang="en-US" sz="1400" dirty="0">
                  <a:latin typeface="Huawei Sans" panose="020C0503030203020204" pitchFamily="34" charset="0"/>
                </a:rPr>
                <a:t>G</a:t>
              </a:r>
            </a:p>
          </p:txBody>
        </p:sp>
        <p:sp>
          <p:nvSpPr>
            <p:cNvPr id="155" name="文本框 154"/>
            <p:cNvSpPr txBox="1"/>
            <p:nvPr/>
          </p:nvSpPr>
          <p:spPr>
            <a:xfrm>
              <a:off x="3664971" y="6021878"/>
              <a:ext cx="4549643" cy="369332"/>
            </a:xfrm>
            <a:prstGeom prst="rect">
              <a:avLst/>
            </a:prstGeom>
            <a:noFill/>
          </p:spPr>
          <p:txBody>
            <a:bodyPr wrap="none" rtlCol="0">
              <a:spAutoFit/>
            </a:bodyPr>
            <a:lstStyle/>
            <a:p>
              <a:r>
                <a:rPr lang="en-US" dirty="0">
                  <a:latin typeface="Huawei Sans" panose="020C0503030203020204" pitchFamily="34" charset="0"/>
                </a:rPr>
                <a:t>Power supply topology after optimization</a:t>
              </a:r>
            </a:p>
          </p:txBody>
        </p:sp>
        <p:sp>
          <p:nvSpPr>
            <p:cNvPr id="67" name="矩形 66"/>
            <p:cNvSpPr/>
            <p:nvPr/>
          </p:nvSpPr>
          <p:spPr>
            <a:xfrm>
              <a:off x="1095192" y="3404145"/>
              <a:ext cx="754083" cy="397682"/>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400">
                  <a:latin typeface="Huawei Sans" panose="020C0503030203020204" pitchFamily="34" charset="0"/>
                </a:rPr>
                <a:t>ATS1</a:t>
              </a:r>
            </a:p>
          </p:txBody>
        </p:sp>
        <p:sp>
          <p:nvSpPr>
            <p:cNvPr id="68" name="矩形 67"/>
            <p:cNvSpPr/>
            <p:nvPr/>
          </p:nvSpPr>
          <p:spPr>
            <a:xfrm>
              <a:off x="3088929" y="3373236"/>
              <a:ext cx="754083" cy="397682"/>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400">
                  <a:latin typeface="Huawei Sans" panose="020C0503030203020204" pitchFamily="34" charset="0"/>
                </a:rPr>
                <a:t>ATS2</a:t>
              </a:r>
            </a:p>
          </p:txBody>
        </p:sp>
        <p:cxnSp>
          <p:nvCxnSpPr>
            <p:cNvPr id="82" name="直接箭头连接符 81"/>
            <p:cNvCxnSpPr/>
            <p:nvPr/>
          </p:nvCxnSpPr>
          <p:spPr>
            <a:xfrm flipH="1">
              <a:off x="3468990" y="2768864"/>
              <a:ext cx="4006" cy="62521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3" name="直接箭头连接符 82"/>
            <p:cNvCxnSpPr>
              <a:stCxn id="67" idx="2"/>
            </p:cNvCxnSpPr>
            <p:nvPr/>
          </p:nvCxnSpPr>
          <p:spPr>
            <a:xfrm flipH="1">
              <a:off x="1470963" y="3801827"/>
              <a:ext cx="1271" cy="37288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4" name="矩形 83"/>
            <p:cNvSpPr/>
            <p:nvPr/>
          </p:nvSpPr>
          <p:spPr>
            <a:xfrm>
              <a:off x="8163934" y="3339338"/>
              <a:ext cx="754083" cy="397682"/>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400">
                  <a:latin typeface="Huawei Sans" panose="020C0503030203020204" pitchFamily="34" charset="0"/>
                </a:rPr>
                <a:t>ATS3</a:t>
              </a:r>
            </a:p>
          </p:txBody>
        </p:sp>
        <p:sp>
          <p:nvSpPr>
            <p:cNvPr id="85" name="矩形 84"/>
            <p:cNvSpPr/>
            <p:nvPr/>
          </p:nvSpPr>
          <p:spPr>
            <a:xfrm>
              <a:off x="10359346" y="3337960"/>
              <a:ext cx="754083" cy="397682"/>
            </a:xfrm>
            <a:prstGeom prst="rect">
              <a:avLst/>
            </a:prstGeom>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400">
                  <a:latin typeface="Huawei Sans" panose="020C0503030203020204" pitchFamily="34" charset="0"/>
                </a:rPr>
                <a:t>ATS4</a:t>
              </a:r>
            </a:p>
          </p:txBody>
        </p:sp>
        <p:sp>
          <p:nvSpPr>
            <p:cNvPr id="69" name="文本框 68"/>
            <p:cNvSpPr txBox="1"/>
            <p:nvPr/>
          </p:nvSpPr>
          <p:spPr>
            <a:xfrm>
              <a:off x="10167829" y="1763973"/>
              <a:ext cx="833883" cy="307777"/>
            </a:xfrm>
            <a:prstGeom prst="rect">
              <a:avLst/>
            </a:prstGeom>
            <a:noFill/>
          </p:spPr>
          <p:txBody>
            <a:bodyPr wrap="none" rtlCol="0">
              <a:spAutoFit/>
            </a:bodyPr>
            <a:lstStyle/>
            <a:p>
              <a:r>
                <a:rPr lang="en-US" sz="1400" dirty="0">
                  <a:latin typeface="Huawei Sans" panose="020C0503030203020204" pitchFamily="34" charset="0"/>
                </a:rPr>
                <a:t>Mains 2</a:t>
              </a:r>
            </a:p>
          </p:txBody>
        </p:sp>
        <p:sp>
          <p:nvSpPr>
            <p:cNvPr id="70" name="文本框 69"/>
            <p:cNvSpPr txBox="1"/>
            <p:nvPr/>
          </p:nvSpPr>
          <p:spPr>
            <a:xfrm>
              <a:off x="1211848" y="1799372"/>
              <a:ext cx="833883" cy="307777"/>
            </a:xfrm>
            <a:prstGeom prst="rect">
              <a:avLst/>
            </a:prstGeom>
            <a:noFill/>
          </p:spPr>
          <p:txBody>
            <a:bodyPr wrap="none" rtlCol="0">
              <a:spAutoFit/>
            </a:bodyPr>
            <a:lstStyle/>
            <a:p>
              <a:r>
                <a:rPr lang="en-US" sz="1400" dirty="0">
                  <a:latin typeface="Huawei Sans" panose="020C0503030203020204" pitchFamily="34" charset="0"/>
                </a:rPr>
                <a:t>Mains 1</a:t>
              </a:r>
            </a:p>
          </p:txBody>
        </p:sp>
      </p:grpSp>
      <p:sp>
        <p:nvSpPr>
          <p:cNvPr id="71" name="文本框 70"/>
          <p:cNvSpPr txBox="1"/>
          <p:nvPr/>
        </p:nvSpPr>
        <p:spPr>
          <a:xfrm>
            <a:off x="8560343" y="1556856"/>
            <a:ext cx="907760" cy="307777"/>
          </a:xfrm>
          <a:prstGeom prst="rect">
            <a:avLst/>
          </a:prstGeom>
          <a:noFill/>
        </p:spPr>
        <p:txBody>
          <a:bodyPr wrap="none" rtlCol="0">
            <a:spAutoFit/>
          </a:bodyPr>
          <a:lstStyle/>
          <a:p>
            <a:r>
              <a:rPr lang="en-US" sz="1400" dirty="0">
                <a:latin typeface="Huawei Sans" panose="020C0503030203020204" pitchFamily="34" charset="0"/>
              </a:rPr>
              <a:t>Mains 1</a:t>
            </a:r>
          </a:p>
        </p:txBody>
      </p:sp>
      <p:sp>
        <p:nvSpPr>
          <p:cNvPr id="72" name="文本框 71"/>
          <p:cNvSpPr txBox="1"/>
          <p:nvPr/>
        </p:nvSpPr>
        <p:spPr>
          <a:xfrm>
            <a:off x="2948073" y="1614410"/>
            <a:ext cx="907760" cy="307777"/>
          </a:xfrm>
          <a:prstGeom prst="rect">
            <a:avLst/>
          </a:prstGeom>
          <a:noFill/>
        </p:spPr>
        <p:txBody>
          <a:bodyPr wrap="none" rtlCol="0">
            <a:spAutoFit/>
          </a:bodyPr>
          <a:lstStyle/>
          <a:p>
            <a:r>
              <a:rPr lang="en-US" sz="1400" dirty="0">
                <a:latin typeface="Huawei Sans" panose="020C0503030203020204" pitchFamily="34" charset="0"/>
              </a:rPr>
              <a:t>Mains 2</a:t>
            </a:r>
          </a:p>
        </p:txBody>
      </p:sp>
    </p:spTree>
    <p:extLst>
      <p:ext uri="{BB962C8B-B14F-4D97-AF65-F5344CB8AC3E}">
        <p14:creationId xmlns:p14="http://schemas.microsoft.com/office/powerpoint/2010/main" val="369126910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Answer to Task 2</a:t>
            </a:r>
            <a:endParaRPr lang="en-US"/>
          </a:p>
        </p:txBody>
      </p:sp>
      <p:sp>
        <p:nvSpPr>
          <p:cNvPr id="3" name="文本占位符 2"/>
          <p:cNvSpPr>
            <a:spLocks noGrp="1"/>
          </p:cNvSpPr>
          <p:nvPr>
            <p:ph type="body" sz="quarter" idx="10"/>
          </p:nvPr>
        </p:nvSpPr>
        <p:spPr/>
        <p:txBody>
          <a:bodyPr/>
          <a:lstStyle/>
          <a:p>
            <a:r>
              <a:rPr lang="en-US" smtClean="0"/>
              <a:t>Disadvantages of the original solution:</a:t>
            </a:r>
          </a:p>
          <a:p>
            <a:pPr lvl="1"/>
            <a:r>
              <a:rPr lang="en-US" smtClean="0"/>
              <a:t>Excessive redundancy and use of the ATS and STS greatly increase the cost and complicate the operation and maintenance.</a:t>
            </a:r>
          </a:p>
          <a:p>
            <a:pPr lvl="1"/>
            <a:r>
              <a:rPr lang="en-US" smtClean="0"/>
              <a:t>There are multiple mains and transformers, but the IT loads and power loads are not separated.</a:t>
            </a:r>
          </a:p>
          <a:p>
            <a:r>
              <a:rPr lang="en-US" smtClean="0"/>
              <a:t>Optimization</a:t>
            </a:r>
          </a:p>
          <a:p>
            <a:pPr lvl="1"/>
            <a:r>
              <a:rPr lang="en-US" smtClean="0"/>
              <a:t>Separate IT loads and power loads, and ATS1 and ATS2 at the downstream of the transformers do not need to be configured.</a:t>
            </a:r>
          </a:p>
          <a:p>
            <a:pPr lvl="1"/>
            <a:r>
              <a:rPr lang="en-US" smtClean="0"/>
              <a:t>All loads use dual power inputs. All STSs can be omitted by optimizing the UPS solution.</a:t>
            </a:r>
          </a:p>
          <a:p>
            <a:pPr lvl="1"/>
            <a:endParaRPr lang="en-US" altLang="zh-CN" dirty="0"/>
          </a:p>
        </p:txBody>
      </p:sp>
    </p:spTree>
    <p:extLst>
      <p:ext uri="{BB962C8B-B14F-4D97-AF65-F5344CB8AC3E}">
        <p14:creationId xmlns:p14="http://schemas.microsoft.com/office/powerpoint/2010/main" val="60188230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Summary of Task 2</a:t>
            </a:r>
            <a:endParaRPr lang="en-US"/>
          </a:p>
        </p:txBody>
      </p:sp>
      <p:sp>
        <p:nvSpPr>
          <p:cNvPr id="2" name="文本占位符 1"/>
          <p:cNvSpPr>
            <a:spLocks noGrp="1"/>
          </p:cNvSpPr>
          <p:nvPr>
            <p:ph type="body" sz="quarter" idx="10"/>
          </p:nvPr>
        </p:nvSpPr>
        <p:spPr/>
        <p:txBody>
          <a:bodyPr/>
          <a:lstStyle/>
          <a:p>
            <a:r>
              <a:rPr lang="en-US" dirty="0" smtClean="0"/>
              <a:t>Although this architecture fully meets the requirements of Uptime Tier </a:t>
            </a:r>
            <a:r>
              <a:rPr lang="en-US" altLang="zh-CN" dirty="0" smtClean="0"/>
              <a:t>Ⅲ</a:t>
            </a:r>
            <a:r>
              <a:rPr lang="en-US" dirty="0" smtClean="0"/>
              <a:t>, it is too complex and difficult to maintain. In addition, too much redundancy is used, resulting in high costs.</a:t>
            </a:r>
          </a:p>
          <a:p>
            <a:r>
              <a:rPr lang="en-US" dirty="0" smtClean="0"/>
              <a:t>Uptime Tier </a:t>
            </a:r>
            <a:r>
              <a:rPr lang="en-US" altLang="zh-CN" dirty="0" smtClean="0"/>
              <a:t>Ⅲ</a:t>
            </a:r>
            <a:r>
              <a:rPr lang="en-US" dirty="0" smtClean="0"/>
              <a:t> requirements are not rigid, but flexible.</a:t>
            </a:r>
          </a:p>
          <a:p>
            <a:r>
              <a:rPr lang="en-US" dirty="0" smtClean="0"/>
              <a:t>The core requirement of Uptime Tier </a:t>
            </a:r>
            <a:r>
              <a:rPr lang="en-US" altLang="zh-CN" dirty="0"/>
              <a:t>Ⅲ</a:t>
            </a:r>
            <a:r>
              <a:rPr lang="en-US" dirty="0" smtClean="0"/>
              <a:t> is as follows:</a:t>
            </a:r>
          </a:p>
          <a:p>
            <a:pPr lvl="1"/>
            <a:r>
              <a:rPr lang="en-US" dirty="0" smtClean="0"/>
              <a:t>"All power distribution devices are concurrently maintainable without affecting the normal running of the data center." This requirement is result-oriented and does not require a specific power distribution architecture. The core requirement can be met as long as concurrent maintenance is realized.</a:t>
            </a:r>
            <a:endParaRPr lang="en-US" dirty="0"/>
          </a:p>
        </p:txBody>
      </p:sp>
    </p:spTree>
    <p:extLst>
      <p:ext uri="{BB962C8B-B14F-4D97-AF65-F5344CB8AC3E}">
        <p14:creationId xmlns:p14="http://schemas.microsoft.com/office/powerpoint/2010/main" val="191386796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p:txBody>
          <a:bodyPr/>
          <a:lstStyle/>
          <a:p>
            <a:r>
              <a:rPr lang="en-US" smtClean="0"/>
              <a:t>In this chapter, we have learned how to analyze the power distribution solution of data centers on the live network, including new data centers and reconstructed data centers, from two aspects: reliability and simplicity.</a:t>
            </a:r>
          </a:p>
          <a:p>
            <a:r>
              <a:rPr lang="en-US" smtClean="0"/>
              <a:t>First, ensure that the solution is reliable. On the premise that the reliability requirements are met, make the solution as simple as possible. If the solution is too complex, the O&amp;M work will be complex, and the system reliability will be affected in another way.</a:t>
            </a:r>
            <a:endParaRPr lang="en-US"/>
          </a:p>
        </p:txBody>
      </p:sp>
    </p:spTree>
    <p:extLst>
      <p:ext uri="{BB962C8B-B14F-4D97-AF65-F5344CB8AC3E}">
        <p14:creationId xmlns:p14="http://schemas.microsoft.com/office/powerpoint/2010/main" val="311663143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816707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0" name="文本占位符 29"/>
          <p:cNvSpPr>
            <a:spLocks noGrp="1"/>
          </p:cNvSpPr>
          <p:nvPr>
            <p:ph type="body" sz="quarter" idx="17"/>
          </p:nvPr>
        </p:nvSpPr>
        <p:spPr/>
        <p:txBody>
          <a:bodyPr/>
          <a:lstStyle/>
          <a:p>
            <a:endParaRPr lang="zh-CN" altLang="en-US"/>
          </a:p>
        </p:txBody>
      </p:sp>
      <p:sp>
        <p:nvSpPr>
          <p:cNvPr id="31" name="文本占位符 30"/>
          <p:cNvSpPr>
            <a:spLocks noGrp="1"/>
          </p:cNvSpPr>
          <p:nvPr>
            <p:ph type="body" sz="quarter" idx="18"/>
          </p:nvPr>
        </p:nvSpPr>
        <p:spPr/>
        <p:txBody>
          <a:bodyPr/>
          <a:lstStyle/>
          <a:p>
            <a:endParaRPr lang="zh-CN" altLang="en-US"/>
          </a:p>
        </p:txBody>
      </p:sp>
      <p:sp>
        <p:nvSpPr>
          <p:cNvPr id="32" name="文本占位符 31"/>
          <p:cNvSpPr>
            <a:spLocks noGrp="1"/>
          </p:cNvSpPr>
          <p:nvPr>
            <p:ph type="body" sz="quarter" idx="19"/>
          </p:nvPr>
        </p:nvSpPr>
        <p:spPr/>
        <p:txBody>
          <a:bodyPr/>
          <a:lstStyle/>
          <a:p>
            <a:endParaRPr lang="zh-CN" altLang="en-US"/>
          </a:p>
        </p:txBody>
      </p:sp>
      <p:sp>
        <p:nvSpPr>
          <p:cNvPr id="33" name="文本占位符 32"/>
          <p:cNvSpPr>
            <a:spLocks noGrp="1"/>
          </p:cNvSpPr>
          <p:nvPr>
            <p:ph type="body" sz="quarter" idx="20"/>
          </p:nvPr>
        </p:nvSpPr>
        <p:spPr/>
        <p:txBody>
          <a:bodyPr/>
          <a:lstStyle/>
          <a:p>
            <a:endParaRPr lang="zh-CN" altLang="en-US"/>
          </a:p>
        </p:txBody>
      </p:sp>
      <p:sp>
        <p:nvSpPr>
          <p:cNvPr id="3" name="文本占位符 2"/>
          <p:cNvSpPr>
            <a:spLocks noGrp="1"/>
          </p:cNvSpPr>
          <p:nvPr>
            <p:ph type="body" sz="quarter" idx="13"/>
          </p:nvPr>
        </p:nvSpPr>
        <p:spPr/>
        <p:txBody>
          <a:bodyPr/>
          <a:lstStyle/>
          <a:p>
            <a:r>
              <a:rPr lang="en-US" altLang="zh-CN" dirty="0" smtClean="0">
                <a:latin typeface="Huawei Sans" panose="020C0503030203020204" pitchFamily="34" charset="0"/>
              </a:rPr>
              <a:t>Chen Kaifeng/cwx377854</a:t>
            </a:r>
            <a:endParaRPr lang="zh-CN" altLang="en-US" dirty="0">
              <a:latin typeface="Huawei Sans" panose="020C0503030203020204" pitchFamily="34" charset="0"/>
            </a:endParaRPr>
          </a:p>
        </p:txBody>
      </p:sp>
      <p:sp>
        <p:nvSpPr>
          <p:cNvPr id="4" name="文本占位符 3"/>
          <p:cNvSpPr>
            <a:spLocks noGrp="1"/>
          </p:cNvSpPr>
          <p:nvPr>
            <p:ph type="body" sz="quarter" idx="14"/>
          </p:nvPr>
        </p:nvSpPr>
        <p:spPr/>
        <p:txBody>
          <a:bodyPr/>
          <a:lstStyle/>
          <a:p>
            <a:r>
              <a:rPr lang="en-US" altLang="zh-CN" dirty="0" smtClean="0">
                <a:latin typeface="Huawei Sans" panose="020C0503030203020204" pitchFamily="34" charset="0"/>
              </a:rPr>
              <a:t>2020.9.30</a:t>
            </a:r>
            <a:endParaRPr lang="zh-CN" altLang="en-US" dirty="0">
              <a:latin typeface="Huawei Sans" panose="020C0503030203020204" pitchFamily="34" charset="0"/>
            </a:endParaRPr>
          </a:p>
        </p:txBody>
      </p:sp>
      <p:sp>
        <p:nvSpPr>
          <p:cNvPr id="5" name="文本占位符 4"/>
          <p:cNvSpPr>
            <a:spLocks noGrp="1"/>
          </p:cNvSpPr>
          <p:nvPr>
            <p:ph type="body" sz="quarter" idx="15"/>
          </p:nvPr>
        </p:nvSpPr>
        <p:spPr/>
        <p:txBody>
          <a:bodyPr/>
          <a:lstStyle/>
          <a:p>
            <a:r>
              <a:rPr lang="en-US" altLang="zh-CN" dirty="0" smtClean="0">
                <a:latin typeface="Huawei Sans" panose="020C0503030203020204" pitchFamily="34" charset="0"/>
              </a:rPr>
              <a:t>Li </a:t>
            </a:r>
            <a:r>
              <a:rPr lang="en-US" altLang="zh-CN" dirty="0" err="1" smtClean="0">
                <a:latin typeface="Huawei Sans" panose="020C0503030203020204" pitchFamily="34" charset="0"/>
              </a:rPr>
              <a:t>Shaofeng</a:t>
            </a:r>
            <a:r>
              <a:rPr lang="en-US" altLang="zh-CN" dirty="0" smtClean="0">
                <a:latin typeface="Huawei Sans" panose="020C0503030203020204" pitchFamily="34" charset="0"/>
              </a:rPr>
              <a:t>/l486775</a:t>
            </a:r>
            <a:endParaRPr lang="zh-CN" altLang="en-US" dirty="0">
              <a:latin typeface="Huawei Sans" panose="020C0503030203020204" pitchFamily="34" charset="0"/>
            </a:endParaRPr>
          </a:p>
        </p:txBody>
      </p:sp>
      <p:sp>
        <p:nvSpPr>
          <p:cNvPr id="6" name="文本占位符 5"/>
          <p:cNvSpPr>
            <a:spLocks noGrp="1"/>
          </p:cNvSpPr>
          <p:nvPr>
            <p:ph type="body" sz="quarter" idx="16"/>
          </p:nvPr>
        </p:nvSpPr>
        <p:spPr/>
        <p:txBody>
          <a:bodyPr/>
          <a:lstStyle/>
          <a:p>
            <a:r>
              <a:rPr lang="en-US" altLang="zh-CN" dirty="0" smtClean="0">
                <a:latin typeface="Huawei Sans" panose="020C0503030203020204" pitchFamily="34" charset="0"/>
              </a:rPr>
              <a:t>New</a:t>
            </a:r>
            <a:endParaRPr lang="zh-CN" altLang="en-US" dirty="0">
              <a:latin typeface="Huawei Sans" panose="020C0503030203020204" pitchFamily="34" charset="0"/>
            </a:endParaRPr>
          </a:p>
        </p:txBody>
      </p:sp>
      <p:sp>
        <p:nvSpPr>
          <p:cNvPr id="34" name="文本占位符 33"/>
          <p:cNvSpPr>
            <a:spLocks noGrp="1"/>
          </p:cNvSpPr>
          <p:nvPr>
            <p:ph type="body" sz="quarter" idx="21"/>
          </p:nvPr>
        </p:nvSpPr>
        <p:spPr/>
        <p:txBody>
          <a:bodyPr/>
          <a:lstStyle/>
          <a:p>
            <a:endParaRPr lang="zh-CN" altLang="en-US"/>
          </a:p>
        </p:txBody>
      </p:sp>
      <p:sp>
        <p:nvSpPr>
          <p:cNvPr id="35" name="文本占位符 34"/>
          <p:cNvSpPr>
            <a:spLocks noGrp="1"/>
          </p:cNvSpPr>
          <p:nvPr>
            <p:ph type="body" sz="quarter" idx="22"/>
          </p:nvPr>
        </p:nvSpPr>
        <p:spPr/>
        <p:txBody>
          <a:bodyPr/>
          <a:lstStyle/>
          <a:p>
            <a:endParaRPr lang="zh-CN" altLang="en-US"/>
          </a:p>
        </p:txBody>
      </p:sp>
      <p:sp>
        <p:nvSpPr>
          <p:cNvPr id="36" name="文本占位符 35"/>
          <p:cNvSpPr>
            <a:spLocks noGrp="1"/>
          </p:cNvSpPr>
          <p:nvPr>
            <p:ph type="body" sz="quarter" idx="23"/>
          </p:nvPr>
        </p:nvSpPr>
        <p:spPr/>
        <p:txBody>
          <a:bodyPr/>
          <a:lstStyle/>
          <a:p>
            <a:endParaRPr lang="zh-CN" altLang="en-US"/>
          </a:p>
        </p:txBody>
      </p:sp>
      <p:sp>
        <p:nvSpPr>
          <p:cNvPr id="37" name="文本占位符 36"/>
          <p:cNvSpPr>
            <a:spLocks noGrp="1"/>
          </p:cNvSpPr>
          <p:nvPr>
            <p:ph type="body" sz="quarter" idx="24"/>
          </p:nvPr>
        </p:nvSpPr>
        <p:spPr/>
        <p:txBody>
          <a:bodyPr/>
          <a:lstStyle/>
          <a:p>
            <a:endParaRPr lang="zh-CN" altLang="en-US"/>
          </a:p>
        </p:txBody>
      </p:sp>
      <p:sp>
        <p:nvSpPr>
          <p:cNvPr id="38" name="文本占位符 37"/>
          <p:cNvSpPr>
            <a:spLocks noGrp="1"/>
          </p:cNvSpPr>
          <p:nvPr>
            <p:ph type="body" sz="quarter" idx="25"/>
          </p:nvPr>
        </p:nvSpPr>
        <p:spPr/>
        <p:txBody>
          <a:bodyPr/>
          <a:lstStyle/>
          <a:p>
            <a:endParaRPr lang="zh-CN" altLang="en-US"/>
          </a:p>
        </p:txBody>
      </p:sp>
      <p:sp>
        <p:nvSpPr>
          <p:cNvPr id="39" name="文本占位符 38"/>
          <p:cNvSpPr>
            <a:spLocks noGrp="1"/>
          </p:cNvSpPr>
          <p:nvPr>
            <p:ph type="body" sz="quarter" idx="26"/>
          </p:nvPr>
        </p:nvSpPr>
        <p:spPr/>
        <p:txBody>
          <a:bodyPr/>
          <a:lstStyle/>
          <a:p>
            <a:endParaRPr lang="zh-CN" altLang="en-US"/>
          </a:p>
        </p:txBody>
      </p:sp>
      <p:sp>
        <p:nvSpPr>
          <p:cNvPr id="40" name="文本占位符 39"/>
          <p:cNvSpPr>
            <a:spLocks noGrp="1"/>
          </p:cNvSpPr>
          <p:nvPr>
            <p:ph type="body" sz="quarter" idx="27"/>
          </p:nvPr>
        </p:nvSpPr>
        <p:spPr/>
        <p:txBody>
          <a:bodyPr/>
          <a:lstStyle/>
          <a:p>
            <a:endParaRPr lang="zh-CN" altLang="en-US"/>
          </a:p>
        </p:txBody>
      </p:sp>
      <p:sp>
        <p:nvSpPr>
          <p:cNvPr id="41" name="文本占位符 40"/>
          <p:cNvSpPr>
            <a:spLocks noGrp="1"/>
          </p:cNvSpPr>
          <p:nvPr>
            <p:ph type="body" sz="quarter" idx="28"/>
          </p:nvPr>
        </p:nvSpPr>
        <p:spPr/>
        <p:txBody>
          <a:bodyPr/>
          <a:lstStyle/>
          <a:p>
            <a:endParaRPr lang="zh-CN" altLang="en-US"/>
          </a:p>
        </p:txBody>
      </p:sp>
      <p:sp>
        <p:nvSpPr>
          <p:cNvPr id="42" name="文本占位符 41"/>
          <p:cNvSpPr>
            <a:spLocks noGrp="1"/>
          </p:cNvSpPr>
          <p:nvPr>
            <p:ph type="body" sz="quarter" idx="29"/>
          </p:nvPr>
        </p:nvSpPr>
        <p:spPr/>
        <p:txBody>
          <a:bodyPr/>
          <a:lstStyle/>
          <a:p>
            <a:endParaRPr lang="zh-CN" altLang="en-US"/>
          </a:p>
        </p:txBody>
      </p:sp>
      <p:sp>
        <p:nvSpPr>
          <p:cNvPr id="43" name="文本占位符 42"/>
          <p:cNvSpPr>
            <a:spLocks noGrp="1"/>
          </p:cNvSpPr>
          <p:nvPr>
            <p:ph type="body" sz="quarter" idx="30"/>
          </p:nvPr>
        </p:nvSpPr>
        <p:spPr/>
        <p:txBody>
          <a:bodyPr/>
          <a:lstStyle/>
          <a:p>
            <a:endParaRPr lang="zh-CN" altLang="en-US"/>
          </a:p>
        </p:txBody>
      </p:sp>
      <p:sp>
        <p:nvSpPr>
          <p:cNvPr id="44" name="文本占位符 43"/>
          <p:cNvSpPr>
            <a:spLocks noGrp="1"/>
          </p:cNvSpPr>
          <p:nvPr>
            <p:ph type="body" sz="quarter" idx="31"/>
          </p:nvPr>
        </p:nvSpPr>
        <p:spPr/>
        <p:txBody>
          <a:bodyPr/>
          <a:lstStyle/>
          <a:p>
            <a:endParaRPr lang="zh-CN" altLang="en-US"/>
          </a:p>
        </p:txBody>
      </p:sp>
      <p:sp>
        <p:nvSpPr>
          <p:cNvPr id="45" name="文本占位符 44"/>
          <p:cNvSpPr>
            <a:spLocks noGrp="1"/>
          </p:cNvSpPr>
          <p:nvPr>
            <p:ph type="body" sz="quarter" idx="32"/>
          </p:nvPr>
        </p:nvSpPr>
        <p:spPr/>
        <p:txBody>
          <a:bodyPr/>
          <a:lstStyle/>
          <a:p>
            <a:endParaRPr lang="zh-CN" altLang="en-US"/>
          </a:p>
        </p:txBody>
      </p:sp>
      <p:sp>
        <p:nvSpPr>
          <p:cNvPr id="46" name="文本占位符 45"/>
          <p:cNvSpPr>
            <a:spLocks noGrp="1"/>
          </p:cNvSpPr>
          <p:nvPr>
            <p:ph type="body" sz="quarter" idx="33"/>
          </p:nvPr>
        </p:nvSpPr>
        <p:spPr/>
        <p:txBody>
          <a:bodyPr/>
          <a:lstStyle/>
          <a:p>
            <a:endParaRPr lang="zh-CN" altLang="en-US"/>
          </a:p>
        </p:txBody>
      </p:sp>
      <p:sp>
        <p:nvSpPr>
          <p:cNvPr id="47" name="文本占位符 46"/>
          <p:cNvSpPr>
            <a:spLocks noGrp="1"/>
          </p:cNvSpPr>
          <p:nvPr>
            <p:ph type="body" sz="quarter" idx="34"/>
          </p:nvPr>
        </p:nvSpPr>
        <p:spPr/>
        <p:txBody>
          <a:bodyPr/>
          <a:lstStyle/>
          <a:p>
            <a:endParaRPr lang="zh-CN" altLang="en-US"/>
          </a:p>
        </p:txBody>
      </p:sp>
      <p:sp>
        <p:nvSpPr>
          <p:cNvPr id="48" name="文本占位符 47"/>
          <p:cNvSpPr>
            <a:spLocks noGrp="1"/>
          </p:cNvSpPr>
          <p:nvPr>
            <p:ph type="body" sz="quarter" idx="35"/>
          </p:nvPr>
        </p:nvSpPr>
        <p:spPr/>
        <p:txBody>
          <a:bodyPr/>
          <a:lstStyle/>
          <a:p>
            <a:endParaRPr lang="zh-CN" altLang="en-US"/>
          </a:p>
        </p:txBody>
      </p:sp>
      <p:sp>
        <p:nvSpPr>
          <p:cNvPr id="49" name="文本占位符 48"/>
          <p:cNvSpPr>
            <a:spLocks noGrp="1"/>
          </p:cNvSpPr>
          <p:nvPr>
            <p:ph type="body" sz="quarter" idx="36"/>
          </p:nvPr>
        </p:nvSpPr>
        <p:spPr/>
        <p:txBody>
          <a:bodyPr/>
          <a:lstStyle/>
          <a:p>
            <a:endParaRPr lang="zh-CN" altLang="en-US"/>
          </a:p>
        </p:txBody>
      </p:sp>
      <p:sp>
        <p:nvSpPr>
          <p:cNvPr id="50" name="文本占位符 49"/>
          <p:cNvSpPr>
            <a:spLocks noGrp="1"/>
          </p:cNvSpPr>
          <p:nvPr>
            <p:ph type="body" sz="quarter" idx="37"/>
          </p:nvPr>
        </p:nvSpPr>
        <p:spPr/>
        <p:txBody>
          <a:bodyPr/>
          <a:lstStyle/>
          <a:p>
            <a:endParaRPr lang="zh-CN" altLang="en-US"/>
          </a:p>
        </p:txBody>
      </p:sp>
      <p:sp>
        <p:nvSpPr>
          <p:cNvPr id="51" name="文本占位符 50"/>
          <p:cNvSpPr>
            <a:spLocks noGrp="1"/>
          </p:cNvSpPr>
          <p:nvPr>
            <p:ph type="body" sz="quarter" idx="38"/>
          </p:nvPr>
        </p:nvSpPr>
        <p:spPr/>
        <p:txBody>
          <a:bodyPr/>
          <a:lstStyle/>
          <a:p>
            <a:endParaRPr lang="zh-CN" altLang="en-US"/>
          </a:p>
        </p:txBody>
      </p:sp>
      <p:sp>
        <p:nvSpPr>
          <p:cNvPr id="52" name="文本占位符 51"/>
          <p:cNvSpPr>
            <a:spLocks noGrp="1"/>
          </p:cNvSpPr>
          <p:nvPr>
            <p:ph type="body" sz="quarter" idx="39"/>
          </p:nvPr>
        </p:nvSpPr>
        <p:spPr/>
        <p:txBody>
          <a:bodyPr/>
          <a:lstStyle/>
          <a:p>
            <a:endParaRPr lang="zh-CN" altLang="en-US"/>
          </a:p>
        </p:txBody>
      </p:sp>
      <p:sp>
        <p:nvSpPr>
          <p:cNvPr id="53" name="文本占位符 52"/>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20439479"/>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mtClean="0"/>
              <a:t>On completion of this course, you will be able to:</a:t>
            </a:r>
          </a:p>
          <a:p>
            <a:pPr lvl="1"/>
            <a:r>
              <a:rPr lang="en-US" smtClean="0"/>
              <a:t>Get familiar with the operation modes of different power distribution solutions for data centers.</a:t>
            </a:r>
          </a:p>
          <a:p>
            <a:pPr lvl="1"/>
            <a:r>
              <a:rPr lang="en-US" smtClean="0"/>
              <a:t>Analyze the advantages and disadvantages of different power distribution solutions for data centers.</a:t>
            </a:r>
          </a:p>
          <a:p>
            <a:pPr lvl="1"/>
            <a:r>
              <a:rPr lang="en-US" smtClean="0"/>
              <a:t>Identify and optimize the weaknesses of different power distribution solutions for data centers.</a:t>
            </a:r>
          </a:p>
          <a:p>
            <a:endParaRPr lang="zh-CN" altLang="en-US" dirty="0"/>
          </a:p>
        </p:txBody>
      </p:sp>
    </p:spTree>
    <p:extLst>
      <p:ext uri="{BB962C8B-B14F-4D97-AF65-F5344CB8AC3E}">
        <p14:creationId xmlns:p14="http://schemas.microsoft.com/office/powerpoint/2010/main" val="385889026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Trainee Grouping</a:t>
            </a:r>
            <a:endParaRPr lang="en-US"/>
          </a:p>
        </p:txBody>
      </p:sp>
      <p:sp>
        <p:nvSpPr>
          <p:cNvPr id="6" name="文本占位符 5"/>
          <p:cNvSpPr>
            <a:spLocks noGrp="1"/>
          </p:cNvSpPr>
          <p:nvPr>
            <p:ph type="body" sz="quarter" idx="10"/>
          </p:nvPr>
        </p:nvSpPr>
        <p:spPr/>
        <p:txBody>
          <a:bodyPr/>
          <a:lstStyle/>
          <a:p>
            <a:r>
              <a:rPr lang="en-US" smtClean="0"/>
              <a:t>Steps for trainee grouping</a:t>
            </a:r>
          </a:p>
          <a:p>
            <a:pPr lvl="1"/>
            <a:r>
              <a:rPr lang="en-US" smtClean="0"/>
              <a:t>Before the training, the trainer prepares the same number of poker cards as the number of trainees. Every three cards have the same number.</a:t>
            </a:r>
          </a:p>
          <a:p>
            <a:pPr lvl="1"/>
            <a:r>
              <a:rPr lang="en-US" smtClean="0"/>
              <a:t>Trainees draw lots before the training and those who draw the cards with the same number form a group.</a:t>
            </a:r>
          </a:p>
          <a:p>
            <a:pPr lvl="1"/>
            <a:r>
              <a:rPr lang="en-US" smtClean="0"/>
              <a:t>If the number of trainees is excessive, the trainer specifies the group to which the excessive trainees belong.</a:t>
            </a:r>
          </a:p>
          <a:p>
            <a:pPr lvl="1"/>
            <a:r>
              <a:rPr lang="en-US" smtClean="0"/>
              <a:t>Each group assigns its group name.</a:t>
            </a:r>
            <a:endParaRPr lang="en-US" dirty="0"/>
          </a:p>
        </p:txBody>
      </p:sp>
    </p:spTree>
    <p:extLst>
      <p:ext uri="{BB962C8B-B14F-4D97-AF65-F5344CB8AC3E}">
        <p14:creationId xmlns:p14="http://schemas.microsoft.com/office/powerpoint/2010/main" val="4231434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Import</a:t>
            </a:r>
            <a:endParaRPr lang="en-US"/>
          </a:p>
        </p:txBody>
      </p:sp>
      <p:sp>
        <p:nvSpPr>
          <p:cNvPr id="2" name="文本占位符 1"/>
          <p:cNvSpPr>
            <a:spLocks noGrp="1"/>
          </p:cNvSpPr>
          <p:nvPr>
            <p:ph type="body" sz="quarter" idx="10"/>
          </p:nvPr>
        </p:nvSpPr>
        <p:spPr/>
        <p:txBody>
          <a:bodyPr/>
          <a:lstStyle/>
          <a:p>
            <a:r>
              <a:rPr lang="en-US" dirty="0" smtClean="0"/>
              <a:t>Task description:</a:t>
            </a:r>
          </a:p>
          <a:p>
            <a:pPr lvl="1"/>
            <a:r>
              <a:rPr lang="en-US" dirty="0" smtClean="0"/>
              <a:t>What are the basic requirements for the power distribution system of an Uptime Tier </a:t>
            </a:r>
            <a:r>
              <a:rPr lang="en-US" altLang="zh-CN" dirty="0" smtClean="0"/>
              <a:t>Ⅲ</a:t>
            </a:r>
            <a:r>
              <a:rPr lang="en-US" dirty="0" smtClean="0"/>
              <a:t> data center?</a:t>
            </a:r>
          </a:p>
          <a:p>
            <a:r>
              <a:rPr lang="en-US" dirty="0" smtClean="0"/>
              <a:t>Task execution rules:</a:t>
            </a:r>
          </a:p>
          <a:p>
            <a:pPr lvl="1"/>
            <a:r>
              <a:rPr lang="en-US" dirty="0" smtClean="0"/>
              <a:t>Each group discusses the question for 5 minutes.</a:t>
            </a:r>
          </a:p>
          <a:p>
            <a:pPr lvl="1"/>
            <a:r>
              <a:rPr lang="en-US" dirty="0" smtClean="0"/>
              <a:t>Write the discussion result on the electronic whiteboard.</a:t>
            </a:r>
          </a:p>
          <a:p>
            <a:pPr lvl="1"/>
            <a:r>
              <a:rPr lang="en-US" dirty="0" smtClean="0"/>
              <a:t>Each group displays and explains the results in sequence.</a:t>
            </a:r>
          </a:p>
          <a:p>
            <a:pPr lvl="1"/>
            <a:r>
              <a:rPr lang="en-US" dirty="0" smtClean="0"/>
              <a:t>The trainer makes a summary.</a:t>
            </a:r>
          </a:p>
          <a:p>
            <a:endParaRPr lang="en-US" altLang="zh-CN" dirty="0" smtClean="0"/>
          </a:p>
        </p:txBody>
      </p:sp>
    </p:spTree>
    <p:extLst>
      <p:ext uri="{BB962C8B-B14F-4D97-AF65-F5344CB8AC3E}">
        <p14:creationId xmlns:p14="http://schemas.microsoft.com/office/powerpoint/2010/main" val="351034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Answer</a:t>
            </a:r>
            <a:endParaRPr lang="en-US"/>
          </a:p>
        </p:txBody>
      </p:sp>
      <p:sp>
        <p:nvSpPr>
          <p:cNvPr id="2" name="文本占位符 1"/>
          <p:cNvSpPr>
            <a:spLocks noGrp="1"/>
          </p:cNvSpPr>
          <p:nvPr>
            <p:ph type="body" sz="quarter" idx="10"/>
          </p:nvPr>
        </p:nvSpPr>
        <p:spPr/>
        <p:txBody>
          <a:bodyPr/>
          <a:lstStyle/>
          <a:p>
            <a:r>
              <a:rPr lang="en-US" dirty="0" smtClean="0">
                <a:solidFill>
                  <a:srgbClr val="C70001"/>
                </a:solidFill>
              </a:rPr>
              <a:t>Data centers that can be concurrently maintained have redundant capacity components and multiple independent power distribution routes to serve critical systems. At any time, only one distribution route is required to serve the critical environment.</a:t>
            </a:r>
          </a:p>
          <a:p>
            <a:r>
              <a:rPr lang="en-US" dirty="0" smtClean="0"/>
              <a:t>All IT devices use dual power supplies and are properly installed to be compatible with the data center architecture topology. If the critical environment does not meet this specification, a transmission device such as a switch must be used.</a:t>
            </a:r>
          </a:p>
          <a:p>
            <a:r>
              <a:rPr lang="en-US" dirty="0" smtClean="0"/>
              <a:t>Onsite fuel reserve should support 12-hour operation of N diesel generators (DGs).</a:t>
            </a:r>
          </a:p>
          <a:p>
            <a:endParaRPr lang="zh-CN" altLang="en-US" dirty="0"/>
          </a:p>
        </p:txBody>
      </p:sp>
    </p:spTree>
    <p:extLst>
      <p:ext uri="{BB962C8B-B14F-4D97-AF65-F5344CB8AC3E}">
        <p14:creationId xmlns:p14="http://schemas.microsoft.com/office/powerpoint/2010/main" val="255929867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标题 82"/>
          <p:cNvSpPr>
            <a:spLocks noGrp="1"/>
          </p:cNvSpPr>
          <p:nvPr>
            <p:ph type="title"/>
          </p:nvPr>
        </p:nvSpPr>
        <p:spPr/>
        <p:txBody>
          <a:bodyPr/>
          <a:lstStyle/>
          <a:p>
            <a:r>
              <a:rPr lang="en-US">
                <a:latin typeface="Huawei Sans" panose="020C0503030203020204" pitchFamily="34" charset="0"/>
              </a:rPr>
              <a:t>Case 1</a:t>
            </a:r>
          </a:p>
        </p:txBody>
      </p:sp>
      <p:sp>
        <p:nvSpPr>
          <p:cNvPr id="84" name="文本占位符 83"/>
          <p:cNvSpPr>
            <a:spLocks noGrp="1"/>
          </p:cNvSpPr>
          <p:nvPr>
            <p:ph type="body" sz="quarter" idx="10"/>
          </p:nvPr>
        </p:nvSpPr>
        <p:spPr>
          <a:xfrm>
            <a:off x="455612" y="1052514"/>
            <a:ext cx="4889661" cy="4875042"/>
          </a:xfrm>
        </p:spPr>
        <p:txBody>
          <a:bodyPr/>
          <a:lstStyle/>
          <a:p>
            <a:pPr algn="l"/>
            <a:r>
              <a:rPr lang="en-US" sz="1400" dirty="0">
                <a:latin typeface="Huawei Sans" panose="020C0503030203020204" pitchFamily="34" charset="0"/>
              </a:rPr>
              <a:t>Carrier XX needs to reconstruct its data center to meet the Uptime Tier </a:t>
            </a:r>
            <a:r>
              <a:rPr lang="en-US" altLang="zh-CN" sz="1400" dirty="0" smtClean="0">
                <a:latin typeface="Huawei Sans" panose="020C0503030203020204" pitchFamily="34" charset="0"/>
              </a:rPr>
              <a:t>Ⅲ</a:t>
            </a:r>
            <a:r>
              <a:rPr lang="en-US" sz="1400" dirty="0" smtClean="0">
                <a:latin typeface="Huawei Sans" panose="020C0503030203020204" pitchFamily="34" charset="0"/>
              </a:rPr>
              <a:t> </a:t>
            </a:r>
            <a:r>
              <a:rPr lang="en-US" sz="1400" dirty="0">
                <a:latin typeface="Huawei Sans" panose="020C0503030203020204" pitchFamily="34" charset="0"/>
              </a:rPr>
              <a:t>requirements.</a:t>
            </a:r>
          </a:p>
          <a:p>
            <a:pPr algn="l"/>
            <a:r>
              <a:rPr lang="en-US" sz="1400" dirty="0">
                <a:latin typeface="Huawei Sans" panose="020C0503030203020204" pitchFamily="34" charset="0"/>
              </a:rPr>
              <a:t>Engineer C is the power distribution solution designer of the general contractor. The figure on the right shows the original power distribution solution.</a:t>
            </a:r>
          </a:p>
          <a:p>
            <a:pPr algn="l"/>
            <a:r>
              <a:rPr lang="en-US" sz="1400" dirty="0">
                <a:latin typeface="Huawei Sans" panose="020C0503030203020204" pitchFamily="34" charset="0"/>
              </a:rPr>
              <a:t>In the solution:</a:t>
            </a:r>
          </a:p>
          <a:p>
            <a:pPr lvl="1"/>
            <a:r>
              <a:rPr lang="en-US" sz="1200" dirty="0">
                <a:latin typeface="Huawei Sans" panose="020C0503030203020204" pitchFamily="34" charset="0"/>
              </a:rPr>
              <a:t>There is one mains input and N DGs.</a:t>
            </a:r>
          </a:p>
          <a:p>
            <a:pPr lvl="1"/>
            <a:r>
              <a:rPr lang="en-US" sz="1200" dirty="0">
                <a:latin typeface="Huawei Sans" panose="020C0503030203020204" pitchFamily="34" charset="0"/>
              </a:rPr>
              <a:t>UPS 1 is configured in N mode, and IT load 1 uses single power supply.</a:t>
            </a:r>
          </a:p>
          <a:p>
            <a:pPr lvl="1"/>
            <a:r>
              <a:rPr lang="en-US" sz="1200" dirty="0">
                <a:latin typeface="Huawei Sans" panose="020C0503030203020204" pitchFamily="34" charset="0"/>
              </a:rPr>
              <a:t>UPS 2 is configured in N+1 mode, and IT load 2 uses dual power supplies.</a:t>
            </a:r>
          </a:p>
          <a:p>
            <a:pPr lvl="1"/>
            <a:r>
              <a:rPr lang="en-US" sz="1200" dirty="0">
                <a:latin typeface="Huawei Sans" panose="020C0503030203020204" pitchFamily="34" charset="0"/>
              </a:rPr>
              <a:t>UPS 3 and UPS 4 have the same capacity and each can support IT load 3. IT load 3 uses dual power supplies.</a:t>
            </a:r>
          </a:p>
          <a:p>
            <a:pPr lvl="1"/>
            <a:r>
              <a:rPr lang="en-US" sz="1200" dirty="0">
                <a:latin typeface="Huawei Sans" panose="020C0503030203020204" pitchFamily="34" charset="0"/>
              </a:rPr>
              <a:t>The air conditioners in all rooms are direct expansion air-cooled air conditioners with dual power inputs. The configuration is N+1.</a:t>
            </a:r>
          </a:p>
          <a:p>
            <a:pPr lvl="1"/>
            <a:endParaRPr lang="zh-CN" altLang="en-US" sz="1600" dirty="0">
              <a:latin typeface="Huawei Sans" panose="020C0503030203020204" pitchFamily="34" charset="0"/>
            </a:endParaRPr>
          </a:p>
        </p:txBody>
      </p:sp>
      <p:grpSp>
        <p:nvGrpSpPr>
          <p:cNvPr id="96" name="组合 95"/>
          <p:cNvGrpSpPr/>
          <p:nvPr/>
        </p:nvGrpSpPr>
        <p:grpSpPr>
          <a:xfrm>
            <a:off x="5469472" y="1145874"/>
            <a:ext cx="6194457" cy="4340310"/>
            <a:chOff x="5445058" y="1213780"/>
            <a:chExt cx="6243771" cy="5027759"/>
          </a:xfrm>
        </p:grpSpPr>
        <p:grpSp>
          <p:nvGrpSpPr>
            <p:cNvPr id="82" name="组合 81"/>
            <p:cNvGrpSpPr/>
            <p:nvPr/>
          </p:nvGrpSpPr>
          <p:grpSpPr>
            <a:xfrm>
              <a:off x="5707261" y="1597754"/>
              <a:ext cx="5932254" cy="4361624"/>
              <a:chOff x="769612" y="1410928"/>
              <a:chExt cx="6350275" cy="4819155"/>
            </a:xfrm>
          </p:grpSpPr>
          <p:cxnSp>
            <p:nvCxnSpPr>
              <p:cNvPr id="27" name="直接箭头连接符 26"/>
              <p:cNvCxnSpPr>
                <a:stCxn id="10" idx="2"/>
              </p:cNvCxnSpPr>
              <p:nvPr/>
            </p:nvCxnSpPr>
            <p:spPr>
              <a:xfrm>
                <a:off x="1354755" y="3716338"/>
                <a:ext cx="0" cy="190453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3041181" y="2062574"/>
                <a:ext cx="596766" cy="32725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latin typeface="Huawei Sans" panose="020C0503030203020204" pitchFamily="34" charset="0"/>
                  </a:rPr>
                  <a:t>ATS</a:t>
                </a:r>
              </a:p>
            </p:txBody>
          </p:sp>
          <p:sp>
            <p:nvSpPr>
              <p:cNvPr id="6" name="矩形 5"/>
              <p:cNvSpPr/>
              <p:nvPr/>
            </p:nvSpPr>
            <p:spPr>
              <a:xfrm>
                <a:off x="3630428" y="1410928"/>
                <a:ext cx="596766" cy="32725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latin typeface="Huawei Sans" panose="020C0503030203020204" pitchFamily="34" charset="0"/>
                  </a:rPr>
                  <a:t>DG</a:t>
                </a:r>
              </a:p>
            </p:txBody>
          </p:sp>
          <p:sp>
            <p:nvSpPr>
              <p:cNvPr id="7" name="矩形 6"/>
              <p:cNvSpPr/>
              <p:nvPr/>
            </p:nvSpPr>
            <p:spPr>
              <a:xfrm>
                <a:off x="2406316" y="1443401"/>
                <a:ext cx="596766" cy="32725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sz="1200">
                    <a:solidFill>
                      <a:schemeClr val="tx1"/>
                    </a:solidFill>
                    <a:latin typeface="Huawei Sans" panose="020C0503030203020204" pitchFamily="34" charset="0"/>
                  </a:rPr>
                  <a:t>Mains</a:t>
                </a:r>
              </a:p>
            </p:txBody>
          </p:sp>
          <p:sp>
            <p:nvSpPr>
              <p:cNvPr id="8" name="矩形 7"/>
              <p:cNvSpPr/>
              <p:nvPr/>
            </p:nvSpPr>
            <p:spPr>
              <a:xfrm>
                <a:off x="2837986" y="2649275"/>
                <a:ext cx="988572" cy="29640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Huawei Sans" panose="020C0503030203020204" pitchFamily="34" charset="0"/>
                  </a:rPr>
                  <a:t>Main PDF</a:t>
                </a:r>
              </a:p>
            </p:txBody>
          </p:sp>
          <p:sp>
            <p:nvSpPr>
              <p:cNvPr id="9" name="矩形 8"/>
              <p:cNvSpPr/>
              <p:nvPr/>
            </p:nvSpPr>
            <p:spPr>
              <a:xfrm>
                <a:off x="3069755" y="3487305"/>
                <a:ext cx="670071" cy="25889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latin typeface="Huawei Sans" panose="020C0503030203020204" pitchFamily="34" charset="0"/>
                  </a:rPr>
                  <a:t>PDB</a:t>
                </a:r>
              </a:p>
            </p:txBody>
          </p:sp>
          <p:sp>
            <p:nvSpPr>
              <p:cNvPr id="10" name="矩形 9"/>
              <p:cNvSpPr/>
              <p:nvPr/>
            </p:nvSpPr>
            <p:spPr>
              <a:xfrm>
                <a:off x="940067" y="3457442"/>
                <a:ext cx="829376" cy="25889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latin typeface="Huawei Sans" panose="020C0503030203020204" pitchFamily="34" charset="0"/>
                  </a:rPr>
                  <a:t>PDB</a:t>
                </a:r>
              </a:p>
            </p:txBody>
          </p:sp>
          <p:sp>
            <p:nvSpPr>
              <p:cNvPr id="11" name="矩形 10"/>
              <p:cNvSpPr/>
              <p:nvPr/>
            </p:nvSpPr>
            <p:spPr>
              <a:xfrm>
                <a:off x="5073316" y="3439511"/>
                <a:ext cx="829376" cy="25889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latin typeface="Huawei Sans" panose="020C0503030203020204" pitchFamily="34" charset="0"/>
                  </a:rPr>
                  <a:t>PDB</a:t>
                </a:r>
              </a:p>
            </p:txBody>
          </p:sp>
          <p:sp>
            <p:nvSpPr>
              <p:cNvPr id="14" name="矩形 13"/>
              <p:cNvSpPr/>
              <p:nvPr/>
            </p:nvSpPr>
            <p:spPr>
              <a:xfrm>
                <a:off x="3069755" y="4190803"/>
                <a:ext cx="670071" cy="25889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latin typeface="Huawei Sans" panose="020C0503030203020204" pitchFamily="34" charset="0"/>
                  </a:rPr>
                  <a:t>UPS2</a:t>
                </a:r>
              </a:p>
            </p:txBody>
          </p:sp>
          <p:sp>
            <p:nvSpPr>
              <p:cNvPr id="15" name="矩形 14"/>
              <p:cNvSpPr/>
              <p:nvPr/>
            </p:nvSpPr>
            <p:spPr>
              <a:xfrm>
                <a:off x="1052225" y="4160940"/>
                <a:ext cx="616018" cy="25889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latin typeface="Huawei Sans" panose="020C0503030203020204" pitchFamily="34" charset="0"/>
                  </a:rPr>
                  <a:t>UPS1</a:t>
                </a:r>
              </a:p>
            </p:txBody>
          </p:sp>
          <p:sp>
            <p:nvSpPr>
              <p:cNvPr id="16" name="矩形 15"/>
              <p:cNvSpPr/>
              <p:nvPr/>
            </p:nvSpPr>
            <p:spPr>
              <a:xfrm>
                <a:off x="4790834" y="4171553"/>
                <a:ext cx="653855" cy="25889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latin typeface="Huawei Sans" panose="020C0503030203020204" pitchFamily="34" charset="0"/>
                  </a:rPr>
                  <a:t>UPS3</a:t>
                </a:r>
              </a:p>
            </p:txBody>
          </p:sp>
          <p:sp>
            <p:nvSpPr>
              <p:cNvPr id="17" name="矩形 16"/>
              <p:cNvSpPr/>
              <p:nvPr/>
            </p:nvSpPr>
            <p:spPr>
              <a:xfrm>
                <a:off x="5710990" y="4164138"/>
                <a:ext cx="644220" cy="25889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latin typeface="Huawei Sans" panose="020C0503030203020204" pitchFamily="34" charset="0"/>
                  </a:rPr>
                  <a:t>UPS4</a:t>
                </a:r>
              </a:p>
            </p:txBody>
          </p:sp>
          <p:sp>
            <p:nvSpPr>
              <p:cNvPr id="18" name="矩形 17"/>
              <p:cNvSpPr/>
              <p:nvPr/>
            </p:nvSpPr>
            <p:spPr>
              <a:xfrm>
                <a:off x="769612" y="5649143"/>
                <a:ext cx="1052362" cy="25889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latin typeface="Huawei Sans" panose="020C0503030203020204" pitchFamily="34" charset="0"/>
                  </a:rPr>
                  <a:t>IT load 1</a:t>
                </a:r>
              </a:p>
            </p:txBody>
          </p:sp>
          <p:sp>
            <p:nvSpPr>
              <p:cNvPr id="19" name="矩形 18"/>
              <p:cNvSpPr/>
              <p:nvPr/>
            </p:nvSpPr>
            <p:spPr>
              <a:xfrm>
                <a:off x="2924310" y="5649142"/>
                <a:ext cx="891789" cy="25889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latin typeface="Huawei Sans" panose="020C0503030203020204" pitchFamily="34" charset="0"/>
                  </a:rPr>
                  <a:t>IT load 2</a:t>
                </a:r>
              </a:p>
            </p:txBody>
          </p:sp>
          <p:sp>
            <p:nvSpPr>
              <p:cNvPr id="20" name="矩形 19"/>
              <p:cNvSpPr/>
              <p:nvPr/>
            </p:nvSpPr>
            <p:spPr>
              <a:xfrm>
                <a:off x="5073316" y="5620874"/>
                <a:ext cx="1052362" cy="25889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latin typeface="Huawei Sans" panose="020C0503030203020204" pitchFamily="34" charset="0"/>
                  </a:rPr>
                  <a:t>IT load 3</a:t>
                </a:r>
              </a:p>
            </p:txBody>
          </p:sp>
          <p:sp>
            <p:nvSpPr>
              <p:cNvPr id="21" name="矩形 20"/>
              <p:cNvSpPr/>
              <p:nvPr/>
            </p:nvSpPr>
            <p:spPr>
              <a:xfrm>
                <a:off x="1052225" y="4934147"/>
                <a:ext cx="652469" cy="25889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latin typeface="Huawei Sans" panose="020C0503030203020204" pitchFamily="34" charset="0"/>
                  </a:rPr>
                  <a:t>PDF</a:t>
                </a:r>
              </a:p>
            </p:txBody>
          </p:sp>
          <p:sp>
            <p:nvSpPr>
              <p:cNvPr id="22" name="矩形 21"/>
              <p:cNvSpPr/>
              <p:nvPr/>
            </p:nvSpPr>
            <p:spPr>
              <a:xfrm>
                <a:off x="4753340" y="4903595"/>
                <a:ext cx="691349" cy="25889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Huawei Sans" panose="020C0503030203020204" pitchFamily="34" charset="0"/>
                  </a:rPr>
                  <a:t>PDF</a:t>
                </a:r>
              </a:p>
            </p:txBody>
          </p:sp>
          <p:sp>
            <p:nvSpPr>
              <p:cNvPr id="23" name="矩形 22"/>
              <p:cNvSpPr/>
              <p:nvPr/>
            </p:nvSpPr>
            <p:spPr>
              <a:xfrm>
                <a:off x="2601727" y="4945645"/>
                <a:ext cx="670071" cy="25889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Huawei Sans" panose="020C0503030203020204" pitchFamily="34" charset="0"/>
                  </a:rPr>
                  <a:t>PDF</a:t>
                </a:r>
              </a:p>
            </p:txBody>
          </p:sp>
          <p:sp>
            <p:nvSpPr>
              <p:cNvPr id="24" name="矩形 23"/>
              <p:cNvSpPr/>
              <p:nvPr/>
            </p:nvSpPr>
            <p:spPr>
              <a:xfrm>
                <a:off x="5710990" y="4923552"/>
                <a:ext cx="644220" cy="25889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latin typeface="Huawei Sans" panose="020C0503030203020204" pitchFamily="34" charset="0"/>
                  </a:rPr>
                  <a:t>PDF</a:t>
                </a:r>
              </a:p>
            </p:txBody>
          </p:sp>
          <p:sp>
            <p:nvSpPr>
              <p:cNvPr id="25" name="矩形 24"/>
              <p:cNvSpPr/>
              <p:nvPr/>
            </p:nvSpPr>
            <p:spPr>
              <a:xfrm>
                <a:off x="3507930" y="4930534"/>
                <a:ext cx="535580" cy="25889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latin typeface="Huawei Sans" panose="020C0503030203020204" pitchFamily="34" charset="0"/>
                  </a:rPr>
                  <a:t>PDF</a:t>
                </a:r>
              </a:p>
            </p:txBody>
          </p:sp>
          <p:cxnSp>
            <p:nvCxnSpPr>
              <p:cNvPr id="29" name="直接箭头连接符 28"/>
              <p:cNvCxnSpPr>
                <a:stCxn id="9" idx="2"/>
                <a:endCxn id="14" idx="0"/>
              </p:cNvCxnSpPr>
              <p:nvPr/>
            </p:nvCxnSpPr>
            <p:spPr>
              <a:xfrm>
                <a:off x="3404790" y="3746200"/>
                <a:ext cx="0" cy="44460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1" name="肘形连接符 30"/>
              <p:cNvCxnSpPr>
                <a:endCxn id="23" idx="0"/>
              </p:cNvCxnSpPr>
              <p:nvPr/>
            </p:nvCxnSpPr>
            <p:spPr>
              <a:xfrm rot="5400000">
                <a:off x="2838106" y="4548356"/>
                <a:ext cx="495946" cy="298631"/>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肘形连接符 32"/>
              <p:cNvCxnSpPr>
                <a:stCxn id="14" idx="2"/>
                <a:endCxn id="25" idx="0"/>
              </p:cNvCxnSpPr>
              <p:nvPr/>
            </p:nvCxnSpPr>
            <p:spPr>
              <a:xfrm rot="16200000" flipH="1">
                <a:off x="3349838" y="4504651"/>
                <a:ext cx="480836" cy="370929"/>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7" name="肘形连接符 36"/>
              <p:cNvCxnSpPr>
                <a:stCxn id="23" idx="2"/>
              </p:cNvCxnSpPr>
              <p:nvPr/>
            </p:nvCxnSpPr>
            <p:spPr>
              <a:xfrm rot="16200000" flipH="1">
                <a:off x="2876550" y="5264753"/>
                <a:ext cx="444603" cy="324178"/>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9" name="肘形连接符 38"/>
              <p:cNvCxnSpPr>
                <a:stCxn id="25" idx="2"/>
                <a:endCxn id="19" idx="0"/>
              </p:cNvCxnSpPr>
              <p:nvPr/>
            </p:nvCxnSpPr>
            <p:spPr>
              <a:xfrm rot="5400000">
                <a:off x="3343106" y="5216529"/>
                <a:ext cx="459713" cy="405515"/>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1" name="肘形连接符 40"/>
              <p:cNvCxnSpPr>
                <a:endCxn id="16" idx="0"/>
              </p:cNvCxnSpPr>
              <p:nvPr/>
            </p:nvCxnSpPr>
            <p:spPr>
              <a:xfrm rot="5400000">
                <a:off x="4983528" y="3880435"/>
                <a:ext cx="425353" cy="156884"/>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肘形连接符 42"/>
              <p:cNvCxnSpPr>
                <a:stCxn id="11" idx="2"/>
                <a:endCxn id="17" idx="0"/>
              </p:cNvCxnSpPr>
              <p:nvPr/>
            </p:nvCxnSpPr>
            <p:spPr>
              <a:xfrm rot="16200000" flipH="1">
                <a:off x="5527686" y="3658722"/>
                <a:ext cx="465732" cy="545097"/>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a:stCxn id="16" idx="2"/>
                <a:endCxn id="22" idx="0"/>
              </p:cNvCxnSpPr>
              <p:nvPr/>
            </p:nvCxnSpPr>
            <p:spPr>
              <a:xfrm flipH="1">
                <a:off x="5099015" y="4430449"/>
                <a:ext cx="18747" cy="47314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7" name="直接箭头连接符 46"/>
              <p:cNvCxnSpPr>
                <a:stCxn id="17" idx="2"/>
                <a:endCxn id="24" idx="0"/>
              </p:cNvCxnSpPr>
              <p:nvPr/>
            </p:nvCxnSpPr>
            <p:spPr>
              <a:xfrm>
                <a:off x="6033101" y="4423034"/>
                <a:ext cx="0" cy="50051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9" name="肘形连接符 48"/>
              <p:cNvCxnSpPr>
                <a:stCxn id="22" idx="2"/>
              </p:cNvCxnSpPr>
              <p:nvPr/>
            </p:nvCxnSpPr>
            <p:spPr>
              <a:xfrm rot="16200000" flipH="1">
                <a:off x="5042661" y="5218845"/>
                <a:ext cx="458383" cy="345675"/>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1" name="肘形连接符 50"/>
              <p:cNvCxnSpPr>
                <a:stCxn id="24" idx="2"/>
              </p:cNvCxnSpPr>
              <p:nvPr/>
            </p:nvCxnSpPr>
            <p:spPr>
              <a:xfrm rot="5400000">
                <a:off x="5700760" y="5288533"/>
                <a:ext cx="438427" cy="226257"/>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2" name="矩形 51"/>
              <p:cNvSpPr/>
              <p:nvPr/>
            </p:nvSpPr>
            <p:spPr>
              <a:xfrm>
                <a:off x="1873315" y="5936028"/>
                <a:ext cx="579521" cy="25889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latin typeface="Huawei Sans" panose="020C0503030203020204" pitchFamily="34" charset="0"/>
                  </a:rPr>
                  <a:t>AC1</a:t>
                </a:r>
              </a:p>
            </p:txBody>
          </p:sp>
          <p:sp>
            <p:nvSpPr>
              <p:cNvPr id="53" name="矩形 52"/>
              <p:cNvSpPr/>
              <p:nvPr/>
            </p:nvSpPr>
            <p:spPr>
              <a:xfrm>
                <a:off x="3857148" y="5971187"/>
                <a:ext cx="536295" cy="25889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latin typeface="Huawei Sans" panose="020C0503030203020204" pitchFamily="34" charset="0"/>
                  </a:rPr>
                  <a:t>AC2</a:t>
                </a:r>
              </a:p>
            </p:txBody>
          </p:sp>
          <p:sp>
            <p:nvSpPr>
              <p:cNvPr id="54" name="矩形 53"/>
              <p:cNvSpPr/>
              <p:nvPr/>
            </p:nvSpPr>
            <p:spPr>
              <a:xfrm>
                <a:off x="6540366" y="5931664"/>
                <a:ext cx="579521" cy="25889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latin typeface="Huawei Sans" panose="020C0503030203020204" pitchFamily="34" charset="0"/>
                  </a:rPr>
                  <a:t>AC3</a:t>
                </a:r>
              </a:p>
            </p:txBody>
          </p:sp>
          <p:cxnSp>
            <p:nvCxnSpPr>
              <p:cNvPr id="56" name="肘形连接符 55"/>
              <p:cNvCxnSpPr>
                <a:stCxn id="10" idx="3"/>
                <a:endCxn id="52" idx="0"/>
              </p:cNvCxnSpPr>
              <p:nvPr/>
            </p:nvCxnSpPr>
            <p:spPr>
              <a:xfrm>
                <a:off x="1769443" y="3586890"/>
                <a:ext cx="393633" cy="2349138"/>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8" name="肘形连接符 57"/>
              <p:cNvCxnSpPr>
                <a:stCxn id="9" idx="3"/>
                <a:endCxn id="53" idx="0"/>
              </p:cNvCxnSpPr>
              <p:nvPr/>
            </p:nvCxnSpPr>
            <p:spPr>
              <a:xfrm>
                <a:off x="3739826" y="3616753"/>
                <a:ext cx="385469" cy="2354434"/>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0" name="肘形连接符 59"/>
              <p:cNvCxnSpPr>
                <a:stCxn id="11" idx="3"/>
                <a:endCxn id="54" idx="0"/>
              </p:cNvCxnSpPr>
              <p:nvPr/>
            </p:nvCxnSpPr>
            <p:spPr>
              <a:xfrm>
                <a:off x="5902692" y="3568959"/>
                <a:ext cx="927435" cy="2362705"/>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2" name="肘形连接符 61"/>
              <p:cNvCxnSpPr/>
              <p:nvPr/>
            </p:nvCxnSpPr>
            <p:spPr>
              <a:xfrm rot="5400000">
                <a:off x="1815755" y="2220080"/>
                <a:ext cx="511761" cy="1984809"/>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4" name="肘形连接符 63"/>
              <p:cNvCxnSpPr>
                <a:stCxn id="8" idx="3"/>
                <a:endCxn id="11" idx="0"/>
              </p:cNvCxnSpPr>
              <p:nvPr/>
            </p:nvCxnSpPr>
            <p:spPr>
              <a:xfrm>
                <a:off x="3826558" y="2797479"/>
                <a:ext cx="1661445" cy="642033"/>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7" name="直接箭头连接符 66"/>
              <p:cNvCxnSpPr>
                <a:stCxn id="8" idx="2"/>
              </p:cNvCxnSpPr>
              <p:nvPr/>
            </p:nvCxnSpPr>
            <p:spPr>
              <a:xfrm>
                <a:off x="3332273" y="2945681"/>
                <a:ext cx="0" cy="38900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9" name="肘形连接符 68"/>
              <p:cNvCxnSpPr/>
              <p:nvPr/>
            </p:nvCxnSpPr>
            <p:spPr>
              <a:xfrm rot="16200000" flipH="1">
                <a:off x="2804186" y="1618234"/>
                <a:ext cx="291914" cy="596766"/>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5" name="肘形连接符 74"/>
              <p:cNvCxnSpPr/>
              <p:nvPr/>
            </p:nvCxnSpPr>
            <p:spPr>
              <a:xfrm rot="5400000">
                <a:off x="3567643" y="1594758"/>
                <a:ext cx="324387" cy="627346"/>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7" name="直接箭头连接符 76"/>
              <p:cNvCxnSpPr>
                <a:stCxn id="5" idx="2"/>
                <a:endCxn id="8" idx="0"/>
              </p:cNvCxnSpPr>
              <p:nvPr/>
            </p:nvCxnSpPr>
            <p:spPr>
              <a:xfrm flipH="1">
                <a:off x="3332273" y="2389834"/>
                <a:ext cx="7292" cy="25944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85" name="文本框 84"/>
            <p:cNvSpPr txBox="1"/>
            <p:nvPr/>
          </p:nvSpPr>
          <p:spPr>
            <a:xfrm>
              <a:off x="6515813" y="1213780"/>
              <a:ext cx="2714205" cy="338554"/>
            </a:xfrm>
            <a:prstGeom prst="rect">
              <a:avLst/>
            </a:prstGeom>
            <a:noFill/>
          </p:spPr>
          <p:txBody>
            <a:bodyPr wrap="none" rtlCol="0">
              <a:spAutoFit/>
            </a:bodyPr>
            <a:lstStyle/>
            <a:p>
              <a:r>
                <a:rPr lang="en-US" sz="1600" dirty="0">
                  <a:latin typeface="Huawei Sans" panose="020C0503030203020204" pitchFamily="34" charset="0"/>
                </a:rPr>
                <a:t>Power distribution solution</a:t>
              </a:r>
            </a:p>
          </p:txBody>
        </p:sp>
        <p:sp>
          <p:nvSpPr>
            <p:cNvPr id="86" name="矩形 85"/>
            <p:cNvSpPr/>
            <p:nvPr/>
          </p:nvSpPr>
          <p:spPr>
            <a:xfrm>
              <a:off x="5445058" y="3338873"/>
              <a:ext cx="1836452" cy="2902666"/>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Huawei Sans" panose="020C0503030203020204" pitchFamily="34" charset="0"/>
              </a:endParaRPr>
            </a:p>
          </p:txBody>
        </p:sp>
        <p:sp>
          <p:nvSpPr>
            <p:cNvPr id="87" name="矩形 86"/>
            <p:cNvSpPr/>
            <p:nvPr/>
          </p:nvSpPr>
          <p:spPr>
            <a:xfrm>
              <a:off x="7314345" y="3338873"/>
              <a:ext cx="1836452" cy="2902666"/>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ndParaRPr>
            </a:p>
          </p:txBody>
        </p:sp>
        <p:sp>
          <p:nvSpPr>
            <p:cNvPr id="88" name="矩形 87"/>
            <p:cNvSpPr/>
            <p:nvPr/>
          </p:nvSpPr>
          <p:spPr>
            <a:xfrm>
              <a:off x="9316059" y="3335145"/>
              <a:ext cx="2372770" cy="2902666"/>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ndParaRPr>
            </a:p>
          </p:txBody>
        </p:sp>
        <p:sp>
          <p:nvSpPr>
            <p:cNvPr id="92" name="文本框 91"/>
            <p:cNvSpPr txBox="1"/>
            <p:nvPr/>
          </p:nvSpPr>
          <p:spPr>
            <a:xfrm>
              <a:off x="5572121" y="5927556"/>
              <a:ext cx="1497526" cy="276999"/>
            </a:xfrm>
            <a:prstGeom prst="rect">
              <a:avLst/>
            </a:prstGeom>
            <a:noFill/>
          </p:spPr>
          <p:txBody>
            <a:bodyPr wrap="none" rtlCol="0">
              <a:spAutoFit/>
            </a:bodyPr>
            <a:lstStyle/>
            <a:p>
              <a:r>
                <a:rPr lang="en-US" sz="1200" dirty="0">
                  <a:latin typeface="Huawei Sans" panose="020C0503030203020204" pitchFamily="34" charset="0"/>
                </a:rPr>
                <a:t>Equipment room 1</a:t>
              </a:r>
            </a:p>
          </p:txBody>
        </p:sp>
        <p:sp>
          <p:nvSpPr>
            <p:cNvPr id="93" name="文本框 92"/>
            <p:cNvSpPr txBox="1"/>
            <p:nvPr/>
          </p:nvSpPr>
          <p:spPr>
            <a:xfrm>
              <a:off x="7476234" y="5933762"/>
              <a:ext cx="1497526" cy="276999"/>
            </a:xfrm>
            <a:prstGeom prst="rect">
              <a:avLst/>
            </a:prstGeom>
            <a:noFill/>
          </p:spPr>
          <p:txBody>
            <a:bodyPr wrap="none" rtlCol="0">
              <a:spAutoFit/>
            </a:bodyPr>
            <a:lstStyle/>
            <a:p>
              <a:r>
                <a:rPr lang="en-US" sz="1200" dirty="0">
                  <a:latin typeface="Huawei Sans" panose="020C0503030203020204" pitchFamily="34" charset="0"/>
                </a:rPr>
                <a:t>Equipment room 2</a:t>
              </a:r>
            </a:p>
          </p:txBody>
        </p:sp>
        <p:sp>
          <p:nvSpPr>
            <p:cNvPr id="94" name="文本框 93"/>
            <p:cNvSpPr txBox="1"/>
            <p:nvPr/>
          </p:nvSpPr>
          <p:spPr>
            <a:xfrm>
              <a:off x="9830802" y="5926067"/>
              <a:ext cx="1497526" cy="276999"/>
            </a:xfrm>
            <a:prstGeom prst="rect">
              <a:avLst/>
            </a:prstGeom>
            <a:noFill/>
          </p:spPr>
          <p:txBody>
            <a:bodyPr wrap="none" rtlCol="0">
              <a:spAutoFit/>
            </a:bodyPr>
            <a:lstStyle/>
            <a:p>
              <a:r>
                <a:rPr lang="en-US" sz="1200" dirty="0">
                  <a:latin typeface="Huawei Sans" panose="020C0503030203020204" pitchFamily="34" charset="0"/>
                </a:rPr>
                <a:t>Equipment room 3</a:t>
              </a:r>
            </a:p>
          </p:txBody>
        </p:sp>
      </p:grpSp>
    </p:spTree>
    <p:extLst>
      <p:ext uri="{BB962C8B-B14F-4D97-AF65-F5344CB8AC3E}">
        <p14:creationId xmlns:p14="http://schemas.microsoft.com/office/powerpoint/2010/main" val="25741082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Task 1</a:t>
            </a:r>
            <a:endParaRPr lang="en-US"/>
          </a:p>
        </p:txBody>
      </p:sp>
      <p:sp>
        <p:nvSpPr>
          <p:cNvPr id="3" name="文本占位符 2"/>
          <p:cNvSpPr>
            <a:spLocks noGrp="1"/>
          </p:cNvSpPr>
          <p:nvPr>
            <p:ph type="body" sz="quarter" idx="10"/>
          </p:nvPr>
        </p:nvSpPr>
        <p:spPr>
          <a:xfrm>
            <a:off x="455613" y="1052514"/>
            <a:ext cx="4838040" cy="4875042"/>
          </a:xfrm>
        </p:spPr>
        <p:txBody>
          <a:bodyPr/>
          <a:lstStyle/>
          <a:p>
            <a:r>
              <a:rPr lang="en-US" sz="1800" dirty="0" smtClean="0"/>
              <a:t>Task description</a:t>
            </a:r>
          </a:p>
          <a:p>
            <a:pPr lvl="1"/>
            <a:r>
              <a:rPr lang="en-US" sz="1600" dirty="0" smtClean="0"/>
              <a:t>The original power distribution solution can meet the requirements of Uptime Tier ___ data centers. Specify reasons.</a:t>
            </a:r>
          </a:p>
          <a:p>
            <a:r>
              <a:rPr lang="en-US" sz="1800" dirty="0" smtClean="0"/>
              <a:t>Task execution rules</a:t>
            </a:r>
          </a:p>
          <a:p>
            <a:pPr lvl="1"/>
            <a:r>
              <a:rPr lang="en-US" sz="1600" dirty="0" smtClean="0"/>
              <a:t>Each group discusses the question for 10 minutes.</a:t>
            </a:r>
          </a:p>
          <a:p>
            <a:pPr lvl="1"/>
            <a:r>
              <a:rPr lang="en-US" sz="1600" dirty="0" smtClean="0"/>
              <a:t>Write the discussion result on the electronic whiteboard.</a:t>
            </a:r>
          </a:p>
          <a:p>
            <a:pPr lvl="1"/>
            <a:r>
              <a:rPr lang="en-US" sz="1600" dirty="0" smtClean="0"/>
              <a:t>Each group displays and explains the results in sequence.</a:t>
            </a:r>
          </a:p>
          <a:p>
            <a:pPr lvl="1"/>
            <a:r>
              <a:rPr lang="en-US" sz="1600" dirty="0" smtClean="0"/>
              <a:t>The trainer makes a summary.</a:t>
            </a:r>
          </a:p>
        </p:txBody>
      </p:sp>
      <p:grpSp>
        <p:nvGrpSpPr>
          <p:cNvPr id="4" name="组合 3"/>
          <p:cNvGrpSpPr/>
          <p:nvPr/>
        </p:nvGrpSpPr>
        <p:grpSpPr>
          <a:xfrm>
            <a:off x="5425808" y="1113365"/>
            <a:ext cx="6243771" cy="5003045"/>
            <a:chOff x="5445058" y="1238494"/>
            <a:chExt cx="6243771" cy="5003045"/>
          </a:xfrm>
        </p:grpSpPr>
        <p:grpSp>
          <p:nvGrpSpPr>
            <p:cNvPr id="5" name="组合 4"/>
            <p:cNvGrpSpPr/>
            <p:nvPr/>
          </p:nvGrpSpPr>
          <p:grpSpPr>
            <a:xfrm>
              <a:off x="5840612" y="1597754"/>
              <a:ext cx="5798903" cy="4347412"/>
              <a:chOff x="912357" y="1410928"/>
              <a:chExt cx="6207530" cy="4803453"/>
            </a:xfrm>
          </p:grpSpPr>
          <p:cxnSp>
            <p:nvCxnSpPr>
              <p:cNvPr id="13" name="直接箭头连接符 12"/>
              <p:cNvCxnSpPr>
                <a:stCxn id="19" idx="2"/>
              </p:cNvCxnSpPr>
              <p:nvPr/>
            </p:nvCxnSpPr>
            <p:spPr>
              <a:xfrm>
                <a:off x="1354755" y="3716338"/>
                <a:ext cx="0" cy="190453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3041181" y="2062574"/>
                <a:ext cx="596766" cy="32725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Huawei Sans" panose="020C0503030203020204" pitchFamily="34" charset="0"/>
                  </a:rPr>
                  <a:t>ATS</a:t>
                </a:r>
              </a:p>
            </p:txBody>
          </p:sp>
          <p:sp>
            <p:nvSpPr>
              <p:cNvPr id="15" name="矩形 14"/>
              <p:cNvSpPr/>
              <p:nvPr/>
            </p:nvSpPr>
            <p:spPr>
              <a:xfrm>
                <a:off x="3630428" y="1410928"/>
                <a:ext cx="596766" cy="32725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Huawei Sans" panose="020C0503030203020204" pitchFamily="34" charset="0"/>
                  </a:rPr>
                  <a:t>DG</a:t>
                </a:r>
              </a:p>
            </p:txBody>
          </p:sp>
          <p:sp>
            <p:nvSpPr>
              <p:cNvPr id="16" name="矩形 15"/>
              <p:cNvSpPr/>
              <p:nvPr/>
            </p:nvSpPr>
            <p:spPr>
              <a:xfrm>
                <a:off x="2406316" y="1443401"/>
                <a:ext cx="596766" cy="32725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sz="1200" dirty="0">
                    <a:solidFill>
                      <a:schemeClr val="tx1"/>
                    </a:solidFill>
                    <a:latin typeface="Huawei Sans" panose="020C0503030203020204" pitchFamily="34" charset="0"/>
                  </a:rPr>
                  <a:t>Mains</a:t>
                </a:r>
              </a:p>
            </p:txBody>
          </p:sp>
          <p:sp>
            <p:nvSpPr>
              <p:cNvPr id="17" name="矩形 16"/>
              <p:cNvSpPr/>
              <p:nvPr/>
            </p:nvSpPr>
            <p:spPr>
              <a:xfrm>
                <a:off x="2825048" y="2649275"/>
                <a:ext cx="1026294" cy="29640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Huawei Sans" panose="020C0503030203020204" pitchFamily="34" charset="0"/>
                  </a:rPr>
                  <a:t>Main PDF</a:t>
                </a:r>
              </a:p>
            </p:txBody>
          </p:sp>
          <p:sp>
            <p:nvSpPr>
              <p:cNvPr id="18" name="矩形 17"/>
              <p:cNvSpPr/>
              <p:nvPr/>
            </p:nvSpPr>
            <p:spPr>
              <a:xfrm>
                <a:off x="2868329" y="3487305"/>
                <a:ext cx="663738" cy="25889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latin typeface="Huawei Sans" panose="020C0503030203020204" pitchFamily="34" charset="0"/>
                  </a:rPr>
                  <a:t>PDB</a:t>
                </a:r>
              </a:p>
            </p:txBody>
          </p:sp>
          <p:sp>
            <p:nvSpPr>
              <p:cNvPr id="19" name="矩形 18"/>
              <p:cNvSpPr/>
              <p:nvPr/>
            </p:nvSpPr>
            <p:spPr>
              <a:xfrm>
                <a:off x="940067" y="3457442"/>
                <a:ext cx="829376" cy="25889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latin typeface="Huawei Sans" panose="020C0503030203020204" pitchFamily="34" charset="0"/>
                  </a:rPr>
                  <a:t>PDB</a:t>
                </a:r>
              </a:p>
            </p:txBody>
          </p:sp>
          <p:sp>
            <p:nvSpPr>
              <p:cNvPr id="20" name="矩形 19"/>
              <p:cNvSpPr/>
              <p:nvPr/>
            </p:nvSpPr>
            <p:spPr>
              <a:xfrm>
                <a:off x="5073316" y="3439511"/>
                <a:ext cx="829376" cy="25889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latin typeface="Huawei Sans" panose="020C0503030203020204" pitchFamily="34" charset="0"/>
                  </a:rPr>
                  <a:t>PDB</a:t>
                </a:r>
              </a:p>
            </p:txBody>
          </p:sp>
          <p:sp>
            <p:nvSpPr>
              <p:cNvPr id="21" name="矩形 20"/>
              <p:cNvSpPr/>
              <p:nvPr/>
            </p:nvSpPr>
            <p:spPr>
              <a:xfrm>
                <a:off x="2885720" y="4190803"/>
                <a:ext cx="646346" cy="25889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latin typeface="Huawei Sans" panose="020C0503030203020204" pitchFamily="34" charset="0"/>
                  </a:rPr>
                  <a:t>UPS2</a:t>
                </a:r>
              </a:p>
            </p:txBody>
          </p:sp>
          <p:sp>
            <p:nvSpPr>
              <p:cNvPr id="22" name="矩形 21"/>
              <p:cNvSpPr/>
              <p:nvPr/>
            </p:nvSpPr>
            <p:spPr>
              <a:xfrm>
                <a:off x="1052225" y="4160940"/>
                <a:ext cx="616016" cy="25889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latin typeface="Huawei Sans" panose="020C0503030203020204" pitchFamily="34" charset="0"/>
                  </a:rPr>
                  <a:t>UPS1</a:t>
                </a:r>
              </a:p>
            </p:txBody>
          </p:sp>
          <p:sp>
            <p:nvSpPr>
              <p:cNvPr id="23" name="矩形 22"/>
              <p:cNvSpPr/>
              <p:nvPr/>
            </p:nvSpPr>
            <p:spPr>
              <a:xfrm>
                <a:off x="4851579" y="4171553"/>
                <a:ext cx="593110" cy="25889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Huawei Sans" panose="020C0503030203020204" pitchFamily="34" charset="0"/>
                  </a:rPr>
                  <a:t>UPS3</a:t>
                </a:r>
              </a:p>
            </p:txBody>
          </p:sp>
          <p:sp>
            <p:nvSpPr>
              <p:cNvPr id="24" name="矩形 23"/>
              <p:cNvSpPr/>
              <p:nvPr/>
            </p:nvSpPr>
            <p:spPr>
              <a:xfrm>
                <a:off x="5780337" y="4164138"/>
                <a:ext cx="637675" cy="25889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Huawei Sans" panose="020C0503030203020204" pitchFamily="34" charset="0"/>
                  </a:rPr>
                  <a:t>UPS4</a:t>
                </a:r>
              </a:p>
            </p:txBody>
          </p:sp>
          <p:sp>
            <p:nvSpPr>
              <p:cNvPr id="25" name="矩形 24"/>
              <p:cNvSpPr/>
              <p:nvPr/>
            </p:nvSpPr>
            <p:spPr>
              <a:xfrm>
                <a:off x="912357" y="5649143"/>
                <a:ext cx="862721" cy="25889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Huawei Sans" panose="020C0503030203020204" pitchFamily="34" charset="0"/>
                  </a:rPr>
                  <a:t>IT load 1</a:t>
                </a:r>
              </a:p>
            </p:txBody>
          </p:sp>
          <p:sp>
            <p:nvSpPr>
              <p:cNvPr id="26" name="矩形 25"/>
              <p:cNvSpPr/>
              <p:nvPr/>
            </p:nvSpPr>
            <p:spPr>
              <a:xfrm>
                <a:off x="2669405" y="5649143"/>
                <a:ext cx="862662" cy="25889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latin typeface="Huawei Sans" panose="020C0503030203020204" pitchFamily="34" charset="0"/>
                  </a:rPr>
                  <a:t>IT load 2</a:t>
                </a:r>
              </a:p>
            </p:txBody>
          </p:sp>
          <p:sp>
            <p:nvSpPr>
              <p:cNvPr id="27" name="矩形 26"/>
              <p:cNvSpPr/>
              <p:nvPr/>
            </p:nvSpPr>
            <p:spPr>
              <a:xfrm>
                <a:off x="5073316" y="5620874"/>
                <a:ext cx="1052362" cy="25889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latin typeface="Huawei Sans" panose="020C0503030203020204" pitchFamily="34" charset="0"/>
                  </a:rPr>
                  <a:t>IT load 3</a:t>
                </a:r>
              </a:p>
            </p:txBody>
          </p:sp>
          <p:sp>
            <p:nvSpPr>
              <p:cNvPr id="28" name="矩形 27"/>
              <p:cNvSpPr/>
              <p:nvPr/>
            </p:nvSpPr>
            <p:spPr>
              <a:xfrm>
                <a:off x="1001244" y="4934147"/>
                <a:ext cx="717172" cy="25889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latin typeface="Huawei Sans" panose="020C0503030203020204" pitchFamily="34" charset="0"/>
                  </a:rPr>
                  <a:t>PDF</a:t>
                </a:r>
              </a:p>
            </p:txBody>
          </p:sp>
          <p:sp>
            <p:nvSpPr>
              <p:cNvPr id="29" name="矩形 28"/>
              <p:cNvSpPr/>
              <p:nvPr/>
            </p:nvSpPr>
            <p:spPr>
              <a:xfrm>
                <a:off x="4855942" y="4903595"/>
                <a:ext cx="588747" cy="25889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latin typeface="Huawei Sans" panose="020C0503030203020204" pitchFamily="34" charset="0"/>
                  </a:rPr>
                  <a:t>PDF</a:t>
                </a:r>
              </a:p>
            </p:txBody>
          </p:sp>
          <p:sp>
            <p:nvSpPr>
              <p:cNvPr id="30" name="矩形 29"/>
              <p:cNvSpPr/>
              <p:nvPr/>
            </p:nvSpPr>
            <p:spPr>
              <a:xfrm>
                <a:off x="2523549" y="4945645"/>
                <a:ext cx="540491" cy="25889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latin typeface="Huawei Sans" panose="020C0503030203020204" pitchFamily="34" charset="0"/>
                  </a:rPr>
                  <a:t>PDF</a:t>
                </a:r>
              </a:p>
            </p:txBody>
          </p:sp>
          <p:sp>
            <p:nvSpPr>
              <p:cNvPr id="31" name="矩形 30"/>
              <p:cNvSpPr/>
              <p:nvPr/>
            </p:nvSpPr>
            <p:spPr>
              <a:xfrm>
                <a:off x="5812952" y="4923552"/>
                <a:ext cx="605060" cy="25889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latin typeface="Huawei Sans" panose="020C0503030203020204" pitchFamily="34" charset="0"/>
                  </a:rPr>
                  <a:t>PDF</a:t>
                </a:r>
              </a:p>
            </p:txBody>
          </p:sp>
          <p:sp>
            <p:nvSpPr>
              <p:cNvPr id="32" name="矩形 31"/>
              <p:cNvSpPr/>
              <p:nvPr/>
            </p:nvSpPr>
            <p:spPr>
              <a:xfrm>
                <a:off x="3741020" y="4930534"/>
                <a:ext cx="504519" cy="25889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latin typeface="Huawei Sans" panose="020C0503030203020204" pitchFamily="34" charset="0"/>
                  </a:rPr>
                  <a:t>PDF</a:t>
                </a:r>
              </a:p>
            </p:txBody>
          </p:sp>
          <p:cxnSp>
            <p:nvCxnSpPr>
              <p:cNvPr id="33" name="直接箭头连接符 32"/>
              <p:cNvCxnSpPr>
                <a:stCxn id="18" idx="2"/>
                <a:endCxn id="21" idx="0"/>
              </p:cNvCxnSpPr>
              <p:nvPr/>
            </p:nvCxnSpPr>
            <p:spPr>
              <a:xfrm>
                <a:off x="3200198" y="3746200"/>
                <a:ext cx="8695" cy="44460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肘形连接符 33"/>
              <p:cNvCxnSpPr>
                <a:endCxn id="30" idx="0"/>
              </p:cNvCxnSpPr>
              <p:nvPr/>
            </p:nvCxnSpPr>
            <p:spPr>
              <a:xfrm rot="5400000">
                <a:off x="2583089" y="4660404"/>
                <a:ext cx="495947" cy="74535"/>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肘形连接符 34"/>
              <p:cNvCxnSpPr>
                <a:stCxn id="21" idx="2"/>
                <a:endCxn id="32" idx="0"/>
              </p:cNvCxnSpPr>
              <p:nvPr/>
            </p:nvCxnSpPr>
            <p:spPr>
              <a:xfrm rot="16200000" flipH="1">
                <a:off x="3360669" y="4297923"/>
                <a:ext cx="480836" cy="784386"/>
              </a:xfrm>
              <a:prstGeom prst="bentConnector3">
                <a:avLst>
                  <a:gd name="adj1" fmla="val 50000"/>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6" name="肘形连接符 35"/>
              <p:cNvCxnSpPr>
                <a:stCxn id="30" idx="2"/>
              </p:cNvCxnSpPr>
              <p:nvPr/>
            </p:nvCxnSpPr>
            <p:spPr>
              <a:xfrm rot="16200000" flipH="1">
                <a:off x="2663802" y="5334533"/>
                <a:ext cx="416333" cy="156348"/>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7" name="肘形连接符 36"/>
              <p:cNvCxnSpPr>
                <a:stCxn id="32" idx="2"/>
                <a:endCxn id="26" idx="0"/>
              </p:cNvCxnSpPr>
              <p:nvPr/>
            </p:nvCxnSpPr>
            <p:spPr>
              <a:xfrm rot="5400000">
                <a:off x="3317152" y="4973016"/>
                <a:ext cx="459713" cy="892543"/>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8" name="肘形连接符 37"/>
              <p:cNvCxnSpPr>
                <a:endCxn id="23" idx="0"/>
              </p:cNvCxnSpPr>
              <p:nvPr/>
            </p:nvCxnSpPr>
            <p:spPr>
              <a:xfrm rot="5400000">
                <a:off x="4998716" y="3895620"/>
                <a:ext cx="425352" cy="126514"/>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9" name="肘形连接符 38"/>
              <p:cNvCxnSpPr>
                <a:stCxn id="20" idx="2"/>
                <a:endCxn id="24" idx="0"/>
              </p:cNvCxnSpPr>
              <p:nvPr/>
            </p:nvCxnSpPr>
            <p:spPr>
              <a:xfrm rot="16200000" flipH="1">
                <a:off x="5560724" y="3625687"/>
                <a:ext cx="465732" cy="611170"/>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a:stCxn id="23" idx="2"/>
                <a:endCxn id="29" idx="0"/>
              </p:cNvCxnSpPr>
              <p:nvPr/>
            </p:nvCxnSpPr>
            <p:spPr>
              <a:xfrm>
                <a:off x="5148134" y="4430449"/>
                <a:ext cx="2182" cy="47314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a:stCxn id="24" idx="2"/>
                <a:endCxn id="31" idx="0"/>
              </p:cNvCxnSpPr>
              <p:nvPr/>
            </p:nvCxnSpPr>
            <p:spPr>
              <a:xfrm>
                <a:off x="6099174" y="4423034"/>
                <a:ext cx="16307" cy="50051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2" name="肘形连接符 41"/>
              <p:cNvCxnSpPr>
                <a:stCxn id="29" idx="2"/>
              </p:cNvCxnSpPr>
              <p:nvPr/>
            </p:nvCxnSpPr>
            <p:spPr>
              <a:xfrm rot="16200000" flipH="1">
                <a:off x="5068311" y="5244495"/>
                <a:ext cx="458383" cy="294374"/>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肘形连接符 42"/>
              <p:cNvCxnSpPr>
                <a:stCxn id="31" idx="2"/>
              </p:cNvCxnSpPr>
              <p:nvPr/>
            </p:nvCxnSpPr>
            <p:spPr>
              <a:xfrm rot="5400000">
                <a:off x="5792933" y="5298326"/>
                <a:ext cx="438426" cy="206672"/>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4" name="矩形 43"/>
              <p:cNvSpPr/>
              <p:nvPr/>
            </p:nvSpPr>
            <p:spPr>
              <a:xfrm>
                <a:off x="1848692" y="5900646"/>
                <a:ext cx="555120" cy="31373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solidFill>
                      <a:schemeClr val="tx1"/>
                    </a:solidFill>
                    <a:latin typeface="Huawei Sans" panose="020C0503030203020204" pitchFamily="34" charset="0"/>
                  </a:rPr>
                  <a:t>A/C1</a:t>
                </a:r>
              </a:p>
            </p:txBody>
          </p:sp>
          <p:sp>
            <p:nvSpPr>
              <p:cNvPr id="45" name="矩形 44"/>
              <p:cNvSpPr/>
              <p:nvPr/>
            </p:nvSpPr>
            <p:spPr>
              <a:xfrm>
                <a:off x="3853860" y="5771225"/>
                <a:ext cx="537761" cy="25889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latin typeface="Huawei Sans" panose="020C0503030203020204" pitchFamily="34" charset="0"/>
                  </a:rPr>
                  <a:t>A/C2</a:t>
                </a:r>
              </a:p>
            </p:txBody>
          </p:sp>
          <p:sp>
            <p:nvSpPr>
              <p:cNvPr id="46" name="矩形 45"/>
              <p:cNvSpPr/>
              <p:nvPr/>
            </p:nvSpPr>
            <p:spPr>
              <a:xfrm>
                <a:off x="6540366" y="5931664"/>
                <a:ext cx="579521" cy="25889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100">
                    <a:solidFill>
                      <a:schemeClr val="tx1"/>
                    </a:solidFill>
                    <a:latin typeface="Huawei Sans" panose="020C0503030203020204" pitchFamily="34" charset="0"/>
                  </a:rPr>
                  <a:t>A/C3</a:t>
                </a:r>
              </a:p>
            </p:txBody>
          </p:sp>
          <p:cxnSp>
            <p:nvCxnSpPr>
              <p:cNvPr id="47" name="肘形连接符 46"/>
              <p:cNvCxnSpPr>
                <a:stCxn id="19" idx="3"/>
                <a:endCxn id="44" idx="0"/>
              </p:cNvCxnSpPr>
              <p:nvPr/>
            </p:nvCxnSpPr>
            <p:spPr>
              <a:xfrm>
                <a:off x="1769442" y="3586889"/>
                <a:ext cx="356810" cy="2313757"/>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8" name="肘形连接符 47"/>
              <p:cNvCxnSpPr>
                <a:stCxn id="18" idx="3"/>
              </p:cNvCxnSpPr>
              <p:nvPr/>
            </p:nvCxnSpPr>
            <p:spPr>
              <a:xfrm>
                <a:off x="3532067" y="3616753"/>
                <a:ext cx="784387" cy="2154472"/>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9" name="肘形连接符 48"/>
              <p:cNvCxnSpPr>
                <a:stCxn id="20" idx="3"/>
                <a:endCxn id="46" idx="0"/>
              </p:cNvCxnSpPr>
              <p:nvPr/>
            </p:nvCxnSpPr>
            <p:spPr>
              <a:xfrm>
                <a:off x="5902692" y="3568959"/>
                <a:ext cx="927435" cy="2362705"/>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0" name="肘形连接符 49"/>
              <p:cNvCxnSpPr/>
              <p:nvPr/>
            </p:nvCxnSpPr>
            <p:spPr>
              <a:xfrm rot="5400000">
                <a:off x="1815755" y="2220080"/>
                <a:ext cx="511761" cy="1984809"/>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1" name="肘形连接符 50"/>
              <p:cNvCxnSpPr>
                <a:stCxn id="17" idx="3"/>
                <a:endCxn id="20" idx="0"/>
              </p:cNvCxnSpPr>
              <p:nvPr/>
            </p:nvCxnSpPr>
            <p:spPr>
              <a:xfrm>
                <a:off x="3851342" y="2797479"/>
                <a:ext cx="1636662" cy="642033"/>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2" name="直接箭头连接符 51"/>
              <p:cNvCxnSpPr>
                <a:stCxn id="17" idx="2"/>
              </p:cNvCxnSpPr>
              <p:nvPr/>
            </p:nvCxnSpPr>
            <p:spPr>
              <a:xfrm flipH="1">
                <a:off x="3315094" y="2945681"/>
                <a:ext cx="0" cy="38900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3" name="肘形连接符 52"/>
              <p:cNvCxnSpPr/>
              <p:nvPr/>
            </p:nvCxnSpPr>
            <p:spPr>
              <a:xfrm rot="16200000" flipH="1">
                <a:off x="2804186" y="1618234"/>
                <a:ext cx="291914" cy="596766"/>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4" name="肘形连接符 53"/>
              <p:cNvCxnSpPr/>
              <p:nvPr/>
            </p:nvCxnSpPr>
            <p:spPr>
              <a:xfrm rot="5400000">
                <a:off x="3567643" y="1594758"/>
                <a:ext cx="324387" cy="627346"/>
              </a:xfrm>
              <a:prstGeom prst="bentConnector3">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5" name="直接箭头连接符 54"/>
              <p:cNvCxnSpPr>
                <a:stCxn id="14" idx="2"/>
                <a:endCxn id="17" idx="0"/>
              </p:cNvCxnSpPr>
              <p:nvPr/>
            </p:nvCxnSpPr>
            <p:spPr>
              <a:xfrm flipH="1">
                <a:off x="3338195" y="2389833"/>
                <a:ext cx="1370" cy="259443"/>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6" name="文本框 5"/>
            <p:cNvSpPr txBox="1"/>
            <p:nvPr/>
          </p:nvSpPr>
          <p:spPr>
            <a:xfrm>
              <a:off x="7207793" y="1238494"/>
              <a:ext cx="2714205" cy="338554"/>
            </a:xfrm>
            <a:prstGeom prst="rect">
              <a:avLst/>
            </a:prstGeom>
            <a:noFill/>
          </p:spPr>
          <p:txBody>
            <a:bodyPr wrap="none" rtlCol="0">
              <a:spAutoFit/>
            </a:bodyPr>
            <a:lstStyle/>
            <a:p>
              <a:r>
                <a:rPr lang="en-US" sz="1600" dirty="0">
                  <a:latin typeface="Huawei Sans" panose="020C0503030203020204" pitchFamily="34" charset="0"/>
                </a:rPr>
                <a:t>Power distribution solution</a:t>
              </a:r>
            </a:p>
          </p:txBody>
        </p:sp>
        <p:sp>
          <p:nvSpPr>
            <p:cNvPr id="7" name="矩形 6"/>
            <p:cNvSpPr/>
            <p:nvPr/>
          </p:nvSpPr>
          <p:spPr>
            <a:xfrm>
              <a:off x="5445058" y="3338873"/>
              <a:ext cx="1836452" cy="2902666"/>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Huawei Sans" panose="020C0503030203020204" pitchFamily="34" charset="0"/>
              </a:endParaRPr>
            </a:p>
          </p:txBody>
        </p:sp>
        <p:sp>
          <p:nvSpPr>
            <p:cNvPr id="8" name="矩形 7"/>
            <p:cNvSpPr/>
            <p:nvPr/>
          </p:nvSpPr>
          <p:spPr>
            <a:xfrm>
              <a:off x="7314345" y="3338873"/>
              <a:ext cx="1836452" cy="2902666"/>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ndParaRPr>
            </a:p>
          </p:txBody>
        </p:sp>
        <p:sp>
          <p:nvSpPr>
            <p:cNvPr id="9" name="矩形 8"/>
            <p:cNvSpPr/>
            <p:nvPr/>
          </p:nvSpPr>
          <p:spPr>
            <a:xfrm>
              <a:off x="9316059" y="3335145"/>
              <a:ext cx="2372770" cy="2902666"/>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Huawei Sans" panose="020C0503030203020204" pitchFamily="34" charset="0"/>
              </a:endParaRPr>
            </a:p>
          </p:txBody>
        </p:sp>
        <p:sp>
          <p:nvSpPr>
            <p:cNvPr id="10" name="文本框 9"/>
            <p:cNvSpPr txBox="1"/>
            <p:nvPr/>
          </p:nvSpPr>
          <p:spPr>
            <a:xfrm>
              <a:off x="5657846" y="5927556"/>
              <a:ext cx="1497526" cy="276999"/>
            </a:xfrm>
            <a:prstGeom prst="rect">
              <a:avLst/>
            </a:prstGeom>
            <a:noFill/>
          </p:spPr>
          <p:txBody>
            <a:bodyPr wrap="none" rtlCol="0">
              <a:spAutoFit/>
            </a:bodyPr>
            <a:lstStyle/>
            <a:p>
              <a:pPr algn="ctr"/>
              <a:r>
                <a:rPr lang="en-US" sz="1200" dirty="0">
                  <a:latin typeface="Huawei Sans" panose="020C0503030203020204" pitchFamily="34" charset="0"/>
                </a:rPr>
                <a:t>Equipment room 1</a:t>
              </a:r>
            </a:p>
          </p:txBody>
        </p:sp>
        <p:sp>
          <p:nvSpPr>
            <p:cNvPr id="11" name="文本框 10"/>
            <p:cNvSpPr txBox="1"/>
            <p:nvPr/>
          </p:nvSpPr>
          <p:spPr>
            <a:xfrm>
              <a:off x="7485759" y="5933762"/>
              <a:ext cx="1497526" cy="276999"/>
            </a:xfrm>
            <a:prstGeom prst="rect">
              <a:avLst/>
            </a:prstGeom>
            <a:noFill/>
          </p:spPr>
          <p:txBody>
            <a:bodyPr wrap="none" rtlCol="0">
              <a:spAutoFit/>
            </a:bodyPr>
            <a:lstStyle/>
            <a:p>
              <a:pPr algn="ctr"/>
              <a:r>
                <a:rPr lang="en-US" sz="1200" dirty="0">
                  <a:latin typeface="Huawei Sans" panose="020C0503030203020204" pitchFamily="34" charset="0"/>
                </a:rPr>
                <a:t>Equipment room 2</a:t>
              </a:r>
            </a:p>
          </p:txBody>
        </p:sp>
        <p:sp>
          <p:nvSpPr>
            <p:cNvPr id="12" name="文本框 11"/>
            <p:cNvSpPr txBox="1"/>
            <p:nvPr/>
          </p:nvSpPr>
          <p:spPr>
            <a:xfrm>
              <a:off x="9716502" y="5926067"/>
              <a:ext cx="1497526" cy="276999"/>
            </a:xfrm>
            <a:prstGeom prst="rect">
              <a:avLst/>
            </a:prstGeom>
            <a:noFill/>
          </p:spPr>
          <p:txBody>
            <a:bodyPr wrap="none" rtlCol="0">
              <a:spAutoFit/>
            </a:bodyPr>
            <a:lstStyle/>
            <a:p>
              <a:pPr algn="ctr"/>
              <a:r>
                <a:rPr lang="en-US" sz="1200" dirty="0">
                  <a:latin typeface="Huawei Sans" panose="020C0503030203020204" pitchFamily="34" charset="0"/>
                </a:rPr>
                <a:t>Equipment room 3</a:t>
              </a:r>
            </a:p>
          </p:txBody>
        </p:sp>
      </p:grpSp>
    </p:spTree>
    <p:extLst>
      <p:ext uri="{BB962C8B-B14F-4D97-AF65-F5344CB8AC3E}">
        <p14:creationId xmlns:p14="http://schemas.microsoft.com/office/powerpoint/2010/main" val="70193280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Answer to Task 1</a:t>
            </a:r>
            <a:endParaRPr lang="en-US"/>
          </a:p>
        </p:txBody>
      </p:sp>
      <p:sp>
        <p:nvSpPr>
          <p:cNvPr id="3" name="文本占位符 2"/>
          <p:cNvSpPr>
            <a:spLocks noGrp="1"/>
          </p:cNvSpPr>
          <p:nvPr>
            <p:ph type="body" sz="quarter" idx="10"/>
          </p:nvPr>
        </p:nvSpPr>
        <p:spPr/>
        <p:txBody>
          <a:bodyPr/>
          <a:lstStyle/>
          <a:p>
            <a:r>
              <a:rPr lang="en-US" dirty="0" smtClean="0"/>
              <a:t>The original power distribution solution meets the requirements of Uptime Tier </a:t>
            </a:r>
            <a:r>
              <a:rPr lang="en-US" altLang="zh-CN" dirty="0" err="1" smtClean="0"/>
              <a:t>Ⅰ</a:t>
            </a:r>
            <a:r>
              <a:rPr lang="en-US" dirty="0" err="1" smtClean="0"/>
              <a:t>data</a:t>
            </a:r>
            <a:r>
              <a:rPr lang="en-US" dirty="0" smtClean="0"/>
              <a:t> centers.</a:t>
            </a:r>
          </a:p>
          <a:p>
            <a:r>
              <a:rPr lang="en-US" dirty="0" smtClean="0"/>
              <a:t>Reason:</a:t>
            </a:r>
          </a:p>
          <a:p>
            <a:pPr lvl="1"/>
            <a:r>
              <a:rPr lang="en-US" dirty="0" smtClean="0"/>
              <a:t>The DG is configured in N mode.</a:t>
            </a:r>
          </a:p>
          <a:p>
            <a:pPr lvl="1"/>
            <a:r>
              <a:rPr lang="en-US" dirty="0" smtClean="0"/>
              <a:t>UPS 1 is configured in N mode, and IT load 1 is powered by a single route, which may cause a single point of failure.</a:t>
            </a:r>
          </a:p>
          <a:p>
            <a:pPr lvl="1"/>
            <a:r>
              <a:rPr lang="en-US" dirty="0" smtClean="0"/>
              <a:t>The data center tier is determined by the weakest route. Therefore, this solution can only meet the requirements of Uptime Tier I.</a:t>
            </a:r>
          </a:p>
          <a:p>
            <a:endParaRPr lang="zh-CN" altLang="en-US" dirty="0"/>
          </a:p>
        </p:txBody>
      </p:sp>
    </p:spTree>
    <p:extLst>
      <p:ext uri="{BB962C8B-B14F-4D97-AF65-F5344CB8AC3E}">
        <p14:creationId xmlns:p14="http://schemas.microsoft.com/office/powerpoint/2010/main" val="2413025070"/>
      </p:ext>
    </p:extLst>
  </p:cSld>
  <p:clrMapOvr>
    <a:masterClrMapping/>
  </p:clrMapOvr>
  <p:timing>
    <p:tnLst>
      <p:par>
        <p:cTn id="1" dur="indefinite" restart="never" nodeType="tmRoot"/>
      </p:par>
    </p:tnLst>
  </p:timing>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3_自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文档" ma:contentTypeID="0x010100AD93DE70F6445D429FB5DD775D88EADA" ma:contentTypeVersion="1" ma:contentTypeDescription="新建文档。" ma:contentTypeScope="" ma:versionID="21de49d3a6c68e6ce7f2cd61c44d2f7c">
  <xsd:schema xmlns:xsd="http://www.w3.org/2001/XMLSchema" xmlns:xs="http://www.w3.org/2001/XMLSchema" xmlns:p="http://schemas.microsoft.com/office/2006/metadata/properties" xmlns:ns2="b21b0ac3-395e-4210-a063-8791720efb8c" targetNamespace="http://schemas.microsoft.com/office/2006/metadata/properties" ma:root="true" ma:fieldsID="bda7d3c07ae47fa9df922d6877d2077b" ns2:_="">
    <xsd:import namespace="b21b0ac3-395e-4210-a063-8791720efb8c"/>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21b0ac3-395e-4210-a063-8791720efb8c"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3E2A1A2-BC46-4B85-B768-B4331AC382EF}">
  <ds:schemaRefs>
    <ds:schemaRef ds:uri="http://schemas.microsoft.com/sharepoint/v3/contenttype/forms"/>
  </ds:schemaRefs>
</ds:datastoreItem>
</file>

<file path=customXml/itemProps2.xml><?xml version="1.0" encoding="utf-8"?>
<ds:datastoreItem xmlns:ds="http://schemas.openxmlformats.org/officeDocument/2006/customXml" ds:itemID="{604DCA1F-BA97-4F94-9D3A-2B171C1914EB}">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E005FEE4-5EFE-4868-A126-C33A985CF18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21b0ac3-395e-4210-a063-8791720efb8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2597</TotalTime>
  <Words>2885</Words>
  <Application>Microsoft Office PowerPoint</Application>
  <PresentationFormat>宽屏</PresentationFormat>
  <Paragraphs>443</Paragraphs>
  <Slides>29</Slides>
  <Notes>29</Notes>
  <HiddenSlides>1</HiddenSlides>
  <MMClips>0</MMClips>
  <ScaleCrop>false</ScaleCrop>
  <HeadingPairs>
    <vt:vector size="6" baseType="variant">
      <vt:variant>
        <vt:lpstr>已用的字体</vt:lpstr>
      </vt:variant>
      <vt:variant>
        <vt:i4>8</vt:i4>
      </vt:variant>
      <vt:variant>
        <vt:lpstr>主题</vt:lpstr>
      </vt:variant>
      <vt:variant>
        <vt:i4>5</vt:i4>
      </vt:variant>
      <vt:variant>
        <vt:lpstr>幻灯片标题</vt:lpstr>
      </vt:variant>
      <vt:variant>
        <vt:i4>29</vt:i4>
      </vt:variant>
    </vt:vector>
  </HeadingPairs>
  <TitlesOfParts>
    <vt:vector size="42" baseType="lpstr">
      <vt:lpstr>方正兰亭黑简体</vt:lpstr>
      <vt:lpstr>宋体</vt:lpstr>
      <vt:lpstr>宋体</vt:lpstr>
      <vt:lpstr>微软雅黑</vt:lpstr>
      <vt:lpstr>微软雅黑</vt:lpstr>
      <vt:lpstr>Arial</vt:lpstr>
      <vt:lpstr>Huawei Sans</vt:lpstr>
      <vt:lpstr>Wingdings</vt:lpstr>
      <vt:lpstr>1_标题页模板</vt:lpstr>
      <vt:lpstr>2_自功能页模板</vt:lpstr>
      <vt:lpstr>3_内容页模板</vt:lpstr>
      <vt:lpstr>4_感谢页模板</vt:lpstr>
      <vt:lpstr>3_自功能页模板</vt:lpstr>
      <vt:lpstr>Data Center Power Distribution Solution Optimization</vt:lpstr>
      <vt:lpstr>PowerPoint 演示文稿</vt:lpstr>
      <vt:lpstr>PowerPoint 演示文稿</vt:lpstr>
      <vt:lpstr>Trainee Grouping</vt:lpstr>
      <vt:lpstr>Import</vt:lpstr>
      <vt:lpstr>Answer</vt:lpstr>
      <vt:lpstr>Case 1</vt:lpstr>
      <vt:lpstr>Task 1</vt:lpstr>
      <vt:lpstr>Answer to Task 1</vt:lpstr>
      <vt:lpstr>Task 2</vt:lpstr>
      <vt:lpstr>Answer to Task 2</vt:lpstr>
      <vt:lpstr>Background of Case 2</vt:lpstr>
      <vt:lpstr>Task 1</vt:lpstr>
      <vt:lpstr>Answer to Task 1</vt:lpstr>
      <vt:lpstr>Task 2</vt:lpstr>
      <vt:lpstr>Answer to Task 2 (1)</vt:lpstr>
      <vt:lpstr>Answer to Task 2 (2)</vt:lpstr>
      <vt:lpstr>Task 3</vt:lpstr>
      <vt:lpstr>Answer to Task 3</vt:lpstr>
      <vt:lpstr>Background of Case 3</vt:lpstr>
      <vt:lpstr>Task 1</vt:lpstr>
      <vt:lpstr>Answer to Task 1</vt:lpstr>
      <vt:lpstr>Task 2</vt:lpstr>
      <vt:lpstr>Answer to Task 2</vt:lpstr>
      <vt:lpstr>Answer to Task 2</vt:lpstr>
      <vt:lpstr>Summary of Task 2</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chenkaifeng (C)</cp:lastModifiedBy>
  <cp:revision>131</cp:revision>
  <dcterms:created xsi:type="dcterms:W3CDTF">2018-11-29T10:16:29Z</dcterms:created>
  <dcterms:modified xsi:type="dcterms:W3CDTF">2020-12-21T12:07:35Z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(3)Mny1tdgvIKN90Xx+lBd76ubd3r3sk25Ttcck0wA+pQO2HcyEpLGNGRuQRgdnS9cUyuTKCFGL
8FlR/Yn1AeGHiTFCiNd+gWGdcdho+hzRcbglUg5x44B0zBZ5peA5nTED4Dei7k2cNlfV7hUu
xNM1+L1yqsipYZtP/EKRdEh8csdWN2GbRrNd4yKg59w2mJNvo4EEfkTPUGuIJcfB1048zAf+
v19sfRgUh1G860yV3o</vt:lpwstr>
  </property>
  <property fmtid="{D5CDD505-2E9C-101B-9397-08002B2CF9AE}" pid="3" name="_2015_ms_pID_7253431">
    <vt:lpwstr>/g63kbFzl49itwE6wipJHLT/wV1iAm0eN8t8snDJo0kiBK5jL5kk5/
bSbl4G2ACZXvllHGFltx0/tYdA4bi0TjFW+HSsUR6Wrk3robPbBbaKK7Jyr6Kff7yAA022NY
6/4rHKDoip4qe06oxRDdbR7Agf4gq/pXI5hckrPM7otDF2Eq8YqlX+JE9/QavMk2W36aIFlH
2qIp7xknidYfEH9yRGwuTvaHlrrtxVqHxbx4</vt:lpwstr>
  </property>
  <property fmtid="{D5CDD505-2E9C-101B-9397-08002B2CF9AE}" pid="4" name="_2015_ms_pID_7253432">
    <vt:lpwstr>dYtvMA88rYmXOk94oQok9O4=</vt:lpwstr>
  </property>
  <property fmtid="{D5CDD505-2E9C-101B-9397-08002B2CF9AE}" pid="5" name="ContentTypeId">
    <vt:lpwstr>0x010100AD93DE70F6445D429FB5DD775D88EADA</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1607388670</vt:lpwstr>
  </property>
</Properties>
</file>